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07" r:id="rId2"/>
    <p:sldId id="508" r:id="rId3"/>
    <p:sldId id="509" r:id="rId4"/>
    <p:sldId id="453" r:id="rId5"/>
    <p:sldId id="259" r:id="rId6"/>
    <p:sldId id="261" r:id="rId7"/>
    <p:sldId id="272" r:id="rId8"/>
    <p:sldId id="273" r:id="rId9"/>
    <p:sldId id="274" r:id="rId10"/>
    <p:sldId id="275" r:id="rId11"/>
    <p:sldId id="276" r:id="rId12"/>
    <p:sldId id="260" r:id="rId13"/>
    <p:sldId id="267" r:id="rId14"/>
    <p:sldId id="268" r:id="rId15"/>
    <p:sldId id="269" r:id="rId16"/>
    <p:sldId id="270" r:id="rId17"/>
    <p:sldId id="271" r:id="rId18"/>
    <p:sldId id="262" r:id="rId19"/>
    <p:sldId id="263" r:id="rId20"/>
    <p:sldId id="264" r:id="rId21"/>
    <p:sldId id="265" r:id="rId22"/>
    <p:sldId id="266" r:id="rId23"/>
    <p:sldId id="358" r:id="rId24"/>
    <p:sldId id="434" r:id="rId25"/>
    <p:sldId id="435" r:id="rId26"/>
    <p:sldId id="436" r:id="rId27"/>
    <p:sldId id="437" r:id="rId28"/>
    <p:sldId id="438" r:id="rId29"/>
    <p:sldId id="439" r:id="rId30"/>
    <p:sldId id="440" r:id="rId31"/>
    <p:sldId id="441" r:id="rId32"/>
    <p:sldId id="442" r:id="rId33"/>
    <p:sldId id="357" r:id="rId34"/>
    <p:sldId id="257"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297" r:id="rId76"/>
    <p:sldId id="298" r:id="rId77"/>
    <p:sldId id="299" r:id="rId78"/>
    <p:sldId id="300" r:id="rId79"/>
    <p:sldId id="301" r:id="rId80"/>
    <p:sldId id="302" r:id="rId81"/>
    <p:sldId id="303" r:id="rId82"/>
    <p:sldId id="304" r:id="rId83"/>
    <p:sldId id="454" r:id="rId84"/>
    <p:sldId id="443" r:id="rId85"/>
    <p:sldId id="444" r:id="rId86"/>
    <p:sldId id="445" r:id="rId87"/>
    <p:sldId id="446" r:id="rId88"/>
    <p:sldId id="447" r:id="rId89"/>
    <p:sldId id="448" r:id="rId90"/>
    <p:sldId id="449" r:id="rId91"/>
    <p:sldId id="450" r:id="rId92"/>
    <p:sldId id="451" r:id="rId93"/>
    <p:sldId id="452"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428" r:id="rId108"/>
    <p:sldId id="455" r:id="rId109"/>
    <p:sldId id="429" r:id="rId110"/>
    <p:sldId id="430" r:id="rId111"/>
    <p:sldId id="431" r:id="rId112"/>
    <p:sldId id="432" r:id="rId113"/>
    <p:sldId id="433" r:id="rId114"/>
    <p:sldId id="396" r:id="rId115"/>
    <p:sldId id="397" r:id="rId116"/>
    <p:sldId id="398" r:id="rId117"/>
    <p:sldId id="399" r:id="rId118"/>
    <p:sldId id="400" r:id="rId119"/>
    <p:sldId id="401" r:id="rId120"/>
    <p:sldId id="402" r:id="rId121"/>
    <p:sldId id="403" r:id="rId122"/>
    <p:sldId id="404" r:id="rId123"/>
    <p:sldId id="405" r:id="rId124"/>
    <p:sldId id="406" r:id="rId125"/>
    <p:sldId id="407" r:id="rId126"/>
    <p:sldId id="408" r:id="rId127"/>
    <p:sldId id="409" r:id="rId128"/>
    <p:sldId id="410" r:id="rId129"/>
    <p:sldId id="411" r:id="rId130"/>
    <p:sldId id="412" r:id="rId131"/>
    <p:sldId id="413" r:id="rId132"/>
    <p:sldId id="414"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59" r:id="rId153"/>
    <p:sldId id="360" r:id="rId154"/>
    <p:sldId id="361" r:id="rId155"/>
    <p:sldId id="362" r:id="rId156"/>
    <p:sldId id="363" r:id="rId157"/>
    <p:sldId id="364" r:id="rId158"/>
    <p:sldId id="365" r:id="rId159"/>
    <p:sldId id="366" r:id="rId160"/>
    <p:sldId id="367" r:id="rId161"/>
    <p:sldId id="368" r:id="rId162"/>
    <p:sldId id="369" r:id="rId163"/>
    <p:sldId id="258" r:id="rId164"/>
    <p:sldId id="371" r:id="rId165"/>
    <p:sldId id="468" r:id="rId166"/>
    <p:sldId id="469" r:id="rId167"/>
    <p:sldId id="470" r:id="rId168"/>
    <p:sldId id="471" r:id="rId169"/>
    <p:sldId id="472" r:id="rId170"/>
    <p:sldId id="473" r:id="rId171"/>
    <p:sldId id="462" r:id="rId172"/>
    <p:sldId id="463" r:id="rId173"/>
    <p:sldId id="464" r:id="rId174"/>
    <p:sldId id="465" r:id="rId175"/>
    <p:sldId id="466" r:id="rId176"/>
    <p:sldId id="467" r:id="rId177"/>
    <p:sldId id="456" r:id="rId178"/>
    <p:sldId id="457" r:id="rId179"/>
    <p:sldId id="458" r:id="rId180"/>
    <p:sldId id="459" r:id="rId181"/>
    <p:sldId id="460" r:id="rId182"/>
    <p:sldId id="461" r:id="rId183"/>
    <p:sldId id="372" r:id="rId184"/>
    <p:sldId id="373" r:id="rId185"/>
    <p:sldId id="374" r:id="rId186"/>
    <p:sldId id="484" r:id="rId187"/>
    <p:sldId id="475" r:id="rId188"/>
    <p:sldId id="483" r:id="rId189"/>
    <p:sldId id="482" r:id="rId190"/>
    <p:sldId id="481" r:id="rId191"/>
    <p:sldId id="480" r:id="rId192"/>
    <p:sldId id="479" r:id="rId193"/>
    <p:sldId id="478" r:id="rId194"/>
    <p:sldId id="476" r:id="rId195"/>
    <p:sldId id="477" r:id="rId196"/>
    <p:sldId id="474" r:id="rId197"/>
    <p:sldId id="505" r:id="rId198"/>
    <p:sldId id="506" r:id="rId199"/>
    <p:sldId id="503" r:id="rId200"/>
    <p:sldId id="504" r:id="rId201"/>
    <p:sldId id="501" r:id="rId202"/>
    <p:sldId id="502" r:id="rId203"/>
    <p:sldId id="499" r:id="rId204"/>
    <p:sldId id="305" r:id="rId205"/>
    <p:sldId id="306" r:id="rId206"/>
    <p:sldId id="307" r:id="rId207"/>
    <p:sldId id="308" r:id="rId208"/>
    <p:sldId id="309" r:id="rId209"/>
    <p:sldId id="310" r:id="rId210"/>
    <p:sldId id="311" r:id="rId211"/>
    <p:sldId id="312" r:id="rId212"/>
    <p:sldId id="313" r:id="rId213"/>
    <p:sldId id="314" r:id="rId214"/>
    <p:sldId id="315" r:id="rId215"/>
    <p:sldId id="316" r:id="rId216"/>
    <p:sldId id="277" r:id="rId217"/>
    <p:sldId id="278" r:id="rId218"/>
    <p:sldId id="279" r:id="rId219"/>
    <p:sldId id="280" r:id="rId220"/>
    <p:sldId id="281" r:id="rId221"/>
    <p:sldId id="282" r:id="rId222"/>
    <p:sldId id="283" r:id="rId223"/>
    <p:sldId id="284" r:id="rId224"/>
    <p:sldId id="285" r:id="rId225"/>
    <p:sldId id="286" r:id="rId226"/>
    <p:sldId id="287" r:id="rId227"/>
    <p:sldId id="288" r:id="rId228"/>
    <p:sldId id="289" r:id="rId229"/>
    <p:sldId id="290" r:id="rId230"/>
    <p:sldId id="291" r:id="rId231"/>
    <p:sldId id="292" r:id="rId232"/>
    <p:sldId id="293" r:id="rId233"/>
    <p:sldId id="294" r:id="rId234"/>
    <p:sldId id="295" r:id="rId235"/>
    <p:sldId id="296" r:id="rId236"/>
    <p:sldId id="511" r:id="rId237"/>
    <p:sldId id="510" r:id="rId2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5/6/2018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5/6/2018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omogeneia-turkey.com/history/1942.html" TargetMode="Externa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s://www.newsit.gr/ellada/episkepsi-erntogan-agnosta-ntokoumenta-apo-tin-teleytaia-episkepsi-tourkou-proedrou-pics/2316805/" TargetMode="Externa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omogeneia-turkey.com/history/1955/foto.html" TargetMode="Externa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hyperlink" Target="http://omogeneia-turkey.com/history/1964.html" TargetMode="Externa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hyperlink" Target="https://www.youtube.com/watch?v=VGjhkDYTVUk" TargetMode="Externa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s://www.youtube.com/watch?v=oPcyN3gd1Tk" TargetMode="Externa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924944"/>
            <a:ext cx="7772400" cy="2736304"/>
          </a:xfrm>
        </p:spPr>
        <p:txBody>
          <a:bodyPr>
            <a:normAutofit fontScale="90000"/>
          </a:bodyPr>
          <a:lstStyle/>
          <a:p>
            <a:r>
              <a:rPr lang="el-GR" dirty="0" smtClean="0"/>
              <a:t>Φωτογραφίες </a:t>
            </a:r>
            <a:br>
              <a:rPr lang="el-GR" dirty="0" smtClean="0"/>
            </a:br>
            <a:r>
              <a:rPr lang="el-GR" dirty="0" smtClean="0"/>
              <a:t>σχετικές με την ιστορία της Οθωμανικής Αυτοκρατορίας</a:t>
            </a:r>
            <a:br>
              <a:rPr lang="el-GR" dirty="0" smtClean="0"/>
            </a:br>
            <a:r>
              <a:rPr lang="el-GR" dirty="0" smtClean="0"/>
              <a:t>και του πρώιμου τουρκικού κράτους</a:t>
            </a:r>
            <a:endParaRPr lang="el-GR" dirty="0"/>
          </a:p>
        </p:txBody>
      </p:sp>
      <p:sp>
        <p:nvSpPr>
          <p:cNvPr id="3" name="2 - Υπότιτλος"/>
          <p:cNvSpPr>
            <a:spLocks noGrp="1"/>
          </p:cNvSpPr>
          <p:nvPr>
            <p:ph type="subTitle" idx="1"/>
          </p:nvPr>
        </p:nvSpPr>
        <p:spPr>
          <a:xfrm>
            <a:off x="179512" y="404664"/>
            <a:ext cx="8784976" cy="2304256"/>
          </a:xfrm>
        </p:spPr>
        <p:txBody>
          <a:bodyPr>
            <a:normAutofit/>
          </a:bodyPr>
          <a:lstStyle/>
          <a:p>
            <a:r>
              <a:rPr lang="el-GR" dirty="0" smtClean="0"/>
              <a:t>ΙΙ 24</a:t>
            </a:r>
          </a:p>
          <a:p>
            <a:r>
              <a:rPr lang="el-GR" dirty="0" smtClean="0"/>
              <a:t>Ιστορία της ύστερης Οθωμανικής Αυτοκρατορίας και του πρώιμου τουρκικού κράτους</a:t>
            </a:r>
          </a:p>
          <a:p>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Διαδήλωση στον Ιππόδρομο της Κωνσταντινούπολης υπέρ του Κινήματος. Στο βάθος η Αγία Σοφία (τότε ακόμη τζαμί).</a:t>
            </a:r>
            <a:endParaRPr lang="el-GR" sz="2000" dirty="0"/>
          </a:p>
        </p:txBody>
      </p:sp>
      <p:pic>
        <p:nvPicPr>
          <p:cNvPr id="88066" name="Picture 2" descr="C:\Users\Aris\Documents\ΟΘΩΜΑΝΙΚΗ\Ιστορία της Οθωμανικής Αυτοκρατορίας\ΣΕΝΑΡΙΟ Α\Φωτογραφίες\1908-1910\Ottoman-Empire-Public-Demo.png"/>
          <p:cNvPicPr>
            <a:picLocks noChangeAspect="1" noChangeArrowheads="1"/>
          </p:cNvPicPr>
          <p:nvPr/>
        </p:nvPicPr>
        <p:blipFill>
          <a:blip r:embed="rId2" cstate="print"/>
          <a:srcRect/>
          <a:stretch>
            <a:fillRect/>
          </a:stretch>
        </p:blipFill>
        <p:spPr bwMode="auto">
          <a:xfrm>
            <a:off x="768918" y="216024"/>
            <a:ext cx="7606165" cy="5733256"/>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Βρετανικά στρατεύματα καταλαμβάνουν την Βηθλεέμ (Δεκέμβριος 1917).</a:t>
            </a:r>
            <a:endParaRPr lang="el-GR" sz="2000" dirty="0"/>
          </a:p>
        </p:txBody>
      </p:sp>
      <p:pic>
        <p:nvPicPr>
          <p:cNvPr id="124929" name="Picture 1" descr="C:\Users\Aris\Documents\ΟΘΩΜΑΝΙΚΗ\Ιστορία της Οθωμανικής Αυτοκρατορίας\ΣΕΝΑΡΙΟ Α\Φωτογραφίες\1914-1918\800px-4th_Sussex_Regiment_marching_through_Bethlehem,_9_December_1917_(IWM_Q12620).jpg"/>
          <p:cNvPicPr>
            <a:picLocks noChangeAspect="1" noChangeArrowheads="1"/>
          </p:cNvPicPr>
          <p:nvPr/>
        </p:nvPicPr>
        <p:blipFill>
          <a:blip r:embed="rId2" cstate="print"/>
          <a:srcRect/>
          <a:stretch>
            <a:fillRect/>
          </a:stretch>
        </p:blipFill>
        <p:spPr bwMode="auto">
          <a:xfrm>
            <a:off x="449796" y="-1"/>
            <a:ext cx="8244408" cy="6008863"/>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67944" cy="6858000"/>
          </a:xfrm>
        </p:spPr>
        <p:txBody>
          <a:bodyPr>
            <a:normAutofit/>
          </a:bodyPr>
          <a:lstStyle/>
          <a:p>
            <a:r>
              <a:rPr lang="el-GR" sz="2000" dirty="0" smtClean="0"/>
              <a:t>Το φύλλο της </a:t>
            </a:r>
            <a:r>
              <a:rPr lang="en-US" sz="2000" i="1" dirty="0" smtClean="0"/>
              <a:t>New </a:t>
            </a:r>
            <a:r>
              <a:rPr lang="en-US" sz="2000" i="1" dirty="0" err="1" smtClean="0"/>
              <a:t>Yorl</a:t>
            </a:r>
            <a:r>
              <a:rPr lang="en-US" sz="2000" i="1" dirty="0" smtClean="0"/>
              <a:t> Herald</a:t>
            </a:r>
            <a:r>
              <a:rPr lang="el-GR" sz="2000" dirty="0" smtClean="0"/>
              <a:t> </a:t>
            </a:r>
            <a:r>
              <a:rPr lang="el-GR" sz="2000" dirty="0" err="1" smtClean="0"/>
              <a:t>αναγγέλει</a:t>
            </a:r>
            <a:r>
              <a:rPr lang="el-GR" sz="2000" dirty="0" smtClean="0"/>
              <a:t> την κατάληψη της Ιερουσαλήμ από τα βρετανικά στρατεύματα. Ο τίτλος είναι χαρακτηριστικός: «Η Ιερουσαλήμ απελευθερώθηκε από τους Βρετανούς έπειτα από 673 χρόνια μουσουλμανικής εξουσίας» (αναφερόμενος στον οριστικό εξοβελισμό των Σταυροφόρων από την πόλη το 1244), με υπότιτλο «Μεγάλος ενθουσιασμός </a:t>
            </a:r>
            <a:r>
              <a:rPr lang="en-US" sz="2000" dirty="0" smtClean="0"/>
              <a:t/>
            </a:r>
            <a:br>
              <a:rPr lang="en-US" sz="2000" dirty="0" smtClean="0"/>
            </a:br>
            <a:r>
              <a:rPr lang="el-GR" sz="2000" dirty="0" smtClean="0"/>
              <a:t>στον χριστιανικό κόσμο».</a:t>
            </a:r>
            <a:br>
              <a:rPr lang="el-GR" sz="2000" dirty="0" smtClean="0"/>
            </a:br>
            <a:endParaRPr lang="el-GR" sz="2000" dirty="0"/>
          </a:p>
        </p:txBody>
      </p:sp>
      <p:pic>
        <p:nvPicPr>
          <p:cNvPr id="123905" name="Picture 1" descr="C:\Users\Aris\Documents\ΟΘΩΜΑΝΙΚΗ\Ιστορία της Οθωμανικής Αυτοκρατορίας\ΣΕΝΑΡΙΟ Α\Φωτογραφίες\1914-1918\Allenby_headline.jpg"/>
          <p:cNvPicPr>
            <a:picLocks noChangeAspect="1" noChangeArrowheads="1"/>
          </p:cNvPicPr>
          <p:nvPr/>
        </p:nvPicPr>
        <p:blipFill>
          <a:blip r:embed="rId2" cstate="print"/>
          <a:srcRect/>
          <a:stretch>
            <a:fillRect/>
          </a:stretch>
        </p:blipFill>
        <p:spPr bwMode="auto">
          <a:xfrm>
            <a:off x="4000501" y="0"/>
            <a:ext cx="5143499" cy="68580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a:bodyPr>
          <a:lstStyle/>
          <a:p>
            <a:r>
              <a:rPr lang="el-GR" sz="2000" dirty="0" smtClean="0"/>
              <a:t>Ο Βρετανός στρατηγός </a:t>
            </a:r>
            <a:r>
              <a:rPr lang="el-GR" sz="2000" dirty="0" err="1" smtClean="0"/>
              <a:t>Άλλενμπι</a:t>
            </a:r>
            <a:r>
              <a:rPr lang="el-GR" sz="2000" dirty="0" smtClean="0"/>
              <a:t> παρακολουθεί παρέλαση βρετανών στρατιωτών μπροστά από την Πύλη της Γιάφας στην Ιερουσαλήμ </a:t>
            </a:r>
            <a:r>
              <a:rPr lang="en-US" sz="2000" dirty="0" smtClean="0"/>
              <a:t/>
            </a:r>
            <a:br>
              <a:rPr lang="en-US" sz="2000" dirty="0" smtClean="0"/>
            </a:br>
            <a:r>
              <a:rPr lang="el-GR" sz="2000" dirty="0" smtClean="0"/>
              <a:t>(11 Δεκεμβρίου 1917) .</a:t>
            </a:r>
            <a:br>
              <a:rPr lang="el-GR" sz="2000" dirty="0" smtClean="0"/>
            </a:br>
            <a:endParaRPr lang="el-GR" sz="2000" dirty="0"/>
          </a:p>
        </p:txBody>
      </p:sp>
      <p:pic>
        <p:nvPicPr>
          <p:cNvPr id="122881" name="Picture 1" descr="C:\Users\Aris\Documents\ΟΘΩΜΑΝΙΚΗ\Ιστορία της Οθωμανικής Αυτοκρατορίας\ΣΕΝΑΡΙΟ Α\Φωτογραφίες\1914-1918\Capture_and_occupation_of_Palestine_by_British.jpg"/>
          <p:cNvPicPr>
            <a:picLocks noChangeAspect="1" noChangeArrowheads="1"/>
          </p:cNvPicPr>
          <p:nvPr/>
        </p:nvPicPr>
        <p:blipFill>
          <a:blip r:embed="rId2" cstate="print"/>
          <a:srcRect/>
          <a:stretch>
            <a:fillRect/>
          </a:stretch>
        </p:blipFill>
        <p:spPr bwMode="auto">
          <a:xfrm>
            <a:off x="-1" y="0"/>
            <a:ext cx="5060913" cy="6858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Γάζα μετά την κατάληψή της από τα βρετανικά στρατεύματα (Φεβρουάριος 1918).</a:t>
            </a:r>
            <a:br>
              <a:rPr lang="el-GR" sz="2000" dirty="0" smtClean="0"/>
            </a:br>
            <a:endParaRPr lang="el-GR" sz="2000" dirty="0"/>
          </a:p>
        </p:txBody>
      </p:sp>
      <p:pic>
        <p:nvPicPr>
          <p:cNvPr id="121857" name="Picture 1" descr="C:\Users\Aris\Documents\ΟΘΩΜΑΝΙΚΗ\Ιστορία της Οθωμανικής Αυτοκρατορίας\ΣΕΝΑΡΙΟ Α\Φωτογραφίες\1914-1918\Ruins_of_Gaza_in_1918_(AWM_image_B01562).jpg"/>
          <p:cNvPicPr>
            <a:picLocks noChangeAspect="1" noChangeArrowheads="1"/>
          </p:cNvPicPr>
          <p:nvPr/>
        </p:nvPicPr>
        <p:blipFill>
          <a:blip r:embed="rId2" cstate="print"/>
          <a:srcRect/>
          <a:stretch>
            <a:fillRect/>
          </a:stretch>
        </p:blipFill>
        <p:spPr bwMode="auto">
          <a:xfrm>
            <a:off x="413792" y="0"/>
            <a:ext cx="8316416" cy="578363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779912" cy="6858000"/>
          </a:xfrm>
        </p:spPr>
        <p:txBody>
          <a:bodyPr>
            <a:normAutofit/>
          </a:bodyPr>
          <a:lstStyle/>
          <a:p>
            <a:r>
              <a:rPr lang="el-GR" sz="2000" dirty="0" smtClean="0"/>
              <a:t>Καρικατούρα που δείχνει τα πενιχρά κέρδη της Οθωμανικής Αυτοκρατορίας σύμφωνα με την Συνθήκη του Μπρεστ </a:t>
            </a:r>
            <a:r>
              <a:rPr lang="el-GR" sz="2000" dirty="0" err="1" smtClean="0"/>
              <a:t>Λιτοβσκ</a:t>
            </a:r>
            <a:r>
              <a:rPr lang="el-GR" sz="2000" dirty="0" smtClean="0"/>
              <a:t> </a:t>
            </a:r>
            <a:r>
              <a:rPr lang="en-US" sz="2000" dirty="0" smtClean="0"/>
              <a:t/>
            </a:r>
            <a:br>
              <a:rPr lang="en-US" sz="2000" dirty="0" smtClean="0"/>
            </a:br>
            <a:r>
              <a:rPr lang="el-GR" sz="2000" dirty="0" smtClean="0"/>
              <a:t>(3 </a:t>
            </a:r>
            <a:r>
              <a:rPr lang="en-US" sz="2000" dirty="0" err="1" smtClean="0"/>
              <a:t>M</a:t>
            </a:r>
            <a:r>
              <a:rPr lang="el-GR" sz="2000" dirty="0" smtClean="0"/>
              <a:t>αρτίου 1918).</a:t>
            </a:r>
            <a:br>
              <a:rPr lang="el-GR" sz="2000" dirty="0" smtClean="0"/>
            </a:br>
            <a:endParaRPr lang="el-GR" sz="2000" dirty="0"/>
          </a:p>
        </p:txBody>
      </p:sp>
      <p:pic>
        <p:nvPicPr>
          <p:cNvPr id="120833" name="Picture 1" descr="C:\Users\Aris\Documents\ΟΘΩΜΑΝΙΚΗ\Ιστορία της Οθωμανικής Αυτοκρατορίας\ΣΕΝΑΡΙΟ Α\Φωτογραφίες\1914-1918\Three_bones–a_bountiful_tip_(Bushnell_caricature,_1918).jpg"/>
          <p:cNvPicPr>
            <a:picLocks noChangeAspect="1" noChangeArrowheads="1"/>
          </p:cNvPicPr>
          <p:nvPr/>
        </p:nvPicPr>
        <p:blipFill>
          <a:blip r:embed="rId2" cstate="print"/>
          <a:srcRect/>
          <a:stretch>
            <a:fillRect/>
          </a:stretch>
        </p:blipFill>
        <p:spPr bwMode="auto">
          <a:xfrm>
            <a:off x="3779913" y="-1"/>
            <a:ext cx="5364088" cy="6819867"/>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61048"/>
            <a:ext cx="9144000" cy="3384376"/>
          </a:xfrm>
        </p:spPr>
        <p:txBody>
          <a:bodyPr>
            <a:noAutofit/>
          </a:bodyPr>
          <a:lstStyle/>
          <a:p>
            <a:r>
              <a:rPr lang="el-GR" sz="1600" dirty="0" smtClean="0"/>
              <a:t>Παρέλαση του (οθωμανικού) «Στρατού του Ισλάμ» στο Μπακού του Αζερμπαϊτζάν, κατά την διάρκεια της «Μάχης του Μπακού» (26 Αυγ.-14 </a:t>
            </a:r>
            <a:r>
              <a:rPr lang="el-GR" sz="1600" dirty="0" err="1" smtClean="0"/>
              <a:t>Σεπτ</a:t>
            </a:r>
            <a:r>
              <a:rPr lang="el-GR" sz="1600" dirty="0" smtClean="0"/>
              <a:t>. 1918). Στην σύρραξη αντιπαρατέθηκαν Οθωμανοί και </a:t>
            </a:r>
            <a:r>
              <a:rPr lang="el-GR" sz="1600" dirty="0" err="1" smtClean="0"/>
              <a:t>Αζέροι</a:t>
            </a:r>
            <a:r>
              <a:rPr lang="el-GR" sz="1600" dirty="0" smtClean="0"/>
              <a:t> ενάντια σε Μπολσεβίκους και Αρμένιους σοσιαλιστές (</a:t>
            </a:r>
            <a:r>
              <a:rPr lang="el-GR" sz="1600" dirty="0" err="1" smtClean="0"/>
              <a:t>Ντασνάκ</a:t>
            </a:r>
            <a:r>
              <a:rPr lang="el-GR" sz="1600" dirty="0" smtClean="0"/>
              <a:t>) και, στην συνέχεια, ενάντια σε βρετανικά, αρμενικά και αντισοβιετικά ρωσικά στρατεύματα. Είχαν προηγηθεί μαζικές εκτελέσεις </a:t>
            </a:r>
            <a:r>
              <a:rPr lang="el-GR" sz="1600" dirty="0" err="1" smtClean="0"/>
              <a:t>Αζέρων</a:t>
            </a:r>
            <a:r>
              <a:rPr lang="el-GR" sz="1600" dirty="0" smtClean="0"/>
              <a:t> εθνικιστών από Μπολσεβίκους και Αρμένιους σοσιαλιστές τον Μάρτιο της ίδιας χρονιάς, οι οποίοι είχαν ιδρύσει την εφήμερη «Κομμούνα του Μπακού» (Απρ.-Ιούλ. 1918). Η εξουσία πέρασε (</a:t>
            </a:r>
            <a:r>
              <a:rPr lang="el-GR" sz="1600" dirty="0" err="1" smtClean="0"/>
              <a:t>ώς</a:t>
            </a:r>
            <a:r>
              <a:rPr lang="el-GR" sz="1600" dirty="0" smtClean="0"/>
              <a:t> τις 15 </a:t>
            </a:r>
            <a:r>
              <a:rPr lang="el-GR" sz="1600" dirty="0" err="1" smtClean="0"/>
              <a:t>Σεπτ</a:t>
            </a:r>
            <a:r>
              <a:rPr lang="el-GR" sz="1600" dirty="0" smtClean="0"/>
              <a:t>. 1918) στην «</a:t>
            </a:r>
            <a:r>
              <a:rPr lang="el-GR" sz="1600" dirty="0" err="1" smtClean="0"/>
              <a:t>Κεντροκασπιακή</a:t>
            </a:r>
            <a:r>
              <a:rPr lang="el-GR" sz="1600" dirty="0" smtClean="0"/>
              <a:t> Δικτατορία», αποτέλεσμα της συμμαχίας Ρώσων σοσιαλιστών, Μενσεβίκων και Αρμενίων. Τα οθωμανικά στρατεύματα μπήκαν στην πόλη στις 15 </a:t>
            </a:r>
            <a:r>
              <a:rPr lang="el-GR" sz="1600" dirty="0" err="1" smtClean="0"/>
              <a:t>Σεπτ</a:t>
            </a:r>
            <a:r>
              <a:rPr lang="el-GR" sz="1600" dirty="0" smtClean="0"/>
              <a:t>. 1918 και την </a:t>
            </a:r>
            <a:r>
              <a:rPr lang="el-GR" sz="1600" dirty="0" err="1" smtClean="0"/>
              <a:t>εξεκένωσαν</a:t>
            </a:r>
            <a:r>
              <a:rPr lang="el-GR" sz="1600" dirty="0" smtClean="0"/>
              <a:t> αμέσως μετά την Ανακωχή του </a:t>
            </a:r>
            <a:r>
              <a:rPr lang="el-GR" sz="1600" dirty="0" err="1" smtClean="0"/>
              <a:t>Μούδρου</a:t>
            </a:r>
            <a:r>
              <a:rPr lang="el-GR" sz="1600" dirty="0" smtClean="0"/>
              <a:t> (30 Οκτωβρίου 1918). Λίγο πριν εισέλθουν τα οθωμανικά στρατεύματα στην πόλη, σημειώθηκαν συστηματικές εκτελέσεις Αρμενίων (κατά χιλιάδες), κυρίως από </a:t>
            </a:r>
            <a:r>
              <a:rPr lang="el-GR" sz="1600" dirty="0" err="1" smtClean="0"/>
              <a:t>Αζέρους</a:t>
            </a:r>
            <a:r>
              <a:rPr lang="el-GR" sz="1600" dirty="0" smtClean="0"/>
              <a:t>.</a:t>
            </a:r>
            <a:br>
              <a:rPr lang="el-GR" sz="1600" dirty="0" smtClean="0"/>
            </a:br>
            <a:endParaRPr lang="el-GR" sz="1600" dirty="0"/>
          </a:p>
        </p:txBody>
      </p:sp>
      <p:pic>
        <p:nvPicPr>
          <p:cNvPr id="119809" name="Picture 1" descr="C:\Users\Aris\Documents\ΟΘΩΜΑΝΙΚΗ\Ιστορία της Οθωμανικής Αυτοκρατορίας\ΣΕΝΑΡΙΟ Α\Φωτογραφίες\1914-1918\Parade_of_the_Army_of_Islam_in_Baku.jpg"/>
          <p:cNvPicPr>
            <a:picLocks noChangeAspect="1" noChangeArrowheads="1"/>
          </p:cNvPicPr>
          <p:nvPr/>
        </p:nvPicPr>
        <p:blipFill>
          <a:blip r:embed="rId2" cstate="print"/>
          <a:srcRect/>
          <a:stretch>
            <a:fillRect/>
          </a:stretch>
        </p:blipFill>
        <p:spPr bwMode="auto">
          <a:xfrm>
            <a:off x="1584784" y="0"/>
            <a:ext cx="5974433" cy="4009868"/>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0"/>
            <a:ext cx="4427984" cy="6858000"/>
          </a:xfrm>
        </p:spPr>
        <p:txBody>
          <a:bodyPr>
            <a:normAutofit/>
          </a:bodyPr>
          <a:lstStyle/>
          <a:p>
            <a:r>
              <a:rPr lang="el-GR" sz="2000" dirty="0" smtClean="0"/>
              <a:t>Ο Οικουμενικός Πατριάρχης Γερμανός </a:t>
            </a:r>
            <a:r>
              <a:rPr lang="en-US" sz="2000" dirty="0" smtClean="0"/>
              <a:t>E</a:t>
            </a:r>
            <a:r>
              <a:rPr lang="el-GR" sz="2000" dirty="0" smtClean="0"/>
              <a:t>΄ (1913-1918) αποδοκιμάζεται στις </a:t>
            </a:r>
            <a:br>
              <a:rPr lang="el-GR" sz="2000" dirty="0" smtClean="0"/>
            </a:br>
            <a:r>
              <a:rPr lang="el-GR" sz="2000" dirty="0" smtClean="0"/>
              <a:t>7 Οκτωβρίου 1918 και αναγκάζεται </a:t>
            </a:r>
            <a:br>
              <a:rPr lang="el-GR" sz="2000" dirty="0" smtClean="0"/>
            </a:br>
            <a:r>
              <a:rPr lang="el-GR" sz="2000" dirty="0" smtClean="0"/>
              <a:t>σε παραίτηση στις 12 Οκτωβρίου, επειδή θεωρήθηκε υπερβολικά μετριοπαθής απέναντι στις διώξεις του ελληνορθόδοξου στοιχείου κατά την περίοδο 1913-1918. Ο πατριαρχικός θρόνος θα παραμείνει κενός μέχρι το 1921 και Τοποτηρητής του </a:t>
            </a:r>
            <a:br>
              <a:rPr lang="el-GR" sz="2000" dirty="0" smtClean="0"/>
            </a:br>
            <a:r>
              <a:rPr lang="el-GR" sz="2000" dirty="0" smtClean="0"/>
              <a:t>Οικουμενικού Θρόνου θα γίνει ο </a:t>
            </a:r>
            <a:br>
              <a:rPr lang="el-GR" sz="2000" dirty="0" smtClean="0"/>
            </a:br>
            <a:r>
              <a:rPr lang="el-GR" sz="2000" dirty="0" smtClean="0"/>
              <a:t>Μητροπολίτης </a:t>
            </a:r>
            <a:r>
              <a:rPr lang="el-GR" sz="2000" dirty="0" err="1" smtClean="0"/>
              <a:t>Προύσης</a:t>
            </a:r>
            <a:r>
              <a:rPr lang="el-GR" sz="2000" dirty="0" smtClean="0"/>
              <a:t> Δωρόθεος. </a:t>
            </a:r>
            <a:br>
              <a:rPr lang="el-GR" sz="2000" dirty="0" smtClean="0"/>
            </a:br>
            <a:r>
              <a:rPr lang="el-GR" sz="2000" dirty="0" smtClean="0"/>
              <a:t>Κατά την περίοδο αυτή το Πατριαρχείο θα ευθυγραμμισθεί με την </a:t>
            </a:r>
            <a:br>
              <a:rPr lang="el-GR" sz="2000" dirty="0" smtClean="0"/>
            </a:br>
            <a:r>
              <a:rPr lang="el-GR" sz="2000" dirty="0" smtClean="0"/>
              <a:t>πολιτική του ελληνικού κράτους.</a:t>
            </a:r>
            <a:br>
              <a:rPr lang="el-GR" sz="2000" dirty="0" smtClean="0"/>
            </a:br>
            <a:endParaRPr lang="el-GR" sz="2000" dirty="0"/>
          </a:p>
        </p:txBody>
      </p:sp>
      <p:pic>
        <p:nvPicPr>
          <p:cNvPr id="118787" name="Picture 3" descr="C:\Users\Aris\Documents\ΟΘΩΜΑΝΙΚΗ\Ιστορία της Οθωμανικής Αυτοκρατορίας\ΣΕΝΑΡΙΟ Α\Φωτογραφίες\1911-1913\germanos_kavakopoulos.jpg"/>
          <p:cNvPicPr>
            <a:picLocks noChangeAspect="1" noChangeArrowheads="1"/>
          </p:cNvPicPr>
          <p:nvPr/>
        </p:nvPicPr>
        <p:blipFill>
          <a:blip r:embed="rId2" cstate="print"/>
          <a:srcRect/>
          <a:stretch>
            <a:fillRect/>
          </a:stretch>
        </p:blipFill>
        <p:spPr bwMode="auto">
          <a:xfrm>
            <a:off x="0" y="0"/>
            <a:ext cx="4732020" cy="68580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Το βρετανικό πολεμικό πλοίο </a:t>
            </a:r>
            <a:r>
              <a:rPr lang="el-GR" sz="2000" i="1" dirty="0" smtClean="0"/>
              <a:t>Αγαμέμνων</a:t>
            </a:r>
            <a:r>
              <a:rPr lang="el-GR" sz="2000" dirty="0" smtClean="0"/>
              <a:t>, στο οποίο υπογράφηκε η Ανακωχή του </a:t>
            </a:r>
            <a:r>
              <a:rPr lang="el-GR" sz="2000" dirty="0" err="1" smtClean="0"/>
              <a:t>Μούδρου</a:t>
            </a:r>
            <a:r>
              <a:rPr lang="el-GR" sz="2000" dirty="0" smtClean="0"/>
              <a:t>, στις 30 Οκτωβρίου 1918 (</a:t>
            </a:r>
            <a:r>
              <a:rPr lang="el-GR" sz="2000" dirty="0" err="1" smtClean="0"/>
              <a:t>φωτ</a:t>
            </a:r>
            <a:r>
              <a:rPr lang="el-GR" sz="2000" dirty="0" smtClean="0"/>
              <a:t>. </a:t>
            </a:r>
            <a:r>
              <a:rPr lang="el-GR" sz="2000" dirty="0" err="1" smtClean="0"/>
              <a:t>tου</a:t>
            </a:r>
            <a:r>
              <a:rPr lang="el-GR" sz="2000" dirty="0" smtClean="0"/>
              <a:t> 1915).</a:t>
            </a:r>
            <a:br>
              <a:rPr lang="el-GR" sz="2000" dirty="0" smtClean="0"/>
            </a:br>
            <a:endParaRPr lang="el-GR" sz="2000" dirty="0"/>
          </a:p>
        </p:txBody>
      </p:sp>
      <p:pic>
        <p:nvPicPr>
          <p:cNvPr id="117761" name="Picture 1" descr="C:\Users\Aris\Documents\ΟΘΩΜΑΝΙΚΗ\Ιστορία της Οθωμανικής Αυτοκρατορίας\ΣΕΝΑΡΙΟ Α\Φωτογραφίες\1914-1918\Agamemnon_at_Mudros.jpg"/>
          <p:cNvPicPr>
            <a:picLocks noChangeAspect="1" noChangeArrowheads="1"/>
          </p:cNvPicPr>
          <p:nvPr/>
        </p:nvPicPr>
        <p:blipFill>
          <a:blip r:embed="rId2" cstate="print"/>
          <a:srcRect/>
          <a:stretch>
            <a:fillRect/>
          </a:stretch>
        </p:blipFill>
        <p:spPr bwMode="auto">
          <a:xfrm>
            <a:off x="1241884" y="908720"/>
            <a:ext cx="6660232" cy="4081163"/>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6858000"/>
          </a:xfrm>
        </p:spPr>
        <p:txBody>
          <a:bodyPr>
            <a:normAutofit/>
          </a:bodyPr>
          <a:lstStyle/>
          <a:p>
            <a:r>
              <a:rPr lang="el-GR" sz="3600" dirty="0" smtClean="0"/>
              <a:t>Φωτογραφίες σχετικές </a:t>
            </a:r>
            <a:br>
              <a:rPr lang="el-GR" sz="3600" dirty="0" smtClean="0"/>
            </a:br>
            <a:r>
              <a:rPr lang="el-GR" sz="3600" dirty="0" smtClean="0"/>
              <a:t>με την περίοδο 1919- 1923 </a:t>
            </a:r>
            <a:br>
              <a:rPr lang="el-GR" sz="3600" dirty="0" smtClean="0"/>
            </a:br>
            <a:r>
              <a:rPr lang="el-GR" sz="3600" dirty="0" smtClean="0"/>
              <a:t>στην Οθωμανική Αυτοκρατορία</a:t>
            </a:r>
            <a:endParaRPr lang="el-GR" sz="36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Συμμαχικά στρατεύματα κατοχής παρελαύνουν στην Μεγάλη Οδό του Πέραν (σήμερα </a:t>
            </a:r>
            <a:r>
              <a:rPr lang="en-US" sz="2000" dirty="0" err="1" smtClean="0"/>
              <a:t>Istiklal</a:t>
            </a:r>
            <a:r>
              <a:rPr lang="en-US" sz="2000" dirty="0" smtClean="0"/>
              <a:t> </a:t>
            </a:r>
            <a:r>
              <a:rPr lang="en-US" sz="2000" dirty="0" err="1" smtClean="0"/>
              <a:t>Caddesi</a:t>
            </a:r>
            <a:r>
              <a:rPr lang="el-GR" sz="2000" dirty="0" smtClean="0"/>
              <a:t>), στην Κωνσταντινούπολη. Διακρίνεται μια ελληνική σημαία σε ένα κτίριο. Η κατοχή διήρκεσε από τα τέλη του 1918 έως τα τέλη του 1923.</a:t>
            </a:r>
            <a:br>
              <a:rPr lang="el-GR" sz="2000" dirty="0" smtClean="0"/>
            </a:br>
            <a:endParaRPr lang="el-GR" sz="2000" dirty="0"/>
          </a:p>
        </p:txBody>
      </p:sp>
      <p:pic>
        <p:nvPicPr>
          <p:cNvPr id="1026" name="Picture 2" descr="C:\Users\Aris\Documents\ΟΘΩΜΑΝΙΚΗ\Ιστορία της Οθωμανικής Αυτοκρατορίας\ΣΕΝΑΡΙΟ Α\Φωτογραφίες\1918-1923\Occupation_of_Constantinople_3.jpg"/>
          <p:cNvPicPr>
            <a:picLocks noChangeAspect="1" noChangeArrowheads="1"/>
          </p:cNvPicPr>
          <p:nvPr/>
        </p:nvPicPr>
        <p:blipFill>
          <a:blip r:embed="rId2" cstate="print"/>
          <a:srcRect/>
          <a:stretch>
            <a:fillRect/>
          </a:stretch>
        </p:blipFill>
        <p:spPr bwMode="auto">
          <a:xfrm>
            <a:off x="521804" y="169182"/>
            <a:ext cx="8100392" cy="549206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Επαναφορά του Συντάγματος το 1908. Μουσουλμάνοι, Ελληνορθόδοξοι και Αρμένιοι θρησκευτικοί παράγοντες.</a:t>
            </a:r>
            <a:endParaRPr lang="el-GR" sz="2000" dirty="0"/>
          </a:p>
        </p:txBody>
      </p:sp>
      <p:pic>
        <p:nvPicPr>
          <p:cNvPr id="89090" name="Picture 2" descr="C:\Users\Aris\Documents\ΟΘΩΜΑΝΙΚΗ\Ιστορία της Οθωμανικής Αυτοκρατορίας\ΣΕΝΑΡΙΟ Α\Φωτογραφίες\1908-1910\Declaration_of_the_1908_Revolution_in_Ottoman_Empire.png"/>
          <p:cNvPicPr>
            <a:picLocks noChangeAspect="1" noChangeArrowheads="1"/>
          </p:cNvPicPr>
          <p:nvPr/>
        </p:nvPicPr>
        <p:blipFill>
          <a:blip r:embed="rId2" cstate="print"/>
          <a:srcRect/>
          <a:stretch>
            <a:fillRect/>
          </a:stretch>
        </p:blipFill>
        <p:spPr bwMode="auto">
          <a:xfrm>
            <a:off x="1258279" y="764704"/>
            <a:ext cx="6627442" cy="4437112"/>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Διαδήλωση στην Κωνσταντινούπολη ενάντια στην διασυμμαχική κατοχή </a:t>
            </a:r>
            <a:br>
              <a:rPr lang="el-GR" sz="2000" dirty="0" smtClean="0"/>
            </a:br>
            <a:r>
              <a:rPr lang="el-GR" sz="2000" dirty="0" smtClean="0"/>
              <a:t>(23 Μαΐου 1919).</a:t>
            </a:r>
            <a:br>
              <a:rPr lang="el-GR" sz="2000" dirty="0" smtClean="0"/>
            </a:br>
            <a:endParaRPr lang="el-GR" sz="2000" dirty="0"/>
          </a:p>
        </p:txBody>
      </p:sp>
      <p:pic>
        <p:nvPicPr>
          <p:cNvPr id="2050" name="Picture 2" descr="C:\Users\Aris\Documents\ΟΘΩΜΑΝΙΚΗ\Ιστορία της Οθωμανικής Αυτοκρατορίας\ΣΕΝΑΡΙΟ Α\Φωτογραφίες\1918-1923\1024px-SultanahmetMitingi.jpg"/>
          <p:cNvPicPr>
            <a:picLocks noChangeAspect="1" noChangeArrowheads="1"/>
          </p:cNvPicPr>
          <p:nvPr/>
        </p:nvPicPr>
        <p:blipFill>
          <a:blip r:embed="rId2" cstate="print"/>
          <a:srcRect/>
          <a:stretch>
            <a:fillRect/>
          </a:stretch>
        </p:blipFill>
        <p:spPr bwMode="auto">
          <a:xfrm>
            <a:off x="269776" y="336874"/>
            <a:ext cx="8604448" cy="5396382"/>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Ελληνικά στρατεύματα παρελαύνουν στην παραλία της Σμύρνης </a:t>
            </a:r>
            <a:br>
              <a:rPr lang="el-GR" sz="2000" dirty="0" smtClean="0"/>
            </a:br>
            <a:r>
              <a:rPr lang="el-GR" sz="2000" dirty="0" smtClean="0"/>
              <a:t>(Μάιος 1919).</a:t>
            </a:r>
            <a:endParaRPr lang="el-GR" sz="2000" dirty="0"/>
          </a:p>
        </p:txBody>
      </p:sp>
      <p:pic>
        <p:nvPicPr>
          <p:cNvPr id="3074" name="Picture 2" descr="C:\Users\Aris\Documents\ΟΘΩΜΑΝΙΚΗ\Ιστορία της Οθωμανικής Αυτοκρατορίας\ΣΕΝΑΡΙΟ Α\Φωτογραφίες\1918-1923\1024px-Greek_army_Smyrne_1919.jpg"/>
          <p:cNvPicPr>
            <a:picLocks noChangeAspect="1" noChangeArrowheads="1"/>
          </p:cNvPicPr>
          <p:nvPr/>
        </p:nvPicPr>
        <p:blipFill>
          <a:blip r:embed="rId2" cstate="print"/>
          <a:srcRect/>
          <a:stretch>
            <a:fillRect/>
          </a:stretch>
        </p:blipFill>
        <p:spPr bwMode="auto">
          <a:xfrm>
            <a:off x="163299" y="72008"/>
            <a:ext cx="8817402" cy="594928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2987824" cy="6858000"/>
          </a:xfrm>
        </p:spPr>
        <p:txBody>
          <a:bodyPr>
            <a:normAutofit/>
          </a:bodyPr>
          <a:lstStyle/>
          <a:p>
            <a:r>
              <a:rPr lang="el-GR" sz="2000" dirty="0" smtClean="0"/>
              <a:t>Το έγγραφο </a:t>
            </a:r>
            <a:br>
              <a:rPr lang="el-GR" sz="2000" dirty="0" smtClean="0"/>
            </a:br>
            <a:r>
              <a:rPr lang="el-GR" sz="2000" dirty="0" smtClean="0"/>
              <a:t>του οθωμανικού Υπουργείου Πολέμου </a:t>
            </a:r>
            <a:br>
              <a:rPr lang="el-GR" sz="2000" dirty="0" smtClean="0"/>
            </a:br>
            <a:r>
              <a:rPr lang="el-GR" sz="2000" dirty="0" smtClean="0"/>
              <a:t>που διορίζει τον Μουσταφά Κεμάλ </a:t>
            </a:r>
            <a:br>
              <a:rPr lang="el-GR" sz="2000" dirty="0" smtClean="0"/>
            </a:br>
            <a:r>
              <a:rPr lang="el-GR" sz="2000" dirty="0" smtClean="0"/>
              <a:t>ως επιθεωρητή  της </a:t>
            </a:r>
            <a:br>
              <a:rPr lang="el-GR" sz="2000" dirty="0" smtClean="0"/>
            </a:br>
            <a:r>
              <a:rPr lang="el-GR" sz="2000" dirty="0" smtClean="0"/>
              <a:t>9</a:t>
            </a:r>
            <a:r>
              <a:rPr lang="el-GR" sz="2000" baseline="30000" dirty="0" smtClean="0"/>
              <a:t>ης</a:t>
            </a:r>
            <a:r>
              <a:rPr lang="el-GR" sz="2000" dirty="0" smtClean="0"/>
              <a:t> Οθωμανικής Στρατιάς στην Μικρά Ασία.</a:t>
            </a:r>
            <a:br>
              <a:rPr lang="el-GR" sz="2000" dirty="0" smtClean="0"/>
            </a:br>
            <a:endParaRPr lang="el-GR" sz="2000" dirty="0"/>
          </a:p>
        </p:txBody>
      </p:sp>
      <p:pic>
        <p:nvPicPr>
          <p:cNvPr id="4098" name="Picture 2" descr="C:\Users\Aris\Documents\ΟΘΩΜΑΝΙΚΗ\Ιστορία της Οθωμανικής Αυτοκρατορίας\ΣΕΝΑΡΙΟ Α\Φωτογραφίες\1918-1923\Mustafa_Kemal'in_9._Ordu_Müfettişliği'ne_tayin_yazısı.jpg"/>
          <p:cNvPicPr>
            <a:picLocks noChangeAspect="1" noChangeArrowheads="1"/>
          </p:cNvPicPr>
          <p:nvPr/>
        </p:nvPicPr>
        <p:blipFill>
          <a:blip r:embed="rId2" cstate="print"/>
          <a:srcRect/>
          <a:stretch>
            <a:fillRect/>
          </a:stretch>
        </p:blipFill>
        <p:spPr bwMode="auto">
          <a:xfrm>
            <a:off x="2993329" y="0"/>
            <a:ext cx="6150672" cy="68580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8024" y="0"/>
            <a:ext cx="4355976" cy="6858000"/>
          </a:xfrm>
        </p:spPr>
        <p:txBody>
          <a:bodyPr>
            <a:normAutofit/>
          </a:bodyPr>
          <a:lstStyle/>
          <a:p>
            <a:r>
              <a:rPr lang="el-GR" sz="2000" dirty="0" smtClean="0"/>
              <a:t>Η πρώτη προπαγανδιστική αφίσα  </a:t>
            </a:r>
            <a:br>
              <a:rPr lang="el-GR" sz="2000" dirty="0" smtClean="0"/>
            </a:br>
            <a:r>
              <a:rPr lang="el-GR" sz="2000" dirty="0" smtClean="0"/>
              <a:t>των Τούρκων εθνικιστών. </a:t>
            </a:r>
            <a:br>
              <a:rPr lang="el-GR" sz="2000" dirty="0" smtClean="0"/>
            </a:br>
            <a:r>
              <a:rPr lang="el-GR" sz="2000" dirty="0" smtClean="0"/>
              <a:t>Τυπώθηκε το 1919 στην Σαμψούντα </a:t>
            </a:r>
            <a:br>
              <a:rPr lang="el-GR" sz="2000" dirty="0" smtClean="0"/>
            </a:br>
            <a:r>
              <a:rPr lang="el-GR" sz="2000" dirty="0" smtClean="0"/>
              <a:t>και φέρει τον τίτλο </a:t>
            </a:r>
            <a:br>
              <a:rPr lang="el-GR" sz="2000" dirty="0" smtClean="0"/>
            </a:br>
            <a:r>
              <a:rPr lang="el-GR" sz="2000" dirty="0" smtClean="0"/>
              <a:t>«Οι σωτήρες του Ισλάμ». </a:t>
            </a:r>
            <a:br>
              <a:rPr lang="el-GR" sz="2000" dirty="0" smtClean="0"/>
            </a:br>
            <a:endParaRPr lang="el-GR" sz="2000" dirty="0"/>
          </a:p>
        </p:txBody>
      </p:sp>
      <p:pic>
        <p:nvPicPr>
          <p:cNvPr id="5122" name="Picture 2" descr="C:\Users\Aris\Documents\ΟΘΩΜΑΝΙΚΗ\Ιστορία της Οθωμανικής Αυτοκρατορίας\ΣΕΝΑΡΙΟ Α\Φωτογραφίες\1918-1923\Halâskârân-ı_İslâm_afiş.jpg"/>
          <p:cNvPicPr>
            <a:picLocks noChangeAspect="1" noChangeArrowheads="1"/>
          </p:cNvPicPr>
          <p:nvPr/>
        </p:nvPicPr>
        <p:blipFill>
          <a:blip r:embed="rId2" cstate="print"/>
          <a:srcRect/>
          <a:stretch>
            <a:fillRect/>
          </a:stretch>
        </p:blipFill>
        <p:spPr bwMode="auto">
          <a:xfrm>
            <a:off x="0" y="0"/>
            <a:ext cx="4812630" cy="685800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Autofit/>
          </a:bodyPr>
          <a:lstStyle/>
          <a:p>
            <a:r>
              <a:rPr lang="el-GR" sz="2000" dirty="0" smtClean="0"/>
              <a:t>Ο </a:t>
            </a:r>
            <a:r>
              <a:rPr lang="el-GR" sz="2000" dirty="0" err="1" smtClean="0"/>
              <a:t>Πρίγκηπας</a:t>
            </a:r>
            <a:r>
              <a:rPr lang="el-GR" sz="2000" dirty="0" smtClean="0"/>
              <a:t> </a:t>
            </a:r>
            <a:r>
              <a:rPr lang="el-GR" sz="2000" dirty="0" err="1" smtClean="0"/>
              <a:t>Φαϊσάλ</a:t>
            </a:r>
            <a:r>
              <a:rPr lang="el-GR" sz="2000" dirty="0" smtClean="0"/>
              <a:t> (1885-1933) ήταν γιος του Σερίφη της Μέκκας </a:t>
            </a:r>
            <a:r>
              <a:rPr lang="el-GR" sz="2000" dirty="0" err="1" smtClean="0"/>
              <a:t>Χουσεϊν</a:t>
            </a:r>
            <a:r>
              <a:rPr lang="el-GR" sz="2000" dirty="0" smtClean="0"/>
              <a:t> </a:t>
            </a:r>
            <a:r>
              <a:rPr lang="el-GR" sz="2000" dirty="0" err="1" smtClean="0"/>
              <a:t>μπιν</a:t>
            </a:r>
            <a:r>
              <a:rPr lang="el-GR" sz="2000" dirty="0" smtClean="0"/>
              <a:t> Αλί, αργότερα βασιλιάς του μη αναγνωρισμένου Βασιλείου της Συρίας (1918-1920) και Βασιλιάς του Ιράκ (1921-1933). Στην φωτογραφία φαίνονται ο </a:t>
            </a:r>
            <a:r>
              <a:rPr lang="el-GR" sz="2000" dirty="0" err="1" smtClean="0"/>
              <a:t>Φαϊσάλ</a:t>
            </a:r>
            <a:r>
              <a:rPr lang="el-GR" sz="2000" dirty="0" smtClean="0"/>
              <a:t> στην Διάσκεψη Ειρήνης των Βερσαλλιών και ο Λόρενς της Αραβίας (1919).</a:t>
            </a:r>
            <a:br>
              <a:rPr lang="el-GR" sz="2000" dirty="0" smtClean="0"/>
            </a:br>
            <a:endParaRPr lang="el-GR" sz="2000" dirty="0"/>
          </a:p>
        </p:txBody>
      </p:sp>
      <p:pic>
        <p:nvPicPr>
          <p:cNvPr id="6146" name="Picture 2" descr="C:\Users\Aris\Documents\ΟΘΩΜΑΝΙΚΗ\Ιστορία της Οθωμανικής Αυτοκρατορίας\ΣΕΝΑΡΙΟ Α\Φωτογραφίες\1918-1923\800px-FeisalPartyAtVersaillesCopy.jpg"/>
          <p:cNvPicPr>
            <a:picLocks noChangeAspect="1" noChangeArrowheads="1"/>
          </p:cNvPicPr>
          <p:nvPr/>
        </p:nvPicPr>
        <p:blipFill>
          <a:blip r:embed="rId2" cstate="print"/>
          <a:srcRect/>
          <a:stretch>
            <a:fillRect/>
          </a:stretch>
        </p:blipFill>
        <p:spPr bwMode="auto">
          <a:xfrm>
            <a:off x="989856" y="72008"/>
            <a:ext cx="7164288" cy="537321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 μοίρασμα σφαιρών επιρροής στην Μέση Ανατολή </a:t>
            </a:r>
            <a:br>
              <a:rPr lang="el-GR" sz="2000" dirty="0" smtClean="0"/>
            </a:br>
            <a:r>
              <a:rPr lang="el-GR" sz="2000" dirty="0" smtClean="0"/>
              <a:t>με βάση τα Μνημόνια της Διασκέψεως Ειρήνης του Παρισιού (1919).  </a:t>
            </a:r>
            <a:br>
              <a:rPr lang="el-GR" sz="2000" dirty="0" smtClean="0"/>
            </a:br>
            <a:endParaRPr lang="el-GR" sz="2000" dirty="0"/>
          </a:p>
        </p:txBody>
      </p:sp>
      <p:pic>
        <p:nvPicPr>
          <p:cNvPr id="7170" name="Picture 2" descr="C:\Users\Aris\Documents\ΟΘΩΜΑΝΙΚΗ\Ιστορία της Οθωμανικής Αυτοκρατορίας\ΣΕΝΑΡΙΟ Α\Φωτογραφίες\1918-1923\Peace-conference-memoranda-respecting-syria-arabia-palestine5.jpg"/>
          <p:cNvPicPr>
            <a:picLocks noChangeAspect="1" noChangeArrowheads="1"/>
          </p:cNvPicPr>
          <p:nvPr/>
        </p:nvPicPr>
        <p:blipFill>
          <a:blip r:embed="rId2" cstate="print"/>
          <a:srcRect/>
          <a:stretch>
            <a:fillRect/>
          </a:stretch>
        </p:blipFill>
        <p:spPr bwMode="auto">
          <a:xfrm>
            <a:off x="274207" y="144016"/>
            <a:ext cx="8595587" cy="5733256"/>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Οι διεκδικήσεις που πρόβαλε η Ελλάδα δια του Ελ. Βενιζέλου </a:t>
            </a:r>
            <a:br>
              <a:rPr lang="el-GR" sz="2000" dirty="0" smtClean="0"/>
            </a:br>
            <a:r>
              <a:rPr lang="el-GR" sz="2000" dirty="0" smtClean="0"/>
              <a:t>στην Διάσκεψη Ειρήνης του Παρισιού (1919).</a:t>
            </a:r>
            <a:br>
              <a:rPr lang="el-GR" sz="2000" dirty="0" smtClean="0"/>
            </a:br>
            <a:endParaRPr lang="el-GR" sz="2000" dirty="0"/>
          </a:p>
        </p:txBody>
      </p:sp>
      <p:pic>
        <p:nvPicPr>
          <p:cNvPr id="8195" name="Picture 3" descr="C:\Users\Aris\Documents\ΟΘΩΜΑΝΙΚΗ\Ιστορία της Οθωμανικής Αυτοκρατορίας\ΣΕΝΑΡΙΟ Α\Φωτογραφίες\1918-1923\ParisPeace-Venizelos-Map.png"/>
          <p:cNvPicPr>
            <a:picLocks noChangeAspect="1" noChangeArrowheads="1"/>
          </p:cNvPicPr>
          <p:nvPr/>
        </p:nvPicPr>
        <p:blipFill>
          <a:blip r:embed="rId2" cstate="print"/>
          <a:srcRect/>
          <a:stretch>
            <a:fillRect/>
          </a:stretch>
        </p:blipFill>
        <p:spPr bwMode="auto">
          <a:xfrm>
            <a:off x="533605" y="216025"/>
            <a:ext cx="8076791" cy="5589239"/>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Οι διεκδικήσεις που πρόβαλαν Αρμένιοι αντιπρόσωποι </a:t>
            </a:r>
            <a:br>
              <a:rPr lang="el-GR" sz="2000" dirty="0" smtClean="0"/>
            </a:br>
            <a:r>
              <a:rPr lang="el-GR" sz="2000" dirty="0" smtClean="0"/>
              <a:t>στη Διάσκεψη Ειρήνης του Παρισιού (1919).</a:t>
            </a:r>
            <a:br>
              <a:rPr lang="el-GR" sz="2000" dirty="0" smtClean="0"/>
            </a:br>
            <a:endParaRPr lang="el-GR" sz="2000" dirty="0"/>
          </a:p>
        </p:txBody>
      </p:sp>
      <p:pic>
        <p:nvPicPr>
          <p:cNvPr id="9218" name="Picture 2" descr="C:\Users\Aris\Documents\ΟΘΩΜΑΝΙΚΗ\Ιστορία της Οθωμανικής Αυτοκρατορίας\ΣΕΝΑΡΙΟ Α\Φωτογραφίες\1918-1923\Proposed_Armenian_state_in_Asia_Minor.png"/>
          <p:cNvPicPr>
            <a:picLocks noChangeAspect="1" noChangeArrowheads="1"/>
          </p:cNvPicPr>
          <p:nvPr/>
        </p:nvPicPr>
        <p:blipFill>
          <a:blip r:embed="rId2" cstate="print"/>
          <a:srcRect/>
          <a:stretch>
            <a:fillRect/>
          </a:stretch>
        </p:blipFill>
        <p:spPr bwMode="auto">
          <a:xfrm>
            <a:off x="719572" y="161823"/>
            <a:ext cx="7704856" cy="5715449"/>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Προεξέχοντες Τούρκοι εθνικιστές στο Συνέδριο της Σεβάστειας </a:t>
            </a:r>
            <a:br>
              <a:rPr lang="el-GR" sz="2000" dirty="0" smtClean="0"/>
            </a:br>
            <a:r>
              <a:rPr lang="el-GR" sz="2000" dirty="0" smtClean="0"/>
              <a:t>(4-11 Σεπτεμβρίου 1919). Ξεχωρίζει ο Μουσταφά Κεμάλ.</a:t>
            </a:r>
            <a:br>
              <a:rPr lang="el-GR" sz="2000" dirty="0" smtClean="0"/>
            </a:br>
            <a:endParaRPr lang="el-GR" sz="2000" dirty="0"/>
          </a:p>
        </p:txBody>
      </p:sp>
      <p:pic>
        <p:nvPicPr>
          <p:cNvPr id="10242" name="Picture 2" descr="C:\Users\Aris\Documents\ΟΘΩΜΑΝΙΚΗ\Ιστορία της Οθωμανικής Αυτοκρατορίας\ΣΕΝΑΡΙΟ Α\Φωτογραφίες\1918-1923\Sivas_Congress_September_1919.jpg"/>
          <p:cNvPicPr>
            <a:picLocks noChangeAspect="1" noChangeArrowheads="1"/>
          </p:cNvPicPr>
          <p:nvPr/>
        </p:nvPicPr>
        <p:blipFill>
          <a:blip r:embed="rId2" cstate="print"/>
          <a:srcRect/>
          <a:stretch>
            <a:fillRect/>
          </a:stretch>
        </p:blipFill>
        <p:spPr bwMode="auto">
          <a:xfrm>
            <a:off x="-1" y="216024"/>
            <a:ext cx="9143997" cy="5589240"/>
          </a:xfrm>
          <a:prstGeom prst="rect">
            <a:avLst/>
          </a:prstGeom>
          <a:noFill/>
        </p:spPr>
      </p:pic>
      <p:sp>
        <p:nvSpPr>
          <p:cNvPr id="4" name="3 - Έλλειψη"/>
          <p:cNvSpPr/>
          <p:nvPr/>
        </p:nvSpPr>
        <p:spPr>
          <a:xfrm>
            <a:off x="3707904" y="3140968"/>
            <a:ext cx="864096"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Βουλγαρικό γραμματόσημο επισημασμένο </a:t>
            </a:r>
            <a:br>
              <a:rPr lang="el-GR" sz="2000" dirty="0" smtClean="0"/>
            </a:br>
            <a:r>
              <a:rPr lang="el-GR" sz="2000" dirty="0" smtClean="0"/>
              <a:t>από την διοίκηση της Διασυμμαχικής Θράκης (Οκτ. 1919- </a:t>
            </a:r>
            <a:r>
              <a:rPr lang="el-GR" sz="2000" dirty="0" err="1" smtClean="0"/>
              <a:t>Μάϊος</a:t>
            </a:r>
            <a:r>
              <a:rPr lang="el-GR" sz="2000" dirty="0" smtClean="0"/>
              <a:t> 1920).</a:t>
            </a:r>
            <a:br>
              <a:rPr lang="el-GR" sz="2000" dirty="0" smtClean="0"/>
            </a:br>
            <a:endParaRPr lang="el-GR" sz="2000" dirty="0"/>
          </a:p>
        </p:txBody>
      </p:sp>
      <p:pic>
        <p:nvPicPr>
          <p:cNvPr id="11266" name="Picture 2" descr="C:\Users\Aris\Documents\ΟΘΩΜΑΝΙΚΗ\Ιστορία της Οθωμανικής Αυτοκρατορίας\ΣΕΝΑΡΙΟ Α\Φωτογραφίες\1918-1923\14.01-642.jpg"/>
          <p:cNvPicPr>
            <a:picLocks noChangeAspect="1" noChangeArrowheads="1"/>
          </p:cNvPicPr>
          <p:nvPr/>
        </p:nvPicPr>
        <p:blipFill>
          <a:blip r:embed="rId2" cstate="print"/>
          <a:srcRect/>
          <a:stretch>
            <a:fillRect/>
          </a:stretch>
        </p:blipFill>
        <p:spPr bwMode="auto">
          <a:xfrm>
            <a:off x="0" y="116632"/>
            <a:ext cx="9144000" cy="578684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Ο </a:t>
            </a:r>
            <a:r>
              <a:rPr lang="el-GR" sz="2000" dirty="0" err="1" smtClean="0"/>
              <a:t>Χιλμή</a:t>
            </a:r>
            <a:r>
              <a:rPr lang="el-GR" sz="2000" dirty="0" smtClean="0"/>
              <a:t> Πασάς (Γενικός Διοικητής των μακεδονικών περιοχών) </a:t>
            </a:r>
            <a:br>
              <a:rPr lang="el-GR" sz="2000" dirty="0" smtClean="0"/>
            </a:br>
            <a:r>
              <a:rPr lang="el-GR" sz="2000" dirty="0" smtClean="0"/>
              <a:t>διαβάζει στην Θεσσαλονίκη το σουλτανικό διάταγμα (ιραδέ) </a:t>
            </a:r>
            <a:br>
              <a:rPr lang="el-GR" sz="2000" dirty="0" smtClean="0"/>
            </a:br>
            <a:r>
              <a:rPr lang="el-GR" sz="2000" dirty="0" smtClean="0"/>
              <a:t>για την επαναφορά σε ισχύ του Συντάγματος.</a:t>
            </a:r>
            <a:r>
              <a:rPr lang="el-GR" sz="2000" b="1" dirty="0" smtClean="0"/>
              <a:t/>
            </a:r>
            <a:br>
              <a:rPr lang="el-GR" sz="2000" b="1" dirty="0" smtClean="0"/>
            </a:br>
            <a:endParaRPr lang="el-GR" sz="2000" dirty="0"/>
          </a:p>
        </p:txBody>
      </p:sp>
      <p:pic>
        <p:nvPicPr>
          <p:cNvPr id="90114" name="Picture 2" descr="C:\Users\Aris\Documents\ΟΘΩΜΑΝΙΚΗ\Ιστορία της Οθωμανικής Αυτοκρατορίας\ΣΕΝΑΡΙΟ Α\Φωτογραφίες\1908-1910\Hilmi_Pasha_Constitution_Announcement_Speech_Solun.jpg"/>
          <p:cNvPicPr>
            <a:picLocks noChangeAspect="1" noChangeArrowheads="1"/>
          </p:cNvPicPr>
          <p:nvPr/>
        </p:nvPicPr>
        <p:blipFill>
          <a:blip r:embed="rId2" cstate="print"/>
          <a:srcRect/>
          <a:stretch>
            <a:fillRect/>
          </a:stretch>
        </p:blipFill>
        <p:spPr bwMode="auto">
          <a:xfrm>
            <a:off x="629816" y="242899"/>
            <a:ext cx="7884368" cy="5130317"/>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01208"/>
            <a:ext cx="9144000" cy="1556792"/>
          </a:xfrm>
        </p:spPr>
        <p:txBody>
          <a:bodyPr>
            <a:noAutofit/>
          </a:bodyPr>
          <a:lstStyle/>
          <a:p>
            <a:r>
              <a:rPr lang="el-GR" sz="2000" dirty="0" smtClean="0"/>
              <a:t>Αρμένιοι της «Γαλλικής Αρμενικής Λεγεώνας», Αλγερινοί και </a:t>
            </a:r>
            <a:r>
              <a:rPr lang="el-GR" sz="2000" dirty="0" err="1" smtClean="0"/>
              <a:t>Σενεγαλέζοι</a:t>
            </a:r>
            <a:r>
              <a:rPr lang="el-GR" sz="2000" dirty="0" smtClean="0"/>
              <a:t> στρατιώτες αποτελούσαν το μεγαλύτερο μέρος του γαλλικού εκστρατευτικού σώματος στην μάχη για την κατάληψη του </a:t>
            </a:r>
            <a:r>
              <a:rPr lang="el-GR" sz="2000" dirty="0" err="1" smtClean="0"/>
              <a:t>Μαράς</a:t>
            </a:r>
            <a:r>
              <a:rPr lang="el-GR" sz="2000" dirty="0" smtClean="0"/>
              <a:t> (Ιαν.-Φεβ. 1920), κατά την διάρκεια του </a:t>
            </a:r>
            <a:r>
              <a:rPr lang="el-GR" sz="2000" dirty="0" err="1" smtClean="0"/>
              <a:t>Γαλλοτουρκικού</a:t>
            </a:r>
            <a:r>
              <a:rPr lang="el-GR" sz="2000" dirty="0" smtClean="0"/>
              <a:t> Πολέμου (1918-1921). Τα γαλλικά στρατεύματα υποχώρησαν, ενώ εκτελέστηκαν Αρμένιοι που μόλις είχαν επαναπατρισθεί εκεί από τους Γάλλους.</a:t>
            </a:r>
            <a:br>
              <a:rPr lang="el-GR" sz="2000" dirty="0" smtClean="0"/>
            </a:br>
            <a:endParaRPr lang="el-GR" sz="2000" dirty="0"/>
          </a:p>
        </p:txBody>
      </p:sp>
      <p:pic>
        <p:nvPicPr>
          <p:cNvPr id="12290" name="Picture 2" descr="C:\Users\Aris\Documents\ΟΘΩΜΑΝΙΚΗ\Ιστορία της Οθωμανικής Αυτοκρατορίας\ΣΕΝΑΡΙΟ Α\Φωτογραφίες\1918-1923\Armenian_legion.png"/>
          <p:cNvPicPr>
            <a:picLocks noChangeAspect="1" noChangeArrowheads="1"/>
          </p:cNvPicPr>
          <p:nvPr/>
        </p:nvPicPr>
        <p:blipFill>
          <a:blip r:embed="rId2" cstate="print"/>
          <a:srcRect/>
          <a:stretch>
            <a:fillRect/>
          </a:stretch>
        </p:blipFill>
        <p:spPr bwMode="auto">
          <a:xfrm>
            <a:off x="1480892" y="576064"/>
            <a:ext cx="6182217" cy="414908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Τα μέλη της πρώτης Τουρκικής Εθνοσυνέλευσης </a:t>
            </a:r>
            <a:br>
              <a:rPr lang="el-GR" sz="2000" dirty="0" smtClean="0"/>
            </a:br>
            <a:r>
              <a:rPr lang="el-GR" sz="2000" dirty="0" smtClean="0"/>
              <a:t>(Άγκυρα, Απρίλιος 1920). Διακρίνεται ο Μουσταφά Κεμάλ.</a:t>
            </a:r>
            <a:br>
              <a:rPr lang="el-GR" sz="2000" dirty="0" smtClean="0"/>
            </a:br>
            <a:endParaRPr lang="el-GR" sz="2000" dirty="0"/>
          </a:p>
        </p:txBody>
      </p:sp>
      <p:pic>
        <p:nvPicPr>
          <p:cNvPr id="13314" name="Picture 2" descr="C:\Users\Aris\Documents\ΟΘΩΜΑΝΙΚΗ\Ιστορία της Οθωμανικής Αυτοκρατορίας\ΣΕΝΑΡΙΟ Α\Φωτογραφίες\1918-1923\First_TBMM.gif"/>
          <p:cNvPicPr>
            <a:picLocks noChangeAspect="1" noChangeArrowheads="1"/>
          </p:cNvPicPr>
          <p:nvPr/>
        </p:nvPicPr>
        <p:blipFill>
          <a:blip r:embed="rId2" cstate="print"/>
          <a:srcRect/>
          <a:stretch>
            <a:fillRect/>
          </a:stretch>
        </p:blipFill>
        <p:spPr bwMode="auto">
          <a:xfrm>
            <a:off x="1117408" y="576064"/>
            <a:ext cx="6909185" cy="5013176"/>
          </a:xfrm>
          <a:prstGeom prst="rect">
            <a:avLst/>
          </a:prstGeom>
          <a:noFill/>
        </p:spPr>
      </p:pic>
      <p:sp>
        <p:nvSpPr>
          <p:cNvPr id="4" name="3 - Έλλειψη"/>
          <p:cNvSpPr/>
          <p:nvPr/>
        </p:nvSpPr>
        <p:spPr>
          <a:xfrm>
            <a:off x="3995936" y="3068960"/>
            <a:ext cx="864096"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Μονάδα του  «Στρατού του Χαλιφάτου» (Απρίλιος-Ιούνιος 1920) </a:t>
            </a:r>
            <a:r>
              <a:rPr lang="en-US" sz="2000" dirty="0" smtClean="0"/>
              <a:t/>
            </a:r>
            <a:br>
              <a:rPr lang="en-US" sz="2000" dirty="0" smtClean="0"/>
            </a:br>
            <a:r>
              <a:rPr lang="el-GR" sz="2000" dirty="0" smtClean="0"/>
              <a:t>που οργανώθηκε από την Οθωμανική Κυβέρνηση της Κωνσταντινούπολης </a:t>
            </a:r>
            <a:r>
              <a:rPr lang="en-US" sz="2000" dirty="0" smtClean="0"/>
              <a:t/>
            </a:r>
            <a:br>
              <a:rPr lang="en-US" sz="2000" dirty="0" smtClean="0"/>
            </a:br>
            <a:r>
              <a:rPr lang="el-GR" sz="2000" dirty="0" smtClean="0"/>
              <a:t>για να πολεμήσει τους Τούρκους εθνικιστές.</a:t>
            </a:r>
            <a:br>
              <a:rPr lang="el-GR" sz="2000" dirty="0" smtClean="0"/>
            </a:br>
            <a:endParaRPr lang="el-GR" sz="2000" dirty="0"/>
          </a:p>
        </p:txBody>
      </p:sp>
      <p:pic>
        <p:nvPicPr>
          <p:cNvPr id="14338" name="Picture 2" descr="C:\Users\Aris\Documents\ΟΘΩΜΑΝΙΚΗ\Ιστορία της Οθωμανικής Αυτοκρατορίας\ΣΕΝΑΡΙΟ Α\Φωτογραφίες\1918-1923\Sultan's_Lancers.jpg"/>
          <p:cNvPicPr>
            <a:picLocks noChangeAspect="1" noChangeArrowheads="1"/>
          </p:cNvPicPr>
          <p:nvPr/>
        </p:nvPicPr>
        <p:blipFill>
          <a:blip r:embed="rId2" cstate="print"/>
          <a:srcRect/>
          <a:stretch>
            <a:fillRect/>
          </a:stretch>
        </p:blipFill>
        <p:spPr bwMode="auto">
          <a:xfrm>
            <a:off x="0" y="188640"/>
            <a:ext cx="9134768" cy="5445224"/>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9280"/>
            <a:ext cx="9144000" cy="908720"/>
          </a:xfrm>
        </p:spPr>
        <p:txBody>
          <a:bodyPr>
            <a:noAutofit/>
          </a:bodyPr>
          <a:lstStyle/>
          <a:p>
            <a:r>
              <a:rPr lang="el-GR" sz="2000" dirty="0" smtClean="0"/>
              <a:t>Μέλη της Διάσκεψης του Σαν Ρέμο (19-26 Απριλίου 1920), η οποία αποφάσισε για τα εδάφη υπό </a:t>
            </a:r>
            <a:r>
              <a:rPr lang="el-GR" sz="2000" dirty="0" err="1" smtClean="0"/>
              <a:t>εντολήν</a:t>
            </a:r>
            <a:r>
              <a:rPr lang="el-GR" sz="2000" dirty="0" smtClean="0"/>
              <a:t> της Κοινωνίας των Εθνών στην Μέση Ανατολή, ενώ παράλληλα επέτρεψε στον ελληνικό στρατό να καταλάβει την Δυτική Θράκη.</a:t>
            </a:r>
            <a:br>
              <a:rPr lang="el-GR" sz="2000" dirty="0" smtClean="0"/>
            </a:br>
            <a:endParaRPr lang="el-GR" sz="2000" dirty="0"/>
          </a:p>
        </p:txBody>
      </p:sp>
      <p:pic>
        <p:nvPicPr>
          <p:cNvPr id="15362" name="Picture 2" descr="C:\Users\Aris\Documents\ΟΘΩΜΑΝΙΚΗ\Ιστορία της Οθωμανικής Αυτοκρατορίας\ΣΕΝΑΡΙΟ Α\Φωτογραφίες\1918-1923\San_Remo_Conference_1920.jpg"/>
          <p:cNvPicPr>
            <a:picLocks noChangeAspect="1" noChangeArrowheads="1"/>
          </p:cNvPicPr>
          <p:nvPr/>
        </p:nvPicPr>
        <p:blipFill>
          <a:blip r:embed="rId2" cstate="print"/>
          <a:srcRect/>
          <a:stretch>
            <a:fillRect/>
          </a:stretch>
        </p:blipFill>
        <p:spPr bwMode="auto">
          <a:xfrm>
            <a:off x="629816" y="44624"/>
            <a:ext cx="7884368" cy="5604085"/>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Τελετή εγκατάστασης της Ελληνικής Διοίκησης στην Κομοτηνή </a:t>
            </a:r>
            <a:r>
              <a:rPr lang="en-US" sz="2000" dirty="0" smtClean="0"/>
              <a:t/>
            </a:r>
            <a:br>
              <a:rPr lang="en-US" sz="2000" dirty="0" smtClean="0"/>
            </a:br>
            <a:r>
              <a:rPr lang="el-GR" sz="2000" dirty="0" smtClean="0"/>
              <a:t>(τότε </a:t>
            </a:r>
            <a:r>
              <a:rPr lang="el-GR" sz="2000" dirty="0" err="1" smtClean="0"/>
              <a:t>Γκιουμουλτζίνα</a:t>
            </a:r>
            <a:r>
              <a:rPr lang="el-GR" sz="2000" dirty="0" smtClean="0"/>
              <a:t>) τον Μάιο του 1920.</a:t>
            </a:r>
            <a:br>
              <a:rPr lang="el-GR" sz="2000" dirty="0" smtClean="0"/>
            </a:br>
            <a:endParaRPr lang="el-GR" sz="2000" dirty="0"/>
          </a:p>
        </p:txBody>
      </p:sp>
      <p:pic>
        <p:nvPicPr>
          <p:cNvPr id="16386" name="Picture 2" descr="C:\Users\Aris\Documents\ΟΘΩΜΑΝΙΚΗ\Ιστορία της Οθωμανικής Αυτοκρατορίας\ΣΕΝΑΡΙΟ Α\Φωτογραφίες\1918-1923\800px-19200514_end_of_bulgarian_occupation_of_Komotini_(historical_photo)_Western_Thrace_Greece.jpg"/>
          <p:cNvPicPr>
            <a:picLocks noChangeAspect="1" noChangeArrowheads="1"/>
          </p:cNvPicPr>
          <p:nvPr/>
        </p:nvPicPr>
        <p:blipFill>
          <a:blip r:embed="rId2" cstate="print"/>
          <a:srcRect/>
          <a:stretch>
            <a:fillRect/>
          </a:stretch>
        </p:blipFill>
        <p:spPr bwMode="auto">
          <a:xfrm>
            <a:off x="1097868" y="177893"/>
            <a:ext cx="6948264" cy="5627371"/>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23928" cy="6858000"/>
          </a:xfrm>
        </p:spPr>
        <p:txBody>
          <a:bodyPr>
            <a:normAutofit/>
          </a:bodyPr>
          <a:lstStyle/>
          <a:p>
            <a:r>
              <a:rPr lang="el-GR" sz="2000" dirty="0" smtClean="0"/>
              <a:t>Ο </a:t>
            </a:r>
            <a:r>
              <a:rPr lang="el-GR" sz="2000" dirty="0" err="1" smtClean="0"/>
              <a:t>Τζαφέρ</a:t>
            </a:r>
            <a:r>
              <a:rPr lang="el-GR" sz="2000" dirty="0" smtClean="0"/>
              <a:t> </a:t>
            </a:r>
            <a:r>
              <a:rPr lang="el-GR" sz="2000" dirty="0" err="1" smtClean="0"/>
              <a:t>Ταγιάρ</a:t>
            </a:r>
            <a:r>
              <a:rPr lang="el-GR" sz="2000" dirty="0" smtClean="0"/>
              <a:t> (1877-1958), αλβανικής καταγωγής αξιωματικός του οθωμανικού στρατού και εθνικιστής, στράφηκε κατά των συμμαχικών δυνάμεων κατοχής στην Ανατολική Θράκη. Το κίνημά του κατεστάλη από τον ελληνικό στρατό που κατέλαβε την περιοχή τον Ιούλιο του 1920.</a:t>
            </a:r>
            <a:br>
              <a:rPr lang="el-GR" sz="2000" dirty="0" smtClean="0"/>
            </a:br>
            <a:endParaRPr lang="el-GR" sz="2000" dirty="0"/>
          </a:p>
        </p:txBody>
      </p:sp>
      <p:pic>
        <p:nvPicPr>
          <p:cNvPr id="17410" name="Picture 2" descr="C:\Users\Aris\Documents\ΟΘΩΜΑΝΙΚΗ\Ιστορία της Οθωμανικής Αυτοκρατορίας\ΣΕΝΑΡΙΟ Α\Φωτογραφίες\1918-1923\Cafer_Tayyar_Pasha.jpg"/>
          <p:cNvPicPr>
            <a:picLocks noChangeAspect="1" noChangeArrowheads="1"/>
          </p:cNvPicPr>
          <p:nvPr/>
        </p:nvPicPr>
        <p:blipFill>
          <a:blip r:embed="rId2" cstate="print"/>
          <a:srcRect/>
          <a:stretch>
            <a:fillRect/>
          </a:stretch>
        </p:blipFill>
        <p:spPr bwMode="auto">
          <a:xfrm>
            <a:off x="3891064" y="0"/>
            <a:ext cx="5252936" cy="6858000"/>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Βασιλιάς Αλέξανδρος εισέρχεται επίσημα στην Αδριανούπολη </a:t>
            </a:r>
            <a:br>
              <a:rPr lang="el-GR" sz="2000" dirty="0" smtClean="0"/>
            </a:br>
            <a:r>
              <a:rPr lang="el-GR" sz="2000" dirty="0" smtClean="0"/>
              <a:t>(Ιούλιος 1920).</a:t>
            </a:r>
            <a:endParaRPr lang="el-GR" sz="2000" dirty="0"/>
          </a:p>
        </p:txBody>
      </p:sp>
      <p:pic>
        <p:nvPicPr>
          <p:cNvPr id="18434" name="Picture 2" descr="C:\Users\Aris\Documents\ΟΘΩΜΑΝΙΚΗ\Ιστορία της Οθωμανικής Αυτοκρατορίας\ΣΕΝΑΡΙΟ Α\Φωτογραφίες\1918-1923\Yunan_Ordusunun_Edirneye_girişi_(12_Temmuz_1920).jpg"/>
          <p:cNvPicPr>
            <a:picLocks noChangeAspect="1" noChangeArrowheads="1"/>
          </p:cNvPicPr>
          <p:nvPr/>
        </p:nvPicPr>
        <p:blipFill>
          <a:blip r:embed="rId2" cstate="print"/>
          <a:srcRect/>
          <a:stretch>
            <a:fillRect/>
          </a:stretch>
        </p:blipFill>
        <p:spPr bwMode="auto">
          <a:xfrm>
            <a:off x="1241884" y="476672"/>
            <a:ext cx="6660232" cy="5345383"/>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77272"/>
            <a:ext cx="8229600" cy="980728"/>
          </a:xfrm>
        </p:spPr>
        <p:txBody>
          <a:bodyPr>
            <a:noAutofit/>
          </a:bodyPr>
          <a:lstStyle/>
          <a:p>
            <a:r>
              <a:rPr lang="el-GR" sz="2000" dirty="0" smtClean="0"/>
              <a:t>Τελετή μετά την κατάληψη των Σαράντα Εκκλησιών (Αν. Θράκη) </a:t>
            </a:r>
            <a:br>
              <a:rPr lang="el-GR" sz="2000" dirty="0" smtClean="0"/>
            </a:br>
            <a:r>
              <a:rPr lang="el-GR" sz="2000" dirty="0" smtClean="0"/>
              <a:t>από τον ελληνικό στρατό (14 Ιουλ. 1920).</a:t>
            </a:r>
            <a:endParaRPr lang="el-GR" sz="2000" dirty="0"/>
          </a:p>
        </p:txBody>
      </p:sp>
      <p:pic>
        <p:nvPicPr>
          <p:cNvPr id="19458" name="Picture 2" descr="C:\Users\Aris\Documents\ΟΘΩΜΑΝΙΚΗ\Ιστορία της Οθωμανικής Αυτοκρατορίας\ΣΕΝΑΡΙΟ Α\Φωτογραφίες\1918-1923\img_0573.jpg"/>
          <p:cNvPicPr>
            <a:picLocks noChangeAspect="1" noChangeArrowheads="1"/>
          </p:cNvPicPr>
          <p:nvPr/>
        </p:nvPicPr>
        <p:blipFill>
          <a:blip r:embed="rId2" cstate="print"/>
          <a:srcRect/>
          <a:stretch>
            <a:fillRect/>
          </a:stretch>
        </p:blipFill>
        <p:spPr bwMode="auto">
          <a:xfrm>
            <a:off x="0" y="514319"/>
            <a:ext cx="9144000" cy="5074921"/>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05264"/>
            <a:ext cx="8229600" cy="1052736"/>
          </a:xfrm>
        </p:spPr>
        <p:txBody>
          <a:bodyPr>
            <a:noAutofit/>
          </a:bodyPr>
          <a:lstStyle/>
          <a:p>
            <a:r>
              <a:rPr lang="el-GR" sz="2000" dirty="0" smtClean="0"/>
              <a:t>Οθωμανικό γραμματόσημο επισημασμένο </a:t>
            </a:r>
            <a:br>
              <a:rPr lang="el-GR" sz="2000" dirty="0" smtClean="0"/>
            </a:br>
            <a:r>
              <a:rPr lang="el-GR" sz="2000" dirty="0" smtClean="0"/>
              <a:t>από την ελληνική Υπάτη Αρμοστεία Θράκης (1920).</a:t>
            </a:r>
            <a:br>
              <a:rPr lang="el-GR" sz="2000" dirty="0" smtClean="0"/>
            </a:br>
            <a:endParaRPr lang="el-GR" sz="2000" dirty="0"/>
          </a:p>
        </p:txBody>
      </p:sp>
      <p:pic>
        <p:nvPicPr>
          <p:cNvPr id="20482" name="Picture 2" descr="C:\Users\Aris\Documents\ΟΘΩΜΑΝΙΚΗ\Ιστορία της Οθωμανικής Αυτοκρατορίας\ΣΕΝΑΡΙΟ Α\Φωτογραφίες\1918-1923\180330073257HsLWs.png"/>
          <p:cNvPicPr>
            <a:picLocks noChangeAspect="1" noChangeArrowheads="1"/>
          </p:cNvPicPr>
          <p:nvPr/>
        </p:nvPicPr>
        <p:blipFill>
          <a:blip r:embed="rId2" cstate="print"/>
          <a:srcRect/>
          <a:stretch>
            <a:fillRect/>
          </a:stretch>
        </p:blipFill>
        <p:spPr bwMode="auto">
          <a:xfrm>
            <a:off x="1393311" y="576064"/>
            <a:ext cx="6357379" cy="4365104"/>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υπογραφή της Συνθήκης των Σεβρών από τον Οθωμανό εκπρόσωπο (Αύγουστος 1920).</a:t>
            </a:r>
            <a:br>
              <a:rPr lang="el-GR" sz="2000" dirty="0" smtClean="0"/>
            </a:br>
            <a:endParaRPr lang="el-GR" sz="2000" dirty="0"/>
          </a:p>
        </p:txBody>
      </p:sp>
      <p:pic>
        <p:nvPicPr>
          <p:cNvPr id="21506" name="Picture 2" descr="C:\Users\Aris\Documents\ΟΘΩΜΑΝΙΚΗ\Ιστορία της Οθωμανικής Αυτοκρατορίας\ΣΕΝΑΡΙΟ Α\Φωτογραφίες\1918-1923\Sevres_signing.jpg"/>
          <p:cNvPicPr>
            <a:picLocks noChangeAspect="1" noChangeArrowheads="1"/>
          </p:cNvPicPr>
          <p:nvPr/>
        </p:nvPicPr>
        <p:blipFill>
          <a:blip r:embed="rId2" cstate="print"/>
          <a:srcRect/>
          <a:stretch>
            <a:fillRect/>
          </a:stretch>
        </p:blipFill>
        <p:spPr bwMode="auto">
          <a:xfrm>
            <a:off x="1243746" y="548680"/>
            <a:ext cx="6656509" cy="486916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77272"/>
            <a:ext cx="8229600" cy="980728"/>
          </a:xfrm>
        </p:spPr>
        <p:txBody>
          <a:bodyPr>
            <a:normAutofit/>
          </a:bodyPr>
          <a:lstStyle/>
          <a:p>
            <a:r>
              <a:rPr lang="el-GR" sz="2000" dirty="0" smtClean="0"/>
              <a:t>Διαδήλωση στην Σμύρνη υπέρ του Κινήματος, 12 Ιουλίου 1908.</a:t>
            </a:r>
            <a:endParaRPr lang="el-GR" sz="2000" dirty="0"/>
          </a:p>
        </p:txBody>
      </p:sp>
      <p:pic>
        <p:nvPicPr>
          <p:cNvPr id="91138" name="Picture 2" descr="C:\Users\Aris\Documents\ΟΘΩΜΑΝΙΚΗ\Ιστορία της Οθωμανικής Αυτοκρατορίας\ΣΕΝΑΡΙΟ Α\Φωτογραφίες\1908-1910\Enver_12_July_1908.jpg"/>
          <p:cNvPicPr>
            <a:picLocks noChangeAspect="1" noChangeArrowheads="1"/>
          </p:cNvPicPr>
          <p:nvPr/>
        </p:nvPicPr>
        <p:blipFill>
          <a:blip r:embed="rId2" cstate="print"/>
          <a:srcRect/>
          <a:stretch>
            <a:fillRect/>
          </a:stretch>
        </p:blipFill>
        <p:spPr bwMode="auto">
          <a:xfrm>
            <a:off x="0" y="0"/>
            <a:ext cx="9144000" cy="5879222"/>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υπογραφή της Συνθήκης των Σεβρών από τον Ελευθέριο Βενιζέλο (Αύγουστος 1920).</a:t>
            </a:r>
            <a:br>
              <a:rPr lang="el-GR" sz="2000" dirty="0" smtClean="0"/>
            </a:br>
            <a:endParaRPr lang="el-GR" sz="2000" dirty="0"/>
          </a:p>
        </p:txBody>
      </p:sp>
      <p:pic>
        <p:nvPicPr>
          <p:cNvPr id="22530" name="Picture 2" descr="C:\Users\Aris\Documents\ΟΘΩΜΑΝΙΚΗ\Ιστορία της Οθωμανικής Αυτοκρατορίας\ΣΕΝΑΡΙΟ Α\Φωτογραφίες\1918-1923\Venizelos_signing_the_Treaty_of_Sevres.jpg"/>
          <p:cNvPicPr>
            <a:picLocks noChangeAspect="1" noChangeArrowheads="1"/>
          </p:cNvPicPr>
          <p:nvPr/>
        </p:nvPicPr>
        <p:blipFill>
          <a:blip r:embed="rId2" cstate="print"/>
          <a:srcRect/>
          <a:stretch>
            <a:fillRect/>
          </a:stretch>
        </p:blipFill>
        <p:spPr bwMode="auto">
          <a:xfrm>
            <a:off x="679892" y="144016"/>
            <a:ext cx="7784216" cy="5661248"/>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Γιορτή στο Παναθηναϊκό Στάδιο (Αθήνα) μετά την υπογραφή της Συνθήκης των Σεβρών. Διακρίνονται ο Βασιλιάς Αλέξανδρος και ο Ελευθέριος Βενιζέλος.</a:t>
            </a:r>
            <a:br>
              <a:rPr lang="el-GR" sz="2000" dirty="0" smtClean="0"/>
            </a:br>
            <a:endParaRPr lang="el-GR" sz="2000" dirty="0"/>
          </a:p>
        </p:txBody>
      </p:sp>
      <p:pic>
        <p:nvPicPr>
          <p:cNvPr id="23554" name="Picture 2" descr="C:\Users\Aris\Documents\ΟΘΩΜΑΝΙΚΗ\Ιστορία της Οθωμανικής Αυτοκρατορίας\ΣΕΝΑΡΙΟ Α\Φωτογραφίες\1918-1923\800px-thumbnail.jpg"/>
          <p:cNvPicPr>
            <a:picLocks noChangeAspect="1" noChangeArrowheads="1"/>
          </p:cNvPicPr>
          <p:nvPr/>
        </p:nvPicPr>
        <p:blipFill>
          <a:blip r:embed="rId2" cstate="print"/>
          <a:srcRect/>
          <a:stretch>
            <a:fillRect/>
          </a:stretch>
        </p:blipFill>
        <p:spPr bwMode="auto">
          <a:xfrm>
            <a:off x="743180" y="72008"/>
            <a:ext cx="7657640" cy="5733256"/>
          </a:xfrm>
          <a:prstGeom prst="rect">
            <a:avLst/>
          </a:prstGeom>
          <a:noFill/>
        </p:spPr>
      </p:pic>
      <p:sp>
        <p:nvSpPr>
          <p:cNvPr id="4" name="3 - Έλλειψη"/>
          <p:cNvSpPr/>
          <p:nvPr/>
        </p:nvSpPr>
        <p:spPr>
          <a:xfrm>
            <a:off x="3779912" y="2492896"/>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Η Ελλάδα και η Συνθήκη των Σεβρών. Λαϊκή αφίσα.</a:t>
            </a:r>
            <a:endParaRPr lang="el-GR" sz="2000" dirty="0"/>
          </a:p>
        </p:txBody>
      </p:sp>
      <p:pic>
        <p:nvPicPr>
          <p:cNvPr id="24578" name="Picture 2" descr="C:\Users\Aris\Documents\ΟΘΩΜΑΝΙΚΗ\Ιστορία της Οθωμανικής Αυτοκρατορίας\ΣΕΝΑΡΙΟ Α\Φωτογραφίες\1918-1923\Greece_in_the_Treaty_of_Sèvres.jpg"/>
          <p:cNvPicPr>
            <a:picLocks noChangeAspect="1" noChangeArrowheads="1"/>
          </p:cNvPicPr>
          <p:nvPr/>
        </p:nvPicPr>
        <p:blipFill>
          <a:blip r:embed="rId2" cstate="print"/>
          <a:srcRect/>
          <a:stretch>
            <a:fillRect/>
          </a:stretch>
        </p:blipFill>
        <p:spPr bwMode="auto">
          <a:xfrm>
            <a:off x="444204" y="216024"/>
            <a:ext cx="8255592" cy="5877272"/>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Η ελληνική ηγεσία στην Ζώνη της Σμύρνης. Διακρίνονται ο Ύπατος Αρμοστής Αριστείδης </a:t>
            </a:r>
            <a:r>
              <a:rPr lang="el-GR" sz="2000" dirty="0" err="1" smtClean="0"/>
              <a:t>Στεργιάδης</a:t>
            </a:r>
            <a:r>
              <a:rPr lang="el-GR" sz="2000" dirty="0" smtClean="0"/>
              <a:t>, ο αντιστράτηγος Λεωνίδας Παρασκευόπουλος και ο επικεφαλής του επιτελείου του Θεόδωρος Πάγκαλος (Οκτώβριος 1920).</a:t>
            </a:r>
            <a:br>
              <a:rPr lang="el-GR" sz="2000" dirty="0" smtClean="0"/>
            </a:br>
            <a:endParaRPr lang="el-GR" sz="2000" dirty="0"/>
          </a:p>
        </p:txBody>
      </p:sp>
      <p:pic>
        <p:nvPicPr>
          <p:cNvPr id="25602" name="Picture 2" descr="C:\Users\Aris\Documents\ΟΘΩΜΑΝΙΚΗ\Ιστορία της Οθωμανικής Αυτοκρατορίας\ΣΕΝΑΡΙΟ Α\Φωτογραφίες\1918-1923\1024px-Stergiadis,_Paraskevopoulos_and_Pangalos,_Smyrna_October_1920.jpg"/>
          <p:cNvPicPr>
            <a:picLocks noChangeAspect="1" noChangeArrowheads="1"/>
          </p:cNvPicPr>
          <p:nvPr/>
        </p:nvPicPr>
        <p:blipFill>
          <a:blip r:embed="rId2" cstate="print"/>
          <a:srcRect/>
          <a:stretch>
            <a:fillRect/>
          </a:stretch>
        </p:blipFill>
        <p:spPr bwMode="auto">
          <a:xfrm>
            <a:off x="802678" y="260648"/>
            <a:ext cx="7538645" cy="5301208"/>
          </a:xfrm>
          <a:prstGeom prst="rect">
            <a:avLst/>
          </a:prstGeom>
          <a:noFill/>
        </p:spPr>
      </p:pic>
      <p:sp>
        <p:nvSpPr>
          <p:cNvPr id="4" name="3 - Έλλειψη"/>
          <p:cNvSpPr/>
          <p:nvPr/>
        </p:nvSpPr>
        <p:spPr>
          <a:xfrm>
            <a:off x="1835696" y="476672"/>
            <a:ext cx="9361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2627784" y="476672"/>
            <a:ext cx="9361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6372200" y="620688"/>
            <a:ext cx="9361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Autofit/>
          </a:bodyPr>
          <a:lstStyle/>
          <a:p>
            <a:r>
              <a:rPr lang="el-GR" sz="2000" dirty="0" smtClean="0"/>
              <a:t>Αντάρτες Κούρδοι κατά την </a:t>
            </a:r>
            <a:r>
              <a:rPr lang="el-GR" sz="2000" i="1" dirty="0" smtClean="0"/>
              <a:t>Εξέγερση του </a:t>
            </a:r>
            <a:r>
              <a:rPr lang="el-GR" sz="2000" i="1" dirty="0" err="1" smtClean="0"/>
              <a:t>Κότσκιρι</a:t>
            </a:r>
            <a:r>
              <a:rPr lang="el-GR" sz="2000" dirty="0" smtClean="0"/>
              <a:t> (Μαρ.-Ιούν. 1921) </a:t>
            </a:r>
            <a:br>
              <a:rPr lang="el-GR" sz="2000" dirty="0" smtClean="0"/>
            </a:br>
            <a:r>
              <a:rPr lang="el-GR" sz="2000" dirty="0" smtClean="0"/>
              <a:t>στην κεντροανατολική Τουρκία, ενάντια στους Τούρκους εθνικιστές. </a:t>
            </a:r>
            <a:br>
              <a:rPr lang="el-GR" sz="2000" dirty="0" smtClean="0"/>
            </a:br>
            <a:r>
              <a:rPr lang="el-GR" sz="2000" dirty="0" smtClean="0"/>
              <a:t>Η εξέγερση που οργανώθηκε και από την </a:t>
            </a:r>
            <a:r>
              <a:rPr lang="el-GR" sz="2000" i="1" dirty="0" smtClean="0"/>
              <a:t>Εταιρεία για την Γέννηση του Κουρδιστάν</a:t>
            </a:r>
            <a:r>
              <a:rPr lang="el-GR" sz="2000" dirty="0" smtClean="0"/>
              <a:t> </a:t>
            </a:r>
            <a:br>
              <a:rPr lang="el-GR" sz="2000" dirty="0" smtClean="0"/>
            </a:br>
            <a:r>
              <a:rPr lang="el-GR" sz="2000" dirty="0" smtClean="0"/>
              <a:t>με την υποστήριξη βρετανικών παραγόντων, κατεστάλη από τους </a:t>
            </a:r>
            <a:r>
              <a:rPr lang="el-GR" sz="2000" dirty="0" err="1" smtClean="0"/>
              <a:t>Κεμαλικούς</a:t>
            </a:r>
            <a:r>
              <a:rPr lang="el-GR" sz="2000" dirty="0" smtClean="0"/>
              <a:t>.</a:t>
            </a:r>
            <a:br>
              <a:rPr lang="el-GR" sz="2000" dirty="0" smtClean="0"/>
            </a:br>
            <a:endParaRPr lang="el-GR" sz="2000" dirty="0"/>
          </a:p>
        </p:txBody>
      </p:sp>
      <p:pic>
        <p:nvPicPr>
          <p:cNvPr id="26626" name="Picture 2" descr="C:\Users\Aris\Documents\ΟΘΩΜΑΝΙΚΗ\Ιστορία της Οθωμανικής Αυτοκρατορίας\ΣΕΝΑΡΙΟ Α\Φωτογραφίες\1918-1923\Isyancilar.jpg"/>
          <p:cNvPicPr>
            <a:picLocks noChangeAspect="1" noChangeArrowheads="1"/>
          </p:cNvPicPr>
          <p:nvPr/>
        </p:nvPicPr>
        <p:blipFill>
          <a:blip r:embed="rId2" cstate="print"/>
          <a:srcRect/>
          <a:stretch>
            <a:fillRect/>
          </a:stretch>
        </p:blipFill>
        <p:spPr bwMode="auto">
          <a:xfrm>
            <a:off x="489835" y="476672"/>
            <a:ext cx="8164331" cy="4725144"/>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Μέλη της τουρκικής και σοβιετικής αντιπροσωπείας </a:t>
            </a:r>
            <a:br>
              <a:rPr lang="el-GR" sz="2000" dirty="0" smtClean="0"/>
            </a:br>
            <a:r>
              <a:rPr lang="el-GR" sz="2000" dirty="0" smtClean="0"/>
              <a:t>που υπέγραψαν την Συνθήκη της Μόσχας (16 Μαρτίου 1921).</a:t>
            </a:r>
            <a:br>
              <a:rPr lang="el-GR" sz="2000" dirty="0" smtClean="0"/>
            </a:br>
            <a:endParaRPr lang="el-GR" sz="2000" dirty="0"/>
          </a:p>
        </p:txBody>
      </p:sp>
      <p:pic>
        <p:nvPicPr>
          <p:cNvPr id="27650" name="Picture 2" descr="C:\Users\Aris\Documents\ΟΘΩΜΑΝΙΚΗ\Ιστορία της Οθωμανικής Αυτοκρατορίας\ΣΕΝΑΡΙΟ Α\Φωτογραφίες\1918-1923\Treaty_of_Moscow_1921.jpg"/>
          <p:cNvPicPr>
            <a:picLocks noChangeAspect="1" noChangeArrowheads="1"/>
          </p:cNvPicPr>
          <p:nvPr/>
        </p:nvPicPr>
        <p:blipFill>
          <a:blip r:embed="rId2" cstate="print"/>
          <a:srcRect/>
          <a:stretch>
            <a:fillRect/>
          </a:stretch>
        </p:blipFill>
        <p:spPr bwMode="auto">
          <a:xfrm>
            <a:off x="348619" y="144016"/>
            <a:ext cx="8446762" cy="5661248"/>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27984" y="0"/>
            <a:ext cx="4716016" cy="6858000"/>
          </a:xfrm>
        </p:spPr>
        <p:txBody>
          <a:bodyPr>
            <a:normAutofit/>
          </a:bodyPr>
          <a:lstStyle/>
          <a:p>
            <a:r>
              <a:rPr lang="el-GR" sz="2000" dirty="0" smtClean="0"/>
              <a:t>Πρόσφυγες μουσουλμάνες </a:t>
            </a:r>
            <a:br>
              <a:rPr lang="el-GR" sz="2000" dirty="0" smtClean="0"/>
            </a:br>
            <a:r>
              <a:rPr lang="el-GR" sz="2000" dirty="0" smtClean="0"/>
              <a:t>στην Κωνσταντινούπολη, </a:t>
            </a:r>
            <a:br>
              <a:rPr lang="el-GR" sz="2000" dirty="0" smtClean="0"/>
            </a:br>
            <a:r>
              <a:rPr lang="el-GR" sz="2000" dirty="0" smtClean="0"/>
              <a:t>προερχόμενες από την Χερσόνησο της </a:t>
            </a:r>
            <a:r>
              <a:rPr lang="el-GR" sz="2000" dirty="0" err="1" smtClean="0"/>
              <a:t>Κίου</a:t>
            </a:r>
            <a:r>
              <a:rPr lang="el-GR" sz="2000" dirty="0" smtClean="0"/>
              <a:t> που είχε καταληφθεί </a:t>
            </a:r>
            <a:br>
              <a:rPr lang="el-GR" sz="2000" dirty="0" smtClean="0"/>
            </a:br>
            <a:r>
              <a:rPr lang="el-GR" sz="2000" dirty="0" smtClean="0"/>
              <a:t>από τον ελληνικό στρατό (1921).</a:t>
            </a:r>
            <a:br>
              <a:rPr lang="el-GR" sz="2000" dirty="0" smtClean="0"/>
            </a:br>
            <a:endParaRPr lang="el-GR" sz="2000" dirty="0"/>
          </a:p>
        </p:txBody>
      </p:sp>
      <p:pic>
        <p:nvPicPr>
          <p:cNvPr id="28674" name="Picture 2" descr="C:\Users\Aris\Documents\ΟΘΩΜΑΝΙΚΗ\Ιστορία της Οθωμανικής Αυτοκρατορίας\ΣΕΝΑΡΙΟ Α\Φωτογραφίες\1918-1923\Refugee_Muslim_women_and_children_in_Constantinople.png"/>
          <p:cNvPicPr>
            <a:picLocks noChangeAspect="1" noChangeArrowheads="1"/>
          </p:cNvPicPr>
          <p:nvPr/>
        </p:nvPicPr>
        <p:blipFill>
          <a:blip r:embed="rId2" cstate="print"/>
          <a:srcRect/>
          <a:stretch>
            <a:fillRect/>
          </a:stretch>
        </p:blipFill>
        <p:spPr bwMode="auto">
          <a:xfrm>
            <a:off x="0" y="-1"/>
            <a:ext cx="4427984" cy="6843249"/>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Υποδοχή του Βασιλιά Κωνσταντίνου στο υπό ελληνική κατοχή </a:t>
            </a:r>
            <a:r>
              <a:rPr lang="el-GR" sz="2000" dirty="0" err="1" smtClean="0"/>
              <a:t>Ουσάκ</a:t>
            </a:r>
            <a:r>
              <a:rPr lang="el-GR" sz="2000" dirty="0" smtClean="0"/>
              <a:t> </a:t>
            </a:r>
            <a:br>
              <a:rPr lang="el-GR" sz="2000" dirty="0" smtClean="0"/>
            </a:br>
            <a:r>
              <a:rPr lang="el-GR" sz="2000" dirty="0" smtClean="0"/>
              <a:t>(Ιούνιος 1921).</a:t>
            </a:r>
            <a:br>
              <a:rPr lang="el-GR" sz="2000" dirty="0" smtClean="0"/>
            </a:br>
            <a:endParaRPr lang="el-GR" sz="2000" dirty="0"/>
          </a:p>
        </p:txBody>
      </p:sp>
      <p:pic>
        <p:nvPicPr>
          <p:cNvPr id="29698" name="Picture 2" descr="C:\Users\Aris\Documents\ΟΘΩΜΑΝΙΚΗ\Ιστορία της Οθωμανικής Αυτοκρατορίας\ΣΕΝΑΡΙΟ Α\Φωτογραφίες\1918-1923\Welcoming_banner_for_the_Greek_king_at_Usak.jpg"/>
          <p:cNvPicPr>
            <a:picLocks noChangeAspect="1" noChangeArrowheads="1"/>
          </p:cNvPicPr>
          <p:nvPr/>
        </p:nvPicPr>
        <p:blipFill>
          <a:blip r:embed="rId2" cstate="print"/>
          <a:srcRect/>
          <a:stretch>
            <a:fillRect/>
          </a:stretch>
        </p:blipFill>
        <p:spPr bwMode="auto">
          <a:xfrm>
            <a:off x="774963" y="188640"/>
            <a:ext cx="7594075" cy="558924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rmAutofit/>
          </a:bodyPr>
          <a:lstStyle/>
          <a:p>
            <a:r>
              <a:rPr lang="el-GR" sz="2000" dirty="0" smtClean="0"/>
              <a:t>Παρέλαση αγήματος του ελληνικού στρατού στο </a:t>
            </a:r>
            <a:r>
              <a:rPr lang="el-GR" sz="2000" dirty="0" err="1" smtClean="0"/>
              <a:t>Εσκίσεχιρ</a:t>
            </a:r>
            <a:r>
              <a:rPr lang="el-GR" sz="2000" dirty="0" smtClean="0"/>
              <a:t> (1921).</a:t>
            </a:r>
            <a:endParaRPr lang="el-GR" sz="2000" dirty="0"/>
          </a:p>
        </p:txBody>
      </p:sp>
      <p:pic>
        <p:nvPicPr>
          <p:cNvPr id="30722" name="Picture 2" descr="C:\Users\Aris\Documents\ΟΘΩΜΑΝΙΚΗ\Ιστορία της Οθωμανικής Αυτοκρατορίας\ΣΕΝΑΡΙΟ Α\Φωτογραφίες\1918-1923\Eski-Séhir._Une_filée_du_3ime_Corps_d'_Armée.jpg"/>
          <p:cNvPicPr>
            <a:picLocks noChangeAspect="1" noChangeArrowheads="1"/>
          </p:cNvPicPr>
          <p:nvPr/>
        </p:nvPicPr>
        <p:blipFill>
          <a:blip r:embed="rId2" cstate="print"/>
          <a:srcRect/>
          <a:stretch>
            <a:fillRect/>
          </a:stretch>
        </p:blipFill>
        <p:spPr bwMode="auto">
          <a:xfrm>
            <a:off x="496582" y="368866"/>
            <a:ext cx="8150836" cy="5292382"/>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05264"/>
            <a:ext cx="8229600" cy="1052736"/>
          </a:xfrm>
        </p:spPr>
        <p:txBody>
          <a:bodyPr>
            <a:noAutofit/>
          </a:bodyPr>
          <a:lstStyle/>
          <a:p>
            <a:r>
              <a:rPr lang="el-GR" sz="2000" dirty="0" smtClean="0"/>
              <a:t>Δημοσιογραφική αναγγελία για βιαιότητες και αναγκαστικές εκτοπίσεις Ελληνορθόδοξων στην περιοχή του Πόντου (Ιούνιος 1921). </a:t>
            </a:r>
            <a:endParaRPr lang="el-GR" sz="2000" dirty="0"/>
          </a:p>
        </p:txBody>
      </p:sp>
      <p:pic>
        <p:nvPicPr>
          <p:cNvPr id="31746" name="Picture 2" descr="C:\Users\Aris\Documents\ΟΘΩΜΑΝΙΚΗ\Ιστορία της Οθωμανικής Αυτοκρατορίας\ΣΕΝΑΡΙΟ Α\Φωτογραφίες\1918-1923\800px-Tweeddaily.6.jun.1921.Samsun.massacre.jpg"/>
          <p:cNvPicPr>
            <a:picLocks noChangeAspect="1" noChangeArrowheads="1"/>
          </p:cNvPicPr>
          <p:nvPr/>
        </p:nvPicPr>
        <p:blipFill>
          <a:blip r:embed="rId2" cstate="print"/>
          <a:srcRect/>
          <a:stretch>
            <a:fillRect/>
          </a:stretch>
        </p:blipFill>
        <p:spPr bwMode="auto">
          <a:xfrm>
            <a:off x="1439652" y="332656"/>
            <a:ext cx="6264696" cy="542679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Διαδήλωση της ελληνικής κοινότητας της Σμύρνης υπέρ του Κινήματος, </a:t>
            </a:r>
            <a:br>
              <a:rPr lang="el-GR" sz="2000" dirty="0" smtClean="0"/>
            </a:br>
            <a:r>
              <a:rPr lang="el-GR" sz="2000" dirty="0" smtClean="0"/>
              <a:t>2 Αυγούστου 1908.</a:t>
            </a:r>
            <a:r>
              <a:rPr lang="el-GR" sz="2000" b="1" dirty="0" smtClean="0"/>
              <a:t/>
            </a:r>
            <a:br>
              <a:rPr lang="el-GR" sz="2000" b="1" dirty="0" smtClean="0"/>
            </a:br>
            <a:endParaRPr lang="el-GR" sz="2000" dirty="0"/>
          </a:p>
        </p:txBody>
      </p:sp>
      <p:pic>
        <p:nvPicPr>
          <p:cNvPr id="195586" name="Picture 2" descr="C:\Users\Aris\Documents\ΟΘΩΜΑΝΙΚΗ\Ιστορία της Οθωμανικής Αυτοκρατορίας\ΣΕΝΑΡΙΟ Α\Φωτογραφίες\1908-1910\Manifestation_grecque_à_Smyrne_en_honneur_de_la_Constitution_le_2_août_1908.jpg"/>
          <p:cNvPicPr>
            <a:picLocks noChangeAspect="1" noChangeArrowheads="1"/>
          </p:cNvPicPr>
          <p:nvPr/>
        </p:nvPicPr>
        <p:blipFill>
          <a:blip r:embed="rId2" cstate="print"/>
          <a:srcRect/>
          <a:stretch>
            <a:fillRect/>
          </a:stretch>
        </p:blipFill>
        <p:spPr bwMode="auto">
          <a:xfrm>
            <a:off x="213029" y="-1"/>
            <a:ext cx="8717943" cy="5733257"/>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Μονάδα ελληνικού πεζικού κοντά στο </a:t>
            </a:r>
            <a:r>
              <a:rPr lang="el-GR" sz="2000" dirty="0" err="1" smtClean="0"/>
              <a:t>Πολατλί</a:t>
            </a:r>
            <a:r>
              <a:rPr lang="el-GR" sz="2000" dirty="0" smtClean="0"/>
              <a:t>, λίγα χιλιόμετρα δυτικά της Άγκυρας (Ιούλιος 1921).</a:t>
            </a:r>
            <a:br>
              <a:rPr lang="el-GR" sz="2000" dirty="0" smtClean="0"/>
            </a:br>
            <a:endParaRPr lang="el-GR" sz="2000" dirty="0"/>
          </a:p>
        </p:txBody>
      </p:sp>
      <p:pic>
        <p:nvPicPr>
          <p:cNvPr id="32770" name="Picture 2" descr="C:\Users\Aris\Documents\ΟΘΩΜΑΝΙΚΗ\Ιστορία της Οθωμανικής Αυτοκρατορίας\ΣΕΝΑΡΙΟ Α\Φωτογραφίες\1918-1923\1024px-GreekAdvancePolatli.jpg"/>
          <p:cNvPicPr>
            <a:picLocks noChangeAspect="1" noChangeArrowheads="1"/>
          </p:cNvPicPr>
          <p:nvPr/>
        </p:nvPicPr>
        <p:blipFill>
          <a:blip r:embed="rId2" cstate="print"/>
          <a:srcRect/>
          <a:stretch>
            <a:fillRect/>
          </a:stretch>
        </p:blipFill>
        <p:spPr bwMode="auto">
          <a:xfrm>
            <a:off x="660645" y="216024"/>
            <a:ext cx="7822710" cy="5517232"/>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Έλληνες στρατιώτες με Τούρκους αιχμαλώτους κοντά στην Κιουτάχεια (Ιούλιος 1921).</a:t>
            </a:r>
            <a:endParaRPr lang="el-GR" sz="2000" dirty="0"/>
          </a:p>
        </p:txBody>
      </p:sp>
      <p:pic>
        <p:nvPicPr>
          <p:cNvPr id="33794" name="Picture 2" descr="C:\Users\Aris\Documents\ΟΘΩΜΑΝΙΚΗ\Ιστορία της Οθωμανικής Αυτοκρατορίας\ΣΕΝΑΡΙΟ Α\Φωτογραφίες\1918-1923\Kioutaxeia.jpg"/>
          <p:cNvPicPr>
            <a:picLocks noChangeAspect="1" noChangeArrowheads="1"/>
          </p:cNvPicPr>
          <p:nvPr/>
        </p:nvPicPr>
        <p:blipFill>
          <a:blip r:embed="rId2" cstate="print"/>
          <a:srcRect/>
          <a:stretch>
            <a:fillRect/>
          </a:stretch>
        </p:blipFill>
        <p:spPr bwMode="auto">
          <a:xfrm>
            <a:off x="219984" y="360040"/>
            <a:ext cx="8704033" cy="537321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Autofit/>
          </a:bodyPr>
          <a:lstStyle/>
          <a:p>
            <a:r>
              <a:rPr lang="el-GR" sz="2000" dirty="0" smtClean="0"/>
              <a:t>Ο </a:t>
            </a:r>
            <a:r>
              <a:rPr lang="el-GR" sz="2000" dirty="0" err="1" smtClean="0"/>
              <a:t>Παπα</a:t>
            </a:r>
            <a:r>
              <a:rPr lang="el-GR" sz="2000" dirty="0" smtClean="0"/>
              <a:t>-</a:t>
            </a:r>
            <a:r>
              <a:rPr lang="el-GR" sz="2000" dirty="0" err="1" smtClean="0"/>
              <a:t>Ευθύμ</a:t>
            </a:r>
            <a:r>
              <a:rPr lang="el-GR" sz="2000" dirty="0" smtClean="0"/>
              <a:t> ή Ευθύμιος </a:t>
            </a:r>
            <a:r>
              <a:rPr lang="el-GR" sz="2000" dirty="0" err="1" smtClean="0"/>
              <a:t>Καραχισαρίδης</a:t>
            </a:r>
            <a:r>
              <a:rPr lang="el-GR" sz="2000" dirty="0" smtClean="0"/>
              <a:t> (1884-1968), </a:t>
            </a:r>
            <a:br>
              <a:rPr lang="el-GR" sz="2000" dirty="0" smtClean="0"/>
            </a:br>
            <a:r>
              <a:rPr lang="el-GR" sz="2000" dirty="0" smtClean="0"/>
              <a:t>ποντιακής καταγωγής κληρικός, ίδρυσε με την σύμπραξη των </a:t>
            </a:r>
            <a:br>
              <a:rPr lang="el-GR" sz="2000" dirty="0" smtClean="0"/>
            </a:br>
            <a:r>
              <a:rPr lang="el-GR" sz="2000" dirty="0" smtClean="0"/>
              <a:t>τουρκικών Αρχών την σχισματική </a:t>
            </a:r>
            <a:r>
              <a:rPr lang="el-GR" sz="2000" i="1" dirty="0" smtClean="0"/>
              <a:t>Τουρκική Ορθόδοξη Εκκλησία</a:t>
            </a:r>
            <a:r>
              <a:rPr lang="el-GR" sz="2000" dirty="0" smtClean="0"/>
              <a:t>.</a:t>
            </a:r>
            <a:br>
              <a:rPr lang="el-GR" sz="2000" dirty="0" smtClean="0"/>
            </a:br>
            <a:endParaRPr lang="el-GR" sz="2000" dirty="0"/>
          </a:p>
        </p:txBody>
      </p:sp>
      <p:pic>
        <p:nvPicPr>
          <p:cNvPr id="34819" name="Picture 3" descr="C:\Users\Aris\Pictures\Νέος φάκελος (2)\c42b9d951c21007380d0684f6105c8c3.jpg"/>
          <p:cNvPicPr>
            <a:picLocks noChangeAspect="1" noChangeArrowheads="1"/>
          </p:cNvPicPr>
          <p:nvPr/>
        </p:nvPicPr>
        <p:blipFill>
          <a:blip r:embed="rId2" cstate="print"/>
          <a:srcRect/>
          <a:stretch>
            <a:fillRect/>
          </a:stretch>
        </p:blipFill>
        <p:spPr bwMode="auto">
          <a:xfrm>
            <a:off x="269776" y="107468"/>
            <a:ext cx="8604448" cy="555378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95936" cy="6858000"/>
          </a:xfrm>
        </p:spPr>
        <p:txBody>
          <a:bodyPr>
            <a:normAutofit/>
          </a:bodyPr>
          <a:lstStyle/>
          <a:p>
            <a:r>
              <a:rPr lang="el-GR" sz="2000" dirty="0" smtClean="0"/>
              <a:t>Η Παναγία η </a:t>
            </a:r>
            <a:r>
              <a:rPr lang="el-GR" sz="2000" dirty="0" err="1" smtClean="0"/>
              <a:t>Καφφατιανή</a:t>
            </a:r>
            <a:r>
              <a:rPr lang="el-GR" sz="2000" dirty="0" smtClean="0"/>
              <a:t>, ορθόδοξη εκκλησία στον Γαλατά (Κωνσταντινούπολη), την οποία κατέλαβε ο </a:t>
            </a:r>
            <a:r>
              <a:rPr lang="el-GR" sz="2000" dirty="0" err="1" smtClean="0"/>
              <a:t>Παπα</a:t>
            </a:r>
            <a:r>
              <a:rPr lang="el-GR" sz="2000" dirty="0" smtClean="0"/>
              <a:t>-</a:t>
            </a:r>
            <a:r>
              <a:rPr lang="el-GR" sz="2000" dirty="0" err="1" smtClean="0"/>
              <a:t>Ευθύμ</a:t>
            </a:r>
            <a:r>
              <a:rPr lang="el-GR" sz="2000" dirty="0" smtClean="0"/>
              <a:t> το 1924 και έκτοτε είναι η έδρα της λεγόμενης </a:t>
            </a:r>
            <a:r>
              <a:rPr lang="el-GR" sz="2000" i="1" dirty="0" smtClean="0"/>
              <a:t>Τουρκικής Ορθόδοξης Εκκλησίας</a:t>
            </a:r>
            <a:r>
              <a:rPr lang="el-GR" sz="2000" dirty="0" smtClean="0"/>
              <a:t>.</a:t>
            </a:r>
            <a:br>
              <a:rPr lang="el-GR" sz="2000" dirty="0" smtClean="0"/>
            </a:br>
            <a:endParaRPr lang="el-GR" sz="2000" dirty="0"/>
          </a:p>
        </p:txBody>
      </p:sp>
      <p:pic>
        <p:nvPicPr>
          <p:cNvPr id="35842" name="Picture 2" descr="C:\Users\Aris\Documents\ΟΘΩΜΑΝΙΚΗ\Ιστορία της Οθωμανικής Αυτοκρατορίας\ΣΕΝΑΡΙΟ Α\Φωτογραφίες\1918-1923\800px-Patriarcadotur.jpg"/>
          <p:cNvPicPr>
            <a:picLocks noChangeAspect="1" noChangeArrowheads="1"/>
          </p:cNvPicPr>
          <p:nvPr/>
        </p:nvPicPr>
        <p:blipFill>
          <a:blip r:embed="rId2" cstate="print"/>
          <a:srcRect/>
          <a:stretch>
            <a:fillRect/>
          </a:stretch>
        </p:blipFill>
        <p:spPr bwMode="auto">
          <a:xfrm>
            <a:off x="3995937" y="-1"/>
            <a:ext cx="5148064" cy="6866229"/>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0"/>
            <a:ext cx="4427984" cy="6858000"/>
          </a:xfrm>
        </p:spPr>
        <p:txBody>
          <a:bodyPr>
            <a:normAutofit/>
          </a:bodyPr>
          <a:lstStyle/>
          <a:p>
            <a:r>
              <a:rPr lang="el-GR" sz="2000" dirty="0" smtClean="0"/>
              <a:t>Ο Ματθαίος </a:t>
            </a:r>
            <a:r>
              <a:rPr lang="el-GR" sz="2000" dirty="0" err="1" smtClean="0"/>
              <a:t>Κωφίδης</a:t>
            </a:r>
            <a:r>
              <a:rPr lang="el-GR" sz="2000" dirty="0" smtClean="0"/>
              <a:t> (1855-1921), επιχειρηματίας και μέλος του Οθωμανικού Κοινοβουλίου (1908-1918), εκτελέσθηκε στην Αμάσεια από επαναστατικό δικαστήριο με την κατηγορία ότι είχε συμμετάσχει στην προσπάθεια για την ίδρυση </a:t>
            </a:r>
            <a:r>
              <a:rPr lang="el-GR" sz="2000" i="1" dirty="0" smtClean="0"/>
              <a:t>Δημοκρατίας του Πόντου</a:t>
            </a:r>
            <a:r>
              <a:rPr lang="el-GR" sz="2000" dirty="0" smtClean="0"/>
              <a:t>. Οι εκτελέσεις στην Αμάσεια ήταν μέρος συστηματικής εκστρατείας των Τούρκων εθνικιστών σε βάρος του ελληνορθόδοξου στοιχείου της περιοχής που οδήγησαν </a:t>
            </a:r>
            <a:br>
              <a:rPr lang="el-GR" sz="2000" dirty="0" smtClean="0"/>
            </a:br>
            <a:r>
              <a:rPr lang="el-GR" sz="2000" dirty="0" smtClean="0"/>
              <a:t>σε εκτοπίσεις, καταναγκαστική εργασία </a:t>
            </a:r>
            <a:br>
              <a:rPr lang="el-GR" sz="2000" dirty="0" smtClean="0"/>
            </a:br>
            <a:r>
              <a:rPr lang="el-GR" sz="2000" dirty="0" smtClean="0"/>
              <a:t>και θανάτους.</a:t>
            </a:r>
            <a:br>
              <a:rPr lang="el-GR" sz="2000" dirty="0" smtClean="0"/>
            </a:br>
            <a:endParaRPr lang="el-GR" sz="2000" dirty="0"/>
          </a:p>
        </p:txBody>
      </p:sp>
      <p:pic>
        <p:nvPicPr>
          <p:cNvPr id="36866" name="Picture 2" descr="C:\Users\Aris\Documents\ΟΘΩΜΑΝΙΚΗ\Ιστορία της Οθωμανικής Αυτοκρατορίας\ΣΕΝΑΡΙΟ Α\Φωτογραφίες\1918-1923\Matthaios_Kofidis.jpg"/>
          <p:cNvPicPr>
            <a:picLocks noChangeAspect="1" noChangeArrowheads="1"/>
          </p:cNvPicPr>
          <p:nvPr/>
        </p:nvPicPr>
        <p:blipFill>
          <a:blip r:embed="rId2" cstate="print"/>
          <a:srcRect/>
          <a:stretch>
            <a:fillRect/>
          </a:stretch>
        </p:blipFill>
        <p:spPr bwMode="auto">
          <a:xfrm>
            <a:off x="0" y="0"/>
            <a:ext cx="4716016" cy="6935318"/>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427984" cy="6858000"/>
          </a:xfrm>
        </p:spPr>
        <p:txBody>
          <a:bodyPr>
            <a:normAutofit/>
          </a:bodyPr>
          <a:lstStyle/>
          <a:p>
            <a:r>
              <a:rPr lang="el-GR" sz="2000" dirty="0" smtClean="0"/>
              <a:t>Ο Μελέτιος Δ΄ (</a:t>
            </a:r>
            <a:r>
              <a:rPr lang="el-GR" sz="2000" dirty="0" err="1" smtClean="0"/>
              <a:t>Μεταξάκης</a:t>
            </a:r>
            <a:r>
              <a:rPr lang="el-GR" sz="2000" dirty="0" smtClean="0"/>
              <a:t>) </a:t>
            </a:r>
            <a:br>
              <a:rPr lang="el-GR" sz="2000" dirty="0" smtClean="0"/>
            </a:br>
            <a:r>
              <a:rPr lang="el-GR" sz="2000" dirty="0" smtClean="0"/>
              <a:t>εκλέχθηκε Οικουμενικός Πατριάρχης </a:t>
            </a:r>
            <a:br>
              <a:rPr lang="el-GR" sz="2000" dirty="0" smtClean="0"/>
            </a:br>
            <a:r>
              <a:rPr lang="el-GR" sz="2000" dirty="0" smtClean="0"/>
              <a:t>τον Δεκέμβριο του 1921 και παραιτήθηκε τον Σεπτέμβριο του 1923. </a:t>
            </a:r>
            <a:r>
              <a:rPr lang="en-US" sz="2000" dirty="0" smtClean="0"/>
              <a:t>O</a:t>
            </a:r>
            <a:r>
              <a:rPr lang="el-GR" sz="2000" dirty="0" smtClean="0"/>
              <a:t> Μελέτιος δεν δέχθηκε να λάβει </a:t>
            </a:r>
            <a:r>
              <a:rPr lang="el-GR" sz="2000" dirty="0" err="1" smtClean="0"/>
              <a:t>βεράτι</a:t>
            </a:r>
            <a:r>
              <a:rPr lang="el-GR" sz="2000" dirty="0" smtClean="0"/>
              <a:t> (έγγραφο διορισμού) από τον Σουλτάνο, διαρρηγνύοντας έτσι την παράδοση νομιμοφροσύνης απέναντι στην οθωμανική εξουσία. Ήταν κρητικής καταγωγής, </a:t>
            </a:r>
            <a:r>
              <a:rPr lang="el-GR" sz="2000" dirty="0" err="1" smtClean="0"/>
              <a:t>φιλοβενιζελικός</a:t>
            </a:r>
            <a:r>
              <a:rPr lang="el-GR" sz="2000" dirty="0" smtClean="0"/>
              <a:t> και οπαδός της Μεγάλης Ιδέας. </a:t>
            </a:r>
            <a:r>
              <a:rPr lang="el-GR" sz="2000" dirty="0" err="1" smtClean="0"/>
              <a:t>Eπίσης</a:t>
            </a:r>
            <a:r>
              <a:rPr lang="el-GR" sz="2000" dirty="0" smtClean="0"/>
              <a:t> κατόρθωσε να υπαγάγει στο Οικουμενικό Πατριαρχείο όλες τις ελληνικές κοινότητες της διασποράς.</a:t>
            </a:r>
            <a:br>
              <a:rPr lang="el-GR" sz="2000" dirty="0" smtClean="0"/>
            </a:br>
            <a:endParaRPr lang="el-GR" sz="2000" dirty="0"/>
          </a:p>
        </p:txBody>
      </p:sp>
      <p:pic>
        <p:nvPicPr>
          <p:cNvPr id="37890" name="Picture 2" descr="C:\Users\Aris\Documents\ΟΘΩΜΑΝΙΚΗ\Ιστορία της Οθωμανικής Αυτοκρατορίας\ΣΕΝΑΡΙΟ Α\Φωτογραφίες\1918-1923\Patriarch_Meletius_IV_of_Constantinople.jpg"/>
          <p:cNvPicPr>
            <a:picLocks noChangeAspect="1" noChangeArrowheads="1"/>
          </p:cNvPicPr>
          <p:nvPr/>
        </p:nvPicPr>
        <p:blipFill>
          <a:blip r:embed="rId2" cstate="print"/>
          <a:srcRect/>
          <a:stretch>
            <a:fillRect/>
          </a:stretch>
        </p:blipFill>
        <p:spPr bwMode="auto">
          <a:xfrm>
            <a:off x="4427985" y="-1"/>
            <a:ext cx="4716016" cy="6861803"/>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Ο Μουσταφά Κεμάλ με σοβιετική αντιπροσωπεία κοντά στο </a:t>
            </a:r>
            <a:r>
              <a:rPr lang="el-GR" sz="2000" dirty="0" err="1" smtClean="0"/>
              <a:t>Αφιόν</a:t>
            </a:r>
            <a:r>
              <a:rPr lang="el-GR" sz="2000" dirty="0" smtClean="0"/>
              <a:t> </a:t>
            </a:r>
            <a:r>
              <a:rPr lang="el-GR" sz="2000" dirty="0" err="1" smtClean="0"/>
              <a:t>Καραχισάρ</a:t>
            </a:r>
            <a:r>
              <a:rPr lang="el-GR" sz="2000" dirty="0" smtClean="0"/>
              <a:t> κατά την διάρκεια του Ελληνοτουρκικού Πολέμου (Μάρτιος 1922).</a:t>
            </a:r>
            <a:br>
              <a:rPr lang="el-GR" sz="2000" dirty="0" smtClean="0"/>
            </a:br>
            <a:endParaRPr lang="el-GR" sz="2000" dirty="0"/>
          </a:p>
        </p:txBody>
      </p:sp>
      <p:pic>
        <p:nvPicPr>
          <p:cNvPr id="38914" name="Picture 2" descr="C:\Users\Aris\Documents\ΟΘΩΜΑΝΙΚΗ\Ιστορία της Οθωμανικής Αυτοκρατορίας\ΣΕΝΑΡΙΟ Α\Φωτογραφίες\1918-1923\Western_Front_31_March_1922_bis.jpg"/>
          <p:cNvPicPr>
            <a:picLocks noChangeAspect="1" noChangeArrowheads="1"/>
          </p:cNvPicPr>
          <p:nvPr/>
        </p:nvPicPr>
        <p:blipFill>
          <a:blip r:embed="rId2" cstate="print"/>
          <a:srcRect/>
          <a:stretch>
            <a:fillRect/>
          </a:stretch>
        </p:blipFill>
        <p:spPr bwMode="auto">
          <a:xfrm>
            <a:off x="737828" y="116196"/>
            <a:ext cx="7668344" cy="5689068"/>
          </a:xfrm>
          <a:prstGeom prst="rect">
            <a:avLst/>
          </a:prstGeom>
          <a:noFill/>
        </p:spPr>
      </p:pic>
      <p:sp>
        <p:nvSpPr>
          <p:cNvPr id="4" name="3 - Έλλειψη"/>
          <p:cNvSpPr/>
          <p:nvPr/>
        </p:nvSpPr>
        <p:spPr>
          <a:xfrm>
            <a:off x="4716016" y="1268760"/>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Έλληνες στρατιώτες σε υποχώρηση στο Μικρασιατικό Μέτωπο </a:t>
            </a:r>
            <a:br>
              <a:rPr lang="el-GR" sz="2000" dirty="0" smtClean="0"/>
            </a:br>
            <a:r>
              <a:rPr lang="el-GR" sz="2000" dirty="0" smtClean="0"/>
              <a:t>(Αύγ.-Σεπτ. 1922).</a:t>
            </a:r>
            <a:br>
              <a:rPr lang="el-GR" sz="2000" dirty="0" smtClean="0"/>
            </a:br>
            <a:endParaRPr lang="el-GR" sz="2000" dirty="0"/>
          </a:p>
        </p:txBody>
      </p:sp>
      <p:pic>
        <p:nvPicPr>
          <p:cNvPr id="39938" name="Picture 2" descr="C:\Users\Aris\Documents\ΟΘΩΜΑΝΙΚΗ\Ιστορία της Οθωμανικής Αυτοκρατορίας\ΣΕΝΑΡΙΟ Α\Φωτογραφίες\1918-1923\Greek_soldiers_retreat,_1922.jpg"/>
          <p:cNvPicPr>
            <a:picLocks noChangeAspect="1" noChangeArrowheads="1"/>
          </p:cNvPicPr>
          <p:nvPr/>
        </p:nvPicPr>
        <p:blipFill>
          <a:blip r:embed="rId2" cstate="print"/>
          <a:srcRect/>
          <a:stretch>
            <a:fillRect/>
          </a:stretch>
        </p:blipFill>
        <p:spPr bwMode="auto">
          <a:xfrm>
            <a:off x="771936" y="216024"/>
            <a:ext cx="7600129" cy="558924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err="1" smtClean="0"/>
              <a:t>Καμμένα</a:t>
            </a:r>
            <a:r>
              <a:rPr lang="el-GR" sz="2000" dirty="0" smtClean="0"/>
              <a:t> σπίτια στην Μαγνησία (τουρκ. </a:t>
            </a:r>
            <a:r>
              <a:rPr lang="en-US" sz="2000" dirty="0" err="1" smtClean="0"/>
              <a:t>Manisa</a:t>
            </a:r>
            <a:r>
              <a:rPr lang="en-US" sz="2000" dirty="0" smtClean="0"/>
              <a:t>)</a:t>
            </a:r>
            <a:r>
              <a:rPr lang="el-GR" sz="2000" dirty="0" smtClean="0"/>
              <a:t>. Η φωτιά (5-8 Σεπτεμβρίου) κατέστρεψε 10000 από τα 11000 σπίτια της πόλης και έλαβε χώρα </a:t>
            </a:r>
            <a:br>
              <a:rPr lang="el-GR" sz="2000" dirty="0" smtClean="0"/>
            </a:br>
            <a:r>
              <a:rPr lang="el-GR" sz="2000" dirty="0" smtClean="0"/>
              <a:t>κατά την υποχώρηση του ελληνικού στρατού.</a:t>
            </a:r>
            <a:br>
              <a:rPr lang="el-GR" sz="2000" dirty="0" smtClean="0"/>
            </a:br>
            <a:endParaRPr lang="el-GR" sz="2000" dirty="0"/>
          </a:p>
        </p:txBody>
      </p:sp>
      <p:pic>
        <p:nvPicPr>
          <p:cNvPr id="40962" name="Picture 2" descr="C:\Users\Aris\Documents\ΟΘΩΜΑΝΙΚΗ\Ιστορία της Οθωμανικής Αυτοκρατορίας\ΣΕΝΑΡΙΟ Α\Φωτογραφίες\1918-1923\Destroyed_street_in_Manisa.jpg"/>
          <p:cNvPicPr>
            <a:picLocks noChangeAspect="1" noChangeArrowheads="1"/>
          </p:cNvPicPr>
          <p:nvPr/>
        </p:nvPicPr>
        <p:blipFill>
          <a:blip r:embed="rId2" cstate="print"/>
          <a:srcRect/>
          <a:stretch>
            <a:fillRect/>
          </a:stretch>
        </p:blipFill>
        <p:spPr bwMode="auto">
          <a:xfrm>
            <a:off x="909297" y="504056"/>
            <a:ext cx="7325406" cy="4869160"/>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Σμύρνη κατά την μεγάλη πυρκαγιά (Σεπτέμβριος 1922) </a:t>
            </a:r>
            <a:br>
              <a:rPr lang="el-GR" sz="2000" dirty="0" smtClean="0"/>
            </a:br>
            <a:r>
              <a:rPr lang="el-GR" sz="2000" dirty="0" smtClean="0"/>
              <a:t>και πρόσφυγες στην παραλία της.</a:t>
            </a:r>
            <a:br>
              <a:rPr lang="el-GR" sz="2000" dirty="0" smtClean="0"/>
            </a:br>
            <a:endParaRPr lang="el-GR" sz="2000" dirty="0"/>
          </a:p>
        </p:txBody>
      </p:sp>
      <p:pic>
        <p:nvPicPr>
          <p:cNvPr id="41986" name="Picture 2" descr="C:\Users\Aris\Documents\ΟΘΩΜΑΝΙΚΗ\Ιστορία της Οθωμανικής Αυτοκρατορίας\ΣΕΝΑΡΙΟ Α\Φωτογραφίες\1918-1923\Smyrna-burn-13t14d-quay-buildings2-1922.jpg"/>
          <p:cNvPicPr>
            <a:picLocks noChangeAspect="1" noChangeArrowheads="1"/>
          </p:cNvPicPr>
          <p:nvPr/>
        </p:nvPicPr>
        <p:blipFill>
          <a:blip r:embed="rId2" cstate="print"/>
          <a:srcRect/>
          <a:stretch>
            <a:fillRect/>
          </a:stretch>
        </p:blipFill>
        <p:spPr bwMode="auto">
          <a:xfrm>
            <a:off x="661537" y="648072"/>
            <a:ext cx="7820927" cy="472514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Ελληνική λιθογραφία υπέρ του Κινήματος του 1908.</a:t>
            </a:r>
            <a:endParaRPr lang="el-GR" sz="2000" dirty="0"/>
          </a:p>
        </p:txBody>
      </p:sp>
      <p:pic>
        <p:nvPicPr>
          <p:cNvPr id="194561" name="Picture 1" descr="C:\Users\Aris\Documents\ΟΘΩΜΑΝΙΚΗ\Ιστορία της Οθωμανικής Αυτοκρατορίας\ΣΕΝΑΡΙΟ Α\Φωτογραφίες\1908-1910\800px-Greek_lithograph_celebrating_the_Ottoman_Constitution.png"/>
          <p:cNvPicPr>
            <a:picLocks noChangeAspect="1" noChangeArrowheads="1"/>
          </p:cNvPicPr>
          <p:nvPr/>
        </p:nvPicPr>
        <p:blipFill>
          <a:blip r:embed="rId2" cstate="print"/>
          <a:srcRect/>
          <a:stretch>
            <a:fillRect/>
          </a:stretch>
        </p:blipFill>
        <p:spPr bwMode="auto">
          <a:xfrm>
            <a:off x="522805" y="0"/>
            <a:ext cx="8098390" cy="6093296"/>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«Η απελευθέρωση της Σμύρνης». Τουρκική λαϊκή αφίσα.</a:t>
            </a:r>
            <a:endParaRPr lang="el-GR" sz="2000" dirty="0"/>
          </a:p>
        </p:txBody>
      </p:sp>
      <p:pic>
        <p:nvPicPr>
          <p:cNvPr id="43010" name="Picture 2" descr="C:\Users\Aris\Documents\ΟΘΩΜΑΝΙΚΗ\Ιστορία της Οθωμανικής Αυτοκρατορίας\ΣΕΝΑΡΙΟ Α\Φωτογραφίες\1918-1923\1024px-KiMOiG.jpg"/>
          <p:cNvPicPr>
            <a:picLocks noChangeAspect="1" noChangeArrowheads="1"/>
          </p:cNvPicPr>
          <p:nvPr/>
        </p:nvPicPr>
        <p:blipFill>
          <a:blip r:embed="rId2" cstate="print"/>
          <a:srcRect/>
          <a:stretch>
            <a:fillRect/>
          </a:stretch>
        </p:blipFill>
        <p:spPr bwMode="auto">
          <a:xfrm>
            <a:off x="722537" y="692696"/>
            <a:ext cx="7698926" cy="5112568"/>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Είσοδος τουρκικού στρατιωτικού αγήματος στην Σμύρνη </a:t>
            </a:r>
            <a:br>
              <a:rPr lang="el-GR" sz="2000" dirty="0" smtClean="0"/>
            </a:br>
            <a:r>
              <a:rPr lang="el-GR" sz="2000" dirty="0" smtClean="0"/>
              <a:t>(9 Σεπτεμβρίου 1922).</a:t>
            </a:r>
            <a:br>
              <a:rPr lang="el-GR" sz="2000" dirty="0" smtClean="0"/>
            </a:br>
            <a:endParaRPr lang="el-GR" sz="2000" dirty="0"/>
          </a:p>
        </p:txBody>
      </p:sp>
      <p:pic>
        <p:nvPicPr>
          <p:cNvPr id="44034" name="Picture 2" descr="C:\Users\Aris\Documents\ΟΘΩΜΑΝΙΚΗ\Ιστορία της Οθωμανικής Αυτοκρατορίας\ΣΕΝΑΡΙΟ Α\Φωτογραφίες\1918-1923\Türk_süvari_birliklerinin_İzmire_girişi.jpg"/>
          <p:cNvPicPr>
            <a:picLocks noChangeAspect="1" noChangeArrowheads="1"/>
          </p:cNvPicPr>
          <p:nvPr/>
        </p:nvPicPr>
        <p:blipFill>
          <a:blip r:embed="rId2" cstate="print"/>
          <a:srcRect/>
          <a:stretch>
            <a:fillRect/>
          </a:stretch>
        </p:blipFill>
        <p:spPr bwMode="auto">
          <a:xfrm>
            <a:off x="0" y="521940"/>
            <a:ext cx="9144000" cy="5067300"/>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Μουδανιά. Το κτίριο, όπου υπογράφηκε η Ανακωχή των Μουδανιών (11 Οκτωβρίου 1922), η οποία έθεσε τέλος στις εχθροπραξίες του Ελληνοτουρκικού Πολέμου.</a:t>
            </a:r>
            <a:br>
              <a:rPr lang="el-GR" sz="2000" dirty="0" smtClean="0"/>
            </a:br>
            <a:endParaRPr lang="el-GR" sz="2000" dirty="0"/>
          </a:p>
        </p:txBody>
      </p:sp>
      <p:pic>
        <p:nvPicPr>
          <p:cNvPr id="45058" name="Picture 2" descr="C:\Users\Aris\Documents\ΟΘΩΜΑΝΙΚΗ\Ιστορία της Οθωμανικής Αυτοκρατορίας\ΣΕΝΑΡΙΟ Α\Φωτογραφίες\1918-1923\800px-Mudanya_02.jpg"/>
          <p:cNvPicPr>
            <a:picLocks noChangeAspect="1" noChangeArrowheads="1"/>
          </p:cNvPicPr>
          <p:nvPr/>
        </p:nvPicPr>
        <p:blipFill>
          <a:blip r:embed="rId2" cstate="print"/>
          <a:srcRect/>
          <a:stretch>
            <a:fillRect/>
          </a:stretch>
        </p:blipFill>
        <p:spPr bwMode="auto">
          <a:xfrm>
            <a:off x="1103704" y="288032"/>
            <a:ext cx="6936592" cy="5445224"/>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Χάρτης που δείχνει την εκκένωση της Ανατολικής Θράκης </a:t>
            </a:r>
            <a:br>
              <a:rPr lang="el-GR" sz="2000" dirty="0" smtClean="0"/>
            </a:br>
            <a:r>
              <a:rPr lang="el-GR" sz="2000" dirty="0" smtClean="0"/>
              <a:t>από τον ελληνορθόδοξο πληθυσμό της (Οκτώβριος 1922).</a:t>
            </a:r>
            <a:br>
              <a:rPr lang="el-GR" sz="2000" dirty="0" smtClean="0"/>
            </a:br>
            <a:endParaRPr lang="el-GR" sz="2000" dirty="0"/>
          </a:p>
        </p:txBody>
      </p:sp>
      <p:pic>
        <p:nvPicPr>
          <p:cNvPr id="46082" name="Picture 2" descr="C:\Users\Aris\Documents\ΟΘΩΜΑΝΙΚΗ\Ιστορία της Οθωμανικής Αυτοκρατορίας\ΣΕΝΑΡΙΟ Α\Φωτογραφίες\1918-1923\12-13-3--2-thumb-large.jpg"/>
          <p:cNvPicPr>
            <a:picLocks noChangeAspect="1" noChangeArrowheads="1"/>
          </p:cNvPicPr>
          <p:nvPr/>
        </p:nvPicPr>
        <p:blipFill>
          <a:blip r:embed="rId2" cstate="print"/>
          <a:srcRect/>
          <a:stretch>
            <a:fillRect/>
          </a:stretch>
        </p:blipFill>
        <p:spPr bwMode="auto">
          <a:xfrm>
            <a:off x="367460" y="288032"/>
            <a:ext cx="8409080" cy="5445224"/>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τουρκική αντιπροσωπεία στην Συνδιάσκεψη της Λοζάνης (1922-1923). Διακρίνεται ο επικεφαλής της </a:t>
            </a:r>
            <a:r>
              <a:rPr lang="el-GR" sz="2000" dirty="0" err="1" smtClean="0"/>
              <a:t>Ισμέτ</a:t>
            </a:r>
            <a:r>
              <a:rPr lang="el-GR" sz="2000" dirty="0" smtClean="0"/>
              <a:t> Πασάς (μετέπειτα </a:t>
            </a:r>
            <a:r>
              <a:rPr lang="el-GR" sz="2000" dirty="0" err="1" smtClean="0"/>
              <a:t>Ινονού</a:t>
            </a:r>
            <a:r>
              <a:rPr lang="el-GR" sz="2000" dirty="0" smtClean="0"/>
              <a:t>).</a:t>
            </a:r>
            <a:br>
              <a:rPr lang="el-GR" sz="2000" dirty="0" smtClean="0"/>
            </a:br>
            <a:endParaRPr lang="el-GR" sz="2000" dirty="0"/>
          </a:p>
        </p:txBody>
      </p:sp>
      <p:pic>
        <p:nvPicPr>
          <p:cNvPr id="47107" name="Picture 3" descr="C:\Users\Aris\Documents\ΟΘΩΜΑΝΙΚΗ\Ιστορία της Οθωμανικής Αυτοκρατορίας\ΣΕΝΑΡΙΟ Α\Φωτογραφίες\1918-1923\800px-Delegation_of_Turks_which_was_sent_to_Lausanne.png"/>
          <p:cNvPicPr>
            <a:picLocks noChangeAspect="1" noChangeArrowheads="1"/>
          </p:cNvPicPr>
          <p:nvPr/>
        </p:nvPicPr>
        <p:blipFill>
          <a:blip r:embed="rId2" cstate="print"/>
          <a:srcRect/>
          <a:stretch>
            <a:fillRect/>
          </a:stretch>
        </p:blipFill>
        <p:spPr bwMode="auto">
          <a:xfrm>
            <a:off x="737828" y="124697"/>
            <a:ext cx="7668344" cy="5752575"/>
          </a:xfrm>
          <a:prstGeom prst="rect">
            <a:avLst/>
          </a:prstGeom>
          <a:noFill/>
        </p:spPr>
      </p:pic>
      <p:sp>
        <p:nvSpPr>
          <p:cNvPr id="5" name="4 - Έλλειψη"/>
          <p:cNvSpPr/>
          <p:nvPr/>
        </p:nvSpPr>
        <p:spPr>
          <a:xfrm>
            <a:off x="3635896" y="2636912"/>
            <a:ext cx="1008112"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Ο τελευταίος Οθωμανός Σουλτάνος Μωάμεθ ΣΤ΄ (1918-1922) </a:t>
            </a:r>
            <a:br>
              <a:rPr lang="el-GR" sz="2000" dirty="0" smtClean="0"/>
            </a:br>
            <a:r>
              <a:rPr lang="el-GR" sz="2000" dirty="0" smtClean="0"/>
              <a:t>εγκαταλείπει το Παλάτι του </a:t>
            </a:r>
            <a:r>
              <a:rPr lang="el-GR" sz="2000" dirty="0" err="1" smtClean="0"/>
              <a:t>Ντολμαμπαχτσέ</a:t>
            </a:r>
            <a:r>
              <a:rPr lang="el-GR" sz="2000" dirty="0" smtClean="0"/>
              <a:t> και την χώρα (Νοέμβριος 1922), </a:t>
            </a:r>
            <a:br>
              <a:rPr lang="el-GR" sz="2000" dirty="0" smtClean="0"/>
            </a:br>
            <a:r>
              <a:rPr lang="el-GR" sz="2000" dirty="0" smtClean="0"/>
              <a:t>μετά την κατάργηση του Σουλτανάτου.</a:t>
            </a:r>
            <a:br>
              <a:rPr lang="el-GR" sz="2000" dirty="0" smtClean="0"/>
            </a:br>
            <a:endParaRPr lang="el-GR" sz="2000" dirty="0"/>
          </a:p>
        </p:txBody>
      </p:sp>
      <p:pic>
        <p:nvPicPr>
          <p:cNvPr id="48130" name="Picture 2" descr="C:\Users\Aris\Documents\ΟΘΩΜΑΝΙΚΗ\Ιστορία της Οθωμανικής Αυτοκρατορίας\ΣΕΝΑΡΙΟ Α\Φωτογραφίες\1918-1923\Sultanvahideddin.jpg"/>
          <p:cNvPicPr>
            <a:picLocks noChangeAspect="1" noChangeArrowheads="1"/>
          </p:cNvPicPr>
          <p:nvPr/>
        </p:nvPicPr>
        <p:blipFill>
          <a:blip r:embed="rId2" cstate="print"/>
          <a:srcRect/>
          <a:stretch>
            <a:fillRect/>
          </a:stretch>
        </p:blipFill>
        <p:spPr bwMode="auto">
          <a:xfrm>
            <a:off x="445370" y="216024"/>
            <a:ext cx="8253260" cy="5373216"/>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a:bodyPr>
          <a:lstStyle/>
          <a:p>
            <a:r>
              <a:rPr lang="el-GR" sz="2000" dirty="0" smtClean="0"/>
              <a:t>Ο </a:t>
            </a:r>
            <a:r>
              <a:rPr lang="el-GR" sz="2000" dirty="0" err="1" smtClean="0"/>
              <a:t>Αμπντούλμετζιτ</a:t>
            </a:r>
            <a:r>
              <a:rPr lang="el-GR" sz="2000" dirty="0" smtClean="0"/>
              <a:t> Β’, </a:t>
            </a:r>
            <a:br>
              <a:rPr lang="el-GR" sz="2000" dirty="0" smtClean="0"/>
            </a:br>
            <a:r>
              <a:rPr lang="el-GR" sz="2000" dirty="0" smtClean="0"/>
              <a:t>ο τελευταίος Οθωμανός Χαλίφης (1922-1924).</a:t>
            </a:r>
            <a:br>
              <a:rPr lang="el-GR" sz="2000" dirty="0" smtClean="0"/>
            </a:br>
            <a:endParaRPr lang="el-GR" sz="2000" dirty="0"/>
          </a:p>
        </p:txBody>
      </p:sp>
      <p:pic>
        <p:nvPicPr>
          <p:cNvPr id="49154" name="Picture 2" descr="C:\Users\Aris\Documents\ΟΘΩΜΑΝΙΚΗ\Ιστορία της Οθωμανικής Αυτοκρατορίας\ΣΕΝΑΡΙΟ Α\Φωτογραφίες\1918-1923\800px-Portrait_Caliph_Abdulmecid_II.jpg"/>
          <p:cNvPicPr>
            <a:picLocks noChangeAspect="1" noChangeArrowheads="1"/>
          </p:cNvPicPr>
          <p:nvPr/>
        </p:nvPicPr>
        <p:blipFill>
          <a:blip r:embed="rId2" cstate="print"/>
          <a:srcRect/>
          <a:stretch>
            <a:fillRect/>
          </a:stretch>
        </p:blipFill>
        <p:spPr bwMode="auto">
          <a:xfrm>
            <a:off x="0" y="0"/>
            <a:ext cx="5080000" cy="6858000"/>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Πρόσφυγες στο Δημοτικό Θέατρο. Αθήνα, 1923.</a:t>
            </a:r>
            <a:endParaRPr lang="el-GR" sz="2000" dirty="0"/>
          </a:p>
        </p:txBody>
      </p:sp>
      <p:pic>
        <p:nvPicPr>
          <p:cNvPr id="50178" name="Picture 2" descr="C:\Users\Aris\Documents\ΟΘΩΜΑΝΙΚΗ\Ιστορία της Οθωμανικής Αυτοκρατορίας\ΣΕΝΑΡΙΟ Α\Φωτογραφίες\1918-1923\1_2.jpg"/>
          <p:cNvPicPr>
            <a:picLocks noChangeAspect="1" noChangeArrowheads="1"/>
          </p:cNvPicPr>
          <p:nvPr/>
        </p:nvPicPr>
        <p:blipFill>
          <a:blip r:embed="rId2" cstate="print"/>
          <a:srcRect/>
          <a:stretch>
            <a:fillRect/>
          </a:stretch>
        </p:blipFill>
        <p:spPr bwMode="auto">
          <a:xfrm>
            <a:off x="0" y="396205"/>
            <a:ext cx="9144000" cy="5553075"/>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Πρόσφυγες σε σκηνές στο Θησείο (1923).</a:t>
            </a:r>
            <a:endParaRPr lang="el-GR" sz="2000" dirty="0"/>
          </a:p>
        </p:txBody>
      </p:sp>
      <p:pic>
        <p:nvPicPr>
          <p:cNvPr id="51202" name="Picture 2" descr="C:\Users\Aris\Documents\ΟΘΩΜΑΝΙΚΗ\Ιστορία της Οθωμανικής Αυτοκρατορίας\ΣΕΝΑΡΙΟ Α\Φωτογραφίες\1918-1923\prosfyges1922-akropoli.png"/>
          <p:cNvPicPr>
            <a:picLocks noChangeAspect="1" noChangeArrowheads="1"/>
          </p:cNvPicPr>
          <p:nvPr/>
        </p:nvPicPr>
        <p:blipFill>
          <a:blip r:embed="rId2" cstate="print"/>
          <a:srcRect/>
          <a:stretch>
            <a:fillRect/>
          </a:stretch>
        </p:blipFill>
        <p:spPr bwMode="auto">
          <a:xfrm>
            <a:off x="326064" y="360040"/>
            <a:ext cx="8491872" cy="5661248"/>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Πρόσφυγες στην Κέρκυρα (1923).</a:t>
            </a:r>
            <a:endParaRPr lang="el-GR" sz="2000" dirty="0"/>
          </a:p>
        </p:txBody>
      </p:sp>
      <p:pic>
        <p:nvPicPr>
          <p:cNvPr id="52226" name="Picture 2" descr="C:\Users\Aris\Documents\ΟΘΩΜΑΝΙΚΗ\Ιστορία της Οθωμανικής Αυτοκρατορίας\ΣΕΝΑΡΙΟ Α\Φωτογραφίες\1918-1923\corfu_pontioi.jpg"/>
          <p:cNvPicPr>
            <a:picLocks noChangeAspect="1" noChangeArrowheads="1"/>
          </p:cNvPicPr>
          <p:nvPr/>
        </p:nvPicPr>
        <p:blipFill>
          <a:blip r:embed="rId2" cstate="print"/>
          <a:srcRect/>
          <a:stretch>
            <a:fillRect/>
          </a:stretch>
        </p:blipFill>
        <p:spPr bwMode="auto">
          <a:xfrm>
            <a:off x="0" y="397619"/>
            <a:ext cx="9144000" cy="569567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Ελληνική διαδήλωση στο Μοναστήρι υπέρ του Κινήματος.</a:t>
            </a:r>
            <a:endParaRPr lang="el-GR" sz="2000" dirty="0"/>
          </a:p>
        </p:txBody>
      </p:sp>
      <p:pic>
        <p:nvPicPr>
          <p:cNvPr id="193537" name="Picture 1" descr="C:\Users\Aris\Documents\ΟΘΩΜΑΝΙΚΗ\Ιστορία της Οθωμανικής Αυτοκρατορίας\ΣΕΝΑΡΙΟ Α\Φωτογραφίες\1908-1910\Greek_demonastration_Bitola_1908.jpg"/>
          <p:cNvPicPr>
            <a:picLocks noChangeAspect="1" noChangeArrowheads="1"/>
          </p:cNvPicPr>
          <p:nvPr/>
        </p:nvPicPr>
        <p:blipFill>
          <a:blip r:embed="rId2" cstate="print"/>
          <a:srcRect/>
          <a:stretch>
            <a:fillRect/>
          </a:stretch>
        </p:blipFill>
        <p:spPr bwMode="auto">
          <a:xfrm>
            <a:off x="0" y="0"/>
            <a:ext cx="9147018" cy="5949280"/>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Μουσουλμάνοι πρόσφυγες στην Τουρκία.</a:t>
            </a:r>
            <a:endParaRPr lang="el-GR" sz="2000" dirty="0"/>
          </a:p>
        </p:txBody>
      </p:sp>
      <p:pic>
        <p:nvPicPr>
          <p:cNvPr id="53250" name="Picture 2" descr="C:\Users\Aris\Documents\ΟΘΩΜΑΝΙΚΗ\Ιστορία της Οθωμανικής Αυτοκρατορίας\ΣΕΝΑΡΙΟ Α\Φωτογραφίες\1918-1923\Mübadele-Göçü-İç-Anadolu.jpg"/>
          <p:cNvPicPr>
            <a:picLocks noChangeAspect="1" noChangeArrowheads="1"/>
          </p:cNvPicPr>
          <p:nvPr/>
        </p:nvPicPr>
        <p:blipFill>
          <a:blip r:embed="rId2" cstate="print"/>
          <a:srcRect/>
          <a:stretch>
            <a:fillRect/>
          </a:stretch>
        </p:blipFill>
        <p:spPr bwMode="auto">
          <a:xfrm>
            <a:off x="424567" y="288032"/>
            <a:ext cx="8294867" cy="5661248"/>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Autofit/>
          </a:bodyPr>
          <a:lstStyle/>
          <a:p>
            <a:r>
              <a:rPr lang="el-GR" sz="2000" dirty="0" smtClean="0"/>
              <a:t>Ελευθέριος Βενιζέλος και </a:t>
            </a:r>
            <a:r>
              <a:rPr lang="el-GR" sz="2000" dirty="0" err="1" smtClean="0"/>
              <a:t>Ισμέτ</a:t>
            </a:r>
            <a:r>
              <a:rPr lang="el-GR" sz="2000" dirty="0" smtClean="0"/>
              <a:t> Πασάς (μετέπειτα </a:t>
            </a:r>
            <a:r>
              <a:rPr lang="el-GR" sz="2000" dirty="0" err="1" smtClean="0"/>
              <a:t>Ινονού</a:t>
            </a:r>
            <a:r>
              <a:rPr lang="el-GR" sz="2000" dirty="0" smtClean="0"/>
              <a:t>) </a:t>
            </a:r>
            <a:br>
              <a:rPr lang="el-GR" sz="2000" dirty="0" smtClean="0"/>
            </a:br>
            <a:r>
              <a:rPr lang="el-GR" sz="2000" dirty="0" smtClean="0"/>
              <a:t>υπογράφουν την Ελληνοτουρκική Σύμβαση της Λοζάνης </a:t>
            </a:r>
            <a:br>
              <a:rPr lang="el-GR" sz="2000" dirty="0" smtClean="0"/>
            </a:br>
            <a:r>
              <a:rPr lang="el-GR" sz="2000" dirty="0" smtClean="0"/>
              <a:t>για την υποχρεωτική ανταλλαγή των πληθυσμών (30 Ιανουαρίου 1923).</a:t>
            </a:r>
            <a:br>
              <a:rPr lang="el-GR" sz="2000" dirty="0" smtClean="0"/>
            </a:br>
            <a:endParaRPr lang="el-GR" sz="2000" dirty="0"/>
          </a:p>
        </p:txBody>
      </p:sp>
      <p:pic>
        <p:nvPicPr>
          <p:cNvPr id="54274" name="Picture 2" descr="C:\Users\Aris\Documents\ΟΘΩΜΑΝΙΚΗ\Ιστορία της Οθωμανικής Αυτοκρατορίας\ΣΕΝΑΡΙΟ Α\Φωτογραφίες\1918-1923\5a88a7372100003800601865.jpg"/>
          <p:cNvPicPr>
            <a:picLocks noChangeAspect="1" noChangeArrowheads="1"/>
          </p:cNvPicPr>
          <p:nvPr/>
        </p:nvPicPr>
        <p:blipFill>
          <a:blip r:embed="rId2" cstate="print"/>
          <a:srcRect/>
          <a:stretch>
            <a:fillRect/>
          </a:stretch>
        </p:blipFill>
        <p:spPr bwMode="auto">
          <a:xfrm>
            <a:off x="0" y="188640"/>
            <a:ext cx="9144000" cy="5313741"/>
          </a:xfrm>
          <a:prstGeom prst="rect">
            <a:avLst/>
          </a:prstGeom>
          <a:noFill/>
        </p:spPr>
      </p:pic>
      <p:sp>
        <p:nvSpPr>
          <p:cNvPr id="4" name="3 - Έλλειψη"/>
          <p:cNvSpPr/>
          <p:nvPr/>
        </p:nvSpPr>
        <p:spPr>
          <a:xfrm>
            <a:off x="5364088" y="1556792"/>
            <a:ext cx="1368152" cy="12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Έλλειψη"/>
          <p:cNvSpPr/>
          <p:nvPr/>
        </p:nvSpPr>
        <p:spPr>
          <a:xfrm>
            <a:off x="2699792" y="1340768"/>
            <a:ext cx="1368152" cy="12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Τουρκικά στρατεύματα μπαίνουν στην Κωνσταντινούπολη </a:t>
            </a:r>
            <a:br>
              <a:rPr lang="el-GR" sz="2000" dirty="0" smtClean="0"/>
            </a:br>
            <a:r>
              <a:rPr lang="el-GR" sz="2000" dirty="0" smtClean="0"/>
              <a:t>(6 Οκτωβρίου 1923) θέτοντας τέλος στην διασυμμαχική κατοχή.</a:t>
            </a:r>
            <a:br>
              <a:rPr lang="el-GR" sz="2000" dirty="0" smtClean="0"/>
            </a:br>
            <a:endParaRPr lang="el-GR" sz="2000" dirty="0"/>
          </a:p>
        </p:txBody>
      </p:sp>
      <p:pic>
        <p:nvPicPr>
          <p:cNvPr id="55298" name="Picture 2" descr="C:\Users\Aris\Documents\ΟΘΩΜΑΝΙΚΗ\Ιστορία της Οθωμανικής Αυτοκρατορίας\ΣΕΝΑΡΙΟ Α\Φωτογραφίες\1918-1923\1024px-Liberation_of_Istanbul_on_October_6,_1923.jpg"/>
          <p:cNvPicPr>
            <a:picLocks noChangeAspect="1" noChangeArrowheads="1"/>
          </p:cNvPicPr>
          <p:nvPr/>
        </p:nvPicPr>
        <p:blipFill>
          <a:blip r:embed="rId2" cstate="print"/>
          <a:srcRect/>
          <a:stretch>
            <a:fillRect/>
          </a:stretch>
        </p:blipFill>
        <p:spPr bwMode="auto">
          <a:xfrm>
            <a:off x="449796" y="273884"/>
            <a:ext cx="8244408" cy="5459372"/>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0"/>
          </a:xfrm>
        </p:spPr>
        <p:txBody>
          <a:bodyPr>
            <a:normAutofit/>
          </a:bodyPr>
          <a:lstStyle/>
          <a:p>
            <a:r>
              <a:rPr lang="el-GR" sz="3200" dirty="0" smtClean="0"/>
              <a:t>Φωτογραφίες σχετικές </a:t>
            </a:r>
            <a:br>
              <a:rPr lang="el-GR" sz="3200" dirty="0" smtClean="0"/>
            </a:br>
            <a:r>
              <a:rPr lang="el-GR" sz="3200" dirty="0" smtClean="0"/>
              <a:t>με την ιστορία του πρώιμου τουρκικού κράτους και τις ελληνοτουρκικές σχέσεις </a:t>
            </a:r>
            <a:br>
              <a:rPr lang="el-GR" sz="3200" dirty="0" smtClean="0"/>
            </a:br>
            <a:r>
              <a:rPr lang="el-GR" sz="3200" dirty="0" smtClean="0"/>
              <a:t>1923-1964</a:t>
            </a:r>
            <a:endParaRPr lang="el-GR" sz="32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0"/>
            <a:ext cx="3995936" cy="6858000"/>
          </a:xfrm>
        </p:spPr>
        <p:txBody>
          <a:bodyPr>
            <a:normAutofit/>
          </a:bodyPr>
          <a:lstStyle/>
          <a:p>
            <a:r>
              <a:rPr lang="el-GR" sz="2000" dirty="0" smtClean="0"/>
              <a:t>Ο Μωάμεθ ΣΤ΄ </a:t>
            </a:r>
            <a:br>
              <a:rPr lang="el-GR" sz="2000" dirty="0" smtClean="0"/>
            </a:br>
            <a:r>
              <a:rPr lang="el-GR" sz="2000" dirty="0" smtClean="0"/>
              <a:t>(</a:t>
            </a:r>
            <a:r>
              <a:rPr lang="el-GR" sz="2000" dirty="0" err="1" smtClean="0"/>
              <a:t>γενν</a:t>
            </a:r>
            <a:r>
              <a:rPr lang="el-GR" sz="2000" dirty="0" smtClean="0"/>
              <a:t>. το 1861 και βασίλεψε από τον Ιούνιο του 1918 ως τον Νοέμβριο του 1922), γιος του </a:t>
            </a:r>
            <a:r>
              <a:rPr lang="el-GR" sz="2000" dirty="0" err="1" smtClean="0"/>
              <a:t>Αμπντούλ</a:t>
            </a:r>
            <a:r>
              <a:rPr lang="el-GR" sz="2000" dirty="0" smtClean="0"/>
              <a:t> </a:t>
            </a:r>
            <a:r>
              <a:rPr lang="el-GR" sz="2000" dirty="0" err="1" smtClean="0"/>
              <a:t>Μετζίτ</a:t>
            </a:r>
            <a:r>
              <a:rPr lang="el-GR" sz="2000" dirty="0" smtClean="0"/>
              <a:t> και αδελφός του </a:t>
            </a:r>
            <a:r>
              <a:rPr lang="el-GR" sz="2000" dirty="0" err="1" smtClean="0"/>
              <a:t>Μουράτ</a:t>
            </a:r>
            <a:r>
              <a:rPr lang="el-GR" sz="2000" dirty="0" smtClean="0"/>
              <a:t> Ε΄</a:t>
            </a:r>
            <a:br>
              <a:rPr lang="el-GR" sz="2000" dirty="0" smtClean="0"/>
            </a:br>
            <a:r>
              <a:rPr lang="el-GR" sz="2000" dirty="0" smtClean="0"/>
              <a:t>και του  </a:t>
            </a:r>
            <a:r>
              <a:rPr lang="el-GR" sz="2000" dirty="0" err="1" smtClean="0"/>
              <a:t>Αμπντούλ</a:t>
            </a:r>
            <a:r>
              <a:rPr lang="el-GR" sz="2000" dirty="0" smtClean="0"/>
              <a:t> Χαμίτ Β΄, </a:t>
            </a:r>
            <a:br>
              <a:rPr lang="el-GR" sz="2000" dirty="0" smtClean="0"/>
            </a:br>
            <a:r>
              <a:rPr lang="el-GR" sz="2000" dirty="0" smtClean="0"/>
              <a:t>ήταν ο τελευταίος Σουλτάνος της Οθωμανικής Αυτοκρατορίας και διαδέχθηκε τον επίσης αδελφό του Μωάμεθ Ε΄ μετά τον θάνατό του.</a:t>
            </a:r>
            <a:br>
              <a:rPr lang="el-GR" sz="2000" dirty="0" smtClean="0"/>
            </a:br>
            <a:endParaRPr lang="el-GR" sz="2000" dirty="0"/>
          </a:p>
        </p:txBody>
      </p:sp>
      <p:pic>
        <p:nvPicPr>
          <p:cNvPr id="57346" name="Picture 2" descr="C:\Users\Aris\Documents\ΟΘΩΜΑΝΙΚΗ\Ιστορία της Οθωμανικής Αυτοκρατορίας\ΣΕΝΑΡΙΟ Α\Φωτογραφίες\1923-1964\Sultan_Mehmed_VI_of_the_Ottoman_Empire.jpg"/>
          <p:cNvPicPr>
            <a:picLocks noChangeAspect="1" noChangeArrowheads="1"/>
          </p:cNvPicPr>
          <p:nvPr/>
        </p:nvPicPr>
        <p:blipFill>
          <a:blip r:embed="rId2" cstate="print"/>
          <a:srcRect/>
          <a:stretch>
            <a:fillRect/>
          </a:stretch>
        </p:blipFill>
        <p:spPr bwMode="auto">
          <a:xfrm>
            <a:off x="0" y="0"/>
            <a:ext cx="5143500" cy="6858000"/>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 σπίτι που γεννήθηκε ο Μουσταφά Κεμάλ στην Θεσσαλονίκη. </a:t>
            </a:r>
            <a:br>
              <a:rPr lang="el-GR" sz="2000" dirty="0" smtClean="0"/>
            </a:br>
            <a:r>
              <a:rPr lang="el-GR" sz="2000" dirty="0" smtClean="0"/>
              <a:t>Σήμερα ανήκει στο Τουρκικό Προξενείο και είναι μουσείο.</a:t>
            </a:r>
            <a:endParaRPr lang="el-GR" sz="2000" dirty="0"/>
          </a:p>
        </p:txBody>
      </p:sp>
      <p:pic>
        <p:nvPicPr>
          <p:cNvPr id="58370" name="Picture 2" descr="C:\Users\Aris\Documents\ΟΘΩΜΑΝΙΚΗ\Ιστορία της Οθωμανικής Αυτοκρατορίας\ΣΕΝΑΡΙΟ Α\Φωτογραφίες\1923-1964\800px-Ataturk-birth-house.jpg"/>
          <p:cNvPicPr>
            <a:picLocks noChangeAspect="1" noChangeArrowheads="1"/>
          </p:cNvPicPr>
          <p:nvPr/>
        </p:nvPicPr>
        <p:blipFill>
          <a:blip r:embed="rId2" cstate="print"/>
          <a:srcRect/>
          <a:stretch>
            <a:fillRect/>
          </a:stretch>
        </p:blipFill>
        <p:spPr bwMode="auto">
          <a:xfrm>
            <a:off x="737828" y="198023"/>
            <a:ext cx="7668344" cy="5751257"/>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355976" cy="6858000"/>
          </a:xfrm>
        </p:spPr>
        <p:txBody>
          <a:bodyPr>
            <a:normAutofit/>
          </a:bodyPr>
          <a:lstStyle/>
          <a:p>
            <a:r>
              <a:rPr lang="en-US" sz="2000" dirty="0" smtClean="0"/>
              <a:t>O</a:t>
            </a:r>
            <a:r>
              <a:rPr lang="el-GR" sz="2000" dirty="0" smtClean="0"/>
              <a:t> Μουσταφά Κεμάλ, </a:t>
            </a:r>
            <a:br>
              <a:rPr lang="el-GR" sz="2000" dirty="0" smtClean="0"/>
            </a:br>
            <a:r>
              <a:rPr lang="el-GR" sz="2000" dirty="0" smtClean="0"/>
              <a:t>ως αρχιστράτηγος, επίτιμος υπασπιστής του Σουλτάνου και διοικητής της οθωμανικής ομάδας στρατιών «Κεραυνός» στην Μέση Ανατολή </a:t>
            </a:r>
            <a:br>
              <a:rPr lang="el-GR" sz="2000" dirty="0" smtClean="0"/>
            </a:br>
            <a:r>
              <a:rPr lang="el-GR" sz="2000" dirty="0" smtClean="0"/>
              <a:t>(αρχές Νοεμβρίου 1918).</a:t>
            </a:r>
            <a:br>
              <a:rPr lang="el-GR" sz="2000" dirty="0" smtClean="0"/>
            </a:br>
            <a:endParaRPr lang="el-GR" sz="2000" dirty="0"/>
          </a:p>
        </p:txBody>
      </p:sp>
      <p:pic>
        <p:nvPicPr>
          <p:cNvPr id="59394" name="Picture 2" descr="C:\Users\Aris\Documents\ΟΘΩΜΑΝΙΚΗ\Ιστορία της Οθωμανικής Αυτοκρατορίας\ΣΕΝΑΡΙΟ Α\Φωτογραφίες\1923-1964\Mustafa_Kemal_Atatürk_(1918).jpg"/>
          <p:cNvPicPr>
            <a:picLocks noChangeAspect="1" noChangeArrowheads="1"/>
          </p:cNvPicPr>
          <p:nvPr/>
        </p:nvPicPr>
        <p:blipFill>
          <a:blip r:embed="rId2" cstate="print"/>
          <a:srcRect/>
          <a:stretch>
            <a:fillRect/>
          </a:stretch>
        </p:blipFill>
        <p:spPr bwMode="auto">
          <a:xfrm>
            <a:off x="4355976" y="-1"/>
            <a:ext cx="4788024" cy="6918695"/>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0"/>
            <a:ext cx="4572000" cy="6858000"/>
          </a:xfrm>
        </p:spPr>
        <p:txBody>
          <a:bodyPr>
            <a:normAutofit/>
          </a:bodyPr>
          <a:lstStyle/>
          <a:p>
            <a:r>
              <a:rPr lang="el-GR" sz="2000" dirty="0" smtClean="0"/>
              <a:t>Ο Μουσταφά Κεμάλ </a:t>
            </a:r>
            <a:br>
              <a:rPr lang="el-GR" sz="2000" dirty="0" smtClean="0"/>
            </a:br>
            <a:r>
              <a:rPr lang="el-GR" sz="2000" dirty="0" smtClean="0"/>
              <a:t>(</a:t>
            </a:r>
            <a:r>
              <a:rPr lang="el-GR" sz="2000" dirty="0" err="1" smtClean="0"/>
              <a:t>Ατατούρκ</a:t>
            </a:r>
            <a:r>
              <a:rPr lang="el-GR" sz="2000" dirty="0" smtClean="0"/>
              <a:t> από το 1934) </a:t>
            </a:r>
            <a:br>
              <a:rPr lang="el-GR" sz="2000" dirty="0" smtClean="0"/>
            </a:br>
            <a:r>
              <a:rPr lang="el-GR" sz="2000" dirty="0" smtClean="0"/>
              <a:t>κατά την δεκαετία του 1930 </a:t>
            </a:r>
            <a:br>
              <a:rPr lang="el-GR" sz="2000" dirty="0" smtClean="0"/>
            </a:br>
            <a:r>
              <a:rPr lang="el-GR" sz="2000" dirty="0" smtClean="0"/>
              <a:t>ως Πρόεδρος της Τουρκικής Δημοκρατίας.</a:t>
            </a:r>
            <a:br>
              <a:rPr lang="el-GR" sz="2000" dirty="0" smtClean="0"/>
            </a:br>
            <a:endParaRPr lang="el-GR" sz="2000" dirty="0"/>
          </a:p>
        </p:txBody>
      </p:sp>
      <p:pic>
        <p:nvPicPr>
          <p:cNvPr id="60418" name="Picture 2" descr="C:\Users\Aris\Documents\ΟΘΩΜΑΝΙΚΗ\Ιστορία της Οθωμανικής Αυτοκρατορίας\ΣΕΝΑΡΙΟ Α\Φωτογραφίες\1923-1964\Ataturk1930s.jpg"/>
          <p:cNvPicPr>
            <a:picLocks noChangeAspect="1" noChangeArrowheads="1"/>
          </p:cNvPicPr>
          <p:nvPr/>
        </p:nvPicPr>
        <p:blipFill>
          <a:blip r:embed="rId2" cstate="print"/>
          <a:srcRect/>
          <a:stretch>
            <a:fillRect/>
          </a:stretch>
        </p:blipFill>
        <p:spPr bwMode="auto">
          <a:xfrm>
            <a:off x="0" y="0"/>
            <a:ext cx="4593442" cy="6858000"/>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716016" cy="6858000"/>
          </a:xfrm>
        </p:spPr>
        <p:txBody>
          <a:bodyPr>
            <a:normAutofit/>
          </a:bodyPr>
          <a:lstStyle/>
          <a:p>
            <a:r>
              <a:rPr lang="el-GR" sz="2000" dirty="0" smtClean="0"/>
              <a:t>Ο </a:t>
            </a:r>
            <a:r>
              <a:rPr lang="el-GR" sz="2000" dirty="0" err="1" smtClean="0"/>
              <a:t>Ζιγιά</a:t>
            </a:r>
            <a:r>
              <a:rPr lang="el-GR" sz="2000" dirty="0" smtClean="0"/>
              <a:t> </a:t>
            </a:r>
            <a:r>
              <a:rPr lang="el-GR" sz="2000" dirty="0" err="1" smtClean="0"/>
              <a:t>Γκιοκάλπ</a:t>
            </a:r>
            <a:r>
              <a:rPr lang="el-GR" sz="2000" dirty="0" smtClean="0"/>
              <a:t> (1876-1924), </a:t>
            </a:r>
            <a:br>
              <a:rPr lang="el-GR" sz="2000" dirty="0" smtClean="0"/>
            </a:br>
            <a:r>
              <a:rPr lang="el-GR" sz="2000" dirty="0" smtClean="0"/>
              <a:t>κουρδικής καταγωγής κοινωνιολόγος, </a:t>
            </a:r>
            <a:br>
              <a:rPr lang="el-GR" sz="2000" dirty="0" smtClean="0"/>
            </a:br>
            <a:r>
              <a:rPr lang="el-GR" sz="2000" dirty="0" smtClean="0"/>
              <a:t>ήταν από τους θεωρητικούς που ενέπνευσαν τον Μουσταφά Κεμάλ στην οργάνωση του τουρκικού εθνικού κράτους.</a:t>
            </a:r>
            <a:br>
              <a:rPr lang="el-GR" sz="2000" dirty="0" smtClean="0"/>
            </a:br>
            <a:endParaRPr lang="el-GR" sz="2000" dirty="0"/>
          </a:p>
        </p:txBody>
      </p:sp>
      <p:pic>
        <p:nvPicPr>
          <p:cNvPr id="61442" name="Picture 2" descr="C:\Users\Aris\Documents\ΟΘΩΜΑΝΙΚΗ\Ιστορία της Οθωμανικής Αυτοκρατορίας\ΣΕΝΑΡΙΟ Α\Φωτογραφίες\1923-1964\Ziya_Gökalp-1.jpg"/>
          <p:cNvPicPr>
            <a:picLocks noChangeAspect="1" noChangeArrowheads="1"/>
          </p:cNvPicPr>
          <p:nvPr/>
        </p:nvPicPr>
        <p:blipFill>
          <a:blip r:embed="rId2" cstate="print"/>
          <a:srcRect/>
          <a:stretch>
            <a:fillRect/>
          </a:stretch>
        </p:blipFill>
        <p:spPr bwMode="auto">
          <a:xfrm>
            <a:off x="4703113" y="-1"/>
            <a:ext cx="4440888" cy="6858001"/>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64088" y="0"/>
            <a:ext cx="3779912" cy="6858000"/>
          </a:xfrm>
        </p:spPr>
        <p:txBody>
          <a:bodyPr>
            <a:normAutofit/>
          </a:bodyPr>
          <a:lstStyle/>
          <a:p>
            <a:r>
              <a:rPr lang="el-GR" sz="2000" dirty="0" smtClean="0"/>
              <a:t>Ο </a:t>
            </a:r>
            <a:r>
              <a:rPr lang="el-GR" sz="2000" dirty="0" err="1" smtClean="0"/>
              <a:t>Γιουσούφ</a:t>
            </a:r>
            <a:r>
              <a:rPr lang="el-GR" sz="2000" dirty="0" smtClean="0"/>
              <a:t> </a:t>
            </a:r>
            <a:r>
              <a:rPr lang="el-GR" sz="2000" dirty="0" err="1" smtClean="0"/>
              <a:t>Ακτσουρά</a:t>
            </a:r>
            <a:r>
              <a:rPr lang="el-GR" sz="2000" dirty="0" smtClean="0"/>
              <a:t> </a:t>
            </a:r>
            <a:r>
              <a:rPr lang="en-US" sz="2000" dirty="0" smtClean="0"/>
              <a:t/>
            </a:r>
            <a:br>
              <a:rPr lang="en-US" sz="2000" dirty="0" smtClean="0"/>
            </a:br>
            <a:r>
              <a:rPr lang="el-GR" sz="2000" dirty="0" smtClean="0"/>
              <a:t>(1876-1935), Τούρκος πολιτικός, </a:t>
            </a:r>
            <a:r>
              <a:rPr lang="el-GR" sz="2000" dirty="0" err="1" smtClean="0"/>
              <a:t>ταταρικής</a:t>
            </a:r>
            <a:r>
              <a:rPr lang="el-GR" sz="2000" dirty="0" smtClean="0"/>
              <a:t> καταγωγής, </a:t>
            </a:r>
            <a:r>
              <a:rPr lang="en-US" sz="2000" dirty="0" smtClean="0"/>
              <a:t/>
            </a:r>
            <a:br>
              <a:rPr lang="en-US" sz="2000" dirty="0" smtClean="0"/>
            </a:br>
            <a:r>
              <a:rPr lang="el-GR" sz="2000" dirty="0" smtClean="0"/>
              <a:t>επηρέασε την διαμόρφωση της τουρκικής εθνικής ιδεολογίας </a:t>
            </a:r>
            <a:r>
              <a:rPr lang="en-US" sz="2000" dirty="0" smtClean="0"/>
              <a:t/>
            </a:r>
            <a:br>
              <a:rPr lang="en-US" sz="2000" dirty="0" smtClean="0"/>
            </a:br>
            <a:r>
              <a:rPr lang="el-GR" sz="2000" dirty="0" smtClean="0"/>
              <a:t>στα πρώτα χρόνια του </a:t>
            </a:r>
            <a:r>
              <a:rPr lang="en-US" sz="2000" dirty="0" smtClean="0"/>
              <a:t/>
            </a:r>
            <a:br>
              <a:rPr lang="en-US" sz="2000" dirty="0" smtClean="0"/>
            </a:br>
            <a:r>
              <a:rPr lang="el-GR" sz="2000" dirty="0" smtClean="0"/>
              <a:t>τουρκικού εθνικού κράτους.</a:t>
            </a:r>
            <a:br>
              <a:rPr lang="el-GR" sz="2000" dirty="0" smtClean="0"/>
            </a:br>
            <a:endParaRPr lang="el-GR" sz="2000" dirty="0"/>
          </a:p>
        </p:txBody>
      </p:sp>
      <p:pic>
        <p:nvPicPr>
          <p:cNvPr id="62466" name="Picture 2" descr="C:\Users\Aris\Documents\ΟΘΩΜΑΝΙΚΗ\Ιστορία της Οθωμανικής Αυτοκρατορίας\ΣΕΝΑΡΙΟ Α\Φωτογραφίες\1923-1964\tumblr_omnsmvKfct1v6rzaao1_400.jpg"/>
          <p:cNvPicPr>
            <a:picLocks noChangeAspect="1" noChangeArrowheads="1"/>
          </p:cNvPicPr>
          <p:nvPr/>
        </p:nvPicPr>
        <p:blipFill>
          <a:blip r:embed="rId2" cstate="print"/>
          <a:srcRect/>
          <a:stretch>
            <a:fillRect/>
          </a:stretch>
        </p:blipFill>
        <p:spPr bwMode="auto">
          <a:xfrm>
            <a:off x="-108520" y="0"/>
            <a:ext cx="5400600" cy="683132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Διαδήλωση σλαβόφωνων στο Μοναστήρι υπέρ του Κινήματος.</a:t>
            </a:r>
            <a:endParaRPr lang="el-GR" sz="2000" dirty="0"/>
          </a:p>
        </p:txBody>
      </p:sp>
      <p:pic>
        <p:nvPicPr>
          <p:cNvPr id="192513" name="Picture 1" descr="C:\Users\Aris\Documents\ΟΘΩΜΑΝΙΚΗ\Ιστορία της Οθωμανικής Αυτοκρατορίας\ΣΕΝΑΡΙΟ Α\Φωτογραφίες\1908-1910\Ottoman_Postcard_of_Huriet_in_Monastir.jpg"/>
          <p:cNvPicPr>
            <a:picLocks noChangeAspect="1" noChangeArrowheads="1"/>
          </p:cNvPicPr>
          <p:nvPr/>
        </p:nvPicPr>
        <p:blipFill>
          <a:blip r:embed="rId2" cstate="print"/>
          <a:srcRect/>
          <a:stretch>
            <a:fillRect/>
          </a:stretch>
        </p:blipFill>
        <p:spPr bwMode="auto">
          <a:xfrm>
            <a:off x="0" y="0"/>
            <a:ext cx="9144000" cy="5899148"/>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Μουσταφά Κεμάλ εκφωνεί λόγο στην Προύσα (</a:t>
            </a:r>
            <a:r>
              <a:rPr lang="el-GR" sz="2000" smtClean="0"/>
              <a:t>1924).</a:t>
            </a:r>
            <a:endParaRPr lang="el-GR" sz="2000" dirty="0"/>
          </a:p>
        </p:txBody>
      </p:sp>
      <p:pic>
        <p:nvPicPr>
          <p:cNvPr id="63490" name="Picture 2" descr="C:\Users\Aris\Documents\ΟΘΩΜΑΝΙΚΗ\Ιστορία της Οθωμανικής Αυτοκρατορίας\ΣΕΝΑΡΙΟ Α\Φωτογραφίες\1923-1964\Ataturk-1924-Bursa-public.jpg"/>
          <p:cNvPicPr>
            <a:picLocks noChangeAspect="1" noChangeArrowheads="1"/>
          </p:cNvPicPr>
          <p:nvPr/>
        </p:nvPicPr>
        <p:blipFill>
          <a:blip r:embed="rId2" cstate="print"/>
          <a:srcRect/>
          <a:stretch>
            <a:fillRect/>
          </a:stretch>
        </p:blipFill>
        <p:spPr bwMode="auto">
          <a:xfrm>
            <a:off x="449796" y="100583"/>
            <a:ext cx="8244408" cy="6064721"/>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11960" cy="6858000"/>
          </a:xfrm>
        </p:spPr>
        <p:txBody>
          <a:bodyPr>
            <a:normAutofit/>
          </a:bodyPr>
          <a:lstStyle/>
          <a:p>
            <a:r>
              <a:rPr lang="el-GR" sz="2000" dirty="0" smtClean="0"/>
              <a:t>Ο </a:t>
            </a:r>
            <a:r>
              <a:rPr lang="el-GR" sz="2000" dirty="0" err="1" smtClean="0"/>
              <a:t>Σεϊχ</a:t>
            </a:r>
            <a:r>
              <a:rPr lang="el-GR" sz="2000" dirty="0" smtClean="0"/>
              <a:t> </a:t>
            </a:r>
            <a:r>
              <a:rPr lang="el-GR" sz="2000" dirty="0" err="1" smtClean="0"/>
              <a:t>Σαϊντ</a:t>
            </a:r>
            <a:r>
              <a:rPr lang="el-GR" sz="2000" dirty="0" smtClean="0"/>
              <a:t> (1865-1925) </a:t>
            </a:r>
            <a:r>
              <a:rPr lang="en-US" sz="2000" dirty="0" smtClean="0"/>
              <a:t/>
            </a:r>
            <a:br>
              <a:rPr lang="en-US" sz="2000" dirty="0" smtClean="0"/>
            </a:br>
            <a:r>
              <a:rPr lang="el-GR" sz="2000" dirty="0" smtClean="0"/>
              <a:t>ηγήθηκε εξέγερσης κατά της Κυβέρνησης της Άγκυρας (1925) </a:t>
            </a:r>
            <a:r>
              <a:rPr lang="en-US" sz="2000" dirty="0" smtClean="0"/>
              <a:t/>
            </a:r>
            <a:br>
              <a:rPr lang="en-US" sz="2000" dirty="0" smtClean="0"/>
            </a:br>
            <a:r>
              <a:rPr lang="el-GR" sz="2000" dirty="0" smtClean="0"/>
              <a:t>σε κατοικούμενες από Κούρδους περιοχές, με στόχο την ανασύσταση του Χαλιφάτου και της </a:t>
            </a:r>
            <a:r>
              <a:rPr lang="en-US" sz="2000" dirty="0" smtClean="0"/>
              <a:t/>
            </a:r>
            <a:br>
              <a:rPr lang="en-US" sz="2000" dirty="0" smtClean="0"/>
            </a:br>
            <a:r>
              <a:rPr lang="el-GR" sz="2000" dirty="0" smtClean="0"/>
              <a:t>Οθωμανικής Αυτοκρατορίας. </a:t>
            </a:r>
            <a:r>
              <a:rPr lang="en-US" sz="2000" dirty="0" smtClean="0"/>
              <a:t/>
            </a:r>
            <a:br>
              <a:rPr lang="en-US" sz="2000" dirty="0" smtClean="0"/>
            </a:br>
            <a:r>
              <a:rPr lang="el-GR" sz="2000" dirty="0" smtClean="0"/>
              <a:t>Η εξέγερση καταπνίγηκε και </a:t>
            </a:r>
            <a:r>
              <a:rPr lang="en-US" sz="2000" dirty="0" smtClean="0"/>
              <a:t/>
            </a:r>
            <a:br>
              <a:rPr lang="en-US" sz="2000" dirty="0" smtClean="0"/>
            </a:br>
            <a:r>
              <a:rPr lang="el-GR" sz="2000" dirty="0" smtClean="0"/>
              <a:t>ο ηγέτης της εκτελέσθηκε.</a:t>
            </a:r>
            <a:br>
              <a:rPr lang="el-GR" sz="2000" dirty="0" smtClean="0"/>
            </a:br>
            <a:endParaRPr lang="el-GR" sz="2000" dirty="0"/>
          </a:p>
        </p:txBody>
      </p:sp>
      <p:pic>
        <p:nvPicPr>
          <p:cNvPr id="1026" name="Picture 2" descr="C:\Users\Aris\Documents\ΟΘΩΜΑΝΙΚΗ\Ιστορία της Οθωμανικής Αυτοκρατορίας\ΣΕΝΑΡΙΟ Α\Φωτογραφίες\1923-1964\800px-Sheikh_Sherif,_Sheikh_Said,_Kasim,_Sheikh_Abdullah.jpg"/>
          <p:cNvPicPr>
            <a:picLocks noChangeAspect="1" noChangeArrowheads="1"/>
          </p:cNvPicPr>
          <p:nvPr/>
        </p:nvPicPr>
        <p:blipFill>
          <a:blip r:embed="rId2" cstate="print"/>
          <a:srcRect/>
          <a:stretch>
            <a:fillRect/>
          </a:stretch>
        </p:blipFill>
        <p:spPr bwMode="auto">
          <a:xfrm>
            <a:off x="4211960" y="0"/>
            <a:ext cx="4932040" cy="6874031"/>
          </a:xfrm>
          <a:prstGeom prst="rect">
            <a:avLst/>
          </a:prstGeom>
          <a:noFill/>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φορολογία στην Τουρκία σύμφωνα με την απογραφή του 1927. </a:t>
            </a:r>
            <a:r>
              <a:rPr lang="en-US" sz="2000" dirty="0" smtClean="0"/>
              <a:t/>
            </a:r>
            <a:br>
              <a:rPr lang="en-US" sz="2000" dirty="0" smtClean="0"/>
            </a:br>
            <a:r>
              <a:rPr lang="el-GR" sz="2000" dirty="0" smtClean="0"/>
              <a:t>Ο χάρτης δείχνει κατά συνέπεια ποιες περιοχές της χώρας </a:t>
            </a:r>
            <a:r>
              <a:rPr lang="en-US" sz="2000" dirty="0" smtClean="0"/>
              <a:t/>
            </a:r>
            <a:br>
              <a:rPr lang="en-US" sz="2000" dirty="0" smtClean="0"/>
            </a:br>
            <a:r>
              <a:rPr lang="el-GR" sz="2000" dirty="0" smtClean="0"/>
              <a:t>ήταν οικονομικά πιο αναπτυγμένες.</a:t>
            </a:r>
            <a:br>
              <a:rPr lang="el-GR" sz="2000" dirty="0" smtClean="0"/>
            </a:br>
            <a:endParaRPr lang="el-GR" sz="2000" dirty="0"/>
          </a:p>
        </p:txBody>
      </p:sp>
      <p:pic>
        <p:nvPicPr>
          <p:cNvPr id="2050" name="Picture 2" descr="C:\Users\Aris\Documents\ΟΘΩΜΑΝΙΚΗ\Ιστορία της Οθωμανικής Αυτοκρατορίας\ΣΕΝΑΡΙΟ Α\Φωτογραφίες\1923-1964\Taxation-Turkey-1927.png"/>
          <p:cNvPicPr>
            <a:picLocks noChangeAspect="1" noChangeArrowheads="1"/>
          </p:cNvPicPr>
          <p:nvPr/>
        </p:nvPicPr>
        <p:blipFill>
          <a:blip r:embed="rId2" cstate="print"/>
          <a:srcRect/>
          <a:stretch>
            <a:fillRect/>
          </a:stretch>
        </p:blipFill>
        <p:spPr bwMode="auto">
          <a:xfrm>
            <a:off x="809836" y="301319"/>
            <a:ext cx="7524328" cy="5287921"/>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05264"/>
            <a:ext cx="8229600" cy="1052736"/>
          </a:xfrm>
        </p:spPr>
        <p:txBody>
          <a:bodyPr>
            <a:noAutofit/>
          </a:bodyPr>
          <a:lstStyle/>
          <a:p>
            <a:r>
              <a:rPr lang="el-GR" sz="2000" dirty="0" smtClean="0"/>
              <a:t>Ο αναλφαβητισμός στην Τουρκία το 1927. Το 1950 οι εγγράμματοι άνδρες ήταν 48,4%, ενώ οι εγγράμματες γυναίκες μόλις 20,7%. Σήμερα το ποσοστό αναλφάβητων  εγγίζει μόλις το 1,7%.</a:t>
            </a:r>
            <a:br>
              <a:rPr lang="el-GR" sz="2000" dirty="0" smtClean="0"/>
            </a:br>
            <a:endParaRPr lang="el-GR" sz="2000" dirty="0"/>
          </a:p>
        </p:txBody>
      </p:sp>
      <p:pic>
        <p:nvPicPr>
          <p:cNvPr id="3074" name="Picture 2" descr="C:\Users\Aris\Documents\ΟΘΩΜΑΝΙΚΗ\Ιστορία της Οθωμανικής Αυτοκρατορίας\ΣΕΝΑΡΙΟ Α\Φωτογραφίες\1923-1964\Literacy-1924-Turkey.png"/>
          <p:cNvPicPr>
            <a:picLocks noChangeAspect="1" noChangeArrowheads="1"/>
          </p:cNvPicPr>
          <p:nvPr/>
        </p:nvPicPr>
        <p:blipFill>
          <a:blip r:embed="rId2" cstate="print"/>
          <a:srcRect/>
          <a:stretch>
            <a:fillRect/>
          </a:stretch>
        </p:blipFill>
        <p:spPr bwMode="auto">
          <a:xfrm>
            <a:off x="629757" y="144016"/>
            <a:ext cx="7884487" cy="5445224"/>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89240"/>
            <a:ext cx="9144000" cy="1268760"/>
          </a:xfrm>
        </p:spPr>
        <p:txBody>
          <a:bodyPr>
            <a:noAutofit/>
          </a:bodyPr>
          <a:lstStyle/>
          <a:p>
            <a:r>
              <a:rPr lang="el-GR" sz="2000" dirty="0" smtClean="0"/>
              <a:t>Η ηγεσία της εξέγερσης κουρδικών φυλών κοντά στο Όρος Αραράτ, </a:t>
            </a:r>
            <a:br>
              <a:rPr lang="el-GR" sz="2000" dirty="0" smtClean="0"/>
            </a:br>
            <a:r>
              <a:rPr lang="el-GR" sz="2000" dirty="0" smtClean="0"/>
              <a:t>με το όνομα </a:t>
            </a:r>
            <a:r>
              <a:rPr lang="el-GR" sz="2000" i="1" dirty="0" smtClean="0"/>
              <a:t>Εξέγερση του Αραράτ</a:t>
            </a:r>
            <a:r>
              <a:rPr lang="el-GR" sz="2000" dirty="0" smtClean="0"/>
              <a:t> (1927-1930) που ίδρυσαν την αυτοαποκαλούμενη </a:t>
            </a:r>
            <a:r>
              <a:rPr lang="el-GR" sz="2000" i="1" dirty="0" smtClean="0"/>
              <a:t>Δημοκρατία του Αραράτ</a:t>
            </a:r>
            <a:r>
              <a:rPr lang="el-GR" sz="2000" dirty="0" smtClean="0"/>
              <a:t>. Η εξέγερση που υποκινήθηκε από την κουρδική εθνικιστική οργάνωση </a:t>
            </a:r>
            <a:r>
              <a:rPr lang="el-GR" sz="2000" i="1" dirty="0" err="1" smtClean="0"/>
              <a:t>Χοϊμπούν</a:t>
            </a:r>
            <a:r>
              <a:rPr lang="el-GR" sz="2000" dirty="0" smtClean="0"/>
              <a:t>, καταπνίγηκε από την Τουρκική Κυβέρνηση.</a:t>
            </a:r>
            <a:br>
              <a:rPr lang="el-GR" sz="2000" dirty="0" smtClean="0"/>
            </a:br>
            <a:endParaRPr lang="el-GR" sz="2000" dirty="0"/>
          </a:p>
        </p:txBody>
      </p:sp>
      <p:pic>
        <p:nvPicPr>
          <p:cNvPr id="4098" name="Picture 2" descr="C:\Users\Aris\Documents\ΟΘΩΜΑΝΙΚΗ\Ιστορία της Οθωμανικής Αυτοκρατορίας\ΣΕΝΑΡΙΟ Α\Φωτογραφίες\1923-1964\Halis-Ihsan_Nuri-Ferzende.jpg"/>
          <p:cNvPicPr>
            <a:picLocks noChangeAspect="1" noChangeArrowheads="1"/>
          </p:cNvPicPr>
          <p:nvPr/>
        </p:nvPicPr>
        <p:blipFill>
          <a:blip r:embed="rId2" cstate="print"/>
          <a:srcRect/>
          <a:stretch>
            <a:fillRect/>
          </a:stretch>
        </p:blipFill>
        <p:spPr bwMode="auto">
          <a:xfrm>
            <a:off x="1277888" y="133973"/>
            <a:ext cx="6588224" cy="5167235"/>
          </a:xfrm>
          <a:prstGeom prst="rect">
            <a:avLst/>
          </a:prstGeo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427984" cy="6858000"/>
          </a:xfrm>
        </p:spPr>
        <p:txBody>
          <a:bodyPr>
            <a:normAutofit/>
          </a:bodyPr>
          <a:lstStyle/>
          <a:p>
            <a:r>
              <a:rPr lang="el-GR" sz="2000" dirty="0" smtClean="0"/>
              <a:t>Ο Μουσταφά Κεμάλ </a:t>
            </a:r>
            <a:r>
              <a:rPr lang="en-US" sz="2000" dirty="0" smtClean="0"/>
              <a:t/>
            </a:r>
            <a:br>
              <a:rPr lang="en-US" sz="2000" dirty="0" smtClean="0"/>
            </a:br>
            <a:r>
              <a:rPr lang="el-GR" sz="2000" dirty="0" smtClean="0"/>
              <a:t>δείχνει το νέο </a:t>
            </a:r>
            <a:r>
              <a:rPr lang="el-GR" sz="2000" dirty="0" err="1" smtClean="0"/>
              <a:t>λατινογράμματο</a:t>
            </a:r>
            <a:r>
              <a:rPr lang="el-GR" sz="2000" dirty="0" smtClean="0"/>
              <a:t> αλφάβητο στον λαό της Καισάρειας (Σεπτέμβριος 1928). </a:t>
            </a:r>
            <a:r>
              <a:rPr lang="en-US" sz="2000" dirty="0" smtClean="0"/>
              <a:t/>
            </a:r>
            <a:br>
              <a:rPr lang="en-US" sz="2000" dirty="0" smtClean="0"/>
            </a:br>
            <a:r>
              <a:rPr lang="el-GR" sz="2000" dirty="0" smtClean="0"/>
              <a:t>Το αλφάβητο επεξεργάσθηκε ο Αρμένιος </a:t>
            </a:r>
            <a:r>
              <a:rPr lang="el-GR" sz="2000" dirty="0" err="1" smtClean="0"/>
              <a:t>Αγκόπ</a:t>
            </a:r>
            <a:r>
              <a:rPr lang="el-GR" sz="2000" dirty="0" smtClean="0"/>
              <a:t> </a:t>
            </a:r>
            <a:r>
              <a:rPr lang="el-GR" sz="2000" dirty="0" err="1" smtClean="0"/>
              <a:t>Μαρταγιάν</a:t>
            </a:r>
            <a:r>
              <a:rPr lang="el-GR" sz="2000" dirty="0" smtClean="0"/>
              <a:t> </a:t>
            </a:r>
            <a:r>
              <a:rPr lang="el-GR" sz="2000" dirty="0" err="1" smtClean="0"/>
              <a:t>Ντιλατσάρ</a:t>
            </a:r>
            <a:r>
              <a:rPr lang="el-GR" sz="2000" dirty="0" smtClean="0"/>
              <a:t>.</a:t>
            </a:r>
            <a:br>
              <a:rPr lang="el-GR" sz="2000" dirty="0" smtClean="0"/>
            </a:br>
            <a:endParaRPr lang="el-GR" sz="2000" dirty="0"/>
          </a:p>
        </p:txBody>
      </p:sp>
      <p:pic>
        <p:nvPicPr>
          <p:cNvPr id="5122" name="Picture 2" descr="C:\Users\Aris\Documents\ΟΘΩΜΑΝΙΚΗ\Ιστορία της Οθωμανικής Αυτοκρατορίας\ΣΕΝΑΡΙΟ Α\Φωτογραφίες\1923-1964\800px-Ataturk-September_20,_1928.jpg"/>
          <p:cNvPicPr>
            <a:picLocks noChangeAspect="1" noChangeArrowheads="1"/>
          </p:cNvPicPr>
          <p:nvPr/>
        </p:nvPicPr>
        <p:blipFill>
          <a:blip r:embed="rId2" cstate="print"/>
          <a:srcRect/>
          <a:stretch>
            <a:fillRect/>
          </a:stretch>
        </p:blipFill>
        <p:spPr bwMode="auto">
          <a:xfrm>
            <a:off x="4422485" y="-1"/>
            <a:ext cx="4721516" cy="6858001"/>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Τα γραφεία του αντιπολιτευόμενου Φιλελεύθερου Ρεπουμπλικανικού Κόμματος στην Σαμψούντα. Το κόμμα αυτό είχε ζωή μόλις τριών μηνών.</a:t>
            </a:r>
            <a:endParaRPr lang="el-GR" sz="2000" dirty="0"/>
          </a:p>
        </p:txBody>
      </p:sp>
      <p:pic>
        <p:nvPicPr>
          <p:cNvPr id="6146" name="Picture 2" descr="C:\Users\Aris\Documents\ΟΘΩΜΑΝΙΚΗ\Ιστορία της Οθωμανικής Αυτοκρατορίας\ΣΕΝΑΡΙΟ Α\Φωτογραφίες\1923-1964\Serbest_Cumhuriyet_Fırkası_Samsun_Vilayet_Ocağı.jpg"/>
          <p:cNvPicPr>
            <a:picLocks noChangeAspect="1" noChangeArrowheads="1"/>
          </p:cNvPicPr>
          <p:nvPr/>
        </p:nvPicPr>
        <p:blipFill>
          <a:blip r:embed="rId2" cstate="print"/>
          <a:srcRect/>
          <a:stretch>
            <a:fillRect/>
          </a:stretch>
        </p:blipFill>
        <p:spPr bwMode="auto">
          <a:xfrm>
            <a:off x="490538" y="281904"/>
            <a:ext cx="8162925" cy="5667376"/>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949280"/>
            <a:ext cx="8229600" cy="908720"/>
          </a:xfrm>
        </p:spPr>
        <p:txBody>
          <a:bodyPr>
            <a:noAutofit/>
          </a:bodyPr>
          <a:lstStyle/>
          <a:p>
            <a:r>
              <a:rPr lang="el-GR" sz="2000" dirty="0" smtClean="0"/>
              <a:t>Ο Μουσταφά Κεμάλ βγαίνει από το κτίριο της Βουλής, συνοδευόμενος από τον </a:t>
            </a:r>
            <a:r>
              <a:rPr lang="el-GR" sz="2000" dirty="0" err="1" smtClean="0"/>
              <a:t>Ισμέτ</a:t>
            </a:r>
            <a:r>
              <a:rPr lang="el-GR" sz="2000" dirty="0" smtClean="0"/>
              <a:t> </a:t>
            </a:r>
            <a:r>
              <a:rPr lang="el-GR" sz="2000" dirty="0" err="1" smtClean="0"/>
              <a:t>Ινονού</a:t>
            </a:r>
            <a:r>
              <a:rPr lang="el-GR" sz="2000" dirty="0" smtClean="0"/>
              <a:t> και άλλους αξιωματούχους (1930).</a:t>
            </a:r>
            <a:endParaRPr lang="el-GR" sz="2000" dirty="0"/>
          </a:p>
        </p:txBody>
      </p:sp>
      <p:pic>
        <p:nvPicPr>
          <p:cNvPr id="7170" name="Picture 2" descr="C:\Users\Aris\Documents\ΟΘΩΜΑΝΙΚΗ\Ιστορία της Οθωμανικής Αυτοκρατορίας\ΣΕΝΑΡΙΟ Α\Φωτογραφίες\1923-1964\1024px-Atatürk_TBMM'den_çıkarken.jpg"/>
          <p:cNvPicPr>
            <a:picLocks noChangeAspect="1" noChangeArrowheads="1"/>
          </p:cNvPicPr>
          <p:nvPr/>
        </p:nvPicPr>
        <p:blipFill>
          <a:blip r:embed="rId2" cstate="print"/>
          <a:srcRect/>
          <a:stretch>
            <a:fillRect/>
          </a:stretch>
        </p:blipFill>
        <p:spPr bwMode="auto">
          <a:xfrm>
            <a:off x="421429" y="144016"/>
            <a:ext cx="8301142" cy="5877272"/>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Επίσημη επίσκεψη του Έλληνα Πρωθυπουργού Ελευθερίου Βενιζέλου στην Άγκυρα (1930). Διακρίνεται και ο Πρόεδρος της Τουρκίας Μουσταφά Κεμάλ.</a:t>
            </a:r>
            <a:endParaRPr lang="el-GR" sz="2000" dirty="0"/>
          </a:p>
        </p:txBody>
      </p:sp>
      <p:pic>
        <p:nvPicPr>
          <p:cNvPr id="8194" name="Picture 2" descr="C:\Users\Aris\Documents\ΟΘΩΜΑΝΙΚΗ\Ιστορία της Οθωμανικής Αυτοκρατορίας\ΣΕΝΑΡΙΟ Α\Φωτογραφίες\1923-1964\AtaturkAndVenizelos.jpg"/>
          <p:cNvPicPr>
            <a:picLocks noChangeAspect="1" noChangeArrowheads="1"/>
          </p:cNvPicPr>
          <p:nvPr/>
        </p:nvPicPr>
        <p:blipFill>
          <a:blip r:embed="rId2" cstate="print"/>
          <a:srcRect/>
          <a:stretch>
            <a:fillRect/>
          </a:stretch>
        </p:blipFill>
        <p:spPr bwMode="auto">
          <a:xfrm>
            <a:off x="737828" y="190812"/>
            <a:ext cx="7668344" cy="5830476"/>
          </a:xfrm>
          <a:prstGeom prst="rect">
            <a:avLst/>
          </a:prstGeom>
          <a:noFill/>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Την επίσκεψη ανταπέδωσε ο Τούρκος Πρωθυπουργός </a:t>
            </a:r>
            <a:r>
              <a:rPr lang="el-GR" sz="2000" dirty="0" err="1" smtClean="0"/>
              <a:t>Ισμέτ</a:t>
            </a:r>
            <a:r>
              <a:rPr lang="el-GR" sz="2000" dirty="0" smtClean="0"/>
              <a:t> </a:t>
            </a:r>
            <a:r>
              <a:rPr lang="el-GR" sz="2000" dirty="0" err="1" smtClean="0"/>
              <a:t>Ινονού</a:t>
            </a:r>
            <a:r>
              <a:rPr lang="el-GR" sz="2000" dirty="0" smtClean="0"/>
              <a:t> το 1931. </a:t>
            </a:r>
            <a:r>
              <a:rPr lang="en-US" sz="2000" dirty="0" smtClean="0"/>
              <a:t/>
            </a:r>
            <a:br>
              <a:rPr lang="en-US" sz="2000" dirty="0" smtClean="0"/>
            </a:br>
            <a:r>
              <a:rPr lang="el-GR" sz="2000" dirty="0" smtClean="0"/>
              <a:t>Στην φωτογραφία ο </a:t>
            </a:r>
            <a:r>
              <a:rPr lang="el-GR" sz="2000" dirty="0" err="1" smtClean="0"/>
              <a:t>Ινονού</a:t>
            </a:r>
            <a:r>
              <a:rPr lang="el-GR" sz="2000" dirty="0" smtClean="0"/>
              <a:t> με τον </a:t>
            </a:r>
            <a:r>
              <a:rPr lang="en-US" sz="2000" dirty="0" smtClean="0"/>
              <a:t> </a:t>
            </a:r>
            <a:r>
              <a:rPr lang="el-GR" sz="2000" dirty="0" smtClean="0"/>
              <a:t>Έλληνα Πρωθυπουργό </a:t>
            </a:r>
            <a:r>
              <a:rPr lang="en-US" sz="2000" dirty="0" smtClean="0"/>
              <a:t/>
            </a:r>
            <a:br>
              <a:rPr lang="en-US" sz="2000" dirty="0" smtClean="0"/>
            </a:br>
            <a:r>
              <a:rPr lang="el-GR" sz="2000" dirty="0" smtClean="0"/>
              <a:t>Ελευθέριο Βενιζέλο στην Αθήνα.</a:t>
            </a:r>
            <a:br>
              <a:rPr lang="el-GR" sz="2000" dirty="0" smtClean="0"/>
            </a:br>
            <a:endParaRPr lang="el-GR" sz="2000" dirty="0"/>
          </a:p>
        </p:txBody>
      </p:sp>
      <p:pic>
        <p:nvPicPr>
          <p:cNvPr id="9218" name="Picture 2" descr="C:\Users\Aris\Documents\ΟΘΩΜΑΝΙΚΗ\Ιστορία της Οθωμανικής Αυτοκρατορίας\ΣΕΝΑΡΙΟ Α\Φωτογραφίες\1923-1964\f51bd02a4a8dbf98fcd5964574ecb7e9.jpg"/>
          <p:cNvPicPr>
            <a:picLocks noChangeAspect="1" noChangeArrowheads="1"/>
          </p:cNvPicPr>
          <p:nvPr/>
        </p:nvPicPr>
        <p:blipFill>
          <a:blip r:embed="rId2" cstate="print"/>
          <a:srcRect/>
          <a:stretch>
            <a:fillRect/>
          </a:stretch>
        </p:blipFill>
        <p:spPr bwMode="auto">
          <a:xfrm>
            <a:off x="996950" y="200248"/>
            <a:ext cx="7150100" cy="5461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Διαδήλωση Αρμενίων υπέρ του Κινήματος.</a:t>
            </a:r>
            <a:endParaRPr lang="el-GR" sz="2000" dirty="0"/>
          </a:p>
        </p:txBody>
      </p:sp>
      <p:pic>
        <p:nvPicPr>
          <p:cNvPr id="200705" name="Picture 1" descr="C:\Users\Aris\Documents\ΟΘΩΜΑΝΙΚΗ\Ιστορία της Οθωμανικής Αυτοκρατορίας\ΣΕΝΑΡΙΟ Α\Φωτογραφίες\1908-1910\Ottoman_Armenians_1908.jpg"/>
          <p:cNvPicPr>
            <a:picLocks noChangeAspect="1" noChangeArrowheads="1"/>
          </p:cNvPicPr>
          <p:nvPr/>
        </p:nvPicPr>
        <p:blipFill>
          <a:blip r:embed="rId2" cstate="print"/>
          <a:srcRect/>
          <a:stretch>
            <a:fillRect/>
          </a:stretch>
        </p:blipFill>
        <p:spPr bwMode="auto">
          <a:xfrm>
            <a:off x="638867" y="432047"/>
            <a:ext cx="7866267" cy="5373217"/>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a:t>
            </a:r>
            <a:r>
              <a:rPr lang="el-GR" sz="2000" dirty="0" err="1" smtClean="0"/>
              <a:t>Ατατούρκ</a:t>
            </a:r>
            <a:r>
              <a:rPr lang="el-GR" sz="2000" dirty="0" smtClean="0"/>
              <a:t> στα εγκαίνια της «Τουρκικής Εταιρείας Ιστορίας» (1931).</a:t>
            </a:r>
            <a:endParaRPr lang="el-GR" sz="2000" dirty="0"/>
          </a:p>
        </p:txBody>
      </p:sp>
      <p:pic>
        <p:nvPicPr>
          <p:cNvPr id="10242" name="Picture 2" descr="C:\Users\Aris\Documents\ΟΘΩΜΑΝΙΚΗ\Ιστορία της Οθωμανικής Αυτοκρατορίας\ΣΕΝΑΡΙΟ Α\Φωτογραφίες\1923-1964\Mustafa_Kemal_and_establishment_of_Turkish_History_Institution.png"/>
          <p:cNvPicPr>
            <a:picLocks noChangeAspect="1" noChangeArrowheads="1"/>
          </p:cNvPicPr>
          <p:nvPr/>
        </p:nvPicPr>
        <p:blipFill>
          <a:blip r:embed="rId2" cstate="print"/>
          <a:srcRect/>
          <a:stretch>
            <a:fillRect/>
          </a:stretch>
        </p:blipFill>
        <p:spPr bwMode="auto">
          <a:xfrm>
            <a:off x="440063" y="144016"/>
            <a:ext cx="8263875" cy="6021288"/>
          </a:xfrm>
          <a:prstGeom prst="rect">
            <a:avLst/>
          </a:prstGeom>
          <a:noFill/>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Συνεδρίαση της «Τουρκικής Εταιρείας Γλώσσας» </a:t>
            </a:r>
            <a:r>
              <a:rPr lang="en-US" sz="2000" dirty="0" smtClean="0"/>
              <a:t/>
            </a:r>
            <a:br>
              <a:rPr lang="en-US" sz="2000" dirty="0" smtClean="0"/>
            </a:br>
            <a:r>
              <a:rPr lang="el-GR" sz="2000" dirty="0" smtClean="0"/>
              <a:t>υπό την προεδρία του Μουσταφά Κεμάλ (1933).</a:t>
            </a:r>
            <a:br>
              <a:rPr lang="el-GR" sz="2000" dirty="0" smtClean="0"/>
            </a:br>
            <a:endParaRPr lang="el-GR" sz="2000" dirty="0"/>
          </a:p>
        </p:txBody>
      </p:sp>
      <p:pic>
        <p:nvPicPr>
          <p:cNvPr id="11266" name="Picture 2" descr="C:\Users\Aris\Documents\ΟΘΩΜΑΝΙΚΗ\Ιστορία της Οθωμανικής Αυτοκρατορίας\ΣΕΝΑΡΙΟ Α\Φωτογραφίες\1923-1964\Meeting_of_the_Turkish_Language_Association,_1933,_Dolmabahçe_Palace.jpg"/>
          <p:cNvPicPr>
            <a:picLocks noChangeAspect="1" noChangeArrowheads="1"/>
          </p:cNvPicPr>
          <p:nvPr/>
        </p:nvPicPr>
        <p:blipFill>
          <a:blip r:embed="rId2" cstate="print"/>
          <a:srcRect/>
          <a:stretch>
            <a:fillRect/>
          </a:stretch>
        </p:blipFill>
        <p:spPr bwMode="auto">
          <a:xfrm>
            <a:off x="122309" y="72008"/>
            <a:ext cx="8899382" cy="5733256"/>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Γυναίκες βουλευτίνες στην Τουρκική Βουλή το 1935.</a:t>
            </a:r>
            <a:endParaRPr lang="el-GR" sz="2000" dirty="0"/>
          </a:p>
        </p:txBody>
      </p:sp>
      <p:pic>
        <p:nvPicPr>
          <p:cNvPr id="12290" name="Picture 2" descr="C:\Users\Aris\Documents\ΟΘΩΜΑΝΙΚΗ\Ιστορία της Οθωμανικής Αυτοκρατορίας\ΣΕΝΑΡΙΟ Α\Φωτογραφίες\1923-1964\First_female_MPs_of_the_Turkish_Parliament_(1935).jpg"/>
          <p:cNvPicPr>
            <a:picLocks noChangeAspect="1" noChangeArrowheads="1"/>
          </p:cNvPicPr>
          <p:nvPr/>
        </p:nvPicPr>
        <p:blipFill>
          <a:blip r:embed="rId2" cstate="print"/>
          <a:srcRect/>
          <a:stretch>
            <a:fillRect/>
          </a:stretch>
        </p:blipFill>
        <p:spPr bwMode="auto">
          <a:xfrm>
            <a:off x="1144163" y="576064"/>
            <a:ext cx="6855674" cy="5229200"/>
          </a:xfrm>
          <a:prstGeom prst="rect">
            <a:avLst/>
          </a:prstGeom>
          <a:noFill/>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Ιωάννης Μεταξάς και Μουσταφά Κεμάλ </a:t>
            </a:r>
            <a:r>
              <a:rPr lang="el-GR" sz="2000" dirty="0" err="1" smtClean="0"/>
              <a:t>Ατατούρκ</a:t>
            </a:r>
            <a:r>
              <a:rPr lang="el-GR" sz="2000" dirty="0" smtClean="0"/>
              <a:t> στην Άγκυρα (1938).</a:t>
            </a:r>
            <a:endParaRPr lang="el-GR" sz="2000" dirty="0"/>
          </a:p>
        </p:txBody>
      </p:sp>
      <p:pic>
        <p:nvPicPr>
          <p:cNvPr id="13314" name="Picture 2" descr="C:\Users\Aris\Documents\ΟΘΩΜΑΝΙΚΗ\Ιστορία της Οθωμανικής Αυτοκρατορίας\ΣΕΝΑΡΙΟ Α\Φωτογραφίες\1923-1964\Atatürk,_Stojadinović,_Metaxas,_Comnen._Ankara,_March_1938_(Koncern_Ilustrowany_Kurier_Codzienny).png"/>
          <p:cNvPicPr>
            <a:picLocks noChangeAspect="1" noChangeArrowheads="1"/>
          </p:cNvPicPr>
          <p:nvPr/>
        </p:nvPicPr>
        <p:blipFill>
          <a:blip r:embed="rId2" cstate="print"/>
          <a:srcRect/>
          <a:stretch>
            <a:fillRect/>
          </a:stretch>
        </p:blipFill>
        <p:spPr bwMode="auto">
          <a:xfrm>
            <a:off x="1313892" y="77315"/>
            <a:ext cx="6516216" cy="6015981"/>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11960" y="0"/>
            <a:ext cx="4932040" cy="6858000"/>
          </a:xfrm>
        </p:spPr>
        <p:txBody>
          <a:bodyPr>
            <a:normAutofit/>
          </a:bodyPr>
          <a:lstStyle/>
          <a:p>
            <a:r>
              <a:rPr lang="el-GR" sz="2000" dirty="0" smtClean="0"/>
              <a:t>Ο </a:t>
            </a:r>
            <a:r>
              <a:rPr lang="el-GR" sz="2000" dirty="0" err="1" smtClean="0"/>
              <a:t>Σεγίντ</a:t>
            </a:r>
            <a:r>
              <a:rPr lang="el-GR" sz="2000" dirty="0" smtClean="0"/>
              <a:t> Ριζά (1863-1938), </a:t>
            </a:r>
            <a:r>
              <a:rPr lang="en-US" sz="2000" dirty="0" smtClean="0"/>
              <a:t/>
            </a:r>
            <a:br>
              <a:rPr lang="en-US" sz="2000" dirty="0" smtClean="0"/>
            </a:br>
            <a:r>
              <a:rPr lang="el-GR" sz="2000" dirty="0" smtClean="0"/>
              <a:t>Κούρδος </a:t>
            </a:r>
            <a:r>
              <a:rPr lang="el-GR" sz="2000" dirty="0" err="1" smtClean="0"/>
              <a:t>Αλεβίτης</a:t>
            </a:r>
            <a:r>
              <a:rPr lang="el-GR" sz="2000" dirty="0" smtClean="0"/>
              <a:t>, ήταν από τους ηγέτες της </a:t>
            </a:r>
            <a:r>
              <a:rPr lang="el-GR" sz="2000" i="1" dirty="0" smtClean="0"/>
              <a:t>Εξέγερσης του </a:t>
            </a:r>
            <a:r>
              <a:rPr lang="el-GR" sz="2000" i="1" dirty="0" err="1" smtClean="0"/>
              <a:t>Ντερσίμ</a:t>
            </a:r>
            <a:r>
              <a:rPr lang="el-GR" sz="2000" dirty="0" smtClean="0"/>
              <a:t> (1937-1938) </a:t>
            </a:r>
            <a:r>
              <a:rPr lang="en-US" sz="2000" dirty="0" smtClean="0"/>
              <a:t/>
            </a:r>
            <a:br>
              <a:rPr lang="en-US" sz="2000" dirty="0" smtClean="0"/>
            </a:br>
            <a:r>
              <a:rPr lang="el-GR" sz="2000" dirty="0" smtClean="0"/>
              <a:t>στην Ανατολική Τουρκία. </a:t>
            </a:r>
            <a:r>
              <a:rPr lang="en-US" sz="2000" dirty="0" smtClean="0"/>
              <a:t/>
            </a:r>
            <a:br>
              <a:rPr lang="en-US" sz="2000" dirty="0" smtClean="0"/>
            </a:br>
            <a:r>
              <a:rPr lang="el-GR" sz="2000" dirty="0" smtClean="0"/>
              <a:t>Η εξέγερση ξέσπασε ως διαμαρτυρία </a:t>
            </a:r>
            <a:r>
              <a:rPr lang="en-US" sz="2000" dirty="0" smtClean="0"/>
              <a:t/>
            </a:r>
            <a:br>
              <a:rPr lang="en-US" sz="2000" dirty="0" smtClean="0"/>
            </a:br>
            <a:r>
              <a:rPr lang="el-GR" sz="2000" dirty="0" smtClean="0"/>
              <a:t>για τις προσπάθειες εκτουρκισμού </a:t>
            </a:r>
            <a:r>
              <a:rPr lang="en-US" sz="2000" dirty="0" smtClean="0"/>
              <a:t/>
            </a:r>
            <a:br>
              <a:rPr lang="en-US" sz="2000" dirty="0" smtClean="0"/>
            </a:br>
            <a:r>
              <a:rPr lang="el-GR" sz="2000" dirty="0" smtClean="0"/>
              <a:t>των Κούρδων και πνίγηκε στο αίμα.</a:t>
            </a:r>
            <a:br>
              <a:rPr lang="el-GR" sz="2000" dirty="0" smtClean="0"/>
            </a:br>
            <a:endParaRPr lang="el-GR" sz="2000" dirty="0"/>
          </a:p>
        </p:txBody>
      </p:sp>
      <p:pic>
        <p:nvPicPr>
          <p:cNvPr id="14338" name="Picture 2" descr="C:\Users\Aris\Documents\ΟΘΩΜΑΝΙΚΗ\Ιστορία της Οθωμανικής Αυτοκρατορίας\ΣΕΝΑΡΙΟ Α\Φωτογραφίες\1923-1964\Seyîd_Riza.jpg"/>
          <p:cNvPicPr>
            <a:picLocks noChangeAspect="1" noChangeArrowheads="1"/>
          </p:cNvPicPr>
          <p:nvPr/>
        </p:nvPicPr>
        <p:blipFill>
          <a:blip r:embed="rId2" cstate="print"/>
          <a:srcRect/>
          <a:stretch>
            <a:fillRect/>
          </a:stretch>
        </p:blipFill>
        <p:spPr bwMode="auto">
          <a:xfrm>
            <a:off x="0" y="0"/>
            <a:ext cx="4238625" cy="6848475"/>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Η κηδεία του Μουσταφά Κεμάλ </a:t>
            </a:r>
            <a:r>
              <a:rPr lang="el-GR" sz="2000" dirty="0" err="1" smtClean="0"/>
              <a:t>Ατατούρκ</a:t>
            </a:r>
            <a:r>
              <a:rPr lang="el-GR" sz="2000" dirty="0" smtClean="0"/>
              <a:t> (1938).</a:t>
            </a:r>
            <a:endParaRPr lang="el-GR" sz="2000" dirty="0"/>
          </a:p>
        </p:txBody>
      </p:sp>
      <p:pic>
        <p:nvPicPr>
          <p:cNvPr id="15362" name="Picture 2" descr="C:\Users\Aris\Documents\ΟΘΩΜΑΝΙΚΗ\Ιστορία της Οθωμανικής Αυτοκρατορίας\ΣΕΝΑΡΙΟ Α\Φωτογραφίες\1923-1964\Atatürk'ün_cenazesi.png"/>
          <p:cNvPicPr>
            <a:picLocks noChangeAspect="1" noChangeArrowheads="1"/>
          </p:cNvPicPr>
          <p:nvPr/>
        </p:nvPicPr>
        <p:blipFill>
          <a:blip r:embed="rId2" cstate="print"/>
          <a:srcRect/>
          <a:stretch>
            <a:fillRect/>
          </a:stretch>
        </p:blipFill>
        <p:spPr bwMode="auto">
          <a:xfrm>
            <a:off x="302360" y="72008"/>
            <a:ext cx="8539281" cy="6021288"/>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589240"/>
            <a:ext cx="8229600" cy="1268760"/>
          </a:xfrm>
        </p:spPr>
        <p:txBody>
          <a:bodyPr>
            <a:normAutofit/>
          </a:bodyPr>
          <a:lstStyle/>
          <a:p>
            <a:r>
              <a:rPr lang="el-GR" sz="2000" dirty="0" smtClean="0"/>
              <a:t>Το Μαυσωλείο του Μουσταφά Κεμάλ </a:t>
            </a:r>
            <a:r>
              <a:rPr lang="el-GR" sz="2000" dirty="0" err="1" smtClean="0"/>
              <a:t>Ατατούρκ</a:t>
            </a:r>
            <a:r>
              <a:rPr lang="el-GR" sz="2000" dirty="0" smtClean="0"/>
              <a:t> στην Άγκυρα.</a:t>
            </a:r>
            <a:endParaRPr lang="el-GR" sz="2000" dirty="0"/>
          </a:p>
        </p:txBody>
      </p:sp>
      <p:pic>
        <p:nvPicPr>
          <p:cNvPr id="16386" name="Picture 2" descr="C:\Users\Aris\Documents\ΟΘΩΜΑΝΙΚΗ\Ιστορία της Οθωμανικής Αυτοκρατορίας\ΣΕΝΑΡΙΟ Α\Φωτογραφίες\1923-1964\Panaroma_Anıtkabir.jpg"/>
          <p:cNvPicPr>
            <a:picLocks noChangeAspect="1" noChangeArrowheads="1"/>
          </p:cNvPicPr>
          <p:nvPr/>
        </p:nvPicPr>
        <p:blipFill>
          <a:blip r:embed="rId2" cstate="print"/>
          <a:srcRect/>
          <a:stretch>
            <a:fillRect/>
          </a:stretch>
        </p:blipFill>
        <p:spPr bwMode="auto">
          <a:xfrm>
            <a:off x="0" y="2356098"/>
            <a:ext cx="9144000" cy="1504950"/>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39952" cy="6858000"/>
          </a:xfrm>
        </p:spPr>
        <p:txBody>
          <a:bodyPr>
            <a:normAutofit/>
          </a:bodyPr>
          <a:lstStyle/>
          <a:p>
            <a:r>
              <a:rPr lang="el-GR" sz="2000" dirty="0" smtClean="0"/>
              <a:t>Ο </a:t>
            </a:r>
            <a:r>
              <a:rPr lang="el-GR" sz="2000" dirty="0" err="1" smtClean="0"/>
              <a:t>Ισμέτ</a:t>
            </a:r>
            <a:r>
              <a:rPr lang="el-GR" sz="2000" dirty="0" smtClean="0"/>
              <a:t> </a:t>
            </a:r>
            <a:r>
              <a:rPr lang="el-GR" sz="2000" dirty="0" err="1" smtClean="0"/>
              <a:t>Ινονού</a:t>
            </a:r>
            <a:r>
              <a:rPr lang="el-GR" sz="2000" dirty="0" smtClean="0"/>
              <a:t> </a:t>
            </a:r>
            <a:br>
              <a:rPr lang="el-GR" sz="2000" dirty="0" smtClean="0"/>
            </a:br>
            <a:r>
              <a:rPr lang="el-GR" sz="2000" dirty="0" smtClean="0"/>
              <a:t>(</a:t>
            </a:r>
            <a:r>
              <a:rPr lang="el-GR" sz="2000" dirty="0" err="1" smtClean="0"/>
              <a:t>γενν</a:t>
            </a:r>
            <a:r>
              <a:rPr lang="el-GR" sz="2000" dirty="0" smtClean="0"/>
              <a:t>. ως Μουσταφά </a:t>
            </a:r>
            <a:r>
              <a:rPr lang="el-GR" sz="2000" dirty="0" err="1" smtClean="0"/>
              <a:t>Ισμέτ</a:t>
            </a:r>
            <a:r>
              <a:rPr lang="el-GR" sz="2000" dirty="0" smtClean="0"/>
              <a:t>), Πρόεδρος της Τουρκικής Δημοκρατίας (1938-1950) και Πρωθυπουργός (1923-1924, 1925-1937, 1961-1965). Γεννήθηκε το 1884 </a:t>
            </a:r>
            <a:br>
              <a:rPr lang="el-GR" sz="2000" dirty="0" smtClean="0"/>
            </a:br>
            <a:r>
              <a:rPr lang="el-GR" sz="2000" dirty="0" smtClean="0"/>
              <a:t>και πέθανε το 1973.</a:t>
            </a:r>
            <a:br>
              <a:rPr lang="el-GR" sz="2000" dirty="0" smtClean="0"/>
            </a:br>
            <a:endParaRPr lang="el-GR" sz="2000" dirty="0"/>
          </a:p>
        </p:txBody>
      </p:sp>
      <p:pic>
        <p:nvPicPr>
          <p:cNvPr id="17410" name="Picture 2" descr="C:\Users\Aris\Documents\ΟΘΩΜΑΝΙΚΗ\Ιστορία της Οθωμανικής Αυτοκρατορίας\ΣΕΝΑΡΙΟ Α\Φωτογραφίες\1923-1964\Inonu_Ismet.jpg"/>
          <p:cNvPicPr>
            <a:picLocks noChangeAspect="1" noChangeArrowheads="1"/>
          </p:cNvPicPr>
          <p:nvPr/>
        </p:nvPicPr>
        <p:blipFill>
          <a:blip r:embed="rId2" cstate="print"/>
          <a:srcRect/>
          <a:stretch>
            <a:fillRect/>
          </a:stretch>
        </p:blipFill>
        <p:spPr bwMode="auto">
          <a:xfrm>
            <a:off x="4139952" y="-1"/>
            <a:ext cx="5004048" cy="6850645"/>
          </a:xfrm>
          <a:prstGeom prst="rect">
            <a:avLst/>
          </a:prstGeom>
          <a:noFill/>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err="1" smtClean="0"/>
              <a:t>Εθνοτική</a:t>
            </a:r>
            <a:r>
              <a:rPr lang="el-GR" sz="2000" dirty="0" smtClean="0"/>
              <a:t> σύνθεση του Σαντζακιού της Αλεξανδρέττας, </a:t>
            </a:r>
            <a:br>
              <a:rPr lang="el-GR" sz="2000" dirty="0" smtClean="0"/>
            </a:br>
            <a:r>
              <a:rPr lang="el-GR" sz="2000" dirty="0" smtClean="0"/>
              <a:t>σύμφωνα με την γαλλική απογραφή του 1936.</a:t>
            </a:r>
            <a:endParaRPr lang="el-GR" sz="2000" dirty="0"/>
          </a:p>
        </p:txBody>
      </p:sp>
      <p:pic>
        <p:nvPicPr>
          <p:cNvPr id="18434" name="Picture 2" descr="C:\Users\Aris\Documents\ΟΘΩΜΑΝΙΚΗ\Ιστορία της Οθωμανικής Αυτοκρατορίας\ΣΕΝΑΡΙΟ Α\Φωτογραφίες\1923-1964\Ethnic_composition_of_Hatay_(1936).jpg"/>
          <p:cNvPicPr>
            <a:picLocks noChangeAspect="1" noChangeArrowheads="1"/>
          </p:cNvPicPr>
          <p:nvPr/>
        </p:nvPicPr>
        <p:blipFill>
          <a:blip r:embed="rId2" cstate="print"/>
          <a:srcRect/>
          <a:stretch>
            <a:fillRect/>
          </a:stretch>
        </p:blipFill>
        <p:spPr bwMode="auto">
          <a:xfrm>
            <a:off x="1025860" y="98150"/>
            <a:ext cx="7092280" cy="5851130"/>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84168" y="0"/>
            <a:ext cx="3059832" cy="6858000"/>
          </a:xfrm>
        </p:spPr>
        <p:txBody>
          <a:bodyPr>
            <a:normAutofit/>
          </a:bodyPr>
          <a:lstStyle/>
          <a:p>
            <a:r>
              <a:rPr lang="el-GR" sz="2000" dirty="0" smtClean="0"/>
              <a:t>Διαμαρτυρία</a:t>
            </a:r>
            <a:br>
              <a:rPr lang="el-GR" sz="2000" dirty="0" smtClean="0"/>
            </a:br>
            <a:r>
              <a:rPr lang="el-GR" sz="2000" dirty="0" smtClean="0"/>
              <a:t> στην Δαμασκό για την απόσπαση του Σαντζακιού της Αλεξανδρέττας από την υπό γαλλική Εντολή Συρία και την προσάρτησή του στην Τουρκία (1939).</a:t>
            </a:r>
            <a:br>
              <a:rPr lang="el-GR" sz="2000" dirty="0" smtClean="0"/>
            </a:br>
            <a:endParaRPr lang="el-GR" sz="2000" dirty="0"/>
          </a:p>
        </p:txBody>
      </p:sp>
      <p:pic>
        <p:nvPicPr>
          <p:cNvPr id="19458" name="Picture 2" descr="C:\Users\Aris\Documents\ΟΘΩΜΑΝΙΚΗ\Ιστορία της Οθωμανικής Αυτοκρατορίας\ΣΕΝΑΡΙΟ Α\Φωτογραφίες\1923-1964\ProtestsAnnexationAlexanderetta.jpg"/>
          <p:cNvPicPr>
            <a:picLocks noChangeAspect="1" noChangeArrowheads="1"/>
          </p:cNvPicPr>
          <p:nvPr/>
        </p:nvPicPr>
        <p:blipFill>
          <a:blip r:embed="rId2" cstate="print"/>
          <a:srcRect/>
          <a:stretch>
            <a:fillRect/>
          </a:stretch>
        </p:blipFill>
        <p:spPr bwMode="auto">
          <a:xfrm>
            <a:off x="0" y="0"/>
            <a:ext cx="6135296"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Σουλτάνος </a:t>
            </a:r>
            <a:r>
              <a:rPr lang="el-GR" sz="2000" dirty="0" err="1" smtClean="0"/>
              <a:t>Αβδούλ</a:t>
            </a:r>
            <a:r>
              <a:rPr lang="el-GR" sz="2000" dirty="0" smtClean="0"/>
              <a:t> Χαμίτ Β΄ σε περίπατο, μετά το Κίνημα του 1908.</a:t>
            </a:r>
            <a:endParaRPr lang="el-GR" sz="2000" dirty="0"/>
          </a:p>
        </p:txBody>
      </p:sp>
      <p:pic>
        <p:nvPicPr>
          <p:cNvPr id="199681" name="Picture 1" descr="C:\Users\Aris\Documents\ΟΘΩΜΑΝΙΚΗ\Ιστορία της Οθωμανικής Αυτοκρατορίας\ΣΕΝΑΡΙΟ Α\Φωτογραφίες\1908-1910\1024px-Abdulhamid_II_1908.jpg"/>
          <p:cNvPicPr>
            <a:picLocks noChangeAspect="1" noChangeArrowheads="1"/>
          </p:cNvPicPr>
          <p:nvPr/>
        </p:nvPicPr>
        <p:blipFill>
          <a:blip r:embed="rId2" cstate="print"/>
          <a:srcRect/>
          <a:stretch>
            <a:fillRect/>
          </a:stretch>
        </p:blipFill>
        <p:spPr bwMode="auto">
          <a:xfrm>
            <a:off x="0" y="0"/>
            <a:ext cx="9144000" cy="6027538"/>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Ο </a:t>
            </a:r>
            <a:r>
              <a:rPr lang="el-GR" sz="2000" dirty="0" err="1" smtClean="0"/>
              <a:t>Ισμέτ</a:t>
            </a:r>
            <a:r>
              <a:rPr lang="el-GR" sz="2000" dirty="0" smtClean="0"/>
              <a:t> </a:t>
            </a:r>
            <a:r>
              <a:rPr lang="el-GR" sz="2000" dirty="0" err="1" smtClean="0"/>
              <a:t>Ινονού</a:t>
            </a:r>
            <a:r>
              <a:rPr lang="el-GR" sz="2000" dirty="0" smtClean="0"/>
              <a:t> επισκέπτεται το Σαντζάκι της Αλεξανδρέττας </a:t>
            </a:r>
            <a:br>
              <a:rPr lang="el-GR" sz="2000" dirty="0" smtClean="0"/>
            </a:br>
            <a:r>
              <a:rPr lang="el-GR" sz="2000" dirty="0" smtClean="0"/>
              <a:t>μετά την προσάρτησή του στην Τουρκία (23 Ιουνίου 1939).</a:t>
            </a:r>
            <a:endParaRPr lang="el-GR" sz="2000" dirty="0"/>
          </a:p>
        </p:txBody>
      </p:sp>
      <p:pic>
        <p:nvPicPr>
          <p:cNvPr id="20482" name="Picture 2" descr="C:\Users\Aris\Documents\ΟΘΩΜΑΝΙΚΗ\Ιστορία της Οθωμανικής Αυτοκρατορίας\ΣΕΝΑΡΙΟ Α\Φωτογραφίες\1923-1964\Hatayannex.jpg"/>
          <p:cNvPicPr>
            <a:picLocks noChangeAspect="1" noChangeArrowheads="1"/>
          </p:cNvPicPr>
          <p:nvPr/>
        </p:nvPicPr>
        <p:blipFill>
          <a:blip r:embed="rId2" cstate="print"/>
          <a:srcRect/>
          <a:stretch>
            <a:fillRect/>
          </a:stretch>
        </p:blipFill>
        <p:spPr bwMode="auto">
          <a:xfrm>
            <a:off x="0" y="0"/>
            <a:ext cx="9144000" cy="5520298"/>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a:t>
            </a:r>
            <a:r>
              <a:rPr lang="el-GR" sz="2000" dirty="0" err="1" smtClean="0"/>
              <a:t>Ισμέτ</a:t>
            </a:r>
            <a:r>
              <a:rPr lang="el-GR" sz="2000" dirty="0" smtClean="0"/>
              <a:t> </a:t>
            </a:r>
            <a:r>
              <a:rPr lang="el-GR" sz="2000" dirty="0" err="1" smtClean="0"/>
              <a:t>Ινονού</a:t>
            </a:r>
            <a:r>
              <a:rPr lang="el-GR" sz="2000" dirty="0" smtClean="0"/>
              <a:t> με τους Ρούζβελτ και Τσόρτσιλ στο Κάιρο (1940).</a:t>
            </a:r>
            <a:endParaRPr lang="el-GR" sz="2000" dirty="0"/>
          </a:p>
        </p:txBody>
      </p:sp>
      <p:pic>
        <p:nvPicPr>
          <p:cNvPr id="21506" name="Picture 2" descr="C:\Users\Aris\Documents\ΟΘΩΜΑΝΙΚΗ\Ιστορία της Οθωμανικής Αυτοκρατορίας\ΣΕΝΑΡΙΟ Α\Φωτογραφίες\1923-1964\800px-Roosevelt_Inönü_and_Churchill_in_Cairo_cph.3b15312.jpg"/>
          <p:cNvPicPr>
            <a:picLocks noChangeAspect="1" noChangeArrowheads="1"/>
          </p:cNvPicPr>
          <p:nvPr/>
        </p:nvPicPr>
        <p:blipFill>
          <a:blip r:embed="rId2" cstate="print"/>
          <a:srcRect/>
          <a:stretch>
            <a:fillRect/>
          </a:stretch>
        </p:blipFill>
        <p:spPr bwMode="auto">
          <a:xfrm>
            <a:off x="1025860" y="279156"/>
            <a:ext cx="7092280" cy="5670124"/>
          </a:xfrm>
          <a:prstGeom prst="rect">
            <a:avLst/>
          </a:prstGeom>
          <a:noFill/>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Autofit/>
          </a:bodyPr>
          <a:lstStyle/>
          <a:p>
            <a:r>
              <a:rPr lang="el-GR" sz="2000" dirty="0" smtClean="0"/>
              <a:t>Το τουρκικό φορτηγό πλοίο </a:t>
            </a:r>
            <a:r>
              <a:rPr lang="el-GR" sz="2000" i="1" dirty="0" err="1" smtClean="0"/>
              <a:t>Κουρτουλούς</a:t>
            </a:r>
            <a:r>
              <a:rPr lang="el-GR" sz="2000" dirty="0" smtClean="0"/>
              <a:t> </a:t>
            </a:r>
            <a:br>
              <a:rPr lang="el-GR" sz="2000" dirty="0" smtClean="0"/>
            </a:br>
            <a:r>
              <a:rPr lang="el-GR" sz="2000" dirty="0" smtClean="0"/>
              <a:t>που μετέφερε ανθρωπιστική βοήθεια από την Τουρκία στην κατεχόμενη Ελλάδα (1941-1942). Η επιχείρηση χρηματοδοτήθηκε από την Ερυθρά Ημισέληνο </a:t>
            </a:r>
            <a:br>
              <a:rPr lang="el-GR" sz="2000" dirty="0" smtClean="0"/>
            </a:br>
            <a:r>
              <a:rPr lang="el-GR" sz="2000" dirty="0" smtClean="0"/>
              <a:t>και από Συλλόγους ομογενών της Αμερικής και της Κωνσταντινούπολης.</a:t>
            </a:r>
            <a:br>
              <a:rPr lang="el-GR" sz="2000" dirty="0" smtClean="0"/>
            </a:br>
            <a:endParaRPr lang="el-GR" sz="2000" dirty="0"/>
          </a:p>
        </p:txBody>
      </p:sp>
      <p:pic>
        <p:nvPicPr>
          <p:cNvPr id="22530" name="Picture 2" descr="C:\Users\Aris\Documents\ΟΘΩΜΑΝΙΚΗ\Ιστορία της Οθωμανικής Αυτοκρατορίας\ΣΕΝΑΡΙΟ Α\Φωτογραφίες\1923-1964\SS_Kurtuluş_-_Anatolian_Agency.jpg"/>
          <p:cNvPicPr>
            <a:picLocks noChangeAspect="1" noChangeArrowheads="1"/>
          </p:cNvPicPr>
          <p:nvPr/>
        </p:nvPicPr>
        <p:blipFill>
          <a:blip r:embed="rId2" cstate="print"/>
          <a:srcRect/>
          <a:stretch>
            <a:fillRect/>
          </a:stretch>
        </p:blipFill>
        <p:spPr bwMode="auto">
          <a:xfrm>
            <a:off x="686266" y="332656"/>
            <a:ext cx="7771468" cy="4869160"/>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572000" cy="6858000"/>
          </a:xfrm>
        </p:spPr>
        <p:txBody>
          <a:bodyPr>
            <a:normAutofit/>
          </a:bodyPr>
          <a:lstStyle/>
          <a:p>
            <a:r>
              <a:rPr lang="el-GR" sz="2000" dirty="0" smtClean="0"/>
              <a:t>Μη μουσουλμάνοι πωλούν την κινητή τους περιουσία για να πληρώσουν τον </a:t>
            </a:r>
            <a:r>
              <a:rPr lang="el-GR" sz="2000" i="1" dirty="0" smtClean="0"/>
              <a:t>Φόρο επί της Περιουσίας</a:t>
            </a:r>
            <a:r>
              <a:rPr lang="el-GR" sz="2000" dirty="0" smtClean="0"/>
              <a:t> (</a:t>
            </a:r>
            <a:r>
              <a:rPr lang="en-US" sz="2000" i="1" dirty="0" err="1" smtClean="0"/>
              <a:t>Varl</a:t>
            </a:r>
            <a:r>
              <a:rPr lang="el-GR" sz="2000" i="1" dirty="0" smtClean="0"/>
              <a:t>ı</a:t>
            </a:r>
            <a:r>
              <a:rPr lang="en-US" sz="2000" i="1" dirty="0" smtClean="0"/>
              <a:t>k </a:t>
            </a:r>
            <a:r>
              <a:rPr lang="en-US" sz="2000" i="1" dirty="0" err="1" smtClean="0"/>
              <a:t>Vergisi</a:t>
            </a:r>
            <a:r>
              <a:rPr lang="el-GR" sz="2000" dirty="0" smtClean="0"/>
              <a:t>). Κωνσταντινούπολη, 1942. </a:t>
            </a:r>
            <a:br>
              <a:rPr lang="el-GR" sz="2000" dirty="0" smtClean="0"/>
            </a:br>
            <a:r>
              <a:rPr lang="el-GR" sz="2000" dirty="0" smtClean="0"/>
              <a:t>Ο εν λόγω φόρος επιβλήθηκε τον Νοέμβριο του 1942 αυθαίρετα και έπληξε κυρίως τους μη μουσουλμάνους. Όποιος δεν μπορούσε να τον καταβάλει εξοριζόταν στο </a:t>
            </a:r>
            <a:r>
              <a:rPr lang="el-GR" sz="2000" dirty="0" err="1" smtClean="0"/>
              <a:t>Άσκαλε</a:t>
            </a:r>
            <a:r>
              <a:rPr lang="el-GR" sz="2000" dirty="0" smtClean="0"/>
              <a:t>, κοντά στο Ερζερούμ, καταδικασμένος σε καταναγκαστικά έργα. Το μέτρο ήρθη τον Σεπτέμβριο του 1943 με διαγραφή μόνο των χρεών που δεν είχαν εισπραχθεί.</a:t>
            </a:r>
            <a:br>
              <a:rPr lang="el-GR" sz="2000" dirty="0" smtClean="0"/>
            </a:br>
            <a:r>
              <a:rPr lang="el-GR" sz="2000" dirty="0" smtClean="0"/>
              <a:t/>
            </a:r>
            <a:br>
              <a:rPr lang="el-GR" sz="2000" dirty="0" smtClean="0"/>
            </a:br>
            <a:r>
              <a:rPr lang="el-GR" sz="2000" dirty="0" smtClean="0"/>
              <a:t> Περισσότερα για τον φόρο αυτόν στον σύνδεσμο </a:t>
            </a:r>
            <a:r>
              <a:rPr lang="el-GR" sz="2000" u="sng" dirty="0" smtClean="0">
                <a:hlinkClick r:id="rId2"/>
              </a:rPr>
              <a:t>http://omogeneia-turkey.com/history/1942.html</a:t>
            </a:r>
            <a:r>
              <a:rPr lang="el-GR" sz="2000" dirty="0" smtClean="0"/>
              <a:t> </a:t>
            </a:r>
            <a:br>
              <a:rPr lang="el-GR" sz="2000" dirty="0" smtClean="0"/>
            </a:br>
            <a:endParaRPr lang="el-GR" sz="2000" dirty="0"/>
          </a:p>
        </p:txBody>
      </p:sp>
      <p:pic>
        <p:nvPicPr>
          <p:cNvPr id="23554" name="Picture 2" descr="C:\Users\Aris\Documents\ΟΘΩΜΑΝΙΚΗ\Ιστορία της Οθωμανικής Αυτοκρατορίας\ΣΕΝΑΡΙΟ Α\Φωτογραφίες\1923-1964\Vergisiauctions.png"/>
          <p:cNvPicPr>
            <a:picLocks noChangeAspect="1" noChangeArrowheads="1"/>
          </p:cNvPicPr>
          <p:nvPr/>
        </p:nvPicPr>
        <p:blipFill>
          <a:blip r:embed="rId3" cstate="print"/>
          <a:srcRect/>
          <a:stretch>
            <a:fillRect/>
          </a:stretch>
        </p:blipFill>
        <p:spPr bwMode="auto">
          <a:xfrm>
            <a:off x="4572001" y="0"/>
            <a:ext cx="4572000" cy="6838572"/>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949280"/>
            <a:ext cx="8229600" cy="908720"/>
          </a:xfrm>
        </p:spPr>
        <p:txBody>
          <a:bodyPr>
            <a:normAutofit/>
          </a:bodyPr>
          <a:lstStyle/>
          <a:p>
            <a:r>
              <a:rPr lang="el-GR" sz="2000" dirty="0" smtClean="0"/>
              <a:t>Στις 7 Ιουνίου του 1952 το ελληνικό βασιλικό ζεύγος</a:t>
            </a:r>
            <a:r>
              <a:rPr lang="en-US" sz="2000" dirty="0" smtClean="0"/>
              <a:t> </a:t>
            </a:r>
            <a:r>
              <a:rPr lang="el-GR" sz="2000" dirty="0" smtClean="0"/>
              <a:t/>
            </a:r>
            <a:br>
              <a:rPr lang="el-GR" sz="2000" dirty="0" smtClean="0"/>
            </a:br>
            <a:r>
              <a:rPr lang="el-GR" sz="2000" dirty="0" smtClean="0"/>
              <a:t>Παύλος και Φρειδερίκη επισκέφθηκε επίσημα την Τουρκία.</a:t>
            </a:r>
            <a:endParaRPr lang="el-GR" sz="2000" dirty="0"/>
          </a:p>
        </p:txBody>
      </p:sp>
      <p:pic>
        <p:nvPicPr>
          <p:cNvPr id="2050" name="Picture 2" descr="C:\Users\Aris\Documents\ΟΘΩΜΑΝΙΚΗ\Ιστορία της Οθωμανικής Αυτοκρατορίας\ΣΕΝΑΡΙΟ Α\Φωτογραφίες\1923-1964\rumlife-vasileis1952-002.jpg"/>
          <p:cNvPicPr>
            <a:picLocks noChangeAspect="1" noChangeArrowheads="1"/>
          </p:cNvPicPr>
          <p:nvPr/>
        </p:nvPicPr>
        <p:blipFill>
          <a:blip r:embed="rId2" cstate="print"/>
          <a:srcRect/>
          <a:stretch>
            <a:fillRect/>
          </a:stretch>
        </p:blipFill>
        <p:spPr bwMode="auto">
          <a:xfrm>
            <a:off x="239801" y="216024"/>
            <a:ext cx="8664399" cy="5589240"/>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rmAutofit/>
          </a:bodyPr>
          <a:lstStyle/>
          <a:p>
            <a:r>
              <a:rPr lang="el-GR" sz="2000" dirty="0" smtClean="0"/>
              <a:t/>
            </a:r>
            <a:br>
              <a:rPr lang="el-GR" sz="2000" dirty="0" smtClean="0"/>
            </a:br>
            <a:r>
              <a:rPr lang="el-GR" sz="2000" dirty="0" smtClean="0"/>
              <a:t> Ο Παύλος και η Φρειδερίκη </a:t>
            </a:r>
            <a:br>
              <a:rPr lang="el-GR" sz="2000" dirty="0" smtClean="0"/>
            </a:br>
            <a:r>
              <a:rPr lang="el-GR" sz="2000" dirty="0" smtClean="0"/>
              <a:t>στο στολισμένο με ελληνικές και τουρκικές σημαίες  Πέραν</a:t>
            </a:r>
            <a:endParaRPr lang="el-GR" sz="2000" dirty="0"/>
          </a:p>
        </p:txBody>
      </p:sp>
      <p:pic>
        <p:nvPicPr>
          <p:cNvPr id="1026" name="Picture 2" descr="C:\Users\Aris\Documents\ΟΘΩΜΑΝΙΚΗ\Ιστορία της Οθωμανικής Αυτοκρατορίας\ΣΕΝΑΡΙΟ Α\Φωτογραφίες\1923-1964\rumlife-vasileis1952-003.jpg"/>
          <p:cNvPicPr>
            <a:picLocks noChangeAspect="1" noChangeArrowheads="1"/>
          </p:cNvPicPr>
          <p:nvPr/>
        </p:nvPicPr>
        <p:blipFill>
          <a:blip r:embed="rId2" cstate="print"/>
          <a:srcRect/>
          <a:stretch>
            <a:fillRect/>
          </a:stretch>
        </p:blipFill>
        <p:spPr bwMode="auto">
          <a:xfrm>
            <a:off x="0" y="975648"/>
            <a:ext cx="9144000" cy="4253552"/>
          </a:xfrm>
          <a:prstGeom prst="rect">
            <a:avLst/>
          </a:prstGeom>
          <a:noFill/>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165304"/>
            <a:ext cx="8229600" cy="692696"/>
          </a:xfrm>
        </p:spPr>
        <p:txBody>
          <a:bodyPr>
            <a:normAutofit fontScale="90000"/>
          </a:bodyPr>
          <a:lstStyle/>
          <a:p>
            <a:r>
              <a:rPr lang="el-GR" sz="2000" dirty="0" smtClean="0"/>
              <a:t>Ο Παύλος και η Φρειδερίκη μπροστά στην πλατεία </a:t>
            </a:r>
            <a:r>
              <a:rPr lang="el-GR" sz="2000" dirty="0" err="1" smtClean="0"/>
              <a:t>Ταξίμ</a:t>
            </a:r>
            <a:r>
              <a:rPr lang="el-GR" sz="2000" dirty="0" smtClean="0"/>
              <a:t>.</a:t>
            </a:r>
            <a:br>
              <a:rPr lang="el-GR" sz="2000" dirty="0" smtClean="0"/>
            </a:br>
            <a:r>
              <a:rPr lang="el-GR" sz="2000" dirty="0" smtClean="0"/>
              <a:t> Ένα πανό γράφει «Καλώς ήλθατε» στα ελληνικά και στα τουρκικά.</a:t>
            </a:r>
            <a:br>
              <a:rPr lang="el-GR" sz="2000" dirty="0" smtClean="0"/>
            </a:br>
            <a:endParaRPr lang="el-GR" sz="2000" dirty="0"/>
          </a:p>
        </p:txBody>
      </p:sp>
      <p:pic>
        <p:nvPicPr>
          <p:cNvPr id="3074" name="Picture 2" descr="C:\Users\Aris\Documents\ΟΘΩΜΑΝΙΚΗ\Ιστορία της Οθωμανικής Αυτοκρατορίας\ΣΕΝΑΡΙΟ Α\Φωτογραφίες\1923-1964\rumlife-vasileis1952-001.jpg"/>
          <p:cNvPicPr>
            <a:picLocks noChangeAspect="1" noChangeArrowheads="1"/>
          </p:cNvPicPr>
          <p:nvPr/>
        </p:nvPicPr>
        <p:blipFill>
          <a:blip r:embed="rId2" cstate="print"/>
          <a:srcRect/>
          <a:stretch>
            <a:fillRect/>
          </a:stretch>
        </p:blipFill>
        <p:spPr bwMode="auto">
          <a:xfrm>
            <a:off x="521804" y="137475"/>
            <a:ext cx="8100392" cy="5811805"/>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21088"/>
            <a:ext cx="9144000" cy="2636912"/>
          </a:xfrm>
        </p:spPr>
        <p:txBody>
          <a:bodyPr>
            <a:noAutofit/>
          </a:bodyPr>
          <a:lstStyle/>
          <a:p>
            <a:r>
              <a:rPr lang="el-GR" sz="2000" dirty="0" smtClean="0"/>
              <a:t>Ο Πρόεδρος της Τουρκικής Δημοκρατίας </a:t>
            </a:r>
            <a:r>
              <a:rPr lang="el-GR" sz="2000" dirty="0" err="1" smtClean="0"/>
              <a:t>Τζελάλ</a:t>
            </a:r>
            <a:r>
              <a:rPr lang="el-GR" sz="2000" dirty="0" smtClean="0"/>
              <a:t> </a:t>
            </a:r>
            <a:r>
              <a:rPr lang="el-GR" sz="2000" dirty="0" err="1" smtClean="0"/>
              <a:t>Μπαγιάρ</a:t>
            </a:r>
            <a:r>
              <a:rPr lang="el-GR" sz="2000" dirty="0" smtClean="0"/>
              <a:t> και ο τότε Βασιλιάς των Ελλήνων Παύλος με την Βασίλισσα Φρειδερίκη στην Κομοτηνή (Δεκέμβριος 1952). </a:t>
            </a:r>
            <a:br>
              <a:rPr lang="el-GR" sz="2000" dirty="0" smtClean="0"/>
            </a:br>
            <a:r>
              <a:rPr lang="el-GR" sz="2000" dirty="0" smtClean="0"/>
              <a:t>Ο </a:t>
            </a:r>
            <a:r>
              <a:rPr lang="el-GR" sz="2000" dirty="0" err="1" smtClean="0"/>
              <a:t>Μπαγιάρ</a:t>
            </a:r>
            <a:r>
              <a:rPr lang="el-GR" sz="2000" dirty="0" smtClean="0"/>
              <a:t> εγκαινίασε τότε το μειονοτικό γυμνάσιο-λύκειο της πόλης, το οποίο φέρει το όνομά του. Ήταν η καλύτερη περίοδος για τις ελληνοτουρκικές σχέσεις μετά τον </a:t>
            </a:r>
            <a:br>
              <a:rPr lang="el-GR" sz="2000" dirty="0" smtClean="0"/>
            </a:br>
            <a:r>
              <a:rPr lang="el-GR" sz="2000" dirty="0" smtClean="0"/>
              <a:t>Β’ Παγκόσμιο Πόλεμο, ενώ λίγο αργότερα άρχισαν οι εντάσεις, στην αρχή λόγω του Κυπριακού Ζητήματος. </a:t>
            </a:r>
            <a:br>
              <a:rPr lang="el-GR" sz="2000" dirty="0" smtClean="0"/>
            </a:br>
            <a:r>
              <a:rPr lang="el-GR" sz="2000" dirty="0" smtClean="0"/>
              <a:t> Περισσότερες πληροφορίες για τη επίσκεψη αυτή </a:t>
            </a:r>
            <a:r>
              <a:rPr lang="el-GR" sz="2000" dirty="0" err="1" smtClean="0"/>
              <a:t>μπορεείτε</a:t>
            </a:r>
            <a:r>
              <a:rPr lang="el-GR" sz="2000" dirty="0" smtClean="0"/>
              <a:t> να βρείτε, μεταξύ άλλων, στον σύνδεσμο </a:t>
            </a:r>
            <a:r>
              <a:rPr lang="el-GR" sz="2000" u="sng" dirty="0" smtClean="0">
                <a:hlinkClick r:id="rId2"/>
              </a:rPr>
              <a:t>https://www.newsit.gr/ellada/episkepsi-erntogan-agnosta-ntokoumenta-apo-tin-teleytaia-episkepsi-tourkou-proedrou-pics/2316805/</a:t>
            </a:r>
            <a:r>
              <a:rPr lang="el-GR" sz="2000" dirty="0" smtClean="0"/>
              <a:t> </a:t>
            </a:r>
            <a:br>
              <a:rPr lang="el-GR" sz="2000" dirty="0" smtClean="0"/>
            </a:br>
            <a:endParaRPr lang="el-GR" sz="2000" dirty="0"/>
          </a:p>
        </p:txBody>
      </p:sp>
      <p:pic>
        <p:nvPicPr>
          <p:cNvPr id="4098" name="Picture 2" descr="C:\Users\Aris\Documents\ΟΘΩΜΑΝΙΚΗ\Ιστορία της Οθωμανικής Αυτοκρατορίας\ΣΕΝΑΡΙΟ Α\Φωτογραφίες\1923-1964\gumulcine_cbayar.jpg"/>
          <p:cNvPicPr>
            <a:picLocks noChangeAspect="1" noChangeArrowheads="1"/>
          </p:cNvPicPr>
          <p:nvPr/>
        </p:nvPicPr>
        <p:blipFill>
          <a:blip r:embed="rId3" cstate="print"/>
          <a:srcRect/>
          <a:stretch>
            <a:fillRect/>
          </a:stretch>
        </p:blipFill>
        <p:spPr bwMode="auto">
          <a:xfrm>
            <a:off x="1820069" y="72008"/>
            <a:ext cx="5503863" cy="3789040"/>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Φωτογραφία από την τελετή εγκαινίων του μειονοτικού γυμνασίου-λυκείου</a:t>
            </a:r>
            <a:br>
              <a:rPr lang="el-GR" sz="2000" dirty="0" smtClean="0"/>
            </a:br>
            <a:r>
              <a:rPr lang="el-GR" sz="2000" dirty="0" smtClean="0"/>
              <a:t>«</a:t>
            </a:r>
            <a:r>
              <a:rPr lang="el-GR" sz="2000" dirty="0" err="1" smtClean="0"/>
              <a:t>Τζελάλ</a:t>
            </a:r>
            <a:r>
              <a:rPr lang="el-GR" sz="2000" dirty="0" smtClean="0"/>
              <a:t> </a:t>
            </a:r>
            <a:r>
              <a:rPr lang="el-GR" sz="2000" dirty="0" err="1" smtClean="0"/>
              <a:t>Μπαγιάρ</a:t>
            </a:r>
            <a:r>
              <a:rPr lang="el-GR" sz="2000" dirty="0" smtClean="0"/>
              <a:t>» στην Κομοτηνή (1952).</a:t>
            </a:r>
            <a:br>
              <a:rPr lang="el-GR" sz="2000" dirty="0" smtClean="0"/>
            </a:br>
            <a:endParaRPr lang="el-GR" sz="2000" dirty="0"/>
          </a:p>
        </p:txBody>
      </p:sp>
      <p:pic>
        <p:nvPicPr>
          <p:cNvPr id="5122" name="Picture 2" descr="C:\Users\Aris\Documents\ΟΘΩΜΑΝΙΚΗ\Ιστορία της Οθωμανικής Αυτοκρατορίας\ΣΕΝΑΡΙΟ Α\Φωτογραφίες\1923-1964\DQ3J7L2WsAAOPGL.jpg"/>
          <p:cNvPicPr>
            <a:picLocks noChangeAspect="1" noChangeArrowheads="1"/>
          </p:cNvPicPr>
          <p:nvPr/>
        </p:nvPicPr>
        <p:blipFill>
          <a:blip r:embed="rId2" cstate="print"/>
          <a:srcRect/>
          <a:stretch>
            <a:fillRect/>
          </a:stretch>
        </p:blipFill>
        <p:spPr bwMode="auto">
          <a:xfrm>
            <a:off x="737828" y="126015"/>
            <a:ext cx="7668344" cy="5751257"/>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Autofit/>
          </a:bodyPr>
          <a:lstStyle/>
          <a:p>
            <a:r>
              <a:rPr lang="el-GR" sz="2000" dirty="0" smtClean="0"/>
              <a:t>Μειονοτικό δημοτικό σχολείο στην Ξάνθη (γύρω στο 1953-1954). Στο πλαίσιο των καλών ελληνοτουρκικών σχέσεων τα μειονοτικά σχολεία χαρακτηρίσθηκαν από το ελληνικό κράτος ως «τουρκικά». Αυτό κράτησε μόνον μέχρι το 1955 περίπου.</a:t>
            </a:r>
            <a:br>
              <a:rPr lang="el-GR" sz="2000" dirty="0" smtClean="0"/>
            </a:br>
            <a:endParaRPr lang="el-GR" sz="2000" dirty="0"/>
          </a:p>
        </p:txBody>
      </p:sp>
      <p:pic>
        <p:nvPicPr>
          <p:cNvPr id="6146" name="Picture 2" descr="C:\Users\Aris\Documents\ΟΘΩΜΑΝΙΚΗ\Ιστορία της Οθωμανικής Αυτοκρατορίας\ΣΕΝΑΡΙΟ Α\Φωτογραφίες\1923-1964\okulw.jpg"/>
          <p:cNvPicPr>
            <a:picLocks noChangeAspect="1" noChangeArrowheads="1"/>
          </p:cNvPicPr>
          <p:nvPr/>
        </p:nvPicPr>
        <p:blipFill>
          <a:blip r:embed="rId2" cstate="print"/>
          <a:srcRect/>
          <a:stretch>
            <a:fillRect/>
          </a:stretch>
        </p:blipFill>
        <p:spPr bwMode="auto">
          <a:xfrm>
            <a:off x="0" y="329269"/>
            <a:ext cx="9144000" cy="504394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818658"/>
          </a:xfrm>
        </p:spPr>
        <p:txBody>
          <a:bodyPr>
            <a:normAutofit/>
          </a:bodyPr>
          <a:lstStyle/>
          <a:p>
            <a:r>
              <a:rPr lang="el-GR" sz="3200" dirty="0" smtClean="0"/>
              <a:t>Το παρόν αρχείο έχει αποκλειστικά διδακτικό στόχο, δεν αντίκειται στην κανονική εκμετάλλευση            των περιεχομένων έργων και δεν θίγει                         τα συμφέροντα των δικαιούχων.</a:t>
            </a:r>
            <a:br>
              <a:rPr lang="el-GR" sz="3200" dirty="0" smtClean="0"/>
            </a:br>
            <a:r>
              <a:rPr lang="el-GR" sz="3200" dirty="0" smtClean="0"/>
              <a:t>ν. 2121/1993</a:t>
            </a:r>
            <a:r>
              <a:rPr lang="en-US" sz="3200" dirty="0" smtClean="0"/>
              <a:t> </a:t>
            </a:r>
            <a:r>
              <a:rPr lang="el-GR" sz="3200" dirty="0" smtClean="0"/>
              <a:t>α. 21</a:t>
            </a:r>
            <a:endParaRPr lang="el-GR" sz="3200" dirty="0"/>
          </a:p>
        </p:txBody>
      </p:sp>
      <p:sp>
        <p:nvSpPr>
          <p:cNvPr id="3" name="2 - Θέση περιεχομένου"/>
          <p:cNvSpPr>
            <a:spLocks noGrp="1"/>
          </p:cNvSpPr>
          <p:nvPr>
            <p:ph idx="1"/>
          </p:nvPr>
        </p:nvSpPr>
        <p:spPr>
          <a:xfrm>
            <a:off x="457200" y="5517232"/>
            <a:ext cx="8229600" cy="608931"/>
          </a:xfrm>
        </p:spPr>
        <p:txBody>
          <a:bodyPr/>
          <a:lstStyle/>
          <a:p>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Ένοπλο ελληνικό σώμα του Μακεδονικού Αγώνα μαζί με Οθωμανούς στρατιωτικούς, έπειτα από την αμνηστία που δόθηκε μετά το Κίνημα.</a:t>
            </a:r>
            <a:endParaRPr lang="el-GR" sz="2000" dirty="0"/>
          </a:p>
        </p:txBody>
      </p:sp>
      <p:pic>
        <p:nvPicPr>
          <p:cNvPr id="198657" name="Picture 1" descr="C:\Users\Aris\Documents\ΟΘΩΜΑΝΙΚΗ\Ιστορία της Οθωμανικής Αυτοκρατορίας\ΣΕΝΑΡΙΟ Α\Φωτογραφίες\1908-1910\Yanis_Ramnalis_Band_Ottoman_Postcard.jpg"/>
          <p:cNvPicPr>
            <a:picLocks noChangeAspect="1" noChangeArrowheads="1"/>
          </p:cNvPicPr>
          <p:nvPr/>
        </p:nvPicPr>
        <p:blipFill>
          <a:blip r:embed="rId2" cstate="print"/>
          <a:srcRect/>
          <a:stretch>
            <a:fillRect/>
          </a:stretch>
        </p:blipFill>
        <p:spPr bwMode="auto">
          <a:xfrm>
            <a:off x="0" y="0"/>
            <a:ext cx="9144000" cy="5998464"/>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24128" y="0"/>
            <a:ext cx="3419872" cy="6858000"/>
          </a:xfrm>
        </p:spPr>
        <p:txBody>
          <a:bodyPr>
            <a:normAutofit/>
          </a:bodyPr>
          <a:lstStyle/>
          <a:p>
            <a:r>
              <a:rPr lang="el-GR" sz="2000" dirty="0" smtClean="0"/>
              <a:t>Οι κύριοι στόχοι του πογκρόμ κατά των Ρωμιών της Πόλης (Σεπτέμβριος 1955). </a:t>
            </a:r>
            <a:br>
              <a:rPr lang="el-GR" sz="2000" dirty="0" smtClean="0"/>
            </a:br>
            <a:r>
              <a:rPr lang="el-GR" sz="2000" dirty="0" smtClean="0"/>
              <a:t/>
            </a:r>
            <a:br>
              <a:rPr lang="el-GR" sz="2000" dirty="0" smtClean="0"/>
            </a:br>
            <a:r>
              <a:rPr lang="el-GR" sz="2000" dirty="0" smtClean="0"/>
              <a:t>Πολλές φωτογραφίες από τα Σεπτεμβριανά μπορείτε να βρείτε στον σύνδεσμο </a:t>
            </a:r>
            <a:r>
              <a:rPr lang="el-GR" sz="2000" u="sng" dirty="0" smtClean="0">
                <a:hlinkClick r:id="rId2"/>
              </a:rPr>
              <a:t>http://omogeneia-turkey.com/history/1955/foto.html</a:t>
            </a:r>
            <a:r>
              <a:rPr lang="el-GR" sz="2000" dirty="0" smtClean="0"/>
              <a:t> </a:t>
            </a:r>
            <a:br>
              <a:rPr lang="el-GR" sz="2000" dirty="0" smtClean="0"/>
            </a:br>
            <a:endParaRPr lang="el-GR" sz="2000" dirty="0"/>
          </a:p>
        </p:txBody>
      </p:sp>
      <p:pic>
        <p:nvPicPr>
          <p:cNvPr id="7170" name="Picture 2" descr="C:\Users\Aris\Documents\ΟΘΩΜΑΝΙΚΗ\Ιστορία της Οθωμανικής Αυτοκρατορίας\ΣΕΝΑΡΙΟ Α\Φωτογραφίες\1923-1964\Rect4108.png"/>
          <p:cNvPicPr>
            <a:picLocks noChangeAspect="1" noChangeArrowheads="1"/>
          </p:cNvPicPr>
          <p:nvPr/>
        </p:nvPicPr>
        <p:blipFill>
          <a:blip r:embed="rId3" cstate="print"/>
          <a:srcRect/>
          <a:stretch>
            <a:fillRect/>
          </a:stretch>
        </p:blipFill>
        <p:spPr bwMode="auto">
          <a:xfrm>
            <a:off x="0" y="0"/>
            <a:ext cx="5726136" cy="6858000"/>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rmAutofit/>
          </a:bodyPr>
          <a:lstStyle/>
          <a:p>
            <a:r>
              <a:rPr lang="el-GR" sz="2000" dirty="0" err="1" smtClean="0"/>
              <a:t>Βανδαλισμένοι</a:t>
            </a:r>
            <a:r>
              <a:rPr lang="el-GR" sz="2000" dirty="0" smtClean="0"/>
              <a:t> τάφοι Πατριαρχών στην Μονή Ζωοδόχου Πηγής </a:t>
            </a:r>
            <a:r>
              <a:rPr lang="el-GR" sz="2000" dirty="0" err="1" smtClean="0"/>
              <a:t>Μπαλουκλί</a:t>
            </a:r>
            <a:r>
              <a:rPr lang="el-GR" sz="2000" dirty="0" smtClean="0"/>
              <a:t> (1955).</a:t>
            </a:r>
            <a:br>
              <a:rPr lang="el-GR" sz="2000" dirty="0" smtClean="0"/>
            </a:br>
            <a:endParaRPr lang="el-GR" sz="2000" dirty="0"/>
          </a:p>
        </p:txBody>
      </p:sp>
      <p:pic>
        <p:nvPicPr>
          <p:cNvPr id="8194" name="Picture 2" descr="C:\Users\Aris\Documents\ΟΘΩΜΑΝΙΚΗ\Ιστορία της Οθωμανικής Αυτοκρατορίας\ΣΕΝΑΡΙΟ Α\Φωτογραφίες\1923-1964\World_Council_of_Churches_in_Istanbul_Pogrom_1955.jpg"/>
          <p:cNvPicPr>
            <a:picLocks noChangeAspect="1" noChangeArrowheads="1"/>
          </p:cNvPicPr>
          <p:nvPr/>
        </p:nvPicPr>
        <p:blipFill>
          <a:blip r:embed="rId2" cstate="print"/>
          <a:srcRect/>
          <a:stretch>
            <a:fillRect/>
          </a:stretch>
        </p:blipFill>
        <p:spPr bwMode="auto">
          <a:xfrm>
            <a:off x="555624" y="288032"/>
            <a:ext cx="8032752" cy="5517232"/>
          </a:xfrm>
          <a:prstGeom prst="rect">
            <a:avLst/>
          </a:prstGeom>
          <a:noFill/>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Autofit/>
          </a:bodyPr>
          <a:lstStyle/>
          <a:p>
            <a:r>
              <a:rPr lang="el-GR" sz="2000" dirty="0" err="1" smtClean="0"/>
              <a:t>Ερπυστριοφόρα</a:t>
            </a:r>
            <a:r>
              <a:rPr lang="el-GR" sz="2000" dirty="0" smtClean="0"/>
              <a:t> άρματα στην Μεγάλη Οδό του Πέραν (</a:t>
            </a:r>
            <a:r>
              <a:rPr lang="en-US" sz="2000" dirty="0" err="1" smtClean="0"/>
              <a:t>Istiklal</a:t>
            </a:r>
            <a:r>
              <a:rPr lang="en-US" sz="2000" dirty="0" smtClean="0"/>
              <a:t> </a:t>
            </a:r>
            <a:r>
              <a:rPr lang="en-US" sz="2000" dirty="0" err="1" smtClean="0"/>
              <a:t>Caddesi</a:t>
            </a:r>
            <a:r>
              <a:rPr lang="el-GR" sz="2000" dirty="0" smtClean="0"/>
              <a:t>), </a:t>
            </a:r>
            <a:br>
              <a:rPr lang="el-GR" sz="2000" dirty="0" smtClean="0"/>
            </a:br>
            <a:r>
              <a:rPr lang="el-GR" sz="2000" dirty="0" smtClean="0"/>
              <a:t>στην Κωνσταντινούπολη, μετά την κήρυξη στρατιωτικού νόμου </a:t>
            </a:r>
            <a:br>
              <a:rPr lang="el-GR" sz="2000" dirty="0" smtClean="0"/>
            </a:br>
            <a:r>
              <a:rPr lang="el-GR" sz="2000" dirty="0" smtClean="0"/>
              <a:t>που ακολούθησε τους βανδαλισμούς του Σεπτεμβρίου 1955.</a:t>
            </a:r>
            <a:br>
              <a:rPr lang="el-GR" sz="2000" dirty="0" smtClean="0"/>
            </a:br>
            <a:endParaRPr lang="el-GR" sz="2000" dirty="0"/>
          </a:p>
        </p:txBody>
      </p:sp>
      <p:pic>
        <p:nvPicPr>
          <p:cNvPr id="9218" name="Picture 2" descr="C:\Users\Aris\Documents\ΟΘΩΜΑΝΙΚΗ\Ιστορία της Οθωμανικής Αυτοκρατορίας\ΣΕΝΑΡΙΟ Α\Φωτογραφίες\1923-1964\2_2-thumb-large.jpg"/>
          <p:cNvPicPr>
            <a:picLocks noChangeAspect="1" noChangeArrowheads="1"/>
          </p:cNvPicPr>
          <p:nvPr/>
        </p:nvPicPr>
        <p:blipFill>
          <a:blip r:embed="rId2" cstate="print"/>
          <a:srcRect/>
          <a:stretch>
            <a:fillRect/>
          </a:stretch>
        </p:blipFill>
        <p:spPr bwMode="auto">
          <a:xfrm>
            <a:off x="498751" y="360040"/>
            <a:ext cx="8146499" cy="5085184"/>
          </a:xfrm>
          <a:prstGeom prst="rect">
            <a:avLst/>
          </a:prstGeom>
          <a:noFill/>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45224"/>
            <a:ext cx="9144000" cy="1412776"/>
          </a:xfrm>
        </p:spPr>
        <p:txBody>
          <a:bodyPr>
            <a:normAutofit/>
          </a:bodyPr>
          <a:lstStyle/>
          <a:p>
            <a:r>
              <a:rPr lang="el-GR" sz="2000" dirty="0" smtClean="0"/>
              <a:t>Απελαθέντες μετά τις 16 Μαρτίου 1964 Έλληνες υπήκοοι κάτοικοι Κωνσταντινούπολης, στην γέφυρα του Έβρου, καθ’ </a:t>
            </a:r>
            <a:r>
              <a:rPr lang="el-GR" sz="2000" dirty="0" err="1" smtClean="0"/>
              <a:t>οδόν</a:t>
            </a:r>
            <a:r>
              <a:rPr lang="el-GR" sz="2000" dirty="0" smtClean="0"/>
              <a:t> προς την Ελλάδα. Περισσότερο υλικό για τις απελάσεις του 1964 μπορείτε να βρείτε στον σύνδεσμο</a:t>
            </a:r>
            <a:r>
              <a:rPr lang="el-GR" sz="2000" u="sng" dirty="0" smtClean="0">
                <a:hlinkClick r:id="rId2"/>
              </a:rPr>
              <a:t> http://omogeneia-turkey.com/history/1964.html</a:t>
            </a:r>
            <a:r>
              <a:rPr lang="el-GR" sz="2000" dirty="0" smtClean="0"/>
              <a:t> </a:t>
            </a:r>
            <a:endParaRPr lang="el-GR" sz="2000" dirty="0"/>
          </a:p>
        </p:txBody>
      </p:sp>
      <p:pic>
        <p:nvPicPr>
          <p:cNvPr id="10242" name="Picture 2" descr="C:\Users\Aris\Documents\ΟΘΩΜΑΝΙΚΗ\Ιστορία της Οθωμανικής Αυτοκρατορίας\ΣΕΝΑΡΙΟ Α\Φωτογραφίες\1923-1964\12-13-3--4-thumb-large.jpg"/>
          <p:cNvPicPr>
            <a:picLocks noChangeAspect="1" noChangeArrowheads="1"/>
          </p:cNvPicPr>
          <p:nvPr/>
        </p:nvPicPr>
        <p:blipFill>
          <a:blip r:embed="rId3" cstate="print"/>
          <a:srcRect/>
          <a:stretch>
            <a:fillRect/>
          </a:stretch>
        </p:blipFill>
        <p:spPr bwMode="auto">
          <a:xfrm>
            <a:off x="737828" y="240806"/>
            <a:ext cx="7668344" cy="5204418"/>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200" dirty="0" smtClean="0"/>
              <a:t>Φωτογραφίες σχετικές </a:t>
            </a:r>
            <a:br>
              <a:rPr lang="el-GR" sz="3200" dirty="0" smtClean="0"/>
            </a:br>
            <a:r>
              <a:rPr lang="el-GR" sz="3200" dirty="0" smtClean="0"/>
              <a:t>με την ελληνορθόδοξη μειονότητα στην Τουρκία </a:t>
            </a:r>
            <a:br>
              <a:rPr lang="el-GR" sz="3200" dirty="0" smtClean="0"/>
            </a:br>
            <a:r>
              <a:rPr lang="el-GR" sz="3200" dirty="0" smtClean="0"/>
              <a:t>και τη μουσουλμανική μειονότητα στην Ελλάδα</a:t>
            </a:r>
            <a:endParaRPr lang="el-GR" sz="32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rmAutofit/>
          </a:bodyPr>
          <a:lstStyle/>
          <a:p>
            <a:r>
              <a:rPr lang="el-GR" sz="2000" dirty="0" smtClean="0"/>
              <a:t>Η δικαιοδοσία του Οικουμενικού Πατριαρχείου στην Ελλάδα και την Τουρκία.</a:t>
            </a:r>
            <a:endParaRPr lang="el-GR" sz="2000" dirty="0"/>
          </a:p>
        </p:txBody>
      </p:sp>
      <p:pic>
        <p:nvPicPr>
          <p:cNvPr id="51202" name="Picture 2" descr="C:\Users\Aris\Documents\ΟΘΩΜΑΝΙΚΗ\Ιστορία της Οθωμανικής Αυτοκρατορίας\ΣΕΝΑΡΙΟ Α\Φωτογραφίες\μειονότητες\Patrik-Rum.jpg"/>
          <p:cNvPicPr>
            <a:picLocks noChangeAspect="1" noChangeArrowheads="1"/>
          </p:cNvPicPr>
          <p:nvPr/>
        </p:nvPicPr>
        <p:blipFill>
          <a:blip r:embed="rId2" cstate="print"/>
          <a:srcRect/>
          <a:stretch>
            <a:fillRect/>
          </a:stretch>
        </p:blipFill>
        <p:spPr bwMode="auto">
          <a:xfrm>
            <a:off x="1807427" y="764704"/>
            <a:ext cx="5529146" cy="4258619"/>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0"/>
            <a:ext cx="3995936" cy="6858000"/>
          </a:xfrm>
        </p:spPr>
        <p:txBody>
          <a:bodyPr>
            <a:normAutofit/>
          </a:bodyPr>
          <a:lstStyle/>
          <a:p>
            <a:r>
              <a:rPr lang="el-GR" sz="2000" dirty="0" smtClean="0"/>
              <a:t>Ο Οικουμενικός Πατριάρχης Βαρθολομαίος </a:t>
            </a:r>
            <a:br>
              <a:rPr lang="el-GR" sz="2000" dirty="0" smtClean="0"/>
            </a:br>
            <a:r>
              <a:rPr lang="el-GR" sz="2000" dirty="0" smtClean="0"/>
              <a:t>(1991-).</a:t>
            </a:r>
            <a:br>
              <a:rPr lang="el-GR" sz="2000" dirty="0" smtClean="0"/>
            </a:br>
            <a:endParaRPr lang="el-GR" sz="2000" dirty="0"/>
          </a:p>
        </p:txBody>
      </p:sp>
      <p:pic>
        <p:nvPicPr>
          <p:cNvPr id="52226" name="Picture 2" descr="C:\Users\Aris\Documents\ΟΘΩΜΑΝΙΚΗ\Ιστορία της Οθωμανικής Αυτοκρατορίας\ΣΕΝΑΡΙΟ Α\Φωτογραφίες\μειονότητες\800px-Ecumenical_Patriarch_Bartholomew_200902.jpg"/>
          <p:cNvPicPr>
            <a:picLocks noChangeAspect="1" noChangeArrowheads="1"/>
          </p:cNvPicPr>
          <p:nvPr/>
        </p:nvPicPr>
        <p:blipFill>
          <a:blip r:embed="rId2" cstate="print"/>
          <a:srcRect/>
          <a:stretch>
            <a:fillRect/>
          </a:stretch>
        </p:blipFill>
        <p:spPr bwMode="auto">
          <a:xfrm>
            <a:off x="0" y="0"/>
            <a:ext cx="5148064" cy="6821184"/>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rmAutofit/>
          </a:bodyPr>
          <a:lstStyle/>
          <a:p>
            <a:r>
              <a:rPr lang="el-GR" sz="2000" dirty="0" smtClean="0"/>
              <a:t>Ο πατριαρχικός ναός του Αγίου Γεωργίου. Φανάρι, Κωνσταντινούπολη.</a:t>
            </a:r>
            <a:br>
              <a:rPr lang="el-GR" sz="2000" dirty="0" smtClean="0"/>
            </a:br>
            <a:endParaRPr lang="el-GR" sz="2000" dirty="0"/>
          </a:p>
        </p:txBody>
      </p:sp>
      <p:pic>
        <p:nvPicPr>
          <p:cNvPr id="53250" name="Picture 2" descr="C:\Users\Aris\Documents\ΟΘΩΜΑΝΙΚΗ\Ιστορία της Οθωμανικής Αυτοκρατορίας\ΣΕΝΑΡΙΟ Α\Φωτογραφίες\μειονότητες\1024px-Church_of_St._George,_Istanbul_(August_2010).jpg"/>
          <p:cNvPicPr>
            <a:picLocks noChangeAspect="1" noChangeArrowheads="1"/>
          </p:cNvPicPr>
          <p:nvPr/>
        </p:nvPicPr>
        <p:blipFill>
          <a:blip r:embed="rId2" cstate="print"/>
          <a:srcRect/>
          <a:stretch>
            <a:fillRect/>
          </a:stretch>
        </p:blipFill>
        <p:spPr bwMode="auto">
          <a:xfrm>
            <a:off x="449796" y="306309"/>
            <a:ext cx="8244408" cy="5498955"/>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ορθόδοξη εκκλησία της Αγίας Τριάδας στην Πλατεία </a:t>
            </a:r>
            <a:r>
              <a:rPr lang="el-GR" sz="2000" dirty="0" err="1" smtClean="0"/>
              <a:t>Ταξίμ</a:t>
            </a:r>
            <a:r>
              <a:rPr lang="el-GR" sz="2000" dirty="0" smtClean="0"/>
              <a:t> της Κωνσταντινούπολης, χτίστηκε το 1880.</a:t>
            </a:r>
            <a:endParaRPr lang="el-GR" sz="2000" dirty="0"/>
          </a:p>
        </p:txBody>
      </p:sp>
      <p:pic>
        <p:nvPicPr>
          <p:cNvPr id="54274" name="Picture 2" descr="C:\Users\Aris\Documents\ΟΘΩΜΑΝΙΚΗ\Ιστορία της Οθωμανικής Αυτοκρατορίας\ΣΕΝΑΡΙΟ Α\Φωτογραφίες\μειονότητες\800px-Agia_Triada_Greek_Orthodox_Church,_İstanbul.jpg"/>
          <p:cNvPicPr>
            <a:picLocks noChangeAspect="1" noChangeArrowheads="1"/>
          </p:cNvPicPr>
          <p:nvPr/>
        </p:nvPicPr>
        <p:blipFill>
          <a:blip r:embed="rId2" cstate="print"/>
          <a:srcRect/>
          <a:stretch>
            <a:fillRect/>
          </a:stretch>
        </p:blipFill>
        <p:spPr bwMode="auto">
          <a:xfrm>
            <a:off x="706662" y="72008"/>
            <a:ext cx="7730676" cy="5805264"/>
          </a:xfrm>
          <a:prstGeom prst="rect">
            <a:avLst/>
          </a:prstGeom>
          <a:no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Η Θεολογική Σχολή της Χάλκης στο ομώνυμο νησί των </a:t>
            </a:r>
            <a:r>
              <a:rPr lang="el-GR" sz="2000" dirty="0" err="1" smtClean="0"/>
              <a:t>Πριγκηποννήσων</a:t>
            </a:r>
            <a:r>
              <a:rPr lang="el-GR" sz="2000" dirty="0" smtClean="0"/>
              <a:t>.</a:t>
            </a:r>
            <a:endParaRPr lang="el-GR" sz="2000" dirty="0"/>
          </a:p>
        </p:txBody>
      </p:sp>
      <p:pic>
        <p:nvPicPr>
          <p:cNvPr id="55298" name="Picture 2" descr="C:\Users\Aris\Documents\ΟΘΩΜΑΝΙΚΗ\Ιστορία της Οθωμανικής Αυτοκρατορίας\ΣΕΝΑΡΙΟ Α\Φωτογραφίες\μειονότητες\800px-Adalar_6954.jpg"/>
          <p:cNvPicPr>
            <a:picLocks noChangeAspect="1" noChangeArrowheads="1"/>
          </p:cNvPicPr>
          <p:nvPr/>
        </p:nvPicPr>
        <p:blipFill>
          <a:blip r:embed="rId2" cstate="print"/>
          <a:srcRect/>
          <a:stretch>
            <a:fillRect/>
          </a:stretch>
        </p:blipFill>
        <p:spPr bwMode="auto">
          <a:xfrm>
            <a:off x="485800" y="0"/>
            <a:ext cx="8172400" cy="604757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165304"/>
            <a:ext cx="8229600" cy="692696"/>
          </a:xfrm>
        </p:spPr>
        <p:txBody>
          <a:bodyPr>
            <a:noAutofit/>
          </a:bodyPr>
          <a:lstStyle/>
          <a:p>
            <a:r>
              <a:rPr lang="el-GR" sz="2000" dirty="0" smtClean="0"/>
              <a:t>Ένοπλο </a:t>
            </a:r>
            <a:r>
              <a:rPr lang="el-GR" sz="2000" dirty="0" err="1" smtClean="0"/>
              <a:t>φιλοβουλγαρικό</a:t>
            </a:r>
            <a:r>
              <a:rPr lang="el-GR" sz="2000" dirty="0" smtClean="0"/>
              <a:t> σώμα πριν μπει στα Σκόπια μετά την χορήγηση της αμνηστίας που ακολούθησε το Κίνημα του 1908.</a:t>
            </a:r>
            <a:br>
              <a:rPr lang="el-GR" sz="2000" dirty="0" smtClean="0"/>
            </a:br>
            <a:endParaRPr lang="el-GR" sz="2000" dirty="0"/>
          </a:p>
        </p:txBody>
      </p:sp>
      <p:pic>
        <p:nvPicPr>
          <p:cNvPr id="197633" name="Picture 1" descr="C:\Users\Aris\Documents\ΟΘΩΜΑΝΙΚΗ\Ιστορία της Οθωμανικής Αυτοκρατορίας\ΣΕΝΑΡΙΟ Α\Φωτογραφίες\1908-1910\800px-Vasil_Adzhalarski_with_Young_Turks_1908.jpg"/>
          <p:cNvPicPr>
            <a:picLocks noChangeAspect="1" noChangeArrowheads="1"/>
          </p:cNvPicPr>
          <p:nvPr/>
        </p:nvPicPr>
        <p:blipFill>
          <a:blip r:embed="rId2" cstate="print"/>
          <a:srcRect/>
          <a:stretch>
            <a:fillRect/>
          </a:stretch>
        </p:blipFill>
        <p:spPr bwMode="auto">
          <a:xfrm>
            <a:off x="125760" y="0"/>
            <a:ext cx="8892480" cy="5924614"/>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Το Ορθόδοξο Ορφανοτροφείο </a:t>
            </a:r>
            <a:r>
              <a:rPr lang="el-GR" sz="2000" dirty="0" err="1" smtClean="0"/>
              <a:t>Πριγκήπου</a:t>
            </a:r>
            <a:r>
              <a:rPr lang="el-GR" sz="2000" dirty="0" smtClean="0"/>
              <a:t> (κτίσμα του 1898) </a:t>
            </a:r>
            <a:br>
              <a:rPr lang="el-GR" sz="2000" dirty="0" smtClean="0"/>
            </a:br>
            <a:r>
              <a:rPr lang="el-GR" sz="2000" dirty="0" smtClean="0"/>
              <a:t>ως είχε το 2015. Μετά από μακρούς δικαστικούς αγώνες, </a:t>
            </a:r>
            <a:br>
              <a:rPr lang="el-GR" sz="2000" dirty="0" smtClean="0"/>
            </a:br>
            <a:r>
              <a:rPr lang="el-GR" sz="2000" dirty="0" smtClean="0"/>
              <a:t>το κτίριο ανήκει πλέον νόμιμα στο Οικουμενικό Πατριαρχείο.</a:t>
            </a:r>
            <a:br>
              <a:rPr lang="el-GR" sz="2000" dirty="0" smtClean="0"/>
            </a:br>
            <a:endParaRPr lang="el-GR" sz="2000" dirty="0"/>
          </a:p>
        </p:txBody>
      </p:sp>
      <p:pic>
        <p:nvPicPr>
          <p:cNvPr id="56322" name="Picture 2" descr="C:\Users\Aris\Documents\ΟΘΩΜΑΝΙΚΗ\Ιστορία της Οθωμανικής Αυτοκρατορίας\ΣΕΝΑΡΙΟ Α\Φωτογραφίες\μειονότητες\1024px-Büyükada_Rum_Yetimhanesi_(Old_Greek_Orphanage),_Istanbul_01.jpg"/>
          <p:cNvPicPr>
            <a:picLocks noChangeAspect="1" noChangeArrowheads="1"/>
          </p:cNvPicPr>
          <p:nvPr/>
        </p:nvPicPr>
        <p:blipFill>
          <a:blip r:embed="rId2" cstate="print"/>
          <a:srcRect/>
          <a:stretch>
            <a:fillRect/>
          </a:stretch>
        </p:blipFill>
        <p:spPr bwMode="auto">
          <a:xfrm>
            <a:off x="413792" y="116632"/>
            <a:ext cx="8316416" cy="5546985"/>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95936" cy="6858000"/>
          </a:xfrm>
        </p:spPr>
        <p:txBody>
          <a:bodyPr>
            <a:noAutofit/>
          </a:bodyPr>
          <a:lstStyle/>
          <a:p>
            <a:r>
              <a:rPr lang="el-GR" sz="2000" dirty="0" smtClean="0"/>
              <a:t>Η Μεγάλη του Γένους Σχολή </a:t>
            </a:r>
            <a:br>
              <a:rPr lang="el-GR" sz="2000" dirty="0" smtClean="0"/>
            </a:br>
            <a:r>
              <a:rPr lang="el-GR" sz="2000" dirty="0" smtClean="0"/>
              <a:t>εξακολουθεί να λειτουργεί </a:t>
            </a:r>
            <a:br>
              <a:rPr lang="el-GR" sz="2000" dirty="0" smtClean="0"/>
            </a:br>
            <a:r>
              <a:rPr lang="el-GR" sz="2000" dirty="0" smtClean="0"/>
              <a:t>ως γυμνάσιο και λύκειο </a:t>
            </a:r>
            <a:br>
              <a:rPr lang="el-GR" sz="2000" dirty="0" smtClean="0"/>
            </a:br>
            <a:r>
              <a:rPr lang="el-GR" sz="2000" dirty="0" smtClean="0"/>
              <a:t>για τα παιδιά της μειονότητας.</a:t>
            </a:r>
            <a:br>
              <a:rPr lang="el-GR" sz="2000" dirty="0" smtClean="0"/>
            </a:br>
            <a:endParaRPr lang="el-GR" sz="2000" dirty="0"/>
          </a:p>
        </p:txBody>
      </p:sp>
      <p:pic>
        <p:nvPicPr>
          <p:cNvPr id="57346" name="Picture 2" descr="C:\Users\Aris\Documents\ΟΘΩΜΑΝΙΚΗ\Ιστορία της Οθωμανικής Αυτοκρατορίας\ΣΕΝΑΡΙΟ Α\Φωτογραφίες\μειονότητες\800px-Phanar_Greek_Orthodox_college_Vodina.jpg"/>
          <p:cNvPicPr>
            <a:picLocks noChangeAspect="1" noChangeArrowheads="1"/>
          </p:cNvPicPr>
          <p:nvPr/>
        </p:nvPicPr>
        <p:blipFill>
          <a:blip r:embed="rId2" cstate="print"/>
          <a:srcRect/>
          <a:stretch>
            <a:fillRect/>
          </a:stretch>
        </p:blipFill>
        <p:spPr bwMode="auto">
          <a:xfrm>
            <a:off x="3995936" y="0"/>
            <a:ext cx="5148064" cy="6867438"/>
          </a:xfrm>
          <a:prstGeom prst="rect">
            <a:avLst/>
          </a:prstGeom>
          <a:noFill/>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Αθλητές, μέλη του Αθλητικού Συλλόγου Πέραν, το 1922. </a:t>
            </a:r>
            <a:br>
              <a:rPr lang="el-GR" sz="2000" dirty="0" smtClean="0"/>
            </a:br>
            <a:r>
              <a:rPr lang="el-GR" sz="2000" dirty="0" smtClean="0"/>
              <a:t>Ο Σύλλογος εξακολουθεί να λειτουργεί.</a:t>
            </a:r>
            <a:br>
              <a:rPr lang="el-GR" sz="2000" dirty="0" smtClean="0"/>
            </a:br>
            <a:endParaRPr lang="el-GR" sz="2000" dirty="0"/>
          </a:p>
        </p:txBody>
      </p:sp>
      <p:pic>
        <p:nvPicPr>
          <p:cNvPr id="58370" name="Picture 2" descr="C:\Users\Aris\Documents\ΟΘΩΜΑΝΙΚΗ\Ιστορία της Οθωμανικής Αυτοκρατορίας\ΣΕΝΑΡΙΟ Α\Φωτογραφίες\μειονότητες\Pera_Club.jpg"/>
          <p:cNvPicPr>
            <a:picLocks noChangeAspect="1" noChangeArrowheads="1"/>
          </p:cNvPicPr>
          <p:nvPr/>
        </p:nvPicPr>
        <p:blipFill>
          <a:blip r:embed="rId2" cstate="print"/>
          <a:srcRect/>
          <a:stretch>
            <a:fillRect/>
          </a:stretch>
        </p:blipFill>
        <p:spPr bwMode="auto">
          <a:xfrm>
            <a:off x="1733703" y="864096"/>
            <a:ext cx="5676595" cy="4293096"/>
          </a:xfrm>
          <a:prstGeom prst="rect">
            <a:avLst/>
          </a:prstGeom>
          <a:noFill/>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283968" cy="6858000"/>
          </a:xfrm>
        </p:spPr>
        <p:txBody>
          <a:bodyPr>
            <a:normAutofit/>
          </a:bodyPr>
          <a:lstStyle/>
          <a:p>
            <a:r>
              <a:rPr lang="el-GR" sz="2000" dirty="0" smtClean="0"/>
              <a:t>Η εφημερίδα </a:t>
            </a:r>
            <a:r>
              <a:rPr lang="el-GR" sz="2000" i="1" dirty="0" smtClean="0"/>
              <a:t>Απογευματινή</a:t>
            </a:r>
            <a:r>
              <a:rPr lang="el-GR" sz="2000" dirty="0" smtClean="0"/>
              <a:t> εξακολουθεί να εκδίδεται </a:t>
            </a:r>
            <a:br>
              <a:rPr lang="el-GR" sz="2000" dirty="0" smtClean="0"/>
            </a:br>
            <a:r>
              <a:rPr lang="el-GR" sz="2000" dirty="0" smtClean="0"/>
              <a:t>στην Κωνσταντινούπολη.</a:t>
            </a:r>
            <a:br>
              <a:rPr lang="el-GR" sz="2000" dirty="0" smtClean="0"/>
            </a:br>
            <a:endParaRPr lang="el-GR" sz="2000" dirty="0"/>
          </a:p>
        </p:txBody>
      </p:sp>
      <p:pic>
        <p:nvPicPr>
          <p:cNvPr id="59394" name="Picture 2" descr="C:\Users\Aris\Documents\ΟΘΩΜΑΝΙΚΗ\Ιστορία της Οθωμανικής Αυτοκρατορίας\ΣΕΝΑΡΙΟ Α\Φωτογραφίες\μειονότητες\Apoyevmatini1.png"/>
          <p:cNvPicPr>
            <a:picLocks noChangeAspect="1" noChangeArrowheads="1"/>
          </p:cNvPicPr>
          <p:nvPr/>
        </p:nvPicPr>
        <p:blipFill>
          <a:blip r:embed="rId2" cstate="print"/>
          <a:srcRect/>
          <a:stretch>
            <a:fillRect/>
          </a:stretch>
        </p:blipFill>
        <p:spPr bwMode="auto">
          <a:xfrm>
            <a:off x="-1" y="0"/>
            <a:ext cx="4905603" cy="6858000"/>
          </a:xfrm>
          <a:prstGeom prst="rect">
            <a:avLst/>
          </a:prstGeom>
          <a:noFill/>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Η ιστοσελίδα του εκδοτικού οίκου </a:t>
            </a:r>
            <a:r>
              <a:rPr lang="el-GR" sz="2000" i="1" dirty="0" smtClean="0"/>
              <a:t>Ιστός</a:t>
            </a:r>
            <a:r>
              <a:rPr lang="el-GR" sz="2000" dirty="0" smtClean="0"/>
              <a:t>, </a:t>
            </a:r>
            <a:br>
              <a:rPr lang="el-GR" sz="2000" dirty="0" smtClean="0"/>
            </a:br>
            <a:r>
              <a:rPr lang="el-GR" sz="2000" dirty="0" smtClean="0"/>
              <a:t>που ιδρύθηκε στην Κωνσταντινούπολη το 2012.</a:t>
            </a:r>
            <a:br>
              <a:rPr lang="el-GR" sz="2000" dirty="0" smtClean="0"/>
            </a:br>
            <a:endParaRPr lang="el-GR" sz="2000" dirty="0"/>
          </a:p>
        </p:txBody>
      </p:sp>
      <p:pic>
        <p:nvPicPr>
          <p:cNvPr id="60418" name="Picture 2" descr="C:\Users\Aris\Documents\ΟΘΩΜΑΝΙΚΗ\Ιστορία της Οθωμανικής Αυτοκρατορίας\ΣΕΝΑΡΙΟ Α\Φωτογραφίες\μειονότητες\Χωρίς τίτλο.png"/>
          <p:cNvPicPr>
            <a:picLocks noChangeAspect="1" noChangeArrowheads="1"/>
          </p:cNvPicPr>
          <p:nvPr/>
        </p:nvPicPr>
        <p:blipFill>
          <a:blip r:embed="rId2" cstate="print"/>
          <a:srcRect/>
          <a:stretch>
            <a:fillRect/>
          </a:stretch>
        </p:blipFill>
        <p:spPr bwMode="auto">
          <a:xfrm>
            <a:off x="1" y="189255"/>
            <a:ext cx="9144000" cy="5544001"/>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933056"/>
            <a:ext cx="9144000" cy="2924944"/>
          </a:xfrm>
        </p:spPr>
        <p:txBody>
          <a:bodyPr>
            <a:normAutofit/>
          </a:bodyPr>
          <a:lstStyle/>
          <a:p>
            <a:r>
              <a:rPr lang="el-GR" sz="2000" dirty="0" smtClean="0"/>
              <a:t>Η ταβέρνα του </a:t>
            </a:r>
            <a:r>
              <a:rPr lang="el-GR" sz="2000" dirty="0" err="1" smtClean="0"/>
              <a:t>Μπαρμπα</a:t>
            </a:r>
            <a:r>
              <a:rPr lang="el-GR" sz="2000" dirty="0" smtClean="0"/>
              <a:t>-</a:t>
            </a:r>
            <a:r>
              <a:rPr lang="el-GR" sz="2000" dirty="0" err="1" smtClean="0"/>
              <a:t>Gιώργου</a:t>
            </a:r>
            <a:r>
              <a:rPr lang="el-GR" sz="2000" dirty="0" smtClean="0"/>
              <a:t> στα </a:t>
            </a:r>
            <a:r>
              <a:rPr lang="el-GR" sz="2000" dirty="0" err="1" smtClean="0"/>
              <a:t>Αγρίδια</a:t>
            </a:r>
            <a:r>
              <a:rPr lang="el-GR" sz="2000" dirty="0" smtClean="0"/>
              <a:t> (τουρκ. </a:t>
            </a:r>
            <a:r>
              <a:rPr lang="en-US" sz="2000" dirty="0" err="1" smtClean="0"/>
              <a:t>Tepek</a:t>
            </a:r>
            <a:r>
              <a:rPr lang="el-GR" sz="2000" dirty="0" smtClean="0"/>
              <a:t>ö</a:t>
            </a:r>
            <a:r>
              <a:rPr lang="en-US" sz="2000" dirty="0" smtClean="0"/>
              <a:t>y</a:t>
            </a:r>
            <a:r>
              <a:rPr lang="el-GR" sz="2000" dirty="0" smtClean="0"/>
              <a:t>), στην Ίμβρο (τουρκ. </a:t>
            </a:r>
            <a:r>
              <a:rPr lang="en-US" sz="2000" dirty="0" err="1" smtClean="0"/>
              <a:t>Gökçeada</a:t>
            </a:r>
            <a:r>
              <a:rPr lang="el-GR" sz="2000" dirty="0" smtClean="0"/>
              <a:t>). Από το 1964 κυρίως, σε συνέχεια μέτρων της τουρκικής κυβέρνησης (κλείσιμο των ελληνικών σχολείων, απαλλοτριώσεις περιουσιών </a:t>
            </a:r>
            <a:r>
              <a:rPr lang="el-GR" sz="2000" dirty="0" err="1" smtClean="0"/>
              <a:t>κ.ά</a:t>
            </a:r>
            <a:r>
              <a:rPr lang="el-GR" sz="2000" dirty="0" smtClean="0"/>
              <a:t>), ο σχεδόν αποκλειστικά ελληνικός πληθυσμός του νησιού άρχισε να το εγκαταλείπει σταδιακά. Σήμερα απομένουν λίγες εκατοντάδες Έλληνες, αποτελώντας πια μειονότητα. Πάντως από την δεκαετία του 1990 παρατηρείται κάποια ανάκαμψη για τον ελληνισμό του νησιού. Το 2013 μάλιστα επαναλειτούργησε το ελληνικό δημοτικό σχολείο και από το 2015 λειτουργούν και ελληνικό γυμνάσιο και λύκειο.</a:t>
            </a:r>
            <a:endParaRPr lang="el-GR" sz="2000" dirty="0"/>
          </a:p>
        </p:txBody>
      </p:sp>
      <p:pic>
        <p:nvPicPr>
          <p:cNvPr id="61442" name="Picture 2" descr="C:\Users\Aris\Documents\ΟΘΩΜΑΝΙΚΗ\Ιστορία της Οθωμανικής Αυτοκρατορίας\ΣΕΝΑΡΙΟ Α\Φωτογραφίες\μειονότητες\Barba_Yorgo_tavern,_Tepeköy_village,_Gökçeada,_Turkey_-_20050713.jpg"/>
          <p:cNvPicPr>
            <a:picLocks noChangeAspect="1" noChangeArrowheads="1"/>
          </p:cNvPicPr>
          <p:nvPr/>
        </p:nvPicPr>
        <p:blipFill>
          <a:blip r:embed="rId2" cstate="print"/>
          <a:srcRect/>
          <a:stretch>
            <a:fillRect/>
          </a:stretch>
        </p:blipFill>
        <p:spPr bwMode="auto">
          <a:xfrm>
            <a:off x="1901958" y="72008"/>
            <a:ext cx="5340085" cy="4005064"/>
          </a:xfrm>
          <a:prstGeom prst="rect">
            <a:avLst/>
          </a:prstGeom>
          <a:noFill/>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572000" cy="6858000"/>
          </a:xfrm>
        </p:spPr>
        <p:txBody>
          <a:bodyPr>
            <a:normAutofit/>
          </a:bodyPr>
          <a:lstStyle/>
          <a:p>
            <a:r>
              <a:rPr lang="el-GR" sz="2000" dirty="0" smtClean="0"/>
              <a:t>Άποψη του οικισμού της Τενέδου </a:t>
            </a:r>
            <a:br>
              <a:rPr lang="el-GR" sz="2000" dirty="0" smtClean="0"/>
            </a:br>
            <a:r>
              <a:rPr lang="el-GR" sz="2000" dirty="0" smtClean="0"/>
              <a:t>(τουρκ. </a:t>
            </a:r>
            <a:r>
              <a:rPr lang="en-US" sz="2000" dirty="0" smtClean="0"/>
              <a:t>Bozcaada</a:t>
            </a:r>
            <a:r>
              <a:rPr lang="el-GR" sz="2000" dirty="0" smtClean="0"/>
              <a:t>) </a:t>
            </a:r>
            <a:br>
              <a:rPr lang="el-GR" sz="2000" dirty="0" smtClean="0"/>
            </a:br>
            <a:r>
              <a:rPr lang="el-GR" sz="2000" dirty="0" smtClean="0"/>
              <a:t>με το καμπαναριό της ορθόδοξης εκκλησίας της Κοιμήσεως της Θεοτόκου. Στην Τένεδο έχουν απομείνει περίπου δέκα Έλληνες, όλοι προβεβηκυίας ηλικίας. Δεν είναι ορατή κάποια πληθυσμιακή ανάκαμψη για τον ελληνισμό του νησιού.</a:t>
            </a:r>
            <a:br>
              <a:rPr lang="el-GR" sz="2000" dirty="0" smtClean="0"/>
            </a:br>
            <a:endParaRPr lang="el-GR" sz="2000" dirty="0"/>
          </a:p>
        </p:txBody>
      </p:sp>
      <p:pic>
        <p:nvPicPr>
          <p:cNvPr id="62466" name="Picture 2" descr="C:\Users\Aris\Documents\ΟΘΩΜΑΝΙΚΗ\Ιστορία της Οθωμανικής Αυτοκρατορίας\ΣΕΝΑΡΙΟ Α\Φωτογραφίες\μειονότητες\Bozcaada_-_panoramio_(21).jpg"/>
          <p:cNvPicPr>
            <a:picLocks noChangeAspect="1" noChangeArrowheads="1"/>
          </p:cNvPicPr>
          <p:nvPr/>
        </p:nvPicPr>
        <p:blipFill>
          <a:blip r:embed="rId2" cstate="print"/>
          <a:srcRect/>
          <a:stretch>
            <a:fillRect/>
          </a:stretch>
        </p:blipFill>
        <p:spPr bwMode="auto">
          <a:xfrm>
            <a:off x="4572000" y="-1"/>
            <a:ext cx="4572000" cy="6829425"/>
          </a:xfrm>
          <a:prstGeom prst="rect">
            <a:avLst/>
          </a:prstGeom>
          <a:noFill/>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25144"/>
            <a:ext cx="9144000" cy="2132856"/>
          </a:xfrm>
        </p:spPr>
        <p:txBody>
          <a:bodyPr>
            <a:noAutofit/>
          </a:bodyPr>
          <a:lstStyle/>
          <a:p>
            <a:r>
              <a:rPr lang="el-GR" sz="2000" dirty="0" smtClean="0"/>
              <a:t>Η εκκλησία του Αποστόλου Παύλου στην Ταρσό (τουρκ. </a:t>
            </a:r>
            <a:r>
              <a:rPr lang="en-US" sz="2000" dirty="0" smtClean="0"/>
              <a:t>Tarsus</a:t>
            </a:r>
            <a:r>
              <a:rPr lang="el-GR" sz="2000" dirty="0" smtClean="0"/>
              <a:t>) της Κιλικίας, κτίστηκε στην σημερινή της μορφή το 1862. Ο μικρός αριθμός ορθοδόξων της Κιλικίας, όπως και της περιοχής της Αντιόχειας (τουρκ. </a:t>
            </a:r>
            <a:r>
              <a:rPr lang="en-US" sz="2000" dirty="0" err="1" smtClean="0"/>
              <a:t>Hatay</a:t>
            </a:r>
            <a:r>
              <a:rPr lang="el-GR" sz="2000" dirty="0" smtClean="0"/>
              <a:t>) είναι αραβόφωνοι, Τούρκοι υπήκοοι και υπάγονται εκκλησιαστικά στο Ορθόδοξο Πατριαρχείο Αντιοχείας. Πολλοί από αυτούς έχουν εγκατασταθεί στην Κωνσταντινούπολη και ως ορθόδοξοι είναι μέλη της </a:t>
            </a:r>
            <a:r>
              <a:rPr lang="el-GR" sz="2000" dirty="0" err="1" smtClean="0"/>
              <a:t>ρωμέικης</a:t>
            </a:r>
            <a:r>
              <a:rPr lang="el-GR" sz="2000" dirty="0" smtClean="0"/>
              <a:t> κοινότητας. Σήμερα περίπου το 40% των μαθητών των ελληνορθόδοξων σχολείων της Πόλης είναι αραβόφωνοι.</a:t>
            </a:r>
            <a:br>
              <a:rPr lang="el-GR" sz="2000" dirty="0" smtClean="0"/>
            </a:br>
            <a:endParaRPr lang="el-GR" sz="2000" dirty="0"/>
          </a:p>
        </p:txBody>
      </p:sp>
      <p:pic>
        <p:nvPicPr>
          <p:cNvPr id="63490" name="Picture 2" descr="C:\Users\Aris\Documents\ΟΘΩΜΑΝΙΚΗ\Ιστορία της Οθωμανικής Αυτοκρατορίας\ΣΕΝΑΡΙΟ Α\Φωτογραφίες\μειονότητες\Tarsus_Saint_Paul's_Church.jpg"/>
          <p:cNvPicPr>
            <a:picLocks noChangeAspect="1" noChangeArrowheads="1"/>
          </p:cNvPicPr>
          <p:nvPr/>
        </p:nvPicPr>
        <p:blipFill>
          <a:blip r:embed="rId2" cstate="print"/>
          <a:srcRect/>
          <a:stretch>
            <a:fillRect/>
          </a:stretch>
        </p:blipFill>
        <p:spPr bwMode="auto">
          <a:xfrm>
            <a:off x="1673932" y="0"/>
            <a:ext cx="5796136" cy="4347102"/>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44008" y="0"/>
            <a:ext cx="4499992" cy="6858000"/>
          </a:xfrm>
        </p:spPr>
        <p:txBody>
          <a:bodyPr>
            <a:normAutofit/>
          </a:bodyPr>
          <a:lstStyle/>
          <a:p>
            <a:r>
              <a:rPr lang="el-GR" sz="2000" dirty="0" smtClean="0"/>
              <a:t>Ο αναγνωρισμένος από το ελληνικό κράτος Μουφτής Κομοτηνής</a:t>
            </a:r>
            <a:br>
              <a:rPr lang="el-GR" sz="2000" dirty="0" smtClean="0"/>
            </a:br>
            <a:r>
              <a:rPr lang="el-GR" sz="2000" dirty="0" smtClean="0"/>
              <a:t> </a:t>
            </a:r>
            <a:r>
              <a:rPr lang="el-GR" sz="2000" dirty="0" err="1" smtClean="0"/>
              <a:t>Μέτσο</a:t>
            </a:r>
            <a:r>
              <a:rPr lang="el-GR" sz="2000" dirty="0" smtClean="0"/>
              <a:t> </a:t>
            </a:r>
            <a:r>
              <a:rPr lang="el-GR" sz="2000" dirty="0" err="1" smtClean="0"/>
              <a:t>Τζεμαλή</a:t>
            </a:r>
            <a:r>
              <a:rPr lang="el-GR" sz="2000" dirty="0" smtClean="0"/>
              <a:t> (1937-)</a:t>
            </a:r>
            <a:br>
              <a:rPr lang="el-GR" sz="2000" dirty="0" smtClean="0"/>
            </a:br>
            <a:endParaRPr lang="el-GR" sz="2000" dirty="0"/>
          </a:p>
        </p:txBody>
      </p:sp>
      <p:pic>
        <p:nvPicPr>
          <p:cNvPr id="64514" name="Picture 2" descr="C:\Users\Aris\Documents\ΟΘΩΜΑΝΙΚΗ\Ιστορία της Οθωμανικής Αυτοκρατορίας\ΣΕΝΑΡΙΟ Α\Φωτογραφίες\μειονότητες\20050327_25_March_Greek_national_day_Mufti_Meco_Cemali.jpg"/>
          <p:cNvPicPr>
            <a:picLocks noChangeAspect="1" noChangeArrowheads="1"/>
          </p:cNvPicPr>
          <p:nvPr/>
        </p:nvPicPr>
        <p:blipFill>
          <a:blip r:embed="rId2" cstate="print"/>
          <a:srcRect/>
          <a:stretch>
            <a:fillRect/>
          </a:stretch>
        </p:blipFill>
        <p:spPr bwMode="auto">
          <a:xfrm>
            <a:off x="0" y="-1"/>
            <a:ext cx="4644008" cy="6858001"/>
          </a:xfrm>
          <a:prstGeom prst="rect">
            <a:avLst/>
          </a:prstGeom>
          <a:noFill/>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707904" cy="6858000"/>
          </a:xfrm>
        </p:spPr>
        <p:txBody>
          <a:bodyPr>
            <a:normAutofit/>
          </a:bodyPr>
          <a:lstStyle/>
          <a:p>
            <a:r>
              <a:rPr lang="el-GR" sz="2000" dirty="0" smtClean="0"/>
              <a:t>Ο Ιμπραήμ </a:t>
            </a:r>
            <a:r>
              <a:rPr lang="el-GR" sz="2000" dirty="0" err="1" smtClean="0"/>
              <a:t>Σερήφ</a:t>
            </a:r>
            <a:r>
              <a:rPr lang="el-GR" sz="2000" dirty="0" smtClean="0"/>
              <a:t> (1951-), </a:t>
            </a:r>
            <a:br>
              <a:rPr lang="el-GR" sz="2000" dirty="0" smtClean="0"/>
            </a:br>
            <a:r>
              <a:rPr lang="el-GR" sz="2000" dirty="0" smtClean="0"/>
              <a:t>ο οποίος εκλέχθηκε </a:t>
            </a:r>
            <a:br>
              <a:rPr lang="el-GR" sz="2000" dirty="0" smtClean="0"/>
            </a:br>
            <a:r>
              <a:rPr lang="el-GR" sz="2000" dirty="0" smtClean="0"/>
              <a:t>ως Μουφτής Κομοτηνής </a:t>
            </a:r>
            <a:br>
              <a:rPr lang="el-GR" sz="2000" dirty="0" smtClean="0"/>
            </a:br>
            <a:r>
              <a:rPr lang="el-GR" sz="2000" dirty="0" err="1" smtClean="0"/>
              <a:t>δι</a:t>
            </a:r>
            <a:r>
              <a:rPr lang="el-GR" sz="2000" dirty="0" smtClean="0"/>
              <a:t>’ ανατάσεως της χειρός </a:t>
            </a:r>
            <a:br>
              <a:rPr lang="el-GR" sz="2000" dirty="0" smtClean="0"/>
            </a:br>
            <a:r>
              <a:rPr lang="el-GR" sz="2000" dirty="0" smtClean="0"/>
              <a:t>από τους συγκεντρωμένους </a:t>
            </a:r>
            <a:br>
              <a:rPr lang="el-GR" sz="2000" dirty="0" smtClean="0"/>
            </a:br>
            <a:r>
              <a:rPr lang="el-GR" sz="2000" dirty="0" smtClean="0"/>
              <a:t>στα τεμένη για την προσευχή </a:t>
            </a:r>
            <a:br>
              <a:rPr lang="el-GR" sz="2000" dirty="0" smtClean="0"/>
            </a:br>
            <a:r>
              <a:rPr lang="el-GR" sz="2000" dirty="0" smtClean="0"/>
              <a:t>της Παρασκευής, </a:t>
            </a:r>
            <a:br>
              <a:rPr lang="el-GR" sz="2000" dirty="0" smtClean="0"/>
            </a:br>
            <a:r>
              <a:rPr lang="el-GR" sz="2000" dirty="0" smtClean="0"/>
              <a:t>δεν αναγνωρίζεται ως μουφτής από το ελληνικό κράτος.</a:t>
            </a:r>
            <a:br>
              <a:rPr lang="el-GR" sz="2000" dirty="0" smtClean="0"/>
            </a:br>
            <a:endParaRPr lang="el-GR" sz="2000" dirty="0"/>
          </a:p>
        </p:txBody>
      </p:sp>
      <p:pic>
        <p:nvPicPr>
          <p:cNvPr id="65538" name="Picture 2" descr="C:\Users\Aris\Documents\ΟΘΩΜΑΝΙΚΗ\Ιστορία της Οθωμανικής Αυτοκρατορίας\ΣΕΝΑΡΙΟ Α\Φωτογραφίες\μειονότητες\20100425_Fillyra_Imbrahim_Serif.jpg"/>
          <p:cNvPicPr>
            <a:picLocks noChangeAspect="1" noChangeArrowheads="1"/>
          </p:cNvPicPr>
          <p:nvPr/>
        </p:nvPicPr>
        <p:blipFill>
          <a:blip r:embed="rId2" cstate="print"/>
          <a:srcRect/>
          <a:stretch>
            <a:fillRect/>
          </a:stretch>
        </p:blipFill>
        <p:spPr bwMode="auto">
          <a:xfrm>
            <a:off x="3722544" y="0"/>
            <a:ext cx="5421456"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661248"/>
            <a:ext cx="8229600" cy="1196752"/>
          </a:xfrm>
        </p:spPr>
        <p:txBody>
          <a:bodyPr>
            <a:normAutofit/>
          </a:bodyPr>
          <a:lstStyle/>
          <a:p>
            <a:r>
              <a:rPr lang="el-GR" sz="2000" dirty="0" smtClean="0"/>
              <a:t>Συνεδρίαση του Οθωμανικού Κοινοβουλίου, Δεκέμβριος 1908</a:t>
            </a:r>
            <a:endParaRPr lang="el-GR" sz="2000" dirty="0"/>
          </a:p>
        </p:txBody>
      </p:sp>
      <p:pic>
        <p:nvPicPr>
          <p:cNvPr id="196609" name="Picture 1" descr="C:\Users\Aris\Documents\ΟΘΩΜΑΝΙΚΗ\Ιστορία της Οθωμανικής Αυτοκρατορίας\ΣΕΝΑΡΙΟ Α\Φωτογραφίες\1908-1910\Ottoman_Parliament_Dec1908.jpg"/>
          <p:cNvPicPr>
            <a:picLocks noChangeAspect="1" noChangeArrowheads="1"/>
          </p:cNvPicPr>
          <p:nvPr/>
        </p:nvPicPr>
        <p:blipFill>
          <a:blip r:embed="rId2" cstate="print"/>
          <a:srcRect/>
          <a:stretch>
            <a:fillRect/>
          </a:stretch>
        </p:blipFill>
        <p:spPr bwMode="auto">
          <a:xfrm>
            <a:off x="0" y="-1"/>
            <a:ext cx="9144000" cy="5530455"/>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0"/>
            <a:ext cx="4572000" cy="6858000"/>
          </a:xfrm>
        </p:spPr>
        <p:txBody>
          <a:bodyPr>
            <a:normAutofit/>
          </a:bodyPr>
          <a:lstStyle/>
          <a:p>
            <a:r>
              <a:rPr lang="el-GR" sz="2000" dirty="0" smtClean="0"/>
              <a:t>Προσευχή στο τζαμί του χωριού </a:t>
            </a:r>
            <a:br>
              <a:rPr lang="el-GR" sz="2000" dirty="0" smtClean="0"/>
            </a:br>
            <a:r>
              <a:rPr lang="el-GR" sz="2000" dirty="0" smtClean="0"/>
              <a:t>Φιλύρα Ροδόπης (2010).</a:t>
            </a:r>
            <a:br>
              <a:rPr lang="el-GR" sz="2000" dirty="0" smtClean="0"/>
            </a:br>
            <a:endParaRPr lang="el-GR" sz="2000" dirty="0"/>
          </a:p>
        </p:txBody>
      </p:sp>
      <p:pic>
        <p:nvPicPr>
          <p:cNvPr id="66562" name="Picture 2" descr="C:\Users\Aris\Documents\ΟΘΩΜΑΝΙΚΗ\Ιστορία της Οθωμανικής Αυτοκρατορίας\ΣΕΝΑΡΙΟ Α\Φωτογραφίες\μειονότητες\800px-20100425_Fillyra_Mosque_Ibrahim_Serif_Thrace_Greece_5.jpg"/>
          <p:cNvPicPr>
            <a:picLocks noChangeAspect="1" noChangeArrowheads="1"/>
          </p:cNvPicPr>
          <p:nvPr/>
        </p:nvPicPr>
        <p:blipFill>
          <a:blip r:embed="rId2" cstate="print"/>
          <a:srcRect/>
          <a:stretch>
            <a:fillRect/>
          </a:stretch>
        </p:blipFill>
        <p:spPr bwMode="auto">
          <a:xfrm>
            <a:off x="0" y="0"/>
            <a:ext cx="4564076" cy="6858000"/>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2411760" cy="6669360"/>
          </a:xfrm>
        </p:spPr>
        <p:txBody>
          <a:bodyPr>
            <a:normAutofit/>
          </a:bodyPr>
          <a:lstStyle/>
          <a:p>
            <a:r>
              <a:rPr lang="el-GR" sz="2000" dirty="0" smtClean="0"/>
              <a:t>Κομοτηνή. </a:t>
            </a:r>
            <a:br>
              <a:rPr lang="el-GR" sz="2000" dirty="0" smtClean="0"/>
            </a:br>
            <a:r>
              <a:rPr lang="el-GR" sz="2000" dirty="0" smtClean="0"/>
              <a:t>Το Εσκί τζαμί. </a:t>
            </a:r>
            <a:endParaRPr lang="el-GR" sz="2000" dirty="0"/>
          </a:p>
        </p:txBody>
      </p:sp>
      <p:pic>
        <p:nvPicPr>
          <p:cNvPr id="67586" name="Picture 2" descr="C:\Users\Aris\Documents\ΟΘΩΜΑΝΙΚΗ\Ιστορία της Οθωμανικής Αυτοκρατορίας\ΣΕΝΑΡΙΟ Α\Φωτογραφίες\μειονότητες\800px-20120718_Eski_Mosque_Komotini_Thrace_Greece_Panoramic.jpg"/>
          <p:cNvPicPr>
            <a:picLocks noChangeAspect="1" noChangeArrowheads="1"/>
          </p:cNvPicPr>
          <p:nvPr/>
        </p:nvPicPr>
        <p:blipFill>
          <a:blip r:embed="rId2" cstate="print"/>
          <a:srcRect/>
          <a:stretch>
            <a:fillRect/>
          </a:stretch>
        </p:blipFill>
        <p:spPr bwMode="auto">
          <a:xfrm>
            <a:off x="2330360" y="0"/>
            <a:ext cx="6813640" cy="6858000"/>
          </a:xfrm>
          <a:prstGeom prst="rect">
            <a:avLst/>
          </a:prstGeom>
          <a:noFill/>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0"/>
            <a:ext cx="4572000" cy="6858000"/>
          </a:xfrm>
        </p:spPr>
        <p:txBody>
          <a:bodyPr>
            <a:normAutofit/>
          </a:bodyPr>
          <a:lstStyle/>
          <a:p>
            <a:r>
              <a:rPr lang="el-GR" sz="2000" dirty="0" smtClean="0"/>
              <a:t>Κομοτηνή. Το </a:t>
            </a:r>
            <a:r>
              <a:rPr lang="el-GR" sz="2000" dirty="0" err="1" smtClean="0"/>
              <a:t>Γενί</a:t>
            </a:r>
            <a:r>
              <a:rPr lang="el-GR" sz="2000" dirty="0" smtClean="0"/>
              <a:t> Τζαμί.</a:t>
            </a:r>
            <a:br>
              <a:rPr lang="el-GR" sz="2000" dirty="0" smtClean="0"/>
            </a:br>
            <a:r>
              <a:rPr lang="el-GR" sz="2000" dirty="0" smtClean="0"/>
              <a:t> Ο πύργος του ρολογιού </a:t>
            </a:r>
            <a:br>
              <a:rPr lang="el-GR" sz="2000" dirty="0" smtClean="0"/>
            </a:br>
            <a:r>
              <a:rPr lang="el-GR" sz="2000" dirty="0" smtClean="0"/>
              <a:t>κτίσθηκε το 1884. </a:t>
            </a:r>
            <a:br>
              <a:rPr lang="el-GR" sz="2000" dirty="0" smtClean="0"/>
            </a:br>
            <a:endParaRPr lang="el-GR" sz="2000" dirty="0"/>
          </a:p>
        </p:txBody>
      </p:sp>
      <p:pic>
        <p:nvPicPr>
          <p:cNvPr id="68610" name="Picture 2" descr="C:\Users\Aris\Documents\ΟΘΩΜΑΝΙΚΗ\Ιστορία της Οθωμανικής Αυτοκρατορίας\ΣΕΝΑΡΙΟ Α\Φωτογραφίες\μειονότητες\20120815_Yeni_Mosque_Clock_Tower_Komotini_West_Thrace_Greece.jpg"/>
          <p:cNvPicPr>
            <a:picLocks noChangeAspect="1" noChangeArrowheads="1"/>
          </p:cNvPicPr>
          <p:nvPr/>
        </p:nvPicPr>
        <p:blipFill>
          <a:blip r:embed="rId2" cstate="print"/>
          <a:srcRect/>
          <a:stretch>
            <a:fillRect/>
          </a:stretch>
        </p:blipFill>
        <p:spPr bwMode="auto">
          <a:xfrm>
            <a:off x="0" y="0"/>
            <a:ext cx="4572000" cy="6869906"/>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 μειονοτικό γυμνάσιο-λύκειο «</a:t>
            </a:r>
            <a:r>
              <a:rPr lang="el-GR" sz="2000" dirty="0" err="1" smtClean="0"/>
              <a:t>Τζελάλ</a:t>
            </a:r>
            <a:r>
              <a:rPr lang="el-GR" sz="2000" dirty="0" smtClean="0"/>
              <a:t> </a:t>
            </a:r>
            <a:r>
              <a:rPr lang="el-GR" sz="2000" dirty="0" err="1" smtClean="0"/>
              <a:t>Μπαγιάρ</a:t>
            </a:r>
            <a:r>
              <a:rPr lang="el-GR" sz="2000" dirty="0" smtClean="0"/>
              <a:t>» </a:t>
            </a:r>
            <a:br>
              <a:rPr lang="el-GR" sz="2000" dirty="0" smtClean="0"/>
            </a:br>
            <a:r>
              <a:rPr lang="el-GR" sz="2000" dirty="0" smtClean="0"/>
              <a:t>στην Κομοτηνή. Εγκαινιάσθηκε το 1952.</a:t>
            </a:r>
            <a:br>
              <a:rPr lang="el-GR" sz="2000" dirty="0" smtClean="0"/>
            </a:br>
            <a:endParaRPr lang="el-GR" sz="2000" dirty="0"/>
          </a:p>
        </p:txBody>
      </p:sp>
      <p:pic>
        <p:nvPicPr>
          <p:cNvPr id="69634" name="Picture 2" descr="C:\Users\Aris\Documents\ΟΘΩΜΑΝΙΚΗ\Ιστορία της Οθωμανικής Αυτοκρατορίας\ΣΕΝΑΡΙΟ Α\Φωτογραφίες\μειονότητες\12939544_10154195444449916_2117520172_n.jpg"/>
          <p:cNvPicPr>
            <a:picLocks noChangeAspect="1" noChangeArrowheads="1"/>
          </p:cNvPicPr>
          <p:nvPr/>
        </p:nvPicPr>
        <p:blipFill>
          <a:blip r:embed="rId2" cstate="print"/>
          <a:srcRect/>
          <a:stretch>
            <a:fillRect/>
          </a:stretch>
        </p:blipFill>
        <p:spPr bwMode="auto">
          <a:xfrm>
            <a:off x="0" y="445740"/>
            <a:ext cx="9144000" cy="5143500"/>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Ιεροσπουδαστήριο (</a:t>
            </a:r>
            <a:r>
              <a:rPr lang="el-GR" sz="2000" dirty="0" err="1" smtClean="0"/>
              <a:t>μεντρεσές</a:t>
            </a:r>
            <a:r>
              <a:rPr lang="el-GR" sz="2000" dirty="0" smtClean="0"/>
              <a:t>) Κομοτηνής.</a:t>
            </a:r>
            <a:endParaRPr lang="el-GR" sz="2000" dirty="0"/>
          </a:p>
        </p:txBody>
      </p:sp>
      <p:pic>
        <p:nvPicPr>
          <p:cNvPr id="70658" name="Picture 2" descr="C:\Users\Aris\Documents\ΟΘΩΜΑΝΙΚΗ\Ιστορία της Οθωμανικής Αυτοκρατορίας\ΣΕΝΑΡΙΟ Α\Φωτογραφίες\μειονότητες\800px-20120718_Kayali_Mosque_Komotini_Thrace_Greece_Panoramic.jpg"/>
          <p:cNvPicPr>
            <a:picLocks noChangeAspect="1" noChangeArrowheads="1"/>
          </p:cNvPicPr>
          <p:nvPr/>
        </p:nvPicPr>
        <p:blipFill>
          <a:blip r:embed="rId2" cstate="print"/>
          <a:srcRect/>
          <a:stretch>
            <a:fillRect/>
          </a:stretch>
        </p:blipFill>
        <p:spPr bwMode="auto">
          <a:xfrm>
            <a:off x="1133872" y="0"/>
            <a:ext cx="6876257" cy="5940622"/>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Δρόμος σε μουσουλμανική συνοικία της Κομοτηνής.</a:t>
            </a:r>
            <a:endParaRPr lang="el-GR" sz="2000" dirty="0"/>
          </a:p>
        </p:txBody>
      </p:sp>
      <p:pic>
        <p:nvPicPr>
          <p:cNvPr id="71682" name="Picture 2" descr="C:\Users\Aris\Documents\ΟΘΩΜΑΝΙΚΗ\Ιστορία της Οθωμανικής Αυτοκρατορίας\ΣΕΝΑΡΙΟ Α\Φωτογραφίες\μειονότητες\46948406.jpg"/>
          <p:cNvPicPr>
            <a:picLocks noChangeAspect="1" noChangeArrowheads="1"/>
          </p:cNvPicPr>
          <p:nvPr/>
        </p:nvPicPr>
        <p:blipFill>
          <a:blip r:embed="rId2" cstate="print"/>
          <a:srcRect/>
          <a:stretch>
            <a:fillRect/>
          </a:stretch>
        </p:blipFill>
        <p:spPr bwMode="auto">
          <a:xfrm>
            <a:off x="0" y="0"/>
            <a:ext cx="9144000" cy="6098978"/>
          </a:xfrm>
          <a:prstGeom prst="rect">
            <a:avLst/>
          </a:prstGeom>
          <a:noFill/>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Το χωριό Μέδουσα (οθ. </a:t>
            </a:r>
            <a:r>
              <a:rPr lang="en-US" sz="2000" dirty="0" err="1" smtClean="0"/>
              <a:t>Memkova</a:t>
            </a:r>
            <a:r>
              <a:rPr lang="el-GR" sz="2000" dirty="0" smtClean="0"/>
              <a:t>), στα βόρεια της Ξάνθης, κοντά στα σύνορα με την Βουλγαρία, έχει, όπως και όλα τα χωριά της περιοχής, αποκλειστικά μουσουλμανικό πληθυσμό (Πομάκοι). Η μητρική γλώσσα των Πομάκων είναι διάλεκτος της βουλγαρικής.  </a:t>
            </a:r>
            <a:br>
              <a:rPr lang="el-GR" sz="2000" dirty="0" smtClean="0"/>
            </a:br>
            <a:endParaRPr lang="el-GR" sz="2000" dirty="0"/>
          </a:p>
        </p:txBody>
      </p:sp>
      <p:pic>
        <p:nvPicPr>
          <p:cNvPr id="72706" name="Picture 2" descr="C:\Users\Aris\Documents\ΟΘΩΜΑΝΙΚΗ\Ιστορία της Οθωμανικής Αυτοκρατορίας\ΣΕΝΑΡΙΟ Α\Φωτογραφίες\μειονότητες\1024px-20091128_Medusa_Xanthi_Thrace_Greece_2.jpg"/>
          <p:cNvPicPr>
            <a:picLocks noChangeAspect="1" noChangeArrowheads="1"/>
          </p:cNvPicPr>
          <p:nvPr/>
        </p:nvPicPr>
        <p:blipFill>
          <a:blip r:embed="rId2" cstate="print"/>
          <a:srcRect/>
          <a:stretch>
            <a:fillRect/>
          </a:stretch>
        </p:blipFill>
        <p:spPr bwMode="auto">
          <a:xfrm>
            <a:off x="472066" y="0"/>
            <a:ext cx="8199869" cy="5445224"/>
          </a:xfrm>
          <a:prstGeom prst="rect">
            <a:avLst/>
          </a:prstGeo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Ο </a:t>
            </a:r>
            <a:r>
              <a:rPr lang="el-GR" sz="2000" dirty="0" err="1" smtClean="0"/>
              <a:t>μπεκτασήδικος</a:t>
            </a:r>
            <a:r>
              <a:rPr lang="el-GR" sz="2000" dirty="0" smtClean="0"/>
              <a:t> τεκές του </a:t>
            </a:r>
            <a:r>
              <a:rPr lang="el-GR" sz="2000" dirty="0" err="1" smtClean="0"/>
              <a:t>Σεγίντ</a:t>
            </a:r>
            <a:r>
              <a:rPr lang="el-GR" sz="2000" dirty="0" smtClean="0"/>
              <a:t> Αλί </a:t>
            </a:r>
            <a:r>
              <a:rPr lang="el-GR" sz="2000" dirty="0" err="1" smtClean="0"/>
              <a:t>Σουλτάν</a:t>
            </a:r>
            <a:r>
              <a:rPr lang="el-GR" sz="2000" dirty="0" smtClean="0"/>
              <a:t>, βρίσκεται κοντά στο χωριό Ρούσα (οθ. </a:t>
            </a:r>
            <a:r>
              <a:rPr lang="en-US" sz="2000" dirty="0" err="1" smtClean="0"/>
              <a:t>Ru</a:t>
            </a:r>
            <a:r>
              <a:rPr lang="el-GR" sz="2000" dirty="0" smtClean="0"/>
              <a:t>ş</a:t>
            </a:r>
            <a:r>
              <a:rPr lang="en-US" sz="2000" dirty="0" err="1" smtClean="0"/>
              <a:t>anlar</a:t>
            </a:r>
            <a:r>
              <a:rPr lang="el-GR" sz="2000" dirty="0" smtClean="0"/>
              <a:t>), δυτικά του Διδυμοτείχου, κοντά στα σύνορα με την Βουλγαρία. Ιδρύθηκε το 1402 και λειτουργεί ακόμη.</a:t>
            </a:r>
            <a:br>
              <a:rPr lang="el-GR" sz="2000" dirty="0" smtClean="0"/>
            </a:br>
            <a:endParaRPr lang="el-GR" sz="2000" dirty="0"/>
          </a:p>
        </p:txBody>
      </p:sp>
      <p:pic>
        <p:nvPicPr>
          <p:cNvPr id="73730" name="Picture 2" descr="C:\Users\Aris\Documents\ΟΘΩΜΑΝΙΚΗ\Ιστορία της Οθωμανικής Αυτοκρατορίας\ΣΕΝΑΡΙΟ Α\Φωτογραφίες\μειονότητες\1024px-20100328_Seyyid_Ali_Sultan_Tekke_Dervish_Lodge_Evros_8.jpg"/>
          <p:cNvPicPr>
            <a:picLocks noChangeAspect="1" noChangeArrowheads="1"/>
          </p:cNvPicPr>
          <p:nvPr/>
        </p:nvPicPr>
        <p:blipFill>
          <a:blip r:embed="rId2" cstate="print"/>
          <a:srcRect/>
          <a:stretch>
            <a:fillRect/>
          </a:stretch>
        </p:blipFill>
        <p:spPr bwMode="auto">
          <a:xfrm>
            <a:off x="521804" y="-1"/>
            <a:ext cx="8100392" cy="5389273"/>
          </a:xfrm>
          <a:prstGeom prst="rect">
            <a:avLst/>
          </a:prstGeo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33256"/>
            <a:ext cx="8229600" cy="1124744"/>
          </a:xfrm>
        </p:spPr>
        <p:txBody>
          <a:bodyPr>
            <a:noAutofit/>
          </a:bodyPr>
          <a:lstStyle/>
          <a:p>
            <a:r>
              <a:rPr lang="el-GR" sz="2000" dirty="0" smtClean="0"/>
              <a:t>Ο </a:t>
            </a:r>
            <a:r>
              <a:rPr lang="el-GR" sz="2000" dirty="0" err="1" smtClean="0"/>
              <a:t>μπεκτασήδικος</a:t>
            </a:r>
            <a:r>
              <a:rPr lang="el-GR" sz="2000" dirty="0" smtClean="0"/>
              <a:t> τεκές του </a:t>
            </a:r>
            <a:r>
              <a:rPr lang="el-GR" sz="2000" dirty="0" err="1" smtClean="0"/>
              <a:t>Κιουτουκλού</a:t>
            </a:r>
            <a:r>
              <a:rPr lang="el-GR" sz="2000" dirty="0" smtClean="0"/>
              <a:t> Μπαμπά, κοντά στο χωριό Σέλινο (οθ. </a:t>
            </a:r>
            <a:r>
              <a:rPr lang="en-US" sz="2000" dirty="0" err="1" smtClean="0"/>
              <a:t>Kereviz</a:t>
            </a:r>
            <a:r>
              <a:rPr lang="el-GR" sz="2000" dirty="0" smtClean="0"/>
              <a:t>) της Ροδόπης. Αποτελεί τόπο προσκυνήματος για τους μουσουλμάνους αλλά και για τους χριστιανούς (ένα τμήμα του έχει μετατραπεί σε αυτοσχέδιο ναό του Αγίου Γεωργίου).</a:t>
            </a:r>
            <a:br>
              <a:rPr lang="el-GR" sz="2000" dirty="0" smtClean="0"/>
            </a:br>
            <a:endParaRPr lang="el-GR" sz="2000" dirty="0"/>
          </a:p>
        </p:txBody>
      </p:sp>
      <p:pic>
        <p:nvPicPr>
          <p:cNvPr id="74754" name="Picture 2" descr="C:\Users\Aris\Documents\ΟΘΩΜΑΝΙΚΗ\Ιστορία της Οθωμανικής Αυτοκρατορίας\ΣΕΝΑΡΙΟ Α\Φωτογραφίες\μειονότητες\20120519_east_view_Kutuklu_Baba_Tekkesi_Selino_Rhodope_West_Thrace_Greece.jpg"/>
          <p:cNvPicPr>
            <a:picLocks noChangeAspect="1" noChangeArrowheads="1"/>
          </p:cNvPicPr>
          <p:nvPr/>
        </p:nvPicPr>
        <p:blipFill>
          <a:blip r:embed="rId2" cstate="print"/>
          <a:srcRect/>
          <a:stretch>
            <a:fillRect/>
          </a:stretch>
        </p:blipFill>
        <p:spPr bwMode="auto">
          <a:xfrm>
            <a:off x="1781944" y="-1"/>
            <a:ext cx="5580112" cy="5315057"/>
          </a:xfrm>
          <a:prstGeom prst="rect">
            <a:avLst/>
          </a:prstGeom>
          <a:noFill/>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45224"/>
            <a:ext cx="9144000" cy="1412776"/>
          </a:xfrm>
        </p:spPr>
        <p:txBody>
          <a:bodyPr>
            <a:noAutofit/>
          </a:bodyPr>
          <a:lstStyle/>
          <a:p>
            <a:r>
              <a:rPr lang="el-GR" sz="2000" dirty="0" smtClean="0"/>
              <a:t>Ο </a:t>
            </a:r>
            <a:r>
              <a:rPr lang="el-GR" sz="2000" dirty="0" err="1" smtClean="0"/>
              <a:t>τουρμπές</a:t>
            </a:r>
            <a:r>
              <a:rPr lang="el-GR" sz="2000" dirty="0" smtClean="0"/>
              <a:t> (μαυσωλείο) του </a:t>
            </a:r>
            <a:r>
              <a:rPr lang="el-GR" sz="2000" dirty="0" err="1" smtClean="0"/>
              <a:t>Μουσά</a:t>
            </a:r>
            <a:r>
              <a:rPr lang="el-GR" sz="2000" dirty="0" smtClean="0"/>
              <a:t> Μπαμπά στην Πλατεία </a:t>
            </a:r>
            <a:r>
              <a:rPr lang="el-GR" sz="2000" dirty="0" err="1" smtClean="0"/>
              <a:t>Τερψιθέας</a:t>
            </a:r>
            <a:r>
              <a:rPr lang="el-GR" sz="2000" dirty="0" smtClean="0"/>
              <a:t> στην Άνω Πόλη της Θεσσαλονίκης, όπως είναι σήμερα και όπως ήταν στις αρχές του 20ού αι. Ο </a:t>
            </a:r>
            <a:r>
              <a:rPr lang="el-GR" sz="2000" dirty="0" err="1" smtClean="0"/>
              <a:t>τουρμπές</a:t>
            </a:r>
            <a:r>
              <a:rPr lang="el-GR" sz="2000" dirty="0" smtClean="0"/>
              <a:t>, τόπος προσκυνήματος των μουσουλμάνων, συνέχισε να προσελκύει και χριστιανούς προσκυνητές που ήλθαν πρόσφυγες μετά το 1923, οι οποίοι στον ίδιο τόπο τιμούσαν τον Άγιο Χαράλαμπο.</a:t>
            </a:r>
            <a:br>
              <a:rPr lang="el-GR" sz="2000" dirty="0" smtClean="0"/>
            </a:br>
            <a:endParaRPr lang="el-GR" sz="2000" dirty="0"/>
          </a:p>
        </p:txBody>
      </p:sp>
      <p:pic>
        <p:nvPicPr>
          <p:cNvPr id="75780" name="Picture 4" descr="C:\Users\Aris\Documents\ΟΘΩΜΑΝΙΚΗ\Ιστορία της Οθωμανικής Αυτοκρατορίας\ΣΕΝΑΡΙΟ Α\Φωτογραφίες\μειονότητες\Beginning_20th_century_Old_image_Musa_Baba_Turbe_Thessaloniki_Greece.jpg"/>
          <p:cNvPicPr>
            <a:picLocks noChangeAspect="1" noChangeArrowheads="1"/>
          </p:cNvPicPr>
          <p:nvPr/>
        </p:nvPicPr>
        <p:blipFill>
          <a:blip r:embed="rId2" cstate="print"/>
          <a:srcRect/>
          <a:stretch>
            <a:fillRect/>
          </a:stretch>
        </p:blipFill>
        <p:spPr bwMode="auto">
          <a:xfrm>
            <a:off x="-15543" y="648072"/>
            <a:ext cx="9159543" cy="386104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39952" cy="6858000"/>
          </a:xfrm>
        </p:spPr>
        <p:txBody>
          <a:bodyPr>
            <a:noAutofit/>
          </a:bodyPr>
          <a:lstStyle/>
          <a:p>
            <a:r>
              <a:rPr lang="el-GR" sz="1800" dirty="0" smtClean="0"/>
              <a:t>Παύλος </a:t>
            </a:r>
            <a:r>
              <a:rPr lang="el-GR" sz="1800" dirty="0" err="1" smtClean="0"/>
              <a:t>Καρολίδης</a:t>
            </a:r>
            <a:r>
              <a:rPr lang="el-GR" sz="1800" dirty="0" smtClean="0"/>
              <a:t> (1839-1930), </a:t>
            </a:r>
            <a:br>
              <a:rPr lang="el-GR" sz="1800" dirty="0" smtClean="0"/>
            </a:br>
            <a:r>
              <a:rPr lang="el-GR" sz="1800" dirty="0" smtClean="0"/>
              <a:t>από το </a:t>
            </a:r>
            <a:r>
              <a:rPr lang="el-GR" sz="1800" dirty="0" err="1" smtClean="0"/>
              <a:t>Ανδρονίκι</a:t>
            </a:r>
            <a:r>
              <a:rPr lang="el-GR" sz="1800" dirty="0" smtClean="0"/>
              <a:t> της Καππαδοκίας, γιος εύπορου γαιοκτήμονα και δημογέροντα, μαθητής στην Μεγάλη του Γένους Σχολή και την Ευαγγελική Σχολή της Σμύρνης, απόφοιτος της Φιλοσοφικής Σχολής του Πανεπιστημίου Αθηνών, διδάκτωρ Ιστορίας του Πανεπιστημίου της </a:t>
            </a:r>
            <a:r>
              <a:rPr lang="el-GR" sz="1800" dirty="0" err="1" smtClean="0"/>
              <a:t>Τυβίγγης</a:t>
            </a:r>
            <a:r>
              <a:rPr lang="el-GR" sz="1800" dirty="0" smtClean="0"/>
              <a:t> (Γερμανία), καθηγητής σε σχολεία της Κωνσταντινούπολης, Καθηγητής Ελληνικής Ιστορίας στο Πανεπιστήμιο Αθηνών (1893) και βουλευτής στο Οθωμανικό Κοινοβούλιο με το Κομιτάτο Ένωση και Πρόοδος (1908-1912). Ως βουλευτής δεν συντασσόταν με τις απόψεις της Ελληνικής Κυβέρνησης. Ανεπιθύμητος έκτοτε στην Ελλάδα, δεν επέστρεψε στα πανεπιστημιακά του καθήκοντα παρά το 1915 και απολύθηκε το 1918 ως φιλοβασιλικός. Επανήλθε το 1921 και συνταξιοδοτήθηκε το 1923. </a:t>
            </a:r>
            <a:r>
              <a:rPr lang="el-GR" sz="1800" b="1" dirty="0" smtClean="0"/>
              <a:t/>
            </a:r>
            <a:br>
              <a:rPr lang="el-GR" sz="1800" b="1" dirty="0" smtClean="0"/>
            </a:br>
            <a:endParaRPr lang="el-GR" sz="1800" dirty="0"/>
          </a:p>
        </p:txBody>
      </p:sp>
      <p:pic>
        <p:nvPicPr>
          <p:cNvPr id="189441" name="Picture 1" descr="C:\Users\Aris\Documents\ΟΘΩΜΑΝΙΚΗ\Ιστορία της Οθωμανικής Αυτοκρατορίας\ΣΕΝΑΡΙΟ Α\Φωτογραφίες\1908-1910\Pavlos_Karolidis_Greek_Cappadocia.jpg"/>
          <p:cNvPicPr>
            <a:picLocks noChangeAspect="1" noChangeArrowheads="1"/>
          </p:cNvPicPr>
          <p:nvPr/>
        </p:nvPicPr>
        <p:blipFill>
          <a:blip r:embed="rId2" cstate="print"/>
          <a:srcRect/>
          <a:stretch>
            <a:fillRect/>
          </a:stretch>
        </p:blipFill>
        <p:spPr bwMode="auto">
          <a:xfrm>
            <a:off x="4114800" y="0"/>
            <a:ext cx="5029200" cy="6858000"/>
          </a:xfrm>
          <a:prstGeom prst="rect">
            <a:avLst/>
          </a:prstGeom>
          <a:noFill/>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77272"/>
            <a:ext cx="8229600" cy="980728"/>
          </a:xfrm>
        </p:spPr>
        <p:txBody>
          <a:bodyPr>
            <a:normAutofit/>
          </a:bodyPr>
          <a:lstStyle/>
          <a:p>
            <a:r>
              <a:rPr lang="el-GR" sz="2000" dirty="0" smtClean="0"/>
              <a:t>Η ιστοσελίδα της τουρκόφωνης εφημερίδας </a:t>
            </a:r>
            <a:r>
              <a:rPr lang="en-US" sz="2000" i="1" dirty="0" smtClean="0"/>
              <a:t>G</a:t>
            </a:r>
            <a:r>
              <a:rPr lang="el-GR" sz="2000" i="1" dirty="0" smtClean="0"/>
              <a:t>ü</a:t>
            </a:r>
            <a:r>
              <a:rPr lang="en-US" sz="2000" i="1" dirty="0" err="1" smtClean="0"/>
              <a:t>ndem</a:t>
            </a:r>
            <a:r>
              <a:rPr lang="el-GR" sz="2000" dirty="0" smtClean="0"/>
              <a:t>,  </a:t>
            </a:r>
            <a:br>
              <a:rPr lang="el-GR" sz="2000" dirty="0" smtClean="0"/>
            </a:br>
            <a:r>
              <a:rPr lang="el-GR" sz="2000" dirty="0" smtClean="0"/>
              <a:t>που εκδίδεται, όπως και άλλες, στην Δυτική Θράκη.</a:t>
            </a:r>
            <a:endParaRPr lang="el-GR" sz="2000" dirty="0"/>
          </a:p>
        </p:txBody>
      </p:sp>
      <p:pic>
        <p:nvPicPr>
          <p:cNvPr id="76803" name="Picture 3" descr="C:\Users\Aris\Documents\ΟΘΩΜΑΝΙΚΗ\Ιστορία της Οθωμανικής Αυτοκρατορίας\ΣΕΝΑΡΙΟ Α\Φωτογραφίες\μειονότητες\Χωρίς εσχδργωβηνξμκ.png"/>
          <p:cNvPicPr>
            <a:picLocks noChangeAspect="1" noChangeArrowheads="1"/>
          </p:cNvPicPr>
          <p:nvPr/>
        </p:nvPicPr>
        <p:blipFill>
          <a:blip r:embed="rId2" cstate="print"/>
          <a:srcRect/>
          <a:stretch>
            <a:fillRect/>
          </a:stretch>
        </p:blipFill>
        <p:spPr bwMode="auto">
          <a:xfrm>
            <a:off x="-10077" y="404664"/>
            <a:ext cx="9154078" cy="5373216"/>
          </a:xfrm>
          <a:prstGeom prst="rect">
            <a:avLst/>
          </a:prstGeom>
          <a:noFill/>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Ιστοσελίδα συλλόγου Πομάκων Ξάνθης.</a:t>
            </a:r>
            <a:endParaRPr lang="el-GR" sz="2000" dirty="0"/>
          </a:p>
        </p:txBody>
      </p:sp>
      <p:pic>
        <p:nvPicPr>
          <p:cNvPr id="77826" name="Picture 2" descr="C:\Users\Aris\Documents\ΟΘΩΜΑΝΙΚΗ\Ιστορία της Οθωμανικής Αυτοκρατορίας\ΣΕΝΑΡΙΟ Α\Φωτογραφίες\μειονότητες\Χωρίς τίτλοχρδψφτωγηξκ.png"/>
          <p:cNvPicPr>
            <a:picLocks noChangeAspect="1" noChangeArrowheads="1"/>
          </p:cNvPicPr>
          <p:nvPr/>
        </p:nvPicPr>
        <p:blipFill>
          <a:blip r:embed="rId2" cstate="print"/>
          <a:srcRect/>
          <a:stretch>
            <a:fillRect/>
          </a:stretch>
        </p:blipFill>
        <p:spPr bwMode="auto">
          <a:xfrm>
            <a:off x="-23428" y="432048"/>
            <a:ext cx="9167428" cy="5373216"/>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Κομοτηνή. Δείπνο του </a:t>
            </a:r>
            <a:r>
              <a:rPr lang="el-GR" sz="2000" i="1" dirty="0" err="1" smtClean="0"/>
              <a:t>ιφτάρ</a:t>
            </a:r>
            <a:r>
              <a:rPr lang="el-GR" sz="2000" dirty="0" smtClean="0"/>
              <a:t> </a:t>
            </a:r>
            <a:br>
              <a:rPr lang="el-GR" sz="2000" dirty="0" smtClean="0"/>
            </a:br>
            <a:r>
              <a:rPr lang="el-GR" sz="2000" dirty="0" smtClean="0"/>
              <a:t>(βραδινό φαγητό μετά την δύση του ήλιου κατά την νηστεία του </a:t>
            </a:r>
            <a:r>
              <a:rPr lang="el-GR" sz="2000" dirty="0" err="1" smtClean="0"/>
              <a:t>Ραμαζανιού</a:t>
            </a:r>
            <a:r>
              <a:rPr lang="el-GR" sz="2000" dirty="0" smtClean="0"/>
              <a:t>), </a:t>
            </a:r>
            <a:br>
              <a:rPr lang="el-GR" sz="2000" dirty="0" smtClean="0"/>
            </a:br>
            <a:r>
              <a:rPr lang="el-GR" sz="2000" dirty="0" smtClean="0"/>
              <a:t>το οποίο οργάνωσε η «Τουρκική Ένωση Νέων Κομοτηνής».</a:t>
            </a:r>
            <a:br>
              <a:rPr lang="el-GR" sz="2000" dirty="0" smtClean="0"/>
            </a:br>
            <a:endParaRPr lang="el-GR" sz="2000" dirty="0"/>
          </a:p>
        </p:txBody>
      </p:sp>
      <p:pic>
        <p:nvPicPr>
          <p:cNvPr id="78850" name="Picture 2" descr="C:\Users\Aris\Documents\ΟΘΩΜΑΝΙΚΗ\Ιστορία της Οθωμανικής Αυτοκρατορίας\ΣΕΝΑΡΙΟ Α\Φωτογραφίες\μειονότητες\14974526212517173.jpg"/>
          <p:cNvPicPr>
            <a:picLocks noChangeAspect="1" noChangeArrowheads="1"/>
          </p:cNvPicPr>
          <p:nvPr/>
        </p:nvPicPr>
        <p:blipFill>
          <a:blip r:embed="rId2" cstate="print"/>
          <a:srcRect/>
          <a:stretch>
            <a:fillRect/>
          </a:stretch>
        </p:blipFill>
        <p:spPr bwMode="auto">
          <a:xfrm>
            <a:off x="0" y="301724"/>
            <a:ext cx="9144000" cy="5143500"/>
          </a:xfrm>
          <a:prstGeom prst="rect">
            <a:avLst/>
          </a:prstGeom>
          <a:noFill/>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0"/>
          </a:xfrm>
        </p:spPr>
        <p:txBody>
          <a:bodyPr/>
          <a:lstStyle/>
          <a:p>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n-US" sz="2800" dirty="0" smtClean="0">
                <a:hlinkClick r:id="rId2"/>
              </a:rPr>
              <a:t>https://www.youtube.com/watch?v=VGjhkDYTVUk</a:t>
            </a:r>
            <a:r>
              <a:rPr lang="el-GR" sz="2800" dirty="0" smtClean="0"/>
              <a:t/>
            </a:r>
            <a:br>
              <a:rPr lang="el-GR" sz="2800" dirty="0" smtClean="0"/>
            </a:br>
            <a:r>
              <a:rPr lang="en-US" dirty="0" smtClean="0"/>
              <a:t/>
            </a:r>
            <a:br>
              <a:rPr lang="en-US" dirty="0" smtClean="0"/>
            </a:br>
            <a:r>
              <a:rPr lang="el-GR" sz="2000" dirty="0" smtClean="0"/>
              <a:t>Παραδοσιακό </a:t>
            </a:r>
            <a:r>
              <a:rPr lang="el-GR" sz="2000" dirty="0" err="1" smtClean="0"/>
              <a:t>πομάκικο</a:t>
            </a:r>
            <a:r>
              <a:rPr lang="el-GR" sz="2000" dirty="0" smtClean="0"/>
              <a:t> τραγούδι</a:t>
            </a:r>
            <a:endParaRPr lang="el-GR" sz="2000" dirty="0"/>
          </a:p>
        </p:txBody>
      </p:sp>
      <p:pic>
        <p:nvPicPr>
          <p:cNvPr id="4" name="Picture 2" descr="C:\Users\Aris\Documents\ΟΘΩΜΑΝΙΚΗ\Ιστορία της Οθωμανικής Αυτοκρατορίας\ΣΕΝΑΡΙΟ Α\Φωτογραφίες\μειονότητες\Χωρίς τίτλορδφψγωβημ.png"/>
          <p:cNvPicPr>
            <a:picLocks noChangeAspect="1" noChangeArrowheads="1"/>
          </p:cNvPicPr>
          <p:nvPr/>
        </p:nvPicPr>
        <p:blipFill>
          <a:blip r:embed="rId3" cstate="print"/>
          <a:srcRect/>
          <a:stretch>
            <a:fillRect/>
          </a:stretch>
        </p:blipFill>
        <p:spPr bwMode="auto">
          <a:xfrm>
            <a:off x="2627784" y="764704"/>
            <a:ext cx="3888432" cy="2784329"/>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0"/>
          </a:xfrm>
        </p:spPr>
        <p:txBody>
          <a:bodyPr>
            <a:normAutofit/>
          </a:bodyPr>
          <a:lstStyle/>
          <a:p>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l-GR" sz="2800" dirty="0" smtClean="0">
                <a:hlinkClick r:id="rId2"/>
              </a:rPr>
              <a:t/>
            </a:r>
            <a:br>
              <a:rPr lang="el-GR" sz="2800" dirty="0" smtClean="0">
                <a:hlinkClick r:id="rId2"/>
              </a:rPr>
            </a:br>
            <a:r>
              <a:rPr lang="en-US" sz="2800" dirty="0" smtClean="0">
                <a:hlinkClick r:id="rId2"/>
              </a:rPr>
              <a:t>https://www.youtube.com/watch?v=oPcyN3gd1Tk</a:t>
            </a:r>
            <a:r>
              <a:rPr lang="el-GR" sz="2800" dirty="0" smtClean="0"/>
              <a:t/>
            </a:r>
            <a:br>
              <a:rPr lang="el-GR" sz="2800" dirty="0" smtClean="0"/>
            </a:br>
            <a:r>
              <a:rPr lang="el-GR" sz="2800" dirty="0" smtClean="0"/>
              <a:t/>
            </a:r>
            <a:br>
              <a:rPr lang="el-GR" sz="2800" dirty="0" smtClean="0"/>
            </a:br>
            <a:r>
              <a:rPr lang="el-GR" sz="2000" dirty="0" smtClean="0"/>
              <a:t>Συμβολή του Μειονοτικού Λυκείου-Γυμνασίου «</a:t>
            </a:r>
            <a:r>
              <a:rPr lang="el-GR" sz="2000" dirty="0" err="1" smtClean="0"/>
              <a:t>Τζελάλ</a:t>
            </a:r>
            <a:r>
              <a:rPr lang="el-GR" sz="2000" dirty="0" smtClean="0"/>
              <a:t> </a:t>
            </a:r>
            <a:r>
              <a:rPr lang="el-GR" sz="2000" dirty="0" err="1" smtClean="0"/>
              <a:t>Μπαγιάρ</a:t>
            </a:r>
            <a:r>
              <a:rPr lang="el-GR" sz="2000" dirty="0" smtClean="0"/>
              <a:t>»</a:t>
            </a:r>
            <a:br>
              <a:rPr lang="el-GR" sz="2000" dirty="0" smtClean="0"/>
            </a:br>
            <a:r>
              <a:rPr lang="el-GR" sz="2000" dirty="0" smtClean="0"/>
              <a:t> της Κομοτηνής σε μουσική εκδήλωση.</a:t>
            </a:r>
            <a:r>
              <a:rPr lang="el-GR" sz="2800" dirty="0" smtClean="0"/>
              <a:t/>
            </a:r>
            <a:br>
              <a:rPr lang="el-GR" sz="2800" dirty="0" smtClean="0"/>
            </a:br>
            <a:endParaRPr lang="el-GR" sz="2800" dirty="0"/>
          </a:p>
        </p:txBody>
      </p:sp>
      <p:pic>
        <p:nvPicPr>
          <p:cNvPr id="80898" name="Picture 2" descr="C:\Users\Aris\Documents\ΟΘΩΜΑΝΙΚΗ\Ιστορία της Οθωμανικής Αυτοκρατορίας\ΣΕΝΑΡΙΟ Α\Φωτογραφίες\μειονότητες\Χωρίς τίτλοψδρωγβηξνηβωφ.png"/>
          <p:cNvPicPr>
            <a:picLocks noChangeAspect="1" noChangeArrowheads="1"/>
          </p:cNvPicPr>
          <p:nvPr/>
        </p:nvPicPr>
        <p:blipFill>
          <a:blip r:embed="rId3" cstate="print"/>
          <a:srcRect/>
          <a:stretch>
            <a:fillRect/>
          </a:stretch>
        </p:blipFill>
        <p:spPr bwMode="auto">
          <a:xfrm>
            <a:off x="2372616" y="756394"/>
            <a:ext cx="4398769" cy="2816622"/>
          </a:xfrm>
          <a:prstGeom prst="rect">
            <a:avLst/>
          </a:prstGeom>
          <a:noFill/>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67944" cy="6858000"/>
          </a:xfrm>
        </p:spPr>
        <p:txBody>
          <a:bodyPr>
            <a:normAutofit/>
          </a:bodyPr>
          <a:lstStyle/>
          <a:p>
            <a:r>
              <a:rPr lang="el-GR" sz="2000" dirty="0" smtClean="0"/>
              <a:t>Το τζαμί που χτίστηκε </a:t>
            </a:r>
            <a:br>
              <a:rPr lang="el-GR" sz="2000" dirty="0" smtClean="0"/>
            </a:br>
            <a:r>
              <a:rPr lang="el-GR" sz="2000" dirty="0" smtClean="0"/>
              <a:t>επί Σουλεϊμάν Μεγαλοπρεπή </a:t>
            </a:r>
            <a:br>
              <a:rPr lang="el-GR" sz="2000" dirty="0" smtClean="0"/>
            </a:br>
            <a:r>
              <a:rPr lang="el-GR" sz="2000" dirty="0" smtClean="0"/>
              <a:t>στη Ρόδο, όπου ζει, όπως και στην Κω, μικρός αριθμός μουσουλμάνων Ελλήνων υπηκόων.</a:t>
            </a:r>
            <a:br>
              <a:rPr lang="el-GR" sz="2000" dirty="0" smtClean="0"/>
            </a:br>
            <a:endParaRPr lang="el-GR" sz="2000" dirty="0"/>
          </a:p>
        </p:txBody>
      </p:sp>
      <p:pic>
        <p:nvPicPr>
          <p:cNvPr id="79874" name="Picture 2" descr="C:\Users\Aris\Documents\ΟΘΩΜΑΝΙΚΗ\Ιστορία της Οθωμανικής Αυτοκρατορίας\ΣΕΝΑΡΙΟ Α\Φωτογραφίες\μειονότητες\800px-Mosque_of_Rhodes_(city).jpg"/>
          <p:cNvPicPr>
            <a:picLocks noChangeAspect="1" noChangeArrowheads="1"/>
          </p:cNvPicPr>
          <p:nvPr/>
        </p:nvPicPr>
        <p:blipFill>
          <a:blip r:embed="rId2" cstate="print"/>
          <a:srcRect/>
          <a:stretch>
            <a:fillRect/>
          </a:stretch>
        </p:blipFill>
        <p:spPr bwMode="auto">
          <a:xfrm>
            <a:off x="3992451" y="0"/>
            <a:ext cx="5151549" cy="6858000"/>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6525344"/>
          </a:xfrm>
        </p:spPr>
        <p:txBody>
          <a:bodyPr>
            <a:normAutofit fontScale="90000"/>
          </a:bodyPr>
          <a:lstStyle/>
          <a:p>
            <a:r>
              <a:rPr lang="el-GR" sz="3600" dirty="0" smtClean="0"/>
              <a:t>Πηγές:</a:t>
            </a:r>
            <a:br>
              <a:rPr lang="el-GR" sz="3600" dirty="0" smtClean="0"/>
            </a:br>
            <a:r>
              <a:rPr lang="en-US" sz="3600" dirty="0" smtClean="0"/>
              <a:t/>
            </a:r>
            <a:br>
              <a:rPr lang="en-US" sz="3600" dirty="0" smtClean="0"/>
            </a:br>
            <a:r>
              <a:rPr lang="en-US" sz="2200" dirty="0" smtClean="0"/>
              <a:t>www.collectorcircuit.com</a:t>
            </a:r>
            <a:r>
              <a:rPr lang="el-GR" sz="2200" dirty="0" smtClean="0"/>
              <a:t/>
            </a:r>
            <a:br>
              <a:rPr lang="el-GR" sz="2200" dirty="0" smtClean="0"/>
            </a:br>
            <a:r>
              <a:rPr lang="en-US" sz="2200" dirty="0" smtClean="0"/>
              <a:t>www.darulislam.com</a:t>
            </a:r>
            <a:r>
              <a:rPr lang="el-GR" sz="2200" dirty="0" smtClean="0"/>
              <a:t/>
            </a:r>
            <a:br>
              <a:rPr lang="el-GR" sz="2200" dirty="0" smtClean="0"/>
            </a:br>
            <a:r>
              <a:rPr lang="en-US" sz="2200" dirty="0" smtClean="0"/>
              <a:t>www.enet.gr</a:t>
            </a:r>
            <a:r>
              <a:rPr lang="el-GR" sz="2200" dirty="0" smtClean="0"/>
              <a:t/>
            </a:r>
            <a:br>
              <a:rPr lang="el-GR" sz="2200" dirty="0" smtClean="0"/>
            </a:br>
            <a:r>
              <a:rPr lang="en-US" sz="2200" dirty="0" smtClean="0"/>
              <a:t>www.efsyn.gr</a:t>
            </a:r>
            <a:r>
              <a:rPr lang="el-GR" sz="2200" dirty="0" smtClean="0"/>
              <a:t/>
            </a:r>
            <a:br>
              <a:rPr lang="el-GR" sz="2200" dirty="0" smtClean="0"/>
            </a:br>
            <a:r>
              <a:rPr lang="en-US" sz="2200" dirty="0" smtClean="0"/>
              <a:t>www.huffingtonpost.gr</a:t>
            </a:r>
            <a:r>
              <a:rPr lang="el-GR" sz="2200" dirty="0" smtClean="0"/>
              <a:t/>
            </a:r>
            <a:br>
              <a:rPr lang="el-GR" sz="2200" dirty="0" smtClean="0"/>
            </a:br>
            <a:r>
              <a:rPr lang="en-US" sz="2200" dirty="0" smtClean="0"/>
              <a:t>www.kathimerini.gr</a:t>
            </a:r>
            <a:r>
              <a:rPr lang="el-GR" sz="2200" dirty="0" smtClean="0"/>
              <a:t/>
            </a:r>
            <a:br>
              <a:rPr lang="el-GR" sz="2200" dirty="0" smtClean="0"/>
            </a:br>
            <a:r>
              <a:rPr lang="en-US" sz="2200" dirty="0" smtClean="0"/>
              <a:t>www.lifo.gr</a:t>
            </a:r>
            <a:r>
              <a:rPr lang="en-US" sz="2200" dirty="0" smtClean="0"/>
              <a:t/>
            </a:r>
            <a:br>
              <a:rPr lang="en-US" sz="2200" dirty="0" smtClean="0"/>
            </a:br>
            <a:r>
              <a:rPr lang="en-US" sz="2200" dirty="0" smtClean="0"/>
              <a:t>www.milletgazetesi.gr</a:t>
            </a:r>
            <a:r>
              <a:rPr lang="el-GR" sz="2200" dirty="0" smtClean="0"/>
              <a:t/>
            </a:r>
            <a:br>
              <a:rPr lang="el-GR" sz="2200" dirty="0" smtClean="0"/>
            </a:br>
            <a:r>
              <a:rPr lang="en-US" sz="2200" dirty="0" smtClean="0"/>
              <a:t>www.omogeneia-turkey.com</a:t>
            </a:r>
            <a:r>
              <a:rPr lang="el-GR" sz="2200" dirty="0" smtClean="0"/>
              <a:t/>
            </a:r>
            <a:br>
              <a:rPr lang="el-GR" sz="2200" dirty="0" smtClean="0"/>
            </a:br>
            <a:r>
              <a:rPr lang="en-US" sz="2200" dirty="0" smtClean="0"/>
              <a:t>www.pinterst.com</a:t>
            </a:r>
            <a:r>
              <a:rPr lang="el-GR" sz="2200" dirty="0" smtClean="0"/>
              <a:t/>
            </a:r>
            <a:br>
              <a:rPr lang="el-GR" sz="2200" dirty="0" smtClean="0"/>
            </a:br>
            <a:r>
              <a:rPr lang="en-US" sz="2200" dirty="0" smtClean="0"/>
              <a:t>www.wikipedia.org</a:t>
            </a:r>
            <a:br>
              <a:rPr lang="en-US" sz="2200" dirty="0" smtClean="0"/>
            </a:br>
            <a:r>
              <a:rPr lang="en-US" sz="2200" dirty="0" smtClean="0"/>
              <a:t>www.wikimedia.org</a:t>
            </a:r>
            <a:br>
              <a:rPr lang="en-US" sz="2200" dirty="0" smtClean="0"/>
            </a:br>
            <a:r>
              <a:rPr lang="en-US" sz="2200" dirty="0" smtClean="0"/>
              <a:t>www.wordpress.com</a:t>
            </a:r>
            <a:br>
              <a:rPr lang="en-US" sz="2200" dirty="0" smtClean="0"/>
            </a:br>
            <a:r>
              <a:rPr lang="en-US" sz="2200" dirty="0" smtClean="0"/>
              <a:t>www.youtube.com</a:t>
            </a:r>
            <a:br>
              <a:rPr lang="en-US" sz="2200" dirty="0" smtClean="0"/>
            </a:br>
            <a:r>
              <a:rPr lang="en-US" sz="3600" dirty="0" smtClean="0"/>
              <a:t/>
            </a:r>
            <a:br>
              <a:rPr lang="en-US" sz="3600" dirty="0" smtClean="0"/>
            </a:br>
            <a:endParaRPr lang="el-GR" sz="36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22714"/>
          </a:xfrm>
        </p:spPr>
        <p:txBody>
          <a:bodyPr>
            <a:normAutofit/>
          </a:bodyPr>
          <a:lstStyle/>
          <a:p>
            <a:r>
              <a:rPr lang="el-GR" sz="3200" u="sng" dirty="0" smtClean="0"/>
              <a:t>Επιλογή υλικού</a:t>
            </a:r>
            <a:r>
              <a:rPr lang="el-GR" sz="3200" dirty="0" smtClean="0"/>
              <a:t/>
            </a:r>
            <a:br>
              <a:rPr lang="el-GR" sz="3200" dirty="0" smtClean="0"/>
            </a:br>
            <a:r>
              <a:rPr lang="el-GR" sz="3200" dirty="0" err="1" smtClean="0"/>
              <a:t>Κονόρτας</a:t>
            </a:r>
            <a:r>
              <a:rPr lang="el-GR" sz="3200" dirty="0" smtClean="0"/>
              <a:t> Παρασκευάς</a:t>
            </a:r>
            <a:br>
              <a:rPr lang="el-GR" sz="3200" dirty="0" smtClean="0"/>
            </a:br>
            <a:r>
              <a:rPr lang="el-GR" sz="3200" dirty="0" smtClean="0"/>
              <a:t/>
            </a:r>
            <a:br>
              <a:rPr lang="el-GR" sz="3200" dirty="0" smtClean="0"/>
            </a:br>
            <a:r>
              <a:rPr lang="el-GR" sz="3200" u="sng" dirty="0" smtClean="0"/>
              <a:t>Τεχνική επιμέλεια</a:t>
            </a:r>
            <a:r>
              <a:rPr lang="el-GR" sz="3200" dirty="0" smtClean="0"/>
              <a:t/>
            </a:r>
            <a:br>
              <a:rPr lang="el-GR" sz="3200" dirty="0" smtClean="0"/>
            </a:br>
            <a:r>
              <a:rPr lang="el-GR" sz="3200" dirty="0" err="1" smtClean="0"/>
              <a:t>Κατωπόδης</a:t>
            </a:r>
            <a:r>
              <a:rPr lang="el-GR" sz="3200" dirty="0" smtClean="0"/>
              <a:t> Άρης</a:t>
            </a:r>
            <a:endParaRPr lang="el-GR"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Διαδήλωση Εβραίων εργατών στην Θεσσαλονίκη (1908-1909).</a:t>
            </a:r>
            <a:endParaRPr lang="el-GR" sz="2000" dirty="0"/>
          </a:p>
        </p:txBody>
      </p:sp>
      <p:pic>
        <p:nvPicPr>
          <p:cNvPr id="111617" name="Picture 1" descr="C:\Users\Aris\Documents\ΟΘΩΜΑΝΙΚΗ\Ιστορία της Οθωμανικής Αυτοκρατορίας\ΣΕΝΑΡΙΟ Α\Φωτογραφίες\1908-1910\Workers_March_in_Salonica_1908_-_1909.jpg"/>
          <p:cNvPicPr>
            <a:picLocks noChangeAspect="1" noChangeArrowheads="1"/>
          </p:cNvPicPr>
          <p:nvPr/>
        </p:nvPicPr>
        <p:blipFill>
          <a:blip r:embed="rId2" cstate="print"/>
          <a:srcRect/>
          <a:stretch>
            <a:fillRect/>
          </a:stretch>
        </p:blipFill>
        <p:spPr bwMode="auto">
          <a:xfrm>
            <a:off x="602770" y="360040"/>
            <a:ext cx="7938461" cy="551723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Θεσσαλονίκη, 1909. Γυναίκες παρακολουθούν ομιλία για τα δικαιώματα των γυναικών στο θερινό θέατρο, κοντά στον Λευκό Πύργο.</a:t>
            </a:r>
            <a:endParaRPr lang="el-GR" sz="2000" dirty="0"/>
          </a:p>
        </p:txBody>
      </p:sp>
      <p:pic>
        <p:nvPicPr>
          <p:cNvPr id="110593" name="Picture 1" descr="C:\Users\Aris\Documents\ΟΘΩΜΑΝΙΚΗ\Ιστορία της Οθωμανικής Αυτοκρατορίας\ΣΕΝΑΡΙΟ Α\Φωτογραφίες\1908-1910\A_Talking_About_Women’s_Rights,_Thessaloniki_(13080127173).jpg"/>
          <p:cNvPicPr>
            <a:picLocks noChangeAspect="1" noChangeArrowheads="1"/>
          </p:cNvPicPr>
          <p:nvPr/>
        </p:nvPicPr>
        <p:blipFill>
          <a:blip r:embed="rId2" cstate="print"/>
          <a:srcRect/>
          <a:stretch>
            <a:fillRect/>
          </a:stretch>
        </p:blipFill>
        <p:spPr bwMode="auto">
          <a:xfrm>
            <a:off x="809836" y="184959"/>
            <a:ext cx="7524328" cy="576432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Αλβανοί στο </a:t>
            </a:r>
            <a:r>
              <a:rPr lang="el-GR" sz="2000" dirty="0" err="1" smtClean="0"/>
              <a:t>Ελβασάν</a:t>
            </a:r>
            <a:r>
              <a:rPr lang="el-GR" sz="2000" dirty="0" smtClean="0"/>
              <a:t> (1909).</a:t>
            </a:r>
            <a:endParaRPr lang="el-GR" sz="2000" dirty="0"/>
          </a:p>
        </p:txBody>
      </p:sp>
      <p:pic>
        <p:nvPicPr>
          <p:cNvPr id="109569" name="Picture 1" descr="C:\Users\Aris\Documents\ΟΘΩΜΑΝΙΚΗ\Ιστορία της Οθωμανικής Αυτοκρατορίας\ΣΕΝΑΡΙΟ Α\Φωτογραφίες\1908-1910\1024px-BASA-1932K-1-433-4.jpg"/>
          <p:cNvPicPr>
            <a:picLocks noChangeAspect="1" noChangeArrowheads="1"/>
          </p:cNvPicPr>
          <p:nvPr/>
        </p:nvPicPr>
        <p:blipFill>
          <a:blip r:embed="rId2" cstate="print"/>
          <a:srcRect/>
          <a:stretch>
            <a:fillRect/>
          </a:stretch>
        </p:blipFill>
        <p:spPr bwMode="auto">
          <a:xfrm>
            <a:off x="0" y="496345"/>
            <a:ext cx="9144000" cy="538092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Στρατιώτες του «Στρατού Δράσης» ελέγχουν την Γέφυρα του Γαλατά </a:t>
            </a:r>
            <a:br>
              <a:rPr lang="el-GR" sz="2000" dirty="0" smtClean="0"/>
            </a:br>
            <a:r>
              <a:rPr lang="el-GR" sz="2000" dirty="0" smtClean="0"/>
              <a:t>στην Κωνσταντινούπολη, μετά την ανατροπή του </a:t>
            </a:r>
            <a:r>
              <a:rPr lang="el-GR" sz="2000" dirty="0" err="1" smtClean="0"/>
              <a:t>αντικινήματος</a:t>
            </a:r>
            <a:r>
              <a:rPr lang="el-GR" sz="2000" dirty="0" smtClean="0"/>
              <a:t> </a:t>
            </a:r>
            <a:br>
              <a:rPr lang="el-GR" sz="2000" dirty="0" smtClean="0"/>
            </a:br>
            <a:r>
              <a:rPr lang="el-GR" sz="2000" dirty="0" smtClean="0"/>
              <a:t>και την κήρυξη στρατιωτικού νόμου (31 Μαρτίου 1909). </a:t>
            </a:r>
            <a:br>
              <a:rPr lang="el-GR" sz="2000" dirty="0" smtClean="0"/>
            </a:br>
            <a:endParaRPr lang="el-GR" sz="2000" dirty="0"/>
          </a:p>
        </p:txBody>
      </p:sp>
      <p:pic>
        <p:nvPicPr>
          <p:cNvPr id="108545" name="Picture 1" descr="C:\Users\Aris\Documents\ΟΘΩΜΑΝΙΚΗ\Ιστορία της Οθωμανικής Αυτοκρατορίας\ΣΕΝΑΡΙΟ Α\Φωτογραφίες\1908-1910\Soldiers_of_the_Action_Army_on_the_Galata_Bridge.jpg"/>
          <p:cNvPicPr>
            <a:picLocks noChangeAspect="1" noChangeArrowheads="1"/>
          </p:cNvPicPr>
          <p:nvPr/>
        </p:nvPicPr>
        <p:blipFill>
          <a:blip r:embed="rId2" cstate="print"/>
          <a:srcRect/>
          <a:stretch>
            <a:fillRect/>
          </a:stretch>
        </p:blipFill>
        <p:spPr bwMode="auto">
          <a:xfrm>
            <a:off x="773832" y="0"/>
            <a:ext cx="7596336" cy="569428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Συλληφθέντες κατά την κατάπνιξη του </a:t>
            </a:r>
            <a:r>
              <a:rPr lang="el-GR" sz="2000" dirty="0" err="1" smtClean="0"/>
              <a:t>αντικινήματος</a:t>
            </a:r>
            <a:r>
              <a:rPr lang="el-GR" sz="2000" dirty="0" smtClean="0"/>
              <a:t> στην Κωνσταντινούπολη.</a:t>
            </a:r>
            <a:br>
              <a:rPr lang="el-GR" sz="2000" dirty="0" smtClean="0"/>
            </a:br>
            <a:endParaRPr lang="el-GR" sz="2000" dirty="0"/>
          </a:p>
        </p:txBody>
      </p:sp>
      <p:pic>
        <p:nvPicPr>
          <p:cNvPr id="107521" name="Picture 1" descr="C:\Users\Aris\Documents\ΟΘΩΜΑΝΙΚΗ\Ιστορία της Οθωμανικής Αυτοκρατορίας\ΣΕΝΑΡΙΟ Α\Φωτογραφίες\1908-1910\Prisoners_of_the_31_March_Incident.jpg"/>
          <p:cNvPicPr>
            <a:picLocks noChangeAspect="1" noChangeArrowheads="1"/>
          </p:cNvPicPr>
          <p:nvPr/>
        </p:nvPicPr>
        <p:blipFill>
          <a:blip r:embed="rId2" cstate="print"/>
          <a:srcRect/>
          <a:stretch>
            <a:fillRect/>
          </a:stretch>
        </p:blipFill>
        <p:spPr bwMode="auto">
          <a:xfrm>
            <a:off x="508000" y="708124"/>
            <a:ext cx="8128000" cy="47371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0"/>
            <a:ext cx="4139952" cy="6858000"/>
          </a:xfrm>
        </p:spPr>
        <p:txBody>
          <a:bodyPr>
            <a:normAutofit/>
          </a:bodyPr>
          <a:lstStyle/>
          <a:p>
            <a:r>
              <a:rPr lang="el-GR" sz="2000" dirty="0" smtClean="0"/>
              <a:t>Καρικατούρα του </a:t>
            </a:r>
            <a:r>
              <a:rPr lang="el-GR" sz="2000" dirty="0" err="1" smtClean="0"/>
              <a:t>Αβδούλ</a:t>
            </a:r>
            <a:r>
              <a:rPr lang="el-GR" sz="2000" dirty="0" smtClean="0"/>
              <a:t> Χαμίτ Β΄ (1909).</a:t>
            </a:r>
            <a:br>
              <a:rPr lang="el-GR" sz="2000" dirty="0" smtClean="0"/>
            </a:br>
            <a:endParaRPr lang="el-GR" sz="2000" dirty="0"/>
          </a:p>
        </p:txBody>
      </p:sp>
      <p:pic>
        <p:nvPicPr>
          <p:cNvPr id="106497" name="Picture 1" descr="C:\Users\Aris\Documents\ΟΘΩΜΑΝΙΚΗ\Ιστορία της Οθωμανικής Αυτοκρατορίας\ΣΕΝΑΡΙΟ Α\Φωτογραφίες\1908-1910\Abdulhamid_Cartoon_1909.jpg"/>
          <p:cNvPicPr>
            <a:picLocks noChangeAspect="1" noChangeArrowheads="1"/>
          </p:cNvPicPr>
          <p:nvPr/>
        </p:nvPicPr>
        <p:blipFill>
          <a:blip r:embed="rId2" cstate="print"/>
          <a:srcRect/>
          <a:stretch>
            <a:fillRect/>
          </a:stretch>
        </p:blipFill>
        <p:spPr bwMode="auto">
          <a:xfrm>
            <a:off x="0" y="57388"/>
            <a:ext cx="4979407" cy="680061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74638"/>
            <a:ext cx="9144000" cy="6322714"/>
          </a:xfrm>
        </p:spPr>
        <p:txBody>
          <a:bodyPr>
            <a:normAutofit/>
          </a:bodyPr>
          <a:lstStyle/>
          <a:p>
            <a:r>
              <a:rPr lang="el-GR" sz="3200" dirty="0" smtClean="0"/>
              <a:t>Το παρόν αρχείο απευθύνεται αποκλειστικά στους φοιτητές του μαθήματος ΙΙ 24</a:t>
            </a:r>
            <a:br>
              <a:rPr lang="el-GR" sz="3200" dirty="0" smtClean="0"/>
            </a:br>
            <a:r>
              <a:rPr lang="el-GR" sz="3200" dirty="0" smtClean="0"/>
              <a:t>«Ιστορία της ύστερης Οθωμανικής Αυτοκρατορίας </a:t>
            </a:r>
            <a:br>
              <a:rPr lang="el-GR" sz="3200" dirty="0" smtClean="0"/>
            </a:br>
            <a:r>
              <a:rPr lang="el-GR" sz="3200" dirty="0" smtClean="0"/>
              <a:t>και του πρώιμου τουρκικού κράτους» </a:t>
            </a:r>
            <a:br>
              <a:rPr lang="el-GR" sz="3200" dirty="0" smtClean="0"/>
            </a:br>
            <a:r>
              <a:rPr lang="el-GR" sz="3200" dirty="0" smtClean="0"/>
              <a:t>και παραχωρείται μόνον για τους σκοπούς της διδασκαλίας και εξέτασης του εν λόγω μαθήματος.</a:t>
            </a:r>
            <a:br>
              <a:rPr lang="el-GR" sz="3200" dirty="0" smtClean="0"/>
            </a:br>
            <a:r>
              <a:rPr lang="el-GR" sz="3200" dirty="0" smtClean="0"/>
              <a:t> </a:t>
            </a:r>
            <a:endParaRPr lang="el-GR"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89240"/>
            <a:ext cx="9144000" cy="1268760"/>
          </a:xfrm>
        </p:spPr>
        <p:txBody>
          <a:bodyPr>
            <a:noAutofit/>
          </a:bodyPr>
          <a:lstStyle/>
          <a:p>
            <a:r>
              <a:rPr lang="el-GR" sz="2000" dirty="0" smtClean="0"/>
              <a:t>Η χριστιανική συνοικία των Αδάνων μετά τις βιαιότητες κατά των Αρμενίων της πόλης (Ιούνιος 1909). Οι βιαιότητες αυτές ξέσπασαν ως συνέχεια του </a:t>
            </a:r>
            <a:r>
              <a:rPr lang="el-GR" sz="2000" dirty="0" err="1" smtClean="0"/>
              <a:t>αντικινήματος</a:t>
            </a:r>
            <a:r>
              <a:rPr lang="el-GR" sz="2000" dirty="0" smtClean="0"/>
              <a:t> του Μαρτίου 1909 κατά των </a:t>
            </a:r>
            <a:r>
              <a:rPr lang="el-GR" sz="2000" dirty="0" err="1" smtClean="0"/>
              <a:t>Νεοτούρκων</a:t>
            </a:r>
            <a:r>
              <a:rPr lang="el-GR" sz="2000" dirty="0" smtClean="0"/>
              <a:t> στην Κωνσταντινούπολη.</a:t>
            </a:r>
            <a:br>
              <a:rPr lang="el-GR" sz="2000" dirty="0" smtClean="0"/>
            </a:br>
            <a:endParaRPr lang="el-GR" sz="2000" dirty="0"/>
          </a:p>
        </p:txBody>
      </p:sp>
      <p:pic>
        <p:nvPicPr>
          <p:cNvPr id="105473" name="Picture 1" descr="C:\Users\Aris\Documents\ΟΘΩΜΑΝΙΚΗ\Ιστορία της Οθωμανικής Αυτοκρατορίας\ΣΕΝΑΡΙΟ Α\Φωτογραφίες\1908-1910\1024px-AdanaChristianQuarter.jpg"/>
          <p:cNvPicPr>
            <a:picLocks noChangeAspect="1" noChangeArrowheads="1"/>
          </p:cNvPicPr>
          <p:nvPr/>
        </p:nvPicPr>
        <p:blipFill>
          <a:blip r:embed="rId2" cstate="print"/>
          <a:srcRect/>
          <a:stretch>
            <a:fillRect/>
          </a:stretch>
        </p:blipFill>
        <p:spPr bwMode="auto">
          <a:xfrm>
            <a:off x="233772" y="0"/>
            <a:ext cx="8676456" cy="528593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Γιορτή για την ίδρυση </a:t>
            </a:r>
            <a:r>
              <a:rPr lang="el-GR" sz="2000" dirty="0" err="1" smtClean="0"/>
              <a:t>εξαρχικής</a:t>
            </a:r>
            <a:r>
              <a:rPr lang="el-GR" sz="2000" dirty="0" smtClean="0"/>
              <a:t> (κατά το </a:t>
            </a:r>
            <a:r>
              <a:rPr lang="el-GR" sz="2000" dirty="0" err="1" smtClean="0"/>
              <a:t>πανώ</a:t>
            </a:r>
            <a:r>
              <a:rPr lang="el-GR" sz="2000" dirty="0" smtClean="0"/>
              <a:t> «βουλγαρικής») εκκλησίας στην</a:t>
            </a:r>
            <a:r>
              <a:rPr lang="el-GR" sz="2000" b="1" u="sng" dirty="0" smtClean="0"/>
              <a:t> </a:t>
            </a:r>
            <a:r>
              <a:rPr lang="el-GR" sz="2000" dirty="0" smtClean="0"/>
              <a:t>Φλώρινα (Αύγ. 1910).</a:t>
            </a:r>
            <a:br>
              <a:rPr lang="el-GR" sz="2000" dirty="0" smtClean="0"/>
            </a:br>
            <a:endParaRPr lang="el-GR" sz="2000" dirty="0"/>
          </a:p>
        </p:txBody>
      </p:sp>
      <p:pic>
        <p:nvPicPr>
          <p:cNvPr id="104449" name="Picture 1" descr="C:\Users\Aris\Documents\ΟΘΩΜΑΝΙΚΗ\Ιστορία της Οθωμανικής Αυτοκρατορίας\ΣΕΝΑΡΙΟ Α\Φωτογραφίες\1908-1910\1024px-A_Church_in_Florina,_Greece_in_1910.jpg"/>
          <p:cNvPicPr>
            <a:picLocks noChangeAspect="1" noChangeArrowheads="1"/>
          </p:cNvPicPr>
          <p:nvPr/>
        </p:nvPicPr>
        <p:blipFill>
          <a:blip r:embed="rId2" cstate="print"/>
          <a:srcRect/>
          <a:stretch>
            <a:fillRect/>
          </a:stretch>
        </p:blipFill>
        <p:spPr bwMode="auto">
          <a:xfrm>
            <a:off x="536463" y="144016"/>
            <a:ext cx="8071074" cy="566124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165304"/>
            <a:ext cx="8229600" cy="692696"/>
          </a:xfrm>
        </p:spPr>
        <p:txBody>
          <a:bodyPr>
            <a:noAutofit/>
          </a:bodyPr>
          <a:lstStyle/>
          <a:p>
            <a:r>
              <a:rPr lang="el-GR" sz="2000" dirty="0" smtClean="0"/>
              <a:t>Σοσιαλιστική ομάδα στην Θεσσαλονίκη (1910).</a:t>
            </a:r>
            <a:endParaRPr lang="el-GR" sz="2000" dirty="0"/>
          </a:p>
        </p:txBody>
      </p:sp>
      <p:pic>
        <p:nvPicPr>
          <p:cNvPr id="103425" name="Picture 1" descr="C:\Users\Aris\Documents\ΟΘΩΜΑΝΙΚΗ\Ιστορία της Οθωμανικής Αυτοκρατορίας\ΣΕΝΑΡΙΟ Α\Φωτογραφίες\1908-1910\1024px-BASA-1932K-1-422-2.jpg"/>
          <p:cNvPicPr>
            <a:picLocks noChangeAspect="1" noChangeArrowheads="1"/>
          </p:cNvPicPr>
          <p:nvPr/>
        </p:nvPicPr>
        <p:blipFill>
          <a:blip r:embed="rId2" cstate="print"/>
          <a:srcRect/>
          <a:stretch>
            <a:fillRect/>
          </a:stretch>
        </p:blipFill>
        <p:spPr bwMode="auto">
          <a:xfrm>
            <a:off x="413792" y="269095"/>
            <a:ext cx="8316416" cy="589620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6858000"/>
          </a:xfrm>
        </p:spPr>
        <p:txBody>
          <a:bodyPr>
            <a:normAutofit/>
          </a:bodyPr>
          <a:lstStyle/>
          <a:p>
            <a:r>
              <a:rPr lang="el-GR" sz="3600" dirty="0" smtClean="0"/>
              <a:t>Φωτογραφίες σχετικές </a:t>
            </a:r>
            <a:br>
              <a:rPr lang="el-GR" sz="3600" dirty="0" smtClean="0"/>
            </a:br>
            <a:r>
              <a:rPr lang="el-GR" sz="3600" dirty="0" smtClean="0"/>
              <a:t>με την περίοδο 1911- 1913 </a:t>
            </a:r>
            <a:br>
              <a:rPr lang="el-GR" sz="3600" dirty="0" smtClean="0"/>
            </a:br>
            <a:r>
              <a:rPr lang="el-GR" sz="3600" dirty="0" smtClean="0"/>
              <a:t>στην Οθωμανική Αυτοκρατορία</a:t>
            </a:r>
            <a:endParaRPr lang="el-GR" sz="3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95936" cy="6858000"/>
          </a:xfrm>
        </p:spPr>
        <p:txBody>
          <a:bodyPr>
            <a:noAutofit/>
          </a:bodyPr>
          <a:lstStyle/>
          <a:p>
            <a:r>
              <a:rPr lang="el-GR" sz="2000" dirty="0" smtClean="0"/>
              <a:t>Ο </a:t>
            </a:r>
            <a:r>
              <a:rPr lang="el-GR" sz="2000" dirty="0" err="1" smtClean="0"/>
              <a:t>Νταμάτ</a:t>
            </a:r>
            <a:r>
              <a:rPr lang="el-GR" sz="2000" dirty="0" smtClean="0"/>
              <a:t> </a:t>
            </a:r>
            <a:r>
              <a:rPr lang="el-GR" sz="2000" dirty="0" err="1" smtClean="0"/>
              <a:t>Φερίτ</a:t>
            </a:r>
            <a:r>
              <a:rPr lang="el-GR" sz="2000" dirty="0" smtClean="0"/>
              <a:t> Πασάς (1853-1923), </a:t>
            </a:r>
            <a:br>
              <a:rPr lang="el-GR" sz="2000" dirty="0" smtClean="0"/>
            </a:br>
            <a:r>
              <a:rPr lang="el-GR" sz="2000" dirty="0" smtClean="0"/>
              <a:t>από τις ηγετικές μορφές </a:t>
            </a:r>
            <a:br>
              <a:rPr lang="el-GR" sz="2000" dirty="0" smtClean="0"/>
            </a:br>
            <a:r>
              <a:rPr lang="el-GR" sz="2000" dirty="0" smtClean="0"/>
              <a:t>του κόμματος των Φιλελευθέρων.</a:t>
            </a:r>
            <a:endParaRPr lang="el-GR" sz="2000" dirty="0"/>
          </a:p>
        </p:txBody>
      </p:sp>
      <p:pic>
        <p:nvPicPr>
          <p:cNvPr id="1026" name="Picture 2" descr="C:\Users\Aris\Documents\ΟΘΩΜΑΝΙΚΗ\Ιστορία της Οθωμανικής Αυτοκρατορίας\ΣΕΝΑΡΙΟ Α\Φωτογραφίες\1911-1913\1.jpg"/>
          <p:cNvPicPr>
            <a:picLocks noChangeAspect="1" noChangeArrowheads="1"/>
          </p:cNvPicPr>
          <p:nvPr/>
        </p:nvPicPr>
        <p:blipFill>
          <a:blip r:embed="rId2" cstate="print"/>
          <a:srcRect/>
          <a:stretch>
            <a:fillRect/>
          </a:stretch>
        </p:blipFill>
        <p:spPr bwMode="auto">
          <a:xfrm>
            <a:off x="3995936" y="0"/>
            <a:ext cx="5148064" cy="687910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τότε ταγματάρχης του οθωμανικού στρατού Μουσταφά Κεμάλ </a:t>
            </a:r>
            <a:br>
              <a:rPr lang="el-GR" sz="2000" dirty="0" smtClean="0"/>
            </a:br>
            <a:r>
              <a:rPr lang="el-GR" sz="2000" dirty="0" smtClean="0"/>
              <a:t>στην Ντέρνα της σημερινής Λιβύης </a:t>
            </a:r>
            <a:br>
              <a:rPr lang="el-GR" sz="2000" dirty="0" smtClean="0"/>
            </a:br>
            <a:r>
              <a:rPr lang="el-GR" sz="2000" dirty="0" smtClean="0"/>
              <a:t>κατά την διάρκεια του </a:t>
            </a:r>
            <a:r>
              <a:rPr lang="el-GR" sz="2000" dirty="0" err="1" smtClean="0"/>
              <a:t>Οθωμανοϊταλικού</a:t>
            </a:r>
            <a:r>
              <a:rPr lang="el-GR" sz="2000" dirty="0" smtClean="0"/>
              <a:t> Πολέμου.</a:t>
            </a:r>
            <a:br>
              <a:rPr lang="el-GR" sz="2000" dirty="0" smtClean="0"/>
            </a:br>
            <a:endParaRPr lang="el-GR" sz="2000" dirty="0"/>
          </a:p>
        </p:txBody>
      </p:sp>
      <p:pic>
        <p:nvPicPr>
          <p:cNvPr id="2050" name="Picture 2" descr="C:\Users\Aris\Documents\ΟΘΩΜΑΝΙΚΗ\Ιστορία της Οθωμανικής Αυτοκρατορίας\ΣΕΝΑΡΙΟ Α\Φωτογραφίες\1911-1913\Mustafa_Kemal_in_Derna,_1912.jpg"/>
          <p:cNvPicPr>
            <a:picLocks noChangeAspect="1" noChangeArrowheads="1"/>
          </p:cNvPicPr>
          <p:nvPr/>
        </p:nvPicPr>
        <p:blipFill>
          <a:blip r:embed="rId2" cstate="print"/>
          <a:srcRect/>
          <a:stretch>
            <a:fillRect/>
          </a:stretch>
        </p:blipFill>
        <p:spPr bwMode="auto">
          <a:xfrm>
            <a:off x="305780" y="-1"/>
            <a:ext cx="8532440" cy="574594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0"/>
            <a:ext cx="3995936" cy="6858000"/>
          </a:xfrm>
        </p:spPr>
        <p:txBody>
          <a:bodyPr>
            <a:normAutofit/>
          </a:bodyPr>
          <a:lstStyle/>
          <a:p>
            <a:r>
              <a:rPr lang="el-GR" sz="2000" dirty="0" smtClean="0"/>
              <a:t>Προκήρυξη </a:t>
            </a:r>
            <a:br>
              <a:rPr lang="el-GR" sz="2000" dirty="0" smtClean="0"/>
            </a:br>
            <a:r>
              <a:rPr lang="el-GR" sz="2000" dirty="0" smtClean="0"/>
              <a:t>για τις βουλευτικές εκλογές </a:t>
            </a:r>
            <a:br>
              <a:rPr lang="el-GR" sz="2000" dirty="0" smtClean="0"/>
            </a:br>
            <a:r>
              <a:rPr lang="el-GR" sz="2000" dirty="0" smtClean="0"/>
              <a:t>του 1912 στο Μοναστήρι.</a:t>
            </a:r>
            <a:br>
              <a:rPr lang="el-GR" sz="2000" dirty="0" smtClean="0"/>
            </a:br>
            <a:endParaRPr lang="el-GR" sz="2000" dirty="0"/>
          </a:p>
        </p:txBody>
      </p:sp>
      <p:pic>
        <p:nvPicPr>
          <p:cNvPr id="3074" name="Picture 2" descr="C:\Users\Aris\Documents\ΟΘΩΜΑΝΙΚΗ\Ιστορία της Οθωμανικής Αυτοκρατορίας\ΣΕΝΑΡΙΟ Α\Φωτογραφίες\1911-1913\Ottoman_parliament_1912_note.jpg"/>
          <p:cNvPicPr>
            <a:picLocks noChangeAspect="1" noChangeArrowheads="1"/>
          </p:cNvPicPr>
          <p:nvPr/>
        </p:nvPicPr>
        <p:blipFill>
          <a:blip r:embed="rId2" cstate="print"/>
          <a:srcRect/>
          <a:stretch>
            <a:fillRect/>
          </a:stretch>
        </p:blipFill>
        <p:spPr bwMode="auto">
          <a:xfrm>
            <a:off x="0" y="0"/>
            <a:ext cx="5220072" cy="685870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427984" cy="6858000"/>
          </a:xfrm>
        </p:spPr>
        <p:txBody>
          <a:bodyPr>
            <a:noAutofit/>
          </a:bodyPr>
          <a:lstStyle/>
          <a:p>
            <a:r>
              <a:rPr lang="el-GR" sz="2000" dirty="0" smtClean="0"/>
              <a:t>Ο στρατηγός Αχμέτ </a:t>
            </a:r>
            <a:r>
              <a:rPr lang="el-GR" sz="2000" dirty="0" err="1" smtClean="0"/>
              <a:t>Μουχτάρ</a:t>
            </a:r>
            <a:r>
              <a:rPr lang="el-GR" sz="2000" dirty="0" smtClean="0"/>
              <a:t> Πασάς (1839-1919) ανέλαβε ως Μέγας </a:t>
            </a:r>
            <a:r>
              <a:rPr lang="el-GR" sz="2000" dirty="0" err="1" smtClean="0"/>
              <a:t>Βεζύρης</a:t>
            </a:r>
            <a:r>
              <a:rPr lang="el-GR" sz="2000" dirty="0" smtClean="0"/>
              <a:t> μετά το πραξικόπημα φιλελεύθερων αξιωματικών που ανέτρεψε την Κυβέρνηση του Κομιτάτου «Ένωση και Πρόοδος», η οποία είχε προκύψει από τις νόθες εκλογές του Απριλίου του 1912. Ο Αχμέτ </a:t>
            </a:r>
            <a:r>
              <a:rPr lang="el-GR" sz="2000" dirty="0" err="1" smtClean="0"/>
              <a:t>Μουχτάρ</a:t>
            </a:r>
            <a:r>
              <a:rPr lang="el-GR" sz="2000" dirty="0" smtClean="0"/>
              <a:t> Πασάς διέλυσε την πιστή στο Κομιτάτο Βουλή.</a:t>
            </a:r>
            <a:br>
              <a:rPr lang="el-GR" sz="2000" dirty="0" smtClean="0"/>
            </a:br>
            <a:endParaRPr lang="el-GR" sz="2000" dirty="0"/>
          </a:p>
        </p:txBody>
      </p:sp>
      <p:pic>
        <p:nvPicPr>
          <p:cNvPr id="4098" name="Picture 2" descr="C:\Users\Aris\Documents\ΟΘΩΜΑΝΙΚΗ\Ιστορία της Οθωμανικής Αυτοκρατορίας\ΣΕΝΑΡΙΟ Α\Φωτογραφίες\1911-1913\Al1-5235-6C52-7E70.jpg"/>
          <p:cNvPicPr>
            <a:picLocks noChangeAspect="1" noChangeArrowheads="1"/>
          </p:cNvPicPr>
          <p:nvPr/>
        </p:nvPicPr>
        <p:blipFill>
          <a:blip r:embed="rId2" cstate="print"/>
          <a:srcRect/>
          <a:stretch>
            <a:fillRect/>
          </a:stretch>
        </p:blipFill>
        <p:spPr bwMode="auto">
          <a:xfrm>
            <a:off x="4427984" y="0"/>
            <a:ext cx="4716016" cy="694507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Τον Αύγουστο του 1912 Αλβανοί εξεγερμένοι κατέλαβαν προσωρινά την πόλη των Σκοπίων, κατά την διάρκεια εξέγερσης με αυτονομιστικά αιτήματα.</a:t>
            </a:r>
            <a:br>
              <a:rPr lang="el-GR" sz="2000" dirty="0" smtClean="0"/>
            </a:br>
            <a:endParaRPr lang="el-GR" sz="2000" dirty="0"/>
          </a:p>
        </p:txBody>
      </p:sp>
      <p:pic>
        <p:nvPicPr>
          <p:cNvPr id="5122" name="Picture 2" descr="C:\Users\Aris\Documents\ΟΘΩΜΑΝΙΚΗ\Ιστορία της Οθωμανικής Αυτοκρατορίας\ΣΕΝΑΡΙΟ Α\Φωτογραφίες\1911-1913\1280px-Shkup1912.jpg"/>
          <p:cNvPicPr>
            <a:picLocks noChangeAspect="1" noChangeArrowheads="1"/>
          </p:cNvPicPr>
          <p:nvPr/>
        </p:nvPicPr>
        <p:blipFill>
          <a:blip r:embed="rId2" cstate="print"/>
          <a:srcRect/>
          <a:stretch>
            <a:fillRect/>
          </a:stretch>
        </p:blipFill>
        <p:spPr bwMode="auto">
          <a:xfrm>
            <a:off x="1" y="742925"/>
            <a:ext cx="9144000" cy="44862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92080" y="0"/>
            <a:ext cx="3851920" cy="6858000"/>
          </a:xfrm>
        </p:spPr>
        <p:txBody>
          <a:bodyPr>
            <a:normAutofit/>
          </a:bodyPr>
          <a:lstStyle/>
          <a:p>
            <a:r>
              <a:rPr lang="el-GR" sz="2000" dirty="0" smtClean="0"/>
              <a:t>Αφίσα του 1912. </a:t>
            </a:r>
            <a:br>
              <a:rPr lang="el-GR" sz="2000" dirty="0" smtClean="0"/>
            </a:br>
            <a:r>
              <a:rPr lang="el-GR" sz="2000" dirty="0" smtClean="0"/>
              <a:t>Η οθωμανική φρουρά παραδίδει την Ρόδο στον ιταλικό στρατό.</a:t>
            </a:r>
            <a:endParaRPr lang="el-GR" sz="2000" dirty="0"/>
          </a:p>
        </p:txBody>
      </p:sp>
      <p:pic>
        <p:nvPicPr>
          <p:cNvPr id="6146" name="Picture 2" descr="C:\Users\Aris\Documents\ΟΘΩΜΑΝΙΚΗ\Ιστορία της Οθωμανικής Αυτοκρατορίας\ΣΕΝΑΡΙΟ Α\Φωτογραφίες\1911-1913\DC-1912-21-d-ResaDeiTurchiARodi.jpg"/>
          <p:cNvPicPr>
            <a:picLocks noChangeAspect="1" noChangeArrowheads="1"/>
          </p:cNvPicPr>
          <p:nvPr/>
        </p:nvPicPr>
        <p:blipFill>
          <a:blip r:embed="rId2" cstate="print"/>
          <a:srcRect/>
          <a:stretch>
            <a:fillRect/>
          </a:stretch>
        </p:blipFill>
        <p:spPr bwMode="auto">
          <a:xfrm>
            <a:off x="0" y="0"/>
            <a:ext cx="5313815"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6858000"/>
          </a:xfrm>
        </p:spPr>
        <p:txBody>
          <a:bodyPr>
            <a:normAutofit/>
          </a:bodyPr>
          <a:lstStyle/>
          <a:p>
            <a:r>
              <a:rPr lang="el-GR" sz="3600" dirty="0" smtClean="0"/>
              <a:t>Φωτογραφίες σχετικές </a:t>
            </a:r>
            <a:br>
              <a:rPr lang="el-GR" sz="3600" dirty="0" smtClean="0"/>
            </a:br>
            <a:r>
              <a:rPr lang="el-GR" sz="3600" dirty="0" smtClean="0"/>
              <a:t>με την περίοδο 1908-1910</a:t>
            </a:r>
            <a:br>
              <a:rPr lang="el-GR" sz="3600" dirty="0" smtClean="0"/>
            </a:br>
            <a:r>
              <a:rPr lang="el-GR" sz="3600" dirty="0" smtClean="0"/>
              <a:t>στην Οθωμανική Αυτοκρατορία</a:t>
            </a:r>
            <a:endParaRPr lang="el-GR" sz="3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93296"/>
            <a:ext cx="8229600" cy="936104"/>
          </a:xfrm>
        </p:spPr>
        <p:txBody>
          <a:bodyPr>
            <a:noAutofit/>
          </a:bodyPr>
          <a:lstStyle/>
          <a:p>
            <a:r>
              <a:rPr lang="el-GR" sz="2000" dirty="0" smtClean="0"/>
              <a:t>Μέλη της οθωμανικής και ιταλικής αντιπροσωπείας κατά την υπογραφή της </a:t>
            </a:r>
            <a:r>
              <a:rPr lang="el-GR" sz="2000" dirty="0" err="1" smtClean="0"/>
              <a:t>ιταλοοθωμανικής</a:t>
            </a:r>
            <a:r>
              <a:rPr lang="el-GR" sz="2000" dirty="0" smtClean="0"/>
              <a:t> Συνθήκης της Λοζάνης (18 Οκτωβρίου 1912).</a:t>
            </a:r>
            <a:br>
              <a:rPr lang="el-GR" sz="2000" dirty="0" smtClean="0"/>
            </a:br>
            <a:endParaRPr lang="el-GR" sz="2000" dirty="0"/>
          </a:p>
        </p:txBody>
      </p:sp>
      <p:pic>
        <p:nvPicPr>
          <p:cNvPr id="7170" name="Picture 2" descr="C:\Users\Aris\Documents\ΟΘΩΜΑΝΙΚΗ\Ιστορία της Οθωμανικής Αυτοκρατορίας\ΣΕΝΑΡΙΟ Α\Φωτογραφίες\1911-1913\1024px-Treaty_of_Lausanne_1912.jpg"/>
          <p:cNvPicPr>
            <a:picLocks noChangeAspect="1" noChangeArrowheads="1"/>
          </p:cNvPicPr>
          <p:nvPr/>
        </p:nvPicPr>
        <p:blipFill>
          <a:blip r:embed="rId2" cstate="print"/>
          <a:srcRect/>
          <a:stretch>
            <a:fillRect/>
          </a:stretch>
        </p:blipFill>
        <p:spPr bwMode="auto">
          <a:xfrm>
            <a:off x="89756" y="0"/>
            <a:ext cx="8964488" cy="594592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39952" cy="6858000"/>
          </a:xfrm>
        </p:spPr>
        <p:txBody>
          <a:bodyPr>
            <a:normAutofit/>
          </a:bodyPr>
          <a:lstStyle/>
          <a:p>
            <a:r>
              <a:rPr lang="el-GR" sz="2000" dirty="0" smtClean="0"/>
              <a:t>Αφίσα του 1912. </a:t>
            </a:r>
            <a:br>
              <a:rPr lang="el-GR" sz="2000" dirty="0" smtClean="0"/>
            </a:br>
            <a:r>
              <a:rPr lang="el-GR" sz="2000" dirty="0" smtClean="0"/>
              <a:t>Η Οθωμανική Αυτοκρατορία </a:t>
            </a:r>
            <a:br>
              <a:rPr lang="el-GR" sz="2000" dirty="0" smtClean="0"/>
            </a:br>
            <a:r>
              <a:rPr lang="el-GR" sz="2000" dirty="0" smtClean="0"/>
              <a:t>ως </a:t>
            </a:r>
            <a:r>
              <a:rPr lang="el-GR" sz="2000" dirty="0" err="1" smtClean="0"/>
              <a:t>φιδόσχημος</a:t>
            </a:r>
            <a:r>
              <a:rPr lang="el-GR" sz="2000" dirty="0" smtClean="0"/>
              <a:t> δράκοντας.</a:t>
            </a:r>
            <a:br>
              <a:rPr lang="el-GR" sz="2000" dirty="0" smtClean="0"/>
            </a:br>
            <a:endParaRPr lang="el-GR" sz="2000" dirty="0"/>
          </a:p>
        </p:txBody>
      </p:sp>
      <p:pic>
        <p:nvPicPr>
          <p:cNvPr id="8194" name="Picture 2" descr="C:\Users\Aris\Documents\ΟΘΩΜΑΝΙΚΗ\Ιστορία της Οθωμανικής Αυτοκρατορίας\ΣΕΝΑΡΙΟ Α\Φωτογραφίες\1911-1913\Balkan_League_poster_(2).jpg"/>
          <p:cNvPicPr>
            <a:picLocks noChangeAspect="1" noChangeArrowheads="1"/>
          </p:cNvPicPr>
          <p:nvPr/>
        </p:nvPicPr>
        <p:blipFill>
          <a:blip r:embed="rId2" cstate="print"/>
          <a:srcRect/>
          <a:stretch>
            <a:fillRect/>
          </a:stretch>
        </p:blipFill>
        <p:spPr bwMode="auto">
          <a:xfrm>
            <a:off x="4091775" y="0"/>
            <a:ext cx="5052225"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0"/>
            <a:ext cx="3995936" cy="6858000"/>
          </a:xfrm>
        </p:spPr>
        <p:txBody>
          <a:bodyPr>
            <a:normAutofit/>
          </a:bodyPr>
          <a:lstStyle/>
          <a:p>
            <a:r>
              <a:rPr lang="el-GR" sz="2000" dirty="0" smtClean="0"/>
              <a:t>Αφίσα του 1912 </a:t>
            </a:r>
            <a:r>
              <a:rPr lang="en-US" sz="2000" dirty="0" smtClean="0"/>
              <a:t/>
            </a:r>
            <a:br>
              <a:rPr lang="en-US" sz="2000" dirty="0" smtClean="0"/>
            </a:br>
            <a:r>
              <a:rPr lang="el-GR" sz="2000" dirty="0" smtClean="0"/>
              <a:t>με τους Βαλκάνιους Συμμάχους. </a:t>
            </a:r>
            <a:r>
              <a:rPr lang="en-US" sz="2000" dirty="0" smtClean="0"/>
              <a:t/>
            </a:r>
            <a:br>
              <a:rPr lang="en-US" sz="2000" dirty="0" smtClean="0"/>
            </a:br>
            <a:r>
              <a:rPr lang="el-GR" sz="2000" dirty="0" smtClean="0"/>
              <a:t>Στο βάθος η Αγία Σοφία </a:t>
            </a:r>
            <a:r>
              <a:rPr lang="en-US" sz="2000" dirty="0" smtClean="0"/>
              <a:t/>
            </a:r>
            <a:br>
              <a:rPr lang="en-US" sz="2000" dirty="0" smtClean="0"/>
            </a:br>
            <a:r>
              <a:rPr lang="el-GR" sz="2000" dirty="0" smtClean="0"/>
              <a:t>(χωρίς μιναρέδες).</a:t>
            </a:r>
            <a:br>
              <a:rPr lang="el-GR" sz="2000" dirty="0" smtClean="0"/>
            </a:br>
            <a:endParaRPr lang="el-GR" sz="2000" dirty="0"/>
          </a:p>
        </p:txBody>
      </p:sp>
      <p:pic>
        <p:nvPicPr>
          <p:cNvPr id="9218" name="Picture 2" descr="C:\Users\Aris\Documents\ΟΘΩΜΑΝΙΚΗ\Ιστορία της Οθωμανικής Αυτοκρατορίας\ΣΕΝΑΡΙΟ Α\Φωτογραφίες\1911-1913\Balkan_League_and_Hagia_Sophia.jpg"/>
          <p:cNvPicPr>
            <a:picLocks noChangeAspect="1" noChangeArrowheads="1"/>
          </p:cNvPicPr>
          <p:nvPr/>
        </p:nvPicPr>
        <p:blipFill>
          <a:blip r:embed="rId2" cstate="print"/>
          <a:srcRect/>
          <a:stretch>
            <a:fillRect/>
          </a:stretch>
        </p:blipFill>
        <p:spPr bwMode="auto">
          <a:xfrm>
            <a:off x="0" y="-1"/>
            <a:ext cx="5148064" cy="695097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Καρικατούρα του 1913. Η Αλβανία μάχεται την τίγρη (Ελλάδα), το φίδι (Σερβία) και τον πίθηκο (Μαυροβούνιο). Οι δύο βραχίονές της είναι τα Ιωάννινα και η Σκόδρα.</a:t>
            </a:r>
            <a:br>
              <a:rPr lang="el-GR" sz="2000" dirty="0" smtClean="0"/>
            </a:br>
            <a:endParaRPr lang="el-GR" sz="2000" dirty="0"/>
          </a:p>
        </p:txBody>
      </p:sp>
      <p:pic>
        <p:nvPicPr>
          <p:cNvPr id="10242" name="Picture 2" descr="C:\Users\Aris\Documents\ΟΘΩΜΑΝΙΚΗ\Ιστορία της Οθωμανικής Αυτοκρατορίας\ΣΕΝΑΡΙΟ Α\Φωτογραφίες\1911-1913\800px-Albanian_caricature_1913.gif"/>
          <p:cNvPicPr>
            <a:picLocks noChangeAspect="1" noChangeArrowheads="1"/>
          </p:cNvPicPr>
          <p:nvPr/>
        </p:nvPicPr>
        <p:blipFill>
          <a:blip r:embed="rId2" cstate="print"/>
          <a:srcRect/>
          <a:stretch>
            <a:fillRect/>
          </a:stretch>
        </p:blipFill>
        <p:spPr bwMode="auto">
          <a:xfrm>
            <a:off x="1205881" y="0"/>
            <a:ext cx="6732239" cy="575606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Έλληνες της Νέας Υόρκης πηγαίνουν στην Ελλάδα για να στρατευθούν. </a:t>
            </a:r>
            <a:r>
              <a:rPr lang="en-US" sz="2000" dirty="0" smtClean="0"/>
              <a:t/>
            </a:r>
            <a:br>
              <a:rPr lang="en-US" sz="2000" dirty="0" smtClean="0"/>
            </a:br>
            <a:r>
              <a:rPr lang="el-GR" sz="2000" dirty="0" smtClean="0"/>
              <a:t>Στο πανό αναγράφεται «Ζήτω ο Πόλεμος».</a:t>
            </a:r>
            <a:br>
              <a:rPr lang="el-GR" sz="2000" dirty="0" smtClean="0"/>
            </a:br>
            <a:endParaRPr lang="el-GR" sz="2000" dirty="0"/>
          </a:p>
        </p:txBody>
      </p:sp>
      <p:pic>
        <p:nvPicPr>
          <p:cNvPr id="11266" name="Picture 2" descr="C:\Users\Aris\Documents\ΟΘΩΜΑΝΙΚΗ\Ιστορία της Οθωμανικής Αυτοκρατορίας\ΣΕΝΑΡΙΟ Α\Φωτογραφίες\1911-1913\1024px-Greeks,_New_York,_going_back_to_fight.jpg"/>
          <p:cNvPicPr>
            <a:picLocks noChangeAspect="1" noChangeArrowheads="1"/>
          </p:cNvPicPr>
          <p:nvPr/>
        </p:nvPicPr>
        <p:blipFill>
          <a:blip r:embed="rId2" cstate="print"/>
          <a:srcRect/>
          <a:stretch>
            <a:fillRect/>
          </a:stretch>
        </p:blipFill>
        <p:spPr bwMode="auto">
          <a:xfrm>
            <a:off x="269776" y="-1"/>
            <a:ext cx="8604448" cy="573629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93296"/>
            <a:ext cx="8229600" cy="764704"/>
          </a:xfrm>
        </p:spPr>
        <p:txBody>
          <a:bodyPr>
            <a:normAutofit/>
          </a:bodyPr>
          <a:lstStyle/>
          <a:p>
            <a:r>
              <a:rPr lang="el-GR" sz="2000" dirty="0" smtClean="0"/>
              <a:t>Έφεδροι Οθωμανοί στρατιώτες.</a:t>
            </a:r>
            <a:endParaRPr lang="el-GR" sz="2000" dirty="0"/>
          </a:p>
        </p:txBody>
      </p:sp>
      <p:pic>
        <p:nvPicPr>
          <p:cNvPr id="12290" name="Picture 2" descr="C:\Users\Aris\Documents\ΟΘΩΜΑΝΙΚΗ\Ιστορία της Οθωμανικής Αυτοκρατορίας\ΣΕΝΑΡΙΟ Α\Φωτογραφίες\1911-1913\800px-Ottoman_redif_soldiers.jpg"/>
          <p:cNvPicPr>
            <a:picLocks noChangeAspect="1" noChangeArrowheads="1"/>
          </p:cNvPicPr>
          <p:nvPr/>
        </p:nvPicPr>
        <p:blipFill>
          <a:blip r:embed="rId2" cstate="print"/>
          <a:srcRect/>
          <a:stretch>
            <a:fillRect/>
          </a:stretch>
        </p:blipFill>
        <p:spPr bwMode="auto">
          <a:xfrm>
            <a:off x="485800" y="0"/>
            <a:ext cx="8172400" cy="618073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165304"/>
            <a:ext cx="8229600" cy="692696"/>
          </a:xfrm>
        </p:spPr>
        <p:txBody>
          <a:bodyPr>
            <a:noAutofit/>
          </a:bodyPr>
          <a:lstStyle/>
          <a:p>
            <a:r>
              <a:rPr lang="el-GR" sz="2000" dirty="0" smtClean="0"/>
              <a:t>Βουλγαρικά στρατεύματα μπαίνουν στο Μουσταφά Πασά </a:t>
            </a:r>
            <a:r>
              <a:rPr lang="en-US" sz="2000" dirty="0" smtClean="0"/>
              <a:t/>
            </a:r>
            <a:br>
              <a:rPr lang="en-US" sz="2000" dirty="0" smtClean="0"/>
            </a:br>
            <a:r>
              <a:rPr lang="el-GR" sz="2000" dirty="0" smtClean="0"/>
              <a:t>(σημ. </a:t>
            </a:r>
            <a:r>
              <a:rPr lang="el-GR" sz="2000" dirty="0" err="1" smtClean="0"/>
              <a:t>Σβίλενγκραντ</a:t>
            </a:r>
            <a:r>
              <a:rPr lang="el-GR" sz="2000" dirty="0" smtClean="0"/>
              <a:t>), στην Θράκη.</a:t>
            </a:r>
            <a:br>
              <a:rPr lang="el-GR" sz="2000" dirty="0" smtClean="0"/>
            </a:br>
            <a:endParaRPr lang="el-GR" sz="2000" dirty="0"/>
          </a:p>
        </p:txBody>
      </p:sp>
      <p:pic>
        <p:nvPicPr>
          <p:cNvPr id="13314" name="Picture 2" descr="C:\Users\Aris\Documents\ΟΘΩΜΑΝΙΚΗ\Ιστορία της Οθωμανικής Αυτοκρατορίας\ΣΕΝΑΡΙΟ Α\Φωτογραφίες\1911-1913\Svilengrad_Balkan_War_1912_Bulgarian_Troops_Entering_the_City.jpg"/>
          <p:cNvPicPr>
            <a:picLocks noChangeAspect="1" noChangeArrowheads="1"/>
          </p:cNvPicPr>
          <p:nvPr/>
        </p:nvPicPr>
        <p:blipFill>
          <a:blip r:embed="rId2" cstate="print"/>
          <a:srcRect/>
          <a:stretch>
            <a:fillRect/>
          </a:stretch>
        </p:blipFill>
        <p:spPr bwMode="auto">
          <a:xfrm>
            <a:off x="0" y="0"/>
            <a:ext cx="9140204" cy="580526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Ομαδική βάφτιση σλαβόφωνων μουσουλμάνων (Πομάκων) </a:t>
            </a:r>
            <a:r>
              <a:rPr lang="en-US" sz="2000" dirty="0" smtClean="0"/>
              <a:t/>
            </a:r>
            <a:br>
              <a:rPr lang="en-US" sz="2000" dirty="0" smtClean="0"/>
            </a:br>
            <a:r>
              <a:rPr lang="el-GR" sz="2000" dirty="0" smtClean="0"/>
              <a:t>από </a:t>
            </a:r>
            <a:r>
              <a:rPr lang="el-GR" sz="2000" dirty="0" err="1" smtClean="0"/>
              <a:t>εξαρχικό</a:t>
            </a:r>
            <a:r>
              <a:rPr lang="el-GR" sz="2000" dirty="0" smtClean="0"/>
              <a:t> ιερέα, μετά την κατάληψη της ορεινής περιοχής</a:t>
            </a:r>
            <a:r>
              <a:rPr lang="en-US" sz="2000" dirty="0" smtClean="0"/>
              <a:t/>
            </a:r>
            <a:br>
              <a:rPr lang="en-US" sz="2000" dirty="0" smtClean="0"/>
            </a:br>
            <a:r>
              <a:rPr lang="el-GR" sz="2000" dirty="0" smtClean="0"/>
              <a:t> της Ροδόπης από τα βουλγαρικά στρατεύματα (1912).</a:t>
            </a:r>
            <a:br>
              <a:rPr lang="el-GR" sz="2000" dirty="0" smtClean="0"/>
            </a:br>
            <a:endParaRPr lang="el-GR" sz="2000" dirty="0"/>
          </a:p>
        </p:txBody>
      </p:sp>
      <p:pic>
        <p:nvPicPr>
          <p:cNvPr id="14338" name="Picture 2" descr="C:\Users\Aris\Documents\ΟΘΩΜΑΝΙΚΗ\Ιστορία της Οθωμανικής Αυτοκρατορίας\ΣΕΝΑΡΙΟ Α\Φωτογραφίες\1911-1913\800px-Baptizing_the_village_of_Banite.jpg"/>
          <p:cNvPicPr>
            <a:picLocks noChangeAspect="1" noChangeArrowheads="1"/>
          </p:cNvPicPr>
          <p:nvPr/>
        </p:nvPicPr>
        <p:blipFill>
          <a:blip r:embed="rId2" cstate="print"/>
          <a:srcRect/>
          <a:stretch>
            <a:fillRect/>
          </a:stretch>
        </p:blipFill>
        <p:spPr bwMode="auto">
          <a:xfrm>
            <a:off x="762000" y="0"/>
            <a:ext cx="7620000" cy="565785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Υποχώρηση του οθωμανικού στρατού στην Ανατολική Θράκη.</a:t>
            </a:r>
            <a:endParaRPr lang="el-GR" sz="2000" dirty="0"/>
          </a:p>
        </p:txBody>
      </p:sp>
      <p:pic>
        <p:nvPicPr>
          <p:cNvPr id="15362" name="Picture 2" descr="C:\Users\Aris\Documents\ΟΘΩΜΑΝΙΚΗ\Ιστορία της Οθωμανικής Αυτοκρατορίας\ΣΕΝΑΡΙΟ Α\Φωτογραφίες\1911-1913\Ottoman_troops_in_retreat_from_Lule_Burgas_across_the_bridge_at_Karisdiran_(1912).png"/>
          <p:cNvPicPr>
            <a:picLocks noChangeAspect="1" noChangeArrowheads="1"/>
          </p:cNvPicPr>
          <p:nvPr/>
        </p:nvPicPr>
        <p:blipFill>
          <a:blip r:embed="rId2" cstate="print"/>
          <a:srcRect/>
          <a:stretch>
            <a:fillRect/>
          </a:stretch>
        </p:blipFill>
        <p:spPr bwMode="auto">
          <a:xfrm>
            <a:off x="449796" y="0"/>
            <a:ext cx="8244408" cy="604017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Υποχώρηση του Οθωμανικού στρατού στην Ανατολική Θράκη.</a:t>
            </a:r>
            <a:endParaRPr lang="el-GR" sz="2000" dirty="0"/>
          </a:p>
        </p:txBody>
      </p:sp>
      <p:pic>
        <p:nvPicPr>
          <p:cNvPr id="16386" name="Picture 2" descr="C:\Users\Aris\Documents\ΟΘΩΜΑΝΙΚΗ\Ιστορία της Οθωμανικής Αυτοκρατορίας\ΣΕΝΑΡΙΟ Α\Φωτογραφίες\1911-1913\Ottoman_retreat_from_Lule_Burgas_to_Chataldja.jpg"/>
          <p:cNvPicPr>
            <a:picLocks noChangeAspect="1" noChangeArrowheads="1"/>
          </p:cNvPicPr>
          <p:nvPr/>
        </p:nvPicPr>
        <p:blipFill>
          <a:blip r:embed="rId2" cstate="print"/>
          <a:srcRect/>
          <a:stretch>
            <a:fillRect/>
          </a:stretch>
        </p:blipFill>
        <p:spPr bwMode="auto">
          <a:xfrm>
            <a:off x="-53884" y="1008112"/>
            <a:ext cx="9197884" cy="45091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83968" cy="6858000"/>
          </a:xfrm>
        </p:spPr>
        <p:txBody>
          <a:bodyPr>
            <a:normAutofit/>
          </a:bodyPr>
          <a:lstStyle/>
          <a:p>
            <a:r>
              <a:rPr lang="en-US" sz="1600" dirty="0" smtClean="0"/>
              <a:t>O</a:t>
            </a:r>
            <a:r>
              <a:rPr lang="el-GR" sz="1600" dirty="0" smtClean="0"/>
              <a:t> Ισμαήλ </a:t>
            </a:r>
            <a:r>
              <a:rPr lang="el-GR" sz="1600" dirty="0" err="1" smtClean="0"/>
              <a:t>Ενβέρ</a:t>
            </a:r>
            <a:r>
              <a:rPr lang="el-GR" sz="1600" dirty="0" smtClean="0"/>
              <a:t> (1881-1922)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στην Γερμανία και την Μόσχα, μετά στο Μπακού και στο Βερολίνο. Αν και προσπάθησε το 1920 να επανέλθει στην Μικρά Ασία, απέτυχε εξαιτίας της αντίθεσης των </a:t>
            </a:r>
            <a:r>
              <a:rPr lang="el-GR" sz="1600" dirty="0" err="1" smtClean="0"/>
              <a:t>Κεμαλικών</a:t>
            </a:r>
            <a:r>
              <a:rPr lang="el-GR" sz="1600" dirty="0" smtClean="0"/>
              <a:t> και του Μουσταφά Κεμάλ προσωπικά, οι οποίοι ήταν αντίθετοι σε </a:t>
            </a:r>
            <a:r>
              <a:rPr lang="el-GR" sz="1600" dirty="0" err="1" smtClean="0"/>
              <a:t>παντουρκιστικές</a:t>
            </a:r>
            <a:r>
              <a:rPr lang="el-GR" sz="1600" dirty="0" smtClean="0"/>
              <a:t> ιδέες. Αφού επισκέφθηκε την Μόσχα πάλι, στάλθηκε από τον Λένιν στην Μπουχάρα του σημερινού Ουζμπεκιστάν, ώστε να συμβάλει στην κατάπνιξη ντόπιου μουσουλμανικού κινήματος κατά της σοβιετικής εξουσίας. Ο </a:t>
            </a:r>
            <a:r>
              <a:rPr lang="el-GR" sz="1600" dirty="0" err="1" smtClean="0"/>
              <a:t>Ενβέρ</a:t>
            </a:r>
            <a:r>
              <a:rPr lang="el-GR" sz="1600" dirty="0" smtClean="0"/>
              <a:t> όμως αυτομόλησε προς την πλευρά των μουσουλμάνων και πολέμησε τους Μπολσεβίκους για να υλοποιήσει τα </a:t>
            </a:r>
            <a:r>
              <a:rPr lang="el-GR" sz="1600" dirty="0" err="1" smtClean="0"/>
              <a:t>παντουρκιστικά</a:t>
            </a:r>
            <a:r>
              <a:rPr lang="el-GR" sz="1600" dirty="0" smtClean="0"/>
              <a:t> του όνειρα. Σκοτώθηκε στο έδαφος του σημερινού Τατζικιστάν από στρατεύματα πιστά στην Μόσχα.</a:t>
            </a:r>
            <a:br>
              <a:rPr lang="el-GR" sz="1600" dirty="0" smtClean="0"/>
            </a:br>
            <a:endParaRPr lang="el-GR" sz="1600" dirty="0"/>
          </a:p>
        </p:txBody>
      </p:sp>
      <p:pic>
        <p:nvPicPr>
          <p:cNvPr id="82946" name="Picture 2" descr="C:\Users\Aris\Documents\ΟΘΩΜΑΝΙΚΗ\Ιστορία της Οθωμανικής Αυτοκρατορίας\ΣΕΝΑΡΙΟ Α\Φωτογραφίες\1908-1910\Ismail_Enver.jpg"/>
          <p:cNvPicPr>
            <a:picLocks noChangeAspect="1" noChangeArrowheads="1"/>
          </p:cNvPicPr>
          <p:nvPr/>
        </p:nvPicPr>
        <p:blipFill>
          <a:blip r:embed="rId2" cstate="print"/>
          <a:srcRect/>
          <a:stretch>
            <a:fillRect/>
          </a:stretch>
        </p:blipFill>
        <p:spPr bwMode="auto">
          <a:xfrm>
            <a:off x="4311001" y="0"/>
            <a:ext cx="4833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Γεώργιος Α΄ και ο Διάδοχος Κωνσταντίνος </a:t>
            </a:r>
            <a:br>
              <a:rPr lang="el-GR" sz="2000" dirty="0" smtClean="0"/>
            </a:br>
            <a:r>
              <a:rPr lang="el-GR" sz="2000" dirty="0" smtClean="0"/>
              <a:t>εισέρχονται στην Θεσσαλονίκη (Νοέμβριος 1912).</a:t>
            </a:r>
            <a:endParaRPr lang="el-GR" sz="2000" dirty="0"/>
          </a:p>
        </p:txBody>
      </p:sp>
      <p:pic>
        <p:nvPicPr>
          <p:cNvPr id="17410" name="Picture 2" descr="C:\Users\Aris\Documents\ΟΘΩΜΑΝΙΚΗ\Ιστορία της Οθωμανικής Αυτοκρατορίας\ΣΕΝΑΡΙΟ Α\Φωτογραφίες\1911-1913\King_George_I_of_Greece_and_Crown_Prince_Constantine_enter_Thessaloniki,_1912.jpg"/>
          <p:cNvPicPr>
            <a:picLocks noChangeAspect="1" noChangeArrowheads="1"/>
          </p:cNvPicPr>
          <p:nvPr/>
        </p:nvPicPr>
        <p:blipFill>
          <a:blip r:embed="rId2" cstate="print"/>
          <a:srcRect/>
          <a:stretch>
            <a:fillRect/>
          </a:stretch>
        </p:blipFill>
        <p:spPr bwMode="auto">
          <a:xfrm>
            <a:off x="701824" y="0"/>
            <a:ext cx="7740352" cy="592911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Βουλγαρική μονάδα μπαίνει στην Θεσσαλονίκη (28 Οκτ. 1912). </a:t>
            </a:r>
            <a:br>
              <a:rPr lang="el-GR" sz="2000" dirty="0" smtClean="0"/>
            </a:br>
            <a:r>
              <a:rPr lang="el-GR" sz="2000" dirty="0" smtClean="0"/>
              <a:t>Είχε προηγηθεί η παράδοση της πόλης στον αρχιστράτηγο </a:t>
            </a:r>
            <a:br>
              <a:rPr lang="el-GR" sz="2000" dirty="0" smtClean="0"/>
            </a:br>
            <a:r>
              <a:rPr lang="el-GR" sz="2000" dirty="0" smtClean="0"/>
              <a:t>του ελληνικού στρατού και Διάδοχο Κωνσταντίνο</a:t>
            </a:r>
            <a:br>
              <a:rPr lang="el-GR" sz="2000" dirty="0" smtClean="0"/>
            </a:br>
            <a:endParaRPr lang="el-GR" sz="2000" dirty="0"/>
          </a:p>
        </p:txBody>
      </p:sp>
      <p:pic>
        <p:nvPicPr>
          <p:cNvPr id="18434" name="Picture 2" descr="C:\Users\Aris\Documents\ΟΘΩΜΑΝΙΚΗ\Ιστορία της Οθωμανικής Αυτοκρατορίας\ΣΕΝΑΡΙΟ Α\Φωτογραφίες\1911-1913\7_Bulgarian_Division_Enters_Thessaloniki_28_October_1912.jpg"/>
          <p:cNvPicPr>
            <a:picLocks noChangeAspect="1" noChangeArrowheads="1"/>
          </p:cNvPicPr>
          <p:nvPr/>
        </p:nvPicPr>
        <p:blipFill>
          <a:blip r:embed="rId2" cstate="print"/>
          <a:srcRect/>
          <a:stretch>
            <a:fillRect/>
          </a:stretch>
        </p:blipFill>
        <p:spPr bwMode="auto">
          <a:xfrm>
            <a:off x="629816" y="0"/>
            <a:ext cx="7884368" cy="573290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Γεώργιος Α΄ και ο Βασιλιάς της Βουλγαρίας Φερδινάνδος </a:t>
            </a:r>
            <a:br>
              <a:rPr lang="el-GR" sz="2000" dirty="0" smtClean="0"/>
            </a:br>
            <a:r>
              <a:rPr lang="el-GR" sz="2000" dirty="0" smtClean="0"/>
              <a:t>στην Θεσσαλονίκη.</a:t>
            </a:r>
            <a:endParaRPr lang="el-GR" sz="2000" dirty="0"/>
          </a:p>
        </p:txBody>
      </p:sp>
      <p:pic>
        <p:nvPicPr>
          <p:cNvPr id="19458" name="Picture 2" descr="C:\Users\Aris\Documents\ΟΘΩΜΑΝΙΚΗ\Ιστορία της Οθωμανικής Αυτοκρατορίας\ΣΕΝΑΡΙΟ Α\Φωτογραφίες\1911-1913\King_George_I_of_Greece_and_Tsar_Ferdinand_of_Bulgaria_at_Thessaloniki.jpg"/>
          <p:cNvPicPr>
            <a:picLocks noChangeAspect="1" noChangeArrowheads="1"/>
          </p:cNvPicPr>
          <p:nvPr/>
        </p:nvPicPr>
        <p:blipFill>
          <a:blip r:embed="rId2" cstate="print"/>
          <a:srcRect/>
          <a:stretch>
            <a:fillRect/>
          </a:stretch>
        </p:blipFill>
        <p:spPr bwMode="auto">
          <a:xfrm>
            <a:off x="1" y="-1"/>
            <a:ext cx="9144000" cy="572404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Βουλγαρικές στρατιωτικές καμήλες στην </a:t>
            </a:r>
            <a:r>
              <a:rPr lang="el-GR" sz="2000" dirty="0" err="1" smtClean="0"/>
              <a:t>Γκιουμουλτζίνα</a:t>
            </a:r>
            <a:r>
              <a:rPr lang="el-GR" sz="2000" dirty="0" smtClean="0"/>
              <a:t> (σημ. Κομοτηνή).</a:t>
            </a:r>
            <a:endParaRPr lang="el-GR" sz="2000" dirty="0"/>
          </a:p>
        </p:txBody>
      </p:sp>
      <p:pic>
        <p:nvPicPr>
          <p:cNvPr id="20482" name="Picture 2" descr="C:\Users\Aris\Documents\ΟΘΩΜΑΝΙΚΗ\Ιστορία της Οθωμανικής Αυτοκρατορίας\ΣΕΝΑΡΙΟ Α\Φωτογραφίες\1911-1913\Bulgarian_military_camels_in_Komotini,_1913-19.jpg"/>
          <p:cNvPicPr>
            <a:picLocks noChangeAspect="1" noChangeArrowheads="1"/>
          </p:cNvPicPr>
          <p:nvPr/>
        </p:nvPicPr>
        <p:blipFill>
          <a:blip r:embed="rId2" cstate="print"/>
          <a:srcRect/>
          <a:stretch>
            <a:fillRect/>
          </a:stretch>
        </p:blipFill>
        <p:spPr bwMode="auto">
          <a:xfrm>
            <a:off x="-9577" y="648072"/>
            <a:ext cx="9153577" cy="501317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Βασιλιάς της Βουλγαρίας Φερδινάνδος έξω από την πολιορκούμενη </a:t>
            </a:r>
            <a:br>
              <a:rPr lang="el-GR" sz="2000" dirty="0" smtClean="0"/>
            </a:br>
            <a:r>
              <a:rPr lang="el-GR" sz="2000" dirty="0" smtClean="0"/>
              <a:t>από τα βουλγαρικά στρατεύματα Αδριανούπολη.</a:t>
            </a:r>
            <a:br>
              <a:rPr lang="el-GR" sz="2000" dirty="0" smtClean="0"/>
            </a:br>
            <a:endParaRPr lang="el-GR" sz="2000" dirty="0"/>
          </a:p>
        </p:txBody>
      </p:sp>
      <p:pic>
        <p:nvPicPr>
          <p:cNvPr id="21506" name="Picture 2" descr="C:\Users\Aris\Documents\ΟΘΩΜΑΝΙΚΗ\Ιστορία της Οθωμανικής Αυτοκρατορίας\ΣΕΝΑΡΙΟ Α\Φωτογραφίες\1911-1913\800px-Bulgarian_Czar_Ferdinand_at_Adrianople.jpg"/>
          <p:cNvPicPr>
            <a:picLocks noChangeAspect="1" noChangeArrowheads="1"/>
          </p:cNvPicPr>
          <p:nvPr/>
        </p:nvPicPr>
        <p:blipFill>
          <a:blip r:embed="rId2" cstate="print"/>
          <a:srcRect/>
          <a:stretch>
            <a:fillRect/>
          </a:stretch>
        </p:blipFill>
        <p:spPr bwMode="auto">
          <a:xfrm>
            <a:off x="413792" y="-1"/>
            <a:ext cx="8316416" cy="606405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Σερβική περίπολος στην πόλη των Σκοπίων μετά την κατάληψή της.</a:t>
            </a:r>
            <a:endParaRPr lang="el-GR" sz="2000" dirty="0"/>
          </a:p>
        </p:txBody>
      </p:sp>
      <p:pic>
        <p:nvPicPr>
          <p:cNvPr id="22530" name="Picture 2" descr="C:\Users\Aris\Documents\ΟΘΩΜΑΝΙΚΗ\Ιστορία της Οθωμανικής Αυτοκρατορίας\ΣΕΝΑΡΙΟ Α\Φωτογραφίες\1911-1913\Patrouille_serbe_dans_les_rues_d'Uskub.jpg"/>
          <p:cNvPicPr>
            <a:picLocks noChangeAspect="1" noChangeArrowheads="1"/>
          </p:cNvPicPr>
          <p:nvPr/>
        </p:nvPicPr>
        <p:blipFill>
          <a:blip r:embed="rId2" cstate="print"/>
          <a:srcRect/>
          <a:stretch>
            <a:fillRect/>
          </a:stretch>
        </p:blipFill>
        <p:spPr bwMode="auto">
          <a:xfrm>
            <a:off x="323850" y="0"/>
            <a:ext cx="8496300" cy="5994401"/>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 Βασιλιάς της Σερβίας Πέτρος και ο Δήμαρχος των Σκοπίων.</a:t>
            </a:r>
            <a:endParaRPr lang="el-GR" sz="2000" dirty="0"/>
          </a:p>
        </p:txBody>
      </p:sp>
      <p:pic>
        <p:nvPicPr>
          <p:cNvPr id="23554" name="Picture 2" descr="C:\Users\Aris\Documents\ΟΘΩΜΑΝΙΚΗ\Ιστορία της Οθωμανικής Αυτοκρατορίας\ΣΕΝΑΡΙΟ Α\Φωτογραφίες\1911-1913\Serbian_king_Petar_I_and_mayor_of_Skopie_1912_-_1915.jpg"/>
          <p:cNvPicPr>
            <a:picLocks noChangeAspect="1" noChangeArrowheads="1"/>
          </p:cNvPicPr>
          <p:nvPr/>
        </p:nvPicPr>
        <p:blipFill>
          <a:blip r:embed="rId2" cstate="print"/>
          <a:srcRect/>
          <a:stretch>
            <a:fillRect/>
          </a:stretch>
        </p:blipFill>
        <p:spPr bwMode="auto">
          <a:xfrm>
            <a:off x="269776" y="0"/>
            <a:ext cx="8604448" cy="613784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Βασιλιάς του Μαυροβουνίου Νικόλαος κρατάει οθωμανική σημαία </a:t>
            </a:r>
            <a:br>
              <a:rPr lang="el-GR" sz="2000" dirty="0" smtClean="0"/>
            </a:br>
            <a:r>
              <a:rPr lang="el-GR" sz="2000" dirty="0" smtClean="0"/>
              <a:t>που πήραν οι στρατιώτες του από οθωμανική στρατιωτική μονάδα.</a:t>
            </a:r>
            <a:endParaRPr lang="el-GR" sz="2000" dirty="0"/>
          </a:p>
        </p:txBody>
      </p:sp>
      <p:pic>
        <p:nvPicPr>
          <p:cNvPr id="24578" name="Picture 2" descr="C:\Users\Aris\Documents\ΟΘΩΜΑΝΙΚΗ\Ιστορία της Οθωμανικής Αυτοκρατορίας\ΣΕΝΑΡΙΟ Α\Φωτογραφίες\1911-1913\King_Nicholas_of_Montenegro_with_captured_Ottoman_flag.png"/>
          <p:cNvPicPr>
            <a:picLocks noChangeAspect="1" noChangeArrowheads="1"/>
          </p:cNvPicPr>
          <p:nvPr/>
        </p:nvPicPr>
        <p:blipFill>
          <a:blip r:embed="rId2" cstate="print"/>
          <a:srcRect/>
          <a:stretch>
            <a:fillRect/>
          </a:stretch>
        </p:blipFill>
        <p:spPr bwMode="auto">
          <a:xfrm>
            <a:off x="1241884" y="0"/>
            <a:ext cx="6660232" cy="605327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err="1" smtClean="0"/>
              <a:t>Κρήτες</a:t>
            </a:r>
            <a:r>
              <a:rPr lang="el-GR" sz="2000" dirty="0" smtClean="0"/>
              <a:t> χωροφύλακες στην Θεσσαλονίκη.</a:t>
            </a:r>
            <a:endParaRPr lang="el-GR" sz="2000" dirty="0"/>
          </a:p>
        </p:txBody>
      </p:sp>
      <p:pic>
        <p:nvPicPr>
          <p:cNvPr id="25602" name="Picture 2" descr="C:\Users\Aris\Documents\ΟΘΩΜΑΝΙΚΗ\Ιστορία της Οθωμανικής Αυτοκρατορίας\ΣΕΝΑΡΙΟ Α\Φωτογραφίες\1911-1913\Corps_of_Cretan_gendarmes_in_Thessaloniki,_1912-13.jpg"/>
          <p:cNvPicPr>
            <a:picLocks noChangeAspect="1" noChangeArrowheads="1"/>
          </p:cNvPicPr>
          <p:nvPr/>
        </p:nvPicPr>
        <p:blipFill>
          <a:blip r:embed="rId2" cstate="print"/>
          <a:srcRect/>
          <a:stretch>
            <a:fillRect/>
          </a:stretch>
        </p:blipFill>
        <p:spPr bwMode="auto">
          <a:xfrm>
            <a:off x="584570" y="0"/>
            <a:ext cx="7974861" cy="602128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Ένοπλοι Έλληνες εθελοντές στους Φιλιάτες κατά τον Α΄ Βαλκανικό Πόλεμο.</a:t>
            </a:r>
            <a:endParaRPr lang="el-GR" sz="2000" dirty="0"/>
          </a:p>
        </p:txBody>
      </p:sp>
      <p:pic>
        <p:nvPicPr>
          <p:cNvPr id="26626" name="Picture 2" descr="C:\Users\Aris\Documents\ΟΘΩΜΑΝΙΚΗ\Ιστορία της Οθωμανικής Αυτοκρατορίας\ΣΕΝΑΡΙΟ Α\Φωτογραφίες\1911-1913\FILIATA-1912.jpg"/>
          <p:cNvPicPr>
            <a:picLocks noChangeAspect="1" noChangeArrowheads="1"/>
          </p:cNvPicPr>
          <p:nvPr/>
        </p:nvPicPr>
        <p:blipFill>
          <a:blip r:embed="rId2" cstate="print"/>
          <a:srcRect/>
          <a:stretch>
            <a:fillRect/>
          </a:stretch>
        </p:blipFill>
        <p:spPr bwMode="auto">
          <a:xfrm>
            <a:off x="299739" y="0"/>
            <a:ext cx="8544522" cy="609329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a:bodyPr>
          <a:lstStyle/>
          <a:p>
            <a:r>
              <a:rPr lang="el-GR" sz="1800" dirty="0" smtClean="0"/>
              <a:t>Ο </a:t>
            </a:r>
            <a:r>
              <a:rPr lang="el-GR" sz="1800" dirty="0" err="1" smtClean="0"/>
              <a:t>Μεχμέτ</a:t>
            </a:r>
            <a:r>
              <a:rPr lang="el-GR" sz="1800" dirty="0" smtClean="0"/>
              <a:t> </a:t>
            </a:r>
            <a:r>
              <a:rPr lang="el-GR" sz="1800" dirty="0" err="1" smtClean="0"/>
              <a:t>Ταλαάτ</a:t>
            </a:r>
            <a:r>
              <a:rPr lang="el-GR" sz="1800" dirty="0" smtClean="0"/>
              <a:t> (1874-1921)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στο Βερολίνο, όπου δολοφονήθηκε από Αρμένιο σοσιαλιστή στις 15 Μαρτίου 1921, έπειτα από συνεργασία βρετανικών και σοβιετικών μυστικών υπηρεσιών.</a:t>
            </a:r>
            <a:br>
              <a:rPr lang="el-GR" sz="1800" dirty="0" smtClean="0"/>
            </a:br>
            <a:endParaRPr lang="el-GR" sz="1800" dirty="0"/>
          </a:p>
        </p:txBody>
      </p:sp>
      <p:pic>
        <p:nvPicPr>
          <p:cNvPr id="83970" name="Picture 2" descr="C:\Users\Aris\Documents\ΟΘΩΜΑΝΙΚΗ\Ιστορία της Οθωμανικής Αυτοκρατορίας\ΣΕΝΑΡΙΟ Α\Φωτογραφίες\1908-1910\Mehmed_Talat_Pasha.jpg"/>
          <p:cNvPicPr>
            <a:picLocks noChangeAspect="1" noChangeArrowheads="1"/>
          </p:cNvPicPr>
          <p:nvPr/>
        </p:nvPicPr>
        <p:blipFill>
          <a:blip r:embed="rId2" cstate="print"/>
          <a:srcRect/>
          <a:stretch>
            <a:fillRect/>
          </a:stretch>
        </p:blipFill>
        <p:spPr bwMode="auto">
          <a:xfrm>
            <a:off x="0" y="0"/>
            <a:ext cx="5104827"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Λαϊκή αφίσα σχετική με τα εδάφη που κατέλαβε </a:t>
            </a:r>
            <a:r>
              <a:rPr lang="en-US" sz="2000" dirty="0" smtClean="0"/>
              <a:t/>
            </a:r>
            <a:br>
              <a:rPr lang="en-US" sz="2000" dirty="0" smtClean="0"/>
            </a:br>
            <a:r>
              <a:rPr lang="el-GR" sz="2000" dirty="0" smtClean="0"/>
              <a:t>ο ελληνικός στρατός κατά τον Α΄ Βαλκανικό Πόλεμο</a:t>
            </a:r>
            <a:r>
              <a:rPr lang="en-US" sz="2000" dirty="0" smtClean="0"/>
              <a:t>.</a:t>
            </a:r>
            <a:endParaRPr lang="el-GR" sz="2000" dirty="0"/>
          </a:p>
        </p:txBody>
      </p:sp>
      <p:pic>
        <p:nvPicPr>
          <p:cNvPr id="27650" name="Picture 2" descr="C:\Users\Aris\Documents\ΟΘΩΜΑΝΙΚΗ\Ιστορία της Οθωμανικής Αυτοκρατορίας\ΣΕΝΑΡΙΟ Α\Φωτογραφίες\1911-1913\New_Greece.jpg"/>
          <p:cNvPicPr>
            <a:picLocks noChangeAspect="1" noChangeArrowheads="1"/>
          </p:cNvPicPr>
          <p:nvPr/>
        </p:nvPicPr>
        <p:blipFill>
          <a:blip r:embed="rId2" cstate="print"/>
          <a:srcRect/>
          <a:stretch>
            <a:fillRect/>
          </a:stretch>
        </p:blipFill>
        <p:spPr bwMode="auto">
          <a:xfrm>
            <a:off x="521804" y="-1"/>
            <a:ext cx="8100392" cy="614692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Αλβανοί πρόσφυγες του Α΄ Βαλκανικού Πολέμου από την Σερβία, </a:t>
            </a:r>
            <a:r>
              <a:rPr lang="en-US" sz="2000" dirty="0" smtClean="0"/>
              <a:t/>
            </a:r>
            <a:br>
              <a:rPr lang="en-US" sz="2000" dirty="0" smtClean="0"/>
            </a:br>
            <a:r>
              <a:rPr lang="el-GR" sz="2000" dirty="0" smtClean="0"/>
              <a:t>έξω από την Θεσσαλονίκη, καθ’ </a:t>
            </a:r>
            <a:r>
              <a:rPr lang="el-GR" sz="2000" dirty="0" err="1" smtClean="0"/>
              <a:t>οδόν</a:t>
            </a:r>
            <a:r>
              <a:rPr lang="el-GR" sz="2000" dirty="0" smtClean="0"/>
              <a:t> προς τα εναπομείναντα οθωμανικά εδάφη.</a:t>
            </a:r>
            <a:endParaRPr lang="el-GR" sz="2000" dirty="0"/>
          </a:p>
        </p:txBody>
      </p:sp>
      <p:pic>
        <p:nvPicPr>
          <p:cNvPr id="28674" name="Picture 2" descr="C:\Users\Aris\Documents\ΟΘΩΜΑΝΙΚΗ\Ιστορία της Οθωμανικής Αυτοκρατορίας\ΣΕΝΑΡΙΟ Α\Φωτογραφίες\1911-1913\Shqiptarë_e_ikur_nga_ushtria_serbe_në_Selanik.jpg"/>
          <p:cNvPicPr>
            <a:picLocks noChangeAspect="1" noChangeArrowheads="1"/>
          </p:cNvPicPr>
          <p:nvPr/>
        </p:nvPicPr>
        <p:blipFill>
          <a:blip r:embed="rId2" cstate="print"/>
          <a:srcRect/>
          <a:stretch>
            <a:fillRect/>
          </a:stretch>
        </p:blipFill>
        <p:spPr bwMode="auto">
          <a:xfrm>
            <a:off x="392279" y="360040"/>
            <a:ext cx="8359442" cy="5517232"/>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Μουσουλμάνοι πρόσφυγες του Α΄ Βαλκανικού Πολέμου </a:t>
            </a:r>
            <a:r>
              <a:rPr lang="en-US" sz="2000" dirty="0" smtClean="0"/>
              <a:t/>
            </a:r>
            <a:br>
              <a:rPr lang="en-US" sz="2000" dirty="0" smtClean="0"/>
            </a:br>
            <a:r>
              <a:rPr lang="el-GR" sz="2000" dirty="0" smtClean="0"/>
              <a:t>στην Κωνσταντινούπολη.</a:t>
            </a:r>
            <a:br>
              <a:rPr lang="el-GR" sz="2000" dirty="0" smtClean="0"/>
            </a:br>
            <a:endParaRPr lang="el-GR" sz="2000" dirty="0"/>
          </a:p>
        </p:txBody>
      </p:sp>
      <p:pic>
        <p:nvPicPr>
          <p:cNvPr id="29698" name="Picture 2" descr="C:\Users\Aris\Documents\ΟΘΩΜΑΝΙΚΗ\Ιστορία της Οθωμανικής Αυτοκρατορίας\ΣΕΝΑΡΙΟ Α\Φωτογραφίες\1911-1913\Muhajir.jpg"/>
          <p:cNvPicPr>
            <a:picLocks noChangeAspect="1" noChangeArrowheads="1"/>
          </p:cNvPicPr>
          <p:nvPr/>
        </p:nvPicPr>
        <p:blipFill>
          <a:blip r:embed="rId2" cstate="print"/>
          <a:srcRect/>
          <a:stretch>
            <a:fillRect/>
          </a:stretch>
        </p:blipFill>
        <p:spPr bwMode="auto">
          <a:xfrm>
            <a:off x="1022752" y="504056"/>
            <a:ext cx="7098497" cy="486916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716016" cy="6858000"/>
          </a:xfrm>
        </p:spPr>
        <p:txBody>
          <a:bodyPr>
            <a:normAutofit/>
          </a:bodyPr>
          <a:lstStyle/>
          <a:p>
            <a:r>
              <a:rPr lang="el-GR" sz="2000" dirty="0" smtClean="0"/>
              <a:t>Το έγγραφο διακήρυξης </a:t>
            </a:r>
            <a:r>
              <a:rPr lang="en-US" sz="2000" dirty="0" smtClean="0"/>
              <a:t/>
            </a:r>
            <a:br>
              <a:rPr lang="en-US" sz="2000" dirty="0" smtClean="0"/>
            </a:br>
            <a:r>
              <a:rPr lang="el-GR" sz="2000" dirty="0" smtClean="0"/>
              <a:t>της ανεξαρτησίας της Αλβανίας </a:t>
            </a:r>
            <a:r>
              <a:rPr lang="en-US" sz="2000" dirty="0" smtClean="0"/>
              <a:t/>
            </a:r>
            <a:br>
              <a:rPr lang="en-US" sz="2000" dirty="0" smtClean="0"/>
            </a:br>
            <a:r>
              <a:rPr lang="el-GR" sz="2000" dirty="0" smtClean="0"/>
              <a:t>(Νοέμβριος 1912).</a:t>
            </a:r>
            <a:br>
              <a:rPr lang="el-GR" sz="2000" dirty="0" smtClean="0"/>
            </a:br>
            <a:endParaRPr lang="el-GR" sz="2000" dirty="0"/>
          </a:p>
        </p:txBody>
      </p:sp>
      <p:pic>
        <p:nvPicPr>
          <p:cNvPr id="30722" name="Picture 2" descr="C:\Users\Aris\Documents\ΟΘΩΜΑΝΙΚΗ\Ιστορία της Οθωμανικής Αυτοκρατορίας\ΣΕΝΑΡΙΟ Α\Φωτογραφίες\1911-1913\Deklarata_e_Pavarsise,_dokumenti_origjinal_1912.jpg"/>
          <p:cNvPicPr>
            <a:picLocks noChangeAspect="1" noChangeArrowheads="1"/>
          </p:cNvPicPr>
          <p:nvPr/>
        </p:nvPicPr>
        <p:blipFill>
          <a:blip r:embed="rId2" cstate="print"/>
          <a:srcRect/>
          <a:stretch>
            <a:fillRect/>
          </a:stretch>
        </p:blipFill>
        <p:spPr bwMode="auto">
          <a:xfrm>
            <a:off x="4709948" y="0"/>
            <a:ext cx="4434052"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25144"/>
            <a:ext cx="9144000" cy="2132856"/>
          </a:xfrm>
        </p:spPr>
        <p:txBody>
          <a:bodyPr>
            <a:noAutofit/>
          </a:bodyPr>
          <a:lstStyle/>
          <a:p>
            <a:r>
              <a:rPr lang="el-GR" sz="2000" dirty="0" smtClean="0"/>
              <a:t>Ο </a:t>
            </a:r>
            <a:r>
              <a:rPr lang="el-GR" sz="2000" dirty="0" err="1" smtClean="0"/>
              <a:t>Ισμαίλ</a:t>
            </a:r>
            <a:r>
              <a:rPr lang="el-GR" sz="2000" dirty="0" smtClean="0"/>
              <a:t> </a:t>
            </a:r>
            <a:r>
              <a:rPr lang="el-GR" sz="2000" dirty="0" err="1" smtClean="0"/>
              <a:t>Κεμάλι</a:t>
            </a:r>
            <a:r>
              <a:rPr lang="el-GR" sz="2000" dirty="0" smtClean="0"/>
              <a:t>, από τους πρωτεργάτες για την ανεξαρτησία της Αλβανίας </a:t>
            </a:r>
            <a:r>
              <a:rPr lang="en-US" sz="2000" dirty="0" smtClean="0"/>
              <a:t/>
            </a:r>
            <a:br>
              <a:rPr lang="en-US" sz="2000" dirty="0" smtClean="0"/>
            </a:br>
            <a:r>
              <a:rPr lang="el-GR" sz="2000" dirty="0" smtClean="0"/>
              <a:t>και πρώτος Πρωθυπουργός της (1912-1914). </a:t>
            </a:r>
            <a:r>
              <a:rPr lang="en-US" sz="2000" dirty="0" smtClean="0"/>
              <a:t/>
            </a:r>
            <a:br>
              <a:rPr lang="en-US" sz="2000" dirty="0" smtClean="0"/>
            </a:br>
            <a:r>
              <a:rPr lang="el-GR" sz="2000" dirty="0" smtClean="0"/>
              <a:t>Ο </a:t>
            </a:r>
            <a:r>
              <a:rPr lang="el-GR" sz="2000" dirty="0" err="1" smtClean="0"/>
              <a:t>Κεμάλι</a:t>
            </a:r>
            <a:r>
              <a:rPr lang="el-GR" sz="2000" dirty="0" smtClean="0"/>
              <a:t> αποφοίτησε από την </a:t>
            </a:r>
            <a:r>
              <a:rPr lang="el-GR" sz="2000" dirty="0" err="1" smtClean="0"/>
              <a:t>Ζωσιμαία</a:t>
            </a:r>
            <a:r>
              <a:rPr lang="el-GR" sz="2000" dirty="0" smtClean="0"/>
              <a:t> Σχολή των Ιωαννίνων και από την Νομική Σχολή της Κωνσταντινούπολης. Παντρεύτηκε ελληνίδα και έστειλε τα παιδιά του για σπουδές στην Ελλάδα. Υπηρέτησε σε διάφορες ανώτατες θέσεις του οθωμανικού κράτους, αυτοεξορίσθηκε στην Αθήνα και την Ρώμη και, μετά το 1908, εκλέχθηκε βουλευτής στο Οθωμανικό Κοινοβούλιο με τους Φιλελεύθερους.</a:t>
            </a:r>
            <a:br>
              <a:rPr lang="el-GR" sz="2000" dirty="0" smtClean="0"/>
            </a:br>
            <a:endParaRPr lang="el-GR" sz="2000" dirty="0"/>
          </a:p>
        </p:txBody>
      </p:sp>
      <p:pic>
        <p:nvPicPr>
          <p:cNvPr id="31746" name="Picture 2" descr="C:\Users\Aris\Documents\ΟΘΩΜΑΝΙΚΗ\Ιστορία της Οθωμανικής Αυτοκρατορίας\ΣΕΝΑΡΙΟ Α\Φωτογραφίες\1911-1913\Ismail_Qemalii.jpg"/>
          <p:cNvPicPr>
            <a:picLocks noChangeAspect="1" noChangeArrowheads="1"/>
          </p:cNvPicPr>
          <p:nvPr/>
        </p:nvPicPr>
        <p:blipFill>
          <a:blip r:embed="rId2" cstate="print"/>
          <a:srcRect/>
          <a:stretch>
            <a:fillRect/>
          </a:stretch>
        </p:blipFill>
        <p:spPr bwMode="auto">
          <a:xfrm>
            <a:off x="2843808" y="241280"/>
            <a:ext cx="3456384" cy="4123824"/>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1800" dirty="0" smtClean="0"/>
              <a:t>Στις 29 Νοεμβρίου 1912 απεβίωσε ο Οικουμενικός Πατριάρχης Ιωακείμ Γ΄ (1878-1884, 1901-1912). Ο Ιωακείμ είχε αντιμετωπίσει με επιφύλαξη το Κίνημα των </a:t>
            </a:r>
            <a:r>
              <a:rPr lang="el-GR" sz="1800" dirty="0" err="1" smtClean="0"/>
              <a:t>Νεοτούρκων</a:t>
            </a:r>
            <a:r>
              <a:rPr lang="el-GR" sz="1800" dirty="0" smtClean="0"/>
              <a:t>. </a:t>
            </a:r>
            <a:br>
              <a:rPr lang="el-GR" sz="1800" dirty="0" smtClean="0"/>
            </a:br>
            <a:r>
              <a:rPr lang="el-GR" sz="1800" dirty="0" smtClean="0"/>
              <a:t>Στην θέση του εξελέγη στις 28 Ιανουαρίου 1913 ο Γερμανός Ε΄ (1913-1918).</a:t>
            </a:r>
            <a:br>
              <a:rPr lang="el-GR" sz="1800" dirty="0" smtClean="0"/>
            </a:br>
            <a:endParaRPr lang="el-GR" sz="1800" dirty="0"/>
          </a:p>
        </p:txBody>
      </p:sp>
      <p:pic>
        <p:nvPicPr>
          <p:cNvPr id="32770" name="Picture 2" descr="C:\Users\Aris\Documents\ΟΘΩΜΑΝΙΚΗ\Ιστορία της Οθωμανικής Αυτοκρατορίας\ΣΕΝΑΡΙΟ Α\Φωτογραφίες\1911-1913\Πατριάρχης_Ιωακείμ_Γ΄.jpg"/>
          <p:cNvPicPr>
            <a:picLocks noChangeAspect="1" noChangeArrowheads="1"/>
          </p:cNvPicPr>
          <p:nvPr/>
        </p:nvPicPr>
        <p:blipFill>
          <a:blip r:embed="rId2" cstate="print"/>
          <a:srcRect/>
          <a:stretch>
            <a:fillRect/>
          </a:stretch>
        </p:blipFill>
        <p:spPr bwMode="auto">
          <a:xfrm>
            <a:off x="2430016" y="-1"/>
            <a:ext cx="4283968" cy="577077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Συγκέντρωση πολιτών έξω από την Υψηλή Πύλη (Κωνσταντινούπολη), </a:t>
            </a:r>
            <a:br>
              <a:rPr lang="el-GR" sz="2000" dirty="0" smtClean="0"/>
            </a:br>
            <a:r>
              <a:rPr lang="el-GR" sz="2000" dirty="0" smtClean="0"/>
              <a:t>μόλις υλοποιήθηκε το πραξικόπημα του Κομιτάτου Ένωση και Πρόοδος κατά της Κυβέρνησης των Φιλελευθέρων (23 Ιανουαρίου 1913), η οποία και ανατράπηκε.</a:t>
            </a:r>
            <a:br>
              <a:rPr lang="el-GR" sz="2000" dirty="0" smtClean="0"/>
            </a:br>
            <a:endParaRPr lang="el-GR" sz="2000" dirty="0"/>
          </a:p>
        </p:txBody>
      </p:sp>
      <p:pic>
        <p:nvPicPr>
          <p:cNvPr id="33794" name="Picture 2" descr="C:\Users\Aris\Documents\ΟΘΩΜΑΝΙΚΗ\Ιστορία της Οθωμανικής Αυτοκρατορίας\ΣΕΝΑΡΙΟ Α\Φωτογραφίες\1911-1913\1913_Ottoman_coup_d'état.png"/>
          <p:cNvPicPr>
            <a:picLocks noChangeAspect="1" noChangeArrowheads="1"/>
          </p:cNvPicPr>
          <p:nvPr/>
        </p:nvPicPr>
        <p:blipFill>
          <a:blip r:embed="rId2" cstate="print"/>
          <a:srcRect/>
          <a:stretch>
            <a:fillRect/>
          </a:stretch>
        </p:blipFill>
        <p:spPr bwMode="auto">
          <a:xfrm>
            <a:off x="255815" y="144016"/>
            <a:ext cx="8632371" cy="551723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Η διάσκεψη του Λονδίνου που κατέληξε σε υπογραφή συνθήκης ειρήνης (Μάιος 1913).</a:t>
            </a:r>
            <a:br>
              <a:rPr lang="el-GR" sz="2000" dirty="0" smtClean="0"/>
            </a:br>
            <a:endParaRPr lang="el-GR" sz="2000" dirty="0"/>
          </a:p>
        </p:txBody>
      </p:sp>
      <p:pic>
        <p:nvPicPr>
          <p:cNvPr id="34818" name="Picture 2" descr="C:\Users\Aris\Documents\ΟΘΩΜΑΝΙΚΗ\Ιστορία της Οθωμανικής Αυτοκρατορίας\ΣΕΝΑΡΙΟ Α\Φωτογραφίες\1911-1913\London_Peace_Treaty_Signing_30_May_1913.jpg"/>
          <p:cNvPicPr>
            <a:picLocks noChangeAspect="1" noChangeArrowheads="1"/>
          </p:cNvPicPr>
          <p:nvPr/>
        </p:nvPicPr>
        <p:blipFill>
          <a:blip r:embed="rId2" cstate="print"/>
          <a:srcRect/>
          <a:stretch>
            <a:fillRect/>
          </a:stretch>
        </p:blipFill>
        <p:spPr bwMode="auto">
          <a:xfrm>
            <a:off x="0" y="405596"/>
            <a:ext cx="9144000" cy="5183644"/>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56176" y="0"/>
            <a:ext cx="2987824" cy="6858000"/>
          </a:xfrm>
        </p:spPr>
        <p:txBody>
          <a:bodyPr>
            <a:normAutofit/>
          </a:bodyPr>
          <a:lstStyle/>
          <a:p>
            <a:r>
              <a:rPr lang="el-GR" sz="2000" dirty="0" smtClean="0"/>
              <a:t>Οι ελληνικές διεκδικήσεις </a:t>
            </a:r>
            <a:br>
              <a:rPr lang="el-GR" sz="2000" dirty="0" smtClean="0"/>
            </a:br>
            <a:r>
              <a:rPr lang="el-GR" sz="2000" dirty="0" smtClean="0"/>
              <a:t>κατά την διάσκεψη ειρήνης του Λονδίνου (Μάιος 1913).</a:t>
            </a:r>
            <a:br>
              <a:rPr lang="el-GR" sz="2000" dirty="0" smtClean="0"/>
            </a:br>
            <a:endParaRPr lang="el-GR" sz="2000" dirty="0"/>
          </a:p>
        </p:txBody>
      </p:sp>
      <p:pic>
        <p:nvPicPr>
          <p:cNvPr id="35842" name="Picture 2" descr="C:\Users\Aris\Documents\ΟΘΩΜΑΝΙΚΗ\Ιστορία της Οθωμανικής Αυτοκρατορίας\ΣΕΝΑΡΙΟ Α\Φωτογραφίες\1911-1913\Maximal_Greek_claims_in_Epirus_and_Macedonia.png"/>
          <p:cNvPicPr>
            <a:picLocks noChangeAspect="1" noChangeArrowheads="1"/>
          </p:cNvPicPr>
          <p:nvPr/>
        </p:nvPicPr>
        <p:blipFill>
          <a:blip r:embed="rId2" cstate="print"/>
          <a:srcRect/>
          <a:stretch>
            <a:fillRect/>
          </a:stretch>
        </p:blipFill>
        <p:spPr bwMode="auto">
          <a:xfrm>
            <a:off x="-180528" y="0"/>
            <a:ext cx="6408712" cy="691217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39952" cy="6858000"/>
          </a:xfrm>
        </p:spPr>
        <p:txBody>
          <a:bodyPr>
            <a:normAutofit/>
          </a:bodyPr>
          <a:lstStyle/>
          <a:p>
            <a:r>
              <a:rPr lang="el-GR" sz="2000" dirty="0" smtClean="0"/>
              <a:t>Ελληνικές διεκδικήσεις  </a:t>
            </a:r>
            <a:br>
              <a:rPr lang="el-GR" sz="2000" dirty="0" smtClean="0"/>
            </a:br>
            <a:r>
              <a:rPr lang="el-GR" sz="2000" dirty="0" smtClean="0"/>
              <a:t>στην Ήπειρο </a:t>
            </a:r>
            <a:br>
              <a:rPr lang="el-GR" sz="2000" dirty="0" smtClean="0"/>
            </a:br>
            <a:r>
              <a:rPr lang="el-GR" sz="2000" dirty="0" smtClean="0"/>
              <a:t>(1913).</a:t>
            </a:r>
            <a:br>
              <a:rPr lang="el-GR" sz="2000" dirty="0" smtClean="0"/>
            </a:br>
            <a:endParaRPr lang="el-GR" sz="2000" dirty="0"/>
          </a:p>
        </p:txBody>
      </p:sp>
      <p:pic>
        <p:nvPicPr>
          <p:cNvPr id="36866" name="Picture 2" descr="C:\Users\Aris\Documents\ΟΘΩΜΑΝΙΚΗ\Ιστορία της Οθωμανικής Αυτοκρατορίας\ΣΕΝΑΡΙΟ Α\Φωτογραφίες\1911-1913\Greek_territorial_claims_in_Epirus,_1913.png"/>
          <p:cNvPicPr>
            <a:picLocks noChangeAspect="1" noChangeArrowheads="1"/>
          </p:cNvPicPr>
          <p:nvPr/>
        </p:nvPicPr>
        <p:blipFill>
          <a:blip r:embed="rId2" cstate="print"/>
          <a:srcRect/>
          <a:stretch>
            <a:fillRect/>
          </a:stretch>
        </p:blipFill>
        <p:spPr bwMode="auto">
          <a:xfrm>
            <a:off x="4019851" y="0"/>
            <a:ext cx="5124149"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355976" cy="6858000"/>
          </a:xfrm>
        </p:spPr>
        <p:txBody>
          <a:bodyPr>
            <a:normAutofit/>
          </a:bodyPr>
          <a:lstStyle/>
          <a:p>
            <a:r>
              <a:rPr lang="el-GR" sz="1800" dirty="0" smtClean="0"/>
              <a:t>Ο Αχμέτ </a:t>
            </a:r>
            <a:r>
              <a:rPr lang="el-GR" sz="1800" dirty="0" err="1" smtClean="0"/>
              <a:t>Τζεμάλ</a:t>
            </a:r>
            <a:r>
              <a:rPr lang="el-GR" sz="1800" dirty="0" smtClean="0"/>
              <a:t> (1872-1922), γεννημένος στην Μυτιλήνη,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στην Γερμανία και μετά στην Ελβετία. Το 1920 βρέθηκε στο Αφγανιστάν, όπου συνέβαλε στο εκσυγχρονισμό του στρατού. Το 1921 πήγε στην Τιφλίδα ως διαμεσολαβητές ανάμεσα στο Αφγανιστάν και τους Σοβιετικούς. Εκεί δολοφονήθηκε από Αρμενίους στις 21 Ιουλίου 1922.</a:t>
            </a:r>
            <a:br>
              <a:rPr lang="el-GR" sz="1800" dirty="0" smtClean="0"/>
            </a:br>
            <a:endParaRPr lang="el-GR" sz="1800" dirty="0"/>
          </a:p>
        </p:txBody>
      </p:sp>
      <p:pic>
        <p:nvPicPr>
          <p:cNvPr id="84994" name="Picture 2" descr="C:\Users\Aris\Documents\ΟΘΩΜΑΝΙΚΗ\Ιστορία της Οθωμανικής Αυτοκρατορίας\ΣΕΝΑΡΙΟ Α\Φωτογραφίες\1908-1910\Ahmet_djemal.jpg"/>
          <p:cNvPicPr>
            <a:picLocks noChangeAspect="1" noChangeArrowheads="1"/>
          </p:cNvPicPr>
          <p:nvPr/>
        </p:nvPicPr>
        <p:blipFill>
          <a:blip r:embed="rId2" cstate="print"/>
          <a:srcRect/>
          <a:stretch>
            <a:fillRect/>
          </a:stretch>
        </p:blipFill>
        <p:spPr bwMode="auto">
          <a:xfrm>
            <a:off x="4400550" y="0"/>
            <a:ext cx="4743450"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Το Κιλκίς κατεστραμμένο από τα </a:t>
            </a:r>
            <a:r>
              <a:rPr lang="el-GR" sz="2000" dirty="0" err="1" smtClean="0"/>
              <a:t>προελάσαντα</a:t>
            </a:r>
            <a:r>
              <a:rPr lang="el-GR" sz="2000" dirty="0" smtClean="0"/>
              <a:t> ελληνικά στρατεύματα (Ιούνιος 1913).</a:t>
            </a:r>
            <a:endParaRPr lang="el-GR" sz="2000" dirty="0"/>
          </a:p>
        </p:txBody>
      </p:sp>
      <p:pic>
        <p:nvPicPr>
          <p:cNvPr id="37890" name="Picture 2" descr="C:\Users\Aris\Documents\ΟΘΩΜΑΝΙΚΗ\Ιστορία της Οθωμανικής Αυτοκρατορίας\ΣΕΝΑΡΙΟ Α\Φωτογραφίες\1911-1913\Burned_town_after_Second_Balkan_War_in_1913,_Kilkis,_Greece.jpg"/>
          <p:cNvPicPr>
            <a:picLocks noChangeAspect="1" noChangeArrowheads="1"/>
          </p:cNvPicPr>
          <p:nvPr/>
        </p:nvPicPr>
        <p:blipFill>
          <a:blip r:embed="rId2" cstate="print"/>
          <a:srcRect/>
          <a:stretch>
            <a:fillRect/>
          </a:stretch>
        </p:blipFill>
        <p:spPr bwMode="auto">
          <a:xfrm>
            <a:off x="557808" y="0"/>
            <a:ext cx="8028384" cy="602420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99992" y="0"/>
            <a:ext cx="4644008" cy="6858000"/>
          </a:xfrm>
        </p:spPr>
        <p:txBody>
          <a:bodyPr>
            <a:normAutofit/>
          </a:bodyPr>
          <a:lstStyle/>
          <a:p>
            <a:r>
              <a:rPr lang="el-GR" sz="2000" dirty="0" smtClean="0"/>
              <a:t>Βουλγαρική έκθεση </a:t>
            </a:r>
            <a:br>
              <a:rPr lang="el-GR" sz="2000" dirty="0" smtClean="0"/>
            </a:br>
            <a:r>
              <a:rPr lang="el-GR" sz="2000" dirty="0" smtClean="0"/>
              <a:t>σχετική με την φυγή σλαβόφωνων πληθυσμών από την Δυτική Μακεδονία κατά τον Β΄ Βαλκανικό Πόλεμο.</a:t>
            </a:r>
            <a:br>
              <a:rPr lang="el-GR" sz="2000" dirty="0" smtClean="0"/>
            </a:br>
            <a:endParaRPr lang="el-GR" sz="2000" dirty="0"/>
          </a:p>
        </p:txBody>
      </p:sp>
      <p:pic>
        <p:nvPicPr>
          <p:cNvPr id="38914" name="Picture 2" descr="C:\Users\Aris\Documents\ΟΘΩΜΑΝΙΚΗ\Ιστορία της Οθωμανικής Αυτοκρατορίας\ΣΕΝΑΡΙΟ Α\Φωτογραφίες\1911-1913\Memoire_from_Kastoria,_Florina_and_Kaylar_Bulgarian_Emmigration_23_April_1913.jpg"/>
          <p:cNvPicPr>
            <a:picLocks noChangeAspect="1" noChangeArrowheads="1"/>
          </p:cNvPicPr>
          <p:nvPr/>
        </p:nvPicPr>
        <p:blipFill>
          <a:blip r:embed="rId2" cstate="print"/>
          <a:srcRect/>
          <a:stretch>
            <a:fillRect/>
          </a:stretch>
        </p:blipFill>
        <p:spPr bwMode="auto">
          <a:xfrm>
            <a:off x="-1" y="0"/>
            <a:ext cx="4568213"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Οι Σέρρες κατεστραμμένες από τα υποχωρούντα βουλγαρικά στρατεύματα (Ιούνιος 1913).</a:t>
            </a:r>
            <a:endParaRPr lang="el-GR" sz="2000" dirty="0"/>
          </a:p>
        </p:txBody>
      </p:sp>
      <p:pic>
        <p:nvPicPr>
          <p:cNvPr id="39938" name="Picture 2" descr="C:\Users\Aris\Documents\ΟΘΩΜΑΝΙΚΗ\Ιστορία της Οθωμανικής Αυτοκρατορίας\ΣΕΝΑΡΙΟ Α\Φωτογραφίες\1911-1913\SeresArrasada2--balkancockpitpol00pric_0425.png"/>
          <p:cNvPicPr>
            <a:picLocks noChangeAspect="1" noChangeArrowheads="1"/>
          </p:cNvPicPr>
          <p:nvPr/>
        </p:nvPicPr>
        <p:blipFill>
          <a:blip r:embed="rId2" cstate="print"/>
          <a:srcRect/>
          <a:stretch>
            <a:fillRect/>
          </a:stretch>
        </p:blipFill>
        <p:spPr bwMode="auto">
          <a:xfrm>
            <a:off x="0" y="279777"/>
            <a:ext cx="9144000" cy="559749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Βούλγαροι πρόσφυγες του Β΄ Βαλκανικού Πολέμου</a:t>
            </a:r>
            <a:br>
              <a:rPr lang="el-GR" sz="2000" dirty="0" smtClean="0"/>
            </a:br>
            <a:r>
              <a:rPr lang="el-GR" sz="2000" dirty="0" smtClean="0"/>
              <a:t> από την περιοχή των Σερρών.</a:t>
            </a:r>
            <a:br>
              <a:rPr lang="el-GR" sz="2000" dirty="0" smtClean="0"/>
            </a:br>
            <a:endParaRPr lang="el-GR" sz="2000" dirty="0"/>
          </a:p>
        </p:txBody>
      </p:sp>
      <p:pic>
        <p:nvPicPr>
          <p:cNvPr id="40962" name="Picture 2" descr="C:\Users\Aris\Documents\ΟΘΩΜΑΝΙΚΗ\Ιστορία της Οθωμανικής Αυτοκρατορίας\ΣΕΝΑΡΙΟ Α\Φωτογραφίες\1911-1913\RefugiadosDeSeres--bulgariaherpeopl00monr_0221.png"/>
          <p:cNvPicPr>
            <a:picLocks noChangeAspect="1" noChangeArrowheads="1"/>
          </p:cNvPicPr>
          <p:nvPr/>
        </p:nvPicPr>
        <p:blipFill>
          <a:blip r:embed="rId2" cstate="print"/>
          <a:srcRect/>
          <a:stretch>
            <a:fillRect/>
          </a:stretch>
        </p:blipFill>
        <p:spPr bwMode="auto">
          <a:xfrm>
            <a:off x="0" y="0"/>
            <a:ext cx="9144000" cy="5636426"/>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Προσφυγόπουλα του Β΄ Βαλκανικού Πολέμου </a:t>
            </a:r>
            <a:br>
              <a:rPr lang="el-GR" sz="2000" dirty="0" smtClean="0"/>
            </a:br>
            <a:r>
              <a:rPr lang="el-GR" sz="2000" dirty="0" smtClean="0"/>
              <a:t>από την περιοχή των Σερρών, στην Βουλγαρία.</a:t>
            </a:r>
            <a:endParaRPr lang="el-GR" sz="2000" dirty="0"/>
          </a:p>
        </p:txBody>
      </p:sp>
      <p:pic>
        <p:nvPicPr>
          <p:cNvPr id="41986" name="Picture 2" descr="C:\Users\Aris\Documents\ΟΘΩΜΑΝΙΚΗ\Ιστορία της Οθωμανικής Αυτοκρατορίας\ΣΕΝΑΡΙΟ Α\Φωτογραφίες\1911-1913\Bulgarian_Refugee_Children.jpg"/>
          <p:cNvPicPr>
            <a:picLocks noChangeAspect="1" noChangeArrowheads="1"/>
          </p:cNvPicPr>
          <p:nvPr/>
        </p:nvPicPr>
        <p:blipFill>
          <a:blip r:embed="rId2" cstate="print"/>
          <a:srcRect/>
          <a:stretch>
            <a:fillRect/>
          </a:stretch>
        </p:blipFill>
        <p:spPr bwMode="auto">
          <a:xfrm>
            <a:off x="0" y="0"/>
            <a:ext cx="9144000" cy="594898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Βούλγαροι πρόσφυγες από το χωριό </a:t>
            </a:r>
            <a:r>
              <a:rPr lang="el-GR" sz="2000" dirty="0" err="1" smtClean="0"/>
              <a:t>Μπουλγκάρκιοϊ</a:t>
            </a:r>
            <a:r>
              <a:rPr lang="el-GR" sz="2000" dirty="0" smtClean="0"/>
              <a:t> της Ανατολικής Θράκης εκδιωχθέντες από τα οθωμανικά στρατεύματα (1913).</a:t>
            </a:r>
            <a:endParaRPr lang="el-GR" sz="2000" dirty="0"/>
          </a:p>
        </p:txBody>
      </p:sp>
      <p:pic>
        <p:nvPicPr>
          <p:cNvPr id="43010" name="Picture 2" descr="C:\Users\Aris\Documents\ΟΘΩΜΑΝΙΚΗ\Ιστορία της Οθωμανικής Αυτοκρατορίας\ΣΕΝΑΡΙΟ Α\Φωτογραφίες\1911-1913\Bulgarian_refugees_from_Bulgarkyoi_1913.jpg"/>
          <p:cNvPicPr>
            <a:picLocks noChangeAspect="1" noChangeArrowheads="1"/>
          </p:cNvPicPr>
          <p:nvPr/>
        </p:nvPicPr>
        <p:blipFill>
          <a:blip r:embed="rId2" cstate="print"/>
          <a:srcRect/>
          <a:stretch>
            <a:fillRect/>
          </a:stretch>
        </p:blipFill>
        <p:spPr bwMode="auto">
          <a:xfrm>
            <a:off x="269776" y="0"/>
            <a:ext cx="8604448" cy="594817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4320480" cy="6858000"/>
          </a:xfrm>
        </p:spPr>
        <p:txBody>
          <a:bodyPr>
            <a:normAutofit/>
          </a:bodyPr>
          <a:lstStyle/>
          <a:p>
            <a:r>
              <a:rPr lang="el-GR" sz="2000" dirty="0" smtClean="0"/>
              <a:t>Τον </a:t>
            </a:r>
            <a:r>
              <a:rPr lang="el-GR" sz="2000" dirty="0" err="1" smtClean="0"/>
              <a:t>Ιούλίο</a:t>
            </a:r>
            <a:r>
              <a:rPr lang="el-GR" sz="2000" dirty="0" smtClean="0"/>
              <a:t> του 1913, κατά την διάρκεια του Β΄ Βαλκανικού Πολέμου, </a:t>
            </a:r>
            <a:br>
              <a:rPr lang="el-GR" sz="2000" dirty="0" smtClean="0"/>
            </a:br>
            <a:r>
              <a:rPr lang="el-GR" sz="2000" dirty="0" smtClean="0"/>
              <a:t>η Κομοτηνή (τότε </a:t>
            </a:r>
            <a:r>
              <a:rPr lang="el-GR" sz="2000" dirty="0" err="1" smtClean="0"/>
              <a:t>Γκιουμουλτζίνα</a:t>
            </a:r>
            <a:r>
              <a:rPr lang="el-GR" sz="2000" dirty="0" smtClean="0"/>
              <a:t>) καταλήφθηκε για λίγο διάστημα</a:t>
            </a:r>
            <a:br>
              <a:rPr lang="el-GR" sz="2000" dirty="0" smtClean="0"/>
            </a:br>
            <a:r>
              <a:rPr lang="el-GR" sz="2000" dirty="0" smtClean="0"/>
              <a:t> από τον ελληνικό στρατό. </a:t>
            </a:r>
            <a:br>
              <a:rPr lang="el-GR" sz="2000" dirty="0" smtClean="0"/>
            </a:br>
            <a:r>
              <a:rPr lang="el-GR" sz="2000" dirty="0" smtClean="0"/>
              <a:t>Στην φωτογραφία οθωμανικό γραμματόσημο επισημασμένο από την </a:t>
            </a:r>
            <a:r>
              <a:rPr lang="el-GR" sz="2000" i="1" dirty="0" smtClean="0"/>
              <a:t>Ελληνική Διοίκηση </a:t>
            </a:r>
            <a:r>
              <a:rPr lang="el-GR" sz="2000" i="1" dirty="0" err="1" smtClean="0"/>
              <a:t>Γκιουμουλτζίνας</a:t>
            </a:r>
            <a:r>
              <a:rPr lang="el-GR" sz="2000" dirty="0" smtClean="0"/>
              <a:t>.</a:t>
            </a:r>
            <a:br>
              <a:rPr lang="el-GR" sz="2000" dirty="0" smtClean="0"/>
            </a:br>
            <a:endParaRPr lang="el-GR" sz="2000" dirty="0"/>
          </a:p>
        </p:txBody>
      </p:sp>
      <p:pic>
        <p:nvPicPr>
          <p:cNvPr id="44034" name="Picture 2" descr="C:\Users\Aris\Documents\ΟΘΩΜΑΝΙΚΗ\Ιστορία της Οθωμανικής Αυτοκρατορίας\ΣΕΝΑΡΙΟ Α\Φωτογραφίες\1911-1913\Giumultzine-1913-25L.png"/>
          <p:cNvPicPr>
            <a:picLocks noChangeAspect="1" noChangeArrowheads="1"/>
          </p:cNvPicPr>
          <p:nvPr/>
        </p:nvPicPr>
        <p:blipFill>
          <a:blip r:embed="rId2" cstate="print"/>
          <a:srcRect/>
          <a:stretch>
            <a:fillRect/>
          </a:stretch>
        </p:blipFill>
        <p:spPr bwMode="auto">
          <a:xfrm>
            <a:off x="4658074" y="692696"/>
            <a:ext cx="4306414" cy="540203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Βουκουρέστι. Αντιπρόσωποι για την υπογραφή της συνθήκης ειρήνης. Διακρίνεται ο Ελευθέριος Βενιζέλος (Αύγουστος 1913). </a:t>
            </a:r>
            <a:endParaRPr lang="el-GR" sz="2000" dirty="0"/>
          </a:p>
        </p:txBody>
      </p:sp>
      <p:pic>
        <p:nvPicPr>
          <p:cNvPr id="45058" name="Picture 2" descr="C:\Users\Aris\Documents\ΟΘΩΜΑΝΙΚΗ\Ιστορία της Οθωμανικής Αυτοκρατορίας\ΣΕΝΑΡΙΟ Α\Φωτογραφίες\1911-1913\Participants_in_the_Bucharest_Peace_Treaty_negotiations,_1913.jpg"/>
          <p:cNvPicPr>
            <a:picLocks noChangeAspect="1" noChangeArrowheads="1"/>
          </p:cNvPicPr>
          <p:nvPr/>
        </p:nvPicPr>
        <p:blipFill>
          <a:blip r:embed="rId2" cstate="print"/>
          <a:srcRect/>
          <a:stretch>
            <a:fillRect/>
          </a:stretch>
        </p:blipFill>
        <p:spPr bwMode="auto">
          <a:xfrm>
            <a:off x="413792" y="0"/>
            <a:ext cx="8316416" cy="6008611"/>
          </a:xfrm>
          <a:prstGeom prst="rect">
            <a:avLst/>
          </a:prstGeom>
          <a:noFill/>
        </p:spPr>
      </p:pic>
      <p:sp>
        <p:nvSpPr>
          <p:cNvPr id="4" name="3 - Έλλειψη"/>
          <p:cNvSpPr/>
          <p:nvPr/>
        </p:nvSpPr>
        <p:spPr>
          <a:xfrm>
            <a:off x="2195736" y="3356992"/>
            <a:ext cx="864096"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933056"/>
            <a:ext cx="9144000" cy="3096344"/>
          </a:xfrm>
        </p:spPr>
        <p:txBody>
          <a:bodyPr>
            <a:noAutofit/>
          </a:bodyPr>
          <a:lstStyle/>
          <a:p>
            <a:r>
              <a:rPr lang="el-GR" sz="2000" dirty="0" smtClean="0"/>
              <a:t>Χάρτης της περιοχής, στην οποία εκτεινόταν η δικαιοδοσία της εφήμερης «Προσωρινής Κυβέρνησης Δυτικής Θράκης» («Δημοκρατία της </a:t>
            </a:r>
            <a:r>
              <a:rPr lang="el-GR" sz="2000" dirty="0" err="1" smtClean="0"/>
              <a:t>Γκιουμουλτζίνας</a:t>
            </a:r>
            <a:r>
              <a:rPr lang="el-GR" sz="2000" dirty="0" smtClean="0"/>
              <a:t>») </a:t>
            </a:r>
            <a:br>
              <a:rPr lang="el-GR" sz="2000" dirty="0" smtClean="0"/>
            </a:br>
            <a:r>
              <a:rPr lang="el-GR" sz="2000" dirty="0" smtClean="0"/>
              <a:t>που ιδρύθηκε με την πρωτοβουλία μουσουλμάνων της περιοχής και την στήριξη </a:t>
            </a:r>
            <a:br>
              <a:rPr lang="el-GR" sz="2000" dirty="0" smtClean="0"/>
            </a:br>
            <a:r>
              <a:rPr lang="el-GR" sz="2000" dirty="0" smtClean="0"/>
              <a:t>της Οθωμανικής Κυβέρνησης ενάντια στην προσάρτηση της περιοχής από το Βασίλειο </a:t>
            </a:r>
            <a:br>
              <a:rPr lang="el-GR" sz="2000" dirty="0" smtClean="0"/>
            </a:br>
            <a:r>
              <a:rPr lang="el-GR" sz="2000" dirty="0" smtClean="0"/>
              <a:t>της Βουλγαρίας. Οι εξεγερμένοι κατέθεσαν τα όπλα, όταν στις 29 Σεπτεμβρίου του 1913 η Οθωμανική Κυβέρνησε συνήψε με το Βασίλειο της Βουλγαρίας </a:t>
            </a:r>
            <a:br>
              <a:rPr lang="el-GR" sz="2000" dirty="0" smtClean="0"/>
            </a:br>
            <a:r>
              <a:rPr lang="el-GR" sz="2000" dirty="0" smtClean="0"/>
              <a:t>την Συνθήκη της Κωνσταντινούπολης, με την οποία ανακτούσε την Ανατολική Θράκη (με την Αδριανούπολη), και το Διδυμότειχο, </a:t>
            </a:r>
            <a:br>
              <a:rPr lang="el-GR" sz="2000" dirty="0" smtClean="0"/>
            </a:br>
            <a:r>
              <a:rPr lang="el-GR" sz="2000" dirty="0" smtClean="0"/>
              <a:t>ενώ άφηνε στην Βουλγαρία την υπόλοιπη Δυτική Θράκη.</a:t>
            </a:r>
            <a:br>
              <a:rPr lang="el-GR" sz="2000" dirty="0" smtClean="0"/>
            </a:br>
            <a:endParaRPr lang="el-GR" sz="2000" dirty="0"/>
          </a:p>
        </p:txBody>
      </p:sp>
      <p:pic>
        <p:nvPicPr>
          <p:cNvPr id="46082" name="Picture 2" descr="C:\Users\Aris\Documents\ΟΘΩΜΑΝΙΚΗ\Ιστορία της Οθωμανικής Αυτοκρατορίας\ΣΕΝΑΡΙΟ Α\Φωτογραφίες\1911-1913\Provisional_Government_of_Western_Thrace.png"/>
          <p:cNvPicPr>
            <a:picLocks noChangeAspect="1" noChangeArrowheads="1"/>
          </p:cNvPicPr>
          <p:nvPr/>
        </p:nvPicPr>
        <p:blipFill>
          <a:blip r:embed="rId2" cstate="print"/>
          <a:srcRect/>
          <a:stretch>
            <a:fillRect/>
          </a:stretch>
        </p:blipFill>
        <p:spPr bwMode="auto">
          <a:xfrm>
            <a:off x="2021249" y="0"/>
            <a:ext cx="5101503" cy="3861048"/>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949280"/>
            <a:ext cx="8229600" cy="908720"/>
          </a:xfrm>
        </p:spPr>
        <p:txBody>
          <a:bodyPr>
            <a:noAutofit/>
          </a:bodyPr>
          <a:lstStyle/>
          <a:p>
            <a:r>
              <a:rPr lang="el-GR" sz="2000" dirty="0" smtClean="0"/>
              <a:t>Το πρώτο αυτοκίνητο που κυκλοφόρησε στην Κωνσταντινούπολη </a:t>
            </a:r>
            <a:br>
              <a:rPr lang="el-GR" sz="2000" dirty="0" smtClean="0"/>
            </a:br>
            <a:r>
              <a:rPr lang="el-GR" sz="2000" dirty="0" smtClean="0"/>
              <a:t>ανήκε στον Μαχμούτ </a:t>
            </a:r>
            <a:r>
              <a:rPr lang="el-GR" sz="2000" dirty="0" err="1" smtClean="0"/>
              <a:t>Σεβκέτ</a:t>
            </a:r>
            <a:r>
              <a:rPr lang="el-GR" sz="2000" dirty="0" smtClean="0"/>
              <a:t> Πασά (1856-1913),</a:t>
            </a:r>
            <a:br>
              <a:rPr lang="el-GR" sz="2000" dirty="0" smtClean="0"/>
            </a:br>
            <a:r>
              <a:rPr lang="el-GR" sz="2000" dirty="0" smtClean="0"/>
              <a:t> στρατηγό και Μεγάλο Βεζίρη για κάποιους μήνες του 1913.</a:t>
            </a:r>
            <a:br>
              <a:rPr lang="el-GR" sz="2000" dirty="0" smtClean="0"/>
            </a:br>
            <a:endParaRPr lang="el-GR" sz="2000" dirty="0"/>
          </a:p>
        </p:txBody>
      </p:sp>
      <p:pic>
        <p:nvPicPr>
          <p:cNvPr id="47106" name="Picture 2" descr="C:\Users\Aris\Documents\ΟΘΩΜΑΝΙΚΗ\Ιστορία της Οθωμανικής Αυτοκρατορίας\ΣΕΝΑΡΙΟ Α\Φωτογραφίες\1911-1913\Automobile_blindé_&amp;_Etat_major_de_Chefket_Pacha.jpg"/>
          <p:cNvPicPr>
            <a:picLocks noChangeAspect="1" noChangeArrowheads="1"/>
          </p:cNvPicPr>
          <p:nvPr/>
        </p:nvPicPr>
        <p:blipFill>
          <a:blip r:embed="rId2" cstate="print"/>
          <a:srcRect/>
          <a:stretch>
            <a:fillRect/>
          </a:stretch>
        </p:blipFill>
        <p:spPr bwMode="auto">
          <a:xfrm>
            <a:off x="485800" y="275802"/>
            <a:ext cx="8172400" cy="531343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Ταχυδρομικό δελτάριο για το Κίνημα των </a:t>
            </a:r>
            <a:r>
              <a:rPr lang="el-GR" sz="2000" dirty="0" err="1" smtClean="0"/>
              <a:t>Νεοτούρκων</a:t>
            </a:r>
            <a:r>
              <a:rPr lang="el-GR" sz="2000" dirty="0" smtClean="0"/>
              <a:t> (1908)</a:t>
            </a:r>
            <a:endParaRPr lang="el-GR" sz="2000" dirty="0"/>
          </a:p>
        </p:txBody>
      </p:sp>
      <p:pic>
        <p:nvPicPr>
          <p:cNvPr id="86018" name="Picture 2" descr="C:\Users\Aris\Documents\ΟΘΩΜΑΝΙΚΗ\Ιστορία της Οθωμανικής Αυτοκρατορίας\ΣΕΝΑΡΙΟ Α\Φωτογραφίες\1908-1910\Young_Turk_Revolution_-_Flayer_for_the_constitution.png"/>
          <p:cNvPicPr>
            <a:picLocks noChangeAspect="1" noChangeArrowheads="1"/>
          </p:cNvPicPr>
          <p:nvPr/>
        </p:nvPicPr>
        <p:blipFill>
          <a:blip r:embed="rId2" cstate="print"/>
          <a:srcRect/>
          <a:stretch>
            <a:fillRect/>
          </a:stretch>
        </p:blipFill>
        <p:spPr bwMode="auto">
          <a:xfrm>
            <a:off x="0" y="0"/>
            <a:ext cx="9144000" cy="5885661"/>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805264"/>
            <a:ext cx="8229600" cy="1052736"/>
          </a:xfrm>
        </p:spPr>
        <p:txBody>
          <a:bodyPr>
            <a:noAutofit/>
          </a:bodyPr>
          <a:lstStyle/>
          <a:p>
            <a:r>
              <a:rPr lang="el-GR" sz="2000" dirty="0" smtClean="0"/>
              <a:t>Η κατοικούμενη κυρίως από Έλληνες και ευρισκόμενη </a:t>
            </a:r>
            <a:br>
              <a:rPr lang="el-GR" sz="2000" dirty="0" smtClean="0"/>
            </a:br>
            <a:r>
              <a:rPr lang="el-GR" sz="2000" dirty="0" smtClean="0"/>
              <a:t>στην δυτική Μικρά Ασία πόλη της Φώκαιας, </a:t>
            </a:r>
            <a:br>
              <a:rPr lang="el-GR" sz="2000" dirty="0" smtClean="0"/>
            </a:br>
            <a:r>
              <a:rPr lang="el-GR" sz="2000" dirty="0" smtClean="0"/>
              <a:t>καίγεται από άτακτα μουσουλμανικά ένοπλα σώματα (Ιούνιος 1914).</a:t>
            </a:r>
            <a:endParaRPr lang="el-GR" sz="2000" dirty="0"/>
          </a:p>
        </p:txBody>
      </p:sp>
      <p:pic>
        <p:nvPicPr>
          <p:cNvPr id="48130" name="Picture 2" descr="C:\Users\Aris\Documents\ΟΘΩΜΑΝΙΚΗ\Ιστορία της Οθωμανικής Αυτοκρατορίας\ΣΕΝΑΡΙΟ Α\Φωτογραφίες\1911-1913\Phocaea_massacre_Sartiaux_2.jpg"/>
          <p:cNvPicPr>
            <a:picLocks noChangeAspect="1" noChangeArrowheads="1"/>
          </p:cNvPicPr>
          <p:nvPr/>
        </p:nvPicPr>
        <p:blipFill>
          <a:blip r:embed="rId2" cstate="print"/>
          <a:srcRect/>
          <a:stretch>
            <a:fillRect/>
          </a:stretch>
        </p:blipFill>
        <p:spPr bwMode="auto">
          <a:xfrm>
            <a:off x="0" y="308663"/>
            <a:ext cx="9144000" cy="535258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45224"/>
            <a:ext cx="9144000" cy="1656184"/>
          </a:xfrm>
        </p:spPr>
        <p:txBody>
          <a:bodyPr>
            <a:noAutofit/>
          </a:bodyPr>
          <a:lstStyle/>
          <a:p>
            <a:r>
              <a:rPr lang="el-GR" sz="2000" dirty="0" smtClean="0"/>
              <a:t>Το </a:t>
            </a:r>
            <a:r>
              <a:rPr lang="el-GR" sz="2000" dirty="0" err="1" smtClean="0"/>
              <a:t>Λιβίσι</a:t>
            </a:r>
            <a:r>
              <a:rPr lang="el-GR" sz="2000" dirty="0" smtClean="0"/>
              <a:t> (σήμερα </a:t>
            </a:r>
            <a:r>
              <a:rPr lang="en-US" sz="2000" dirty="0" smtClean="0"/>
              <a:t>Kayak</a:t>
            </a:r>
            <a:r>
              <a:rPr lang="el-GR" sz="2000" dirty="0" smtClean="0"/>
              <a:t>ö</a:t>
            </a:r>
            <a:r>
              <a:rPr lang="en-US" sz="2000" dirty="0" smtClean="0"/>
              <a:t>y</a:t>
            </a:r>
            <a:r>
              <a:rPr lang="el-GR" sz="2000" dirty="0" smtClean="0"/>
              <a:t>), πολύ κοντά στα νοτιοδυτικά παράλια της Μικράς Ασίας, ήταν ένα αμιγώς ελληνόφωνο και ορθόδοξο χωριό. Οι κάτοικοί του εκτοπίσθηκαν διαδοχικά, όπως και οι κάτοικοι της γειτονικής </a:t>
            </a:r>
            <a:r>
              <a:rPr lang="el-GR" sz="2000" dirty="0" err="1" smtClean="0"/>
              <a:t>Μάκρης</a:t>
            </a:r>
            <a:r>
              <a:rPr lang="el-GR" sz="2000" dirty="0" smtClean="0"/>
              <a:t> (</a:t>
            </a:r>
            <a:r>
              <a:rPr lang="el-GR" sz="2000" dirty="0" err="1" smtClean="0"/>
              <a:t>σήμ</a:t>
            </a:r>
            <a:r>
              <a:rPr lang="el-GR" sz="2000" dirty="0" smtClean="0"/>
              <a:t>. </a:t>
            </a:r>
            <a:r>
              <a:rPr lang="en-US" sz="2000" dirty="0" err="1" smtClean="0"/>
              <a:t>Fethiye</a:t>
            </a:r>
            <a:r>
              <a:rPr lang="en-US" sz="2000" dirty="0" smtClean="0"/>
              <a:t>), </a:t>
            </a:r>
            <a:r>
              <a:rPr lang="el-GR" sz="2000" dirty="0" smtClean="0"/>
              <a:t/>
            </a:r>
            <a:br>
              <a:rPr lang="el-GR" sz="2000" dirty="0" smtClean="0"/>
            </a:br>
            <a:r>
              <a:rPr lang="el-GR" sz="2000" dirty="0" smtClean="0"/>
              <a:t>τ</a:t>
            </a:r>
            <a:r>
              <a:rPr lang="en-US" sz="2000" dirty="0" smtClean="0"/>
              <a:t>o 1914, 1916</a:t>
            </a:r>
            <a:r>
              <a:rPr lang="el-GR" sz="2000" dirty="0" smtClean="0"/>
              <a:t> και </a:t>
            </a:r>
            <a:r>
              <a:rPr lang="en-US" sz="2000" dirty="0" smtClean="0"/>
              <a:t>1917. </a:t>
            </a:r>
            <a:r>
              <a:rPr lang="el-GR" sz="2000" dirty="0" smtClean="0"/>
              <a:t>Σήμερα ο οικισμός είναι ακατοίκητος.</a:t>
            </a:r>
            <a:br>
              <a:rPr lang="el-GR" sz="2000" dirty="0" smtClean="0"/>
            </a:br>
            <a:endParaRPr lang="el-GR" sz="2000" dirty="0"/>
          </a:p>
        </p:txBody>
      </p:sp>
      <p:pic>
        <p:nvPicPr>
          <p:cNvPr id="49154" name="Picture 2" descr="C:\Users\Aris\Documents\ΟΘΩΜΑΝΙΚΗ\Ιστορία της Οθωμανικής Αυτοκρατορίας\ΣΕΝΑΡΙΟ Α\Φωτογραφίες\1911-1913\Kayaköy_panorama.jpg"/>
          <p:cNvPicPr>
            <a:picLocks noChangeAspect="1" noChangeArrowheads="1"/>
          </p:cNvPicPr>
          <p:nvPr/>
        </p:nvPicPr>
        <p:blipFill>
          <a:blip r:embed="rId2" cstate="print"/>
          <a:srcRect/>
          <a:stretch>
            <a:fillRect/>
          </a:stretch>
        </p:blipFill>
        <p:spPr bwMode="auto">
          <a:xfrm>
            <a:off x="0" y="962198"/>
            <a:ext cx="9144000" cy="369093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Άνδρες των Ταγμάτων Εργασίας. </a:t>
            </a:r>
            <a:br>
              <a:rPr lang="el-GR" sz="2000" dirty="0" smtClean="0"/>
            </a:br>
            <a:r>
              <a:rPr lang="el-GR" sz="2000" dirty="0" smtClean="0"/>
              <a:t>Σε αυτά εντάσσονταν συχνότατα μη μουσουλμάνοι στρατεύσιμοι, πολλοί από τους οποίους πέθαναν λόγω των πολύ δύσκολων συνθηκών διαβίωσης και επιβίωσης.</a:t>
            </a:r>
            <a:br>
              <a:rPr lang="el-GR" sz="2000" dirty="0" smtClean="0"/>
            </a:br>
            <a:endParaRPr lang="el-GR" sz="2000" dirty="0"/>
          </a:p>
        </p:txBody>
      </p:sp>
      <p:pic>
        <p:nvPicPr>
          <p:cNvPr id="50178" name="Picture 2" descr="C:\Users\Aris\Documents\ΟΘΩΜΑΝΙΚΗ\Ιστορία της Οθωμανικής Αυτοκρατορίας\ΣΕΝΑΡΙΟ Α\Φωτογραφίες\1911-1913\Labor_Battalions_(Amele_Taburu).png"/>
          <p:cNvPicPr>
            <a:picLocks noChangeAspect="1" noChangeArrowheads="1"/>
          </p:cNvPicPr>
          <p:nvPr/>
        </p:nvPicPr>
        <p:blipFill>
          <a:blip r:embed="rId2" cstate="print"/>
          <a:srcRect/>
          <a:stretch>
            <a:fillRect/>
          </a:stretch>
        </p:blipFill>
        <p:spPr bwMode="auto">
          <a:xfrm>
            <a:off x="305780" y="0"/>
            <a:ext cx="8532440" cy="563794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6858000"/>
          </a:xfrm>
        </p:spPr>
        <p:txBody>
          <a:bodyPr>
            <a:normAutofit/>
          </a:bodyPr>
          <a:lstStyle/>
          <a:p>
            <a:r>
              <a:rPr lang="el-GR" sz="3600" dirty="0" smtClean="0"/>
              <a:t>Φωτογραφίες σχετικές </a:t>
            </a:r>
            <a:br>
              <a:rPr lang="el-GR" sz="3600" dirty="0" smtClean="0"/>
            </a:br>
            <a:r>
              <a:rPr lang="el-GR" sz="3600" dirty="0" smtClean="0"/>
              <a:t>με την περίοδο </a:t>
            </a:r>
            <a:r>
              <a:rPr lang="en-US" sz="3600" dirty="0" smtClean="0"/>
              <a:t>1914-1918</a:t>
            </a:r>
            <a:r>
              <a:rPr lang="el-GR" sz="3600" dirty="0" smtClean="0"/>
              <a:t/>
            </a:r>
            <a:br>
              <a:rPr lang="el-GR" sz="3600" dirty="0" smtClean="0"/>
            </a:br>
            <a:r>
              <a:rPr lang="el-GR" sz="3600" dirty="0" smtClean="0"/>
              <a:t>στην Οθωμανική Αυτοκρατορία</a:t>
            </a:r>
            <a:endParaRPr lang="el-GR" sz="3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Ο </a:t>
            </a:r>
            <a:r>
              <a:rPr lang="el-GR" sz="2000" dirty="0" err="1" smtClean="0"/>
              <a:t>Σεϊχουλισλάμης</a:t>
            </a:r>
            <a:r>
              <a:rPr lang="el-GR" sz="2000" dirty="0" smtClean="0"/>
              <a:t> κηρύσσει Ιερό Πόλεμο (</a:t>
            </a:r>
            <a:r>
              <a:rPr lang="en-US" sz="2000" i="1" dirty="0" err="1" smtClean="0"/>
              <a:t>djihad</a:t>
            </a:r>
            <a:r>
              <a:rPr lang="el-GR" sz="2000" dirty="0" smtClean="0"/>
              <a:t>) </a:t>
            </a:r>
            <a:r>
              <a:rPr lang="en-US" sz="2000" dirty="0" smtClean="0"/>
              <a:t/>
            </a:r>
            <a:br>
              <a:rPr lang="en-US" sz="2000" dirty="0" smtClean="0"/>
            </a:br>
            <a:r>
              <a:rPr lang="el-GR" sz="2000" dirty="0" smtClean="0"/>
              <a:t>εναντίον των Δυνάμεων της Αντάντ. Κωνσταντινούπολη, Νοέμβριος 1914.</a:t>
            </a:r>
            <a:br>
              <a:rPr lang="el-GR" sz="2000" dirty="0" smtClean="0"/>
            </a:br>
            <a:endParaRPr lang="el-GR" sz="2000" dirty="0"/>
          </a:p>
        </p:txBody>
      </p:sp>
      <p:pic>
        <p:nvPicPr>
          <p:cNvPr id="102401" name="Picture 1" descr="C:\Users\Aris\Documents\ΟΘΩΜΑΝΙΚΗ\Ιστορία της Οθωμανικής Αυτοκρατορίας\ΣΕΝΑΡΙΟ Α\Φωτογραφίες\1914-1918\Ottoman_Empire_declaration_of_war_during_WWI.png"/>
          <p:cNvPicPr>
            <a:picLocks noChangeAspect="1" noChangeArrowheads="1"/>
          </p:cNvPicPr>
          <p:nvPr/>
        </p:nvPicPr>
        <p:blipFill>
          <a:blip r:embed="rId2" cstate="print"/>
          <a:srcRect/>
          <a:stretch>
            <a:fillRect/>
          </a:stretch>
        </p:blipFill>
        <p:spPr bwMode="auto">
          <a:xfrm>
            <a:off x="701824" y="0"/>
            <a:ext cx="7740352" cy="584441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Γαλλικά στρατεύματα αποβιβάζονται στην Λήμνο στο πλαίσιο της Εκστρατείας της Καλλίπολης (1915). Στο βάθος ο Κόλπος του </a:t>
            </a:r>
            <a:r>
              <a:rPr lang="el-GR" sz="2000" dirty="0" err="1" smtClean="0"/>
              <a:t>Μούδρου</a:t>
            </a:r>
            <a:r>
              <a:rPr lang="el-GR" sz="2000" dirty="0" smtClean="0"/>
              <a:t>.</a:t>
            </a:r>
            <a:endParaRPr lang="el-GR" sz="2000" dirty="0"/>
          </a:p>
        </p:txBody>
      </p:sp>
      <p:pic>
        <p:nvPicPr>
          <p:cNvPr id="101377" name="Picture 1" descr="C:\Users\Aris\Documents\ΟΘΩΜΑΝΙΚΗ\Ιστορία της Οθωμανικής Αυτοκρατορίας\ΣΕΝΑΡΙΟ Α\Φωτογραφίες\1914-1918\Landing_French-Gallipoli.jpg"/>
          <p:cNvPicPr>
            <a:picLocks noChangeAspect="1" noChangeArrowheads="1"/>
          </p:cNvPicPr>
          <p:nvPr/>
        </p:nvPicPr>
        <p:blipFill>
          <a:blip r:embed="rId2" cstate="print"/>
          <a:srcRect/>
          <a:stretch>
            <a:fillRect/>
          </a:stretch>
        </p:blipFill>
        <p:spPr bwMode="auto">
          <a:xfrm>
            <a:off x="737828" y="-1"/>
            <a:ext cx="7668344" cy="5992907"/>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949280"/>
            <a:ext cx="8229600" cy="908720"/>
          </a:xfrm>
        </p:spPr>
        <p:txBody>
          <a:bodyPr>
            <a:noAutofit/>
          </a:bodyPr>
          <a:lstStyle/>
          <a:p>
            <a:r>
              <a:rPr lang="el-GR" sz="2000" dirty="0" smtClean="0"/>
              <a:t>Αναπαράσταση της απόβασης των συμμαχικών στρατευμάτων στην Χερσόνησο της Καλλίπολης.</a:t>
            </a:r>
            <a:endParaRPr lang="el-GR" sz="2000" dirty="0"/>
          </a:p>
        </p:txBody>
      </p:sp>
      <p:pic>
        <p:nvPicPr>
          <p:cNvPr id="100353" name="Picture 1" descr="C:\Users\Aris\Documents\ΟΘΩΜΑΝΙΚΗ\Ιστορία της Οθωμανικής Αυτοκρατορίας\ΣΕΝΑΡΙΟ Α\Φωτογραφίες\1914-1918\Landing_at_Gallipoli_(13901951593).jpg"/>
          <p:cNvPicPr>
            <a:picLocks noChangeAspect="1" noChangeArrowheads="1"/>
          </p:cNvPicPr>
          <p:nvPr/>
        </p:nvPicPr>
        <p:blipFill>
          <a:blip r:embed="rId2" cstate="print"/>
          <a:srcRect/>
          <a:stretch>
            <a:fillRect/>
          </a:stretch>
        </p:blipFill>
        <p:spPr bwMode="auto">
          <a:xfrm>
            <a:off x="0" y="404664"/>
            <a:ext cx="9144000" cy="5277175"/>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23928" cy="6858000"/>
          </a:xfrm>
        </p:spPr>
        <p:txBody>
          <a:bodyPr>
            <a:normAutofit/>
          </a:bodyPr>
          <a:lstStyle/>
          <a:p>
            <a:r>
              <a:rPr lang="el-GR" sz="2000" dirty="0" smtClean="0"/>
              <a:t>Ο </a:t>
            </a:r>
            <a:r>
              <a:rPr lang="el-GR" sz="2000" i="1" dirty="0" smtClean="0"/>
              <a:t>Νόμος περί Εκτοπίσεως</a:t>
            </a:r>
            <a:r>
              <a:rPr lang="el-GR" sz="2000" dirty="0" smtClean="0"/>
              <a:t> (</a:t>
            </a:r>
            <a:r>
              <a:rPr lang="en-US" sz="2000" i="1" dirty="0" err="1" smtClean="0"/>
              <a:t>Tehcir</a:t>
            </a:r>
            <a:r>
              <a:rPr lang="en-US" sz="2000" i="1" dirty="0" smtClean="0"/>
              <a:t> </a:t>
            </a:r>
            <a:r>
              <a:rPr lang="en-US" sz="2000" i="1" dirty="0" err="1" smtClean="0"/>
              <a:t>Kanunu</a:t>
            </a:r>
            <a:r>
              <a:rPr lang="el-GR" sz="2000" dirty="0" smtClean="0"/>
              <a:t>) που ψηφίσθηκε από το Οθωμανικό Κοινοβούλιο στις 27 </a:t>
            </a:r>
            <a:r>
              <a:rPr lang="el-GR" sz="2000" dirty="0" err="1" smtClean="0"/>
              <a:t>Μαϊου</a:t>
            </a:r>
            <a:r>
              <a:rPr lang="el-GR" sz="2000" dirty="0" smtClean="0"/>
              <a:t> 1915, επέτρεπε τον εκτοπισμό του αρμενικού πληθυσμού της Οθωμανικής Αυτοκρατορίας από 1ης Ιουνίου 1915 μέχρι 8ης Φεβρουαρίου 1916. Λίγο νωρίτερα, στις 24 Απριλίου 1915, είχε διαταχθεί ο εκτοπισμός της πνευματικής και πολιτικής ηγεσίας της αρμενικής κοινότητας της Κωνσταντινούπολης. Ο νόμος ήταν η απαρχή των πολλαπλών και συστηματικών διώξεων των Αρμενίων και οδήγησε σε μορφές ακραίας βίας κατά της </a:t>
            </a:r>
            <a:r>
              <a:rPr lang="en-US" sz="2000" dirty="0" smtClean="0"/>
              <a:t/>
            </a:r>
            <a:br>
              <a:rPr lang="en-US" sz="2000" dirty="0" smtClean="0"/>
            </a:br>
            <a:r>
              <a:rPr lang="el-GR" sz="2000" dirty="0" smtClean="0"/>
              <a:t>εν λόγω κοινότητας.</a:t>
            </a:r>
            <a:br>
              <a:rPr lang="el-GR" sz="2000" dirty="0" smtClean="0"/>
            </a:br>
            <a:endParaRPr lang="el-GR" sz="2000" dirty="0"/>
          </a:p>
        </p:txBody>
      </p:sp>
      <p:pic>
        <p:nvPicPr>
          <p:cNvPr id="99329" name="Picture 1" descr="C:\Users\Aris\Documents\ΟΘΩΜΑΝΙΚΗ\Ιστορία της Οθωμανικής Αυτοκρατορίας\ΣΕΝΑΡΙΟ Α\Φωτογραφίες\1914-1918\Ottoman-Tehcir_Law.jpg"/>
          <p:cNvPicPr>
            <a:picLocks noChangeAspect="1" noChangeArrowheads="1"/>
          </p:cNvPicPr>
          <p:nvPr/>
        </p:nvPicPr>
        <p:blipFill>
          <a:blip r:embed="rId2" cstate="print"/>
          <a:srcRect/>
          <a:stretch>
            <a:fillRect/>
          </a:stretch>
        </p:blipFill>
        <p:spPr bwMode="auto">
          <a:xfrm>
            <a:off x="3929063" y="0"/>
            <a:ext cx="5214938"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Αρμένιοι της </a:t>
            </a:r>
            <a:r>
              <a:rPr lang="el-GR" sz="2000" dirty="0" err="1" smtClean="0"/>
              <a:t>Ούρφας</a:t>
            </a:r>
            <a:r>
              <a:rPr lang="el-GR" sz="2000" dirty="0" smtClean="0"/>
              <a:t> που αντιστάθηκαν σε ένοπλες επιθέσεις μουσουλμάνων (1915).</a:t>
            </a:r>
            <a:endParaRPr lang="el-GR" sz="2000" dirty="0"/>
          </a:p>
        </p:txBody>
      </p:sp>
      <p:pic>
        <p:nvPicPr>
          <p:cNvPr id="98305" name="Picture 1" descr="C:\Users\Aris\Documents\ΟΘΩΜΑΝΙΚΗ\Ιστορία της Οθωμανικής Αυτοκρατορίας\ΣΕΝΑΡΙΟ Α\Φωτογραφίες\1914-1918\1024px-Armenian_Resistance_-_Urfa_-_July_1915.png"/>
          <p:cNvPicPr>
            <a:picLocks noChangeAspect="1" noChangeArrowheads="1"/>
          </p:cNvPicPr>
          <p:nvPr/>
        </p:nvPicPr>
        <p:blipFill>
          <a:blip r:embed="rId2" cstate="print"/>
          <a:srcRect/>
          <a:stretch>
            <a:fillRect/>
          </a:stretch>
        </p:blipFill>
        <p:spPr bwMode="auto">
          <a:xfrm>
            <a:off x="269776" y="-1"/>
            <a:ext cx="8604448" cy="5928321"/>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Νεστοριανός Μητροπολίτης με το προσωπικό του στο δυτικό Ιράν </a:t>
            </a:r>
            <a:r>
              <a:rPr lang="en-US" sz="2000" dirty="0" smtClean="0"/>
              <a:t/>
            </a:r>
            <a:br>
              <a:rPr lang="en-US" sz="2000" dirty="0" smtClean="0"/>
            </a:br>
            <a:r>
              <a:rPr lang="el-GR" sz="2000" dirty="0" smtClean="0"/>
              <a:t>στις αρχές του 20ού αιώνα.</a:t>
            </a:r>
            <a:endParaRPr lang="el-GR" sz="2000" dirty="0"/>
          </a:p>
        </p:txBody>
      </p:sp>
      <p:pic>
        <p:nvPicPr>
          <p:cNvPr id="97281" name="Picture 1" descr="C:\Users\Aris\Documents\ΟΘΩΜΑΝΙΚΗ\Ιστορία της Οθωμανικής Αυτοκρατορίας\ΣΕΝΑΡΙΟ Α\Φωτογραφίες\1914-1918\Nestorian_archbishop_and_servants.jpg"/>
          <p:cNvPicPr>
            <a:picLocks noChangeAspect="1" noChangeArrowheads="1"/>
          </p:cNvPicPr>
          <p:nvPr/>
        </p:nvPicPr>
        <p:blipFill>
          <a:blip r:embed="rId2" cstate="print"/>
          <a:srcRect/>
          <a:stretch>
            <a:fillRect/>
          </a:stretch>
        </p:blipFill>
        <p:spPr bwMode="auto">
          <a:xfrm>
            <a:off x="197768" y="0"/>
            <a:ext cx="8748464" cy="598820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Ταχυδρομικό δελτάριο για το Κίνημα των </a:t>
            </a:r>
            <a:r>
              <a:rPr lang="el-GR" sz="2000" dirty="0" err="1" smtClean="0"/>
              <a:t>Νεοτούρκων</a:t>
            </a:r>
            <a:r>
              <a:rPr lang="el-GR" sz="2000" dirty="0" smtClean="0"/>
              <a:t> (1908)</a:t>
            </a:r>
            <a:endParaRPr lang="el-GR" sz="2000" dirty="0"/>
          </a:p>
        </p:txBody>
      </p:sp>
      <p:pic>
        <p:nvPicPr>
          <p:cNvPr id="87042" name="Picture 2" descr="C:\Users\Aris\Documents\ΟΘΩΜΑΝΙΚΗ\Ιστορία της Οθωμανικής Αυτοκρατορίας\ΣΕΝΑΡΙΟ Α\Φωτογραφίες\1908-1910\1024px-حريت_عدالت_مساوات_أخوت.jpg"/>
          <p:cNvPicPr>
            <a:picLocks noChangeAspect="1" noChangeArrowheads="1"/>
          </p:cNvPicPr>
          <p:nvPr/>
        </p:nvPicPr>
        <p:blipFill>
          <a:blip r:embed="rId2" cstate="print"/>
          <a:srcRect/>
          <a:stretch>
            <a:fillRect/>
          </a:stretch>
        </p:blipFill>
        <p:spPr bwMode="auto">
          <a:xfrm>
            <a:off x="0" y="0"/>
            <a:ext cx="9144000" cy="5658018"/>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9144000" cy="836712"/>
          </a:xfrm>
        </p:spPr>
        <p:txBody>
          <a:bodyPr>
            <a:noAutofit/>
          </a:bodyPr>
          <a:lstStyle/>
          <a:p>
            <a:r>
              <a:rPr lang="el-GR" sz="2000" dirty="0" smtClean="0"/>
              <a:t>Στον χάρτη εμφανίζονται οι περιοχές, στις οποίες σημειώθηκαν συστηματικές διώξεις Μονοφυσιτών και Νεστοριανών χριστιανών </a:t>
            </a:r>
            <a:r>
              <a:rPr lang="en-US" sz="2000" dirty="0" smtClean="0"/>
              <a:t/>
            </a:r>
            <a:br>
              <a:rPr lang="en-US" sz="2000" dirty="0" smtClean="0"/>
            </a:br>
            <a:r>
              <a:rPr lang="el-GR" sz="2000" dirty="0" smtClean="0"/>
              <a:t>κατά την διάρκεια του Α΄ Παγκοσμίου Πολέμου.</a:t>
            </a:r>
            <a:br>
              <a:rPr lang="el-GR" sz="2000" dirty="0" smtClean="0"/>
            </a:br>
            <a:endParaRPr lang="el-GR" sz="2000" dirty="0"/>
          </a:p>
        </p:txBody>
      </p:sp>
      <p:pic>
        <p:nvPicPr>
          <p:cNvPr id="96257" name="Picture 1" descr="C:\Users\Aris\Documents\ΟΘΩΜΑΝΙΚΗ\Ιστορία της Οθωμανικής Αυτοκρατορίας\ΣΕΝΑΡΙΟ Α\Φωτογραφίες\1914-1918\800px-Süryani_Soykırımı.svg.png"/>
          <p:cNvPicPr>
            <a:picLocks noChangeAspect="1" noChangeArrowheads="1"/>
          </p:cNvPicPr>
          <p:nvPr/>
        </p:nvPicPr>
        <p:blipFill>
          <a:blip r:embed="rId2" cstate="print"/>
          <a:srcRect/>
          <a:stretch>
            <a:fillRect/>
          </a:stretch>
        </p:blipFill>
        <p:spPr bwMode="auto">
          <a:xfrm>
            <a:off x="845840" y="0"/>
            <a:ext cx="7452320" cy="5654447"/>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Κούρδοι ιππείς στο πλευρό του οθωμανικού στρατού</a:t>
            </a:r>
            <a:r>
              <a:rPr lang="en-US" sz="2000" dirty="0" smtClean="0"/>
              <a:t/>
            </a:r>
            <a:br>
              <a:rPr lang="en-US" sz="2000" dirty="0" smtClean="0"/>
            </a:br>
            <a:r>
              <a:rPr lang="el-GR" sz="2000" dirty="0" smtClean="0"/>
              <a:t> στο μέτωπο του Καυκάσου, 1915.</a:t>
            </a:r>
            <a:br>
              <a:rPr lang="el-GR" sz="2000" dirty="0" smtClean="0"/>
            </a:br>
            <a:endParaRPr lang="el-GR" sz="2000" dirty="0"/>
          </a:p>
        </p:txBody>
      </p:sp>
      <p:pic>
        <p:nvPicPr>
          <p:cNvPr id="95233" name="Picture 1" descr="C:\Users\Aris\Documents\ΟΘΩΜΑΝΙΚΗ\Ιστορία της Οθωμανικής Αυτοκρατορίας\ΣΕΝΑΡΙΟ Α\Φωτογραφίες\1914-1918\World_War_I_Caucasus_Campaign_-memory.loc.gov.png"/>
          <p:cNvPicPr>
            <a:picLocks noChangeAspect="1" noChangeArrowheads="1"/>
          </p:cNvPicPr>
          <p:nvPr/>
        </p:nvPicPr>
        <p:blipFill>
          <a:blip r:embed="rId2" cstate="print"/>
          <a:srcRect/>
          <a:stretch>
            <a:fillRect/>
          </a:stretch>
        </p:blipFill>
        <p:spPr bwMode="auto">
          <a:xfrm>
            <a:off x="7587" y="576064"/>
            <a:ext cx="9136413" cy="486916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Αρμένιοι εθελοντές στο πλευρό του τσαρικού στρατού </a:t>
            </a:r>
            <a:r>
              <a:rPr lang="en-US" sz="2000" dirty="0" smtClean="0"/>
              <a:t/>
            </a:r>
            <a:br>
              <a:rPr lang="en-US" sz="2000" dirty="0" smtClean="0"/>
            </a:br>
            <a:r>
              <a:rPr lang="el-GR" sz="2000" dirty="0" smtClean="0"/>
              <a:t>στο Μέτωπο της Περσίας, 1914.</a:t>
            </a:r>
            <a:br>
              <a:rPr lang="el-GR" sz="2000" dirty="0" smtClean="0"/>
            </a:br>
            <a:endParaRPr lang="el-GR" sz="2000" dirty="0"/>
          </a:p>
        </p:txBody>
      </p:sp>
      <p:pic>
        <p:nvPicPr>
          <p:cNvPr id="94209" name="Picture 1" descr="C:\Users\Aris\Documents\ΟΘΩΜΑΝΙΚΗ\Ιστορία της Οθωμανικής Αυτοκρατορίας\ΣΕΝΑΡΙΟ Α\Φωτογραφίες\1914-1918\Pervaya_Armyanskaya_Drujina_1_battalion_1914.png"/>
          <p:cNvPicPr>
            <a:picLocks noChangeAspect="1" noChangeArrowheads="1"/>
          </p:cNvPicPr>
          <p:nvPr/>
        </p:nvPicPr>
        <p:blipFill>
          <a:blip r:embed="rId2" cstate="print"/>
          <a:srcRect/>
          <a:stretch>
            <a:fillRect/>
          </a:stretch>
        </p:blipFill>
        <p:spPr bwMode="auto">
          <a:xfrm>
            <a:off x="0" y="332656"/>
            <a:ext cx="9129713" cy="54102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Αρμένιοι εθελοντές στο πλευρό του τσαρικού στρατού </a:t>
            </a:r>
            <a:r>
              <a:rPr lang="en-US" sz="2000" dirty="0" smtClean="0"/>
              <a:t/>
            </a:r>
            <a:br>
              <a:rPr lang="en-US" sz="2000" dirty="0" smtClean="0"/>
            </a:br>
            <a:r>
              <a:rPr lang="el-GR" sz="2000" dirty="0" smtClean="0"/>
              <a:t>στο Μέτωπο της Περσίας, 1914.</a:t>
            </a:r>
            <a:br>
              <a:rPr lang="el-GR" sz="2000" dirty="0" smtClean="0"/>
            </a:br>
            <a:endParaRPr lang="el-GR" sz="2000" dirty="0"/>
          </a:p>
        </p:txBody>
      </p:sp>
      <p:pic>
        <p:nvPicPr>
          <p:cNvPr id="93185" name="Picture 1" descr="C:\Users\Aris\Documents\ΟΘΩΜΑΝΙΚΗ\Ιστορία της Οθωμανικής Αυτοκρατορίας\ΣΕΝΑΡΙΟ Α\Φωτογραφίες\1914-1918\Staff_of_armenian_volunteers_1914.png"/>
          <p:cNvPicPr>
            <a:picLocks noChangeAspect="1" noChangeArrowheads="1"/>
          </p:cNvPicPr>
          <p:nvPr/>
        </p:nvPicPr>
        <p:blipFill>
          <a:blip r:embed="rId2" cstate="print"/>
          <a:srcRect/>
          <a:stretch>
            <a:fillRect/>
          </a:stretch>
        </p:blipFill>
        <p:spPr bwMode="auto">
          <a:xfrm>
            <a:off x="0" y="198485"/>
            <a:ext cx="9144000" cy="5534771"/>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Οθωμανοί στρατιώτες στην </a:t>
            </a:r>
            <a:r>
              <a:rPr lang="el-GR" sz="2000" dirty="0" err="1" smtClean="0"/>
              <a:t>Ουρμία</a:t>
            </a:r>
            <a:r>
              <a:rPr lang="el-GR" sz="2000" dirty="0" smtClean="0"/>
              <a:t> (δυτικό Ιράν), 1916.</a:t>
            </a:r>
            <a:endParaRPr lang="el-GR" sz="2000" dirty="0"/>
          </a:p>
        </p:txBody>
      </p:sp>
      <p:pic>
        <p:nvPicPr>
          <p:cNvPr id="131073" name="Picture 1" descr="C:\Users\Aris\Documents\ΟΘΩΜΑΝΙΚΗ\Ιστορία της Οθωμανικής Αυτοκρατορίας\ΣΕΝΑΡΙΟ Α\Φωτογραφίες\1914-1918\1024px-M_130_13_Turcs_à_Ourmiah.jpg"/>
          <p:cNvPicPr>
            <a:picLocks noChangeAspect="1" noChangeArrowheads="1"/>
          </p:cNvPicPr>
          <p:nvPr/>
        </p:nvPicPr>
        <p:blipFill>
          <a:blip r:embed="rId2" cstate="print"/>
          <a:srcRect/>
          <a:stretch>
            <a:fillRect/>
          </a:stretch>
        </p:blipFill>
        <p:spPr bwMode="auto">
          <a:xfrm>
            <a:off x="1" y="395014"/>
            <a:ext cx="9144000" cy="5554266"/>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44008" y="0"/>
            <a:ext cx="4499992" cy="6858000"/>
          </a:xfrm>
        </p:spPr>
        <p:txBody>
          <a:bodyPr>
            <a:normAutofit/>
          </a:bodyPr>
          <a:lstStyle/>
          <a:p>
            <a:r>
              <a:rPr lang="el-GR" sz="2000" dirty="0" smtClean="0"/>
              <a:t>Ο </a:t>
            </a:r>
            <a:r>
              <a:rPr lang="el-GR" sz="2000" dirty="0" err="1" smtClean="0"/>
              <a:t>Χουσεϊν</a:t>
            </a:r>
            <a:r>
              <a:rPr lang="el-GR" sz="2000" dirty="0" smtClean="0"/>
              <a:t> </a:t>
            </a:r>
            <a:r>
              <a:rPr lang="el-GR" sz="2000" dirty="0" err="1" smtClean="0"/>
              <a:t>μπιν</a:t>
            </a:r>
            <a:r>
              <a:rPr lang="el-GR" sz="2000" dirty="0" smtClean="0"/>
              <a:t> Αλί (1852-1931), Σερίφης της Μέκκας, ο οποίος με την υποστήριξη της Βρετανίας ηγήθηκε της Αραβικής Επανάστασης κατά της Οθωμανικής Αυτοκρατορίας (1916-1918). Αυτοανακηρύχθηκε «Σουλτάνος των Αράβων» (1916), Βασιλιάς της Χετζάζης (1916-1925) και, για λίγο διάστημα, Χαλίφης (1924-1925).</a:t>
            </a:r>
            <a:br>
              <a:rPr lang="el-GR" sz="2000" dirty="0" smtClean="0"/>
            </a:br>
            <a:endParaRPr lang="el-GR" sz="2000" dirty="0"/>
          </a:p>
        </p:txBody>
      </p:sp>
      <p:pic>
        <p:nvPicPr>
          <p:cNvPr id="130049" name="Picture 1" descr="C:\Users\Aris\Documents\ΟΘΩΜΑΝΙΚΗ\Ιστορία της Οθωμανικής Αυτοκρατορίας\ΣΕΝΑΡΙΟ Α\Φωτογραφίες\1914-1918\Sherif-Hussein.jpg"/>
          <p:cNvPicPr>
            <a:picLocks noChangeAspect="1" noChangeArrowheads="1"/>
          </p:cNvPicPr>
          <p:nvPr/>
        </p:nvPicPr>
        <p:blipFill>
          <a:blip r:embed="rId2" cstate="print"/>
          <a:srcRect/>
          <a:stretch>
            <a:fillRect/>
          </a:stretch>
        </p:blipFill>
        <p:spPr bwMode="auto">
          <a:xfrm>
            <a:off x="0" y="0"/>
            <a:ext cx="4644008" cy="6838302"/>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67944" cy="6858000"/>
          </a:xfrm>
        </p:spPr>
        <p:txBody>
          <a:bodyPr>
            <a:normAutofit/>
          </a:bodyPr>
          <a:lstStyle/>
          <a:p>
            <a:r>
              <a:rPr lang="el-GR" sz="2000" dirty="0" smtClean="0"/>
              <a:t>Ο Λόρενς της Αραβίας μετά την μάχη της Άκαμπα, κατά την οποία οι Άραβες επαναστάτες νίκησαν τα οθωμανικά </a:t>
            </a:r>
            <a:r>
              <a:rPr lang="el-GR" sz="2000" dirty="0" smtClean="0"/>
              <a:t>στ</a:t>
            </a:r>
            <a:r>
              <a:rPr lang="el-GR" sz="2000" dirty="0" smtClean="0"/>
              <a:t>ρα</a:t>
            </a:r>
            <a:r>
              <a:rPr lang="el-GR" sz="2000" dirty="0" smtClean="0"/>
              <a:t>τεύματα </a:t>
            </a:r>
            <a:r>
              <a:rPr lang="el-GR" sz="2000" dirty="0" smtClean="0"/>
              <a:t>(1917).</a:t>
            </a:r>
            <a:br>
              <a:rPr lang="el-GR" sz="2000" dirty="0" smtClean="0"/>
            </a:br>
            <a:endParaRPr lang="el-GR" sz="2000" dirty="0"/>
          </a:p>
        </p:txBody>
      </p:sp>
      <p:pic>
        <p:nvPicPr>
          <p:cNvPr id="129025" name="Picture 1" descr="C:\Users\Aris\Documents\ΟΘΩΜΑΝΙΚΗ\Ιστορία της Οθωμανικής Αυτοκρατορίας\ΣΕΝΑΡΙΟ Α\Φωτογραφίες\1914-1918\Lcamel.jpg"/>
          <p:cNvPicPr>
            <a:picLocks noChangeAspect="1" noChangeArrowheads="1"/>
          </p:cNvPicPr>
          <p:nvPr/>
        </p:nvPicPr>
        <p:blipFill>
          <a:blip r:embed="rId2" cstate="print"/>
          <a:srcRect/>
          <a:stretch>
            <a:fillRect/>
          </a:stretch>
        </p:blipFill>
        <p:spPr bwMode="auto">
          <a:xfrm>
            <a:off x="4079631" y="0"/>
            <a:ext cx="5064369"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Autofit/>
          </a:bodyPr>
          <a:lstStyle/>
          <a:p>
            <a:r>
              <a:rPr lang="el-GR" sz="2000" dirty="0" smtClean="0"/>
              <a:t>Στρατιώτες του Αραβικού Στρατού κάπου στην έρημο κατά την διάρκεια της Αραβικής Επανάστασης.</a:t>
            </a:r>
            <a:br>
              <a:rPr lang="el-GR" sz="2000" dirty="0" smtClean="0"/>
            </a:br>
            <a:endParaRPr lang="el-GR" sz="2000" dirty="0"/>
          </a:p>
        </p:txBody>
      </p:sp>
      <p:pic>
        <p:nvPicPr>
          <p:cNvPr id="128001" name="Picture 1" descr="C:\Users\Aris\Documents\ΟΘΩΜΑΝΙΚΗ\Ιστορία της Οθωμανικής Αυτοκρατορίας\ΣΕΝΑΡΙΟ Α\Φωτογραφίες\1914-1918\030Arab.jpg"/>
          <p:cNvPicPr>
            <a:picLocks noChangeAspect="1" noChangeArrowheads="1"/>
          </p:cNvPicPr>
          <p:nvPr/>
        </p:nvPicPr>
        <p:blipFill>
          <a:blip r:embed="rId2" cstate="print"/>
          <a:srcRect/>
          <a:stretch>
            <a:fillRect/>
          </a:stretch>
        </p:blipFill>
        <p:spPr bwMode="auto">
          <a:xfrm>
            <a:off x="0" y="281528"/>
            <a:ext cx="9144000" cy="537972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21288"/>
            <a:ext cx="8229600" cy="836712"/>
          </a:xfrm>
        </p:spPr>
        <p:txBody>
          <a:bodyPr>
            <a:normAutofit/>
          </a:bodyPr>
          <a:lstStyle/>
          <a:p>
            <a:r>
              <a:rPr lang="el-GR" sz="2000" dirty="0" smtClean="0"/>
              <a:t>Βρετανικά στρατεύματα μπαίνουν στην Βαγδάτη (Μάρτιος 1917).</a:t>
            </a:r>
            <a:endParaRPr lang="el-GR" sz="2000" dirty="0"/>
          </a:p>
        </p:txBody>
      </p:sp>
      <p:pic>
        <p:nvPicPr>
          <p:cNvPr id="126977" name="Picture 1" descr="C:\Users\Aris\Documents\ΟΘΩΜΑΝΙΚΗ\Ιστορία της Οθωμανικής Αυτοκρατορίας\ΣΕΝΑΡΙΟ Α\Φωτογραφίες\1914-1918\800px-Maude_in_Baghdad.jpg"/>
          <p:cNvPicPr>
            <a:picLocks noChangeAspect="1" noChangeArrowheads="1"/>
          </p:cNvPicPr>
          <p:nvPr/>
        </p:nvPicPr>
        <p:blipFill>
          <a:blip r:embed="rId2" cstate="print"/>
          <a:srcRect/>
          <a:stretch>
            <a:fillRect/>
          </a:stretch>
        </p:blipFill>
        <p:spPr bwMode="auto">
          <a:xfrm>
            <a:off x="521804" y="-1"/>
            <a:ext cx="8100392" cy="6075293"/>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0"/>
            <a:ext cx="3923928" cy="6858000"/>
          </a:xfrm>
        </p:spPr>
        <p:txBody>
          <a:bodyPr>
            <a:noAutofit/>
          </a:bodyPr>
          <a:lstStyle/>
          <a:p>
            <a:r>
              <a:rPr lang="el-GR" sz="2000" dirty="0" smtClean="0"/>
              <a:t>Η Διακήρυξη </a:t>
            </a:r>
            <a:r>
              <a:rPr lang="el-GR" sz="2000" dirty="0" err="1" smtClean="0"/>
              <a:t>Μπάλφουρ</a:t>
            </a:r>
            <a:r>
              <a:rPr lang="el-GR" sz="2000" dirty="0" smtClean="0"/>
              <a:t>,  η οποία εγκαινίασε την διεθνή συζήτηση και σε επίπεδο Κυβερνήσεων για την δημιουργία εβραϊκού κράτους </a:t>
            </a:r>
            <a:r>
              <a:rPr lang="en-US" sz="2000" dirty="0" smtClean="0"/>
              <a:t/>
            </a:r>
            <a:br>
              <a:rPr lang="en-US" sz="2000" dirty="0" smtClean="0"/>
            </a:br>
            <a:r>
              <a:rPr lang="el-GR" sz="2000" dirty="0" smtClean="0"/>
              <a:t>στην Παλαιστίνη (2 </a:t>
            </a:r>
            <a:r>
              <a:rPr lang="el-GR" sz="2000" dirty="0" err="1" smtClean="0"/>
              <a:t>Νοεμ</a:t>
            </a:r>
            <a:r>
              <a:rPr lang="el-GR" sz="2000" dirty="0" smtClean="0"/>
              <a:t>. 1917).</a:t>
            </a:r>
            <a:br>
              <a:rPr lang="el-GR" sz="2000" dirty="0" smtClean="0"/>
            </a:br>
            <a:endParaRPr lang="el-GR" sz="2000" dirty="0"/>
          </a:p>
        </p:txBody>
      </p:sp>
      <p:pic>
        <p:nvPicPr>
          <p:cNvPr id="125953" name="Picture 1" descr="C:\Users\Aris\Documents\ΟΘΩΜΑΝΙΚΗ\Ιστορία της Οθωμανικής Αυτοκρατορίας\ΣΕΝΑΡΙΟ Α\Φωτογραφίες\1914-1918\Balfour_declaration_unmarked.jpg"/>
          <p:cNvPicPr>
            <a:picLocks noChangeAspect="1" noChangeArrowheads="1"/>
          </p:cNvPicPr>
          <p:nvPr/>
        </p:nvPicPr>
        <p:blipFill>
          <a:blip r:embed="rId2" cstate="print"/>
          <a:srcRect/>
          <a:stretch>
            <a:fillRect/>
          </a:stretch>
        </p:blipFill>
        <p:spPr bwMode="auto">
          <a:xfrm>
            <a:off x="0" y="-1"/>
            <a:ext cx="5220072" cy="689695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TotalTime>
  <Words>3648</Words>
  <Application>Microsoft Office PowerPoint</Application>
  <PresentationFormat>Προβολή στην οθόνη (4:3)</PresentationFormat>
  <Paragraphs>239</Paragraphs>
  <Slides>237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237</vt:i4>
      </vt:variant>
    </vt:vector>
  </HeadingPairs>
  <TitlesOfParts>
    <vt:vector size="238" baseType="lpstr">
      <vt:lpstr>Θέμα του Office</vt:lpstr>
      <vt:lpstr>Φωτογραφίες  σχετικές με την ιστορία της Οθωμανικής Αυτοκρατορίας και του πρώιμου τουρκικού κράτους</vt:lpstr>
      <vt:lpstr>Το παρόν αρχείο έχει αποκλειστικά διδακτικό στόχο, δεν αντίκειται στην κανονική εκμετάλλευση            των περιεχομένων έργων και δεν θίγει                         τα συμφέροντα των δικαιούχων. ν. 2121/1993 α. 21</vt:lpstr>
      <vt:lpstr>Το παρόν αρχείο απευθύνεται αποκλειστικά στους φοιτητές του μαθήματος ΙΙ 24 «Ιστορία της ύστερης Οθωμανικής Αυτοκρατορίας  και του πρώιμου τουρκικού κράτους»  και παραχωρείται μόνον για τους σκοπούς της διδασκαλίας και εξέτασης του εν λόγω μαθήματος.  </vt:lpstr>
      <vt:lpstr>Φωτογραφίες σχετικές  με την περίοδο 1908-1910 στην Οθωμανική Αυτοκρατορία</vt:lpstr>
      <vt:lpstr>O Ισμαήλ Ενβέρ (1881-1922)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στην Γερμανία και την Μόσχα, μετά στο Μπακού και στο Βερολίνο. Αν και προσπάθησε το 1920 να επανέλθει στην Μικρά Ασία, απέτυχε εξαιτίας της αντίθεσης των Κεμαλικών και του Μουσταφά Κεμάλ προσωπικά, οι οποίοι ήταν αντίθετοι σε παντουρκιστικές ιδέες. Αφού επισκέφθηκε την Μόσχα πάλι, στάλθηκε από τον Λένιν στην Μπουχάρα του σημερινού Ουζμπεκιστάν, ώστε να συμβάλει στην κατάπνιξη ντόπιου μουσουλμανικού κινήματος κατά της σοβιετικής εξουσίας. Ο Ενβέρ όμως αυτομόλησε προς την πλευρά των μουσουλμάνων και πολέμησε τους Μπολσεβίκους για να υλοποιήσει τα παντουρκιστικά του όνειρα. Σκοτώθηκε στο έδαφος του σημερινού Τατζικιστάν από στρατεύματα πιστά στην Μόσχα. </vt:lpstr>
      <vt:lpstr>Ο Μεχμέτ Ταλαάτ (1874-1921)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στο Βερολίνο, όπου δολοφονήθηκε από Αρμένιο σοσιαλιστή στις 15 Μαρτίου 1921, έπειτα από συνεργασία βρετανικών και σοβιετικών μυστικών υπηρεσιών. </vt:lpstr>
      <vt:lpstr>Ο Αχμέτ Τζεμάλ (1872-1922), γεννημένος στην Μυτιλήνη, ήταν ένας από τους ηγέτες του Κομιτάτου «Ένωση και Πρόοδος» και μέλος της τριανδρίας που κυβέρνησε δικτατορικά την Οθωμανική Αυτοκρατορία από τον Ιανουάριο του 1913 μέχρι τον Οκτώβριο του 1918. Στην συνέχεια κατέφυγε στην Γερμανία και μετά στην Ελβετία. Το 1920 βρέθηκε στο Αφγανιστάν, όπου συνέβαλε στο εκσυγχρονισμό του στρατού. Το 1921 πήγε στην Τιφλίδα ως διαμεσολαβητές ανάμεσα στο Αφγανιστάν και τους Σοβιετικούς. Εκεί δολοφονήθηκε από Αρμενίους στις 21 Ιουλίου 1922. </vt:lpstr>
      <vt:lpstr>Ταχυδρομικό δελτάριο για το Κίνημα των Νεοτούρκων (1908)</vt:lpstr>
      <vt:lpstr>Ταχυδρομικό δελτάριο για το Κίνημα των Νεοτούρκων (1908)</vt:lpstr>
      <vt:lpstr>Διαδήλωση στον Ιππόδρομο της Κωνσταντινούπολης υπέρ του Κινήματος. Στο βάθος η Αγία Σοφία (τότε ακόμη τζαμί).</vt:lpstr>
      <vt:lpstr>Επαναφορά του Συντάγματος το 1908. Μουσουλμάνοι, Ελληνορθόδοξοι και Αρμένιοι θρησκευτικοί παράγοντες.</vt:lpstr>
      <vt:lpstr>Ο Χιλμή Πασάς (Γενικός Διοικητής των μακεδονικών περιοχών)  διαβάζει στην Θεσσαλονίκη το σουλτανικό διάταγμα (ιραδέ)  για την επαναφορά σε ισχύ του Συντάγματος. </vt:lpstr>
      <vt:lpstr>Διαδήλωση στην Σμύρνη υπέρ του Κινήματος, 12 Ιουλίου 1908.</vt:lpstr>
      <vt:lpstr>Διαδήλωση της ελληνικής κοινότητας της Σμύρνης υπέρ του Κινήματος,  2 Αυγούστου 1908. </vt:lpstr>
      <vt:lpstr>Ελληνική λιθογραφία υπέρ του Κινήματος του 1908.</vt:lpstr>
      <vt:lpstr>Ελληνική διαδήλωση στο Μοναστήρι υπέρ του Κινήματος.</vt:lpstr>
      <vt:lpstr>Διαδήλωση σλαβόφωνων στο Μοναστήρι υπέρ του Κινήματος.</vt:lpstr>
      <vt:lpstr>Διαδήλωση Αρμενίων υπέρ του Κινήματος.</vt:lpstr>
      <vt:lpstr>Ο Σουλτάνος Αβδούλ Χαμίτ Β΄ σε περίπατο, μετά το Κίνημα του 1908.</vt:lpstr>
      <vt:lpstr>Ένοπλο ελληνικό σώμα του Μακεδονικού Αγώνα μαζί με Οθωμανούς στρατιωτικούς, έπειτα από την αμνηστία που δόθηκε μετά το Κίνημα.</vt:lpstr>
      <vt:lpstr>Ένοπλο φιλοβουλγαρικό σώμα πριν μπει στα Σκόπια μετά την χορήγηση της αμνηστίας που ακολούθησε το Κίνημα του 1908. </vt:lpstr>
      <vt:lpstr>Συνεδρίαση του Οθωμανικού Κοινοβουλίου, Δεκέμβριος 1908</vt:lpstr>
      <vt:lpstr>Παύλος Καρολίδης (1839-1930),  από το Ανδρονίκι της Καππαδοκίας, γιος εύπορου γαιοκτήμονα και δημογέροντα, μαθητής στην Μεγάλη του Γένους Σχολή και την Ευαγγελική Σχολή της Σμύρνης, απόφοιτος της Φιλοσοφικής Σχολής του Πανεπιστημίου Αθηνών, διδάκτωρ Ιστορίας του Πανεπιστημίου της Τυβίγγης (Γερμανία), καθηγητής σε σχολεία της Κωνσταντινούπολης, Καθηγητής Ελληνικής Ιστορίας στο Πανεπιστήμιο Αθηνών (1893) και βουλευτής στο Οθωμανικό Κοινοβούλιο με το Κομιτάτο Ένωση και Πρόοδος (1908-1912). Ως βουλευτής δεν συντασσόταν με τις απόψεις της Ελληνικής Κυβέρνησης. Ανεπιθύμητος έκτοτε στην Ελλάδα, δεν επέστρεψε στα πανεπιστημιακά του καθήκοντα παρά το 1915 και απολύθηκε το 1918 ως φιλοβασιλικός. Επανήλθε το 1921 και συνταξιοδοτήθηκε το 1923.  </vt:lpstr>
      <vt:lpstr>Διαδήλωση Εβραίων εργατών στην Θεσσαλονίκη (1908-1909).</vt:lpstr>
      <vt:lpstr>Θεσσαλονίκη, 1909. Γυναίκες παρακολουθούν ομιλία για τα δικαιώματα των γυναικών στο θερινό θέατρο, κοντά στον Λευκό Πύργο.</vt:lpstr>
      <vt:lpstr>Αλβανοί στο Ελβασάν (1909).</vt:lpstr>
      <vt:lpstr>Στρατιώτες του «Στρατού Δράσης» ελέγχουν την Γέφυρα του Γαλατά  στην Κωνσταντινούπολη, μετά την ανατροπή του αντικινήματος  και την κήρυξη στρατιωτικού νόμου (31 Μαρτίου 1909).  </vt:lpstr>
      <vt:lpstr>Συλληφθέντες κατά την κατάπνιξη του αντικινήματος στην Κωνσταντινούπολη. </vt:lpstr>
      <vt:lpstr>Καρικατούρα του Αβδούλ Χαμίτ Β΄ (1909). </vt:lpstr>
      <vt:lpstr>Η χριστιανική συνοικία των Αδάνων μετά τις βιαιότητες κατά των Αρμενίων της πόλης (Ιούνιος 1909). Οι βιαιότητες αυτές ξέσπασαν ως συνέχεια του αντικινήματος του Μαρτίου 1909 κατά των Νεοτούρκων στην Κωνσταντινούπολη. </vt:lpstr>
      <vt:lpstr>Γιορτή για την ίδρυση εξαρχικής (κατά το πανώ «βουλγαρικής») εκκλησίας στην Φλώρινα (Αύγ. 1910). </vt:lpstr>
      <vt:lpstr>Σοσιαλιστική ομάδα στην Θεσσαλονίκη (1910).</vt:lpstr>
      <vt:lpstr>Φωτογραφίες σχετικές  με την περίοδο 1911- 1913  στην Οθωμανική Αυτοκρατορία</vt:lpstr>
      <vt:lpstr>Ο Νταμάτ Φερίτ Πασάς (1853-1923),  από τις ηγετικές μορφές  του κόμματος των Φιλελευθέρων.</vt:lpstr>
      <vt:lpstr>Ο τότε ταγματάρχης του οθωμανικού στρατού Μουσταφά Κεμάλ  στην Ντέρνα της σημερινής Λιβύης  κατά την διάρκεια του Οθωμανοϊταλικού Πολέμου. </vt:lpstr>
      <vt:lpstr>Προκήρυξη  για τις βουλευτικές εκλογές  του 1912 στο Μοναστήρι. </vt:lpstr>
      <vt:lpstr>Ο στρατηγός Αχμέτ Μουχτάρ Πασάς (1839-1919) ανέλαβε ως Μέγας Βεζύρης μετά το πραξικόπημα φιλελεύθερων αξιωματικών που ανέτρεψε την Κυβέρνηση του Κομιτάτου «Ένωση και Πρόοδος», η οποία είχε προκύψει από τις νόθες εκλογές του Απριλίου του 1912. Ο Αχμέτ Μουχτάρ Πασάς διέλυσε την πιστή στο Κομιτάτο Βουλή. </vt:lpstr>
      <vt:lpstr>Τον Αύγουστο του 1912 Αλβανοί εξεγερμένοι κατέλαβαν προσωρινά την πόλη των Σκοπίων, κατά την διάρκεια εξέγερσης με αυτονομιστικά αιτήματα. </vt:lpstr>
      <vt:lpstr>Αφίσα του 1912.  Η οθωμανική φρουρά παραδίδει την Ρόδο στον ιταλικό στρατό.</vt:lpstr>
      <vt:lpstr>Μέλη της οθωμανικής και ιταλικής αντιπροσωπείας κατά την υπογραφή της ιταλοοθωμανικής Συνθήκης της Λοζάνης (18 Οκτωβρίου 1912). </vt:lpstr>
      <vt:lpstr>Αφίσα του 1912.  Η Οθωμανική Αυτοκρατορία  ως φιδόσχημος δράκοντας. </vt:lpstr>
      <vt:lpstr>Αφίσα του 1912  με τους Βαλκάνιους Συμμάχους.  Στο βάθος η Αγία Σοφία  (χωρίς μιναρέδες). </vt:lpstr>
      <vt:lpstr>Καρικατούρα του 1913. Η Αλβανία μάχεται την τίγρη (Ελλάδα), το φίδι (Σερβία) και τον πίθηκο (Μαυροβούνιο). Οι δύο βραχίονές της είναι τα Ιωάννινα και η Σκόδρα. </vt:lpstr>
      <vt:lpstr>Έλληνες της Νέας Υόρκης πηγαίνουν στην Ελλάδα για να στρατευθούν.  Στο πανό αναγράφεται «Ζήτω ο Πόλεμος». </vt:lpstr>
      <vt:lpstr>Έφεδροι Οθωμανοί στρατιώτες.</vt:lpstr>
      <vt:lpstr>Βουλγαρικά στρατεύματα μπαίνουν στο Μουσταφά Πασά  (σημ. Σβίλενγκραντ), στην Θράκη. </vt:lpstr>
      <vt:lpstr>Ομαδική βάφτιση σλαβόφωνων μουσουλμάνων (Πομάκων)  από εξαρχικό ιερέα, μετά την κατάληψη της ορεινής περιοχής  της Ροδόπης από τα βουλγαρικά στρατεύματα (1912). </vt:lpstr>
      <vt:lpstr>Υποχώρηση του οθωμανικού στρατού στην Ανατολική Θράκη.</vt:lpstr>
      <vt:lpstr>Υποχώρηση του Οθωμανικού στρατού στην Ανατολική Θράκη.</vt:lpstr>
      <vt:lpstr>Ο Γεώργιος Α΄ και ο Διάδοχος Κωνσταντίνος  εισέρχονται στην Θεσσαλονίκη (Νοέμβριος 1912).</vt:lpstr>
      <vt:lpstr>Βουλγαρική μονάδα μπαίνει στην Θεσσαλονίκη (28 Οκτ. 1912).  Είχε προηγηθεί η παράδοση της πόλης στον αρχιστράτηγο  του ελληνικού στρατού και Διάδοχο Κωνσταντίνο </vt:lpstr>
      <vt:lpstr>Ο Γεώργιος Α΄ και ο Βασιλιάς της Βουλγαρίας Φερδινάνδος  στην Θεσσαλονίκη.</vt:lpstr>
      <vt:lpstr>Βουλγαρικές στρατιωτικές καμήλες στην Γκιουμουλτζίνα (σημ. Κομοτηνή).</vt:lpstr>
      <vt:lpstr>Ο Βασιλιάς της Βουλγαρίας Φερδινάνδος έξω από την πολιορκούμενη  από τα βουλγαρικά στρατεύματα Αδριανούπολη. </vt:lpstr>
      <vt:lpstr>Σερβική περίπολος στην πόλη των Σκοπίων μετά την κατάληψή της.</vt:lpstr>
      <vt:lpstr>Ο Βασιλιάς της Σερβίας Πέτρος και ο Δήμαρχος των Σκοπίων.</vt:lpstr>
      <vt:lpstr>Ο Βασιλιάς του Μαυροβουνίου Νικόλαος κρατάει οθωμανική σημαία  που πήραν οι στρατιώτες του από οθωμανική στρατιωτική μονάδα.</vt:lpstr>
      <vt:lpstr>Κρήτες χωροφύλακες στην Θεσσαλονίκη.</vt:lpstr>
      <vt:lpstr>Ένοπλοι Έλληνες εθελοντές στους Φιλιάτες κατά τον Α΄ Βαλκανικό Πόλεμο.</vt:lpstr>
      <vt:lpstr>Λαϊκή αφίσα σχετική με τα εδάφη που κατέλαβε  ο ελληνικός στρατός κατά τον Α΄ Βαλκανικό Πόλεμο.</vt:lpstr>
      <vt:lpstr>Αλβανοί πρόσφυγες του Α΄ Βαλκανικού Πολέμου από την Σερβία,  έξω από την Θεσσαλονίκη, καθ’ οδόν προς τα εναπομείναντα οθωμανικά εδάφη.</vt:lpstr>
      <vt:lpstr>Μουσουλμάνοι πρόσφυγες του Α΄ Βαλκανικού Πολέμου  στην Κωνσταντινούπολη. </vt:lpstr>
      <vt:lpstr>Το έγγραφο διακήρυξης  της ανεξαρτησίας της Αλβανίας  (Νοέμβριος 1912). </vt:lpstr>
      <vt:lpstr>Ο Ισμαίλ Κεμάλι, από τους πρωτεργάτες για την ανεξαρτησία της Αλβανίας  και πρώτος Πρωθυπουργός της (1912-1914).  Ο Κεμάλι αποφοίτησε από την Ζωσιμαία Σχολή των Ιωαννίνων και από την Νομική Σχολή της Κωνσταντινούπολης. Παντρεύτηκε ελληνίδα και έστειλε τα παιδιά του για σπουδές στην Ελλάδα. Υπηρέτησε σε διάφορες ανώτατες θέσεις του οθωμανικού κράτους, αυτοεξορίσθηκε στην Αθήνα και την Ρώμη και, μετά το 1908, εκλέχθηκε βουλευτής στο Οθωμανικό Κοινοβούλιο με τους Φιλελεύθερους. </vt:lpstr>
      <vt:lpstr>Στις 29 Νοεμβρίου 1912 απεβίωσε ο Οικουμενικός Πατριάρχης Ιωακείμ Γ΄ (1878-1884, 1901-1912). Ο Ιωακείμ είχε αντιμετωπίσει με επιφύλαξη το Κίνημα των Νεοτούρκων.  Στην θέση του εξελέγη στις 28 Ιανουαρίου 1913 ο Γερμανός Ε΄ (1913-1918). </vt:lpstr>
      <vt:lpstr>Συγκέντρωση πολιτών έξω από την Υψηλή Πύλη (Κωνσταντινούπολη),  μόλις υλοποιήθηκε το πραξικόπημα του Κομιτάτου Ένωση και Πρόοδος κατά της Κυβέρνησης των Φιλελευθέρων (23 Ιανουαρίου 1913), η οποία και ανατράπηκε. </vt:lpstr>
      <vt:lpstr>Η διάσκεψη του Λονδίνου που κατέληξε σε υπογραφή συνθήκης ειρήνης (Μάιος 1913). </vt:lpstr>
      <vt:lpstr>Οι ελληνικές διεκδικήσεις  κατά την διάσκεψη ειρήνης του Λονδίνου (Μάιος 1913). </vt:lpstr>
      <vt:lpstr>Ελληνικές διεκδικήσεις   στην Ήπειρο  (1913). </vt:lpstr>
      <vt:lpstr>Το Κιλκίς κατεστραμμένο από τα προελάσαντα ελληνικά στρατεύματα (Ιούνιος 1913).</vt:lpstr>
      <vt:lpstr>Βουλγαρική έκθεση  σχετική με την φυγή σλαβόφωνων πληθυσμών από την Δυτική Μακεδονία κατά τον Β΄ Βαλκανικό Πόλεμο. </vt:lpstr>
      <vt:lpstr>Οι Σέρρες κατεστραμμένες από τα υποχωρούντα βουλγαρικά στρατεύματα (Ιούνιος 1913).</vt:lpstr>
      <vt:lpstr>Βούλγαροι πρόσφυγες του Β΄ Βαλκανικού Πολέμου  από την περιοχή των Σερρών. </vt:lpstr>
      <vt:lpstr>Προσφυγόπουλα του Β΄ Βαλκανικού Πολέμου  από την περιοχή των Σερρών, στην Βουλγαρία.</vt:lpstr>
      <vt:lpstr>Βούλγαροι πρόσφυγες από το χωριό Μπουλγκάρκιοϊ της Ανατολικής Θράκης εκδιωχθέντες από τα οθωμανικά στρατεύματα (1913).</vt:lpstr>
      <vt:lpstr>Τον Ιούλίο του 1913, κατά την διάρκεια του Β΄ Βαλκανικού Πολέμου,  η Κομοτηνή (τότε Γκιουμουλτζίνα) καταλήφθηκε για λίγο διάστημα  από τον ελληνικό στρατό.  Στην φωτογραφία οθωμανικό γραμματόσημο επισημασμένο από την Ελληνική Διοίκηση Γκιουμουλτζίνας. </vt:lpstr>
      <vt:lpstr>Βουκουρέστι. Αντιπρόσωποι για την υπογραφή της συνθήκης ειρήνης. Διακρίνεται ο Ελευθέριος Βενιζέλος (Αύγουστος 1913). </vt:lpstr>
      <vt:lpstr>Χάρτης της περιοχής, στην οποία εκτεινόταν η δικαιοδοσία της εφήμερης «Προσωρινής Κυβέρνησης Δυτικής Θράκης» («Δημοκρατία της Γκιουμουλτζίνας»)  που ιδρύθηκε με την πρωτοβουλία μουσουλμάνων της περιοχής και την στήριξη  της Οθωμανικής Κυβέρνησης ενάντια στην προσάρτηση της περιοχής από το Βασίλειο  της Βουλγαρίας. Οι εξεγερμένοι κατέθεσαν τα όπλα, όταν στις 29 Σεπτεμβρίου του 1913 η Οθωμανική Κυβέρνησε συνήψε με το Βασίλειο της Βουλγαρίας  την Συνθήκη της Κωνσταντινούπολης, με την οποία ανακτούσε την Ανατολική Θράκη (με την Αδριανούπολη), και το Διδυμότειχο,  ενώ άφηνε στην Βουλγαρία την υπόλοιπη Δυτική Θράκη. </vt:lpstr>
      <vt:lpstr>Το πρώτο αυτοκίνητο που κυκλοφόρησε στην Κωνσταντινούπολη  ανήκε στον Μαχμούτ Σεβκέτ Πασά (1856-1913),  στρατηγό και Μεγάλο Βεζίρη για κάποιους μήνες του 1913. </vt:lpstr>
      <vt:lpstr>Η κατοικούμενη κυρίως από Έλληνες και ευρισκόμενη  στην δυτική Μικρά Ασία πόλη της Φώκαιας,  καίγεται από άτακτα μουσουλμανικά ένοπλα σώματα (Ιούνιος 1914).</vt:lpstr>
      <vt:lpstr>Το Λιβίσι (σήμερα Kayaköy), πολύ κοντά στα νοτιοδυτικά παράλια της Μικράς Ασίας, ήταν ένα αμιγώς ελληνόφωνο και ορθόδοξο χωριό. Οι κάτοικοί του εκτοπίσθηκαν διαδοχικά, όπως και οι κάτοικοι της γειτονικής Μάκρης (σήμ. Fethiye),  τo 1914, 1916 και 1917. Σήμερα ο οικισμός είναι ακατοίκητος. </vt:lpstr>
      <vt:lpstr>Άνδρες των Ταγμάτων Εργασίας.  Σε αυτά εντάσσονταν συχνότατα μη μουσουλμάνοι στρατεύσιμοι, πολλοί από τους οποίους πέθαναν λόγω των πολύ δύσκολων συνθηκών διαβίωσης και επιβίωσης. </vt:lpstr>
      <vt:lpstr>Φωτογραφίες σχετικές  με την περίοδο 1914-1918 στην Οθωμανική Αυτοκρατορία</vt:lpstr>
      <vt:lpstr>Ο Σεϊχουλισλάμης κηρύσσει Ιερό Πόλεμο (djihad)  εναντίον των Δυνάμεων της Αντάντ. Κωνσταντινούπολη, Νοέμβριος 1914. </vt:lpstr>
      <vt:lpstr>Γαλλικά στρατεύματα αποβιβάζονται στην Λήμνο στο πλαίσιο της Εκστρατείας της Καλλίπολης (1915). Στο βάθος ο Κόλπος του Μούδρου.</vt:lpstr>
      <vt:lpstr>Αναπαράσταση της απόβασης των συμμαχικών στρατευμάτων στην Χερσόνησο της Καλλίπολης.</vt:lpstr>
      <vt:lpstr>Ο Νόμος περί Εκτοπίσεως (Tehcir Kanunu) που ψηφίσθηκε από το Οθωμανικό Κοινοβούλιο στις 27 Μαϊου 1915, επέτρεπε τον εκτοπισμό του αρμενικού πληθυσμού της Οθωμανικής Αυτοκρατορίας από 1ης Ιουνίου 1915 μέχρι 8ης Φεβρουαρίου 1916. Λίγο νωρίτερα, στις 24 Απριλίου 1915, είχε διαταχθεί ο εκτοπισμός της πνευματικής και πολιτικής ηγεσίας της αρμενικής κοινότητας της Κωνσταντινούπολης. Ο νόμος ήταν η απαρχή των πολλαπλών και συστηματικών διώξεων των Αρμενίων και οδήγησε σε μορφές ακραίας βίας κατά της  εν λόγω κοινότητας. </vt:lpstr>
      <vt:lpstr>Αρμένιοι της Ούρφας που αντιστάθηκαν σε ένοπλες επιθέσεις μουσουλμάνων (1915).</vt:lpstr>
      <vt:lpstr>Νεστοριανός Μητροπολίτης με το προσωπικό του στο δυτικό Ιράν  στις αρχές του 20ού αιώνα.</vt:lpstr>
      <vt:lpstr>Στον χάρτη εμφανίζονται οι περιοχές, στις οποίες σημειώθηκαν συστηματικές διώξεις Μονοφυσιτών και Νεστοριανών χριστιανών  κατά την διάρκεια του Α΄ Παγκοσμίου Πολέμου. </vt:lpstr>
      <vt:lpstr>Κούρδοι ιππείς στο πλευρό του οθωμανικού στρατού  στο μέτωπο του Καυκάσου, 1915. </vt:lpstr>
      <vt:lpstr>Αρμένιοι εθελοντές στο πλευρό του τσαρικού στρατού  στο Μέτωπο της Περσίας, 1914. </vt:lpstr>
      <vt:lpstr>Αρμένιοι εθελοντές στο πλευρό του τσαρικού στρατού  στο Μέτωπο της Περσίας, 1914. </vt:lpstr>
      <vt:lpstr>Οθωμανοί στρατιώτες στην Ουρμία (δυτικό Ιράν), 1916.</vt:lpstr>
      <vt:lpstr>Ο Χουσεϊν μπιν Αλί (1852-1931), Σερίφης της Μέκκας, ο οποίος με την υποστήριξη της Βρετανίας ηγήθηκε της Αραβικής Επανάστασης κατά της Οθωμανικής Αυτοκρατορίας (1916-1918). Αυτοανακηρύχθηκε «Σουλτάνος των Αράβων» (1916), Βασιλιάς της Χετζάζης (1916-1925) και, για λίγο διάστημα, Χαλίφης (1924-1925). </vt:lpstr>
      <vt:lpstr>Ο Λόρενς της Αραβίας μετά την μάχη της Άκαμπα, κατά την οποία οι Άραβες επαναστάτες νίκησαν τα οθωμανικά στρατεύματα (1917). </vt:lpstr>
      <vt:lpstr>Στρατιώτες του Αραβικού Στρατού κάπου στην έρημο κατά την διάρκεια της Αραβικής Επανάστασης. </vt:lpstr>
      <vt:lpstr>Βρετανικά στρατεύματα μπαίνουν στην Βαγδάτη (Μάρτιος 1917).</vt:lpstr>
      <vt:lpstr>Η Διακήρυξη Μπάλφουρ,  η οποία εγκαινίασε την διεθνή συζήτηση και σε επίπεδο Κυβερνήσεων για την δημιουργία εβραϊκού κράτους  στην Παλαιστίνη (2 Νοεμ. 1917). </vt:lpstr>
      <vt:lpstr>Βρετανικά στρατεύματα καταλαμβάνουν την Βηθλεέμ (Δεκέμβριος 1917).</vt:lpstr>
      <vt:lpstr>Το φύλλο της New Yorl Herald αναγγέλει την κατάληψη της Ιερουσαλήμ από τα βρετανικά στρατεύματα. Ο τίτλος είναι χαρακτηριστικός: «Η Ιερουσαλήμ απελευθερώθηκε από τους Βρετανούς έπειτα από 673 χρόνια μουσουλμανικής εξουσίας» (αναφερόμενος στον οριστικό εξοβελισμό των Σταυροφόρων από την πόλη το 1244), με υπότιτλο «Μεγάλος ενθουσιασμός  στον χριστιανικό κόσμο». </vt:lpstr>
      <vt:lpstr>Ο Βρετανός στρατηγός Άλλενμπι παρακολουθεί παρέλαση βρετανών στρατιωτών μπροστά από την Πύλη της Γιάφας στην Ιερουσαλήμ  (11 Δεκεμβρίου 1917) . </vt:lpstr>
      <vt:lpstr>Η Γάζα μετά την κατάληψή της από τα βρετανικά στρατεύματα (Φεβρουάριος 1918). </vt:lpstr>
      <vt:lpstr>Καρικατούρα που δείχνει τα πενιχρά κέρδη της Οθωμανικής Αυτοκρατορίας σύμφωνα με την Συνθήκη του Μπρεστ Λιτοβσκ  (3 Mαρτίου 1918). </vt:lpstr>
      <vt:lpstr>Παρέλαση του (οθωμανικού) «Στρατού του Ισλάμ» στο Μπακού του Αζερμπαϊτζάν, κατά την διάρκεια της «Μάχης του Μπακού» (26 Αυγ.-14 Σεπτ. 1918). Στην σύρραξη αντιπαρατέθηκαν Οθωμανοί και Αζέροι ενάντια σε Μπολσεβίκους και Αρμένιους σοσιαλιστές (Ντασνάκ) και, στην συνέχεια, ενάντια σε βρετανικά, αρμενικά και αντισοβιετικά ρωσικά στρατεύματα. Είχαν προηγηθεί μαζικές εκτελέσεις Αζέρων εθνικιστών από Μπολσεβίκους και Αρμένιους σοσιαλιστές τον Μάρτιο της ίδιας χρονιάς, οι οποίοι είχαν ιδρύσει την εφήμερη «Κομμούνα του Μπακού» (Απρ.-Ιούλ. 1918). Η εξουσία πέρασε (ώς τις 15 Σεπτ. 1918) στην «Κεντροκασπιακή Δικτατορία», αποτέλεσμα της συμμαχίας Ρώσων σοσιαλιστών, Μενσεβίκων και Αρμενίων. Τα οθωμανικά στρατεύματα μπήκαν στην πόλη στις 15 Σεπτ. 1918 και την εξεκένωσαν αμέσως μετά την Ανακωχή του Μούδρου (30 Οκτωβρίου 1918). Λίγο πριν εισέλθουν τα οθωμανικά στρατεύματα στην πόλη, σημειώθηκαν συστηματικές εκτελέσεις Αρμενίων (κατά χιλιάδες), κυρίως από Αζέρους. </vt:lpstr>
      <vt:lpstr>Ο Οικουμενικός Πατριάρχης Γερμανός E΄ (1913-1918) αποδοκιμάζεται στις  7 Οκτωβρίου 1918 και αναγκάζεται  σε παραίτηση στις 12 Οκτωβρίου, επειδή θεωρήθηκε υπερβολικά μετριοπαθής απέναντι στις διώξεις του ελληνορθόδοξου στοιχείου κατά την περίοδο 1913-1918. Ο πατριαρχικός θρόνος θα παραμείνει κενός μέχρι το 1921 και Τοποτηρητής του  Οικουμενικού Θρόνου θα γίνει ο  Μητροπολίτης Προύσης Δωρόθεος.  Κατά την περίοδο αυτή το Πατριαρχείο θα ευθυγραμμισθεί με την  πολιτική του ελληνικού κράτους. </vt:lpstr>
      <vt:lpstr>Το βρετανικό πολεμικό πλοίο Αγαμέμνων, στο οποίο υπογράφηκε η Ανακωχή του Μούδρου, στις 30 Οκτωβρίου 1918 (φωτ. tου 1915). </vt:lpstr>
      <vt:lpstr>Φωτογραφίες σχετικές  με την περίοδο 1919- 1923  στην Οθωμανική Αυτοκρατορία</vt:lpstr>
      <vt:lpstr>Συμμαχικά στρατεύματα κατοχής παρελαύνουν στην Μεγάλη Οδό του Πέραν (σήμερα Istiklal Caddesi), στην Κωνσταντινούπολη. Διακρίνεται μια ελληνική σημαία σε ένα κτίριο. Η κατοχή διήρκεσε από τα τέλη του 1918 έως τα τέλη του 1923. </vt:lpstr>
      <vt:lpstr>Διαδήλωση στην Κωνσταντινούπολη ενάντια στην διασυμμαχική κατοχή  (23 Μαΐου 1919). </vt:lpstr>
      <vt:lpstr>Ελληνικά στρατεύματα παρελαύνουν στην παραλία της Σμύρνης  (Μάιος 1919).</vt:lpstr>
      <vt:lpstr>Το έγγραφο  του οθωμανικού Υπουργείου Πολέμου  που διορίζει τον Μουσταφά Κεμάλ  ως επιθεωρητή  της  9ης Οθωμανικής Στρατιάς στην Μικρά Ασία. </vt:lpstr>
      <vt:lpstr>Η πρώτη προπαγανδιστική αφίσα   των Τούρκων εθνικιστών.  Τυπώθηκε το 1919 στην Σαμψούντα  και φέρει τον τίτλο  «Οι σωτήρες του Ισλάμ».  </vt:lpstr>
      <vt:lpstr>Ο Πρίγκηπας Φαϊσάλ (1885-1933) ήταν γιος του Σερίφη της Μέκκας Χουσεϊν μπιν Αλί, αργότερα βασιλιάς του μη αναγνωρισμένου Βασιλείου της Συρίας (1918-1920) και Βασιλιάς του Ιράκ (1921-1933). Στην φωτογραφία φαίνονται ο Φαϊσάλ στην Διάσκεψη Ειρήνης των Βερσαλλιών και ο Λόρενς της Αραβίας (1919). </vt:lpstr>
      <vt:lpstr>Το μοίρασμα σφαιρών επιρροής στην Μέση Ανατολή  με βάση τα Μνημόνια της Διασκέψεως Ειρήνης του Παρισιού (1919).   </vt:lpstr>
      <vt:lpstr>Οι διεκδικήσεις που πρόβαλε η Ελλάδα δια του Ελ. Βενιζέλου  στην Διάσκεψη Ειρήνης του Παρισιού (1919). </vt:lpstr>
      <vt:lpstr>Οι διεκδικήσεις που πρόβαλαν Αρμένιοι αντιπρόσωποι  στη Διάσκεψη Ειρήνης του Παρισιού (1919). </vt:lpstr>
      <vt:lpstr>Προεξέχοντες Τούρκοι εθνικιστές στο Συνέδριο της Σεβάστειας  (4-11 Σεπτεμβρίου 1919). Ξεχωρίζει ο Μουσταφά Κεμάλ. </vt:lpstr>
      <vt:lpstr>Βουλγαρικό γραμματόσημο επισημασμένο  από την διοίκηση της Διασυμμαχικής Θράκης (Οκτ. 1919- Μάϊος 1920). </vt:lpstr>
      <vt:lpstr>Αρμένιοι της «Γαλλικής Αρμενικής Λεγεώνας», Αλγερινοί και Σενεγαλέζοι στρατιώτες αποτελούσαν το μεγαλύτερο μέρος του γαλλικού εκστρατευτικού σώματος στην μάχη για την κατάληψη του Μαράς (Ιαν.-Φεβ. 1920), κατά την διάρκεια του Γαλλοτουρκικού Πολέμου (1918-1921). Τα γαλλικά στρατεύματα υποχώρησαν, ενώ εκτελέστηκαν Αρμένιοι που μόλις είχαν επαναπατρισθεί εκεί από τους Γάλλους. </vt:lpstr>
      <vt:lpstr>Τα μέλη της πρώτης Τουρκικής Εθνοσυνέλευσης  (Άγκυρα, Απρίλιος 1920). Διακρίνεται ο Μουσταφά Κεμάλ. </vt:lpstr>
      <vt:lpstr>Μονάδα του  «Στρατού του Χαλιφάτου» (Απρίλιος-Ιούνιος 1920)  που οργανώθηκε από την Οθωμανική Κυβέρνηση της Κωνσταντινούπολης  για να πολεμήσει τους Τούρκους εθνικιστές. </vt:lpstr>
      <vt:lpstr>Μέλη της Διάσκεψης του Σαν Ρέμο (19-26 Απριλίου 1920), η οποία αποφάσισε για τα εδάφη υπό εντολήν της Κοινωνίας των Εθνών στην Μέση Ανατολή, ενώ παράλληλα επέτρεψε στον ελληνικό στρατό να καταλάβει την Δυτική Θράκη. </vt:lpstr>
      <vt:lpstr>Τελετή εγκατάστασης της Ελληνικής Διοίκησης στην Κομοτηνή  (τότε Γκιουμουλτζίνα) τον Μάιο του 1920. </vt:lpstr>
      <vt:lpstr>Ο Τζαφέρ Ταγιάρ (1877-1958), αλβανικής καταγωγής αξιωματικός του οθωμανικού στρατού και εθνικιστής, στράφηκε κατά των συμμαχικών δυνάμεων κατοχής στην Ανατολική Θράκη. Το κίνημά του κατεστάλη από τον ελληνικό στρατό που κατέλαβε την περιοχή τον Ιούλιο του 1920. </vt:lpstr>
      <vt:lpstr>Ο Βασιλιάς Αλέξανδρος εισέρχεται επίσημα στην Αδριανούπολη  (Ιούλιος 1920).</vt:lpstr>
      <vt:lpstr>Τελετή μετά την κατάληψη των Σαράντα Εκκλησιών (Αν. Θράκη)  από τον ελληνικό στρατό (14 Ιουλ. 1920).</vt:lpstr>
      <vt:lpstr>Οθωμανικό γραμματόσημο επισημασμένο  από την ελληνική Υπάτη Αρμοστεία Θράκης (1920). </vt:lpstr>
      <vt:lpstr>Η υπογραφή της Συνθήκης των Σεβρών από τον Οθωμανό εκπρόσωπο (Αύγουστος 1920). </vt:lpstr>
      <vt:lpstr>Η υπογραφή της Συνθήκης των Σεβρών από τον Ελευθέριο Βενιζέλο (Αύγουστος 1920). </vt:lpstr>
      <vt:lpstr>Γιορτή στο Παναθηναϊκό Στάδιο (Αθήνα) μετά την υπογραφή της Συνθήκης των Σεβρών. Διακρίνονται ο Βασιλιάς Αλέξανδρος και ο Ελευθέριος Βενιζέλος. </vt:lpstr>
      <vt:lpstr>Η Ελλάδα και η Συνθήκη των Σεβρών. Λαϊκή αφίσα.</vt:lpstr>
      <vt:lpstr>Η ελληνική ηγεσία στην Ζώνη της Σμύρνης. Διακρίνονται ο Ύπατος Αρμοστής Αριστείδης Στεργιάδης, ο αντιστράτηγος Λεωνίδας Παρασκευόπουλος και ο επικεφαλής του επιτελείου του Θεόδωρος Πάγκαλος (Οκτώβριος 1920). </vt:lpstr>
      <vt:lpstr>Αντάρτες Κούρδοι κατά την Εξέγερση του Κότσκιρι (Μαρ.-Ιούν. 1921)  στην κεντροανατολική Τουρκία, ενάντια στους Τούρκους εθνικιστές.  Η εξέγερση που οργανώθηκε και από την Εταιρεία για την Γέννηση του Κουρδιστάν  με την υποστήριξη βρετανικών παραγόντων, κατεστάλη από τους Κεμαλικούς. </vt:lpstr>
      <vt:lpstr>Μέλη της τουρκικής και σοβιετικής αντιπροσωπείας  που υπέγραψαν την Συνθήκη της Μόσχας (16 Μαρτίου 1921). </vt:lpstr>
      <vt:lpstr>Πρόσφυγες μουσουλμάνες  στην Κωνσταντινούπολη,  προερχόμενες από την Χερσόνησο της Κίου που είχε καταληφθεί  από τον ελληνικό στρατό (1921). </vt:lpstr>
      <vt:lpstr>Υποδοχή του Βασιλιά Κωνσταντίνου στο υπό ελληνική κατοχή Ουσάκ  (Ιούνιος 1921). </vt:lpstr>
      <vt:lpstr>Παρέλαση αγήματος του ελληνικού στρατού στο Εσκίσεχιρ (1921).</vt:lpstr>
      <vt:lpstr>Δημοσιογραφική αναγγελία για βιαιότητες και αναγκαστικές εκτοπίσεις Ελληνορθόδοξων στην περιοχή του Πόντου (Ιούνιος 1921). </vt:lpstr>
      <vt:lpstr>Μονάδα ελληνικού πεζικού κοντά στο Πολατλί, λίγα χιλιόμετρα δυτικά της Άγκυρας (Ιούλιος 1921). </vt:lpstr>
      <vt:lpstr>Έλληνες στρατιώτες με Τούρκους αιχμαλώτους κοντά στην Κιουτάχεια (Ιούλιος 1921).</vt:lpstr>
      <vt:lpstr>Ο Παπα-Ευθύμ ή Ευθύμιος Καραχισαρίδης (1884-1968),  ποντιακής καταγωγής κληρικός, ίδρυσε με την σύμπραξη των  τουρκικών Αρχών την σχισματική Τουρκική Ορθόδοξη Εκκλησία. </vt:lpstr>
      <vt:lpstr>Η Παναγία η Καφφατιανή, ορθόδοξη εκκλησία στον Γαλατά (Κωνσταντινούπολη), την οποία κατέλαβε ο Παπα-Ευθύμ το 1924 και έκτοτε είναι η έδρα της λεγόμενης Τουρκικής Ορθόδοξης Εκκλησίας. </vt:lpstr>
      <vt:lpstr>Ο Ματθαίος Κωφίδης (1855-1921), επιχειρηματίας και μέλος του Οθωμανικού Κοινοβουλίου (1908-1918), εκτελέσθηκε στην Αμάσεια από επαναστατικό δικαστήριο με την κατηγορία ότι είχε συμμετάσχει στην προσπάθεια για την ίδρυση Δημοκρατίας του Πόντου. Οι εκτελέσεις στην Αμάσεια ήταν μέρος συστηματικής εκστρατείας των Τούρκων εθνικιστών σε βάρος του ελληνορθόδοξου στοιχείου της περιοχής που οδήγησαν  σε εκτοπίσεις, καταναγκαστική εργασία  και θανάτους. </vt:lpstr>
      <vt:lpstr>Ο Μελέτιος Δ΄ (Μεταξάκης)  εκλέχθηκε Οικουμενικός Πατριάρχης  τον Δεκέμβριο του 1921 και παραιτήθηκε τον Σεπτέμβριο του 1923. O Μελέτιος δεν δέχθηκε να λάβει βεράτι (έγγραφο διορισμού) από τον Σουλτάνο, διαρρηγνύοντας έτσι την παράδοση νομιμοφροσύνης απέναντι στην οθωμανική εξουσία. Ήταν κρητικής καταγωγής, φιλοβενιζελικός και οπαδός της Μεγάλης Ιδέας. Eπίσης κατόρθωσε να υπαγάγει στο Οικουμενικό Πατριαρχείο όλες τις ελληνικές κοινότητες της διασποράς. </vt:lpstr>
      <vt:lpstr>Ο Μουσταφά Κεμάλ με σοβιετική αντιπροσωπεία κοντά στο Αφιόν Καραχισάρ κατά την διάρκεια του Ελληνοτουρκικού Πολέμου (Μάρτιος 1922). </vt:lpstr>
      <vt:lpstr>Έλληνες στρατιώτες σε υποχώρηση στο Μικρασιατικό Μέτωπο  (Αύγ.-Σεπτ. 1922). </vt:lpstr>
      <vt:lpstr>Καμμένα σπίτια στην Μαγνησία (τουρκ. Manisa). Η φωτιά (5-8 Σεπτεμβρίου) κατέστρεψε 10000 από τα 11000 σπίτια της πόλης και έλαβε χώρα  κατά την υποχώρηση του ελληνικού στρατού. </vt:lpstr>
      <vt:lpstr>Η Σμύρνη κατά την μεγάλη πυρκαγιά (Σεπτέμβριος 1922)  και πρόσφυγες στην παραλία της. </vt:lpstr>
      <vt:lpstr>«Η απελευθέρωση της Σμύρνης». Τουρκική λαϊκή αφίσα.</vt:lpstr>
      <vt:lpstr>Είσοδος τουρκικού στρατιωτικού αγήματος στην Σμύρνη  (9 Σεπτεμβρίου 1922). </vt:lpstr>
      <vt:lpstr>Μουδανιά. Το κτίριο, όπου υπογράφηκε η Ανακωχή των Μουδανιών (11 Οκτωβρίου 1922), η οποία έθεσε τέλος στις εχθροπραξίες του Ελληνοτουρκικού Πολέμου. </vt:lpstr>
      <vt:lpstr>Χάρτης που δείχνει την εκκένωση της Ανατολικής Θράκης  από τον ελληνορθόδοξο πληθυσμό της (Οκτώβριος 1922). </vt:lpstr>
      <vt:lpstr>Η τουρκική αντιπροσωπεία στην Συνδιάσκεψη της Λοζάνης (1922-1923). Διακρίνεται ο επικεφαλής της Ισμέτ Πασάς (μετέπειτα Ινονού). </vt:lpstr>
      <vt:lpstr>Ο τελευταίος Οθωμανός Σουλτάνος Μωάμεθ ΣΤ΄ (1918-1922)  εγκαταλείπει το Παλάτι του Ντολμαμπαχτσέ και την χώρα (Νοέμβριος 1922),  μετά την κατάργηση του Σουλτανάτου. </vt:lpstr>
      <vt:lpstr>Ο Αμπντούλμετζιτ Β’,  ο τελευταίος Οθωμανός Χαλίφης (1922-1924). </vt:lpstr>
      <vt:lpstr>Πρόσφυγες στο Δημοτικό Θέατρο. Αθήνα, 1923.</vt:lpstr>
      <vt:lpstr>Πρόσφυγες σε σκηνές στο Θησείο (1923).</vt:lpstr>
      <vt:lpstr>Πρόσφυγες στην Κέρκυρα (1923).</vt:lpstr>
      <vt:lpstr>Μουσουλμάνοι πρόσφυγες στην Τουρκία.</vt:lpstr>
      <vt:lpstr>Ελευθέριος Βενιζέλος και Ισμέτ Πασάς (μετέπειτα Ινονού)  υπογράφουν την Ελληνοτουρκική Σύμβαση της Λοζάνης  για την υποχρεωτική ανταλλαγή των πληθυσμών (30 Ιανουαρίου 1923). </vt:lpstr>
      <vt:lpstr>Τουρκικά στρατεύματα μπαίνουν στην Κωνσταντινούπολη  (6 Οκτωβρίου 1923) θέτοντας τέλος στην διασυμμαχική κατοχή. </vt:lpstr>
      <vt:lpstr>Φωτογραφίες σχετικές  με την ιστορία του πρώιμου τουρκικού κράτους και τις ελληνοτουρκικές σχέσεις  1923-1964</vt:lpstr>
      <vt:lpstr>Ο Μωάμεθ ΣΤ΄  (γενν. το 1861 και βασίλεψε από τον Ιούνιο του 1918 ως τον Νοέμβριο του 1922), γιος του Αμπντούλ Μετζίτ και αδελφός του Μουράτ Ε΄ και του  Αμπντούλ Χαμίτ Β΄,  ήταν ο τελευταίος Σουλτάνος της Οθωμανικής Αυτοκρατορίας και διαδέχθηκε τον επίσης αδελφό του Μωάμεθ Ε΄ μετά τον θάνατό του. </vt:lpstr>
      <vt:lpstr>Το σπίτι που γεννήθηκε ο Μουσταφά Κεμάλ στην Θεσσαλονίκη.  Σήμερα ανήκει στο Τουρκικό Προξενείο και είναι μουσείο.</vt:lpstr>
      <vt:lpstr>O Μουσταφά Κεμάλ,  ως αρχιστράτηγος, επίτιμος υπασπιστής του Σουλτάνου και διοικητής της οθωμανικής ομάδας στρατιών «Κεραυνός» στην Μέση Ανατολή  (αρχές Νοεμβρίου 1918). </vt:lpstr>
      <vt:lpstr>Ο Μουσταφά Κεμάλ  (Ατατούρκ από το 1934)  κατά την δεκαετία του 1930  ως Πρόεδρος της Τουρκικής Δημοκρατίας. </vt:lpstr>
      <vt:lpstr>Ο Ζιγιά Γκιοκάλπ (1876-1924),  κουρδικής καταγωγής κοινωνιολόγος,  ήταν από τους θεωρητικούς που ενέπνευσαν τον Μουσταφά Κεμάλ στην οργάνωση του τουρκικού εθνικού κράτους. </vt:lpstr>
      <vt:lpstr>Ο Γιουσούφ Ακτσουρά  (1876-1935), Τούρκος πολιτικός, ταταρικής καταγωγής,  επηρέασε την διαμόρφωση της τουρκικής εθνικής ιδεολογίας  στα πρώτα χρόνια του  τουρκικού εθνικού κράτους. </vt:lpstr>
      <vt:lpstr>Ο Μουσταφά Κεμάλ εκφωνεί λόγο στην Προύσα (1924).</vt:lpstr>
      <vt:lpstr>Ο Σεϊχ Σαϊντ (1865-1925)  ηγήθηκε εξέγερσης κατά της Κυβέρνησης της Άγκυρας (1925)  σε κατοικούμενες από Κούρδους περιοχές, με στόχο την ανασύσταση του Χαλιφάτου και της  Οθωμανικής Αυτοκρατορίας.  Η εξέγερση καταπνίγηκε και  ο ηγέτης της εκτελέσθηκε. </vt:lpstr>
      <vt:lpstr>Η φορολογία στην Τουρκία σύμφωνα με την απογραφή του 1927.  Ο χάρτης δείχνει κατά συνέπεια ποιες περιοχές της χώρας  ήταν οικονομικά πιο αναπτυγμένες. </vt:lpstr>
      <vt:lpstr>Ο αναλφαβητισμός στην Τουρκία το 1927. Το 1950 οι εγγράμματοι άνδρες ήταν 48,4%, ενώ οι εγγράμματες γυναίκες μόλις 20,7%. Σήμερα το ποσοστό αναλφάβητων  εγγίζει μόλις το 1,7%. </vt:lpstr>
      <vt:lpstr>Η ηγεσία της εξέγερσης κουρδικών φυλών κοντά στο Όρος Αραράτ,  με το όνομα Εξέγερση του Αραράτ (1927-1930) που ίδρυσαν την αυτοαποκαλούμενη Δημοκρατία του Αραράτ. Η εξέγερση που υποκινήθηκε από την κουρδική εθνικιστική οργάνωση Χοϊμπούν, καταπνίγηκε από την Τουρκική Κυβέρνηση. </vt:lpstr>
      <vt:lpstr>Ο Μουσταφά Κεμάλ  δείχνει το νέο λατινογράμματο αλφάβητο στον λαό της Καισάρειας (Σεπτέμβριος 1928).  Το αλφάβητο επεξεργάσθηκε ο Αρμένιος Αγκόπ Μαρταγιάν Ντιλατσάρ. </vt:lpstr>
      <vt:lpstr>Τα γραφεία του αντιπολιτευόμενου Φιλελεύθερου Ρεπουμπλικανικού Κόμματος στην Σαμψούντα. Το κόμμα αυτό είχε ζωή μόλις τριών μηνών.</vt:lpstr>
      <vt:lpstr>Ο Μουσταφά Κεμάλ βγαίνει από το κτίριο της Βουλής, συνοδευόμενος από τον Ισμέτ Ινονού και άλλους αξιωματούχους (1930).</vt:lpstr>
      <vt:lpstr>Επίσημη επίσκεψη του Έλληνα Πρωθυπουργού Ελευθερίου Βενιζέλου στην Άγκυρα (1930). Διακρίνεται και ο Πρόεδρος της Τουρκίας Μουσταφά Κεμάλ.</vt:lpstr>
      <vt:lpstr>Την επίσκεψη ανταπέδωσε ο Τούρκος Πρωθυπουργός Ισμέτ Ινονού το 1931.  Στην φωτογραφία ο Ινονού με τον  Έλληνα Πρωθυπουργό  Ελευθέριο Βενιζέλο στην Αθήνα. </vt:lpstr>
      <vt:lpstr>Ο Ατατούρκ στα εγκαίνια της «Τουρκικής Εταιρείας Ιστορίας» (1931).</vt:lpstr>
      <vt:lpstr>Συνεδρίαση της «Τουρκικής Εταιρείας Γλώσσας»  υπό την προεδρία του Μουσταφά Κεμάλ (1933). </vt:lpstr>
      <vt:lpstr>Γυναίκες βουλευτίνες στην Τουρκική Βουλή το 1935.</vt:lpstr>
      <vt:lpstr>Ιωάννης Μεταξάς και Μουσταφά Κεμάλ Ατατούρκ στην Άγκυρα (1938).</vt:lpstr>
      <vt:lpstr>Ο Σεγίντ Ριζά (1863-1938),  Κούρδος Αλεβίτης, ήταν από τους ηγέτες της Εξέγερσης του Ντερσίμ (1937-1938)  στην Ανατολική Τουρκία.  Η εξέγερση ξέσπασε ως διαμαρτυρία  για τις προσπάθειες εκτουρκισμού  των Κούρδων και πνίγηκε στο αίμα. </vt:lpstr>
      <vt:lpstr>Η κηδεία του Μουσταφά Κεμάλ Ατατούρκ (1938).</vt:lpstr>
      <vt:lpstr>Το Μαυσωλείο του Μουσταφά Κεμάλ Ατατούρκ στην Άγκυρα.</vt:lpstr>
      <vt:lpstr>Ο Ισμέτ Ινονού  (γενν. ως Μουσταφά Ισμέτ), Πρόεδρος της Τουρκικής Δημοκρατίας (1938-1950) και Πρωθυπουργός (1923-1924, 1925-1937, 1961-1965). Γεννήθηκε το 1884  και πέθανε το 1973. </vt:lpstr>
      <vt:lpstr>Εθνοτική σύνθεση του Σαντζακιού της Αλεξανδρέττας,  σύμφωνα με την γαλλική απογραφή του 1936.</vt:lpstr>
      <vt:lpstr>Διαμαρτυρία  στην Δαμασκό για την απόσπαση του Σαντζακιού της Αλεξανδρέττας από την υπό γαλλική Εντολή Συρία και την προσάρτησή του στην Τουρκία (1939). </vt:lpstr>
      <vt:lpstr>Ο Ισμέτ Ινονού επισκέπτεται το Σαντζάκι της Αλεξανδρέττας  μετά την προσάρτησή του στην Τουρκία (23 Ιουνίου 1939).</vt:lpstr>
      <vt:lpstr>Ο Ισμέτ Ινονού με τους Ρούζβελτ και Τσόρτσιλ στο Κάιρο (1940).</vt:lpstr>
      <vt:lpstr>Το τουρκικό φορτηγό πλοίο Κουρτουλούς  που μετέφερε ανθρωπιστική βοήθεια από την Τουρκία στην κατεχόμενη Ελλάδα (1941-1942). Η επιχείρηση χρηματοδοτήθηκε από την Ερυθρά Ημισέληνο  και από Συλλόγους ομογενών της Αμερικής και της Κωνσταντινούπολης. </vt:lpstr>
      <vt:lpstr>Μη μουσουλμάνοι πωλούν την κινητή τους περιουσία για να πληρώσουν τον Φόρο επί της Περιουσίας (Varlık Vergisi). Κωνσταντινούπολη, 1942.  Ο εν λόγω φόρος επιβλήθηκε τον Νοέμβριο του 1942 αυθαίρετα και έπληξε κυρίως τους μη μουσουλμάνους. Όποιος δεν μπορούσε να τον καταβάλει εξοριζόταν στο Άσκαλε, κοντά στο Ερζερούμ, καταδικασμένος σε καταναγκαστικά έργα. Το μέτρο ήρθη τον Σεπτέμβριο του 1943 με διαγραφή μόνο των χρεών που δεν είχαν εισπραχθεί.   Περισσότερα για τον φόρο αυτόν στον σύνδεσμο http://omogeneia-turkey.com/history/1942.html  </vt:lpstr>
      <vt:lpstr>Στις 7 Ιουνίου του 1952 το ελληνικό βασιλικό ζεύγος  Παύλος και Φρειδερίκη επισκέφθηκε επίσημα την Τουρκία.</vt:lpstr>
      <vt:lpstr>  Ο Παύλος και η Φρειδερίκη  στο στολισμένο με ελληνικές και τουρκικές σημαίες  Πέραν</vt:lpstr>
      <vt:lpstr>Ο Παύλος και η Φρειδερίκη μπροστά στην πλατεία Ταξίμ.  Ένα πανό γράφει «Καλώς ήλθατε» στα ελληνικά και στα τουρκικά. </vt:lpstr>
      <vt:lpstr>Ο Πρόεδρος της Τουρκικής Δημοκρατίας Τζελάλ Μπαγιάρ και ο τότε Βασιλιάς των Ελλήνων Παύλος με την Βασίλισσα Φρειδερίκη στην Κομοτηνή (Δεκέμβριος 1952).  Ο Μπαγιάρ εγκαινίασε τότε το μειονοτικό γυμνάσιο-λύκειο της πόλης, το οποίο φέρει το όνομά του. Ήταν η καλύτερη περίοδος για τις ελληνοτουρκικές σχέσεις μετά τον  Β’ Παγκόσμιο Πόλεμο, ενώ λίγο αργότερα άρχισαν οι εντάσεις, στην αρχή λόγω του Κυπριακού Ζητήματος.   Περισσότερες πληροφορίες για τη επίσκεψη αυτή μπορεείτε να βρείτε, μεταξύ άλλων, στον σύνδεσμο https://www.newsit.gr/ellada/episkepsi-erntogan-agnosta-ntokoumenta-apo-tin-teleytaia-episkepsi-tourkou-proedrou-pics/2316805/  </vt:lpstr>
      <vt:lpstr>Φωτογραφία από την τελετή εγκαινίων του μειονοτικού γυμνασίου-λυκείου «Τζελάλ Μπαγιάρ» στην Κομοτηνή (1952). </vt:lpstr>
      <vt:lpstr>Μειονοτικό δημοτικό σχολείο στην Ξάνθη (γύρω στο 1953-1954). Στο πλαίσιο των καλών ελληνοτουρκικών σχέσεων τα μειονοτικά σχολεία χαρακτηρίσθηκαν από το ελληνικό κράτος ως «τουρκικά». Αυτό κράτησε μόνον μέχρι το 1955 περίπου. </vt:lpstr>
      <vt:lpstr>Οι κύριοι στόχοι του πογκρόμ κατά των Ρωμιών της Πόλης (Σεπτέμβριος 1955).   Πολλές φωτογραφίες από τα Σεπτεμβριανά μπορείτε να βρείτε στον σύνδεσμο http://omogeneia-turkey.com/history/1955/foto.html  </vt:lpstr>
      <vt:lpstr>Βανδαλισμένοι τάφοι Πατριαρχών στην Μονή Ζωοδόχου Πηγής Μπαλουκλί (1955). </vt:lpstr>
      <vt:lpstr>Ερπυστριοφόρα άρματα στην Μεγάλη Οδό του Πέραν (Istiklal Caddesi),  στην Κωνσταντινούπολη, μετά την κήρυξη στρατιωτικού νόμου  που ακολούθησε τους βανδαλισμούς του Σεπτεμβρίου 1955. </vt:lpstr>
      <vt:lpstr>Απελαθέντες μετά τις 16 Μαρτίου 1964 Έλληνες υπήκοοι κάτοικοι Κωνσταντινούπολης, στην γέφυρα του Έβρου, καθ’ οδόν προς την Ελλάδα. Περισσότερο υλικό για τις απελάσεις του 1964 μπορείτε να βρείτε στον σύνδεσμο http://omogeneia-turkey.com/history/1964.html </vt:lpstr>
      <vt:lpstr>Φωτογραφίες σχετικές  με την ελληνορθόδοξη μειονότητα στην Τουρκία  και τη μουσουλμανική μειονότητα στην Ελλάδα</vt:lpstr>
      <vt:lpstr>Η δικαιοδοσία του Οικουμενικού Πατριαρχείου στην Ελλάδα και την Τουρκία.</vt:lpstr>
      <vt:lpstr>Ο Οικουμενικός Πατριάρχης Βαρθολομαίος  (1991-). </vt:lpstr>
      <vt:lpstr>Ο πατριαρχικός ναός του Αγίου Γεωργίου. Φανάρι, Κωνσταντινούπολη. </vt:lpstr>
      <vt:lpstr>Η ορθόδοξη εκκλησία της Αγίας Τριάδας στην Πλατεία Ταξίμ της Κωνσταντινούπολης, χτίστηκε το 1880.</vt:lpstr>
      <vt:lpstr>Η Θεολογική Σχολή της Χάλκης στο ομώνυμο νησί των Πριγκηποννήσων.</vt:lpstr>
      <vt:lpstr>Το Ορθόδοξο Ορφανοτροφείο Πριγκήπου (κτίσμα του 1898)  ως είχε το 2015. Μετά από μακρούς δικαστικούς αγώνες,  το κτίριο ανήκει πλέον νόμιμα στο Οικουμενικό Πατριαρχείο. </vt:lpstr>
      <vt:lpstr>Η Μεγάλη του Γένους Σχολή  εξακολουθεί να λειτουργεί  ως γυμνάσιο και λύκειο  για τα παιδιά της μειονότητας. </vt:lpstr>
      <vt:lpstr>Αθλητές, μέλη του Αθλητικού Συλλόγου Πέραν, το 1922.  Ο Σύλλογος εξακολουθεί να λειτουργεί. </vt:lpstr>
      <vt:lpstr>Η εφημερίδα Απογευματινή εξακολουθεί να εκδίδεται  στην Κωνσταντινούπολη. </vt:lpstr>
      <vt:lpstr>Η ιστοσελίδα του εκδοτικού οίκου Ιστός,  που ιδρύθηκε στην Κωνσταντινούπολη το 2012. </vt:lpstr>
      <vt:lpstr>Η ταβέρνα του Μπαρμπα-Gιώργου στα Αγρίδια (τουρκ. Tepeköy), στην Ίμβρο (τουρκ. Gökçeada). Από το 1964 κυρίως, σε συνέχεια μέτρων της τουρκικής κυβέρνησης (κλείσιμο των ελληνικών σχολείων, απαλλοτριώσεις περιουσιών κ.ά), ο σχεδόν αποκλειστικά ελληνικός πληθυσμός του νησιού άρχισε να το εγκαταλείπει σταδιακά. Σήμερα απομένουν λίγες εκατοντάδες Έλληνες, αποτελώντας πια μειονότητα. Πάντως από την δεκαετία του 1990 παρατηρείται κάποια ανάκαμψη για τον ελληνισμό του νησιού. Το 2013 μάλιστα επαναλειτούργησε το ελληνικό δημοτικό σχολείο και από το 2015 λειτουργούν και ελληνικό γυμνάσιο και λύκειο.</vt:lpstr>
      <vt:lpstr>Άποψη του οικισμού της Τενέδου  (τουρκ. Bozcaada)  με το καμπαναριό της ορθόδοξης εκκλησίας της Κοιμήσεως της Θεοτόκου. Στην Τένεδο έχουν απομείνει περίπου δέκα Έλληνες, όλοι προβεβηκυίας ηλικίας. Δεν είναι ορατή κάποια πληθυσμιακή ανάκαμψη για τον ελληνισμό του νησιού. </vt:lpstr>
      <vt:lpstr>Η εκκλησία του Αποστόλου Παύλου στην Ταρσό (τουρκ. Tarsus) της Κιλικίας, κτίστηκε στην σημερινή της μορφή το 1862. Ο μικρός αριθμός ορθοδόξων της Κιλικίας, όπως και της περιοχής της Αντιόχειας (τουρκ. Hatay) είναι αραβόφωνοι, Τούρκοι υπήκοοι και υπάγονται εκκλησιαστικά στο Ορθόδοξο Πατριαρχείο Αντιοχείας. Πολλοί από αυτούς έχουν εγκατασταθεί στην Κωνσταντινούπολη και ως ορθόδοξοι είναι μέλη της ρωμέικης κοινότητας. Σήμερα περίπου το 40% των μαθητών των ελληνορθόδοξων σχολείων της Πόλης είναι αραβόφωνοι. </vt:lpstr>
      <vt:lpstr>Ο αναγνωρισμένος από το ελληνικό κράτος Μουφτής Κομοτηνής  Μέτσο Τζεμαλή (1937-) </vt:lpstr>
      <vt:lpstr>Ο Ιμπραήμ Σερήφ (1951-),  ο οποίος εκλέχθηκε  ως Μουφτής Κομοτηνής  δι’ ανατάσεως της χειρός  από τους συγκεντρωμένους  στα τεμένη για την προσευχή  της Παρασκευής,  δεν αναγνωρίζεται ως μουφτής από το ελληνικό κράτος. </vt:lpstr>
      <vt:lpstr>Προσευχή στο τζαμί του χωριού  Φιλύρα Ροδόπης (2010). </vt:lpstr>
      <vt:lpstr>Κομοτηνή.  Το Εσκί τζαμί. </vt:lpstr>
      <vt:lpstr>Κομοτηνή. Το Γενί Τζαμί.  Ο πύργος του ρολογιού  κτίσθηκε το 1884.  </vt:lpstr>
      <vt:lpstr>Το μειονοτικό γυμνάσιο-λύκειο «Τζελάλ Μπαγιάρ»  στην Κομοτηνή. Εγκαινιάσθηκε το 1952. </vt:lpstr>
      <vt:lpstr>Ιεροσπουδαστήριο (μεντρεσές) Κομοτηνής.</vt:lpstr>
      <vt:lpstr>Δρόμος σε μουσουλμανική συνοικία της Κομοτηνής.</vt:lpstr>
      <vt:lpstr>Το χωριό Μέδουσα (οθ. Memkova), στα βόρεια της Ξάνθης, κοντά στα σύνορα με την Βουλγαρία, έχει, όπως και όλα τα χωριά της περιοχής, αποκλειστικά μουσουλμανικό πληθυσμό (Πομάκοι). Η μητρική γλώσσα των Πομάκων είναι διάλεκτος της βουλγαρικής.   </vt:lpstr>
      <vt:lpstr>Ο μπεκτασήδικος τεκές του Σεγίντ Αλί Σουλτάν, βρίσκεται κοντά στο χωριό Ρούσα (οθ. Ruşanlar), δυτικά του Διδυμοτείχου, κοντά στα σύνορα με την Βουλγαρία. Ιδρύθηκε το 1402 και λειτουργεί ακόμη. </vt:lpstr>
      <vt:lpstr>Ο μπεκτασήδικος τεκές του Κιουτουκλού Μπαμπά, κοντά στο χωριό Σέλινο (οθ. Kereviz) της Ροδόπης. Αποτελεί τόπο προσκυνήματος για τους μουσουλμάνους αλλά και για τους χριστιανούς (ένα τμήμα του έχει μετατραπεί σε αυτοσχέδιο ναό του Αγίου Γεωργίου). </vt:lpstr>
      <vt:lpstr>Ο τουρμπές (μαυσωλείο) του Μουσά Μπαμπά στην Πλατεία Τερψιθέας στην Άνω Πόλη της Θεσσαλονίκης, όπως είναι σήμερα και όπως ήταν στις αρχές του 20ού αι. Ο τουρμπές, τόπος προσκυνήματος των μουσουλμάνων, συνέχισε να προσελκύει και χριστιανούς προσκυνητές που ήλθαν πρόσφυγες μετά το 1923, οι οποίοι στον ίδιο τόπο τιμούσαν τον Άγιο Χαράλαμπο. </vt:lpstr>
      <vt:lpstr>Η ιστοσελίδα της τουρκόφωνης εφημερίδας Gündem,   που εκδίδεται, όπως και άλλες, στην Δυτική Θράκη.</vt:lpstr>
      <vt:lpstr>Ιστοσελίδα συλλόγου Πομάκων Ξάνθης.</vt:lpstr>
      <vt:lpstr>Κομοτηνή. Δείπνο του ιφτάρ  (βραδινό φαγητό μετά την δύση του ήλιου κατά την νηστεία του Ραμαζανιού),  το οποίο οργάνωσε η «Τουρκική Ένωση Νέων Κομοτηνής». </vt:lpstr>
      <vt:lpstr>        https://www.youtube.com/watch?v=VGjhkDYTVUk  Παραδοσιακό πομάκικο τραγούδι</vt:lpstr>
      <vt:lpstr>         https://www.youtube.com/watch?v=oPcyN3gd1Tk  Συμβολή του Μειονοτικού Λυκείου-Γυμνασίου «Τζελάλ Μπαγιάρ»  της Κομοτηνής σε μουσική εκδήλωση. </vt:lpstr>
      <vt:lpstr>Το τζαμί που χτίστηκε  επί Σουλεϊμάν Μεγαλοπρεπή  στη Ρόδο, όπου ζει, όπως και στην Κω, μικρός αριθμός μουσουλμάνων Ελλήνων υπηκόων. </vt:lpstr>
      <vt:lpstr>Πηγές:  www.collectorcircuit.com www.darulislam.com www.enet.gr www.efsyn.gr www.huffingtonpost.gr www.kathimerini.gr www.lifo.gr www.milletgazetesi.gr www.omogeneia-turkey.com www.pinterst.com www.wikipedia.org www.wikimedia.org www.wordpress.com www.youtube.com  </vt:lpstr>
      <vt:lpstr>Επιλογή υλικού Κονόρτας Παρασκευάς  Τεχνική επιμέλεια Κατωπόδης Άρης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Νταμάτ Φερίτ Πασάς (1853-1923),  από τις ηγετικές μορφές  του κόμματος των Φιλελευθέρων.</dc:title>
  <dc:creator>Aris Katopodis</dc:creator>
  <cp:lastModifiedBy>Aris Katopodis</cp:lastModifiedBy>
  <cp:revision>95</cp:revision>
  <dcterms:created xsi:type="dcterms:W3CDTF">2018-05-31T18:31:21Z</dcterms:created>
  <dcterms:modified xsi:type="dcterms:W3CDTF">2018-06-04T22:32:08Z</dcterms:modified>
</cp:coreProperties>
</file>