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142.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158.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44.xml" ContentType="application/vnd.openxmlformats-officedocument.presentationml.slide+xml"/>
  <Override PartName="/ppt/slides/slide153.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477" r:id="rId4"/>
    <p:sldId id="257" r:id="rId5"/>
    <p:sldId id="261" r:id="rId6"/>
    <p:sldId id="275" r:id="rId7"/>
    <p:sldId id="262" r:id="rId8"/>
    <p:sldId id="263" r:id="rId9"/>
    <p:sldId id="265" r:id="rId10"/>
    <p:sldId id="264" r:id="rId11"/>
    <p:sldId id="276" r:id="rId12"/>
    <p:sldId id="277" r:id="rId13"/>
    <p:sldId id="272" r:id="rId14"/>
    <p:sldId id="273" r:id="rId15"/>
    <p:sldId id="274" r:id="rId16"/>
    <p:sldId id="269" r:id="rId17"/>
    <p:sldId id="270" r:id="rId18"/>
    <p:sldId id="271" r:id="rId19"/>
    <p:sldId id="266" r:id="rId20"/>
    <p:sldId id="290" r:id="rId21"/>
    <p:sldId id="291" r:id="rId22"/>
    <p:sldId id="293" r:id="rId23"/>
    <p:sldId id="292" r:id="rId24"/>
    <p:sldId id="287" r:id="rId25"/>
    <p:sldId id="288" r:id="rId26"/>
    <p:sldId id="289" r:id="rId27"/>
    <p:sldId id="294" r:id="rId28"/>
    <p:sldId id="284" r:id="rId29"/>
    <p:sldId id="295" r:id="rId30"/>
    <p:sldId id="281" r:id="rId31"/>
    <p:sldId id="282" r:id="rId32"/>
    <p:sldId id="283" r:id="rId33"/>
    <p:sldId id="278" r:id="rId34"/>
    <p:sldId id="279" r:id="rId35"/>
    <p:sldId id="280" r:id="rId36"/>
    <p:sldId id="296" r:id="rId37"/>
    <p:sldId id="297" r:id="rId38"/>
    <p:sldId id="298" r:id="rId39"/>
    <p:sldId id="299" r:id="rId40"/>
    <p:sldId id="300" r:id="rId41"/>
    <p:sldId id="301" r:id="rId42"/>
    <p:sldId id="302" r:id="rId43"/>
    <p:sldId id="303" r:id="rId44"/>
    <p:sldId id="328" r:id="rId45"/>
    <p:sldId id="329" r:id="rId46"/>
    <p:sldId id="304" r:id="rId47"/>
    <p:sldId id="305" r:id="rId48"/>
    <p:sldId id="330" r:id="rId49"/>
    <p:sldId id="306" r:id="rId50"/>
    <p:sldId id="307" r:id="rId51"/>
    <p:sldId id="308" r:id="rId52"/>
    <p:sldId id="331" r:id="rId53"/>
    <p:sldId id="335" r:id="rId54"/>
    <p:sldId id="334" r:id="rId55"/>
    <p:sldId id="352" r:id="rId56"/>
    <p:sldId id="353" r:id="rId57"/>
    <p:sldId id="354" r:id="rId58"/>
    <p:sldId id="355" r:id="rId59"/>
    <p:sldId id="348" r:id="rId60"/>
    <p:sldId id="349" r:id="rId61"/>
    <p:sldId id="350" r:id="rId62"/>
    <p:sldId id="351" r:id="rId63"/>
    <p:sldId id="344" r:id="rId64"/>
    <p:sldId id="345" r:id="rId65"/>
    <p:sldId id="346" r:id="rId66"/>
    <p:sldId id="347" r:id="rId67"/>
    <p:sldId id="340" r:id="rId68"/>
    <p:sldId id="341" r:id="rId69"/>
    <p:sldId id="342" r:id="rId70"/>
    <p:sldId id="343" r:id="rId71"/>
    <p:sldId id="336" r:id="rId72"/>
    <p:sldId id="337" r:id="rId73"/>
    <p:sldId id="338" r:id="rId74"/>
    <p:sldId id="339" r:id="rId75"/>
    <p:sldId id="333" r:id="rId76"/>
    <p:sldId id="332" r:id="rId77"/>
    <p:sldId id="358" r:id="rId78"/>
    <p:sldId id="357" r:id="rId79"/>
    <p:sldId id="356" r:id="rId80"/>
    <p:sldId id="375" r:id="rId81"/>
    <p:sldId id="376" r:id="rId82"/>
    <p:sldId id="377" r:id="rId83"/>
    <p:sldId id="378" r:id="rId84"/>
    <p:sldId id="371" r:id="rId85"/>
    <p:sldId id="372" r:id="rId86"/>
    <p:sldId id="373" r:id="rId87"/>
    <p:sldId id="374" r:id="rId88"/>
    <p:sldId id="367" r:id="rId89"/>
    <p:sldId id="368" r:id="rId90"/>
    <p:sldId id="369" r:id="rId91"/>
    <p:sldId id="370" r:id="rId92"/>
    <p:sldId id="363" r:id="rId93"/>
    <p:sldId id="364" r:id="rId94"/>
    <p:sldId id="365" r:id="rId95"/>
    <p:sldId id="366" r:id="rId96"/>
    <p:sldId id="359" r:id="rId97"/>
    <p:sldId id="403" r:id="rId98"/>
    <p:sldId id="360" r:id="rId99"/>
    <p:sldId id="361" r:id="rId100"/>
    <p:sldId id="404" r:id="rId101"/>
    <p:sldId id="405" r:id="rId102"/>
    <p:sldId id="400" r:id="rId103"/>
    <p:sldId id="401" r:id="rId104"/>
    <p:sldId id="402" r:id="rId105"/>
    <p:sldId id="397" r:id="rId106"/>
    <p:sldId id="398" r:id="rId107"/>
    <p:sldId id="399" r:id="rId108"/>
    <p:sldId id="394" r:id="rId109"/>
    <p:sldId id="395" r:id="rId110"/>
    <p:sldId id="396" r:id="rId111"/>
    <p:sldId id="391" r:id="rId112"/>
    <p:sldId id="392" r:id="rId113"/>
    <p:sldId id="393" r:id="rId114"/>
    <p:sldId id="388" r:id="rId115"/>
    <p:sldId id="389" r:id="rId116"/>
    <p:sldId id="390" r:id="rId117"/>
    <p:sldId id="385" r:id="rId118"/>
    <p:sldId id="386" r:id="rId119"/>
    <p:sldId id="387" r:id="rId120"/>
    <p:sldId id="382" r:id="rId121"/>
    <p:sldId id="383" r:id="rId122"/>
    <p:sldId id="384" r:id="rId123"/>
    <p:sldId id="379" r:id="rId124"/>
    <p:sldId id="380" r:id="rId125"/>
    <p:sldId id="381" r:id="rId126"/>
    <p:sldId id="362" r:id="rId127"/>
    <p:sldId id="430" r:id="rId128"/>
    <p:sldId id="431" r:id="rId129"/>
    <p:sldId id="432" r:id="rId130"/>
    <p:sldId id="433" r:id="rId131"/>
    <p:sldId id="426" r:id="rId132"/>
    <p:sldId id="427" r:id="rId133"/>
    <p:sldId id="428" r:id="rId134"/>
    <p:sldId id="429" r:id="rId135"/>
    <p:sldId id="422" r:id="rId136"/>
    <p:sldId id="423" r:id="rId137"/>
    <p:sldId id="424" r:id="rId138"/>
    <p:sldId id="425" r:id="rId139"/>
    <p:sldId id="418" r:id="rId140"/>
    <p:sldId id="419" r:id="rId141"/>
    <p:sldId id="420" r:id="rId142"/>
    <p:sldId id="421" r:id="rId143"/>
    <p:sldId id="414" r:id="rId144"/>
    <p:sldId id="476" r:id="rId145"/>
    <p:sldId id="415" r:id="rId146"/>
    <p:sldId id="416" r:id="rId147"/>
    <p:sldId id="417" r:id="rId148"/>
    <p:sldId id="410" r:id="rId149"/>
    <p:sldId id="411" r:id="rId150"/>
    <p:sldId id="412" r:id="rId151"/>
    <p:sldId id="413" r:id="rId152"/>
    <p:sldId id="406" r:id="rId153"/>
    <p:sldId id="407" r:id="rId154"/>
    <p:sldId id="462" r:id="rId155"/>
    <p:sldId id="463" r:id="rId156"/>
    <p:sldId id="464" r:id="rId157"/>
    <p:sldId id="465" r:id="rId158"/>
    <p:sldId id="466" r:id="rId159"/>
    <p:sldId id="478" r:id="rId160"/>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34"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66585380-039C-4A8C-98E7-E87DF6FEFB73}" type="datetimeFigureOut">
              <a:rPr lang="el-GR" smtClean="0"/>
              <a:pPr/>
              <a:t>10/5/2018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8F53D039-3117-4FE9-9707-3ED2F0D4A6B7}"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66585380-039C-4A8C-98E7-E87DF6FEFB73}" type="datetimeFigureOut">
              <a:rPr lang="el-GR" smtClean="0"/>
              <a:pPr/>
              <a:t>10/5/2018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8F53D039-3117-4FE9-9707-3ED2F0D4A6B7}"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66585380-039C-4A8C-98E7-E87DF6FEFB73}" type="datetimeFigureOut">
              <a:rPr lang="el-GR" smtClean="0"/>
              <a:pPr/>
              <a:t>10/5/2018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8F53D039-3117-4FE9-9707-3ED2F0D4A6B7}"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66585380-039C-4A8C-98E7-E87DF6FEFB73}" type="datetimeFigureOut">
              <a:rPr lang="el-GR" smtClean="0"/>
              <a:pPr/>
              <a:t>10/5/2018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8F53D039-3117-4FE9-9707-3ED2F0D4A6B7}"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66585380-039C-4A8C-98E7-E87DF6FEFB73}" type="datetimeFigureOut">
              <a:rPr lang="el-GR" smtClean="0"/>
              <a:pPr/>
              <a:t>10/5/2018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8F53D039-3117-4FE9-9707-3ED2F0D4A6B7}"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66585380-039C-4A8C-98E7-E87DF6FEFB73}" type="datetimeFigureOut">
              <a:rPr lang="el-GR" smtClean="0"/>
              <a:pPr/>
              <a:t>10/5/2018</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8F53D039-3117-4FE9-9707-3ED2F0D4A6B7}"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66585380-039C-4A8C-98E7-E87DF6FEFB73}" type="datetimeFigureOut">
              <a:rPr lang="el-GR" smtClean="0"/>
              <a:pPr/>
              <a:t>10/5/2018</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8F53D039-3117-4FE9-9707-3ED2F0D4A6B7}"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66585380-039C-4A8C-98E7-E87DF6FEFB73}" type="datetimeFigureOut">
              <a:rPr lang="el-GR" smtClean="0"/>
              <a:pPr/>
              <a:t>10/5/2018</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8F53D039-3117-4FE9-9707-3ED2F0D4A6B7}"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66585380-039C-4A8C-98E7-E87DF6FEFB73}" type="datetimeFigureOut">
              <a:rPr lang="el-GR" smtClean="0"/>
              <a:pPr/>
              <a:t>10/5/2018</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8F53D039-3117-4FE9-9707-3ED2F0D4A6B7}"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66585380-039C-4A8C-98E7-E87DF6FEFB73}" type="datetimeFigureOut">
              <a:rPr lang="el-GR" smtClean="0"/>
              <a:pPr/>
              <a:t>10/5/2018</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8F53D039-3117-4FE9-9707-3ED2F0D4A6B7}"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66585380-039C-4A8C-98E7-E87DF6FEFB73}" type="datetimeFigureOut">
              <a:rPr lang="el-GR" smtClean="0"/>
              <a:pPr/>
              <a:t>10/5/2018</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8F53D039-3117-4FE9-9707-3ED2F0D4A6B7}"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585380-039C-4A8C-98E7-E87DF6FEFB73}" type="datetimeFigureOut">
              <a:rPr lang="el-GR" smtClean="0"/>
              <a:pPr/>
              <a:t>10/5/2018</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53D039-3117-4FE9-9707-3ED2F0D4A6B7}" type="slidenum">
              <a:rPr lang="el-GR" smtClean="0"/>
              <a:pPr/>
              <a:t>‹#›</a:t>
            </a:fld>
            <a:endParaRPr lang="el-G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924944"/>
            <a:ext cx="7772400" cy="2736304"/>
          </a:xfrm>
        </p:spPr>
        <p:txBody>
          <a:bodyPr>
            <a:normAutofit/>
          </a:bodyPr>
          <a:lstStyle/>
          <a:p>
            <a:r>
              <a:rPr lang="el-GR" dirty="0" smtClean="0"/>
              <a:t>Χάρτες </a:t>
            </a:r>
            <a:br>
              <a:rPr lang="el-GR" dirty="0" smtClean="0"/>
            </a:br>
            <a:r>
              <a:rPr lang="el-GR" dirty="0" smtClean="0"/>
              <a:t>σχετικοί με την ιστορία της Οθωμανικής Αυτοκρατορίας</a:t>
            </a:r>
            <a:endParaRPr lang="el-GR" dirty="0"/>
          </a:p>
        </p:txBody>
      </p:sp>
      <p:sp>
        <p:nvSpPr>
          <p:cNvPr id="3" name="2 - Υπότιτλος"/>
          <p:cNvSpPr>
            <a:spLocks noGrp="1"/>
          </p:cNvSpPr>
          <p:nvPr>
            <p:ph type="subTitle" idx="1"/>
          </p:nvPr>
        </p:nvSpPr>
        <p:spPr>
          <a:xfrm>
            <a:off x="179512" y="404664"/>
            <a:ext cx="8784976" cy="2304256"/>
          </a:xfrm>
        </p:spPr>
        <p:txBody>
          <a:bodyPr>
            <a:normAutofit/>
          </a:bodyPr>
          <a:lstStyle/>
          <a:p>
            <a:r>
              <a:rPr lang="el-GR" dirty="0" smtClean="0"/>
              <a:t>ΙΙ 24</a:t>
            </a:r>
          </a:p>
          <a:p>
            <a:r>
              <a:rPr lang="el-GR" dirty="0" smtClean="0"/>
              <a:t>Ιστορία της ύστερης Οθωμανικής Αυτοκρατορίας και του πρώιμου τουρκικού κράτους</a:t>
            </a:r>
          </a:p>
          <a:p>
            <a:endParaRPr lang="el-G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4581128"/>
            <a:ext cx="9144000" cy="2276872"/>
          </a:xfrm>
        </p:spPr>
        <p:txBody>
          <a:bodyPr>
            <a:normAutofit/>
          </a:bodyPr>
          <a:lstStyle/>
          <a:p>
            <a:r>
              <a:rPr lang="el-GR" sz="2000" dirty="0" smtClean="0"/>
              <a:t>1.6</a:t>
            </a:r>
            <a:br>
              <a:rPr lang="el-GR" sz="2000" dirty="0" smtClean="0"/>
            </a:br>
            <a:r>
              <a:rPr lang="el-GR" sz="2000" dirty="0"/>
              <a:t>Το Αν. Ημισφαίριο, 565. Στην Ευρώπη το </a:t>
            </a:r>
            <a:r>
              <a:rPr lang="el-GR" sz="2000" dirty="0" smtClean="0"/>
              <a:t>Χανάτο </a:t>
            </a:r>
            <a:r>
              <a:rPr lang="el-GR" sz="2000" dirty="0"/>
              <a:t>των </a:t>
            </a:r>
            <a:r>
              <a:rPr lang="el-GR" sz="2000" dirty="0" err="1"/>
              <a:t>Αβάρων</a:t>
            </a:r>
            <a:r>
              <a:rPr lang="el-GR" sz="2000" dirty="0"/>
              <a:t> </a:t>
            </a:r>
            <a:r>
              <a:rPr lang="el-GR" sz="2000" dirty="0" smtClean="0"/>
              <a:t>                                        και </a:t>
            </a:r>
            <a:r>
              <a:rPr lang="el-GR" sz="2000" dirty="0"/>
              <a:t>στην Ασία το </a:t>
            </a:r>
            <a:r>
              <a:rPr lang="el-GR" sz="2000" dirty="0" smtClean="0"/>
              <a:t>Χανάτο </a:t>
            </a:r>
            <a:r>
              <a:rPr lang="el-GR" sz="2000" dirty="0"/>
              <a:t>των Ουράνιων Τούρκων (</a:t>
            </a:r>
            <a:r>
              <a:rPr lang="en-US" sz="2000" dirty="0"/>
              <a:t>G</a:t>
            </a:r>
            <a:r>
              <a:rPr lang="el-GR" sz="2000" dirty="0"/>
              <a:t>ö</a:t>
            </a:r>
            <a:r>
              <a:rPr lang="en-US" sz="2000" dirty="0" err="1"/>
              <a:t>kt</a:t>
            </a:r>
            <a:r>
              <a:rPr lang="el-GR" sz="2000" dirty="0"/>
              <a:t>ü</a:t>
            </a:r>
            <a:r>
              <a:rPr lang="en-US" sz="2000" dirty="0" err="1"/>
              <a:t>rk</a:t>
            </a:r>
            <a:r>
              <a:rPr lang="el-GR" sz="2000" dirty="0"/>
              <a:t>). </a:t>
            </a:r>
            <a:r>
              <a:rPr lang="el-GR" sz="2000" dirty="0" smtClean="0"/>
              <a:t>                                    Αρχίζει </a:t>
            </a:r>
            <a:r>
              <a:rPr lang="el-GR" sz="2000" dirty="0"/>
              <a:t>ο σταδιακός εκτουρκισμός της Κεντρικής Ασίας.</a:t>
            </a:r>
            <a:br>
              <a:rPr lang="el-GR" sz="2000" dirty="0"/>
            </a:br>
            <a:endParaRPr lang="el-GR" sz="2000" dirty="0"/>
          </a:p>
        </p:txBody>
      </p:sp>
      <p:pic>
        <p:nvPicPr>
          <p:cNvPr id="8194" name="Picture 2" descr="C:\Users\Aris\Desktop\ΟΘΩΜΑΝΙΚΗ\χαρτες\1.6.jpg"/>
          <p:cNvPicPr>
            <a:picLocks noChangeAspect="1" noChangeArrowheads="1"/>
          </p:cNvPicPr>
          <p:nvPr/>
        </p:nvPicPr>
        <p:blipFill>
          <a:blip r:embed="rId2" cstate="print"/>
          <a:srcRect/>
          <a:stretch>
            <a:fillRect/>
          </a:stretch>
        </p:blipFill>
        <p:spPr bwMode="auto">
          <a:xfrm>
            <a:off x="-92694" y="0"/>
            <a:ext cx="9236694" cy="4581128"/>
          </a:xfrm>
          <a:prstGeom prst="rect">
            <a:avLst/>
          </a:prstGeom>
          <a:noFill/>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580112" y="0"/>
            <a:ext cx="3563888" cy="6858000"/>
          </a:xfrm>
        </p:spPr>
        <p:txBody>
          <a:bodyPr>
            <a:noAutofit/>
          </a:bodyPr>
          <a:lstStyle/>
          <a:p>
            <a:r>
              <a:rPr lang="el-GR" sz="2000" dirty="0" smtClean="0"/>
              <a:t>11.α.10</a:t>
            </a:r>
            <a:br>
              <a:rPr lang="el-GR" sz="2000" dirty="0" smtClean="0"/>
            </a:br>
            <a:r>
              <a:rPr lang="el-GR" sz="2000" dirty="0" smtClean="0"/>
              <a:t> Εθνολογική σύνθεση </a:t>
            </a:r>
            <a:br>
              <a:rPr lang="el-GR" sz="2000" dirty="0" smtClean="0"/>
            </a:br>
            <a:r>
              <a:rPr lang="el-GR" sz="2000" dirty="0" smtClean="0"/>
              <a:t>τμήματος της ΝΑ Ευρώπης </a:t>
            </a:r>
            <a:br>
              <a:rPr lang="el-GR" sz="2000" dirty="0" smtClean="0"/>
            </a:br>
            <a:r>
              <a:rPr lang="el-GR" sz="2000" dirty="0" smtClean="0"/>
              <a:t>κατά Σωτηριάδη, 1918.</a:t>
            </a:r>
            <a:endParaRPr lang="el-GR" sz="2000" dirty="0"/>
          </a:p>
        </p:txBody>
      </p:sp>
      <p:pic>
        <p:nvPicPr>
          <p:cNvPr id="10242" name="Picture 2" descr="C:\Users\Aris\Desktop\ΟΘΩΜΑΝΙΚΗ\χαρτες\11.α.10.jpg"/>
          <p:cNvPicPr>
            <a:picLocks noChangeAspect="1" noChangeArrowheads="1"/>
          </p:cNvPicPr>
          <p:nvPr/>
        </p:nvPicPr>
        <p:blipFill>
          <a:blip r:embed="rId2" cstate="print"/>
          <a:srcRect/>
          <a:stretch>
            <a:fillRect/>
          </a:stretch>
        </p:blipFill>
        <p:spPr bwMode="auto">
          <a:xfrm>
            <a:off x="0" y="0"/>
            <a:ext cx="5592660" cy="6858000"/>
          </a:xfrm>
          <a:prstGeom prst="rect">
            <a:avLst/>
          </a:prstGeom>
          <a:noFill/>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858000"/>
          </a:xfrm>
        </p:spPr>
        <p:txBody>
          <a:bodyPr>
            <a:normAutofit/>
          </a:bodyPr>
          <a:lstStyle/>
          <a:p>
            <a:r>
              <a:rPr lang="el-GR" sz="3600" b="1" dirty="0" smtClean="0"/>
              <a:t>11.β</a:t>
            </a:r>
            <a:r>
              <a:rPr lang="el-GR" sz="3600" dirty="0" smtClean="0"/>
              <a:t>.</a:t>
            </a:r>
            <a:br>
              <a:rPr lang="el-GR" sz="3600" dirty="0" smtClean="0"/>
            </a:br>
            <a:r>
              <a:rPr lang="el-GR" sz="3600" b="1" dirty="0" smtClean="0"/>
              <a:t> Οι περιοχές όπου μιλούσαν </a:t>
            </a:r>
            <a:br>
              <a:rPr lang="el-GR" sz="3600" b="1" dirty="0" smtClean="0"/>
            </a:br>
            <a:r>
              <a:rPr lang="el-GR" sz="3600" b="1" dirty="0" smtClean="0"/>
              <a:t>ανατολικές ρωμανικές γλώσσες </a:t>
            </a:r>
            <a:endParaRPr lang="el-GR" sz="3600"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771800" y="0"/>
            <a:ext cx="6372200" cy="6858000"/>
          </a:xfrm>
        </p:spPr>
        <p:txBody>
          <a:bodyPr>
            <a:normAutofit/>
          </a:bodyPr>
          <a:lstStyle/>
          <a:p>
            <a:r>
              <a:rPr lang="el-GR" sz="2000" dirty="0" smtClean="0"/>
              <a:t>11.β.1</a:t>
            </a:r>
            <a:br>
              <a:rPr lang="el-GR" sz="2000" dirty="0" smtClean="0"/>
            </a:br>
            <a:r>
              <a:rPr lang="el-GR" sz="2000" dirty="0" smtClean="0"/>
              <a:t>Ανατολικές ρωμανικές γλώσσες τον 16</a:t>
            </a:r>
            <a:r>
              <a:rPr lang="el-GR" sz="2000" baseline="30000" dirty="0" smtClean="0"/>
              <a:t>ο</a:t>
            </a:r>
            <a:r>
              <a:rPr lang="el-GR" sz="2000" dirty="0" smtClean="0"/>
              <a:t> αι.</a:t>
            </a:r>
            <a:br>
              <a:rPr lang="el-GR" sz="2000" dirty="0" smtClean="0"/>
            </a:br>
            <a:endParaRPr lang="el-GR" sz="2000" dirty="0"/>
          </a:p>
        </p:txBody>
      </p:sp>
      <p:pic>
        <p:nvPicPr>
          <p:cNvPr id="11266" name="Picture 2" descr="C:\Users\Aris\Desktop\ΟΘΩΜΑΝΙΚΗ\χαρτες\11.β.1.jpg"/>
          <p:cNvPicPr>
            <a:picLocks noChangeAspect="1" noChangeArrowheads="1"/>
          </p:cNvPicPr>
          <p:nvPr/>
        </p:nvPicPr>
        <p:blipFill>
          <a:blip r:embed="rId2" cstate="print"/>
          <a:srcRect/>
          <a:stretch>
            <a:fillRect/>
          </a:stretch>
        </p:blipFill>
        <p:spPr bwMode="auto">
          <a:xfrm>
            <a:off x="0" y="0"/>
            <a:ext cx="2699792" cy="6849138"/>
          </a:xfrm>
          <a:prstGeom prst="rect">
            <a:avLst/>
          </a:prstGeom>
          <a:noFill/>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805264"/>
            <a:ext cx="9144000" cy="1052736"/>
          </a:xfrm>
        </p:spPr>
        <p:txBody>
          <a:bodyPr>
            <a:normAutofit/>
          </a:bodyPr>
          <a:lstStyle/>
          <a:p>
            <a:r>
              <a:rPr lang="el-GR" sz="2000" dirty="0" smtClean="0"/>
              <a:t>11.β.2</a:t>
            </a:r>
            <a:br>
              <a:rPr lang="el-GR" sz="2000" dirty="0" smtClean="0"/>
            </a:br>
            <a:r>
              <a:rPr lang="el-GR" sz="2000" dirty="0" smtClean="0"/>
              <a:t> Ρουμανικά σχολεία για Κουτσοβλάχους και Μεγλενορουμάνους (1886).</a:t>
            </a:r>
            <a:endParaRPr lang="el-GR" sz="2000" dirty="0"/>
          </a:p>
        </p:txBody>
      </p:sp>
      <p:pic>
        <p:nvPicPr>
          <p:cNvPr id="12290" name="Picture 2" descr="C:\Users\Aris\Desktop\ΟΘΩΜΑΝΙΚΗ\χαρτες\11.β.2.jpg"/>
          <p:cNvPicPr>
            <a:picLocks noChangeAspect="1" noChangeArrowheads="1"/>
          </p:cNvPicPr>
          <p:nvPr/>
        </p:nvPicPr>
        <p:blipFill>
          <a:blip r:embed="rId2" cstate="print"/>
          <a:srcRect/>
          <a:stretch>
            <a:fillRect/>
          </a:stretch>
        </p:blipFill>
        <p:spPr bwMode="auto">
          <a:xfrm>
            <a:off x="665820" y="0"/>
            <a:ext cx="7812360" cy="5947159"/>
          </a:xfrm>
          <a:prstGeom prst="rect">
            <a:avLst/>
          </a:prstGeom>
          <a:noFill/>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858000"/>
          </a:xfrm>
        </p:spPr>
        <p:txBody>
          <a:bodyPr>
            <a:normAutofit/>
          </a:bodyPr>
          <a:lstStyle/>
          <a:p>
            <a:r>
              <a:rPr lang="el-GR" sz="3600" b="1" dirty="0" smtClean="0"/>
              <a:t>11.γ.</a:t>
            </a:r>
            <a:br>
              <a:rPr lang="el-GR" sz="3600" b="1" dirty="0" smtClean="0"/>
            </a:br>
            <a:r>
              <a:rPr lang="el-GR" sz="3600" b="1" dirty="0" smtClean="0"/>
              <a:t> Ρουμανικά σχολεία </a:t>
            </a:r>
            <a:br>
              <a:rPr lang="el-GR" sz="3600" b="1" dirty="0" smtClean="0"/>
            </a:br>
            <a:r>
              <a:rPr lang="el-GR" sz="3600" b="1" dirty="0" smtClean="0"/>
              <a:t>για Κουτσοβλάχους </a:t>
            </a:r>
            <a:br>
              <a:rPr lang="el-GR" sz="3600" b="1" dirty="0" smtClean="0"/>
            </a:br>
            <a:r>
              <a:rPr lang="el-GR" sz="3600" b="1" dirty="0" smtClean="0"/>
              <a:t>και Μεγλενορουμάνους </a:t>
            </a:r>
            <a:br>
              <a:rPr lang="el-GR" sz="3600" b="1" dirty="0" smtClean="0"/>
            </a:br>
            <a:r>
              <a:rPr lang="el-GR" sz="3600" b="1" dirty="0" smtClean="0"/>
              <a:t>(1886).</a:t>
            </a:r>
            <a:br>
              <a:rPr lang="el-GR" sz="3600" b="1" dirty="0" smtClean="0"/>
            </a:br>
            <a:endParaRPr lang="el-GR" sz="3600" b="1"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661248"/>
            <a:ext cx="9144000" cy="1196752"/>
          </a:xfrm>
        </p:spPr>
        <p:txBody>
          <a:bodyPr>
            <a:normAutofit/>
          </a:bodyPr>
          <a:lstStyle/>
          <a:p>
            <a:r>
              <a:rPr lang="el-GR" sz="2000" dirty="0" smtClean="0"/>
              <a:t>11.γ.1</a:t>
            </a:r>
            <a:br>
              <a:rPr lang="el-GR" sz="2000" dirty="0" smtClean="0"/>
            </a:br>
            <a:r>
              <a:rPr lang="el-GR" sz="2000" dirty="0" smtClean="0"/>
              <a:t> Αρμένιοι, 1896.</a:t>
            </a:r>
            <a:endParaRPr lang="el-GR" sz="2000" dirty="0"/>
          </a:p>
        </p:txBody>
      </p:sp>
      <p:pic>
        <p:nvPicPr>
          <p:cNvPr id="13314" name="Picture 2" descr="C:\Users\Aris\Desktop\ΟΘΩΜΑΝΙΚΗ\χαρτες\11.γ.1.jpg"/>
          <p:cNvPicPr>
            <a:picLocks noChangeAspect="1" noChangeArrowheads="1"/>
          </p:cNvPicPr>
          <p:nvPr/>
        </p:nvPicPr>
        <p:blipFill>
          <a:blip r:embed="rId2" cstate="print"/>
          <a:srcRect/>
          <a:stretch>
            <a:fillRect/>
          </a:stretch>
        </p:blipFill>
        <p:spPr bwMode="auto">
          <a:xfrm>
            <a:off x="1781944" y="0"/>
            <a:ext cx="5580112" cy="5928868"/>
          </a:xfrm>
          <a:prstGeom prst="rect">
            <a:avLst/>
          </a:prstGeom>
          <a:noFill/>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661248"/>
            <a:ext cx="9144000" cy="1196752"/>
          </a:xfrm>
        </p:spPr>
        <p:txBody>
          <a:bodyPr>
            <a:normAutofit/>
          </a:bodyPr>
          <a:lstStyle/>
          <a:p>
            <a:r>
              <a:rPr lang="el-GR" sz="2000" dirty="0" smtClean="0"/>
              <a:t>11.γ.2</a:t>
            </a:r>
            <a:br>
              <a:rPr lang="el-GR" sz="2000" dirty="0" smtClean="0"/>
            </a:br>
            <a:r>
              <a:rPr lang="el-GR" sz="2000" dirty="0" smtClean="0"/>
              <a:t>Χριστιανοί  (Ελληνορθόδοξοι και Αρμένιοι) στην περιοχή του Πόντου, 1896.</a:t>
            </a:r>
            <a:endParaRPr lang="el-GR" sz="2000" dirty="0"/>
          </a:p>
        </p:txBody>
      </p:sp>
      <p:pic>
        <p:nvPicPr>
          <p:cNvPr id="14338" name="Picture 2" descr="C:\Users\Aris\Desktop\ΟΘΩΜΑΝΙΚΗ\χαρτες\11.γ.2.jpg"/>
          <p:cNvPicPr>
            <a:picLocks noChangeAspect="1" noChangeArrowheads="1"/>
          </p:cNvPicPr>
          <p:nvPr/>
        </p:nvPicPr>
        <p:blipFill>
          <a:blip r:embed="rId2" cstate="print"/>
          <a:srcRect/>
          <a:stretch>
            <a:fillRect/>
          </a:stretch>
        </p:blipFill>
        <p:spPr bwMode="auto">
          <a:xfrm>
            <a:off x="125760" y="0"/>
            <a:ext cx="8892480" cy="5915918"/>
          </a:xfrm>
          <a:prstGeom prst="rect">
            <a:avLst/>
          </a:prstGeom>
          <a:noFill/>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733256"/>
            <a:ext cx="9144000" cy="1124744"/>
          </a:xfrm>
        </p:spPr>
        <p:txBody>
          <a:bodyPr>
            <a:normAutofit/>
          </a:bodyPr>
          <a:lstStyle/>
          <a:p>
            <a:r>
              <a:rPr lang="el-GR" sz="2000" dirty="0" smtClean="0"/>
              <a:t>11.γ.3</a:t>
            </a:r>
            <a:br>
              <a:rPr lang="el-GR" sz="2000" dirty="0" smtClean="0"/>
            </a:br>
            <a:r>
              <a:rPr lang="el-GR" sz="2000" dirty="0" smtClean="0"/>
              <a:t> Αρμένιοι σε Οθωμανική και Ρωσική Αυτοκρατορία.</a:t>
            </a:r>
            <a:endParaRPr lang="el-GR" sz="2000" dirty="0"/>
          </a:p>
        </p:txBody>
      </p:sp>
      <p:pic>
        <p:nvPicPr>
          <p:cNvPr id="15362" name="Picture 2" descr="C:\Users\Aris\Desktop\ΟΘΩΜΑΝΙΚΗ\χαρτες\11.γ.3.png"/>
          <p:cNvPicPr>
            <a:picLocks noChangeAspect="1" noChangeArrowheads="1"/>
          </p:cNvPicPr>
          <p:nvPr/>
        </p:nvPicPr>
        <p:blipFill>
          <a:blip r:embed="rId2" cstate="print"/>
          <a:srcRect/>
          <a:stretch>
            <a:fillRect/>
          </a:stretch>
        </p:blipFill>
        <p:spPr bwMode="auto">
          <a:xfrm>
            <a:off x="1277888" y="0"/>
            <a:ext cx="6588224" cy="6077635"/>
          </a:xfrm>
          <a:prstGeom prst="rect">
            <a:avLst/>
          </a:prstGeom>
          <a:noFill/>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805264"/>
            <a:ext cx="9144000" cy="1052736"/>
          </a:xfrm>
        </p:spPr>
        <p:txBody>
          <a:bodyPr>
            <a:normAutofit/>
          </a:bodyPr>
          <a:lstStyle/>
          <a:p>
            <a:r>
              <a:rPr lang="el-GR" sz="2000" dirty="0" smtClean="0"/>
              <a:t>11.γ.4</a:t>
            </a:r>
            <a:br>
              <a:rPr lang="el-GR" sz="2000" dirty="0" smtClean="0"/>
            </a:br>
            <a:r>
              <a:rPr lang="el-GR" sz="2000" dirty="0" smtClean="0"/>
              <a:t> Τα «Έξι βιλαέτια», διεκδικούμενα από τον αρμενικό εθνικισμό.</a:t>
            </a:r>
            <a:endParaRPr lang="el-GR" sz="2000" dirty="0"/>
          </a:p>
        </p:txBody>
      </p:sp>
      <p:pic>
        <p:nvPicPr>
          <p:cNvPr id="16386" name="Picture 2" descr="C:\Users\Aris\Desktop\ΟΘΩΜΑΝΙΚΗ\χαρτες\11.γ.4.png"/>
          <p:cNvPicPr>
            <a:picLocks noChangeAspect="1" noChangeArrowheads="1"/>
          </p:cNvPicPr>
          <p:nvPr/>
        </p:nvPicPr>
        <p:blipFill>
          <a:blip r:embed="rId2" cstate="print"/>
          <a:srcRect/>
          <a:stretch>
            <a:fillRect/>
          </a:stretch>
        </p:blipFill>
        <p:spPr bwMode="auto">
          <a:xfrm>
            <a:off x="233772" y="0"/>
            <a:ext cx="8676456" cy="5986756"/>
          </a:xfrm>
          <a:prstGeom prst="rect">
            <a:avLst/>
          </a:prstGeom>
          <a:noFill/>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877272"/>
            <a:ext cx="9144000" cy="980728"/>
          </a:xfrm>
        </p:spPr>
        <p:txBody>
          <a:bodyPr>
            <a:normAutofit/>
          </a:bodyPr>
          <a:lstStyle/>
          <a:p>
            <a:r>
              <a:rPr lang="el-GR" sz="2000" dirty="0" smtClean="0"/>
              <a:t>11.γ.5</a:t>
            </a:r>
            <a:br>
              <a:rPr lang="el-GR" sz="2000" dirty="0" smtClean="0"/>
            </a:br>
            <a:r>
              <a:rPr lang="el-GR" sz="2000" dirty="0" smtClean="0"/>
              <a:t> Τα «Έξι βιλαέτια», διεκδικούμενα από τον αρμενικό εθνικισμό.</a:t>
            </a:r>
            <a:endParaRPr lang="el-GR" sz="2000" dirty="0"/>
          </a:p>
        </p:txBody>
      </p:sp>
      <p:pic>
        <p:nvPicPr>
          <p:cNvPr id="17410" name="Picture 2" descr="C:\Users\Aris\Desktop\ΟΘΩΜΑΝΙΚΗ\χαρτες\11.γ.5.png"/>
          <p:cNvPicPr>
            <a:picLocks noChangeAspect="1" noChangeArrowheads="1"/>
          </p:cNvPicPr>
          <p:nvPr/>
        </p:nvPicPr>
        <p:blipFill>
          <a:blip r:embed="rId2" cstate="print"/>
          <a:srcRect/>
          <a:stretch>
            <a:fillRect/>
          </a:stretch>
        </p:blipFill>
        <p:spPr bwMode="auto">
          <a:xfrm>
            <a:off x="1133872" y="-1"/>
            <a:ext cx="6876256" cy="5988413"/>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4509120"/>
            <a:ext cx="9144000" cy="2348880"/>
          </a:xfrm>
        </p:spPr>
        <p:txBody>
          <a:bodyPr>
            <a:normAutofit/>
          </a:bodyPr>
          <a:lstStyle/>
          <a:p>
            <a:r>
              <a:rPr lang="el-GR" sz="2000" dirty="0" smtClean="0"/>
              <a:t>1.7</a:t>
            </a:r>
            <a:br>
              <a:rPr lang="el-GR" sz="2000" dirty="0" smtClean="0"/>
            </a:br>
            <a:r>
              <a:rPr lang="el-GR" sz="2000" dirty="0"/>
              <a:t>Το Αν. Ημισφαίριο, 700. Το Ισλαμικό Χαλιφάτο επεκτείνεται προς την Κεντρική Ασία, όπου γειτονεύει με τουρκικές νομαδικές φυλές. Αρχίζει ο σταδιακός εξισλαμισμός τουρκικών λαών. Αναφέρονται και οι </a:t>
            </a:r>
            <a:r>
              <a:rPr lang="el-GR" sz="2000" dirty="0" err="1"/>
              <a:t>Ογούζοι</a:t>
            </a:r>
            <a:r>
              <a:rPr lang="el-GR" sz="2000" dirty="0"/>
              <a:t> Τούρκοι, </a:t>
            </a:r>
            <a:r>
              <a:rPr lang="el-GR" sz="2000" dirty="0" smtClean="0"/>
              <a:t>από </a:t>
            </a:r>
            <a:r>
              <a:rPr lang="el-GR" sz="2000" dirty="0"/>
              <a:t>τους οποίους θα προέλθουν αργότερα οι Σελτζούκοι.</a:t>
            </a:r>
          </a:p>
        </p:txBody>
      </p:sp>
      <p:pic>
        <p:nvPicPr>
          <p:cNvPr id="9218" name="Picture 2" descr="C:\Users\Aris\Desktop\ΟΘΩΜΑΝΙΚΗ\χαρτες\1.7.jpg"/>
          <p:cNvPicPr>
            <a:picLocks noChangeAspect="1" noChangeArrowheads="1"/>
          </p:cNvPicPr>
          <p:nvPr/>
        </p:nvPicPr>
        <p:blipFill>
          <a:blip r:embed="rId2" cstate="print"/>
          <a:srcRect/>
          <a:stretch>
            <a:fillRect/>
          </a:stretch>
        </p:blipFill>
        <p:spPr bwMode="auto">
          <a:xfrm>
            <a:off x="2112" y="0"/>
            <a:ext cx="9141888" cy="4509120"/>
          </a:xfrm>
          <a:prstGeom prst="rect">
            <a:avLst/>
          </a:prstGeom>
          <a:noFill/>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858000"/>
          </a:xfrm>
        </p:spPr>
        <p:txBody>
          <a:bodyPr>
            <a:normAutofit/>
          </a:bodyPr>
          <a:lstStyle/>
          <a:p>
            <a:r>
              <a:rPr lang="el-GR" sz="3600" b="1" dirty="0" smtClean="0"/>
              <a:t>11.δ.</a:t>
            </a:r>
            <a:br>
              <a:rPr lang="el-GR" sz="3600" b="1" dirty="0" smtClean="0"/>
            </a:br>
            <a:r>
              <a:rPr lang="el-GR" sz="3600" b="1" dirty="0" smtClean="0"/>
              <a:t>Οι μουσουλμανικοί πληθυσμοί</a:t>
            </a:r>
            <a:endParaRPr lang="el-GR" sz="3600" dirty="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660232" y="0"/>
            <a:ext cx="2483768" cy="6858000"/>
          </a:xfrm>
        </p:spPr>
        <p:txBody>
          <a:bodyPr>
            <a:normAutofit/>
          </a:bodyPr>
          <a:lstStyle/>
          <a:p>
            <a:r>
              <a:rPr lang="el-GR" sz="2000" dirty="0" smtClean="0"/>
              <a:t>11.δ.1</a:t>
            </a:r>
            <a:br>
              <a:rPr lang="el-GR" sz="2000" dirty="0" smtClean="0"/>
            </a:br>
            <a:r>
              <a:rPr lang="el-GR" sz="2000" dirty="0" smtClean="0"/>
              <a:t> Αυτόνομες ηγεμονίες υπό κουρδικής καταγωγής ηγεμόνες, 1835.</a:t>
            </a:r>
            <a:endParaRPr lang="el-GR" sz="2000" dirty="0"/>
          </a:p>
        </p:txBody>
      </p:sp>
      <p:pic>
        <p:nvPicPr>
          <p:cNvPr id="18434" name="Picture 2" descr="C:\Users\Aris\Desktop\ΟΘΩΜΑΝΙΚΗ\χαρτες\11.δ.1.png"/>
          <p:cNvPicPr>
            <a:picLocks noChangeAspect="1" noChangeArrowheads="1"/>
          </p:cNvPicPr>
          <p:nvPr/>
        </p:nvPicPr>
        <p:blipFill>
          <a:blip r:embed="rId2" cstate="print"/>
          <a:srcRect/>
          <a:stretch>
            <a:fillRect/>
          </a:stretch>
        </p:blipFill>
        <p:spPr bwMode="auto">
          <a:xfrm>
            <a:off x="-180528" y="0"/>
            <a:ext cx="6876256" cy="6893445"/>
          </a:xfrm>
          <a:prstGeom prst="rect">
            <a:avLst/>
          </a:prstGeom>
          <a:noFill/>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661248"/>
            <a:ext cx="9144000" cy="1196752"/>
          </a:xfrm>
        </p:spPr>
        <p:txBody>
          <a:bodyPr>
            <a:normAutofit/>
          </a:bodyPr>
          <a:lstStyle/>
          <a:p>
            <a:r>
              <a:rPr lang="el-GR" sz="2000" dirty="0" smtClean="0"/>
              <a:t>11.δ.2</a:t>
            </a:r>
            <a:br>
              <a:rPr lang="el-GR" sz="2000" dirty="0" smtClean="0"/>
            </a:br>
            <a:r>
              <a:rPr lang="el-GR" sz="2000" dirty="0" smtClean="0"/>
              <a:t> Περιοχές που κατοικούν Κούρδοι σήμερα.</a:t>
            </a:r>
            <a:endParaRPr lang="el-GR" sz="2000" dirty="0"/>
          </a:p>
        </p:txBody>
      </p:sp>
      <p:pic>
        <p:nvPicPr>
          <p:cNvPr id="19458" name="Picture 2" descr="C:\Users\Aris\Desktop\ΟΘΩΜΑΝΙΚΗ\χαρτες\11.δ.2.jpg"/>
          <p:cNvPicPr>
            <a:picLocks noChangeAspect="1" noChangeArrowheads="1"/>
          </p:cNvPicPr>
          <p:nvPr/>
        </p:nvPicPr>
        <p:blipFill>
          <a:blip r:embed="rId2" cstate="print"/>
          <a:srcRect/>
          <a:stretch>
            <a:fillRect/>
          </a:stretch>
        </p:blipFill>
        <p:spPr bwMode="auto">
          <a:xfrm>
            <a:off x="989857" y="-1"/>
            <a:ext cx="7164287" cy="5847849"/>
          </a:xfrm>
          <a:prstGeom prst="rect">
            <a:avLst/>
          </a:prstGeom>
          <a:noFill/>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373216"/>
            <a:ext cx="9144000" cy="1484784"/>
          </a:xfrm>
        </p:spPr>
        <p:txBody>
          <a:bodyPr>
            <a:normAutofit/>
          </a:bodyPr>
          <a:lstStyle/>
          <a:p>
            <a:r>
              <a:rPr lang="el-GR" sz="2000" dirty="0" smtClean="0"/>
              <a:t>11.δ.3</a:t>
            </a:r>
            <a:br>
              <a:rPr lang="el-GR" sz="2000" dirty="0" smtClean="0"/>
            </a:br>
            <a:r>
              <a:rPr lang="el-GR" sz="2000" dirty="0" smtClean="0"/>
              <a:t> Κουρδικές γλώσσες σήμερα.</a:t>
            </a:r>
            <a:endParaRPr lang="el-GR" sz="2000" dirty="0"/>
          </a:p>
        </p:txBody>
      </p:sp>
      <p:pic>
        <p:nvPicPr>
          <p:cNvPr id="20482" name="Picture 2" descr="C:\Users\Aris\Desktop\ΟΘΩΜΑΝΙΚΗ\χαρτες\11.δ.3.png"/>
          <p:cNvPicPr>
            <a:picLocks noChangeAspect="1" noChangeArrowheads="1"/>
          </p:cNvPicPr>
          <p:nvPr/>
        </p:nvPicPr>
        <p:blipFill>
          <a:blip r:embed="rId2" cstate="print"/>
          <a:srcRect/>
          <a:stretch>
            <a:fillRect/>
          </a:stretch>
        </p:blipFill>
        <p:spPr bwMode="auto">
          <a:xfrm>
            <a:off x="0" y="-1"/>
            <a:ext cx="9144000" cy="5390715"/>
          </a:xfrm>
          <a:prstGeom prst="rect">
            <a:avLst/>
          </a:prstGeom>
          <a:noFill/>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733256"/>
            <a:ext cx="9144000" cy="1124744"/>
          </a:xfrm>
        </p:spPr>
        <p:txBody>
          <a:bodyPr>
            <a:normAutofit/>
          </a:bodyPr>
          <a:lstStyle/>
          <a:p>
            <a:r>
              <a:rPr lang="el-GR" sz="2000" dirty="0" smtClean="0"/>
              <a:t>11.δ.4</a:t>
            </a:r>
            <a:br>
              <a:rPr lang="el-GR" sz="2000" dirty="0" smtClean="0"/>
            </a:br>
            <a:r>
              <a:rPr lang="el-GR" sz="2000" dirty="0" smtClean="0"/>
              <a:t> Μουσουλμάνοι στην Οθωμανική Αυτοκρατορία, 1906-7.</a:t>
            </a:r>
            <a:endParaRPr lang="el-GR" sz="2000" dirty="0"/>
          </a:p>
        </p:txBody>
      </p:sp>
      <p:pic>
        <p:nvPicPr>
          <p:cNvPr id="21506" name="Picture 2" descr="C:\Users\Aris\Desktop\ΟΘΩΜΑΝΙΚΗ\χαρτες\11.δ.4.png"/>
          <p:cNvPicPr>
            <a:picLocks noChangeAspect="1" noChangeArrowheads="1"/>
          </p:cNvPicPr>
          <p:nvPr/>
        </p:nvPicPr>
        <p:blipFill>
          <a:blip r:embed="rId2" cstate="print"/>
          <a:srcRect/>
          <a:stretch>
            <a:fillRect/>
          </a:stretch>
        </p:blipFill>
        <p:spPr bwMode="auto">
          <a:xfrm>
            <a:off x="0" y="0"/>
            <a:ext cx="9144000" cy="5857875"/>
          </a:xfrm>
          <a:prstGeom prst="rect">
            <a:avLst/>
          </a:prstGeom>
          <a:noFill/>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858000"/>
          </a:xfrm>
        </p:spPr>
        <p:txBody>
          <a:bodyPr>
            <a:normAutofit/>
          </a:bodyPr>
          <a:lstStyle/>
          <a:p>
            <a:r>
              <a:rPr lang="el-GR" sz="3600" dirty="0" smtClean="0"/>
              <a:t/>
            </a:r>
            <a:br>
              <a:rPr lang="el-GR" sz="3600" dirty="0" smtClean="0"/>
            </a:br>
            <a:r>
              <a:rPr lang="el-GR" sz="3600" b="1" dirty="0" smtClean="0"/>
              <a:t> 12. </a:t>
            </a:r>
            <a:br>
              <a:rPr lang="el-GR" sz="3600" b="1" dirty="0" smtClean="0"/>
            </a:br>
            <a:r>
              <a:rPr lang="el-GR" sz="3600" b="1" dirty="0" smtClean="0"/>
              <a:t>Η ανάπτυξη των σιδηροδρόμων</a:t>
            </a:r>
            <a:r>
              <a:rPr lang="el-GR" sz="3600" dirty="0" smtClean="0"/>
              <a:t/>
            </a:r>
            <a:br>
              <a:rPr lang="el-GR" sz="3600" dirty="0" smtClean="0"/>
            </a:br>
            <a:endParaRPr lang="el-GR" sz="3600"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661248"/>
            <a:ext cx="9144000" cy="1196752"/>
          </a:xfrm>
        </p:spPr>
        <p:txBody>
          <a:bodyPr>
            <a:normAutofit/>
          </a:bodyPr>
          <a:lstStyle/>
          <a:p>
            <a:r>
              <a:rPr lang="el-GR" sz="2000" dirty="0" smtClean="0"/>
              <a:t>12.1</a:t>
            </a:r>
            <a:br>
              <a:rPr lang="el-GR" sz="2000" dirty="0" smtClean="0"/>
            </a:br>
            <a:r>
              <a:rPr lang="el-GR" sz="2000" dirty="0" smtClean="0"/>
              <a:t> Ο Σιδηρόδρομος της Βαγδάτης.</a:t>
            </a:r>
            <a:endParaRPr lang="el-GR" sz="2000" dirty="0"/>
          </a:p>
        </p:txBody>
      </p:sp>
      <p:pic>
        <p:nvPicPr>
          <p:cNvPr id="22530" name="Picture 2" descr="C:\Users\Aris\Desktop\ΟΘΩΜΑΝΙΚΗ\χαρτες\12.1.png"/>
          <p:cNvPicPr>
            <a:picLocks noChangeAspect="1" noChangeArrowheads="1"/>
          </p:cNvPicPr>
          <p:nvPr/>
        </p:nvPicPr>
        <p:blipFill>
          <a:blip r:embed="rId2" cstate="print"/>
          <a:srcRect/>
          <a:stretch>
            <a:fillRect/>
          </a:stretch>
        </p:blipFill>
        <p:spPr bwMode="auto">
          <a:xfrm>
            <a:off x="0" y="0"/>
            <a:ext cx="9144000" cy="5826614"/>
          </a:xfrm>
          <a:prstGeom prst="rect">
            <a:avLst/>
          </a:prstGeom>
          <a:noFill/>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6165304"/>
            <a:ext cx="9144000" cy="864096"/>
          </a:xfrm>
        </p:spPr>
        <p:txBody>
          <a:bodyPr>
            <a:noAutofit/>
          </a:bodyPr>
          <a:lstStyle/>
          <a:p>
            <a:r>
              <a:rPr lang="el-GR" sz="2000" dirty="0" smtClean="0"/>
              <a:t>12.2</a:t>
            </a:r>
            <a:br>
              <a:rPr lang="el-GR" sz="2000" dirty="0" smtClean="0"/>
            </a:br>
            <a:r>
              <a:rPr lang="el-GR" sz="2000" dirty="0" smtClean="0"/>
              <a:t> Οθωμανικοί σιδηρόδρομοι επί Αβδουλχαμίτ Β’.</a:t>
            </a:r>
            <a:br>
              <a:rPr lang="el-GR" sz="2000" dirty="0" smtClean="0"/>
            </a:br>
            <a:r>
              <a:rPr lang="el-GR" sz="2000" dirty="0" smtClean="0"/>
              <a:t/>
            </a:r>
            <a:br>
              <a:rPr lang="el-GR" sz="2000" dirty="0" smtClean="0"/>
            </a:br>
            <a:endParaRPr lang="el-GR" sz="2000" dirty="0"/>
          </a:p>
        </p:txBody>
      </p:sp>
      <p:pic>
        <p:nvPicPr>
          <p:cNvPr id="23554" name="Picture 2" descr="C:\Users\Aris\Desktop\ΟΘΩΜΑΝΙΚΗ\χαρτες\800px-II._Abdülhamit_dönemi_demiryolları-es.svg.png"/>
          <p:cNvPicPr>
            <a:picLocks noChangeAspect="1" noChangeArrowheads="1"/>
          </p:cNvPicPr>
          <p:nvPr/>
        </p:nvPicPr>
        <p:blipFill>
          <a:blip r:embed="rId2" cstate="print"/>
          <a:srcRect/>
          <a:stretch>
            <a:fillRect/>
          </a:stretch>
        </p:blipFill>
        <p:spPr bwMode="auto">
          <a:xfrm>
            <a:off x="485800" y="0"/>
            <a:ext cx="8172400" cy="5914775"/>
          </a:xfrm>
          <a:prstGeom prst="rect">
            <a:avLst/>
          </a:prstGeom>
          <a:noFill/>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805264"/>
            <a:ext cx="9144000" cy="1052736"/>
          </a:xfrm>
        </p:spPr>
        <p:txBody>
          <a:bodyPr>
            <a:normAutofit/>
          </a:bodyPr>
          <a:lstStyle/>
          <a:p>
            <a:r>
              <a:rPr lang="el-GR" sz="2000" dirty="0" smtClean="0"/>
              <a:t>12.3</a:t>
            </a:r>
            <a:br>
              <a:rPr lang="el-GR" sz="2000" dirty="0" smtClean="0"/>
            </a:br>
            <a:r>
              <a:rPr lang="el-GR" sz="2000" dirty="0" smtClean="0"/>
              <a:t> Οι Σιδηρόδρομοι στην ΝΑ Ευρώπη, 1888.</a:t>
            </a:r>
            <a:endParaRPr lang="el-GR" sz="2000" dirty="0"/>
          </a:p>
        </p:txBody>
      </p:sp>
      <p:pic>
        <p:nvPicPr>
          <p:cNvPr id="24578" name="Picture 2" descr="C:\Users\Aris\Desktop\ΟΘΩΜΑΝΙΚΗ\χαρτες\12.3.png"/>
          <p:cNvPicPr>
            <a:picLocks noChangeAspect="1" noChangeArrowheads="1"/>
          </p:cNvPicPr>
          <p:nvPr/>
        </p:nvPicPr>
        <p:blipFill>
          <a:blip r:embed="rId2" cstate="print"/>
          <a:srcRect/>
          <a:stretch>
            <a:fillRect/>
          </a:stretch>
        </p:blipFill>
        <p:spPr bwMode="auto">
          <a:xfrm>
            <a:off x="0" y="-1"/>
            <a:ext cx="9144000" cy="5909717"/>
          </a:xfrm>
          <a:prstGeom prst="rect">
            <a:avLst/>
          </a:prstGeom>
          <a:noFill/>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661248"/>
            <a:ext cx="9144000" cy="1196752"/>
          </a:xfrm>
        </p:spPr>
        <p:txBody>
          <a:bodyPr>
            <a:normAutofit/>
          </a:bodyPr>
          <a:lstStyle/>
          <a:p>
            <a:r>
              <a:rPr lang="el-GR" sz="2000" dirty="0" smtClean="0"/>
              <a:t>12.4</a:t>
            </a:r>
            <a:br>
              <a:rPr lang="el-GR" sz="2000" dirty="0" smtClean="0"/>
            </a:br>
            <a:r>
              <a:rPr lang="el-GR" sz="2000" dirty="0" smtClean="0"/>
              <a:t> Οι οθωμανικοί σιδηρόδρομοι, 1914.</a:t>
            </a:r>
            <a:endParaRPr lang="el-GR" sz="2000" dirty="0"/>
          </a:p>
        </p:txBody>
      </p:sp>
      <p:pic>
        <p:nvPicPr>
          <p:cNvPr id="25602" name="Picture 2" descr="C:\Users\Aris\Desktop\ΟΘΩΜΑΝΙΚΗ\χαρτες\12.4.jpg"/>
          <p:cNvPicPr>
            <a:picLocks noChangeAspect="1" noChangeArrowheads="1"/>
          </p:cNvPicPr>
          <p:nvPr/>
        </p:nvPicPr>
        <p:blipFill>
          <a:blip r:embed="rId2" cstate="print"/>
          <a:srcRect/>
          <a:stretch>
            <a:fillRect/>
          </a:stretch>
        </p:blipFill>
        <p:spPr bwMode="auto">
          <a:xfrm>
            <a:off x="809836" y="-1"/>
            <a:ext cx="7524328" cy="5819598"/>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4365104"/>
            <a:ext cx="9144000" cy="2492896"/>
          </a:xfrm>
        </p:spPr>
        <p:txBody>
          <a:bodyPr>
            <a:normAutofit/>
          </a:bodyPr>
          <a:lstStyle/>
          <a:p>
            <a:r>
              <a:rPr lang="el-GR" sz="2000" dirty="0" smtClean="0"/>
              <a:t>1.8</a:t>
            </a:r>
            <a:br>
              <a:rPr lang="el-GR" sz="2000" dirty="0" smtClean="0"/>
            </a:br>
            <a:r>
              <a:rPr lang="el-GR" sz="2000" dirty="0"/>
              <a:t>Το Αν. Ημισφαίριο, 1000. Στο ανατολικό Ιράν, το σημερινό Αφγανιστάν </a:t>
            </a:r>
            <a:r>
              <a:rPr lang="el-GR" sz="2000" dirty="0" smtClean="0"/>
              <a:t>                       και </a:t>
            </a:r>
            <a:r>
              <a:rPr lang="el-GR" sz="2000" dirty="0"/>
              <a:t>την Κεντρική Ασία τουρκικής καταγωγής δυναστείες </a:t>
            </a:r>
            <a:r>
              <a:rPr lang="el-GR" sz="2000" dirty="0" smtClean="0"/>
              <a:t>                                         ιδρύουν </a:t>
            </a:r>
            <a:r>
              <a:rPr lang="el-GR" sz="2000" dirty="0"/>
              <a:t>κράτη (πχ </a:t>
            </a:r>
            <a:r>
              <a:rPr lang="el-GR" sz="2000" dirty="0" err="1"/>
              <a:t>Γκαζνεβίδες</a:t>
            </a:r>
            <a:r>
              <a:rPr lang="el-GR" sz="2000" dirty="0"/>
              <a:t>, </a:t>
            </a:r>
            <a:r>
              <a:rPr lang="el-GR" sz="2000" dirty="0" err="1"/>
              <a:t>Καραχανίδες</a:t>
            </a:r>
            <a:r>
              <a:rPr lang="el-GR" sz="2000" dirty="0"/>
              <a:t>).</a:t>
            </a:r>
            <a:br>
              <a:rPr lang="el-GR" sz="2000" dirty="0"/>
            </a:br>
            <a:endParaRPr lang="el-GR" sz="2000" dirty="0"/>
          </a:p>
        </p:txBody>
      </p:sp>
      <p:pic>
        <p:nvPicPr>
          <p:cNvPr id="10242" name="Picture 2" descr="C:\Users\Aris\Desktop\ΟΘΩΜΑΝΙΚΗ\χαρτες\1.8.jpg"/>
          <p:cNvPicPr>
            <a:picLocks noChangeAspect="1" noChangeArrowheads="1"/>
          </p:cNvPicPr>
          <p:nvPr/>
        </p:nvPicPr>
        <p:blipFill>
          <a:blip r:embed="rId2" cstate="print"/>
          <a:srcRect/>
          <a:stretch>
            <a:fillRect/>
          </a:stretch>
        </p:blipFill>
        <p:spPr bwMode="auto">
          <a:xfrm>
            <a:off x="-11395" y="0"/>
            <a:ext cx="9155395" cy="4365104"/>
          </a:xfrm>
          <a:prstGeom prst="rect">
            <a:avLst/>
          </a:prstGeom>
          <a:noFill/>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858000"/>
          </a:xfrm>
        </p:spPr>
        <p:txBody>
          <a:bodyPr>
            <a:normAutofit/>
          </a:bodyPr>
          <a:lstStyle/>
          <a:p>
            <a:r>
              <a:rPr lang="el-GR" sz="3600" dirty="0" smtClean="0"/>
              <a:t>13.</a:t>
            </a:r>
            <a:br>
              <a:rPr lang="el-GR" sz="3600" dirty="0" smtClean="0"/>
            </a:br>
            <a:r>
              <a:rPr lang="el-GR" sz="3600" b="1" dirty="0" smtClean="0"/>
              <a:t> Οι εδαφικές μεταβολές </a:t>
            </a:r>
            <a:br>
              <a:rPr lang="el-GR" sz="3600" b="1" dirty="0" smtClean="0"/>
            </a:br>
            <a:r>
              <a:rPr lang="el-GR" sz="3600" b="1" dirty="0" smtClean="0"/>
              <a:t>1911-1913</a:t>
            </a:r>
            <a:endParaRPr lang="el-GR" sz="3600" dirty="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805264"/>
            <a:ext cx="9144000" cy="1052736"/>
          </a:xfrm>
        </p:spPr>
        <p:txBody>
          <a:bodyPr>
            <a:normAutofit/>
          </a:bodyPr>
          <a:lstStyle/>
          <a:p>
            <a:r>
              <a:rPr lang="el-GR" sz="2000" dirty="0" smtClean="0"/>
              <a:t>13.1</a:t>
            </a:r>
            <a:br>
              <a:rPr lang="el-GR" sz="2000" dirty="0" smtClean="0"/>
            </a:br>
            <a:r>
              <a:rPr lang="el-GR" sz="2000" dirty="0" smtClean="0"/>
              <a:t> Ιταλοοθωμανικός Πόλεμος (1911-1912).</a:t>
            </a:r>
            <a:br>
              <a:rPr lang="el-GR" sz="2000" dirty="0" smtClean="0"/>
            </a:br>
            <a:endParaRPr lang="el-GR" sz="2000" dirty="0"/>
          </a:p>
        </p:txBody>
      </p:sp>
      <p:pic>
        <p:nvPicPr>
          <p:cNvPr id="26626" name="Picture 2" descr="C:\Users\Aris\Desktop\ΟΘΩΜΑΝΙΚΗ\χαρτες\13.1.png"/>
          <p:cNvPicPr>
            <a:picLocks noChangeAspect="1" noChangeArrowheads="1"/>
          </p:cNvPicPr>
          <p:nvPr/>
        </p:nvPicPr>
        <p:blipFill>
          <a:blip r:embed="rId2" cstate="print"/>
          <a:srcRect/>
          <a:stretch>
            <a:fillRect/>
          </a:stretch>
        </p:blipFill>
        <p:spPr bwMode="auto">
          <a:xfrm>
            <a:off x="0" y="0"/>
            <a:ext cx="9144000" cy="5590237"/>
          </a:xfrm>
          <a:prstGeom prst="rect">
            <a:avLst/>
          </a:prstGeom>
          <a:noFill/>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4005064"/>
            <a:ext cx="9144000" cy="2852936"/>
          </a:xfrm>
        </p:spPr>
        <p:txBody>
          <a:bodyPr>
            <a:noAutofit/>
          </a:bodyPr>
          <a:lstStyle/>
          <a:p>
            <a:r>
              <a:rPr lang="el-GR" sz="2000" dirty="0" smtClean="0"/>
              <a:t>13.2</a:t>
            </a:r>
            <a:br>
              <a:rPr lang="el-GR" sz="2000" dirty="0" smtClean="0"/>
            </a:br>
            <a:r>
              <a:rPr lang="el-GR" sz="2000" dirty="0" smtClean="0"/>
              <a:t>Η Οθωμανική Αυτοκρατορία τον Οκτώβριο του 1912: απώλεια της σημερινής Λιβύης (Συνθήκη της Λοζάνης, 18 Οκτωβρίου 1912). Η Ιταλία έπρεπε να επιστρέψει τα Δωδεκάνησα στην Οθωμανική Αυτοκρατορία, αλλά λόγω του Α΄ Παγκοσμίου Πολέμου δεν εκπλήρωσε την υποχρέωσή της αυτή και συνέχισε την στρατιωτική τους κατοχή. Το 1923 η Συνθήκη της Λοζάνης τα απέδωσε στην Ιταλία. </a:t>
            </a:r>
            <a:br>
              <a:rPr lang="el-GR" sz="2000" dirty="0" smtClean="0"/>
            </a:br>
            <a:r>
              <a:rPr lang="el-GR" sz="2000" dirty="0" smtClean="0"/>
              <a:t>Ειδικότερα το Καστελλόριζο καταλήφθηκε από την Ιταλία το 1921 (ενώ από τον Μάρτιο του 1913 τελούσε υπό ντόπια επαναστατική διοίκηση, μεταξύ Αυγούστου 1913 και Οκτωβρίου 1915 υπό ελληνική διοίκηση και από τον Δεκέμβριο του 1915 ως τον Μάρτιο του 1921 υπό γαλλική κατοχή).</a:t>
            </a:r>
            <a:br>
              <a:rPr lang="el-GR" sz="2000" dirty="0" smtClean="0"/>
            </a:br>
            <a:endParaRPr lang="el-GR" sz="2000" dirty="0"/>
          </a:p>
        </p:txBody>
      </p:sp>
      <p:pic>
        <p:nvPicPr>
          <p:cNvPr id="27650" name="Picture 2" descr="C:\Users\Aris\Desktop\ΟΘΩΜΑΝΙΚΗ\χαρτες\13.2.jpg"/>
          <p:cNvPicPr>
            <a:picLocks noChangeAspect="1" noChangeArrowheads="1"/>
          </p:cNvPicPr>
          <p:nvPr/>
        </p:nvPicPr>
        <p:blipFill>
          <a:blip r:embed="rId2" cstate="print"/>
          <a:srcRect/>
          <a:stretch>
            <a:fillRect/>
          </a:stretch>
        </p:blipFill>
        <p:spPr bwMode="auto">
          <a:xfrm>
            <a:off x="2105980" y="1"/>
            <a:ext cx="4932040" cy="3723690"/>
          </a:xfrm>
          <a:prstGeom prst="rect">
            <a:avLst/>
          </a:prstGeom>
          <a:noFill/>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652120" y="0"/>
            <a:ext cx="3491880" cy="6858000"/>
          </a:xfrm>
        </p:spPr>
        <p:txBody>
          <a:bodyPr>
            <a:normAutofit/>
          </a:bodyPr>
          <a:lstStyle/>
          <a:p>
            <a:r>
              <a:rPr lang="el-GR" sz="2000" dirty="0" smtClean="0"/>
              <a:t>13.3</a:t>
            </a:r>
            <a:br>
              <a:rPr lang="el-GR" sz="2000" dirty="0" smtClean="0"/>
            </a:br>
            <a:r>
              <a:rPr lang="el-GR" sz="2000" dirty="0" smtClean="0"/>
              <a:t>Η ΝΑ Ευρώπη </a:t>
            </a:r>
            <a:br>
              <a:rPr lang="el-GR" sz="2000" dirty="0" smtClean="0"/>
            </a:br>
            <a:r>
              <a:rPr lang="el-GR" sz="2000" dirty="0" smtClean="0"/>
              <a:t>πριν τους</a:t>
            </a:r>
            <a:br>
              <a:rPr lang="el-GR" sz="2000" dirty="0" smtClean="0"/>
            </a:br>
            <a:r>
              <a:rPr lang="el-GR" sz="2000" dirty="0" smtClean="0"/>
              <a:t> Βαλκανικούς Πολέμους.</a:t>
            </a:r>
            <a:br>
              <a:rPr lang="el-GR" sz="2000" dirty="0" smtClean="0"/>
            </a:br>
            <a:endParaRPr lang="el-GR" sz="2000" dirty="0"/>
          </a:p>
        </p:txBody>
      </p:sp>
      <p:pic>
        <p:nvPicPr>
          <p:cNvPr id="28674" name="Picture 2" descr="C:\Users\Aris\Desktop\ΟΘΩΜΑΝΙΚΗ\χαρτες\13.3.png"/>
          <p:cNvPicPr>
            <a:picLocks noChangeAspect="1" noChangeArrowheads="1"/>
          </p:cNvPicPr>
          <p:nvPr/>
        </p:nvPicPr>
        <p:blipFill>
          <a:blip r:embed="rId2" cstate="print"/>
          <a:srcRect/>
          <a:stretch>
            <a:fillRect/>
          </a:stretch>
        </p:blipFill>
        <p:spPr bwMode="auto">
          <a:xfrm>
            <a:off x="0" y="0"/>
            <a:ext cx="5673630" cy="6858000"/>
          </a:xfrm>
          <a:prstGeom prst="rect">
            <a:avLst/>
          </a:prstGeom>
          <a:noFill/>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860032" y="0"/>
            <a:ext cx="4283968" cy="6858000"/>
          </a:xfrm>
        </p:spPr>
        <p:txBody>
          <a:bodyPr>
            <a:normAutofit/>
          </a:bodyPr>
          <a:lstStyle/>
          <a:p>
            <a:r>
              <a:rPr lang="el-GR" sz="2000" dirty="0" smtClean="0"/>
              <a:t>13.4</a:t>
            </a:r>
            <a:br>
              <a:rPr lang="el-GR" sz="2000" dirty="0" smtClean="0"/>
            </a:br>
            <a:r>
              <a:rPr lang="el-GR" sz="2000" dirty="0" smtClean="0"/>
              <a:t>Η ΝΑ Ευρώπη πριν και μετά </a:t>
            </a:r>
            <a:br>
              <a:rPr lang="el-GR" sz="2000" dirty="0" smtClean="0"/>
            </a:br>
            <a:r>
              <a:rPr lang="el-GR" sz="2000" dirty="0" smtClean="0"/>
              <a:t>τους Βαλκανικούς Πολέμους.</a:t>
            </a:r>
            <a:br>
              <a:rPr lang="el-GR" sz="2000" dirty="0" smtClean="0"/>
            </a:br>
            <a:endParaRPr lang="el-GR" sz="2000" dirty="0"/>
          </a:p>
        </p:txBody>
      </p:sp>
      <p:pic>
        <p:nvPicPr>
          <p:cNvPr id="29698" name="Picture 2" descr="C:\Users\Aris\Desktop\ΟΘΩΜΑΝΙΚΗ\χαρτες\13.4.jpg"/>
          <p:cNvPicPr>
            <a:picLocks noChangeAspect="1" noChangeArrowheads="1"/>
          </p:cNvPicPr>
          <p:nvPr/>
        </p:nvPicPr>
        <p:blipFill>
          <a:blip r:embed="rId2" cstate="print"/>
          <a:srcRect/>
          <a:stretch>
            <a:fillRect/>
          </a:stretch>
        </p:blipFill>
        <p:spPr bwMode="auto">
          <a:xfrm>
            <a:off x="0" y="0"/>
            <a:ext cx="4860032" cy="6847076"/>
          </a:xfrm>
          <a:prstGeom prst="rect">
            <a:avLst/>
          </a:prstGeom>
          <a:noFill/>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732240" y="0"/>
            <a:ext cx="2411760" cy="6858000"/>
          </a:xfrm>
        </p:spPr>
        <p:txBody>
          <a:bodyPr>
            <a:normAutofit/>
          </a:bodyPr>
          <a:lstStyle/>
          <a:p>
            <a:r>
              <a:rPr lang="el-GR" sz="2000" dirty="0" smtClean="0"/>
              <a:t>13.5</a:t>
            </a:r>
            <a:br>
              <a:rPr lang="el-GR" sz="2000" dirty="0" smtClean="0"/>
            </a:br>
            <a:r>
              <a:rPr lang="el-GR" sz="2000" dirty="0" smtClean="0"/>
              <a:t>Α’ Βαλκανικός </a:t>
            </a:r>
            <a:br>
              <a:rPr lang="el-GR" sz="2000" dirty="0" smtClean="0"/>
            </a:br>
            <a:r>
              <a:rPr lang="el-GR" sz="2000" dirty="0" smtClean="0"/>
              <a:t>Πόλεμος.</a:t>
            </a:r>
            <a:br>
              <a:rPr lang="el-GR" sz="2000" dirty="0" smtClean="0"/>
            </a:br>
            <a:endParaRPr lang="el-GR" sz="2000" dirty="0"/>
          </a:p>
        </p:txBody>
      </p:sp>
      <p:pic>
        <p:nvPicPr>
          <p:cNvPr id="30722" name="Picture 2" descr="C:\Users\Aris\Desktop\ΟΘΩΜΑΝΙΚΗ\χαρτες\13.5.png"/>
          <p:cNvPicPr>
            <a:picLocks noChangeAspect="1" noChangeArrowheads="1"/>
          </p:cNvPicPr>
          <p:nvPr/>
        </p:nvPicPr>
        <p:blipFill>
          <a:blip r:embed="rId2" cstate="print"/>
          <a:srcRect/>
          <a:stretch>
            <a:fillRect/>
          </a:stretch>
        </p:blipFill>
        <p:spPr bwMode="auto">
          <a:xfrm>
            <a:off x="-1" y="0"/>
            <a:ext cx="6740049" cy="6858000"/>
          </a:xfrm>
          <a:prstGeom prst="rect">
            <a:avLst/>
          </a:prstGeom>
          <a:noFill/>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661248"/>
            <a:ext cx="9144000" cy="1196752"/>
          </a:xfrm>
        </p:spPr>
        <p:txBody>
          <a:bodyPr>
            <a:normAutofit/>
          </a:bodyPr>
          <a:lstStyle/>
          <a:p>
            <a:r>
              <a:rPr lang="el-GR" sz="2000" dirty="0" smtClean="0"/>
              <a:t>13.6</a:t>
            </a:r>
            <a:br>
              <a:rPr lang="el-GR" sz="2000" dirty="0" smtClean="0"/>
            </a:br>
            <a:r>
              <a:rPr lang="el-GR" sz="2000" dirty="0" smtClean="0"/>
              <a:t>Α΄ Βαλκανικός Πόλεμος. Μουσουλμανικές απώλειες και μετακινήσεις.</a:t>
            </a:r>
            <a:endParaRPr lang="el-GR" sz="2000" dirty="0"/>
          </a:p>
        </p:txBody>
      </p:sp>
      <p:pic>
        <p:nvPicPr>
          <p:cNvPr id="31746" name="Picture 2" descr="C:\Users\Aris\Desktop\ΟΘΩΜΑΝΙΚΗ\χαρτες\13.6.jpg"/>
          <p:cNvPicPr>
            <a:picLocks noChangeAspect="1" noChangeArrowheads="1"/>
          </p:cNvPicPr>
          <p:nvPr/>
        </p:nvPicPr>
        <p:blipFill>
          <a:blip r:embed="rId2" cstate="print"/>
          <a:srcRect/>
          <a:stretch>
            <a:fillRect/>
          </a:stretch>
        </p:blipFill>
        <p:spPr bwMode="auto">
          <a:xfrm>
            <a:off x="413792" y="-1"/>
            <a:ext cx="8316416" cy="5883865"/>
          </a:xfrm>
          <a:prstGeom prst="rect">
            <a:avLst/>
          </a:prstGeom>
          <a:noFill/>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661248"/>
            <a:ext cx="9144000" cy="1196752"/>
          </a:xfrm>
        </p:spPr>
        <p:txBody>
          <a:bodyPr>
            <a:normAutofit/>
          </a:bodyPr>
          <a:lstStyle/>
          <a:p>
            <a:r>
              <a:rPr lang="el-GR" sz="2000" dirty="0" smtClean="0"/>
              <a:t>13.7</a:t>
            </a:r>
            <a:br>
              <a:rPr lang="el-GR" sz="2000" dirty="0" smtClean="0"/>
            </a:br>
            <a:r>
              <a:rPr lang="el-GR" sz="2000" dirty="0" smtClean="0"/>
              <a:t>Συνθήκη του Λονδίνου (Βουλγαρία).</a:t>
            </a:r>
            <a:endParaRPr lang="el-GR" sz="2000" dirty="0"/>
          </a:p>
        </p:txBody>
      </p:sp>
      <p:pic>
        <p:nvPicPr>
          <p:cNvPr id="32770" name="Picture 2" descr="C:\Users\Aris\Desktop\ΟΘΩΜΑΝΙΚΗ\χαρτες\13.7.png"/>
          <p:cNvPicPr>
            <a:picLocks noChangeAspect="1" noChangeArrowheads="1"/>
          </p:cNvPicPr>
          <p:nvPr/>
        </p:nvPicPr>
        <p:blipFill>
          <a:blip r:embed="rId2" cstate="print"/>
          <a:srcRect/>
          <a:stretch>
            <a:fillRect/>
          </a:stretch>
        </p:blipFill>
        <p:spPr bwMode="auto">
          <a:xfrm>
            <a:off x="1637928" y="-65322"/>
            <a:ext cx="5868144" cy="5970836"/>
          </a:xfrm>
          <a:prstGeom prst="rect">
            <a:avLst/>
          </a:prstGeom>
          <a:noFill/>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877272"/>
            <a:ext cx="9144000" cy="980728"/>
          </a:xfrm>
        </p:spPr>
        <p:txBody>
          <a:bodyPr>
            <a:normAutofit/>
          </a:bodyPr>
          <a:lstStyle/>
          <a:p>
            <a:r>
              <a:rPr lang="el-GR" sz="2000" dirty="0" smtClean="0"/>
              <a:t>13.8</a:t>
            </a:r>
            <a:br>
              <a:rPr lang="el-GR" sz="2000" dirty="0" smtClean="0"/>
            </a:br>
            <a:r>
              <a:rPr lang="el-GR" sz="2000" dirty="0" smtClean="0"/>
              <a:t>Β΄ Βαλκανικός Πόλεμος.</a:t>
            </a:r>
            <a:endParaRPr lang="el-GR" sz="2000" dirty="0"/>
          </a:p>
        </p:txBody>
      </p:sp>
      <p:pic>
        <p:nvPicPr>
          <p:cNvPr id="33794" name="Picture 2" descr="C:\Users\Aris\Desktop\ΟΘΩΜΑΝΙΚΗ\χαρτες\13.8.png"/>
          <p:cNvPicPr>
            <a:picLocks noChangeAspect="1" noChangeArrowheads="1"/>
          </p:cNvPicPr>
          <p:nvPr/>
        </p:nvPicPr>
        <p:blipFill>
          <a:blip r:embed="rId2" cstate="print"/>
          <a:srcRect/>
          <a:stretch>
            <a:fillRect/>
          </a:stretch>
        </p:blipFill>
        <p:spPr bwMode="auto">
          <a:xfrm>
            <a:off x="845840" y="0"/>
            <a:ext cx="7452320" cy="5972532"/>
          </a:xfrm>
          <a:prstGeom prst="rect">
            <a:avLst/>
          </a:prstGeom>
          <a:noFill/>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860032" y="0"/>
            <a:ext cx="4283968" cy="6858000"/>
          </a:xfrm>
        </p:spPr>
        <p:txBody>
          <a:bodyPr>
            <a:normAutofit/>
          </a:bodyPr>
          <a:lstStyle/>
          <a:p>
            <a:r>
              <a:rPr lang="el-GR" sz="2000" dirty="0" smtClean="0"/>
              <a:t>13.9</a:t>
            </a:r>
            <a:br>
              <a:rPr lang="el-GR" sz="2000" dirty="0" smtClean="0"/>
            </a:br>
            <a:r>
              <a:rPr lang="el-GR" sz="2000" dirty="0" smtClean="0"/>
              <a:t>Συνθήκες του Λονδίνου </a:t>
            </a:r>
            <a:br>
              <a:rPr lang="el-GR" sz="2000" dirty="0" smtClean="0"/>
            </a:br>
            <a:r>
              <a:rPr lang="el-GR" sz="2000" dirty="0" smtClean="0"/>
              <a:t>και του Βουκουρεστίου </a:t>
            </a:r>
            <a:br>
              <a:rPr lang="el-GR" sz="2000" dirty="0" smtClean="0"/>
            </a:br>
            <a:r>
              <a:rPr lang="el-GR" sz="2000" dirty="0" smtClean="0"/>
              <a:t>(1913).</a:t>
            </a:r>
            <a:br>
              <a:rPr lang="el-GR" sz="2000" dirty="0" smtClean="0"/>
            </a:br>
            <a:endParaRPr lang="el-GR" sz="2000" dirty="0"/>
          </a:p>
        </p:txBody>
      </p:sp>
      <p:pic>
        <p:nvPicPr>
          <p:cNvPr id="34818" name="Picture 2" descr="C:\Users\Aris\Desktop\ΟΘΩΜΑΝΙΚΗ\χαρτες\13.9.jpg"/>
          <p:cNvPicPr>
            <a:picLocks noChangeAspect="1" noChangeArrowheads="1"/>
          </p:cNvPicPr>
          <p:nvPr/>
        </p:nvPicPr>
        <p:blipFill>
          <a:blip r:embed="rId2" cstate="print"/>
          <a:srcRect/>
          <a:stretch>
            <a:fillRect/>
          </a:stretch>
        </p:blipFill>
        <p:spPr bwMode="auto">
          <a:xfrm>
            <a:off x="0" y="0"/>
            <a:ext cx="4860032" cy="6889264"/>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858000"/>
          </a:xfrm>
        </p:spPr>
        <p:txBody>
          <a:bodyPr>
            <a:normAutofit/>
          </a:bodyPr>
          <a:lstStyle/>
          <a:p>
            <a:r>
              <a:rPr lang="el-GR" sz="3600" dirty="0" smtClean="0"/>
              <a:t>2.</a:t>
            </a:r>
            <a:br>
              <a:rPr lang="el-GR" sz="3600" dirty="0" smtClean="0"/>
            </a:br>
            <a:r>
              <a:rPr lang="el-GR" sz="3600" b="1" dirty="0"/>
              <a:t>Οι Σελτζούκοι στο Ιράν και την Μικρά Ασία</a:t>
            </a:r>
            <a:r>
              <a:rPr lang="el-GR" sz="3600" dirty="0"/>
              <a:t>. </a:t>
            </a:r>
            <a:r>
              <a:rPr lang="el-GR" sz="3600" dirty="0" smtClean="0"/>
              <a:t>  </a:t>
            </a:r>
            <a:r>
              <a:rPr lang="el-GR" sz="3600" b="1" dirty="0" smtClean="0"/>
              <a:t>Οι </a:t>
            </a:r>
            <a:r>
              <a:rPr lang="el-GR" sz="3600" b="1" dirty="0"/>
              <a:t>μογγολικές κατακτήσεις </a:t>
            </a:r>
            <a:r>
              <a:rPr lang="el-GR" sz="3600" b="1" dirty="0" smtClean="0"/>
              <a:t/>
            </a:r>
            <a:br>
              <a:rPr lang="el-GR" sz="3600" b="1" dirty="0" smtClean="0"/>
            </a:br>
            <a:r>
              <a:rPr lang="el-GR" sz="3600" b="1" dirty="0" smtClean="0"/>
              <a:t>(</a:t>
            </a:r>
            <a:r>
              <a:rPr lang="el-GR" sz="3600" b="1" dirty="0"/>
              <a:t>11</a:t>
            </a:r>
            <a:r>
              <a:rPr lang="el-GR" sz="3600" b="1" baseline="30000" dirty="0"/>
              <a:t>ος</a:t>
            </a:r>
            <a:r>
              <a:rPr lang="el-GR" sz="3600" b="1" dirty="0"/>
              <a:t>-13</a:t>
            </a:r>
            <a:r>
              <a:rPr lang="el-GR" sz="3600" b="1" baseline="30000" dirty="0"/>
              <a:t>ος</a:t>
            </a:r>
            <a:r>
              <a:rPr lang="el-GR" sz="3600" b="1" dirty="0"/>
              <a:t> αι.)</a:t>
            </a:r>
            <a:endParaRPr lang="el-GR" sz="3600"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573016"/>
            <a:ext cx="9144000" cy="3284984"/>
          </a:xfrm>
        </p:spPr>
        <p:txBody>
          <a:bodyPr>
            <a:noAutofit/>
          </a:bodyPr>
          <a:lstStyle/>
          <a:p>
            <a:r>
              <a:rPr lang="el-GR" sz="2000" dirty="0" smtClean="0"/>
              <a:t>13.10</a:t>
            </a:r>
            <a:br>
              <a:rPr lang="el-GR" sz="2000" dirty="0" smtClean="0"/>
            </a:br>
            <a:r>
              <a:rPr lang="el-GR" sz="2000" dirty="0" smtClean="0"/>
              <a:t>Μεταξύ Αυγούστου και Οκτωβρίου 1913 δημιουργήθηκε με έδρα την Κομοτηνή (τότε </a:t>
            </a:r>
            <a:r>
              <a:rPr lang="el-GR" sz="2000" dirty="0" err="1" smtClean="0"/>
              <a:t>Γκιουμουλτζίνα</a:t>
            </a:r>
            <a:r>
              <a:rPr lang="el-GR" sz="2000" dirty="0" smtClean="0"/>
              <a:t>) στην περιοχή της Δυτικής Θράκης η «Προσωρινή Κυβέρνηση Δυτικής Θράκης» ή «Ανεξάρτητη Κυβέρνηση Δυτικής Θράκης» από ντόπιους μουσουλμάνους που αντέδρασαν στην παραχώρηση της περιοχής στην Βουλγαρία, την οποία προέβλεπε η Συνθήκη του Βουκουρεστίου. Με την υπογραφή της Συνθήκης της Κωνσταντινούπολης (29 Σεπτεμβρίου 1913) ανάμεσα στο Βασίλειο της Βουλγαρίας και την Οθωμανική Αυτοκρατορία, η περιοχή (εκτός από τις σημερινές περιοχές Διδυμοτείχου και Ορεστιάδας) αποδόθηκε στην Βουλγαρία και οι εξεγερθέντες κατέθεσαν τα όπλα. Οι περιοχές Διδυμοτείχου και Ορεστιάδας αποδόθηκαν από την Οθωμανική Αυτοκρατορία στην Βουλγαρία με την Σύμβαση της Σόφιας (1915).</a:t>
            </a:r>
            <a:br>
              <a:rPr lang="el-GR" sz="2000" dirty="0" smtClean="0"/>
            </a:br>
            <a:endParaRPr lang="el-GR" sz="2000" dirty="0"/>
          </a:p>
        </p:txBody>
      </p:sp>
      <p:pic>
        <p:nvPicPr>
          <p:cNvPr id="35842" name="Picture 2" descr="C:\Users\Aris\Desktop\ΟΘΩΜΑΝΙΚΗ\χαρτες\13.10.jpg"/>
          <p:cNvPicPr>
            <a:picLocks noChangeAspect="1" noChangeArrowheads="1"/>
          </p:cNvPicPr>
          <p:nvPr/>
        </p:nvPicPr>
        <p:blipFill>
          <a:blip r:embed="rId2" cstate="print"/>
          <a:srcRect/>
          <a:stretch>
            <a:fillRect/>
          </a:stretch>
        </p:blipFill>
        <p:spPr bwMode="auto">
          <a:xfrm>
            <a:off x="1781944" y="0"/>
            <a:ext cx="5580112" cy="3378504"/>
          </a:xfrm>
          <a:prstGeom prst="rect">
            <a:avLst/>
          </a:prstGeom>
          <a:noFill/>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661248"/>
            <a:ext cx="9144000" cy="1196752"/>
          </a:xfrm>
        </p:spPr>
        <p:txBody>
          <a:bodyPr>
            <a:noAutofit/>
          </a:bodyPr>
          <a:lstStyle/>
          <a:p>
            <a:r>
              <a:rPr lang="el-GR" sz="2000" dirty="0" smtClean="0"/>
              <a:t>13.</a:t>
            </a:r>
            <a:r>
              <a:rPr lang="en-US" sz="2000" dirty="0" smtClean="0"/>
              <a:t>11</a:t>
            </a:r>
            <a:br>
              <a:rPr lang="en-US" sz="2000" dirty="0" smtClean="0"/>
            </a:br>
            <a:r>
              <a:rPr lang="el-GR" sz="2000" dirty="0" smtClean="0"/>
              <a:t>Η ΝΑ Ευρώπη μετά τους Βαλκανικούς πολέμους </a:t>
            </a:r>
            <a:br>
              <a:rPr lang="el-GR" sz="2000" dirty="0" smtClean="0"/>
            </a:br>
            <a:r>
              <a:rPr lang="el-GR" sz="2000" dirty="0" smtClean="0"/>
              <a:t>(συνθήκες του Λονδίνου και της Κωνσταντινούπολης, 1913)</a:t>
            </a:r>
            <a:endParaRPr lang="el-GR" sz="2000" dirty="0"/>
          </a:p>
        </p:txBody>
      </p:sp>
      <p:pic>
        <p:nvPicPr>
          <p:cNvPr id="36866" name="Picture 2" descr="C:\Users\Aris\Desktop\ΟΘΩΜΑΝΙΚΗ\χαρτες\13.11.png"/>
          <p:cNvPicPr>
            <a:picLocks noChangeAspect="1" noChangeArrowheads="1"/>
          </p:cNvPicPr>
          <p:nvPr/>
        </p:nvPicPr>
        <p:blipFill>
          <a:blip r:embed="rId2" cstate="print"/>
          <a:srcRect/>
          <a:stretch>
            <a:fillRect/>
          </a:stretch>
        </p:blipFill>
        <p:spPr bwMode="auto">
          <a:xfrm>
            <a:off x="521804" y="-1"/>
            <a:ext cx="8100392" cy="5617261"/>
          </a:xfrm>
          <a:prstGeom prst="rect">
            <a:avLst/>
          </a:prstGeom>
          <a:noFill/>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652120" y="0"/>
            <a:ext cx="3491880" cy="6858000"/>
          </a:xfrm>
        </p:spPr>
        <p:txBody>
          <a:bodyPr>
            <a:normAutofit/>
          </a:bodyPr>
          <a:lstStyle/>
          <a:p>
            <a:r>
              <a:rPr lang="el-GR" sz="2000" dirty="0" smtClean="0"/>
              <a:t>13.12</a:t>
            </a:r>
            <a:br>
              <a:rPr lang="el-GR" sz="2000" dirty="0" smtClean="0"/>
            </a:br>
            <a:r>
              <a:rPr lang="el-GR" sz="2000" dirty="0" smtClean="0"/>
              <a:t>Συνθήκη του Βουκουρεστίου (1913).</a:t>
            </a:r>
            <a:br>
              <a:rPr lang="el-GR" sz="2000" dirty="0" smtClean="0"/>
            </a:br>
            <a:endParaRPr lang="el-GR" sz="2000" dirty="0"/>
          </a:p>
        </p:txBody>
      </p:sp>
      <p:pic>
        <p:nvPicPr>
          <p:cNvPr id="37890" name="Picture 2" descr="C:\Users\Aris\Desktop\ΟΘΩΜΑΝΙΚΗ\χαρτες\13.12.png"/>
          <p:cNvPicPr>
            <a:picLocks noChangeAspect="1" noChangeArrowheads="1"/>
          </p:cNvPicPr>
          <p:nvPr/>
        </p:nvPicPr>
        <p:blipFill>
          <a:blip r:embed="rId2" cstate="print"/>
          <a:srcRect/>
          <a:stretch>
            <a:fillRect/>
          </a:stretch>
        </p:blipFill>
        <p:spPr bwMode="auto">
          <a:xfrm>
            <a:off x="0" y="0"/>
            <a:ext cx="5673630" cy="6858000"/>
          </a:xfrm>
          <a:prstGeom prst="rect">
            <a:avLst/>
          </a:prstGeom>
          <a:noFill/>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796136" y="0"/>
            <a:ext cx="3347864" cy="6858000"/>
          </a:xfrm>
        </p:spPr>
        <p:txBody>
          <a:bodyPr>
            <a:normAutofit/>
          </a:bodyPr>
          <a:lstStyle/>
          <a:p>
            <a:r>
              <a:rPr lang="el-GR" sz="2000" dirty="0" smtClean="0"/>
              <a:t>13.13</a:t>
            </a:r>
            <a:br>
              <a:rPr lang="el-GR" sz="2000" dirty="0" smtClean="0"/>
            </a:br>
            <a:r>
              <a:rPr lang="el-GR" sz="2000" dirty="0" smtClean="0"/>
              <a:t>Η ΝΑ Ευρώπη το 1913.</a:t>
            </a:r>
            <a:endParaRPr lang="el-GR" sz="2000" dirty="0"/>
          </a:p>
        </p:txBody>
      </p:sp>
      <p:pic>
        <p:nvPicPr>
          <p:cNvPr id="38914" name="Picture 2" descr="C:\Users\Aris\Desktop\ΟΘΩΜΑΝΙΚΗ\χαρτες\13.13.png"/>
          <p:cNvPicPr>
            <a:picLocks noChangeAspect="1" noChangeArrowheads="1"/>
          </p:cNvPicPr>
          <p:nvPr/>
        </p:nvPicPr>
        <p:blipFill>
          <a:blip r:embed="rId2" cstate="print"/>
          <a:srcRect/>
          <a:stretch>
            <a:fillRect/>
          </a:stretch>
        </p:blipFill>
        <p:spPr bwMode="auto">
          <a:xfrm>
            <a:off x="0" y="-1"/>
            <a:ext cx="5796136" cy="6841385"/>
          </a:xfrm>
          <a:prstGeom prst="rect">
            <a:avLst/>
          </a:prstGeom>
          <a:noFill/>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858000"/>
          </a:xfrm>
        </p:spPr>
        <p:txBody>
          <a:bodyPr>
            <a:normAutofit/>
          </a:bodyPr>
          <a:lstStyle/>
          <a:p>
            <a:r>
              <a:rPr lang="el-GR" sz="3600" b="1" dirty="0" smtClean="0"/>
              <a:t>14.</a:t>
            </a:r>
            <a:br>
              <a:rPr lang="el-GR" sz="3600" b="1" dirty="0" smtClean="0"/>
            </a:br>
            <a:r>
              <a:rPr lang="el-GR" sz="3600" b="1" dirty="0" smtClean="0"/>
              <a:t>Ο Α΄ Παγκόσμιος Πόλεμος </a:t>
            </a:r>
            <a:br>
              <a:rPr lang="el-GR" sz="3600" b="1" dirty="0" smtClean="0"/>
            </a:br>
            <a:r>
              <a:rPr lang="el-GR" sz="3600" b="1" dirty="0" smtClean="0"/>
              <a:t>(1914-1918)</a:t>
            </a:r>
            <a:endParaRPr lang="el-GR" sz="3600" b="1" dirty="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940152" y="0"/>
            <a:ext cx="3203848" cy="6858000"/>
          </a:xfrm>
        </p:spPr>
        <p:txBody>
          <a:bodyPr>
            <a:normAutofit/>
          </a:bodyPr>
          <a:lstStyle/>
          <a:p>
            <a:r>
              <a:rPr lang="el-GR" sz="2000" dirty="0" smtClean="0"/>
              <a:t>14.1</a:t>
            </a:r>
            <a:br>
              <a:rPr lang="el-GR" sz="2000" dirty="0" smtClean="0"/>
            </a:br>
            <a:r>
              <a:rPr lang="el-GR" sz="2000" dirty="0" smtClean="0"/>
              <a:t>Η Οθωμανική Αυτοκρατορία το 1914 (αρχή του </a:t>
            </a:r>
            <a:br>
              <a:rPr lang="el-GR" sz="2000" dirty="0" smtClean="0"/>
            </a:br>
            <a:r>
              <a:rPr lang="el-GR" sz="2000" dirty="0" smtClean="0"/>
              <a:t>Α΄ Παγκοσμίου Πολέμου), </a:t>
            </a:r>
            <a:br>
              <a:rPr lang="el-GR" sz="2000" dirty="0" smtClean="0"/>
            </a:br>
            <a:r>
              <a:rPr lang="el-GR" sz="2000" dirty="0" smtClean="0"/>
              <a:t>μετά την συμμαχία της με τις Κεντρικές Δυνάμεις χάνει κάθε τυπική επικυριαρχία σε Κύπρο (προσαρτάται στο Ηνωμένο Βασίλειο και το 1925 γίνεται Αποικία του Στέμματος), Αίγυπτο (έγινε σουλτανάτο το 1914 και βασίλειο το 1922, πάντα με βρετανική στρατιωτική παρουσία) και Σουδάν.</a:t>
            </a:r>
            <a:br>
              <a:rPr lang="el-GR" sz="2000" dirty="0" smtClean="0"/>
            </a:br>
            <a:endParaRPr lang="el-GR" sz="2000" dirty="0"/>
          </a:p>
        </p:txBody>
      </p:sp>
      <p:pic>
        <p:nvPicPr>
          <p:cNvPr id="39938" name="Picture 2" descr="C:\Users\Aris\Desktop\ΟΘΩΜΑΝΙΚΗ\χαρτες\14.1.png"/>
          <p:cNvPicPr>
            <a:picLocks noChangeAspect="1" noChangeArrowheads="1"/>
          </p:cNvPicPr>
          <p:nvPr/>
        </p:nvPicPr>
        <p:blipFill>
          <a:blip r:embed="rId2" cstate="print"/>
          <a:srcRect/>
          <a:stretch>
            <a:fillRect/>
          </a:stretch>
        </p:blipFill>
        <p:spPr bwMode="auto">
          <a:xfrm>
            <a:off x="0" y="1"/>
            <a:ext cx="5940152" cy="6877582"/>
          </a:xfrm>
          <a:prstGeom prst="rect">
            <a:avLst/>
          </a:prstGeom>
          <a:noFill/>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661248"/>
            <a:ext cx="9144000" cy="1196752"/>
          </a:xfrm>
        </p:spPr>
        <p:txBody>
          <a:bodyPr>
            <a:noAutofit/>
          </a:bodyPr>
          <a:lstStyle/>
          <a:p>
            <a:r>
              <a:rPr lang="el-GR" sz="2000" dirty="0" smtClean="0"/>
              <a:t>14.2</a:t>
            </a:r>
            <a:br>
              <a:rPr lang="el-GR" sz="2000" dirty="0" smtClean="0"/>
            </a:br>
            <a:r>
              <a:rPr lang="el-GR" sz="2000" dirty="0" smtClean="0"/>
              <a:t>Μεσανατολικό θέατρο του Α΄ Παγκοσμίου Πολέμου: Μέτωπο του Καυκάσου </a:t>
            </a:r>
            <a:br>
              <a:rPr lang="el-GR" sz="2000" dirty="0" smtClean="0"/>
            </a:br>
            <a:r>
              <a:rPr lang="el-GR" sz="2000" dirty="0" smtClean="0"/>
              <a:t>(1914-1918), Μέτωπο της Μεσοποταμίας (1914-1918), Μέτωπο της Παλαιστίνης (1914-1918), Μάχη της Καλλίπολης (1915-1916) και Αραβική Εξέγερση (1916-1918).</a:t>
            </a:r>
            <a:br>
              <a:rPr lang="el-GR" sz="2000" dirty="0" smtClean="0"/>
            </a:br>
            <a:endParaRPr lang="el-GR" sz="2000" dirty="0"/>
          </a:p>
        </p:txBody>
      </p:sp>
      <p:pic>
        <p:nvPicPr>
          <p:cNvPr id="40962" name="Picture 2" descr="C:\Users\Aris\Desktop\ΟΘΩΜΑΝΙΚΗ\χαρτες\14.2.png"/>
          <p:cNvPicPr>
            <a:picLocks noChangeAspect="1" noChangeArrowheads="1"/>
          </p:cNvPicPr>
          <p:nvPr/>
        </p:nvPicPr>
        <p:blipFill>
          <a:blip r:embed="rId2" cstate="print"/>
          <a:srcRect/>
          <a:stretch>
            <a:fillRect/>
          </a:stretch>
        </p:blipFill>
        <p:spPr bwMode="auto">
          <a:xfrm>
            <a:off x="1140375" y="0"/>
            <a:ext cx="6863251" cy="5445224"/>
          </a:xfrm>
          <a:prstGeom prst="rect">
            <a:avLst/>
          </a:prstGeom>
          <a:noFill/>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733256"/>
            <a:ext cx="9144000" cy="1124744"/>
          </a:xfrm>
        </p:spPr>
        <p:txBody>
          <a:bodyPr>
            <a:normAutofit/>
          </a:bodyPr>
          <a:lstStyle/>
          <a:p>
            <a:r>
              <a:rPr lang="el-GR" sz="2000" dirty="0" smtClean="0"/>
              <a:t>14.3</a:t>
            </a:r>
            <a:br>
              <a:rPr lang="el-GR" sz="2000" dirty="0" smtClean="0"/>
            </a:br>
            <a:r>
              <a:rPr lang="el-GR" sz="2000" dirty="0" smtClean="0"/>
              <a:t>Μάχη της Καλλίπολης, 1915-1916.</a:t>
            </a:r>
            <a:endParaRPr lang="el-GR" sz="2000" dirty="0"/>
          </a:p>
        </p:txBody>
      </p:sp>
      <p:pic>
        <p:nvPicPr>
          <p:cNvPr id="41986" name="Picture 2" descr="C:\Users\Aris\Desktop\ΟΘΩΜΑΝΙΚΗ\χαρτες\14.3.png"/>
          <p:cNvPicPr>
            <a:picLocks noChangeAspect="1" noChangeArrowheads="1"/>
          </p:cNvPicPr>
          <p:nvPr/>
        </p:nvPicPr>
        <p:blipFill>
          <a:blip r:embed="rId2" cstate="print"/>
          <a:srcRect/>
          <a:stretch>
            <a:fillRect/>
          </a:stretch>
        </p:blipFill>
        <p:spPr bwMode="auto">
          <a:xfrm>
            <a:off x="341784" y="0"/>
            <a:ext cx="8460432" cy="5898800"/>
          </a:xfrm>
          <a:prstGeom prst="rect">
            <a:avLst/>
          </a:prstGeom>
          <a:noFill/>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588224" y="0"/>
            <a:ext cx="2555776" cy="6858000"/>
          </a:xfrm>
        </p:spPr>
        <p:txBody>
          <a:bodyPr>
            <a:normAutofit/>
          </a:bodyPr>
          <a:lstStyle/>
          <a:p>
            <a:r>
              <a:rPr lang="el-GR" sz="2000" dirty="0" smtClean="0"/>
              <a:t>14.4</a:t>
            </a:r>
            <a:br>
              <a:rPr lang="el-GR" sz="2000" dirty="0" smtClean="0"/>
            </a:br>
            <a:r>
              <a:rPr lang="el-GR" sz="2000" dirty="0" smtClean="0"/>
              <a:t>Σύμβαση της Σόφιας (6 Σεπτεμβρίου 1915). Η Οθωμανική Αυτοκρατορία εκχώρησε στην Βουλγαρία τις σημερινές περιοχές Διδυμοτείχου και Ορεστιάδας, ως κίνητρο για να συμμετάσχει η Βουλγαρία στον         Α΄ Παγκόσμιο Πόλεμο στο πλευρό των Κεντρικών Δυνάμεων.</a:t>
            </a:r>
            <a:br>
              <a:rPr lang="el-GR" sz="2000" dirty="0" smtClean="0"/>
            </a:br>
            <a:endParaRPr lang="el-GR" sz="2000" dirty="0"/>
          </a:p>
        </p:txBody>
      </p:sp>
      <p:pic>
        <p:nvPicPr>
          <p:cNvPr id="43010" name="Picture 2" descr="C:\Users\Aris\Desktop\ΟΘΩΜΑΝΙΚΗ\χαρτες\14.4.jpg"/>
          <p:cNvPicPr>
            <a:picLocks noChangeAspect="1" noChangeArrowheads="1"/>
          </p:cNvPicPr>
          <p:nvPr/>
        </p:nvPicPr>
        <p:blipFill>
          <a:blip r:embed="rId2" cstate="print"/>
          <a:srcRect/>
          <a:stretch>
            <a:fillRect/>
          </a:stretch>
        </p:blipFill>
        <p:spPr bwMode="auto">
          <a:xfrm>
            <a:off x="-108520" y="0"/>
            <a:ext cx="6741323" cy="6858000"/>
          </a:xfrm>
          <a:prstGeom prst="rect">
            <a:avLst/>
          </a:prstGeom>
          <a:noFill/>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084168" y="0"/>
            <a:ext cx="3059832" cy="6858000"/>
          </a:xfrm>
        </p:spPr>
        <p:txBody>
          <a:bodyPr>
            <a:normAutofit/>
          </a:bodyPr>
          <a:lstStyle/>
          <a:p>
            <a:r>
              <a:rPr lang="el-GR" sz="2000" dirty="0" smtClean="0"/>
              <a:t>14.5</a:t>
            </a:r>
            <a:br>
              <a:rPr lang="el-GR" sz="2000" dirty="0" smtClean="0"/>
            </a:br>
            <a:r>
              <a:rPr lang="el-GR" sz="2000" dirty="0" smtClean="0"/>
              <a:t>Η συμφωνία Σάϊκς - Πικό </a:t>
            </a:r>
            <a:br>
              <a:rPr lang="el-GR" sz="2000" dirty="0" smtClean="0"/>
            </a:br>
            <a:r>
              <a:rPr lang="el-GR" sz="2000" dirty="0" smtClean="0"/>
              <a:t>για την Μέση Ανατολή </a:t>
            </a:r>
            <a:br>
              <a:rPr lang="el-GR" sz="2000" dirty="0" smtClean="0"/>
            </a:br>
            <a:r>
              <a:rPr lang="el-GR" sz="2000" dirty="0" smtClean="0"/>
              <a:t>το 1916.</a:t>
            </a:r>
            <a:br>
              <a:rPr lang="el-GR" sz="2000" dirty="0" smtClean="0"/>
            </a:br>
            <a:endParaRPr lang="el-GR" sz="2000" dirty="0"/>
          </a:p>
        </p:txBody>
      </p:sp>
      <p:pic>
        <p:nvPicPr>
          <p:cNvPr id="44034" name="Picture 2" descr="C:\Users\Aris\Desktop\ΟΘΩΜΑΝΙΚΗ\χαρτες\14.5.png"/>
          <p:cNvPicPr>
            <a:picLocks noChangeAspect="1" noChangeArrowheads="1"/>
          </p:cNvPicPr>
          <p:nvPr/>
        </p:nvPicPr>
        <p:blipFill>
          <a:blip r:embed="rId2" cstate="print"/>
          <a:srcRect/>
          <a:stretch>
            <a:fillRect/>
          </a:stretch>
        </p:blipFill>
        <p:spPr bwMode="auto">
          <a:xfrm>
            <a:off x="0" y="0"/>
            <a:ext cx="6096000" cy="68580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733256"/>
            <a:ext cx="9144000" cy="1124744"/>
          </a:xfrm>
        </p:spPr>
        <p:txBody>
          <a:bodyPr>
            <a:normAutofit/>
          </a:bodyPr>
          <a:lstStyle/>
          <a:p>
            <a:r>
              <a:rPr lang="el-GR" sz="2000" dirty="0" smtClean="0"/>
              <a:t>21.</a:t>
            </a:r>
            <a:br>
              <a:rPr lang="el-GR" sz="2000" dirty="0" smtClean="0"/>
            </a:br>
            <a:r>
              <a:rPr lang="el-GR" sz="2000" dirty="0"/>
              <a:t>Οι κατακτήσεις των Σελτζούκων και η Μεγάλη </a:t>
            </a:r>
            <a:r>
              <a:rPr lang="el-GR" sz="2000" dirty="0" err="1"/>
              <a:t>Σελτζουκική</a:t>
            </a:r>
            <a:r>
              <a:rPr lang="el-GR" sz="2000" dirty="0"/>
              <a:t> Αυτοκρατορία.</a:t>
            </a:r>
            <a:br>
              <a:rPr lang="el-GR" sz="2000" dirty="0"/>
            </a:br>
            <a:endParaRPr lang="el-GR" sz="2000" dirty="0"/>
          </a:p>
        </p:txBody>
      </p:sp>
      <p:pic>
        <p:nvPicPr>
          <p:cNvPr id="11266" name="Picture 2" descr="C:\Users\Aris\Desktop\ΟΘΩΜΑΝΙΚΗ\χαρτες\2.1.png"/>
          <p:cNvPicPr>
            <a:picLocks noChangeAspect="1" noChangeArrowheads="1"/>
          </p:cNvPicPr>
          <p:nvPr/>
        </p:nvPicPr>
        <p:blipFill>
          <a:blip r:embed="rId2" cstate="print"/>
          <a:srcRect/>
          <a:stretch>
            <a:fillRect/>
          </a:stretch>
        </p:blipFill>
        <p:spPr bwMode="auto">
          <a:xfrm>
            <a:off x="0" y="-243408"/>
            <a:ext cx="9144000" cy="6026474"/>
          </a:xfrm>
          <a:prstGeom prst="rect">
            <a:avLst/>
          </a:prstGeom>
          <a:noFill/>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858000"/>
          </a:xfrm>
        </p:spPr>
        <p:txBody>
          <a:bodyPr>
            <a:normAutofit/>
          </a:bodyPr>
          <a:lstStyle/>
          <a:p>
            <a:r>
              <a:rPr lang="el-GR" sz="3600" b="1" dirty="0" smtClean="0"/>
              <a:t>15.</a:t>
            </a:r>
            <a:br>
              <a:rPr lang="el-GR" sz="3600" b="1" dirty="0" smtClean="0"/>
            </a:br>
            <a:r>
              <a:rPr lang="el-GR" sz="3600" b="1" dirty="0" smtClean="0"/>
              <a:t>Από τον Μούδρο ως την Λοζάνη </a:t>
            </a:r>
            <a:br>
              <a:rPr lang="el-GR" sz="3600" b="1" dirty="0" smtClean="0"/>
            </a:br>
            <a:r>
              <a:rPr lang="el-GR" sz="3600" b="1" dirty="0" smtClean="0"/>
              <a:t>(1918-1923)</a:t>
            </a:r>
            <a:endParaRPr lang="el-GR" sz="3600" b="1" dirty="0"/>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661248"/>
            <a:ext cx="9144000" cy="1196752"/>
          </a:xfrm>
        </p:spPr>
        <p:txBody>
          <a:bodyPr>
            <a:noAutofit/>
          </a:bodyPr>
          <a:lstStyle/>
          <a:p>
            <a:r>
              <a:rPr lang="el-GR" sz="2000" dirty="0" smtClean="0"/>
              <a:t>15.1</a:t>
            </a:r>
            <a:br>
              <a:rPr lang="el-GR" sz="2000" dirty="0" smtClean="0"/>
            </a:br>
            <a:r>
              <a:rPr lang="el-GR" sz="2000" dirty="0" smtClean="0"/>
              <a:t>Χάρτης που δείχνει την κατοχή οθωμανικών εδαφών από τις δυνάμεις της Αντάντ, σύμφωνα με τους όρους της Ανακωχής του Μούδρου.</a:t>
            </a:r>
            <a:r>
              <a:rPr lang="el-GR" sz="2000" b="1" dirty="0" smtClean="0"/>
              <a:t/>
            </a:r>
            <a:br>
              <a:rPr lang="el-GR" sz="2000" b="1" dirty="0" smtClean="0"/>
            </a:br>
            <a:endParaRPr lang="el-GR" sz="2000" dirty="0"/>
          </a:p>
        </p:txBody>
      </p:sp>
      <p:pic>
        <p:nvPicPr>
          <p:cNvPr id="45058" name="Picture 2" descr="C:\Users\Aris\Desktop\ΟΘΩΜΑΝΙΚΗ\χαρτες\15.1.png"/>
          <p:cNvPicPr>
            <a:picLocks noChangeAspect="1" noChangeArrowheads="1"/>
          </p:cNvPicPr>
          <p:nvPr/>
        </p:nvPicPr>
        <p:blipFill>
          <a:blip r:embed="rId2" cstate="print"/>
          <a:srcRect/>
          <a:stretch>
            <a:fillRect/>
          </a:stretch>
        </p:blipFill>
        <p:spPr bwMode="auto">
          <a:xfrm>
            <a:off x="0" y="0"/>
            <a:ext cx="9144000" cy="5428119"/>
          </a:xfrm>
          <a:prstGeom prst="rect">
            <a:avLst/>
          </a:prstGeom>
          <a:noFill/>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661248"/>
            <a:ext cx="9144000" cy="1196752"/>
          </a:xfrm>
        </p:spPr>
        <p:txBody>
          <a:bodyPr>
            <a:noAutofit/>
          </a:bodyPr>
          <a:lstStyle/>
          <a:p>
            <a:r>
              <a:rPr lang="el-GR" sz="2000" dirty="0" smtClean="0"/>
              <a:t>15.2</a:t>
            </a:r>
            <a:br>
              <a:rPr lang="el-GR" sz="2000" dirty="0" smtClean="0"/>
            </a:br>
            <a:r>
              <a:rPr lang="el-GR" sz="2000" dirty="0" smtClean="0"/>
              <a:t>Χάρτης της προταθείσας Δημοκρατίας του Πόντου, η οποία υποστηρίχθηκε από ποντιακής καταγωγής οικονομικούς, εκκλησιαστικούς και πολιτικούς παράγοντες, ιδίως κατά το Συνέδριο της Ειρήνης στο Παρίσι (1919).</a:t>
            </a:r>
            <a:br>
              <a:rPr lang="el-GR" sz="2000" dirty="0" smtClean="0"/>
            </a:br>
            <a:endParaRPr lang="el-GR" sz="2000" dirty="0"/>
          </a:p>
        </p:txBody>
      </p:sp>
      <p:pic>
        <p:nvPicPr>
          <p:cNvPr id="46082" name="Picture 2" descr="C:\Users\Aris\Desktop\ΟΘΩΜΑΝΙΚΗ\χαρτες\15.2.jpg"/>
          <p:cNvPicPr>
            <a:picLocks noChangeAspect="1" noChangeArrowheads="1"/>
          </p:cNvPicPr>
          <p:nvPr/>
        </p:nvPicPr>
        <p:blipFill>
          <a:blip r:embed="rId2" cstate="print"/>
          <a:srcRect/>
          <a:stretch>
            <a:fillRect/>
          </a:stretch>
        </p:blipFill>
        <p:spPr bwMode="auto">
          <a:xfrm>
            <a:off x="413792" y="0"/>
            <a:ext cx="8316416" cy="5446149"/>
          </a:xfrm>
          <a:prstGeom prst="rect">
            <a:avLst/>
          </a:prstGeom>
          <a:noFill/>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733256"/>
            <a:ext cx="9144000" cy="1124744"/>
          </a:xfrm>
        </p:spPr>
        <p:txBody>
          <a:bodyPr>
            <a:noAutofit/>
          </a:bodyPr>
          <a:lstStyle/>
          <a:p>
            <a:r>
              <a:rPr lang="el-GR" sz="2000" dirty="0" smtClean="0"/>
              <a:t>15.3</a:t>
            </a:r>
            <a:br>
              <a:rPr lang="el-GR" sz="2000" dirty="0" smtClean="0"/>
            </a:br>
            <a:r>
              <a:rPr lang="el-GR" sz="2000" dirty="0" smtClean="0"/>
              <a:t>Επεξήγηση στην επόμενη διαφάνεια</a:t>
            </a:r>
            <a:br>
              <a:rPr lang="el-GR" sz="2000" dirty="0" smtClean="0"/>
            </a:br>
            <a:endParaRPr lang="el-GR" sz="2000" dirty="0"/>
          </a:p>
        </p:txBody>
      </p:sp>
      <p:pic>
        <p:nvPicPr>
          <p:cNvPr id="47106" name="Picture 2" descr="C:\Users\Aris\Desktop\ΟΘΩΜΑΝΙΚΗ\χαρτες\15.3.png"/>
          <p:cNvPicPr>
            <a:picLocks noChangeAspect="1" noChangeArrowheads="1"/>
          </p:cNvPicPr>
          <p:nvPr/>
        </p:nvPicPr>
        <p:blipFill>
          <a:blip r:embed="rId2" cstate="print"/>
          <a:srcRect/>
          <a:stretch>
            <a:fillRect/>
          </a:stretch>
        </p:blipFill>
        <p:spPr bwMode="auto">
          <a:xfrm>
            <a:off x="1457908" y="-1"/>
            <a:ext cx="6228184" cy="5712474"/>
          </a:xfrm>
          <a:prstGeom prst="rect">
            <a:avLst/>
          </a:prstGeom>
          <a:noFill/>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6858000"/>
          </a:xfrm>
        </p:spPr>
        <p:txBody>
          <a:bodyPr>
            <a:noAutofit/>
          </a:bodyPr>
          <a:lstStyle/>
          <a:p>
            <a:r>
              <a:rPr lang="el-GR" sz="2000" dirty="0" smtClean="0"/>
              <a:t>15.3</a:t>
            </a:r>
            <a:br>
              <a:rPr lang="el-GR" sz="2000" dirty="0" smtClean="0"/>
            </a:br>
            <a:r>
              <a:rPr lang="el-GR" sz="2000" dirty="0" smtClean="0"/>
              <a:t>Συνθήκη του </a:t>
            </a:r>
            <a:r>
              <a:rPr lang="el-GR" sz="2000" dirty="0" err="1" smtClean="0"/>
              <a:t>Νεϊγί</a:t>
            </a:r>
            <a:r>
              <a:rPr lang="el-GR" sz="2000" dirty="0" smtClean="0"/>
              <a:t>, 1919. Μεταξύ άλλων, η Βουλγαρία παραχώρησε την Δυτική Θράκη στους Συμμάχους της Αντάντ, οι οποίοι εγκατέστησαν εκεί μια οντότητα υπό διασυμμαχική διοίκηση («Διασυμμαχική Θράκη») με έδρα την Κομοτηνή (τότε </a:t>
            </a:r>
            <a:r>
              <a:rPr lang="el-GR" sz="2000" dirty="0" err="1" smtClean="0"/>
              <a:t>Γκιουμουλτζίνα</a:t>
            </a:r>
            <a:r>
              <a:rPr lang="el-GR" sz="2000" dirty="0" smtClean="0"/>
              <a:t>). Στην Διάσκεψη του Σαν Ρέμο επιτράπηκε από τους Συμμάχους στην Ελλάδα να καταλάβει στρατιωτικά την Δυτική Θράκη. Αυτό συνέβη τον Μάιο του 1920 και λίγο αργότερα (Ιούλιος 1920) ο ελληνικός στρατός κατέλαβε με την έγκριση των Συμμάχων και την Ανατολική Θράκη μέχρι περίπου 50 </a:t>
            </a:r>
            <a:r>
              <a:rPr lang="el-GR" sz="2000" dirty="0" err="1" smtClean="0"/>
              <a:t>χλμ</a:t>
            </a:r>
            <a:r>
              <a:rPr lang="el-GR" sz="2000" dirty="0" smtClean="0"/>
              <a:t>. δυτικά της Κωνσταντινούπολης. Οι δύο περιοχές ενσωματώθηκαν επίσημα στην Ελλάδα με την Συνθήκη των Σεβρών (Αύγ. 1920). Τέλος, με την Συνθήκη της Λοζάνης (Ιούλιος. 1923) η Ελλάδα </a:t>
            </a:r>
            <a:br>
              <a:rPr lang="el-GR" sz="2000" dirty="0" smtClean="0"/>
            </a:br>
            <a:r>
              <a:rPr lang="el-GR" sz="2000" dirty="0" smtClean="0"/>
              <a:t>παραχώρησε την Ανατολική Θράκη στην Τουρκία, ενώ διατήρησε την Δυτική Θράκη. Ο ελληνικός στρατός  είχε ήδη εκκενώσει την Ανατολική Θράκη τον Οκτώβριο του 1922 μαζί με τον ντόπιο ελληνορθόδοξο πληθυσμό.</a:t>
            </a:r>
            <a:br>
              <a:rPr lang="el-GR" sz="2000" dirty="0" smtClean="0"/>
            </a:br>
            <a:endParaRPr lang="el-GR" sz="2000" dirty="0"/>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877272"/>
            <a:ext cx="9144000" cy="980728"/>
          </a:xfrm>
        </p:spPr>
        <p:txBody>
          <a:bodyPr>
            <a:noAutofit/>
          </a:bodyPr>
          <a:lstStyle/>
          <a:p>
            <a:r>
              <a:rPr lang="el-GR" sz="2000" dirty="0" smtClean="0"/>
              <a:t>15.4</a:t>
            </a:r>
            <a:br>
              <a:rPr lang="el-GR" sz="2000" dirty="0" smtClean="0"/>
            </a:br>
            <a:r>
              <a:rPr lang="el-GR" sz="2000" dirty="0" smtClean="0"/>
              <a:t>Επεξήγηση στην επόμενη διαφάνεια</a:t>
            </a:r>
            <a:br>
              <a:rPr lang="el-GR" sz="2000" dirty="0" smtClean="0"/>
            </a:br>
            <a:r>
              <a:rPr lang="el-GR" sz="2000" dirty="0" smtClean="0"/>
              <a:t/>
            </a:r>
            <a:br>
              <a:rPr lang="el-GR" sz="2000" dirty="0" smtClean="0"/>
            </a:br>
            <a:endParaRPr lang="el-GR" sz="2000" dirty="0"/>
          </a:p>
        </p:txBody>
      </p:sp>
      <p:pic>
        <p:nvPicPr>
          <p:cNvPr id="48130" name="Picture 2" descr="C:\Users\Aris\Desktop\ΟΘΩΜΑΝΙΚΗ\χαρτες\15.4.png"/>
          <p:cNvPicPr>
            <a:picLocks noChangeAspect="1" noChangeArrowheads="1"/>
          </p:cNvPicPr>
          <p:nvPr/>
        </p:nvPicPr>
        <p:blipFill>
          <a:blip r:embed="rId2" cstate="print"/>
          <a:srcRect/>
          <a:stretch>
            <a:fillRect/>
          </a:stretch>
        </p:blipFill>
        <p:spPr bwMode="auto">
          <a:xfrm>
            <a:off x="0" y="0"/>
            <a:ext cx="9143999" cy="5634634"/>
          </a:xfrm>
          <a:prstGeom prst="rect">
            <a:avLst/>
          </a:prstGeom>
          <a:noFill/>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029400"/>
          </a:xfrm>
        </p:spPr>
        <p:txBody>
          <a:bodyPr>
            <a:noAutofit/>
          </a:bodyPr>
          <a:lstStyle/>
          <a:p>
            <a:r>
              <a:rPr lang="el-GR" sz="1900" dirty="0" smtClean="0"/>
              <a:t>15.4</a:t>
            </a:r>
            <a:br>
              <a:rPr lang="el-GR" sz="1900" dirty="0" smtClean="0"/>
            </a:br>
            <a:r>
              <a:rPr lang="el-GR" sz="1900" dirty="0" smtClean="0"/>
              <a:t>Το «Εθνικό Σύμφωνο» (</a:t>
            </a:r>
            <a:r>
              <a:rPr lang="en-US" sz="1900" i="1" dirty="0" err="1" smtClean="0"/>
              <a:t>Misak</a:t>
            </a:r>
            <a:r>
              <a:rPr lang="el-GR" sz="1900" i="1" dirty="0" smtClean="0"/>
              <a:t> –</a:t>
            </a:r>
            <a:r>
              <a:rPr lang="en-US" sz="1900" i="1" dirty="0" err="1" smtClean="0"/>
              <a:t>i</a:t>
            </a:r>
            <a:r>
              <a:rPr lang="en-US" sz="1900" i="1" dirty="0" smtClean="0"/>
              <a:t> Mill</a:t>
            </a:r>
            <a:r>
              <a:rPr lang="el-GR" sz="1900" i="1" dirty="0" smtClean="0"/>
              <a:t>î</a:t>
            </a:r>
            <a:r>
              <a:rPr lang="el-GR" sz="1900" dirty="0" smtClean="0"/>
              <a:t>) του Φεβρουαρίου του 1920, αποτελεί απόφαση του τελευταίου Οθωμανικού Κοινοβουλίου, στο οποίο πλειοψηφούσαν οι εθνικιστές. Μεταξύ άλλων, το κείμενο διακρίνει τις περιοχές που την ημέρα της υπογραφής της Ανακωχής του Μούδρου (30 Οκτωβρίου 1918) δεν ήταν υπό την κατοχή των δυνάμεων της </a:t>
            </a:r>
            <a:r>
              <a:rPr lang="el-GR" sz="1900" dirty="0" err="1" smtClean="0"/>
              <a:t>Αντάντ</a:t>
            </a:r>
            <a:r>
              <a:rPr lang="el-GR" sz="1900" dirty="0" smtClean="0"/>
              <a:t> σε δύο κατηγορίες: σε όσες υπήρχε αραβική πλειοψηφία (πρόκειται για το νότιο τμήμα του πρώην Βιλαετιού του </a:t>
            </a:r>
            <a:r>
              <a:rPr lang="el-GR" sz="1900" dirty="0" err="1" smtClean="0"/>
              <a:t>Χαλεπίου</a:t>
            </a:r>
            <a:r>
              <a:rPr lang="el-GR" sz="1900" dirty="0" smtClean="0"/>
              <a:t> και για το πρώην Βιλαέτι του </a:t>
            </a:r>
            <a:r>
              <a:rPr lang="el-GR" sz="1900" dirty="0" err="1" smtClean="0"/>
              <a:t>Ζορ</a:t>
            </a:r>
            <a:r>
              <a:rPr lang="el-GR" sz="1900" dirty="0" smtClean="0"/>
              <a:t>), ο πληθυσμός τους θα έπρεπε να αποφασίσει για την τύχη του με δημοψήφισμα (στον χάρτη οι περιοχές με διαγραμμισμένες κόκκινες γραμμές και με αρ. 4 και 6). Οι περιοχές που είχαν «Οθωμανική Μουσουλμανική» πλειοψηφία  θα αποτελούσαν την επικράτεια του Οθωμανικού Κράτους (στον χάρτη με κόκκινο).</a:t>
            </a:r>
            <a:br>
              <a:rPr lang="el-GR" sz="1900" dirty="0" smtClean="0"/>
            </a:br>
            <a:r>
              <a:rPr lang="el-GR" sz="1900" dirty="0" smtClean="0"/>
              <a:t>Η Τουρκική (</a:t>
            </a:r>
            <a:r>
              <a:rPr lang="el-GR" sz="1900" dirty="0" err="1" smtClean="0"/>
              <a:t>κεμαλική</a:t>
            </a:r>
            <a:r>
              <a:rPr lang="el-GR" sz="1900" dirty="0" smtClean="0"/>
              <a:t>) Κυβέρνηση θεώρησε ήδη από την Διάσκεψη της Λοζάνης ότι το πρώην Βιλαέτι της Μοσούλης (αρ. 5 στον χάρτη) ανήκε στην δεύτερη κατηγορία. Το «Ζήτημα της Μοσούλης» λύθηκε το 1926 με συμφωνία ανάμεσα στην Τουρκία και το υπό βρετανική εντολή Ιράκ, με βάση την οποία αναγνωρίσθηκε η περιοχή ως τμήμα της ιρακινής επικράτειας. </a:t>
            </a:r>
            <a:br>
              <a:rPr lang="el-GR" sz="1900" dirty="0" smtClean="0"/>
            </a:br>
            <a:r>
              <a:rPr lang="el-GR" sz="1900" dirty="0" smtClean="0"/>
              <a:t>Το «Εθνικό Σύμφωνο» αναφερόταν επίσης στην Δυτική Θράκη (στον χάρτη με τον αρ. 1: ήταν τότε ακόμη υπό διασυμμαχική διοίκηση) και στις περιοχές </a:t>
            </a:r>
            <a:r>
              <a:rPr lang="el-GR" sz="1900" dirty="0" err="1" smtClean="0"/>
              <a:t>Καρς</a:t>
            </a:r>
            <a:r>
              <a:rPr lang="el-GR" sz="1900" dirty="0" smtClean="0"/>
              <a:t> </a:t>
            </a:r>
            <a:r>
              <a:rPr lang="el-GR" sz="1900" dirty="0" err="1" smtClean="0"/>
              <a:t>Αρνταχάν</a:t>
            </a:r>
            <a:r>
              <a:rPr lang="el-GR" sz="1900" dirty="0" smtClean="0"/>
              <a:t> και </a:t>
            </a:r>
            <a:r>
              <a:rPr lang="el-GR" sz="1900" dirty="0" err="1" smtClean="0"/>
              <a:t>Μπατούμ</a:t>
            </a:r>
            <a:r>
              <a:rPr lang="el-GR" sz="1900" dirty="0" smtClean="0"/>
              <a:t> (στον χάρτη με τον αρ. 3: είχαν παραχωρηθεί από την Σοβιετική Ρωσία το 1918 στην Οθωμανική Αυτοκρατορία με την Συνθήκη του Μπρεστ-</a:t>
            </a:r>
            <a:r>
              <a:rPr lang="el-GR" sz="1900" dirty="0" err="1" smtClean="0"/>
              <a:t>Λιτόβσκ </a:t>
            </a:r>
            <a:r>
              <a:rPr lang="el-GR" sz="1900" dirty="0" smtClean="0"/>
              <a:t>(3 Μαρτίου 1918), αλλά κατέχονταν ήδη από αρμενικές, γεωργιανές και βρετανικές (στο </a:t>
            </a:r>
            <a:r>
              <a:rPr lang="el-GR" sz="1900" dirty="0" err="1" smtClean="0"/>
              <a:t>Μπατούμ</a:t>
            </a:r>
            <a:r>
              <a:rPr lang="el-GR" sz="1900" dirty="0" smtClean="0"/>
              <a:t>) στρατιωτικές δυνάμεις), για τις οποίες υιοθέτησε την άποψη ότι ο πληθυσμός τους έπρεπε να αποφασίσει για την τύχη του με δημοψήφισμα.</a:t>
            </a:r>
            <a:br>
              <a:rPr lang="el-GR" sz="1900" dirty="0" smtClean="0"/>
            </a:br>
            <a:endParaRPr lang="el-GR" sz="1900" dirty="0"/>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517232"/>
            <a:ext cx="9144000" cy="1340768"/>
          </a:xfrm>
        </p:spPr>
        <p:txBody>
          <a:bodyPr>
            <a:normAutofit/>
          </a:bodyPr>
          <a:lstStyle/>
          <a:p>
            <a:r>
              <a:rPr lang="el-GR" sz="2000" dirty="0" smtClean="0"/>
              <a:t>15.5</a:t>
            </a:r>
            <a:br>
              <a:rPr lang="el-GR" sz="2000" dirty="0" smtClean="0"/>
            </a:br>
            <a:r>
              <a:rPr lang="el-GR" sz="2000" dirty="0" smtClean="0"/>
              <a:t>Συνθήκη των Σεβρών, 1920.</a:t>
            </a:r>
            <a:br>
              <a:rPr lang="el-GR" sz="2000" dirty="0" smtClean="0"/>
            </a:br>
            <a:endParaRPr lang="el-GR" sz="2000" dirty="0"/>
          </a:p>
        </p:txBody>
      </p:sp>
      <p:pic>
        <p:nvPicPr>
          <p:cNvPr id="49154" name="Picture 2" descr="C:\Users\Aris\Desktop\ΟΘΩΜΑΝΙΚΗ\χαρτες\15.5.jpg"/>
          <p:cNvPicPr>
            <a:picLocks noChangeAspect="1" noChangeArrowheads="1"/>
          </p:cNvPicPr>
          <p:nvPr/>
        </p:nvPicPr>
        <p:blipFill>
          <a:blip r:embed="rId2" cstate="print"/>
          <a:srcRect/>
          <a:stretch>
            <a:fillRect/>
          </a:stretch>
        </p:blipFill>
        <p:spPr bwMode="auto">
          <a:xfrm>
            <a:off x="0" y="0"/>
            <a:ext cx="9144000" cy="4831972"/>
          </a:xfrm>
          <a:prstGeom prst="rect">
            <a:avLst/>
          </a:prstGeom>
          <a:noFill/>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949280"/>
            <a:ext cx="9144000" cy="1080120"/>
          </a:xfrm>
        </p:spPr>
        <p:txBody>
          <a:bodyPr>
            <a:normAutofit/>
          </a:bodyPr>
          <a:lstStyle/>
          <a:p>
            <a:r>
              <a:rPr lang="el-GR" sz="2000" dirty="0" smtClean="0"/>
              <a:t>15.6</a:t>
            </a:r>
            <a:br>
              <a:rPr lang="el-GR" sz="2000" dirty="0" smtClean="0"/>
            </a:br>
            <a:r>
              <a:rPr lang="el-GR" sz="2000" dirty="0" smtClean="0"/>
              <a:t>Συνθήκη των Σεβρών, 1920.</a:t>
            </a:r>
            <a:br>
              <a:rPr lang="el-GR" sz="2000" dirty="0" smtClean="0"/>
            </a:br>
            <a:endParaRPr lang="el-GR" sz="2000" dirty="0"/>
          </a:p>
        </p:txBody>
      </p:sp>
      <p:pic>
        <p:nvPicPr>
          <p:cNvPr id="50178" name="Picture 2" descr="C:\Users\Aris\Desktop\ΟΘΩΜΑΝΙΚΗ\χαρτες\15.6.png"/>
          <p:cNvPicPr>
            <a:picLocks noChangeAspect="1" noChangeArrowheads="1"/>
          </p:cNvPicPr>
          <p:nvPr/>
        </p:nvPicPr>
        <p:blipFill>
          <a:blip r:embed="rId2" cstate="print"/>
          <a:srcRect/>
          <a:stretch>
            <a:fillRect/>
          </a:stretch>
        </p:blipFill>
        <p:spPr bwMode="auto">
          <a:xfrm>
            <a:off x="449796" y="0"/>
            <a:ext cx="8244408" cy="5946279"/>
          </a:xfrm>
          <a:prstGeom prst="rect">
            <a:avLst/>
          </a:prstGeom>
          <a:noFill/>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661248"/>
            <a:ext cx="9144000" cy="1368152"/>
          </a:xfrm>
        </p:spPr>
        <p:txBody>
          <a:bodyPr>
            <a:normAutofit/>
          </a:bodyPr>
          <a:lstStyle/>
          <a:p>
            <a:r>
              <a:rPr lang="el-GR" sz="2000" dirty="0" smtClean="0"/>
              <a:t>15.7</a:t>
            </a:r>
            <a:br>
              <a:rPr lang="el-GR" sz="2000" dirty="0" smtClean="0"/>
            </a:br>
            <a:r>
              <a:rPr lang="el-GR" sz="2000" dirty="0" smtClean="0"/>
              <a:t>Οι προβλέψεις της συνθήκης των Σεβρών για την Ελλάδα (</a:t>
            </a:r>
            <a:r>
              <a:rPr lang="el-GR" sz="2000" dirty="0" err="1" smtClean="0"/>
              <a:t>Αβγ</a:t>
            </a:r>
            <a:r>
              <a:rPr lang="el-GR" sz="2000" dirty="0" smtClean="0"/>
              <a:t> 1920)</a:t>
            </a:r>
            <a:endParaRPr lang="el-GR" sz="2000" dirty="0"/>
          </a:p>
        </p:txBody>
      </p:sp>
      <p:pic>
        <p:nvPicPr>
          <p:cNvPr id="51202" name="Picture 2" descr="C:\Users\Aris\Desktop\ΟΘΩΜΑΝΙΚΗ\χαρτες\Partition_of_Ottoman_Empire_(Anatolia).png"/>
          <p:cNvPicPr>
            <a:picLocks noChangeAspect="1" noChangeArrowheads="1"/>
          </p:cNvPicPr>
          <p:nvPr/>
        </p:nvPicPr>
        <p:blipFill>
          <a:blip r:embed="rId2" cstate="print"/>
          <a:srcRect/>
          <a:stretch>
            <a:fillRect/>
          </a:stretch>
        </p:blipFill>
        <p:spPr bwMode="auto">
          <a:xfrm>
            <a:off x="1059546" y="0"/>
            <a:ext cx="7024908" cy="5949279"/>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4797152"/>
            <a:ext cx="9144000" cy="2060848"/>
          </a:xfrm>
        </p:spPr>
        <p:txBody>
          <a:bodyPr>
            <a:normAutofit/>
          </a:bodyPr>
          <a:lstStyle/>
          <a:p>
            <a:r>
              <a:rPr lang="el-GR" sz="2000" dirty="0" smtClean="0"/>
              <a:t>2.2</a:t>
            </a:r>
            <a:br>
              <a:rPr lang="el-GR" sz="2000" dirty="0" smtClean="0"/>
            </a:br>
            <a:r>
              <a:rPr lang="el-GR" sz="2000" dirty="0"/>
              <a:t>Το Σουλτανάτο του </a:t>
            </a:r>
            <a:r>
              <a:rPr lang="el-GR" sz="2000" dirty="0" err="1"/>
              <a:t>Ρουμ</a:t>
            </a:r>
            <a:r>
              <a:rPr lang="el-GR" sz="2000" dirty="0"/>
              <a:t> (</a:t>
            </a:r>
            <a:r>
              <a:rPr lang="el-GR" sz="2000" dirty="0" err="1"/>
              <a:t>Σελτζουκικό</a:t>
            </a:r>
            <a:r>
              <a:rPr lang="el-GR" sz="2000" dirty="0"/>
              <a:t> Σουλτανάτο του Ικονίου), 1190</a:t>
            </a:r>
          </a:p>
        </p:txBody>
      </p:sp>
      <p:pic>
        <p:nvPicPr>
          <p:cNvPr id="12290" name="Picture 2" descr="C:\Users\Aris\Desktop\ΟΘΩΜΑΝΙΚΗ\χαρτες\2.2.png"/>
          <p:cNvPicPr>
            <a:picLocks noChangeAspect="1" noChangeArrowheads="1"/>
          </p:cNvPicPr>
          <p:nvPr/>
        </p:nvPicPr>
        <p:blipFill>
          <a:blip r:embed="rId2" cstate="print"/>
          <a:srcRect/>
          <a:stretch>
            <a:fillRect/>
          </a:stretch>
        </p:blipFill>
        <p:spPr bwMode="auto">
          <a:xfrm>
            <a:off x="-59169" y="0"/>
            <a:ext cx="9203169" cy="4941168"/>
          </a:xfrm>
          <a:prstGeom prst="rect">
            <a:avLst/>
          </a:prstGeom>
          <a:noFill/>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661248"/>
            <a:ext cx="9144000" cy="1196752"/>
          </a:xfrm>
        </p:spPr>
        <p:txBody>
          <a:bodyPr>
            <a:noAutofit/>
          </a:bodyPr>
          <a:lstStyle/>
          <a:p>
            <a:r>
              <a:rPr lang="el-GR" sz="2000" dirty="0" smtClean="0"/>
              <a:t>15.8</a:t>
            </a:r>
            <a:br>
              <a:rPr lang="el-GR" sz="2000" dirty="0" smtClean="0"/>
            </a:br>
            <a:r>
              <a:rPr lang="el-GR" sz="2000" dirty="0" smtClean="0"/>
              <a:t>Οι πολεμικές συγκρούσεις στο έδαφος της σημερινής Τουρκίας </a:t>
            </a:r>
            <a:br>
              <a:rPr lang="el-GR" sz="2000" dirty="0" smtClean="0"/>
            </a:br>
            <a:r>
              <a:rPr lang="el-GR" sz="2000" dirty="0" smtClean="0"/>
              <a:t>κατά την περίοδο 1919-1922</a:t>
            </a:r>
            <a:br>
              <a:rPr lang="el-GR" sz="2000" dirty="0" smtClean="0"/>
            </a:br>
            <a:endParaRPr lang="el-GR" sz="2000" dirty="0"/>
          </a:p>
        </p:txBody>
      </p:sp>
      <p:pic>
        <p:nvPicPr>
          <p:cNvPr id="52226" name="Picture 2" descr="C:\Users\Aris\Desktop\ΟΘΩΜΑΝΙΚΗ\χαρτες\15.8.jpg"/>
          <p:cNvPicPr>
            <a:picLocks noChangeAspect="1" noChangeArrowheads="1"/>
          </p:cNvPicPr>
          <p:nvPr/>
        </p:nvPicPr>
        <p:blipFill>
          <a:blip r:embed="rId2" cstate="print"/>
          <a:srcRect/>
          <a:stretch>
            <a:fillRect/>
          </a:stretch>
        </p:blipFill>
        <p:spPr bwMode="auto">
          <a:xfrm>
            <a:off x="629816" y="0"/>
            <a:ext cx="7884368" cy="5482100"/>
          </a:xfrm>
          <a:prstGeom prst="rect">
            <a:avLst/>
          </a:prstGeom>
          <a:noFill/>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085184"/>
            <a:ext cx="9144000" cy="1772816"/>
          </a:xfrm>
        </p:spPr>
        <p:txBody>
          <a:bodyPr>
            <a:noAutofit/>
          </a:bodyPr>
          <a:lstStyle/>
          <a:p>
            <a:r>
              <a:rPr lang="el-GR" sz="2000" dirty="0" smtClean="0"/>
              <a:t>15.9</a:t>
            </a:r>
            <a:br>
              <a:rPr lang="el-GR" sz="2000" dirty="0" smtClean="0"/>
            </a:br>
            <a:r>
              <a:rPr lang="el-GR" sz="2000" dirty="0" smtClean="0"/>
              <a:t>Πολεμικές συγκρούσεις στην Μικρά Ασία (και Μικρασιατική Εκστρατεία), 1919-1922. Με την Συνθήκη της Άγκυρας (20 Οκτωβρίου 1921) καθορίστηκε το σημερινό σύνορο μεταξύ της Τουρκίας και της (τότε υπό γαλλική εντολή) Συρίας, εκτός από το Σαντζάκι της Αλεξανδρέττας, το οποίο περιήλθε στην Τουρκία το 1938/9. </a:t>
            </a:r>
            <a:br>
              <a:rPr lang="el-GR" sz="2000" dirty="0" smtClean="0"/>
            </a:br>
            <a:r>
              <a:rPr lang="el-GR" sz="2000" dirty="0" smtClean="0"/>
              <a:t>Οι ιταλικές στρατιωτικές δυνάμεις αποχώρησαν από την ΝΔ Μικρά Ασία </a:t>
            </a:r>
            <a:br>
              <a:rPr lang="el-GR" sz="2000" dirty="0" smtClean="0"/>
            </a:br>
            <a:r>
              <a:rPr lang="el-GR" sz="2000" dirty="0" smtClean="0"/>
              <a:t>(περιοχή Αττάλειας) το </a:t>
            </a:r>
            <a:r>
              <a:rPr lang="el-GR" sz="1800" dirty="0" smtClean="0"/>
              <a:t>1922</a:t>
            </a:r>
            <a:r>
              <a:rPr lang="el-GR" sz="2000" dirty="0" smtClean="0"/>
              <a:t>.</a:t>
            </a:r>
            <a:br>
              <a:rPr lang="el-GR" sz="2000" dirty="0" smtClean="0"/>
            </a:br>
            <a:endParaRPr lang="el-GR" sz="2000" dirty="0"/>
          </a:p>
        </p:txBody>
      </p:sp>
      <p:pic>
        <p:nvPicPr>
          <p:cNvPr id="53250" name="Picture 2" descr="C:\Users\Aris\Desktop\ΟΘΩΜΑΝΙΚΗ\χαρτες\15.9.jpg"/>
          <p:cNvPicPr>
            <a:picLocks noChangeAspect="1" noChangeArrowheads="1"/>
          </p:cNvPicPr>
          <p:nvPr/>
        </p:nvPicPr>
        <p:blipFill>
          <a:blip r:embed="rId2" cstate="print"/>
          <a:srcRect/>
          <a:stretch>
            <a:fillRect/>
          </a:stretch>
        </p:blipFill>
        <p:spPr bwMode="auto">
          <a:xfrm>
            <a:off x="1205881" y="0"/>
            <a:ext cx="6732239" cy="4759904"/>
          </a:xfrm>
          <a:prstGeom prst="rect">
            <a:avLst/>
          </a:prstGeom>
          <a:noFill/>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573016"/>
            <a:ext cx="9144000" cy="3284984"/>
          </a:xfrm>
        </p:spPr>
        <p:txBody>
          <a:bodyPr>
            <a:noAutofit/>
          </a:bodyPr>
          <a:lstStyle/>
          <a:p>
            <a:r>
              <a:rPr lang="el-GR" sz="2000" dirty="0" smtClean="0"/>
              <a:t>15.10</a:t>
            </a:r>
            <a:br>
              <a:rPr lang="el-GR" sz="2000" dirty="0" smtClean="0"/>
            </a:br>
            <a:r>
              <a:rPr lang="el-GR" sz="2000" dirty="0" smtClean="0"/>
              <a:t>Η Συνθήκη του </a:t>
            </a:r>
            <a:r>
              <a:rPr lang="el-GR" sz="2000" dirty="0" err="1" smtClean="0"/>
              <a:t>Καρς</a:t>
            </a:r>
            <a:r>
              <a:rPr lang="el-GR" sz="2000" dirty="0" smtClean="0"/>
              <a:t> (μεταξύ της Κυβέρνησης της Άγκυρας και των τριών κρατών της Υπερκαυκασίας) που υπογράφηκε στις 13 Οκτωβρίου 1921, καθόρισε τα σημερινά σύνορα της Τουρκίας στα βορειοανατολικά, δίνοντας στην Γεωργία το </a:t>
            </a:r>
            <a:r>
              <a:rPr lang="el-GR" sz="2000" dirty="0" err="1" smtClean="0"/>
              <a:t>Μπατούμ</a:t>
            </a:r>
            <a:r>
              <a:rPr lang="el-GR" sz="2000" dirty="0" smtClean="0"/>
              <a:t> και επιστρέφοντας τις περιοχές του </a:t>
            </a:r>
            <a:r>
              <a:rPr lang="el-GR" sz="2000" dirty="0" err="1" smtClean="0"/>
              <a:t>Καρς</a:t>
            </a:r>
            <a:r>
              <a:rPr lang="el-GR" sz="2000" dirty="0" smtClean="0"/>
              <a:t> και του </a:t>
            </a:r>
            <a:r>
              <a:rPr lang="el-GR" sz="2000" dirty="0" err="1" smtClean="0"/>
              <a:t>Αρνταχάν</a:t>
            </a:r>
            <a:r>
              <a:rPr lang="el-GR" sz="2000" dirty="0" smtClean="0"/>
              <a:t> που είχαν παραχωρηθεί στην Ρωσική Αυτοκρατορία από την Οθωμανική Αυτοκρατορία το 1878. Η Συνθήκη του </a:t>
            </a:r>
            <a:r>
              <a:rPr lang="el-GR" sz="2000" dirty="0" err="1" smtClean="0"/>
              <a:t>Καρς</a:t>
            </a:r>
            <a:r>
              <a:rPr lang="el-GR" sz="2000" dirty="0" smtClean="0"/>
              <a:t> έχει τους ίδιους όρους με την Συνθήκη της Μόσχας (Μάρτιος 1921) που υπογράφτηκε ανάμεσα στην Κυβέρνηση της Άγκυρας και την Ομόσπονδη Σοβιετική Σοσιαλιστική Δημοκρατία της Ρωσίας. Προηγουμένως (3 Μαρτίου 19018), με την Συνθήκη του Μπρεστ-</a:t>
            </a:r>
            <a:r>
              <a:rPr lang="el-GR" sz="2000" dirty="0" err="1" smtClean="0"/>
              <a:t>Λιτόβσκ,</a:t>
            </a:r>
            <a:r>
              <a:rPr lang="el-GR" sz="2000" dirty="0" smtClean="0"/>
              <a:t> η Σοβιετική Ρωσία είχε εκχωρήσει όλες τις παραπάνω περιοχές (και το </a:t>
            </a:r>
            <a:r>
              <a:rPr lang="el-GR" sz="2000" dirty="0" err="1" smtClean="0"/>
              <a:t>Μπατούμ</a:t>
            </a:r>
            <a:r>
              <a:rPr lang="el-GR" sz="2000" dirty="0" smtClean="0"/>
              <a:t>) στην Οθωμανική Αυτοκρατορία.</a:t>
            </a:r>
            <a:br>
              <a:rPr lang="el-GR" sz="2000" dirty="0" smtClean="0"/>
            </a:br>
            <a:endParaRPr lang="el-GR" sz="2000" dirty="0"/>
          </a:p>
        </p:txBody>
      </p:sp>
      <p:pic>
        <p:nvPicPr>
          <p:cNvPr id="54274" name="Picture 2" descr="C:\Users\Aris\Desktop\ΟΘΩΜΑΝΙΚΗ\χαρτες\15.10.jpg"/>
          <p:cNvPicPr>
            <a:picLocks noChangeAspect="1" noChangeArrowheads="1"/>
          </p:cNvPicPr>
          <p:nvPr/>
        </p:nvPicPr>
        <p:blipFill>
          <a:blip r:embed="rId2" cstate="print"/>
          <a:srcRect/>
          <a:stretch>
            <a:fillRect/>
          </a:stretch>
        </p:blipFill>
        <p:spPr bwMode="auto">
          <a:xfrm>
            <a:off x="2610036" y="0"/>
            <a:ext cx="3923928" cy="3389293"/>
          </a:xfrm>
          <a:prstGeom prst="rect">
            <a:avLst/>
          </a:prstGeom>
          <a:noFill/>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661248"/>
            <a:ext cx="9144000" cy="1196752"/>
          </a:xfrm>
        </p:spPr>
        <p:txBody>
          <a:bodyPr>
            <a:normAutofit/>
          </a:bodyPr>
          <a:lstStyle/>
          <a:p>
            <a:r>
              <a:rPr lang="el-GR" sz="2000" dirty="0" smtClean="0"/>
              <a:t>15.11</a:t>
            </a:r>
            <a:br>
              <a:rPr lang="el-GR" sz="2000" dirty="0" smtClean="0"/>
            </a:br>
            <a:r>
              <a:rPr lang="el-GR" sz="2000" dirty="0" smtClean="0"/>
              <a:t>Εδάφη υπό </a:t>
            </a:r>
            <a:r>
              <a:rPr lang="el-GR" sz="2000" dirty="0" err="1" smtClean="0"/>
              <a:t>Εντολήν</a:t>
            </a:r>
            <a:r>
              <a:rPr lang="el-GR" sz="2000" dirty="0" smtClean="0"/>
              <a:t> της Κοινωνίας των Εθνών στην Μέση Ανατολή το 1921. </a:t>
            </a:r>
            <a:endParaRPr lang="el-GR" sz="2000" dirty="0"/>
          </a:p>
        </p:txBody>
      </p:sp>
      <p:pic>
        <p:nvPicPr>
          <p:cNvPr id="55298" name="Picture 2" descr="C:\Users\Aris\Desktop\ΟΘΩΜΑΝΙΚΗ\χαρτες\15.11.png"/>
          <p:cNvPicPr>
            <a:picLocks noChangeAspect="1" noChangeArrowheads="1"/>
          </p:cNvPicPr>
          <p:nvPr/>
        </p:nvPicPr>
        <p:blipFill>
          <a:blip r:embed="rId2" cstate="print"/>
          <a:srcRect/>
          <a:stretch>
            <a:fillRect/>
          </a:stretch>
        </p:blipFill>
        <p:spPr bwMode="auto">
          <a:xfrm>
            <a:off x="1241884" y="0"/>
            <a:ext cx="6660232" cy="5863150"/>
          </a:xfrm>
          <a:prstGeom prst="rect">
            <a:avLst/>
          </a:prstGeom>
          <a:noFill/>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516216" y="0"/>
            <a:ext cx="2627784" cy="6858000"/>
          </a:xfrm>
        </p:spPr>
        <p:txBody>
          <a:bodyPr>
            <a:normAutofit/>
          </a:bodyPr>
          <a:lstStyle/>
          <a:p>
            <a:r>
              <a:rPr lang="el-GR" sz="2000" dirty="0" smtClean="0"/>
              <a:t>15.12</a:t>
            </a:r>
            <a:br>
              <a:rPr lang="el-GR" sz="2000" dirty="0" smtClean="0"/>
            </a:br>
            <a:r>
              <a:rPr lang="el-GR" sz="2000" dirty="0" smtClean="0"/>
              <a:t>Τουρκία και </a:t>
            </a:r>
            <a:br>
              <a:rPr lang="el-GR" sz="2000" dirty="0" smtClean="0"/>
            </a:br>
            <a:r>
              <a:rPr lang="el-GR" sz="2000" dirty="0" smtClean="0"/>
              <a:t>Μέση Ανατολή        μετά τον Α΄ Παγκόσμιο Πόλεμο </a:t>
            </a:r>
            <a:br>
              <a:rPr lang="el-GR" sz="2000" dirty="0" smtClean="0"/>
            </a:br>
            <a:r>
              <a:rPr lang="el-GR" sz="2000" dirty="0" smtClean="0"/>
              <a:t>(1926).</a:t>
            </a:r>
            <a:endParaRPr lang="el-GR" sz="2000" dirty="0"/>
          </a:p>
        </p:txBody>
      </p:sp>
      <p:pic>
        <p:nvPicPr>
          <p:cNvPr id="56322" name="Picture 2" descr="C:\Users\Aris\Desktop\ΟΘΩΜΑΝΙΚΗ\χαρτες\15.12.png"/>
          <p:cNvPicPr>
            <a:picLocks noChangeAspect="1" noChangeArrowheads="1"/>
          </p:cNvPicPr>
          <p:nvPr/>
        </p:nvPicPr>
        <p:blipFill>
          <a:blip r:embed="rId2" cstate="print"/>
          <a:srcRect/>
          <a:stretch>
            <a:fillRect/>
          </a:stretch>
        </p:blipFill>
        <p:spPr bwMode="auto">
          <a:xfrm>
            <a:off x="0" y="0"/>
            <a:ext cx="6516216" cy="6877392"/>
          </a:xfrm>
          <a:prstGeom prst="rect">
            <a:avLst/>
          </a:prstGeom>
          <a:noFill/>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012160" y="0"/>
            <a:ext cx="3131840" cy="6858000"/>
          </a:xfrm>
        </p:spPr>
        <p:txBody>
          <a:bodyPr>
            <a:noAutofit/>
          </a:bodyPr>
          <a:lstStyle/>
          <a:p>
            <a:r>
              <a:rPr lang="el-GR" sz="2000" dirty="0" smtClean="0"/>
              <a:t>15.13</a:t>
            </a:r>
            <a:br>
              <a:rPr lang="el-GR" sz="2000" dirty="0" smtClean="0"/>
            </a:br>
            <a:r>
              <a:rPr lang="el-GR" sz="2000" dirty="0" smtClean="0"/>
              <a:t>Ανταλλαγές πληθυσμών </a:t>
            </a:r>
            <a:br>
              <a:rPr lang="el-GR" sz="2000" dirty="0" smtClean="0"/>
            </a:br>
            <a:r>
              <a:rPr lang="el-GR" sz="2000" dirty="0" smtClean="0"/>
              <a:t>κατά την περίοδο </a:t>
            </a:r>
            <a:br>
              <a:rPr lang="el-GR" sz="2000" dirty="0" smtClean="0"/>
            </a:br>
            <a:r>
              <a:rPr lang="el-GR" sz="2000" dirty="0" smtClean="0"/>
              <a:t>1915-1925 </a:t>
            </a:r>
            <a:br>
              <a:rPr lang="el-GR" sz="2000" dirty="0" smtClean="0"/>
            </a:br>
            <a:r>
              <a:rPr lang="el-GR" sz="2000" dirty="0" smtClean="0"/>
              <a:t>στην ΝΑ Ευρώπη </a:t>
            </a:r>
            <a:br>
              <a:rPr lang="el-GR" sz="2000" dirty="0" smtClean="0"/>
            </a:br>
            <a:r>
              <a:rPr lang="el-GR" sz="2000" dirty="0" smtClean="0"/>
              <a:t>και την Μικρά Ασία.</a:t>
            </a:r>
            <a:endParaRPr lang="el-GR" sz="2000" dirty="0"/>
          </a:p>
        </p:txBody>
      </p:sp>
      <p:pic>
        <p:nvPicPr>
          <p:cNvPr id="57346" name="Picture 2" descr="C:\Users\Aris\Desktop\ΟΘΩΜΑΝΙΚΗ\χαρτες\15.13.jpg"/>
          <p:cNvPicPr>
            <a:picLocks noChangeAspect="1" noChangeArrowheads="1"/>
          </p:cNvPicPr>
          <p:nvPr/>
        </p:nvPicPr>
        <p:blipFill>
          <a:blip r:embed="rId2" cstate="print"/>
          <a:srcRect/>
          <a:stretch>
            <a:fillRect/>
          </a:stretch>
        </p:blipFill>
        <p:spPr bwMode="auto">
          <a:xfrm>
            <a:off x="0" y="0"/>
            <a:ext cx="6103064" cy="6858000"/>
          </a:xfrm>
          <a:prstGeom prst="rect">
            <a:avLst/>
          </a:prstGeom>
          <a:noFill/>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858000"/>
          </a:xfrm>
        </p:spPr>
        <p:txBody>
          <a:bodyPr>
            <a:normAutofit/>
          </a:bodyPr>
          <a:lstStyle/>
          <a:p>
            <a:r>
              <a:rPr lang="el-GR" sz="3600" b="1" dirty="0" smtClean="0"/>
              <a:t>16.</a:t>
            </a:r>
            <a:br>
              <a:rPr lang="el-GR" sz="3600" b="1" dirty="0" smtClean="0"/>
            </a:br>
            <a:r>
              <a:rPr lang="el-GR" sz="3600" b="1" dirty="0" smtClean="0"/>
              <a:t>Οι Ρωμιοί της Κωνσταντινούπολης</a:t>
            </a:r>
            <a:endParaRPr lang="el-GR" sz="3600" b="1" dirty="0"/>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229200"/>
            <a:ext cx="9144000" cy="1628800"/>
          </a:xfrm>
        </p:spPr>
        <p:txBody>
          <a:bodyPr>
            <a:normAutofit/>
          </a:bodyPr>
          <a:lstStyle/>
          <a:p>
            <a:r>
              <a:rPr lang="el-GR" sz="2000" dirty="0" smtClean="0"/>
              <a:t>16.1</a:t>
            </a:r>
            <a:br>
              <a:rPr lang="el-GR" sz="2000" dirty="0" smtClean="0"/>
            </a:br>
            <a:r>
              <a:rPr lang="el-GR" sz="2000" dirty="0" smtClean="0"/>
              <a:t>Εξέλιξη πληθυσμού των Ρωμιών της Κωνσταντινούπολης, 1844-1994.</a:t>
            </a:r>
            <a:br>
              <a:rPr lang="el-GR" sz="2000" dirty="0" smtClean="0"/>
            </a:br>
            <a:endParaRPr lang="el-GR" sz="2000" dirty="0"/>
          </a:p>
        </p:txBody>
      </p:sp>
      <p:pic>
        <p:nvPicPr>
          <p:cNvPr id="58370" name="Picture 2" descr="C:\Users\Aris\Desktop\ΟΘΩΜΑΝΙΚΗ\χαρτες\16.1.png"/>
          <p:cNvPicPr>
            <a:picLocks noChangeAspect="1" noChangeArrowheads="1"/>
          </p:cNvPicPr>
          <p:nvPr/>
        </p:nvPicPr>
        <p:blipFill>
          <a:blip r:embed="rId2" cstate="print"/>
          <a:srcRect/>
          <a:stretch>
            <a:fillRect/>
          </a:stretch>
        </p:blipFill>
        <p:spPr bwMode="auto">
          <a:xfrm>
            <a:off x="-1" y="0"/>
            <a:ext cx="9214637" cy="4365104"/>
          </a:xfrm>
          <a:prstGeom prst="rect">
            <a:avLst/>
          </a:prstGeom>
          <a:noFill/>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858000"/>
          </a:xfrm>
        </p:spPr>
        <p:txBody>
          <a:bodyPr>
            <a:normAutofit/>
          </a:bodyPr>
          <a:lstStyle/>
          <a:p>
            <a:r>
              <a:rPr lang="el-GR" sz="3600" dirty="0" smtClean="0"/>
              <a:t>Πηγές:</a:t>
            </a:r>
            <a:r>
              <a:rPr lang="en-US" sz="3600" dirty="0" smtClean="0"/>
              <a:t/>
            </a:r>
            <a:br>
              <a:rPr lang="en-US" sz="3600" dirty="0" smtClean="0"/>
            </a:br>
            <a:r>
              <a:rPr lang="el-GR" sz="2000" dirty="0" smtClean="0"/>
              <a:t/>
            </a:r>
            <a:br>
              <a:rPr lang="el-GR" sz="2000" dirty="0" smtClean="0"/>
            </a:br>
            <a:r>
              <a:rPr lang="en-US" sz="2000" dirty="0" smtClean="0"/>
              <a:t/>
            </a:r>
            <a:br>
              <a:rPr lang="en-US" sz="2000" dirty="0" smtClean="0"/>
            </a:br>
            <a:r>
              <a:rPr lang="el-GR" sz="2000" dirty="0" err="1" smtClean="0"/>
              <a:t>www.britannica.com</a:t>
            </a:r>
            <a:r>
              <a:rPr lang="el-GR" sz="2000" dirty="0" smtClean="0"/>
              <a:t/>
            </a:r>
            <a:br>
              <a:rPr lang="el-GR" sz="2000" dirty="0" smtClean="0"/>
            </a:br>
            <a:r>
              <a:rPr lang="en-US" sz="2000" dirty="0" smtClean="0"/>
              <a:t>www.conflics.rem33.com</a:t>
            </a:r>
            <a:r>
              <a:rPr lang="el-GR" sz="2000" dirty="0" smtClean="0"/>
              <a:t/>
            </a:r>
            <a:br>
              <a:rPr lang="el-GR" sz="2000" dirty="0" smtClean="0"/>
            </a:br>
            <a:r>
              <a:rPr lang="el-GR" sz="2000" dirty="0" err="1" smtClean="0"/>
              <a:t>www.haplogruplar.com</a:t>
            </a:r>
            <a:r>
              <a:rPr lang="el-GR" sz="2000" dirty="0" smtClean="0"/>
              <a:t/>
            </a:r>
            <a:br>
              <a:rPr lang="el-GR" sz="2000" dirty="0" smtClean="0"/>
            </a:br>
            <a:r>
              <a:rPr lang="el-GR" sz="2000" dirty="0" err="1" smtClean="0"/>
              <a:t>www.horsenomads.info</a:t>
            </a:r>
            <a:r>
              <a:rPr lang="el-GR" sz="2000" dirty="0" smtClean="0"/>
              <a:t/>
            </a:r>
            <a:br>
              <a:rPr lang="el-GR" sz="2000" dirty="0" smtClean="0"/>
            </a:br>
            <a:r>
              <a:rPr lang="en-US" sz="2000" dirty="0" smtClean="0"/>
              <a:t>www.</a:t>
            </a:r>
            <a:r>
              <a:rPr lang="el-GR" sz="2000" dirty="0" smtClean="0"/>
              <a:t> </a:t>
            </a:r>
            <a:r>
              <a:rPr lang="el-GR" sz="2000" dirty="0" err="1" smtClean="0"/>
              <a:t>macedonia.kroraina.com</a:t>
            </a:r>
            <a:r>
              <a:rPr lang="el-GR" sz="2000" dirty="0" smtClean="0"/>
              <a:t/>
            </a:r>
            <a:br>
              <a:rPr lang="el-GR" sz="2000" dirty="0" smtClean="0"/>
            </a:br>
            <a:r>
              <a:rPr lang="el-GR" sz="2000" dirty="0" err="1" smtClean="0"/>
              <a:t>www.mongols.eu</a:t>
            </a:r>
            <a:r>
              <a:rPr lang="en-US" sz="2000" dirty="0" smtClean="0"/>
              <a:t/>
            </a:r>
            <a:br>
              <a:rPr lang="en-US" sz="2000" dirty="0" smtClean="0"/>
            </a:br>
            <a:r>
              <a:rPr lang="el-GR" sz="2000" dirty="0" err="1" smtClean="0"/>
              <a:t>www.quora.com</a:t>
            </a:r>
            <a:r>
              <a:rPr lang="en-US" sz="2000" dirty="0" smtClean="0"/>
              <a:t/>
            </a:r>
            <a:br>
              <a:rPr lang="en-US" sz="2000" dirty="0" smtClean="0"/>
            </a:br>
            <a:r>
              <a:rPr lang="en-US" sz="2000" dirty="0" smtClean="0"/>
              <a:t>www.</a:t>
            </a:r>
            <a:r>
              <a:rPr lang="el-GR" sz="2000" dirty="0" smtClean="0"/>
              <a:t> </a:t>
            </a:r>
            <a:r>
              <a:rPr lang="el-GR" sz="2000" dirty="0" err="1" smtClean="0"/>
              <a:t>tarihvemedeniyet.org</a:t>
            </a:r>
            <a:r>
              <a:rPr lang="en-US" sz="2000" dirty="0" smtClean="0"/>
              <a:t/>
            </a:r>
            <a:br>
              <a:rPr lang="en-US" sz="2000" dirty="0" smtClean="0"/>
            </a:br>
            <a:r>
              <a:rPr lang="el-GR" sz="2000" dirty="0" err="1" smtClean="0"/>
              <a:t>www.vividmaps.com</a:t>
            </a:r>
            <a:r>
              <a:rPr lang="el-GR" sz="2000" dirty="0" smtClean="0"/>
              <a:t/>
            </a:r>
            <a:br>
              <a:rPr lang="el-GR" sz="2000" dirty="0" smtClean="0"/>
            </a:br>
            <a:r>
              <a:rPr lang="el-GR" sz="2000" dirty="0" err="1" smtClean="0"/>
              <a:t>www.volkansadventures.com</a:t>
            </a:r>
            <a:r>
              <a:rPr lang="el-GR" sz="2000" dirty="0" smtClean="0"/>
              <a:t/>
            </a:r>
            <a:br>
              <a:rPr lang="el-GR" sz="2000" dirty="0" smtClean="0"/>
            </a:br>
            <a:r>
              <a:rPr lang="en-US" sz="2000" dirty="0" smtClean="0"/>
              <a:t>www.wikipedia.org</a:t>
            </a:r>
            <a:br>
              <a:rPr lang="en-US" sz="2000" dirty="0" smtClean="0"/>
            </a:br>
            <a:r>
              <a:rPr lang="en-US" sz="2000" dirty="0" smtClean="0"/>
              <a:t>www.wikimedia.org</a:t>
            </a:r>
            <a:r>
              <a:rPr lang="el-GR" sz="2000" dirty="0" smtClean="0"/>
              <a:t/>
            </a:r>
            <a:br>
              <a:rPr lang="el-GR" sz="2000" dirty="0" smtClean="0"/>
            </a:br>
            <a:r>
              <a:rPr lang="en-US" sz="2000" dirty="0" smtClean="0"/>
              <a:t>www.</a:t>
            </a:r>
            <a:r>
              <a:rPr lang="el-GR" sz="2000" dirty="0" smtClean="0"/>
              <a:t> </a:t>
            </a:r>
            <a:r>
              <a:rPr lang="el-GR" sz="2000" dirty="0" err="1" smtClean="0"/>
              <a:t>wordpress.com</a:t>
            </a:r>
            <a:r>
              <a:rPr lang="en-US" sz="2000" dirty="0" smtClean="0"/>
              <a:t/>
            </a:r>
            <a:br>
              <a:rPr lang="en-US" sz="2000" dirty="0" smtClean="0"/>
            </a:br>
            <a:r>
              <a:rPr lang="en-US" sz="2000" dirty="0" smtClean="0"/>
              <a:t/>
            </a:r>
            <a:br>
              <a:rPr lang="en-US" sz="2000" dirty="0" smtClean="0"/>
            </a:br>
            <a:endParaRPr lang="el-GR" sz="2000" dirty="0"/>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322714"/>
          </a:xfrm>
        </p:spPr>
        <p:txBody>
          <a:bodyPr>
            <a:normAutofit/>
          </a:bodyPr>
          <a:lstStyle/>
          <a:p>
            <a:endParaRPr lang="el-GR" sz="32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949280"/>
            <a:ext cx="9144000" cy="908720"/>
          </a:xfrm>
        </p:spPr>
        <p:txBody>
          <a:bodyPr>
            <a:noAutofit/>
          </a:bodyPr>
          <a:lstStyle/>
          <a:p>
            <a:r>
              <a:rPr lang="el-GR" sz="2000" dirty="0" smtClean="0"/>
              <a:t>2.3</a:t>
            </a:r>
            <a:br>
              <a:rPr lang="el-GR" sz="2000" dirty="0" smtClean="0"/>
            </a:br>
            <a:r>
              <a:rPr lang="el-GR" sz="2000" dirty="0"/>
              <a:t>Ευρώπη, Αφρική, Μέση Ανατολή, 1200</a:t>
            </a:r>
            <a:br>
              <a:rPr lang="el-GR" sz="2000" dirty="0"/>
            </a:br>
            <a:endParaRPr lang="el-GR" sz="2000" dirty="0"/>
          </a:p>
        </p:txBody>
      </p:sp>
      <p:pic>
        <p:nvPicPr>
          <p:cNvPr id="13314" name="Picture 2" descr="C:\Users\Aris\Desktop\ΟΘΩΜΑΝΙΚΗ\χαρτες\2.3.jpg"/>
          <p:cNvPicPr>
            <a:picLocks noChangeAspect="1" noChangeArrowheads="1"/>
          </p:cNvPicPr>
          <p:nvPr/>
        </p:nvPicPr>
        <p:blipFill>
          <a:blip r:embed="rId2" cstate="print"/>
          <a:srcRect/>
          <a:stretch>
            <a:fillRect/>
          </a:stretch>
        </p:blipFill>
        <p:spPr bwMode="auto">
          <a:xfrm>
            <a:off x="0" y="-243408"/>
            <a:ext cx="9144000" cy="612068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373216"/>
            <a:ext cx="9144000" cy="1484784"/>
          </a:xfrm>
        </p:spPr>
        <p:txBody>
          <a:bodyPr>
            <a:normAutofit/>
          </a:bodyPr>
          <a:lstStyle/>
          <a:p>
            <a:r>
              <a:rPr lang="el-GR" sz="2000" dirty="0" smtClean="0"/>
              <a:t>2.4</a:t>
            </a:r>
            <a:br>
              <a:rPr lang="el-GR" sz="2000" dirty="0" smtClean="0"/>
            </a:br>
            <a:r>
              <a:rPr lang="el-GR" sz="2000" dirty="0" smtClean="0"/>
              <a:t>Οι μογγολικές κατακτήσεις. Ανάμεσα σε αυτές </a:t>
            </a:r>
            <a:br>
              <a:rPr lang="el-GR" sz="2000" dirty="0" smtClean="0"/>
            </a:br>
            <a:r>
              <a:rPr lang="el-GR" sz="2000" dirty="0" smtClean="0"/>
              <a:t>και η νίκη κατά του Σουλτανάτου του </a:t>
            </a:r>
            <a:r>
              <a:rPr lang="el-GR" sz="2000" dirty="0" err="1" smtClean="0"/>
              <a:t>Ρουμ</a:t>
            </a:r>
            <a:r>
              <a:rPr lang="el-GR" sz="2000" dirty="0" smtClean="0"/>
              <a:t> (1243).</a:t>
            </a:r>
            <a:br>
              <a:rPr lang="el-GR" sz="2000" dirty="0" smtClean="0"/>
            </a:br>
            <a:endParaRPr lang="el-GR" sz="2000" dirty="0"/>
          </a:p>
        </p:txBody>
      </p:sp>
      <p:pic>
        <p:nvPicPr>
          <p:cNvPr id="1026" name="Picture 2" descr="C:\Users\Aris\Desktop\ΟΘΩΜΑΝΙΚΗ\Ιστορία της Οθωμανικής Αυτοκρατορίας\χάρτες\2.4.jpg"/>
          <p:cNvPicPr>
            <a:picLocks noChangeAspect="1" noChangeArrowheads="1"/>
          </p:cNvPicPr>
          <p:nvPr/>
        </p:nvPicPr>
        <p:blipFill>
          <a:blip r:embed="rId2" cstate="print"/>
          <a:srcRect/>
          <a:stretch>
            <a:fillRect/>
          </a:stretch>
        </p:blipFill>
        <p:spPr bwMode="auto">
          <a:xfrm>
            <a:off x="0" y="0"/>
            <a:ext cx="9164454" cy="5085184"/>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013176"/>
            <a:ext cx="9144000" cy="1844824"/>
          </a:xfrm>
        </p:spPr>
        <p:txBody>
          <a:bodyPr>
            <a:normAutofit/>
          </a:bodyPr>
          <a:lstStyle/>
          <a:p>
            <a:r>
              <a:rPr lang="el-GR" sz="2000" dirty="0" smtClean="0"/>
              <a:t>2.5</a:t>
            </a:r>
            <a:br>
              <a:rPr lang="el-GR" sz="2000" dirty="0" smtClean="0"/>
            </a:br>
            <a:r>
              <a:rPr lang="el-GR" sz="2000" dirty="0"/>
              <a:t>Διάσπαση της Μογγολικής Αυτοκρατορίας σε τέσσερα κράτη (1259). </a:t>
            </a:r>
            <a:r>
              <a:rPr lang="el-GR" sz="2000" dirty="0" smtClean="0"/>
              <a:t>                         Από </a:t>
            </a:r>
            <a:r>
              <a:rPr lang="el-GR" sz="2000" dirty="0"/>
              <a:t>αυτά το Χανάτο των </a:t>
            </a:r>
            <a:r>
              <a:rPr lang="el-GR" sz="2000" dirty="0" err="1"/>
              <a:t>Ιλχανιδών</a:t>
            </a:r>
            <a:r>
              <a:rPr lang="el-GR" sz="2000" dirty="0"/>
              <a:t> ελέγχει (ως φόρου υποτελές) </a:t>
            </a:r>
            <a:r>
              <a:rPr lang="el-GR" sz="2000" dirty="0" smtClean="0"/>
              <a:t>                                 και </a:t>
            </a:r>
            <a:r>
              <a:rPr lang="el-GR" sz="2000" dirty="0"/>
              <a:t>το Σουλτανάτο του Ρουμ.</a:t>
            </a:r>
            <a:br>
              <a:rPr lang="el-GR" sz="2000" dirty="0"/>
            </a:br>
            <a:endParaRPr lang="el-GR" sz="2000" dirty="0"/>
          </a:p>
        </p:txBody>
      </p:sp>
      <p:pic>
        <p:nvPicPr>
          <p:cNvPr id="14338" name="Picture 2" descr="C:\Users\Aris\Desktop\ΟΘΩΜΑΝΙΚΗ\χαρτες\2.5.jpg"/>
          <p:cNvPicPr>
            <a:picLocks noChangeAspect="1" noChangeArrowheads="1"/>
          </p:cNvPicPr>
          <p:nvPr/>
        </p:nvPicPr>
        <p:blipFill>
          <a:blip r:embed="rId2" cstate="print"/>
          <a:srcRect/>
          <a:stretch>
            <a:fillRect/>
          </a:stretch>
        </p:blipFill>
        <p:spPr bwMode="auto">
          <a:xfrm>
            <a:off x="0" y="0"/>
            <a:ext cx="9144000" cy="5013176"/>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858000"/>
          </a:xfrm>
        </p:spPr>
        <p:txBody>
          <a:bodyPr>
            <a:normAutofit/>
          </a:bodyPr>
          <a:lstStyle/>
          <a:p>
            <a:r>
              <a:rPr lang="el-GR" b="1" dirty="0" smtClean="0"/>
              <a:t>3.</a:t>
            </a:r>
            <a:br>
              <a:rPr lang="el-GR" b="1" dirty="0" smtClean="0"/>
            </a:br>
            <a:r>
              <a:rPr lang="el-GR" b="1" dirty="0" smtClean="0"/>
              <a:t>Η </a:t>
            </a:r>
            <a:r>
              <a:rPr lang="el-GR" b="1" dirty="0"/>
              <a:t>εδαφική εξέλιξη </a:t>
            </a:r>
            <a:r>
              <a:rPr lang="el-GR" b="1" dirty="0" smtClean="0"/>
              <a:t/>
            </a:r>
            <a:br>
              <a:rPr lang="el-GR" b="1" dirty="0" smtClean="0"/>
            </a:br>
            <a:r>
              <a:rPr lang="el-GR" b="1" dirty="0" smtClean="0"/>
              <a:t>του </a:t>
            </a:r>
            <a:r>
              <a:rPr lang="el-GR" b="1" dirty="0"/>
              <a:t>οθωμανικού κράτους</a:t>
            </a:r>
            <a:endParaRPr lang="el-G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5818658"/>
          </a:xfrm>
        </p:spPr>
        <p:txBody>
          <a:bodyPr>
            <a:normAutofit fontScale="90000"/>
          </a:bodyPr>
          <a:lstStyle/>
          <a:p>
            <a:r>
              <a:rPr lang="el-GR" sz="3200" dirty="0" smtClean="0"/>
              <a:t>Το παρόν αρχείο έχει αποκλειστικά διδακτικό στόχο, δεν αντίκειται στην κανονική εκμετάλλευση            των περιεχομένων έργων και δεν θίγει                         τα συμφέροντα των δικαιούχων.</a:t>
            </a:r>
            <a:br>
              <a:rPr lang="el-GR" sz="3200" dirty="0" smtClean="0"/>
            </a:br>
            <a:r>
              <a:rPr lang="el-GR" sz="3200" dirty="0" smtClean="0"/>
              <a:t>ν. 2121/1993</a:t>
            </a:r>
            <a:r>
              <a:rPr lang="en-US" sz="3200" dirty="0" smtClean="0"/>
              <a:t> </a:t>
            </a:r>
            <a:r>
              <a:rPr lang="el-GR" sz="3200" dirty="0" smtClean="0"/>
              <a:t>α. </a:t>
            </a:r>
            <a:r>
              <a:rPr lang="el-GR" sz="3200" dirty="0" smtClean="0"/>
              <a:t>21</a:t>
            </a:r>
            <a:br>
              <a:rPr lang="el-GR" sz="3200" dirty="0" smtClean="0"/>
            </a:br>
            <a:r>
              <a:rPr lang="el-GR" sz="3200" dirty="0" smtClean="0"/>
              <a:t/>
            </a:r>
            <a:br>
              <a:rPr lang="el-GR" sz="3200" dirty="0" smtClean="0"/>
            </a:br>
            <a:r>
              <a:rPr lang="el-GR" sz="3200" dirty="0" smtClean="0"/>
              <a:t/>
            </a:r>
            <a:br>
              <a:rPr lang="el-GR" sz="3200" dirty="0" smtClean="0"/>
            </a:br>
            <a:r>
              <a:rPr lang="el-GR" sz="3200" dirty="0" smtClean="0"/>
              <a:t/>
            </a:r>
            <a:br>
              <a:rPr lang="el-GR" sz="3200" dirty="0" smtClean="0"/>
            </a:br>
            <a:r>
              <a:rPr lang="el-GR" sz="3200" dirty="0" smtClean="0"/>
              <a:t/>
            </a:r>
            <a:br>
              <a:rPr lang="el-GR" sz="3200" dirty="0" smtClean="0"/>
            </a:br>
            <a:r>
              <a:rPr lang="el-GR" sz="3200" dirty="0" smtClean="0"/>
              <a:t/>
            </a:r>
            <a:br>
              <a:rPr lang="el-GR" sz="3200" dirty="0" smtClean="0"/>
            </a:br>
            <a:r>
              <a:rPr lang="el-GR" sz="3200" dirty="0" smtClean="0"/>
              <a:t/>
            </a:r>
            <a:br>
              <a:rPr lang="el-GR" sz="3200" dirty="0" smtClean="0"/>
            </a:br>
            <a:r>
              <a:rPr lang="el-GR" sz="3200" dirty="0" smtClean="0"/>
              <a:t/>
            </a:r>
            <a:br>
              <a:rPr lang="el-GR" sz="3200" dirty="0" smtClean="0"/>
            </a:br>
            <a:r>
              <a:rPr lang="el-GR" sz="3200" dirty="0" smtClean="0"/>
              <a:t/>
            </a:r>
            <a:br>
              <a:rPr lang="el-GR" sz="3200" dirty="0" smtClean="0"/>
            </a:br>
            <a:r>
              <a:rPr lang="el-GR" sz="3200" dirty="0" smtClean="0"/>
              <a:t/>
            </a:r>
            <a:br>
              <a:rPr lang="el-GR" sz="3200" dirty="0" smtClean="0"/>
            </a:br>
            <a:r>
              <a:rPr lang="el-GR" sz="3200" dirty="0" smtClean="0"/>
              <a:t/>
            </a:r>
            <a:br>
              <a:rPr lang="el-GR" sz="3200" dirty="0" smtClean="0"/>
            </a:br>
            <a:r>
              <a:rPr lang="el-GR" sz="3200" dirty="0" smtClean="0"/>
              <a:t/>
            </a:r>
            <a:br>
              <a:rPr lang="el-GR" sz="3200" dirty="0" smtClean="0"/>
            </a:br>
            <a:r>
              <a:rPr lang="el-GR" sz="3200" dirty="0" smtClean="0"/>
              <a:t/>
            </a:r>
            <a:br>
              <a:rPr lang="el-GR" sz="3200" dirty="0" smtClean="0"/>
            </a:br>
            <a:r>
              <a:rPr lang="el-GR" sz="3200" dirty="0" smtClean="0"/>
              <a:t/>
            </a:r>
            <a:br>
              <a:rPr lang="el-GR" sz="3200" dirty="0" smtClean="0"/>
            </a:br>
            <a:r>
              <a:rPr lang="el-GR" sz="3200" dirty="0" smtClean="0"/>
              <a:t/>
            </a:r>
            <a:br>
              <a:rPr lang="el-GR" sz="3200" dirty="0" smtClean="0"/>
            </a:br>
            <a:r>
              <a:rPr lang="el-GR" sz="3200" dirty="0" smtClean="0"/>
              <a:t/>
            </a:r>
            <a:br>
              <a:rPr lang="el-GR" sz="3200" dirty="0" smtClean="0"/>
            </a:br>
            <a:r>
              <a:rPr lang="el-GR" sz="3200" dirty="0" smtClean="0"/>
              <a:t/>
            </a:r>
            <a:br>
              <a:rPr lang="el-GR" sz="3200" dirty="0" smtClean="0"/>
            </a:br>
            <a:r>
              <a:rPr lang="el-GR" sz="3200" dirty="0" smtClean="0"/>
              <a:t/>
            </a:r>
            <a:br>
              <a:rPr lang="el-GR" sz="3200" dirty="0" smtClean="0"/>
            </a:br>
            <a:r>
              <a:rPr lang="el-GR" sz="3200" dirty="0" smtClean="0"/>
              <a:t/>
            </a:r>
            <a:br>
              <a:rPr lang="el-GR" sz="3200" dirty="0" smtClean="0"/>
            </a:br>
            <a:endParaRPr lang="el-GR" sz="3200" dirty="0"/>
          </a:p>
        </p:txBody>
      </p:sp>
      <p:sp>
        <p:nvSpPr>
          <p:cNvPr id="3" name="2 - Θέση περιεχομένου"/>
          <p:cNvSpPr>
            <a:spLocks noGrp="1"/>
          </p:cNvSpPr>
          <p:nvPr>
            <p:ph idx="1"/>
          </p:nvPr>
        </p:nvSpPr>
        <p:spPr>
          <a:xfrm>
            <a:off x="457200" y="5517232"/>
            <a:ext cx="8229600" cy="608931"/>
          </a:xfrm>
        </p:spPr>
        <p:txBody>
          <a:bodyPr/>
          <a:lstStyle/>
          <a:p>
            <a:endParaRPr lang="el-GR" dirty="0"/>
          </a:p>
        </p:txBody>
      </p:sp>
      <p:sp>
        <p:nvSpPr>
          <p:cNvPr id="4" name="3 - Ορθογώνιο"/>
          <p:cNvSpPr/>
          <p:nvPr/>
        </p:nvSpPr>
        <p:spPr>
          <a:xfrm>
            <a:off x="2286000" y="692696"/>
            <a:ext cx="5382344" cy="2677656"/>
          </a:xfrm>
          <a:prstGeom prst="rect">
            <a:avLst/>
          </a:prstGeom>
        </p:spPr>
        <p:txBody>
          <a:bodyPr wrap="square">
            <a:spAutoFit/>
          </a:bodyPr>
          <a:lstStyle/>
          <a:p>
            <a:pPr algn="ctr"/>
            <a:r>
              <a:rPr lang="el-GR" sz="2800" u="sng" dirty="0" smtClean="0"/>
              <a:t>Επιλογή υλικού και υπομνηματισμός</a:t>
            </a:r>
            <a:r>
              <a:rPr lang="el-GR" sz="2800" dirty="0" smtClean="0"/>
              <a:t/>
            </a:r>
            <a:br>
              <a:rPr lang="el-GR" sz="2800" dirty="0" smtClean="0"/>
            </a:br>
            <a:r>
              <a:rPr lang="el-GR" sz="2800" dirty="0" err="1" smtClean="0"/>
              <a:t>Κονόρτας</a:t>
            </a:r>
            <a:r>
              <a:rPr lang="el-GR" sz="2800" dirty="0" smtClean="0"/>
              <a:t> Παρασκευάς</a:t>
            </a:r>
            <a:br>
              <a:rPr lang="el-GR" sz="2800" dirty="0" smtClean="0"/>
            </a:br>
            <a:r>
              <a:rPr lang="el-GR" sz="2800" dirty="0" smtClean="0"/>
              <a:t/>
            </a:r>
            <a:br>
              <a:rPr lang="el-GR" sz="2800" dirty="0" smtClean="0"/>
            </a:br>
            <a:r>
              <a:rPr lang="el-GR" sz="2800" u="sng" dirty="0" smtClean="0"/>
              <a:t>Τεχνική επιμέλεια</a:t>
            </a:r>
            <a:r>
              <a:rPr lang="el-GR" sz="2800" dirty="0" smtClean="0"/>
              <a:t/>
            </a:r>
            <a:br>
              <a:rPr lang="el-GR" sz="2800" dirty="0" smtClean="0"/>
            </a:br>
            <a:r>
              <a:rPr lang="el-GR" sz="2800" dirty="0" err="1" smtClean="0"/>
              <a:t>Κατωπόδης</a:t>
            </a:r>
            <a:r>
              <a:rPr lang="el-GR" sz="2800" dirty="0" smtClean="0"/>
              <a:t> Άρης</a:t>
            </a:r>
            <a:endParaRPr lang="el-GR" sz="28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308304" y="0"/>
            <a:ext cx="1835696" cy="6858000"/>
          </a:xfrm>
        </p:spPr>
        <p:txBody>
          <a:bodyPr>
            <a:normAutofit/>
          </a:bodyPr>
          <a:lstStyle/>
          <a:p>
            <a:r>
              <a:rPr lang="el-GR" sz="2000" dirty="0" smtClean="0"/>
              <a:t>3.1</a:t>
            </a:r>
            <a:br>
              <a:rPr lang="el-GR" sz="2000" dirty="0" smtClean="0"/>
            </a:br>
            <a:r>
              <a:rPr lang="el-GR" sz="2000" dirty="0"/>
              <a:t> Επέκταση της Οθωμανικής Αυτοκρατορίας, 1300-1683, </a:t>
            </a:r>
            <a:r>
              <a:rPr lang="el-GR" sz="2000" dirty="0" smtClean="0"/>
              <a:t>   με </a:t>
            </a:r>
            <a:r>
              <a:rPr lang="el-GR" sz="2000" dirty="0"/>
              <a:t>κατακτήσεις ανά περίοδο.</a:t>
            </a:r>
            <a:br>
              <a:rPr lang="el-GR" sz="2000" dirty="0"/>
            </a:br>
            <a:endParaRPr lang="el-GR" sz="2000" dirty="0"/>
          </a:p>
        </p:txBody>
      </p:sp>
      <p:pic>
        <p:nvPicPr>
          <p:cNvPr id="15362" name="Picture 2" descr="C:\Users\Aris\Desktop\ΟΘΩΜΑΝΙΚΗ\χαρτες\3.1.png"/>
          <p:cNvPicPr>
            <a:picLocks noChangeAspect="1" noChangeArrowheads="1"/>
          </p:cNvPicPr>
          <p:nvPr/>
        </p:nvPicPr>
        <p:blipFill>
          <a:blip r:embed="rId2" cstate="print"/>
          <a:srcRect/>
          <a:stretch>
            <a:fillRect/>
          </a:stretch>
        </p:blipFill>
        <p:spPr bwMode="auto">
          <a:xfrm>
            <a:off x="0" y="0"/>
            <a:ext cx="7286056" cy="685800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858000"/>
          </a:xfrm>
        </p:spPr>
        <p:txBody>
          <a:bodyPr>
            <a:normAutofit/>
          </a:bodyPr>
          <a:lstStyle/>
          <a:p>
            <a:r>
              <a:rPr lang="el-GR" sz="3600" dirty="0" smtClean="0"/>
              <a:t>3.2</a:t>
            </a:r>
            <a:br>
              <a:rPr lang="el-GR" sz="3600" dirty="0" smtClean="0"/>
            </a:br>
            <a:r>
              <a:rPr lang="el-GR" sz="3600" dirty="0"/>
              <a:t> Η εδαφική εξέλιξη της Οθωμανικής Αυτοκρατορίας (1300-1923) </a:t>
            </a:r>
            <a:r>
              <a:rPr lang="el-GR" sz="3600" dirty="0" smtClean="0"/>
              <a:t>                              και </a:t>
            </a:r>
            <a:r>
              <a:rPr lang="el-GR" sz="3600" dirty="0"/>
              <a:t>οι σύμφωνα με τις κατά καιρούς συνθήκες επεκτάσεις ή συρρικνώσεις</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6386" name="Picture 2" descr="C:\Users\Aris\Desktop\ΟΘΩΜΑΝΙΚΗ\χαρτες\3.2.α.jpg"/>
          <p:cNvPicPr>
            <a:picLocks noChangeAspect="1" noChangeArrowheads="1"/>
          </p:cNvPicPr>
          <p:nvPr/>
        </p:nvPicPr>
        <p:blipFill>
          <a:blip r:embed="rId2" cstate="print"/>
          <a:srcRect/>
          <a:stretch>
            <a:fillRect/>
          </a:stretch>
        </p:blipFill>
        <p:spPr bwMode="auto">
          <a:xfrm>
            <a:off x="0" y="0"/>
            <a:ext cx="9144000" cy="690372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6165304"/>
            <a:ext cx="9144000" cy="692696"/>
          </a:xfrm>
        </p:spPr>
        <p:txBody>
          <a:bodyPr>
            <a:normAutofit fontScale="90000"/>
          </a:bodyPr>
          <a:lstStyle/>
          <a:p>
            <a:endParaRPr lang="el-GR" dirty="0"/>
          </a:p>
        </p:txBody>
      </p:sp>
      <p:pic>
        <p:nvPicPr>
          <p:cNvPr id="17410" name="Picture 2" descr="C:\Users\Aris\Desktop\ΟΘΩΜΑΝΙΚΗ\χαρτες\3.2.β.jpg"/>
          <p:cNvPicPr>
            <a:picLocks noChangeAspect="1" noChangeArrowheads="1"/>
          </p:cNvPicPr>
          <p:nvPr/>
        </p:nvPicPr>
        <p:blipFill>
          <a:blip r:embed="rId2" cstate="print"/>
          <a:srcRect/>
          <a:stretch>
            <a:fillRect/>
          </a:stretch>
        </p:blipFill>
        <p:spPr bwMode="auto">
          <a:xfrm>
            <a:off x="0" y="0"/>
            <a:ext cx="9144000" cy="690372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6165304"/>
            <a:ext cx="9144000" cy="692696"/>
          </a:xfrm>
        </p:spPr>
        <p:txBody>
          <a:bodyPr>
            <a:normAutofit fontScale="90000"/>
          </a:bodyPr>
          <a:lstStyle/>
          <a:p>
            <a:endParaRPr lang="el-GR" dirty="0"/>
          </a:p>
        </p:txBody>
      </p:sp>
      <p:pic>
        <p:nvPicPr>
          <p:cNvPr id="18434" name="Picture 2" descr="C:\Users\Aris\Desktop\ΟΘΩΜΑΝΙΚΗ\χαρτες\3.2.γ.png"/>
          <p:cNvPicPr>
            <a:picLocks noChangeAspect="1" noChangeArrowheads="1"/>
          </p:cNvPicPr>
          <p:nvPr/>
        </p:nvPicPr>
        <p:blipFill>
          <a:blip r:embed="rId2" cstate="print"/>
          <a:srcRect/>
          <a:stretch>
            <a:fillRect/>
          </a:stretch>
        </p:blipFill>
        <p:spPr bwMode="auto">
          <a:xfrm>
            <a:off x="0" y="0"/>
            <a:ext cx="9144000" cy="6908628"/>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6165304"/>
            <a:ext cx="9144000" cy="692696"/>
          </a:xfrm>
        </p:spPr>
        <p:txBody>
          <a:bodyPr>
            <a:normAutofit fontScale="90000"/>
          </a:bodyPr>
          <a:lstStyle/>
          <a:p>
            <a:endParaRPr lang="el-GR" dirty="0"/>
          </a:p>
        </p:txBody>
      </p:sp>
      <p:pic>
        <p:nvPicPr>
          <p:cNvPr id="19458" name="Picture 2" descr="C:\Users\Aris\Desktop\ΟΘΩΜΑΝΙΚΗ\χαρτες\3.2.δ.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6165304"/>
            <a:ext cx="9144000" cy="692696"/>
          </a:xfrm>
        </p:spPr>
        <p:txBody>
          <a:bodyPr>
            <a:normAutofit fontScale="90000"/>
          </a:bodyPr>
          <a:lstStyle/>
          <a:p>
            <a:endParaRPr lang="el-GR" dirty="0"/>
          </a:p>
        </p:txBody>
      </p:sp>
      <p:pic>
        <p:nvPicPr>
          <p:cNvPr id="20482" name="Picture 2" descr="C:\Users\Aris\Desktop\ΟΘΩΜΑΝΙΚΗ\χαρτες\3.2.ε.pn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1506" name="Picture 2" descr="C:\Users\Aris\Desktop\ΟΘΩΜΑΝΙΚΗ\χαρτες\3.2.ζ.jpg"/>
          <p:cNvPicPr>
            <a:picLocks noChangeAspect="1" noChangeArrowheads="1"/>
          </p:cNvPicPr>
          <p:nvPr/>
        </p:nvPicPr>
        <p:blipFill>
          <a:blip r:embed="rId2" cstate="print"/>
          <a:srcRect/>
          <a:stretch>
            <a:fillRect/>
          </a:stretch>
        </p:blipFill>
        <p:spPr bwMode="auto">
          <a:xfrm>
            <a:off x="0" y="-1"/>
            <a:ext cx="9144000" cy="6903719"/>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6165304"/>
            <a:ext cx="9144000" cy="692696"/>
          </a:xfrm>
        </p:spPr>
        <p:txBody>
          <a:bodyPr>
            <a:normAutofit fontScale="90000"/>
          </a:bodyPr>
          <a:lstStyle/>
          <a:p>
            <a:endParaRPr lang="el-GR" dirty="0"/>
          </a:p>
        </p:txBody>
      </p:sp>
      <p:pic>
        <p:nvPicPr>
          <p:cNvPr id="22530" name="Picture 2" descr="C:\Users\Aris\Desktop\ΟΘΩΜΑΝΙΚΗ\χαρτες\3.2.η.png"/>
          <p:cNvPicPr>
            <a:picLocks noChangeAspect="1" noChangeArrowheads="1"/>
          </p:cNvPicPr>
          <p:nvPr/>
        </p:nvPicPr>
        <p:blipFill>
          <a:blip r:embed="rId2" cstate="print"/>
          <a:srcRect/>
          <a:stretch>
            <a:fillRect/>
          </a:stretch>
        </p:blipFill>
        <p:spPr bwMode="auto">
          <a:xfrm>
            <a:off x="1" y="0"/>
            <a:ext cx="9144000" cy="68580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3554" name="Picture 2" descr="C:\Users\Aris\Desktop\ΟΘΩΜΑΝΙΚΗ\χαρτες\3.2.θ.png"/>
          <p:cNvPicPr>
            <a:picLocks noChangeAspect="1" noChangeArrowheads="1"/>
          </p:cNvPicPr>
          <p:nvPr/>
        </p:nvPicPr>
        <p:blipFill>
          <a:blip r:embed="rId2" cstate="print"/>
          <a:srcRect/>
          <a:stretch>
            <a:fillRect/>
          </a:stretch>
        </p:blipFill>
        <p:spPr bwMode="auto">
          <a:xfrm>
            <a:off x="1" y="0"/>
            <a:ext cx="9144000" cy="68580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0" y="274638"/>
            <a:ext cx="9144000" cy="6322714"/>
          </a:xfrm>
        </p:spPr>
        <p:txBody>
          <a:bodyPr>
            <a:normAutofit/>
          </a:bodyPr>
          <a:lstStyle/>
          <a:p>
            <a:r>
              <a:rPr lang="el-GR" sz="3200" dirty="0" smtClean="0"/>
              <a:t>Το παρόν αρχείο απευθύνεται αποκλειστικά στους φοιτητές του μαθήματος ΙΙ 24</a:t>
            </a:r>
            <a:br>
              <a:rPr lang="el-GR" sz="3200" dirty="0" smtClean="0"/>
            </a:br>
            <a:r>
              <a:rPr lang="el-GR" sz="3200" dirty="0" smtClean="0"/>
              <a:t>«Ιστορία της ύστερης Οθωμανικής Αυτοκρατορίας </a:t>
            </a:r>
            <a:br>
              <a:rPr lang="el-GR" sz="3200" dirty="0" smtClean="0"/>
            </a:br>
            <a:r>
              <a:rPr lang="el-GR" sz="3200" dirty="0" smtClean="0"/>
              <a:t>και του πρώιμου τουρκικού κράτους» </a:t>
            </a:r>
            <a:br>
              <a:rPr lang="el-GR" sz="3200" dirty="0" smtClean="0"/>
            </a:br>
            <a:r>
              <a:rPr lang="el-GR" sz="3200" dirty="0" smtClean="0"/>
              <a:t>και παραχωρείται μόνον για τους σκοπούς της διδασκαλίας και εξέτασης του εν λόγω μαθήματος.</a:t>
            </a:r>
            <a:br>
              <a:rPr lang="el-GR" sz="3200" dirty="0" smtClean="0"/>
            </a:br>
            <a:r>
              <a:rPr lang="el-GR" sz="3200" dirty="0" smtClean="0"/>
              <a:t> </a:t>
            </a:r>
            <a:endParaRPr lang="el-GR" sz="32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ris\Desktop\ΟΘΩΜΑΝΙΚΗ\χαρτες\3.2.ι.png"/>
          <p:cNvPicPr>
            <a:picLocks noChangeAspect="1" noChangeArrowheads="1"/>
          </p:cNvPicPr>
          <p:nvPr/>
        </p:nvPicPr>
        <p:blipFill>
          <a:blip r:embed="rId2" cstate="print"/>
          <a:srcRect/>
          <a:stretch>
            <a:fillRect/>
          </a:stretch>
        </p:blipFill>
        <p:spPr bwMode="auto">
          <a:xfrm>
            <a:off x="1" y="0"/>
            <a:ext cx="9144000" cy="6858000"/>
          </a:xfrm>
          <a:prstGeom prst="rect">
            <a:avLst/>
          </a:prstGeom>
          <a:noFill/>
        </p:spPr>
      </p:pic>
      <p:sp>
        <p:nvSpPr>
          <p:cNvPr id="5" name="4 - Τίτλος"/>
          <p:cNvSpPr>
            <a:spLocks noGrp="1"/>
          </p:cNvSpPr>
          <p:nvPr>
            <p:ph type="title"/>
          </p:nvPr>
        </p:nvSpPr>
        <p:spPr>
          <a:xfrm>
            <a:off x="0" y="5805264"/>
            <a:ext cx="4283968" cy="1052736"/>
          </a:xfrm>
        </p:spPr>
        <p:txBody>
          <a:bodyPr>
            <a:normAutofit/>
          </a:bodyPr>
          <a:lstStyle/>
          <a:p>
            <a:r>
              <a:rPr lang="el-GR" sz="2800" b="1" dirty="0" smtClean="0">
                <a:solidFill>
                  <a:schemeClr val="bg1"/>
                </a:solidFill>
              </a:rPr>
              <a:t>Συνθήκη του Κάρλοβιτς</a:t>
            </a:r>
            <a:endParaRPr lang="el-GR" sz="2800" b="1" dirty="0">
              <a:solidFill>
                <a:schemeClr val="bg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ris\Desktop\ΟΘΩΜΑΝΙΚΗ\χαρτες\3.2.κ.png"/>
          <p:cNvPicPr>
            <a:picLocks noChangeAspect="1" noChangeArrowheads="1"/>
          </p:cNvPicPr>
          <p:nvPr/>
        </p:nvPicPr>
        <p:blipFill>
          <a:blip r:embed="rId2" cstate="print"/>
          <a:srcRect/>
          <a:stretch>
            <a:fillRect/>
          </a:stretch>
        </p:blipFill>
        <p:spPr bwMode="auto">
          <a:xfrm>
            <a:off x="1" y="0"/>
            <a:ext cx="9144000" cy="6858000"/>
          </a:xfrm>
          <a:prstGeom prst="rect">
            <a:avLst/>
          </a:prstGeom>
          <a:noFill/>
        </p:spPr>
      </p:pic>
      <p:sp>
        <p:nvSpPr>
          <p:cNvPr id="5" name="4 - Τίτλος"/>
          <p:cNvSpPr>
            <a:spLocks noGrp="1"/>
          </p:cNvSpPr>
          <p:nvPr>
            <p:ph type="title"/>
          </p:nvPr>
        </p:nvSpPr>
        <p:spPr>
          <a:xfrm>
            <a:off x="-972616" y="5733256"/>
            <a:ext cx="6840760" cy="1124744"/>
          </a:xfrm>
        </p:spPr>
        <p:txBody>
          <a:bodyPr>
            <a:normAutofit/>
          </a:bodyPr>
          <a:lstStyle/>
          <a:p>
            <a:r>
              <a:rPr lang="el-GR" sz="2800" b="1" dirty="0" smtClean="0">
                <a:solidFill>
                  <a:schemeClr val="bg1"/>
                </a:solidFill>
              </a:rPr>
              <a:t>Συνθήκη του Πασσάροβιτς</a:t>
            </a:r>
            <a:endParaRPr lang="el-GR" sz="2800" b="1" dirty="0">
              <a:solidFill>
                <a:schemeClr val="bg1"/>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ris\Desktop\ΟΘΩΜΑΝΙΚΗ\χαρτες\3.2.λ.png"/>
          <p:cNvPicPr>
            <a:picLocks noChangeAspect="1" noChangeArrowheads="1"/>
          </p:cNvPicPr>
          <p:nvPr/>
        </p:nvPicPr>
        <p:blipFill>
          <a:blip r:embed="rId2" cstate="print"/>
          <a:srcRect/>
          <a:stretch>
            <a:fillRect/>
          </a:stretch>
        </p:blipFill>
        <p:spPr bwMode="auto">
          <a:xfrm>
            <a:off x="1" y="0"/>
            <a:ext cx="9144000" cy="6858000"/>
          </a:xfrm>
          <a:prstGeom prst="rect">
            <a:avLst/>
          </a:prstGeom>
          <a:noFill/>
        </p:spPr>
      </p:pic>
      <p:sp>
        <p:nvSpPr>
          <p:cNvPr id="5" name="4 - Τίτλος"/>
          <p:cNvSpPr>
            <a:spLocks noGrp="1"/>
          </p:cNvSpPr>
          <p:nvPr>
            <p:ph type="title"/>
          </p:nvPr>
        </p:nvSpPr>
        <p:spPr>
          <a:xfrm>
            <a:off x="-180528" y="5877272"/>
            <a:ext cx="6768752" cy="980728"/>
          </a:xfrm>
        </p:spPr>
        <p:txBody>
          <a:bodyPr>
            <a:normAutofit/>
          </a:bodyPr>
          <a:lstStyle/>
          <a:p>
            <a:r>
              <a:rPr lang="el-GR" sz="2800" b="1" dirty="0" smtClean="0">
                <a:solidFill>
                  <a:schemeClr val="bg1"/>
                </a:solidFill>
              </a:rPr>
              <a:t>Συνθήκες του Βελιγραδίου και της Νύσσας</a:t>
            </a:r>
            <a:endParaRPr lang="el-GR" sz="2800" b="1" dirty="0">
              <a:solidFill>
                <a:schemeClr val="bg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ris\Desktop\ΟΘΩΜΑΝΙΚΗ\χαρτες\3.2.μ.jpg"/>
          <p:cNvPicPr>
            <a:picLocks noChangeAspect="1" noChangeArrowheads="1"/>
          </p:cNvPicPr>
          <p:nvPr/>
        </p:nvPicPr>
        <p:blipFill>
          <a:blip r:embed="rId2" cstate="print"/>
          <a:srcRect/>
          <a:stretch>
            <a:fillRect/>
          </a:stretch>
        </p:blipFill>
        <p:spPr bwMode="auto">
          <a:xfrm>
            <a:off x="0" y="0"/>
            <a:ext cx="9144000" cy="6903720"/>
          </a:xfrm>
          <a:prstGeom prst="rect">
            <a:avLst/>
          </a:prstGeom>
          <a:noFill/>
        </p:spPr>
      </p:pic>
      <p:sp>
        <p:nvSpPr>
          <p:cNvPr id="5" name="4 - Τίτλος"/>
          <p:cNvSpPr>
            <a:spLocks noGrp="1"/>
          </p:cNvSpPr>
          <p:nvPr>
            <p:ph type="title"/>
          </p:nvPr>
        </p:nvSpPr>
        <p:spPr>
          <a:xfrm>
            <a:off x="6876256" y="6237312"/>
            <a:ext cx="2267744" cy="620688"/>
          </a:xfrm>
        </p:spPr>
        <p:txBody>
          <a:bodyPr>
            <a:normAutofit fontScale="90000"/>
          </a:bodyPr>
          <a:lstStyle/>
          <a:p>
            <a:r>
              <a:rPr lang="el-GR" sz="2000" b="1" dirty="0" smtClean="0">
                <a:solidFill>
                  <a:schemeClr val="bg1"/>
                </a:solidFill>
              </a:rPr>
              <a:t>Συνθήκη του Κιουτσούκ Καϊναρτζί</a:t>
            </a:r>
            <a:endParaRPr lang="el-GR" sz="2000" b="1" dirty="0">
              <a:solidFill>
                <a:schemeClr val="bg1"/>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ris\Desktop\ΟΘΩΜΑΝΙΚΗ\χαρτες\3.2.ν.jpg"/>
          <p:cNvPicPr>
            <a:picLocks noChangeAspect="1" noChangeArrowheads="1"/>
          </p:cNvPicPr>
          <p:nvPr/>
        </p:nvPicPr>
        <p:blipFill>
          <a:blip r:embed="rId2" cstate="print"/>
          <a:srcRect/>
          <a:stretch>
            <a:fillRect/>
          </a:stretch>
        </p:blipFill>
        <p:spPr bwMode="auto">
          <a:xfrm>
            <a:off x="0" y="-27384"/>
            <a:ext cx="9144000" cy="6903720"/>
          </a:xfrm>
          <a:prstGeom prst="rect">
            <a:avLst/>
          </a:prstGeom>
          <a:noFill/>
        </p:spPr>
      </p:pic>
      <p:sp>
        <p:nvSpPr>
          <p:cNvPr id="5" name="4 - Τίτλος"/>
          <p:cNvSpPr>
            <a:spLocks noGrp="1"/>
          </p:cNvSpPr>
          <p:nvPr>
            <p:ph type="title"/>
          </p:nvPr>
        </p:nvSpPr>
        <p:spPr>
          <a:xfrm>
            <a:off x="7236296" y="6093296"/>
            <a:ext cx="1907704" cy="936104"/>
          </a:xfrm>
        </p:spPr>
        <p:txBody>
          <a:bodyPr>
            <a:normAutofit/>
          </a:bodyPr>
          <a:lstStyle/>
          <a:p>
            <a:r>
              <a:rPr lang="el-GR" sz="2000" b="1" dirty="0" smtClean="0">
                <a:solidFill>
                  <a:schemeClr val="bg1"/>
                </a:solidFill>
              </a:rPr>
              <a:t>Συνθήκη του Γκεοργκίεβσκ</a:t>
            </a:r>
            <a:endParaRPr lang="el-GR" sz="2000" b="1" dirty="0">
              <a:solidFill>
                <a:schemeClr val="bg1"/>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ris\Desktop\ΟΘΩΜΑΝΙΚΗ\χαρτες\3.2.ξ.jpg"/>
          <p:cNvPicPr>
            <a:picLocks noChangeAspect="1" noChangeArrowheads="1"/>
          </p:cNvPicPr>
          <p:nvPr/>
        </p:nvPicPr>
        <p:blipFill>
          <a:blip r:embed="rId2" cstate="print"/>
          <a:srcRect/>
          <a:stretch>
            <a:fillRect/>
          </a:stretch>
        </p:blipFill>
        <p:spPr bwMode="auto">
          <a:xfrm>
            <a:off x="0" y="0"/>
            <a:ext cx="9144000" cy="6903720"/>
          </a:xfrm>
          <a:prstGeom prst="rect">
            <a:avLst/>
          </a:prstGeom>
          <a:noFill/>
        </p:spPr>
      </p:pic>
      <p:sp>
        <p:nvSpPr>
          <p:cNvPr id="5" name="4 - Τίτλος"/>
          <p:cNvSpPr>
            <a:spLocks noGrp="1"/>
          </p:cNvSpPr>
          <p:nvPr>
            <p:ph type="title"/>
          </p:nvPr>
        </p:nvSpPr>
        <p:spPr>
          <a:xfrm>
            <a:off x="7452320" y="6309320"/>
            <a:ext cx="1691680" cy="548680"/>
          </a:xfrm>
        </p:spPr>
        <p:txBody>
          <a:bodyPr>
            <a:normAutofit fontScale="90000"/>
          </a:bodyPr>
          <a:lstStyle/>
          <a:p>
            <a:r>
              <a:rPr lang="el-GR" sz="2000" b="1" dirty="0" smtClean="0">
                <a:solidFill>
                  <a:schemeClr val="bg1"/>
                </a:solidFill>
              </a:rPr>
              <a:t>Συνθήκη       του Ιασίου</a:t>
            </a:r>
            <a:endParaRPr lang="el-GR" sz="2000" b="1" dirty="0">
              <a:solidFill>
                <a:schemeClr val="bg1"/>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32770" name="Picture 2" descr="C:\Users\Aris\Desktop\ΟΘΩΜΑΝΙΚΗ\χαρτες\3.2.ο.jpg"/>
          <p:cNvPicPr>
            <a:picLocks noChangeAspect="1" noChangeArrowheads="1"/>
          </p:cNvPicPr>
          <p:nvPr/>
        </p:nvPicPr>
        <p:blipFill>
          <a:blip r:embed="rId2" cstate="print"/>
          <a:srcRect/>
          <a:stretch>
            <a:fillRect/>
          </a:stretch>
        </p:blipFill>
        <p:spPr bwMode="auto">
          <a:xfrm>
            <a:off x="1" y="-1"/>
            <a:ext cx="9144000" cy="6903719"/>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Aris\Desktop\ΟΘΩΜΑΝΙΚΗ\χαρτες\3.2.π.jpg"/>
          <p:cNvPicPr>
            <a:picLocks noChangeAspect="1" noChangeArrowheads="1"/>
          </p:cNvPicPr>
          <p:nvPr/>
        </p:nvPicPr>
        <p:blipFill>
          <a:blip r:embed="rId2" cstate="print"/>
          <a:srcRect/>
          <a:stretch>
            <a:fillRect/>
          </a:stretch>
        </p:blipFill>
        <p:spPr bwMode="auto">
          <a:xfrm>
            <a:off x="0" y="0"/>
            <a:ext cx="9144000" cy="690372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Aris\Desktop\ΟΘΩΜΑΝΙΚΗ\χαρτες\3.2.ρ.jpg"/>
          <p:cNvPicPr>
            <a:picLocks noChangeAspect="1" noChangeArrowheads="1"/>
          </p:cNvPicPr>
          <p:nvPr/>
        </p:nvPicPr>
        <p:blipFill>
          <a:blip r:embed="rId2" cstate="print"/>
          <a:srcRect/>
          <a:stretch>
            <a:fillRect/>
          </a:stretch>
        </p:blipFill>
        <p:spPr bwMode="auto">
          <a:xfrm>
            <a:off x="1" y="-1"/>
            <a:ext cx="9144000" cy="6903719"/>
          </a:xfrm>
          <a:prstGeom prst="rect">
            <a:avLst/>
          </a:prstGeom>
          <a:noFill/>
        </p:spPr>
      </p:pic>
      <p:sp>
        <p:nvSpPr>
          <p:cNvPr id="4" name="3 - Τίτλος"/>
          <p:cNvSpPr>
            <a:spLocks noGrp="1"/>
          </p:cNvSpPr>
          <p:nvPr>
            <p:ph type="title"/>
          </p:nvPr>
        </p:nvSpPr>
        <p:spPr>
          <a:xfrm>
            <a:off x="7308304" y="6309320"/>
            <a:ext cx="1835696" cy="548680"/>
          </a:xfrm>
        </p:spPr>
        <p:txBody>
          <a:bodyPr>
            <a:normAutofit fontScale="90000"/>
          </a:bodyPr>
          <a:lstStyle/>
          <a:p>
            <a:r>
              <a:rPr lang="el-GR" sz="2000" b="1" dirty="0" smtClean="0">
                <a:solidFill>
                  <a:schemeClr val="bg1"/>
                </a:solidFill>
              </a:rPr>
              <a:t>Συνθήκη του Βουκουρεστίου</a:t>
            </a:r>
            <a:endParaRPr lang="el-GR" sz="2000" b="1" dirty="0">
              <a:solidFill>
                <a:schemeClr val="bg1"/>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Aris\Desktop\ΟΘΩΜΑΝΙΚΗ\χαρτες\3.2.σ.jpg"/>
          <p:cNvPicPr>
            <a:picLocks noChangeAspect="1" noChangeArrowheads="1"/>
          </p:cNvPicPr>
          <p:nvPr/>
        </p:nvPicPr>
        <p:blipFill>
          <a:blip r:embed="rId2" cstate="print"/>
          <a:srcRect/>
          <a:stretch>
            <a:fillRect/>
          </a:stretch>
        </p:blipFill>
        <p:spPr bwMode="auto">
          <a:xfrm>
            <a:off x="0" y="0"/>
            <a:ext cx="9144000" cy="690372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457200" y="274638"/>
            <a:ext cx="8229600" cy="5890666"/>
          </a:xfrm>
        </p:spPr>
        <p:txBody>
          <a:bodyPr>
            <a:normAutofit/>
          </a:bodyPr>
          <a:lstStyle/>
          <a:p>
            <a:pPr lvl="0"/>
            <a:r>
              <a:rPr lang="el-GR" sz="3600" b="1" dirty="0" smtClean="0"/>
              <a:t>1.</a:t>
            </a:r>
            <a:br>
              <a:rPr lang="el-GR" sz="3600" b="1" dirty="0" smtClean="0"/>
            </a:br>
            <a:r>
              <a:rPr lang="el-GR" sz="3600" b="1" dirty="0" smtClean="0"/>
              <a:t>Οι τουρκικοί λαοί </a:t>
            </a:r>
            <a:br>
              <a:rPr lang="el-GR" sz="3600" b="1" dirty="0" smtClean="0"/>
            </a:br>
            <a:r>
              <a:rPr lang="el-GR" sz="3600" b="1" dirty="0" smtClean="0"/>
              <a:t>από </a:t>
            </a:r>
            <a:r>
              <a:rPr lang="el-GR" sz="3600" b="1" dirty="0"/>
              <a:t>τα Αλτάϊα Όρη ως το Ιράν</a:t>
            </a:r>
            <a:r>
              <a:rPr lang="el-GR" sz="3600" dirty="0"/>
              <a:t/>
            </a:r>
            <a:br>
              <a:rPr lang="el-GR" sz="3600" dirty="0"/>
            </a:br>
            <a:endParaRPr lang="el-GR" sz="36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Aris\Desktop\ΟΘΩΜΑΝΙΚΗ\χαρτες\3.2.τ.jpg"/>
          <p:cNvPicPr>
            <a:picLocks noChangeAspect="1" noChangeArrowheads="1"/>
          </p:cNvPicPr>
          <p:nvPr/>
        </p:nvPicPr>
        <p:blipFill>
          <a:blip r:embed="rId2" cstate="print"/>
          <a:srcRect/>
          <a:stretch>
            <a:fillRect/>
          </a:stretch>
        </p:blipFill>
        <p:spPr bwMode="auto">
          <a:xfrm>
            <a:off x="0" y="0"/>
            <a:ext cx="9144000" cy="6903720"/>
          </a:xfrm>
          <a:prstGeom prst="rect">
            <a:avLst/>
          </a:prstGeom>
          <a:noFill/>
        </p:spPr>
      </p:pic>
      <p:sp>
        <p:nvSpPr>
          <p:cNvPr id="4" name="3 - Τίτλος"/>
          <p:cNvSpPr>
            <a:spLocks noGrp="1"/>
          </p:cNvSpPr>
          <p:nvPr>
            <p:ph type="title"/>
          </p:nvPr>
        </p:nvSpPr>
        <p:spPr>
          <a:xfrm>
            <a:off x="7380312" y="6309320"/>
            <a:ext cx="1763688" cy="548680"/>
          </a:xfrm>
        </p:spPr>
        <p:txBody>
          <a:bodyPr>
            <a:normAutofit fontScale="90000"/>
          </a:bodyPr>
          <a:lstStyle/>
          <a:p>
            <a:r>
              <a:rPr lang="el-GR" sz="2000" b="1" dirty="0" smtClean="0">
                <a:solidFill>
                  <a:schemeClr val="bg1"/>
                </a:solidFill>
              </a:rPr>
              <a:t>Συνθήκη της Αδριανούπολης</a:t>
            </a:r>
            <a:endParaRPr lang="el-GR" sz="2000" b="1" dirty="0">
              <a:solidFill>
                <a:schemeClr val="bg1"/>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Aris\Desktop\ΟΘΩΜΑΝΙΚΗ\χαρτες\3.2.υ.jpg"/>
          <p:cNvPicPr>
            <a:picLocks noChangeAspect="1" noChangeArrowheads="1"/>
          </p:cNvPicPr>
          <p:nvPr/>
        </p:nvPicPr>
        <p:blipFill>
          <a:blip r:embed="rId2" cstate="print"/>
          <a:srcRect/>
          <a:stretch>
            <a:fillRect/>
          </a:stretch>
        </p:blipFill>
        <p:spPr bwMode="auto">
          <a:xfrm>
            <a:off x="0" y="0"/>
            <a:ext cx="9144000" cy="6903720"/>
          </a:xfrm>
          <a:prstGeom prst="rect">
            <a:avLst/>
          </a:prstGeom>
          <a:noFill/>
        </p:spPr>
      </p:pic>
      <p:sp>
        <p:nvSpPr>
          <p:cNvPr id="4" name="3 - Τίτλος"/>
          <p:cNvSpPr>
            <a:spLocks noGrp="1"/>
          </p:cNvSpPr>
          <p:nvPr>
            <p:ph type="title"/>
          </p:nvPr>
        </p:nvSpPr>
        <p:spPr>
          <a:xfrm>
            <a:off x="7380312" y="6237312"/>
            <a:ext cx="1763688" cy="620688"/>
          </a:xfrm>
        </p:spPr>
        <p:txBody>
          <a:bodyPr>
            <a:normAutofit fontScale="90000"/>
          </a:bodyPr>
          <a:lstStyle/>
          <a:p>
            <a:r>
              <a:rPr lang="el-GR" sz="2000" b="1" dirty="0" smtClean="0">
                <a:solidFill>
                  <a:schemeClr val="bg1"/>
                </a:solidFill>
              </a:rPr>
              <a:t>Πρωτόκολλο      του Λονδίνου</a:t>
            </a:r>
            <a:endParaRPr lang="el-GR" sz="2000" b="1" dirty="0">
              <a:solidFill>
                <a:schemeClr val="bg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Users\Aris\Desktop\ΟΘΩΜΑΝΙΚΗ\χαρτες\3.2.φ.jpg"/>
          <p:cNvPicPr>
            <a:picLocks noChangeAspect="1" noChangeArrowheads="1"/>
          </p:cNvPicPr>
          <p:nvPr/>
        </p:nvPicPr>
        <p:blipFill>
          <a:blip r:embed="rId2" cstate="print"/>
          <a:srcRect/>
          <a:stretch>
            <a:fillRect/>
          </a:stretch>
        </p:blipFill>
        <p:spPr bwMode="auto">
          <a:xfrm>
            <a:off x="1" y="-1"/>
            <a:ext cx="9144000" cy="6903719"/>
          </a:xfrm>
          <a:prstGeom prst="rect">
            <a:avLst/>
          </a:prstGeom>
          <a:noFill/>
        </p:spPr>
      </p:pic>
      <p:sp>
        <p:nvSpPr>
          <p:cNvPr id="4" name="3 - Τίτλος"/>
          <p:cNvSpPr>
            <a:spLocks noGrp="1"/>
          </p:cNvSpPr>
          <p:nvPr>
            <p:ph type="title"/>
          </p:nvPr>
        </p:nvSpPr>
        <p:spPr>
          <a:xfrm>
            <a:off x="7092280" y="6237312"/>
            <a:ext cx="2232248" cy="620688"/>
          </a:xfrm>
        </p:spPr>
        <p:txBody>
          <a:bodyPr>
            <a:normAutofit fontScale="90000"/>
          </a:bodyPr>
          <a:lstStyle/>
          <a:p>
            <a:r>
              <a:rPr lang="el-GR" sz="1800" b="1" dirty="0" smtClean="0">
                <a:solidFill>
                  <a:schemeClr val="bg1"/>
                </a:solidFill>
              </a:rPr>
              <a:t>Συνθήκες                             του Αγίου Στεφάνου         και του Βερολίνου</a:t>
            </a:r>
            <a:endParaRPr lang="el-GR" sz="1800" b="1" dirty="0">
              <a:solidFill>
                <a:schemeClr val="bg1"/>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Aris\Desktop\ΟΘΩΜΑΝΙΚΗ\χαρτες\3.2.χ.jpg"/>
          <p:cNvPicPr>
            <a:picLocks noChangeAspect="1" noChangeArrowheads="1"/>
          </p:cNvPicPr>
          <p:nvPr/>
        </p:nvPicPr>
        <p:blipFill>
          <a:blip r:embed="rId2" cstate="print"/>
          <a:srcRect/>
          <a:stretch>
            <a:fillRect/>
          </a:stretch>
        </p:blipFill>
        <p:spPr bwMode="auto">
          <a:xfrm>
            <a:off x="1" y="-1"/>
            <a:ext cx="9144000" cy="6903719"/>
          </a:xfrm>
          <a:prstGeom prst="rect">
            <a:avLst/>
          </a:prstGeom>
          <a:noFill/>
        </p:spPr>
      </p:pic>
      <p:sp>
        <p:nvSpPr>
          <p:cNvPr id="4" name="3 - Τίτλος"/>
          <p:cNvSpPr>
            <a:spLocks noGrp="1"/>
          </p:cNvSpPr>
          <p:nvPr>
            <p:ph type="title"/>
          </p:nvPr>
        </p:nvSpPr>
        <p:spPr>
          <a:xfrm>
            <a:off x="6732240" y="6237312"/>
            <a:ext cx="2411760" cy="620688"/>
          </a:xfrm>
        </p:spPr>
        <p:txBody>
          <a:bodyPr>
            <a:normAutofit fontScale="90000"/>
          </a:bodyPr>
          <a:lstStyle/>
          <a:p>
            <a:r>
              <a:rPr lang="el-GR" sz="1600" b="1" dirty="0" smtClean="0">
                <a:solidFill>
                  <a:schemeClr val="bg1"/>
                </a:solidFill>
              </a:rPr>
              <a:t>Συνθήκη του Μπαρντό και της Κωνσταντινούπολης</a:t>
            </a:r>
            <a:endParaRPr lang="el-GR" sz="1600" b="1" dirty="0">
              <a:solidFill>
                <a:schemeClr val="bg1"/>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Aris\Desktop\ΟΘΩΜΑΝΙΚΗ\χαρτες\3.2.ψ.jpg"/>
          <p:cNvPicPr>
            <a:picLocks noChangeAspect="1" noChangeArrowheads="1"/>
          </p:cNvPicPr>
          <p:nvPr/>
        </p:nvPicPr>
        <p:blipFill>
          <a:blip r:embed="rId2" cstate="print"/>
          <a:srcRect/>
          <a:stretch>
            <a:fillRect/>
          </a:stretch>
        </p:blipFill>
        <p:spPr bwMode="auto">
          <a:xfrm>
            <a:off x="0" y="0"/>
            <a:ext cx="9144000" cy="6903720"/>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Users\Aris\Desktop\ΟΘΩΜΑΝΙΚΗ\χαρτες\3.2.ω.jpg"/>
          <p:cNvPicPr>
            <a:picLocks noChangeAspect="1" noChangeArrowheads="1"/>
          </p:cNvPicPr>
          <p:nvPr/>
        </p:nvPicPr>
        <p:blipFill>
          <a:blip r:embed="rId2" cstate="print"/>
          <a:srcRect/>
          <a:stretch>
            <a:fillRect/>
          </a:stretch>
        </p:blipFill>
        <p:spPr bwMode="auto">
          <a:xfrm>
            <a:off x="1" y="-1"/>
            <a:ext cx="9144000" cy="6903719"/>
          </a:xfrm>
          <a:prstGeom prst="rect">
            <a:avLst/>
          </a:prstGeom>
          <a:noFill/>
        </p:spPr>
      </p:pic>
      <p:sp>
        <p:nvSpPr>
          <p:cNvPr id="4" name="3 - Τίτλος"/>
          <p:cNvSpPr>
            <a:spLocks noGrp="1"/>
          </p:cNvSpPr>
          <p:nvPr>
            <p:ph type="title"/>
          </p:nvPr>
        </p:nvSpPr>
        <p:spPr>
          <a:xfrm>
            <a:off x="6804248" y="6237312"/>
            <a:ext cx="2339752" cy="620688"/>
          </a:xfrm>
        </p:spPr>
        <p:txBody>
          <a:bodyPr>
            <a:normAutofit fontScale="90000"/>
          </a:bodyPr>
          <a:lstStyle/>
          <a:p>
            <a:r>
              <a:rPr lang="el-GR" sz="2000" b="1" dirty="0">
                <a:solidFill>
                  <a:schemeClr val="bg1"/>
                </a:solidFill>
              </a:rPr>
              <a:t>ο</a:t>
            </a:r>
            <a:r>
              <a:rPr lang="el-GR" sz="2000" b="1" dirty="0" smtClean="0">
                <a:solidFill>
                  <a:schemeClr val="bg1"/>
                </a:solidFill>
              </a:rPr>
              <a:t>θωμανοϊταλική Συνθήκη της Λοζάνης</a:t>
            </a:r>
            <a:endParaRPr lang="el-GR" sz="2000" b="1" dirty="0">
              <a:solidFill>
                <a:schemeClr val="bg1"/>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Users\Aris\Desktop\ΟΘΩΜΑΝΙΚΗ\χαρτες\3.2.ω.α.jpg"/>
          <p:cNvPicPr>
            <a:picLocks noChangeAspect="1" noChangeArrowheads="1"/>
          </p:cNvPicPr>
          <p:nvPr/>
        </p:nvPicPr>
        <p:blipFill>
          <a:blip r:embed="rId2" cstate="print"/>
          <a:srcRect/>
          <a:stretch>
            <a:fillRect/>
          </a:stretch>
        </p:blipFill>
        <p:spPr bwMode="auto">
          <a:xfrm>
            <a:off x="0" y="0"/>
            <a:ext cx="9144000" cy="6903720"/>
          </a:xfrm>
          <a:prstGeom prst="rect">
            <a:avLst/>
          </a:prstGeom>
          <a:noFill/>
        </p:spPr>
      </p:pic>
      <p:sp>
        <p:nvSpPr>
          <p:cNvPr id="4" name="3 - Τίτλος"/>
          <p:cNvSpPr>
            <a:spLocks noGrp="1"/>
          </p:cNvSpPr>
          <p:nvPr>
            <p:ph type="title"/>
          </p:nvPr>
        </p:nvSpPr>
        <p:spPr>
          <a:xfrm>
            <a:off x="6660232" y="6309320"/>
            <a:ext cx="2483768" cy="548680"/>
          </a:xfrm>
        </p:spPr>
        <p:txBody>
          <a:bodyPr>
            <a:normAutofit fontScale="90000"/>
          </a:bodyPr>
          <a:lstStyle/>
          <a:p>
            <a:r>
              <a:rPr lang="el-GR" sz="2000" b="1" dirty="0" smtClean="0">
                <a:solidFill>
                  <a:schemeClr val="bg1"/>
                </a:solidFill>
              </a:rPr>
              <a:t>Συνθήκες του Λονδίνου </a:t>
            </a:r>
            <a:br>
              <a:rPr lang="el-GR" sz="2000" b="1" dirty="0" smtClean="0">
                <a:solidFill>
                  <a:schemeClr val="bg1"/>
                </a:solidFill>
              </a:rPr>
            </a:br>
            <a:r>
              <a:rPr lang="el-GR" sz="2000" b="1" dirty="0" smtClean="0">
                <a:solidFill>
                  <a:schemeClr val="bg1"/>
                </a:solidFill>
              </a:rPr>
              <a:t>και του Βουκουρεστίου</a:t>
            </a:r>
            <a:endParaRPr lang="el-GR" sz="2000" b="1" dirty="0">
              <a:solidFill>
                <a:schemeClr val="bg1"/>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Users\Aris\Desktop\ΟΘΩΜΑΝΙΚΗ\χαρτες\3.2.ω.β.jpg"/>
          <p:cNvPicPr>
            <a:picLocks noChangeAspect="1" noChangeArrowheads="1"/>
          </p:cNvPicPr>
          <p:nvPr/>
        </p:nvPicPr>
        <p:blipFill>
          <a:blip r:embed="rId2" cstate="print"/>
          <a:srcRect/>
          <a:stretch>
            <a:fillRect/>
          </a:stretch>
        </p:blipFill>
        <p:spPr bwMode="auto">
          <a:xfrm>
            <a:off x="0" y="0"/>
            <a:ext cx="9144000" cy="6903720"/>
          </a:xfrm>
          <a:prstGeom prst="rect">
            <a:avLst/>
          </a:prstGeom>
          <a:noFill/>
        </p:spPr>
      </p:pic>
      <p:sp>
        <p:nvSpPr>
          <p:cNvPr id="4" name="3 - Τίτλος"/>
          <p:cNvSpPr>
            <a:spLocks noGrp="1"/>
          </p:cNvSpPr>
          <p:nvPr>
            <p:ph type="title"/>
          </p:nvPr>
        </p:nvSpPr>
        <p:spPr>
          <a:xfrm>
            <a:off x="6804248" y="6309320"/>
            <a:ext cx="2339752" cy="548680"/>
          </a:xfrm>
        </p:spPr>
        <p:txBody>
          <a:bodyPr>
            <a:normAutofit fontScale="90000"/>
          </a:bodyPr>
          <a:lstStyle/>
          <a:p>
            <a:r>
              <a:rPr lang="el-GR" sz="2000" b="1" dirty="0" smtClean="0">
                <a:solidFill>
                  <a:schemeClr val="bg1"/>
                </a:solidFill>
              </a:rPr>
              <a:t>Συνθήκη των Σεβρών</a:t>
            </a:r>
            <a:endParaRPr lang="el-GR" sz="2000" b="1" dirty="0">
              <a:solidFill>
                <a:schemeClr val="bg1"/>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Users\Aris\Desktop\ΟΘΩΜΑΝΙΚΗ\χαρτες\3.2.ω.γ.jpg"/>
          <p:cNvPicPr>
            <a:picLocks noChangeAspect="1" noChangeArrowheads="1"/>
          </p:cNvPicPr>
          <p:nvPr/>
        </p:nvPicPr>
        <p:blipFill>
          <a:blip r:embed="rId2" cstate="print"/>
          <a:srcRect/>
          <a:stretch>
            <a:fillRect/>
          </a:stretch>
        </p:blipFill>
        <p:spPr bwMode="auto">
          <a:xfrm>
            <a:off x="0" y="0"/>
            <a:ext cx="9144000" cy="6903720"/>
          </a:xfrm>
          <a:prstGeom prst="rect">
            <a:avLst/>
          </a:prstGeom>
          <a:noFill/>
        </p:spPr>
      </p:pic>
      <p:sp>
        <p:nvSpPr>
          <p:cNvPr id="3" name="2 - Τίτλος"/>
          <p:cNvSpPr>
            <a:spLocks noGrp="1"/>
          </p:cNvSpPr>
          <p:nvPr>
            <p:ph type="title"/>
          </p:nvPr>
        </p:nvSpPr>
        <p:spPr>
          <a:xfrm>
            <a:off x="6732240" y="6237312"/>
            <a:ext cx="2411760" cy="620688"/>
          </a:xfrm>
        </p:spPr>
        <p:txBody>
          <a:bodyPr>
            <a:normAutofit fontScale="90000"/>
          </a:bodyPr>
          <a:lstStyle/>
          <a:p>
            <a:r>
              <a:rPr lang="el-GR" sz="2000" b="1" dirty="0" smtClean="0">
                <a:solidFill>
                  <a:schemeClr val="bg1"/>
                </a:solidFill>
              </a:rPr>
              <a:t>Συνθήκη της Λοζάνης</a:t>
            </a:r>
            <a:endParaRPr lang="el-GR" sz="2000" b="1" dirty="0">
              <a:solidFill>
                <a:schemeClr val="bg1"/>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322714"/>
          </a:xfrm>
        </p:spPr>
        <p:txBody>
          <a:bodyPr>
            <a:normAutofit/>
          </a:bodyPr>
          <a:lstStyle/>
          <a:p>
            <a:r>
              <a:rPr lang="el-GR" sz="3600" dirty="0" smtClean="0"/>
              <a:t>4.</a:t>
            </a:r>
            <a:br>
              <a:rPr lang="el-GR" sz="3600" dirty="0" smtClean="0"/>
            </a:br>
            <a:r>
              <a:rPr lang="el-GR" sz="3600" b="1" dirty="0"/>
              <a:t> Τα εμιράτα της Μικράς Ασίας </a:t>
            </a:r>
            <a:r>
              <a:rPr lang="el-GR" sz="3600" b="1" dirty="0" smtClean="0"/>
              <a:t>                και </a:t>
            </a:r>
            <a:r>
              <a:rPr lang="el-GR" sz="3600" b="1" dirty="0"/>
              <a:t>οι απαρχές του οθωμανικού κράτους </a:t>
            </a:r>
            <a:r>
              <a:rPr lang="el-GR" sz="3600" b="1" dirty="0" smtClean="0"/>
              <a:t>(α’ μισό </a:t>
            </a:r>
            <a:r>
              <a:rPr lang="el-GR" sz="3600" b="1" dirty="0"/>
              <a:t>του 14</a:t>
            </a:r>
            <a:r>
              <a:rPr lang="el-GR" sz="3600" b="1" baseline="30000" dirty="0"/>
              <a:t>ου</a:t>
            </a:r>
            <a:r>
              <a:rPr lang="el-GR" sz="3600" b="1" dirty="0"/>
              <a:t> αι.)</a:t>
            </a:r>
            <a:endParaRPr lang="el-GR" sz="36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877272"/>
            <a:ext cx="9144000" cy="980728"/>
          </a:xfrm>
        </p:spPr>
        <p:txBody>
          <a:bodyPr>
            <a:normAutofit/>
          </a:bodyPr>
          <a:lstStyle/>
          <a:p>
            <a:r>
              <a:rPr lang="el-GR" sz="2000" dirty="0" smtClean="0"/>
              <a:t>1.1</a:t>
            </a:r>
            <a:br>
              <a:rPr lang="el-GR" sz="2000" dirty="0" smtClean="0"/>
            </a:br>
            <a:r>
              <a:rPr lang="el-GR" sz="2000" dirty="0" smtClean="0"/>
              <a:t>Εξάπλωση των τουρκικών φύλων διαχρονικά.</a:t>
            </a:r>
            <a:endParaRPr lang="el-GR" sz="2000" dirty="0"/>
          </a:p>
        </p:txBody>
      </p:sp>
      <p:pic>
        <p:nvPicPr>
          <p:cNvPr id="3074" name="Picture 2" descr="C:\Users\Aris\Desktop\ΟΘΩΜΑΝΙΚΗ\orta-asya-turklerin-ilk-ata-yurdu-neresi-harita.jpg"/>
          <p:cNvPicPr>
            <a:picLocks noChangeAspect="1" noChangeArrowheads="1"/>
          </p:cNvPicPr>
          <p:nvPr/>
        </p:nvPicPr>
        <p:blipFill>
          <a:blip r:embed="rId2" cstate="print"/>
          <a:srcRect/>
          <a:stretch>
            <a:fillRect/>
          </a:stretch>
        </p:blipFill>
        <p:spPr bwMode="auto">
          <a:xfrm>
            <a:off x="-7644" y="0"/>
            <a:ext cx="9151644" cy="5877272"/>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4437112"/>
            <a:ext cx="9144000" cy="2420888"/>
          </a:xfrm>
        </p:spPr>
        <p:txBody>
          <a:bodyPr>
            <a:normAutofit/>
          </a:bodyPr>
          <a:lstStyle/>
          <a:p>
            <a:r>
              <a:rPr lang="el-GR" sz="2000" dirty="0" smtClean="0"/>
              <a:t>4.1</a:t>
            </a:r>
            <a:br>
              <a:rPr lang="el-GR" sz="2000" dirty="0" smtClean="0"/>
            </a:br>
            <a:r>
              <a:rPr lang="el-GR" sz="2000" dirty="0"/>
              <a:t> Το Αν. Ημισφαίριο, 1300. Η Μικρά Ασία πολιτικά κατακερματισμένη </a:t>
            </a:r>
            <a:r>
              <a:rPr lang="el-GR" sz="2000" dirty="0" smtClean="0"/>
              <a:t>                            σε </a:t>
            </a:r>
            <a:r>
              <a:rPr lang="el-GR" sz="2000" dirty="0"/>
              <a:t>εμιράτα και στο υπό διάλυση Σουλτανάτο του Ρουμ.</a:t>
            </a:r>
            <a:br>
              <a:rPr lang="el-GR" sz="2000" dirty="0"/>
            </a:br>
            <a:endParaRPr lang="el-GR" sz="2000" dirty="0"/>
          </a:p>
        </p:txBody>
      </p:sp>
      <p:pic>
        <p:nvPicPr>
          <p:cNvPr id="46082" name="Picture 2" descr="C:\Users\Aris\Desktop\ΟΘΩΜΑΝΙΚΗ\χαρτες\4.1.jpg"/>
          <p:cNvPicPr>
            <a:picLocks noChangeAspect="1" noChangeArrowheads="1"/>
          </p:cNvPicPr>
          <p:nvPr/>
        </p:nvPicPr>
        <p:blipFill>
          <a:blip r:embed="rId2" cstate="print"/>
          <a:srcRect/>
          <a:stretch>
            <a:fillRect/>
          </a:stretch>
        </p:blipFill>
        <p:spPr bwMode="auto">
          <a:xfrm>
            <a:off x="-1344" y="0"/>
            <a:ext cx="9145343" cy="4437112"/>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4869160"/>
            <a:ext cx="9144000" cy="1988840"/>
          </a:xfrm>
        </p:spPr>
        <p:txBody>
          <a:bodyPr>
            <a:normAutofit/>
          </a:bodyPr>
          <a:lstStyle/>
          <a:p>
            <a:r>
              <a:rPr lang="el-GR" sz="2000" dirty="0" smtClean="0"/>
              <a:t>4.2</a:t>
            </a:r>
            <a:br>
              <a:rPr lang="el-GR" sz="2000" dirty="0" smtClean="0"/>
            </a:br>
            <a:r>
              <a:rPr lang="el-GR" sz="2000" dirty="0"/>
              <a:t> Τα τουρκομανικά εμιράτα της Μικράς Ασίας γύρω στο 1330. </a:t>
            </a:r>
            <a:r>
              <a:rPr lang="el-GR" sz="2000" dirty="0" smtClean="0"/>
              <a:t>                                        Στα </a:t>
            </a:r>
            <a:r>
              <a:rPr lang="el-GR" sz="2000" dirty="0"/>
              <a:t>ΒΔ αναφέρεται το Οθωμανικό Εμιράτο.</a:t>
            </a:r>
            <a:br>
              <a:rPr lang="el-GR" sz="2000" dirty="0"/>
            </a:br>
            <a:endParaRPr lang="el-GR" sz="2000" dirty="0"/>
          </a:p>
        </p:txBody>
      </p:sp>
      <p:pic>
        <p:nvPicPr>
          <p:cNvPr id="47106" name="Picture 2" descr="C:\Users\Aris\Desktop\ΟΘΩΜΑΝΙΚΗ\χαρτες\4.2.png"/>
          <p:cNvPicPr>
            <a:picLocks noChangeAspect="1" noChangeArrowheads="1"/>
          </p:cNvPicPr>
          <p:nvPr/>
        </p:nvPicPr>
        <p:blipFill>
          <a:blip r:embed="rId2" cstate="print"/>
          <a:srcRect/>
          <a:stretch>
            <a:fillRect/>
          </a:stretch>
        </p:blipFill>
        <p:spPr bwMode="auto">
          <a:xfrm>
            <a:off x="-90129" y="0"/>
            <a:ext cx="9234130" cy="4869160"/>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858000"/>
          </a:xfrm>
        </p:spPr>
        <p:txBody>
          <a:bodyPr/>
          <a:lstStyle/>
          <a:p>
            <a:r>
              <a:rPr lang="el-GR" dirty="0" smtClean="0"/>
              <a:t>5.</a:t>
            </a:r>
            <a:br>
              <a:rPr lang="el-GR" dirty="0" smtClean="0"/>
            </a:br>
            <a:r>
              <a:rPr lang="el-GR" b="1" dirty="0" smtClean="0"/>
              <a:t>Η επέκταση </a:t>
            </a:r>
            <a:br>
              <a:rPr lang="el-GR" b="1" dirty="0" smtClean="0"/>
            </a:br>
            <a:r>
              <a:rPr lang="el-GR" b="1" dirty="0" smtClean="0"/>
              <a:t>της Οθωμανικής Αυτοκρατορίας </a:t>
            </a:r>
            <a:br>
              <a:rPr lang="el-GR" b="1" dirty="0" smtClean="0"/>
            </a:br>
            <a:r>
              <a:rPr lang="el-GR" b="1" dirty="0" smtClean="0"/>
              <a:t>(14</a:t>
            </a:r>
            <a:r>
              <a:rPr lang="el-GR" b="1" baseline="30000" dirty="0" smtClean="0"/>
              <a:t>ος</a:t>
            </a:r>
            <a:r>
              <a:rPr lang="el-GR" b="1" dirty="0" smtClean="0"/>
              <a:t>-17</a:t>
            </a:r>
            <a:r>
              <a:rPr lang="el-GR" b="1" baseline="30000" dirty="0" smtClean="0"/>
              <a:t>ος</a:t>
            </a:r>
            <a:r>
              <a:rPr lang="el-GR" b="1" dirty="0" smtClean="0"/>
              <a:t> αι.)</a:t>
            </a:r>
            <a:endParaRPr lang="el-GR"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4437112"/>
            <a:ext cx="9144000" cy="2420888"/>
          </a:xfrm>
        </p:spPr>
        <p:txBody>
          <a:bodyPr>
            <a:normAutofit/>
          </a:bodyPr>
          <a:lstStyle/>
          <a:p>
            <a:r>
              <a:rPr lang="el-GR" sz="2000" dirty="0" smtClean="0"/>
              <a:t>5.1</a:t>
            </a:r>
            <a:br>
              <a:rPr lang="el-GR" sz="2000" dirty="0" smtClean="0"/>
            </a:br>
            <a:r>
              <a:rPr lang="el-GR" sz="2000" dirty="0" smtClean="0"/>
              <a:t>Οι περί την Μεσόγειο κρατικές οντότητες, 1400. </a:t>
            </a:r>
            <a:br>
              <a:rPr lang="el-GR" sz="2000" dirty="0" smtClean="0"/>
            </a:br>
            <a:r>
              <a:rPr lang="el-GR" sz="2000" dirty="0" smtClean="0"/>
              <a:t>Οι Οθωμανοί είναι η σημαντικότερη δύναμη στην Μικρά Ασία και την ΝΑ Ευρώπη.</a:t>
            </a:r>
            <a:br>
              <a:rPr lang="el-GR" sz="2000" dirty="0" smtClean="0"/>
            </a:br>
            <a:endParaRPr lang="el-GR" sz="2000" dirty="0"/>
          </a:p>
        </p:txBody>
      </p:sp>
      <p:pic>
        <p:nvPicPr>
          <p:cNvPr id="1026" name="Picture 2" descr="C:\Users\Aris\Desktop\ΟΘΩΜΑΝΙΚΗ\χαρτες\5.1.png"/>
          <p:cNvPicPr>
            <a:picLocks noChangeAspect="1" noChangeArrowheads="1"/>
          </p:cNvPicPr>
          <p:nvPr/>
        </p:nvPicPr>
        <p:blipFill>
          <a:blip r:embed="rId2" cstate="print"/>
          <a:srcRect/>
          <a:stretch>
            <a:fillRect/>
          </a:stretch>
        </p:blipFill>
        <p:spPr bwMode="auto">
          <a:xfrm>
            <a:off x="-38390" y="0"/>
            <a:ext cx="9182390" cy="4437112"/>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013176"/>
            <a:ext cx="9144000" cy="1844824"/>
          </a:xfrm>
        </p:spPr>
        <p:txBody>
          <a:bodyPr>
            <a:normAutofit/>
          </a:bodyPr>
          <a:lstStyle/>
          <a:p>
            <a:r>
              <a:rPr lang="el-GR" sz="2000" dirty="0" smtClean="0"/>
              <a:t>5.2</a:t>
            </a:r>
            <a:br>
              <a:rPr lang="el-GR" sz="2000" dirty="0" smtClean="0"/>
            </a:br>
            <a:r>
              <a:rPr lang="el-GR" sz="2000" dirty="0" smtClean="0"/>
              <a:t>Οι εκστρατείες του Ταμερλάνου ή </a:t>
            </a:r>
            <a:r>
              <a:rPr lang="en-US" sz="2000" dirty="0" err="1" smtClean="0"/>
              <a:t>Timur</a:t>
            </a:r>
            <a:r>
              <a:rPr lang="el-GR" sz="2000" dirty="0" smtClean="0"/>
              <a:t> (τέλη 14</a:t>
            </a:r>
            <a:r>
              <a:rPr lang="el-GR" sz="2000" baseline="30000" dirty="0" smtClean="0"/>
              <a:t>ου</a:t>
            </a:r>
            <a:r>
              <a:rPr lang="el-GR" sz="2000" dirty="0" smtClean="0"/>
              <a:t> αι.-1405). </a:t>
            </a:r>
            <a:br>
              <a:rPr lang="el-GR" sz="2000" dirty="0" smtClean="0"/>
            </a:br>
            <a:r>
              <a:rPr lang="el-GR" sz="2000" dirty="0" smtClean="0"/>
              <a:t>Η μάχη της Άγκυρας (1402) και η προσωρινή αναστολή της οθωμανικής επέκτασης.</a:t>
            </a:r>
            <a:br>
              <a:rPr lang="el-GR" sz="2000" dirty="0" smtClean="0"/>
            </a:br>
            <a:endParaRPr lang="el-GR" sz="2000" dirty="0"/>
          </a:p>
        </p:txBody>
      </p:sp>
      <p:pic>
        <p:nvPicPr>
          <p:cNvPr id="2050" name="Picture 2" descr="C:\Users\Aris\Desktop\ΟΘΩΜΑΝΙΚΗ\χαρτες\5.2.jpg"/>
          <p:cNvPicPr>
            <a:picLocks noChangeAspect="1" noChangeArrowheads="1"/>
          </p:cNvPicPr>
          <p:nvPr/>
        </p:nvPicPr>
        <p:blipFill>
          <a:blip r:embed="rId2" cstate="print"/>
          <a:srcRect/>
          <a:stretch>
            <a:fillRect/>
          </a:stretch>
        </p:blipFill>
        <p:spPr bwMode="auto">
          <a:xfrm>
            <a:off x="1817948" y="332656"/>
            <a:ext cx="5508104" cy="4772365"/>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4797152"/>
            <a:ext cx="9144000" cy="2060848"/>
          </a:xfrm>
        </p:spPr>
        <p:txBody>
          <a:bodyPr>
            <a:normAutofit/>
          </a:bodyPr>
          <a:lstStyle/>
          <a:p>
            <a:r>
              <a:rPr lang="el-GR" sz="2000" dirty="0" smtClean="0"/>
              <a:t>5.3</a:t>
            </a:r>
            <a:br>
              <a:rPr lang="el-GR" sz="2000" dirty="0" smtClean="0"/>
            </a:br>
            <a:r>
              <a:rPr lang="el-GR" sz="2000" dirty="0" smtClean="0"/>
              <a:t>Το Αν. Ημισφαίριο, 1500. </a:t>
            </a:r>
            <a:br>
              <a:rPr lang="el-GR" sz="2000" dirty="0" smtClean="0"/>
            </a:br>
            <a:r>
              <a:rPr lang="el-GR" sz="2000" dirty="0" smtClean="0"/>
              <a:t>Οι Οθωμανοί ελέγχουν το μεγαλύτερο μέρος της Μικράς Ασίας και της ΝΑ Ευρώπης.</a:t>
            </a:r>
            <a:br>
              <a:rPr lang="el-GR" sz="2000" dirty="0" smtClean="0"/>
            </a:br>
            <a:endParaRPr lang="el-GR" sz="2000" dirty="0"/>
          </a:p>
        </p:txBody>
      </p:sp>
      <p:pic>
        <p:nvPicPr>
          <p:cNvPr id="3074" name="Picture 2" descr="C:\Users\Aris\Desktop\ΟΘΩΜΑΝΙΚΗ\χαρτες\5.3.jpg"/>
          <p:cNvPicPr>
            <a:picLocks noChangeAspect="1" noChangeArrowheads="1"/>
          </p:cNvPicPr>
          <p:nvPr/>
        </p:nvPicPr>
        <p:blipFill>
          <a:blip r:embed="rId2" cstate="print"/>
          <a:srcRect/>
          <a:stretch>
            <a:fillRect/>
          </a:stretch>
        </p:blipFill>
        <p:spPr bwMode="auto">
          <a:xfrm>
            <a:off x="0" y="-1"/>
            <a:ext cx="9144000" cy="4797153"/>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085184"/>
            <a:ext cx="9144000" cy="1772816"/>
          </a:xfrm>
        </p:spPr>
        <p:txBody>
          <a:bodyPr>
            <a:noAutofit/>
          </a:bodyPr>
          <a:lstStyle/>
          <a:p>
            <a:r>
              <a:rPr lang="el-GR" sz="1800" dirty="0" smtClean="0"/>
              <a:t>5.4</a:t>
            </a:r>
            <a:br>
              <a:rPr lang="el-GR" sz="1800" dirty="0" smtClean="0"/>
            </a:br>
            <a:r>
              <a:rPr lang="el-GR" sz="1800" dirty="0" smtClean="0"/>
              <a:t>Το διεθνές εμπόριο, 1500, πριν δηλαδή την αξιοποίηση του Νέου Κόσμου και του θαλάσσιου δρόμου προς τις Ινδίες. Οι περισσότεροι διεθνείς εμπορικοί άξονες που οδηγούν από την Ασία και την Αφρική στην Ευρώπη, περνούν από τα εδάφη των Οθωμανών και των </a:t>
            </a:r>
            <a:r>
              <a:rPr lang="el-GR" sz="1800" dirty="0" err="1" smtClean="0"/>
              <a:t>Μαμελούκων</a:t>
            </a:r>
            <a:r>
              <a:rPr lang="el-GR" sz="1800" dirty="0" smtClean="0"/>
              <a:t> (που το 1517 θα καταλυθούν και αυτοί από τους Οθωμανούς).</a:t>
            </a:r>
            <a:br>
              <a:rPr lang="el-GR" sz="1800" dirty="0" smtClean="0"/>
            </a:br>
            <a:endParaRPr lang="el-GR" sz="1800" dirty="0"/>
          </a:p>
        </p:txBody>
      </p:sp>
      <p:pic>
        <p:nvPicPr>
          <p:cNvPr id="4098" name="Picture 2" descr="C:\Users\Aris\Desktop\ΟΘΩΜΑΝΙΚΗ\χαρτες\5.4.png"/>
          <p:cNvPicPr>
            <a:picLocks noChangeAspect="1" noChangeArrowheads="1"/>
          </p:cNvPicPr>
          <p:nvPr/>
        </p:nvPicPr>
        <p:blipFill>
          <a:blip r:embed="rId2" cstate="print"/>
          <a:srcRect/>
          <a:stretch>
            <a:fillRect/>
          </a:stretch>
        </p:blipFill>
        <p:spPr bwMode="auto">
          <a:xfrm>
            <a:off x="0" y="-27384"/>
            <a:ext cx="9144000" cy="4968552"/>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858000"/>
          </a:xfrm>
        </p:spPr>
        <p:txBody>
          <a:bodyPr>
            <a:normAutofit/>
          </a:bodyPr>
          <a:lstStyle/>
          <a:p>
            <a:r>
              <a:rPr lang="el-GR" sz="3600" dirty="0" smtClean="0"/>
              <a:t>6.</a:t>
            </a:r>
            <a:br>
              <a:rPr lang="el-GR" sz="3600" dirty="0" smtClean="0"/>
            </a:br>
            <a:r>
              <a:rPr lang="el-GR" sz="3600" b="1" dirty="0" smtClean="0"/>
              <a:t>Η σταδιακή εδαφική συρρίκνωση </a:t>
            </a:r>
            <a:br>
              <a:rPr lang="el-GR" sz="3600" b="1" dirty="0" smtClean="0"/>
            </a:br>
            <a:r>
              <a:rPr lang="el-GR" sz="3600" b="1" dirty="0" smtClean="0"/>
              <a:t>της Οθωμανικής Αυτοκρατορίας </a:t>
            </a:r>
            <a:br>
              <a:rPr lang="el-GR" sz="3600" b="1" dirty="0" smtClean="0"/>
            </a:br>
            <a:r>
              <a:rPr lang="el-GR" sz="3600" b="1" dirty="0" smtClean="0"/>
              <a:t>(τέλη 17</a:t>
            </a:r>
            <a:r>
              <a:rPr lang="el-GR" sz="3600" b="1" baseline="30000" dirty="0" smtClean="0"/>
              <a:t>ου</a:t>
            </a:r>
            <a:r>
              <a:rPr lang="el-GR" sz="3600" b="1" dirty="0" smtClean="0"/>
              <a:t> - τέλη 18</a:t>
            </a:r>
            <a:r>
              <a:rPr lang="el-GR" sz="3600" b="1" baseline="30000" dirty="0" smtClean="0"/>
              <a:t>ου</a:t>
            </a:r>
            <a:r>
              <a:rPr lang="el-GR" sz="3600" b="1" dirty="0" smtClean="0"/>
              <a:t> αι.)</a:t>
            </a:r>
            <a:endParaRPr lang="el-GR" sz="360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157192"/>
            <a:ext cx="9144000" cy="1700808"/>
          </a:xfrm>
        </p:spPr>
        <p:txBody>
          <a:bodyPr>
            <a:noAutofit/>
          </a:bodyPr>
          <a:lstStyle/>
          <a:p>
            <a:r>
              <a:rPr lang="el-GR" sz="2000" dirty="0" smtClean="0"/>
              <a:t>6.1</a:t>
            </a:r>
            <a:br>
              <a:rPr lang="el-GR" sz="2000" dirty="0" smtClean="0"/>
            </a:br>
            <a:r>
              <a:rPr lang="el-GR" sz="2000" dirty="0" smtClean="0"/>
              <a:t>Η Οθωμανική Αυτοκρατορία το 1699 (Συνθήκη του Κάρλοβιτς: απώλεια  του μεγαλύτερου μέρους της Ουγγαρίας, της Τρανσυλβανίας και της Σλαβονίας, της Ποδολίας, του μεγαλύτερου μέρους της Δαλματίας και της Πελοποννήσου)</a:t>
            </a:r>
            <a:br>
              <a:rPr lang="el-GR" sz="2000" dirty="0" smtClean="0"/>
            </a:br>
            <a:endParaRPr lang="el-GR" sz="2000" dirty="0"/>
          </a:p>
        </p:txBody>
      </p:sp>
      <p:pic>
        <p:nvPicPr>
          <p:cNvPr id="5122" name="Picture 2" descr="C:\Users\Aris\Desktop\ΟΘΩΜΑΝΙΚΗ\χαρτες\6.1.png"/>
          <p:cNvPicPr>
            <a:picLocks noChangeAspect="1" noChangeArrowheads="1"/>
          </p:cNvPicPr>
          <p:nvPr/>
        </p:nvPicPr>
        <p:blipFill>
          <a:blip r:embed="rId2" cstate="print"/>
          <a:srcRect/>
          <a:stretch>
            <a:fillRect/>
          </a:stretch>
        </p:blipFill>
        <p:spPr bwMode="auto">
          <a:xfrm>
            <a:off x="989856" y="0"/>
            <a:ext cx="7164288" cy="5136434"/>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373216"/>
            <a:ext cx="9144000" cy="1484784"/>
          </a:xfrm>
        </p:spPr>
        <p:txBody>
          <a:bodyPr>
            <a:noAutofit/>
          </a:bodyPr>
          <a:lstStyle/>
          <a:p>
            <a:r>
              <a:rPr lang="el-GR" sz="2000" dirty="0" smtClean="0"/>
              <a:t>6.2</a:t>
            </a:r>
            <a:br>
              <a:rPr lang="el-GR" sz="2000" dirty="0" smtClean="0"/>
            </a:br>
            <a:r>
              <a:rPr lang="el-GR" sz="2000" dirty="0" smtClean="0"/>
              <a:t>Η Οθωμανική Αυτοκρατορία το 1718 (Συνθήκη του Πασάροβιτς: απώλεια του Βανάτου του Τέμεσβαρ, της βόρειας Σερβίας, της Ολτενίας). </a:t>
            </a:r>
            <a:br>
              <a:rPr lang="el-GR" sz="2000" dirty="0" smtClean="0"/>
            </a:br>
            <a:r>
              <a:rPr lang="el-GR" sz="2000" dirty="0" smtClean="0"/>
              <a:t>Επανάκτηση της Πελοποννήσου.</a:t>
            </a:r>
            <a:br>
              <a:rPr lang="el-GR" sz="2000" dirty="0" smtClean="0"/>
            </a:br>
            <a:endParaRPr lang="el-GR" sz="2000" dirty="0"/>
          </a:p>
        </p:txBody>
      </p:sp>
      <p:pic>
        <p:nvPicPr>
          <p:cNvPr id="6146" name="Picture 2" descr="C:\Users\Aris\Desktop\ΟΘΩΜΑΝΙΚΗ\χαρτες\6.2.png"/>
          <p:cNvPicPr>
            <a:picLocks noChangeAspect="1" noChangeArrowheads="1"/>
          </p:cNvPicPr>
          <p:nvPr/>
        </p:nvPicPr>
        <p:blipFill>
          <a:blip r:embed="rId2" cstate="print"/>
          <a:srcRect/>
          <a:stretch>
            <a:fillRect/>
          </a:stretch>
        </p:blipFill>
        <p:spPr bwMode="auto">
          <a:xfrm>
            <a:off x="874943" y="0"/>
            <a:ext cx="7394114" cy="5301208"/>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373216"/>
            <a:ext cx="9144000" cy="1484784"/>
          </a:xfrm>
        </p:spPr>
        <p:txBody>
          <a:bodyPr>
            <a:normAutofit/>
          </a:bodyPr>
          <a:lstStyle/>
          <a:p>
            <a:r>
              <a:rPr lang="el-GR" sz="2000" dirty="0" smtClean="0"/>
              <a:t>1.2</a:t>
            </a:r>
            <a:br>
              <a:rPr lang="el-GR" sz="2000" dirty="0" smtClean="0"/>
            </a:br>
            <a:r>
              <a:rPr lang="el-GR" sz="2000" dirty="0"/>
              <a:t> Το Αν. Ημισφαίριο, 500 </a:t>
            </a:r>
            <a:r>
              <a:rPr lang="el-GR" sz="2000" dirty="0" err="1"/>
              <a:t>π.Χ.</a:t>
            </a:r>
            <a:r>
              <a:rPr lang="el-GR" sz="2000" dirty="0"/>
              <a:t> Αναγράφεται μεταξύ άλλων </a:t>
            </a:r>
            <a:r>
              <a:rPr lang="el-GR" sz="2000" dirty="0" smtClean="0"/>
              <a:t>                                                και </a:t>
            </a:r>
            <a:r>
              <a:rPr lang="el-GR" sz="2000" dirty="0"/>
              <a:t>η εστία των Τούρκων και </a:t>
            </a:r>
            <a:r>
              <a:rPr lang="el-GR" sz="2000" dirty="0" err="1"/>
              <a:t>Μογγόλων</a:t>
            </a:r>
            <a:r>
              <a:rPr lang="el-GR" sz="2000" dirty="0"/>
              <a:t> νομάδων.</a:t>
            </a:r>
            <a:br>
              <a:rPr lang="el-GR" sz="2000" dirty="0"/>
            </a:br>
            <a:endParaRPr lang="el-GR" sz="2000" dirty="0"/>
          </a:p>
        </p:txBody>
      </p:sp>
      <p:pic>
        <p:nvPicPr>
          <p:cNvPr id="4098" name="Picture 2" descr="C:\Users\Aris\Desktop\ΟΘΩΜΑΝΙΚΗ\East-Hem_500bc.jpg"/>
          <p:cNvPicPr>
            <a:picLocks noChangeAspect="1" noChangeArrowheads="1"/>
          </p:cNvPicPr>
          <p:nvPr/>
        </p:nvPicPr>
        <p:blipFill>
          <a:blip r:embed="rId2" cstate="print"/>
          <a:srcRect/>
          <a:stretch>
            <a:fillRect/>
          </a:stretch>
        </p:blipFill>
        <p:spPr bwMode="auto">
          <a:xfrm>
            <a:off x="-11094" y="1"/>
            <a:ext cx="9155094" cy="5373216"/>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301208"/>
            <a:ext cx="9144000" cy="1556792"/>
          </a:xfrm>
        </p:spPr>
        <p:txBody>
          <a:bodyPr>
            <a:noAutofit/>
          </a:bodyPr>
          <a:lstStyle/>
          <a:p>
            <a:r>
              <a:rPr lang="el-GR" sz="2000" dirty="0" smtClean="0"/>
              <a:t>6.3</a:t>
            </a:r>
            <a:br>
              <a:rPr lang="el-GR" sz="2000" dirty="0" smtClean="0"/>
            </a:br>
            <a:r>
              <a:rPr lang="el-GR" sz="2000" dirty="0" smtClean="0"/>
              <a:t>Η Οθωμανική Αυτοκρατορία το 1739 (Συνθήκες του Βελιγραδίου και της Νύσσας: ανάκτηση της βόρειας Σερβίας και της Ολτενίας, απώλεια του Αζόφ).</a:t>
            </a:r>
            <a:br>
              <a:rPr lang="el-GR" sz="2000" dirty="0" smtClean="0"/>
            </a:br>
            <a:endParaRPr lang="el-GR" sz="2000" dirty="0"/>
          </a:p>
        </p:txBody>
      </p:sp>
      <p:pic>
        <p:nvPicPr>
          <p:cNvPr id="7170" name="Picture 2" descr="C:\Users\Aris\Desktop\ΟΘΩΜΑΝΙΚΗ\χαρτες\6.3.png"/>
          <p:cNvPicPr>
            <a:picLocks noChangeAspect="1" noChangeArrowheads="1"/>
          </p:cNvPicPr>
          <p:nvPr/>
        </p:nvPicPr>
        <p:blipFill>
          <a:blip r:embed="rId2" cstate="print"/>
          <a:srcRect/>
          <a:stretch>
            <a:fillRect/>
          </a:stretch>
        </p:blipFill>
        <p:spPr bwMode="auto">
          <a:xfrm>
            <a:off x="809836" y="0"/>
            <a:ext cx="7524328" cy="5394565"/>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733256"/>
            <a:ext cx="9144000" cy="1124744"/>
          </a:xfrm>
        </p:spPr>
        <p:txBody>
          <a:bodyPr>
            <a:normAutofit/>
          </a:bodyPr>
          <a:lstStyle/>
          <a:p>
            <a:r>
              <a:rPr lang="el-GR" sz="2000" dirty="0" smtClean="0"/>
              <a:t>6.4</a:t>
            </a:r>
            <a:br>
              <a:rPr lang="el-GR" sz="2000" dirty="0" smtClean="0"/>
            </a:br>
            <a:r>
              <a:rPr lang="el-GR" sz="2000" dirty="0" smtClean="0"/>
              <a:t>Πρόσφυγες από και προς την Οθωμανική Αυτοκρατορία, 1770-1923</a:t>
            </a:r>
            <a:br>
              <a:rPr lang="el-GR" sz="2000" dirty="0" smtClean="0"/>
            </a:br>
            <a:endParaRPr lang="el-GR" sz="2000" dirty="0"/>
          </a:p>
        </p:txBody>
      </p:sp>
      <p:pic>
        <p:nvPicPr>
          <p:cNvPr id="8194" name="Picture 2" descr="C:\Users\Aris\Desktop\ΟΘΩΜΑΝΙΚΗ\χαρτες\6.4.jpg"/>
          <p:cNvPicPr>
            <a:picLocks noChangeAspect="1" noChangeArrowheads="1"/>
          </p:cNvPicPr>
          <p:nvPr/>
        </p:nvPicPr>
        <p:blipFill>
          <a:blip r:embed="rId2" cstate="print"/>
          <a:srcRect/>
          <a:stretch>
            <a:fillRect/>
          </a:stretch>
        </p:blipFill>
        <p:spPr bwMode="auto">
          <a:xfrm>
            <a:off x="809836" y="0"/>
            <a:ext cx="7524328" cy="5723192"/>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4221088"/>
            <a:ext cx="9144000" cy="2636912"/>
          </a:xfrm>
        </p:spPr>
        <p:txBody>
          <a:bodyPr>
            <a:normAutofit/>
          </a:bodyPr>
          <a:lstStyle/>
          <a:p>
            <a:r>
              <a:rPr lang="el-GR" sz="2000" dirty="0" smtClean="0"/>
              <a:t>6.5</a:t>
            </a:r>
            <a:br>
              <a:rPr lang="el-GR" sz="2000" dirty="0" smtClean="0"/>
            </a:br>
            <a:r>
              <a:rPr lang="el-GR" sz="2000" dirty="0" smtClean="0"/>
              <a:t>Συνθήκη του Κιουτσούκ Καϊναρτζί, 1774: </a:t>
            </a:r>
            <a:br>
              <a:rPr lang="el-GR" sz="2000" dirty="0" smtClean="0"/>
            </a:br>
            <a:r>
              <a:rPr lang="el-GR" sz="2000" dirty="0" smtClean="0"/>
              <a:t>απώλεια του Γεντισάν από τον Δνείπερο ως τον Μπουγκ, </a:t>
            </a:r>
            <a:br>
              <a:rPr lang="el-GR" sz="2000" dirty="0" smtClean="0"/>
            </a:br>
            <a:r>
              <a:rPr lang="el-GR" sz="2000" dirty="0" smtClean="0"/>
              <a:t>περιοχής του Καυκάσου (Καμπάρντια), </a:t>
            </a:r>
            <a:br>
              <a:rPr lang="el-GR" sz="2000" dirty="0" smtClean="0"/>
            </a:br>
            <a:r>
              <a:rPr lang="el-GR" sz="2000" dirty="0" smtClean="0"/>
              <a:t>ενώ το Χανάτο της Κριμαίας γίνεται ανεξάρτητο.</a:t>
            </a:r>
            <a:br>
              <a:rPr lang="el-GR" sz="2000" dirty="0" smtClean="0"/>
            </a:br>
            <a:endParaRPr lang="el-GR" sz="2000" dirty="0"/>
          </a:p>
        </p:txBody>
      </p:sp>
      <p:pic>
        <p:nvPicPr>
          <p:cNvPr id="9218" name="Picture 2" descr="C:\Users\Aris\Desktop\ΟΘΩΜΑΝΙΚΗ\χαρτες\6.5.png"/>
          <p:cNvPicPr>
            <a:picLocks noChangeAspect="1" noChangeArrowheads="1"/>
          </p:cNvPicPr>
          <p:nvPr/>
        </p:nvPicPr>
        <p:blipFill>
          <a:blip r:embed="rId2" cstate="print"/>
          <a:srcRect/>
          <a:stretch>
            <a:fillRect/>
          </a:stretch>
        </p:blipFill>
        <p:spPr bwMode="auto">
          <a:xfrm>
            <a:off x="0" y="-27384"/>
            <a:ext cx="9198281" cy="3717032"/>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373216"/>
            <a:ext cx="9144000" cy="1484784"/>
          </a:xfrm>
        </p:spPr>
        <p:txBody>
          <a:bodyPr>
            <a:noAutofit/>
          </a:bodyPr>
          <a:lstStyle/>
          <a:p>
            <a:r>
              <a:rPr lang="el-GR" sz="2000" dirty="0" smtClean="0"/>
              <a:t>6.6</a:t>
            </a:r>
            <a:br>
              <a:rPr lang="el-GR" sz="2000" dirty="0" smtClean="0"/>
            </a:br>
            <a:r>
              <a:rPr lang="el-GR" sz="2000" dirty="0" smtClean="0"/>
              <a:t>Συνθήκη του Γκεοργκίεβσκ, 1783: </a:t>
            </a:r>
            <a:br>
              <a:rPr lang="el-GR" sz="2000" dirty="0" smtClean="0"/>
            </a:br>
            <a:r>
              <a:rPr lang="el-GR" sz="2000" dirty="0" smtClean="0"/>
              <a:t>το γεωργιανό βασίλειο της Καρθλίας - Καχετίας γίνεται ρωσικό προτεκτοράτο.</a:t>
            </a:r>
            <a:br>
              <a:rPr lang="el-GR" sz="2000" dirty="0" smtClean="0"/>
            </a:br>
            <a:endParaRPr lang="el-GR" sz="2000" dirty="0"/>
          </a:p>
        </p:txBody>
      </p:sp>
      <p:pic>
        <p:nvPicPr>
          <p:cNvPr id="10242" name="Picture 2" descr="C:\Users\Aris\Desktop\ΟΘΩΜΑΝΙΚΗ\χαρτες\6.6.jpg"/>
          <p:cNvPicPr>
            <a:picLocks noChangeAspect="1" noChangeArrowheads="1"/>
          </p:cNvPicPr>
          <p:nvPr/>
        </p:nvPicPr>
        <p:blipFill>
          <a:blip r:embed="rId2" cstate="print"/>
          <a:srcRect/>
          <a:stretch>
            <a:fillRect/>
          </a:stretch>
        </p:blipFill>
        <p:spPr bwMode="auto">
          <a:xfrm>
            <a:off x="989856" y="0"/>
            <a:ext cx="7164288" cy="5409038"/>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517232"/>
            <a:ext cx="9144000" cy="1340768"/>
          </a:xfrm>
        </p:spPr>
        <p:txBody>
          <a:bodyPr>
            <a:normAutofit/>
          </a:bodyPr>
          <a:lstStyle/>
          <a:p>
            <a:r>
              <a:rPr lang="el-GR" sz="2000" dirty="0" smtClean="0"/>
              <a:t>6.7</a:t>
            </a:r>
            <a:br>
              <a:rPr lang="el-GR" sz="2000" dirty="0" smtClean="0"/>
            </a:br>
            <a:r>
              <a:rPr lang="el-GR" sz="2000" dirty="0" smtClean="0"/>
              <a:t>Συνθήκη του Ιασίου, 1792: η Οθωμανική Αυτοκρατορία αναγνωρίζει την προσάρτηση του Χανάτου της Κριμαίας από την Ρωσική Αυτοκρατορία, απώλεια του Γεντισάν.</a:t>
            </a:r>
            <a:br>
              <a:rPr lang="el-GR" sz="2000" dirty="0" smtClean="0"/>
            </a:br>
            <a:endParaRPr lang="el-GR" sz="2000" dirty="0"/>
          </a:p>
        </p:txBody>
      </p:sp>
      <p:pic>
        <p:nvPicPr>
          <p:cNvPr id="11266" name="Picture 2" descr="C:\Users\Aris\Desktop\ΟΘΩΜΑΝΙΚΗ\χαρτες\6.7.png"/>
          <p:cNvPicPr>
            <a:picLocks noChangeAspect="1" noChangeArrowheads="1"/>
          </p:cNvPicPr>
          <p:nvPr/>
        </p:nvPicPr>
        <p:blipFill>
          <a:blip r:embed="rId2" cstate="print"/>
          <a:srcRect/>
          <a:stretch>
            <a:fillRect/>
          </a:stretch>
        </p:blipFill>
        <p:spPr bwMode="auto">
          <a:xfrm>
            <a:off x="1061864" y="0"/>
            <a:ext cx="7020272" cy="5565162"/>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858000"/>
          </a:xfrm>
        </p:spPr>
        <p:txBody>
          <a:bodyPr/>
          <a:lstStyle/>
          <a:p>
            <a:r>
              <a:rPr lang="el-GR" dirty="0" smtClean="0"/>
              <a:t>7.</a:t>
            </a:r>
            <a:br>
              <a:rPr lang="el-GR" dirty="0" smtClean="0"/>
            </a:br>
            <a:r>
              <a:rPr lang="el-GR" sz="3600" b="1" dirty="0" smtClean="0"/>
              <a:t>Οι εδαφικές μεταβολές</a:t>
            </a:r>
            <a:br>
              <a:rPr lang="el-GR" sz="3600" b="1" dirty="0" smtClean="0"/>
            </a:br>
            <a:r>
              <a:rPr lang="el-GR" sz="3600" b="1" dirty="0" smtClean="0"/>
              <a:t> της Οθωμανικής Αυτοκρατορίας </a:t>
            </a:r>
            <a:br>
              <a:rPr lang="el-GR" sz="3600" b="1" dirty="0" smtClean="0"/>
            </a:br>
            <a:r>
              <a:rPr lang="el-GR" sz="3600" b="1" dirty="0" smtClean="0"/>
              <a:t>κατά την περίοδο 1800-1877</a:t>
            </a:r>
            <a:endParaRPr lang="el-GR" sz="3600"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661248"/>
            <a:ext cx="9144000" cy="1196752"/>
          </a:xfrm>
        </p:spPr>
        <p:txBody>
          <a:bodyPr>
            <a:normAutofit/>
          </a:bodyPr>
          <a:lstStyle/>
          <a:p>
            <a:r>
              <a:rPr lang="el-GR" sz="2000" dirty="0" smtClean="0"/>
              <a:t>7.1</a:t>
            </a:r>
            <a:br>
              <a:rPr lang="el-GR" sz="2000" dirty="0" smtClean="0"/>
            </a:br>
            <a:r>
              <a:rPr lang="el-GR" sz="2000" dirty="0" smtClean="0"/>
              <a:t>Εδαφικές απώλειες Οθωμανικής Αυτοκρατορίας (1807-1920).</a:t>
            </a:r>
            <a:br>
              <a:rPr lang="el-GR" sz="2000" dirty="0" smtClean="0"/>
            </a:br>
            <a:endParaRPr lang="el-GR" sz="2000" dirty="0"/>
          </a:p>
        </p:txBody>
      </p:sp>
      <p:pic>
        <p:nvPicPr>
          <p:cNvPr id="12290" name="Picture 2" descr="C:\Users\Aris\Desktop\ΟΘΩΜΑΝΙΚΗ\χαρτες\7.1.jpg"/>
          <p:cNvPicPr>
            <a:picLocks noChangeAspect="1" noChangeArrowheads="1"/>
          </p:cNvPicPr>
          <p:nvPr/>
        </p:nvPicPr>
        <p:blipFill>
          <a:blip r:embed="rId2" cstate="print"/>
          <a:srcRect/>
          <a:stretch>
            <a:fillRect/>
          </a:stretch>
        </p:blipFill>
        <p:spPr bwMode="auto">
          <a:xfrm>
            <a:off x="545960" y="-1"/>
            <a:ext cx="8052081" cy="5589241"/>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805264"/>
            <a:ext cx="9144000" cy="1052736"/>
          </a:xfrm>
        </p:spPr>
        <p:txBody>
          <a:bodyPr>
            <a:normAutofit/>
          </a:bodyPr>
          <a:lstStyle/>
          <a:p>
            <a:r>
              <a:rPr lang="el-GR" sz="2000" dirty="0" smtClean="0"/>
              <a:t>7.2</a:t>
            </a:r>
            <a:br>
              <a:rPr lang="el-GR" sz="2000" dirty="0" smtClean="0"/>
            </a:br>
            <a:r>
              <a:rPr lang="el-GR" sz="2000" dirty="0" smtClean="0"/>
              <a:t>Συνθήκη του Βουκουρεστίου, 1812: απώλεια της Βεσσαραβίας.</a:t>
            </a:r>
            <a:br>
              <a:rPr lang="el-GR" sz="2000" dirty="0" smtClean="0"/>
            </a:br>
            <a:endParaRPr lang="el-GR" sz="2000" dirty="0"/>
          </a:p>
        </p:txBody>
      </p:sp>
      <p:pic>
        <p:nvPicPr>
          <p:cNvPr id="1026" name="Picture 2" descr="C:\Users\Aris\Desktop\ΟΘΩΜΑΝΙΚΗ\χαρτες\7.2.png"/>
          <p:cNvPicPr>
            <a:picLocks noChangeAspect="1" noChangeArrowheads="1"/>
          </p:cNvPicPr>
          <p:nvPr/>
        </p:nvPicPr>
        <p:blipFill>
          <a:blip r:embed="rId2" cstate="print"/>
          <a:srcRect/>
          <a:stretch>
            <a:fillRect/>
          </a:stretch>
        </p:blipFill>
        <p:spPr bwMode="auto">
          <a:xfrm>
            <a:off x="1529916" y="0"/>
            <a:ext cx="6084168" cy="5787566"/>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805264"/>
            <a:ext cx="9144000" cy="1052736"/>
          </a:xfrm>
        </p:spPr>
        <p:txBody>
          <a:bodyPr>
            <a:normAutofit/>
          </a:bodyPr>
          <a:lstStyle/>
          <a:p>
            <a:r>
              <a:rPr lang="el-GR" sz="2000" dirty="0" smtClean="0"/>
              <a:t>7.3</a:t>
            </a:r>
            <a:br>
              <a:rPr lang="el-GR" sz="2000" dirty="0" smtClean="0"/>
            </a:br>
            <a:r>
              <a:rPr lang="el-GR" sz="2000" dirty="0" smtClean="0"/>
              <a:t>Η Οθωμανική Αυτοκρατορία το 1817: </a:t>
            </a:r>
            <a:r>
              <a:rPr lang="en-US" sz="2000" dirty="0" smtClean="0"/>
              <a:t>de facto</a:t>
            </a:r>
            <a:r>
              <a:rPr lang="el-GR" sz="2000" dirty="0" smtClean="0"/>
              <a:t> αυτονομία της Σερβίας.</a:t>
            </a:r>
            <a:br>
              <a:rPr lang="el-GR" sz="2000" dirty="0" smtClean="0"/>
            </a:br>
            <a:endParaRPr lang="el-GR" sz="2000" dirty="0"/>
          </a:p>
        </p:txBody>
      </p:sp>
      <p:pic>
        <p:nvPicPr>
          <p:cNvPr id="2050" name="Picture 2" descr="C:\Users\Aris\Desktop\ΟΘΩΜΑΝΙΚΗ\χαρτες\7.3.jpg"/>
          <p:cNvPicPr>
            <a:picLocks noChangeAspect="1" noChangeArrowheads="1"/>
          </p:cNvPicPr>
          <p:nvPr/>
        </p:nvPicPr>
        <p:blipFill>
          <a:blip r:embed="rId2" cstate="print"/>
          <a:srcRect/>
          <a:stretch>
            <a:fillRect/>
          </a:stretch>
        </p:blipFill>
        <p:spPr bwMode="auto">
          <a:xfrm>
            <a:off x="710698" y="0"/>
            <a:ext cx="7722604" cy="5830566"/>
          </a:xfrm>
          <a:prstGeom prst="rect">
            <a:avLst/>
          </a:prstGeo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4437112"/>
            <a:ext cx="9144000" cy="2420888"/>
          </a:xfrm>
        </p:spPr>
        <p:txBody>
          <a:bodyPr>
            <a:noAutofit/>
          </a:bodyPr>
          <a:lstStyle/>
          <a:p>
            <a:r>
              <a:rPr lang="el-GR" sz="2000" dirty="0" smtClean="0"/>
              <a:t>7.4</a:t>
            </a:r>
            <a:br>
              <a:rPr lang="el-GR" sz="2000" dirty="0" smtClean="0"/>
            </a:br>
            <a:r>
              <a:rPr lang="el-GR" sz="2000" dirty="0" smtClean="0"/>
              <a:t>Συνθήκη της Αδριανούπολης, 1829: η Βλαχία και η Μολδαβία, θεωρητικά υπό την επικυριαρχία του Σουλτάνου, τίθενται υπό ρωσικό στρατιωτικό έλεγχο (</a:t>
            </a:r>
            <a:r>
              <a:rPr lang="el-GR" sz="2000" dirty="0" err="1" smtClean="0"/>
              <a:t>ώς</a:t>
            </a:r>
            <a:r>
              <a:rPr lang="el-GR" sz="2000" dirty="0" smtClean="0"/>
              <a:t> το 1834), απώλεια του Δέλτα του Δούναβη και σχεδόν του συνόλου της ανατολικής </a:t>
            </a:r>
            <a:br>
              <a:rPr lang="el-GR" sz="2000" dirty="0" smtClean="0"/>
            </a:br>
            <a:r>
              <a:rPr lang="el-GR" sz="2000" dirty="0" smtClean="0"/>
              <a:t>ακτής της Μαύρης Θάλασσας (μαζί με την Αμπχαζία, το </a:t>
            </a:r>
            <a:r>
              <a:rPr lang="el-GR" sz="2000" dirty="0" err="1" smtClean="0"/>
              <a:t>Πότι</a:t>
            </a:r>
            <a:r>
              <a:rPr lang="el-GR" sz="2000" dirty="0" smtClean="0"/>
              <a:t>, την </a:t>
            </a:r>
            <a:r>
              <a:rPr lang="el-GR" sz="2000" dirty="0" err="1" smtClean="0"/>
              <a:t>Ανάπα</a:t>
            </a:r>
            <a:r>
              <a:rPr lang="el-GR" sz="2000" dirty="0" smtClean="0"/>
              <a:t>) </a:t>
            </a:r>
            <a:br>
              <a:rPr lang="el-GR" sz="2000" dirty="0" smtClean="0"/>
            </a:br>
            <a:r>
              <a:rPr lang="el-GR" sz="2000" dirty="0" smtClean="0"/>
              <a:t>και των περιοχών του </a:t>
            </a:r>
            <a:r>
              <a:rPr lang="el-GR" sz="2000" dirty="0" err="1" smtClean="0"/>
              <a:t>Αχαλτσίχε</a:t>
            </a:r>
            <a:r>
              <a:rPr lang="el-GR" sz="2000" dirty="0" smtClean="0"/>
              <a:t> και του </a:t>
            </a:r>
            <a:r>
              <a:rPr lang="el-GR" sz="2000" dirty="0" err="1" smtClean="0"/>
              <a:t>Αχαλκαλάκι</a:t>
            </a:r>
            <a:r>
              <a:rPr lang="el-GR" sz="2000" dirty="0" smtClean="0"/>
              <a:t> (σήμερα στην Γεωργία), </a:t>
            </a:r>
            <a:br>
              <a:rPr lang="el-GR" sz="2000" dirty="0" smtClean="0"/>
            </a:br>
            <a:r>
              <a:rPr lang="el-GR" sz="2000" dirty="0" smtClean="0"/>
              <a:t>η Ελλάδα αυτόνομο κράτος υπό την επικυριαρχία του Σουλτάνου. </a:t>
            </a:r>
            <a:br>
              <a:rPr lang="el-GR" sz="2000" dirty="0" smtClean="0"/>
            </a:br>
            <a:endParaRPr lang="el-GR" sz="2000" dirty="0"/>
          </a:p>
        </p:txBody>
      </p:sp>
      <p:pic>
        <p:nvPicPr>
          <p:cNvPr id="3074" name="Picture 2" descr="C:\Users\Aris\Desktop\ΟΘΩΜΑΝΙΚΗ\χαρτες\7.4.png"/>
          <p:cNvPicPr>
            <a:picLocks noChangeAspect="1" noChangeArrowheads="1"/>
          </p:cNvPicPr>
          <p:nvPr/>
        </p:nvPicPr>
        <p:blipFill>
          <a:blip r:embed="rId2" cstate="print"/>
          <a:srcRect/>
          <a:stretch>
            <a:fillRect/>
          </a:stretch>
        </p:blipFill>
        <p:spPr bwMode="auto">
          <a:xfrm>
            <a:off x="-9544" y="0"/>
            <a:ext cx="9153544" cy="4365104"/>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4221088"/>
            <a:ext cx="9144000" cy="2636912"/>
          </a:xfrm>
        </p:spPr>
        <p:txBody>
          <a:bodyPr>
            <a:normAutofit/>
          </a:bodyPr>
          <a:lstStyle/>
          <a:p>
            <a:r>
              <a:rPr lang="el-GR" sz="2000" dirty="0" smtClean="0"/>
              <a:t>1.3</a:t>
            </a:r>
            <a:br>
              <a:rPr lang="el-GR" sz="2000" dirty="0" smtClean="0"/>
            </a:br>
            <a:r>
              <a:rPr lang="el-GR" sz="2000" dirty="0"/>
              <a:t> Το Αν. Ημισφαίριο, 150 </a:t>
            </a:r>
            <a:r>
              <a:rPr lang="el-GR" sz="2000" dirty="0" err="1"/>
              <a:t>π.Χ.</a:t>
            </a:r>
            <a:r>
              <a:rPr lang="el-GR" sz="2000" dirty="0"/>
              <a:t> Αναγράφεται και το Χανάτο των </a:t>
            </a:r>
            <a:r>
              <a:rPr lang="el-GR" sz="2000" dirty="0" err="1"/>
              <a:t>Χιονγκ</a:t>
            </a:r>
            <a:r>
              <a:rPr lang="el-GR" sz="2000" dirty="0"/>
              <a:t>-Νου, </a:t>
            </a:r>
            <a:r>
              <a:rPr lang="el-GR" sz="2000" dirty="0" smtClean="0"/>
              <a:t>                    οι </a:t>
            </a:r>
            <a:r>
              <a:rPr lang="el-GR" sz="2000" dirty="0"/>
              <a:t>οποίοι ίσως σχετίζονται με τους Ούννους </a:t>
            </a:r>
            <a:r>
              <a:rPr lang="el-GR" sz="2000" dirty="0" smtClean="0"/>
              <a:t>                                                                       και </a:t>
            </a:r>
            <a:r>
              <a:rPr lang="el-GR" sz="2000" dirty="0"/>
              <a:t>ενδεχομένως να περιλαμβάνουν και τουρκικούς λαούς.</a:t>
            </a:r>
            <a:br>
              <a:rPr lang="el-GR" sz="2000" dirty="0"/>
            </a:br>
            <a:endParaRPr lang="el-GR" sz="2000" dirty="0"/>
          </a:p>
        </p:txBody>
      </p:sp>
      <p:pic>
        <p:nvPicPr>
          <p:cNvPr id="5122" name="Picture 2" descr="C:\Users\Aris\Desktop\ΟΘΩΜΑΝΙΚΗ\Map-17-150-BC.jpg"/>
          <p:cNvPicPr>
            <a:picLocks noChangeAspect="1" noChangeArrowheads="1"/>
          </p:cNvPicPr>
          <p:nvPr/>
        </p:nvPicPr>
        <p:blipFill>
          <a:blip r:embed="rId2" cstate="print"/>
          <a:srcRect/>
          <a:stretch>
            <a:fillRect/>
          </a:stretch>
        </p:blipFill>
        <p:spPr bwMode="auto">
          <a:xfrm>
            <a:off x="-42767" y="0"/>
            <a:ext cx="9186767" cy="4221088"/>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517232"/>
            <a:ext cx="9144000" cy="1340768"/>
          </a:xfrm>
        </p:spPr>
        <p:txBody>
          <a:bodyPr>
            <a:noAutofit/>
          </a:bodyPr>
          <a:lstStyle/>
          <a:p>
            <a:r>
              <a:rPr lang="el-GR" sz="2000" dirty="0" smtClean="0"/>
              <a:t>7.5</a:t>
            </a:r>
            <a:br>
              <a:rPr lang="el-GR" sz="2000" dirty="0" smtClean="0"/>
            </a:br>
            <a:r>
              <a:rPr lang="el-GR" sz="2000" dirty="0" smtClean="0"/>
              <a:t>Η Οθωμανική Αυτοκρατορία το 1830: απώλεια της Αλγερίας (γίνεται γαλλική αποικία), η Ελλάδα ανεξάρτητη (Πρωτόκολλο του Λονδίνου), αναγνωρίζεται </a:t>
            </a:r>
            <a:r>
              <a:rPr lang="en-US" sz="2000" dirty="0" smtClean="0"/>
              <a:t>de jure</a:t>
            </a:r>
            <a:r>
              <a:rPr lang="el-GR" sz="2000" dirty="0" smtClean="0"/>
              <a:t> η αυτονομία της Ηγεμονίας της Σερβίας με σουλτανικό φιρμάνι.</a:t>
            </a:r>
            <a:br>
              <a:rPr lang="el-GR" sz="2000" dirty="0" smtClean="0"/>
            </a:br>
            <a:endParaRPr lang="el-GR" sz="2000" dirty="0"/>
          </a:p>
        </p:txBody>
      </p:sp>
      <p:pic>
        <p:nvPicPr>
          <p:cNvPr id="4098" name="Picture 2" descr="C:\Users\Aris\Desktop\ΟΘΩΜΑΝΙΚΗ\χαρτες\7.5.jpg"/>
          <p:cNvPicPr>
            <a:picLocks noChangeAspect="1" noChangeArrowheads="1"/>
          </p:cNvPicPr>
          <p:nvPr/>
        </p:nvPicPr>
        <p:blipFill>
          <a:blip r:embed="rId2" cstate="print"/>
          <a:srcRect/>
          <a:stretch>
            <a:fillRect/>
          </a:stretch>
        </p:blipFill>
        <p:spPr bwMode="auto">
          <a:xfrm>
            <a:off x="755576" y="-171400"/>
            <a:ext cx="7620000" cy="5517232"/>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661248"/>
            <a:ext cx="9144000" cy="1196752"/>
          </a:xfrm>
        </p:spPr>
        <p:txBody>
          <a:bodyPr>
            <a:noAutofit/>
          </a:bodyPr>
          <a:lstStyle/>
          <a:p>
            <a:r>
              <a:rPr lang="el-GR" sz="2000" dirty="0" smtClean="0"/>
              <a:t>7.6</a:t>
            </a:r>
            <a:br>
              <a:rPr lang="el-GR" sz="2000" dirty="0" smtClean="0"/>
            </a:br>
            <a:r>
              <a:rPr lang="el-GR" sz="2000" dirty="0" smtClean="0"/>
              <a:t>Η Οθωμανική Αυτοκρατορία το 186</a:t>
            </a:r>
            <a:r>
              <a:rPr lang="en-US" sz="2000" dirty="0" smtClean="0"/>
              <a:t>2</a:t>
            </a:r>
            <a:r>
              <a:rPr lang="el-GR" sz="2000" dirty="0" smtClean="0"/>
              <a:t>: ένωση Βλαχίας και Μολδαβίας  με το όνομα Ρουμανία. (Οι δύο Ηγεμονίες είχαν αναδείξει τον ίδιο Ηγεμόνα από το 1859).</a:t>
            </a:r>
            <a:endParaRPr lang="el-GR" sz="2000" dirty="0"/>
          </a:p>
        </p:txBody>
      </p:sp>
      <p:pic>
        <p:nvPicPr>
          <p:cNvPr id="5122" name="Picture 2" descr="C:\Users\Aris\Desktop\ΟΘΩΜΑΝΙΚΗ\χαρτες\7.6.jpg"/>
          <p:cNvPicPr>
            <a:picLocks noChangeAspect="1" noChangeArrowheads="1"/>
          </p:cNvPicPr>
          <p:nvPr/>
        </p:nvPicPr>
        <p:blipFill>
          <a:blip r:embed="rId2" cstate="print"/>
          <a:srcRect/>
          <a:stretch>
            <a:fillRect/>
          </a:stretch>
        </p:blipFill>
        <p:spPr bwMode="auto">
          <a:xfrm>
            <a:off x="762000" y="0"/>
            <a:ext cx="7620000" cy="5753100"/>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517232"/>
            <a:ext cx="9144000" cy="1340768"/>
          </a:xfrm>
        </p:spPr>
        <p:txBody>
          <a:bodyPr>
            <a:noAutofit/>
          </a:bodyPr>
          <a:lstStyle/>
          <a:p>
            <a:r>
              <a:rPr lang="el-GR" sz="2000" dirty="0" smtClean="0"/>
              <a:t>7.7</a:t>
            </a:r>
            <a:br>
              <a:rPr lang="el-GR" sz="2000" dirty="0" smtClean="0"/>
            </a:br>
            <a:r>
              <a:rPr lang="el-GR" sz="2000" dirty="0" smtClean="0"/>
              <a:t>Η ΝΑ Ευρώπη και ιδίως η Βουλγαρία (δύο αυτόνομα βουλγαρικά βιλαέτια, το ανατολικό και το δυτικό) σύμφωνα με την Διάσκεψη των Πρεσβευτών του 1876-1877.</a:t>
            </a:r>
            <a:endParaRPr lang="el-GR" sz="2000" dirty="0"/>
          </a:p>
        </p:txBody>
      </p:sp>
      <p:pic>
        <p:nvPicPr>
          <p:cNvPr id="6146" name="Picture 2" descr="C:\Users\Aris\Desktop\ΟΘΩΜΑΝΙΚΗ\χαρτες\7.7.png"/>
          <p:cNvPicPr>
            <a:picLocks noChangeAspect="1" noChangeArrowheads="1"/>
          </p:cNvPicPr>
          <p:nvPr/>
        </p:nvPicPr>
        <p:blipFill>
          <a:blip r:embed="rId2" cstate="print"/>
          <a:srcRect/>
          <a:stretch>
            <a:fillRect/>
          </a:stretch>
        </p:blipFill>
        <p:spPr bwMode="auto">
          <a:xfrm>
            <a:off x="557808" y="-1"/>
            <a:ext cx="8028384" cy="5605757"/>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858000"/>
          </a:xfrm>
        </p:spPr>
        <p:txBody>
          <a:bodyPr>
            <a:normAutofit/>
          </a:bodyPr>
          <a:lstStyle/>
          <a:p>
            <a:r>
              <a:rPr lang="el-GR" sz="3600" dirty="0" smtClean="0"/>
              <a:t>8.</a:t>
            </a:r>
            <a:br>
              <a:rPr lang="el-GR" sz="3600" dirty="0" smtClean="0"/>
            </a:br>
            <a:r>
              <a:rPr lang="el-GR" sz="3600" dirty="0" smtClean="0"/>
              <a:t>Οι εδαφικές μεταβολές </a:t>
            </a:r>
            <a:br>
              <a:rPr lang="el-GR" sz="3600" dirty="0" smtClean="0"/>
            </a:br>
            <a:r>
              <a:rPr lang="el-GR" sz="3600" dirty="0" smtClean="0"/>
              <a:t>στην Οθωμανική επικράτεια </a:t>
            </a:r>
            <a:br>
              <a:rPr lang="el-GR" sz="3600" dirty="0" smtClean="0"/>
            </a:br>
            <a:r>
              <a:rPr lang="el-GR" sz="3600" dirty="0" smtClean="0"/>
              <a:t>από το 1877 έως το 1911</a:t>
            </a:r>
            <a:endParaRPr lang="el-GR" sz="3600"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661248"/>
            <a:ext cx="9144000" cy="1196752"/>
          </a:xfrm>
        </p:spPr>
        <p:txBody>
          <a:bodyPr>
            <a:normAutofit/>
          </a:bodyPr>
          <a:lstStyle/>
          <a:p>
            <a:r>
              <a:rPr lang="el-GR" sz="2000" dirty="0" smtClean="0"/>
              <a:t>8.1</a:t>
            </a:r>
            <a:br>
              <a:rPr lang="el-GR" sz="2000" dirty="0" smtClean="0"/>
            </a:br>
            <a:r>
              <a:rPr lang="el-GR" sz="2000" dirty="0" smtClean="0"/>
              <a:t>Ρωσοοθωμανικός πόλεμος του 1877-1878 (Βαλκανικό Μέτωπο).</a:t>
            </a:r>
            <a:br>
              <a:rPr lang="el-GR" sz="2000" dirty="0" smtClean="0"/>
            </a:br>
            <a:endParaRPr lang="el-GR" sz="2000" dirty="0"/>
          </a:p>
        </p:txBody>
      </p:sp>
      <p:pic>
        <p:nvPicPr>
          <p:cNvPr id="7170" name="Picture 2" descr="C:\Users\Aris\Desktop\ΟΘΩΜΑΝΙΚΗ\χαρτες\7.8.png"/>
          <p:cNvPicPr>
            <a:picLocks noChangeAspect="1" noChangeArrowheads="1"/>
          </p:cNvPicPr>
          <p:nvPr/>
        </p:nvPicPr>
        <p:blipFill>
          <a:blip r:embed="rId2" cstate="print"/>
          <a:srcRect/>
          <a:stretch>
            <a:fillRect/>
          </a:stretch>
        </p:blipFill>
        <p:spPr bwMode="auto">
          <a:xfrm>
            <a:off x="1241884" y="-1"/>
            <a:ext cx="6660232" cy="5693285"/>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805264"/>
            <a:ext cx="9144000" cy="1052736"/>
          </a:xfrm>
        </p:spPr>
        <p:txBody>
          <a:bodyPr>
            <a:normAutofit/>
          </a:bodyPr>
          <a:lstStyle/>
          <a:p>
            <a:r>
              <a:rPr lang="el-GR" sz="2000" dirty="0" smtClean="0"/>
              <a:t>8.2</a:t>
            </a:r>
            <a:br>
              <a:rPr lang="el-GR" sz="2000" dirty="0" smtClean="0"/>
            </a:br>
            <a:r>
              <a:rPr lang="el-GR" sz="2000" dirty="0" smtClean="0"/>
              <a:t>Συνθήκη του  Αγίου Στεφάνου (Βουλγαρία)</a:t>
            </a:r>
            <a:br>
              <a:rPr lang="el-GR" sz="2000" dirty="0" smtClean="0"/>
            </a:br>
            <a:endParaRPr lang="el-GR" sz="2000" dirty="0"/>
          </a:p>
        </p:txBody>
      </p:sp>
      <p:pic>
        <p:nvPicPr>
          <p:cNvPr id="8194" name="Picture 2" descr="C:\Users\Aris\Desktop\ΟΘΩΜΑΝΙΚΗ\χαρτες\8.2.png"/>
          <p:cNvPicPr>
            <a:picLocks noChangeAspect="1" noChangeArrowheads="1"/>
          </p:cNvPicPr>
          <p:nvPr/>
        </p:nvPicPr>
        <p:blipFill>
          <a:blip r:embed="rId2" cstate="print"/>
          <a:srcRect/>
          <a:stretch>
            <a:fillRect/>
          </a:stretch>
        </p:blipFill>
        <p:spPr bwMode="auto">
          <a:xfrm>
            <a:off x="521804" y="0"/>
            <a:ext cx="8100392" cy="5656036"/>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805264"/>
            <a:ext cx="9144000" cy="1052736"/>
          </a:xfrm>
        </p:spPr>
        <p:txBody>
          <a:bodyPr>
            <a:normAutofit/>
          </a:bodyPr>
          <a:lstStyle/>
          <a:p>
            <a:r>
              <a:rPr lang="el-GR" sz="2000" dirty="0" smtClean="0"/>
              <a:t>8.3</a:t>
            </a:r>
            <a:br>
              <a:rPr lang="el-GR" sz="2000" dirty="0" smtClean="0"/>
            </a:br>
            <a:r>
              <a:rPr lang="el-GR" sz="2000" dirty="0" smtClean="0"/>
              <a:t> Συνθήκη του Βερολίνου (Βουλγαρία)</a:t>
            </a:r>
            <a:br>
              <a:rPr lang="el-GR" sz="2000" dirty="0" smtClean="0"/>
            </a:br>
            <a:endParaRPr lang="el-GR" sz="2000" dirty="0"/>
          </a:p>
        </p:txBody>
      </p:sp>
      <p:pic>
        <p:nvPicPr>
          <p:cNvPr id="9218" name="Picture 2" descr="C:\Users\Aris\Desktop\ΟΘΩΜΑΝΙΚΗ\χαρτες\8.3.png"/>
          <p:cNvPicPr>
            <a:picLocks noChangeAspect="1" noChangeArrowheads="1"/>
          </p:cNvPicPr>
          <p:nvPr/>
        </p:nvPicPr>
        <p:blipFill>
          <a:blip r:embed="rId2" cstate="print"/>
          <a:srcRect/>
          <a:stretch>
            <a:fillRect/>
          </a:stretch>
        </p:blipFill>
        <p:spPr bwMode="auto">
          <a:xfrm>
            <a:off x="485800" y="0"/>
            <a:ext cx="8172400" cy="5706316"/>
          </a:xfrm>
          <a:prstGeom prst="rect">
            <a:avLst/>
          </a:prstGeo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661248"/>
            <a:ext cx="9144000" cy="1196752"/>
          </a:xfrm>
        </p:spPr>
        <p:txBody>
          <a:bodyPr>
            <a:noAutofit/>
          </a:bodyPr>
          <a:lstStyle/>
          <a:p>
            <a:r>
              <a:rPr lang="el-GR" sz="2000" dirty="0" smtClean="0"/>
              <a:t>8.4</a:t>
            </a:r>
            <a:br>
              <a:rPr lang="el-GR" sz="2000" dirty="0" smtClean="0"/>
            </a:br>
            <a:r>
              <a:rPr lang="el-GR" sz="2000" dirty="0" smtClean="0"/>
              <a:t> Συνθήκες του Αγίου Στεφάνου και του Βερολίνου. Σύγκριση όσον αφορά στην Βουλγαρία και την Ανατολική Ρωμυλία.</a:t>
            </a:r>
            <a:endParaRPr lang="el-GR" sz="2000" dirty="0"/>
          </a:p>
        </p:txBody>
      </p:sp>
      <p:pic>
        <p:nvPicPr>
          <p:cNvPr id="10242" name="Picture 2" descr="C:\Users\Aris\Desktop\ΟΘΩΜΑΝΙΚΗ\χαρτες\8.4.png"/>
          <p:cNvPicPr>
            <a:picLocks noChangeAspect="1" noChangeArrowheads="1"/>
          </p:cNvPicPr>
          <p:nvPr/>
        </p:nvPicPr>
        <p:blipFill>
          <a:blip r:embed="rId2" cstate="print"/>
          <a:srcRect/>
          <a:stretch>
            <a:fillRect/>
          </a:stretch>
        </p:blipFill>
        <p:spPr bwMode="auto">
          <a:xfrm>
            <a:off x="896357" y="0"/>
            <a:ext cx="7351286" cy="5733256"/>
          </a:xfrm>
          <a:prstGeom prst="rect">
            <a:avLst/>
          </a:prstGeo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4941168"/>
            <a:ext cx="9144000" cy="1916832"/>
          </a:xfrm>
        </p:spPr>
        <p:txBody>
          <a:bodyPr>
            <a:normAutofit/>
          </a:bodyPr>
          <a:lstStyle/>
          <a:p>
            <a:r>
              <a:rPr lang="el-GR" sz="2000" dirty="0" smtClean="0"/>
              <a:t>8.5</a:t>
            </a:r>
            <a:br>
              <a:rPr lang="el-GR" sz="2000" dirty="0" smtClean="0"/>
            </a:br>
            <a:r>
              <a:rPr lang="el-GR" sz="2000" dirty="0" smtClean="0"/>
              <a:t> Συνθήκες του Αγίου Στεφάνου (αριστερά) και του Βερολίνου (δεξιά).</a:t>
            </a:r>
            <a:br>
              <a:rPr lang="el-GR" sz="2000" dirty="0" smtClean="0"/>
            </a:br>
            <a:endParaRPr lang="el-GR" sz="2000" dirty="0"/>
          </a:p>
        </p:txBody>
      </p:sp>
      <p:pic>
        <p:nvPicPr>
          <p:cNvPr id="11266" name="Picture 2" descr="C:\Users\Aris\Desktop\ΟΘΩΜΑΝΙΚΗ\χαρτες\8.5.jpg"/>
          <p:cNvPicPr>
            <a:picLocks noChangeAspect="1" noChangeArrowheads="1"/>
          </p:cNvPicPr>
          <p:nvPr/>
        </p:nvPicPr>
        <p:blipFill>
          <a:blip r:embed="rId2" cstate="print"/>
          <a:srcRect/>
          <a:stretch>
            <a:fillRect/>
          </a:stretch>
        </p:blipFill>
        <p:spPr bwMode="auto">
          <a:xfrm>
            <a:off x="0" y="-1"/>
            <a:ext cx="9144000" cy="4437113"/>
          </a:xfrm>
          <a:prstGeom prst="rect">
            <a:avLst/>
          </a:prstGeo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4581128"/>
            <a:ext cx="9144000" cy="2276872"/>
          </a:xfrm>
        </p:spPr>
        <p:txBody>
          <a:bodyPr>
            <a:noAutofit/>
          </a:bodyPr>
          <a:lstStyle/>
          <a:p>
            <a:r>
              <a:rPr lang="el-GR" sz="2000" dirty="0" smtClean="0"/>
              <a:t>8.6</a:t>
            </a:r>
            <a:br>
              <a:rPr lang="el-GR" sz="2000" dirty="0" smtClean="0"/>
            </a:br>
            <a:r>
              <a:rPr lang="el-GR" sz="2000" dirty="0" smtClean="0"/>
              <a:t> Η Οθωμανική Αυτοκρατορία το 1878 (μετά την Συνθήκη του Βερολίνου): </a:t>
            </a:r>
            <a:br>
              <a:rPr lang="el-GR" sz="2000" dirty="0" smtClean="0"/>
            </a:br>
            <a:r>
              <a:rPr lang="el-GR" sz="2000" dirty="0" smtClean="0"/>
              <a:t>ανεξαρτησία Ρουμανίας, Σερβίας και Μαυροβουνίου, αυτονομία της Βουλγαρίας (αυτοανακηρύχθηκε σε ανεξάρτητο βασίλειο το 1908), απώλεια του </a:t>
            </a:r>
            <a:r>
              <a:rPr lang="el-GR" sz="2000" dirty="0" err="1" smtClean="0"/>
              <a:t>Καρς</a:t>
            </a:r>
            <a:r>
              <a:rPr lang="el-GR" sz="2000" dirty="0" smtClean="0"/>
              <a:t>, </a:t>
            </a:r>
            <a:r>
              <a:rPr lang="el-GR" sz="2000" dirty="0" err="1" smtClean="0"/>
              <a:t>Μπατούμ</a:t>
            </a:r>
            <a:r>
              <a:rPr lang="el-GR" sz="2000" dirty="0" smtClean="0"/>
              <a:t> και </a:t>
            </a:r>
            <a:r>
              <a:rPr lang="el-GR" sz="2000" dirty="0" err="1" smtClean="0"/>
              <a:t>Αρνταχάν</a:t>
            </a:r>
            <a:r>
              <a:rPr lang="el-GR" sz="2000" dirty="0" smtClean="0"/>
              <a:t> στην περιοχή του Καυκάσου. Η Κύπρος υπό βρετανική διοίκηση και η Βοσνία-Ερζεγοβίνη υπό αυστροουγγρική (προσαρτήθηκε από την Αυστροουγγαρία το 1908, ενώ τότε τα αυστροουγγρικά στρατεύματα αποσύρθηκαν από το Σαντζάκι του Νόβι Παζάρ που κατείχαν από το 1878).</a:t>
            </a:r>
            <a:br>
              <a:rPr lang="el-GR" sz="2000" dirty="0" smtClean="0"/>
            </a:br>
            <a:endParaRPr lang="el-GR" sz="2000" dirty="0"/>
          </a:p>
        </p:txBody>
      </p:sp>
      <p:pic>
        <p:nvPicPr>
          <p:cNvPr id="12290" name="Picture 2" descr="C:\Users\Aris\Desktop\ΟΘΩΜΑΝΙΚΗ\χαρτες\8.6.jpg"/>
          <p:cNvPicPr>
            <a:picLocks noChangeAspect="1" noChangeArrowheads="1"/>
          </p:cNvPicPr>
          <p:nvPr/>
        </p:nvPicPr>
        <p:blipFill>
          <a:blip r:embed="rId2" cstate="print"/>
          <a:srcRect/>
          <a:stretch>
            <a:fillRect/>
          </a:stretch>
        </p:blipFill>
        <p:spPr bwMode="auto">
          <a:xfrm>
            <a:off x="1745940" y="0"/>
            <a:ext cx="5652120" cy="426735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4437112"/>
            <a:ext cx="9144000" cy="2420888"/>
          </a:xfrm>
        </p:spPr>
        <p:txBody>
          <a:bodyPr>
            <a:normAutofit/>
          </a:bodyPr>
          <a:lstStyle/>
          <a:p>
            <a:r>
              <a:rPr lang="el-GR" sz="2000" dirty="0" smtClean="0"/>
              <a:t>1.4</a:t>
            </a:r>
            <a:br>
              <a:rPr lang="el-GR" sz="2000" dirty="0" smtClean="0"/>
            </a:br>
            <a:r>
              <a:rPr lang="el-GR" sz="2000" dirty="0"/>
              <a:t> Το Αν. Ημισφαίριο, 200 </a:t>
            </a:r>
            <a:r>
              <a:rPr lang="el-GR" sz="2000" dirty="0" err="1"/>
              <a:t>μ.Χ</a:t>
            </a:r>
            <a:r>
              <a:rPr lang="el-GR" sz="2000" dirty="0"/>
              <a:t>. Οι Ούννοι (μαζί με κάποιες τουρκόφωνες φυλές) </a:t>
            </a:r>
            <a:r>
              <a:rPr lang="el-GR" sz="2000" dirty="0" smtClean="0"/>
              <a:t>      έχουν </a:t>
            </a:r>
            <a:r>
              <a:rPr lang="el-GR" sz="2000" dirty="0"/>
              <a:t>μετακινηθεί προς τα δυτικά ενώ άλλοι τουρκικοί λαοί (πχ  οι </a:t>
            </a:r>
            <a:r>
              <a:rPr lang="en-US" sz="2000" dirty="0" err="1"/>
              <a:t>Tiele</a:t>
            </a:r>
            <a:r>
              <a:rPr lang="el-GR" sz="2000" dirty="0"/>
              <a:t>) </a:t>
            </a:r>
            <a:r>
              <a:rPr lang="el-GR" sz="2000" dirty="0" smtClean="0"/>
              <a:t>   παραμένουν </a:t>
            </a:r>
            <a:r>
              <a:rPr lang="el-GR" sz="2000" dirty="0"/>
              <a:t>στην περί τα Αλτάϊα Όρη περιοχή.</a:t>
            </a:r>
            <a:br>
              <a:rPr lang="el-GR" sz="2000" dirty="0"/>
            </a:br>
            <a:endParaRPr lang="el-GR" sz="2000" dirty="0"/>
          </a:p>
        </p:txBody>
      </p:sp>
      <p:pic>
        <p:nvPicPr>
          <p:cNvPr id="6146" name="Picture 2" descr="C:\Users\Aris\Desktop\ΟΘΩΜΑΝΙΚΗ\Map-24-200-AD.jpg"/>
          <p:cNvPicPr>
            <a:picLocks noChangeAspect="1" noChangeArrowheads="1"/>
          </p:cNvPicPr>
          <p:nvPr/>
        </p:nvPicPr>
        <p:blipFill>
          <a:blip r:embed="rId2" cstate="print"/>
          <a:srcRect/>
          <a:stretch>
            <a:fillRect/>
          </a:stretch>
        </p:blipFill>
        <p:spPr bwMode="auto">
          <a:xfrm>
            <a:off x="-126204" y="0"/>
            <a:ext cx="9270204" cy="4437112"/>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084168" y="0"/>
            <a:ext cx="3059832" cy="6858000"/>
          </a:xfrm>
        </p:spPr>
        <p:txBody>
          <a:bodyPr>
            <a:normAutofit/>
          </a:bodyPr>
          <a:lstStyle/>
          <a:p>
            <a:r>
              <a:rPr lang="el-GR" sz="2000" dirty="0" smtClean="0"/>
              <a:t>8.7</a:t>
            </a:r>
            <a:br>
              <a:rPr lang="el-GR" sz="2000" dirty="0" smtClean="0"/>
            </a:br>
            <a:r>
              <a:rPr lang="el-GR" sz="2000" dirty="0" smtClean="0"/>
              <a:t>Η ΝΑ Ευρώπη,</a:t>
            </a:r>
            <a:br>
              <a:rPr lang="el-GR" sz="2000" dirty="0" smtClean="0"/>
            </a:br>
            <a:r>
              <a:rPr lang="el-GR" sz="2000" dirty="0" smtClean="0"/>
              <a:t>1878-1912.</a:t>
            </a:r>
            <a:br>
              <a:rPr lang="el-GR" sz="2000" dirty="0" smtClean="0"/>
            </a:br>
            <a:endParaRPr lang="el-GR" sz="2000" dirty="0"/>
          </a:p>
        </p:txBody>
      </p:sp>
      <p:pic>
        <p:nvPicPr>
          <p:cNvPr id="13314" name="Picture 2" descr="C:\Users\Aris\Desktop\ΟΘΩΜΑΝΙΚΗ\χαρτες\8.7.png"/>
          <p:cNvPicPr>
            <a:picLocks noChangeAspect="1" noChangeArrowheads="1"/>
          </p:cNvPicPr>
          <p:nvPr/>
        </p:nvPicPr>
        <p:blipFill>
          <a:blip r:embed="rId2" cstate="print"/>
          <a:srcRect/>
          <a:stretch>
            <a:fillRect/>
          </a:stretch>
        </p:blipFill>
        <p:spPr bwMode="auto">
          <a:xfrm>
            <a:off x="0" y="0"/>
            <a:ext cx="6084168" cy="6821048"/>
          </a:xfrm>
          <a:prstGeom prst="rect">
            <a:avLst/>
          </a:prstGeo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229200"/>
            <a:ext cx="9144000" cy="1628800"/>
          </a:xfrm>
        </p:spPr>
        <p:txBody>
          <a:bodyPr>
            <a:noAutofit/>
          </a:bodyPr>
          <a:lstStyle/>
          <a:p>
            <a:r>
              <a:rPr lang="el-GR" sz="2000" dirty="0" smtClean="0"/>
              <a:t>8.8</a:t>
            </a:r>
            <a:br>
              <a:rPr lang="el-GR" sz="2000" dirty="0" smtClean="0"/>
            </a:br>
            <a:r>
              <a:rPr lang="el-GR" sz="2000" dirty="0" smtClean="0"/>
              <a:t> Η Οθωμανική Αυτοκρατορία το 1881: απώλεια της Θεσσαλίας (πλην της Ελασσόνας) και της περιοχής της Άρτας, με την Συνθήκη της Κωνσταντινούπολης (η περιοχή καταλήφθηκε για μικρό χρονικό διάστημα το 1897/8 από τον οθωμανικό στρατό </a:t>
            </a:r>
            <a:br>
              <a:rPr lang="el-GR" sz="2000" dirty="0" smtClean="0"/>
            </a:br>
            <a:r>
              <a:rPr lang="el-GR" sz="2000" dirty="0" smtClean="0"/>
              <a:t>κατά την διάρκεια του </a:t>
            </a:r>
            <a:r>
              <a:rPr lang="el-GR" sz="2000" dirty="0" err="1" smtClean="0"/>
              <a:t>ελληνοοθωμανικού</a:t>
            </a:r>
            <a:r>
              <a:rPr lang="el-GR" sz="2000" dirty="0" smtClean="0"/>
              <a:t> πολέμου του 1897), </a:t>
            </a:r>
            <a:br>
              <a:rPr lang="el-GR" sz="2000" dirty="0" smtClean="0"/>
            </a:br>
            <a:r>
              <a:rPr lang="el-GR" sz="2000" dirty="0" smtClean="0"/>
              <a:t>η Τυνησία γαλλικό προτεκτοράτο (Συνθήκη του Μπαρντό).</a:t>
            </a:r>
            <a:br>
              <a:rPr lang="el-GR" sz="2000" dirty="0" smtClean="0"/>
            </a:br>
            <a:endParaRPr lang="el-GR" sz="2000" dirty="0"/>
          </a:p>
        </p:txBody>
      </p:sp>
      <p:pic>
        <p:nvPicPr>
          <p:cNvPr id="14338" name="Picture 2" descr="C:\Users\Aris\Desktop\ΟΘΩΜΑΝΙΚΗ\χαρτες\8.8.jpg"/>
          <p:cNvPicPr>
            <a:picLocks noChangeAspect="1" noChangeArrowheads="1"/>
          </p:cNvPicPr>
          <p:nvPr/>
        </p:nvPicPr>
        <p:blipFill>
          <a:blip r:embed="rId2" cstate="print"/>
          <a:srcRect/>
          <a:stretch>
            <a:fillRect/>
          </a:stretch>
        </p:blipFill>
        <p:spPr bwMode="auto">
          <a:xfrm>
            <a:off x="1299703" y="1"/>
            <a:ext cx="6544594" cy="4941168"/>
          </a:xfrm>
          <a:prstGeom prst="rect">
            <a:avLst/>
          </a:prstGeo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661248"/>
            <a:ext cx="9144000" cy="1196752"/>
          </a:xfrm>
        </p:spPr>
        <p:txBody>
          <a:bodyPr>
            <a:noAutofit/>
          </a:bodyPr>
          <a:lstStyle/>
          <a:p>
            <a:r>
              <a:rPr lang="el-GR" sz="2000" dirty="0" smtClean="0"/>
              <a:t>8.9</a:t>
            </a:r>
            <a:br>
              <a:rPr lang="el-GR" sz="2000" dirty="0" smtClean="0"/>
            </a:br>
            <a:r>
              <a:rPr lang="el-GR" sz="2000" dirty="0" smtClean="0"/>
              <a:t> Η Οθωμανική αυτοκρατορία το 1882:  η Αίγυπτος υπό βρετανική κατοχή και ταυτόχρονα υπό τυπική οθωμανική επικυριαρχία.</a:t>
            </a:r>
            <a:br>
              <a:rPr lang="el-GR" sz="2000" dirty="0" smtClean="0"/>
            </a:br>
            <a:endParaRPr lang="el-GR" sz="2000" dirty="0"/>
          </a:p>
        </p:txBody>
      </p:sp>
      <p:pic>
        <p:nvPicPr>
          <p:cNvPr id="15362" name="Picture 2" descr="C:\Users\Aris\Desktop\ΟΘΩΜΑΝΙΚΗ\χαρτες\8.9.jpg"/>
          <p:cNvPicPr>
            <a:picLocks noChangeAspect="1" noChangeArrowheads="1"/>
          </p:cNvPicPr>
          <p:nvPr/>
        </p:nvPicPr>
        <p:blipFill>
          <a:blip r:embed="rId2" cstate="print"/>
          <a:srcRect/>
          <a:stretch>
            <a:fillRect/>
          </a:stretch>
        </p:blipFill>
        <p:spPr bwMode="auto">
          <a:xfrm>
            <a:off x="881844" y="0"/>
            <a:ext cx="7380312" cy="5572135"/>
          </a:xfrm>
          <a:prstGeom prst="rect">
            <a:avLst/>
          </a:prstGeom>
          <a:no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4653136"/>
            <a:ext cx="9144000" cy="2204864"/>
          </a:xfrm>
        </p:spPr>
        <p:txBody>
          <a:bodyPr>
            <a:noAutofit/>
          </a:bodyPr>
          <a:lstStyle/>
          <a:p>
            <a:r>
              <a:rPr lang="el-GR" sz="2000" dirty="0" smtClean="0"/>
              <a:t>8.10</a:t>
            </a:r>
            <a:br>
              <a:rPr lang="el-GR" sz="2000" dirty="0" smtClean="0"/>
            </a:br>
            <a:r>
              <a:rPr lang="el-GR" sz="2000" dirty="0" smtClean="0"/>
              <a:t> Εθνολογικός χάρτης της Κρήτης (1861). </a:t>
            </a:r>
            <a:br>
              <a:rPr lang="el-GR" sz="2000" dirty="0" smtClean="0"/>
            </a:br>
            <a:r>
              <a:rPr lang="el-GR" sz="2000" dirty="0" smtClean="0"/>
              <a:t>Οι περιοχές με μουσουλμανική πλειοψηφία σημειώνονται με ροζ χρώμα. </a:t>
            </a:r>
            <a:br>
              <a:rPr lang="el-GR" sz="2000" dirty="0" smtClean="0"/>
            </a:br>
            <a:r>
              <a:rPr lang="el-GR" sz="2000" dirty="0" smtClean="0"/>
              <a:t>Από το 1908 μέχρι το 1913 το νησί αποτέλεσε την αυτόνομη </a:t>
            </a:r>
            <a:br>
              <a:rPr lang="el-GR" sz="2000" dirty="0" smtClean="0"/>
            </a:br>
            <a:r>
              <a:rPr lang="el-GR" sz="2000" dirty="0" smtClean="0"/>
              <a:t>Κρητική Πολιτεία υπό την ψιλή οθωμανική επικυριαρχία.  </a:t>
            </a:r>
            <a:br>
              <a:rPr lang="el-GR" sz="2000" dirty="0" smtClean="0"/>
            </a:br>
            <a:r>
              <a:rPr lang="el-GR" sz="2000" dirty="0" smtClean="0"/>
              <a:t>Η Συνθήκη του Λονδίνου (1913) παραχώρησε το νησί και </a:t>
            </a:r>
            <a:r>
              <a:rPr lang="en-US" sz="2000" dirty="0" smtClean="0"/>
              <a:t>de jure</a:t>
            </a:r>
            <a:r>
              <a:rPr lang="el-GR" sz="2000" dirty="0" smtClean="0"/>
              <a:t> στην Ελλάδα</a:t>
            </a:r>
            <a:br>
              <a:rPr lang="el-GR" sz="2000" dirty="0" smtClean="0"/>
            </a:br>
            <a:endParaRPr lang="el-GR" sz="2000" dirty="0"/>
          </a:p>
        </p:txBody>
      </p:sp>
      <p:pic>
        <p:nvPicPr>
          <p:cNvPr id="16386" name="Picture 2" descr="C:\Users\Aris\Desktop\ΟΘΩΜΑΝΙΚΗ\χαρτες\8.10.jpg"/>
          <p:cNvPicPr>
            <a:picLocks noChangeAspect="1" noChangeArrowheads="1"/>
          </p:cNvPicPr>
          <p:nvPr/>
        </p:nvPicPr>
        <p:blipFill>
          <a:blip r:embed="rId2" cstate="print"/>
          <a:srcRect/>
          <a:stretch>
            <a:fillRect/>
          </a:stretch>
        </p:blipFill>
        <p:spPr bwMode="auto">
          <a:xfrm>
            <a:off x="0" y="72009"/>
            <a:ext cx="9179072" cy="3645023"/>
          </a:xfrm>
          <a:prstGeom prst="rect">
            <a:avLst/>
          </a:prstGeom>
          <a:noFill/>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858000"/>
          </a:xfrm>
        </p:spPr>
        <p:txBody>
          <a:bodyPr>
            <a:normAutofit/>
          </a:bodyPr>
          <a:lstStyle/>
          <a:p>
            <a:r>
              <a:rPr lang="el-GR" dirty="0" smtClean="0"/>
              <a:t>9.</a:t>
            </a:r>
            <a:br>
              <a:rPr lang="el-GR" dirty="0" smtClean="0"/>
            </a:br>
            <a:r>
              <a:rPr lang="el-GR" b="1" dirty="0" smtClean="0"/>
              <a:t> Διοικητική διαίρεση </a:t>
            </a:r>
            <a:br>
              <a:rPr lang="el-GR" b="1" dirty="0" smtClean="0"/>
            </a:br>
            <a:r>
              <a:rPr lang="el-GR" b="1" dirty="0" smtClean="0"/>
              <a:t>της Οθωμανικής Αυτοκρατορίας </a:t>
            </a:r>
            <a:r>
              <a:rPr lang="el-GR" dirty="0" smtClean="0"/>
              <a:t/>
            </a:r>
            <a:br>
              <a:rPr lang="el-GR" dirty="0" smtClean="0"/>
            </a:br>
            <a:endParaRPr lang="el-GR"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805264"/>
            <a:ext cx="9144000" cy="1052736"/>
          </a:xfrm>
        </p:spPr>
        <p:txBody>
          <a:bodyPr>
            <a:normAutofit/>
          </a:bodyPr>
          <a:lstStyle/>
          <a:p>
            <a:r>
              <a:rPr lang="el-GR" sz="2000" dirty="0" smtClean="0"/>
              <a:t>9.1</a:t>
            </a:r>
            <a:br>
              <a:rPr lang="el-GR" sz="2000" dirty="0" smtClean="0"/>
            </a:br>
            <a:r>
              <a:rPr lang="el-GR" sz="2000" dirty="0" smtClean="0"/>
              <a:t> Διοικητική διαίρεση της Οθωμανικής Αυτοκρατορίας, 1905.</a:t>
            </a:r>
            <a:br>
              <a:rPr lang="el-GR" sz="2000" dirty="0" smtClean="0"/>
            </a:br>
            <a:endParaRPr lang="el-GR" sz="2000" dirty="0"/>
          </a:p>
        </p:txBody>
      </p:sp>
      <p:pic>
        <p:nvPicPr>
          <p:cNvPr id="17410" name="Picture 2" descr="C:\Users\Aris\Desktop\ΟΘΩΜΑΝΙΚΗ\χαρτες\9.1.png"/>
          <p:cNvPicPr>
            <a:picLocks noChangeAspect="1" noChangeArrowheads="1"/>
          </p:cNvPicPr>
          <p:nvPr/>
        </p:nvPicPr>
        <p:blipFill>
          <a:blip r:embed="rId2" cstate="print"/>
          <a:srcRect/>
          <a:stretch>
            <a:fillRect/>
          </a:stretch>
        </p:blipFill>
        <p:spPr bwMode="auto">
          <a:xfrm>
            <a:off x="0" y="0"/>
            <a:ext cx="9144000" cy="5759648"/>
          </a:xfrm>
          <a:prstGeom prst="rect">
            <a:avLst/>
          </a:prstGeom>
          <a:noFill/>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858000"/>
          </a:xfrm>
        </p:spPr>
        <p:txBody>
          <a:bodyPr/>
          <a:lstStyle/>
          <a:p>
            <a:r>
              <a:rPr lang="el-GR" dirty="0" smtClean="0"/>
              <a:t>10.</a:t>
            </a:r>
            <a:br>
              <a:rPr lang="el-GR" dirty="0" smtClean="0"/>
            </a:br>
            <a:r>
              <a:rPr lang="el-GR" dirty="0" smtClean="0"/>
              <a:t>Η Κωνσταντινούπολη</a:t>
            </a:r>
            <a:endParaRPr lang="el-GR"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805264"/>
            <a:ext cx="9144000" cy="1052736"/>
          </a:xfrm>
        </p:spPr>
        <p:txBody>
          <a:bodyPr>
            <a:normAutofit/>
          </a:bodyPr>
          <a:lstStyle/>
          <a:p>
            <a:r>
              <a:rPr lang="el-GR" sz="2000" dirty="0" smtClean="0"/>
              <a:t>10.1</a:t>
            </a:r>
            <a:br>
              <a:rPr lang="el-GR" sz="2000" dirty="0" smtClean="0"/>
            </a:br>
            <a:r>
              <a:rPr lang="el-GR" sz="2000" dirty="0" smtClean="0"/>
              <a:t> Χάρτης της Κωνσταντινούπολης, 1841.</a:t>
            </a:r>
            <a:br>
              <a:rPr lang="el-GR" sz="2000" dirty="0" smtClean="0"/>
            </a:br>
            <a:endParaRPr lang="el-GR" sz="2000" dirty="0"/>
          </a:p>
        </p:txBody>
      </p:sp>
      <p:pic>
        <p:nvPicPr>
          <p:cNvPr id="18434" name="Picture 2" descr="C:\Users\Aris\Desktop\ΟΘΩΜΑΝΙΚΗ\χαρτες\10.1.jpg"/>
          <p:cNvPicPr>
            <a:picLocks noChangeAspect="1" noChangeArrowheads="1"/>
          </p:cNvPicPr>
          <p:nvPr/>
        </p:nvPicPr>
        <p:blipFill>
          <a:blip r:embed="rId2" cstate="print"/>
          <a:srcRect/>
          <a:stretch>
            <a:fillRect/>
          </a:stretch>
        </p:blipFill>
        <p:spPr bwMode="auto">
          <a:xfrm>
            <a:off x="1133873" y="0"/>
            <a:ext cx="6876255" cy="5776054"/>
          </a:xfrm>
          <a:prstGeom prst="rect">
            <a:avLst/>
          </a:prstGeom>
          <a:noFill/>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661248"/>
            <a:ext cx="9144000" cy="1196752"/>
          </a:xfrm>
        </p:spPr>
        <p:txBody>
          <a:bodyPr>
            <a:normAutofit/>
          </a:bodyPr>
          <a:lstStyle/>
          <a:p>
            <a:r>
              <a:rPr lang="el-GR" sz="2000" dirty="0" smtClean="0"/>
              <a:t>10.2</a:t>
            </a:r>
            <a:br>
              <a:rPr lang="el-GR" sz="2000" dirty="0" smtClean="0"/>
            </a:br>
            <a:r>
              <a:rPr lang="el-GR" sz="2000" dirty="0" smtClean="0"/>
              <a:t> Χάρτης της Κωνσταντινούπολης, 1922.</a:t>
            </a:r>
            <a:endParaRPr lang="el-GR" sz="2000" dirty="0"/>
          </a:p>
        </p:txBody>
      </p:sp>
      <p:pic>
        <p:nvPicPr>
          <p:cNvPr id="19458" name="Picture 2" descr="C:\Users\Aris\Desktop\ΟΘΩΜΑΝΙΚΗ\χαρτες\10.2.jpg"/>
          <p:cNvPicPr>
            <a:picLocks noChangeAspect="1" noChangeArrowheads="1"/>
          </p:cNvPicPr>
          <p:nvPr/>
        </p:nvPicPr>
        <p:blipFill>
          <a:blip r:embed="rId2" cstate="print"/>
          <a:srcRect/>
          <a:stretch>
            <a:fillRect/>
          </a:stretch>
        </p:blipFill>
        <p:spPr bwMode="auto">
          <a:xfrm>
            <a:off x="305780" y="0"/>
            <a:ext cx="8532440" cy="5907716"/>
          </a:xfrm>
          <a:prstGeom prst="rect">
            <a:avLst/>
          </a:prstGeom>
          <a:noFill/>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858000"/>
          </a:xfrm>
        </p:spPr>
        <p:txBody>
          <a:bodyPr>
            <a:normAutofit/>
          </a:bodyPr>
          <a:lstStyle/>
          <a:p>
            <a:r>
              <a:rPr lang="el-GR" sz="3600" dirty="0" smtClean="0"/>
              <a:t>11.</a:t>
            </a:r>
            <a:br>
              <a:rPr lang="el-GR" sz="3600" dirty="0" smtClean="0"/>
            </a:br>
            <a:r>
              <a:rPr lang="el-GR" sz="3600" b="1" dirty="0" smtClean="0"/>
              <a:t>Οι ανταγωνισμοί των εθνικισμών. </a:t>
            </a:r>
            <a:br>
              <a:rPr lang="el-GR" sz="3600" b="1" dirty="0" smtClean="0"/>
            </a:br>
            <a:r>
              <a:rPr lang="el-GR" sz="3600" b="1" dirty="0" smtClean="0"/>
              <a:t>Οι «πόλεμοι» των χαρτών και των στατιστικών (τέλη 19</a:t>
            </a:r>
            <a:r>
              <a:rPr lang="el-GR" sz="3600" b="1" baseline="30000" dirty="0" smtClean="0"/>
              <a:t>ου</a:t>
            </a:r>
            <a:r>
              <a:rPr lang="el-GR" sz="3600" b="1" dirty="0" smtClean="0"/>
              <a:t> αι. και εφεξής)</a:t>
            </a:r>
            <a:endParaRPr lang="el-GR" sz="36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4365104"/>
            <a:ext cx="9144000" cy="2492896"/>
          </a:xfrm>
        </p:spPr>
        <p:txBody>
          <a:bodyPr>
            <a:normAutofit/>
          </a:bodyPr>
          <a:lstStyle/>
          <a:p>
            <a:r>
              <a:rPr lang="el-GR" sz="2000" dirty="0" smtClean="0"/>
              <a:t>1.5</a:t>
            </a:r>
            <a:br>
              <a:rPr lang="el-GR" sz="2000" dirty="0" smtClean="0"/>
            </a:br>
            <a:r>
              <a:rPr lang="el-GR" sz="2000" dirty="0"/>
              <a:t> Το Αν. Ημισφαίριο, 450. Η νομαδική Αυτοκρατορία των Ούννων στην Ευρώπη και το Χανάτο των Ζουάν-Ζουάν (μετέπειτα </a:t>
            </a:r>
            <a:r>
              <a:rPr lang="el-GR" sz="2000" dirty="0" err="1"/>
              <a:t>Αβάρων</a:t>
            </a:r>
            <a:r>
              <a:rPr lang="el-GR" sz="2000" dirty="0"/>
              <a:t>) στα βόρεια της Κίνας.</a:t>
            </a:r>
            <a:br>
              <a:rPr lang="el-GR" sz="2000" dirty="0"/>
            </a:br>
            <a:endParaRPr lang="el-GR" sz="2000" dirty="0"/>
          </a:p>
        </p:txBody>
      </p:sp>
      <p:pic>
        <p:nvPicPr>
          <p:cNvPr id="7170" name="Picture 2" descr="C:\Users\Aris\Desktop\ΟΘΩΜΑΝΙΚΗ\Map-27-450-AD.jpg"/>
          <p:cNvPicPr>
            <a:picLocks noChangeAspect="1" noChangeArrowheads="1"/>
          </p:cNvPicPr>
          <p:nvPr/>
        </p:nvPicPr>
        <p:blipFill>
          <a:blip r:embed="rId2" cstate="print"/>
          <a:srcRect/>
          <a:stretch>
            <a:fillRect/>
          </a:stretch>
        </p:blipFill>
        <p:spPr bwMode="auto">
          <a:xfrm>
            <a:off x="-73024" y="0"/>
            <a:ext cx="9217024" cy="4365104"/>
          </a:xfrm>
          <a:prstGeom prst="rect">
            <a:avLst/>
          </a:prstGeom>
          <a:noFill/>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858000"/>
          </a:xfrm>
        </p:spPr>
        <p:txBody>
          <a:bodyPr>
            <a:normAutofit/>
          </a:bodyPr>
          <a:lstStyle/>
          <a:p>
            <a:r>
              <a:rPr lang="el-GR" sz="3600" dirty="0" smtClean="0"/>
              <a:t>11. α.</a:t>
            </a:r>
            <a:br>
              <a:rPr lang="el-GR" sz="3600" dirty="0" smtClean="0"/>
            </a:br>
            <a:r>
              <a:rPr lang="el-GR" sz="3600" b="1" dirty="0" smtClean="0"/>
              <a:t>ΝΑ Ευρώπη </a:t>
            </a:r>
            <a:br>
              <a:rPr lang="el-GR" sz="3600" b="1" dirty="0" smtClean="0"/>
            </a:br>
            <a:r>
              <a:rPr lang="el-GR" sz="3600" b="1" dirty="0" smtClean="0"/>
              <a:t>και ιστορικός χώρος της Μακεδονίας</a:t>
            </a:r>
            <a:endParaRPr lang="el-GR" sz="3600"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661248"/>
            <a:ext cx="9144000" cy="1196752"/>
          </a:xfrm>
        </p:spPr>
        <p:txBody>
          <a:bodyPr>
            <a:normAutofit/>
          </a:bodyPr>
          <a:lstStyle/>
          <a:p>
            <a:r>
              <a:rPr lang="el-GR" sz="2000" dirty="0" smtClean="0"/>
              <a:t>11.α.1</a:t>
            </a:r>
            <a:br>
              <a:rPr lang="el-GR" sz="2000" dirty="0" smtClean="0"/>
            </a:br>
            <a:r>
              <a:rPr lang="el-GR" sz="2000" dirty="0" smtClean="0"/>
              <a:t>Εθνολογική σύνθεση ΝΑ Ευρώπης κατά Λεζάν, 1861.</a:t>
            </a:r>
            <a:br>
              <a:rPr lang="el-GR" sz="2000" dirty="0" smtClean="0"/>
            </a:br>
            <a:endParaRPr lang="el-GR" sz="2000" dirty="0"/>
          </a:p>
        </p:txBody>
      </p:sp>
      <p:pic>
        <p:nvPicPr>
          <p:cNvPr id="1026" name="Picture 2" descr="C:\Users\Aris\Desktop\ΟΘΩΜΑΝΙΚΗ\χαρτες\11.α.1.jpg"/>
          <p:cNvPicPr>
            <a:picLocks noChangeAspect="1" noChangeArrowheads="1"/>
          </p:cNvPicPr>
          <p:nvPr/>
        </p:nvPicPr>
        <p:blipFill>
          <a:blip r:embed="rId2" cstate="print"/>
          <a:srcRect/>
          <a:stretch>
            <a:fillRect/>
          </a:stretch>
        </p:blipFill>
        <p:spPr bwMode="auto">
          <a:xfrm>
            <a:off x="1025860" y="-1"/>
            <a:ext cx="7092280" cy="5727015"/>
          </a:xfrm>
          <a:prstGeom prst="rect">
            <a:avLst/>
          </a:prstGeom>
          <a:noFill/>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805264"/>
            <a:ext cx="9144000" cy="1052736"/>
          </a:xfrm>
        </p:spPr>
        <p:txBody>
          <a:bodyPr>
            <a:normAutofit/>
          </a:bodyPr>
          <a:lstStyle/>
          <a:p>
            <a:r>
              <a:rPr lang="el-GR" sz="2000" dirty="0" smtClean="0"/>
              <a:t>1.α.2</a:t>
            </a:r>
            <a:br>
              <a:rPr lang="el-GR" sz="2000" dirty="0" smtClean="0"/>
            </a:br>
            <a:r>
              <a:rPr lang="el-GR" sz="2000" dirty="0" smtClean="0"/>
              <a:t>Εθνολογική σύνθεση ΝΑ Ευρώπης κατά </a:t>
            </a:r>
            <a:r>
              <a:rPr lang="el-GR" sz="2000" dirty="0" err="1" smtClean="0"/>
              <a:t>Ραβενστάϊν</a:t>
            </a:r>
            <a:r>
              <a:rPr lang="el-GR" sz="2000" dirty="0" smtClean="0"/>
              <a:t>, 1870.</a:t>
            </a:r>
            <a:br>
              <a:rPr lang="el-GR" sz="2000" dirty="0" smtClean="0"/>
            </a:br>
            <a:endParaRPr lang="el-GR" sz="2000" dirty="0"/>
          </a:p>
        </p:txBody>
      </p:sp>
      <p:pic>
        <p:nvPicPr>
          <p:cNvPr id="2050" name="Picture 2" descr="C:\Users\Aris\Desktop\ΟΘΩΜΑΝΙΚΗ\χαρτες\11.α.2.jpg"/>
          <p:cNvPicPr>
            <a:picLocks noChangeAspect="1" noChangeArrowheads="1"/>
          </p:cNvPicPr>
          <p:nvPr/>
        </p:nvPicPr>
        <p:blipFill>
          <a:blip r:embed="rId2" cstate="print"/>
          <a:srcRect/>
          <a:stretch>
            <a:fillRect/>
          </a:stretch>
        </p:blipFill>
        <p:spPr bwMode="auto">
          <a:xfrm>
            <a:off x="879936" y="0"/>
            <a:ext cx="7384128" cy="5805264"/>
          </a:xfrm>
          <a:prstGeom prst="rect">
            <a:avLst/>
          </a:prstGeom>
          <a:noFill/>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733256"/>
            <a:ext cx="9144000" cy="1124744"/>
          </a:xfrm>
        </p:spPr>
        <p:txBody>
          <a:bodyPr>
            <a:normAutofit/>
          </a:bodyPr>
          <a:lstStyle/>
          <a:p>
            <a:r>
              <a:rPr lang="el-GR" sz="2000" dirty="0" smtClean="0"/>
              <a:t>11.α.3</a:t>
            </a:r>
            <a:br>
              <a:rPr lang="el-GR" sz="2000" dirty="0" smtClean="0"/>
            </a:br>
            <a:r>
              <a:rPr lang="el-GR" sz="2000" dirty="0" smtClean="0"/>
              <a:t>Εθνολογική σύνθεση της ΝΑ Ευρώπης κατά Σαξ, 1877.</a:t>
            </a:r>
            <a:br>
              <a:rPr lang="el-GR" sz="2000" dirty="0" smtClean="0"/>
            </a:br>
            <a:endParaRPr lang="el-GR" sz="2000" dirty="0"/>
          </a:p>
        </p:txBody>
      </p:sp>
      <p:pic>
        <p:nvPicPr>
          <p:cNvPr id="3074" name="Picture 2" descr="C:\Users\Aris\Desktop\ΟΘΩΜΑΝΙΚΗ\χαρτες\11.α.3.jpg"/>
          <p:cNvPicPr>
            <a:picLocks noChangeAspect="1" noChangeArrowheads="1"/>
          </p:cNvPicPr>
          <p:nvPr/>
        </p:nvPicPr>
        <p:blipFill>
          <a:blip r:embed="rId2" cstate="print"/>
          <a:srcRect/>
          <a:stretch>
            <a:fillRect/>
          </a:stretch>
        </p:blipFill>
        <p:spPr bwMode="auto">
          <a:xfrm>
            <a:off x="1565920" y="0"/>
            <a:ext cx="6012160" cy="5756436"/>
          </a:xfrm>
          <a:prstGeom prst="rect">
            <a:avLst/>
          </a:prstGeom>
          <a:noFill/>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805264"/>
            <a:ext cx="9144000" cy="1052736"/>
          </a:xfrm>
        </p:spPr>
        <p:txBody>
          <a:bodyPr>
            <a:normAutofit/>
          </a:bodyPr>
          <a:lstStyle/>
          <a:p>
            <a:r>
              <a:rPr lang="el-GR" sz="2000" dirty="0" smtClean="0"/>
              <a:t>11.α.4</a:t>
            </a:r>
            <a:br>
              <a:rPr lang="el-GR" sz="2000" dirty="0" smtClean="0"/>
            </a:br>
            <a:r>
              <a:rPr lang="el-GR" sz="2000" dirty="0" smtClean="0"/>
              <a:t>Εθνολογική σύνθεση της ΝΑ Ευρώπης κατά </a:t>
            </a:r>
            <a:r>
              <a:rPr lang="el-GR" sz="2000" dirty="0" err="1" smtClean="0"/>
              <a:t>Κίπερτ</a:t>
            </a:r>
            <a:r>
              <a:rPr lang="el-GR" sz="2000" dirty="0" smtClean="0"/>
              <a:t>, 1882.</a:t>
            </a:r>
            <a:br>
              <a:rPr lang="el-GR" sz="2000" dirty="0" smtClean="0"/>
            </a:br>
            <a:endParaRPr lang="el-GR" sz="2000" dirty="0"/>
          </a:p>
        </p:txBody>
      </p:sp>
      <p:pic>
        <p:nvPicPr>
          <p:cNvPr id="4098" name="Picture 2" descr="C:\Users\Aris\Desktop\ΟΘΩΜΑΝΙΚΗ\χαρτες\11.α.4.jpg"/>
          <p:cNvPicPr>
            <a:picLocks noChangeAspect="1" noChangeArrowheads="1"/>
          </p:cNvPicPr>
          <p:nvPr/>
        </p:nvPicPr>
        <p:blipFill>
          <a:blip r:embed="rId2" cstate="print"/>
          <a:srcRect/>
          <a:stretch>
            <a:fillRect/>
          </a:stretch>
        </p:blipFill>
        <p:spPr bwMode="auto">
          <a:xfrm>
            <a:off x="1637928" y="0"/>
            <a:ext cx="5868144" cy="5802128"/>
          </a:xfrm>
          <a:prstGeom prst="rect">
            <a:avLst/>
          </a:prstGeom>
          <a:noFill/>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796136" y="0"/>
            <a:ext cx="3347864" cy="6858000"/>
          </a:xfrm>
        </p:spPr>
        <p:txBody>
          <a:bodyPr>
            <a:normAutofit/>
          </a:bodyPr>
          <a:lstStyle/>
          <a:p>
            <a:r>
              <a:rPr lang="el-GR" sz="2000" dirty="0" smtClean="0"/>
              <a:t>11.α.5</a:t>
            </a:r>
            <a:br>
              <a:rPr lang="el-GR" sz="2000" dirty="0" smtClean="0"/>
            </a:br>
            <a:r>
              <a:rPr lang="el-GR" sz="2000" dirty="0" smtClean="0"/>
              <a:t>Εθνολογική σύνθεση </a:t>
            </a:r>
            <a:br>
              <a:rPr lang="el-GR" sz="2000" dirty="0" smtClean="0"/>
            </a:br>
            <a:r>
              <a:rPr lang="el-GR" sz="2000" dirty="0" smtClean="0"/>
              <a:t>του ιστορικού χώρου της Μακεδονίας, </a:t>
            </a:r>
            <a:br>
              <a:rPr lang="el-GR" sz="2000" dirty="0" smtClean="0"/>
            </a:br>
            <a:r>
              <a:rPr lang="el-GR" sz="2000" dirty="0" smtClean="0"/>
              <a:t>αυστριακός χάρτης 1892.</a:t>
            </a:r>
            <a:br>
              <a:rPr lang="el-GR" sz="2000" dirty="0" smtClean="0"/>
            </a:br>
            <a:endParaRPr lang="el-GR" sz="2000" dirty="0"/>
          </a:p>
        </p:txBody>
      </p:sp>
      <p:pic>
        <p:nvPicPr>
          <p:cNvPr id="5122" name="Picture 2" descr="C:\Users\Aris\Desktop\ΟΘΩΜΑΝΙΚΗ\χαρτες\11.α.5.jpg"/>
          <p:cNvPicPr>
            <a:picLocks noChangeAspect="1" noChangeArrowheads="1"/>
          </p:cNvPicPr>
          <p:nvPr/>
        </p:nvPicPr>
        <p:blipFill>
          <a:blip r:embed="rId2" cstate="print"/>
          <a:srcRect/>
          <a:stretch>
            <a:fillRect/>
          </a:stretch>
        </p:blipFill>
        <p:spPr bwMode="auto">
          <a:xfrm>
            <a:off x="-1" y="0"/>
            <a:ext cx="5944096" cy="6858000"/>
          </a:xfrm>
          <a:prstGeom prst="rect">
            <a:avLst/>
          </a:prstGeom>
          <a:noFill/>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805264"/>
            <a:ext cx="9144000" cy="1052736"/>
          </a:xfrm>
        </p:spPr>
        <p:txBody>
          <a:bodyPr>
            <a:noAutofit/>
          </a:bodyPr>
          <a:lstStyle/>
          <a:p>
            <a:r>
              <a:rPr lang="el-GR" sz="2000" dirty="0" smtClean="0"/>
              <a:t>11.α.6</a:t>
            </a:r>
            <a:br>
              <a:rPr lang="el-GR" sz="2000" dirty="0" smtClean="0"/>
            </a:br>
            <a:r>
              <a:rPr lang="el-GR" sz="2000" dirty="0" smtClean="0"/>
              <a:t>Εθνολογική σύνθεση της ΝΑ Ευρώπης κατά </a:t>
            </a:r>
            <a:r>
              <a:rPr lang="el-GR" sz="2000" dirty="0" err="1" smtClean="0"/>
              <a:t>Τσβίγιτς</a:t>
            </a:r>
            <a:r>
              <a:rPr lang="el-GR" sz="2000" dirty="0" smtClean="0"/>
              <a:t>.</a:t>
            </a:r>
            <a:endParaRPr lang="el-GR" sz="2000" dirty="0"/>
          </a:p>
        </p:txBody>
      </p:sp>
      <p:pic>
        <p:nvPicPr>
          <p:cNvPr id="6146" name="Picture 2" descr="C:\Users\Aris\Desktop\ΟΘΩΜΑΝΙΚΗ\χαρτες\11.α.6.jpg"/>
          <p:cNvPicPr>
            <a:picLocks noChangeAspect="1" noChangeArrowheads="1"/>
          </p:cNvPicPr>
          <p:nvPr/>
        </p:nvPicPr>
        <p:blipFill>
          <a:blip r:embed="rId2" cstate="print"/>
          <a:srcRect/>
          <a:stretch>
            <a:fillRect/>
          </a:stretch>
        </p:blipFill>
        <p:spPr bwMode="auto">
          <a:xfrm>
            <a:off x="1277888" y="0"/>
            <a:ext cx="6588224" cy="5962343"/>
          </a:xfrm>
          <a:prstGeom prst="rect">
            <a:avLst/>
          </a:prstGeom>
          <a:noFill/>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805264"/>
            <a:ext cx="9144000" cy="1052736"/>
          </a:xfrm>
        </p:spPr>
        <p:txBody>
          <a:bodyPr>
            <a:normAutofit/>
          </a:bodyPr>
          <a:lstStyle/>
          <a:p>
            <a:r>
              <a:rPr lang="el-GR" sz="2000" dirty="0" smtClean="0"/>
              <a:t>11.α.7</a:t>
            </a:r>
            <a:br>
              <a:rPr lang="el-GR" sz="2000" dirty="0" smtClean="0"/>
            </a:br>
            <a:r>
              <a:rPr lang="el-GR" sz="2000" dirty="0" smtClean="0"/>
              <a:t> Εθνολογική σύνθεση του ιστορικού χώρου της Μακεδονίας κατά </a:t>
            </a:r>
            <a:r>
              <a:rPr lang="el-GR" sz="2000" dirty="0" err="1" smtClean="0"/>
              <a:t>Καντσόβ</a:t>
            </a:r>
            <a:r>
              <a:rPr lang="el-GR" sz="2000" dirty="0" smtClean="0"/>
              <a:t>, 1900.</a:t>
            </a:r>
            <a:br>
              <a:rPr lang="el-GR" sz="2000" dirty="0" smtClean="0"/>
            </a:br>
            <a:endParaRPr lang="el-GR" sz="2000" dirty="0"/>
          </a:p>
        </p:txBody>
      </p:sp>
      <p:pic>
        <p:nvPicPr>
          <p:cNvPr id="7170" name="Picture 2" descr="C:\Users\Aris\Desktop\ΟΘΩΜΑΝΙΚΗ\χαρτες\11.α.7.jpg"/>
          <p:cNvPicPr>
            <a:picLocks noChangeAspect="1" noChangeArrowheads="1"/>
          </p:cNvPicPr>
          <p:nvPr/>
        </p:nvPicPr>
        <p:blipFill>
          <a:blip r:embed="rId2" cstate="print"/>
          <a:srcRect/>
          <a:stretch>
            <a:fillRect/>
          </a:stretch>
        </p:blipFill>
        <p:spPr bwMode="auto">
          <a:xfrm>
            <a:off x="1680663" y="-1"/>
            <a:ext cx="5782675" cy="5805265"/>
          </a:xfrm>
          <a:prstGeom prst="rect">
            <a:avLst/>
          </a:prstGeom>
          <a:noFill/>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877272"/>
            <a:ext cx="9144000" cy="980728"/>
          </a:xfrm>
        </p:spPr>
        <p:txBody>
          <a:bodyPr>
            <a:normAutofit/>
          </a:bodyPr>
          <a:lstStyle/>
          <a:p>
            <a:r>
              <a:rPr lang="el-GR" sz="2000" dirty="0" smtClean="0"/>
              <a:t>11.α.8</a:t>
            </a:r>
            <a:br>
              <a:rPr lang="el-GR" sz="2000" dirty="0" smtClean="0"/>
            </a:br>
            <a:r>
              <a:rPr lang="el-GR" sz="2000" dirty="0" smtClean="0"/>
              <a:t> Βούλγαροι στην ΝΑ Ευρώπη κατά Βούλγαρο ακαδημαϊκό, 1912.</a:t>
            </a:r>
            <a:endParaRPr lang="el-GR" sz="2000" dirty="0"/>
          </a:p>
        </p:txBody>
      </p:sp>
      <p:pic>
        <p:nvPicPr>
          <p:cNvPr id="8194" name="Picture 2" descr="C:\Users\Aris\Desktop\ΟΘΩΜΑΝΙΚΗ\χαρτες\11.α.8.jpg"/>
          <p:cNvPicPr>
            <a:picLocks noChangeAspect="1" noChangeArrowheads="1"/>
          </p:cNvPicPr>
          <p:nvPr/>
        </p:nvPicPr>
        <p:blipFill>
          <a:blip r:embed="rId2" cstate="print"/>
          <a:srcRect/>
          <a:stretch>
            <a:fillRect/>
          </a:stretch>
        </p:blipFill>
        <p:spPr bwMode="auto">
          <a:xfrm>
            <a:off x="449796" y="-1"/>
            <a:ext cx="8244408" cy="6008113"/>
          </a:xfrm>
          <a:prstGeom prst="rect">
            <a:avLst/>
          </a:prstGeom>
          <a:noFill/>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805264"/>
            <a:ext cx="9144000" cy="1052736"/>
          </a:xfrm>
        </p:spPr>
        <p:txBody>
          <a:bodyPr>
            <a:normAutofit/>
          </a:bodyPr>
          <a:lstStyle/>
          <a:p>
            <a:r>
              <a:rPr lang="el-GR" sz="2000" dirty="0" smtClean="0"/>
              <a:t>11.α.9</a:t>
            </a:r>
            <a:br>
              <a:rPr lang="el-GR" sz="2000" dirty="0" smtClean="0"/>
            </a:br>
            <a:r>
              <a:rPr lang="el-GR" sz="2000" dirty="0" smtClean="0"/>
              <a:t> Εθνολογική σύνθεση του ιστορικού χώρου της Μακεδονίας κατά </a:t>
            </a:r>
            <a:r>
              <a:rPr lang="el-GR" sz="2000" dirty="0" err="1" smtClean="0"/>
              <a:t>Τσβίγιτς</a:t>
            </a:r>
            <a:r>
              <a:rPr lang="el-GR" sz="2000" dirty="0" smtClean="0"/>
              <a:t>, 1918.</a:t>
            </a:r>
            <a:endParaRPr lang="el-GR" sz="2000" dirty="0"/>
          </a:p>
        </p:txBody>
      </p:sp>
      <p:pic>
        <p:nvPicPr>
          <p:cNvPr id="9218" name="Picture 2" descr="C:\Users\Aris\Desktop\ΟΘΩΜΑΝΙΚΗ\χαρτες\11.α.9.jpg"/>
          <p:cNvPicPr>
            <a:picLocks noChangeAspect="1" noChangeArrowheads="1"/>
          </p:cNvPicPr>
          <p:nvPr/>
        </p:nvPicPr>
        <p:blipFill>
          <a:blip r:embed="rId2" cstate="print"/>
          <a:srcRect/>
          <a:stretch>
            <a:fillRect/>
          </a:stretch>
        </p:blipFill>
        <p:spPr bwMode="auto">
          <a:xfrm>
            <a:off x="1673932" y="-1"/>
            <a:ext cx="5796136" cy="6007453"/>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505</TotalTime>
  <Words>260</Words>
  <Application>Microsoft Office PowerPoint</Application>
  <PresentationFormat>Προβολή στην οθόνη (4:3)</PresentationFormat>
  <Paragraphs>149</Paragraphs>
  <Slides>159</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159</vt:i4>
      </vt:variant>
    </vt:vector>
  </HeadingPairs>
  <TitlesOfParts>
    <vt:vector size="160" baseType="lpstr">
      <vt:lpstr>Θέμα του Office</vt:lpstr>
      <vt:lpstr>Χάρτες  σχετικοί με την ιστορία της Οθωμανικής Αυτοκρατορίας</vt:lpstr>
      <vt:lpstr>Το παρόν αρχείο έχει αποκλειστικά διδακτικό στόχο, δεν αντίκειται στην κανονική εκμετάλλευση            των περιεχομένων έργων και δεν θίγει                         τα συμφέροντα των δικαιούχων. ν. 2121/1993 α. 21                   </vt:lpstr>
      <vt:lpstr>Το παρόν αρχείο απευθύνεται αποκλειστικά στους φοιτητές του μαθήματος ΙΙ 24 «Ιστορία της ύστερης Οθωμανικής Αυτοκρατορίας  και του πρώιμου τουρκικού κράτους»  και παραχωρείται μόνον για τους σκοπούς της διδασκαλίας και εξέτασης του εν λόγω μαθήματος.  </vt:lpstr>
      <vt:lpstr>1. Οι τουρκικοί λαοί  από τα Αλτάϊα Όρη ως το Ιράν </vt:lpstr>
      <vt:lpstr>1.1 Εξάπλωση των τουρκικών φύλων διαχρονικά.</vt:lpstr>
      <vt:lpstr>1.2  Το Αν. Ημισφαίριο, 500 π.Χ. Αναγράφεται μεταξύ άλλων                                                 και η εστία των Τούρκων και Μογγόλων νομάδων. </vt:lpstr>
      <vt:lpstr>1.3  Το Αν. Ημισφαίριο, 150 π.Χ. Αναγράφεται και το Χανάτο των Χιονγκ-Νου,                     οι οποίοι ίσως σχετίζονται με τους Ούννους                                                                        και ενδεχομένως να περιλαμβάνουν και τουρκικούς λαούς. </vt:lpstr>
      <vt:lpstr>1.4  Το Αν. Ημισφαίριο, 200 μ.Χ. Οι Ούννοι (μαζί με κάποιες τουρκόφωνες φυλές)       έχουν μετακινηθεί προς τα δυτικά ενώ άλλοι τουρκικοί λαοί (πχ  οι Tiele)    παραμένουν στην περί τα Αλτάϊα Όρη περιοχή. </vt:lpstr>
      <vt:lpstr>1.5  Το Αν. Ημισφαίριο, 450. Η νομαδική Αυτοκρατορία των Ούννων στην Ευρώπη και το Χανάτο των Ζουάν-Ζουάν (μετέπειτα Αβάρων) στα βόρεια της Κίνας. </vt:lpstr>
      <vt:lpstr>1.6 Το Αν. Ημισφαίριο, 565. Στην Ευρώπη το Χανάτο των Αβάρων                                         και στην Ασία το Χανάτο των Ουράνιων Τούρκων (Göktürk).                                     Αρχίζει ο σταδιακός εκτουρκισμός της Κεντρικής Ασίας. </vt:lpstr>
      <vt:lpstr>1.7 Το Αν. Ημισφαίριο, 700. Το Ισλαμικό Χαλιφάτο επεκτείνεται προς την Κεντρική Ασία, όπου γειτονεύει με τουρκικές νομαδικές φυλές. Αρχίζει ο σταδιακός εξισλαμισμός τουρκικών λαών. Αναφέρονται και οι Ογούζοι Τούρκοι, από τους οποίους θα προέλθουν αργότερα οι Σελτζούκοι.</vt:lpstr>
      <vt:lpstr>1.8 Το Αν. Ημισφαίριο, 1000. Στο ανατολικό Ιράν, το σημερινό Αφγανιστάν                        και την Κεντρική Ασία τουρκικής καταγωγής δυναστείες                                          ιδρύουν κράτη (πχ Γκαζνεβίδες, Καραχανίδες). </vt:lpstr>
      <vt:lpstr>2. Οι Σελτζούκοι στο Ιράν και την Μικρά Ασία.   Οι μογγολικές κατακτήσεις  (11ος-13ος αι.)</vt:lpstr>
      <vt:lpstr>21. Οι κατακτήσεις των Σελτζούκων και η Μεγάλη Σελτζουκική Αυτοκρατορία. </vt:lpstr>
      <vt:lpstr>2.2 Το Σουλτανάτο του Ρουμ (Σελτζουκικό Σουλτανάτο του Ικονίου), 1190</vt:lpstr>
      <vt:lpstr>2.3 Ευρώπη, Αφρική, Μέση Ανατολή, 1200 </vt:lpstr>
      <vt:lpstr>2.4 Οι μογγολικές κατακτήσεις. Ανάμεσα σε αυτές  και η νίκη κατά του Σουλτανάτου του Ρουμ (1243). </vt:lpstr>
      <vt:lpstr>2.5 Διάσπαση της Μογγολικής Αυτοκρατορίας σε τέσσερα κράτη (1259).                          Από αυτά το Χανάτο των Ιλχανιδών ελέγχει (ως φόρου υποτελές)                                  και το Σουλτανάτο του Ρουμ. </vt:lpstr>
      <vt:lpstr>3. Η εδαφική εξέλιξη  του οθωμανικού κράτους</vt:lpstr>
      <vt:lpstr>3.1  Επέκταση της Οθωμανικής Αυτοκρατορίας, 1300-1683,    με κατακτήσεις ανά περίοδο. </vt:lpstr>
      <vt:lpstr>3.2  Η εδαφική εξέλιξη της Οθωμανικής Αυτοκρατορίας (1300-1923)                               και οι σύμφωνα με τις κατά καιρούς συνθήκες επεκτάσεις ή συρρικνώσεις</vt:lpstr>
      <vt:lpstr>Διαφάνεια 22</vt:lpstr>
      <vt:lpstr>Διαφάνεια 23</vt:lpstr>
      <vt:lpstr>Διαφάνεια 24</vt:lpstr>
      <vt:lpstr>Διαφάνεια 25</vt:lpstr>
      <vt:lpstr>Διαφάνεια 26</vt:lpstr>
      <vt:lpstr>Διαφάνεια 27</vt:lpstr>
      <vt:lpstr>Διαφάνεια 28</vt:lpstr>
      <vt:lpstr>Διαφάνεια 29</vt:lpstr>
      <vt:lpstr>Συνθήκη του Κάρλοβιτς</vt:lpstr>
      <vt:lpstr>Συνθήκη του Πασσάροβιτς</vt:lpstr>
      <vt:lpstr>Συνθήκες του Βελιγραδίου και της Νύσσας</vt:lpstr>
      <vt:lpstr>Συνθήκη του Κιουτσούκ Καϊναρτζί</vt:lpstr>
      <vt:lpstr>Συνθήκη του Γκεοργκίεβσκ</vt:lpstr>
      <vt:lpstr>Συνθήκη       του Ιασίου</vt:lpstr>
      <vt:lpstr>Διαφάνεια 36</vt:lpstr>
      <vt:lpstr>Διαφάνεια 37</vt:lpstr>
      <vt:lpstr>Συνθήκη του Βουκουρεστίου</vt:lpstr>
      <vt:lpstr>Διαφάνεια 39</vt:lpstr>
      <vt:lpstr>Συνθήκη της Αδριανούπολης</vt:lpstr>
      <vt:lpstr>Πρωτόκολλο      του Λονδίνου</vt:lpstr>
      <vt:lpstr>Συνθήκες                             του Αγίου Στεφάνου         και του Βερολίνου</vt:lpstr>
      <vt:lpstr>Συνθήκη του Μπαρντό και της Κωνσταντινούπολης</vt:lpstr>
      <vt:lpstr>Διαφάνεια 44</vt:lpstr>
      <vt:lpstr>οθωμανοϊταλική Συνθήκη της Λοζάνης</vt:lpstr>
      <vt:lpstr>Συνθήκες του Λονδίνου  και του Βουκουρεστίου</vt:lpstr>
      <vt:lpstr>Συνθήκη των Σεβρών</vt:lpstr>
      <vt:lpstr>Συνθήκη της Λοζάνης</vt:lpstr>
      <vt:lpstr>4.  Τα εμιράτα της Μικράς Ασίας                 και οι απαρχές του οθωμανικού κράτους (α’ μισό του 14ου αι.)</vt:lpstr>
      <vt:lpstr>4.1  Το Αν. Ημισφαίριο, 1300. Η Μικρά Ασία πολιτικά κατακερματισμένη                             σε εμιράτα και στο υπό διάλυση Σουλτανάτο του Ρουμ. </vt:lpstr>
      <vt:lpstr>4.2  Τα τουρκομανικά εμιράτα της Μικράς Ασίας γύρω στο 1330.                                         Στα ΒΔ αναφέρεται το Οθωμανικό Εμιράτο. </vt:lpstr>
      <vt:lpstr>5. Η επέκταση  της Οθωμανικής Αυτοκρατορίας  (14ος-17ος αι.)</vt:lpstr>
      <vt:lpstr>5.1 Οι περί την Μεσόγειο κρατικές οντότητες, 1400.  Οι Οθωμανοί είναι η σημαντικότερη δύναμη στην Μικρά Ασία και την ΝΑ Ευρώπη. </vt:lpstr>
      <vt:lpstr>5.2 Οι εκστρατείες του Ταμερλάνου ή Timur (τέλη 14ου αι.-1405).  Η μάχη της Άγκυρας (1402) και η προσωρινή αναστολή της οθωμανικής επέκτασης. </vt:lpstr>
      <vt:lpstr>5.3 Το Αν. Ημισφαίριο, 1500.  Οι Οθωμανοί ελέγχουν το μεγαλύτερο μέρος της Μικράς Ασίας και της ΝΑ Ευρώπης. </vt:lpstr>
      <vt:lpstr>5.4 Το διεθνές εμπόριο, 1500, πριν δηλαδή την αξιοποίηση του Νέου Κόσμου και του θαλάσσιου δρόμου προς τις Ινδίες. Οι περισσότεροι διεθνείς εμπορικοί άξονες που οδηγούν από την Ασία και την Αφρική στην Ευρώπη, περνούν από τα εδάφη των Οθωμανών και των Μαμελούκων (που το 1517 θα καταλυθούν και αυτοί από τους Οθωμανούς). </vt:lpstr>
      <vt:lpstr>6. Η σταδιακή εδαφική συρρίκνωση  της Οθωμανικής Αυτοκρατορίας  (τέλη 17ου - τέλη 18ου αι.)</vt:lpstr>
      <vt:lpstr>6.1 Η Οθωμανική Αυτοκρατορία το 1699 (Συνθήκη του Κάρλοβιτς: απώλεια  του μεγαλύτερου μέρους της Ουγγαρίας, της Τρανσυλβανίας και της Σλαβονίας, της Ποδολίας, του μεγαλύτερου μέρους της Δαλματίας και της Πελοποννήσου) </vt:lpstr>
      <vt:lpstr>6.2 Η Οθωμανική Αυτοκρατορία το 1718 (Συνθήκη του Πασάροβιτς: απώλεια του Βανάτου του Τέμεσβαρ, της βόρειας Σερβίας, της Ολτενίας).  Επανάκτηση της Πελοποννήσου. </vt:lpstr>
      <vt:lpstr>6.3 Η Οθωμανική Αυτοκρατορία το 1739 (Συνθήκες του Βελιγραδίου και της Νύσσας: ανάκτηση της βόρειας Σερβίας και της Ολτενίας, απώλεια του Αζόφ). </vt:lpstr>
      <vt:lpstr>6.4 Πρόσφυγες από και προς την Οθωμανική Αυτοκρατορία, 1770-1923 </vt:lpstr>
      <vt:lpstr>6.5 Συνθήκη του Κιουτσούκ Καϊναρτζί, 1774:  απώλεια του Γεντισάν από τον Δνείπερο ως τον Μπουγκ,  περιοχής του Καυκάσου (Καμπάρντια),  ενώ το Χανάτο της Κριμαίας γίνεται ανεξάρτητο. </vt:lpstr>
      <vt:lpstr>6.6 Συνθήκη του Γκεοργκίεβσκ, 1783:  το γεωργιανό βασίλειο της Καρθλίας - Καχετίας γίνεται ρωσικό προτεκτοράτο. </vt:lpstr>
      <vt:lpstr>6.7 Συνθήκη του Ιασίου, 1792: η Οθωμανική Αυτοκρατορία αναγνωρίζει την προσάρτηση του Χανάτου της Κριμαίας από την Ρωσική Αυτοκρατορία, απώλεια του Γεντισάν. </vt:lpstr>
      <vt:lpstr>7. Οι εδαφικές μεταβολές  της Οθωμανικής Αυτοκρατορίας  κατά την περίοδο 1800-1877</vt:lpstr>
      <vt:lpstr>7.1 Εδαφικές απώλειες Οθωμανικής Αυτοκρατορίας (1807-1920). </vt:lpstr>
      <vt:lpstr>7.2 Συνθήκη του Βουκουρεστίου, 1812: απώλεια της Βεσσαραβίας. </vt:lpstr>
      <vt:lpstr>7.3 Η Οθωμανική Αυτοκρατορία το 1817: de facto αυτονομία της Σερβίας. </vt:lpstr>
      <vt:lpstr>7.4 Συνθήκη της Αδριανούπολης, 1829: η Βλαχία και η Μολδαβία, θεωρητικά υπό την επικυριαρχία του Σουλτάνου, τίθενται υπό ρωσικό στρατιωτικό έλεγχο (ώς το 1834), απώλεια του Δέλτα του Δούναβη και σχεδόν του συνόλου της ανατολικής  ακτής της Μαύρης Θάλασσας (μαζί με την Αμπχαζία, το Πότι, την Ανάπα)  και των περιοχών του Αχαλτσίχε και του Αχαλκαλάκι (σήμερα στην Γεωργία),  η Ελλάδα αυτόνομο κράτος υπό την επικυριαρχία του Σουλτάνου.  </vt:lpstr>
      <vt:lpstr>7.5 Η Οθωμανική Αυτοκρατορία το 1830: απώλεια της Αλγερίας (γίνεται γαλλική αποικία), η Ελλάδα ανεξάρτητη (Πρωτόκολλο του Λονδίνου), αναγνωρίζεται de jure η αυτονομία της Ηγεμονίας της Σερβίας με σουλτανικό φιρμάνι. </vt:lpstr>
      <vt:lpstr>7.6 Η Οθωμανική Αυτοκρατορία το 1862: ένωση Βλαχίας και Μολδαβίας  με το όνομα Ρουμανία. (Οι δύο Ηγεμονίες είχαν αναδείξει τον ίδιο Ηγεμόνα από το 1859).</vt:lpstr>
      <vt:lpstr>7.7 Η ΝΑ Ευρώπη και ιδίως η Βουλγαρία (δύο αυτόνομα βουλγαρικά βιλαέτια, το ανατολικό και το δυτικό) σύμφωνα με την Διάσκεψη των Πρεσβευτών του 1876-1877.</vt:lpstr>
      <vt:lpstr>8. Οι εδαφικές μεταβολές  στην Οθωμανική επικράτεια  από το 1877 έως το 1911</vt:lpstr>
      <vt:lpstr>8.1 Ρωσοοθωμανικός πόλεμος του 1877-1878 (Βαλκανικό Μέτωπο). </vt:lpstr>
      <vt:lpstr>8.2 Συνθήκη του  Αγίου Στεφάνου (Βουλγαρία) </vt:lpstr>
      <vt:lpstr>8.3  Συνθήκη του Βερολίνου (Βουλγαρία) </vt:lpstr>
      <vt:lpstr>8.4  Συνθήκες του Αγίου Στεφάνου και του Βερολίνου. Σύγκριση όσον αφορά στην Βουλγαρία και την Ανατολική Ρωμυλία.</vt:lpstr>
      <vt:lpstr>8.5  Συνθήκες του Αγίου Στεφάνου (αριστερά) και του Βερολίνου (δεξιά). </vt:lpstr>
      <vt:lpstr>8.6  Η Οθωμανική Αυτοκρατορία το 1878 (μετά την Συνθήκη του Βερολίνου):  ανεξαρτησία Ρουμανίας, Σερβίας και Μαυροβουνίου, αυτονομία της Βουλγαρίας (αυτοανακηρύχθηκε σε ανεξάρτητο βασίλειο το 1908), απώλεια του Καρς, Μπατούμ και Αρνταχάν στην περιοχή του Καυκάσου. Η Κύπρος υπό βρετανική διοίκηση και η Βοσνία-Ερζεγοβίνη υπό αυστροουγγρική (προσαρτήθηκε από την Αυστροουγγαρία το 1908, ενώ τότε τα αυστροουγγρικά στρατεύματα αποσύρθηκαν από το Σαντζάκι του Νόβι Παζάρ που κατείχαν από το 1878). </vt:lpstr>
      <vt:lpstr>8.7 Η ΝΑ Ευρώπη, 1878-1912. </vt:lpstr>
      <vt:lpstr>8.8  Η Οθωμανική Αυτοκρατορία το 1881: απώλεια της Θεσσαλίας (πλην της Ελασσόνας) και της περιοχής της Άρτας, με την Συνθήκη της Κωνσταντινούπολης (η περιοχή καταλήφθηκε για μικρό χρονικό διάστημα το 1897/8 από τον οθωμανικό στρατό  κατά την διάρκεια του ελληνοοθωμανικού πολέμου του 1897),  η Τυνησία γαλλικό προτεκτοράτο (Συνθήκη του Μπαρντό). </vt:lpstr>
      <vt:lpstr>8.9  Η Οθωμανική αυτοκρατορία το 1882:  η Αίγυπτος υπό βρετανική κατοχή και ταυτόχρονα υπό τυπική οθωμανική επικυριαρχία. </vt:lpstr>
      <vt:lpstr>8.10  Εθνολογικός χάρτης της Κρήτης (1861).  Οι περιοχές με μουσουλμανική πλειοψηφία σημειώνονται με ροζ χρώμα.  Από το 1908 μέχρι το 1913 το νησί αποτέλεσε την αυτόνομη  Κρητική Πολιτεία υπό την ψιλή οθωμανική επικυριαρχία.   Η Συνθήκη του Λονδίνου (1913) παραχώρησε το νησί και de jure στην Ελλάδα </vt:lpstr>
      <vt:lpstr>9.  Διοικητική διαίρεση  της Οθωμανικής Αυτοκρατορίας  </vt:lpstr>
      <vt:lpstr>9.1  Διοικητική διαίρεση της Οθωμανικής Αυτοκρατορίας, 1905. </vt:lpstr>
      <vt:lpstr>10. Η Κωνσταντινούπολη</vt:lpstr>
      <vt:lpstr>10.1  Χάρτης της Κωνσταντινούπολης, 1841. </vt:lpstr>
      <vt:lpstr>10.2  Χάρτης της Κωνσταντινούπολης, 1922.</vt:lpstr>
      <vt:lpstr>11. Οι ανταγωνισμοί των εθνικισμών.  Οι «πόλεμοι» των χαρτών και των στατιστικών (τέλη 19ου αι. και εφεξής)</vt:lpstr>
      <vt:lpstr>11. α. ΝΑ Ευρώπη  και ιστορικός χώρος της Μακεδονίας</vt:lpstr>
      <vt:lpstr>11.α.1 Εθνολογική σύνθεση ΝΑ Ευρώπης κατά Λεζάν, 1861. </vt:lpstr>
      <vt:lpstr>1.α.2 Εθνολογική σύνθεση ΝΑ Ευρώπης κατά Ραβενστάϊν, 1870. </vt:lpstr>
      <vt:lpstr>11.α.3 Εθνολογική σύνθεση της ΝΑ Ευρώπης κατά Σαξ, 1877. </vt:lpstr>
      <vt:lpstr>11.α.4 Εθνολογική σύνθεση της ΝΑ Ευρώπης κατά Κίπερτ, 1882. </vt:lpstr>
      <vt:lpstr>11.α.5 Εθνολογική σύνθεση  του ιστορικού χώρου της Μακεδονίας,  αυστριακός χάρτης 1892. </vt:lpstr>
      <vt:lpstr>11.α.6 Εθνολογική σύνθεση της ΝΑ Ευρώπης κατά Τσβίγιτς.</vt:lpstr>
      <vt:lpstr>11.α.7  Εθνολογική σύνθεση του ιστορικού χώρου της Μακεδονίας κατά Καντσόβ, 1900. </vt:lpstr>
      <vt:lpstr>11.α.8  Βούλγαροι στην ΝΑ Ευρώπη κατά Βούλγαρο ακαδημαϊκό, 1912.</vt:lpstr>
      <vt:lpstr>11.α.9  Εθνολογική σύνθεση του ιστορικού χώρου της Μακεδονίας κατά Τσβίγιτς, 1918.</vt:lpstr>
      <vt:lpstr>11.α.10  Εθνολογική σύνθεση  τμήματος της ΝΑ Ευρώπης  κατά Σωτηριάδη, 1918.</vt:lpstr>
      <vt:lpstr>11.β.  Οι περιοχές όπου μιλούσαν  ανατολικές ρωμανικές γλώσσες </vt:lpstr>
      <vt:lpstr>11.β.1 Ανατολικές ρωμανικές γλώσσες τον 16ο αι. </vt:lpstr>
      <vt:lpstr>11.β.2  Ρουμανικά σχολεία για Κουτσοβλάχους και Μεγλενορουμάνους (1886).</vt:lpstr>
      <vt:lpstr>11.γ.  Ρουμανικά σχολεία  για Κουτσοβλάχους  και Μεγλενορουμάνους  (1886). </vt:lpstr>
      <vt:lpstr>11.γ.1  Αρμένιοι, 1896.</vt:lpstr>
      <vt:lpstr>11.γ.2 Χριστιανοί  (Ελληνορθόδοξοι και Αρμένιοι) στην περιοχή του Πόντου, 1896.</vt:lpstr>
      <vt:lpstr>11.γ.3  Αρμένιοι σε Οθωμανική και Ρωσική Αυτοκρατορία.</vt:lpstr>
      <vt:lpstr>11.γ.4  Τα «Έξι βιλαέτια», διεκδικούμενα από τον αρμενικό εθνικισμό.</vt:lpstr>
      <vt:lpstr>11.γ.5  Τα «Έξι βιλαέτια», διεκδικούμενα από τον αρμενικό εθνικισμό.</vt:lpstr>
      <vt:lpstr>11.δ. Οι μουσουλμανικοί πληθυσμοί</vt:lpstr>
      <vt:lpstr>11.δ.1  Αυτόνομες ηγεμονίες υπό κουρδικής καταγωγής ηγεμόνες, 1835.</vt:lpstr>
      <vt:lpstr>11.δ.2  Περιοχές που κατοικούν Κούρδοι σήμερα.</vt:lpstr>
      <vt:lpstr>11.δ.3  Κουρδικές γλώσσες σήμερα.</vt:lpstr>
      <vt:lpstr>11.δ.4  Μουσουλμάνοι στην Οθωμανική Αυτοκρατορία, 1906-7.</vt:lpstr>
      <vt:lpstr>  12.  Η ανάπτυξη των σιδηροδρόμων </vt:lpstr>
      <vt:lpstr>12.1  Ο Σιδηρόδρομος της Βαγδάτης.</vt:lpstr>
      <vt:lpstr>12.2  Οθωμανικοί σιδηρόδρομοι επί Αβδουλχαμίτ Β’.  </vt:lpstr>
      <vt:lpstr>12.3  Οι Σιδηρόδρομοι στην ΝΑ Ευρώπη, 1888.</vt:lpstr>
      <vt:lpstr>12.4  Οι οθωμανικοί σιδηρόδρομοι, 1914.</vt:lpstr>
      <vt:lpstr>13.  Οι εδαφικές μεταβολές  1911-1913</vt:lpstr>
      <vt:lpstr>13.1  Ιταλοοθωμανικός Πόλεμος (1911-1912). </vt:lpstr>
      <vt:lpstr>13.2 Η Οθωμανική Αυτοκρατορία τον Οκτώβριο του 1912: απώλεια της σημερινής Λιβύης (Συνθήκη της Λοζάνης, 18 Οκτωβρίου 1912). Η Ιταλία έπρεπε να επιστρέψει τα Δωδεκάνησα στην Οθωμανική Αυτοκρατορία, αλλά λόγω του Α΄ Παγκοσμίου Πολέμου δεν εκπλήρωσε την υποχρέωσή της αυτή και συνέχισε την στρατιωτική τους κατοχή. Το 1923 η Συνθήκη της Λοζάνης τα απέδωσε στην Ιταλία.  Ειδικότερα το Καστελλόριζο καταλήφθηκε από την Ιταλία το 1921 (ενώ από τον Μάρτιο του 1913 τελούσε υπό ντόπια επαναστατική διοίκηση, μεταξύ Αυγούστου 1913 και Οκτωβρίου 1915 υπό ελληνική διοίκηση και από τον Δεκέμβριο του 1915 ως τον Μάρτιο του 1921 υπό γαλλική κατοχή). </vt:lpstr>
      <vt:lpstr>13.3 Η ΝΑ Ευρώπη  πριν τους  Βαλκανικούς Πολέμους. </vt:lpstr>
      <vt:lpstr>13.4 Η ΝΑ Ευρώπη πριν και μετά  τους Βαλκανικούς Πολέμους. </vt:lpstr>
      <vt:lpstr>13.5 Α’ Βαλκανικός  Πόλεμος. </vt:lpstr>
      <vt:lpstr>13.6 Α΄ Βαλκανικός Πόλεμος. Μουσουλμανικές απώλειες και μετακινήσεις.</vt:lpstr>
      <vt:lpstr>13.7 Συνθήκη του Λονδίνου (Βουλγαρία).</vt:lpstr>
      <vt:lpstr>13.8 Β΄ Βαλκανικός Πόλεμος.</vt:lpstr>
      <vt:lpstr>13.9 Συνθήκες του Λονδίνου  και του Βουκουρεστίου  (1913). </vt:lpstr>
      <vt:lpstr>13.10 Μεταξύ Αυγούστου και Οκτωβρίου 1913 δημιουργήθηκε με έδρα την Κομοτηνή (τότε Γκιουμουλτζίνα) στην περιοχή της Δυτικής Θράκης η «Προσωρινή Κυβέρνηση Δυτικής Θράκης» ή «Ανεξάρτητη Κυβέρνηση Δυτικής Θράκης» από ντόπιους μουσουλμάνους που αντέδρασαν στην παραχώρηση της περιοχής στην Βουλγαρία, την οποία προέβλεπε η Συνθήκη του Βουκουρεστίου. Με την υπογραφή της Συνθήκης της Κωνσταντινούπολης (29 Σεπτεμβρίου 1913) ανάμεσα στο Βασίλειο της Βουλγαρίας και την Οθωμανική Αυτοκρατορία, η περιοχή (εκτός από τις σημερινές περιοχές Διδυμοτείχου και Ορεστιάδας) αποδόθηκε στην Βουλγαρία και οι εξεγερθέντες κατέθεσαν τα όπλα. Οι περιοχές Διδυμοτείχου και Ορεστιάδας αποδόθηκαν από την Οθωμανική Αυτοκρατορία στην Βουλγαρία με την Σύμβαση της Σόφιας (1915). </vt:lpstr>
      <vt:lpstr>13.11 Η ΝΑ Ευρώπη μετά τους Βαλκανικούς πολέμους  (συνθήκες του Λονδίνου και της Κωνσταντινούπολης, 1913)</vt:lpstr>
      <vt:lpstr>13.12 Συνθήκη του Βουκουρεστίου (1913). </vt:lpstr>
      <vt:lpstr>13.13 Η ΝΑ Ευρώπη το 1913.</vt:lpstr>
      <vt:lpstr>14. Ο Α΄ Παγκόσμιος Πόλεμος  (1914-1918)</vt:lpstr>
      <vt:lpstr>14.1 Η Οθωμανική Αυτοκρατορία το 1914 (αρχή του  Α΄ Παγκοσμίου Πολέμου),  μετά την συμμαχία της με τις Κεντρικές Δυνάμεις χάνει κάθε τυπική επικυριαρχία σε Κύπρο (προσαρτάται στο Ηνωμένο Βασίλειο και το 1925 γίνεται Αποικία του Στέμματος), Αίγυπτο (έγινε σουλτανάτο το 1914 και βασίλειο το 1922, πάντα με βρετανική στρατιωτική παρουσία) και Σουδάν. </vt:lpstr>
      <vt:lpstr>14.2 Μεσανατολικό θέατρο του Α΄ Παγκοσμίου Πολέμου: Μέτωπο του Καυκάσου  (1914-1918), Μέτωπο της Μεσοποταμίας (1914-1918), Μέτωπο της Παλαιστίνης (1914-1918), Μάχη της Καλλίπολης (1915-1916) και Αραβική Εξέγερση (1916-1918). </vt:lpstr>
      <vt:lpstr>14.3 Μάχη της Καλλίπολης, 1915-1916.</vt:lpstr>
      <vt:lpstr>14.4 Σύμβαση της Σόφιας (6 Σεπτεμβρίου 1915). Η Οθωμανική Αυτοκρατορία εκχώρησε στην Βουλγαρία τις σημερινές περιοχές Διδυμοτείχου και Ορεστιάδας, ως κίνητρο για να συμμετάσχει η Βουλγαρία στον         Α΄ Παγκόσμιο Πόλεμο στο πλευρό των Κεντρικών Δυνάμεων. </vt:lpstr>
      <vt:lpstr>14.5 Η συμφωνία Σάϊκς - Πικό  για την Μέση Ανατολή  το 1916. </vt:lpstr>
      <vt:lpstr>15. Από τον Μούδρο ως την Λοζάνη  (1918-1923)</vt:lpstr>
      <vt:lpstr>15.1 Χάρτης που δείχνει την κατοχή οθωμανικών εδαφών από τις δυνάμεις της Αντάντ, σύμφωνα με τους όρους της Ανακωχής του Μούδρου. </vt:lpstr>
      <vt:lpstr>15.2 Χάρτης της προταθείσας Δημοκρατίας του Πόντου, η οποία υποστηρίχθηκε από ποντιακής καταγωγής οικονομικούς, εκκλησιαστικούς και πολιτικούς παράγοντες, ιδίως κατά το Συνέδριο της Ειρήνης στο Παρίσι (1919). </vt:lpstr>
      <vt:lpstr>15.3 Επεξήγηση στην επόμενη διαφάνεια </vt:lpstr>
      <vt:lpstr>15.3 Συνθήκη του Νεϊγί, 1919. Μεταξύ άλλων, η Βουλγαρία παραχώρησε την Δυτική Θράκη στους Συμμάχους της Αντάντ, οι οποίοι εγκατέστησαν εκεί μια οντότητα υπό διασυμμαχική διοίκηση («Διασυμμαχική Θράκη») με έδρα την Κομοτηνή (τότε Γκιουμουλτζίνα). Στην Διάσκεψη του Σαν Ρέμο επιτράπηκε από τους Συμμάχους στην Ελλάδα να καταλάβει στρατιωτικά την Δυτική Θράκη. Αυτό συνέβη τον Μάιο του 1920 και λίγο αργότερα (Ιούλιος 1920) ο ελληνικός στρατός κατέλαβε με την έγκριση των Συμμάχων και την Ανατολική Θράκη μέχρι περίπου 50 χλμ. δυτικά της Κωνσταντινούπολης. Οι δύο περιοχές ενσωματώθηκαν επίσημα στην Ελλάδα με την Συνθήκη των Σεβρών (Αύγ. 1920). Τέλος, με την Συνθήκη της Λοζάνης (Ιούλιος. 1923) η Ελλάδα  παραχώρησε την Ανατολική Θράκη στην Τουρκία, ενώ διατήρησε την Δυτική Θράκη. Ο ελληνικός στρατός  είχε ήδη εκκενώσει την Ανατολική Θράκη τον Οκτώβριο του 1922 μαζί με τον ντόπιο ελληνορθόδοξο πληθυσμό. </vt:lpstr>
      <vt:lpstr>15.4 Επεξήγηση στην επόμενη διαφάνεια  </vt:lpstr>
      <vt:lpstr>15.4 Το «Εθνικό Σύμφωνο» (Misak –i Millî) του Φεβρουαρίου του 1920, αποτελεί απόφαση του τελευταίου Οθωμανικού Κοινοβουλίου, στο οποίο πλειοψηφούσαν οι εθνικιστές. Μεταξύ άλλων, το κείμενο διακρίνει τις περιοχές που την ημέρα της υπογραφής της Ανακωχής του Μούδρου (30 Οκτωβρίου 1918) δεν ήταν υπό την κατοχή των δυνάμεων της Αντάντ σε δύο κατηγορίες: σε όσες υπήρχε αραβική πλειοψηφία (πρόκειται για το νότιο τμήμα του πρώην Βιλαετιού του Χαλεπίου και για το πρώην Βιλαέτι του Ζορ), ο πληθυσμός τους θα έπρεπε να αποφασίσει για την τύχη του με δημοψήφισμα (στον χάρτη οι περιοχές με διαγραμμισμένες κόκκινες γραμμές και με αρ. 4 και 6). Οι περιοχές που είχαν «Οθωμανική Μουσουλμανική» πλειοψηφία  θα αποτελούσαν την επικράτεια του Οθωμανικού Κράτους (στον χάρτη με κόκκινο). Η Τουρκική (κεμαλική) Κυβέρνηση θεώρησε ήδη από την Διάσκεψη της Λοζάνης ότι το πρώην Βιλαέτι της Μοσούλης (αρ. 5 στον χάρτη) ανήκε στην δεύτερη κατηγορία. Το «Ζήτημα της Μοσούλης» λύθηκε το 1926 με συμφωνία ανάμεσα στην Τουρκία και το υπό βρετανική εντολή Ιράκ, με βάση την οποία αναγνωρίσθηκε η περιοχή ως τμήμα της ιρακινής επικράτειας.  Το «Εθνικό Σύμφωνο» αναφερόταν επίσης στην Δυτική Θράκη (στον χάρτη με τον αρ. 1: ήταν τότε ακόμη υπό διασυμμαχική διοίκηση) και στις περιοχές Καρς Αρνταχάν και Μπατούμ (στον χάρτη με τον αρ. 3: είχαν παραχωρηθεί από την Σοβιετική Ρωσία το 1918 στην Οθωμανική Αυτοκρατορία με την Συνθήκη του Μπρεστ-Λιτόβσκ (3 Μαρτίου 1918), αλλά κατέχονταν ήδη από αρμενικές, γεωργιανές και βρετανικές (στο Μπατούμ) στρατιωτικές δυνάμεις), για τις οποίες υιοθέτησε την άποψη ότι ο πληθυσμός τους έπρεπε να αποφασίσει για την τύχη του με δημοψήφισμα. </vt:lpstr>
      <vt:lpstr>15.5 Συνθήκη των Σεβρών, 1920. </vt:lpstr>
      <vt:lpstr>15.6 Συνθήκη των Σεβρών, 1920. </vt:lpstr>
      <vt:lpstr>15.7 Οι προβλέψεις της συνθήκης των Σεβρών για την Ελλάδα (Αβγ 1920)</vt:lpstr>
      <vt:lpstr>15.8 Οι πολεμικές συγκρούσεις στο έδαφος της σημερινής Τουρκίας  κατά την περίοδο 1919-1922 </vt:lpstr>
      <vt:lpstr>15.9 Πολεμικές συγκρούσεις στην Μικρά Ασία (και Μικρασιατική Εκστρατεία), 1919-1922. Με την Συνθήκη της Άγκυρας (20 Οκτωβρίου 1921) καθορίστηκε το σημερινό σύνορο μεταξύ της Τουρκίας και της (τότε υπό γαλλική εντολή) Συρίας, εκτός από το Σαντζάκι της Αλεξανδρέττας, το οποίο περιήλθε στην Τουρκία το 1938/9.  Οι ιταλικές στρατιωτικές δυνάμεις αποχώρησαν από την ΝΔ Μικρά Ασία  (περιοχή Αττάλειας) το 1922. </vt:lpstr>
      <vt:lpstr>15.10 Η Συνθήκη του Καρς (μεταξύ της Κυβέρνησης της Άγκυρας και των τριών κρατών της Υπερκαυκασίας) που υπογράφηκε στις 13 Οκτωβρίου 1921, καθόρισε τα σημερινά σύνορα της Τουρκίας στα βορειοανατολικά, δίνοντας στην Γεωργία το Μπατούμ και επιστρέφοντας τις περιοχές του Καρς και του Αρνταχάν που είχαν παραχωρηθεί στην Ρωσική Αυτοκρατορία από την Οθωμανική Αυτοκρατορία το 1878. Η Συνθήκη του Καρς έχει τους ίδιους όρους με την Συνθήκη της Μόσχας (Μάρτιος 1921) που υπογράφτηκε ανάμεσα στην Κυβέρνηση της Άγκυρας και την Ομόσπονδη Σοβιετική Σοσιαλιστική Δημοκρατία της Ρωσίας. Προηγουμένως (3 Μαρτίου 19018), με την Συνθήκη του Μπρεστ-Λιτόβσκ, η Σοβιετική Ρωσία είχε εκχωρήσει όλες τις παραπάνω περιοχές (και το Μπατούμ) στην Οθωμανική Αυτοκρατορία. </vt:lpstr>
      <vt:lpstr>15.11 Εδάφη υπό Εντολήν της Κοινωνίας των Εθνών στην Μέση Ανατολή το 1921. </vt:lpstr>
      <vt:lpstr>15.12 Τουρκία και  Μέση Ανατολή        μετά τον Α΄ Παγκόσμιο Πόλεμο  (1926).</vt:lpstr>
      <vt:lpstr>15.13 Ανταλλαγές πληθυσμών  κατά την περίοδο  1915-1925  στην ΝΑ Ευρώπη  και την Μικρά Ασία.</vt:lpstr>
      <vt:lpstr>16. Οι Ρωμιοί της Κωνσταντινούπολης</vt:lpstr>
      <vt:lpstr>16.1 Εξέλιξη πληθυσμού των Ρωμιών της Κωνσταντινούπολης, 1844-1994. </vt:lpstr>
      <vt:lpstr>Πηγές:   www.britannica.com www.conflics.rem33.com www.haplogruplar.com www.horsenomads.info www. macedonia.kroraina.com www.mongols.eu www.quora.com www. tarihvemedeniyet.org www.vividmaps.com www.volkansadventures.com www.wikipedia.org www.wikimedia.org www. wordpress.com  </vt:lpstr>
      <vt:lpstr>Διαφάνεια 159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Χάρτες  σχετικοί με την ιστορία της Οθωμανικής Αυτοκρατορίας</dc:title>
  <dc:creator>Aris Katopodis</dc:creator>
  <cp:lastModifiedBy>Microsoft</cp:lastModifiedBy>
  <cp:revision>59</cp:revision>
  <dcterms:created xsi:type="dcterms:W3CDTF">2018-04-30T14:00:25Z</dcterms:created>
  <dcterms:modified xsi:type="dcterms:W3CDTF">2018-05-10T08:36:30Z</dcterms:modified>
</cp:coreProperties>
</file>