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9" r:id="rId4"/>
    <p:sldId id="280" r:id="rId5"/>
    <p:sldId id="273" r:id="rId6"/>
    <p:sldId id="268" r:id="rId7"/>
    <p:sldId id="262" r:id="rId8"/>
    <p:sldId id="258" r:id="rId9"/>
    <p:sldId id="292" r:id="rId10"/>
    <p:sldId id="275" r:id="rId11"/>
    <p:sldId id="264" r:id="rId12"/>
    <p:sldId id="277" r:id="rId13"/>
    <p:sldId id="283" r:id="rId14"/>
    <p:sldId id="287" r:id="rId15"/>
    <p:sldId id="281" r:id="rId16"/>
    <p:sldId id="286" r:id="rId17"/>
    <p:sldId id="288" r:id="rId18"/>
    <p:sldId id="290" r:id="rId19"/>
    <p:sldId id="291"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9DB8F67-E5C0-4B57-A876-5AC689EA240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4B227FD-1184-4E0F-9D5F-44223712E2EC}" type="datetimeFigureOut">
              <a:rPr lang="el-GR" smtClean="0"/>
              <a:pPr/>
              <a:t>18/1/2015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69DB8F67-E5C0-4B57-A876-5AC689EA2406}"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B227FD-1184-4E0F-9D5F-44223712E2EC}" type="datetimeFigureOut">
              <a:rPr lang="el-GR" smtClean="0"/>
              <a:pPr/>
              <a:t>18/1/2015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DB8F67-E5C0-4B57-A876-5AC689EA2406}"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γλωσσική στροφή στην ιστορία</a:t>
            </a:r>
            <a:endParaRPr lang="el-GR"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Κριτική στον </a:t>
            </a:r>
            <a:r>
              <a:rPr lang="en-US" dirty="0" smtClean="0"/>
              <a:t>White</a:t>
            </a:r>
            <a:endParaRPr lang="el-GR" dirty="0"/>
          </a:p>
        </p:txBody>
      </p:sp>
      <p:sp>
        <p:nvSpPr>
          <p:cNvPr id="3" name="2 - Θέση περιεχομένου"/>
          <p:cNvSpPr>
            <a:spLocks noGrp="1"/>
          </p:cNvSpPr>
          <p:nvPr>
            <p:ph idx="1"/>
          </p:nvPr>
        </p:nvSpPr>
        <p:spPr/>
        <p:txBody>
          <a:bodyPr>
            <a:normAutofit/>
          </a:bodyPr>
          <a:lstStyle/>
          <a:p>
            <a:pPr algn="just"/>
            <a:r>
              <a:rPr lang="el-GR" sz="2000" dirty="0" err="1" smtClean="0"/>
              <a:t>Νεοιδεαλιστική</a:t>
            </a:r>
            <a:r>
              <a:rPr lang="el-GR" sz="2000" dirty="0" smtClean="0"/>
              <a:t> και υποκειμενική σχετικιστική θεωρία καθώς ανάγει κάθε ιστοριογραφικό εγχείρημα αποκλειστικά στην ενεργητική βούληση του ιστορικού που δρα ερήμην του αδρανούς σώματος των πηγών. Αδιαφορεί για τον τρόπο που οι προηγούμενες κοινωνίες βίωσαν, ερμήνευσαν και αναδιάταξαν την ιστορική πραγματικότητα. Το ιστοριογραφικό υλικό αντιστέκεται σε κάθε νέα και αυθαίρετη ανακατασκευή και ερμηνεία του. </a:t>
            </a:r>
            <a:r>
              <a:rPr lang="en-US" sz="2000" dirty="0" smtClean="0"/>
              <a:t>D. L. </a:t>
            </a:r>
            <a:r>
              <a:rPr lang="en-US" sz="2000" dirty="0" smtClean="0"/>
              <a:t>Capra</a:t>
            </a:r>
          </a:p>
          <a:p>
            <a:pPr algn="just"/>
            <a:r>
              <a:rPr lang="el-GR" sz="2000" dirty="0" smtClean="0"/>
              <a:t>Οι τέσσερεις θεμελιώδεις κλασικοί ρητορικοί τρόποι ως αδιαφοροποίητες νοητικές δομές που χαρακτηρίζουν τη δυτική πολιτισμική παράδοση. Δεν αναδεικνύεται η ιστορικότητα των ρητορικών τρόπων και η ανταπόκρισή τους στο εκάστοτε ιστορικό πλαίσιο αναφοράς. </a:t>
            </a:r>
          </a:p>
          <a:p>
            <a:pPr algn="just"/>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Κριτική στον </a:t>
            </a:r>
            <a:r>
              <a:rPr lang="en-US" dirty="0" smtClean="0"/>
              <a:t>White</a:t>
            </a:r>
            <a:endParaRPr lang="el-GR" dirty="0"/>
          </a:p>
        </p:txBody>
      </p:sp>
      <p:sp>
        <p:nvSpPr>
          <p:cNvPr id="3" name="2 - Θέση περιεχομένου"/>
          <p:cNvSpPr>
            <a:spLocks noGrp="1"/>
          </p:cNvSpPr>
          <p:nvPr>
            <p:ph idx="1"/>
          </p:nvPr>
        </p:nvSpPr>
        <p:spPr/>
        <p:txBody>
          <a:bodyPr>
            <a:normAutofit fontScale="92500"/>
          </a:bodyPr>
          <a:lstStyle/>
          <a:p>
            <a:pPr lvl="0" algn="just">
              <a:buNone/>
            </a:pPr>
            <a:r>
              <a:rPr lang="el-GR" dirty="0" smtClean="0"/>
              <a:t>«η ιστορία, παρότι είναι κι αυτή μια μορφή αφήγησης ανάμεσα σε πολλές, έχει εντούτοις μια ιδιαιτερότητα, καθώς διατηρεί μια ειδική σχέση με την αλήθεια. Πιο συγκεκριμένα, οι αφηγηματικές κατασκευές της στοχεύουν στην ανάπλαση ενός παρελθόντος που πράγματι υπήρξε. Αυτή η αναφορά σε μια πραγματικότητα που προϋπάρχει του ιστορικού κειμένου και τοποθετείται εκτός αυτού, και της οποίας το κείμενο οφείλει να δώσει μια συνεκτική αφήγηση … είναι αυτό που συνιστά την ιστορία και τη διαφοροποιεί από το θρύλο και την πλαστογραφία.»</a:t>
            </a:r>
          </a:p>
          <a:p>
            <a:pPr lvl="0" algn="just">
              <a:buNone/>
            </a:pPr>
            <a:r>
              <a:rPr lang="el-GR" dirty="0" smtClean="0"/>
              <a:t>								</a:t>
            </a:r>
            <a:r>
              <a:rPr lang="en-US" dirty="0" smtClean="0"/>
              <a:t>R. </a:t>
            </a:r>
            <a:r>
              <a:rPr lang="en-US" dirty="0" err="1" smtClean="0"/>
              <a:t>Chartier</a:t>
            </a:r>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Νέος ιστορικισμός </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Συγκερασμός προβληματικής και μεθόδων λογοτεχνικής κριτικής και ιστορικής επιστήμης.</a:t>
            </a:r>
          </a:p>
          <a:p>
            <a:pPr algn="just"/>
            <a:r>
              <a:rPr lang="el-GR" dirty="0" smtClean="0"/>
              <a:t>Αποκάλυψη και απομυθοποίηση των μηχανισμών δια μέσου των οποίων το παρόν κατασκευάζει τις ιστορικές εκδοχές του παρελθόντος.</a:t>
            </a:r>
          </a:p>
          <a:p>
            <a:pPr algn="just"/>
            <a:r>
              <a:rPr lang="el-GR" dirty="0" smtClean="0"/>
              <a:t>Ιστορικός λόγος: απεικονίζει και ταυτόχρονα συγκροτεί εναλλακτικούς και κοινωνικά προσδιορισμένους τρόπους θέασης της ιστορικής εξέλιξης. </a:t>
            </a:r>
            <a:endParaRPr lang="en-US" dirty="0" smtClean="0"/>
          </a:p>
          <a:p>
            <a:pPr algn="just"/>
            <a:r>
              <a:rPr lang="el-GR" dirty="0" smtClean="0"/>
              <a:t>Λόγος (</a:t>
            </a:r>
            <a:r>
              <a:rPr lang="en-US" dirty="0" err="1" smtClean="0"/>
              <a:t>Discours</a:t>
            </a:r>
            <a:r>
              <a:rPr lang="en-US" dirty="0" smtClean="0"/>
              <a:t>)</a:t>
            </a:r>
          </a:p>
          <a:p>
            <a:pPr algn="just">
              <a:buNone/>
            </a:pPr>
            <a:r>
              <a:rPr lang="el-GR" dirty="0" smtClean="0"/>
              <a:t>Η δυνατότητα του λόγου να μορφοποιεί τους τρόπους με τους οποίους «η κυρίαρχη ιδεολογία κάθε περιόδου συγκροτεί τις θεσμικές και </a:t>
            </a:r>
            <a:r>
              <a:rPr lang="el-GR" dirty="0" err="1" smtClean="0"/>
              <a:t>κειμενικές</a:t>
            </a:r>
            <a:r>
              <a:rPr lang="el-GR" dirty="0" smtClean="0"/>
              <a:t> ενσαρκώσεις των πολιτισμικών κατασκευών, δεσπόζοντας στη διανοητική και κοινωνική ζωή. </a:t>
            </a:r>
          </a:p>
          <a:p>
            <a:pPr algn="just"/>
            <a:endParaRPr lang="el-GR" dirty="0" smtClean="0"/>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Κριτική από </a:t>
            </a:r>
            <a:r>
              <a:rPr lang="el-GR" dirty="0" err="1" smtClean="0"/>
              <a:t>Ιγκερς</a:t>
            </a:r>
            <a:endParaRPr lang="el-GR" dirty="0"/>
          </a:p>
        </p:txBody>
      </p:sp>
      <p:sp>
        <p:nvSpPr>
          <p:cNvPr id="3" name="2 - Θέση περιεχομένου"/>
          <p:cNvSpPr>
            <a:spLocks noGrp="1"/>
          </p:cNvSpPr>
          <p:nvPr>
            <p:ph idx="1"/>
          </p:nvPr>
        </p:nvSpPr>
        <p:spPr/>
        <p:txBody>
          <a:bodyPr>
            <a:normAutofit fontScale="77500" lnSpcReduction="20000"/>
          </a:bodyPr>
          <a:lstStyle/>
          <a:p>
            <a:pPr lvl="0" algn="just"/>
            <a:r>
              <a:rPr lang="el-GR" dirty="0" smtClean="0"/>
              <a:t> «Όμως οι επικριτές του ιστορικού ρεαλισμού που επέμειναν στην αυτονομία των κειμένων, σπανίως προχώρησαν πέρα από θεωρητικές διακηρύξεις, στην αντιμετώπιση συγκεκριμένων ιστορικών ζητημάτων, που γι’ αυτούς δεν μπορεί παρά να είναι γλωσσικές κατασκευές. Οι εκπρόσωποι του ρεύματος που αυτοαποκλήθηκε «Νέος Ιστορικισμός» ασχολήθηκαν κυρίως με τη λογοτεχνία και την κουλτούρα</a:t>
            </a:r>
            <a:r>
              <a:rPr lang="el-GR" dirty="0" smtClean="0"/>
              <a:t>».</a:t>
            </a:r>
            <a:endParaRPr lang="en-US" dirty="0" smtClean="0"/>
          </a:p>
          <a:p>
            <a:pPr algn="just"/>
            <a:r>
              <a:rPr lang="el-GR" dirty="0" smtClean="0"/>
              <a:t>«Οι </a:t>
            </a:r>
            <a:r>
              <a:rPr lang="el-GR" b="1" dirty="0" smtClean="0"/>
              <a:t>δυο αυτές ομάδες</a:t>
            </a:r>
            <a:r>
              <a:rPr lang="el-GR" dirty="0" smtClean="0"/>
              <a:t> </a:t>
            </a:r>
            <a:r>
              <a:rPr lang="el-GR" b="1" dirty="0" smtClean="0"/>
              <a:t>συμφωνούσαν</a:t>
            </a:r>
            <a:r>
              <a:rPr lang="el-GR" dirty="0" smtClean="0"/>
              <a:t> πάνω σε βασικές θέσεις της μεταμοντέρνας λογοτεχνικής θεωρίας για την κεντρικότητα και την αδιαφάνεια της γλώσσας, καθώς και πάνω σε ανθρωπολογικές αντιλήψεις για τις κουλτούρες ως συμβολικά δίκτυα νοήματος. Όμως οι </a:t>
            </a:r>
            <a:r>
              <a:rPr lang="el-GR" b="1" dirty="0" smtClean="0"/>
              <a:t>Νέοι </a:t>
            </a:r>
            <a:r>
              <a:rPr lang="el-GR" b="1" dirty="0" err="1" smtClean="0"/>
              <a:t>Ιστορικιστές</a:t>
            </a:r>
            <a:r>
              <a:rPr lang="el-GR" dirty="0" smtClean="0"/>
              <a:t> δε δέχονται την αυτονομία των κειμένων, βλέποντας τα κείμενα ως μέρος σύνθετων συμβολικών διαπραγματεύσεων οι οποίες αντανακλούν σχέσεις εξουσίας</a:t>
            </a:r>
            <a:r>
              <a:rPr lang="el-GR" dirty="0" smtClean="0"/>
              <a:t>»</a:t>
            </a:r>
            <a:r>
              <a:rPr lang="en-US" dirty="0" smtClean="0"/>
              <a:t>.</a:t>
            </a:r>
          </a:p>
          <a:p>
            <a:pPr algn="just"/>
            <a:r>
              <a:rPr lang="el-GR" dirty="0" smtClean="0"/>
              <a:t>Στην πράξη οι ριζοσπαστικές κριτικές των καθιερωμένων μεθόδων ιστορικής έρευνας που κυριάρχησαν στις θεωρητικές συζητήσεις για την ιστορία από τη δεκαετία του 1970 ως σήμερα, άσκησαν περιορισμένη επίδραση στον τρόπο που γράφεται η ιστορία. [</a:t>
            </a:r>
            <a:r>
              <a:rPr lang="el-GR" dirty="0" err="1" smtClean="0"/>
              <a:t>Ίγκερς</a:t>
            </a:r>
            <a:r>
              <a:rPr lang="el-GR" dirty="0" smtClean="0"/>
              <a:t>, 1999, 22-27]</a:t>
            </a:r>
          </a:p>
          <a:p>
            <a:pPr algn="just"/>
            <a:endParaRPr lang="el-GR" dirty="0" smtClean="0"/>
          </a:p>
          <a:p>
            <a:pPr lvl="0" algn="just"/>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Μετά το μεταμοντερνισμό</a:t>
            </a:r>
            <a:endParaRPr lang="el-GR" dirty="0"/>
          </a:p>
        </p:txBody>
      </p:sp>
      <p:sp>
        <p:nvSpPr>
          <p:cNvPr id="3" name="2 - Θέση περιεχομένου"/>
          <p:cNvSpPr>
            <a:spLocks noGrp="1"/>
          </p:cNvSpPr>
          <p:nvPr>
            <p:ph idx="1"/>
          </p:nvPr>
        </p:nvSpPr>
        <p:spPr/>
        <p:txBody>
          <a:bodyPr>
            <a:normAutofit lnSpcReduction="10000"/>
          </a:bodyPr>
          <a:lstStyle/>
          <a:p>
            <a:pPr lvl="0" algn="just"/>
            <a:r>
              <a:rPr lang="el-GR" dirty="0" smtClean="0"/>
              <a:t> «Η απομάκρυνση από τις παραδοσιακές </a:t>
            </a:r>
            <a:r>
              <a:rPr lang="el-GR" dirty="0" err="1" smtClean="0"/>
              <a:t>ιστορικιστικές</a:t>
            </a:r>
            <a:r>
              <a:rPr lang="el-GR" dirty="0" smtClean="0"/>
              <a:t> θέσεις σχετικά με την αντικειμενικότητα της ιστορικής γνώσης και την ανεξαρτησία του ιστορικού από </a:t>
            </a:r>
            <a:r>
              <a:rPr lang="el-GR" dirty="0" err="1" smtClean="0"/>
              <a:t>αξιακού</a:t>
            </a:r>
            <a:r>
              <a:rPr lang="el-GR" dirty="0" smtClean="0"/>
              <a:t> τύπου διατυπώσεις δημιούργησε μεν ένα κλίμα σχετικισμού ως προς τη δυνατότητα επιστημονικής συγκρότησης της ιστορίας, κυρίως όμως οδήγησε σε μια επανατοποθέτηση της ιστορίας με βάση τα σύγχρονα επιστημολογικά ρεύματα και ιδιαίτερα τις νέες αντιλήψεις που διέπουν τις ευρύτερες ανθρωπιστικές επιστήμες του τέλους του 20ού αιώνα».  </a:t>
            </a:r>
            <a:r>
              <a:rPr lang="el-GR" b="1" dirty="0" smtClean="0"/>
              <a:t>[</a:t>
            </a:r>
            <a:r>
              <a:rPr lang="el-GR" b="1" dirty="0" err="1" smtClean="0"/>
              <a:t>Γαγανάκης</a:t>
            </a:r>
            <a:r>
              <a:rPr lang="el-GR" b="1" dirty="0" smtClean="0"/>
              <a:t>, </a:t>
            </a:r>
            <a:r>
              <a:rPr lang="el-GR" b="1" i="1" dirty="0" smtClean="0"/>
              <a:t>Σημειώσεις</a:t>
            </a:r>
            <a:r>
              <a:rPr lang="el-GR" b="1" dirty="0" smtClean="0"/>
              <a:t>]</a:t>
            </a:r>
            <a:r>
              <a:rPr lang="el-GR" dirty="0" smtClean="0"/>
              <a:t>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Μετά το μεταμοντερνισμό</a:t>
            </a:r>
            <a:endParaRPr lang="el-GR" dirty="0"/>
          </a:p>
        </p:txBody>
      </p:sp>
      <p:sp>
        <p:nvSpPr>
          <p:cNvPr id="3" name="2 - Θέση περιεχομένου"/>
          <p:cNvSpPr>
            <a:spLocks noGrp="1"/>
          </p:cNvSpPr>
          <p:nvPr>
            <p:ph idx="1"/>
          </p:nvPr>
        </p:nvSpPr>
        <p:spPr/>
        <p:txBody>
          <a:bodyPr>
            <a:normAutofit fontScale="77500" lnSpcReduction="20000"/>
          </a:bodyPr>
          <a:lstStyle/>
          <a:p>
            <a:pPr lvl="0" algn="just"/>
            <a:r>
              <a:rPr lang="el-GR" dirty="0" smtClean="0"/>
              <a:t>Η έννοια της ιστορικής αλήθειας, μέσα στην αναμφισβήτητα συνθετότερη διάστασή της, παραμένει βασική αξία και ζητούμενο για τον ιστορικό.</a:t>
            </a:r>
          </a:p>
          <a:p>
            <a:pPr lvl="0" algn="just"/>
            <a:r>
              <a:rPr lang="el-GR" dirty="0" smtClean="0"/>
              <a:t>Σωστές επισημάνσεις των μεταμοντερνιστών σχετικά με τις ιδεολογικές παραδοχές που ενυπάρχουν στον κυρίαρχο λόγο της επαγγελματικής ιστορίας αλλά και υπερβολικές κρίσεις για την παντελή έλλειψη ορθολογικού ιστορικού λόγου που καταλήγουν να καταργούν τα όρια μεταξύ ιστορικού λόγου και μυθοπλασίας, έντιμης επιστημονικής δουλειάς και προπαγάνδας. [</a:t>
            </a:r>
            <a:r>
              <a:rPr lang="el-GR" dirty="0" err="1" smtClean="0"/>
              <a:t>Ίγκερς</a:t>
            </a:r>
            <a:r>
              <a:rPr lang="el-GR" dirty="0" smtClean="0"/>
              <a:t>, 1999, 27-29]</a:t>
            </a:r>
          </a:p>
          <a:p>
            <a:pPr lvl="0" algn="just"/>
            <a:r>
              <a:rPr lang="el-GR" dirty="0" smtClean="0"/>
              <a:t>Στροφή πολλών ιστορικών στη </a:t>
            </a:r>
            <a:r>
              <a:rPr lang="el-GR" dirty="0" err="1" smtClean="0"/>
              <a:t>μικρο</a:t>
            </a:r>
            <a:r>
              <a:rPr lang="el-GR" dirty="0" smtClean="0"/>
              <a:t>-ιστορία – η ιστορία ανακτά το ανθρώπινο πρόσωπό της. Με αντικείμενό της την κουλτούρα υπό την ευρεία έννοια της καθημερινής ζωής, η </a:t>
            </a:r>
            <a:r>
              <a:rPr lang="el-GR" u="sng" dirty="0" smtClean="0"/>
              <a:t>νέα πολιτισμική ιστορία</a:t>
            </a:r>
            <a:r>
              <a:rPr lang="el-GR" dirty="0" smtClean="0"/>
              <a:t>, όπως και η «</a:t>
            </a:r>
            <a:r>
              <a:rPr lang="el-GR" dirty="0" err="1" smtClean="0"/>
              <a:t>ερμηνευτική»του</a:t>
            </a:r>
            <a:r>
              <a:rPr lang="el-GR" dirty="0" smtClean="0"/>
              <a:t> κλασικού ιστορικισμού, δεν ασχολείται με την εξήγηση (</a:t>
            </a:r>
            <a:r>
              <a:rPr lang="en-US" dirty="0" smtClean="0"/>
              <a:t>explanation</a:t>
            </a:r>
            <a:r>
              <a:rPr lang="el-GR" dirty="0" smtClean="0"/>
              <a:t>) αλλά με την «ερμηνεία» (</a:t>
            </a:r>
            <a:r>
              <a:rPr lang="en-US" dirty="0" smtClean="0"/>
              <a:t>explication</a:t>
            </a:r>
            <a:r>
              <a:rPr lang="el-GR" dirty="0" smtClean="0"/>
              <a:t>), με την απόπειρα ανάπλασης των κοινωνικών εκφράσεων που της χρησιμεύουν ως κείμενα.»</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Μετά το μεταμοντερνισμό</a:t>
            </a:r>
            <a:endParaRPr lang="el-GR" dirty="0"/>
          </a:p>
        </p:txBody>
      </p:sp>
      <p:sp>
        <p:nvSpPr>
          <p:cNvPr id="3" name="2 - Θέση περιεχομένου"/>
          <p:cNvSpPr>
            <a:spLocks noGrp="1"/>
          </p:cNvSpPr>
          <p:nvPr>
            <p:ph idx="1"/>
          </p:nvPr>
        </p:nvSpPr>
        <p:spPr/>
        <p:txBody>
          <a:bodyPr>
            <a:normAutofit fontScale="77500" lnSpcReduction="20000"/>
          </a:bodyPr>
          <a:lstStyle/>
          <a:p>
            <a:pPr lvl="0" algn="just"/>
            <a:r>
              <a:rPr lang="el-GR" dirty="0" smtClean="0"/>
              <a:t>Η έννοια της ιστορικής αλήθειας, μέσα στην αναμφισβήτητα συνθετότερη διάστασή της, παραμένει βασική αξία και ζητούμενο για τον ιστορικό.</a:t>
            </a:r>
          </a:p>
          <a:p>
            <a:pPr lvl="0" algn="just"/>
            <a:r>
              <a:rPr lang="el-GR" dirty="0" smtClean="0"/>
              <a:t>Σωστές επισημάνσεις των μεταμοντερνιστών σχετικά με τις ιδεολογικές παραδοχές που ενυπάρχουν στον κυρίαρχο λόγο της επαγγελματικής ιστορίας αλλά και υπερβολικές κρίσεις για την παντελή έλλειψη ορθολογικού ιστορικού λόγου που καταλήγουν να καταργούν τα όρια μεταξύ ιστορικού λόγου και μυθοπλασίας, έντιμης επιστημονικής δουλειάς και προπαγάνδας. [</a:t>
            </a:r>
            <a:r>
              <a:rPr lang="el-GR" dirty="0" err="1" smtClean="0"/>
              <a:t>Ίγκερς</a:t>
            </a:r>
            <a:r>
              <a:rPr lang="el-GR" dirty="0" smtClean="0"/>
              <a:t>, 1999, 27-29]</a:t>
            </a:r>
          </a:p>
          <a:p>
            <a:pPr lvl="0" algn="just"/>
            <a:r>
              <a:rPr lang="el-GR" dirty="0" smtClean="0"/>
              <a:t>Στροφή πολλών ιστορικών στη </a:t>
            </a:r>
            <a:r>
              <a:rPr lang="el-GR" dirty="0" err="1" smtClean="0"/>
              <a:t>μικρο</a:t>
            </a:r>
            <a:r>
              <a:rPr lang="el-GR" dirty="0" smtClean="0"/>
              <a:t>-ιστορία – η ιστορία ανακτά το ανθρώπινο πρόσωπό της. Με αντικείμενό της την κουλτούρα υπό την ευρεία έννοια της καθημερινής ζωής, η </a:t>
            </a:r>
            <a:r>
              <a:rPr lang="el-GR" u="sng" dirty="0" smtClean="0"/>
              <a:t>νέα πολιτισμική ιστορία</a:t>
            </a:r>
            <a:r>
              <a:rPr lang="el-GR" dirty="0" smtClean="0"/>
              <a:t>, όπως και η «</a:t>
            </a:r>
            <a:r>
              <a:rPr lang="el-GR" dirty="0" err="1" smtClean="0"/>
              <a:t>ερμηνευτική»του</a:t>
            </a:r>
            <a:r>
              <a:rPr lang="el-GR" dirty="0" smtClean="0"/>
              <a:t> κλασικού ιστορικισμού, δεν ασχολείται με την εξήγηση (</a:t>
            </a:r>
            <a:r>
              <a:rPr lang="en-US" dirty="0" smtClean="0"/>
              <a:t>explanation</a:t>
            </a:r>
            <a:r>
              <a:rPr lang="el-GR" dirty="0" smtClean="0"/>
              <a:t>) αλλά με την «ερμηνεία» (</a:t>
            </a:r>
            <a:r>
              <a:rPr lang="en-US" dirty="0" smtClean="0"/>
              <a:t>explication</a:t>
            </a:r>
            <a:r>
              <a:rPr lang="el-GR" dirty="0" smtClean="0"/>
              <a:t>), με την απόπειρα ανάπλασης των κοινωνικών εκφράσεων που της χρησιμεύουν ως κείμενα.»</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Μετά το μεταμοντερνισμό</a:t>
            </a:r>
            <a:endParaRPr lang="el-GR" dirty="0"/>
          </a:p>
        </p:txBody>
      </p:sp>
      <p:sp>
        <p:nvSpPr>
          <p:cNvPr id="3" name="2 - Θέση περιεχομένου"/>
          <p:cNvSpPr>
            <a:spLocks noGrp="1"/>
          </p:cNvSpPr>
          <p:nvPr>
            <p:ph idx="1"/>
          </p:nvPr>
        </p:nvSpPr>
        <p:spPr/>
        <p:txBody>
          <a:bodyPr>
            <a:normAutofit fontScale="62500" lnSpcReduction="20000"/>
          </a:bodyPr>
          <a:lstStyle/>
          <a:p>
            <a:pPr lvl="0" algn="just"/>
            <a:r>
              <a:rPr lang="el-GR" sz="3400" dirty="0" smtClean="0"/>
              <a:t>Αν και οι ιστορικοί έγιναν πιο επιφυλακτικοί απέναντι στην αυθεντία της επιστήμης, συνέχισαν να δουλεύουν με την πεποίθηση ότι έχουν να κάνουν με ένα πραγματικό και όχι φανταστικό παρελθόν.</a:t>
            </a:r>
          </a:p>
          <a:p>
            <a:pPr lvl="0" algn="just"/>
            <a:r>
              <a:rPr lang="el-GR" sz="3400" dirty="0" smtClean="0"/>
              <a:t>Ανθεκτικά τα ακαδημαϊκά ήθη και η ακαδημαϊκή κουλτούρα από την εποχή της καθιέρωσης της επαγγελματικής ιστοριογραφίας ως τις μέρες μας. Διαχρονική η αξία των αρχειακών πηγών.</a:t>
            </a:r>
          </a:p>
          <a:p>
            <a:pPr lvl="0" algn="just"/>
            <a:r>
              <a:rPr lang="el-GR" sz="3400" dirty="0" smtClean="0"/>
              <a:t>Μετά τα γεγονότα του 1989 </a:t>
            </a:r>
            <a:r>
              <a:rPr lang="el-GR" sz="3400" dirty="0" err="1" smtClean="0"/>
              <a:t>σχετικοποίηση</a:t>
            </a:r>
            <a:r>
              <a:rPr lang="el-GR" sz="3400" dirty="0" smtClean="0"/>
              <a:t> της αντίληψης για υπεροχή της σημασίας της κουλτούρας εις βάρος της πολιτικής και των ευρύτερων κοινωνικών διαδικασιών.</a:t>
            </a:r>
          </a:p>
          <a:p>
            <a:pPr lvl="0" algn="just"/>
            <a:r>
              <a:rPr lang="el-GR" sz="3400" dirty="0" smtClean="0"/>
              <a:t>Ζητούμενο μια πλατιά ιστορική προσέγγιση με συμπερίληψη πολιτισμικών και θεσμικών πλευρών [</a:t>
            </a:r>
            <a:r>
              <a:rPr lang="el-GR" sz="3400" dirty="0" err="1" smtClean="0"/>
              <a:t>Ίγκερς</a:t>
            </a:r>
            <a:r>
              <a:rPr lang="el-GR" sz="3400" dirty="0" smtClean="0"/>
              <a:t>, 1999, 31-34] </a:t>
            </a:r>
          </a:p>
          <a:p>
            <a:pPr lvl="0" algn="just">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Ξαναγράφοντας την ιστορία</a:t>
            </a:r>
            <a:endParaRPr lang="el-GR" dirty="0"/>
          </a:p>
        </p:txBody>
      </p:sp>
      <p:sp>
        <p:nvSpPr>
          <p:cNvPr id="3" name="2 - Θέση περιεχομένου"/>
          <p:cNvSpPr>
            <a:spLocks noGrp="1"/>
          </p:cNvSpPr>
          <p:nvPr>
            <p:ph idx="1"/>
          </p:nvPr>
        </p:nvSpPr>
        <p:spPr/>
        <p:txBody>
          <a:bodyPr>
            <a:normAutofit fontScale="92500" lnSpcReduction="10000"/>
          </a:bodyPr>
          <a:lstStyle/>
          <a:p>
            <a:pPr lvl="0" algn="just"/>
            <a:r>
              <a:rPr lang="el-GR" dirty="0" smtClean="0"/>
              <a:t>Ελάχιστες απόπειρες προσέγγισης της ιστορίας των ιστορικών σπουδών ως γνωστικού κλάδου με συνέχεια μέσα στο κοινωνικό και το θεσμικό του περιβάλλον. Αντίθετα, οι παραδοσιακές οπτικές προσέγγιζαν τα διάφορα ιστορικά ρεύματα στα πλαίσια των ευρύτερων επιστημολογικών ή φιλοσοφικών συμφραζομένων. [</a:t>
            </a:r>
            <a:r>
              <a:rPr lang="el-GR" dirty="0" err="1" smtClean="0"/>
              <a:t>Ίγκερς</a:t>
            </a:r>
            <a:r>
              <a:rPr lang="el-GR" dirty="0" smtClean="0"/>
              <a:t>, 1991, 11-13]</a:t>
            </a:r>
          </a:p>
          <a:p>
            <a:pPr lvl="0" algn="just"/>
            <a:r>
              <a:rPr lang="el-GR" dirty="0" smtClean="0"/>
              <a:t>Αδιέξοδη και άτοπη κάθε απόπειρα συγγραφής μιας «εσωτερικής» ιστορίας της ιστορίας, δίχως τη συμπερίληψη των κοινωνικών, πολιτικών και πολιτισμικών συμφραζομένων κάθε περιόδου. Επιδράσεις στην απόπειρα συγγραφής της ιστορίας της ιστορίας από τις ευρύτερες τάσεις στη συγγραφή της ιστορίας των επιστημών. </a:t>
            </a:r>
          </a:p>
          <a:p>
            <a:pPr lvl="0" algn="just">
              <a:buNone/>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Ξαναγράφοντας την ιστορία</a:t>
            </a:r>
            <a:endParaRPr lang="el-GR" dirty="0"/>
          </a:p>
        </p:txBody>
      </p:sp>
      <p:sp>
        <p:nvSpPr>
          <p:cNvPr id="3" name="2 - Θέση περιεχομένου"/>
          <p:cNvSpPr>
            <a:spLocks noGrp="1"/>
          </p:cNvSpPr>
          <p:nvPr>
            <p:ph idx="1"/>
          </p:nvPr>
        </p:nvSpPr>
        <p:spPr/>
        <p:txBody>
          <a:bodyPr>
            <a:normAutofit fontScale="92500" lnSpcReduction="10000"/>
          </a:bodyPr>
          <a:lstStyle/>
          <a:p>
            <a:pPr lvl="0" algn="just"/>
            <a:r>
              <a:rPr lang="el-GR" dirty="0" smtClean="0"/>
              <a:t>Σύμφωνα με διανοητές όπως οι </a:t>
            </a:r>
            <a:r>
              <a:rPr lang="de-DE" dirty="0" smtClean="0"/>
              <a:t>Oswald Spengler</a:t>
            </a:r>
            <a:r>
              <a:rPr lang="el-GR" dirty="0" smtClean="0"/>
              <a:t>, </a:t>
            </a:r>
            <a:r>
              <a:rPr lang="de-DE" dirty="0" smtClean="0"/>
              <a:t>Gaston </a:t>
            </a:r>
            <a:r>
              <a:rPr lang="de-DE" dirty="0" err="1" smtClean="0"/>
              <a:t>Bachelard</a:t>
            </a:r>
            <a:r>
              <a:rPr lang="el-GR" dirty="0" smtClean="0"/>
              <a:t>, </a:t>
            </a:r>
            <a:r>
              <a:rPr lang="de-DE" dirty="0" smtClean="0"/>
              <a:t>Michel Foucault</a:t>
            </a:r>
            <a:r>
              <a:rPr lang="el-GR" dirty="0" smtClean="0"/>
              <a:t> η κάθε φάση στην ιστορική διαδρομή μιας επιστήμης απηχεί τους κυρίαρχους συμβολισμούς ενός συγκεκριμένου πολιτισμού, μια ιδιαίτερη οργάνωση της γνώσης σύμφωνα με τις απαιτήσεις της κυρίαρχης κουλτούρας. </a:t>
            </a:r>
          </a:p>
          <a:p>
            <a:pPr lvl="0" algn="just"/>
            <a:r>
              <a:rPr lang="el-GR" dirty="0" smtClean="0"/>
              <a:t>Αντίδραση στη γραμμική αντίληψη της «προόδου της επιστημονικής γνώσης». Άποψη για εξέλιξη κάθε επιστήμης μέσα από ριζικούς </a:t>
            </a:r>
            <a:r>
              <a:rPr lang="el-GR" dirty="0" err="1" smtClean="0"/>
              <a:t>επαναπροσανατολισμούς</a:t>
            </a:r>
            <a:r>
              <a:rPr lang="el-GR" dirty="0" smtClean="0"/>
              <a:t>, βίαιες τομές στη θεώρησή της (σε μια ακραία απόληξή της η άποψη αυτή κατέληξε να αμφισβητεί το αντικείμενο της ιστορίας ως επιστήμης</a:t>
            </a:r>
            <a:r>
              <a:rPr lang="el-GR" dirty="0" smtClean="0"/>
              <a:t>) </a:t>
            </a:r>
            <a:r>
              <a:rPr lang="el-GR" dirty="0" smtClean="0"/>
              <a:t>[</a:t>
            </a:r>
            <a:r>
              <a:rPr lang="el-GR" dirty="0" err="1" smtClean="0"/>
              <a:t>Γαγανάκης</a:t>
            </a:r>
            <a:r>
              <a:rPr lang="el-GR" dirty="0" smtClean="0"/>
              <a:t>, </a:t>
            </a:r>
            <a:r>
              <a:rPr lang="el-GR" i="1" dirty="0" smtClean="0"/>
              <a:t>Σημειώσεις</a:t>
            </a:r>
            <a:r>
              <a:rPr lang="el-GR" dirty="0" smtClean="0"/>
              <a:t>]</a:t>
            </a:r>
          </a:p>
          <a:p>
            <a:pPr lvl="0" algn="just">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επιστημολογικό παράδειγμα</a:t>
            </a:r>
            <a:endParaRPr lang="el-GR" dirty="0"/>
          </a:p>
        </p:txBody>
      </p:sp>
      <p:sp>
        <p:nvSpPr>
          <p:cNvPr id="3" name="2 - Θέση περιεχομένου"/>
          <p:cNvSpPr>
            <a:spLocks noGrp="1"/>
          </p:cNvSpPr>
          <p:nvPr>
            <p:ph idx="1"/>
          </p:nvPr>
        </p:nvSpPr>
        <p:spPr/>
        <p:txBody>
          <a:bodyPr>
            <a:normAutofit fontScale="92500"/>
          </a:bodyPr>
          <a:lstStyle/>
          <a:p>
            <a:pPr algn="just">
              <a:buNone/>
            </a:pPr>
            <a:r>
              <a:rPr lang="el-GR" dirty="0" smtClean="0"/>
              <a:t>	Επιστημολογικό παράδειγμα: «το σύνολο των πεποιθήσεων, των αναγνωρισμένων αξιών και των τεχνικών που ασπάζονται τα μέλη μιας δεδομένης ομάδας επιστημόνων.</a:t>
            </a:r>
          </a:p>
          <a:p>
            <a:pPr algn="just">
              <a:buNone/>
            </a:pPr>
            <a:r>
              <a:rPr lang="el-GR" dirty="0" smtClean="0"/>
              <a:t>	Η σύνδεση της επιστημονικής κοινότητας με ένα μοναδικό παράδειγμα δημιουργεί μια αυστηρά οριοθετημένη παράδοση επιστημονικής έρευνας, την </a:t>
            </a:r>
            <a:r>
              <a:rPr lang="el-GR" b="1" i="1" dirty="0" smtClean="0"/>
              <a:t>φυσιολογική επιστήμη</a:t>
            </a:r>
            <a:r>
              <a:rPr lang="el-GR" dirty="0" smtClean="0"/>
              <a:t> (</a:t>
            </a:r>
            <a:r>
              <a:rPr lang="el-GR" i="1" dirty="0" smtClean="0"/>
              <a:t>ιδιόρρυθμη επιστήμη</a:t>
            </a:r>
            <a:r>
              <a:rPr lang="el-GR" dirty="0" smtClean="0"/>
              <a:t>: ρευστότητα και έλλειψη κυριαρχίας ενός μοναδικού παραδείγματος) [</a:t>
            </a:r>
            <a:r>
              <a:rPr lang="en-US" dirty="0" smtClean="0"/>
              <a:t>Kuhn</a:t>
            </a:r>
            <a:r>
              <a:rPr lang="el-GR" dirty="0" smtClean="0"/>
              <a:t>, </a:t>
            </a:r>
            <a:r>
              <a:rPr lang="el-GR" i="1" dirty="0" smtClean="0"/>
              <a:t>Η Δομή …, </a:t>
            </a:r>
            <a:r>
              <a:rPr lang="el-GR" dirty="0" smtClean="0"/>
              <a:t>σελ. 26]</a:t>
            </a:r>
          </a:p>
          <a:p>
            <a:pPr>
              <a:buNone/>
            </a:pPr>
            <a:endParaRPr lang="el-GR" dirty="0" smtClean="0"/>
          </a:p>
          <a:p>
            <a:pPr>
              <a:buNone/>
            </a:pPr>
            <a:r>
              <a:rPr lang="el-GR" dirty="0" smtClean="0"/>
              <a:t>							Τόμας Κουν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επιστημολογικό παράδειγμα</a:t>
            </a:r>
            <a:endParaRPr lang="el-GR" dirty="0"/>
          </a:p>
        </p:txBody>
      </p:sp>
      <p:sp>
        <p:nvSpPr>
          <p:cNvPr id="3" name="2 - Θέση περιεχομένου"/>
          <p:cNvSpPr>
            <a:spLocks noGrp="1"/>
          </p:cNvSpPr>
          <p:nvPr>
            <p:ph idx="1"/>
          </p:nvPr>
        </p:nvSpPr>
        <p:spPr/>
        <p:txBody>
          <a:bodyPr>
            <a:normAutofit/>
          </a:bodyPr>
          <a:lstStyle/>
          <a:p>
            <a:pPr lvl="0" algn="just"/>
            <a:r>
              <a:rPr lang="el-GR" dirty="0" smtClean="0"/>
              <a:t>Ανάπτυξη της επιστήμης – μια θεμελιωδώς ασυνεχής διαδικασία, μια ακολουθία βίαιων ανατροπών. «Η μετάβαση από ένα παράδειγμα σε κάποιο άλλο δεν οφείλεται στη νέα, πιο ολοκληρωμένη γνώση, στην εξηγητική πληρότητα του νέου </a:t>
            </a:r>
            <a:r>
              <a:rPr lang="el-GR" b="1" i="1" dirty="0" smtClean="0"/>
              <a:t>παραδείγματος</a:t>
            </a:r>
            <a:r>
              <a:rPr lang="el-GR" dirty="0" smtClean="0"/>
              <a:t>. Η προσχώρηση των μελών της επιστημονικής κοινότητας στο νέο παράδειγμα μοιάζει με θρησκευτική μεταστροφή, αιφνίδια αλλαγή οπτικής, και δεν απορρέει από κάποιο γόνιμο διάλογο στα πλαίσιο της επιστημονικής κοινότητας.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επιστημολογικό παράδειγμα</a:t>
            </a:r>
            <a:endParaRPr lang="el-GR" dirty="0"/>
          </a:p>
        </p:txBody>
      </p:sp>
      <p:sp>
        <p:nvSpPr>
          <p:cNvPr id="3" name="2 - Θέση περιεχομένου"/>
          <p:cNvSpPr>
            <a:spLocks noGrp="1"/>
          </p:cNvSpPr>
          <p:nvPr>
            <p:ph idx="1"/>
          </p:nvPr>
        </p:nvSpPr>
        <p:spPr/>
        <p:txBody>
          <a:bodyPr>
            <a:normAutofit/>
          </a:bodyPr>
          <a:lstStyle/>
          <a:p>
            <a:pPr lvl="0" algn="just"/>
            <a:r>
              <a:rPr lang="el-GR" dirty="0" smtClean="0"/>
              <a:t>Σύμφωνα με τον </a:t>
            </a:r>
            <a:r>
              <a:rPr lang="en-US" dirty="0" smtClean="0"/>
              <a:t>Kuhn</a:t>
            </a:r>
            <a:r>
              <a:rPr lang="el-GR" dirty="0" smtClean="0"/>
              <a:t> οποιαδήποτε επιστημονική ανάλυση βασίζεται στη συναίνεση των μελών της επιστημονικής ομάδας. Στη θέση της παγιοποιημένης «αντικειμενικής αλήθειας» προτάσσεται η αντίληψη της </a:t>
            </a:r>
            <a:r>
              <a:rPr lang="el-GR" i="1" dirty="0" smtClean="0"/>
              <a:t>κοινωνικά θεμελιωμένης </a:t>
            </a:r>
            <a:r>
              <a:rPr lang="el-GR" dirty="0" smtClean="0"/>
              <a:t>αντικειμενικότητας.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ώρα της κρίσης</a:t>
            </a:r>
            <a:endParaRPr lang="el-GR" dirty="0"/>
          </a:p>
        </p:txBody>
      </p:sp>
      <p:sp>
        <p:nvSpPr>
          <p:cNvPr id="3" name="2 - Θέση περιεχομένου"/>
          <p:cNvSpPr>
            <a:spLocks noGrp="1"/>
          </p:cNvSpPr>
          <p:nvPr>
            <p:ph idx="1"/>
          </p:nvPr>
        </p:nvSpPr>
        <p:spPr/>
        <p:txBody>
          <a:bodyPr>
            <a:normAutofit lnSpcReduction="10000"/>
          </a:bodyPr>
          <a:lstStyle/>
          <a:p>
            <a:pPr algn="just"/>
            <a:r>
              <a:rPr lang="en-US" dirty="0" smtClean="0"/>
              <a:t>	</a:t>
            </a:r>
            <a:r>
              <a:rPr lang="el-GR" dirty="0" smtClean="0"/>
              <a:t>Η υποχώρηση του </a:t>
            </a:r>
            <a:r>
              <a:rPr lang="el-GR" dirty="0" err="1" smtClean="0"/>
              <a:t>ρανκεανού</a:t>
            </a:r>
            <a:r>
              <a:rPr lang="el-GR" dirty="0" smtClean="0"/>
              <a:t> προτύπου ιστορικής γραφής δεν σηματοδότησε τελικά μια αλλαγή παραδειγμάτων, κατά το πρότυπο της θεωρίας του  Κ</a:t>
            </a:r>
            <a:r>
              <a:rPr lang="en-US" dirty="0" err="1" smtClean="0"/>
              <a:t>uhn</a:t>
            </a:r>
            <a:r>
              <a:rPr lang="el-GR" dirty="0" smtClean="0"/>
              <a:t>. Το </a:t>
            </a:r>
            <a:r>
              <a:rPr lang="el-GR" dirty="0" err="1" smtClean="0"/>
              <a:t>ρανκεανό</a:t>
            </a:r>
            <a:r>
              <a:rPr lang="el-GR" dirty="0" smtClean="0"/>
              <a:t> παράδειγμα αντικαταστάθηκε από πληθώρα ανταγωνιστικών μεταξύ τους «υποδειγμάτων», απόρροια της κοινωνικής και πολιτικής κατάτμησης της  κοινότητας των ιστορικών. Ως κυρίαρχο φαινόμενο θα μπορούσε ωστόσο να προταχθεί η τάση των ιστορικών να δανείζονται πλέον (αντί να δανείζουν) μεθόδους και  εργαλεία από τις κοινωνικές επιστήμες.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τέλος της ιστορίας;</a:t>
            </a:r>
            <a:endParaRPr lang="el-GR" dirty="0"/>
          </a:p>
        </p:txBody>
      </p:sp>
      <p:sp>
        <p:nvSpPr>
          <p:cNvPr id="3" name="2 - Θέση περιεχομένου"/>
          <p:cNvSpPr>
            <a:spLocks noGrp="1"/>
          </p:cNvSpPr>
          <p:nvPr>
            <p:ph idx="1"/>
          </p:nvPr>
        </p:nvSpPr>
        <p:spPr>
          <a:xfrm>
            <a:off x="457200" y="1935480"/>
            <a:ext cx="8229600" cy="4589864"/>
          </a:xfrm>
        </p:spPr>
        <p:txBody>
          <a:bodyPr>
            <a:normAutofit fontScale="55000" lnSpcReduction="20000"/>
          </a:bodyPr>
          <a:lstStyle/>
          <a:p>
            <a:pPr algn="just"/>
            <a:r>
              <a:rPr lang="el-GR" sz="3600" dirty="0" smtClean="0"/>
              <a:t>Λόγος για το τέλος της «μεγάλης αφήγησης» - απώλεια μοναδικότητας της </a:t>
            </a:r>
            <a:r>
              <a:rPr lang="el-GR" sz="3600" dirty="0" err="1" smtClean="0"/>
              <a:t>νεωτερικότητας</a:t>
            </a:r>
            <a:r>
              <a:rPr lang="el-GR" sz="3600" dirty="0" smtClean="0"/>
              <a:t> – </a:t>
            </a:r>
            <a:r>
              <a:rPr lang="el-GR" sz="3600" dirty="0" err="1" smtClean="0"/>
              <a:t>σχετικοποίηση</a:t>
            </a:r>
            <a:r>
              <a:rPr lang="el-GR" sz="3600" dirty="0" smtClean="0"/>
              <a:t> δυτικού πολιτισμού – νέες αντιλήψεις για το χρόνο (</a:t>
            </a:r>
            <a:r>
              <a:rPr lang="el-GR" sz="3600" dirty="0" err="1" smtClean="0"/>
              <a:t>Μπρωντέλ</a:t>
            </a:r>
            <a:r>
              <a:rPr lang="el-GR" sz="3600" dirty="0" smtClean="0"/>
              <a:t>: παραλλαγή της ταχύτητας και του </a:t>
            </a:r>
            <a:r>
              <a:rPr lang="el-GR" sz="3600" dirty="0" err="1" smtClean="0"/>
              <a:t>ρυθμιού</a:t>
            </a:r>
            <a:r>
              <a:rPr lang="el-GR" sz="3600" dirty="0" smtClean="0"/>
              <a:t> του ιστορικού χρόνου ανάλογα με το εκάστοτε αντικείμενο μελέτης)</a:t>
            </a:r>
          </a:p>
          <a:p>
            <a:pPr algn="just"/>
            <a:r>
              <a:rPr lang="el-GR" sz="3600" dirty="0" smtClean="0"/>
              <a:t>Κατακερματισμός αντικειμένου της ιστορίας → εντυπωσιακή διεύρυνση ιστορικής γραφής από 1970 κ.ε. («Ιστορία από τα κάτω», ιστορία γυναικών)/έκρηξη ιστορικών κειμένων)</a:t>
            </a:r>
          </a:p>
          <a:p>
            <a:pPr algn="just"/>
            <a:r>
              <a:rPr lang="el-GR" sz="3600" dirty="0" smtClean="0"/>
              <a:t>Κριτική και της παραδοσιακής ιστοριογραφίας αλλά και των </a:t>
            </a:r>
            <a:r>
              <a:rPr lang="el-GR" sz="3600" dirty="0" err="1" smtClean="0"/>
              <a:t>κοινωνικο</a:t>
            </a:r>
            <a:r>
              <a:rPr lang="el-GR" sz="3600" dirty="0" smtClean="0"/>
              <a:t>-επιστημονικών προσεγγίσεων για την επικέντρωση της ιστορίας στις μεγάλες απρόσωπες δομές, χωρίς την εξέταση των πραγματικών σχέσεων εξουσίας. </a:t>
            </a:r>
          </a:p>
          <a:p>
            <a:pPr algn="just"/>
            <a:r>
              <a:rPr lang="el-GR" sz="3600" dirty="0" smtClean="0"/>
              <a:t>«Αν η </a:t>
            </a:r>
            <a:r>
              <a:rPr lang="el-GR" sz="3600" dirty="0" err="1" smtClean="0"/>
              <a:t>κοινωνικο</a:t>
            </a:r>
            <a:r>
              <a:rPr lang="el-GR" sz="3600" dirty="0" smtClean="0"/>
              <a:t>-επιστημονικού προσανατολισμού ιστορία είχε θελήσει να αντικαταστήσει τη μελέτη της πολιτικής με τη μελέτη της κοινωνίας, η νέα ιστορία στρεφόταν τώρα στη μελέτη της κουλτούρας, αποδίδοντας έμφαση στις συνθήκες της καθημερινής ζωής και εμπειρίας». [</a:t>
            </a:r>
            <a:r>
              <a:rPr lang="el-GR" sz="3600" dirty="0" err="1" smtClean="0"/>
              <a:t>Ίγκερς</a:t>
            </a:r>
            <a:r>
              <a:rPr lang="el-GR" sz="3600" dirty="0" smtClean="0"/>
              <a:t>, 1999, 18-21]</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γλωσσική στροφή</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Γλωσσική στροφή: αρκετοί ιστορικοί έφτασαν στο συμπέρασμα ότι «η ιστορία έχει μεγαλύτερη σχέση με τη λογοτεχνία παρά με την επιστήμη» - ότι δεν υπάρχει αντικειμενικότητα χωρίς την ύπαρξη αντικειμένου – και ότι «η γλώσσα διαμορφώνει την πραγματικότητα αλλά δεν αναφέρεται σε αυτήν» (καθορισμός σκέψεων και αντιλήψεων του ιστορικού από τις κατηγορίες της γλώσσας εντός της οποίας λειτουργεί»</a:t>
            </a:r>
          </a:p>
          <a:p>
            <a:pPr algn="just"/>
            <a:r>
              <a:rPr lang="el-GR" dirty="0" smtClean="0"/>
              <a:t>Ρολάν </a:t>
            </a:r>
            <a:r>
              <a:rPr lang="el-GR" dirty="0" err="1" smtClean="0"/>
              <a:t>Μπαρτ</a:t>
            </a:r>
            <a:r>
              <a:rPr lang="el-GR" dirty="0" smtClean="0"/>
              <a:t> (</a:t>
            </a:r>
            <a:r>
              <a:rPr lang="el-GR" dirty="0" err="1" smtClean="0"/>
              <a:t>δεκ</a:t>
            </a:r>
            <a:r>
              <a:rPr lang="el-GR" dirty="0" smtClean="0"/>
              <a:t>. 1960), </a:t>
            </a:r>
            <a:r>
              <a:rPr lang="el-GR" dirty="0" err="1" smtClean="0"/>
              <a:t>Χέυντεν</a:t>
            </a:r>
            <a:r>
              <a:rPr lang="el-GR" dirty="0" smtClean="0"/>
              <a:t> </a:t>
            </a:r>
            <a:r>
              <a:rPr lang="el-GR" dirty="0" err="1" smtClean="0"/>
              <a:t>Χουάιτ</a:t>
            </a:r>
            <a:r>
              <a:rPr lang="el-GR" dirty="0" smtClean="0"/>
              <a:t> (</a:t>
            </a:r>
            <a:r>
              <a:rPr lang="el-GR" dirty="0" err="1" smtClean="0"/>
              <a:t>δεκ</a:t>
            </a:r>
            <a:r>
              <a:rPr lang="el-GR" dirty="0" smtClean="0"/>
              <a:t>. 1970) τόνισαν τον λογοτεχνικό χαρακτήρα και τα μυθοπλαστικά στοιχεία των ιστορικών κειμένων.</a:t>
            </a:r>
          </a:p>
          <a:p>
            <a:pPr algn="just"/>
            <a:r>
              <a:rPr lang="el-GR" dirty="0" smtClean="0"/>
              <a:t>Σύμφωνα με τους θεωρητικούς της λογοτεχνίας Ζακ </a:t>
            </a:r>
            <a:r>
              <a:rPr lang="el-GR" dirty="0" err="1" smtClean="0"/>
              <a:t>Ντεριντά</a:t>
            </a:r>
            <a:r>
              <a:rPr lang="el-GR" dirty="0" smtClean="0"/>
              <a:t> και Πωλ ντε Μαν «η γλώσσα περισσότερο κατασκευάζει την πραγματικότητα παρά αναφέρεται σ’ αυτήν».</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1080120"/>
          </a:xfrm>
        </p:spPr>
        <p:txBody>
          <a:bodyPr>
            <a:normAutofit/>
          </a:bodyPr>
          <a:lstStyle/>
          <a:p>
            <a:r>
              <a:rPr lang="en-US" sz="3200" dirty="0" smtClean="0"/>
              <a:t>Hayden White: </a:t>
            </a:r>
            <a:r>
              <a:rPr lang="en-US" sz="3200" dirty="0" err="1" smtClean="0"/>
              <a:t>Metahistory</a:t>
            </a:r>
            <a:r>
              <a:rPr lang="en-US" sz="3200" dirty="0" smtClean="0"/>
              <a:t>. Historical Imagination in 19</a:t>
            </a:r>
            <a:r>
              <a:rPr lang="en-US" sz="3200" baseline="30000" dirty="0" smtClean="0"/>
              <a:t>th</a:t>
            </a:r>
            <a:r>
              <a:rPr lang="en-US" sz="3200" dirty="0" smtClean="0"/>
              <a:t> century Europe</a:t>
            </a:r>
            <a:endParaRPr lang="el-GR" sz="3200" dirty="0"/>
          </a:p>
        </p:txBody>
      </p:sp>
      <p:sp>
        <p:nvSpPr>
          <p:cNvPr id="3" name="2 - Θέση περιεχομένου"/>
          <p:cNvSpPr>
            <a:spLocks noGrp="1"/>
          </p:cNvSpPr>
          <p:nvPr>
            <p:ph idx="1"/>
          </p:nvPr>
        </p:nvSpPr>
        <p:spPr>
          <a:xfrm>
            <a:off x="467544" y="1412776"/>
            <a:ext cx="8229600" cy="5030019"/>
          </a:xfrm>
        </p:spPr>
        <p:txBody>
          <a:bodyPr>
            <a:normAutofit lnSpcReduction="10000"/>
          </a:bodyPr>
          <a:lstStyle/>
          <a:p>
            <a:pPr algn="just"/>
            <a:r>
              <a:rPr lang="en-US" sz="2000" dirty="0" smtClean="0"/>
              <a:t>To </a:t>
            </a:r>
            <a:r>
              <a:rPr lang="el-GR" sz="2000" dirty="0" smtClean="0"/>
              <a:t>ιστοριογραφικό έργο καθορίζεται από: </a:t>
            </a:r>
          </a:p>
          <a:p>
            <a:pPr algn="just"/>
            <a:r>
              <a:rPr lang="el-GR" sz="2000" dirty="0" smtClean="0"/>
              <a:t>Δεδομένα/συμβάντα/γεγονότα</a:t>
            </a:r>
          </a:p>
          <a:p>
            <a:pPr algn="just"/>
            <a:r>
              <a:rPr lang="el-GR" sz="2000" dirty="0" smtClean="0"/>
              <a:t>Μεθοδολογικά/ερμηνευτικά </a:t>
            </a:r>
            <a:r>
              <a:rPr lang="el-GR" sz="2000" dirty="0" smtClean="0"/>
              <a:t>εργαλεία</a:t>
            </a:r>
            <a:r>
              <a:rPr lang="en-US" sz="2000" dirty="0" smtClean="0"/>
              <a:t> </a:t>
            </a:r>
            <a:r>
              <a:rPr lang="el-GR" sz="2000" dirty="0" smtClean="0"/>
              <a:t> </a:t>
            </a:r>
            <a:r>
              <a:rPr lang="el-GR" sz="2000" dirty="0" smtClean="0"/>
              <a:t>ιστορικού</a:t>
            </a:r>
          </a:p>
          <a:p>
            <a:pPr algn="just"/>
            <a:r>
              <a:rPr lang="el-GR" sz="2000" dirty="0" smtClean="0"/>
              <a:t>Αφήγηση ιστορικού υλικού και προβληματική </a:t>
            </a:r>
            <a:r>
              <a:rPr lang="el-GR" sz="2000" dirty="0" smtClean="0"/>
              <a:t>συγγραφέα</a:t>
            </a:r>
            <a:endParaRPr lang="en-US" sz="2000" dirty="0" smtClean="0"/>
          </a:p>
          <a:p>
            <a:pPr algn="just"/>
            <a:r>
              <a:rPr lang="el-GR" sz="2000" dirty="0" smtClean="0"/>
              <a:t>Τέσσερα είδη πλοκής</a:t>
            </a:r>
          </a:p>
          <a:p>
            <a:pPr algn="just">
              <a:buNone/>
            </a:pPr>
            <a:r>
              <a:rPr lang="el-GR" sz="2000" dirty="0" smtClean="0"/>
              <a:t>Ρομαντική: σύγκρουση του χαρισματικού ήρωα (καλό) με τον κόσμο(κακό). Επικράτηση του καλού</a:t>
            </a:r>
          </a:p>
          <a:p>
            <a:pPr algn="just">
              <a:buNone/>
            </a:pPr>
            <a:r>
              <a:rPr lang="el-GR" sz="2000" dirty="0" smtClean="0"/>
              <a:t>Σατιρική: Το αντίθετο. Ο άνθρωπος ως δούλος της μοίρας. Ειρωνική αποδοχή της πραγματικότητας</a:t>
            </a:r>
          </a:p>
          <a:p>
            <a:pPr algn="just">
              <a:buNone/>
            </a:pPr>
            <a:r>
              <a:rPr lang="el-GR" sz="2000" dirty="0" smtClean="0"/>
              <a:t>Κωμική πλοκή: Ευκαιριακή επικράτηση του ανθρώπου έναντι του αντίξοου κόσμου</a:t>
            </a:r>
          </a:p>
          <a:p>
            <a:pPr algn="just">
              <a:buNone/>
            </a:pPr>
            <a:r>
              <a:rPr lang="el-GR" sz="2000" dirty="0" smtClean="0"/>
              <a:t>Τραγική πλοκή: Κατάρρευση του ιστορικού πρωταγωνιστή που υπερβαίνει τα ανθρώπινα όρια. Πρόκειται για εκδοχή ιστορικού φρονηματισμού που συμβάλλει στη διαμόρφωση της υποταγής στον ιστορικό νόμο ή την κοσμική τάξη</a:t>
            </a:r>
          </a:p>
          <a:p>
            <a:pPr algn="just"/>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1080120"/>
          </a:xfrm>
        </p:spPr>
        <p:txBody>
          <a:bodyPr>
            <a:normAutofit/>
          </a:bodyPr>
          <a:lstStyle/>
          <a:p>
            <a:r>
              <a:rPr lang="en-US" sz="3200" dirty="0" smtClean="0"/>
              <a:t>Hayden White: </a:t>
            </a:r>
            <a:r>
              <a:rPr lang="en-US" sz="3200" dirty="0" err="1" smtClean="0"/>
              <a:t>Metahistory</a:t>
            </a:r>
            <a:r>
              <a:rPr lang="en-US" sz="3200" dirty="0" smtClean="0"/>
              <a:t>. Historical Imagination in 19</a:t>
            </a:r>
            <a:r>
              <a:rPr lang="en-US" sz="3200" baseline="30000" dirty="0" smtClean="0"/>
              <a:t>th</a:t>
            </a:r>
            <a:r>
              <a:rPr lang="en-US" sz="3200" dirty="0" smtClean="0"/>
              <a:t> century Europe</a:t>
            </a:r>
            <a:endParaRPr lang="el-GR" sz="3200" dirty="0"/>
          </a:p>
        </p:txBody>
      </p:sp>
      <p:sp>
        <p:nvSpPr>
          <p:cNvPr id="3" name="2 - Θέση περιεχομένου"/>
          <p:cNvSpPr>
            <a:spLocks noGrp="1"/>
          </p:cNvSpPr>
          <p:nvPr>
            <p:ph idx="1"/>
          </p:nvPr>
        </p:nvSpPr>
        <p:spPr>
          <a:xfrm>
            <a:off x="467544" y="1412776"/>
            <a:ext cx="8229600" cy="5030019"/>
          </a:xfrm>
        </p:spPr>
        <p:txBody>
          <a:bodyPr>
            <a:normAutofit/>
          </a:bodyPr>
          <a:lstStyle/>
          <a:p>
            <a:pPr algn="just">
              <a:buNone/>
            </a:pPr>
            <a:r>
              <a:rPr lang="el-GR" sz="2400" dirty="0" err="1" smtClean="0"/>
              <a:t>Μεταϊστορικό</a:t>
            </a:r>
            <a:r>
              <a:rPr lang="el-GR" sz="2400" dirty="0" smtClean="0"/>
              <a:t> στοιχείο: </a:t>
            </a:r>
            <a:r>
              <a:rPr lang="el-GR" sz="2400" dirty="0" err="1" smtClean="0"/>
              <a:t>πλοκή+επιχειρηματολογία+ιδεολογία</a:t>
            </a:r>
            <a:endParaRPr lang="el-GR" sz="2400" dirty="0" smtClean="0"/>
          </a:p>
          <a:p>
            <a:pPr algn="just">
              <a:buNone/>
            </a:pPr>
            <a:r>
              <a:rPr lang="el-GR" sz="2400" dirty="0" err="1" smtClean="0"/>
              <a:t>Πλοκή+επιχειρηματολογία+ιδεολογία=γλώσσα</a:t>
            </a:r>
            <a:endParaRPr lang="el-GR" sz="2400" dirty="0" smtClean="0"/>
          </a:p>
          <a:p>
            <a:pPr algn="just">
              <a:buNone/>
            </a:pPr>
            <a:r>
              <a:rPr lang="el-GR" sz="2400" dirty="0" err="1" smtClean="0"/>
              <a:t>Μεταϊστορικό</a:t>
            </a:r>
            <a:r>
              <a:rPr lang="el-GR" sz="2400" dirty="0" smtClean="0"/>
              <a:t> </a:t>
            </a:r>
            <a:r>
              <a:rPr lang="el-GR" sz="2400" dirty="0" err="1" smtClean="0"/>
              <a:t>στοιχείο=γλώσσα</a:t>
            </a:r>
            <a:endParaRPr lang="el-GR" sz="2400" dirty="0" smtClean="0"/>
          </a:p>
          <a:p>
            <a:pPr algn="just">
              <a:buNone/>
            </a:pPr>
            <a:r>
              <a:rPr lang="el-GR" sz="2400" dirty="0" smtClean="0"/>
              <a:t>Η ιστορία συνιστά μια μορφή γνώσης αντίστοιχη με αυτή του μυθιστορήματος</a:t>
            </a:r>
          </a:p>
          <a:p>
            <a:pPr algn="just">
              <a:buNone/>
            </a:pPr>
            <a:r>
              <a:rPr lang="el-GR" sz="2400" dirty="0" smtClean="0"/>
              <a:t>Η ιστορική ερμηνεία είναι αυτό-αναφορική διανοητική κατασκευή. Φιλοσοφικός ορίζοντας των ιστοριογραφικών εγχειρημάτων είναι ο ριζικός σχετικισμός.</a:t>
            </a:r>
          </a:p>
          <a:p>
            <a:pPr algn="just">
              <a:buNone/>
            </a:pPr>
            <a:r>
              <a:rPr lang="el-GR" sz="2400" dirty="0" smtClean="0"/>
              <a:t>Το </a:t>
            </a:r>
            <a:r>
              <a:rPr lang="el-GR" sz="2400" dirty="0" err="1" smtClean="0"/>
              <a:t>μεταϊστορικό</a:t>
            </a:r>
            <a:r>
              <a:rPr lang="el-GR" sz="2400" dirty="0" smtClean="0"/>
              <a:t> στοιχείο διαβρώνει κάθε </a:t>
            </a:r>
            <a:r>
              <a:rPr lang="el-GR" sz="2400" dirty="0" err="1" smtClean="0"/>
              <a:t>πρόταγμα</a:t>
            </a:r>
            <a:r>
              <a:rPr lang="el-GR" sz="2400" dirty="0" smtClean="0"/>
              <a:t> καθαρής </a:t>
            </a:r>
            <a:r>
              <a:rPr lang="el-GR" sz="2400" dirty="0" err="1" smtClean="0"/>
              <a:t>επιστημονικότητας</a:t>
            </a:r>
            <a:r>
              <a:rPr lang="el-GR" sz="2400" dirty="0" smtClean="0"/>
              <a:t> ή απόλυτης αντικειμενικότητας.</a:t>
            </a:r>
          </a:p>
          <a:p>
            <a:pPr algn="just"/>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161</TotalTime>
  <Words>1664</Words>
  <Application>Microsoft Office PowerPoint</Application>
  <PresentationFormat>Προβολή στην οθόνη (4:3)</PresentationFormat>
  <Paragraphs>77</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Ροή</vt:lpstr>
      <vt:lpstr>Η γλωσσική στροφή στην ιστορία</vt:lpstr>
      <vt:lpstr>Το επιστημολογικό παράδειγμα</vt:lpstr>
      <vt:lpstr>Το επιστημολογικό παράδειγμα</vt:lpstr>
      <vt:lpstr>Το επιστημολογικό παράδειγμα</vt:lpstr>
      <vt:lpstr>Η ώρα της κρίσης</vt:lpstr>
      <vt:lpstr>Το τέλος της ιστορίας;</vt:lpstr>
      <vt:lpstr>Η γλωσσική στροφή</vt:lpstr>
      <vt:lpstr>Hayden White: Metahistory. Historical Imagination in 19th century Europe</vt:lpstr>
      <vt:lpstr>Hayden White: Metahistory. Historical Imagination in 19th century Europe</vt:lpstr>
      <vt:lpstr>Κριτική στον White</vt:lpstr>
      <vt:lpstr>Κριτική στον White</vt:lpstr>
      <vt:lpstr>Νέος ιστορικισμός </vt:lpstr>
      <vt:lpstr>Κριτική από Ιγκερς</vt:lpstr>
      <vt:lpstr>Μετά το μεταμοντερνισμό</vt:lpstr>
      <vt:lpstr>Μετά το μεταμοντερνισμό</vt:lpstr>
      <vt:lpstr>Μετά το μεταμοντερνισμό</vt:lpstr>
      <vt:lpstr>Μετά το μεταμοντερνισμό</vt:lpstr>
      <vt:lpstr>Ξαναγράφοντας την ιστορία</vt:lpstr>
      <vt:lpstr>Ξαναγράφοντας την ιστορία</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Karamanolakis</dc:creator>
  <cp:lastModifiedBy>Karamanolakis</cp:lastModifiedBy>
  <cp:revision>24</cp:revision>
  <dcterms:created xsi:type="dcterms:W3CDTF">2014-12-02T21:34:25Z</dcterms:created>
  <dcterms:modified xsi:type="dcterms:W3CDTF">2015-01-18T21:28:15Z</dcterms:modified>
</cp:coreProperties>
</file>