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98" r:id="rId7"/>
    <p:sldId id="258" r:id="rId8"/>
    <p:sldId id="259" r:id="rId9"/>
    <p:sldId id="260" r:id="rId10"/>
    <p:sldId id="275" r:id="rId11"/>
    <p:sldId id="276" r:id="rId12"/>
    <p:sldId id="272" r:id="rId13"/>
    <p:sldId id="262" r:id="rId14"/>
    <p:sldId id="264" r:id="rId15"/>
    <p:sldId id="266" r:id="rId16"/>
    <p:sldId id="268" r:id="rId17"/>
    <p:sldId id="270" r:id="rId18"/>
    <p:sldId id="277" r:id="rId19"/>
    <p:sldId id="279" r:id="rId20"/>
    <p:sldId id="274" r:id="rId21"/>
    <p:sldId id="287" r:id="rId22"/>
    <p:sldId id="288" r:id="rId23"/>
    <p:sldId id="297" r:id="rId24"/>
    <p:sldId id="281" r:id="rId25"/>
    <p:sldId id="283" r:id="rId26"/>
    <p:sldId id="285" r:id="rId27"/>
    <p:sldId id="290" r:id="rId28"/>
    <p:sldId id="292" r:id="rId29"/>
    <p:sldId id="294" r:id="rId30"/>
    <p:sldId id="296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787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888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5400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47EC9-E1A9-401C-BC5C-81A6ADB6F56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7047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1655-F319-4DCB-961A-A4B4B7E14F6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55234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68846-CF12-4FA7-9537-14A3F5F1BD6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21218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D1970-D5FD-46CB-9C61-E917BA15728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09104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B4125-79B8-49CB-AC67-A84E8B0E8D8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65004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6C846-6118-4BC9-B9AA-4D6CB0FD7DD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21754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C6C3F-7B09-41E4-BD6A-064CE8EEDA6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21358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04BC2-EA88-4346-A045-ABAB855EBFB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9545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846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C289D-DFB3-4036-845A-07AEDF89569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33865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007DC-1F46-4F63-8DF0-C50B820602F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91145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AEC46-D01C-4B08-A8A0-6C97941A830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30475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641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877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10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2904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42900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94292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30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1254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617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024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67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3531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0D62-2AD7-44F4-AEAC-CE0B03D510FA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15FD-F781-4BDD-AD0D-32A9AADE44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2800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9749-6A61-490A-A892-4E4CE4204C78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FFD02-7E32-43BC-9BF8-BD3325BB33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3627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588D3-BE25-4A40-9E96-D43E24705CE7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048A-8BD8-4C5B-8BD9-BE3C448F2B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551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71776-D2F9-406D-87BF-618762E9F870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839E-27DF-446A-BC2B-62C00848EA5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28694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6B6DE-5C02-4A4C-A24F-22B71102AF8D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3E17C-6277-4231-984F-3F416B38E5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18598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4FA1-8989-4316-911D-AE4ACA9F6AA4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F179-B3A0-4BD7-8FBC-D02631555A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33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0725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22F4-C65F-443E-9897-2660E70E45C5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BDD9D-C6DD-437E-8E3B-FA928E8EDE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80384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E9246-F543-4F81-B780-D8951098CAF8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F010-CE45-44AC-9F67-26882F0C18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4017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9358-5EF7-4327-89F2-E0598C99AE76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0DA2C-C3B6-43D7-A15C-8DFF2F517C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4890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79DF0-77C3-4FF0-851A-FC37DBD60BA4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BF119-B3A2-498A-BA81-A26EFA15C1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2470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EBDD-6371-415C-B3AF-84F7974ACF40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DA5F-A96A-4152-982A-AE4345306A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18591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94AA5-17BA-4683-9E75-471718E27C08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C79E-C872-4947-BA4A-7286232974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2396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D872C-71D0-499A-B1E3-E59E88B7FB96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440DD-4209-4642-8243-C5C44FBA21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7045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A148-4DCA-411E-92B7-59EAA293C3B5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9581-6752-4E75-A7F3-8052155001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94926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3AB1F-51FE-47A4-A471-12B9C05B02A0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50C3B-AA2F-4CBE-81D9-1C28961D3F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04846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264E4-E753-4A32-B386-1BFE608CB343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01FF3-6558-4803-B6A3-9497F5FE2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844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2146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97F5-54AD-48F7-9D10-0BF3FDBEAC69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B0083-62F3-454E-BC6D-62B40532C2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682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E191-38E9-4E35-98EB-11BA0781A342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2F6BE-2C04-44B8-B550-44AE82E52B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59689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1910F-4779-4694-A2F9-BC71576A3C53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A629-E54F-463A-8CBE-E485651E34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786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A52-F4E7-4CEB-9DAB-A55C9300A096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64024-5F05-4AE8-9EC7-E099B0D1CD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9379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FE6EB-8D83-4390-8AA9-A29D6FBCB31F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5E35-83BD-4EA9-B408-44384B72BF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2386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A2446-6069-4380-A453-834BB356E711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AB5C-5DA5-41B7-B5B1-819978D3D0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3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74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89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35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420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C38-BB48-4AAC-B5F1-F69466F033D4}" type="datetimeFigureOut">
              <a:rPr lang="el-GR" smtClean="0"/>
              <a:t>21/10/2019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2B2C3-DCD0-497C-AA50-14ED700E41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2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21DF57-EE8F-4BC2-9DB8-739EB9F9373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5480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41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96ACDE-1E65-45EB-9CE3-5824FC7AE0A5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F4FDF3-62F8-4B94-8095-F490982C12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190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EB10CD-7056-47C2-8E5E-16D05E56FE53}" type="datetimeFigureOut">
              <a:rPr lang="el-GR"/>
              <a:pPr>
                <a:defRPr/>
              </a:pPr>
              <a:t>21/10/2019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966F7-38D2-44CC-A0CA-619C72F266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41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ΑΣΚΗΣΗ ΤΗΣ ΡΩΜΑΪΚΗΣ ΕΞΟΥΣΙΑΣ ΣΤΙΣ ΕΠΑΡΧΙΕΣ ΤΗΣ ΕΛΛΑΔΑΣ ΚΑΙ ΤΗΣ ΜΙΚΡΑΣ ΑΣΙΑΣ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Μια </a:t>
            </a:r>
            <a:r>
              <a:rPr lang="el-GR" smtClean="0"/>
              <a:t>σύντομη εισαγωγή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19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ΕΞΕΓΕΡΣΗ ΣΤΗ ΔΥΜΗ ΤΗΣ ΑΧΑΪΑΣ</a:t>
            </a:r>
            <a:br>
              <a:rPr lang="el-GR" dirty="0" smtClean="0"/>
            </a:br>
            <a:r>
              <a:rPr lang="en-GB" dirty="0" err="1" smtClean="0"/>
              <a:t>Achaïe</a:t>
            </a:r>
            <a:r>
              <a:rPr lang="en-GB" dirty="0" smtClean="0"/>
              <a:t> III, </a:t>
            </a:r>
            <a:r>
              <a:rPr lang="el-GR" dirty="0" err="1" smtClean="0"/>
              <a:t>αρ</a:t>
            </a:r>
            <a:r>
              <a:rPr lang="el-GR" dirty="0" smtClean="0"/>
              <a:t>. 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4400" dirty="0" err="1" smtClean="0"/>
              <a:t>λέγω</a:t>
            </a:r>
            <a:r>
              <a:rPr lang="el-GR" sz="4400" dirty="0" smtClean="0"/>
              <a:t> </a:t>
            </a:r>
            <a:r>
              <a:rPr lang="el-GR" sz="4400" dirty="0" err="1"/>
              <a:t>δὲ</a:t>
            </a:r>
            <a:r>
              <a:rPr lang="el-GR" sz="4400" dirty="0"/>
              <a:t> </a:t>
            </a:r>
            <a:r>
              <a:rPr lang="el-GR" sz="4400" dirty="0" err="1"/>
              <a:t>ὑπὲρ</a:t>
            </a:r>
            <a:r>
              <a:rPr lang="el-GR" sz="4400" dirty="0"/>
              <a:t> </a:t>
            </a:r>
            <a:r>
              <a:rPr lang="el-GR" sz="4400" dirty="0" err="1"/>
              <a:t>τῆς</a:t>
            </a:r>
            <a:r>
              <a:rPr lang="el-GR" sz="4400" dirty="0"/>
              <a:t> </a:t>
            </a:r>
            <a:r>
              <a:rPr lang="el-GR" sz="4400" dirty="0" err="1" smtClean="0"/>
              <a:t>ἐμπρήσε|ως</a:t>
            </a:r>
            <a:r>
              <a:rPr lang="el-GR" sz="4400" dirty="0" smtClean="0"/>
              <a:t> </a:t>
            </a:r>
            <a:r>
              <a:rPr lang="el-GR" sz="4400" dirty="0" err="1"/>
              <a:t>καὶ</a:t>
            </a:r>
            <a:r>
              <a:rPr lang="el-GR" sz="4400" dirty="0"/>
              <a:t> </a:t>
            </a:r>
            <a:r>
              <a:rPr lang="el-GR" sz="4400" dirty="0" err="1"/>
              <a:t>φθορᾶς</a:t>
            </a:r>
            <a:r>
              <a:rPr lang="el-GR" sz="4400" dirty="0"/>
              <a:t> </a:t>
            </a:r>
            <a:r>
              <a:rPr lang="el-GR" sz="4400" dirty="0" err="1"/>
              <a:t>τῶν</a:t>
            </a:r>
            <a:r>
              <a:rPr lang="el-GR" sz="4400" dirty="0"/>
              <a:t> </a:t>
            </a:r>
            <a:r>
              <a:rPr lang="el-GR" sz="4400" dirty="0" err="1"/>
              <a:t>ἀρχ</a:t>
            </a:r>
            <a:r>
              <a:rPr lang="el-GR" sz="4400" dirty="0"/>
              <a:t>&lt;</a:t>
            </a:r>
            <a:r>
              <a:rPr lang="el-GR" sz="4400" dirty="0" err="1"/>
              <a:t>εί</a:t>
            </a:r>
            <a:r>
              <a:rPr lang="el-GR" sz="4400" dirty="0"/>
              <a:t>&gt;ων </a:t>
            </a:r>
            <a:r>
              <a:rPr lang="el-GR" sz="4400" dirty="0" err="1"/>
              <a:t>καὶ</a:t>
            </a:r>
            <a:r>
              <a:rPr lang="el-GR" sz="4400" dirty="0"/>
              <a:t> </a:t>
            </a:r>
            <a:r>
              <a:rPr lang="el-GR" sz="4400" dirty="0" err="1"/>
              <a:t>τῶν</a:t>
            </a:r>
            <a:r>
              <a:rPr lang="el-GR" sz="4400" dirty="0"/>
              <a:t> </a:t>
            </a:r>
            <a:r>
              <a:rPr lang="el-GR" sz="4400" dirty="0" err="1"/>
              <a:t>δημοσίων</a:t>
            </a:r>
            <a:r>
              <a:rPr lang="el-GR" sz="4400" dirty="0"/>
              <a:t> </a:t>
            </a:r>
            <a:r>
              <a:rPr lang="el-GR" sz="4400" dirty="0" err="1"/>
              <a:t>γραμμάτων</a:t>
            </a:r>
            <a:r>
              <a:rPr lang="el-GR" sz="4400" dirty="0"/>
              <a:t>, </a:t>
            </a:r>
            <a:r>
              <a:rPr lang="el-GR" sz="4400" dirty="0" err="1"/>
              <a:t>ὧν</a:t>
            </a:r>
            <a:r>
              <a:rPr lang="el-GR" sz="4400" dirty="0"/>
              <a:t> </a:t>
            </a:r>
            <a:r>
              <a:rPr lang="el-GR" sz="4400" dirty="0" err="1" smtClean="0"/>
              <a:t>ἐγε|γόνει</a:t>
            </a:r>
            <a:r>
              <a:rPr lang="el-GR" sz="4400" dirty="0" smtClean="0"/>
              <a:t> </a:t>
            </a:r>
            <a:r>
              <a:rPr lang="el-GR" sz="4400" dirty="0" err="1"/>
              <a:t>ἀρχηγὸς</a:t>
            </a:r>
            <a:r>
              <a:rPr lang="el-GR" sz="4400" dirty="0"/>
              <a:t> </a:t>
            </a:r>
            <a:r>
              <a:rPr lang="el-GR" sz="4400" dirty="0" err="1"/>
              <a:t>τῆς</a:t>
            </a:r>
            <a:r>
              <a:rPr lang="el-GR" sz="4400" dirty="0"/>
              <a:t> </a:t>
            </a:r>
            <a:r>
              <a:rPr lang="el-GR" sz="4400" dirty="0" err="1"/>
              <a:t>ὅλης</a:t>
            </a:r>
            <a:r>
              <a:rPr lang="el-GR" sz="4400" dirty="0"/>
              <a:t> </a:t>
            </a:r>
            <a:r>
              <a:rPr lang="el-GR" sz="4400" dirty="0" err="1"/>
              <a:t>συγχύσεως</a:t>
            </a:r>
            <a:r>
              <a:rPr lang="el-GR" sz="4400" dirty="0"/>
              <a:t> </a:t>
            </a:r>
            <a:r>
              <a:rPr lang="el-GR" sz="4400" dirty="0" err="1"/>
              <a:t>Σῶσος</a:t>
            </a:r>
            <a:r>
              <a:rPr lang="el-GR" sz="4400" dirty="0"/>
              <a:t> </a:t>
            </a:r>
            <a:r>
              <a:rPr lang="el-GR" sz="4400" dirty="0" err="1"/>
              <a:t>Ταυρομένεος</a:t>
            </a:r>
            <a:r>
              <a:rPr lang="el-GR" sz="4400" dirty="0"/>
              <a:t> </a:t>
            </a:r>
            <a:r>
              <a:rPr lang="el-GR" sz="4400" dirty="0" err="1" smtClean="0"/>
              <a:t>ὁ|καὶ</a:t>
            </a:r>
            <a:r>
              <a:rPr lang="el-GR" sz="4400" dirty="0" smtClean="0"/>
              <a:t> </a:t>
            </a:r>
            <a:r>
              <a:rPr lang="el-GR" sz="4400" dirty="0" err="1"/>
              <a:t>τοὺς</a:t>
            </a:r>
            <a:r>
              <a:rPr lang="el-GR" sz="4400" dirty="0"/>
              <a:t> </a:t>
            </a:r>
            <a:r>
              <a:rPr lang="el-GR" sz="4400" dirty="0" err="1"/>
              <a:t>νόμους</a:t>
            </a:r>
            <a:r>
              <a:rPr lang="el-GR" sz="4400" dirty="0"/>
              <a:t> </a:t>
            </a:r>
            <a:r>
              <a:rPr lang="el-GR" sz="4400" dirty="0" err="1"/>
              <a:t>γράψας</a:t>
            </a:r>
            <a:r>
              <a:rPr lang="el-GR" sz="4400" dirty="0"/>
              <a:t> </a:t>
            </a:r>
            <a:r>
              <a:rPr lang="el-GR" sz="4400" dirty="0" err="1"/>
              <a:t>ὑπεναντίους</a:t>
            </a:r>
            <a:r>
              <a:rPr lang="el-GR" sz="4400" dirty="0"/>
              <a:t> </a:t>
            </a:r>
            <a:r>
              <a:rPr lang="el-GR" sz="4400" dirty="0" err="1"/>
              <a:t>τῆι</a:t>
            </a:r>
            <a:r>
              <a:rPr lang="el-GR" sz="4400" dirty="0"/>
              <a:t> </a:t>
            </a:r>
            <a:r>
              <a:rPr lang="el-GR" sz="4400" dirty="0" err="1"/>
              <a:t>ἀποδοθείσηι</a:t>
            </a:r>
            <a:r>
              <a:rPr lang="el-GR" sz="4400" dirty="0"/>
              <a:t> </a:t>
            </a:r>
            <a:r>
              <a:rPr lang="el-GR" sz="4400" dirty="0" err="1" smtClean="0"/>
              <a:t>τοῖς</a:t>
            </a:r>
            <a:r>
              <a:rPr lang="el-GR" sz="4400" dirty="0" smtClean="0"/>
              <a:t>|[Ἀ]</a:t>
            </a:r>
            <a:r>
              <a:rPr lang="el-GR" sz="4400" dirty="0" err="1" smtClean="0"/>
              <a:t>χαιοῖς</a:t>
            </a:r>
            <a:r>
              <a:rPr lang="el-GR" sz="4400" dirty="0" smtClean="0"/>
              <a:t> </a:t>
            </a:r>
            <a:r>
              <a:rPr lang="el-GR" sz="4400" dirty="0" err="1"/>
              <a:t>ὑπὸ</a:t>
            </a:r>
            <a:r>
              <a:rPr lang="el-GR" sz="4400" dirty="0"/>
              <a:t> </a:t>
            </a:r>
            <a:r>
              <a:rPr lang="el-GR" sz="4400" dirty="0" err="1"/>
              <a:t>Ῥωμαίων</a:t>
            </a:r>
            <a:r>
              <a:rPr lang="el-GR" sz="4400" dirty="0"/>
              <a:t> </a:t>
            </a:r>
            <a:r>
              <a:rPr lang="el-GR" sz="4400" dirty="0" err="1" smtClean="0"/>
              <a:t>πολιτ</a:t>
            </a:r>
            <a:r>
              <a:rPr lang="el-GR" sz="4400" dirty="0" smtClean="0"/>
              <a:t>[</a:t>
            </a:r>
            <a:r>
              <a:rPr lang="el-GR" sz="4400" dirty="0" err="1" smtClean="0"/>
              <a:t>εία</a:t>
            </a:r>
            <a:r>
              <a:rPr lang="el-GR" sz="4400" dirty="0" smtClean="0"/>
              <a:t>]</a:t>
            </a:r>
            <a:r>
              <a:rPr lang="el-GR" sz="4400" u="sng" dirty="0" smtClean="0"/>
              <a:t>ι</a:t>
            </a:r>
            <a:r>
              <a:rPr lang="el-GR" sz="4400" dirty="0" smtClean="0"/>
              <a:t>…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5113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ΕΞΕΓΕΡΣΗ ΣΤΗ ΔΥΜΗ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err="1"/>
              <a:t>ἐπεὶ</a:t>
            </a:r>
            <a:r>
              <a:rPr lang="el-GR" sz="3600" dirty="0"/>
              <a:t> </a:t>
            </a:r>
            <a:r>
              <a:rPr lang="el-GR" sz="3600" dirty="0" err="1"/>
              <a:t>οὖν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 smtClean="0"/>
              <a:t>διαπρα</a:t>
            </a:r>
            <a:r>
              <a:rPr lang="el-GR" sz="3600" dirty="0" smtClean="0"/>
              <a:t>|[</a:t>
            </a:r>
            <a:r>
              <a:rPr lang="el-GR" sz="3600" dirty="0" err="1"/>
              <a:t>ξά</a:t>
            </a:r>
            <a:r>
              <a:rPr lang="el-GR" sz="3600" dirty="0"/>
              <a:t>]</a:t>
            </a:r>
            <a:r>
              <a:rPr lang="el-GR" sz="3600" dirty="0" err="1"/>
              <a:t>μενοι</a:t>
            </a:r>
            <a:r>
              <a:rPr lang="el-GR" sz="3600" dirty="0"/>
              <a:t> </a:t>
            </a:r>
            <a:r>
              <a:rPr lang="el-GR" sz="3600" dirty="0" err="1"/>
              <a:t>ταῦτα</a:t>
            </a:r>
            <a:r>
              <a:rPr lang="el-GR" sz="3600" dirty="0"/>
              <a:t> </a:t>
            </a:r>
            <a:r>
              <a:rPr lang="el-GR" sz="3600" dirty="0" err="1"/>
              <a:t>ἐφαίνοντό</a:t>
            </a:r>
            <a:r>
              <a:rPr lang="el-GR" sz="3600" dirty="0"/>
              <a:t> μοι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χειρίστης</a:t>
            </a:r>
            <a:r>
              <a:rPr lang="el-GR" sz="3600" dirty="0"/>
              <a:t> </a:t>
            </a:r>
            <a:r>
              <a:rPr lang="el-GR" sz="3600" dirty="0" smtClean="0"/>
              <a:t>κ[</a:t>
            </a:r>
            <a:r>
              <a:rPr lang="el-GR" sz="3600" dirty="0" err="1" smtClean="0"/>
              <a:t>ατασ</a:t>
            </a:r>
            <a:r>
              <a:rPr lang="el-GR" sz="3600" dirty="0" smtClean="0"/>
              <a:t>]</a:t>
            </a:r>
            <a:r>
              <a:rPr lang="el-GR" sz="3600" dirty="0" err="1" smtClean="0"/>
              <a:t>τάσεως</a:t>
            </a:r>
            <a:r>
              <a:rPr lang="el-GR" sz="3600" dirty="0" smtClean="0"/>
              <a:t>|[</a:t>
            </a:r>
            <a:r>
              <a:rPr lang="el-GR" sz="3600" dirty="0"/>
              <a:t>κ]</a:t>
            </a:r>
            <a:r>
              <a:rPr lang="el-GR" sz="3600" dirty="0" err="1"/>
              <a:t>αὶ</a:t>
            </a:r>
            <a:r>
              <a:rPr lang="el-GR" sz="3600" dirty="0"/>
              <a:t> </a:t>
            </a:r>
            <a:r>
              <a:rPr lang="el-GR" sz="3600" dirty="0" err="1" smtClean="0"/>
              <a:t>ταραχῆς</a:t>
            </a:r>
            <a:r>
              <a:rPr lang="el-GR" sz="3600" dirty="0" smtClean="0"/>
              <a:t> κα[</a:t>
            </a:r>
            <a:r>
              <a:rPr lang="el-GR" sz="3600" dirty="0" err="1" smtClean="0"/>
              <a:t>τασκευὴν</a:t>
            </a:r>
            <a:r>
              <a:rPr lang="el-GR" sz="3600" dirty="0"/>
              <a:t>] </a:t>
            </a:r>
            <a:r>
              <a:rPr lang="el-GR" sz="3600" dirty="0" err="1"/>
              <a:t>π̣οιούμενοι</a:t>
            </a:r>
            <a:r>
              <a:rPr lang="el-GR" sz="3600" dirty="0"/>
              <a:t>̣ [</a:t>
            </a:r>
            <a:r>
              <a:rPr lang="el-GR" sz="3600" dirty="0" err="1"/>
              <a:t>τοῖς</a:t>
            </a:r>
            <a:r>
              <a:rPr lang="el-GR" sz="3600" dirty="0"/>
              <a:t> </a:t>
            </a:r>
            <a:r>
              <a:rPr lang="el-GR" sz="3600" dirty="0" err="1"/>
              <a:t>Ἕλλησι</a:t>
            </a:r>
            <a:r>
              <a:rPr lang="el-GR" sz="3600" dirty="0"/>
              <a:t> </a:t>
            </a:r>
            <a:r>
              <a:rPr lang="el-GR" sz="3600" dirty="0" err="1" smtClean="0"/>
              <a:t>πᾶσ</a:t>
            </a:r>
            <a:r>
              <a:rPr lang="el-GR" sz="3600" dirty="0" smtClean="0"/>
              <a:t>]</a:t>
            </a:r>
            <a:r>
              <a:rPr lang="el-GR" sz="3600" dirty="0" err="1" smtClean="0"/>
              <a:t>ι̣ν</a:t>
            </a:r>
            <a:r>
              <a:rPr lang="el-GR" sz="3600" dirty="0" smtClean="0"/>
              <a:t>· </a:t>
            </a:r>
            <a:r>
              <a:rPr lang="el-GR" sz="3600" dirty="0" err="1" smtClean="0"/>
              <a:t>οὐ</a:t>
            </a:r>
            <a:r>
              <a:rPr lang="el-GR" sz="3600" dirty="0"/>
              <a:t> </a:t>
            </a:r>
            <a:r>
              <a:rPr lang="el-GR" sz="3600" u="sng" dirty="0" err="1" smtClean="0"/>
              <a:t>μό</a:t>
            </a:r>
            <a:r>
              <a:rPr lang="el-GR" sz="3600" dirty="0" err="1" smtClean="0"/>
              <a:t>|</a:t>
            </a:r>
            <a:r>
              <a:rPr lang="el-GR" sz="3600" u="sng" dirty="0" err="1" smtClean="0"/>
              <a:t>ν</a:t>
            </a:r>
            <a:r>
              <a:rPr lang="el-GR" sz="3600" dirty="0" smtClean="0"/>
              <a:t>[ον </a:t>
            </a:r>
            <a:r>
              <a:rPr lang="el-GR" sz="3600" dirty="0" err="1"/>
              <a:t>γὰρ</a:t>
            </a:r>
            <a:r>
              <a:rPr lang="el-GR" sz="3600" dirty="0"/>
              <a:t>] </a:t>
            </a:r>
            <a:r>
              <a:rPr lang="el-GR" sz="3600" dirty="0" err="1" smtClean="0"/>
              <a:t>τῆς</a:t>
            </a:r>
            <a:r>
              <a:rPr lang="el-GR" sz="3600" dirty="0" smtClean="0"/>
              <a:t> </a:t>
            </a:r>
            <a:r>
              <a:rPr lang="el-GR" sz="3600" dirty="0" err="1" smtClean="0"/>
              <a:t>πρ</a:t>
            </a:r>
            <a:r>
              <a:rPr lang="el-GR" sz="3600" dirty="0" smtClean="0"/>
              <a:t>[ὸ]</a:t>
            </a:r>
            <a:r>
              <a:rPr lang="el-GR" sz="3600" u="sng" dirty="0" smtClean="0"/>
              <a:t>ς</a:t>
            </a:r>
            <a:r>
              <a:rPr lang="el-GR" sz="3600" dirty="0"/>
              <a:t> </a:t>
            </a:r>
            <a:r>
              <a:rPr lang="el-GR" sz="3600" dirty="0" err="1"/>
              <a:t>ἀλλήλου</a:t>
            </a:r>
            <a:r>
              <a:rPr lang="el-GR" sz="3600" dirty="0"/>
              <a:t>[ς] </a:t>
            </a:r>
            <a:r>
              <a:rPr lang="el-GR" sz="3600" dirty="0" err="1"/>
              <a:t>ἀσυναλλ</a:t>
            </a:r>
            <a:r>
              <a:rPr lang="el-GR" sz="3600" dirty="0"/>
              <a:t>[α]ξ[</a:t>
            </a:r>
            <a:r>
              <a:rPr lang="el-GR" sz="3600" dirty="0" err="1"/>
              <a:t>ία</a:t>
            </a:r>
            <a:r>
              <a:rPr lang="el-GR" sz="3600" dirty="0"/>
              <a:t>]ς̣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χρε</a:t>
            </a:r>
            <a:r>
              <a:rPr lang="el-GR" sz="3600" dirty="0"/>
              <a:t>[</a:t>
            </a:r>
            <a:r>
              <a:rPr lang="el-GR" sz="3600" dirty="0" err="1"/>
              <a:t>ωκοπίας</a:t>
            </a:r>
            <a:r>
              <a:rPr lang="el-GR" sz="3600" dirty="0"/>
              <a:t> </a:t>
            </a:r>
            <a:r>
              <a:rPr lang="el-GR" sz="3600" dirty="0" err="1"/>
              <a:t>οἰ</a:t>
            </a:r>
            <a:r>
              <a:rPr lang="el-GR" sz="3600" dirty="0" smtClean="0"/>
              <a:t>]|[</a:t>
            </a:r>
            <a:r>
              <a:rPr lang="el-GR" sz="3600" dirty="0" err="1" smtClean="0"/>
              <a:t>κεί</a:t>
            </a:r>
            <a:r>
              <a:rPr lang="el-GR" sz="3600" dirty="0" smtClean="0"/>
              <a:t>]α̣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 [τ]</a:t>
            </a:r>
            <a:r>
              <a:rPr lang="el-GR" sz="3600" dirty="0" err="1"/>
              <a:t>ῆ̣ς</a:t>
            </a:r>
            <a:r>
              <a:rPr lang="el-GR" sz="3600" dirty="0"/>
              <a:t> </a:t>
            </a:r>
            <a:r>
              <a:rPr lang="el-GR" sz="3600" dirty="0" err="1"/>
              <a:t>ἀποδεδομένης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 [κ]</a:t>
            </a:r>
            <a:r>
              <a:rPr lang="el-GR" sz="3600" dirty="0" err="1"/>
              <a:t>οινὸν</a:t>
            </a:r>
            <a:r>
              <a:rPr lang="el-GR" sz="3600" dirty="0"/>
              <a:t> </a:t>
            </a:r>
            <a:r>
              <a:rPr lang="el-GR" sz="3600" dirty="0" err="1"/>
              <a:t>τοῖς</a:t>
            </a:r>
            <a:r>
              <a:rPr lang="el-GR" sz="3600" dirty="0"/>
              <a:t> </a:t>
            </a:r>
            <a:r>
              <a:rPr lang="el-GR" sz="3600" dirty="0" err="1"/>
              <a:t>Ἕλ</a:t>
            </a:r>
            <a:r>
              <a:rPr lang="el-GR" sz="3600" u="sng" dirty="0" err="1"/>
              <a:t>λη</a:t>
            </a:r>
            <a:r>
              <a:rPr lang="el-GR" sz="3600" dirty="0"/>
              <a:t>[</a:t>
            </a:r>
            <a:r>
              <a:rPr lang="el-GR" sz="3600" dirty="0" err="1"/>
              <a:t>σιν</a:t>
            </a:r>
            <a:r>
              <a:rPr lang="el-GR" sz="3600" dirty="0"/>
              <a:t> ἐ</a:t>
            </a:r>
            <a:r>
              <a:rPr lang="el-GR" sz="3600" dirty="0" smtClean="0"/>
              <a:t>]|</a:t>
            </a:r>
            <a:r>
              <a:rPr lang="el-GR" sz="3600" dirty="0" err="1" smtClean="0"/>
              <a:t>λευθερίας</a:t>
            </a:r>
            <a:r>
              <a:rPr lang="el-GR" sz="3600" dirty="0" smtClean="0"/>
              <a:t> </a:t>
            </a:r>
            <a:r>
              <a:rPr lang="el-GR" sz="3600" dirty="0" err="1"/>
              <a:t>ἀλλότρια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τῆ</a:t>
            </a:r>
            <a:r>
              <a:rPr lang="el-GR" sz="3600" dirty="0"/>
              <a:t>[ς] </a:t>
            </a:r>
            <a:r>
              <a:rPr lang="el-GR" sz="3600" dirty="0" err="1"/>
              <a:t>ἡμετέ</a:t>
            </a:r>
            <a:r>
              <a:rPr lang="el-GR" sz="3600" dirty="0"/>
              <a:t>[</a:t>
            </a:r>
            <a:r>
              <a:rPr lang="el-GR" sz="3600" dirty="0" err="1"/>
              <a:t>ρα</a:t>
            </a:r>
            <a:r>
              <a:rPr lang="el-GR" sz="3600" dirty="0"/>
              <a:t>]ς </a:t>
            </a:r>
            <a:r>
              <a:rPr lang="el-GR" sz="3600" dirty="0" err="1"/>
              <a:t>προαιρέσεως</a:t>
            </a:r>
            <a:r>
              <a:rPr lang="el-GR" sz="3600" dirty="0"/>
              <a:t>· </a:t>
            </a:r>
          </a:p>
        </p:txBody>
      </p:sp>
    </p:spTree>
    <p:extLst>
      <p:ext uri="{BB962C8B-B14F-4D97-AF65-F5344CB8AC3E}">
        <p14:creationId xmlns:p14="http://schemas.microsoft.com/office/powerpoint/2010/main" val="31281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ΕΞΕΓΕΡΣΗ ΣΤΗ ΔΥΜΗ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 err="1"/>
              <a:t>ἐγ</a:t>
            </a:r>
            <a:r>
              <a:rPr lang="el-GR" sz="4400" dirty="0"/>
              <a:t>[ὼ </a:t>
            </a:r>
            <a:r>
              <a:rPr lang="el-GR" sz="4400" dirty="0" err="1"/>
              <a:t>πα</a:t>
            </a:r>
            <a:r>
              <a:rPr lang="el-GR" sz="4400" dirty="0" smtClean="0"/>
              <a:t>]|</a:t>
            </a:r>
            <a:r>
              <a:rPr lang="el-GR" sz="4400" dirty="0" err="1" smtClean="0"/>
              <a:t>ρασχομένων</a:t>
            </a:r>
            <a:r>
              <a:rPr lang="el-GR" sz="4400" dirty="0" smtClean="0"/>
              <a:t> </a:t>
            </a:r>
            <a:r>
              <a:rPr lang="el-GR" sz="4400" dirty="0" err="1"/>
              <a:t>τῶν</a:t>
            </a:r>
            <a:r>
              <a:rPr lang="el-GR" sz="4400" dirty="0"/>
              <a:t> </a:t>
            </a:r>
            <a:r>
              <a:rPr lang="el-GR" sz="4400" u="sng" dirty="0" err="1"/>
              <a:t>κ</a:t>
            </a:r>
            <a:r>
              <a:rPr lang="el-GR" sz="4400" dirty="0" err="1"/>
              <a:t>ατηγόρων</a:t>
            </a:r>
            <a:r>
              <a:rPr lang="el-GR" sz="4400" dirty="0"/>
              <a:t> </a:t>
            </a:r>
            <a:r>
              <a:rPr lang="el-GR" sz="4400" dirty="0" err="1"/>
              <a:t>ἀληθινὰς</a:t>
            </a:r>
            <a:r>
              <a:rPr lang="el-GR" sz="4400" dirty="0"/>
              <a:t> </a:t>
            </a:r>
            <a:r>
              <a:rPr lang="el-GR" sz="4400" dirty="0" err="1"/>
              <a:t>ἀποδείξεις</a:t>
            </a:r>
            <a:r>
              <a:rPr lang="el-GR" sz="4400" dirty="0"/>
              <a:t> </a:t>
            </a:r>
            <a:r>
              <a:rPr lang="el-GR" sz="4400" dirty="0" err="1" smtClean="0"/>
              <a:t>Σῶ|σον</a:t>
            </a:r>
            <a:r>
              <a:rPr lang="el-GR" sz="4400" dirty="0" smtClean="0"/>
              <a:t> </a:t>
            </a:r>
            <a:r>
              <a:rPr lang="el-GR" sz="4400" dirty="0" err="1"/>
              <a:t>μὲν</a:t>
            </a:r>
            <a:r>
              <a:rPr lang="el-GR" sz="4400" dirty="0"/>
              <a:t> </a:t>
            </a:r>
            <a:r>
              <a:rPr lang="el-GR" sz="4400" dirty="0" err="1"/>
              <a:t>τὸν</a:t>
            </a:r>
            <a:r>
              <a:rPr lang="el-GR" sz="4400" dirty="0"/>
              <a:t> </a:t>
            </a:r>
            <a:r>
              <a:rPr lang="el-GR" sz="4400" dirty="0" err="1"/>
              <a:t>γεγονότα</a:t>
            </a:r>
            <a:r>
              <a:rPr lang="el-GR" sz="4400" dirty="0"/>
              <a:t> </a:t>
            </a:r>
            <a:r>
              <a:rPr lang="el-GR" sz="4400" dirty="0" err="1"/>
              <a:t>ἀρχηγ</a:t>
            </a:r>
            <a:r>
              <a:rPr lang="el-GR" sz="4400" u="sng" dirty="0" err="1"/>
              <a:t>ὸ</a:t>
            </a:r>
            <a:r>
              <a:rPr lang="el-GR" sz="4400" dirty="0" err="1"/>
              <a:t>ν</a:t>
            </a:r>
            <a:r>
              <a:rPr lang="el-GR" sz="4400" dirty="0"/>
              <a:t>̣ [τ]</a:t>
            </a:r>
            <a:r>
              <a:rPr lang="el-GR" sz="4400" dirty="0" err="1"/>
              <a:t>ῶν</a:t>
            </a:r>
            <a:r>
              <a:rPr lang="el-GR" sz="4400" dirty="0"/>
              <a:t> </a:t>
            </a:r>
            <a:r>
              <a:rPr lang="el-GR" sz="4400" dirty="0" err="1"/>
              <a:t>πραχθέντων</a:t>
            </a:r>
            <a:r>
              <a:rPr lang="el-GR" sz="4400" dirty="0"/>
              <a:t> </a:t>
            </a:r>
            <a:r>
              <a:rPr lang="el-GR" sz="4400" dirty="0" err="1"/>
              <a:t>καὶ</a:t>
            </a:r>
            <a:r>
              <a:rPr lang="el-GR" sz="4400" dirty="0"/>
              <a:t> </a:t>
            </a:r>
            <a:r>
              <a:rPr lang="el-GR" sz="4400" dirty="0" err="1" smtClean="0"/>
              <a:t>νο</a:t>
            </a:r>
            <a:r>
              <a:rPr lang="el-GR" sz="4400" dirty="0" smtClean="0"/>
              <a:t>| </a:t>
            </a:r>
            <a:r>
              <a:rPr lang="el-GR" sz="4400" dirty="0" err="1" smtClean="0"/>
              <a:t>μογραφήσαντα</a:t>
            </a:r>
            <a:r>
              <a:rPr lang="el-GR" sz="4400" dirty="0" smtClean="0"/>
              <a:t> </a:t>
            </a:r>
            <a:r>
              <a:rPr lang="el-GR" sz="4400" dirty="0" err="1"/>
              <a:t>ἐπὶ</a:t>
            </a:r>
            <a:r>
              <a:rPr lang="el-GR" sz="4400" dirty="0"/>
              <a:t> </a:t>
            </a:r>
            <a:r>
              <a:rPr lang="el-GR" sz="4400" dirty="0" err="1"/>
              <a:t>καταλύσει</a:t>
            </a:r>
            <a:r>
              <a:rPr lang="el-GR" sz="4400" dirty="0"/>
              <a:t> </a:t>
            </a:r>
            <a:r>
              <a:rPr lang="el-GR" sz="4400" dirty="0" err="1"/>
              <a:t>τῆς</a:t>
            </a:r>
            <a:r>
              <a:rPr lang="el-GR" sz="4400" dirty="0"/>
              <a:t> </a:t>
            </a:r>
            <a:r>
              <a:rPr lang="el-GR" sz="4400" dirty="0" err="1"/>
              <a:t>ἀποδοθείσης</a:t>
            </a:r>
            <a:r>
              <a:rPr lang="el-GR" sz="4400" dirty="0"/>
              <a:t> </a:t>
            </a:r>
            <a:r>
              <a:rPr lang="el-GR" sz="4400" dirty="0" err="1" smtClean="0"/>
              <a:t>πολιτεί</a:t>
            </a:r>
            <a:r>
              <a:rPr lang="el-GR" sz="4400" dirty="0" smtClean="0"/>
              <a:t>|[α]ς </a:t>
            </a:r>
            <a:r>
              <a:rPr lang="el-GR" sz="4400" dirty="0" err="1"/>
              <a:t>κρίνας</a:t>
            </a:r>
            <a:r>
              <a:rPr lang="el-GR" sz="4400" dirty="0"/>
              <a:t> </a:t>
            </a:r>
            <a:r>
              <a:rPr lang="el-GR" sz="4400" dirty="0" err="1"/>
              <a:t>ἔνοχον</a:t>
            </a:r>
            <a:r>
              <a:rPr lang="el-GR" sz="4400" dirty="0"/>
              <a:t> </a:t>
            </a:r>
            <a:r>
              <a:rPr lang="el-GR" sz="4400" dirty="0" err="1"/>
              <a:t>εἶναι</a:t>
            </a:r>
            <a:r>
              <a:rPr lang="el-GR" sz="4400" dirty="0"/>
              <a:t> </a:t>
            </a:r>
            <a:r>
              <a:rPr lang="el-GR" sz="4400" dirty="0" err="1"/>
              <a:t>θανάτωι</a:t>
            </a:r>
            <a:r>
              <a:rPr lang="el-GR" sz="4400" dirty="0"/>
              <a:t> </a:t>
            </a:r>
            <a:r>
              <a:rPr lang="el-GR" sz="4400" dirty="0" err="1"/>
              <a:t>πα</a:t>
            </a:r>
            <a:r>
              <a:rPr lang="el-GR" sz="4400" dirty="0"/>
              <a:t>[ρ]</a:t>
            </a:r>
            <a:r>
              <a:rPr lang="el-GR" sz="4400" dirty="0" err="1"/>
              <a:t>εχώρισα</a:t>
            </a:r>
            <a:r>
              <a:rPr lang="el-GR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2089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ΕΞΕΓΕΡΣΗ ΣΤΗ ΔΥΜΗ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800" dirty="0" err="1"/>
              <a:t>ὁμοίως</a:t>
            </a:r>
            <a:r>
              <a:rPr lang="el-GR" sz="4800" dirty="0"/>
              <a:t> </a:t>
            </a:r>
            <a:r>
              <a:rPr lang="el-GR" sz="4800" dirty="0" err="1"/>
              <a:t>δὲ</a:t>
            </a:r>
            <a:r>
              <a:rPr lang="el-GR" sz="4800" dirty="0"/>
              <a:t> </a:t>
            </a:r>
            <a:r>
              <a:rPr lang="el-GR" sz="4800" dirty="0" err="1" smtClean="0"/>
              <a:t>καὶ</a:t>
            </a:r>
            <a:r>
              <a:rPr lang="el-GR" sz="4800" dirty="0" smtClean="0"/>
              <a:t> [․․․]</a:t>
            </a:r>
            <a:r>
              <a:rPr lang="el-GR" sz="4800" dirty="0" err="1"/>
              <a:t>μίσκον</a:t>
            </a:r>
            <a:r>
              <a:rPr lang="el-GR" sz="4800" dirty="0"/>
              <a:t> </a:t>
            </a:r>
            <a:r>
              <a:rPr lang="el-GR" sz="4800" dirty="0" err="1"/>
              <a:t>Ἐχεσθένεος</a:t>
            </a:r>
            <a:r>
              <a:rPr lang="el-GR" sz="4800" dirty="0"/>
              <a:t> </a:t>
            </a:r>
            <a:r>
              <a:rPr lang="el-GR" sz="4800" dirty="0" err="1"/>
              <a:t>τῶν</a:t>
            </a:r>
            <a:r>
              <a:rPr lang="el-GR" sz="4800" dirty="0"/>
              <a:t> </a:t>
            </a:r>
            <a:r>
              <a:rPr lang="el-GR" sz="4800" dirty="0" err="1"/>
              <a:t>δαμιοργῶν</a:t>
            </a:r>
            <a:r>
              <a:rPr lang="el-GR" sz="4800" dirty="0"/>
              <a:t> </a:t>
            </a:r>
            <a:r>
              <a:rPr lang="el-GR" sz="4800" dirty="0" err="1"/>
              <a:t>τὸν</a:t>
            </a:r>
            <a:r>
              <a:rPr lang="el-GR" sz="4800" dirty="0"/>
              <a:t> </a:t>
            </a:r>
            <a:r>
              <a:rPr lang="el-GR" sz="4800" dirty="0" err="1" smtClean="0"/>
              <a:t>συμπράξαντα</a:t>
            </a:r>
            <a:r>
              <a:rPr lang="el-GR" sz="4800" dirty="0" smtClean="0"/>
              <a:t>| [</a:t>
            </a:r>
            <a:r>
              <a:rPr lang="el-GR" sz="4800" dirty="0" err="1"/>
              <a:t>τοῖ</a:t>
            </a:r>
            <a:r>
              <a:rPr lang="el-GR" sz="4800" dirty="0"/>
              <a:t>]ς </a:t>
            </a:r>
            <a:r>
              <a:rPr lang="el-GR" sz="4800" dirty="0" err="1"/>
              <a:t>ἐμπρήσασι</a:t>
            </a:r>
            <a:r>
              <a:rPr lang="el-GR" sz="4800" dirty="0"/>
              <a:t> </a:t>
            </a:r>
            <a:r>
              <a:rPr lang="el-GR" sz="4800" dirty="0" err="1"/>
              <a:t>τὰ</a:t>
            </a:r>
            <a:r>
              <a:rPr lang="el-GR" sz="4800" dirty="0"/>
              <a:t> </a:t>
            </a:r>
            <a:r>
              <a:rPr lang="el-GR" sz="4800" dirty="0" err="1"/>
              <a:t>ἀρχεῖα</a:t>
            </a:r>
            <a:r>
              <a:rPr lang="el-GR" sz="4800" dirty="0"/>
              <a:t> </a:t>
            </a:r>
            <a:r>
              <a:rPr lang="el-GR" sz="4800" dirty="0" err="1"/>
              <a:t>καὶ</a:t>
            </a:r>
            <a:r>
              <a:rPr lang="el-GR" sz="4800" dirty="0"/>
              <a:t> </a:t>
            </a:r>
            <a:r>
              <a:rPr lang="el-GR" sz="4800" dirty="0" err="1"/>
              <a:t>τὰ</a:t>
            </a:r>
            <a:r>
              <a:rPr lang="el-GR" sz="4800" dirty="0"/>
              <a:t> </a:t>
            </a:r>
            <a:r>
              <a:rPr lang="el-GR" sz="4800" dirty="0" err="1"/>
              <a:t>δημόσια</a:t>
            </a:r>
            <a:r>
              <a:rPr lang="el-GR" sz="4800" dirty="0"/>
              <a:t> </a:t>
            </a:r>
            <a:r>
              <a:rPr lang="el-GR" sz="4800" dirty="0" err="1"/>
              <a:t>γράμματα</a:t>
            </a:r>
            <a:r>
              <a:rPr lang="el-GR" sz="4800" dirty="0"/>
              <a:t>, </a:t>
            </a:r>
            <a:r>
              <a:rPr lang="el-GR" sz="4800" dirty="0" err="1"/>
              <a:t>ἐπεὶ</a:t>
            </a:r>
            <a:r>
              <a:rPr lang="el-GR" sz="4800" dirty="0"/>
              <a:t> </a:t>
            </a:r>
            <a:r>
              <a:rPr lang="el-GR" sz="4800" dirty="0" err="1" smtClean="0"/>
              <a:t>καὶ</a:t>
            </a:r>
            <a:r>
              <a:rPr lang="el-GR" sz="4800" dirty="0" smtClean="0"/>
              <a:t> [</a:t>
            </a:r>
            <a:r>
              <a:rPr lang="el-GR" sz="4800" dirty="0" err="1" smtClean="0"/>
              <a:t>αὐτὸς</a:t>
            </a:r>
            <a:r>
              <a:rPr lang="el-GR" sz="4800" dirty="0"/>
              <a:t>] </a:t>
            </a:r>
            <a:r>
              <a:rPr lang="el-GR" sz="4800" dirty="0" err="1"/>
              <a:t>ὡμολόγησεν</a:t>
            </a:r>
            <a:r>
              <a:rPr lang="el-GR" sz="4800" dirty="0"/>
              <a:t>· </a:t>
            </a:r>
          </a:p>
        </p:txBody>
      </p:sp>
    </p:spTree>
    <p:extLst>
      <p:ext uri="{BB962C8B-B14F-4D97-AF65-F5344CB8AC3E}">
        <p14:creationId xmlns:p14="http://schemas.microsoft.com/office/powerpoint/2010/main" val="13111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Αυτοκρατορικοί χρόνοι: συγκλητικές επαρχίες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proconsul </a:t>
            </a:r>
            <a:r>
              <a:rPr lang="el-GR" dirty="0" smtClean="0"/>
              <a:t>με </a:t>
            </a:r>
            <a:r>
              <a:rPr lang="en-US" dirty="0" err="1" smtClean="0"/>
              <a:t>legatus</a:t>
            </a:r>
            <a:r>
              <a:rPr lang="en-US" dirty="0" smtClean="0"/>
              <a:t> (</a:t>
            </a:r>
            <a:r>
              <a:rPr lang="el-GR" dirty="0" smtClean="0"/>
              <a:t>πρεσβευτής), συμβούλιο συνεργατών της επιλογής του και επιτελείο υποστήριξης (</a:t>
            </a:r>
            <a:r>
              <a:rPr lang="en-US" dirty="0" err="1" smtClean="0"/>
              <a:t>officium</a:t>
            </a:r>
            <a:r>
              <a:rPr lang="en-US" dirty="0" smtClean="0"/>
              <a:t>) </a:t>
            </a:r>
            <a:r>
              <a:rPr lang="el-GR" dirty="0" smtClean="0"/>
              <a:t>με αποσπασμένους στρατιώτες.</a:t>
            </a:r>
            <a:endParaRPr lang="en-US" dirty="0" smtClean="0"/>
          </a:p>
          <a:p>
            <a:r>
              <a:rPr lang="el-GR" dirty="0" smtClean="0"/>
              <a:t>Ταμίας (</a:t>
            </a:r>
            <a:r>
              <a:rPr lang="en-US" dirty="0" err="1" smtClean="0"/>
              <a:t>quaestor</a:t>
            </a:r>
            <a:r>
              <a:rPr lang="en-US" dirty="0" smtClean="0"/>
              <a:t>) </a:t>
            </a:r>
            <a:r>
              <a:rPr lang="el-GR" dirty="0" smtClean="0"/>
              <a:t>αλλά και αυτοκρατορικός επίτροπος (</a:t>
            </a:r>
            <a:r>
              <a:rPr lang="en-US" dirty="0" smtClean="0"/>
              <a:t>procurator</a:t>
            </a:r>
            <a:r>
              <a:rPr lang="el-GR" dirty="0" smtClean="0"/>
              <a:t> </a:t>
            </a:r>
            <a:r>
              <a:rPr lang="en-US" dirty="0" err="1" smtClean="0"/>
              <a:t>Augusti</a:t>
            </a:r>
            <a:r>
              <a:rPr lang="en-US" dirty="0" smtClean="0"/>
              <a:t>)</a:t>
            </a:r>
            <a:r>
              <a:rPr lang="el-GR" dirty="0" smtClean="0"/>
              <a:t> για τα οικονομικά και την αυτοκρατορική περιουσία</a:t>
            </a:r>
          </a:p>
          <a:p>
            <a:r>
              <a:rPr lang="el-GR" dirty="0" smtClean="0"/>
              <a:t>Απουσία λεγεώνων</a:t>
            </a:r>
          </a:p>
          <a:p>
            <a:r>
              <a:rPr lang="el-GR" dirty="0" smtClean="0"/>
              <a:t>Αχαΐα, Ασία, Μακεδονία, Βιθυνία-Πόντος**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38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Αυτοκρατορικές επαρχίες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Legatus</a:t>
            </a:r>
            <a:r>
              <a:rPr lang="en-US" dirty="0" smtClean="0"/>
              <a:t> </a:t>
            </a:r>
            <a:r>
              <a:rPr lang="en-US" dirty="0" err="1" smtClean="0"/>
              <a:t>Augusti</a:t>
            </a:r>
            <a:r>
              <a:rPr lang="en-US" dirty="0" smtClean="0"/>
              <a:t> pro </a:t>
            </a:r>
            <a:r>
              <a:rPr lang="en-US" dirty="0" err="1" smtClean="0"/>
              <a:t>praetore</a:t>
            </a:r>
            <a:r>
              <a:rPr lang="en-US" dirty="0" smtClean="0"/>
              <a:t> </a:t>
            </a:r>
            <a:r>
              <a:rPr lang="el-GR" dirty="0" smtClean="0"/>
              <a:t>επικεφαλής διοικητών λεγεώνων </a:t>
            </a:r>
            <a:r>
              <a:rPr lang="en-US" dirty="0" smtClean="0"/>
              <a:t>(</a:t>
            </a:r>
            <a:r>
              <a:rPr lang="en-US" dirty="0" err="1" smtClean="0"/>
              <a:t>legati</a:t>
            </a:r>
            <a:r>
              <a:rPr lang="en-US" dirty="0" smtClean="0"/>
              <a:t>)  </a:t>
            </a:r>
            <a:r>
              <a:rPr lang="el-GR" dirty="0" smtClean="0"/>
              <a:t>και άλλων πρεσβευτών με δικαστικά καθήκοντα</a:t>
            </a:r>
          </a:p>
          <a:p>
            <a:r>
              <a:rPr lang="el-GR" dirty="0" smtClean="0"/>
              <a:t>Μεγαλύτερη η σημασία του </a:t>
            </a:r>
            <a:r>
              <a:rPr lang="en-US" dirty="0" smtClean="0"/>
              <a:t>procurator </a:t>
            </a:r>
            <a:r>
              <a:rPr lang="en-US" dirty="0" err="1" smtClean="0"/>
              <a:t>Augusti</a:t>
            </a:r>
            <a:r>
              <a:rPr lang="en-US" dirty="0" smtClean="0"/>
              <a:t> </a:t>
            </a:r>
            <a:r>
              <a:rPr lang="el-GR" dirty="0" smtClean="0"/>
              <a:t>από τον ταμία</a:t>
            </a:r>
            <a:r>
              <a:rPr lang="en-US" dirty="0" smtClean="0"/>
              <a:t> </a:t>
            </a:r>
            <a:r>
              <a:rPr lang="el-GR" dirty="0" smtClean="0"/>
              <a:t>στα οικονομικά.</a:t>
            </a:r>
          </a:p>
          <a:p>
            <a:r>
              <a:rPr lang="el-GR" dirty="0" smtClean="0"/>
              <a:t>Γαλατία, </a:t>
            </a:r>
            <a:r>
              <a:rPr lang="el-GR" dirty="0">
                <a:solidFill>
                  <a:prstClr val="black"/>
                </a:solidFill>
              </a:rPr>
              <a:t>Καππαδοκία, </a:t>
            </a:r>
            <a:r>
              <a:rPr lang="el-GR" dirty="0" smtClean="0"/>
              <a:t>Θράκη, Λυκία-Παμφυλία**</a:t>
            </a:r>
          </a:p>
          <a:p>
            <a:r>
              <a:rPr lang="el-GR" dirty="0" smtClean="0"/>
              <a:t>Μικρής έκτασης επαρχίες υπό ιππείς </a:t>
            </a:r>
            <a:r>
              <a:rPr lang="en-US" dirty="0" err="1" smtClean="0"/>
              <a:t>praefecti</a:t>
            </a:r>
            <a:r>
              <a:rPr lang="el-GR" dirty="0" smtClean="0"/>
              <a:t> ή </a:t>
            </a:r>
            <a:r>
              <a:rPr lang="en-GB" dirty="0" err="1" smtClean="0"/>
              <a:t>procuratores</a:t>
            </a:r>
            <a:r>
              <a:rPr lang="en-US" dirty="0" smtClean="0"/>
              <a:t> </a:t>
            </a:r>
            <a:r>
              <a:rPr lang="el-GR" dirty="0" smtClean="0"/>
              <a:t>(Ιουδαία</a:t>
            </a:r>
            <a:r>
              <a:rPr lang="en-GB" dirty="0" smtClean="0"/>
              <a:t>, </a:t>
            </a:r>
            <a:r>
              <a:rPr lang="el-GR" dirty="0" smtClean="0"/>
              <a:t>Ήπειρος)</a:t>
            </a:r>
          </a:p>
          <a:p>
            <a:r>
              <a:rPr lang="el-GR" dirty="0" smtClean="0"/>
              <a:t>Αίγυπτος υπό ιππέα </a:t>
            </a:r>
            <a:r>
              <a:rPr lang="en-US" dirty="0" err="1" smtClean="0"/>
              <a:t>praefectus</a:t>
            </a:r>
            <a:r>
              <a:rPr lang="en-US" dirty="0" smtClean="0"/>
              <a:t> </a:t>
            </a:r>
            <a:r>
              <a:rPr lang="en-US" dirty="0" err="1" smtClean="0"/>
              <a:t>Aegypti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5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ΤΡΟΠΟΙ ΑΣΚΗΣΗΣ ΤΗΣ ΡΩΜΑΪΚΗΣ ΕΞΟΥΣΙΑΣ</a:t>
            </a:r>
            <a:endParaRPr lang="el-GR" dirty="0"/>
          </a:p>
        </p:txBody>
      </p:sp>
      <p:sp>
        <p:nvSpPr>
          <p:cNvPr id="17410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35944"/>
          </a:xfrm>
        </p:spPr>
        <p:txBody>
          <a:bodyPr/>
          <a:lstStyle/>
          <a:p>
            <a:pPr eaLnBrk="1" hangingPunct="1"/>
            <a:r>
              <a:rPr lang="el-GR" dirty="0" smtClean="0"/>
              <a:t>Φορείς ρωμαϊκής εξουσίας: Σύγκλητος, Αυτοκράτορας, επαρχιακός διοικητής</a:t>
            </a:r>
          </a:p>
          <a:p>
            <a:pPr eaLnBrk="1" hangingPunct="1"/>
            <a:r>
              <a:rPr lang="el-GR" dirty="0" smtClean="0"/>
              <a:t>Πρεσβείες πόλεων οδηγούν σε συγκλητικά δόγματα, επιστολές αυτοκρατόρων, επιστολές ή διατάγματα επαρχιακών διοικητών.</a:t>
            </a:r>
          </a:p>
          <a:p>
            <a:pPr eaLnBrk="1" hangingPunct="1"/>
            <a:r>
              <a:rPr lang="el-GR" dirty="0" smtClean="0"/>
              <a:t>Ευκαιριακές παρεμβάσεις ως ανταπόκριση σε εκκλήσεις των πόλεων.</a:t>
            </a:r>
          </a:p>
          <a:p>
            <a:pPr eaLnBrk="1" hangingPunct="1"/>
            <a:r>
              <a:rPr lang="el-GR" dirty="0" smtClean="0"/>
              <a:t>Ρύθμιση θεμάτων φορολογίας, απονομής δικαιοσύνης, απόδοσης προνομίων</a:t>
            </a:r>
          </a:p>
          <a:p>
            <a:pPr eaLnBrk="1" hangingPunct="1"/>
            <a:endParaRPr lang="el-GR" dirty="0" smtClean="0"/>
          </a:p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169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Νομικό καθεστώς πόλεων αυτοκρατορίας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Coloniae</a:t>
            </a:r>
            <a:r>
              <a:rPr lang="en-US" sz="3600" dirty="0" smtClean="0"/>
              <a:t> </a:t>
            </a:r>
            <a:r>
              <a:rPr lang="en-US" sz="3600" dirty="0" err="1" smtClean="0"/>
              <a:t>civium</a:t>
            </a:r>
            <a:r>
              <a:rPr lang="en-US" sz="3600" dirty="0" smtClean="0"/>
              <a:t> </a:t>
            </a:r>
            <a:r>
              <a:rPr lang="en-US" sz="3600" dirty="0" err="1" smtClean="0"/>
              <a:t>Romanorum</a:t>
            </a:r>
            <a:r>
              <a:rPr lang="el-GR" sz="3600" dirty="0" smtClean="0"/>
              <a:t>: ιδρυμένες σε προϋπάρχοντες οικισμούς ή όχι, έχουν ρωμαϊκή οργάνωση (</a:t>
            </a:r>
            <a:r>
              <a:rPr lang="el-GR" sz="3600" dirty="0" err="1" smtClean="0"/>
              <a:t>δύανδροι</a:t>
            </a:r>
            <a:r>
              <a:rPr lang="el-GR" sz="3600" dirty="0" smtClean="0"/>
              <a:t>)</a:t>
            </a:r>
          </a:p>
          <a:p>
            <a:r>
              <a:rPr lang="en-US" sz="3600" dirty="0" err="1" smtClean="0"/>
              <a:t>Municipia</a:t>
            </a:r>
            <a:r>
              <a:rPr lang="en-US" sz="3600" dirty="0" smtClean="0"/>
              <a:t> </a:t>
            </a:r>
            <a:r>
              <a:rPr lang="el-GR" sz="3600" dirty="0" smtClean="0"/>
              <a:t>ρωμαϊκά και λατινικά </a:t>
            </a:r>
          </a:p>
          <a:p>
            <a:r>
              <a:rPr lang="en-US" sz="3600" dirty="0" err="1" smtClean="0"/>
              <a:t>Civitates</a:t>
            </a:r>
            <a:r>
              <a:rPr lang="en-US" sz="3600" dirty="0" smtClean="0"/>
              <a:t> </a:t>
            </a:r>
            <a:r>
              <a:rPr lang="en-US" sz="3600" dirty="0" err="1" smtClean="0"/>
              <a:t>peregrinae</a:t>
            </a:r>
            <a:r>
              <a:rPr lang="en-US" sz="3600" dirty="0" smtClean="0"/>
              <a:t>: </a:t>
            </a:r>
            <a:r>
              <a:rPr lang="el-GR" sz="3600" dirty="0" smtClean="0"/>
              <a:t>πόλεις υπηκόων με εσωτερική αυτοδιοίκηση (</a:t>
            </a:r>
            <a:r>
              <a:rPr lang="en-US" sz="3600" dirty="0" err="1" smtClean="0"/>
              <a:t>foederatae</a:t>
            </a:r>
            <a:r>
              <a:rPr lang="en-US" sz="3600" dirty="0" smtClean="0"/>
              <a:t>, </a:t>
            </a:r>
            <a:r>
              <a:rPr lang="en-US" sz="3600" dirty="0" err="1" smtClean="0"/>
              <a:t>liberae</a:t>
            </a:r>
            <a:r>
              <a:rPr lang="en-US" sz="3600" dirty="0" smtClean="0"/>
              <a:t>, </a:t>
            </a:r>
            <a:r>
              <a:rPr lang="en-US" sz="3600" dirty="0" err="1" smtClean="0"/>
              <a:t>liberae</a:t>
            </a:r>
            <a:r>
              <a:rPr lang="en-US" sz="3600" dirty="0" smtClean="0"/>
              <a:t> et immunes, </a:t>
            </a:r>
            <a:r>
              <a:rPr lang="en-US" sz="3600" dirty="0" err="1" smtClean="0"/>
              <a:t>stipendiariae</a:t>
            </a:r>
            <a:r>
              <a:rPr lang="en-US" sz="3600" dirty="0" smtClean="0"/>
              <a:t>)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3556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Αυτοκρατορική επιστολή,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Reynolds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Aphr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.&amp;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690255"/>
            <a:ext cx="10972800" cy="456276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αὐτοκράτωρ</a:t>
            </a:r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Καῖσαρ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Τραϊανοῦ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Παρθικοῦ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υἱός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,|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Νέρουα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υἱωνός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Τραϊανὸς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Ἁδριανὸς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Σεβαστός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,|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ἀρχιερεὺς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μέγιστος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δημαρχικῆς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ἐξουσίας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γʹ,|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Ἀφροδεισιέων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ἄρχουσι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βουλῇ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δήμῳ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χαίρειν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.|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ἐλευθερίαν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αὐτονομίαν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ἄλλα|τὰ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ὑπάρξαντα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ὑμεῖν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παρά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τε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συνκλήτου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καὶ|τῶν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πρὸ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ἐμοῦ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αὐτοκρατόρων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ἐβεβαίωσα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πρόσθεν</a:t>
            </a:r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.|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9063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Αυτοκρατορική επιστολή, </a:t>
            </a:r>
            <a:r>
              <a:rPr lang="el-GR" sz="40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Reynolds</a:t>
            </a:r>
            <a:r>
              <a:rPr lang="el-G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40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Aphr</a:t>
            </a:r>
            <a:r>
              <a:rPr lang="el-G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.&amp;</a:t>
            </a:r>
            <a:r>
              <a:rPr lang="el-GR" sz="40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</a:t>
            </a:r>
            <a:r>
              <a:rPr lang="el-G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br>
              <a:rPr lang="el-G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ἐντευχθεὶς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διὰ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πρεσβείας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περὶ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σιδή|ρου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χρήσεως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τέλους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ἥλων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καίπερ|ἀνφισβητησίμου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πράγματος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ὄντος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διὰ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τὸ|μὴ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νῦν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πρῶτον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τελώνας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ἐπικεχειρηκέναι|παρ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ὑμῶν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ἐγλέγειν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ὁμῶς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εἰδὼς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πόλιν|τά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τε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ἄλλα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τειμῆς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οὖσαν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ἀξίαν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ἐξῃρημένη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&lt;ν&gt;|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τύπου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ἐπαρχείας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ἀπαλάσσω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αὐτὴν|τοῦ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τελέσματος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γέγραπφα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Κλ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αυδίῳ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Ἀγριππείνῳ|τῷ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ἐπιτρόπῳ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μου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παρανγεῖλαι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τῷ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μεμισθωμένῳ|τὸ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Ἀσίᾳ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τέλος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ἀπέχεσθαι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ὑμετέρας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πόλεως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01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Ενδεικτική 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R. K. </a:t>
            </a:r>
            <a:r>
              <a:rPr lang="fr-FR" dirty="0" err="1"/>
              <a:t>Sherk</a:t>
            </a:r>
            <a:r>
              <a:rPr lang="fr-FR" dirty="0"/>
              <a:t>, </a:t>
            </a:r>
            <a:r>
              <a:rPr lang="fr-FR" i="1" dirty="0"/>
              <a:t>Roman Documents </a:t>
            </a:r>
            <a:r>
              <a:rPr lang="fr-FR" i="1" dirty="0" err="1"/>
              <a:t>from</a:t>
            </a:r>
            <a:r>
              <a:rPr lang="fr-FR" i="1" dirty="0"/>
              <a:t> the Greek East</a:t>
            </a:r>
            <a:r>
              <a:rPr lang="fr-FR" dirty="0"/>
              <a:t>, </a:t>
            </a:r>
            <a:r>
              <a:rPr lang="en-US" dirty="0"/>
              <a:t>Baltimore 1969</a:t>
            </a:r>
            <a:endParaRPr lang="el-GR" dirty="0"/>
          </a:p>
          <a:p>
            <a:r>
              <a:rPr lang="fr-FR" dirty="0"/>
              <a:t>J. H. Oliver, </a:t>
            </a:r>
            <a:r>
              <a:rPr lang="fr-FR" i="1" dirty="0"/>
              <a:t>Greek Constitutions of </a:t>
            </a:r>
            <a:r>
              <a:rPr lang="fr-FR" i="1" dirty="0" err="1"/>
              <a:t>Early</a:t>
            </a:r>
            <a:r>
              <a:rPr lang="fr-FR" i="1" dirty="0"/>
              <a:t> Roman </a:t>
            </a:r>
            <a:r>
              <a:rPr lang="fr-FR" i="1" dirty="0" err="1"/>
              <a:t>Emperors</a:t>
            </a:r>
            <a:r>
              <a:rPr lang="fr-FR" dirty="0"/>
              <a:t>, Philadelphia 1989</a:t>
            </a:r>
            <a:endParaRPr lang="el-GR" dirty="0"/>
          </a:p>
          <a:p>
            <a:r>
              <a:rPr lang="en-GB" dirty="0"/>
              <a:t>A. </a:t>
            </a:r>
            <a:r>
              <a:rPr lang="en-GB" dirty="0" err="1"/>
              <a:t>Lintott</a:t>
            </a:r>
            <a:r>
              <a:rPr lang="en-GB" dirty="0"/>
              <a:t>, </a:t>
            </a:r>
            <a:r>
              <a:rPr lang="en-GB" i="1" dirty="0"/>
              <a:t>Imperium </a:t>
            </a:r>
            <a:r>
              <a:rPr lang="en-GB" i="1" dirty="0" err="1"/>
              <a:t>Romanum</a:t>
            </a:r>
            <a:r>
              <a:rPr lang="en-GB" i="1" dirty="0"/>
              <a:t>. Politics and Administration</a:t>
            </a:r>
            <a:r>
              <a:rPr lang="en-GB" dirty="0"/>
              <a:t>, London 1993</a:t>
            </a:r>
            <a:endParaRPr lang="el-GR" dirty="0"/>
          </a:p>
          <a:p>
            <a:r>
              <a:rPr lang="el-GR" dirty="0"/>
              <a:t>P. </a:t>
            </a:r>
            <a:r>
              <a:rPr lang="el-GR" dirty="0" err="1"/>
              <a:t>Garnsey</a:t>
            </a:r>
            <a:r>
              <a:rPr lang="el-GR" dirty="0"/>
              <a:t>, R. </a:t>
            </a:r>
            <a:r>
              <a:rPr lang="el-GR" dirty="0" err="1"/>
              <a:t>Saller</a:t>
            </a:r>
            <a:r>
              <a:rPr lang="el-GR" dirty="0"/>
              <a:t>, </a:t>
            </a:r>
            <a:r>
              <a:rPr lang="el-GR" i="1" dirty="0"/>
              <a:t>Η Ρωμαϊκή Αυτοκρατορία. Οικονομία, κοινωνία και πολιτισμός</a:t>
            </a:r>
            <a:r>
              <a:rPr lang="el-GR" dirty="0"/>
              <a:t>, Ηράκλειο 1995.</a:t>
            </a:r>
          </a:p>
          <a:p>
            <a:r>
              <a:rPr lang="fr-FR" dirty="0"/>
              <a:t>M. Sartre</a:t>
            </a:r>
            <a:r>
              <a:rPr lang="fr-FR" i="1" dirty="0"/>
              <a:t>, L’ Orient Romain</a:t>
            </a:r>
            <a:r>
              <a:rPr lang="fr-FR" dirty="0"/>
              <a:t>, Paris 1991.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20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ΕΠΙΣΤΟΛΗ ΑΥΓΟΥΣΤΟΥ ΣΤΟΥΣ ΣΑΜΙΟΥΣ, </a:t>
            </a:r>
            <a:r>
              <a:rPr lang="en-GB" dirty="0" smtClean="0"/>
              <a:t>Oliver GC 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 err="1" smtClean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αὐτοκράτωρ</a:t>
            </a:r>
            <a:r>
              <a:rPr lang="el-GR" sz="3600" dirty="0" smtClean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Καῖσαρ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Ἰουλίου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υἱὸς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Αὔγουστος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Σαμίοις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ὑπὸ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ἀξίωμα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ὑπέγραψεν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·/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ἔξεστιν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ὑμεῖν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αὐτοῖς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ὁρᾶν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φιλάνθρωπον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ἐλευθερίας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οὐδενὶ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δέδωκα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δήμῳ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πλὴν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/[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Ἀφροδεισιέων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ὃς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πολέμῳ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ἐμὰ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φρονήσας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δοριάλωτος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διὰ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ἡμᾶς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εὔνοιαν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ἐγένετο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0846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ΕΠΙΣΤΟΛΗ ΑΥΓΟΥΣΤΟΥ ΣΤΟΥΣ ΣΑΜΙΟΥΣ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γάρ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ἐστιν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δίκαιον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πάντων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μέγιστον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φιλάνθρωπον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εἰκῇ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χωρὶς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αἰτίας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χαρίζεσθαι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ἐγὼ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ὑμεῖν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εὐνοῶ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βουλοίμην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ἂν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γυναικί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μου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ὑμῶν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σπουδαζούσῃ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χαρίζεσθαι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οὐχ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ὥστε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καταλῦσαι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συνήθειάν</a:t>
            </a:r>
            <a:r>
              <a:rPr lang="el-GR" sz="40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μου·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419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ΕΠΙΣΤΟΛΗ ΑΥΓΟΥΣΤΟΥ ΣΤΟΥΣ ΣΑΜΙΟΥΣ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800" dirty="0" err="1"/>
              <a:t>οὐδὲ</a:t>
            </a:r>
            <a:r>
              <a:rPr lang="el-GR" sz="4800" dirty="0"/>
              <a:t> </a:t>
            </a:r>
            <a:r>
              <a:rPr lang="el-GR" sz="4800" dirty="0" err="1"/>
              <a:t>γὰρ</a:t>
            </a:r>
            <a:r>
              <a:rPr lang="el-GR" sz="4800" dirty="0"/>
              <a:t> </a:t>
            </a:r>
            <a:r>
              <a:rPr lang="el-GR" sz="4800" dirty="0" err="1"/>
              <a:t>τῶν</a:t>
            </a:r>
            <a:r>
              <a:rPr lang="el-GR" sz="4800" dirty="0"/>
              <a:t> </a:t>
            </a:r>
            <a:r>
              <a:rPr lang="el-GR" sz="4800" dirty="0" err="1"/>
              <a:t>χρημάτων</a:t>
            </a:r>
            <a:r>
              <a:rPr lang="el-GR" sz="4800" dirty="0"/>
              <a:t> μοι </a:t>
            </a:r>
            <a:r>
              <a:rPr lang="el-GR" sz="4800" dirty="0" err="1"/>
              <a:t>μέλει</a:t>
            </a:r>
            <a:r>
              <a:rPr lang="el-GR" sz="4800" dirty="0"/>
              <a:t> ἃ </a:t>
            </a:r>
            <a:r>
              <a:rPr lang="el-GR" sz="4800" dirty="0" err="1"/>
              <a:t>εἰς</a:t>
            </a:r>
            <a:r>
              <a:rPr lang="el-GR" sz="4800" dirty="0"/>
              <a:t> </a:t>
            </a:r>
            <a:r>
              <a:rPr lang="el-GR" sz="4800" dirty="0" err="1"/>
              <a:t>τὸν</a:t>
            </a:r>
            <a:r>
              <a:rPr lang="el-GR" sz="4800" dirty="0"/>
              <a:t> </a:t>
            </a:r>
            <a:r>
              <a:rPr lang="el-GR" sz="4800" dirty="0" err="1"/>
              <a:t>φόρον</a:t>
            </a:r>
            <a:r>
              <a:rPr lang="el-GR" sz="4800" dirty="0"/>
              <a:t> </a:t>
            </a:r>
            <a:r>
              <a:rPr lang="el-GR" sz="4800" dirty="0" err="1" smtClean="0"/>
              <a:t>τελεῖτε</a:t>
            </a:r>
            <a:r>
              <a:rPr lang="el-GR" sz="4800" dirty="0" smtClean="0"/>
              <a:t>/</a:t>
            </a:r>
            <a:r>
              <a:rPr lang="el-GR" sz="4800" dirty="0" err="1" smtClean="0"/>
              <a:t>vacat</a:t>
            </a:r>
            <a:r>
              <a:rPr lang="el-GR" sz="4800" dirty="0" smtClean="0"/>
              <a:t> </a:t>
            </a:r>
            <a:r>
              <a:rPr lang="el-GR" sz="4800" dirty="0" err="1"/>
              <a:t>ἀλλὰ</a:t>
            </a:r>
            <a:r>
              <a:rPr lang="el-GR" sz="4800" dirty="0"/>
              <a:t> </a:t>
            </a:r>
            <a:r>
              <a:rPr lang="el-GR" sz="4800" dirty="0" err="1"/>
              <a:t>τὰ</a:t>
            </a:r>
            <a:r>
              <a:rPr lang="el-GR" sz="4800" dirty="0"/>
              <a:t> </a:t>
            </a:r>
            <a:r>
              <a:rPr lang="el-GR" sz="4800" dirty="0" err="1"/>
              <a:t>τειμιώτατα</a:t>
            </a:r>
            <a:r>
              <a:rPr lang="el-GR" sz="4800" dirty="0"/>
              <a:t> </a:t>
            </a:r>
            <a:r>
              <a:rPr lang="el-GR" sz="4800" dirty="0" err="1"/>
              <a:t>φιλάνθρωπα</a:t>
            </a:r>
            <a:r>
              <a:rPr lang="el-GR" sz="4800" dirty="0"/>
              <a:t> </a:t>
            </a:r>
            <a:r>
              <a:rPr lang="el-GR" sz="4800" dirty="0" err="1"/>
              <a:t>χωρὶς</a:t>
            </a:r>
            <a:r>
              <a:rPr lang="el-GR" sz="4800" dirty="0"/>
              <a:t> </a:t>
            </a:r>
            <a:r>
              <a:rPr lang="el-GR" sz="4800" dirty="0" err="1"/>
              <a:t>αἰτίας</a:t>
            </a:r>
            <a:r>
              <a:rPr lang="el-GR" sz="4800" dirty="0"/>
              <a:t> </a:t>
            </a:r>
            <a:r>
              <a:rPr lang="el-GR" sz="4800" dirty="0" err="1"/>
              <a:t>εὐλόγου</a:t>
            </a:r>
            <a:r>
              <a:rPr lang="el-GR" sz="4800" dirty="0"/>
              <a:t> </a:t>
            </a:r>
            <a:r>
              <a:rPr lang="el-GR" sz="4800" dirty="0" err="1"/>
              <a:t>δεδωκέναιv</a:t>
            </a:r>
            <a:r>
              <a:rPr lang="el-GR" sz="4800" dirty="0"/>
              <a:t> </a:t>
            </a:r>
            <a:r>
              <a:rPr lang="el-GR" sz="4800" dirty="0" err="1"/>
              <a:t>οὐδενὶ</a:t>
            </a:r>
            <a:r>
              <a:rPr lang="el-GR" sz="4800" dirty="0"/>
              <a:t> </a:t>
            </a:r>
            <a:r>
              <a:rPr lang="el-GR" sz="4800" dirty="0" err="1"/>
              <a:t>βούλομαι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10616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Πλούταρχος, Πολιτικά Παραγγέλματα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Ποιοῦντα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μέντοι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παρέχοντα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τοῖς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κρατοῦσιν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εὐπειθῆ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τὴν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πατρίδα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δεῖ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μὴ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προσαπεκταπεινοῦν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μηδὲ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τοῦ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σκέλους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δεδεμένου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προσυποβάλλειν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τὸν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τράχηλον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ὥσπερ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ἔνιοι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μικρὰ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μείζω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φέροντες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ἐπὶ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τοὺς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ἡγεμόνας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ἐξονειδίζουσι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τὴν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δουλείαν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μᾶλλον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δ’ὅλως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τὴν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πολιτείαν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ἀναιροῦσι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9267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Πλούταρχος, Πολιτικά Παραγγέλματα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28028"/>
          </a:xfrm>
        </p:spPr>
        <p:txBody>
          <a:bodyPr/>
          <a:lstStyle/>
          <a:p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οὕτως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οἱ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παντὶ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δόγματι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συνεδρίῳ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χάριτι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διοικήσει προσάγοντες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ἡγεμονικὴν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κρίσιν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ἀναγκάζουσιν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ἑαυτῶν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μᾶλλον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ἢ βούλονται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δεσπότας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εἶναι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τοὺς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ἡγουμένους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.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Αἰτία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δε τούτου μάλιστα πλεονεξία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φιλονεικία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44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τῶν</a:t>
            </a:r>
            <a:r>
              <a:rPr lang="el-GR" sz="44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πρώτων·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7684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Πλούταρχος, Πολιτικά Παραγγέλματα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/>
              <a:t>ἢ </a:t>
            </a:r>
            <a:r>
              <a:rPr lang="el-GR" sz="4000" dirty="0" err="1"/>
              <a:t>γὰρ</a:t>
            </a:r>
            <a:r>
              <a:rPr lang="el-GR" sz="4000" dirty="0"/>
              <a:t> </a:t>
            </a:r>
            <a:r>
              <a:rPr lang="el-GR" sz="4000" dirty="0" err="1"/>
              <a:t>ἐν</a:t>
            </a:r>
            <a:r>
              <a:rPr lang="el-GR" sz="4000" dirty="0"/>
              <a:t> </a:t>
            </a:r>
            <a:r>
              <a:rPr lang="el-GR" sz="4000" dirty="0" err="1"/>
              <a:t>οἷς</a:t>
            </a:r>
            <a:r>
              <a:rPr lang="el-GR" sz="4000" dirty="0"/>
              <a:t> </a:t>
            </a:r>
            <a:r>
              <a:rPr lang="el-GR" sz="4000" dirty="0" err="1"/>
              <a:t>βλάπτουσι</a:t>
            </a:r>
            <a:r>
              <a:rPr lang="el-GR" sz="4000" dirty="0"/>
              <a:t> </a:t>
            </a:r>
            <a:r>
              <a:rPr lang="el-GR" sz="4000" dirty="0" err="1"/>
              <a:t>τοὺς</a:t>
            </a:r>
            <a:r>
              <a:rPr lang="el-GR" sz="4000" dirty="0"/>
              <a:t> </a:t>
            </a:r>
            <a:r>
              <a:rPr lang="el-GR" sz="4000" dirty="0" err="1"/>
              <a:t>ἐλάττονας</a:t>
            </a:r>
            <a:r>
              <a:rPr lang="el-GR" sz="4000" dirty="0"/>
              <a:t> </a:t>
            </a:r>
            <a:r>
              <a:rPr lang="el-GR" sz="4000" dirty="0" err="1"/>
              <a:t>ἐκβιάζονται</a:t>
            </a:r>
            <a:r>
              <a:rPr lang="el-GR" sz="4000" dirty="0"/>
              <a:t> </a:t>
            </a:r>
            <a:r>
              <a:rPr lang="el-GR" sz="4000" dirty="0" err="1"/>
              <a:t>φεύγειν</a:t>
            </a:r>
            <a:r>
              <a:rPr lang="el-GR" sz="4000" dirty="0"/>
              <a:t> </a:t>
            </a:r>
            <a:r>
              <a:rPr lang="el-GR" sz="4000" dirty="0" err="1"/>
              <a:t>τὴν</a:t>
            </a:r>
            <a:r>
              <a:rPr lang="el-GR" sz="4000" dirty="0"/>
              <a:t> πόλιν ἢ </a:t>
            </a:r>
            <a:r>
              <a:rPr lang="el-GR" sz="4000" dirty="0" err="1"/>
              <a:t>περὶ</a:t>
            </a:r>
            <a:r>
              <a:rPr lang="el-GR" sz="4000" dirty="0"/>
              <a:t> </a:t>
            </a:r>
            <a:r>
              <a:rPr lang="el-GR" sz="4000" dirty="0" err="1"/>
              <a:t>ὧν</a:t>
            </a:r>
            <a:r>
              <a:rPr lang="el-GR" sz="4000" dirty="0"/>
              <a:t> </a:t>
            </a:r>
            <a:r>
              <a:rPr lang="el-GR" sz="4000" dirty="0" err="1"/>
              <a:t>διαφέρονται</a:t>
            </a:r>
            <a:r>
              <a:rPr lang="el-GR" sz="4000" dirty="0"/>
              <a:t> </a:t>
            </a:r>
            <a:r>
              <a:rPr lang="el-GR" sz="4000" dirty="0" err="1"/>
              <a:t>πρὸς</a:t>
            </a:r>
            <a:r>
              <a:rPr lang="el-GR" sz="4000" dirty="0"/>
              <a:t> </a:t>
            </a:r>
            <a:r>
              <a:rPr lang="el-GR" sz="4000" dirty="0" err="1"/>
              <a:t>ἀλλήλους</a:t>
            </a:r>
            <a:r>
              <a:rPr lang="el-GR" sz="4000" dirty="0"/>
              <a:t> </a:t>
            </a:r>
            <a:r>
              <a:rPr lang="el-GR" sz="4000" dirty="0" err="1"/>
              <a:t>οὐκ</a:t>
            </a:r>
            <a:r>
              <a:rPr lang="el-GR" sz="4000" dirty="0"/>
              <a:t> </a:t>
            </a:r>
            <a:r>
              <a:rPr lang="el-GR" sz="4000" dirty="0" err="1" smtClean="0"/>
              <a:t>ἀξιοῦντες</a:t>
            </a:r>
            <a:r>
              <a:rPr lang="el-GR" sz="4000" dirty="0" smtClean="0"/>
              <a:t> </a:t>
            </a:r>
            <a:r>
              <a:rPr lang="el-GR" sz="4000" dirty="0" err="1"/>
              <a:t>ἐν</a:t>
            </a:r>
            <a:r>
              <a:rPr lang="el-GR" sz="4000" dirty="0"/>
              <a:t> </a:t>
            </a:r>
            <a:r>
              <a:rPr lang="el-GR" sz="4000" dirty="0" err="1"/>
              <a:t>τοῖς</a:t>
            </a:r>
            <a:r>
              <a:rPr lang="el-GR" sz="4000" dirty="0"/>
              <a:t> </a:t>
            </a:r>
            <a:r>
              <a:rPr lang="el-GR" sz="4000" dirty="0" err="1"/>
              <a:t>πολίταις</a:t>
            </a:r>
            <a:r>
              <a:rPr lang="el-GR" sz="4000" dirty="0"/>
              <a:t> </a:t>
            </a:r>
            <a:r>
              <a:rPr lang="el-GR" sz="4000" dirty="0" err="1"/>
              <a:t>ἔχειν</a:t>
            </a:r>
            <a:r>
              <a:rPr lang="el-GR" sz="4000" dirty="0"/>
              <a:t> </a:t>
            </a:r>
            <a:r>
              <a:rPr lang="el-GR" sz="4000" dirty="0" err="1"/>
              <a:t>ἔλαττον</a:t>
            </a:r>
            <a:r>
              <a:rPr lang="el-GR" sz="4000" dirty="0"/>
              <a:t> </a:t>
            </a:r>
            <a:r>
              <a:rPr lang="el-GR" sz="4000" dirty="0" err="1"/>
              <a:t>ἐπάγονται</a:t>
            </a:r>
            <a:r>
              <a:rPr lang="el-GR" sz="4000" dirty="0"/>
              <a:t> </a:t>
            </a:r>
            <a:r>
              <a:rPr lang="el-GR" sz="4000" dirty="0" err="1"/>
              <a:t>τοὺς</a:t>
            </a:r>
            <a:r>
              <a:rPr lang="el-GR" sz="4000" dirty="0"/>
              <a:t> κρείττονας· </a:t>
            </a:r>
            <a:r>
              <a:rPr lang="el-GR" sz="4000" dirty="0" err="1"/>
              <a:t>ἐκ</a:t>
            </a:r>
            <a:r>
              <a:rPr lang="el-GR" sz="4000" dirty="0"/>
              <a:t> τούτου </a:t>
            </a:r>
            <a:r>
              <a:rPr lang="el-GR" sz="4000" dirty="0" err="1"/>
              <a:t>δὲ</a:t>
            </a:r>
            <a:r>
              <a:rPr lang="el-GR" sz="4000" dirty="0"/>
              <a:t> </a:t>
            </a:r>
            <a:r>
              <a:rPr lang="el-GR" sz="4000" dirty="0" err="1"/>
              <a:t>καὶ</a:t>
            </a:r>
            <a:r>
              <a:rPr lang="el-GR" sz="4000" dirty="0"/>
              <a:t> </a:t>
            </a:r>
            <a:r>
              <a:rPr lang="el-GR" sz="4000" dirty="0" err="1"/>
              <a:t>βουλὴ</a:t>
            </a:r>
            <a:r>
              <a:rPr lang="el-GR" sz="4000" dirty="0"/>
              <a:t> </a:t>
            </a:r>
            <a:r>
              <a:rPr lang="el-GR" sz="4000" dirty="0" err="1"/>
              <a:t>καὶ</a:t>
            </a:r>
            <a:r>
              <a:rPr lang="el-GR" sz="4000" dirty="0"/>
              <a:t> </a:t>
            </a:r>
            <a:r>
              <a:rPr lang="el-GR" sz="4000" dirty="0" err="1"/>
              <a:t>δῆμος</a:t>
            </a:r>
            <a:r>
              <a:rPr lang="el-GR" sz="4000" dirty="0"/>
              <a:t> </a:t>
            </a:r>
            <a:r>
              <a:rPr lang="el-GR" sz="4000" dirty="0" err="1"/>
              <a:t>καὶ</a:t>
            </a:r>
            <a:r>
              <a:rPr lang="el-GR" sz="4000" dirty="0"/>
              <a:t> δικαστήρια </a:t>
            </a:r>
            <a:r>
              <a:rPr lang="el-GR" sz="4000" dirty="0" err="1"/>
              <a:t>καὶ</a:t>
            </a:r>
            <a:r>
              <a:rPr lang="el-GR" sz="4000" dirty="0"/>
              <a:t> </a:t>
            </a:r>
            <a:r>
              <a:rPr lang="el-GR" sz="4000" dirty="0" err="1"/>
              <a:t>ἀρχὴ</a:t>
            </a:r>
            <a:r>
              <a:rPr lang="el-GR" sz="4000" dirty="0"/>
              <a:t> </a:t>
            </a:r>
            <a:r>
              <a:rPr lang="el-GR" sz="4000" dirty="0" err="1"/>
              <a:t>πᾶσα</a:t>
            </a:r>
            <a:r>
              <a:rPr lang="el-GR" sz="4000" dirty="0"/>
              <a:t> </a:t>
            </a:r>
            <a:r>
              <a:rPr lang="el-GR" sz="4000" dirty="0" err="1"/>
              <a:t>τὴν</a:t>
            </a:r>
            <a:r>
              <a:rPr lang="el-GR" sz="4000" dirty="0"/>
              <a:t> </a:t>
            </a:r>
            <a:r>
              <a:rPr lang="el-GR" sz="4000" dirty="0" err="1"/>
              <a:t>ἐξουσίαν</a:t>
            </a:r>
            <a:r>
              <a:rPr lang="el-GR" sz="4000" dirty="0"/>
              <a:t> </a:t>
            </a:r>
            <a:r>
              <a:rPr lang="el-GR" sz="4000" dirty="0" err="1"/>
              <a:t>ἀπόλλυσι</a:t>
            </a:r>
            <a:r>
              <a:rPr lang="el-GR" sz="4000" dirty="0"/>
              <a:t> (814 </a:t>
            </a:r>
            <a:r>
              <a:rPr lang="en-US" sz="4000" dirty="0"/>
              <a:t>f-815 a).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6539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Πλούταρχος, Πολιτικά Παραγγέλματα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el-GR" sz="3600" smtClean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ἐλευθερίας</a:t>
            </a:r>
            <a:r>
              <a:rPr lang="el-GR" sz="3600" dirty="0" smtClean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δ’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ὅσον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οἱ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κρατοῦντες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νέμουσι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τοῖς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δήμοις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μέτεστι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οὐ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τὸ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πλέον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ἴσως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οὐκ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ἄμεινον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…  </a:t>
            </a:r>
            <a:r>
              <a:rPr lang="el-GR" sz="3600" dirty="0" err="1" smtClean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Λείπεται</a:t>
            </a:r>
            <a:r>
              <a:rPr lang="el-GR" sz="3600" dirty="0" smtClean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δὴ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τῷ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πολιτικῷ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μόνον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ἐκ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τῶν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ὑποκειμένων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ἔργων</a:t>
            </a:r>
            <a:r>
              <a:rPr lang="en-US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ὃ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μηδενὸς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ἔλαττόν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ἐστι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τῶν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ἀγαθῶν</a:t>
            </a:r>
            <a:r>
              <a:rPr lang="en-US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ὁμόνοιαν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ἐμποιεῖν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φιλία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ἀεὶ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τοῖς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συνοικοῦσιν</a:t>
            </a:r>
            <a:r>
              <a:rPr lang="en-US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ἔριδας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δὲ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διχοφροσύνας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καὶ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δυσμένειαν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ἐξαιρεῖν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l-GR" sz="36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ἅπασαν</a:t>
            </a:r>
            <a:r>
              <a:rPr lang="en-US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…  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(824</a:t>
            </a:r>
            <a:r>
              <a:rPr lang="en-US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c-d</a:t>
            </a:r>
            <a:r>
              <a:rPr lang="el-GR" sz="3600" dirty="0">
                <a:latin typeface="Palatino Linotype" panose="0204050205050503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).</a:t>
            </a:r>
            <a:endParaRPr lang="el-G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728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/>
              <a:t>Το ρωμαϊκό κράτος μετά τον πόλεμο του </a:t>
            </a:r>
            <a:r>
              <a:rPr lang="el-GR" altLang="el-GR" sz="3200" dirty="0" err="1"/>
              <a:t>Αριστόνικου</a:t>
            </a:r>
            <a:r>
              <a:rPr lang="el-GR" altLang="el-GR" sz="3200" dirty="0"/>
              <a:t> (τέλη 2</a:t>
            </a:r>
            <a:r>
              <a:rPr lang="el-GR" altLang="el-GR" sz="3200" baseline="30000" dirty="0"/>
              <a:t>ου</a:t>
            </a:r>
            <a:r>
              <a:rPr lang="el-GR" altLang="el-GR" sz="3200" dirty="0"/>
              <a:t> αιώνα π.Χ.)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  <p:pic>
        <p:nvPicPr>
          <p:cNvPr id="20485" name="Picture 5" descr="Αποτέλεσμα εικόνας για maps of the roman empire over 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1600201"/>
            <a:ext cx="1116148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5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ελληνορωμαϊκή Ανατολή το 90 π.Χ.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1417638"/>
            <a:ext cx="10865922" cy="504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ΠΟΡΕΙΑ ΤΗΣ ΕΠΑΡΧΙΟΠΟΙΗΣΗΣ ΤΟΝ 2</a:t>
            </a:r>
            <a:r>
              <a:rPr lang="el-GR" baseline="30000" dirty="0" smtClean="0"/>
              <a:t>Ο</a:t>
            </a:r>
            <a:r>
              <a:rPr lang="el-GR" dirty="0" smtClean="0"/>
              <a:t> ΑΙΩΝΑ Π.Χ.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Επαρχία Μακεδονίας, 148 π.Χ.</a:t>
            </a:r>
          </a:p>
          <a:p>
            <a:r>
              <a:rPr lang="el-GR" dirty="0" smtClean="0"/>
              <a:t>Υπαγωγή των πόλεων της Νότιας Ελλάδας υπό την εποπτεία του επαρχιακού διοικητή της Μακεδονίας το 146 π.Χ.</a:t>
            </a:r>
          </a:p>
          <a:p>
            <a:r>
              <a:rPr lang="el-GR" dirty="0" smtClean="0"/>
              <a:t>Επαρχία Ασίας 129 π.Χ.</a:t>
            </a:r>
          </a:p>
          <a:p>
            <a:r>
              <a:rPr lang="el-GR" dirty="0" smtClean="0"/>
              <a:t>Μόνιμη παρουσία Ρωμαίων αρχόντων και Ρωμαϊκών στρατιωτικών μονάδων.</a:t>
            </a:r>
          </a:p>
          <a:p>
            <a:r>
              <a:rPr lang="el-GR" altLang="el-GR" dirty="0" smtClean="0"/>
              <a:t>Διατήρηση πολιτειακών δομών πόλεων/εσωτερική αυτοδιοίκηση</a:t>
            </a:r>
          </a:p>
          <a:p>
            <a:r>
              <a:rPr lang="el-GR" altLang="el-GR" dirty="0" smtClean="0"/>
              <a:t>κατά </a:t>
            </a:r>
            <a:r>
              <a:rPr lang="el-GR" altLang="el-GR" dirty="0"/>
              <a:t>περιπτώσεις </a:t>
            </a:r>
            <a:r>
              <a:rPr lang="el-GR" altLang="el-GR" dirty="0" smtClean="0"/>
              <a:t>επιβολή </a:t>
            </a:r>
            <a:r>
              <a:rPr lang="el-GR" altLang="el-GR" dirty="0"/>
              <a:t>τιμοκρατικών κριτηρίων για την ανάληψη </a:t>
            </a:r>
            <a:r>
              <a:rPr lang="el-GR" altLang="el-GR" dirty="0" smtClean="0"/>
              <a:t>αρχών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4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Μεταγενέστερες ιδρύσεις επαρχιών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14764"/>
            <a:ext cx="10515600" cy="4839854"/>
          </a:xfrm>
        </p:spPr>
        <p:txBody>
          <a:bodyPr>
            <a:normAutofit/>
          </a:bodyPr>
          <a:lstStyle/>
          <a:p>
            <a:r>
              <a:rPr lang="el-GR" dirty="0" smtClean="0"/>
              <a:t>Κιλικία: </a:t>
            </a:r>
            <a:r>
              <a:rPr lang="en-US" dirty="0" err="1" smtClean="0"/>
              <a:t>provincia</a:t>
            </a:r>
            <a:r>
              <a:rPr lang="en-US" dirty="0" smtClean="0"/>
              <a:t> </a:t>
            </a:r>
            <a:r>
              <a:rPr lang="el-GR" dirty="0" smtClean="0"/>
              <a:t>από το 102-100 αρχικά εκτεινόμενη σε εδάφη Παμφυλίας και </a:t>
            </a:r>
            <a:r>
              <a:rPr lang="el-GR" dirty="0" err="1" smtClean="0"/>
              <a:t>Πισιδίας</a:t>
            </a:r>
            <a:r>
              <a:rPr lang="el-GR" dirty="0" smtClean="0"/>
              <a:t>, βραχύβια αναδιοργάνωση από Πομπήιο (εδάφη </a:t>
            </a:r>
            <a:r>
              <a:rPr lang="el-GR" dirty="0" err="1" smtClean="0"/>
              <a:t>Πεδιάδος</a:t>
            </a:r>
            <a:r>
              <a:rPr lang="el-GR" dirty="0" smtClean="0"/>
              <a:t> Κιλικίας), οριστική σύσταση επί Βεσπασιανού (72 μ.Χ.)</a:t>
            </a:r>
          </a:p>
          <a:p>
            <a:r>
              <a:rPr lang="el-GR" dirty="0" smtClean="0"/>
              <a:t>Επαρχία Βιθυνίας-Πόντου (64 π.Χ.), </a:t>
            </a:r>
            <a:r>
              <a:rPr lang="el-GR" dirty="0" err="1" smtClean="0"/>
              <a:t>Αχαΐας</a:t>
            </a:r>
            <a:r>
              <a:rPr lang="el-GR" dirty="0" smtClean="0"/>
              <a:t> (27 π.Χ.), Ήπειρος (επί </a:t>
            </a:r>
            <a:r>
              <a:rPr lang="el-GR" dirty="0" err="1" smtClean="0"/>
              <a:t>Φλαβίων</a:t>
            </a:r>
            <a:r>
              <a:rPr lang="el-GR" dirty="0" smtClean="0"/>
              <a:t>)</a:t>
            </a:r>
          </a:p>
          <a:p>
            <a:r>
              <a:rPr lang="el-GR" dirty="0" smtClean="0"/>
              <a:t>Ενοποίηση Μακεδονίας και </a:t>
            </a:r>
            <a:r>
              <a:rPr lang="el-GR" dirty="0" err="1" smtClean="0"/>
              <a:t>Αχαΐας</a:t>
            </a:r>
            <a:r>
              <a:rPr lang="el-GR" dirty="0" smtClean="0"/>
              <a:t> (15-44).</a:t>
            </a:r>
          </a:p>
          <a:p>
            <a:pPr lvl="0"/>
            <a:r>
              <a:rPr lang="el-GR" dirty="0" smtClean="0"/>
              <a:t>Ενσωμάτωση </a:t>
            </a:r>
            <a:r>
              <a:rPr lang="el-GR" dirty="0" err="1" smtClean="0"/>
              <a:t>πελατικών</a:t>
            </a:r>
            <a:r>
              <a:rPr lang="el-GR" dirty="0" smtClean="0"/>
              <a:t> βασιλείων: Επαρχίες Γαλατίας και Παμφυλίας (25 π.Χ.), Καππαδοκίας (17 μ.Χ.), </a:t>
            </a:r>
            <a:r>
              <a:rPr lang="el-GR" dirty="0">
                <a:solidFill>
                  <a:prstClr val="black"/>
                </a:solidFill>
              </a:rPr>
              <a:t>Θράκης (46 μ.Χ</a:t>
            </a:r>
            <a:r>
              <a:rPr lang="el-GR" dirty="0" smtClean="0">
                <a:solidFill>
                  <a:prstClr val="black"/>
                </a:solidFill>
              </a:rPr>
              <a:t>.).</a:t>
            </a:r>
            <a:endParaRPr lang="en-GB" dirty="0" smtClean="0"/>
          </a:p>
          <a:p>
            <a:r>
              <a:rPr lang="en-GB" dirty="0"/>
              <a:t> </a:t>
            </a:r>
            <a:r>
              <a:rPr lang="el-GR" dirty="0" smtClean="0"/>
              <a:t>Επαρχία Λυκίας-Παμφυλίας (43 μ.Χ.),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861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ρωμαϊκές επαρχίες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18" y="1496725"/>
            <a:ext cx="10538691" cy="5014912"/>
          </a:xfrm>
        </p:spPr>
      </p:pic>
    </p:spTree>
    <p:extLst>
      <p:ext uri="{BB962C8B-B14F-4D97-AF65-F5344CB8AC3E}">
        <p14:creationId xmlns:p14="http://schemas.microsoft.com/office/powerpoint/2010/main" val="18259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διοίκηση των επαρχιών κατά τους ρεπουμπλικανικούς χρόνους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Provincia</a:t>
            </a:r>
            <a:r>
              <a:rPr lang="en-US" dirty="0" smtClean="0"/>
              <a:t>: </a:t>
            </a:r>
            <a:r>
              <a:rPr lang="el-GR" dirty="0" err="1" smtClean="0"/>
              <a:t>εντολή→</a:t>
            </a:r>
            <a:r>
              <a:rPr lang="el-GR" dirty="0" smtClean="0"/>
              <a:t> περιοχή δικαιοδοσίας</a:t>
            </a:r>
          </a:p>
          <a:p>
            <a:r>
              <a:rPr lang="el-GR" dirty="0" smtClean="0"/>
              <a:t>Αρχικά διοίκηση επαρχιών από πραίτορες</a:t>
            </a:r>
          </a:p>
          <a:p>
            <a:r>
              <a:rPr lang="el-GR" dirty="0" smtClean="0"/>
              <a:t>Μετά τον </a:t>
            </a:r>
            <a:r>
              <a:rPr lang="el-GR" dirty="0" err="1" smtClean="0"/>
              <a:t>Σύλλα</a:t>
            </a:r>
            <a:r>
              <a:rPr lang="el-GR" dirty="0" smtClean="0"/>
              <a:t> ορίζονται ανθύπατοι και </a:t>
            </a:r>
            <a:r>
              <a:rPr lang="el-GR" dirty="0" err="1" smtClean="0"/>
              <a:t>αντιπραίτορες</a:t>
            </a:r>
            <a:r>
              <a:rPr lang="el-GR" dirty="0" smtClean="0"/>
              <a:t> με </a:t>
            </a:r>
            <a:r>
              <a:rPr lang="en-US" dirty="0" err="1" smtClean="0"/>
              <a:t>quaestor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legati</a:t>
            </a:r>
            <a:endParaRPr lang="en-US" dirty="0" smtClean="0"/>
          </a:p>
          <a:p>
            <a:r>
              <a:rPr lang="en-US" dirty="0" err="1" smtClean="0"/>
              <a:t>Lex</a:t>
            </a:r>
            <a:r>
              <a:rPr lang="en-US" dirty="0" smtClean="0"/>
              <a:t> </a:t>
            </a:r>
            <a:r>
              <a:rPr lang="en-US" dirty="0" err="1" smtClean="0"/>
              <a:t>provinciae</a:t>
            </a:r>
            <a:r>
              <a:rPr lang="el-GR" dirty="0" smtClean="0"/>
              <a:t> και</a:t>
            </a:r>
            <a:r>
              <a:rPr lang="en-US" dirty="0" smtClean="0"/>
              <a:t> </a:t>
            </a:r>
            <a:r>
              <a:rPr lang="en-US" dirty="0" err="1" smtClean="0"/>
              <a:t>edictum</a:t>
            </a:r>
            <a:endParaRPr lang="en-US" dirty="0" smtClean="0"/>
          </a:p>
          <a:p>
            <a:r>
              <a:rPr lang="el-GR" dirty="0" smtClean="0"/>
              <a:t>Τήρηση τάξης, υπεράσπιση (συνοριακές επαρχίες)</a:t>
            </a:r>
          </a:p>
          <a:p>
            <a:r>
              <a:rPr lang="el-GR" dirty="0" smtClean="0"/>
              <a:t>απονομή δικαιοσύνης (αγορές δικών, </a:t>
            </a:r>
            <a:r>
              <a:rPr lang="en-US" dirty="0" err="1" smtClean="0"/>
              <a:t>conventus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Εποπτεία είσπραξης φόρων (</a:t>
            </a:r>
            <a:r>
              <a:rPr lang="el-GR" dirty="0" err="1" smtClean="0"/>
              <a:t>δημοσιώνες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66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ΕΞΕΓΕΡΣΗ ΣΤΗ ΔΥΜΗ ΤΗΣ ΑΧΑΪΑΣ</a:t>
            </a:r>
            <a:br>
              <a:rPr lang="el-GR" dirty="0" smtClean="0"/>
            </a:br>
            <a:r>
              <a:rPr lang="en-GB" sz="4000" dirty="0" err="1" smtClean="0">
                <a:solidFill>
                  <a:prstClr val="black"/>
                </a:solidFill>
              </a:rPr>
              <a:t>Achaïe</a:t>
            </a:r>
            <a:r>
              <a:rPr lang="en-GB" sz="4000" dirty="0" smtClean="0">
                <a:solidFill>
                  <a:prstClr val="black"/>
                </a:solidFill>
              </a:rPr>
              <a:t> </a:t>
            </a:r>
            <a:r>
              <a:rPr lang="en-GB" sz="4000" dirty="0">
                <a:solidFill>
                  <a:prstClr val="black"/>
                </a:solidFill>
              </a:rPr>
              <a:t>III, </a:t>
            </a:r>
            <a:r>
              <a:rPr lang="el-GR" sz="4000" dirty="0" err="1">
                <a:solidFill>
                  <a:prstClr val="black"/>
                </a:solidFill>
              </a:rPr>
              <a:t>αρ</a:t>
            </a:r>
            <a:r>
              <a:rPr lang="el-GR" sz="4000" dirty="0">
                <a:solidFill>
                  <a:prstClr val="black"/>
                </a:solidFill>
              </a:rPr>
              <a:t>. 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715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Ε</a:t>
            </a:r>
            <a:r>
              <a:rPr lang="el-GR" sz="4400" dirty="0"/>
              <a:t>} </a:t>
            </a:r>
            <a:r>
              <a:rPr lang="el-GR" sz="4400" dirty="0" err="1"/>
              <a:t>ἐπὶ</a:t>
            </a:r>
            <a:r>
              <a:rPr lang="el-GR" sz="4400" dirty="0"/>
              <a:t> </a:t>
            </a:r>
            <a:r>
              <a:rPr lang="el-GR" sz="4400" dirty="0" err="1"/>
              <a:t>θεοκόλου</a:t>
            </a:r>
            <a:r>
              <a:rPr lang="el-GR" sz="4400" dirty="0"/>
              <a:t> </a:t>
            </a:r>
            <a:r>
              <a:rPr lang="el-GR" sz="4400" dirty="0" err="1"/>
              <a:t>Λέωνος</a:t>
            </a:r>
            <a:r>
              <a:rPr lang="el-GR" sz="4400" dirty="0"/>
              <a:t>, </a:t>
            </a:r>
            <a:r>
              <a:rPr lang="el-GR" sz="4400" i="1" dirty="0"/>
              <a:t>v</a:t>
            </a:r>
            <a:r>
              <a:rPr lang="el-GR" sz="4400" dirty="0"/>
              <a:t> </a:t>
            </a:r>
            <a:r>
              <a:rPr lang="el-GR" sz="4400" dirty="0" err="1" smtClean="0"/>
              <a:t>γραμματέ|ος</a:t>
            </a:r>
            <a:r>
              <a:rPr lang="el-GR" sz="4400" dirty="0" smtClean="0"/>
              <a:t> </a:t>
            </a:r>
            <a:r>
              <a:rPr lang="el-GR" sz="4400" dirty="0" err="1"/>
              <a:t>τοῦ</a:t>
            </a:r>
            <a:r>
              <a:rPr lang="el-GR" sz="4400" dirty="0"/>
              <a:t> </a:t>
            </a:r>
            <a:r>
              <a:rPr lang="el-GR" sz="4400" dirty="0" err="1"/>
              <a:t>συνεδρίου</a:t>
            </a:r>
            <a:r>
              <a:rPr lang="el-GR" sz="4400" dirty="0"/>
              <a:t> </a:t>
            </a:r>
            <a:r>
              <a:rPr lang="el-GR" sz="4400" dirty="0" err="1"/>
              <a:t>Στρατοκλέος</a:t>
            </a:r>
            <a:r>
              <a:rPr lang="el-GR" sz="4400" dirty="0" smtClean="0"/>
              <a:t>.|</a:t>
            </a:r>
            <a:r>
              <a:rPr lang="el-GR" sz="4400" dirty="0" err="1" smtClean="0"/>
              <a:t>Κόιντος</a:t>
            </a:r>
            <a:r>
              <a:rPr lang="el-GR" sz="4400" dirty="0" smtClean="0"/>
              <a:t> </a:t>
            </a:r>
            <a:r>
              <a:rPr lang="el-GR" sz="4400" dirty="0" err="1"/>
              <a:t>Φάβιος</a:t>
            </a:r>
            <a:r>
              <a:rPr lang="el-GR" sz="4400" dirty="0"/>
              <a:t> </a:t>
            </a:r>
            <a:r>
              <a:rPr lang="el-GR" sz="4400" dirty="0" err="1"/>
              <a:t>Κοΐντου</a:t>
            </a:r>
            <a:r>
              <a:rPr lang="el-GR" sz="4400" dirty="0"/>
              <a:t> </a:t>
            </a:r>
            <a:r>
              <a:rPr lang="el-GR" sz="4400" dirty="0" err="1"/>
              <a:t>Μάξιμος</a:t>
            </a:r>
            <a:r>
              <a:rPr lang="el-GR" sz="4400" dirty="0"/>
              <a:t> </a:t>
            </a:r>
            <a:r>
              <a:rPr lang="el-GR" sz="4400" dirty="0" err="1"/>
              <a:t>ἀνθύπατος</a:t>
            </a:r>
            <a:r>
              <a:rPr lang="el-GR" sz="4400" dirty="0"/>
              <a:t> </a:t>
            </a:r>
            <a:r>
              <a:rPr lang="el-GR" sz="4400" dirty="0" err="1"/>
              <a:t>Ῥωμαίων</a:t>
            </a:r>
            <a:r>
              <a:rPr lang="el-GR" sz="4400" dirty="0"/>
              <a:t> </a:t>
            </a:r>
            <a:r>
              <a:rPr lang="el-GR" sz="4400" dirty="0" err="1" smtClean="0"/>
              <a:t>Δυμαί|ων</a:t>
            </a:r>
            <a:r>
              <a:rPr lang="el-GR" sz="4400" dirty="0" smtClean="0"/>
              <a:t> </a:t>
            </a:r>
            <a:r>
              <a:rPr lang="el-GR" sz="4400" dirty="0" err="1"/>
              <a:t>τοῖς</a:t>
            </a:r>
            <a:r>
              <a:rPr lang="el-GR" sz="4400" dirty="0"/>
              <a:t> </a:t>
            </a:r>
            <a:r>
              <a:rPr lang="el-GR" sz="4400" dirty="0" err="1"/>
              <a:t>ἄρχουσι</a:t>
            </a:r>
            <a:r>
              <a:rPr lang="el-GR" sz="4400" dirty="0"/>
              <a:t> </a:t>
            </a:r>
            <a:r>
              <a:rPr lang="el-GR" sz="4400" dirty="0" err="1"/>
              <a:t>καὶ</a:t>
            </a:r>
            <a:r>
              <a:rPr lang="el-GR" sz="4400" dirty="0"/>
              <a:t> </a:t>
            </a:r>
            <a:r>
              <a:rPr lang="el-GR" sz="4400" dirty="0" err="1"/>
              <a:t>συνέδροις</a:t>
            </a:r>
            <a:r>
              <a:rPr lang="el-GR" sz="4400" dirty="0"/>
              <a:t> </a:t>
            </a:r>
            <a:r>
              <a:rPr lang="el-GR" sz="4400" dirty="0" err="1"/>
              <a:t>καὶ</a:t>
            </a:r>
            <a:r>
              <a:rPr lang="el-GR" sz="4400" dirty="0"/>
              <a:t> </a:t>
            </a:r>
            <a:r>
              <a:rPr lang="el-GR" sz="4400" dirty="0" err="1"/>
              <a:t>τῆι</a:t>
            </a:r>
            <a:r>
              <a:rPr lang="el-GR" sz="4400" dirty="0"/>
              <a:t> </a:t>
            </a:r>
            <a:r>
              <a:rPr lang="el-GR" sz="4400" dirty="0" err="1"/>
              <a:t>πόλει</a:t>
            </a:r>
            <a:r>
              <a:rPr lang="el-GR" sz="4400" dirty="0"/>
              <a:t> </a:t>
            </a:r>
            <a:r>
              <a:rPr lang="el-GR" sz="4400" dirty="0" err="1"/>
              <a:t>χαίρειν</a:t>
            </a:r>
            <a:r>
              <a:rPr lang="el-GR" sz="4400" dirty="0"/>
              <a:t>· </a:t>
            </a:r>
            <a:r>
              <a:rPr lang="el-GR" sz="4400" dirty="0" err="1"/>
              <a:t>τῶν</a:t>
            </a:r>
            <a:r>
              <a:rPr lang="el-GR" sz="4400" dirty="0"/>
              <a:t> </a:t>
            </a:r>
            <a:r>
              <a:rPr lang="el-GR" sz="4400" dirty="0" err="1" smtClean="0"/>
              <a:t>περὶ</a:t>
            </a:r>
            <a:r>
              <a:rPr lang="el-GR" sz="4400" dirty="0" smtClean="0"/>
              <a:t>| </a:t>
            </a:r>
            <a:r>
              <a:rPr lang="el-GR" sz="4400" dirty="0" err="1"/>
              <a:t>Κυλλάνιον</a:t>
            </a:r>
            <a:r>
              <a:rPr lang="el-GR" sz="4400" dirty="0"/>
              <a:t> </a:t>
            </a:r>
            <a:r>
              <a:rPr lang="el-GR" sz="4400" dirty="0" err="1"/>
              <a:t>συνέδρων</a:t>
            </a:r>
            <a:r>
              <a:rPr lang="el-GR" sz="4400" dirty="0"/>
              <a:t> </a:t>
            </a:r>
            <a:r>
              <a:rPr lang="el-GR" sz="4400" dirty="0" err="1"/>
              <a:t>ἐμφανισάντων</a:t>
            </a:r>
            <a:r>
              <a:rPr lang="el-GR" sz="4400" dirty="0"/>
              <a:t> μοι </a:t>
            </a:r>
            <a:r>
              <a:rPr lang="el-GR" sz="4400" dirty="0" err="1"/>
              <a:t>περὶ</a:t>
            </a:r>
            <a:r>
              <a:rPr lang="el-GR" sz="4400" dirty="0"/>
              <a:t> </a:t>
            </a:r>
            <a:r>
              <a:rPr lang="el-GR" sz="4400" dirty="0" err="1"/>
              <a:t>τῶν</a:t>
            </a:r>
            <a:r>
              <a:rPr lang="el-GR" sz="4400" dirty="0"/>
              <a:t> </a:t>
            </a:r>
            <a:r>
              <a:rPr lang="el-GR" sz="4400" dirty="0" err="1" smtClean="0"/>
              <a:t>συντελε|σθέντων</a:t>
            </a:r>
            <a:r>
              <a:rPr lang="el-GR" sz="4400" dirty="0" smtClean="0"/>
              <a:t> </a:t>
            </a:r>
            <a:r>
              <a:rPr lang="el-GR" sz="4400" dirty="0"/>
              <a:t>παρ’ </a:t>
            </a:r>
            <a:r>
              <a:rPr lang="el-GR" sz="4400" dirty="0" err="1"/>
              <a:t>ὑμῖν</a:t>
            </a:r>
            <a:r>
              <a:rPr lang="el-GR" sz="4400" dirty="0"/>
              <a:t> </a:t>
            </a:r>
            <a:r>
              <a:rPr lang="el-GR" sz="4400" dirty="0" err="1"/>
              <a:t>ἀδικημάτων</a:t>
            </a:r>
            <a:r>
              <a:rPr lang="el-GR" sz="44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341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1064</Words>
  <Application>Microsoft Office PowerPoint</Application>
  <PresentationFormat>Ευρεία οθόνη</PresentationFormat>
  <Paragraphs>80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5</vt:i4>
      </vt:variant>
      <vt:variant>
        <vt:lpstr>Τίτλοι διαφανειών</vt:lpstr>
      </vt:variant>
      <vt:variant>
        <vt:i4>26</vt:i4>
      </vt:variant>
    </vt:vector>
  </HeadingPairs>
  <TitlesOfParts>
    <vt:vector size="37" baseType="lpstr">
      <vt:lpstr>Arial</vt:lpstr>
      <vt:lpstr>Calibri</vt:lpstr>
      <vt:lpstr>Calibri Light</vt:lpstr>
      <vt:lpstr>Palatino Linotype</vt:lpstr>
      <vt:lpstr>Tahoma</vt:lpstr>
      <vt:lpstr>Times New Roman</vt:lpstr>
      <vt:lpstr>Θέμα του Office</vt:lpstr>
      <vt:lpstr>Προεπιλεγμένη σχεδίαση</vt:lpstr>
      <vt:lpstr>1_Θέμα του Office</vt:lpstr>
      <vt:lpstr>2_Θέμα του Office</vt:lpstr>
      <vt:lpstr>3_Θέμα του Office</vt:lpstr>
      <vt:lpstr>Η ΑΣΚΗΣΗ ΤΗΣ ΡΩΜΑΪΚΗΣ ΕΞΟΥΣΙΑΣ ΣΤΙΣ ΕΠΑΡΧΙΕΣ ΤΗΣ ΕΛΛΑΔΑΣ ΚΑΙ ΤΗΣ ΜΙΚΡΑΣ ΑΣΙΑΣ</vt:lpstr>
      <vt:lpstr>Ενδεικτική Βιβλιογραφία</vt:lpstr>
      <vt:lpstr>Το ρωμαϊκό κράτος μετά τον πόλεμο του Αριστόνικου (τέλη 2ου αιώνα π.Χ.)</vt:lpstr>
      <vt:lpstr>Η ελληνορωμαϊκή Ανατολή το 90 π.Χ.</vt:lpstr>
      <vt:lpstr>Η ΠΟΡΕΙΑ ΤΗΣ ΕΠΑΡΧΙΟΠΟΙΗΣΗΣ ΤΟΝ 2Ο ΑΙΩΝΑ Π.Χ.</vt:lpstr>
      <vt:lpstr>Μεταγενέστερες ιδρύσεις επαρχιών</vt:lpstr>
      <vt:lpstr>Οι ρωμαϊκές επαρχίες</vt:lpstr>
      <vt:lpstr>Η διοίκηση των επαρχιών κατά τους ρεπουμπλικανικούς χρόνους</vt:lpstr>
      <vt:lpstr>ΕΞΕΓΕΡΣΗ ΣΤΗ ΔΥΜΗ ΤΗΣ ΑΧΑΪΑΣ Achaïe III, αρ. 5</vt:lpstr>
      <vt:lpstr>ΕΞΕΓΕΡΣΗ ΣΤΗ ΔΥΜΗ ΤΗΣ ΑΧΑΪΑΣ Achaïe III, αρ. 5</vt:lpstr>
      <vt:lpstr>ΕΞΕΓΕΡΣΗ ΣΤΗ ΔΥΜΗ</vt:lpstr>
      <vt:lpstr>ΕΞΕΓΕΡΣΗ ΣΤΗ ΔΥΜΗ</vt:lpstr>
      <vt:lpstr>ΕΞΕΓΕΡΣΗ ΣΤΗ ΔΥΜΗ</vt:lpstr>
      <vt:lpstr>Αυτοκρατορικοί χρόνοι: συγκλητικές επαρχίες</vt:lpstr>
      <vt:lpstr>οι Αυτοκρατορικές επαρχίες</vt:lpstr>
      <vt:lpstr>ΤΡΟΠΟΙ ΑΣΚΗΣΗΣ ΤΗΣ ΡΩΜΑΪΚΗΣ ΕΞΟΥΣΙΑΣ</vt:lpstr>
      <vt:lpstr>Νομικό καθεστώς πόλεων αυτοκρατορίας</vt:lpstr>
      <vt:lpstr> Αυτοκρατορική επιστολή, Reynolds, Aphr.&amp;Rome 15 </vt:lpstr>
      <vt:lpstr>Αυτοκρατορική επιστολή, Reynolds, Aphr.&amp;Rome 15 </vt:lpstr>
      <vt:lpstr>ΕΠΙΣΤΟΛΗ ΑΥΓΟΥΣΤΟΥ ΣΤΟΥΣ ΣΑΜΙΟΥΣ, Oliver GC 1</vt:lpstr>
      <vt:lpstr>ΕΠΙΣΤΟΛΗ ΑΥΓΟΥΣΤΟΥ ΣΤΟΥΣ ΣΑΜΙΟΥΣ</vt:lpstr>
      <vt:lpstr>ΕΠΙΣΤΟΛΗ ΑΥΓΟΥΣΤΟΥ ΣΤΟΥΣ ΣΑΜΙΟΥΣ</vt:lpstr>
      <vt:lpstr>Πλούταρχος, Πολιτικά Παραγγέλματα</vt:lpstr>
      <vt:lpstr>Πλούταρχος, Πολιτικά Παραγγέλματα</vt:lpstr>
      <vt:lpstr>Πλούταρχος, Πολιτικά Παραγγέλματα</vt:lpstr>
      <vt:lpstr>Πλούταρχος, Πολιτικά Παραγγέλματα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ΑΣΚΗΣΗ ΤΗΣ ΡΩΜΑΪΚΗΣ ΕΞΟΥΣΙΑΣ ΣΤΙΣ ΕΠΑΡΧΙΕΣ ΤΗΣ ΕΛΛΑΔΑΣ ΚΑΙ ΤΗΣ ΜΙΚΡΑΣ ΑΣΙΑΣ</dc:title>
  <dc:creator>HP</dc:creator>
  <cp:lastModifiedBy>HP</cp:lastModifiedBy>
  <cp:revision>28</cp:revision>
  <dcterms:created xsi:type="dcterms:W3CDTF">2019-10-18T14:37:02Z</dcterms:created>
  <dcterms:modified xsi:type="dcterms:W3CDTF">2019-10-21T16:46:50Z</dcterms:modified>
</cp:coreProperties>
</file>