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261" r:id="rId3"/>
    <p:sldId id="257" r:id="rId4"/>
    <p:sldId id="259" r:id="rId5"/>
    <p:sldId id="260" r:id="rId6"/>
    <p:sldId id="258" r:id="rId7"/>
    <p:sldId id="371" r:id="rId8"/>
    <p:sldId id="372" r:id="rId9"/>
    <p:sldId id="349" r:id="rId10"/>
    <p:sldId id="364" r:id="rId11"/>
    <p:sldId id="355" r:id="rId12"/>
    <p:sldId id="264" r:id="rId13"/>
    <p:sldId id="265" r:id="rId14"/>
    <p:sldId id="262" r:id="rId15"/>
    <p:sldId id="268" r:id="rId16"/>
    <p:sldId id="263" r:id="rId17"/>
    <p:sldId id="267" r:id="rId18"/>
    <p:sldId id="272" r:id="rId19"/>
    <p:sldId id="273" r:id="rId20"/>
    <p:sldId id="277" r:id="rId21"/>
    <p:sldId id="269" r:id="rId22"/>
    <p:sldId id="270" r:id="rId23"/>
    <p:sldId id="274" r:id="rId24"/>
    <p:sldId id="373" r:id="rId25"/>
    <p:sldId id="271" r:id="rId26"/>
    <p:sldId id="275" r:id="rId27"/>
    <p:sldId id="352" r:id="rId28"/>
    <p:sldId id="374" r:id="rId29"/>
    <p:sldId id="375" r:id="rId30"/>
    <p:sldId id="362" r:id="rId31"/>
    <p:sldId id="356" r:id="rId32"/>
    <p:sldId id="357" r:id="rId33"/>
    <p:sldId id="361" r:id="rId34"/>
    <p:sldId id="365" r:id="rId35"/>
    <p:sldId id="366" r:id="rId36"/>
    <p:sldId id="367" r:id="rId37"/>
    <p:sldId id="353" r:id="rId38"/>
    <p:sldId id="358" r:id="rId39"/>
    <p:sldId id="368" r:id="rId40"/>
    <p:sldId id="369" r:id="rId41"/>
    <p:sldId id="351" r:id="rId42"/>
    <p:sldId id="360" r:id="rId43"/>
    <p:sldId id="354" r:id="rId44"/>
    <p:sldId id="286" r:id="rId45"/>
    <p:sldId id="313" r:id="rId46"/>
    <p:sldId id="26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6" autoAdjust="0"/>
    <p:restoredTop sz="81625" autoAdjust="0"/>
  </p:normalViewPr>
  <p:slideViewPr>
    <p:cSldViewPr snapToGrid="0" snapToObjects="1">
      <p:cViewPr varScale="1">
        <p:scale>
          <a:sx n="106" d="100"/>
          <a:sy n="106" d="100"/>
        </p:scale>
        <p:origin x="1592" y="16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CBD89-F542-7040-BCF5-469EC556AC53}" type="datetimeFigureOut">
              <a:rPr lang="en-US" smtClean="0"/>
              <a:t>11/26/19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88B19B-AF74-9845-9364-2FCE59289AF9}" type="slidenum">
              <a:rPr lang="en-US" smtClean="0"/>
              <a:t>‹#›</a:t>
            </a:fld>
            <a:endParaRPr lang="en-US"/>
          </a:p>
        </p:txBody>
      </p:sp>
    </p:spTree>
    <p:extLst>
      <p:ext uri="{BB962C8B-B14F-4D97-AF65-F5344CB8AC3E}">
        <p14:creationId xmlns:p14="http://schemas.microsoft.com/office/powerpoint/2010/main" val="4233215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Βαριά σειρά όπου η μονάδα είναι η ρωμαϊκή λιβρα </a:t>
            </a:r>
            <a:r>
              <a:rPr lang="en-GB" dirty="0"/>
              <a:t>(pound) 324 </a:t>
            </a:r>
            <a:r>
              <a:rPr lang="el-GR" dirty="0"/>
              <a:t>γρ.</a:t>
            </a:r>
          </a:p>
          <a:p>
            <a:r>
              <a:rPr lang="el-GR" dirty="0"/>
              <a:t>Ελαφριά σειρά όπου η μονάδα είναι τα 5/6 της ρωμαϊκής λίβρας 280 γρ.</a:t>
            </a:r>
          </a:p>
          <a:p>
            <a:r>
              <a:rPr lang="el-GR" dirty="0"/>
              <a:t>Μονάδα είναι το</a:t>
            </a:r>
            <a:r>
              <a:rPr lang="el-GR" baseline="0" dirty="0"/>
              <a:t> </a:t>
            </a:r>
            <a:r>
              <a:rPr lang="en-GB" baseline="0" dirty="0"/>
              <a:t>As</a:t>
            </a:r>
          </a:p>
          <a:p>
            <a:r>
              <a:rPr lang="el-GR" dirty="0"/>
              <a:t>Η παραγωγή των </a:t>
            </a:r>
            <a:r>
              <a:rPr lang="en-GB" dirty="0" err="1"/>
              <a:t>aes</a:t>
            </a:r>
            <a:r>
              <a:rPr lang="en-GB" dirty="0"/>
              <a:t> grave </a:t>
            </a:r>
            <a:r>
              <a:rPr lang="el-GR" dirty="0"/>
              <a:t>εξαπλώνεται σε όλη την Ιταλία έως τον νότο</a:t>
            </a:r>
            <a:r>
              <a:rPr lang="el-GR" baseline="0" dirty="0"/>
              <a:t> και τις ιταλικές αποικίες του νότου</a:t>
            </a:r>
            <a:endParaRPr lang="en-US" dirty="0"/>
          </a:p>
        </p:txBody>
      </p:sp>
      <p:sp>
        <p:nvSpPr>
          <p:cNvPr id="4" name="Slide Number Placeholder 3"/>
          <p:cNvSpPr>
            <a:spLocks noGrp="1"/>
          </p:cNvSpPr>
          <p:nvPr>
            <p:ph type="sldNum" sz="quarter" idx="10"/>
          </p:nvPr>
        </p:nvSpPr>
        <p:spPr/>
        <p:txBody>
          <a:bodyPr/>
          <a:lstStyle/>
          <a:p>
            <a:fld id="{8088B19B-AF74-9845-9364-2FCE59289AF9}" type="slidenum">
              <a:rPr lang="en-US" smtClean="0"/>
              <a:t>5</a:t>
            </a:fld>
            <a:endParaRPr lang="en-US"/>
          </a:p>
        </p:txBody>
      </p:sp>
    </p:spTree>
    <p:extLst>
      <p:ext uri="{BB962C8B-B14F-4D97-AF65-F5344CB8AC3E}">
        <p14:creationId xmlns:p14="http://schemas.microsoft.com/office/powerpoint/2010/main" val="3261520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Το δηνάριο ως μονάδα υπολογισμού αξίας και όχι ως νόμισμα χρήσης</a:t>
            </a:r>
          </a:p>
          <a:p>
            <a:r>
              <a:rPr lang="el-GR" dirty="0"/>
              <a:t>Μεγάλη συζήτηση για την χρονολόγηση της επιγραφής</a:t>
            </a:r>
          </a:p>
          <a:p>
            <a:r>
              <a:rPr lang="el-GR" dirty="0"/>
              <a:t>Μεταξύ 70 και 30 </a:t>
            </a:r>
            <a:r>
              <a:rPr lang="el-GR" dirty="0" err="1"/>
              <a:t>π.Χ</a:t>
            </a:r>
            <a:r>
              <a:rPr lang="el-GR" dirty="0"/>
              <a:t>?</a:t>
            </a:r>
            <a:endParaRPr lang="en-US" dirty="0"/>
          </a:p>
          <a:p>
            <a:endParaRPr lang="en-US" dirty="0"/>
          </a:p>
        </p:txBody>
      </p:sp>
      <p:sp>
        <p:nvSpPr>
          <p:cNvPr id="4" name="Slide Number Placeholder 3"/>
          <p:cNvSpPr>
            <a:spLocks noGrp="1"/>
          </p:cNvSpPr>
          <p:nvPr>
            <p:ph type="sldNum" sz="quarter" idx="5"/>
          </p:nvPr>
        </p:nvSpPr>
        <p:spPr/>
        <p:txBody>
          <a:bodyPr/>
          <a:lstStyle/>
          <a:p>
            <a:fld id="{8088B19B-AF74-9845-9364-2FCE59289AF9}" type="slidenum">
              <a:rPr lang="en-US" smtClean="0"/>
              <a:t>25</a:t>
            </a:fld>
            <a:endParaRPr lang="en-US"/>
          </a:p>
        </p:txBody>
      </p:sp>
    </p:spTree>
    <p:extLst>
      <p:ext uri="{BB962C8B-B14F-4D97-AF65-F5344CB8AC3E}">
        <p14:creationId xmlns:p14="http://schemas.microsoft.com/office/powerpoint/2010/main" val="2275018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Μια σειρά απελευθερωτικών επιγραφών από την Θεσσαλία, όπου ο φόρος στην πόλη για την απελευθέρωση ήταν δεκαπέντε στατήρες.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27 π.Χ. η επιγραφή, το διόρθωμα λίγο πριν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endParaRPr lang="en-US" dirty="0"/>
          </a:p>
        </p:txBody>
      </p:sp>
      <p:sp>
        <p:nvSpPr>
          <p:cNvPr id="4" name="Slide Number Placeholder 3"/>
          <p:cNvSpPr>
            <a:spLocks noGrp="1"/>
          </p:cNvSpPr>
          <p:nvPr>
            <p:ph type="sldNum" sz="quarter" idx="5"/>
          </p:nvPr>
        </p:nvSpPr>
        <p:spPr/>
        <p:txBody>
          <a:bodyPr/>
          <a:lstStyle/>
          <a:p>
            <a:fld id="{8088B19B-AF74-9845-9364-2FCE59289AF9}" type="slidenum">
              <a:rPr lang="en-US" smtClean="0"/>
              <a:t>26</a:t>
            </a:fld>
            <a:endParaRPr lang="en-US"/>
          </a:p>
        </p:txBody>
      </p:sp>
    </p:spTree>
    <p:extLst>
      <p:ext uri="{BB962C8B-B14F-4D97-AF65-F5344CB8AC3E}">
        <p14:creationId xmlns:p14="http://schemas.microsoft.com/office/powerpoint/2010/main" val="1303086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88B19B-AF74-9845-9364-2FCE59289AF9}" type="slidenum">
              <a:rPr lang="en-US" smtClean="0"/>
              <a:t>30</a:t>
            </a:fld>
            <a:endParaRPr lang="en-US"/>
          </a:p>
        </p:txBody>
      </p:sp>
    </p:spTree>
    <p:extLst>
      <p:ext uri="{BB962C8B-B14F-4D97-AF65-F5344CB8AC3E}">
        <p14:creationId xmlns:p14="http://schemas.microsoft.com/office/powerpoint/2010/main" val="3209305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F4BE27-567E-BC44-8955-2250E74A7C8D}" type="slidenum">
              <a:rPr lang="el-GR"/>
              <a:pPr/>
              <a:t>37</a:t>
            </a:fld>
            <a:endParaRPr lang="el-GR"/>
          </a:p>
        </p:txBody>
      </p:sp>
      <p:sp>
        <p:nvSpPr>
          <p:cNvPr id="1208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0835" name="Rectangle 3"/>
          <p:cNvSpPr>
            <a:spLocks noGrp="1" noChangeArrowheads="1"/>
          </p:cNvSpPr>
          <p:nvPr>
            <p:ph type="body" idx="1"/>
          </p:nvPr>
        </p:nvSpPr>
        <p:spPr/>
        <p:txBody>
          <a:bodyPr/>
          <a:lstStyle/>
          <a:p>
            <a:r>
              <a:rPr lang="fr-CA"/>
              <a:t>Giovannini against suspicion on Athenian New Style Coinage, a reinforcement of this coinage</a:t>
            </a:r>
          </a:p>
          <a:p>
            <a:r>
              <a:rPr lang="fr-CA"/>
              <a:t>Price the exchange of the silver NS with silver – not local bronze- drs without an agio.</a:t>
            </a:r>
            <a:endParaRPr lang="el-GR"/>
          </a:p>
        </p:txBody>
      </p:sp>
    </p:spTree>
    <p:extLst>
      <p:ext uri="{BB962C8B-B14F-4D97-AF65-F5344CB8AC3E}">
        <p14:creationId xmlns:p14="http://schemas.microsoft.com/office/powerpoint/2010/main" val="616120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2D68C85-7583-0E44-864A-3210261CD081}"/>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Gentium" pitchFamily="2" charset="0"/>
                <a:ea typeface="ＭＳ Ｐゴシック" panose="020B0600070205080204" pitchFamily="34" charset="-128"/>
              </a:defRPr>
            </a:lvl1pPr>
            <a:lvl2pPr marL="742950" indent="-285750" eaLnBrk="0" hangingPunct="0">
              <a:defRPr sz="2400">
                <a:solidFill>
                  <a:schemeClr val="tx1"/>
                </a:solidFill>
                <a:latin typeface="Gentium" pitchFamily="2" charset="0"/>
                <a:ea typeface="ＭＳ Ｐゴシック" panose="020B0600070205080204" pitchFamily="34" charset="-128"/>
              </a:defRPr>
            </a:lvl2pPr>
            <a:lvl3pPr marL="1143000" indent="-228600" eaLnBrk="0" hangingPunct="0">
              <a:defRPr sz="2400">
                <a:solidFill>
                  <a:schemeClr val="tx1"/>
                </a:solidFill>
                <a:latin typeface="Gentium" pitchFamily="2" charset="0"/>
                <a:ea typeface="ＭＳ Ｐゴシック" panose="020B0600070205080204" pitchFamily="34" charset="-128"/>
              </a:defRPr>
            </a:lvl3pPr>
            <a:lvl4pPr marL="1600200" indent="-228600" eaLnBrk="0" hangingPunct="0">
              <a:defRPr sz="2400">
                <a:solidFill>
                  <a:schemeClr val="tx1"/>
                </a:solidFill>
                <a:latin typeface="Gentium" pitchFamily="2" charset="0"/>
                <a:ea typeface="ＭＳ Ｐゴシック" panose="020B0600070205080204" pitchFamily="34" charset="-128"/>
              </a:defRPr>
            </a:lvl4pPr>
            <a:lvl5pPr marL="2057400" indent="-228600" eaLnBrk="0" hangingPunct="0">
              <a:defRPr sz="2400">
                <a:solidFill>
                  <a:schemeClr val="tx1"/>
                </a:solidFill>
                <a:latin typeface="Gentium"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Gentium"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Gentium"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Gentium"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Gentium" pitchFamily="2" charset="0"/>
                <a:ea typeface="ＭＳ Ｐゴシック" panose="020B0600070205080204" pitchFamily="34" charset="-128"/>
              </a:defRPr>
            </a:lvl9pPr>
          </a:lstStyle>
          <a:p>
            <a:pPr eaLnBrk="1" hangingPunct="1"/>
            <a:fld id="{499E0EBF-E8ED-354A-AEE8-29478C6CFF25}" type="slidenum">
              <a:rPr lang="el-GR" altLang="en-US" sz="1200">
                <a:latin typeface="Arial" panose="020B0604020202020204" pitchFamily="34" charset="0"/>
              </a:rPr>
              <a:pPr eaLnBrk="1" hangingPunct="1"/>
              <a:t>44</a:t>
            </a:fld>
            <a:endParaRPr lang="el-GR" altLang="en-US" sz="1200">
              <a:latin typeface="Arial" panose="020B0604020202020204" pitchFamily="34" charset="0"/>
            </a:endParaRPr>
          </a:p>
        </p:txBody>
      </p:sp>
      <p:sp>
        <p:nvSpPr>
          <p:cNvPr id="79874" name="Rectangle 2">
            <a:extLst>
              <a:ext uri="{FF2B5EF4-FFF2-40B4-BE49-F238E27FC236}">
                <a16:creationId xmlns:a16="http://schemas.microsoft.com/office/drawing/2014/main" id="{EB4D12D4-4258-3549-9BB2-574A35590AE8}"/>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9875" name="Rectangle 3">
            <a:extLst>
              <a:ext uri="{FF2B5EF4-FFF2-40B4-BE49-F238E27FC236}">
                <a16:creationId xmlns:a16="http://schemas.microsoft.com/office/drawing/2014/main" id="{6C84DE66-CF56-3348-A15A-6C6B79EDBF3B}"/>
              </a:ext>
            </a:extLst>
          </p:cNvPr>
          <p:cNvSpPr>
            <a:spLocks noGrp="1" noChangeArrowheads="1"/>
          </p:cNvSpPr>
          <p:nvPr>
            <p:ph type="body" idx="1"/>
          </p:nvPr>
        </p:nvSpPr>
        <p:spPr/>
        <p:txBody>
          <a:bodyPr/>
          <a:lstStyle/>
          <a:p>
            <a:pPr eaLnBrk="1" hangingPunct="1">
              <a:defRPr/>
            </a:pPr>
            <a:r>
              <a:rPr lang="en-US"/>
              <a:t>F. Burrer</a:t>
            </a:r>
          </a:p>
        </p:txBody>
      </p:sp>
    </p:spTree>
    <p:extLst>
      <p:ext uri="{BB962C8B-B14F-4D97-AF65-F5344CB8AC3E}">
        <p14:creationId xmlns:p14="http://schemas.microsoft.com/office/powerpoint/2010/main" val="2351568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E0C675-FB53-5744-A2C8-A1BBDDDFC05C}" type="slidenum">
              <a:rPr lang="en-US" smtClean="0"/>
              <a:t>45</a:t>
            </a:fld>
            <a:endParaRPr lang="en-US"/>
          </a:p>
        </p:txBody>
      </p:sp>
    </p:spTree>
    <p:extLst>
      <p:ext uri="{BB962C8B-B14F-4D97-AF65-F5344CB8AC3E}">
        <p14:creationId xmlns:p14="http://schemas.microsoft.com/office/powerpoint/2010/main" val="262392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Το παράλληλο σύστημα αργυρών, χαλκών χυτών, λίγων παιστών σταδιακά καταρρέει υπό την πίεση των καρχηδονιακών πολέμων. Τα αργυρά σταδιακά υποτιμώνται, χάνουν σε καθαρότητα μετάλλου.</a:t>
            </a:r>
          </a:p>
          <a:p>
            <a:r>
              <a:rPr lang="el-GR" dirty="0"/>
              <a:t>Αυξάνεται ραγδαία η</a:t>
            </a:r>
            <a:r>
              <a:rPr lang="el-GR" baseline="0" dirty="0"/>
              <a:t> χρήση του χρήματος και το παλαιό σύστημα δεν αρκεί πλέον. Εισάγεται το σύστημα του δηναρίου με τις υποδιαιρέσεις το οποίο θα επιβιώσει έως τον 3</a:t>
            </a:r>
            <a:r>
              <a:rPr lang="el-GR" baseline="30000" dirty="0"/>
              <a:t>ο</a:t>
            </a:r>
            <a:r>
              <a:rPr lang="el-GR" baseline="0" dirty="0"/>
              <a:t> αι. μ.Χ.</a:t>
            </a:r>
            <a:endParaRPr lang="en-US" dirty="0"/>
          </a:p>
        </p:txBody>
      </p:sp>
      <p:sp>
        <p:nvSpPr>
          <p:cNvPr id="4" name="Slide Number Placeholder 3"/>
          <p:cNvSpPr>
            <a:spLocks noGrp="1"/>
          </p:cNvSpPr>
          <p:nvPr>
            <p:ph type="sldNum" sz="quarter" idx="10"/>
          </p:nvPr>
        </p:nvSpPr>
        <p:spPr/>
        <p:txBody>
          <a:bodyPr/>
          <a:lstStyle/>
          <a:p>
            <a:fld id="{8088B19B-AF74-9845-9364-2FCE59289AF9}" type="slidenum">
              <a:rPr lang="en-US" smtClean="0"/>
              <a:t>6</a:t>
            </a:fld>
            <a:endParaRPr lang="en-US"/>
          </a:p>
        </p:txBody>
      </p:sp>
    </p:spTree>
    <p:extLst>
      <p:ext uri="{BB962C8B-B14F-4D97-AF65-F5344CB8AC3E}">
        <p14:creationId xmlns:p14="http://schemas.microsoft.com/office/powerpoint/2010/main" val="2128167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Βικτωριάτοι, πιθανώς τα</a:t>
            </a:r>
            <a:r>
              <a:rPr lang="el-GR" baseline="0" dirty="0"/>
              <a:t> τροπαιοφόρα των ελληνικών επιγραφών είναι μια υποδιαίρεση σε διαφορετικό σύστημα. Κυκλοφορέι στην Ν. Ιταλία κυρίως, έχει λιγότερο καθαρή μεταλλική σύνθεση και διαρκεί περίπου 40 χρόνια</a:t>
            </a:r>
          </a:p>
          <a:p>
            <a:r>
              <a:rPr lang="el-GR" baseline="0" dirty="0"/>
              <a:t>Αξίζει 2/3 του δηναρίου</a:t>
            </a:r>
          </a:p>
          <a:p>
            <a:endParaRPr lang="en-US" dirty="0"/>
          </a:p>
        </p:txBody>
      </p:sp>
      <p:sp>
        <p:nvSpPr>
          <p:cNvPr id="4" name="Slide Number Placeholder 3"/>
          <p:cNvSpPr>
            <a:spLocks noGrp="1"/>
          </p:cNvSpPr>
          <p:nvPr>
            <p:ph type="sldNum" sz="quarter" idx="10"/>
          </p:nvPr>
        </p:nvSpPr>
        <p:spPr/>
        <p:txBody>
          <a:bodyPr/>
          <a:lstStyle/>
          <a:p>
            <a:fld id="{8088B19B-AF74-9845-9364-2FCE59289AF9}" type="slidenum">
              <a:rPr lang="en-US" smtClean="0"/>
              <a:t>7</a:t>
            </a:fld>
            <a:endParaRPr lang="en-US"/>
          </a:p>
        </p:txBody>
      </p:sp>
    </p:spTree>
    <p:extLst>
      <p:ext uri="{BB962C8B-B14F-4D97-AF65-F5344CB8AC3E}">
        <p14:creationId xmlns:p14="http://schemas.microsoft.com/office/powerpoint/2010/main" val="807640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aseline="0" dirty="0"/>
              <a:t>Τα χάλκινα μετατρέπονται σταδιακά σε </a:t>
            </a:r>
            <a:r>
              <a:rPr lang="en-GB" baseline="0" dirty="0" err="1"/>
              <a:t>tocken</a:t>
            </a:r>
            <a:r>
              <a:rPr lang="en-GB" baseline="0" dirty="0"/>
              <a:t> coinage </a:t>
            </a:r>
            <a:r>
              <a:rPr lang="el-GR" baseline="0" dirty="0"/>
              <a:t>χάνουν σταδιακά το βάρος τους</a:t>
            </a:r>
            <a:r>
              <a:rPr lang="en-GB" baseline="0" dirty="0"/>
              <a:t> </a:t>
            </a:r>
            <a:r>
              <a:rPr lang="el-GR" baseline="0" dirty="0"/>
              <a:t>και καταλήγουν να ζυγίζουν περ. 16 </a:t>
            </a:r>
            <a:r>
              <a:rPr lang="el-GR" baseline="0" dirty="0" err="1"/>
              <a:t>γρ</a:t>
            </a:r>
            <a:r>
              <a:rPr lang="el-GR" baseline="0" dirty="0"/>
              <a:t>. Από τα 54 </a:t>
            </a:r>
            <a:r>
              <a:rPr lang="el-GR" baseline="0" dirty="0" err="1"/>
              <a:t>γρ</a:t>
            </a:r>
            <a:r>
              <a:rPr lang="el-GR" baseline="0" dirty="0"/>
              <a:t> που είχαν ξεκινήσει</a:t>
            </a:r>
          </a:p>
          <a:p>
            <a:r>
              <a:rPr lang="el-GR" baseline="0" dirty="0"/>
              <a:t>Από το 90 έως το 40 π.Χ. Σταματά η κοπή </a:t>
            </a:r>
            <a:r>
              <a:rPr lang="el-GR" baseline="0" dirty="0" err="1"/>
              <a:t>χαλκώνν</a:t>
            </a:r>
            <a:r>
              <a:rPr lang="el-GR" baseline="0" dirty="0"/>
              <a:t> στην Ρώμη</a:t>
            </a:r>
          </a:p>
          <a:p>
            <a:endParaRPr lang="en-US" dirty="0"/>
          </a:p>
        </p:txBody>
      </p:sp>
      <p:sp>
        <p:nvSpPr>
          <p:cNvPr id="4" name="Slide Number Placeholder 3"/>
          <p:cNvSpPr>
            <a:spLocks noGrp="1"/>
          </p:cNvSpPr>
          <p:nvPr>
            <p:ph type="sldNum" sz="quarter" idx="5"/>
          </p:nvPr>
        </p:nvSpPr>
        <p:spPr/>
        <p:txBody>
          <a:bodyPr/>
          <a:lstStyle/>
          <a:p>
            <a:fld id="{8088B19B-AF74-9845-9364-2FCE59289AF9}" type="slidenum">
              <a:rPr lang="en-US" smtClean="0"/>
              <a:t>8</a:t>
            </a:fld>
            <a:endParaRPr lang="en-US"/>
          </a:p>
        </p:txBody>
      </p:sp>
    </p:spTree>
    <p:extLst>
      <p:ext uri="{BB962C8B-B14F-4D97-AF65-F5344CB8AC3E}">
        <p14:creationId xmlns:p14="http://schemas.microsoft.com/office/powerpoint/2010/main" val="1167551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81E58E-76B3-9441-ADCF-4E9503AC623D}" type="slidenum">
              <a:rPr lang="el-GR"/>
              <a:pPr/>
              <a:t>11</a:t>
            </a:fld>
            <a:endParaRPr lang="el-GR"/>
          </a:p>
        </p:txBody>
      </p:sp>
      <p:sp>
        <p:nvSpPr>
          <p:cNvPr id="747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4755" name="Rectangle 3"/>
          <p:cNvSpPr>
            <a:spLocks noGrp="1" noChangeArrowheads="1"/>
          </p:cNvSpPr>
          <p:nvPr>
            <p:ph type="body" idx="1"/>
          </p:nvPr>
        </p:nvSpPr>
        <p:spPr/>
        <p:txBody>
          <a:bodyPr/>
          <a:lstStyle/>
          <a:p>
            <a:r>
              <a:rPr lang="en-US"/>
              <a:t>210-150 Italy, islands, small part of Spain</a:t>
            </a:r>
          </a:p>
          <a:p>
            <a:r>
              <a:rPr lang="en-US"/>
              <a:t>150-100 around Carthage Eastern Spain</a:t>
            </a:r>
          </a:p>
          <a:p>
            <a:r>
              <a:rPr lang="en-US"/>
              <a:t>100-50 Greece, Balkans, western Spain, southern Gaul</a:t>
            </a:r>
          </a:p>
          <a:p>
            <a:r>
              <a:rPr lang="en-US"/>
              <a:t>50-1 Asia Minor, Syria, Northern Africa, Gaul</a:t>
            </a:r>
          </a:p>
          <a:p>
            <a:r>
              <a:rPr lang="en-US"/>
              <a:t>1-50 Armenia, Mauretania, Britain</a:t>
            </a:r>
          </a:p>
        </p:txBody>
      </p:sp>
    </p:spTree>
    <p:extLst>
      <p:ext uri="{BB962C8B-B14F-4D97-AF65-F5344CB8AC3E}">
        <p14:creationId xmlns:p14="http://schemas.microsoft.com/office/powerpoint/2010/main" val="2495565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a:t>Στόβοι</a:t>
            </a:r>
            <a:r>
              <a:rPr lang="el-GR" dirty="0"/>
              <a:t>: Ο παλαιότερος θησαυρός, μετά το 125 π.Χ. 504 δηνάρια, 1 </a:t>
            </a:r>
            <a:r>
              <a:rPr lang="fr-CA" dirty="0" err="1"/>
              <a:t>victor</a:t>
            </a:r>
            <a:r>
              <a:rPr lang="fr-CA" dirty="0"/>
              <a:t>. , 1 NS </a:t>
            </a:r>
            <a:r>
              <a:rPr lang="el-GR" dirty="0"/>
              <a:t>σε 2 αγγεία</a:t>
            </a:r>
            <a:endParaRPr lang="fr-CA" dirty="0"/>
          </a:p>
          <a:p>
            <a:r>
              <a:rPr lang="el-GR" dirty="0" err="1"/>
              <a:t>Δην</a:t>
            </a:r>
            <a:r>
              <a:rPr lang="fr-CA" dirty="0" err="1"/>
              <a:t>ά</a:t>
            </a:r>
            <a:r>
              <a:rPr lang="el-GR" dirty="0" err="1"/>
              <a:t>ρια</a:t>
            </a:r>
            <a:r>
              <a:rPr lang="el-GR" dirty="0"/>
              <a:t> από το 209/8-125 π.Χ. θεωρείται πως ο θησαυρός δημιουργήθηκε στην Ιταλία, ήρθε με κάποιον μισθοφόρο και </a:t>
            </a:r>
            <a:r>
              <a:rPr lang="el-GR" dirty="0" err="1"/>
              <a:t>απεκρύβη</a:t>
            </a:r>
            <a:r>
              <a:rPr lang="el-GR" dirty="0"/>
              <a:t> κατά τη διάρκεια της επιδρομής των </a:t>
            </a:r>
            <a:r>
              <a:rPr lang="el-GR" dirty="0" err="1"/>
              <a:t>Σκρδίσκων</a:t>
            </a:r>
            <a:r>
              <a:rPr lang="el-GR" dirty="0"/>
              <a:t> το 119/118 που νικήθηκαν από τους Ρωμαίους σε μάχη κοντά στους </a:t>
            </a:r>
            <a:r>
              <a:rPr lang="el-GR" dirty="0" err="1"/>
              <a:t>Στόβους</a:t>
            </a:r>
            <a:r>
              <a:rPr lang="el-GR" dirty="0"/>
              <a:t> </a:t>
            </a:r>
            <a:r>
              <a:rPr lang="fr-CA" dirty="0"/>
              <a:t>(</a:t>
            </a:r>
            <a:r>
              <a:rPr lang="fr-CA" dirty="0" err="1"/>
              <a:t>Syll</a:t>
            </a:r>
            <a:r>
              <a:rPr lang="fr-CA" dirty="0"/>
              <a:t>. 700, 710)</a:t>
            </a:r>
          </a:p>
          <a:p>
            <a:r>
              <a:rPr lang="fr-CA" dirty="0" err="1"/>
              <a:t>Hoxhare</a:t>
            </a:r>
            <a:r>
              <a:rPr lang="fr-CA" dirty="0"/>
              <a:t>, 552 </a:t>
            </a:r>
            <a:r>
              <a:rPr lang="el-GR" dirty="0" err="1"/>
              <a:t>δην</a:t>
            </a:r>
            <a:r>
              <a:rPr lang="fr-CA" dirty="0" err="1"/>
              <a:t>ά</a:t>
            </a:r>
            <a:r>
              <a:rPr lang="el-GR" dirty="0" err="1"/>
              <a:t>ρια</a:t>
            </a:r>
            <a:r>
              <a:rPr lang="el-GR" dirty="0"/>
              <a:t> 189-180-112/111 π.Χ.</a:t>
            </a:r>
            <a:r>
              <a:rPr lang="fr-CA" dirty="0"/>
              <a:t> </a:t>
            </a:r>
            <a:r>
              <a:rPr lang="el-GR" dirty="0"/>
              <a:t>πάλι θεωρείται πως δημιουργήθηκε στην Ιταλία</a:t>
            </a:r>
          </a:p>
          <a:p>
            <a:r>
              <a:rPr lang="el-GR" dirty="0"/>
              <a:t>Κερασιά, Μακεδονία, Θεσσαλονίκη 1976, συνδέονται με </a:t>
            </a:r>
            <a:r>
              <a:rPr lang="el-GR" dirty="0" err="1"/>
              <a:t>Μιθριδατικούς</a:t>
            </a:r>
            <a:r>
              <a:rPr lang="el-GR" dirty="0"/>
              <a:t> πολέμους</a:t>
            </a:r>
          </a:p>
          <a:p>
            <a:r>
              <a:rPr lang="el-GR" dirty="0"/>
              <a:t>Θησαυροί 3-5 </a:t>
            </a:r>
            <a:r>
              <a:rPr lang="el-GR" dirty="0" err="1"/>
              <a:t>πρ΄πει</a:t>
            </a:r>
            <a:r>
              <a:rPr lang="el-GR" dirty="0"/>
              <a:t> να συνδέονται με τα </a:t>
            </a:r>
            <a:r>
              <a:rPr lang="el-GR" dirty="0" err="1"/>
              <a:t>Μιθριδατικά</a:t>
            </a:r>
            <a:endParaRPr lang="el-GR" dirty="0"/>
          </a:p>
          <a:p>
            <a:r>
              <a:rPr lang="el-GR" dirty="0"/>
              <a:t>Κερασιά 138-78 π.Χ.</a:t>
            </a:r>
          </a:p>
          <a:p>
            <a:r>
              <a:rPr lang="el-GR" dirty="0"/>
              <a:t>Θησαυροί 6-18: εμφύλιοι πόλεμοι</a:t>
            </a:r>
          </a:p>
          <a:p>
            <a:endParaRPr lang="el-GR" dirty="0"/>
          </a:p>
          <a:p>
            <a:r>
              <a:rPr lang="el-GR" dirty="0"/>
              <a:t>	</a:t>
            </a:r>
            <a:endParaRPr lang="en-US" dirty="0"/>
          </a:p>
        </p:txBody>
      </p:sp>
      <p:sp>
        <p:nvSpPr>
          <p:cNvPr id="4" name="Slide Number Placeholder 3"/>
          <p:cNvSpPr>
            <a:spLocks noGrp="1"/>
          </p:cNvSpPr>
          <p:nvPr>
            <p:ph type="sldNum" sz="quarter" idx="5"/>
          </p:nvPr>
        </p:nvSpPr>
        <p:spPr/>
        <p:txBody>
          <a:bodyPr/>
          <a:lstStyle/>
          <a:p>
            <a:fld id="{8088B19B-AF74-9845-9364-2FCE59289AF9}" type="slidenum">
              <a:rPr lang="en-US" smtClean="0"/>
              <a:t>14</a:t>
            </a:fld>
            <a:endParaRPr lang="en-US"/>
          </a:p>
        </p:txBody>
      </p:sp>
    </p:spTree>
    <p:extLst>
      <p:ext uri="{BB962C8B-B14F-4D97-AF65-F5344CB8AC3E}">
        <p14:creationId xmlns:p14="http://schemas.microsoft.com/office/powerpoint/2010/main" val="312376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88B19B-AF74-9845-9364-2FCE59289AF9}" type="slidenum">
              <a:rPr lang="en-US" smtClean="0"/>
              <a:t>16</a:t>
            </a:fld>
            <a:endParaRPr lang="en-US"/>
          </a:p>
        </p:txBody>
      </p:sp>
    </p:spTree>
    <p:extLst>
      <p:ext uri="{BB962C8B-B14F-4D97-AF65-F5344CB8AC3E}">
        <p14:creationId xmlns:p14="http://schemas.microsoft.com/office/powerpoint/2010/main" val="2315206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88B19B-AF74-9845-9364-2FCE59289AF9}" type="slidenum">
              <a:rPr lang="en-US" smtClean="0"/>
              <a:t>17</a:t>
            </a:fld>
            <a:endParaRPr lang="en-US"/>
          </a:p>
        </p:txBody>
      </p:sp>
    </p:spTree>
    <p:extLst>
      <p:ext uri="{BB962C8B-B14F-4D97-AF65-F5344CB8AC3E}">
        <p14:creationId xmlns:p14="http://schemas.microsoft.com/office/powerpoint/2010/main" val="2663704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Δηνάρια Μ. Αντωνίου με ονόματα λεγεώνων.</a:t>
            </a:r>
          </a:p>
          <a:p>
            <a:r>
              <a:rPr lang="el-GR" dirty="0"/>
              <a:t>Κυκλοφορούν σε μεγάλους αριθμούς στην Ανατολική Μεσόγειο και στα Βαλκάνια</a:t>
            </a:r>
            <a:endParaRPr lang="en-US" dirty="0"/>
          </a:p>
        </p:txBody>
      </p:sp>
      <p:sp>
        <p:nvSpPr>
          <p:cNvPr id="4" name="Slide Number Placeholder 3"/>
          <p:cNvSpPr>
            <a:spLocks noGrp="1"/>
          </p:cNvSpPr>
          <p:nvPr>
            <p:ph type="sldNum" sz="quarter" idx="5"/>
          </p:nvPr>
        </p:nvSpPr>
        <p:spPr/>
        <p:txBody>
          <a:bodyPr/>
          <a:lstStyle/>
          <a:p>
            <a:fld id="{8088B19B-AF74-9845-9364-2FCE59289AF9}" type="slidenum">
              <a:rPr lang="en-US" smtClean="0"/>
              <a:t>19</a:t>
            </a:fld>
            <a:endParaRPr lang="en-US"/>
          </a:p>
        </p:txBody>
      </p:sp>
    </p:spTree>
    <p:extLst>
      <p:ext uri="{BB962C8B-B14F-4D97-AF65-F5344CB8AC3E}">
        <p14:creationId xmlns:p14="http://schemas.microsoft.com/office/powerpoint/2010/main" val="3171903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6DADF-E89D-054E-B15F-D39C063580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FC8A62-B5CD-9E4C-83C0-2067F53FB7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0CAD6D-AF80-4E4B-829D-45F658D48F91}"/>
              </a:ext>
            </a:extLst>
          </p:cNvPr>
          <p:cNvSpPr>
            <a:spLocks noGrp="1"/>
          </p:cNvSpPr>
          <p:nvPr>
            <p:ph type="dt" sz="half" idx="10"/>
          </p:nvPr>
        </p:nvSpPr>
        <p:spPr/>
        <p:txBody>
          <a:bodyPr/>
          <a:lstStyle/>
          <a:p>
            <a:fld id="{813E6AA8-78E4-1F4C-AE20-7D8FDFD5321D}" type="datetimeFigureOut">
              <a:rPr lang="en-US" smtClean="0"/>
              <a:t>11/26/19</a:t>
            </a:fld>
            <a:endParaRPr lang="en-US"/>
          </a:p>
        </p:txBody>
      </p:sp>
      <p:sp>
        <p:nvSpPr>
          <p:cNvPr id="5" name="Footer Placeholder 4">
            <a:extLst>
              <a:ext uri="{FF2B5EF4-FFF2-40B4-BE49-F238E27FC236}">
                <a16:creationId xmlns:a16="http://schemas.microsoft.com/office/drawing/2014/main" id="{D9D4E36B-C3B4-9048-9F44-B7620F61F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DB6911-5A8E-3A46-88AC-48A61298B353}"/>
              </a:ext>
            </a:extLst>
          </p:cNvPr>
          <p:cNvSpPr>
            <a:spLocks noGrp="1"/>
          </p:cNvSpPr>
          <p:nvPr>
            <p:ph type="sldNum" sz="quarter" idx="12"/>
          </p:nvPr>
        </p:nvSpPr>
        <p:spPr/>
        <p:txBody>
          <a:bodyPr/>
          <a:lstStyle/>
          <a:p>
            <a:fld id="{C2F9A2DE-4DF5-4D46-B22F-D00259A64987}" type="slidenum">
              <a:rPr lang="en-US" smtClean="0"/>
              <a:t>‹#›</a:t>
            </a:fld>
            <a:endParaRPr lang="en-US"/>
          </a:p>
        </p:txBody>
      </p:sp>
    </p:spTree>
    <p:extLst>
      <p:ext uri="{BB962C8B-B14F-4D97-AF65-F5344CB8AC3E}">
        <p14:creationId xmlns:p14="http://schemas.microsoft.com/office/powerpoint/2010/main" val="536191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BDB99-59D5-AC4A-9874-0D69F79829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541ED4-4677-0445-83E2-2BD4BD7FBB7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F5734-7021-D24A-99DD-318558CACA77}"/>
              </a:ext>
            </a:extLst>
          </p:cNvPr>
          <p:cNvSpPr>
            <a:spLocks noGrp="1"/>
          </p:cNvSpPr>
          <p:nvPr>
            <p:ph type="dt" sz="half" idx="10"/>
          </p:nvPr>
        </p:nvSpPr>
        <p:spPr/>
        <p:txBody>
          <a:bodyPr/>
          <a:lstStyle/>
          <a:p>
            <a:fld id="{813E6AA8-78E4-1F4C-AE20-7D8FDFD5321D}" type="datetimeFigureOut">
              <a:rPr lang="en-US" smtClean="0"/>
              <a:t>11/26/19</a:t>
            </a:fld>
            <a:endParaRPr lang="en-US"/>
          </a:p>
        </p:txBody>
      </p:sp>
      <p:sp>
        <p:nvSpPr>
          <p:cNvPr id="5" name="Footer Placeholder 4">
            <a:extLst>
              <a:ext uri="{FF2B5EF4-FFF2-40B4-BE49-F238E27FC236}">
                <a16:creationId xmlns:a16="http://schemas.microsoft.com/office/drawing/2014/main" id="{D810731E-C147-F845-BC80-8D78440CE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ACE78-E994-8645-AC12-266624CCBB69}"/>
              </a:ext>
            </a:extLst>
          </p:cNvPr>
          <p:cNvSpPr>
            <a:spLocks noGrp="1"/>
          </p:cNvSpPr>
          <p:nvPr>
            <p:ph type="sldNum" sz="quarter" idx="12"/>
          </p:nvPr>
        </p:nvSpPr>
        <p:spPr/>
        <p:txBody>
          <a:bodyPr/>
          <a:lstStyle/>
          <a:p>
            <a:fld id="{C2F9A2DE-4DF5-4D46-B22F-D00259A64987}" type="slidenum">
              <a:rPr lang="en-US" smtClean="0"/>
              <a:t>‹#›</a:t>
            </a:fld>
            <a:endParaRPr lang="en-US"/>
          </a:p>
        </p:txBody>
      </p:sp>
    </p:spTree>
    <p:extLst>
      <p:ext uri="{BB962C8B-B14F-4D97-AF65-F5344CB8AC3E}">
        <p14:creationId xmlns:p14="http://schemas.microsoft.com/office/powerpoint/2010/main" val="321349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47F399-FD59-6841-91F5-2E56C4A924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2FCB39-4902-1F47-B353-5924C15D9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46BB71-93C3-D14F-A8E2-23CA47AAD5F7}"/>
              </a:ext>
            </a:extLst>
          </p:cNvPr>
          <p:cNvSpPr>
            <a:spLocks noGrp="1"/>
          </p:cNvSpPr>
          <p:nvPr>
            <p:ph type="dt" sz="half" idx="10"/>
          </p:nvPr>
        </p:nvSpPr>
        <p:spPr/>
        <p:txBody>
          <a:bodyPr/>
          <a:lstStyle/>
          <a:p>
            <a:fld id="{813E6AA8-78E4-1F4C-AE20-7D8FDFD5321D}" type="datetimeFigureOut">
              <a:rPr lang="en-US" smtClean="0"/>
              <a:t>11/26/19</a:t>
            </a:fld>
            <a:endParaRPr lang="en-US"/>
          </a:p>
        </p:txBody>
      </p:sp>
      <p:sp>
        <p:nvSpPr>
          <p:cNvPr id="5" name="Footer Placeholder 4">
            <a:extLst>
              <a:ext uri="{FF2B5EF4-FFF2-40B4-BE49-F238E27FC236}">
                <a16:creationId xmlns:a16="http://schemas.microsoft.com/office/drawing/2014/main" id="{F74DC7BA-2B55-2A42-9E45-0C2A8C572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A85E6-260A-8D46-B4D1-5586D83F5F5B}"/>
              </a:ext>
            </a:extLst>
          </p:cNvPr>
          <p:cNvSpPr>
            <a:spLocks noGrp="1"/>
          </p:cNvSpPr>
          <p:nvPr>
            <p:ph type="sldNum" sz="quarter" idx="12"/>
          </p:nvPr>
        </p:nvSpPr>
        <p:spPr/>
        <p:txBody>
          <a:bodyPr/>
          <a:lstStyle/>
          <a:p>
            <a:fld id="{C2F9A2DE-4DF5-4D46-B22F-D00259A64987}" type="slidenum">
              <a:rPr lang="en-US" smtClean="0"/>
              <a:t>‹#›</a:t>
            </a:fld>
            <a:endParaRPr lang="en-US"/>
          </a:p>
        </p:txBody>
      </p:sp>
    </p:spTree>
    <p:extLst>
      <p:ext uri="{BB962C8B-B14F-4D97-AF65-F5344CB8AC3E}">
        <p14:creationId xmlns:p14="http://schemas.microsoft.com/office/powerpoint/2010/main" val="2819218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0"/>
            <a:ext cx="10972800" cy="21859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0" y="3938589"/>
            <a:ext cx="10972800" cy="21875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l-G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l-G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5FBEE237-32B3-974F-84CC-BAF75F7C8DC1}" type="slidenum">
              <a:rPr lang="el-GR"/>
              <a:pPr/>
              <a:t>‹#›</a:t>
            </a:fld>
            <a:endParaRPr lang="el-GR"/>
          </a:p>
        </p:txBody>
      </p:sp>
    </p:spTree>
    <p:extLst>
      <p:ext uri="{BB962C8B-B14F-4D97-AF65-F5344CB8AC3E}">
        <p14:creationId xmlns:p14="http://schemas.microsoft.com/office/powerpoint/2010/main" val="2637615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l-GR"/>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Content Placeholder 3"/>
          <p:cNvSpPr>
            <a:spLocks noGrp="1"/>
          </p:cNvSpPr>
          <p:nvPr>
            <p:ph sz="quarter" idx="2"/>
          </p:nvPr>
        </p:nvSpPr>
        <p:spPr>
          <a:xfrm>
            <a:off x="609600" y="3938589"/>
            <a:ext cx="5384800" cy="2187575"/>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5" name="Text Placeholder 4"/>
          <p:cNvSpPr>
            <a:spLocks noGrp="1"/>
          </p:cNvSpPr>
          <p:nvPr>
            <p:ph type="body" sz="half" idx="3"/>
          </p:nvPr>
        </p:nvSpPr>
        <p:spPr>
          <a:xfrm>
            <a:off x="6197600" y="1600201"/>
            <a:ext cx="5384800" cy="4525963"/>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l-GR"/>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l-GR"/>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D74F81C7-EFD1-474B-AF91-E477491487A0}" type="slidenum">
              <a:rPr lang="el-GR"/>
              <a:pPr/>
              <a:t>‹#›</a:t>
            </a:fld>
            <a:endParaRPr lang="el-GR"/>
          </a:p>
        </p:txBody>
      </p:sp>
    </p:spTree>
    <p:extLst>
      <p:ext uri="{BB962C8B-B14F-4D97-AF65-F5344CB8AC3E}">
        <p14:creationId xmlns:p14="http://schemas.microsoft.com/office/powerpoint/2010/main" val="4099593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GB"/>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7D623662-EF00-3C45-ACD0-D91111424A38}"/>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002E6216-31DF-B74A-8741-9B61F20C097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D33A2565-71E8-154E-BCC8-0AD138687DDB}"/>
              </a:ext>
            </a:extLst>
          </p:cNvPr>
          <p:cNvSpPr>
            <a:spLocks noGrp="1" noChangeArrowheads="1"/>
          </p:cNvSpPr>
          <p:nvPr>
            <p:ph type="sldNum" sz="quarter" idx="12"/>
          </p:nvPr>
        </p:nvSpPr>
        <p:spPr>
          <a:ln/>
        </p:spPr>
        <p:txBody>
          <a:bodyPr/>
          <a:lstStyle>
            <a:lvl1pPr>
              <a:defRPr/>
            </a:lvl1pPr>
          </a:lstStyle>
          <a:p>
            <a:fld id="{1D2106CD-A06B-DC42-A36C-C202E92F970A}" type="slidenum">
              <a:rPr lang="el-GR" altLang="en-US"/>
              <a:pPr/>
              <a:t>‹#›</a:t>
            </a:fld>
            <a:endParaRPr lang="el-GR" altLang="en-US"/>
          </a:p>
        </p:txBody>
      </p:sp>
    </p:spTree>
    <p:extLst>
      <p:ext uri="{BB962C8B-B14F-4D97-AF65-F5344CB8AC3E}">
        <p14:creationId xmlns:p14="http://schemas.microsoft.com/office/powerpoint/2010/main" val="136787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4877-9E01-F540-9648-E348EFEA97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36B310-7B10-954B-9107-B35B475470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770F5F-399D-0846-B3E0-F98DF999E4C4}"/>
              </a:ext>
            </a:extLst>
          </p:cNvPr>
          <p:cNvSpPr>
            <a:spLocks noGrp="1"/>
          </p:cNvSpPr>
          <p:nvPr>
            <p:ph type="dt" sz="half" idx="10"/>
          </p:nvPr>
        </p:nvSpPr>
        <p:spPr/>
        <p:txBody>
          <a:bodyPr/>
          <a:lstStyle/>
          <a:p>
            <a:fld id="{813E6AA8-78E4-1F4C-AE20-7D8FDFD5321D}" type="datetimeFigureOut">
              <a:rPr lang="en-US" smtClean="0"/>
              <a:t>11/26/19</a:t>
            </a:fld>
            <a:endParaRPr lang="en-US"/>
          </a:p>
        </p:txBody>
      </p:sp>
      <p:sp>
        <p:nvSpPr>
          <p:cNvPr id="5" name="Footer Placeholder 4">
            <a:extLst>
              <a:ext uri="{FF2B5EF4-FFF2-40B4-BE49-F238E27FC236}">
                <a16:creationId xmlns:a16="http://schemas.microsoft.com/office/drawing/2014/main" id="{A3E3F089-0460-274E-8B09-05E960CCC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FFCF55-8B9D-B440-B336-F7F265F1C1FB}"/>
              </a:ext>
            </a:extLst>
          </p:cNvPr>
          <p:cNvSpPr>
            <a:spLocks noGrp="1"/>
          </p:cNvSpPr>
          <p:nvPr>
            <p:ph type="sldNum" sz="quarter" idx="12"/>
          </p:nvPr>
        </p:nvSpPr>
        <p:spPr/>
        <p:txBody>
          <a:bodyPr/>
          <a:lstStyle/>
          <a:p>
            <a:fld id="{C2F9A2DE-4DF5-4D46-B22F-D00259A64987}" type="slidenum">
              <a:rPr lang="en-US" smtClean="0"/>
              <a:t>‹#›</a:t>
            </a:fld>
            <a:endParaRPr lang="en-US"/>
          </a:p>
        </p:txBody>
      </p:sp>
    </p:spTree>
    <p:extLst>
      <p:ext uri="{BB962C8B-B14F-4D97-AF65-F5344CB8AC3E}">
        <p14:creationId xmlns:p14="http://schemas.microsoft.com/office/powerpoint/2010/main" val="396596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B240-0C3B-0544-98B7-6CD613DD8A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052B9F-C74C-A240-B5B7-19958EB61B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C2FE912-C797-454E-9A25-673B338FDE58}"/>
              </a:ext>
            </a:extLst>
          </p:cNvPr>
          <p:cNvSpPr>
            <a:spLocks noGrp="1"/>
          </p:cNvSpPr>
          <p:nvPr>
            <p:ph type="dt" sz="half" idx="10"/>
          </p:nvPr>
        </p:nvSpPr>
        <p:spPr/>
        <p:txBody>
          <a:bodyPr/>
          <a:lstStyle/>
          <a:p>
            <a:fld id="{813E6AA8-78E4-1F4C-AE20-7D8FDFD5321D}" type="datetimeFigureOut">
              <a:rPr lang="en-US" smtClean="0"/>
              <a:t>11/26/19</a:t>
            </a:fld>
            <a:endParaRPr lang="en-US"/>
          </a:p>
        </p:txBody>
      </p:sp>
      <p:sp>
        <p:nvSpPr>
          <p:cNvPr id="5" name="Footer Placeholder 4">
            <a:extLst>
              <a:ext uri="{FF2B5EF4-FFF2-40B4-BE49-F238E27FC236}">
                <a16:creationId xmlns:a16="http://schemas.microsoft.com/office/drawing/2014/main" id="{2EC0F2D3-A3F6-574D-8708-9F491953E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79567A-B496-0541-97AF-5DD2DB8F1398}"/>
              </a:ext>
            </a:extLst>
          </p:cNvPr>
          <p:cNvSpPr>
            <a:spLocks noGrp="1"/>
          </p:cNvSpPr>
          <p:nvPr>
            <p:ph type="sldNum" sz="quarter" idx="12"/>
          </p:nvPr>
        </p:nvSpPr>
        <p:spPr/>
        <p:txBody>
          <a:bodyPr/>
          <a:lstStyle/>
          <a:p>
            <a:fld id="{C2F9A2DE-4DF5-4D46-B22F-D00259A64987}" type="slidenum">
              <a:rPr lang="en-US" smtClean="0"/>
              <a:t>‹#›</a:t>
            </a:fld>
            <a:endParaRPr lang="en-US"/>
          </a:p>
        </p:txBody>
      </p:sp>
    </p:spTree>
    <p:extLst>
      <p:ext uri="{BB962C8B-B14F-4D97-AF65-F5344CB8AC3E}">
        <p14:creationId xmlns:p14="http://schemas.microsoft.com/office/powerpoint/2010/main" val="2472778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73643-DC5C-BF47-8252-AA47D0713E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CB68F2-2D17-F344-AD3B-04F17AD24DB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3C5D1F-49A6-044F-B29D-FA4A5F68949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B1FC3E-80FF-A148-93B7-F77BC2730CC9}"/>
              </a:ext>
            </a:extLst>
          </p:cNvPr>
          <p:cNvSpPr>
            <a:spLocks noGrp="1"/>
          </p:cNvSpPr>
          <p:nvPr>
            <p:ph type="dt" sz="half" idx="10"/>
          </p:nvPr>
        </p:nvSpPr>
        <p:spPr/>
        <p:txBody>
          <a:bodyPr/>
          <a:lstStyle/>
          <a:p>
            <a:fld id="{813E6AA8-78E4-1F4C-AE20-7D8FDFD5321D}" type="datetimeFigureOut">
              <a:rPr lang="en-US" smtClean="0"/>
              <a:t>11/26/19</a:t>
            </a:fld>
            <a:endParaRPr lang="en-US"/>
          </a:p>
        </p:txBody>
      </p:sp>
      <p:sp>
        <p:nvSpPr>
          <p:cNvPr id="6" name="Footer Placeholder 5">
            <a:extLst>
              <a:ext uri="{FF2B5EF4-FFF2-40B4-BE49-F238E27FC236}">
                <a16:creationId xmlns:a16="http://schemas.microsoft.com/office/drawing/2014/main" id="{03892287-5E52-6E49-BE10-DB9997FAAE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49C88-C344-314F-867A-BD489D9B7439}"/>
              </a:ext>
            </a:extLst>
          </p:cNvPr>
          <p:cNvSpPr>
            <a:spLocks noGrp="1"/>
          </p:cNvSpPr>
          <p:nvPr>
            <p:ph type="sldNum" sz="quarter" idx="12"/>
          </p:nvPr>
        </p:nvSpPr>
        <p:spPr/>
        <p:txBody>
          <a:bodyPr/>
          <a:lstStyle/>
          <a:p>
            <a:fld id="{C2F9A2DE-4DF5-4D46-B22F-D00259A64987}" type="slidenum">
              <a:rPr lang="en-US" smtClean="0"/>
              <a:t>‹#›</a:t>
            </a:fld>
            <a:endParaRPr lang="en-US"/>
          </a:p>
        </p:txBody>
      </p:sp>
    </p:spTree>
    <p:extLst>
      <p:ext uri="{BB962C8B-B14F-4D97-AF65-F5344CB8AC3E}">
        <p14:creationId xmlns:p14="http://schemas.microsoft.com/office/powerpoint/2010/main" val="1503635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0D194-641D-9945-8A20-4904D08AEE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A40736-5E4F-564E-B948-08D4516F55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49B0F95-F6A9-E946-BCD2-345FCB04F4F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E5923E-77D2-C643-8486-03F85377E6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5548522-16B2-B948-9D1B-F351D4E8D6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563D61-48F4-544D-993A-1F6B412C7F15}"/>
              </a:ext>
            </a:extLst>
          </p:cNvPr>
          <p:cNvSpPr>
            <a:spLocks noGrp="1"/>
          </p:cNvSpPr>
          <p:nvPr>
            <p:ph type="dt" sz="half" idx="10"/>
          </p:nvPr>
        </p:nvSpPr>
        <p:spPr/>
        <p:txBody>
          <a:bodyPr/>
          <a:lstStyle/>
          <a:p>
            <a:fld id="{813E6AA8-78E4-1F4C-AE20-7D8FDFD5321D}" type="datetimeFigureOut">
              <a:rPr lang="en-US" smtClean="0"/>
              <a:t>11/26/19</a:t>
            </a:fld>
            <a:endParaRPr lang="en-US"/>
          </a:p>
        </p:txBody>
      </p:sp>
      <p:sp>
        <p:nvSpPr>
          <p:cNvPr id="8" name="Footer Placeholder 7">
            <a:extLst>
              <a:ext uri="{FF2B5EF4-FFF2-40B4-BE49-F238E27FC236}">
                <a16:creationId xmlns:a16="http://schemas.microsoft.com/office/drawing/2014/main" id="{DC5D2394-E30E-4243-BD97-7EDF57EB94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296F96-1BC8-1B4C-AAD8-46AE54D4492C}"/>
              </a:ext>
            </a:extLst>
          </p:cNvPr>
          <p:cNvSpPr>
            <a:spLocks noGrp="1"/>
          </p:cNvSpPr>
          <p:nvPr>
            <p:ph type="sldNum" sz="quarter" idx="12"/>
          </p:nvPr>
        </p:nvSpPr>
        <p:spPr/>
        <p:txBody>
          <a:bodyPr/>
          <a:lstStyle/>
          <a:p>
            <a:fld id="{C2F9A2DE-4DF5-4D46-B22F-D00259A64987}" type="slidenum">
              <a:rPr lang="en-US" smtClean="0"/>
              <a:t>‹#›</a:t>
            </a:fld>
            <a:endParaRPr lang="en-US"/>
          </a:p>
        </p:txBody>
      </p:sp>
    </p:spTree>
    <p:extLst>
      <p:ext uri="{BB962C8B-B14F-4D97-AF65-F5344CB8AC3E}">
        <p14:creationId xmlns:p14="http://schemas.microsoft.com/office/powerpoint/2010/main" val="1345659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114F-A63B-F04E-B4E4-56D1FC49D3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D26B12-35FE-3542-BB1D-A8F68B7F55FA}"/>
              </a:ext>
            </a:extLst>
          </p:cNvPr>
          <p:cNvSpPr>
            <a:spLocks noGrp="1"/>
          </p:cNvSpPr>
          <p:nvPr>
            <p:ph type="dt" sz="half" idx="10"/>
          </p:nvPr>
        </p:nvSpPr>
        <p:spPr/>
        <p:txBody>
          <a:bodyPr/>
          <a:lstStyle/>
          <a:p>
            <a:fld id="{813E6AA8-78E4-1F4C-AE20-7D8FDFD5321D}" type="datetimeFigureOut">
              <a:rPr lang="en-US" smtClean="0"/>
              <a:t>11/26/19</a:t>
            </a:fld>
            <a:endParaRPr lang="en-US"/>
          </a:p>
        </p:txBody>
      </p:sp>
      <p:sp>
        <p:nvSpPr>
          <p:cNvPr id="4" name="Footer Placeholder 3">
            <a:extLst>
              <a:ext uri="{FF2B5EF4-FFF2-40B4-BE49-F238E27FC236}">
                <a16:creationId xmlns:a16="http://schemas.microsoft.com/office/drawing/2014/main" id="{50C01916-5D64-A94B-A79D-CEC9618F01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20F937-DABF-9A43-B775-79EF3D1CF29A}"/>
              </a:ext>
            </a:extLst>
          </p:cNvPr>
          <p:cNvSpPr>
            <a:spLocks noGrp="1"/>
          </p:cNvSpPr>
          <p:nvPr>
            <p:ph type="sldNum" sz="quarter" idx="12"/>
          </p:nvPr>
        </p:nvSpPr>
        <p:spPr/>
        <p:txBody>
          <a:bodyPr/>
          <a:lstStyle/>
          <a:p>
            <a:fld id="{C2F9A2DE-4DF5-4D46-B22F-D00259A64987}" type="slidenum">
              <a:rPr lang="en-US" smtClean="0"/>
              <a:t>‹#›</a:t>
            </a:fld>
            <a:endParaRPr lang="en-US"/>
          </a:p>
        </p:txBody>
      </p:sp>
    </p:spTree>
    <p:extLst>
      <p:ext uri="{BB962C8B-B14F-4D97-AF65-F5344CB8AC3E}">
        <p14:creationId xmlns:p14="http://schemas.microsoft.com/office/powerpoint/2010/main" val="2533662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390E2-6164-F54A-B817-0B4088C2D10F}"/>
              </a:ext>
            </a:extLst>
          </p:cNvPr>
          <p:cNvSpPr>
            <a:spLocks noGrp="1"/>
          </p:cNvSpPr>
          <p:nvPr>
            <p:ph type="dt" sz="half" idx="10"/>
          </p:nvPr>
        </p:nvSpPr>
        <p:spPr/>
        <p:txBody>
          <a:bodyPr/>
          <a:lstStyle/>
          <a:p>
            <a:fld id="{813E6AA8-78E4-1F4C-AE20-7D8FDFD5321D}" type="datetimeFigureOut">
              <a:rPr lang="en-US" smtClean="0"/>
              <a:t>11/26/19</a:t>
            </a:fld>
            <a:endParaRPr lang="en-US"/>
          </a:p>
        </p:txBody>
      </p:sp>
      <p:sp>
        <p:nvSpPr>
          <p:cNvPr id="3" name="Footer Placeholder 2">
            <a:extLst>
              <a:ext uri="{FF2B5EF4-FFF2-40B4-BE49-F238E27FC236}">
                <a16:creationId xmlns:a16="http://schemas.microsoft.com/office/drawing/2014/main" id="{2775C21C-48B0-D940-B004-C6C79C958C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7E4C7F-4FCD-D145-A3C3-60FD6D6F62EC}"/>
              </a:ext>
            </a:extLst>
          </p:cNvPr>
          <p:cNvSpPr>
            <a:spLocks noGrp="1"/>
          </p:cNvSpPr>
          <p:nvPr>
            <p:ph type="sldNum" sz="quarter" idx="12"/>
          </p:nvPr>
        </p:nvSpPr>
        <p:spPr/>
        <p:txBody>
          <a:bodyPr/>
          <a:lstStyle/>
          <a:p>
            <a:fld id="{C2F9A2DE-4DF5-4D46-B22F-D00259A64987}" type="slidenum">
              <a:rPr lang="en-US" smtClean="0"/>
              <a:t>‹#›</a:t>
            </a:fld>
            <a:endParaRPr lang="en-US"/>
          </a:p>
        </p:txBody>
      </p:sp>
    </p:spTree>
    <p:extLst>
      <p:ext uri="{BB962C8B-B14F-4D97-AF65-F5344CB8AC3E}">
        <p14:creationId xmlns:p14="http://schemas.microsoft.com/office/powerpoint/2010/main" val="2483176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641A-30A6-9D4D-99D6-D12EB1866A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E36835-C0A9-374D-9602-DB638C1ACD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1C328D-DC07-134B-8B73-8009FBB94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A7BCCA-D652-F746-8113-CC165B257BE4}"/>
              </a:ext>
            </a:extLst>
          </p:cNvPr>
          <p:cNvSpPr>
            <a:spLocks noGrp="1"/>
          </p:cNvSpPr>
          <p:nvPr>
            <p:ph type="dt" sz="half" idx="10"/>
          </p:nvPr>
        </p:nvSpPr>
        <p:spPr/>
        <p:txBody>
          <a:bodyPr/>
          <a:lstStyle/>
          <a:p>
            <a:fld id="{813E6AA8-78E4-1F4C-AE20-7D8FDFD5321D}" type="datetimeFigureOut">
              <a:rPr lang="en-US" smtClean="0"/>
              <a:t>11/26/19</a:t>
            </a:fld>
            <a:endParaRPr lang="en-US"/>
          </a:p>
        </p:txBody>
      </p:sp>
      <p:sp>
        <p:nvSpPr>
          <p:cNvPr id="6" name="Footer Placeholder 5">
            <a:extLst>
              <a:ext uri="{FF2B5EF4-FFF2-40B4-BE49-F238E27FC236}">
                <a16:creationId xmlns:a16="http://schemas.microsoft.com/office/drawing/2014/main" id="{13954490-8402-034D-9507-7828BB8E6E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023C11-0892-0B47-965C-990E2FE28E63}"/>
              </a:ext>
            </a:extLst>
          </p:cNvPr>
          <p:cNvSpPr>
            <a:spLocks noGrp="1"/>
          </p:cNvSpPr>
          <p:nvPr>
            <p:ph type="sldNum" sz="quarter" idx="12"/>
          </p:nvPr>
        </p:nvSpPr>
        <p:spPr/>
        <p:txBody>
          <a:bodyPr/>
          <a:lstStyle/>
          <a:p>
            <a:fld id="{C2F9A2DE-4DF5-4D46-B22F-D00259A64987}" type="slidenum">
              <a:rPr lang="en-US" smtClean="0"/>
              <a:t>‹#›</a:t>
            </a:fld>
            <a:endParaRPr lang="en-US"/>
          </a:p>
        </p:txBody>
      </p:sp>
    </p:spTree>
    <p:extLst>
      <p:ext uri="{BB962C8B-B14F-4D97-AF65-F5344CB8AC3E}">
        <p14:creationId xmlns:p14="http://schemas.microsoft.com/office/powerpoint/2010/main" val="1720111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4474-FA52-E448-BF9A-57CA3A6535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D12C8E-3C43-FC40-B5E5-137D5DC506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DBC60D-D34A-5740-8386-2A12F94802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EF71DE-9730-0049-A076-4D1A4F775BDA}"/>
              </a:ext>
            </a:extLst>
          </p:cNvPr>
          <p:cNvSpPr>
            <a:spLocks noGrp="1"/>
          </p:cNvSpPr>
          <p:nvPr>
            <p:ph type="dt" sz="half" idx="10"/>
          </p:nvPr>
        </p:nvSpPr>
        <p:spPr/>
        <p:txBody>
          <a:bodyPr/>
          <a:lstStyle/>
          <a:p>
            <a:fld id="{813E6AA8-78E4-1F4C-AE20-7D8FDFD5321D}" type="datetimeFigureOut">
              <a:rPr lang="en-US" smtClean="0"/>
              <a:t>11/26/19</a:t>
            </a:fld>
            <a:endParaRPr lang="en-US"/>
          </a:p>
        </p:txBody>
      </p:sp>
      <p:sp>
        <p:nvSpPr>
          <p:cNvPr id="6" name="Footer Placeholder 5">
            <a:extLst>
              <a:ext uri="{FF2B5EF4-FFF2-40B4-BE49-F238E27FC236}">
                <a16:creationId xmlns:a16="http://schemas.microsoft.com/office/drawing/2014/main" id="{75032C96-360E-0D41-AD4A-7177DCCF7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C71408-00D4-A642-A6AD-9CC090FC7473}"/>
              </a:ext>
            </a:extLst>
          </p:cNvPr>
          <p:cNvSpPr>
            <a:spLocks noGrp="1"/>
          </p:cNvSpPr>
          <p:nvPr>
            <p:ph type="sldNum" sz="quarter" idx="12"/>
          </p:nvPr>
        </p:nvSpPr>
        <p:spPr/>
        <p:txBody>
          <a:bodyPr/>
          <a:lstStyle/>
          <a:p>
            <a:fld id="{C2F9A2DE-4DF5-4D46-B22F-D00259A64987}" type="slidenum">
              <a:rPr lang="en-US" smtClean="0"/>
              <a:t>‹#›</a:t>
            </a:fld>
            <a:endParaRPr lang="en-US"/>
          </a:p>
        </p:txBody>
      </p:sp>
    </p:spTree>
    <p:extLst>
      <p:ext uri="{BB962C8B-B14F-4D97-AF65-F5344CB8AC3E}">
        <p14:creationId xmlns:p14="http://schemas.microsoft.com/office/powerpoint/2010/main" val="3506478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82605-8525-BA4E-B777-DB6B6E187B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988773-F210-7448-8118-9AB945AB4F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4D9681-4C70-5E40-9683-BDB3E2319D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3E6AA8-78E4-1F4C-AE20-7D8FDFD5321D}" type="datetimeFigureOut">
              <a:rPr lang="en-US" smtClean="0"/>
              <a:t>11/26/19</a:t>
            </a:fld>
            <a:endParaRPr lang="en-US"/>
          </a:p>
        </p:txBody>
      </p:sp>
      <p:sp>
        <p:nvSpPr>
          <p:cNvPr id="5" name="Footer Placeholder 4">
            <a:extLst>
              <a:ext uri="{FF2B5EF4-FFF2-40B4-BE49-F238E27FC236}">
                <a16:creationId xmlns:a16="http://schemas.microsoft.com/office/drawing/2014/main" id="{EA851A24-7A5D-914D-A1DF-FB3C68A173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614EAA-6A3E-154E-9FB9-DD6C26E72D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F9A2DE-4DF5-4D46-B22F-D00259A64987}" type="slidenum">
              <a:rPr lang="en-US" smtClean="0"/>
              <a:t>‹#›</a:t>
            </a:fld>
            <a:endParaRPr lang="en-US"/>
          </a:p>
        </p:txBody>
      </p:sp>
    </p:spTree>
    <p:extLst>
      <p:ext uri="{BB962C8B-B14F-4D97-AF65-F5344CB8AC3E}">
        <p14:creationId xmlns:p14="http://schemas.microsoft.com/office/powerpoint/2010/main" val="83027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B767-746D-3647-A3E7-8D0529EB0813}"/>
              </a:ext>
            </a:extLst>
          </p:cNvPr>
          <p:cNvSpPr>
            <a:spLocks noGrp="1"/>
          </p:cNvSpPr>
          <p:nvPr>
            <p:ph type="ctrTitle"/>
          </p:nvPr>
        </p:nvSpPr>
        <p:spPr>
          <a:xfrm>
            <a:off x="1524000" y="156593"/>
            <a:ext cx="9144000" cy="2387600"/>
          </a:xfrm>
        </p:spPr>
        <p:txBody>
          <a:bodyPr>
            <a:normAutofit/>
          </a:bodyPr>
          <a:lstStyle/>
          <a:p>
            <a:r>
              <a:rPr lang="el-GR" sz="4000" b="1" dirty="0">
                <a:solidFill>
                  <a:schemeClr val="accent1"/>
                </a:solidFill>
              </a:rPr>
              <a:t>Η </a:t>
            </a:r>
            <a:r>
              <a:rPr lang="el-GR" sz="4000" b="1" dirty="0" err="1">
                <a:solidFill>
                  <a:schemeClr val="accent1"/>
                </a:solidFill>
              </a:rPr>
              <a:t>σταδιακ</a:t>
            </a:r>
            <a:r>
              <a:rPr lang="en-US" sz="4000" b="1" dirty="0" err="1">
                <a:solidFill>
                  <a:schemeClr val="accent1"/>
                </a:solidFill>
              </a:rPr>
              <a:t>ή</a:t>
            </a:r>
            <a:r>
              <a:rPr lang="el-GR" sz="4000" b="1" dirty="0">
                <a:solidFill>
                  <a:schemeClr val="accent1"/>
                </a:solidFill>
              </a:rPr>
              <a:t> διείσδυση του Ρωμαϊκού νομίσματος στην ελληνική Ανατολή</a:t>
            </a:r>
            <a:endParaRPr lang="en-US" sz="4000" b="1" dirty="0">
              <a:solidFill>
                <a:schemeClr val="accent1"/>
              </a:solidFill>
            </a:endParaRPr>
          </a:p>
        </p:txBody>
      </p:sp>
      <p:sp>
        <p:nvSpPr>
          <p:cNvPr id="3" name="Subtitle 2">
            <a:extLst>
              <a:ext uri="{FF2B5EF4-FFF2-40B4-BE49-F238E27FC236}">
                <a16:creationId xmlns:a16="http://schemas.microsoft.com/office/drawing/2014/main" id="{04BF5861-9B01-3E41-AFAE-76FF6A2C4CC4}"/>
              </a:ext>
            </a:extLst>
          </p:cNvPr>
          <p:cNvSpPr>
            <a:spLocks noGrp="1"/>
          </p:cNvSpPr>
          <p:nvPr>
            <p:ph type="subTitle" idx="1"/>
          </p:nvPr>
        </p:nvSpPr>
        <p:spPr>
          <a:xfrm>
            <a:off x="1524000" y="3602038"/>
            <a:ext cx="9144000" cy="2922052"/>
          </a:xfrm>
        </p:spPr>
        <p:txBody>
          <a:bodyPr>
            <a:normAutofit/>
          </a:bodyPr>
          <a:lstStyle/>
          <a:p>
            <a:endParaRPr lang="el-GR" dirty="0"/>
          </a:p>
          <a:p>
            <a:r>
              <a:rPr lang="el-GR" sz="2800" dirty="0"/>
              <a:t>Μεταπτυχιακό Αρχαίας Ιστορίας ΕΚΠΑ / ΙΙΕ</a:t>
            </a:r>
          </a:p>
          <a:p>
            <a:r>
              <a:rPr lang="el-GR" dirty="0"/>
              <a:t>2019-2020</a:t>
            </a:r>
          </a:p>
          <a:p>
            <a:pPr algn="r"/>
            <a:endParaRPr lang="el-GR" dirty="0"/>
          </a:p>
          <a:p>
            <a:pPr algn="r"/>
            <a:r>
              <a:rPr lang="el-GR" dirty="0"/>
              <a:t>Σοφία </a:t>
            </a:r>
            <a:r>
              <a:rPr lang="el-GR" dirty="0" err="1"/>
              <a:t>Κρεμύδη</a:t>
            </a:r>
            <a:endParaRPr lang="el-GR" dirty="0"/>
          </a:p>
          <a:p>
            <a:pPr algn="r"/>
            <a:r>
              <a:rPr lang="el-GR" dirty="0"/>
              <a:t>26.11.2019</a:t>
            </a:r>
            <a:endParaRPr lang="en-US" dirty="0"/>
          </a:p>
        </p:txBody>
      </p:sp>
    </p:spTree>
    <p:extLst>
      <p:ext uri="{BB962C8B-B14F-4D97-AF65-F5344CB8AC3E}">
        <p14:creationId xmlns:p14="http://schemas.microsoft.com/office/powerpoint/2010/main" val="144658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9DCEB-817A-074E-B81D-79273AA8695E}"/>
              </a:ext>
            </a:extLst>
          </p:cNvPr>
          <p:cNvSpPr>
            <a:spLocks noGrp="1"/>
          </p:cNvSpPr>
          <p:nvPr>
            <p:ph type="title"/>
          </p:nvPr>
        </p:nvSpPr>
        <p:spPr/>
        <p:txBody>
          <a:bodyPr/>
          <a:lstStyle/>
          <a:p>
            <a:r>
              <a:rPr lang="el-GR" dirty="0"/>
              <a:t>Δημιουργία ανατολικών ρωμαϊκών Επαρχιών</a:t>
            </a:r>
            <a:endParaRPr lang="en-US" dirty="0"/>
          </a:p>
        </p:txBody>
      </p:sp>
      <p:sp>
        <p:nvSpPr>
          <p:cNvPr id="3" name="Content Placeholder 2">
            <a:extLst>
              <a:ext uri="{FF2B5EF4-FFF2-40B4-BE49-F238E27FC236}">
                <a16:creationId xmlns:a16="http://schemas.microsoft.com/office/drawing/2014/main" id="{9B2E0B40-F85F-1646-B39E-01C412146C5E}"/>
              </a:ext>
            </a:extLst>
          </p:cNvPr>
          <p:cNvSpPr>
            <a:spLocks noGrp="1"/>
          </p:cNvSpPr>
          <p:nvPr>
            <p:ph idx="1"/>
          </p:nvPr>
        </p:nvSpPr>
        <p:spPr/>
        <p:txBody>
          <a:bodyPr/>
          <a:lstStyle/>
          <a:p>
            <a:r>
              <a:rPr lang="el-GR" dirty="0"/>
              <a:t>148/7 : Μακεδονία</a:t>
            </a:r>
          </a:p>
          <a:p>
            <a:r>
              <a:rPr lang="el-GR" dirty="0"/>
              <a:t>12</a:t>
            </a:r>
            <a:r>
              <a:rPr lang="fr-CA" dirty="0"/>
              <a:t>9</a:t>
            </a:r>
            <a:r>
              <a:rPr lang="el-GR" dirty="0"/>
              <a:t> </a:t>
            </a:r>
            <a:r>
              <a:rPr lang="en-GB" dirty="0"/>
              <a:t>: </a:t>
            </a:r>
            <a:r>
              <a:rPr lang="el-GR" dirty="0" err="1"/>
              <a:t>Ασ</a:t>
            </a:r>
            <a:r>
              <a:rPr lang="en-GB" dirty="0" err="1"/>
              <a:t>ί</a:t>
            </a:r>
            <a:r>
              <a:rPr lang="el-GR" dirty="0"/>
              <a:t>α</a:t>
            </a:r>
            <a:endParaRPr lang="fr-CA" dirty="0"/>
          </a:p>
          <a:p>
            <a:r>
              <a:rPr lang="fr-CA" dirty="0"/>
              <a:t>67 :  </a:t>
            </a:r>
            <a:r>
              <a:rPr lang="el-GR" dirty="0" err="1"/>
              <a:t>Κρ</a:t>
            </a:r>
            <a:r>
              <a:rPr lang="fr-CA" dirty="0" err="1"/>
              <a:t>ή</a:t>
            </a:r>
            <a:r>
              <a:rPr lang="el-GR" dirty="0"/>
              <a:t>τη-Κυρηναϊκή</a:t>
            </a:r>
          </a:p>
          <a:p>
            <a:r>
              <a:rPr lang="el-GR" dirty="0"/>
              <a:t>63 : Πόντος-Βιθυνία</a:t>
            </a:r>
          </a:p>
          <a:p>
            <a:r>
              <a:rPr lang="el-GR" dirty="0"/>
              <a:t>63 : Συρία</a:t>
            </a:r>
          </a:p>
          <a:p>
            <a:r>
              <a:rPr lang="el-GR" dirty="0"/>
              <a:t>58: Κιλικία, Κύπρος</a:t>
            </a:r>
          </a:p>
          <a:p>
            <a:r>
              <a:rPr lang="el-GR" dirty="0"/>
              <a:t>30 : Αίγυπτος</a:t>
            </a:r>
          </a:p>
          <a:p>
            <a:r>
              <a:rPr lang="el-GR" dirty="0"/>
              <a:t>27 π.Χ. : Αχαΐα</a:t>
            </a:r>
          </a:p>
          <a:p>
            <a:endParaRPr lang="el-GR" dirty="0"/>
          </a:p>
          <a:p>
            <a:endParaRPr lang="el-GR" dirty="0"/>
          </a:p>
          <a:p>
            <a:endParaRPr lang="en-US" dirty="0"/>
          </a:p>
        </p:txBody>
      </p:sp>
    </p:spTree>
    <p:extLst>
      <p:ext uri="{BB962C8B-B14F-4D97-AF65-F5344CB8AC3E}">
        <p14:creationId xmlns:p14="http://schemas.microsoft.com/office/powerpoint/2010/main" val="1795827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pPr algn="ctr"/>
            <a:r>
              <a:rPr lang="el-GR" sz="4000" dirty="0">
                <a:latin typeface="Gentium" charset="0"/>
              </a:rPr>
              <a:t>Η σταδιακή εξάπλωση του δηναρίου</a:t>
            </a:r>
          </a:p>
        </p:txBody>
      </p:sp>
      <p:pic>
        <p:nvPicPr>
          <p:cNvPr id="41989" name="Picture 5" descr="Spread of the Denariu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0" y="1600200"/>
            <a:ext cx="6248400" cy="4724400"/>
          </a:xfrm>
        </p:spPr>
      </p:pic>
    </p:spTree>
    <p:extLst>
      <p:ext uri="{BB962C8B-B14F-4D97-AF65-F5344CB8AC3E}">
        <p14:creationId xmlns:p14="http://schemas.microsoft.com/office/powerpoint/2010/main" val="2558332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37A39-1178-9F44-A5C9-7F13040D9F77}"/>
              </a:ext>
            </a:extLst>
          </p:cNvPr>
          <p:cNvSpPr>
            <a:spLocks noGrp="1"/>
          </p:cNvSpPr>
          <p:nvPr>
            <p:ph type="title"/>
          </p:nvPr>
        </p:nvSpPr>
        <p:spPr>
          <a:xfrm>
            <a:off x="838200" y="98475"/>
            <a:ext cx="10515600" cy="1592214"/>
          </a:xfrm>
        </p:spPr>
        <p:txBody>
          <a:bodyPr>
            <a:normAutofit fontScale="90000"/>
          </a:bodyPr>
          <a:lstStyle/>
          <a:p>
            <a:pPr algn="ctr"/>
            <a:r>
              <a:rPr lang="el-GR" dirty="0"/>
              <a:t>Θησαυροί δηναρίων της περιόδου </a:t>
            </a:r>
            <a:br>
              <a:rPr lang="el-GR" dirty="0"/>
            </a:br>
            <a:r>
              <a:rPr lang="el-GR" dirty="0"/>
              <a:t>της ρωμαϊκής δημοκρατίας </a:t>
            </a:r>
            <a:br>
              <a:rPr lang="el-GR" dirty="0"/>
            </a:br>
            <a:r>
              <a:rPr lang="en-GB" i="1" dirty="0"/>
              <a:t>RRCH</a:t>
            </a:r>
            <a:r>
              <a:rPr lang="en-GB" dirty="0"/>
              <a:t> online</a:t>
            </a:r>
            <a:endParaRPr lang="en-US" dirty="0"/>
          </a:p>
        </p:txBody>
      </p:sp>
      <p:pic>
        <p:nvPicPr>
          <p:cNvPr id="5" name="Content Placeholder 4">
            <a:extLst>
              <a:ext uri="{FF2B5EF4-FFF2-40B4-BE49-F238E27FC236}">
                <a16:creationId xmlns:a16="http://schemas.microsoft.com/office/drawing/2014/main" id="{1785E8AC-48FF-3A4F-A10F-AD36F74DF0C3}"/>
              </a:ext>
            </a:extLst>
          </p:cNvPr>
          <p:cNvPicPr>
            <a:picLocks noGrp="1" noChangeAspect="1"/>
          </p:cNvPicPr>
          <p:nvPr>
            <p:ph idx="1"/>
          </p:nvPr>
        </p:nvPicPr>
        <p:blipFill>
          <a:blip r:embed="rId2"/>
          <a:stretch>
            <a:fillRect/>
          </a:stretch>
        </p:blipFill>
        <p:spPr>
          <a:xfrm>
            <a:off x="1829154" y="1825625"/>
            <a:ext cx="8533692" cy="4351338"/>
          </a:xfrm>
        </p:spPr>
      </p:pic>
    </p:spTree>
    <p:extLst>
      <p:ext uri="{BB962C8B-B14F-4D97-AF65-F5344CB8AC3E}">
        <p14:creationId xmlns:p14="http://schemas.microsoft.com/office/powerpoint/2010/main" val="1854975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8B975-9C0D-4F48-9924-45A313418D11}"/>
              </a:ext>
            </a:extLst>
          </p:cNvPr>
          <p:cNvSpPr>
            <a:spLocks noGrp="1"/>
          </p:cNvSpPr>
          <p:nvPr>
            <p:ph type="title"/>
          </p:nvPr>
        </p:nvSpPr>
        <p:spPr/>
        <p:txBody>
          <a:bodyPr/>
          <a:lstStyle/>
          <a:p>
            <a:pPr algn="ctr"/>
            <a:r>
              <a:rPr lang="el-GR" dirty="0"/>
              <a:t>Βαλκάνια έως τον Δούναβη και Μικρά Ασία</a:t>
            </a:r>
            <a:br>
              <a:rPr lang="el-GR" dirty="0"/>
            </a:br>
            <a:r>
              <a:rPr lang="en-GB" i="1" dirty="0"/>
              <a:t>RRCH</a:t>
            </a:r>
            <a:r>
              <a:rPr lang="en-GB" dirty="0"/>
              <a:t> online</a:t>
            </a:r>
            <a:endParaRPr lang="en-US" dirty="0"/>
          </a:p>
        </p:txBody>
      </p:sp>
      <p:pic>
        <p:nvPicPr>
          <p:cNvPr id="5" name="Content Placeholder 4">
            <a:extLst>
              <a:ext uri="{FF2B5EF4-FFF2-40B4-BE49-F238E27FC236}">
                <a16:creationId xmlns:a16="http://schemas.microsoft.com/office/drawing/2014/main" id="{A50FA39C-D2AF-764A-85E5-BD296156E17A}"/>
              </a:ext>
            </a:extLst>
          </p:cNvPr>
          <p:cNvPicPr>
            <a:picLocks noGrp="1" noChangeAspect="1"/>
          </p:cNvPicPr>
          <p:nvPr>
            <p:ph idx="1"/>
          </p:nvPr>
        </p:nvPicPr>
        <p:blipFill>
          <a:blip r:embed="rId2"/>
          <a:stretch>
            <a:fillRect/>
          </a:stretch>
        </p:blipFill>
        <p:spPr>
          <a:xfrm>
            <a:off x="3651623" y="1825625"/>
            <a:ext cx="4888754" cy="4351338"/>
          </a:xfrm>
        </p:spPr>
      </p:pic>
    </p:spTree>
    <p:extLst>
      <p:ext uri="{BB962C8B-B14F-4D97-AF65-F5344CB8AC3E}">
        <p14:creationId xmlns:p14="http://schemas.microsoft.com/office/powerpoint/2010/main" val="3802223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6B760-74F3-6D4F-AA2E-83379E42F76E}"/>
              </a:ext>
            </a:extLst>
          </p:cNvPr>
          <p:cNvSpPr>
            <a:spLocks noGrp="1"/>
          </p:cNvSpPr>
          <p:nvPr>
            <p:ph type="title"/>
          </p:nvPr>
        </p:nvSpPr>
        <p:spPr/>
        <p:txBody>
          <a:bodyPr>
            <a:normAutofit/>
          </a:bodyPr>
          <a:lstStyle/>
          <a:p>
            <a:pPr algn="ctr"/>
            <a:r>
              <a:rPr lang="el-GR" sz="3200" dirty="0"/>
              <a:t>Θησαυροί δηναρίων από τον Βορειοελλαδικό χώρο κατά την </a:t>
            </a:r>
            <a:br>
              <a:rPr lang="el-GR" sz="3200" dirty="0"/>
            </a:br>
            <a:r>
              <a:rPr lang="el-GR" sz="3200" dirty="0"/>
              <a:t>όψιμη ελληνιστική περίοδο</a:t>
            </a:r>
            <a:endParaRPr lang="en-US" sz="3200" dirty="0"/>
          </a:p>
        </p:txBody>
      </p:sp>
      <p:pic>
        <p:nvPicPr>
          <p:cNvPr id="5" name="Content Placeholder 4">
            <a:extLst>
              <a:ext uri="{FF2B5EF4-FFF2-40B4-BE49-F238E27FC236}">
                <a16:creationId xmlns:a16="http://schemas.microsoft.com/office/drawing/2014/main" id="{E1070767-8215-9645-B452-4582DD237279}"/>
              </a:ext>
            </a:extLst>
          </p:cNvPr>
          <p:cNvPicPr>
            <a:picLocks noGrp="1" noChangeAspect="1"/>
          </p:cNvPicPr>
          <p:nvPr>
            <p:ph idx="1"/>
          </p:nvPr>
        </p:nvPicPr>
        <p:blipFill>
          <a:blip r:embed="rId3"/>
          <a:stretch>
            <a:fillRect/>
          </a:stretch>
        </p:blipFill>
        <p:spPr>
          <a:xfrm>
            <a:off x="965769" y="1875622"/>
            <a:ext cx="6431623" cy="4582618"/>
          </a:xfrm>
        </p:spPr>
      </p:pic>
      <p:sp>
        <p:nvSpPr>
          <p:cNvPr id="6" name="TextBox 5">
            <a:extLst>
              <a:ext uri="{FF2B5EF4-FFF2-40B4-BE49-F238E27FC236}">
                <a16:creationId xmlns:a16="http://schemas.microsoft.com/office/drawing/2014/main" id="{C457CCE1-587D-1445-A296-6766C3FB12E1}"/>
              </a:ext>
            </a:extLst>
          </p:cNvPr>
          <p:cNvSpPr txBox="1"/>
          <p:nvPr/>
        </p:nvSpPr>
        <p:spPr>
          <a:xfrm>
            <a:off x="8020447" y="3436266"/>
            <a:ext cx="3605495" cy="3139321"/>
          </a:xfrm>
          <a:prstGeom prst="rect">
            <a:avLst/>
          </a:prstGeom>
          <a:noFill/>
        </p:spPr>
        <p:txBody>
          <a:bodyPr wrap="square" rtlCol="0">
            <a:spAutoFit/>
          </a:bodyPr>
          <a:lstStyle/>
          <a:p>
            <a:r>
              <a:rPr lang="fr-CA" dirty="0" err="1"/>
              <a:t>Amandry</a:t>
            </a:r>
            <a:r>
              <a:rPr lang="fr-CA" dirty="0"/>
              <a:t>, M., </a:t>
            </a:r>
            <a:r>
              <a:rPr lang="fr-CA" dirty="0" err="1"/>
              <a:t>Kremydi</a:t>
            </a:r>
            <a:r>
              <a:rPr lang="fr-CA" dirty="0"/>
              <a:t>, S., «La pénétration du dénier en Macédoine et la circulation de la monnaie locale de bronze (IIe siècle av. </a:t>
            </a:r>
            <a:r>
              <a:rPr lang="fr-CA" dirty="0" err="1"/>
              <a:t>J.-Chr.-IIe</a:t>
            </a:r>
            <a:r>
              <a:rPr lang="fr-CA" dirty="0"/>
              <a:t> siècle apr. J.-Chr.)» </a:t>
            </a:r>
            <a:r>
              <a:rPr lang="el-GR" dirty="0"/>
              <a:t>στον τόμο</a:t>
            </a:r>
            <a:r>
              <a:rPr lang="fr-CA" dirty="0"/>
              <a:t>: </a:t>
            </a:r>
            <a:r>
              <a:rPr lang="fr-CA" dirty="0" err="1"/>
              <a:t>Parissaki</a:t>
            </a:r>
            <a:r>
              <a:rPr lang="fr-CA" dirty="0"/>
              <a:t>, G., Fournier, J.(</a:t>
            </a:r>
            <a:r>
              <a:rPr lang="fr-CA" dirty="0" err="1"/>
              <a:t>éds</a:t>
            </a:r>
            <a:r>
              <a:rPr lang="fr-CA" dirty="0"/>
              <a:t>.),  </a:t>
            </a:r>
            <a:r>
              <a:rPr lang="fr-CA" i="1" dirty="0"/>
              <a:t>Les communautés du Nord Égéen au temps de l’hégémonie romaine. Entre ruptures et continuités</a:t>
            </a:r>
            <a:r>
              <a:rPr lang="fr-CA" dirty="0"/>
              <a:t>, </a:t>
            </a:r>
            <a:r>
              <a:rPr lang="el-GR" dirty="0"/>
              <a:t>Μελετήματα</a:t>
            </a:r>
            <a:r>
              <a:rPr lang="fr-CA" dirty="0"/>
              <a:t> 77, Athènes 2018</a:t>
            </a:r>
            <a:r>
              <a:rPr lang="el-GR" dirty="0"/>
              <a:t>, 79-115</a:t>
            </a:r>
            <a:r>
              <a:rPr lang="fr-CA" dirty="0"/>
              <a:t>.</a:t>
            </a:r>
            <a:endParaRPr lang="en-US" dirty="0"/>
          </a:p>
        </p:txBody>
      </p:sp>
    </p:spTree>
    <p:extLst>
      <p:ext uri="{BB962C8B-B14F-4D97-AF65-F5344CB8AC3E}">
        <p14:creationId xmlns:p14="http://schemas.microsoft.com/office/powerpoint/2010/main" val="583245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3D66FCB-F8EC-E541-8BFD-1B32FA03D5D9}"/>
              </a:ext>
            </a:extLst>
          </p:cNvPr>
          <p:cNvGraphicFramePr>
            <a:graphicFrameLocks noGrp="1"/>
          </p:cNvGraphicFramePr>
          <p:nvPr>
            <p:extLst>
              <p:ext uri="{D42A27DB-BD31-4B8C-83A1-F6EECF244321}">
                <p14:modId xmlns:p14="http://schemas.microsoft.com/office/powerpoint/2010/main" val="253521379"/>
              </p:ext>
            </p:extLst>
          </p:nvPr>
        </p:nvGraphicFramePr>
        <p:xfrm>
          <a:off x="323558" y="267287"/>
          <a:ext cx="7582485" cy="6233132"/>
        </p:xfrm>
        <a:graphic>
          <a:graphicData uri="http://schemas.openxmlformats.org/drawingml/2006/table">
            <a:tbl>
              <a:tblPr firstRow="1" firstCol="1" bandRow="1">
                <a:tableStyleId>{5C22544A-7EE6-4342-B048-85BDC9FD1C3A}</a:tableStyleId>
              </a:tblPr>
              <a:tblGrid>
                <a:gridCol w="1519970">
                  <a:extLst>
                    <a:ext uri="{9D8B030D-6E8A-4147-A177-3AD203B41FA5}">
                      <a16:colId xmlns:a16="http://schemas.microsoft.com/office/drawing/2014/main" val="3307061780"/>
                    </a:ext>
                  </a:extLst>
                </a:gridCol>
                <a:gridCol w="1073941">
                  <a:extLst>
                    <a:ext uri="{9D8B030D-6E8A-4147-A177-3AD203B41FA5}">
                      <a16:colId xmlns:a16="http://schemas.microsoft.com/office/drawing/2014/main" val="731119199"/>
                    </a:ext>
                  </a:extLst>
                </a:gridCol>
                <a:gridCol w="1030985">
                  <a:extLst>
                    <a:ext uri="{9D8B030D-6E8A-4147-A177-3AD203B41FA5}">
                      <a16:colId xmlns:a16="http://schemas.microsoft.com/office/drawing/2014/main" val="3712213527"/>
                    </a:ext>
                  </a:extLst>
                </a:gridCol>
                <a:gridCol w="1204642">
                  <a:extLst>
                    <a:ext uri="{9D8B030D-6E8A-4147-A177-3AD203B41FA5}">
                      <a16:colId xmlns:a16="http://schemas.microsoft.com/office/drawing/2014/main" val="1499692492"/>
                    </a:ext>
                  </a:extLst>
                </a:gridCol>
                <a:gridCol w="1282333">
                  <a:extLst>
                    <a:ext uri="{9D8B030D-6E8A-4147-A177-3AD203B41FA5}">
                      <a16:colId xmlns:a16="http://schemas.microsoft.com/office/drawing/2014/main" val="1828910978"/>
                    </a:ext>
                  </a:extLst>
                </a:gridCol>
                <a:gridCol w="849099">
                  <a:extLst>
                    <a:ext uri="{9D8B030D-6E8A-4147-A177-3AD203B41FA5}">
                      <a16:colId xmlns:a16="http://schemas.microsoft.com/office/drawing/2014/main" val="2149311202"/>
                    </a:ext>
                  </a:extLst>
                </a:gridCol>
                <a:gridCol w="621515">
                  <a:extLst>
                    <a:ext uri="{9D8B030D-6E8A-4147-A177-3AD203B41FA5}">
                      <a16:colId xmlns:a16="http://schemas.microsoft.com/office/drawing/2014/main" val="2047909587"/>
                    </a:ext>
                  </a:extLst>
                </a:gridCol>
              </a:tblGrid>
              <a:tr h="740000">
                <a:tc>
                  <a:txBody>
                    <a:bodyPr/>
                    <a:lstStyle/>
                    <a:p>
                      <a:pPr>
                        <a:lnSpc>
                          <a:spcPct val="107000"/>
                        </a:lnSpc>
                        <a:spcAft>
                          <a:spcPts val="0"/>
                        </a:spcAft>
                      </a:pPr>
                      <a:r>
                        <a:rPr lang="el-GR" sz="900" dirty="0">
                          <a:effectLst/>
                        </a:rPr>
                        <a:t>Τόπος</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Χρον. Απόκρυψης</a:t>
                      </a:r>
                      <a:endParaRPr lang="en-US" sz="1000">
                        <a:effectLst/>
                      </a:endParaRPr>
                    </a:p>
                    <a:p>
                      <a:pPr>
                        <a:lnSpc>
                          <a:spcPct val="107000"/>
                        </a:lnSpc>
                        <a:spcAft>
                          <a:spcPts val="0"/>
                        </a:spcAft>
                      </a:pPr>
                      <a:r>
                        <a:rPr lang="fr-CA" sz="900">
                          <a:effectLst/>
                        </a:rPr>
                        <a:t>post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Δηνάρια</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Χρονολόγηση δηναρίων</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Άλλα Νομίσματα</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n-GB" sz="900">
                          <a:effectLst/>
                        </a:rPr>
                        <a:t>IGCH</a:t>
                      </a:r>
                      <a:r>
                        <a:rPr lang="el-GR" sz="900">
                          <a:effectLst/>
                        </a:rPr>
                        <a:t>/</a:t>
                      </a:r>
                      <a:r>
                        <a:rPr lang="fr-CA" sz="900">
                          <a:effectLst/>
                        </a:rPr>
                        <a:t>CH</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n-GB" sz="900">
                          <a:effectLst/>
                        </a:rPr>
                        <a:t>RRCH</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extLst>
                  <a:ext uri="{0D108BD9-81ED-4DB2-BD59-A6C34878D82A}">
                    <a16:rowId xmlns:a16="http://schemas.microsoft.com/office/drawing/2014/main" val="3264606013"/>
                  </a:ext>
                </a:extLst>
              </a:tr>
              <a:tr h="371471">
                <a:tc>
                  <a:txBody>
                    <a:bodyPr/>
                    <a:lstStyle/>
                    <a:p>
                      <a:pPr>
                        <a:lnSpc>
                          <a:spcPct val="107000"/>
                        </a:lnSpc>
                        <a:spcAft>
                          <a:spcPts val="0"/>
                        </a:spcAft>
                      </a:pPr>
                      <a:r>
                        <a:rPr lang="el-GR" sz="900">
                          <a:effectLst/>
                        </a:rPr>
                        <a:t>Στόβοι</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dirty="0">
                          <a:effectLst/>
                        </a:rPr>
                        <a:t>125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504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209/8-125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1 αθηναϊκό, 1 </a:t>
                      </a:r>
                      <a:r>
                        <a:rPr lang="fr-CA" sz="900">
                          <a:effectLst/>
                        </a:rPr>
                        <a:t>victoriatus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n-GB"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n-GB" sz="900">
                          <a:effectLst/>
                        </a:rPr>
                        <a:t>158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extLst>
                  <a:ext uri="{0D108BD9-81ED-4DB2-BD59-A6C34878D82A}">
                    <a16:rowId xmlns:a16="http://schemas.microsoft.com/office/drawing/2014/main" val="2273439757"/>
                  </a:ext>
                </a:extLst>
              </a:tr>
              <a:tr h="371471">
                <a:tc>
                  <a:txBody>
                    <a:bodyPr/>
                    <a:lstStyle/>
                    <a:p>
                      <a:pPr>
                        <a:lnSpc>
                          <a:spcPct val="107000"/>
                        </a:lnSpc>
                        <a:spcAft>
                          <a:spcPts val="0"/>
                        </a:spcAft>
                      </a:pPr>
                      <a:r>
                        <a:rPr lang="en-GB" sz="900">
                          <a:effectLst/>
                        </a:rPr>
                        <a:t>Hoxhare, </a:t>
                      </a:r>
                      <a:r>
                        <a:rPr lang="el-GR" sz="900">
                          <a:effectLst/>
                        </a:rPr>
                        <a:t>Αλβανία</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111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552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fr-CA" sz="900">
                          <a:effectLst/>
                        </a:rPr>
                        <a:t>189</a:t>
                      </a:r>
                      <a:r>
                        <a:rPr lang="el-GR" sz="900">
                          <a:effectLst/>
                        </a:rPr>
                        <a:t>/8</a:t>
                      </a:r>
                      <a:r>
                        <a:rPr lang="fr-CA" sz="900">
                          <a:effectLst/>
                        </a:rPr>
                        <a:t>0-112</a:t>
                      </a:r>
                      <a:r>
                        <a:rPr lang="el-GR" sz="900">
                          <a:effectLst/>
                        </a:rPr>
                        <a:t>/11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extLst>
                  <a:ext uri="{0D108BD9-81ED-4DB2-BD59-A6C34878D82A}">
                    <a16:rowId xmlns:a16="http://schemas.microsoft.com/office/drawing/2014/main" val="3554917738"/>
                  </a:ext>
                </a:extLst>
              </a:tr>
              <a:tr h="371471">
                <a:tc>
                  <a:txBody>
                    <a:bodyPr/>
                    <a:lstStyle/>
                    <a:p>
                      <a:pPr>
                        <a:lnSpc>
                          <a:spcPct val="107000"/>
                        </a:lnSpc>
                        <a:spcAft>
                          <a:spcPts val="0"/>
                        </a:spcAft>
                      </a:pPr>
                      <a:r>
                        <a:rPr lang="el-GR" sz="900">
                          <a:effectLst/>
                        </a:rPr>
                        <a:t>Κερασσιά, Χαλκιδική 1959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78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47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fr-CA" sz="900">
                          <a:effectLst/>
                        </a:rPr>
                        <a:t>138-78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1 </a:t>
                      </a:r>
                      <a:r>
                        <a:rPr lang="fr-CA" sz="900">
                          <a:effectLst/>
                        </a:rPr>
                        <a:t>Aesillas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extLst>
                  <a:ext uri="{0D108BD9-81ED-4DB2-BD59-A6C34878D82A}">
                    <a16:rowId xmlns:a16="http://schemas.microsoft.com/office/drawing/2014/main" val="4123177973"/>
                  </a:ext>
                </a:extLst>
              </a:tr>
              <a:tr h="181519">
                <a:tc>
                  <a:txBody>
                    <a:bodyPr/>
                    <a:lstStyle/>
                    <a:p>
                      <a:pPr>
                        <a:lnSpc>
                          <a:spcPct val="107000"/>
                        </a:lnSpc>
                        <a:spcAft>
                          <a:spcPts val="0"/>
                        </a:spcAft>
                      </a:pPr>
                      <a:r>
                        <a:rPr lang="el-GR" sz="900">
                          <a:effectLst/>
                        </a:rPr>
                        <a:t>Μακεδονία 1986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80-70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fr-CA" sz="900">
                          <a:effectLst/>
                        </a:rPr>
                        <a:t>127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Έως 74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16 </a:t>
                      </a:r>
                      <a:r>
                        <a:rPr lang="fr-CA" sz="900">
                          <a:effectLst/>
                        </a:rPr>
                        <a:t>Aesillas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extLst>
                  <a:ext uri="{0D108BD9-81ED-4DB2-BD59-A6C34878D82A}">
                    <a16:rowId xmlns:a16="http://schemas.microsoft.com/office/drawing/2014/main" val="1536923575"/>
                  </a:ext>
                </a:extLst>
              </a:tr>
              <a:tr h="914018">
                <a:tc>
                  <a:txBody>
                    <a:bodyPr/>
                    <a:lstStyle/>
                    <a:p>
                      <a:pPr>
                        <a:lnSpc>
                          <a:spcPct val="107000"/>
                        </a:lnSpc>
                        <a:spcAft>
                          <a:spcPts val="0"/>
                        </a:spcAft>
                      </a:pPr>
                      <a:r>
                        <a:rPr lang="el-GR" sz="900" dirty="0">
                          <a:effectLst/>
                        </a:rPr>
                        <a:t>Περ. Θεσσαλονίκης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80-70 ή δεκ. 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fr-CA" sz="900">
                          <a:effectLst/>
                        </a:rPr>
                        <a:t>500</a:t>
                      </a: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40 </a:t>
                      </a:r>
                      <a:r>
                        <a:rPr lang="fr-CA" sz="900">
                          <a:effectLst/>
                        </a:rPr>
                        <a:t>Aesillas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fr-CA" sz="900">
                          <a:effectLst/>
                        </a:rPr>
                        <a:t>5.55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extLst>
                  <a:ext uri="{0D108BD9-81ED-4DB2-BD59-A6C34878D82A}">
                    <a16:rowId xmlns:a16="http://schemas.microsoft.com/office/drawing/2014/main" val="4020691400"/>
                  </a:ext>
                </a:extLst>
              </a:tr>
              <a:tr h="181519">
                <a:tc>
                  <a:txBody>
                    <a:bodyPr/>
                    <a:lstStyle/>
                    <a:p>
                      <a:pPr>
                        <a:lnSpc>
                          <a:spcPct val="107000"/>
                        </a:lnSpc>
                        <a:spcAft>
                          <a:spcPts val="0"/>
                        </a:spcAft>
                      </a:pPr>
                      <a:r>
                        <a:rPr lang="el-GR" sz="900">
                          <a:effectLst/>
                        </a:rPr>
                        <a:t>Νέα Καρβάλη</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55-50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100?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78-58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14 </a:t>
                      </a:r>
                      <a:r>
                        <a:rPr lang="fr-CA" sz="900">
                          <a:effectLst/>
                        </a:rPr>
                        <a:t>Aesillas</a:t>
                      </a: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660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336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extLst>
                  <a:ext uri="{0D108BD9-81ED-4DB2-BD59-A6C34878D82A}">
                    <a16:rowId xmlns:a16="http://schemas.microsoft.com/office/drawing/2014/main" val="2953693349"/>
                  </a:ext>
                </a:extLst>
              </a:tr>
              <a:tr h="145617">
                <a:tc>
                  <a:txBody>
                    <a:bodyPr/>
                    <a:lstStyle/>
                    <a:p>
                      <a:pPr>
                        <a:lnSpc>
                          <a:spcPct val="107000"/>
                        </a:lnSpc>
                        <a:spcAft>
                          <a:spcPts val="0"/>
                        </a:spcAft>
                      </a:pPr>
                      <a:r>
                        <a:rPr lang="el-GR" sz="900">
                          <a:effectLst/>
                        </a:rPr>
                        <a:t>Μακεδονία 1980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54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dirty="0">
                          <a:effectLst/>
                        </a:rPr>
                        <a:t>91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157-54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10 </a:t>
                      </a:r>
                      <a:r>
                        <a:rPr lang="fr-CA" sz="900">
                          <a:effectLst/>
                        </a:rPr>
                        <a:t>Aesillas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7.54-67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extLst>
                  <a:ext uri="{0D108BD9-81ED-4DB2-BD59-A6C34878D82A}">
                    <a16:rowId xmlns:a16="http://schemas.microsoft.com/office/drawing/2014/main" val="3018298430"/>
                  </a:ext>
                </a:extLst>
              </a:tr>
              <a:tr h="371471">
                <a:tc>
                  <a:txBody>
                    <a:bodyPr/>
                    <a:lstStyle/>
                    <a:p>
                      <a:pPr>
                        <a:lnSpc>
                          <a:spcPct val="107000"/>
                        </a:lnSpc>
                        <a:spcAft>
                          <a:spcPts val="0"/>
                        </a:spcAft>
                      </a:pPr>
                      <a:r>
                        <a:rPr lang="el-GR" sz="900">
                          <a:effectLst/>
                        </a:rPr>
                        <a:t>Θεσσαλονίκη 1967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54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51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134-54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extLst>
                  <a:ext uri="{0D108BD9-81ED-4DB2-BD59-A6C34878D82A}">
                    <a16:rowId xmlns:a16="http://schemas.microsoft.com/office/drawing/2014/main" val="1960557694"/>
                  </a:ext>
                </a:extLst>
              </a:tr>
              <a:tr h="371471">
                <a:tc>
                  <a:txBody>
                    <a:bodyPr/>
                    <a:lstStyle/>
                    <a:p>
                      <a:pPr>
                        <a:lnSpc>
                          <a:spcPct val="107000"/>
                        </a:lnSpc>
                        <a:spcAft>
                          <a:spcPts val="0"/>
                        </a:spcAft>
                      </a:pPr>
                      <a:r>
                        <a:rPr lang="el-GR" sz="900">
                          <a:effectLst/>
                        </a:rPr>
                        <a:t>Πλατανιά, Δράμα 1959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90, 49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2 </a:t>
                      </a:r>
                      <a:r>
                        <a:rPr lang="fr-CA" sz="900">
                          <a:effectLst/>
                        </a:rPr>
                        <a:t>Aesillas, </a:t>
                      </a:r>
                      <a:r>
                        <a:rPr lang="el-GR" sz="900">
                          <a:effectLst/>
                        </a:rPr>
                        <a:t>39 χάλκινα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extLst>
                  <a:ext uri="{0D108BD9-81ED-4DB2-BD59-A6C34878D82A}">
                    <a16:rowId xmlns:a16="http://schemas.microsoft.com/office/drawing/2014/main" val="662233748"/>
                  </a:ext>
                </a:extLst>
              </a:tr>
              <a:tr h="371471">
                <a:tc>
                  <a:txBody>
                    <a:bodyPr/>
                    <a:lstStyle/>
                    <a:p>
                      <a:pPr>
                        <a:lnSpc>
                          <a:spcPct val="107000"/>
                        </a:lnSpc>
                        <a:spcAft>
                          <a:spcPts val="0"/>
                        </a:spcAft>
                      </a:pPr>
                      <a:r>
                        <a:rPr lang="el-GR" sz="900">
                          <a:effectLst/>
                        </a:rPr>
                        <a:t>Τίρανα 1963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39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189/0-49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16 Δυρράχιο, 7 Απολλωνία</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extLst>
                  <a:ext uri="{0D108BD9-81ED-4DB2-BD59-A6C34878D82A}">
                    <a16:rowId xmlns:a16="http://schemas.microsoft.com/office/drawing/2014/main" val="854773551"/>
                  </a:ext>
                </a:extLst>
              </a:tr>
              <a:tr h="371471">
                <a:tc>
                  <a:txBody>
                    <a:bodyPr/>
                    <a:lstStyle/>
                    <a:p>
                      <a:pPr>
                        <a:lnSpc>
                          <a:spcPct val="107000"/>
                        </a:lnSpc>
                        <a:spcAft>
                          <a:spcPts val="0"/>
                        </a:spcAft>
                      </a:pPr>
                      <a:r>
                        <a:rPr lang="el-GR" sz="900">
                          <a:effectLst/>
                        </a:rPr>
                        <a:t>Τίρανα 1964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46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149-49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39 Δυρράχιο, 31 Απολλωνία</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extLst>
                  <a:ext uri="{0D108BD9-81ED-4DB2-BD59-A6C34878D82A}">
                    <a16:rowId xmlns:a16="http://schemas.microsoft.com/office/drawing/2014/main" val="1253560497"/>
                  </a:ext>
                </a:extLst>
              </a:tr>
              <a:tr h="371471">
                <a:tc>
                  <a:txBody>
                    <a:bodyPr/>
                    <a:lstStyle/>
                    <a:p>
                      <a:pPr>
                        <a:lnSpc>
                          <a:spcPct val="107000"/>
                        </a:lnSpc>
                        <a:spcAft>
                          <a:spcPts val="0"/>
                        </a:spcAft>
                      </a:pPr>
                      <a:r>
                        <a:rPr lang="fr-CA" sz="900">
                          <a:effectLst/>
                        </a:rPr>
                        <a:t>Glishikj </a:t>
                      </a:r>
                      <a:r>
                        <a:rPr lang="el-GR" sz="900">
                          <a:effectLst/>
                        </a:rPr>
                        <a:t>(ν. Στόβων) </a:t>
                      </a:r>
                      <a:r>
                        <a:rPr lang="fr-CA" sz="900">
                          <a:effectLst/>
                        </a:rPr>
                        <a:t>b. 1973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endParaRPr>
                    </a:p>
                    <a:p>
                      <a:pPr>
                        <a:lnSpc>
                          <a:spcPct val="107000"/>
                        </a:lnSpc>
                        <a:spcAft>
                          <a:spcPts val="0"/>
                        </a:spcAft>
                      </a:pPr>
                      <a:r>
                        <a:rPr lang="el-GR" sz="9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extLst>
                  <a:ext uri="{0D108BD9-81ED-4DB2-BD59-A6C34878D82A}">
                    <a16:rowId xmlns:a16="http://schemas.microsoft.com/office/drawing/2014/main" val="1644840124"/>
                  </a:ext>
                </a:extLst>
              </a:tr>
              <a:tr h="181519">
                <a:tc>
                  <a:txBody>
                    <a:bodyPr/>
                    <a:lstStyle/>
                    <a:p>
                      <a:pPr>
                        <a:lnSpc>
                          <a:spcPct val="107000"/>
                        </a:lnSpc>
                        <a:spcAft>
                          <a:spcPts val="0"/>
                        </a:spcAft>
                      </a:pPr>
                      <a:r>
                        <a:rPr lang="el-GR" sz="900">
                          <a:effectLst/>
                        </a:rPr>
                        <a:t>Θάσος 2007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48/47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23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86-47/48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extLst>
                  <a:ext uri="{0D108BD9-81ED-4DB2-BD59-A6C34878D82A}">
                    <a16:rowId xmlns:a16="http://schemas.microsoft.com/office/drawing/2014/main" val="4019440604"/>
                  </a:ext>
                </a:extLst>
              </a:tr>
              <a:tr h="371471">
                <a:tc>
                  <a:txBody>
                    <a:bodyPr/>
                    <a:lstStyle/>
                    <a:p>
                      <a:pPr>
                        <a:lnSpc>
                          <a:spcPct val="107000"/>
                        </a:lnSpc>
                        <a:spcAft>
                          <a:spcPts val="0"/>
                        </a:spcAft>
                      </a:pPr>
                      <a:r>
                        <a:rPr lang="el-GR" sz="900">
                          <a:effectLst/>
                        </a:rPr>
                        <a:t>Απολλωνία 1975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45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1858. 16 </a:t>
                      </a:r>
                      <a:r>
                        <a:rPr lang="fr-CA" sz="900">
                          <a:effectLst/>
                        </a:rPr>
                        <a:t>quinarii</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49-45 (65%)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½ δρχ. Δυρραχίου</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extLst>
                  <a:ext uri="{0D108BD9-81ED-4DB2-BD59-A6C34878D82A}">
                    <a16:rowId xmlns:a16="http://schemas.microsoft.com/office/drawing/2014/main" val="3782126319"/>
                  </a:ext>
                </a:extLst>
              </a:tr>
              <a:tr h="181519">
                <a:tc>
                  <a:txBody>
                    <a:bodyPr/>
                    <a:lstStyle/>
                    <a:p>
                      <a:pPr>
                        <a:lnSpc>
                          <a:spcPct val="107000"/>
                        </a:lnSpc>
                        <a:spcAft>
                          <a:spcPts val="0"/>
                        </a:spcAft>
                      </a:pPr>
                      <a:r>
                        <a:rPr lang="el-GR" sz="900">
                          <a:effectLst/>
                        </a:rPr>
                        <a:t>Θράκη 1962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43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77</a:t>
                      </a:r>
                      <a:r>
                        <a:rPr lang="fr-CA" sz="900">
                          <a:effectLst/>
                        </a:rPr>
                        <a:t>, 2 aurei</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fr-CA" sz="900">
                          <a:effectLst/>
                        </a:rPr>
                        <a:t>169</a:t>
                      </a:r>
                      <a:r>
                        <a:rPr lang="el-GR" sz="900">
                          <a:effectLst/>
                        </a:rPr>
                        <a:t>/58-43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402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extLst>
                  <a:ext uri="{0D108BD9-81ED-4DB2-BD59-A6C34878D82A}">
                    <a16:rowId xmlns:a16="http://schemas.microsoft.com/office/drawing/2014/main" val="2555015466"/>
                  </a:ext>
                </a:extLst>
              </a:tr>
              <a:tr h="181519">
                <a:tc>
                  <a:txBody>
                    <a:bodyPr/>
                    <a:lstStyle/>
                    <a:p>
                      <a:pPr>
                        <a:lnSpc>
                          <a:spcPct val="107000"/>
                        </a:lnSpc>
                        <a:spcAft>
                          <a:spcPts val="0"/>
                        </a:spcAft>
                      </a:pPr>
                      <a:r>
                        <a:rPr lang="el-GR" sz="900">
                          <a:effectLst/>
                        </a:rPr>
                        <a:t>Πέτρες 1966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42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125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106-43/2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extLst>
                  <a:ext uri="{0D108BD9-81ED-4DB2-BD59-A6C34878D82A}">
                    <a16:rowId xmlns:a16="http://schemas.microsoft.com/office/drawing/2014/main" val="3728320464"/>
                  </a:ext>
                </a:extLst>
              </a:tr>
              <a:tr h="181519">
                <a:tc>
                  <a:txBody>
                    <a:bodyPr/>
                    <a:lstStyle/>
                    <a:p>
                      <a:pPr>
                        <a:lnSpc>
                          <a:spcPct val="107000"/>
                        </a:lnSpc>
                        <a:spcAft>
                          <a:spcPts val="0"/>
                        </a:spcAft>
                      </a:pPr>
                      <a:r>
                        <a:rPr lang="el-GR" sz="900">
                          <a:effectLst/>
                        </a:rPr>
                        <a:t>Μακεδονία 1977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35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46?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Έως 36-35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a:effectLst/>
                        </a:rPr>
                        <a:t>3.1977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tc>
                  <a:txBody>
                    <a:bodyPr/>
                    <a:lstStyle/>
                    <a:p>
                      <a:pPr>
                        <a:lnSpc>
                          <a:spcPct val="107000"/>
                        </a:lnSpc>
                        <a:spcAft>
                          <a:spcPts val="0"/>
                        </a:spcAft>
                      </a:pPr>
                      <a:r>
                        <a:rPr lang="el-GR" sz="9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69" marR="62669" marT="0" marB="0"/>
                </a:tc>
                <a:extLst>
                  <a:ext uri="{0D108BD9-81ED-4DB2-BD59-A6C34878D82A}">
                    <a16:rowId xmlns:a16="http://schemas.microsoft.com/office/drawing/2014/main" val="2135441493"/>
                  </a:ext>
                </a:extLst>
              </a:tr>
            </a:tbl>
          </a:graphicData>
        </a:graphic>
      </p:graphicFrame>
      <p:sp>
        <p:nvSpPr>
          <p:cNvPr id="7" name="TextBox 6">
            <a:extLst>
              <a:ext uri="{FF2B5EF4-FFF2-40B4-BE49-F238E27FC236}">
                <a16:creationId xmlns:a16="http://schemas.microsoft.com/office/drawing/2014/main" id="{BB31FE53-8554-ED45-9E91-0F64B1D54A42}"/>
              </a:ext>
            </a:extLst>
          </p:cNvPr>
          <p:cNvSpPr txBox="1"/>
          <p:nvPr/>
        </p:nvSpPr>
        <p:spPr>
          <a:xfrm>
            <a:off x="8482818" y="1237957"/>
            <a:ext cx="2757268" cy="1938992"/>
          </a:xfrm>
          <a:prstGeom prst="rect">
            <a:avLst/>
          </a:prstGeom>
          <a:noFill/>
        </p:spPr>
        <p:txBody>
          <a:bodyPr wrap="square" rtlCol="0">
            <a:spAutoFit/>
          </a:bodyPr>
          <a:lstStyle/>
          <a:p>
            <a:r>
              <a:rPr lang="el-GR" sz="2400" dirty="0"/>
              <a:t>Θησαυροί με δηνάρια</a:t>
            </a:r>
          </a:p>
          <a:p>
            <a:r>
              <a:rPr lang="el-GR" sz="2400" dirty="0"/>
              <a:t>Μακεδονία, Ιλλυρία</a:t>
            </a:r>
            <a:r>
              <a:rPr lang="en-GB" sz="2400" dirty="0"/>
              <a:t>, </a:t>
            </a:r>
            <a:r>
              <a:rPr lang="el-GR" sz="2400" dirty="0"/>
              <a:t>Ν. Θράκη</a:t>
            </a:r>
          </a:p>
          <a:p>
            <a:r>
              <a:rPr lang="el-GR" sz="2400" dirty="0"/>
              <a:t>2</a:t>
            </a:r>
            <a:r>
              <a:rPr lang="el-GR" sz="2400" baseline="30000" dirty="0"/>
              <a:t>ος</a:t>
            </a:r>
            <a:r>
              <a:rPr lang="el-GR" sz="2400" dirty="0"/>
              <a:t> - 1</a:t>
            </a:r>
            <a:r>
              <a:rPr lang="el-GR" sz="2400" baseline="30000" dirty="0"/>
              <a:t>ος</a:t>
            </a:r>
            <a:r>
              <a:rPr lang="el-GR" sz="2400" dirty="0"/>
              <a:t> αι. π.Χ.</a:t>
            </a:r>
            <a:endParaRPr lang="en-US" sz="2400" dirty="0"/>
          </a:p>
        </p:txBody>
      </p:sp>
    </p:spTree>
    <p:extLst>
      <p:ext uri="{BB962C8B-B14F-4D97-AF65-F5344CB8AC3E}">
        <p14:creationId xmlns:p14="http://schemas.microsoft.com/office/powerpoint/2010/main" val="2145414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1A6D4-E147-9F46-AD90-72891C9FD10F}"/>
              </a:ext>
            </a:extLst>
          </p:cNvPr>
          <p:cNvSpPr>
            <a:spLocks noGrp="1"/>
          </p:cNvSpPr>
          <p:nvPr>
            <p:ph type="title"/>
          </p:nvPr>
        </p:nvSpPr>
        <p:spPr/>
        <p:txBody>
          <a:bodyPr>
            <a:normAutofit/>
          </a:bodyPr>
          <a:lstStyle/>
          <a:p>
            <a:pPr algn="ctr"/>
            <a:r>
              <a:rPr lang="el-GR" sz="4000" dirty="0"/>
              <a:t>Μεμονωμένα δηνάρια </a:t>
            </a:r>
            <a:br>
              <a:rPr lang="el-GR" sz="4000" dirty="0"/>
            </a:br>
            <a:r>
              <a:rPr lang="el-GR" sz="4000" dirty="0"/>
              <a:t>έως τα χρόνια του Αυγούστου</a:t>
            </a:r>
            <a:endParaRPr lang="en-US" sz="4000" dirty="0"/>
          </a:p>
        </p:txBody>
      </p:sp>
      <p:sp>
        <p:nvSpPr>
          <p:cNvPr id="3" name="Content Placeholder 2">
            <a:extLst>
              <a:ext uri="{FF2B5EF4-FFF2-40B4-BE49-F238E27FC236}">
                <a16:creationId xmlns:a16="http://schemas.microsoft.com/office/drawing/2014/main" id="{55DDB6FF-070B-9D40-AEA6-06439E9256DD}"/>
              </a:ext>
            </a:extLst>
          </p:cNvPr>
          <p:cNvSpPr>
            <a:spLocks noGrp="1"/>
          </p:cNvSpPr>
          <p:nvPr>
            <p:ph idx="1"/>
          </p:nvPr>
        </p:nvSpPr>
        <p:spPr/>
        <p:txBody>
          <a:bodyPr>
            <a:normAutofit lnSpcReduction="10000"/>
          </a:bodyPr>
          <a:lstStyle/>
          <a:p>
            <a:r>
              <a:rPr lang="el-GR" dirty="0"/>
              <a:t>Απολλωνία : 133-49 π.Χ. (6 δηνάρια, 1 </a:t>
            </a:r>
            <a:r>
              <a:rPr lang="fr-CA" dirty="0" err="1"/>
              <a:t>quinarius</a:t>
            </a:r>
            <a:r>
              <a:rPr lang="fr-CA" dirty="0"/>
              <a:t>)</a:t>
            </a:r>
          </a:p>
          <a:p>
            <a:r>
              <a:rPr lang="el-GR" dirty="0"/>
              <a:t>Μουσείο Οχρίδας : 155-42 π.Χ. (14 δηνάρια)</a:t>
            </a:r>
          </a:p>
          <a:p>
            <a:r>
              <a:rPr lang="el-GR" dirty="0"/>
              <a:t>Πέλλα : 129-105 π.Χ. (4 δηνάρια)</a:t>
            </a:r>
          </a:p>
          <a:p>
            <a:r>
              <a:rPr lang="el-GR" dirty="0"/>
              <a:t>Δίον : 126-46 π.Χ. (10 δηνάρια, 2 </a:t>
            </a:r>
            <a:r>
              <a:rPr lang="fr-CA" dirty="0" err="1"/>
              <a:t>quinarii</a:t>
            </a:r>
            <a:r>
              <a:rPr lang="fr-CA" dirty="0"/>
              <a:t>)</a:t>
            </a:r>
            <a:endParaRPr lang="el-GR" dirty="0"/>
          </a:p>
          <a:p>
            <a:r>
              <a:rPr lang="el-GR" dirty="0" err="1"/>
              <a:t>Βεργ</a:t>
            </a:r>
            <a:r>
              <a:rPr lang="fr-CA" dirty="0" err="1"/>
              <a:t>ί</a:t>
            </a:r>
            <a:r>
              <a:rPr lang="el-GR" dirty="0"/>
              <a:t>να: 120-39 π.Χ. (2 δηνάρια, 1 </a:t>
            </a:r>
            <a:r>
              <a:rPr lang="fr-CA" dirty="0" err="1"/>
              <a:t>quinarius</a:t>
            </a:r>
            <a:r>
              <a:rPr lang="fr-CA" dirty="0"/>
              <a:t>)</a:t>
            </a:r>
            <a:endParaRPr lang="el-GR" dirty="0"/>
          </a:p>
          <a:p>
            <a:r>
              <a:rPr lang="el-GR" dirty="0" err="1"/>
              <a:t>Αιαν</a:t>
            </a:r>
            <a:r>
              <a:rPr lang="fr-CA" dirty="0" err="1"/>
              <a:t>ή</a:t>
            </a:r>
            <a:r>
              <a:rPr lang="el-GR" dirty="0"/>
              <a:t> : 116/5 π.Χ. (1 δηνάριο)</a:t>
            </a:r>
          </a:p>
          <a:p>
            <a:r>
              <a:rPr lang="el-GR" dirty="0"/>
              <a:t>Θεσσαλονίκη : 54 π.Χ. (1 κομμένο δηνάριο επί Βρούτου)</a:t>
            </a:r>
          </a:p>
          <a:p>
            <a:r>
              <a:rPr lang="el-GR" dirty="0"/>
              <a:t>Θάσος: 132-31 π.Χ. (9 δηνάρια, 1 </a:t>
            </a:r>
            <a:r>
              <a:rPr lang="fr-CA" dirty="0" err="1"/>
              <a:t>quinarius</a:t>
            </a:r>
            <a:r>
              <a:rPr lang="fr-CA" dirty="0"/>
              <a:t>)</a:t>
            </a:r>
            <a:endParaRPr lang="el-GR" dirty="0"/>
          </a:p>
          <a:p>
            <a:r>
              <a:rPr lang="el-GR" dirty="0"/>
              <a:t>Ηράκλεια </a:t>
            </a:r>
            <a:r>
              <a:rPr lang="el-GR" dirty="0" err="1"/>
              <a:t>Σιντική</a:t>
            </a:r>
            <a:r>
              <a:rPr lang="el-GR" dirty="0"/>
              <a:t>: 123-32/1 π.Χ. (3 δηνάρια)</a:t>
            </a:r>
          </a:p>
          <a:p>
            <a:endParaRPr lang="fr-CA" dirty="0"/>
          </a:p>
          <a:p>
            <a:endParaRPr lang="en-US" dirty="0"/>
          </a:p>
        </p:txBody>
      </p:sp>
    </p:spTree>
    <p:extLst>
      <p:ext uri="{BB962C8B-B14F-4D97-AF65-F5344CB8AC3E}">
        <p14:creationId xmlns:p14="http://schemas.microsoft.com/office/powerpoint/2010/main" val="4090754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ACC380B-E742-044F-B4B4-8C676927FA59}"/>
              </a:ext>
            </a:extLst>
          </p:cNvPr>
          <p:cNvSpPr txBox="1"/>
          <p:nvPr/>
        </p:nvSpPr>
        <p:spPr>
          <a:xfrm>
            <a:off x="8482818" y="1237957"/>
            <a:ext cx="2757268" cy="1569660"/>
          </a:xfrm>
          <a:prstGeom prst="rect">
            <a:avLst/>
          </a:prstGeom>
          <a:noFill/>
        </p:spPr>
        <p:txBody>
          <a:bodyPr wrap="square" rtlCol="0">
            <a:spAutoFit/>
          </a:bodyPr>
          <a:lstStyle/>
          <a:p>
            <a:r>
              <a:rPr lang="el-GR" sz="2400" dirty="0"/>
              <a:t>Θησαυροί με δηνάρια</a:t>
            </a:r>
          </a:p>
          <a:p>
            <a:r>
              <a:rPr lang="el-GR" sz="2400" dirty="0"/>
              <a:t>Αχαΐα, Κρήτη, </a:t>
            </a:r>
          </a:p>
          <a:p>
            <a:r>
              <a:rPr lang="el-GR" sz="2400" dirty="0"/>
              <a:t>2</a:t>
            </a:r>
            <a:r>
              <a:rPr lang="el-GR" sz="2400" baseline="30000" dirty="0"/>
              <a:t>ος</a:t>
            </a:r>
            <a:r>
              <a:rPr lang="el-GR" sz="2400" dirty="0"/>
              <a:t> – 1</a:t>
            </a:r>
            <a:r>
              <a:rPr lang="el-GR" sz="2400" baseline="30000" dirty="0"/>
              <a:t>ος</a:t>
            </a:r>
            <a:r>
              <a:rPr lang="el-GR" sz="2400" dirty="0"/>
              <a:t> αι. π.Χ.</a:t>
            </a:r>
            <a:endParaRPr lang="en-US" sz="2400" dirty="0"/>
          </a:p>
        </p:txBody>
      </p:sp>
      <p:graphicFrame>
        <p:nvGraphicFramePr>
          <p:cNvPr id="9" name="Table 8">
            <a:extLst>
              <a:ext uri="{FF2B5EF4-FFF2-40B4-BE49-F238E27FC236}">
                <a16:creationId xmlns:a16="http://schemas.microsoft.com/office/drawing/2014/main" id="{89B94EED-A017-AC4D-BBE8-DB94CF05BE3E}"/>
              </a:ext>
            </a:extLst>
          </p:cNvPr>
          <p:cNvGraphicFramePr>
            <a:graphicFrameLocks noGrp="1"/>
          </p:cNvGraphicFramePr>
          <p:nvPr>
            <p:extLst>
              <p:ext uri="{D42A27DB-BD31-4B8C-83A1-F6EECF244321}">
                <p14:modId xmlns:p14="http://schemas.microsoft.com/office/powerpoint/2010/main" val="2664504862"/>
              </p:ext>
            </p:extLst>
          </p:nvPr>
        </p:nvGraphicFramePr>
        <p:xfrm>
          <a:off x="915768" y="603228"/>
          <a:ext cx="7299764" cy="5459948"/>
        </p:xfrm>
        <a:graphic>
          <a:graphicData uri="http://schemas.openxmlformats.org/drawingml/2006/table">
            <a:tbl>
              <a:tblPr firstRow="1" firstCol="1" bandRow="1">
                <a:tableStyleId>{5C22544A-7EE6-4342-B048-85BDC9FD1C3A}</a:tableStyleId>
              </a:tblPr>
              <a:tblGrid>
                <a:gridCol w="1465936">
                  <a:extLst>
                    <a:ext uri="{9D8B030D-6E8A-4147-A177-3AD203B41FA5}">
                      <a16:colId xmlns:a16="http://schemas.microsoft.com/office/drawing/2014/main" val="2283853840"/>
                    </a:ext>
                  </a:extLst>
                </a:gridCol>
                <a:gridCol w="1033899">
                  <a:extLst>
                    <a:ext uri="{9D8B030D-6E8A-4147-A177-3AD203B41FA5}">
                      <a16:colId xmlns:a16="http://schemas.microsoft.com/office/drawing/2014/main" val="3137595717"/>
                    </a:ext>
                  </a:extLst>
                </a:gridCol>
                <a:gridCol w="991663">
                  <a:extLst>
                    <a:ext uri="{9D8B030D-6E8A-4147-A177-3AD203B41FA5}">
                      <a16:colId xmlns:a16="http://schemas.microsoft.com/office/drawing/2014/main" val="2322173100"/>
                    </a:ext>
                  </a:extLst>
                </a:gridCol>
                <a:gridCol w="1159726">
                  <a:extLst>
                    <a:ext uri="{9D8B030D-6E8A-4147-A177-3AD203B41FA5}">
                      <a16:colId xmlns:a16="http://schemas.microsoft.com/office/drawing/2014/main" val="819475434"/>
                    </a:ext>
                  </a:extLst>
                </a:gridCol>
                <a:gridCol w="1232759">
                  <a:extLst>
                    <a:ext uri="{9D8B030D-6E8A-4147-A177-3AD203B41FA5}">
                      <a16:colId xmlns:a16="http://schemas.microsoft.com/office/drawing/2014/main" val="1606439516"/>
                    </a:ext>
                  </a:extLst>
                </a:gridCol>
                <a:gridCol w="817440">
                  <a:extLst>
                    <a:ext uri="{9D8B030D-6E8A-4147-A177-3AD203B41FA5}">
                      <a16:colId xmlns:a16="http://schemas.microsoft.com/office/drawing/2014/main" val="104025977"/>
                    </a:ext>
                  </a:extLst>
                </a:gridCol>
                <a:gridCol w="598341">
                  <a:extLst>
                    <a:ext uri="{9D8B030D-6E8A-4147-A177-3AD203B41FA5}">
                      <a16:colId xmlns:a16="http://schemas.microsoft.com/office/drawing/2014/main" val="1866566731"/>
                    </a:ext>
                  </a:extLst>
                </a:gridCol>
              </a:tblGrid>
              <a:tr h="849526">
                <a:tc>
                  <a:txBody>
                    <a:bodyPr/>
                    <a:lstStyle/>
                    <a:p>
                      <a:pPr>
                        <a:lnSpc>
                          <a:spcPct val="107000"/>
                        </a:lnSpc>
                        <a:spcAft>
                          <a:spcPts val="0"/>
                        </a:spcAft>
                      </a:pPr>
                      <a:r>
                        <a:rPr lang="el-GR" sz="1000">
                          <a:effectLst/>
                        </a:rPr>
                        <a:t>Τόπος</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Χρον. Απόκρυψης</a:t>
                      </a:r>
                      <a:endParaRPr lang="en-US" sz="1100">
                        <a:effectLst/>
                      </a:endParaRPr>
                    </a:p>
                    <a:p>
                      <a:pPr>
                        <a:lnSpc>
                          <a:spcPct val="107000"/>
                        </a:lnSpc>
                        <a:spcAft>
                          <a:spcPts val="0"/>
                        </a:spcAft>
                      </a:pPr>
                      <a:r>
                        <a:rPr lang="fr-CA" sz="1000">
                          <a:effectLst/>
                        </a:rPr>
                        <a:t>post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Δηνάρια</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Χρονολόγηση δηναρίων</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Άλλα Νομίσματα</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IGCH</a:t>
                      </a:r>
                      <a:r>
                        <a:rPr lang="el-GR" sz="1000">
                          <a:effectLst/>
                        </a:rPr>
                        <a:t>/</a:t>
                      </a:r>
                      <a:r>
                        <a:rPr lang="en-GB" sz="1000">
                          <a:effectLst/>
                        </a:rPr>
                        <a:t>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RRCH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692874"/>
                  </a:ext>
                </a:extLst>
              </a:tr>
              <a:tr h="419996">
                <a:tc>
                  <a:txBody>
                    <a:bodyPr/>
                    <a:lstStyle/>
                    <a:p>
                      <a:pPr>
                        <a:lnSpc>
                          <a:spcPct val="107000"/>
                        </a:lnSpc>
                        <a:spcAft>
                          <a:spcPts val="0"/>
                        </a:spcAft>
                      </a:pPr>
                      <a:r>
                        <a:rPr lang="el-GR" sz="1000">
                          <a:effectLst/>
                        </a:rPr>
                        <a:t>Αγρίνιο</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140-129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39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Έως 129 π.Χ.</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1300 + ελληνικά</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271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158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519393"/>
                  </a:ext>
                </a:extLst>
              </a:tr>
              <a:tr h="205231">
                <a:tc>
                  <a:txBody>
                    <a:bodyPr/>
                    <a:lstStyle/>
                    <a:p>
                      <a:pPr>
                        <a:lnSpc>
                          <a:spcPct val="107000"/>
                        </a:lnSpc>
                        <a:spcAft>
                          <a:spcPts val="0"/>
                        </a:spcAft>
                      </a:pPr>
                      <a:r>
                        <a:rPr lang="el-GR" sz="1000">
                          <a:effectLst/>
                        </a:rPr>
                        <a:t>Ναύπακτος</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Τέλη 2</a:t>
                      </a:r>
                      <a:r>
                        <a:rPr lang="el-GR" sz="1000" baseline="30000">
                          <a:effectLst/>
                        </a:rPr>
                        <a:t>ου</a:t>
                      </a:r>
                      <a:r>
                        <a:rPr lang="el-GR" sz="1000">
                          <a:effectLst/>
                        </a:rPr>
                        <a:t> αι.</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Έως 109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1 Αθηναϊκό</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317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779946"/>
                  </a:ext>
                </a:extLst>
              </a:tr>
              <a:tr h="419996">
                <a:tc>
                  <a:txBody>
                    <a:bodyPr/>
                    <a:lstStyle/>
                    <a:p>
                      <a:pPr>
                        <a:lnSpc>
                          <a:spcPct val="107000"/>
                        </a:lnSpc>
                        <a:spcAft>
                          <a:spcPts val="0"/>
                        </a:spcAft>
                      </a:pPr>
                      <a:r>
                        <a:rPr lang="el-GR" sz="1000">
                          <a:effectLst/>
                        </a:rPr>
                        <a:t>Διακοφτό, Αίγιο</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Μέσα 2</a:t>
                      </a:r>
                      <a:r>
                        <a:rPr lang="el-GR" sz="1000" baseline="30000">
                          <a:effectLst/>
                        </a:rPr>
                        <a:t>ου</a:t>
                      </a:r>
                      <a:r>
                        <a:rPr lang="el-GR" sz="1000">
                          <a:effectLst/>
                        </a:rPr>
                        <a:t> α</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1 </a:t>
                      </a:r>
                      <a:r>
                        <a:rPr lang="fr-CA" sz="1000">
                          <a:effectLst/>
                        </a:rPr>
                        <a:t>quinarius</a:t>
                      </a:r>
                      <a:r>
                        <a:rPr lang="el-GR"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CA" sz="1000">
                          <a:effectLst/>
                        </a:rPr>
                        <a:t>83</a:t>
                      </a:r>
                      <a:r>
                        <a:rPr lang="el-GR" sz="1000">
                          <a:effectLst/>
                        </a:rPr>
                        <a:t>/82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3000+ ελληνικά</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262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3274"/>
                  </a:ext>
                </a:extLst>
              </a:tr>
              <a:tr h="205231">
                <a:tc>
                  <a:txBody>
                    <a:bodyPr/>
                    <a:lstStyle/>
                    <a:p>
                      <a:pPr>
                        <a:lnSpc>
                          <a:spcPct val="107000"/>
                        </a:lnSpc>
                        <a:spcAft>
                          <a:spcPts val="0"/>
                        </a:spcAft>
                      </a:pPr>
                      <a:r>
                        <a:rPr lang="el-GR" sz="1000">
                          <a:effectLst/>
                        </a:rPr>
                        <a:t>Πειραιάς</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86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5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151-86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242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2748734"/>
                  </a:ext>
                </a:extLst>
              </a:tr>
              <a:tr h="205231">
                <a:tc>
                  <a:txBody>
                    <a:bodyPr/>
                    <a:lstStyle/>
                    <a:p>
                      <a:pPr>
                        <a:lnSpc>
                          <a:spcPct val="107000"/>
                        </a:lnSpc>
                        <a:spcAft>
                          <a:spcPts val="0"/>
                        </a:spcAft>
                      </a:pPr>
                      <a:r>
                        <a:rPr lang="el-GR" sz="1000">
                          <a:effectLst/>
                        </a:rPr>
                        <a:t>Αθήνα</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49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47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151-49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2395252"/>
                  </a:ext>
                </a:extLst>
              </a:tr>
              <a:tr h="419996">
                <a:tc>
                  <a:txBody>
                    <a:bodyPr/>
                    <a:lstStyle/>
                    <a:p>
                      <a:pPr>
                        <a:lnSpc>
                          <a:spcPct val="107000"/>
                        </a:lnSpc>
                        <a:spcAft>
                          <a:spcPts val="0"/>
                        </a:spcAft>
                      </a:pPr>
                      <a:r>
                        <a:rPr lang="el-GR" sz="1000">
                          <a:effectLst/>
                        </a:rPr>
                        <a:t>Αϊδόνα 1955, Θεσσαλία</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4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81-46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4 Θεσσαλικά</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351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376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5616376"/>
                  </a:ext>
                </a:extLst>
              </a:tr>
              <a:tr h="634761">
                <a:tc>
                  <a:txBody>
                    <a:bodyPr/>
                    <a:lstStyle/>
                    <a:p>
                      <a:pPr>
                        <a:lnSpc>
                          <a:spcPct val="107000"/>
                        </a:lnSpc>
                        <a:spcAft>
                          <a:spcPts val="0"/>
                        </a:spcAft>
                      </a:pPr>
                      <a:r>
                        <a:rPr lang="el-GR" sz="1000">
                          <a:effectLst/>
                        </a:rPr>
                        <a:t>Ιεράπυτνα, Κρήτη</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44-42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200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160+ (Αθην., κρητ., κιστοφ. κα)</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352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3374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5486235"/>
                  </a:ext>
                </a:extLst>
              </a:tr>
              <a:tr h="205231">
                <a:tc>
                  <a:txBody>
                    <a:bodyPr/>
                    <a:lstStyle/>
                    <a:p>
                      <a:pPr>
                        <a:lnSpc>
                          <a:spcPct val="107000"/>
                        </a:lnSpc>
                        <a:spcAft>
                          <a:spcPts val="0"/>
                        </a:spcAft>
                      </a:pPr>
                      <a:r>
                        <a:rPr lang="el-GR" sz="1000">
                          <a:effectLst/>
                        </a:rPr>
                        <a:t>Κέρκυρα</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151-32/1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8448271"/>
                  </a:ext>
                </a:extLst>
              </a:tr>
              <a:tr h="205231">
                <a:tc>
                  <a:txBody>
                    <a:bodyPr/>
                    <a:lstStyle/>
                    <a:p>
                      <a:pPr>
                        <a:lnSpc>
                          <a:spcPct val="107000"/>
                        </a:lnSpc>
                        <a:spcAft>
                          <a:spcPts val="0"/>
                        </a:spcAft>
                      </a:pPr>
                      <a:r>
                        <a:rPr lang="el-GR" sz="1000">
                          <a:effectLst/>
                        </a:rPr>
                        <a:t>Άκτιο</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41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119-31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473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2696527"/>
                  </a:ext>
                </a:extLst>
              </a:tr>
              <a:tr h="419996">
                <a:tc>
                  <a:txBody>
                    <a:bodyPr/>
                    <a:lstStyle/>
                    <a:p>
                      <a:pPr>
                        <a:lnSpc>
                          <a:spcPct val="107000"/>
                        </a:lnSpc>
                        <a:spcAft>
                          <a:spcPts val="0"/>
                        </a:spcAft>
                      </a:pPr>
                      <a:r>
                        <a:rPr lang="el-GR" sz="1000">
                          <a:effectLst/>
                        </a:rPr>
                        <a:t>Παντοκράτωρ, Πρέβεζα</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122 </a:t>
                      </a:r>
                      <a:endParaRPr lang="en-US" sz="1100">
                        <a:effectLst/>
                      </a:endParaRPr>
                    </a:p>
                    <a:p>
                      <a:pPr>
                        <a:lnSpc>
                          <a:spcPct val="107000"/>
                        </a:lnSpc>
                        <a:spcAft>
                          <a:spcPts val="0"/>
                        </a:spcAft>
                      </a:pPr>
                      <a:r>
                        <a:rPr lang="el-GR"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τέλη 2ου αι.-32/31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2 Λυσίμαχοι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7.226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3832950"/>
                  </a:ext>
                </a:extLst>
              </a:tr>
              <a:tr h="419996">
                <a:tc>
                  <a:txBody>
                    <a:bodyPr/>
                    <a:lstStyle/>
                    <a:p>
                      <a:pPr>
                        <a:lnSpc>
                          <a:spcPct val="107000"/>
                        </a:lnSpc>
                        <a:spcAft>
                          <a:spcPts val="0"/>
                        </a:spcAft>
                      </a:pPr>
                      <a:r>
                        <a:rPr lang="el-GR" sz="1000">
                          <a:effectLst/>
                        </a:rPr>
                        <a:t>Δήλος</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45 +</a:t>
                      </a:r>
                      <a:endParaRPr lang="en-US" sz="1100">
                        <a:effectLst/>
                      </a:endParaRPr>
                    </a:p>
                    <a:p>
                      <a:pPr>
                        <a:lnSpc>
                          <a:spcPct val="107000"/>
                        </a:lnSpc>
                        <a:spcAft>
                          <a:spcPts val="0"/>
                        </a:spcAft>
                      </a:pPr>
                      <a:r>
                        <a:rPr lang="el-GR" sz="1000">
                          <a:effectLst/>
                        </a:rPr>
                        <a:t>604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147-40 (45)</a:t>
                      </a:r>
                      <a:endParaRPr lang="en-US" sz="1100">
                        <a:effectLst/>
                      </a:endParaRPr>
                    </a:p>
                    <a:p>
                      <a:pPr>
                        <a:lnSpc>
                          <a:spcPct val="107000"/>
                        </a:lnSpc>
                        <a:spcAft>
                          <a:spcPts val="0"/>
                        </a:spcAft>
                      </a:pPr>
                      <a:r>
                        <a:rPr lang="el-GR" sz="1000">
                          <a:effectLst/>
                        </a:rPr>
                        <a:t>604, 31 π.Χ.)</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1 Ιούβα Α’</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465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995598"/>
                  </a:ext>
                </a:extLst>
              </a:tr>
              <a:tr h="849526">
                <a:tc>
                  <a:txBody>
                    <a:bodyPr/>
                    <a:lstStyle/>
                    <a:p>
                      <a:pPr>
                        <a:lnSpc>
                          <a:spcPct val="107000"/>
                        </a:lnSpc>
                        <a:spcAft>
                          <a:spcPts val="0"/>
                        </a:spcAft>
                      </a:pPr>
                      <a:r>
                        <a:rPr lang="el-GR" sz="1000">
                          <a:effectLst/>
                        </a:rPr>
                        <a:t>Πόρτο Μπούφαλλο (Βύρρα/Αργυρό)</a:t>
                      </a:r>
                      <a:r>
                        <a:rPr lang="en-GB" sz="1000">
                          <a:effectLst/>
                        </a:rPr>
                        <a:t> </a:t>
                      </a:r>
                      <a:r>
                        <a:rPr lang="el-GR" sz="1000">
                          <a:effectLst/>
                        </a:rPr>
                        <a:t>, </a:t>
                      </a:r>
                      <a:r>
                        <a:rPr lang="en-GB" sz="1000">
                          <a:effectLst/>
                        </a:rPr>
                        <a:t>N</a:t>
                      </a:r>
                      <a:r>
                        <a:rPr lang="el-GR" sz="1000">
                          <a:effectLst/>
                        </a:rPr>
                        <a:t>. Εύβοια</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95 + δηνάρια </a:t>
                      </a:r>
                      <a:endParaRPr lang="en-US" sz="1100">
                        <a:effectLst/>
                      </a:endParaRPr>
                    </a:p>
                    <a:p>
                      <a:pPr>
                        <a:lnSpc>
                          <a:spcPct val="107000"/>
                        </a:lnSpc>
                        <a:spcAft>
                          <a:spcPts val="0"/>
                        </a:spcAft>
                      </a:pPr>
                      <a:r>
                        <a:rPr lang="el-GR"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125-31</a:t>
                      </a:r>
                      <a:endParaRPr lang="en-US" sz="1100">
                        <a:effectLst/>
                      </a:endParaRPr>
                    </a:p>
                    <a:p>
                      <a:pPr>
                        <a:lnSpc>
                          <a:spcPct val="107000"/>
                        </a:lnSpc>
                        <a:spcAft>
                          <a:spcPts val="0"/>
                        </a:spcAft>
                      </a:pPr>
                      <a:r>
                        <a:rPr lang="el-GR" sz="1000">
                          <a:effectLst/>
                        </a:rPr>
                        <a:t>51% Μ. Αντώνιος</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dirty="0">
                          <a:effectLst/>
                        </a:rPr>
                        <a:t>467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0990332"/>
                  </a:ext>
                </a:extLst>
              </a:tr>
            </a:tbl>
          </a:graphicData>
        </a:graphic>
      </p:graphicFrame>
    </p:spTree>
    <p:extLst>
      <p:ext uri="{BB962C8B-B14F-4D97-AF65-F5344CB8AC3E}">
        <p14:creationId xmlns:p14="http://schemas.microsoft.com/office/powerpoint/2010/main" val="3205829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15C10-83F8-1648-ADE0-526A38E0372D}"/>
              </a:ext>
            </a:extLst>
          </p:cNvPr>
          <p:cNvSpPr>
            <a:spLocks noGrp="1"/>
          </p:cNvSpPr>
          <p:nvPr>
            <p:ph type="title"/>
          </p:nvPr>
        </p:nvSpPr>
        <p:spPr>
          <a:xfrm>
            <a:off x="743131" y="125974"/>
            <a:ext cx="10515600" cy="1325563"/>
          </a:xfrm>
        </p:spPr>
        <p:txBody>
          <a:bodyPr>
            <a:normAutofit/>
          </a:bodyPr>
          <a:lstStyle/>
          <a:p>
            <a:r>
              <a:rPr lang="el-GR" sz="3200" dirty="0"/>
              <a:t>Κλ. Σιδηρόπουλος,</a:t>
            </a:r>
            <a:r>
              <a:rPr lang="en-GB" sz="3200" dirty="0"/>
              <a:t> “A Hoard of denarii and early Roman Messene”, </a:t>
            </a:r>
            <a:r>
              <a:rPr lang="en-GB" sz="3200" i="1" dirty="0"/>
              <a:t>INC</a:t>
            </a:r>
            <a:r>
              <a:rPr lang="en-GB" sz="3200" dirty="0"/>
              <a:t> 2009, Glasgow 2011</a:t>
            </a:r>
            <a:endParaRPr lang="en-US" sz="3200" dirty="0"/>
          </a:p>
        </p:txBody>
      </p:sp>
      <p:pic>
        <p:nvPicPr>
          <p:cNvPr id="6" name="Content Placeholder 5">
            <a:extLst>
              <a:ext uri="{FF2B5EF4-FFF2-40B4-BE49-F238E27FC236}">
                <a16:creationId xmlns:a16="http://schemas.microsoft.com/office/drawing/2014/main" id="{32F12E95-B809-F64B-955C-BF92013B5C4A}"/>
              </a:ext>
            </a:extLst>
          </p:cNvPr>
          <p:cNvPicPr>
            <a:picLocks noGrp="1" noChangeAspect="1"/>
          </p:cNvPicPr>
          <p:nvPr>
            <p:ph idx="1"/>
          </p:nvPr>
        </p:nvPicPr>
        <p:blipFill>
          <a:blip r:embed="rId2"/>
          <a:stretch>
            <a:fillRect/>
          </a:stretch>
        </p:blipFill>
        <p:spPr>
          <a:xfrm>
            <a:off x="2166425" y="1451537"/>
            <a:ext cx="7258929" cy="4744763"/>
          </a:xfrm>
        </p:spPr>
      </p:pic>
      <p:sp>
        <p:nvSpPr>
          <p:cNvPr id="7" name="TextBox 6">
            <a:extLst>
              <a:ext uri="{FF2B5EF4-FFF2-40B4-BE49-F238E27FC236}">
                <a16:creationId xmlns:a16="http://schemas.microsoft.com/office/drawing/2014/main" id="{94DCEE2D-819B-A743-9F0C-830DC8B4F4EA}"/>
              </a:ext>
            </a:extLst>
          </p:cNvPr>
          <p:cNvSpPr txBox="1"/>
          <p:nvPr/>
        </p:nvSpPr>
        <p:spPr>
          <a:xfrm>
            <a:off x="10086535" y="3291840"/>
            <a:ext cx="1547447" cy="1477328"/>
          </a:xfrm>
          <a:prstGeom prst="rect">
            <a:avLst/>
          </a:prstGeom>
          <a:noFill/>
        </p:spPr>
        <p:txBody>
          <a:bodyPr wrap="square" rtlCol="0">
            <a:spAutoFit/>
          </a:bodyPr>
          <a:lstStyle/>
          <a:p>
            <a:r>
              <a:rPr lang="el-GR" dirty="0"/>
              <a:t>Ελληνικά </a:t>
            </a:r>
            <a:r>
              <a:rPr lang="en-GB" dirty="0"/>
              <a:t>graffiti </a:t>
            </a:r>
            <a:r>
              <a:rPr lang="el-GR" dirty="0"/>
              <a:t>και επισημάνσεις πάνω σε δηνάρια</a:t>
            </a:r>
            <a:endParaRPr lang="en-US" dirty="0"/>
          </a:p>
        </p:txBody>
      </p:sp>
    </p:spTree>
    <p:extLst>
      <p:ext uri="{BB962C8B-B14F-4D97-AF65-F5344CB8AC3E}">
        <p14:creationId xmlns:p14="http://schemas.microsoft.com/office/powerpoint/2010/main" val="3729104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CFC-7A4B-C842-95DA-F205B11D6393}"/>
              </a:ext>
            </a:extLst>
          </p:cNvPr>
          <p:cNvSpPr>
            <a:spLocks noGrp="1"/>
          </p:cNvSpPr>
          <p:nvPr>
            <p:ph type="title"/>
          </p:nvPr>
        </p:nvSpPr>
        <p:spPr/>
        <p:txBody>
          <a:bodyPr/>
          <a:lstStyle/>
          <a:p>
            <a:pPr algn="ctr"/>
            <a:r>
              <a:rPr lang="el-GR" dirty="0"/>
              <a:t>Δηνάρια λεγεώνων Μ</a:t>
            </a:r>
            <a:r>
              <a:rPr lang="en-GB" dirty="0" err="1"/>
              <a:t>ά</a:t>
            </a:r>
            <a:r>
              <a:rPr lang="el-GR" dirty="0" err="1"/>
              <a:t>ρκου</a:t>
            </a:r>
            <a:r>
              <a:rPr lang="el-GR" dirty="0"/>
              <a:t> Αντωνίου</a:t>
            </a:r>
            <a:endParaRPr lang="en-US" dirty="0"/>
          </a:p>
        </p:txBody>
      </p:sp>
      <p:pic>
        <p:nvPicPr>
          <p:cNvPr id="5" name="Content Placeholder 4">
            <a:extLst>
              <a:ext uri="{FF2B5EF4-FFF2-40B4-BE49-F238E27FC236}">
                <a16:creationId xmlns:a16="http://schemas.microsoft.com/office/drawing/2014/main" id="{AB678BA4-5B8A-434E-88BB-A1CB515368F0}"/>
              </a:ext>
            </a:extLst>
          </p:cNvPr>
          <p:cNvPicPr>
            <a:picLocks noGrp="1" noChangeAspect="1"/>
          </p:cNvPicPr>
          <p:nvPr>
            <p:ph idx="1"/>
          </p:nvPr>
        </p:nvPicPr>
        <p:blipFill>
          <a:blip r:embed="rId3"/>
          <a:stretch>
            <a:fillRect/>
          </a:stretch>
        </p:blipFill>
        <p:spPr>
          <a:xfrm>
            <a:off x="1140527" y="2234585"/>
            <a:ext cx="4380852" cy="2097333"/>
          </a:xfrm>
        </p:spPr>
      </p:pic>
      <p:pic>
        <p:nvPicPr>
          <p:cNvPr id="7" name="Picture 6">
            <a:extLst>
              <a:ext uri="{FF2B5EF4-FFF2-40B4-BE49-F238E27FC236}">
                <a16:creationId xmlns:a16="http://schemas.microsoft.com/office/drawing/2014/main" id="{1C7FA56B-C9F6-8A47-BAC9-6E24FC2547F9}"/>
              </a:ext>
            </a:extLst>
          </p:cNvPr>
          <p:cNvPicPr>
            <a:picLocks noChangeAspect="1"/>
          </p:cNvPicPr>
          <p:nvPr/>
        </p:nvPicPr>
        <p:blipFill>
          <a:blip r:embed="rId4"/>
          <a:stretch>
            <a:fillRect/>
          </a:stretch>
        </p:blipFill>
        <p:spPr>
          <a:xfrm>
            <a:off x="6609687" y="2178242"/>
            <a:ext cx="4383339" cy="2212125"/>
          </a:xfrm>
          <a:prstGeom prst="rect">
            <a:avLst/>
          </a:prstGeom>
        </p:spPr>
      </p:pic>
      <p:sp>
        <p:nvSpPr>
          <p:cNvPr id="8" name="TextBox 7">
            <a:extLst>
              <a:ext uri="{FF2B5EF4-FFF2-40B4-BE49-F238E27FC236}">
                <a16:creationId xmlns:a16="http://schemas.microsoft.com/office/drawing/2014/main" id="{E658B91F-AED1-7C45-9142-D4C98C795A7C}"/>
              </a:ext>
            </a:extLst>
          </p:cNvPr>
          <p:cNvSpPr txBox="1"/>
          <p:nvPr/>
        </p:nvSpPr>
        <p:spPr>
          <a:xfrm>
            <a:off x="2743199" y="4875815"/>
            <a:ext cx="6457071" cy="707886"/>
          </a:xfrm>
          <a:prstGeom prst="rect">
            <a:avLst/>
          </a:prstGeom>
          <a:noFill/>
        </p:spPr>
        <p:txBody>
          <a:bodyPr wrap="square" rtlCol="0">
            <a:spAutoFit/>
          </a:bodyPr>
          <a:lstStyle/>
          <a:p>
            <a:pPr algn="ctr"/>
            <a:r>
              <a:rPr lang="el-GR" sz="2000" dirty="0"/>
              <a:t>32-31 π.Χ., Νομισματοκοπείο Πάτρας (?)</a:t>
            </a:r>
          </a:p>
          <a:p>
            <a:pPr algn="ctr"/>
            <a:r>
              <a:rPr lang="el-GR" sz="2000" dirty="0"/>
              <a:t>Σε μεγάλους αριθμούς στους θησαυρούς</a:t>
            </a:r>
            <a:endParaRPr lang="en-US" sz="2000" dirty="0"/>
          </a:p>
        </p:txBody>
      </p:sp>
    </p:spTree>
    <p:extLst>
      <p:ext uri="{BB962C8B-B14F-4D97-AF65-F5344CB8AC3E}">
        <p14:creationId xmlns:p14="http://schemas.microsoft.com/office/powerpoint/2010/main" val="2999866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D6B4-8E5C-2042-BC98-5AC0AE8EEBD2}"/>
              </a:ext>
            </a:extLst>
          </p:cNvPr>
          <p:cNvSpPr>
            <a:spLocks noGrp="1"/>
          </p:cNvSpPr>
          <p:nvPr>
            <p:ph type="title"/>
          </p:nvPr>
        </p:nvSpPr>
        <p:spPr/>
        <p:txBody>
          <a:bodyPr>
            <a:normAutofit/>
          </a:bodyPr>
          <a:lstStyle/>
          <a:p>
            <a:pPr algn="ctr"/>
            <a:r>
              <a:rPr lang="en-US" sz="4000" dirty="0"/>
              <a:t>Michel Crawford, </a:t>
            </a:r>
            <a:r>
              <a:rPr lang="en-US" sz="4000" i="1" dirty="0"/>
              <a:t>Coinage and Money in the Roman Republic</a:t>
            </a:r>
            <a:r>
              <a:rPr lang="en-US" sz="4000" dirty="0"/>
              <a:t>, London, 1985</a:t>
            </a:r>
          </a:p>
        </p:txBody>
      </p:sp>
      <p:sp>
        <p:nvSpPr>
          <p:cNvPr id="3" name="Content Placeholder 2">
            <a:extLst>
              <a:ext uri="{FF2B5EF4-FFF2-40B4-BE49-F238E27FC236}">
                <a16:creationId xmlns:a16="http://schemas.microsoft.com/office/drawing/2014/main" id="{8BB32C57-933B-234B-9233-386A737C379B}"/>
              </a:ext>
            </a:extLst>
          </p:cNvPr>
          <p:cNvSpPr>
            <a:spLocks noGrp="1"/>
          </p:cNvSpPr>
          <p:nvPr>
            <p:ph idx="1"/>
          </p:nvPr>
        </p:nvSpPr>
        <p:spPr>
          <a:xfrm>
            <a:off x="653265" y="2226317"/>
            <a:ext cx="10515600" cy="4351338"/>
          </a:xfrm>
        </p:spPr>
        <p:txBody>
          <a:bodyPr>
            <a:normAutofit/>
          </a:bodyPr>
          <a:lstStyle/>
          <a:p>
            <a:r>
              <a:rPr lang="en-US" dirty="0"/>
              <a:t>“</a:t>
            </a:r>
            <a:r>
              <a:rPr lang="en-US" i="1" dirty="0"/>
              <a:t>Debate about the economy of the Hellenistic world and about the consequences of the Roman conquest of that world has tended to revolve inconclusively around problems of growth and decline. Yet one complex of facts is clear: </a:t>
            </a:r>
            <a:r>
              <a:rPr lang="en-US" i="1" dirty="0">
                <a:solidFill>
                  <a:srgbClr val="92D050"/>
                </a:solidFill>
              </a:rPr>
              <a:t>at the beginning of the Hellenistic period, there was no coinage at Rome and a wide variety of coinages was in use elsewhere; by the time of Augustus, not only was the Mediterranean world under Roman rule, most of it was taxed by Rome and used the Roman monetary system and Roman coinage</a:t>
            </a:r>
            <a:r>
              <a:rPr lang="en-US" dirty="0">
                <a:solidFill>
                  <a:srgbClr val="92D050"/>
                </a:solidFill>
              </a:rPr>
              <a:t>”</a:t>
            </a:r>
          </a:p>
          <a:p>
            <a:pPr marL="0" indent="0">
              <a:buNone/>
            </a:pPr>
            <a:r>
              <a:rPr lang="el-GR" dirty="0"/>
              <a:t>					</a:t>
            </a:r>
          </a:p>
          <a:p>
            <a:pPr marL="0" indent="0">
              <a:buNone/>
            </a:pPr>
            <a:r>
              <a:rPr lang="el-GR" dirty="0"/>
              <a:t>				</a:t>
            </a:r>
            <a:endParaRPr lang="en-US" dirty="0"/>
          </a:p>
        </p:txBody>
      </p:sp>
    </p:spTree>
    <p:extLst>
      <p:ext uri="{BB962C8B-B14F-4D97-AF65-F5344CB8AC3E}">
        <p14:creationId xmlns:p14="http://schemas.microsoft.com/office/powerpoint/2010/main" val="2179209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F2334-9FB1-E74B-90E0-5655054AF04E}"/>
              </a:ext>
            </a:extLst>
          </p:cNvPr>
          <p:cNvSpPr>
            <a:spLocks noGrp="1"/>
          </p:cNvSpPr>
          <p:nvPr>
            <p:ph type="title"/>
          </p:nvPr>
        </p:nvSpPr>
        <p:spPr/>
        <p:txBody>
          <a:bodyPr/>
          <a:lstStyle/>
          <a:p>
            <a:pPr algn="ctr"/>
            <a:r>
              <a:rPr lang="en-US" dirty="0"/>
              <a:t>Fleet Coinage</a:t>
            </a:r>
          </a:p>
        </p:txBody>
      </p:sp>
      <p:pic>
        <p:nvPicPr>
          <p:cNvPr id="5" name="Content Placeholder 4">
            <a:extLst>
              <a:ext uri="{FF2B5EF4-FFF2-40B4-BE49-F238E27FC236}">
                <a16:creationId xmlns:a16="http://schemas.microsoft.com/office/drawing/2014/main" id="{032A44FD-F9CE-D045-8441-79CF444E68B2}"/>
              </a:ext>
            </a:extLst>
          </p:cNvPr>
          <p:cNvPicPr>
            <a:picLocks noGrp="1" noChangeAspect="1"/>
          </p:cNvPicPr>
          <p:nvPr>
            <p:ph idx="1"/>
          </p:nvPr>
        </p:nvPicPr>
        <p:blipFill>
          <a:blip r:embed="rId2"/>
          <a:stretch>
            <a:fillRect/>
          </a:stretch>
        </p:blipFill>
        <p:spPr>
          <a:xfrm>
            <a:off x="1344706" y="2130681"/>
            <a:ext cx="3160037" cy="1560269"/>
          </a:xfrm>
        </p:spPr>
      </p:pic>
      <p:sp>
        <p:nvSpPr>
          <p:cNvPr id="6" name="TextBox 5">
            <a:extLst>
              <a:ext uri="{FF2B5EF4-FFF2-40B4-BE49-F238E27FC236}">
                <a16:creationId xmlns:a16="http://schemas.microsoft.com/office/drawing/2014/main" id="{663F294B-F72A-1047-9723-23EFF9E02B0E}"/>
              </a:ext>
            </a:extLst>
          </p:cNvPr>
          <p:cNvSpPr txBox="1"/>
          <p:nvPr/>
        </p:nvSpPr>
        <p:spPr>
          <a:xfrm>
            <a:off x="1506702" y="4210929"/>
            <a:ext cx="2460387" cy="923330"/>
          </a:xfrm>
          <a:prstGeom prst="rect">
            <a:avLst/>
          </a:prstGeom>
          <a:noFill/>
        </p:spPr>
        <p:txBody>
          <a:bodyPr wrap="square" rtlCol="0">
            <a:spAutoFit/>
          </a:bodyPr>
          <a:lstStyle/>
          <a:p>
            <a:r>
              <a:rPr lang="el-GR" dirty="0" err="1"/>
              <a:t>Σηστέρτιος</a:t>
            </a:r>
            <a:r>
              <a:rPr lang="el-GR" dirty="0"/>
              <a:t>, 38 π.Χ.</a:t>
            </a:r>
            <a:r>
              <a:rPr lang="fr-CA" dirty="0"/>
              <a:t> </a:t>
            </a:r>
            <a:r>
              <a:rPr lang="el-GR" dirty="0" err="1"/>
              <a:t>Αντωνιος</a:t>
            </a:r>
            <a:r>
              <a:rPr lang="el-GR" dirty="0"/>
              <a:t>/Οκταβία</a:t>
            </a:r>
          </a:p>
          <a:p>
            <a:r>
              <a:rPr lang="fr-CA" dirty="0" err="1"/>
              <a:t>Atratinus</a:t>
            </a:r>
            <a:endParaRPr lang="en-US" dirty="0"/>
          </a:p>
        </p:txBody>
      </p:sp>
    </p:spTree>
    <p:extLst>
      <p:ext uri="{BB962C8B-B14F-4D97-AF65-F5344CB8AC3E}">
        <p14:creationId xmlns:p14="http://schemas.microsoft.com/office/powerpoint/2010/main" val="40108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6A5463D-0872-E248-BCC4-172A2A565AE3}"/>
              </a:ext>
            </a:extLst>
          </p:cNvPr>
          <p:cNvGraphicFramePr>
            <a:graphicFrameLocks noGrp="1"/>
          </p:cNvGraphicFramePr>
          <p:nvPr>
            <p:extLst>
              <p:ext uri="{D42A27DB-BD31-4B8C-83A1-F6EECF244321}">
                <p14:modId xmlns:p14="http://schemas.microsoft.com/office/powerpoint/2010/main" val="2969126146"/>
              </p:ext>
            </p:extLst>
          </p:nvPr>
        </p:nvGraphicFramePr>
        <p:xfrm>
          <a:off x="1253392" y="1432606"/>
          <a:ext cx="5780454" cy="2379738"/>
        </p:xfrm>
        <a:graphic>
          <a:graphicData uri="http://schemas.openxmlformats.org/drawingml/2006/table">
            <a:tbl>
              <a:tblPr firstRow="1" firstCol="1" bandRow="1">
                <a:tableStyleId>{5C22544A-7EE6-4342-B048-85BDC9FD1C3A}</a:tableStyleId>
              </a:tblPr>
              <a:tblGrid>
                <a:gridCol w="1158738">
                  <a:extLst>
                    <a:ext uri="{9D8B030D-6E8A-4147-A177-3AD203B41FA5}">
                      <a16:colId xmlns:a16="http://schemas.microsoft.com/office/drawing/2014/main" val="624705563"/>
                    </a:ext>
                  </a:extLst>
                </a:gridCol>
                <a:gridCol w="818712">
                  <a:extLst>
                    <a:ext uri="{9D8B030D-6E8A-4147-A177-3AD203B41FA5}">
                      <a16:colId xmlns:a16="http://schemas.microsoft.com/office/drawing/2014/main" val="2662769560"/>
                    </a:ext>
                  </a:extLst>
                </a:gridCol>
                <a:gridCol w="785963">
                  <a:extLst>
                    <a:ext uri="{9D8B030D-6E8A-4147-A177-3AD203B41FA5}">
                      <a16:colId xmlns:a16="http://schemas.microsoft.com/office/drawing/2014/main" val="2119266006"/>
                    </a:ext>
                  </a:extLst>
                </a:gridCol>
                <a:gridCol w="918351">
                  <a:extLst>
                    <a:ext uri="{9D8B030D-6E8A-4147-A177-3AD203B41FA5}">
                      <a16:colId xmlns:a16="http://schemas.microsoft.com/office/drawing/2014/main" val="1811573831"/>
                    </a:ext>
                  </a:extLst>
                </a:gridCol>
                <a:gridCol w="977577">
                  <a:extLst>
                    <a:ext uri="{9D8B030D-6E8A-4147-A177-3AD203B41FA5}">
                      <a16:colId xmlns:a16="http://schemas.microsoft.com/office/drawing/2014/main" val="3146185594"/>
                    </a:ext>
                  </a:extLst>
                </a:gridCol>
                <a:gridCol w="647305">
                  <a:extLst>
                    <a:ext uri="{9D8B030D-6E8A-4147-A177-3AD203B41FA5}">
                      <a16:colId xmlns:a16="http://schemas.microsoft.com/office/drawing/2014/main" val="3456417391"/>
                    </a:ext>
                  </a:extLst>
                </a:gridCol>
                <a:gridCol w="473808">
                  <a:extLst>
                    <a:ext uri="{9D8B030D-6E8A-4147-A177-3AD203B41FA5}">
                      <a16:colId xmlns:a16="http://schemas.microsoft.com/office/drawing/2014/main" val="1116422568"/>
                    </a:ext>
                  </a:extLst>
                </a:gridCol>
              </a:tblGrid>
              <a:tr h="1061633">
                <a:tc>
                  <a:txBody>
                    <a:bodyPr/>
                    <a:lstStyle/>
                    <a:p>
                      <a:pPr>
                        <a:lnSpc>
                          <a:spcPct val="107000"/>
                        </a:lnSpc>
                        <a:spcAft>
                          <a:spcPts val="0"/>
                        </a:spcAft>
                      </a:pPr>
                      <a:r>
                        <a:rPr lang="el-GR" sz="1000">
                          <a:effectLst/>
                        </a:rPr>
                        <a:t>Τόπος</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Χρον. Απόκρυψης</a:t>
                      </a:r>
                      <a:endParaRPr lang="en-US" sz="1100">
                        <a:effectLst/>
                      </a:endParaRPr>
                    </a:p>
                    <a:p>
                      <a:pPr>
                        <a:lnSpc>
                          <a:spcPct val="107000"/>
                        </a:lnSpc>
                        <a:spcAft>
                          <a:spcPts val="0"/>
                        </a:spcAft>
                      </a:pPr>
                      <a:r>
                        <a:rPr lang="fr-CA" sz="1000">
                          <a:effectLst/>
                        </a:rPr>
                        <a:t>post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Δηνάρια</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Χρονολόγηση δηναρίων</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Άλλα Νομίσματα</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IGCH</a:t>
                      </a:r>
                      <a:r>
                        <a:rPr lang="el-GR" sz="1000">
                          <a:effectLst/>
                        </a:rPr>
                        <a:t>/</a:t>
                      </a:r>
                      <a:r>
                        <a:rPr lang="fr-CA" sz="1000">
                          <a:effectLst/>
                        </a:rPr>
                        <a:t>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RRCH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093430"/>
                  </a:ext>
                </a:extLst>
              </a:tr>
              <a:tr h="793246">
                <a:tc>
                  <a:txBody>
                    <a:bodyPr/>
                    <a:lstStyle/>
                    <a:p>
                      <a:pPr>
                        <a:lnSpc>
                          <a:spcPct val="107000"/>
                        </a:lnSpc>
                        <a:spcAft>
                          <a:spcPts val="0"/>
                        </a:spcAft>
                      </a:pPr>
                      <a:r>
                        <a:rPr lang="el-GR" sz="1000">
                          <a:effectLst/>
                        </a:rPr>
                        <a:t>Αλικαρνασσός </a:t>
                      </a:r>
                      <a:r>
                        <a:rPr lang="fr-CA" sz="1000">
                          <a:effectLst/>
                        </a:rPr>
                        <a:t>1975 (Bodrum)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CA" sz="1000">
                          <a:effectLst/>
                        </a:rPr>
                        <a:t>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62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Έως 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36 Κιστόφοροι, 1 δραχμή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4173282"/>
                  </a:ext>
                </a:extLst>
              </a:tr>
              <a:tr h="524859">
                <a:tc>
                  <a:txBody>
                    <a:bodyPr/>
                    <a:lstStyle/>
                    <a:p>
                      <a:pPr>
                        <a:lnSpc>
                          <a:spcPct val="107000"/>
                        </a:lnSpc>
                        <a:spcAft>
                          <a:spcPts val="0"/>
                        </a:spcAft>
                      </a:pPr>
                      <a:r>
                        <a:rPr lang="el-GR" sz="1000">
                          <a:effectLst/>
                        </a:rPr>
                        <a:t>Μικρά Ασία πριν 1970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0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756843"/>
                  </a:ext>
                </a:extLst>
              </a:tr>
            </a:tbl>
          </a:graphicData>
        </a:graphic>
      </p:graphicFrame>
      <p:sp>
        <p:nvSpPr>
          <p:cNvPr id="3" name="TextBox 2">
            <a:extLst>
              <a:ext uri="{FF2B5EF4-FFF2-40B4-BE49-F238E27FC236}">
                <a16:creationId xmlns:a16="http://schemas.microsoft.com/office/drawing/2014/main" id="{C6172710-47C3-B640-ABD5-79EE4339D520}"/>
              </a:ext>
            </a:extLst>
          </p:cNvPr>
          <p:cNvSpPr txBox="1"/>
          <p:nvPr/>
        </p:nvSpPr>
        <p:spPr>
          <a:xfrm>
            <a:off x="8299938" y="1659988"/>
            <a:ext cx="2757268" cy="1569660"/>
          </a:xfrm>
          <a:prstGeom prst="rect">
            <a:avLst/>
          </a:prstGeom>
          <a:noFill/>
        </p:spPr>
        <p:txBody>
          <a:bodyPr wrap="square" rtlCol="0">
            <a:spAutoFit/>
          </a:bodyPr>
          <a:lstStyle/>
          <a:p>
            <a:r>
              <a:rPr lang="el-GR" sz="2400" dirty="0"/>
              <a:t>Θησαυροί με δηνάρια</a:t>
            </a:r>
          </a:p>
          <a:p>
            <a:r>
              <a:rPr lang="el-GR" sz="2400" dirty="0"/>
              <a:t>Μικρά Ασία</a:t>
            </a:r>
          </a:p>
          <a:p>
            <a:r>
              <a:rPr lang="el-GR" sz="2400" dirty="0"/>
              <a:t>2</a:t>
            </a:r>
            <a:r>
              <a:rPr lang="el-GR" sz="2400" baseline="30000" dirty="0"/>
              <a:t>ος</a:t>
            </a:r>
            <a:r>
              <a:rPr lang="el-GR" sz="2400" dirty="0"/>
              <a:t> – 1</a:t>
            </a:r>
            <a:r>
              <a:rPr lang="el-GR" sz="2400" baseline="30000" dirty="0"/>
              <a:t>ος</a:t>
            </a:r>
            <a:r>
              <a:rPr lang="el-GR" sz="2400" dirty="0"/>
              <a:t> αι. π.Χ.</a:t>
            </a:r>
            <a:endParaRPr lang="en-US" sz="2400" dirty="0"/>
          </a:p>
        </p:txBody>
      </p:sp>
    </p:spTree>
    <p:extLst>
      <p:ext uri="{BB962C8B-B14F-4D97-AF65-F5344CB8AC3E}">
        <p14:creationId xmlns:p14="http://schemas.microsoft.com/office/powerpoint/2010/main" val="891988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E9148-D321-8C41-8CB3-3AFFCB5877FD}"/>
              </a:ext>
            </a:extLst>
          </p:cNvPr>
          <p:cNvSpPr>
            <a:spLocks noGrp="1"/>
          </p:cNvSpPr>
          <p:nvPr>
            <p:ph type="title"/>
          </p:nvPr>
        </p:nvSpPr>
        <p:spPr/>
        <p:txBody>
          <a:bodyPr>
            <a:normAutofit fontScale="90000"/>
          </a:bodyPr>
          <a:lstStyle/>
          <a:p>
            <a:pPr algn="ctr"/>
            <a:br>
              <a:rPr lang="el-GR" sz="3100" dirty="0"/>
            </a:br>
            <a:br>
              <a:rPr lang="el-GR" sz="3100" dirty="0"/>
            </a:br>
            <a:r>
              <a:rPr lang="el-GR" sz="4000" dirty="0"/>
              <a:t>Επιγραφικές μαρτυρίες</a:t>
            </a:r>
            <a:br>
              <a:rPr lang="el-GR" sz="4000" dirty="0"/>
            </a:br>
            <a:r>
              <a:rPr lang="el-GR" sz="4000" dirty="0"/>
              <a:t>Μακεδονία-Θράκη</a:t>
            </a:r>
            <a:br>
              <a:rPr lang="el-GR" sz="5300" dirty="0"/>
            </a:br>
            <a:br>
              <a:rPr lang="el-GR" sz="5300" dirty="0"/>
            </a:br>
            <a:endParaRPr lang="en-US" dirty="0"/>
          </a:p>
        </p:txBody>
      </p:sp>
      <p:sp>
        <p:nvSpPr>
          <p:cNvPr id="3" name="Content Placeholder 2">
            <a:extLst>
              <a:ext uri="{FF2B5EF4-FFF2-40B4-BE49-F238E27FC236}">
                <a16:creationId xmlns:a16="http://schemas.microsoft.com/office/drawing/2014/main" id="{61B9B2A4-1917-0F43-9677-B3D64D8E3441}"/>
              </a:ext>
            </a:extLst>
          </p:cNvPr>
          <p:cNvSpPr>
            <a:spLocks noGrp="1"/>
          </p:cNvSpPr>
          <p:nvPr>
            <p:ph idx="1"/>
          </p:nvPr>
        </p:nvSpPr>
        <p:spPr/>
        <p:txBody>
          <a:bodyPr>
            <a:normAutofit/>
          </a:bodyPr>
          <a:lstStyle/>
          <a:p>
            <a:r>
              <a:rPr lang="el-GR" i="1" dirty="0"/>
              <a:t>Βέροια: </a:t>
            </a:r>
            <a:r>
              <a:rPr lang="el-GR" i="1" dirty="0" err="1"/>
              <a:t>Γυμνασιαρχικός</a:t>
            </a:r>
            <a:r>
              <a:rPr lang="el-GR" i="1" dirty="0"/>
              <a:t> νόμος, μέσα 2</a:t>
            </a:r>
            <a:r>
              <a:rPr lang="el-GR" i="1" baseline="30000" dirty="0"/>
              <a:t>ου</a:t>
            </a:r>
            <a:r>
              <a:rPr lang="el-GR" i="1" dirty="0"/>
              <a:t> αι. π.Χ.(ΕΚΜ Α’ , </a:t>
            </a:r>
            <a:r>
              <a:rPr lang="el-GR" i="1" dirty="0" err="1"/>
              <a:t>αρ</a:t>
            </a:r>
            <a:r>
              <a:rPr lang="el-GR" i="1" dirty="0"/>
              <a:t>. 1) Τα πρόστιμα για όσους δεν σέβονται τους νόμους του γυμνασίου αναφέρονται σε δραχμές</a:t>
            </a:r>
          </a:p>
          <a:p>
            <a:r>
              <a:rPr lang="el-GR" i="1" dirty="0" err="1"/>
              <a:t>Στύβερρα</a:t>
            </a:r>
            <a:r>
              <a:rPr lang="el-GR" i="1" dirty="0"/>
              <a:t> (</a:t>
            </a:r>
            <a:r>
              <a:rPr lang="el-GR" i="1" dirty="0" err="1"/>
              <a:t>Δερρίοπος</a:t>
            </a:r>
            <a:r>
              <a:rPr lang="el-GR" i="1" dirty="0"/>
              <a:t>, μεταξύ </a:t>
            </a:r>
            <a:r>
              <a:rPr lang="el-GR" i="1" dirty="0" err="1"/>
              <a:t>Στόβων</a:t>
            </a:r>
            <a:r>
              <a:rPr lang="el-GR" i="1" dirty="0"/>
              <a:t> και Ηράκλειας </a:t>
            </a:r>
            <a:r>
              <a:rPr lang="el-GR" i="1" dirty="0" err="1"/>
              <a:t>Λυγκηστίδος</a:t>
            </a:r>
            <a:r>
              <a:rPr lang="el-GR" i="1" dirty="0"/>
              <a:t>): Κατάλογοι εφήβων, 41-48 μ.Χ. [</a:t>
            </a:r>
            <a:r>
              <a:rPr lang="fr-CA" i="1" dirty="0" err="1"/>
              <a:t>Papazoglou</a:t>
            </a:r>
            <a:r>
              <a:rPr lang="fr-CA" i="1" dirty="0"/>
              <a:t>, Chiron 18 (1988)</a:t>
            </a:r>
            <a:r>
              <a:rPr lang="el-GR" i="1" dirty="0"/>
              <a:t>]. Συχνές αναφορές σε δηνάρια</a:t>
            </a:r>
            <a:endParaRPr lang="fr-CA" i="1" dirty="0"/>
          </a:p>
          <a:p>
            <a:r>
              <a:rPr lang="el-GR" i="1" dirty="0" err="1"/>
              <a:t>Επιτ</a:t>
            </a:r>
            <a:r>
              <a:rPr lang="fr-CA" i="1" dirty="0" err="1"/>
              <a:t>ύ</a:t>
            </a:r>
            <a:r>
              <a:rPr lang="el-GR" i="1" dirty="0" err="1"/>
              <a:t>μβιες</a:t>
            </a:r>
            <a:r>
              <a:rPr lang="el-GR" i="1" dirty="0"/>
              <a:t> πρόστιμα αυτοκρατορικών χρόνων από Θεσσαλονίκη, Βέροια, </a:t>
            </a:r>
            <a:r>
              <a:rPr lang="el-GR" i="1" dirty="0" err="1"/>
              <a:t>Στόβους</a:t>
            </a:r>
            <a:r>
              <a:rPr lang="el-GR" i="1" dirty="0"/>
              <a:t> (Μακεδονία), Άβδηρα, </a:t>
            </a:r>
            <a:r>
              <a:rPr lang="el-GR" i="1" dirty="0" err="1"/>
              <a:t>Τόπειρος</a:t>
            </a:r>
            <a:r>
              <a:rPr lang="el-GR" i="1" dirty="0"/>
              <a:t>, Μαρώνεια (Θράκη)</a:t>
            </a:r>
          </a:p>
          <a:p>
            <a:pPr marL="0" indent="0">
              <a:buNone/>
            </a:pPr>
            <a:endParaRPr lang="el-GR" i="1" dirty="0"/>
          </a:p>
          <a:p>
            <a:endParaRPr lang="en-US" i="1" dirty="0"/>
          </a:p>
        </p:txBody>
      </p:sp>
    </p:spTree>
    <p:extLst>
      <p:ext uri="{BB962C8B-B14F-4D97-AF65-F5344CB8AC3E}">
        <p14:creationId xmlns:p14="http://schemas.microsoft.com/office/powerpoint/2010/main" val="1199449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05934-D7A3-B247-AF1E-97F03D9FABC7}"/>
              </a:ext>
            </a:extLst>
          </p:cNvPr>
          <p:cNvSpPr>
            <a:spLocks noGrp="1"/>
          </p:cNvSpPr>
          <p:nvPr>
            <p:ph type="title"/>
          </p:nvPr>
        </p:nvSpPr>
        <p:spPr/>
        <p:txBody>
          <a:bodyPr/>
          <a:lstStyle/>
          <a:p>
            <a:pPr algn="ctr"/>
            <a:r>
              <a:rPr lang="el-GR" dirty="0"/>
              <a:t>Ευρετήρια Δήλου, 156 π.Χ.</a:t>
            </a:r>
            <a:br>
              <a:rPr lang="en-US" dirty="0"/>
            </a:br>
            <a:r>
              <a:rPr lang="en-US" dirty="0"/>
              <a:t>ID 1421 Ab. Col. I l. 3</a:t>
            </a:r>
          </a:p>
        </p:txBody>
      </p:sp>
      <p:pic>
        <p:nvPicPr>
          <p:cNvPr id="5" name="Content Placeholder 4">
            <a:extLst>
              <a:ext uri="{FF2B5EF4-FFF2-40B4-BE49-F238E27FC236}">
                <a16:creationId xmlns:a16="http://schemas.microsoft.com/office/drawing/2014/main" id="{85BEE6F4-E4F4-1644-90ED-07E6DFDDB6FA}"/>
              </a:ext>
            </a:extLst>
          </p:cNvPr>
          <p:cNvPicPr>
            <a:picLocks noGrp="1" noChangeAspect="1"/>
          </p:cNvPicPr>
          <p:nvPr>
            <p:ph idx="1"/>
          </p:nvPr>
        </p:nvPicPr>
        <p:blipFill>
          <a:blip r:embed="rId2"/>
          <a:stretch>
            <a:fillRect/>
          </a:stretch>
        </p:blipFill>
        <p:spPr>
          <a:xfrm>
            <a:off x="1600200" y="2051844"/>
            <a:ext cx="8991600" cy="3898900"/>
          </a:xfrm>
        </p:spPr>
      </p:pic>
    </p:spTree>
    <p:extLst>
      <p:ext uri="{BB962C8B-B14F-4D97-AF65-F5344CB8AC3E}">
        <p14:creationId xmlns:p14="http://schemas.microsoft.com/office/powerpoint/2010/main" val="1659200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dirty="0"/>
              <a:t>Αναφορά σε ρωμαϊκές υποδιαιρέσεις στα ευρετήρια της Δήλου</a:t>
            </a:r>
            <a:endParaRPr lang="en-US" sz="4000" dirty="0"/>
          </a:p>
        </p:txBody>
      </p:sp>
      <p:sp>
        <p:nvSpPr>
          <p:cNvPr id="3" name="Content Placeholder 2"/>
          <p:cNvSpPr>
            <a:spLocks noGrp="1"/>
          </p:cNvSpPr>
          <p:nvPr>
            <p:ph idx="1"/>
          </p:nvPr>
        </p:nvSpPr>
        <p:spPr/>
        <p:txBody>
          <a:bodyPr/>
          <a:lstStyle/>
          <a:p>
            <a:r>
              <a:rPr lang="en-GB" dirty="0"/>
              <a:t>…</a:t>
            </a:r>
            <a:r>
              <a:rPr lang="el-GR" dirty="0"/>
              <a:t>ἐφεσίας τρεῖς· δινάρια 𐅃Ι· δίνομα δύο καὶ τροπαιοφόρ[α — — —</a:t>
            </a:r>
            <a:r>
              <a:rPr lang="en-GB" dirty="0"/>
              <a:t>”</a:t>
            </a:r>
          </a:p>
          <a:p>
            <a:pPr marL="0" indent="0">
              <a:buNone/>
            </a:pPr>
            <a:r>
              <a:rPr lang="el-GR" i="1" dirty="0"/>
              <a:t>	</a:t>
            </a:r>
            <a:r>
              <a:rPr lang="en-GB" i="1" dirty="0"/>
              <a:t>ID</a:t>
            </a:r>
            <a:r>
              <a:rPr lang="en-GB" dirty="0"/>
              <a:t>, 1443, B I, l. 21 (145/4-143/2 </a:t>
            </a:r>
            <a:r>
              <a:rPr lang="el-GR" dirty="0"/>
              <a:t>π</a:t>
            </a:r>
            <a:r>
              <a:rPr lang="en-GB" dirty="0"/>
              <a:t>.</a:t>
            </a:r>
            <a:r>
              <a:rPr lang="el-GR" dirty="0"/>
              <a:t>Χ</a:t>
            </a:r>
            <a:r>
              <a:rPr lang="en-GB" dirty="0"/>
              <a:t>.)</a:t>
            </a:r>
            <a:endParaRPr lang="el-GR" dirty="0"/>
          </a:p>
          <a:p>
            <a:pPr>
              <a:buFont typeface="Arial"/>
              <a:buChar char="•"/>
            </a:pPr>
            <a:r>
              <a:rPr lang="el-GR" dirty="0"/>
              <a:t>ἄλλον ἐφ’ οὗ τὰ ΠΠ ἔχοντα τετ[ρά]ν[ομα — — —· ἄλλον ἐφ’ οὗν τὰ ΡΡ ἔχοντα]	</a:t>
            </a:r>
          </a:p>
          <a:p>
            <a:pPr marL="0" indent="0">
              <a:buNone/>
            </a:pPr>
            <a:r>
              <a:rPr lang="el-GR" dirty="0"/>
              <a:t>	Ι</a:t>
            </a:r>
            <a:r>
              <a:rPr lang="en-GB" dirty="0"/>
              <a:t>D, 1432, </a:t>
            </a:r>
            <a:r>
              <a:rPr lang="el-GR" dirty="0"/>
              <a:t>Β </a:t>
            </a:r>
            <a:r>
              <a:rPr lang="en-GB" dirty="0"/>
              <a:t>b I, l. 47 (153/2 </a:t>
            </a:r>
            <a:r>
              <a:rPr lang="el-GR" dirty="0"/>
              <a:t>π.Χ.)</a:t>
            </a:r>
          </a:p>
          <a:p>
            <a:pPr marL="0" indent="0">
              <a:buNone/>
            </a:pPr>
            <a:endParaRPr lang="en-GB" dirty="0"/>
          </a:p>
          <a:p>
            <a:r>
              <a:rPr lang="el-GR" dirty="0"/>
              <a:t>[τ]ρεῖς· ἄλλον ἐφ’ οὗ τὰ ΠΠ ἔχοντα τετράνομα̣ [— — — — — — — </a:t>
            </a:r>
            <a:endParaRPr lang="en-GB" dirty="0"/>
          </a:p>
          <a:p>
            <a:pPr marL="0" indent="0">
              <a:buNone/>
            </a:pPr>
            <a:r>
              <a:rPr lang="el-GR" i="1" dirty="0"/>
              <a:t>	</a:t>
            </a:r>
            <a:r>
              <a:rPr lang="en-GB" i="1" dirty="0"/>
              <a:t>ID</a:t>
            </a:r>
            <a:r>
              <a:rPr lang="en-GB" dirty="0"/>
              <a:t>, 1409, A a, II, l. 112 </a:t>
            </a:r>
            <a:r>
              <a:rPr lang="el-GR" dirty="0"/>
              <a:t>(λίγο μετά το 166 π.Χ.)</a:t>
            </a:r>
          </a:p>
          <a:p>
            <a:pPr marL="0" indent="0">
              <a:buNone/>
            </a:pPr>
            <a:endParaRPr lang="el-GR" dirty="0"/>
          </a:p>
          <a:p>
            <a:endParaRPr lang="el-GR" dirty="0"/>
          </a:p>
          <a:p>
            <a:endParaRPr lang="en-US" dirty="0"/>
          </a:p>
        </p:txBody>
      </p:sp>
    </p:spTree>
    <p:extLst>
      <p:ext uri="{BB962C8B-B14F-4D97-AF65-F5344CB8AC3E}">
        <p14:creationId xmlns:p14="http://schemas.microsoft.com/office/powerpoint/2010/main" val="363081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F5B1-5F26-714A-99D5-60C53AF0D402}"/>
              </a:ext>
            </a:extLst>
          </p:cNvPr>
          <p:cNvSpPr>
            <a:spLocks noGrp="1"/>
          </p:cNvSpPr>
          <p:nvPr>
            <p:ph type="title"/>
          </p:nvPr>
        </p:nvSpPr>
        <p:spPr/>
        <p:txBody>
          <a:bodyPr>
            <a:normAutofit/>
          </a:bodyPr>
          <a:lstStyle/>
          <a:p>
            <a:pPr algn="ctr"/>
            <a:r>
              <a:rPr lang="el-GR" sz="3600" dirty="0"/>
              <a:t>Επιγραφικές μαρτυρίες</a:t>
            </a:r>
            <a:br>
              <a:rPr lang="el-GR" sz="3600" dirty="0"/>
            </a:br>
            <a:r>
              <a:rPr lang="el-GR" sz="3600" dirty="0"/>
              <a:t>Μεσσήνη: </a:t>
            </a:r>
            <a:r>
              <a:rPr lang="el-GR" sz="3600" dirty="0" err="1"/>
              <a:t>οκτώβολος</a:t>
            </a:r>
            <a:r>
              <a:rPr lang="el-GR" sz="3600" dirty="0"/>
              <a:t> εισφορά</a:t>
            </a:r>
            <a:endParaRPr lang="en-US" sz="3600" dirty="0"/>
          </a:p>
        </p:txBody>
      </p:sp>
      <p:sp>
        <p:nvSpPr>
          <p:cNvPr id="3" name="Content Placeholder 2">
            <a:extLst>
              <a:ext uri="{FF2B5EF4-FFF2-40B4-BE49-F238E27FC236}">
                <a16:creationId xmlns:a16="http://schemas.microsoft.com/office/drawing/2014/main" id="{359A22F9-988F-6748-ABE1-DE0340BAA3AF}"/>
              </a:ext>
            </a:extLst>
          </p:cNvPr>
          <p:cNvSpPr>
            <a:spLocks noGrp="1"/>
          </p:cNvSpPr>
          <p:nvPr>
            <p:ph idx="1"/>
          </p:nvPr>
        </p:nvSpPr>
        <p:spPr/>
        <p:txBody>
          <a:bodyPr/>
          <a:lstStyle/>
          <a:p>
            <a:r>
              <a:rPr lang="en-US" i="1" dirty="0"/>
              <a:t>IG</a:t>
            </a:r>
            <a:r>
              <a:rPr lang="en-US" dirty="0"/>
              <a:t> V.1 1432</a:t>
            </a:r>
            <a:r>
              <a:rPr lang="el-GR" dirty="0"/>
              <a:t>-1433: Επιβολή ειδικού φόρου από τους Ρωμαίους στην Μεσσήνη</a:t>
            </a:r>
            <a:r>
              <a:rPr lang="fr-CA" dirty="0"/>
              <a:t>. </a:t>
            </a:r>
            <a:r>
              <a:rPr lang="el-GR" dirty="0"/>
              <a:t>Οκτώ οβολοί ανά </a:t>
            </a:r>
            <a:r>
              <a:rPr lang="el-GR" dirty="0" err="1"/>
              <a:t>μνά</a:t>
            </a:r>
            <a:r>
              <a:rPr lang="el-GR" dirty="0"/>
              <a:t>.</a:t>
            </a:r>
          </a:p>
          <a:p>
            <a:r>
              <a:rPr lang="el-GR" dirty="0"/>
              <a:t>Τα εισοδήματα υπολογίζονται σε τάλαντα, </a:t>
            </a:r>
            <a:r>
              <a:rPr lang="el-GR" dirty="0" err="1"/>
              <a:t>μνάς</a:t>
            </a:r>
            <a:r>
              <a:rPr lang="el-GR" dirty="0"/>
              <a:t>, στατήρες, δραχμές, οβολούς, </a:t>
            </a:r>
            <a:r>
              <a:rPr lang="el-GR" dirty="0" err="1"/>
              <a:t>χαλκούς</a:t>
            </a:r>
            <a:r>
              <a:rPr lang="el-GR" dirty="0"/>
              <a:t> και η φόρος σε δηνάρια και τις ελληνικές υποδιαιρέσεις.</a:t>
            </a:r>
          </a:p>
          <a:p>
            <a:endParaRPr lang="el-GR" dirty="0"/>
          </a:p>
        </p:txBody>
      </p:sp>
      <p:pic>
        <p:nvPicPr>
          <p:cNvPr id="5" name="Picture 4">
            <a:extLst>
              <a:ext uri="{FF2B5EF4-FFF2-40B4-BE49-F238E27FC236}">
                <a16:creationId xmlns:a16="http://schemas.microsoft.com/office/drawing/2014/main" id="{F919F1CF-1533-4B48-BD35-E8D9094E046D}"/>
              </a:ext>
            </a:extLst>
          </p:cNvPr>
          <p:cNvPicPr>
            <a:picLocks noChangeAspect="1"/>
          </p:cNvPicPr>
          <p:nvPr/>
        </p:nvPicPr>
        <p:blipFill>
          <a:blip r:embed="rId3"/>
          <a:stretch>
            <a:fillRect/>
          </a:stretch>
        </p:blipFill>
        <p:spPr>
          <a:xfrm>
            <a:off x="838201" y="4129942"/>
            <a:ext cx="9598496" cy="1314256"/>
          </a:xfrm>
          <a:prstGeom prst="rect">
            <a:avLst/>
          </a:prstGeom>
        </p:spPr>
      </p:pic>
    </p:spTree>
    <p:extLst>
      <p:ext uri="{BB962C8B-B14F-4D97-AF65-F5344CB8AC3E}">
        <p14:creationId xmlns:p14="http://schemas.microsoft.com/office/powerpoint/2010/main" val="406815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804A733-6B74-4B4F-B236-8A033DCB4D7A}"/>
              </a:ext>
            </a:extLst>
          </p:cNvPr>
          <p:cNvPicPr>
            <a:picLocks noGrp="1" noChangeAspect="1"/>
          </p:cNvPicPr>
          <p:nvPr>
            <p:ph idx="1"/>
          </p:nvPr>
        </p:nvPicPr>
        <p:blipFill>
          <a:blip r:embed="rId3"/>
          <a:stretch>
            <a:fillRect/>
          </a:stretch>
        </p:blipFill>
        <p:spPr>
          <a:xfrm>
            <a:off x="838200" y="53351"/>
            <a:ext cx="2061073" cy="6804649"/>
          </a:xfrm>
        </p:spPr>
      </p:pic>
      <p:sp>
        <p:nvSpPr>
          <p:cNvPr id="11" name="TextBox 10">
            <a:extLst>
              <a:ext uri="{FF2B5EF4-FFF2-40B4-BE49-F238E27FC236}">
                <a16:creationId xmlns:a16="http://schemas.microsoft.com/office/drawing/2014/main" id="{BD274E63-0B61-E345-AD8E-5222257EF780}"/>
              </a:ext>
            </a:extLst>
          </p:cNvPr>
          <p:cNvSpPr txBox="1"/>
          <p:nvPr/>
        </p:nvSpPr>
        <p:spPr>
          <a:xfrm>
            <a:off x="3392165" y="5918948"/>
            <a:ext cx="2405576" cy="738664"/>
          </a:xfrm>
          <a:prstGeom prst="rect">
            <a:avLst/>
          </a:prstGeom>
          <a:noFill/>
        </p:spPr>
        <p:txBody>
          <a:bodyPr wrap="square" rtlCol="0">
            <a:spAutoFit/>
          </a:bodyPr>
          <a:lstStyle/>
          <a:p>
            <a:br>
              <a:rPr lang="el-GR" dirty="0"/>
            </a:br>
            <a:r>
              <a:rPr lang="fr-CA" sz="2400" dirty="0"/>
              <a:t>IG IX, 2, 415</a:t>
            </a:r>
            <a:endParaRPr lang="en-US" dirty="0"/>
          </a:p>
        </p:txBody>
      </p:sp>
      <p:sp>
        <p:nvSpPr>
          <p:cNvPr id="12" name="TextBox 11">
            <a:extLst>
              <a:ext uri="{FF2B5EF4-FFF2-40B4-BE49-F238E27FC236}">
                <a16:creationId xmlns:a16="http://schemas.microsoft.com/office/drawing/2014/main" id="{6F8C6CCF-F906-8D48-AA24-33481B089506}"/>
              </a:ext>
            </a:extLst>
          </p:cNvPr>
          <p:cNvSpPr txBox="1"/>
          <p:nvPr/>
        </p:nvSpPr>
        <p:spPr>
          <a:xfrm>
            <a:off x="3812345" y="225082"/>
            <a:ext cx="7484011" cy="5693866"/>
          </a:xfrm>
          <a:prstGeom prst="rect">
            <a:avLst/>
          </a:prstGeom>
          <a:noFill/>
        </p:spPr>
        <p:txBody>
          <a:bodyPr wrap="square" rtlCol="0">
            <a:spAutoFit/>
          </a:bodyPr>
          <a:lstStyle/>
          <a:p>
            <a:r>
              <a:rPr lang="el-GR" sz="2800" dirty="0"/>
              <a:t>Θεσσαλία, Φεραί, Αναφορά στο </a:t>
            </a:r>
            <a:r>
              <a:rPr lang="el-GR" sz="2800" u="sng" dirty="0"/>
              <a:t>«Διόρθωμα», </a:t>
            </a:r>
          </a:p>
          <a:p>
            <a:r>
              <a:rPr lang="el-GR" sz="2800" u="sng" dirty="0"/>
              <a:t>Στρατηγία του Αυγούστου στη Θεσσαλία 27 π.Χ</a:t>
            </a:r>
            <a:r>
              <a:rPr lang="el-GR" sz="2800" dirty="0"/>
              <a:t>.</a:t>
            </a:r>
          </a:p>
          <a:p>
            <a:endParaRPr lang="el-GR" sz="2800" dirty="0"/>
          </a:p>
          <a:p>
            <a:r>
              <a:rPr lang="el-GR" sz="2800" dirty="0"/>
              <a:t>Σε άλλες επιγραφές:</a:t>
            </a:r>
          </a:p>
          <a:p>
            <a:r>
              <a:rPr lang="el-GR" sz="2800" dirty="0"/>
              <a:t>Δηνάρια 22 και οβολοί 4 (8 οβολοί=1 δηνάριο)</a:t>
            </a:r>
          </a:p>
          <a:p>
            <a:endParaRPr lang="el-GR" sz="2800" dirty="0"/>
          </a:p>
          <a:p>
            <a:r>
              <a:rPr lang="el-GR" sz="2800" dirty="0"/>
              <a:t>15 στατήρες </a:t>
            </a:r>
            <a:r>
              <a:rPr lang="fr-CA" sz="2800" dirty="0"/>
              <a:t>x 12 </a:t>
            </a:r>
            <a:r>
              <a:rPr lang="el-GR" sz="2800" dirty="0"/>
              <a:t>οβολούς = 180 οβολοί</a:t>
            </a:r>
          </a:p>
          <a:p>
            <a:r>
              <a:rPr lang="el-GR" sz="2800" dirty="0"/>
              <a:t>180 </a:t>
            </a:r>
            <a:r>
              <a:rPr lang="fr-CA" sz="2800" dirty="0"/>
              <a:t>: 22,5 </a:t>
            </a:r>
            <a:r>
              <a:rPr lang="el-GR" sz="2800" dirty="0"/>
              <a:t>δηνάρια (ή 45 μισά δηνάρια) = </a:t>
            </a:r>
          </a:p>
          <a:p>
            <a:r>
              <a:rPr lang="el-GR" sz="2800" dirty="0"/>
              <a:t>4 οβολοί στο δηνάριο</a:t>
            </a:r>
          </a:p>
          <a:p>
            <a:endParaRPr lang="el-GR" sz="2800" dirty="0"/>
          </a:p>
          <a:p>
            <a:r>
              <a:rPr lang="el-GR" sz="2800" dirty="0"/>
              <a:t>Θεσσαλικοί στατήρες : 6 </a:t>
            </a:r>
            <a:r>
              <a:rPr lang="el-GR" sz="2800" dirty="0" err="1"/>
              <a:t>γρ</a:t>
            </a:r>
            <a:r>
              <a:rPr lang="el-GR" sz="2800" dirty="0"/>
              <a:t>.</a:t>
            </a:r>
          </a:p>
          <a:p>
            <a:r>
              <a:rPr lang="el-GR" sz="2800" dirty="0"/>
              <a:t>15 στατήρες = 22 δηνάρια ½</a:t>
            </a:r>
          </a:p>
          <a:p>
            <a:r>
              <a:rPr lang="el-GR" sz="2800" dirty="0"/>
              <a:t>1 στατήρας = 1 ½ δηνάριο</a:t>
            </a:r>
            <a:endParaRPr lang="en-US" sz="2800" dirty="0"/>
          </a:p>
        </p:txBody>
      </p:sp>
    </p:spTree>
    <p:extLst>
      <p:ext uri="{BB962C8B-B14F-4D97-AF65-F5344CB8AC3E}">
        <p14:creationId xmlns:p14="http://schemas.microsoft.com/office/powerpoint/2010/main" val="409292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02920" y="594708"/>
            <a:ext cx="10515600" cy="1325563"/>
          </a:xfrm>
        </p:spPr>
        <p:txBody>
          <a:bodyPr>
            <a:normAutofit fontScale="90000"/>
          </a:bodyPr>
          <a:lstStyle/>
          <a:p>
            <a:r>
              <a:rPr lang="el-GR" sz="4000" dirty="0"/>
              <a:t>Η αναβίωση του Θεσσαλικού Κοινού μετά το 196 π.Χ.</a:t>
            </a:r>
            <a:br>
              <a:rPr lang="el-GR" sz="4000" dirty="0">
                <a:solidFill>
                  <a:srgbClr val="1F497D"/>
                </a:solidFill>
              </a:rPr>
            </a:br>
            <a:br>
              <a:rPr lang="en-US" sz="4000" dirty="0">
                <a:latin typeface="Gentium" charset="0"/>
              </a:rPr>
            </a:br>
            <a:endParaRPr lang="el-GR" sz="4000" dirty="0">
              <a:solidFill>
                <a:srgbClr val="1F497D"/>
              </a:solidFill>
            </a:endParaRPr>
          </a:p>
        </p:txBody>
      </p:sp>
      <p:pic>
        <p:nvPicPr>
          <p:cNvPr id="34824" name="Picture 8" descr="Thessalian Leagu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765048" y="2291603"/>
            <a:ext cx="5181600" cy="241314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9" name="Content Placeholder 8">
            <a:extLst>
              <a:ext uri="{FF2B5EF4-FFF2-40B4-BE49-F238E27FC236}">
                <a16:creationId xmlns:a16="http://schemas.microsoft.com/office/drawing/2014/main" id="{6F6F8452-2CD5-284B-AE82-F7C8E40E0C83}"/>
              </a:ext>
            </a:extLst>
          </p:cNvPr>
          <p:cNvPicPr>
            <a:picLocks noGrp="1" noChangeAspect="1"/>
          </p:cNvPicPr>
          <p:nvPr>
            <p:ph sz="half" idx="2"/>
          </p:nvPr>
        </p:nvPicPr>
        <p:blipFill>
          <a:blip r:embed="rId3"/>
          <a:stretch>
            <a:fillRect/>
          </a:stretch>
        </p:blipFill>
        <p:spPr>
          <a:xfrm>
            <a:off x="6729593" y="2593158"/>
            <a:ext cx="3738763" cy="1810036"/>
          </a:xfrm>
        </p:spPr>
      </p:pic>
      <p:sp>
        <p:nvSpPr>
          <p:cNvPr id="2" name="TextBox 1">
            <a:extLst>
              <a:ext uri="{FF2B5EF4-FFF2-40B4-BE49-F238E27FC236}">
                <a16:creationId xmlns:a16="http://schemas.microsoft.com/office/drawing/2014/main" id="{4A51330D-3A0C-8C42-B98B-F0E17E57593D}"/>
              </a:ext>
            </a:extLst>
          </p:cNvPr>
          <p:cNvSpPr txBox="1"/>
          <p:nvPr/>
        </p:nvSpPr>
        <p:spPr>
          <a:xfrm>
            <a:off x="2414016" y="4946904"/>
            <a:ext cx="1883664" cy="369332"/>
          </a:xfrm>
          <a:prstGeom prst="rect">
            <a:avLst/>
          </a:prstGeom>
          <a:noFill/>
        </p:spPr>
        <p:txBody>
          <a:bodyPr wrap="square" rtlCol="0">
            <a:spAutoFit/>
          </a:bodyPr>
          <a:lstStyle/>
          <a:p>
            <a:r>
              <a:rPr lang="el-GR" dirty="0"/>
              <a:t>Στατήρες 6 </a:t>
            </a:r>
            <a:r>
              <a:rPr lang="el-GR" dirty="0" err="1"/>
              <a:t>γρ</a:t>
            </a:r>
            <a:r>
              <a:rPr lang="el-GR" dirty="0"/>
              <a:t>.</a:t>
            </a:r>
          </a:p>
        </p:txBody>
      </p:sp>
      <p:sp>
        <p:nvSpPr>
          <p:cNvPr id="10" name="Rectangle 9">
            <a:extLst>
              <a:ext uri="{FF2B5EF4-FFF2-40B4-BE49-F238E27FC236}">
                <a16:creationId xmlns:a16="http://schemas.microsoft.com/office/drawing/2014/main" id="{4E31E075-9F14-1E4D-A2D7-9EC6A3F1C48B}"/>
              </a:ext>
            </a:extLst>
          </p:cNvPr>
          <p:cNvSpPr/>
          <p:nvPr/>
        </p:nvSpPr>
        <p:spPr>
          <a:xfrm>
            <a:off x="7462070" y="4892040"/>
            <a:ext cx="2273808" cy="369332"/>
          </a:xfrm>
          <a:prstGeom prst="rect">
            <a:avLst/>
          </a:prstGeom>
        </p:spPr>
        <p:txBody>
          <a:bodyPr wrap="square">
            <a:spAutoFit/>
          </a:bodyPr>
          <a:lstStyle/>
          <a:p>
            <a:pPr algn="ctr">
              <a:buFontTx/>
              <a:buNone/>
            </a:pPr>
            <a:r>
              <a:rPr lang="el-GR" dirty="0">
                <a:latin typeface="Gentium" charset="0"/>
              </a:rPr>
              <a:t>Δραχμές 4,2 </a:t>
            </a:r>
            <a:r>
              <a:rPr lang="el-GR" dirty="0" err="1">
                <a:latin typeface="Gentium" charset="0"/>
              </a:rPr>
              <a:t>γρ</a:t>
            </a:r>
            <a:r>
              <a:rPr lang="el-GR" dirty="0">
                <a:latin typeface="Gentium" charset="0"/>
              </a:rPr>
              <a:t>.</a:t>
            </a:r>
            <a:endParaRPr lang="en-US" dirty="0">
              <a:latin typeface="Gentium" charset="0"/>
            </a:endParaRPr>
          </a:p>
        </p:txBody>
      </p:sp>
      <p:sp>
        <p:nvSpPr>
          <p:cNvPr id="11" name="TextBox 10">
            <a:extLst>
              <a:ext uri="{FF2B5EF4-FFF2-40B4-BE49-F238E27FC236}">
                <a16:creationId xmlns:a16="http://schemas.microsoft.com/office/drawing/2014/main" id="{EF548314-0188-DF47-9DFF-53E08CDE27B0}"/>
              </a:ext>
            </a:extLst>
          </p:cNvPr>
          <p:cNvSpPr txBox="1"/>
          <p:nvPr/>
        </p:nvSpPr>
        <p:spPr>
          <a:xfrm>
            <a:off x="1828800" y="5687568"/>
            <a:ext cx="3831336" cy="369332"/>
          </a:xfrm>
          <a:prstGeom prst="rect">
            <a:avLst/>
          </a:prstGeom>
          <a:noFill/>
        </p:spPr>
        <p:txBody>
          <a:bodyPr wrap="square" rtlCol="0">
            <a:spAutoFit/>
          </a:bodyPr>
          <a:lstStyle/>
          <a:p>
            <a:r>
              <a:rPr lang="el-GR" dirty="0"/>
              <a:t>15 στατήρες=22,5 δηνάρια</a:t>
            </a:r>
            <a:endParaRPr lang="en-US" dirty="0"/>
          </a:p>
        </p:txBody>
      </p:sp>
    </p:spTree>
    <p:extLst>
      <p:ext uri="{BB962C8B-B14F-4D97-AF65-F5344CB8AC3E}">
        <p14:creationId xmlns:p14="http://schemas.microsoft.com/office/powerpoint/2010/main" val="2603200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600" dirty="0"/>
              <a:t>Απελευθερωτικές επιγραφές από τους Δελφούς</a:t>
            </a:r>
            <a:br>
              <a:rPr lang="el-GR" sz="3600" dirty="0"/>
            </a:br>
            <a:r>
              <a:rPr lang="en-GB" sz="3600" dirty="0"/>
              <a:t>D. </a:t>
            </a:r>
            <a:r>
              <a:rPr lang="en-GB" sz="3600" dirty="0" err="1"/>
              <a:t>Mulliez</a:t>
            </a:r>
            <a:r>
              <a:rPr lang="en-GB" sz="3600" dirty="0"/>
              <a:t>, </a:t>
            </a:r>
            <a:r>
              <a:rPr lang="en-GB" sz="3600" i="1" dirty="0"/>
              <a:t>Topoi</a:t>
            </a:r>
            <a:r>
              <a:rPr lang="en-GB" sz="3600" dirty="0"/>
              <a:t> 7.1</a:t>
            </a:r>
            <a:endParaRPr lang="en-US" sz="3600" dirty="0"/>
          </a:p>
        </p:txBody>
      </p:sp>
      <p:sp>
        <p:nvSpPr>
          <p:cNvPr id="3" name="Content Placeholder 2"/>
          <p:cNvSpPr>
            <a:spLocks noGrp="1"/>
          </p:cNvSpPr>
          <p:nvPr>
            <p:ph idx="1"/>
          </p:nvPr>
        </p:nvSpPr>
        <p:spPr/>
        <p:txBody>
          <a:bodyPr/>
          <a:lstStyle/>
          <a:p>
            <a:r>
              <a:rPr lang="el-GR" dirty="0"/>
              <a:t>Μια σειρά απελευθερωτικών επιγραφών 2</a:t>
            </a:r>
            <a:r>
              <a:rPr lang="el-GR" baseline="30000" dirty="0"/>
              <a:t>ος</a:t>
            </a:r>
            <a:r>
              <a:rPr lang="el-GR" dirty="0"/>
              <a:t> αι. π.Χ.-τέλη 1</a:t>
            </a:r>
            <a:r>
              <a:rPr lang="el-GR" baseline="30000" dirty="0"/>
              <a:t>ου</a:t>
            </a:r>
            <a:r>
              <a:rPr lang="el-GR" dirty="0"/>
              <a:t> αι. μ.Χ.</a:t>
            </a:r>
          </a:p>
          <a:p>
            <a:r>
              <a:rPr lang="el-GR" dirty="0"/>
              <a:t>Η τιμή της απελευθέρωσης ορίζεται δε δραχμές Αλεξάνδρειες, δραχμές αιγινητικές και </a:t>
            </a:r>
            <a:r>
              <a:rPr lang="el-GR" i="1" dirty="0"/>
              <a:t>πλάτη Λευκόλλια </a:t>
            </a:r>
            <a:r>
              <a:rPr lang="el-GR" dirty="0"/>
              <a:t>(ελληνικές κοπές του Λούκουλλου για τον Μιθριδατικό πόλεμο) έως τα τέλη του 1</a:t>
            </a:r>
            <a:r>
              <a:rPr lang="el-GR" baseline="30000" dirty="0"/>
              <a:t>ου</a:t>
            </a:r>
            <a:r>
              <a:rPr lang="el-GR" dirty="0"/>
              <a:t> αι. π.Χ.</a:t>
            </a:r>
          </a:p>
          <a:p>
            <a:r>
              <a:rPr lang="el-GR" dirty="0"/>
              <a:t>Από τον 1</a:t>
            </a:r>
            <a:r>
              <a:rPr lang="el-GR" baseline="30000" dirty="0"/>
              <a:t>ο</a:t>
            </a:r>
            <a:r>
              <a:rPr lang="el-GR" dirty="0"/>
              <a:t> αι. μ.Χ. αρχίζουν οι τιμές απελευθέρωσης να εκφράζονται σε δηνάρια</a:t>
            </a:r>
            <a:r>
              <a:rPr lang="en-GB" dirty="0"/>
              <a:t> (100-800 </a:t>
            </a:r>
            <a:r>
              <a:rPr lang="el-GR" dirty="0"/>
              <a:t>δηνάρια)</a:t>
            </a:r>
          </a:p>
          <a:p>
            <a:r>
              <a:rPr lang="el-GR" dirty="0"/>
              <a:t>Ωστόσο σε αρκετές επιγραφές η τιμή απελευθέρωσης ορίζεται σε μνας (1 μνα=35 στατήρες), αλλά η </a:t>
            </a:r>
            <a:r>
              <a:rPr lang="el-GR" i="1" dirty="0"/>
              <a:t>παραμονά</a:t>
            </a:r>
            <a:r>
              <a:rPr lang="el-GR" dirty="0"/>
              <a:t> σε δηνάρια.</a:t>
            </a:r>
            <a:endParaRPr lang="en-US" dirty="0"/>
          </a:p>
        </p:txBody>
      </p:sp>
    </p:spTree>
    <p:extLst>
      <p:ext uri="{BB962C8B-B14F-4D97-AF65-F5344CB8AC3E}">
        <p14:creationId xmlns:p14="http://schemas.microsoft.com/office/powerpoint/2010/main" val="1821925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Οι Ελληνικές κοπές και η Ρωμαϊκή διοίκηση</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91078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4D0B-C52F-7540-B4E4-727523467014}"/>
              </a:ext>
            </a:extLst>
          </p:cNvPr>
          <p:cNvSpPr>
            <a:spLocks noGrp="1"/>
          </p:cNvSpPr>
          <p:nvPr>
            <p:ph type="title"/>
          </p:nvPr>
        </p:nvSpPr>
        <p:spPr>
          <a:xfrm>
            <a:off x="838200" y="365126"/>
            <a:ext cx="10515600" cy="847226"/>
          </a:xfrm>
        </p:spPr>
        <p:txBody>
          <a:bodyPr>
            <a:normAutofit fontScale="90000"/>
          </a:bodyPr>
          <a:lstStyle/>
          <a:p>
            <a:pPr algn="ctr"/>
            <a:br>
              <a:rPr lang="el-GR" dirty="0"/>
            </a:br>
            <a:r>
              <a:rPr lang="el-GR" dirty="0"/>
              <a:t>Η παραγωγή νομίσματος στην Ιταλία</a:t>
            </a:r>
            <a:endParaRPr lang="en-US" dirty="0"/>
          </a:p>
        </p:txBody>
      </p:sp>
      <p:sp>
        <p:nvSpPr>
          <p:cNvPr id="3" name="Content Placeholder 2">
            <a:extLst>
              <a:ext uri="{FF2B5EF4-FFF2-40B4-BE49-F238E27FC236}">
                <a16:creationId xmlns:a16="http://schemas.microsoft.com/office/drawing/2014/main" id="{367F0145-F031-AB40-8B6B-82BA4562D8C1}"/>
              </a:ext>
            </a:extLst>
          </p:cNvPr>
          <p:cNvSpPr>
            <a:spLocks noGrp="1"/>
          </p:cNvSpPr>
          <p:nvPr>
            <p:ph idx="1"/>
          </p:nvPr>
        </p:nvSpPr>
        <p:spPr>
          <a:xfrm>
            <a:off x="838200" y="1571946"/>
            <a:ext cx="10515600" cy="4779678"/>
          </a:xfrm>
        </p:spPr>
        <p:txBody>
          <a:bodyPr/>
          <a:lstStyle/>
          <a:p>
            <a:endParaRPr lang="el-GR" dirty="0"/>
          </a:p>
          <a:p>
            <a:r>
              <a:rPr lang="el-GR" dirty="0"/>
              <a:t>Από τα μέσα του 6</a:t>
            </a:r>
            <a:r>
              <a:rPr lang="el-GR" baseline="30000" dirty="0"/>
              <a:t>ου</a:t>
            </a:r>
            <a:r>
              <a:rPr lang="el-GR" dirty="0"/>
              <a:t> αι. π.Χ. υπάρχει μια ακμάζουσα </a:t>
            </a:r>
            <a:r>
              <a:rPr lang="el-GR" dirty="0">
                <a:solidFill>
                  <a:schemeClr val="accent1"/>
                </a:solidFill>
              </a:rPr>
              <a:t>αργυρή</a:t>
            </a:r>
            <a:r>
              <a:rPr lang="el-GR" dirty="0"/>
              <a:t> </a:t>
            </a:r>
            <a:r>
              <a:rPr lang="el-GR" dirty="0">
                <a:solidFill>
                  <a:schemeClr val="accent1"/>
                </a:solidFill>
              </a:rPr>
              <a:t>νομισματοκοπία ελληνικών πόλεων </a:t>
            </a:r>
            <a:r>
              <a:rPr lang="el-GR" dirty="0"/>
              <a:t>(αποικιών) στην Κάτω Ιταλία: Μεταπόντιον, </a:t>
            </a:r>
            <a:r>
              <a:rPr lang="el-GR" dirty="0" err="1"/>
              <a:t>Σύβαρις</a:t>
            </a:r>
            <a:r>
              <a:rPr lang="el-GR" dirty="0"/>
              <a:t>, Κρότων, </a:t>
            </a:r>
            <a:r>
              <a:rPr lang="el-GR" dirty="0" err="1"/>
              <a:t>Καυλωνία</a:t>
            </a:r>
            <a:r>
              <a:rPr lang="en-GB" dirty="0"/>
              <a:t>, </a:t>
            </a:r>
            <a:r>
              <a:rPr lang="en-GB" dirty="0" err="1"/>
              <a:t>Tά</a:t>
            </a:r>
            <a:r>
              <a:rPr lang="el-GR" dirty="0" err="1"/>
              <a:t>ρας</a:t>
            </a:r>
            <a:r>
              <a:rPr lang="el-GR" dirty="0"/>
              <a:t>, </a:t>
            </a:r>
            <a:r>
              <a:rPr lang="el-GR" dirty="0" err="1"/>
              <a:t>Υέλη</a:t>
            </a:r>
            <a:r>
              <a:rPr lang="el-GR" dirty="0"/>
              <a:t>, </a:t>
            </a:r>
            <a:r>
              <a:rPr lang="el-GR" dirty="0" err="1"/>
              <a:t>Νεάπολις</a:t>
            </a:r>
            <a:r>
              <a:rPr lang="el-GR" dirty="0"/>
              <a:t> κ.α. Κυρίως δίδραχμα 7-6 </a:t>
            </a:r>
            <a:r>
              <a:rPr lang="el-GR" dirty="0" err="1"/>
              <a:t>γρ</a:t>
            </a:r>
            <a:r>
              <a:rPr lang="el-GR" dirty="0"/>
              <a:t>.</a:t>
            </a:r>
          </a:p>
          <a:p>
            <a:r>
              <a:rPr lang="el-GR" dirty="0"/>
              <a:t>Μετά τα μέσα του 5</a:t>
            </a:r>
            <a:r>
              <a:rPr lang="el-GR" baseline="30000" dirty="0"/>
              <a:t>ου</a:t>
            </a:r>
            <a:r>
              <a:rPr lang="el-GR" dirty="0"/>
              <a:t> αι. εισάγεται η χρήση του </a:t>
            </a:r>
            <a:r>
              <a:rPr lang="el-GR" dirty="0">
                <a:solidFill>
                  <a:schemeClr val="accent1"/>
                </a:solidFill>
              </a:rPr>
              <a:t>χαλκού</a:t>
            </a:r>
            <a:r>
              <a:rPr lang="el-GR" dirty="0"/>
              <a:t> νομίσματος, περιστασιακές </a:t>
            </a:r>
            <a:r>
              <a:rPr lang="el-GR" dirty="0">
                <a:solidFill>
                  <a:schemeClr val="accent1"/>
                </a:solidFill>
              </a:rPr>
              <a:t>χρυσές</a:t>
            </a:r>
            <a:r>
              <a:rPr lang="el-GR" dirty="0"/>
              <a:t> κοπές.</a:t>
            </a:r>
          </a:p>
          <a:p>
            <a:r>
              <a:rPr lang="el-GR" dirty="0"/>
              <a:t>Η νομισματοκοπία των ελληνικών πόλεων σταδιακά μειώνεται με την επέκταση των </a:t>
            </a:r>
            <a:r>
              <a:rPr lang="el-GR" dirty="0" err="1"/>
              <a:t>Ιταλιωτών</a:t>
            </a:r>
            <a:r>
              <a:rPr lang="el-GR" dirty="0"/>
              <a:t> και εγκαταλείπεται στα τέλη του 2</a:t>
            </a:r>
            <a:r>
              <a:rPr lang="el-GR" baseline="30000" dirty="0"/>
              <a:t>ου</a:t>
            </a:r>
            <a:r>
              <a:rPr lang="el-GR" dirty="0"/>
              <a:t> αι. π.Χ. με την επικράτηση των Ρωμαίων στην ιταλική </a:t>
            </a:r>
            <a:r>
              <a:rPr lang="el-GR" dirty="0" err="1"/>
              <a:t>χερσόννησο</a:t>
            </a:r>
            <a:r>
              <a:rPr lang="el-GR" dirty="0"/>
              <a:t>.</a:t>
            </a:r>
            <a:endParaRPr lang="en-US" dirty="0"/>
          </a:p>
        </p:txBody>
      </p:sp>
    </p:spTree>
    <p:extLst>
      <p:ext uri="{BB962C8B-B14F-4D97-AF65-F5344CB8AC3E}">
        <p14:creationId xmlns:p14="http://schemas.microsoft.com/office/powerpoint/2010/main" val="1092836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824" y="139739"/>
            <a:ext cx="9646920" cy="1143000"/>
          </a:xfrm>
        </p:spPr>
        <p:txBody>
          <a:bodyPr>
            <a:normAutofit fontScale="90000"/>
          </a:bodyPr>
          <a:lstStyle/>
          <a:p>
            <a:br>
              <a:rPr lang="en-US" dirty="0"/>
            </a:br>
            <a:r>
              <a:rPr lang="el-GR" dirty="0"/>
              <a:t>Μακεδονικές «Μερίδες» μετά το 168 π.Χ.</a:t>
            </a:r>
            <a:endParaRPr lang="en-US" dirty="0"/>
          </a:p>
        </p:txBody>
      </p:sp>
      <p:pic>
        <p:nvPicPr>
          <p:cNvPr id="4" name="Content Placeholder 3" descr="MakedononProtis.jpg"/>
          <p:cNvPicPr>
            <a:picLocks noGrp="1" noChangeAspect="1"/>
          </p:cNvPicPr>
          <p:nvPr>
            <p:ph idx="1"/>
          </p:nvPr>
        </p:nvPicPr>
        <p:blipFill>
          <a:blip r:embed="rId3">
            <a:extLst>
              <a:ext uri="{28A0092B-C50C-407E-A947-70E740481C1C}">
                <a14:useLocalDpi xmlns:a14="http://schemas.microsoft.com/office/drawing/2010/main" val="0"/>
              </a:ext>
            </a:extLst>
          </a:blip>
          <a:srcRect t="-3510" b="-3510"/>
          <a:stretch>
            <a:fillRect/>
          </a:stretch>
        </p:blipFill>
        <p:spPr>
          <a:xfrm>
            <a:off x="2588846" y="1638490"/>
            <a:ext cx="7160846" cy="3938189"/>
          </a:xfrm>
        </p:spPr>
      </p:pic>
      <p:sp>
        <p:nvSpPr>
          <p:cNvPr id="5" name="TextBox 4"/>
          <p:cNvSpPr txBox="1"/>
          <p:nvPr/>
        </p:nvSpPr>
        <p:spPr>
          <a:xfrm>
            <a:off x="2409093" y="5812693"/>
            <a:ext cx="8372231" cy="461665"/>
          </a:xfrm>
          <a:prstGeom prst="rect">
            <a:avLst/>
          </a:prstGeom>
          <a:noFill/>
        </p:spPr>
        <p:txBody>
          <a:bodyPr wrap="square" rtlCol="0">
            <a:spAutoFit/>
          </a:bodyPr>
          <a:lstStyle/>
          <a:p>
            <a:pPr algn="ctr"/>
            <a:r>
              <a:rPr lang="el-GR" sz="2400" dirty="0" err="1"/>
              <a:t>Κυκλοφορο</a:t>
            </a:r>
            <a:r>
              <a:rPr lang="en-US" sz="2400" dirty="0" err="1"/>
              <a:t>ύ</a:t>
            </a:r>
            <a:r>
              <a:rPr lang="el-GR" sz="2400" dirty="0"/>
              <a:t>ν, κυρίως, στη Θράκη</a:t>
            </a:r>
            <a:endParaRPr lang="en-US" sz="2400" dirty="0"/>
          </a:p>
        </p:txBody>
      </p:sp>
    </p:spTree>
    <p:extLst>
      <p:ext uri="{BB962C8B-B14F-4D97-AF65-F5344CB8AC3E}">
        <p14:creationId xmlns:p14="http://schemas.microsoft.com/office/powerpoint/2010/main" val="504083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540" y="12873"/>
            <a:ext cx="8229600" cy="1143000"/>
          </a:xfrm>
        </p:spPr>
        <p:txBody>
          <a:bodyPr>
            <a:normAutofit fontScale="90000"/>
          </a:bodyPr>
          <a:lstStyle/>
          <a:p>
            <a:pPr algn="ctr"/>
            <a:r>
              <a:rPr lang="el-GR" dirty="0"/>
              <a:t>Θάσος και Μαρώνεια: Σύμμαχοι των Ρωμαίων</a:t>
            </a:r>
            <a:endParaRPr lang="en-US" dirty="0"/>
          </a:p>
        </p:txBody>
      </p:sp>
      <p:pic>
        <p:nvPicPr>
          <p:cNvPr id="4" name="Content Placeholder 3" descr="Thasos.jpg"/>
          <p:cNvPicPr>
            <a:picLocks noGrp="1" noChangeAspect="1"/>
          </p:cNvPicPr>
          <p:nvPr>
            <p:ph idx="1"/>
          </p:nvPr>
        </p:nvPicPr>
        <p:blipFill>
          <a:blip r:embed="rId2">
            <a:extLst>
              <a:ext uri="{28A0092B-C50C-407E-A947-70E740481C1C}">
                <a14:useLocalDpi xmlns:a14="http://schemas.microsoft.com/office/drawing/2010/main" val="0"/>
              </a:ext>
            </a:extLst>
          </a:blip>
          <a:srcRect t="-5180" b="-5180"/>
          <a:stretch>
            <a:fillRect/>
          </a:stretch>
        </p:blipFill>
        <p:spPr>
          <a:xfrm>
            <a:off x="2086146" y="1270046"/>
            <a:ext cx="3742054" cy="2057985"/>
          </a:xfrm>
        </p:spPr>
      </p:pic>
      <p:pic>
        <p:nvPicPr>
          <p:cNvPr id="3" name="Picture 2" descr="Marone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510" y="3584936"/>
            <a:ext cx="3552054" cy="1788974"/>
          </a:xfrm>
          <a:prstGeom prst="rect">
            <a:avLst/>
          </a:prstGeom>
        </p:spPr>
      </p:pic>
      <p:sp>
        <p:nvSpPr>
          <p:cNvPr id="6" name="TextBox 5"/>
          <p:cNvSpPr txBox="1"/>
          <p:nvPr/>
        </p:nvSpPr>
        <p:spPr>
          <a:xfrm>
            <a:off x="6261730" y="2103816"/>
            <a:ext cx="3179679" cy="646331"/>
          </a:xfrm>
          <a:prstGeom prst="rect">
            <a:avLst/>
          </a:prstGeom>
          <a:noFill/>
        </p:spPr>
        <p:txBody>
          <a:bodyPr wrap="square" rtlCol="0">
            <a:spAutoFit/>
          </a:bodyPr>
          <a:lstStyle/>
          <a:p>
            <a:r>
              <a:rPr lang="el-GR" dirty="0"/>
              <a:t>ΗΡΑΚΛΕΟΥΣ ΣΩΤΗΡΟΣ</a:t>
            </a:r>
          </a:p>
          <a:p>
            <a:r>
              <a:rPr lang="el-GR" dirty="0"/>
              <a:t> ΘΑΣΙΩΝ</a:t>
            </a:r>
            <a:endParaRPr lang="en-US" dirty="0"/>
          </a:p>
        </p:txBody>
      </p:sp>
      <p:sp>
        <p:nvSpPr>
          <p:cNvPr id="7" name="TextBox 6"/>
          <p:cNvSpPr txBox="1"/>
          <p:nvPr/>
        </p:nvSpPr>
        <p:spPr>
          <a:xfrm>
            <a:off x="6358671" y="4524846"/>
            <a:ext cx="3259939" cy="646331"/>
          </a:xfrm>
          <a:prstGeom prst="rect">
            <a:avLst/>
          </a:prstGeom>
          <a:noFill/>
        </p:spPr>
        <p:txBody>
          <a:bodyPr wrap="square" rtlCol="0">
            <a:spAutoFit/>
          </a:bodyPr>
          <a:lstStyle/>
          <a:p>
            <a:r>
              <a:rPr lang="el-GR" dirty="0"/>
              <a:t>ΔΙΟΝΥΣΟΥ ΣΩΤΗΡΟΣ ΜΑΡΩΝΙΤΩΝ</a:t>
            </a:r>
            <a:endParaRPr lang="en-US" dirty="0"/>
          </a:p>
        </p:txBody>
      </p:sp>
      <p:sp>
        <p:nvSpPr>
          <p:cNvPr id="8" name="TextBox 7"/>
          <p:cNvSpPr txBox="1"/>
          <p:nvPr/>
        </p:nvSpPr>
        <p:spPr>
          <a:xfrm>
            <a:off x="1981765" y="5555235"/>
            <a:ext cx="8559928" cy="707886"/>
          </a:xfrm>
          <a:prstGeom prst="rect">
            <a:avLst/>
          </a:prstGeom>
          <a:noFill/>
        </p:spPr>
        <p:txBody>
          <a:bodyPr wrap="square" rtlCol="0">
            <a:spAutoFit/>
          </a:bodyPr>
          <a:lstStyle/>
          <a:p>
            <a:pPr algn="ctr"/>
            <a:r>
              <a:rPr lang="el-GR" sz="2000" dirty="0"/>
              <a:t>Κόβονται μεταξύ του </a:t>
            </a:r>
            <a:r>
              <a:rPr lang="en-GB" sz="2000" dirty="0"/>
              <a:t>160</a:t>
            </a:r>
            <a:r>
              <a:rPr lang="el-GR" sz="2000" dirty="0"/>
              <a:t> και</a:t>
            </a:r>
            <a:r>
              <a:rPr lang="en-GB" sz="2000" dirty="0"/>
              <a:t> 80 </a:t>
            </a:r>
            <a:r>
              <a:rPr lang="el-GR" sz="2000" dirty="0"/>
              <a:t>π.Χ.</a:t>
            </a:r>
            <a:r>
              <a:rPr lang="en-GB" sz="2000" dirty="0"/>
              <a:t>, </a:t>
            </a:r>
            <a:r>
              <a:rPr lang="el-GR" sz="2000" dirty="0"/>
              <a:t>και, σε πολύ μεγάλες ποσότητες, στον πρώιμο 1</a:t>
            </a:r>
            <a:r>
              <a:rPr lang="el-GR" sz="2000" baseline="30000" dirty="0"/>
              <a:t>ο</a:t>
            </a:r>
            <a:r>
              <a:rPr lang="el-GR" sz="2000" dirty="0"/>
              <a:t> αι. π.Χ. Βρίσκονται στη Θράκη. </a:t>
            </a:r>
            <a:endParaRPr lang="en-US" sz="2000" dirty="0"/>
          </a:p>
        </p:txBody>
      </p:sp>
    </p:spTree>
    <p:extLst>
      <p:ext uri="{BB962C8B-B14F-4D97-AF65-F5344CB8AC3E}">
        <p14:creationId xmlns:p14="http://schemas.microsoft.com/office/powerpoint/2010/main" val="2776203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Θρακικές απομιμήσεις</a:t>
            </a:r>
            <a:endParaRPr lang="en-US" dirty="0"/>
          </a:p>
        </p:txBody>
      </p:sp>
      <p:pic>
        <p:nvPicPr>
          <p:cNvPr id="4" name="Content Placeholder 3" descr="ThasosimitationI.jpg"/>
          <p:cNvPicPr>
            <a:picLocks noGrp="1" noChangeAspect="1"/>
          </p:cNvPicPr>
          <p:nvPr>
            <p:ph idx="1"/>
          </p:nvPr>
        </p:nvPicPr>
        <p:blipFill>
          <a:blip r:embed="rId2">
            <a:extLst>
              <a:ext uri="{28A0092B-C50C-407E-A947-70E740481C1C}">
                <a14:useLocalDpi xmlns:a14="http://schemas.microsoft.com/office/drawing/2010/main" val="0"/>
              </a:ext>
            </a:extLst>
          </a:blip>
          <a:srcRect t="-8008" b="-8008"/>
          <a:stretch>
            <a:fillRect/>
          </a:stretch>
        </p:blipFill>
        <p:spPr>
          <a:xfrm>
            <a:off x="2011832" y="1417639"/>
            <a:ext cx="3864838" cy="2125512"/>
          </a:xfrm>
        </p:spPr>
      </p:pic>
      <p:pic>
        <p:nvPicPr>
          <p:cNvPr id="6" name="Picture 5" descr="Thasos imit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614" y="3429001"/>
            <a:ext cx="4231078" cy="2092413"/>
          </a:xfrm>
          <a:prstGeom prst="rect">
            <a:avLst/>
          </a:prstGeom>
        </p:spPr>
      </p:pic>
    </p:spTree>
    <p:extLst>
      <p:ext uri="{BB962C8B-B14F-4D97-AF65-F5344CB8AC3E}">
        <p14:creationId xmlns:p14="http://schemas.microsoft.com/office/powerpoint/2010/main" val="3732429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981200" y="49946"/>
            <a:ext cx="8229600" cy="1143000"/>
          </a:xfrm>
        </p:spPr>
        <p:txBody>
          <a:bodyPr/>
          <a:lstStyle/>
          <a:p>
            <a:r>
              <a:rPr lang="el-GR" sz="4000" dirty="0">
                <a:solidFill>
                  <a:schemeClr val="tx2"/>
                </a:solidFill>
                <a:latin typeface="Gentium" charset="0"/>
              </a:rPr>
              <a:t>Το πρώτο δίγλωσσο νόμισμα</a:t>
            </a:r>
          </a:p>
        </p:txBody>
      </p:sp>
      <p:sp>
        <p:nvSpPr>
          <p:cNvPr id="39939" name="Rectangle 3"/>
          <p:cNvSpPr>
            <a:spLocks noGrp="1" noChangeArrowheads="1"/>
          </p:cNvSpPr>
          <p:nvPr>
            <p:ph type="body" sz="half" idx="2"/>
          </p:nvPr>
        </p:nvSpPr>
        <p:spPr>
          <a:xfrm>
            <a:off x="1981200" y="5043732"/>
            <a:ext cx="8229600" cy="1473200"/>
          </a:xfrm>
        </p:spPr>
        <p:txBody>
          <a:bodyPr>
            <a:normAutofit/>
          </a:bodyPr>
          <a:lstStyle/>
          <a:p>
            <a:r>
              <a:rPr lang="el-GR" sz="2400" dirty="0">
                <a:latin typeface="Gentium" charset="0"/>
              </a:rPr>
              <a:t>Τετράδραχμα του </a:t>
            </a:r>
            <a:r>
              <a:rPr lang="el-GR" sz="2400" dirty="0" err="1">
                <a:latin typeface="Gentium" charset="0"/>
              </a:rPr>
              <a:t>Αισίλλα</a:t>
            </a:r>
            <a:r>
              <a:rPr lang="el-GR" sz="2400" dirty="0">
                <a:latin typeface="Gentium" charset="0"/>
              </a:rPr>
              <a:t> </a:t>
            </a:r>
            <a:r>
              <a:rPr lang="en-US" sz="2400" i="1" dirty="0">
                <a:latin typeface="Gentium" charset="0"/>
              </a:rPr>
              <a:t>ca</a:t>
            </a:r>
            <a:r>
              <a:rPr lang="en-US" sz="2400" dirty="0">
                <a:latin typeface="Gentium" charset="0"/>
              </a:rPr>
              <a:t>. 90-70 </a:t>
            </a:r>
            <a:r>
              <a:rPr lang="el-GR" sz="2400" dirty="0">
                <a:latin typeface="Gentium" charset="0"/>
              </a:rPr>
              <a:t>π.Χ.</a:t>
            </a:r>
            <a:endParaRPr lang="en-US" sz="2400" dirty="0">
              <a:latin typeface="Gentium" charset="0"/>
            </a:endParaRPr>
          </a:p>
          <a:p>
            <a:r>
              <a:rPr lang="el-GR" sz="2400" dirty="0">
                <a:latin typeface="Gentium" charset="0"/>
              </a:rPr>
              <a:t>Παράγονται από τους Ρωμαίους για την πληρωμή στρατιωτών.</a:t>
            </a:r>
            <a:endParaRPr lang="en-US" sz="2400" dirty="0">
              <a:latin typeface="Gentium" charset="0"/>
            </a:endParaRPr>
          </a:p>
          <a:p>
            <a:pPr>
              <a:buFontTx/>
              <a:buNone/>
            </a:pPr>
            <a:endParaRPr lang="el-GR" sz="2400" dirty="0">
              <a:latin typeface="Gentium" charset="0"/>
            </a:endParaRPr>
          </a:p>
        </p:txBody>
      </p:sp>
      <p:pic>
        <p:nvPicPr>
          <p:cNvPr id="39940" name="Picture 4" descr="Aesilla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825731" y="1397000"/>
            <a:ext cx="6271847" cy="313592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688091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F31B-80FA-CD42-9903-27CC4FA7275A}"/>
              </a:ext>
            </a:extLst>
          </p:cNvPr>
          <p:cNvSpPr>
            <a:spLocks noGrp="1"/>
          </p:cNvSpPr>
          <p:nvPr>
            <p:ph type="title"/>
          </p:nvPr>
        </p:nvSpPr>
        <p:spPr/>
        <p:txBody>
          <a:bodyPr>
            <a:normAutofit fontScale="90000"/>
          </a:bodyPr>
          <a:lstStyle/>
          <a:p>
            <a:pPr algn="ctr"/>
            <a:r>
              <a:rPr lang="el-GR" dirty="0" err="1"/>
              <a:t>Τέτραχμα</a:t>
            </a:r>
            <a:r>
              <a:rPr lang="el-GR" dirty="0"/>
              <a:t> στεφανηφόρα</a:t>
            </a:r>
            <a:br>
              <a:rPr lang="el-GR" dirty="0"/>
            </a:br>
            <a:r>
              <a:rPr lang="fr-CA" sz="4000" dirty="0"/>
              <a:t>M. Thompson, </a:t>
            </a:r>
            <a:r>
              <a:rPr lang="fr-CA" sz="4000" i="1" dirty="0"/>
              <a:t>The New Style </a:t>
            </a:r>
            <a:r>
              <a:rPr lang="fr-CA" sz="4000" i="1" dirty="0" err="1"/>
              <a:t>Coinage</a:t>
            </a:r>
            <a:r>
              <a:rPr lang="fr-CA" sz="4000" i="1" dirty="0"/>
              <a:t> of </a:t>
            </a:r>
            <a:r>
              <a:rPr lang="fr-CA" sz="4000" i="1" dirty="0" err="1"/>
              <a:t>Athens</a:t>
            </a:r>
            <a:r>
              <a:rPr lang="fr-CA" sz="4000" dirty="0"/>
              <a:t>, 1961</a:t>
            </a:r>
            <a:endParaRPr lang="en-US" dirty="0"/>
          </a:p>
        </p:txBody>
      </p:sp>
      <p:pic>
        <p:nvPicPr>
          <p:cNvPr id="5" name="Content Placeholder 4">
            <a:extLst>
              <a:ext uri="{FF2B5EF4-FFF2-40B4-BE49-F238E27FC236}">
                <a16:creationId xmlns:a16="http://schemas.microsoft.com/office/drawing/2014/main" id="{5E488DB4-FFD4-2243-B5B2-A4B068CAED03}"/>
              </a:ext>
            </a:extLst>
          </p:cNvPr>
          <p:cNvPicPr>
            <a:picLocks noGrp="1" noChangeAspect="1"/>
          </p:cNvPicPr>
          <p:nvPr>
            <p:ph idx="1"/>
          </p:nvPr>
        </p:nvPicPr>
        <p:blipFill>
          <a:blip r:embed="rId2"/>
          <a:stretch>
            <a:fillRect/>
          </a:stretch>
        </p:blipFill>
        <p:spPr>
          <a:xfrm>
            <a:off x="1417321" y="1918207"/>
            <a:ext cx="8178576" cy="3641345"/>
          </a:xfrm>
        </p:spPr>
      </p:pic>
      <p:sp>
        <p:nvSpPr>
          <p:cNvPr id="6" name="TextBox 5">
            <a:extLst>
              <a:ext uri="{FF2B5EF4-FFF2-40B4-BE49-F238E27FC236}">
                <a16:creationId xmlns:a16="http://schemas.microsoft.com/office/drawing/2014/main" id="{46171849-46BB-F848-A305-E4E47A195388}"/>
              </a:ext>
            </a:extLst>
          </p:cNvPr>
          <p:cNvSpPr txBox="1"/>
          <p:nvPr/>
        </p:nvSpPr>
        <p:spPr>
          <a:xfrm>
            <a:off x="3513217" y="5959021"/>
            <a:ext cx="3986784" cy="461665"/>
          </a:xfrm>
          <a:prstGeom prst="rect">
            <a:avLst/>
          </a:prstGeom>
          <a:noFill/>
        </p:spPr>
        <p:txBody>
          <a:bodyPr wrap="square" rtlCol="0">
            <a:spAutoFit/>
          </a:bodyPr>
          <a:lstStyle/>
          <a:p>
            <a:pPr algn="ctr"/>
            <a:r>
              <a:rPr lang="el-GR" sz="2400" dirty="0"/>
              <a:t>Περ. 160-40 π.Χ.</a:t>
            </a:r>
            <a:endParaRPr lang="en-US" sz="2400" dirty="0"/>
          </a:p>
        </p:txBody>
      </p:sp>
    </p:spTree>
    <p:extLst>
      <p:ext uri="{BB962C8B-B14F-4D97-AF65-F5344CB8AC3E}">
        <p14:creationId xmlns:p14="http://schemas.microsoft.com/office/powerpoint/2010/main" val="1108948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395C0-4DAA-E042-B177-486EC3422BA4}"/>
              </a:ext>
            </a:extLst>
          </p:cNvPr>
          <p:cNvSpPr>
            <a:spLocks noGrp="1"/>
          </p:cNvSpPr>
          <p:nvPr>
            <p:ph type="title"/>
          </p:nvPr>
        </p:nvSpPr>
        <p:spPr>
          <a:xfrm>
            <a:off x="838200" y="365125"/>
            <a:ext cx="10363200" cy="1325563"/>
          </a:xfrm>
        </p:spPr>
        <p:txBody>
          <a:bodyPr/>
          <a:lstStyle/>
          <a:p>
            <a:pPr algn="ctr"/>
            <a:r>
              <a:rPr lang="el-GR" dirty="0"/>
              <a:t>Αθηναϊκές κοπές που έχουν συνδεθεί με τον </a:t>
            </a:r>
            <a:r>
              <a:rPr lang="el-GR" dirty="0" err="1"/>
              <a:t>Σύλλα</a:t>
            </a:r>
            <a:r>
              <a:rPr lang="el-GR" dirty="0"/>
              <a:t>, 86 π.Χ.</a:t>
            </a:r>
            <a:endParaRPr lang="en-US" dirty="0"/>
          </a:p>
        </p:txBody>
      </p:sp>
      <p:pic>
        <p:nvPicPr>
          <p:cNvPr id="5" name="Content Placeholder 4">
            <a:extLst>
              <a:ext uri="{FF2B5EF4-FFF2-40B4-BE49-F238E27FC236}">
                <a16:creationId xmlns:a16="http://schemas.microsoft.com/office/drawing/2014/main" id="{68C2DEC2-AC9D-CC47-8C29-839F7AE03548}"/>
              </a:ext>
            </a:extLst>
          </p:cNvPr>
          <p:cNvPicPr>
            <a:picLocks noGrp="1" noChangeAspect="1"/>
          </p:cNvPicPr>
          <p:nvPr>
            <p:ph idx="1"/>
          </p:nvPr>
        </p:nvPicPr>
        <p:blipFill>
          <a:blip r:embed="rId2"/>
          <a:stretch>
            <a:fillRect/>
          </a:stretch>
        </p:blipFill>
        <p:spPr>
          <a:xfrm>
            <a:off x="7087362" y="2342896"/>
            <a:ext cx="3839718" cy="2978912"/>
          </a:xfrm>
        </p:spPr>
      </p:pic>
      <p:pic>
        <p:nvPicPr>
          <p:cNvPr id="7" name="Picture 6">
            <a:extLst>
              <a:ext uri="{FF2B5EF4-FFF2-40B4-BE49-F238E27FC236}">
                <a16:creationId xmlns:a16="http://schemas.microsoft.com/office/drawing/2014/main" id="{57A19E24-AF22-6D4D-AB90-288B8D52A28E}"/>
              </a:ext>
            </a:extLst>
          </p:cNvPr>
          <p:cNvPicPr>
            <a:picLocks noChangeAspect="1"/>
          </p:cNvPicPr>
          <p:nvPr/>
        </p:nvPicPr>
        <p:blipFill>
          <a:blip r:embed="rId3"/>
          <a:stretch>
            <a:fillRect/>
          </a:stretch>
        </p:blipFill>
        <p:spPr>
          <a:xfrm>
            <a:off x="928624" y="2499900"/>
            <a:ext cx="4932680" cy="2373852"/>
          </a:xfrm>
          <a:prstGeom prst="rect">
            <a:avLst/>
          </a:prstGeom>
        </p:spPr>
      </p:pic>
    </p:spTree>
    <p:extLst>
      <p:ext uri="{BB962C8B-B14F-4D97-AF65-F5344CB8AC3E}">
        <p14:creationId xmlns:p14="http://schemas.microsoft.com/office/powerpoint/2010/main" val="451536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207F7-5E39-B742-BF42-01C9E58AD2B9}"/>
              </a:ext>
            </a:extLst>
          </p:cNvPr>
          <p:cNvSpPr>
            <a:spLocks noGrp="1"/>
          </p:cNvSpPr>
          <p:nvPr>
            <p:ph type="title"/>
          </p:nvPr>
        </p:nvSpPr>
        <p:spPr/>
        <p:txBody>
          <a:bodyPr/>
          <a:lstStyle/>
          <a:p>
            <a:pPr algn="ctr"/>
            <a:r>
              <a:rPr lang="el-GR" dirty="0"/>
              <a:t>Αππιανός, </a:t>
            </a:r>
            <a:r>
              <a:rPr lang="el-GR" dirty="0" err="1"/>
              <a:t>Μιθριδατικά</a:t>
            </a:r>
            <a:r>
              <a:rPr lang="el-GR" dirty="0"/>
              <a:t>, 5.30</a:t>
            </a:r>
            <a:endParaRPr lang="en-US" dirty="0"/>
          </a:p>
        </p:txBody>
      </p:sp>
      <p:sp>
        <p:nvSpPr>
          <p:cNvPr id="3" name="Content Placeholder 2">
            <a:extLst>
              <a:ext uri="{FF2B5EF4-FFF2-40B4-BE49-F238E27FC236}">
                <a16:creationId xmlns:a16="http://schemas.microsoft.com/office/drawing/2014/main" id="{0B82B400-D73A-7E45-891E-2E4FC877FE97}"/>
              </a:ext>
            </a:extLst>
          </p:cNvPr>
          <p:cNvSpPr>
            <a:spLocks noGrp="1"/>
          </p:cNvSpPr>
          <p:nvPr>
            <p:ph idx="1"/>
          </p:nvPr>
        </p:nvSpPr>
        <p:spPr/>
        <p:txBody>
          <a:bodyPr>
            <a:normAutofit/>
          </a:bodyPr>
          <a:lstStyle/>
          <a:p>
            <a:pPr fontAlgn="base"/>
            <a:r>
              <a:rPr lang="en-US" dirty="0"/>
              <a:t>Sulla, who had been appointed general of the Mithridatic War by the Romans, now for the first time passed over to Greece with five legions and a few cohorts and troops of horse and straightway called for money, reinforcements and provisions from Aetolia and Thessaly. As soon as he considered himself strong enough, he crossed over to attack Archelaus…</a:t>
            </a:r>
          </a:p>
          <a:p>
            <a:pPr fontAlgn="base"/>
            <a:r>
              <a:rPr lang="en-US" dirty="0"/>
              <a:t>When Sulla reached Attica he detached part of his army to lay siege to </a:t>
            </a:r>
            <a:r>
              <a:rPr lang="en-US" dirty="0" err="1"/>
              <a:t>Aristion</a:t>
            </a:r>
            <a:r>
              <a:rPr lang="en-US" dirty="0"/>
              <a:t> in Athens, and himself went down to attack Piraeus, where Archelaus had taken shelter behind the wall with his forces.</a:t>
            </a:r>
          </a:p>
          <a:p>
            <a:endParaRPr lang="en-US" dirty="0"/>
          </a:p>
        </p:txBody>
      </p:sp>
    </p:spTree>
    <p:extLst>
      <p:ext uri="{BB962C8B-B14F-4D97-AF65-F5344CB8AC3E}">
        <p14:creationId xmlns:p14="http://schemas.microsoft.com/office/powerpoint/2010/main" val="273693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ctr"/>
            <a:r>
              <a:rPr lang="el-GR" sz="4000" dirty="0">
                <a:solidFill>
                  <a:schemeClr val="tx2"/>
                </a:solidFill>
                <a:latin typeface="Gentium" charset="0"/>
              </a:rPr>
              <a:t>Το </a:t>
            </a:r>
            <a:r>
              <a:rPr lang="el-GR" sz="4000" dirty="0" err="1">
                <a:solidFill>
                  <a:schemeClr val="tx2"/>
                </a:solidFill>
                <a:latin typeface="Gentium" charset="0"/>
              </a:rPr>
              <a:t>Αμφικτυονικό</a:t>
            </a:r>
            <a:r>
              <a:rPr lang="el-GR" sz="4000" dirty="0">
                <a:solidFill>
                  <a:schemeClr val="tx2"/>
                </a:solidFill>
                <a:latin typeface="Gentium" charset="0"/>
              </a:rPr>
              <a:t> ψήφισμα</a:t>
            </a:r>
            <a:br>
              <a:rPr lang="en-US" sz="4000" dirty="0">
                <a:latin typeface="Gentium" charset="0"/>
              </a:rPr>
            </a:br>
            <a:r>
              <a:rPr lang="fr-CA" sz="2800" i="1" dirty="0">
                <a:latin typeface="Gentium" charset="0"/>
              </a:rPr>
              <a:t>F. Delphes</a:t>
            </a:r>
            <a:r>
              <a:rPr lang="fr-CA" sz="2800" dirty="0">
                <a:latin typeface="Gentium" charset="0"/>
              </a:rPr>
              <a:t> III.2, 139</a:t>
            </a:r>
            <a:endParaRPr lang="el-GR" sz="2800" dirty="0">
              <a:latin typeface="Gentium" charset="0"/>
            </a:endParaRPr>
          </a:p>
        </p:txBody>
      </p:sp>
      <p:sp>
        <p:nvSpPr>
          <p:cNvPr id="36867" name="Rectangle 3"/>
          <p:cNvSpPr>
            <a:spLocks noGrp="1" noChangeArrowheads="1"/>
          </p:cNvSpPr>
          <p:nvPr>
            <p:ph type="body" idx="1"/>
          </p:nvPr>
        </p:nvSpPr>
        <p:spPr>
          <a:xfrm>
            <a:off x="1039368" y="2298602"/>
            <a:ext cx="8229600" cy="4425950"/>
          </a:xfrm>
        </p:spPr>
        <p:txBody>
          <a:bodyPr/>
          <a:lstStyle/>
          <a:p>
            <a:r>
              <a:rPr lang="el-GR" i="1" dirty="0">
                <a:latin typeface="Gentium" charset="0"/>
              </a:rPr>
              <a:t>Δέχεσθαι πάντας τοὺς Ἓλληνας τὸ ἀττικόν τέτραχμον ἐν δραχμαῖς ἀργυρίου τέταρσι</a:t>
            </a:r>
            <a:r>
              <a:rPr lang="el-GR" dirty="0">
                <a:latin typeface="GentiumAlt" charset="0"/>
              </a:rPr>
              <a:t>…</a:t>
            </a:r>
          </a:p>
          <a:p>
            <a:endParaRPr lang="el-GR" dirty="0">
              <a:latin typeface="GentiumAlt" charset="0"/>
            </a:endParaRPr>
          </a:p>
        </p:txBody>
      </p:sp>
    </p:spTree>
    <p:extLst>
      <p:ext uri="{BB962C8B-B14F-4D97-AF65-F5344CB8AC3E}">
        <p14:creationId xmlns:p14="http://schemas.microsoft.com/office/powerpoint/2010/main" val="1397523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err="1">
                <a:solidFill>
                  <a:srgbClr val="1F497D"/>
                </a:solidFill>
              </a:rPr>
              <a:t>Thonemann</a:t>
            </a:r>
            <a:r>
              <a:rPr lang="en-US" sz="4000" dirty="0">
                <a:solidFill>
                  <a:srgbClr val="1F497D"/>
                </a:solidFill>
              </a:rPr>
              <a:t> 2015, p. 126</a:t>
            </a:r>
          </a:p>
        </p:txBody>
      </p:sp>
      <p:sp>
        <p:nvSpPr>
          <p:cNvPr id="6" name="Content Placeholder 5"/>
          <p:cNvSpPr>
            <a:spLocks noGrp="1"/>
          </p:cNvSpPr>
          <p:nvPr>
            <p:ph idx="1"/>
          </p:nvPr>
        </p:nvSpPr>
        <p:spPr/>
        <p:txBody>
          <a:bodyPr>
            <a:normAutofit/>
          </a:bodyPr>
          <a:lstStyle/>
          <a:p>
            <a:pPr algn="just"/>
            <a:r>
              <a:rPr lang="en-US" sz="2400" i="1" dirty="0"/>
              <a:t>“Throughout the Greek world, from the 170s onward, coinages nominally struck on the Attic standard saw their weights gradually drifting downwards. These ‘light-weight’ Attic coins continued, of course, to be perfectly acceptable within the states that minted them; but the ‘open’ circulation pool of the 3</a:t>
            </a:r>
            <a:r>
              <a:rPr lang="en-US" sz="2400" i="1" baseline="30000" dirty="0"/>
              <a:t>rd</a:t>
            </a:r>
            <a:r>
              <a:rPr lang="en-US" sz="2400" i="1" dirty="0"/>
              <a:t> c. BC (vividly represented in mixed hoards like the </a:t>
            </a:r>
            <a:r>
              <a:rPr lang="en-US" sz="2400" i="1" dirty="0" err="1"/>
              <a:t>Mektepini</a:t>
            </a:r>
            <a:r>
              <a:rPr lang="en-US" sz="2400" i="1" dirty="0"/>
              <a:t> hoard) became harder to sustain. The Delphic degree seems to be an attempt – with uncertain success- to </a:t>
            </a:r>
            <a:r>
              <a:rPr lang="en-US" sz="2400" i="1" dirty="0" err="1"/>
              <a:t>reimpose</a:t>
            </a:r>
            <a:r>
              <a:rPr lang="en-US" sz="2400" i="1" dirty="0"/>
              <a:t> an international ‘open’ currency system based on the new light-weight Athenian </a:t>
            </a:r>
            <a:r>
              <a:rPr lang="en-US" sz="2400" i="1" dirty="0" err="1"/>
              <a:t>tetradrachm</a:t>
            </a:r>
            <a:r>
              <a:rPr lang="en-US" sz="2400" i="1" dirty="0"/>
              <a:t> of ca. 16.75-16.80 gms</a:t>
            </a:r>
            <a:r>
              <a:rPr lang="en-US" sz="2400" dirty="0"/>
              <a:t>”</a:t>
            </a:r>
          </a:p>
        </p:txBody>
      </p:sp>
    </p:spTree>
    <p:extLst>
      <p:ext uri="{BB962C8B-B14F-4D97-AF65-F5344CB8AC3E}">
        <p14:creationId xmlns:p14="http://schemas.microsoft.com/office/powerpoint/2010/main" val="3603064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A3E99-CD4B-B948-AF77-4A198282597F}"/>
              </a:ext>
            </a:extLst>
          </p:cNvPr>
          <p:cNvSpPr>
            <a:spLocks noGrp="1"/>
          </p:cNvSpPr>
          <p:nvPr>
            <p:ph type="title"/>
          </p:nvPr>
        </p:nvSpPr>
        <p:spPr/>
        <p:txBody>
          <a:bodyPr/>
          <a:lstStyle/>
          <a:p>
            <a:pPr algn="ctr"/>
            <a:r>
              <a:rPr lang="el-GR" dirty="0" err="1"/>
              <a:t>Κιστοφορικά</a:t>
            </a:r>
            <a:r>
              <a:rPr lang="el-GR" dirty="0"/>
              <a:t> 12,6γρ.</a:t>
            </a:r>
            <a:endParaRPr lang="en-US" dirty="0"/>
          </a:p>
        </p:txBody>
      </p:sp>
      <p:pic>
        <p:nvPicPr>
          <p:cNvPr id="6" name="Content Placeholder 5">
            <a:extLst>
              <a:ext uri="{FF2B5EF4-FFF2-40B4-BE49-F238E27FC236}">
                <a16:creationId xmlns:a16="http://schemas.microsoft.com/office/drawing/2014/main" id="{4C3BEF34-4214-4B48-9E3A-8FBC50C425F9}"/>
              </a:ext>
            </a:extLst>
          </p:cNvPr>
          <p:cNvPicPr>
            <a:picLocks noGrp="1" noChangeAspect="1"/>
          </p:cNvPicPr>
          <p:nvPr>
            <p:ph sz="half" idx="1"/>
          </p:nvPr>
        </p:nvPicPr>
        <p:blipFill>
          <a:blip r:embed="rId2"/>
          <a:stretch>
            <a:fillRect/>
          </a:stretch>
        </p:blipFill>
        <p:spPr>
          <a:xfrm>
            <a:off x="618744" y="2140052"/>
            <a:ext cx="4772812" cy="2271858"/>
          </a:xfrm>
        </p:spPr>
      </p:pic>
      <p:pic>
        <p:nvPicPr>
          <p:cNvPr id="8" name="Content Placeholder 7">
            <a:extLst>
              <a:ext uri="{FF2B5EF4-FFF2-40B4-BE49-F238E27FC236}">
                <a16:creationId xmlns:a16="http://schemas.microsoft.com/office/drawing/2014/main" id="{3BE65889-4CFC-424A-9F9A-EDF1A0973D0C}"/>
              </a:ext>
            </a:extLst>
          </p:cNvPr>
          <p:cNvPicPr>
            <a:picLocks noGrp="1" noChangeAspect="1"/>
          </p:cNvPicPr>
          <p:nvPr>
            <p:ph sz="half" idx="2"/>
          </p:nvPr>
        </p:nvPicPr>
        <p:blipFill>
          <a:blip r:embed="rId3"/>
          <a:stretch>
            <a:fillRect/>
          </a:stretch>
        </p:blipFill>
        <p:spPr>
          <a:xfrm>
            <a:off x="5998463" y="2140052"/>
            <a:ext cx="4614671" cy="2230425"/>
          </a:xfrm>
        </p:spPr>
      </p:pic>
      <p:sp>
        <p:nvSpPr>
          <p:cNvPr id="10" name="TextBox 9">
            <a:extLst>
              <a:ext uri="{FF2B5EF4-FFF2-40B4-BE49-F238E27FC236}">
                <a16:creationId xmlns:a16="http://schemas.microsoft.com/office/drawing/2014/main" id="{19330625-9C51-3C42-9B0B-23C0923D8D37}"/>
              </a:ext>
            </a:extLst>
          </p:cNvPr>
          <p:cNvSpPr txBox="1"/>
          <p:nvPr/>
        </p:nvSpPr>
        <p:spPr>
          <a:xfrm>
            <a:off x="987552" y="4705826"/>
            <a:ext cx="4166260" cy="2031325"/>
          </a:xfrm>
          <a:prstGeom prst="rect">
            <a:avLst/>
          </a:prstGeom>
          <a:noFill/>
        </p:spPr>
        <p:txBody>
          <a:bodyPr wrap="square" rtlCol="0">
            <a:spAutoFit/>
          </a:bodyPr>
          <a:lstStyle/>
          <a:p>
            <a:r>
              <a:rPr lang="el-GR" dirty="0"/>
              <a:t>Ξεκινούν 180-160 π.Χ. και έχουν βάρος 3 δρχ. αλλά κυκλοφορούν ως 4δρχ. «Κλειστό σύστημα κυκλοφορίας»</a:t>
            </a:r>
          </a:p>
          <a:p>
            <a:r>
              <a:rPr lang="el-GR" dirty="0"/>
              <a:t>Πέργαμος, (Σάρδεις, </a:t>
            </a:r>
            <a:r>
              <a:rPr lang="el-GR" dirty="0" err="1"/>
              <a:t>Σύνναδα</a:t>
            </a:r>
            <a:r>
              <a:rPr lang="el-GR" dirty="0"/>
              <a:t>, Απάμεια)</a:t>
            </a:r>
          </a:p>
          <a:p>
            <a:r>
              <a:rPr lang="el-GR" dirty="0"/>
              <a:t>Έφεσος (</a:t>
            </a:r>
            <a:r>
              <a:rPr lang="el-GR" dirty="0" err="1"/>
              <a:t>Λαοδίκεια</a:t>
            </a:r>
            <a:r>
              <a:rPr lang="el-GR" dirty="0"/>
              <a:t>)</a:t>
            </a:r>
          </a:p>
          <a:p>
            <a:r>
              <a:rPr lang="el-GR" dirty="0"/>
              <a:t>Υποδιαιρέσεις κόβονται στις </a:t>
            </a:r>
            <a:r>
              <a:rPr lang="el-GR" dirty="0" err="1"/>
              <a:t>Τράλλεις</a:t>
            </a:r>
            <a:endParaRPr lang="el-GR" dirty="0"/>
          </a:p>
          <a:p>
            <a:r>
              <a:rPr lang="el-GR" dirty="0"/>
              <a:t>Κεντρικός έλεγχος</a:t>
            </a:r>
            <a:endParaRPr lang="en-US" dirty="0"/>
          </a:p>
        </p:txBody>
      </p:sp>
      <p:sp>
        <p:nvSpPr>
          <p:cNvPr id="11" name="TextBox 10">
            <a:extLst>
              <a:ext uri="{FF2B5EF4-FFF2-40B4-BE49-F238E27FC236}">
                <a16:creationId xmlns:a16="http://schemas.microsoft.com/office/drawing/2014/main" id="{F0D05E09-B2C8-D647-B6C2-9FE53888DFB2}"/>
              </a:ext>
            </a:extLst>
          </p:cNvPr>
          <p:cNvSpPr txBox="1"/>
          <p:nvPr/>
        </p:nvSpPr>
        <p:spPr>
          <a:xfrm>
            <a:off x="6678167" y="4952922"/>
            <a:ext cx="3255264" cy="1200329"/>
          </a:xfrm>
          <a:prstGeom prst="rect">
            <a:avLst/>
          </a:prstGeom>
          <a:noFill/>
        </p:spPr>
        <p:txBody>
          <a:bodyPr wrap="square" rtlCol="0">
            <a:spAutoFit/>
          </a:bodyPr>
          <a:lstStyle/>
          <a:p>
            <a:r>
              <a:rPr lang="el-GR" dirty="0"/>
              <a:t>Μετά το 129 π.Χ., από τους Ρωμαίους διοικητές</a:t>
            </a:r>
          </a:p>
          <a:p>
            <a:r>
              <a:rPr lang="fr-CA" dirty="0"/>
              <a:t>C </a:t>
            </a:r>
            <a:r>
              <a:rPr lang="fr-CA" dirty="0" err="1"/>
              <a:t>Pulcher</a:t>
            </a:r>
            <a:r>
              <a:rPr lang="fr-CA" dirty="0"/>
              <a:t> Pro Cos 55-53 </a:t>
            </a:r>
            <a:r>
              <a:rPr lang="el-GR" dirty="0"/>
              <a:t>π.χ.</a:t>
            </a:r>
          </a:p>
          <a:p>
            <a:endParaRPr lang="en-US" dirty="0"/>
          </a:p>
        </p:txBody>
      </p:sp>
    </p:spTree>
    <p:extLst>
      <p:ext uri="{BB962C8B-B14F-4D97-AF65-F5344CB8AC3E}">
        <p14:creationId xmlns:p14="http://schemas.microsoft.com/office/powerpoint/2010/main" val="2686082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75BF8-1106-DE47-8F9F-1086C4ECC225}"/>
              </a:ext>
            </a:extLst>
          </p:cNvPr>
          <p:cNvSpPr>
            <a:spLocks noGrp="1"/>
          </p:cNvSpPr>
          <p:nvPr>
            <p:ph type="title"/>
          </p:nvPr>
        </p:nvSpPr>
        <p:spPr/>
        <p:txBody>
          <a:bodyPr/>
          <a:lstStyle/>
          <a:p>
            <a:pPr algn="ctr"/>
            <a:r>
              <a:rPr lang="el-GR" dirty="0"/>
              <a:t>Η παράδοση της Ιταλίας, ο χαλκός</a:t>
            </a:r>
            <a:br>
              <a:rPr lang="en-GB" dirty="0"/>
            </a:br>
            <a:r>
              <a:rPr lang="en-GB" i="1" dirty="0" err="1"/>
              <a:t>Aes</a:t>
            </a:r>
            <a:r>
              <a:rPr lang="en-GB" i="1" dirty="0"/>
              <a:t> </a:t>
            </a:r>
            <a:r>
              <a:rPr lang="en-GB" i="1" dirty="0" err="1"/>
              <a:t>signatum</a:t>
            </a:r>
            <a:endParaRPr lang="en-US" i="1" dirty="0"/>
          </a:p>
        </p:txBody>
      </p:sp>
      <p:pic>
        <p:nvPicPr>
          <p:cNvPr id="5" name="Content Placeholder 4">
            <a:extLst>
              <a:ext uri="{FF2B5EF4-FFF2-40B4-BE49-F238E27FC236}">
                <a16:creationId xmlns:a16="http://schemas.microsoft.com/office/drawing/2014/main" id="{E3580A42-145D-C64B-9824-8545FCAED6C0}"/>
              </a:ext>
            </a:extLst>
          </p:cNvPr>
          <p:cNvPicPr>
            <a:picLocks noGrp="1" noChangeAspect="1"/>
          </p:cNvPicPr>
          <p:nvPr>
            <p:ph idx="1"/>
          </p:nvPr>
        </p:nvPicPr>
        <p:blipFill>
          <a:blip r:embed="rId2"/>
          <a:stretch>
            <a:fillRect/>
          </a:stretch>
        </p:blipFill>
        <p:spPr>
          <a:xfrm>
            <a:off x="838200" y="2052083"/>
            <a:ext cx="2628900" cy="2692400"/>
          </a:xfrm>
        </p:spPr>
      </p:pic>
      <p:sp>
        <p:nvSpPr>
          <p:cNvPr id="6" name="TextBox 5">
            <a:extLst>
              <a:ext uri="{FF2B5EF4-FFF2-40B4-BE49-F238E27FC236}">
                <a16:creationId xmlns:a16="http://schemas.microsoft.com/office/drawing/2014/main" id="{CF1EBFDB-30DB-FB4D-94BC-A14285DD9190}"/>
              </a:ext>
            </a:extLst>
          </p:cNvPr>
          <p:cNvSpPr txBox="1"/>
          <p:nvPr/>
        </p:nvSpPr>
        <p:spPr>
          <a:xfrm>
            <a:off x="745732" y="5105878"/>
            <a:ext cx="4247508" cy="1200329"/>
          </a:xfrm>
          <a:prstGeom prst="rect">
            <a:avLst/>
          </a:prstGeom>
          <a:noFill/>
        </p:spPr>
        <p:txBody>
          <a:bodyPr wrap="square" rtlCol="0">
            <a:spAutoFit/>
          </a:bodyPr>
          <a:lstStyle/>
          <a:p>
            <a:r>
              <a:rPr lang="el-GR" dirty="0"/>
              <a:t>Κεντρική Ιταλία, 6</a:t>
            </a:r>
            <a:r>
              <a:rPr lang="el-GR" baseline="30000" dirty="0"/>
              <a:t>ος</a:t>
            </a:r>
            <a:r>
              <a:rPr lang="el-GR" dirty="0"/>
              <a:t>-4</a:t>
            </a:r>
            <a:r>
              <a:rPr lang="el-GR" baseline="30000" dirty="0"/>
              <a:t>ο</a:t>
            </a:r>
            <a:r>
              <a:rPr lang="el-GR" dirty="0"/>
              <a:t> αι. π.Χ.</a:t>
            </a:r>
          </a:p>
          <a:p>
            <a:r>
              <a:rPr lang="el-GR" dirty="0"/>
              <a:t>Χάλκινες ράβδοι</a:t>
            </a:r>
            <a:r>
              <a:rPr lang="el-GR" i="1" dirty="0"/>
              <a:t>, </a:t>
            </a:r>
            <a:r>
              <a:rPr lang="el-GR" dirty="0"/>
              <a:t>Περίπου 1,5 </a:t>
            </a:r>
            <a:r>
              <a:rPr lang="en-GB" dirty="0"/>
              <a:t>kg</a:t>
            </a:r>
          </a:p>
          <a:p>
            <a:r>
              <a:rPr lang="en-GB" i="1" dirty="0" err="1"/>
              <a:t>Rammo</a:t>
            </a:r>
            <a:r>
              <a:rPr lang="en-GB" i="1" dirty="0"/>
              <a:t> </a:t>
            </a:r>
            <a:r>
              <a:rPr lang="en-GB" i="1" dirty="0" err="1"/>
              <a:t>secco</a:t>
            </a:r>
            <a:r>
              <a:rPr lang="en-GB" i="1" dirty="0"/>
              <a:t> </a:t>
            </a:r>
            <a:r>
              <a:rPr lang="el-GR" dirty="0"/>
              <a:t>(=ξερό κλαδί), </a:t>
            </a:r>
            <a:r>
              <a:rPr lang="el-GR" dirty="0" err="1"/>
              <a:t>Ετρουρία</a:t>
            </a:r>
            <a:endParaRPr lang="el-GR" dirty="0"/>
          </a:p>
          <a:p>
            <a:r>
              <a:rPr lang="el-GR" dirty="0"/>
              <a:t>Τις μιμήθηκαν αργότερα οι Ρωμαίοι</a:t>
            </a:r>
            <a:endParaRPr lang="en-US" dirty="0"/>
          </a:p>
        </p:txBody>
      </p:sp>
      <p:sp>
        <p:nvSpPr>
          <p:cNvPr id="4" name="TextBox 3">
            <a:extLst>
              <a:ext uri="{FF2B5EF4-FFF2-40B4-BE49-F238E27FC236}">
                <a16:creationId xmlns:a16="http://schemas.microsoft.com/office/drawing/2014/main" id="{4E46EC36-509D-3A41-9073-D7FDAA854921}"/>
              </a:ext>
            </a:extLst>
          </p:cNvPr>
          <p:cNvSpPr txBox="1"/>
          <p:nvPr/>
        </p:nvSpPr>
        <p:spPr>
          <a:xfrm>
            <a:off x="4212403" y="2244121"/>
            <a:ext cx="6318607" cy="2585323"/>
          </a:xfrm>
          <a:prstGeom prst="rect">
            <a:avLst/>
          </a:prstGeom>
          <a:noFill/>
        </p:spPr>
        <p:txBody>
          <a:bodyPr wrap="square" rtlCol="0">
            <a:spAutoFit/>
          </a:bodyPr>
          <a:lstStyle/>
          <a:p>
            <a:pPr marL="285750" indent="-285750">
              <a:buFont typeface="Arial" panose="020B0604020202020204" pitchFamily="34" charset="0"/>
              <a:buChar char="•"/>
            </a:pPr>
            <a:r>
              <a:rPr lang="el-GR" dirty="0"/>
              <a:t>Οι λαοί της Ιταλίας χρησιμοποιούσαν ένα σύστημα ανταλλαγών που βασιζόταν σε αντικείμενα από χαλκό ή άλλα κράματα που έπρεπε να ζυγιστούν για να προσδιοριστεί η αξία τους.</a:t>
            </a:r>
          </a:p>
          <a:p>
            <a:pPr marL="285750" indent="-285750">
              <a:buFont typeface="Arial" panose="020B0604020202020204" pitchFamily="34" charset="0"/>
              <a:buChar char="•"/>
            </a:pPr>
            <a:r>
              <a:rPr lang="el-GR" dirty="0"/>
              <a:t>Όταν άρχισαν να ανταλλάσσονται τα ελληνικά νομίσματα στην Βόρεια Ιταλία η αξία του αργύρου έπρεπε να μετατραπεί σε χαλκό.</a:t>
            </a:r>
          </a:p>
          <a:p>
            <a:pPr marL="285750" indent="-285750">
              <a:buFont typeface="Arial" panose="020B0604020202020204" pitchFamily="34" charset="0"/>
              <a:buChar char="•"/>
            </a:pPr>
            <a:r>
              <a:rPr lang="el-GR" dirty="0"/>
              <a:t>Πλήθος μονάδων </a:t>
            </a:r>
            <a:r>
              <a:rPr lang="el-GR" dirty="0" err="1"/>
              <a:t>μετ</a:t>
            </a:r>
            <a:r>
              <a:rPr lang="en-GB" dirty="0" err="1"/>
              <a:t>ά</a:t>
            </a:r>
            <a:r>
              <a:rPr lang="el-GR" dirty="0" err="1"/>
              <a:t>λλου</a:t>
            </a:r>
            <a:r>
              <a:rPr lang="el-GR" dirty="0"/>
              <a:t> στην Ιταλία, όλες χάλκινες : </a:t>
            </a:r>
            <a:r>
              <a:rPr lang="en-GB" dirty="0"/>
              <a:t>as</a:t>
            </a:r>
            <a:r>
              <a:rPr lang="el-GR" dirty="0"/>
              <a:t>, </a:t>
            </a:r>
            <a:r>
              <a:rPr lang="en-GB" dirty="0" err="1"/>
              <a:t>nummus</a:t>
            </a:r>
            <a:endParaRPr lang="el-GR" dirty="0"/>
          </a:p>
        </p:txBody>
      </p:sp>
    </p:spTree>
    <p:extLst>
      <p:ext uri="{BB962C8B-B14F-4D97-AF65-F5344CB8AC3E}">
        <p14:creationId xmlns:p14="http://schemas.microsoft.com/office/powerpoint/2010/main" val="1905560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EF76E-1D20-AD42-A186-AEE8971C4121}"/>
              </a:ext>
            </a:extLst>
          </p:cNvPr>
          <p:cNvSpPr>
            <a:spLocks noGrp="1"/>
          </p:cNvSpPr>
          <p:nvPr>
            <p:ph type="title"/>
          </p:nvPr>
        </p:nvSpPr>
        <p:spPr/>
        <p:txBody>
          <a:bodyPr/>
          <a:lstStyle/>
          <a:p>
            <a:pPr algn="ctr"/>
            <a:r>
              <a:rPr lang="el-GR" dirty="0" err="1"/>
              <a:t>Κιστοφορικά</a:t>
            </a:r>
            <a:endParaRPr lang="en-US" dirty="0"/>
          </a:p>
        </p:txBody>
      </p:sp>
      <p:pic>
        <p:nvPicPr>
          <p:cNvPr id="6" name="Content Placeholder 5">
            <a:extLst>
              <a:ext uri="{FF2B5EF4-FFF2-40B4-BE49-F238E27FC236}">
                <a16:creationId xmlns:a16="http://schemas.microsoft.com/office/drawing/2014/main" id="{7E3C4061-1DF9-7947-B998-281ABAE0BFC9}"/>
              </a:ext>
            </a:extLst>
          </p:cNvPr>
          <p:cNvPicPr>
            <a:picLocks noGrp="1" noChangeAspect="1"/>
          </p:cNvPicPr>
          <p:nvPr>
            <p:ph sz="half" idx="1"/>
          </p:nvPr>
        </p:nvPicPr>
        <p:blipFill>
          <a:blip r:embed="rId2"/>
          <a:stretch>
            <a:fillRect/>
          </a:stretch>
        </p:blipFill>
        <p:spPr>
          <a:xfrm>
            <a:off x="370204" y="2688336"/>
            <a:ext cx="4881499" cy="2408206"/>
          </a:xfrm>
        </p:spPr>
      </p:pic>
      <p:pic>
        <p:nvPicPr>
          <p:cNvPr id="8" name="Content Placeholder 7">
            <a:extLst>
              <a:ext uri="{FF2B5EF4-FFF2-40B4-BE49-F238E27FC236}">
                <a16:creationId xmlns:a16="http://schemas.microsoft.com/office/drawing/2014/main" id="{333ACC84-DBAD-284B-A871-985BF879E3B0}"/>
              </a:ext>
            </a:extLst>
          </p:cNvPr>
          <p:cNvPicPr>
            <a:picLocks noGrp="1" noChangeAspect="1"/>
          </p:cNvPicPr>
          <p:nvPr>
            <p:ph sz="half" idx="2"/>
          </p:nvPr>
        </p:nvPicPr>
        <p:blipFill>
          <a:blip r:embed="rId3"/>
          <a:stretch>
            <a:fillRect/>
          </a:stretch>
        </p:blipFill>
        <p:spPr>
          <a:xfrm>
            <a:off x="5797296" y="2633088"/>
            <a:ext cx="4907280" cy="2463454"/>
          </a:xfrm>
        </p:spPr>
      </p:pic>
      <p:sp>
        <p:nvSpPr>
          <p:cNvPr id="9" name="TextBox 8">
            <a:extLst>
              <a:ext uri="{FF2B5EF4-FFF2-40B4-BE49-F238E27FC236}">
                <a16:creationId xmlns:a16="http://schemas.microsoft.com/office/drawing/2014/main" id="{74A62337-8D1E-BF4F-B0DA-92486DDA7F2F}"/>
              </a:ext>
            </a:extLst>
          </p:cNvPr>
          <p:cNvSpPr txBox="1"/>
          <p:nvPr/>
        </p:nvSpPr>
        <p:spPr>
          <a:xfrm>
            <a:off x="1252728" y="5413248"/>
            <a:ext cx="3401568" cy="646331"/>
          </a:xfrm>
          <a:prstGeom prst="rect">
            <a:avLst/>
          </a:prstGeom>
          <a:noFill/>
        </p:spPr>
        <p:txBody>
          <a:bodyPr wrap="square" rtlCol="0">
            <a:spAutoFit/>
          </a:bodyPr>
          <a:lstStyle/>
          <a:p>
            <a:r>
              <a:rPr lang="el-GR" dirty="0"/>
              <a:t>Επί Τριανδρίας, </a:t>
            </a:r>
          </a:p>
          <a:p>
            <a:r>
              <a:rPr lang="el-GR" dirty="0"/>
              <a:t>Μ. Αντώνιος/Οκταβία 55 π.Χ.</a:t>
            </a:r>
            <a:endParaRPr lang="en-US" dirty="0"/>
          </a:p>
        </p:txBody>
      </p:sp>
      <p:sp>
        <p:nvSpPr>
          <p:cNvPr id="10" name="TextBox 9">
            <a:extLst>
              <a:ext uri="{FF2B5EF4-FFF2-40B4-BE49-F238E27FC236}">
                <a16:creationId xmlns:a16="http://schemas.microsoft.com/office/drawing/2014/main" id="{1818A457-D1F7-D74B-A709-7940EC985513}"/>
              </a:ext>
            </a:extLst>
          </p:cNvPr>
          <p:cNvSpPr txBox="1"/>
          <p:nvPr/>
        </p:nvSpPr>
        <p:spPr>
          <a:xfrm>
            <a:off x="6867144" y="5431536"/>
            <a:ext cx="2926080" cy="369332"/>
          </a:xfrm>
          <a:prstGeom prst="rect">
            <a:avLst/>
          </a:prstGeom>
          <a:noFill/>
        </p:spPr>
        <p:txBody>
          <a:bodyPr wrap="square" rtlCol="0">
            <a:spAutoFit/>
          </a:bodyPr>
          <a:lstStyle/>
          <a:p>
            <a:r>
              <a:rPr lang="el-GR" dirty="0"/>
              <a:t>Επί Αυγούστου</a:t>
            </a:r>
            <a:endParaRPr lang="en-US" dirty="0"/>
          </a:p>
        </p:txBody>
      </p:sp>
    </p:spTree>
    <p:extLst>
      <p:ext uri="{BB962C8B-B14F-4D97-AF65-F5344CB8AC3E}">
        <p14:creationId xmlns:p14="http://schemas.microsoft.com/office/powerpoint/2010/main" val="1172242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yrina.jpg"/>
          <p:cNvPicPr>
            <a:picLocks noGrp="1" noChangeAspect="1"/>
          </p:cNvPicPr>
          <p:nvPr>
            <p:ph sz="half" idx="1"/>
          </p:nvPr>
        </p:nvPicPr>
        <p:blipFill>
          <a:blip r:embed="rId2">
            <a:extLst>
              <a:ext uri="{28A0092B-C50C-407E-A947-70E740481C1C}">
                <a14:useLocalDpi xmlns:a14="http://schemas.microsoft.com/office/drawing/2010/main" val="0"/>
              </a:ext>
            </a:extLst>
          </a:blip>
          <a:srcRect t="-67389" b="-67389"/>
          <a:stretch>
            <a:fillRect/>
          </a:stretch>
        </p:blipFill>
        <p:spPr>
          <a:xfrm>
            <a:off x="1447746" y="440292"/>
            <a:ext cx="3900199" cy="4370860"/>
          </a:xfrm>
        </p:spPr>
      </p:pic>
      <p:pic>
        <p:nvPicPr>
          <p:cNvPr id="6" name="Content Placeholder 5" descr="MagnesiaMaeander.jpg"/>
          <p:cNvPicPr>
            <a:picLocks noGrp="1" noChangeAspect="1"/>
          </p:cNvPicPr>
          <p:nvPr>
            <p:ph sz="half" idx="2"/>
          </p:nvPr>
        </p:nvPicPr>
        <p:blipFill>
          <a:blip r:embed="rId3">
            <a:extLst>
              <a:ext uri="{28A0092B-C50C-407E-A947-70E740481C1C}">
                <a14:useLocalDpi xmlns:a14="http://schemas.microsoft.com/office/drawing/2010/main" val="0"/>
              </a:ext>
            </a:extLst>
          </a:blip>
          <a:srcRect t="-64823" b="-64823"/>
          <a:stretch>
            <a:fillRect/>
          </a:stretch>
        </p:blipFill>
        <p:spPr>
          <a:xfrm>
            <a:off x="6172200" y="440292"/>
            <a:ext cx="3812628" cy="4272722"/>
          </a:xfrm>
        </p:spPr>
      </p:pic>
      <p:pic>
        <p:nvPicPr>
          <p:cNvPr id="7" name="Picture 6" descr="Eretri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356" y="4319183"/>
            <a:ext cx="4173780" cy="2008052"/>
          </a:xfrm>
          <a:prstGeom prst="rect">
            <a:avLst/>
          </a:prstGeom>
        </p:spPr>
      </p:pic>
      <p:sp>
        <p:nvSpPr>
          <p:cNvPr id="8" name="TextBox 7"/>
          <p:cNvSpPr txBox="1"/>
          <p:nvPr/>
        </p:nvSpPr>
        <p:spPr>
          <a:xfrm>
            <a:off x="2457494" y="3676206"/>
            <a:ext cx="2259724" cy="369332"/>
          </a:xfrm>
          <a:prstGeom prst="rect">
            <a:avLst/>
          </a:prstGeom>
          <a:noFill/>
        </p:spPr>
        <p:txBody>
          <a:bodyPr wrap="square" rtlCol="0">
            <a:spAutoFit/>
          </a:bodyPr>
          <a:lstStyle/>
          <a:p>
            <a:r>
              <a:rPr lang="el-GR" dirty="0" err="1"/>
              <a:t>Μύρινα</a:t>
            </a:r>
            <a:r>
              <a:rPr lang="en-US" dirty="0"/>
              <a:t>, </a:t>
            </a:r>
            <a:r>
              <a:rPr lang="el-GR" dirty="0" err="1"/>
              <a:t>Αιολίς</a:t>
            </a:r>
            <a:endParaRPr lang="en-US" dirty="0"/>
          </a:p>
        </p:txBody>
      </p:sp>
      <p:sp>
        <p:nvSpPr>
          <p:cNvPr id="9" name="TextBox 8"/>
          <p:cNvSpPr txBox="1"/>
          <p:nvPr/>
        </p:nvSpPr>
        <p:spPr>
          <a:xfrm>
            <a:off x="7106745" y="3698907"/>
            <a:ext cx="2259724" cy="646331"/>
          </a:xfrm>
          <a:prstGeom prst="rect">
            <a:avLst/>
          </a:prstGeom>
          <a:noFill/>
        </p:spPr>
        <p:txBody>
          <a:bodyPr wrap="square" rtlCol="0">
            <a:spAutoFit/>
          </a:bodyPr>
          <a:lstStyle/>
          <a:p>
            <a:r>
              <a:rPr lang="el-GR" dirty="0" err="1"/>
              <a:t>Μαγνησ</a:t>
            </a:r>
            <a:r>
              <a:rPr lang="en-US" dirty="0" err="1"/>
              <a:t>ί</a:t>
            </a:r>
            <a:r>
              <a:rPr lang="el-GR" dirty="0"/>
              <a:t>α στον Μαίανδρο</a:t>
            </a:r>
            <a:endParaRPr lang="en-US" dirty="0"/>
          </a:p>
        </p:txBody>
      </p:sp>
      <p:sp>
        <p:nvSpPr>
          <p:cNvPr id="10" name="TextBox 9"/>
          <p:cNvSpPr txBox="1"/>
          <p:nvPr/>
        </p:nvSpPr>
        <p:spPr>
          <a:xfrm>
            <a:off x="4847021" y="6371037"/>
            <a:ext cx="2259724" cy="369332"/>
          </a:xfrm>
          <a:prstGeom prst="rect">
            <a:avLst/>
          </a:prstGeom>
          <a:noFill/>
        </p:spPr>
        <p:txBody>
          <a:bodyPr wrap="square" rtlCol="0">
            <a:spAutoFit/>
          </a:bodyPr>
          <a:lstStyle/>
          <a:p>
            <a:r>
              <a:rPr lang="el-GR" dirty="0" err="1"/>
              <a:t>Ερ</a:t>
            </a:r>
            <a:r>
              <a:rPr lang="en-US" dirty="0" err="1"/>
              <a:t>έ</a:t>
            </a:r>
            <a:r>
              <a:rPr lang="el-GR" dirty="0" err="1"/>
              <a:t>τρια</a:t>
            </a:r>
            <a:r>
              <a:rPr lang="el-GR" dirty="0"/>
              <a:t>, Εύβοια</a:t>
            </a:r>
            <a:endParaRPr lang="en-US" dirty="0"/>
          </a:p>
        </p:txBody>
      </p:sp>
      <p:sp>
        <p:nvSpPr>
          <p:cNvPr id="4" name="Title 3">
            <a:extLst>
              <a:ext uri="{FF2B5EF4-FFF2-40B4-BE49-F238E27FC236}">
                <a16:creationId xmlns:a16="http://schemas.microsoft.com/office/drawing/2014/main" id="{1B2F1C56-6A27-8241-9F01-48B2EE62DFCF}"/>
              </a:ext>
            </a:extLst>
          </p:cNvPr>
          <p:cNvSpPr>
            <a:spLocks noGrp="1"/>
          </p:cNvSpPr>
          <p:nvPr>
            <p:ph type="title"/>
          </p:nvPr>
        </p:nvSpPr>
        <p:spPr/>
        <p:txBody>
          <a:bodyPr/>
          <a:lstStyle/>
          <a:p>
            <a:pPr algn="ctr"/>
            <a:r>
              <a:rPr lang="el-GR" dirty="0"/>
              <a:t>Η νέα εικονογραφία</a:t>
            </a:r>
            <a:endParaRPr lang="en-US" dirty="0"/>
          </a:p>
        </p:txBody>
      </p:sp>
    </p:spTree>
    <p:extLst>
      <p:ext uri="{BB962C8B-B14F-4D97-AF65-F5344CB8AC3E}">
        <p14:creationId xmlns:p14="http://schemas.microsoft.com/office/powerpoint/2010/main" val="4211259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195209"/>
            <a:ext cx="9054805" cy="1143000"/>
          </a:xfrm>
        </p:spPr>
        <p:txBody>
          <a:bodyPr>
            <a:normAutofit/>
          </a:bodyPr>
          <a:lstStyle/>
          <a:p>
            <a:pPr algn="ctr"/>
            <a:r>
              <a:rPr lang="el-GR" sz="3600" dirty="0"/>
              <a:t>Οι στεφανηφόρες κοπές του 2</a:t>
            </a:r>
            <a:r>
              <a:rPr lang="el-GR" sz="3600" baseline="30000" dirty="0"/>
              <a:t>ου</a:t>
            </a:r>
            <a:r>
              <a:rPr lang="el-GR" sz="3600" dirty="0"/>
              <a:t> αι. π.Χ.</a:t>
            </a:r>
            <a:endParaRPr lang="en-US" sz="3600" dirty="0"/>
          </a:p>
        </p:txBody>
      </p:sp>
      <p:sp>
        <p:nvSpPr>
          <p:cNvPr id="11" name="TextBox 10"/>
          <p:cNvSpPr txBox="1"/>
          <p:nvPr/>
        </p:nvSpPr>
        <p:spPr>
          <a:xfrm>
            <a:off x="1732602" y="1338209"/>
            <a:ext cx="7577129" cy="4801314"/>
          </a:xfrm>
          <a:prstGeom prst="rect">
            <a:avLst/>
          </a:prstGeom>
          <a:noFill/>
        </p:spPr>
        <p:txBody>
          <a:bodyPr wrap="square" rtlCol="0">
            <a:spAutoFit/>
          </a:bodyPr>
          <a:lstStyle/>
          <a:p>
            <a:r>
              <a:rPr lang="el-GR" dirty="0"/>
              <a:t>Νέα αττικά τετράδραχμα σε </a:t>
            </a:r>
            <a:r>
              <a:rPr lang="el-GR" dirty="0">
                <a:solidFill>
                  <a:schemeClr val="accent2"/>
                </a:solidFill>
              </a:rPr>
              <a:t>μειωμένο</a:t>
            </a:r>
            <a:r>
              <a:rPr lang="el-GR" dirty="0">
                <a:solidFill>
                  <a:srgbClr val="FF6600"/>
                </a:solidFill>
              </a:rPr>
              <a:t> </a:t>
            </a:r>
            <a:r>
              <a:rPr lang="el-GR" dirty="0">
                <a:solidFill>
                  <a:schemeClr val="accent2"/>
                </a:solidFill>
              </a:rPr>
              <a:t>αττικό βάρος </a:t>
            </a:r>
            <a:r>
              <a:rPr lang="en-US" dirty="0"/>
              <a:t>16.8 </a:t>
            </a:r>
            <a:r>
              <a:rPr lang="el-GR" dirty="0" err="1"/>
              <a:t>γρ</a:t>
            </a:r>
            <a:r>
              <a:rPr lang="en-US" dirty="0"/>
              <a:t>.</a:t>
            </a:r>
            <a:endParaRPr lang="el-GR" dirty="0"/>
          </a:p>
          <a:p>
            <a:endParaRPr lang="el-GR" dirty="0"/>
          </a:p>
          <a:p>
            <a:r>
              <a:rPr lang="el-GR" dirty="0"/>
              <a:t>Σε </a:t>
            </a:r>
            <a:r>
              <a:rPr lang="el-GR" dirty="0" err="1"/>
              <a:t>αντ</a:t>
            </a:r>
            <a:r>
              <a:rPr lang="en-US" dirty="0" err="1"/>
              <a:t>ί</a:t>
            </a:r>
            <a:r>
              <a:rPr lang="el-GR" dirty="0" err="1"/>
              <a:t>θεση</a:t>
            </a:r>
            <a:r>
              <a:rPr lang="el-GR" dirty="0"/>
              <a:t> με τους ’ουδέτερους’ </a:t>
            </a:r>
            <a:r>
              <a:rPr lang="el-GR" dirty="0" err="1"/>
              <a:t>Αλεξάνδρους</a:t>
            </a:r>
            <a:r>
              <a:rPr lang="el-GR" dirty="0"/>
              <a:t> οι νέες κοπές τονίζουν την </a:t>
            </a:r>
            <a:r>
              <a:rPr lang="el-GR" dirty="0">
                <a:solidFill>
                  <a:schemeClr val="accent2"/>
                </a:solidFill>
              </a:rPr>
              <a:t>τοπική ταυτότητα</a:t>
            </a:r>
            <a:r>
              <a:rPr lang="el-GR" dirty="0"/>
              <a:t>, ένας νέος τρόπος αυτοπροσδιορισμού της πόλης</a:t>
            </a:r>
          </a:p>
          <a:p>
            <a:endParaRPr lang="el-GR" dirty="0"/>
          </a:p>
          <a:p>
            <a:r>
              <a:rPr lang="el-GR" dirty="0"/>
              <a:t>Ορισμένες πόλεις στην </a:t>
            </a:r>
            <a:r>
              <a:rPr lang="el-GR" dirty="0">
                <a:solidFill>
                  <a:schemeClr val="accent2"/>
                </a:solidFill>
              </a:rPr>
              <a:t>κυρίως Ελλάδα </a:t>
            </a:r>
            <a:r>
              <a:rPr lang="el-GR" dirty="0"/>
              <a:t>(Αθήνα, Ερέτρια, </a:t>
            </a:r>
            <a:r>
              <a:rPr lang="el-GR" dirty="0" err="1"/>
              <a:t>Χαλκίς</a:t>
            </a:r>
            <a:r>
              <a:rPr lang="el-GR" dirty="0"/>
              <a:t>) και πάρα πολλές στην </a:t>
            </a:r>
            <a:r>
              <a:rPr lang="el-GR" dirty="0">
                <a:solidFill>
                  <a:schemeClr val="accent2"/>
                </a:solidFill>
              </a:rPr>
              <a:t>δυτική Μικρά Ασία </a:t>
            </a:r>
            <a:r>
              <a:rPr lang="el-GR" dirty="0"/>
              <a:t>(</a:t>
            </a:r>
            <a:r>
              <a:rPr lang="el-GR" dirty="0" err="1"/>
              <a:t>Κύζικος</a:t>
            </a:r>
            <a:r>
              <a:rPr lang="el-GR" dirty="0"/>
              <a:t>, Άβυδος (</a:t>
            </a:r>
            <a:r>
              <a:rPr lang="el-GR" dirty="0" err="1"/>
              <a:t>Τρωάς</a:t>
            </a:r>
            <a:r>
              <a:rPr lang="el-GR" dirty="0"/>
              <a:t>), </a:t>
            </a:r>
            <a:r>
              <a:rPr lang="el-GR" dirty="0" err="1"/>
              <a:t>Αιγαί</a:t>
            </a:r>
            <a:r>
              <a:rPr lang="el-GR" dirty="0"/>
              <a:t>, Κύμη, </a:t>
            </a:r>
            <a:r>
              <a:rPr lang="el-GR" dirty="0" err="1"/>
              <a:t>Μύρινα</a:t>
            </a:r>
            <a:r>
              <a:rPr lang="el-GR" dirty="0"/>
              <a:t> (</a:t>
            </a:r>
            <a:r>
              <a:rPr lang="el-GR" dirty="0" err="1"/>
              <a:t>Αιολίς</a:t>
            </a:r>
            <a:r>
              <a:rPr lang="el-GR" dirty="0"/>
              <a:t>), Λέβεδος, Σμύρνη, Μαγνησία στον Μαίανδρο, Ηράκλεια στην </a:t>
            </a:r>
            <a:r>
              <a:rPr lang="el-GR" dirty="0" err="1"/>
              <a:t>Λάτμο</a:t>
            </a:r>
            <a:r>
              <a:rPr lang="el-GR" dirty="0"/>
              <a:t>, </a:t>
            </a:r>
            <a:r>
              <a:rPr lang="el-GR" dirty="0" err="1"/>
              <a:t>Κολοφών</a:t>
            </a:r>
            <a:r>
              <a:rPr lang="el-GR" dirty="0"/>
              <a:t>, Μυτιλήνη (Ιωνία).</a:t>
            </a:r>
            <a:endParaRPr lang="en-US" dirty="0"/>
          </a:p>
          <a:p>
            <a:endParaRPr lang="en-US" dirty="0"/>
          </a:p>
          <a:p>
            <a:r>
              <a:rPr lang="el-GR" dirty="0"/>
              <a:t>Κόβονται κυρίως μεταξύ </a:t>
            </a:r>
            <a:r>
              <a:rPr lang="el-GR" dirty="0">
                <a:solidFill>
                  <a:schemeClr val="accent2"/>
                </a:solidFill>
              </a:rPr>
              <a:t>160-140 π.Χ</a:t>
            </a:r>
            <a:r>
              <a:rPr lang="el-GR" dirty="0"/>
              <a:t>. και το μέγεθος των κοπών είναι συχνά δυσανάλογο με την σημασία των πόλεων που τις έκοψαν.</a:t>
            </a:r>
          </a:p>
          <a:p>
            <a:endParaRPr lang="en-US" dirty="0"/>
          </a:p>
          <a:p>
            <a:r>
              <a:rPr lang="el-GR" dirty="0"/>
              <a:t>Βρίσκονται σε μεγάλους αριθμούς και σε καλή κατάσταση διατήρησης σε θησαυρούς από την </a:t>
            </a:r>
            <a:r>
              <a:rPr lang="el-GR" dirty="0" err="1">
                <a:solidFill>
                  <a:schemeClr val="accent2"/>
                </a:solidFill>
              </a:rPr>
              <a:t>Σελευκιδική</a:t>
            </a:r>
            <a:r>
              <a:rPr lang="el-GR" dirty="0"/>
              <a:t> </a:t>
            </a:r>
            <a:r>
              <a:rPr lang="el-GR" dirty="0">
                <a:solidFill>
                  <a:schemeClr val="accent2"/>
                </a:solidFill>
              </a:rPr>
              <a:t>Συρία</a:t>
            </a:r>
            <a:r>
              <a:rPr lang="el-GR" dirty="0"/>
              <a:t> μεταξύ του 150-120 π.Χ.  Ίσως να κόπηκαν για την υποστήριξη του Αλέξανδρου Α’ </a:t>
            </a:r>
            <a:r>
              <a:rPr lang="el-GR" dirty="0" err="1"/>
              <a:t>Βάλα</a:t>
            </a:r>
            <a:r>
              <a:rPr lang="el-GR" dirty="0"/>
              <a:t>, που διεκδίκησε τον θρόνο των </a:t>
            </a:r>
            <a:r>
              <a:rPr lang="el-GR" dirty="0" err="1"/>
              <a:t>Σελευκιδών</a:t>
            </a:r>
            <a:r>
              <a:rPr lang="el-GR" dirty="0"/>
              <a:t> το 153/2 π.Χ.</a:t>
            </a:r>
            <a:endParaRPr lang="en-US" dirty="0"/>
          </a:p>
        </p:txBody>
      </p:sp>
    </p:spTree>
    <p:extLst>
      <p:ext uri="{BB962C8B-B14F-4D97-AF65-F5344CB8AC3E}">
        <p14:creationId xmlns:p14="http://schemas.microsoft.com/office/powerpoint/2010/main" val="3682978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r>
              <a:rPr lang="el-GR" sz="4000" dirty="0">
                <a:latin typeface="Gentium" charset="0"/>
              </a:rPr>
              <a:t>Κυρίαρχα αργυρά νομίσματα 2ος-1</a:t>
            </a:r>
            <a:r>
              <a:rPr lang="el-GR" sz="4000" baseline="30000" dirty="0">
                <a:latin typeface="Gentium" charset="0"/>
              </a:rPr>
              <a:t>ο</a:t>
            </a:r>
            <a:r>
              <a:rPr lang="el-GR" sz="4000" dirty="0">
                <a:latin typeface="Gentium" charset="0"/>
              </a:rPr>
              <a:t> αι. π.Χ.</a:t>
            </a:r>
          </a:p>
        </p:txBody>
      </p:sp>
      <p:sp>
        <p:nvSpPr>
          <p:cNvPr id="40963" name="Rectangle 3"/>
          <p:cNvSpPr>
            <a:spLocks noGrp="1" noChangeArrowheads="1"/>
          </p:cNvSpPr>
          <p:nvPr>
            <p:ph type="body" idx="1"/>
          </p:nvPr>
        </p:nvSpPr>
        <p:spPr>
          <a:xfrm>
            <a:off x="2063750" y="1773239"/>
            <a:ext cx="8229600" cy="4352925"/>
          </a:xfrm>
        </p:spPr>
        <p:txBody>
          <a:bodyPr>
            <a:normAutofit/>
          </a:bodyPr>
          <a:lstStyle/>
          <a:p>
            <a:pPr>
              <a:lnSpc>
                <a:spcPct val="90000"/>
              </a:lnSpc>
            </a:pPr>
            <a:r>
              <a:rPr lang="el-GR" dirty="0">
                <a:solidFill>
                  <a:schemeClr val="accent2"/>
                </a:solidFill>
                <a:latin typeface="Gentium" charset="0"/>
              </a:rPr>
              <a:t>Ιταλία και Σικελία</a:t>
            </a:r>
            <a:r>
              <a:rPr lang="en-US" dirty="0">
                <a:solidFill>
                  <a:schemeClr val="accent2"/>
                </a:solidFill>
                <a:latin typeface="Gentium" charset="0"/>
              </a:rPr>
              <a:t>: </a:t>
            </a:r>
          </a:p>
          <a:p>
            <a:pPr>
              <a:lnSpc>
                <a:spcPct val="90000"/>
              </a:lnSpc>
              <a:buFontTx/>
              <a:buNone/>
            </a:pPr>
            <a:r>
              <a:rPr lang="en-US" i="1" dirty="0">
                <a:latin typeface="Gentium" charset="0"/>
              </a:rPr>
              <a:t>	</a:t>
            </a:r>
            <a:r>
              <a:rPr lang="el-GR" dirty="0">
                <a:latin typeface="Gentium" charset="0"/>
              </a:rPr>
              <a:t>δηνάριο</a:t>
            </a:r>
            <a:r>
              <a:rPr lang="en-US" dirty="0">
                <a:latin typeface="Gentium" charset="0"/>
              </a:rPr>
              <a:t> </a:t>
            </a:r>
          </a:p>
          <a:p>
            <a:pPr>
              <a:lnSpc>
                <a:spcPct val="90000"/>
              </a:lnSpc>
            </a:pPr>
            <a:r>
              <a:rPr lang="el-GR" dirty="0">
                <a:solidFill>
                  <a:schemeClr val="accent2"/>
                </a:solidFill>
                <a:latin typeface="Gentium" charset="0"/>
              </a:rPr>
              <a:t>Αφρική</a:t>
            </a:r>
            <a:r>
              <a:rPr lang="en-US" dirty="0">
                <a:solidFill>
                  <a:schemeClr val="accent2"/>
                </a:solidFill>
                <a:latin typeface="Gentium" charset="0"/>
              </a:rPr>
              <a:t>:</a:t>
            </a:r>
            <a:r>
              <a:rPr lang="en-US" dirty="0">
                <a:latin typeface="Gentium" charset="0"/>
              </a:rPr>
              <a:t> </a:t>
            </a:r>
          </a:p>
          <a:p>
            <a:pPr>
              <a:lnSpc>
                <a:spcPct val="90000"/>
              </a:lnSpc>
              <a:buFontTx/>
              <a:buNone/>
            </a:pPr>
            <a:r>
              <a:rPr lang="en-US" i="1" dirty="0">
                <a:latin typeface="Gentium" charset="0"/>
              </a:rPr>
              <a:t>	</a:t>
            </a:r>
            <a:r>
              <a:rPr lang="el-GR" dirty="0">
                <a:latin typeface="Gentium" charset="0"/>
              </a:rPr>
              <a:t>δηνάριο</a:t>
            </a:r>
            <a:r>
              <a:rPr lang="en-US" dirty="0">
                <a:latin typeface="Gentium" charset="0"/>
              </a:rPr>
              <a:t> </a:t>
            </a:r>
            <a:r>
              <a:rPr lang="el-GR" dirty="0">
                <a:latin typeface="Gentium" charset="0"/>
              </a:rPr>
              <a:t>μετά την προσάρτηση το </a:t>
            </a:r>
            <a:r>
              <a:rPr lang="en-US" dirty="0">
                <a:latin typeface="Gentium" charset="0"/>
              </a:rPr>
              <a:t>146 </a:t>
            </a:r>
            <a:r>
              <a:rPr lang="el-GR" dirty="0">
                <a:latin typeface="Gentium" charset="0"/>
              </a:rPr>
              <a:t>π.Χ.</a:t>
            </a:r>
            <a:endParaRPr lang="en-US" dirty="0">
              <a:latin typeface="Gentium" charset="0"/>
            </a:endParaRPr>
          </a:p>
          <a:p>
            <a:pPr>
              <a:lnSpc>
                <a:spcPct val="90000"/>
              </a:lnSpc>
            </a:pPr>
            <a:r>
              <a:rPr lang="el-GR" dirty="0">
                <a:solidFill>
                  <a:schemeClr val="accent2"/>
                </a:solidFill>
                <a:latin typeface="Gentium" charset="0"/>
              </a:rPr>
              <a:t>Ισπανία και Γαλατία</a:t>
            </a:r>
            <a:r>
              <a:rPr lang="en-US" dirty="0">
                <a:solidFill>
                  <a:schemeClr val="accent2"/>
                </a:solidFill>
                <a:latin typeface="Gentium" charset="0"/>
              </a:rPr>
              <a:t>: </a:t>
            </a:r>
          </a:p>
          <a:p>
            <a:pPr>
              <a:lnSpc>
                <a:spcPct val="90000"/>
              </a:lnSpc>
              <a:buFontTx/>
              <a:buNone/>
            </a:pPr>
            <a:r>
              <a:rPr lang="en-US" i="1" dirty="0">
                <a:latin typeface="Gentium" charset="0"/>
              </a:rPr>
              <a:t>	</a:t>
            </a:r>
            <a:r>
              <a:rPr lang="el-GR" dirty="0">
                <a:latin typeface="Gentium" charset="0"/>
              </a:rPr>
              <a:t>δηνάριο</a:t>
            </a:r>
            <a:r>
              <a:rPr lang="el-GR" i="1" dirty="0">
                <a:latin typeface="Gentium" charset="0"/>
              </a:rPr>
              <a:t> </a:t>
            </a:r>
            <a:r>
              <a:rPr lang="el-GR" dirty="0">
                <a:latin typeface="Gentium" charset="0"/>
              </a:rPr>
              <a:t>και τοπικά νομίσματα</a:t>
            </a:r>
            <a:r>
              <a:rPr lang="en-US" dirty="0">
                <a:latin typeface="Gentium" charset="0"/>
              </a:rPr>
              <a:t> </a:t>
            </a:r>
            <a:endParaRPr lang="el-GR" dirty="0">
              <a:latin typeface="Gentium" charset="0"/>
            </a:endParaRPr>
          </a:p>
          <a:p>
            <a:pPr>
              <a:lnSpc>
                <a:spcPct val="90000"/>
              </a:lnSpc>
            </a:pPr>
            <a:r>
              <a:rPr lang="el-GR" dirty="0">
                <a:solidFill>
                  <a:schemeClr val="accent2"/>
                </a:solidFill>
                <a:latin typeface="Gentium" charset="0"/>
              </a:rPr>
              <a:t>Ανατολική Μεσόγειος</a:t>
            </a:r>
            <a:r>
              <a:rPr lang="en-US" dirty="0">
                <a:solidFill>
                  <a:schemeClr val="accent2"/>
                </a:solidFill>
                <a:latin typeface="Gentium" charset="0"/>
              </a:rPr>
              <a:t>: </a:t>
            </a:r>
          </a:p>
          <a:p>
            <a:pPr>
              <a:lnSpc>
                <a:spcPct val="90000"/>
              </a:lnSpc>
              <a:buFontTx/>
              <a:buNone/>
            </a:pPr>
            <a:r>
              <a:rPr lang="en-US" dirty="0">
                <a:latin typeface="Gentium" charset="0"/>
              </a:rPr>
              <a:t>	</a:t>
            </a:r>
            <a:r>
              <a:rPr lang="el-GR" dirty="0">
                <a:latin typeface="Gentium" charset="0"/>
              </a:rPr>
              <a:t>τοπικά νομίσματα ελεγχόμενα από τους Ρωμαίους</a:t>
            </a:r>
            <a:endParaRPr lang="en-US" dirty="0">
              <a:latin typeface="Gentium" charset="0"/>
            </a:endParaRPr>
          </a:p>
          <a:p>
            <a:pPr>
              <a:lnSpc>
                <a:spcPct val="90000"/>
              </a:lnSpc>
            </a:pPr>
            <a:endParaRPr lang="el-GR" dirty="0">
              <a:latin typeface="Gentium" charset="0"/>
            </a:endParaRPr>
          </a:p>
        </p:txBody>
      </p:sp>
    </p:spTree>
    <p:extLst>
      <p:ext uri="{BB962C8B-B14F-4D97-AF65-F5344CB8AC3E}">
        <p14:creationId xmlns:p14="http://schemas.microsoft.com/office/powerpoint/2010/main" val="3293095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919E643A-544A-964A-BCF3-9726AB01942C}"/>
              </a:ext>
            </a:extLst>
          </p:cNvPr>
          <p:cNvSpPr>
            <a:spLocks noGrp="1" noChangeArrowheads="1"/>
          </p:cNvSpPr>
          <p:nvPr>
            <p:ph type="title"/>
          </p:nvPr>
        </p:nvSpPr>
        <p:spPr/>
        <p:txBody>
          <a:bodyPr/>
          <a:lstStyle/>
          <a:p>
            <a:pPr eaLnBrk="1" hangingPunct="1">
              <a:defRPr/>
            </a:pPr>
            <a:r>
              <a:rPr lang="en-US">
                <a:latin typeface="ヒラギノ角ゴ Pro W3" charset="0"/>
              </a:rPr>
              <a:t> </a:t>
            </a:r>
            <a:r>
              <a:rPr lang="en-US" sz="3000">
                <a:latin typeface="Gentium" charset="0"/>
              </a:rPr>
              <a:t>The transmission from Greek to Roman denominations in Thessaly</a:t>
            </a:r>
          </a:p>
        </p:txBody>
      </p:sp>
      <p:graphicFrame>
        <p:nvGraphicFramePr>
          <p:cNvPr id="77886" name="Group 62">
            <a:extLst>
              <a:ext uri="{FF2B5EF4-FFF2-40B4-BE49-F238E27FC236}">
                <a16:creationId xmlns:a16="http://schemas.microsoft.com/office/drawing/2014/main" id="{8DC0B65E-4230-4944-ACBF-B088344BB1F8}"/>
              </a:ext>
            </a:extLst>
          </p:cNvPr>
          <p:cNvGraphicFramePr>
            <a:graphicFrameLocks noGrp="1"/>
          </p:cNvGraphicFramePr>
          <p:nvPr>
            <p:ph type="tbl" idx="1"/>
          </p:nvPr>
        </p:nvGraphicFramePr>
        <p:xfrm>
          <a:off x="1981200" y="1752600"/>
          <a:ext cx="8229600" cy="3962400"/>
        </p:xfrm>
        <a:graphic>
          <a:graphicData uri="http://schemas.openxmlformats.org/drawingml/2006/table">
            <a:tbl>
              <a:tblPr/>
              <a:tblGrid>
                <a:gridCol w="16002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990600">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Gentium" charset="0"/>
                          <a:ea typeface="ＭＳ Ｐゴシック" charset="0"/>
                          <a:cs typeface="Arial" charset="0"/>
                        </a:rPr>
                        <a:t>Bronze denominations in Hellenistic Thessaly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Gentium" charset="0"/>
                          <a:ea typeface="ＭＳ Ｐゴシック" charset="0"/>
                          <a:cs typeface="Arial" charset="0"/>
                        </a:rPr>
                        <a:t>Bronze denominations in Thessaly after Augustus</a:t>
                      </a:r>
                      <a:endParaRPr kumimoji="0" lang="en-US" sz="2800" b="0" i="0" u="none" strike="noStrike" cap="none" normalizeH="0" baseline="0">
                        <a:ln>
                          <a:noFill/>
                        </a:ln>
                        <a:solidFill>
                          <a:schemeClr val="tx1"/>
                        </a:solidFill>
                        <a:effectLst/>
                        <a:latin typeface="Gentium"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90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Gentium" charset="0"/>
                          <a:ea typeface="ＭＳ Ｐゴシック" charset="0"/>
                          <a:cs typeface="Arial" charset="0"/>
                        </a:rPr>
                        <a:t>Obol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entium" charset="0"/>
                          <a:ea typeface="ＭＳ Ｐゴシック" charset="0"/>
                          <a:cs typeface="Arial" charset="0"/>
                        </a:rPr>
                        <a:t>20mm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entium" charset="0"/>
                          <a:ea typeface="ＭＳ Ｐゴシック" charset="0"/>
                          <a:cs typeface="Arial" charset="0"/>
                        </a:rPr>
                        <a:t>7-8 gms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entium" charset="0"/>
                          <a:ea typeface="ＭＳ Ｐゴシック" charset="0"/>
                          <a:cs typeface="Arial" charset="0"/>
                        </a:rPr>
                        <a:t>Diassarion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entium" charset="0"/>
                          <a:ea typeface="ＭＳ Ｐゴシック" charset="0"/>
                          <a:cs typeface="Arial" charset="0"/>
                        </a:rPr>
                        <a:t>21-23mm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entium" charset="0"/>
                          <a:ea typeface="ＭＳ Ｐゴシック" charset="0"/>
                          <a:cs typeface="Arial" charset="0"/>
                        </a:rPr>
                        <a:t>7,5-9 gms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90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entium" charset="0"/>
                          <a:ea typeface="ＭＳ Ｐゴシック" charset="0"/>
                          <a:cs typeface="Arial" charset="0"/>
                        </a:rPr>
                        <a:t>Hemiobol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entium" charset="0"/>
                          <a:ea typeface="ＭＳ Ｐゴシック" charset="0"/>
                          <a:cs typeface="Arial" charset="0"/>
                        </a:rPr>
                        <a:t>16mm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entium" charset="0"/>
                          <a:ea typeface="ＭＳ Ｐゴシック" charset="0"/>
                          <a:cs typeface="Arial" charset="0"/>
                        </a:rPr>
                        <a:t>5 gms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entium" charset="0"/>
                          <a:ea typeface="ＭＳ Ｐゴシック" charset="0"/>
                          <a:cs typeface="Arial" charset="0"/>
                        </a:rPr>
                        <a:t>Assarion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entium" charset="0"/>
                          <a:ea typeface="ＭＳ Ｐゴシック" charset="0"/>
                          <a:cs typeface="Arial" charset="0"/>
                        </a:rPr>
                        <a:t>16mm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entium" charset="0"/>
                          <a:ea typeface="ＭＳ Ｐゴシック" charset="0"/>
                          <a:cs typeface="Arial" charset="0"/>
                        </a:rPr>
                        <a:t>5gms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0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entium" charset="0"/>
                          <a:ea typeface="ＭＳ Ｐゴシック" charset="0"/>
                          <a:cs typeface="Arial" charset="0"/>
                        </a:rPr>
                        <a:t>Trihemiobol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entium" charset="0"/>
                          <a:ea typeface="ＭＳ Ｐゴシック" charset="0"/>
                          <a:cs typeface="Arial" charset="0"/>
                        </a:rPr>
                        <a:t>(=1</a:t>
                      </a:r>
                      <a:r>
                        <a:rPr kumimoji="0" lang="en-US" sz="2000" b="0" i="0" u="none" strike="noStrike" cap="none" normalizeH="0" baseline="22000">
                          <a:ln>
                            <a:noFill/>
                          </a:ln>
                          <a:solidFill>
                            <a:schemeClr val="tx1"/>
                          </a:solidFill>
                          <a:effectLst/>
                          <a:latin typeface="Gentium" charset="0"/>
                          <a:ea typeface="ＭＳ Ｐゴシック" charset="0"/>
                          <a:cs typeface="Arial" charset="0"/>
                        </a:rPr>
                        <a:t>1/2</a:t>
                      </a:r>
                      <a:r>
                        <a:rPr kumimoji="0" lang="en-US" sz="2000" b="0" i="0" u="none" strike="noStrike" cap="none" normalizeH="0" baseline="0">
                          <a:ln>
                            <a:noFill/>
                          </a:ln>
                          <a:solidFill>
                            <a:schemeClr val="tx1"/>
                          </a:solidFill>
                          <a:effectLst/>
                          <a:latin typeface="Gentium" charset="0"/>
                          <a:ea typeface="ＭＳ Ｐゴシック" charset="0"/>
                          <a:cs typeface="Arial" charset="0"/>
                        </a:rPr>
                        <a:t> obol)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entium" charset="0"/>
                          <a:ea typeface="ＭＳ Ｐゴシック" charset="0"/>
                          <a:cs typeface="Arial" charset="0"/>
                        </a:rPr>
                        <a:t>25mm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entium" charset="0"/>
                          <a:ea typeface="ＭＳ Ｐゴシック" charset="0"/>
                          <a:cs typeface="Arial" charset="0"/>
                        </a:rPr>
                        <a:t>15gms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entium" charset="0"/>
                          <a:ea typeface="ＭＳ Ｐゴシック" charset="0"/>
                          <a:cs typeface="Arial" charset="0"/>
                        </a:rPr>
                        <a:t>Triassarion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Gentium" charset="0"/>
                          <a:ea typeface="ＭＳ Ｐゴシック" charset="0"/>
                          <a:cs typeface="Arial" charset="0"/>
                        </a:rPr>
                        <a:t>25-27mm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Gentium" charset="0"/>
                          <a:ea typeface="ＭＳ Ｐゴシック" charset="0"/>
                          <a:cs typeface="Arial" charset="0"/>
                        </a:rPr>
                        <a:t>10-14gms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114532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893654" y="1924823"/>
            <a:ext cx="2051038" cy="707886"/>
          </a:xfrm>
          <a:prstGeom prst="rect">
            <a:avLst/>
          </a:prstGeom>
          <a:noFill/>
        </p:spPr>
        <p:txBody>
          <a:bodyPr wrap="square" rtlCol="0">
            <a:spAutoFit/>
          </a:bodyPr>
          <a:lstStyle/>
          <a:p>
            <a:r>
              <a:rPr lang="el-GR" sz="2000" dirty="0" err="1"/>
              <a:t>Θεσσαλον</a:t>
            </a:r>
            <a:r>
              <a:rPr lang="en-US" sz="2000" dirty="0" err="1"/>
              <a:t>ί</a:t>
            </a:r>
            <a:r>
              <a:rPr lang="el-GR" sz="2000" dirty="0" err="1"/>
              <a:t>κη</a:t>
            </a:r>
            <a:endParaRPr lang="en-US" sz="2000" dirty="0"/>
          </a:p>
          <a:p>
            <a:r>
              <a:rPr lang="el-GR" sz="2000" dirty="0"/>
              <a:t>2</a:t>
            </a:r>
            <a:r>
              <a:rPr lang="el-GR" sz="2000" baseline="30000" dirty="0"/>
              <a:t>ος</a:t>
            </a:r>
            <a:r>
              <a:rPr lang="el-GR" sz="2000" dirty="0"/>
              <a:t>-1</a:t>
            </a:r>
            <a:r>
              <a:rPr lang="el-GR" sz="2000" baseline="30000" dirty="0"/>
              <a:t>ος</a:t>
            </a:r>
            <a:r>
              <a:rPr lang="el-GR" sz="2000" dirty="0"/>
              <a:t> αι. π.Χ.</a:t>
            </a:r>
            <a:endParaRPr lang="en-US" sz="2000" dirty="0"/>
          </a:p>
        </p:txBody>
      </p:sp>
      <p:sp>
        <p:nvSpPr>
          <p:cNvPr id="15" name="TextBox 14"/>
          <p:cNvSpPr txBox="1"/>
          <p:nvPr/>
        </p:nvSpPr>
        <p:spPr>
          <a:xfrm>
            <a:off x="7103339" y="3840190"/>
            <a:ext cx="2051038" cy="707886"/>
          </a:xfrm>
          <a:prstGeom prst="rect">
            <a:avLst/>
          </a:prstGeom>
          <a:noFill/>
        </p:spPr>
        <p:txBody>
          <a:bodyPr wrap="square" rtlCol="0">
            <a:spAutoFit/>
          </a:bodyPr>
          <a:lstStyle/>
          <a:p>
            <a:r>
              <a:rPr lang="el-GR" sz="2000" dirty="0"/>
              <a:t>Θεσσαλονίκη</a:t>
            </a:r>
            <a:endParaRPr lang="en-US" sz="2000" dirty="0"/>
          </a:p>
          <a:p>
            <a:r>
              <a:rPr lang="en-US" sz="2000" dirty="0"/>
              <a:t>40΄ </a:t>
            </a:r>
            <a:r>
              <a:rPr lang="el-GR" sz="2000" dirty="0"/>
              <a:t>π.Χ.</a:t>
            </a:r>
            <a:endParaRPr lang="en-US" sz="2000" dirty="0"/>
          </a:p>
        </p:txBody>
      </p:sp>
      <p:pic>
        <p:nvPicPr>
          <p:cNvPr id="3" name="Picture 2" descr="ThessalonikiHellenistic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600" y="1586133"/>
            <a:ext cx="3331081" cy="1472433"/>
          </a:xfrm>
          <a:prstGeom prst="rect">
            <a:avLst/>
          </a:prstGeom>
        </p:spPr>
      </p:pic>
      <p:pic>
        <p:nvPicPr>
          <p:cNvPr id="5" name="Content Placeholder 4" descr="Thessalonikihellenistic2.jpg"/>
          <p:cNvPicPr>
            <a:picLocks noGrp="1" noChangeAspect="1"/>
          </p:cNvPicPr>
          <p:nvPr>
            <p:ph idx="1"/>
          </p:nvPr>
        </p:nvPicPr>
        <p:blipFill>
          <a:blip r:embed="rId4">
            <a:extLst>
              <a:ext uri="{28A0092B-C50C-407E-A947-70E740481C1C}">
                <a14:useLocalDpi xmlns:a14="http://schemas.microsoft.com/office/drawing/2010/main" val="0"/>
              </a:ext>
            </a:extLst>
          </a:blip>
          <a:srcRect l="3466" r="3466"/>
          <a:stretch>
            <a:fillRect/>
          </a:stretch>
        </p:blipFill>
        <p:spPr>
          <a:xfrm>
            <a:off x="2357414" y="3097848"/>
            <a:ext cx="4536240" cy="2494757"/>
          </a:xfrm>
        </p:spPr>
      </p:pic>
      <p:pic>
        <p:nvPicPr>
          <p:cNvPr id="6" name="Picture 5" descr="Rome janu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2580" y="4844793"/>
            <a:ext cx="3357160" cy="1725139"/>
          </a:xfrm>
          <a:prstGeom prst="rect">
            <a:avLst/>
          </a:prstGeom>
        </p:spPr>
      </p:pic>
      <p:sp>
        <p:nvSpPr>
          <p:cNvPr id="13" name="TextBox 12"/>
          <p:cNvSpPr txBox="1"/>
          <p:nvPr/>
        </p:nvSpPr>
        <p:spPr>
          <a:xfrm>
            <a:off x="4362140" y="5850404"/>
            <a:ext cx="2051038" cy="707886"/>
          </a:xfrm>
          <a:prstGeom prst="rect">
            <a:avLst/>
          </a:prstGeom>
          <a:noFill/>
        </p:spPr>
        <p:txBody>
          <a:bodyPr wrap="square" rtlCol="0">
            <a:spAutoFit/>
          </a:bodyPr>
          <a:lstStyle/>
          <a:p>
            <a:r>
              <a:rPr lang="el-GR" sz="2000" dirty="0" err="1"/>
              <a:t>Ρωμα</a:t>
            </a:r>
            <a:r>
              <a:rPr lang="en-US" sz="2000" dirty="0" err="1"/>
              <a:t>ϊ</a:t>
            </a:r>
            <a:r>
              <a:rPr lang="el-GR" sz="2000" dirty="0" err="1"/>
              <a:t>κά</a:t>
            </a:r>
            <a:r>
              <a:rPr lang="el-GR" sz="2000" dirty="0"/>
              <a:t> χαλκά</a:t>
            </a:r>
            <a:endParaRPr lang="en-US" sz="2000" dirty="0"/>
          </a:p>
          <a:p>
            <a:endParaRPr lang="en-US" sz="2000" dirty="0"/>
          </a:p>
        </p:txBody>
      </p:sp>
      <p:sp>
        <p:nvSpPr>
          <p:cNvPr id="16" name="Content Placeholder 8"/>
          <p:cNvSpPr txBox="1">
            <a:spLocks/>
          </p:cNvSpPr>
          <p:nvPr/>
        </p:nvSpPr>
        <p:spPr>
          <a:xfrm>
            <a:off x="1912880" y="267118"/>
            <a:ext cx="8229600" cy="929676"/>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	</a:t>
            </a:r>
            <a:r>
              <a:rPr lang="el-GR" sz="3500" dirty="0">
                <a:latin typeface="Times New Roman"/>
                <a:cs typeface="Times New Roman"/>
              </a:rPr>
              <a:t>Τα όψιμα ελληνιστικά χαλκά αλλάζουν εικονογραφία και </a:t>
            </a:r>
            <a:r>
              <a:rPr lang="el-GR" sz="3500" dirty="0" err="1">
                <a:latin typeface="Times New Roman"/>
                <a:cs typeface="Times New Roman"/>
              </a:rPr>
              <a:t>σταθμητικό</a:t>
            </a:r>
            <a:r>
              <a:rPr lang="el-GR" sz="3500" dirty="0">
                <a:latin typeface="Times New Roman"/>
                <a:cs typeface="Times New Roman"/>
              </a:rPr>
              <a:t> σύστημα</a:t>
            </a:r>
            <a:endParaRPr lang="en-US" sz="3500" dirty="0">
              <a:latin typeface="Times New Roman"/>
              <a:cs typeface="Times New Roman"/>
            </a:endParaRPr>
          </a:p>
        </p:txBody>
      </p:sp>
    </p:spTree>
    <p:extLst>
      <p:ext uri="{BB962C8B-B14F-4D97-AF65-F5344CB8AC3E}">
        <p14:creationId xmlns:p14="http://schemas.microsoft.com/office/powerpoint/2010/main" val="1813230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35C6-BFBD-CB4C-ACB4-5AB17105A0F6}"/>
              </a:ext>
            </a:extLst>
          </p:cNvPr>
          <p:cNvSpPr>
            <a:spLocks noGrp="1"/>
          </p:cNvSpPr>
          <p:nvPr>
            <p:ph type="title"/>
          </p:nvPr>
        </p:nvSpPr>
        <p:spPr/>
        <p:txBody>
          <a:bodyPr/>
          <a:lstStyle/>
          <a:p>
            <a:pPr algn="ctr"/>
            <a:r>
              <a:rPr lang="en-GB" dirty="0"/>
              <a:t>Carbone 2014, p. 19</a:t>
            </a:r>
            <a:endParaRPr lang="en-US" dirty="0"/>
          </a:p>
        </p:txBody>
      </p:sp>
      <p:pic>
        <p:nvPicPr>
          <p:cNvPr id="5" name="Content Placeholder 4">
            <a:extLst>
              <a:ext uri="{FF2B5EF4-FFF2-40B4-BE49-F238E27FC236}">
                <a16:creationId xmlns:a16="http://schemas.microsoft.com/office/drawing/2014/main" id="{936F3110-88E7-7D43-9398-BEB6EC421E18}"/>
              </a:ext>
            </a:extLst>
          </p:cNvPr>
          <p:cNvPicPr>
            <a:picLocks noGrp="1" noChangeAspect="1"/>
          </p:cNvPicPr>
          <p:nvPr>
            <p:ph idx="1"/>
          </p:nvPr>
        </p:nvPicPr>
        <p:blipFill>
          <a:blip r:embed="rId2"/>
          <a:stretch>
            <a:fillRect/>
          </a:stretch>
        </p:blipFill>
        <p:spPr>
          <a:xfrm>
            <a:off x="2282854" y="1825625"/>
            <a:ext cx="7626292" cy="4351338"/>
          </a:xfrm>
        </p:spPr>
      </p:pic>
    </p:spTree>
    <p:extLst>
      <p:ext uri="{BB962C8B-B14F-4D97-AF65-F5344CB8AC3E}">
        <p14:creationId xmlns:p14="http://schemas.microsoft.com/office/powerpoint/2010/main" val="3821524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94E67-7EBB-E446-BB6C-C47BF6F327FE}"/>
              </a:ext>
            </a:extLst>
          </p:cNvPr>
          <p:cNvSpPr>
            <a:spLocks noGrp="1"/>
          </p:cNvSpPr>
          <p:nvPr>
            <p:ph type="title"/>
          </p:nvPr>
        </p:nvSpPr>
        <p:spPr/>
        <p:txBody>
          <a:bodyPr/>
          <a:lstStyle/>
          <a:p>
            <a:pPr algn="ctr"/>
            <a:r>
              <a:rPr lang="en-GB" i="1" dirty="0" err="1"/>
              <a:t>Aes</a:t>
            </a:r>
            <a:r>
              <a:rPr lang="en-GB" i="1" dirty="0"/>
              <a:t> Grave</a:t>
            </a:r>
            <a:br>
              <a:rPr lang="el-GR" i="1" dirty="0"/>
            </a:br>
            <a:r>
              <a:rPr lang="el-GR" sz="2800" dirty="0"/>
              <a:t>περ. 300 π.Χ έως την εισαγωγή του δηναρίου</a:t>
            </a:r>
            <a:endParaRPr lang="en-US" sz="2800" dirty="0"/>
          </a:p>
        </p:txBody>
      </p:sp>
      <p:pic>
        <p:nvPicPr>
          <p:cNvPr id="6" name="Content Placeholder 5">
            <a:extLst>
              <a:ext uri="{FF2B5EF4-FFF2-40B4-BE49-F238E27FC236}">
                <a16:creationId xmlns:a16="http://schemas.microsoft.com/office/drawing/2014/main" id="{99A130DA-87B1-CE4F-B5EA-8EAE2443C07E}"/>
              </a:ext>
            </a:extLst>
          </p:cNvPr>
          <p:cNvPicPr>
            <a:picLocks noGrp="1" noChangeAspect="1"/>
          </p:cNvPicPr>
          <p:nvPr>
            <p:ph sz="half" idx="1"/>
          </p:nvPr>
        </p:nvPicPr>
        <p:blipFill>
          <a:blip r:embed="rId3"/>
          <a:stretch>
            <a:fillRect/>
          </a:stretch>
        </p:blipFill>
        <p:spPr>
          <a:xfrm>
            <a:off x="1307937" y="2009381"/>
            <a:ext cx="2720051" cy="1344963"/>
          </a:xfrm>
        </p:spPr>
      </p:pic>
      <p:sp>
        <p:nvSpPr>
          <p:cNvPr id="5" name="Content Placeholder 4"/>
          <p:cNvSpPr>
            <a:spLocks noGrp="1"/>
          </p:cNvSpPr>
          <p:nvPr>
            <p:ph sz="half" idx="2"/>
          </p:nvPr>
        </p:nvSpPr>
        <p:spPr/>
        <p:txBody>
          <a:bodyPr/>
          <a:lstStyle/>
          <a:p>
            <a:r>
              <a:rPr lang="en-US" dirty="0"/>
              <a:t>As I</a:t>
            </a:r>
          </a:p>
          <a:p>
            <a:r>
              <a:rPr lang="en-US" dirty="0"/>
              <a:t>Semis, S</a:t>
            </a:r>
          </a:p>
          <a:p>
            <a:r>
              <a:rPr lang="en-US" dirty="0" err="1"/>
              <a:t>Trience</a:t>
            </a:r>
            <a:r>
              <a:rPr lang="en-US" dirty="0"/>
              <a:t>, </a:t>
            </a:r>
            <a:r>
              <a:rPr lang="el-GR" dirty="0"/>
              <a:t> •••• </a:t>
            </a:r>
            <a:r>
              <a:rPr lang="en-US" dirty="0"/>
              <a:t>(4 </a:t>
            </a:r>
            <a:r>
              <a:rPr lang="el-GR" dirty="0"/>
              <a:t>ουγγιές)</a:t>
            </a:r>
          </a:p>
          <a:p>
            <a:r>
              <a:rPr lang="en-GB" dirty="0" err="1"/>
              <a:t>Quadrance</a:t>
            </a:r>
            <a:r>
              <a:rPr lang="en-GB" dirty="0"/>
              <a:t>, </a:t>
            </a:r>
            <a:r>
              <a:rPr lang="el-GR" dirty="0"/>
              <a:t>•••</a:t>
            </a:r>
            <a:r>
              <a:rPr lang="en-GB" dirty="0"/>
              <a:t> (3 </a:t>
            </a:r>
            <a:r>
              <a:rPr lang="el-GR" dirty="0"/>
              <a:t>ουγγιές)</a:t>
            </a:r>
          </a:p>
          <a:p>
            <a:r>
              <a:rPr lang="en-GB" dirty="0" err="1"/>
              <a:t>Sextans</a:t>
            </a:r>
            <a:r>
              <a:rPr lang="el-GR" dirty="0"/>
              <a:t>,</a:t>
            </a:r>
            <a:r>
              <a:rPr lang="en-GB" dirty="0"/>
              <a:t> </a:t>
            </a:r>
            <a:r>
              <a:rPr lang="el-GR" dirty="0"/>
              <a:t>••</a:t>
            </a:r>
            <a:r>
              <a:rPr lang="en-GB" dirty="0"/>
              <a:t> (2 </a:t>
            </a:r>
            <a:r>
              <a:rPr lang="el-GR" dirty="0"/>
              <a:t>ουγγιές</a:t>
            </a:r>
            <a:r>
              <a:rPr lang="en-GB" dirty="0"/>
              <a:t>)</a:t>
            </a:r>
            <a:endParaRPr lang="el-GR" dirty="0"/>
          </a:p>
          <a:p>
            <a:r>
              <a:rPr lang="en-GB" dirty="0" err="1"/>
              <a:t>Uncia</a:t>
            </a:r>
            <a:r>
              <a:rPr lang="en-GB" dirty="0"/>
              <a:t> (1/12)</a:t>
            </a:r>
            <a:r>
              <a:rPr lang="el-GR" dirty="0"/>
              <a:t>,</a:t>
            </a:r>
            <a:r>
              <a:rPr lang="en-GB" dirty="0"/>
              <a:t> </a:t>
            </a:r>
            <a:r>
              <a:rPr lang="el-GR" dirty="0"/>
              <a:t>•</a:t>
            </a:r>
            <a:r>
              <a:rPr lang="en-GB" dirty="0"/>
              <a:t> (</a:t>
            </a:r>
            <a:r>
              <a:rPr lang="el-GR" dirty="0"/>
              <a:t>1 ουγγιά)</a:t>
            </a:r>
            <a:endParaRPr lang="en-US" dirty="0"/>
          </a:p>
          <a:p>
            <a:endParaRPr lang="en-US" dirty="0"/>
          </a:p>
        </p:txBody>
      </p:sp>
      <p:pic>
        <p:nvPicPr>
          <p:cNvPr id="12" name="Picture 11">
            <a:extLst>
              <a:ext uri="{FF2B5EF4-FFF2-40B4-BE49-F238E27FC236}">
                <a16:creationId xmlns:a16="http://schemas.microsoft.com/office/drawing/2014/main" id="{CB5DC7C9-726C-2D4F-ACB5-2DD26FEA9440}"/>
              </a:ext>
            </a:extLst>
          </p:cNvPr>
          <p:cNvPicPr>
            <a:picLocks noChangeAspect="1"/>
          </p:cNvPicPr>
          <p:nvPr/>
        </p:nvPicPr>
        <p:blipFill>
          <a:blip r:embed="rId4"/>
          <a:stretch>
            <a:fillRect/>
          </a:stretch>
        </p:blipFill>
        <p:spPr>
          <a:xfrm>
            <a:off x="1435259" y="3592013"/>
            <a:ext cx="2496867" cy="1223055"/>
          </a:xfrm>
          <a:prstGeom prst="rect">
            <a:avLst/>
          </a:prstGeom>
        </p:spPr>
      </p:pic>
      <p:pic>
        <p:nvPicPr>
          <p:cNvPr id="14" name="Picture 13">
            <a:extLst>
              <a:ext uri="{FF2B5EF4-FFF2-40B4-BE49-F238E27FC236}">
                <a16:creationId xmlns:a16="http://schemas.microsoft.com/office/drawing/2014/main" id="{A35EF3BC-DA90-AB4D-BF13-0BD95A488BFE}"/>
              </a:ext>
            </a:extLst>
          </p:cNvPr>
          <p:cNvPicPr>
            <a:picLocks noChangeAspect="1"/>
          </p:cNvPicPr>
          <p:nvPr/>
        </p:nvPicPr>
        <p:blipFill>
          <a:blip r:embed="rId5"/>
          <a:stretch>
            <a:fillRect/>
          </a:stretch>
        </p:blipFill>
        <p:spPr>
          <a:xfrm>
            <a:off x="1527858" y="5121542"/>
            <a:ext cx="2257063" cy="1055421"/>
          </a:xfrm>
          <a:prstGeom prst="rect">
            <a:avLst/>
          </a:prstGeom>
        </p:spPr>
      </p:pic>
      <p:sp>
        <p:nvSpPr>
          <p:cNvPr id="15" name="TextBox 14">
            <a:extLst>
              <a:ext uri="{FF2B5EF4-FFF2-40B4-BE49-F238E27FC236}">
                <a16:creationId xmlns:a16="http://schemas.microsoft.com/office/drawing/2014/main" id="{CE41FA59-4389-7145-9015-025063FADFBA}"/>
              </a:ext>
            </a:extLst>
          </p:cNvPr>
          <p:cNvSpPr txBox="1"/>
          <p:nvPr/>
        </p:nvSpPr>
        <p:spPr>
          <a:xfrm>
            <a:off x="4352080" y="2523281"/>
            <a:ext cx="1342663" cy="369332"/>
          </a:xfrm>
          <a:prstGeom prst="rect">
            <a:avLst/>
          </a:prstGeom>
          <a:noFill/>
        </p:spPr>
        <p:txBody>
          <a:bodyPr wrap="square" rtlCol="0">
            <a:spAutoFit/>
          </a:bodyPr>
          <a:lstStyle/>
          <a:p>
            <a:r>
              <a:rPr lang="en-US" dirty="0"/>
              <a:t>c. 255 </a:t>
            </a:r>
            <a:r>
              <a:rPr lang="el-GR" dirty="0" err="1"/>
              <a:t>γρ</a:t>
            </a:r>
            <a:r>
              <a:rPr lang="el-GR" dirty="0"/>
              <a:t>.</a:t>
            </a:r>
            <a:endParaRPr lang="en-US" dirty="0"/>
          </a:p>
        </p:txBody>
      </p:sp>
    </p:spTree>
    <p:extLst>
      <p:ext uri="{BB962C8B-B14F-4D97-AF65-F5344CB8AC3E}">
        <p14:creationId xmlns:p14="http://schemas.microsoft.com/office/powerpoint/2010/main" val="117701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ED513-161C-BB4D-B7B4-E9D5B98C49ED}"/>
              </a:ext>
            </a:extLst>
          </p:cNvPr>
          <p:cNvSpPr>
            <a:spLocks noGrp="1"/>
          </p:cNvSpPr>
          <p:nvPr>
            <p:ph type="title"/>
          </p:nvPr>
        </p:nvSpPr>
        <p:spPr/>
        <p:txBody>
          <a:bodyPr>
            <a:normAutofit/>
          </a:bodyPr>
          <a:lstStyle/>
          <a:p>
            <a:pPr algn="ctr"/>
            <a:r>
              <a:rPr lang="el-GR" sz="3600" dirty="0"/>
              <a:t>Αργυρές ρωμαϊκές κοπές πριν το δηνάριο</a:t>
            </a:r>
            <a:br>
              <a:rPr lang="en-GB" sz="3600" dirty="0"/>
            </a:br>
            <a:r>
              <a:rPr lang="en-GB" sz="3200" dirty="0"/>
              <a:t>c. 320-215 </a:t>
            </a:r>
            <a:r>
              <a:rPr lang="el-GR" sz="3200" dirty="0"/>
              <a:t>π</a:t>
            </a:r>
            <a:r>
              <a:rPr lang="en-GB" sz="3200" dirty="0"/>
              <a:t>.X.</a:t>
            </a:r>
            <a:endParaRPr lang="el-GR" sz="3600" dirty="0"/>
          </a:p>
        </p:txBody>
      </p:sp>
      <p:sp>
        <p:nvSpPr>
          <p:cNvPr id="3" name="Content Placeholder 2">
            <a:extLst>
              <a:ext uri="{FF2B5EF4-FFF2-40B4-BE49-F238E27FC236}">
                <a16:creationId xmlns:a16="http://schemas.microsoft.com/office/drawing/2014/main" id="{3FDACCE8-440B-0043-9A37-67FEB9426F6E}"/>
              </a:ext>
            </a:extLst>
          </p:cNvPr>
          <p:cNvSpPr>
            <a:spLocks noGrp="1"/>
          </p:cNvSpPr>
          <p:nvPr>
            <p:ph idx="1"/>
          </p:nvPr>
        </p:nvSpPr>
        <p:spPr>
          <a:xfrm>
            <a:off x="874319" y="1690688"/>
            <a:ext cx="10515600" cy="4768293"/>
          </a:xfrm>
        </p:spPr>
        <p:txBody>
          <a:bodyPr/>
          <a:lstStyle/>
          <a:p>
            <a:r>
              <a:rPr lang="el-GR" dirty="0"/>
              <a:t>Τα πρώτα αργυρά νομίσματα της Ρώμης που εμφανίζονται στα τέλη του 4</a:t>
            </a:r>
            <a:r>
              <a:rPr lang="el-GR" baseline="30000" dirty="0"/>
              <a:t>ου</a:t>
            </a:r>
            <a:r>
              <a:rPr lang="el-GR" dirty="0"/>
              <a:t> αι. π.Χ. είναι επηρεασμένα από αυτά των ελληνικών αποικιών. </a:t>
            </a:r>
            <a:endParaRPr lang="en-US" dirty="0"/>
          </a:p>
        </p:txBody>
      </p:sp>
      <p:pic>
        <p:nvPicPr>
          <p:cNvPr id="4" name="Picture 3">
            <a:extLst>
              <a:ext uri="{FF2B5EF4-FFF2-40B4-BE49-F238E27FC236}">
                <a16:creationId xmlns:a16="http://schemas.microsoft.com/office/drawing/2014/main" id="{EE4FB9ED-D9D6-344E-A5E6-9FAD5E41C456}"/>
              </a:ext>
            </a:extLst>
          </p:cNvPr>
          <p:cNvPicPr>
            <a:picLocks noChangeAspect="1"/>
          </p:cNvPicPr>
          <p:nvPr/>
        </p:nvPicPr>
        <p:blipFill>
          <a:blip r:embed="rId3"/>
          <a:stretch>
            <a:fillRect/>
          </a:stretch>
        </p:blipFill>
        <p:spPr>
          <a:xfrm>
            <a:off x="655199" y="3238972"/>
            <a:ext cx="3365890" cy="1671724"/>
          </a:xfrm>
          <a:prstGeom prst="rect">
            <a:avLst/>
          </a:prstGeom>
        </p:spPr>
      </p:pic>
      <p:sp>
        <p:nvSpPr>
          <p:cNvPr id="5" name="TextBox 4">
            <a:extLst>
              <a:ext uri="{FF2B5EF4-FFF2-40B4-BE49-F238E27FC236}">
                <a16:creationId xmlns:a16="http://schemas.microsoft.com/office/drawing/2014/main" id="{3C288819-C603-BE40-BA15-FA4E74BA97E1}"/>
              </a:ext>
            </a:extLst>
          </p:cNvPr>
          <p:cNvSpPr txBox="1"/>
          <p:nvPr/>
        </p:nvSpPr>
        <p:spPr>
          <a:xfrm>
            <a:off x="838200" y="5213734"/>
            <a:ext cx="2825393" cy="646331"/>
          </a:xfrm>
          <a:prstGeom prst="rect">
            <a:avLst/>
          </a:prstGeom>
          <a:noFill/>
        </p:spPr>
        <p:txBody>
          <a:bodyPr wrap="square" rtlCol="0">
            <a:spAutoFit/>
          </a:bodyPr>
          <a:lstStyle/>
          <a:p>
            <a:pPr algn="ctr"/>
            <a:r>
              <a:rPr lang="en-GB" dirty="0"/>
              <a:t>c. </a:t>
            </a:r>
            <a:r>
              <a:rPr lang="el-GR" dirty="0"/>
              <a:t>320-225 π.Χ.</a:t>
            </a:r>
          </a:p>
          <a:p>
            <a:pPr algn="ctr"/>
            <a:r>
              <a:rPr lang="en-GB" dirty="0"/>
              <a:t>Mars / </a:t>
            </a:r>
            <a:r>
              <a:rPr lang="en-GB" dirty="0" err="1"/>
              <a:t>Ά</a:t>
            </a:r>
            <a:r>
              <a:rPr lang="el-GR" dirty="0" err="1"/>
              <a:t>λογο</a:t>
            </a:r>
            <a:r>
              <a:rPr lang="el-GR" dirty="0"/>
              <a:t>  7.3-6.6 </a:t>
            </a:r>
            <a:r>
              <a:rPr lang="el-GR" dirty="0" err="1"/>
              <a:t>γρ</a:t>
            </a:r>
            <a:r>
              <a:rPr lang="el-GR" dirty="0"/>
              <a:t>.</a:t>
            </a:r>
            <a:endParaRPr lang="en-US" dirty="0"/>
          </a:p>
        </p:txBody>
      </p:sp>
      <p:pic>
        <p:nvPicPr>
          <p:cNvPr id="7" name="Picture 6">
            <a:extLst>
              <a:ext uri="{FF2B5EF4-FFF2-40B4-BE49-F238E27FC236}">
                <a16:creationId xmlns:a16="http://schemas.microsoft.com/office/drawing/2014/main" id="{7FCAB91D-6183-784E-94B3-8DE04359E3B4}"/>
              </a:ext>
            </a:extLst>
          </p:cNvPr>
          <p:cNvPicPr>
            <a:picLocks noChangeAspect="1"/>
          </p:cNvPicPr>
          <p:nvPr/>
        </p:nvPicPr>
        <p:blipFill>
          <a:blip r:embed="rId4"/>
          <a:stretch>
            <a:fillRect/>
          </a:stretch>
        </p:blipFill>
        <p:spPr>
          <a:xfrm>
            <a:off x="4163993" y="3225114"/>
            <a:ext cx="3313436" cy="1597718"/>
          </a:xfrm>
          <a:prstGeom prst="rect">
            <a:avLst/>
          </a:prstGeom>
        </p:spPr>
      </p:pic>
      <p:pic>
        <p:nvPicPr>
          <p:cNvPr id="9" name="Picture 8">
            <a:extLst>
              <a:ext uri="{FF2B5EF4-FFF2-40B4-BE49-F238E27FC236}">
                <a16:creationId xmlns:a16="http://schemas.microsoft.com/office/drawing/2014/main" id="{E4B5D379-B53D-3748-9A86-0BDDD0ECC27F}"/>
              </a:ext>
            </a:extLst>
          </p:cNvPr>
          <p:cNvPicPr>
            <a:picLocks noChangeAspect="1"/>
          </p:cNvPicPr>
          <p:nvPr/>
        </p:nvPicPr>
        <p:blipFill>
          <a:blip r:embed="rId5"/>
          <a:stretch>
            <a:fillRect/>
          </a:stretch>
        </p:blipFill>
        <p:spPr>
          <a:xfrm>
            <a:off x="7763238" y="3101180"/>
            <a:ext cx="3626681" cy="1713301"/>
          </a:xfrm>
          <a:prstGeom prst="rect">
            <a:avLst/>
          </a:prstGeom>
        </p:spPr>
      </p:pic>
      <p:sp>
        <p:nvSpPr>
          <p:cNvPr id="10" name="TextBox 9">
            <a:extLst>
              <a:ext uri="{FF2B5EF4-FFF2-40B4-BE49-F238E27FC236}">
                <a16:creationId xmlns:a16="http://schemas.microsoft.com/office/drawing/2014/main" id="{48004F30-CC89-9A48-86D6-68B3D314906A}"/>
              </a:ext>
            </a:extLst>
          </p:cNvPr>
          <p:cNvSpPr txBox="1"/>
          <p:nvPr/>
        </p:nvSpPr>
        <p:spPr>
          <a:xfrm>
            <a:off x="8708011" y="5115695"/>
            <a:ext cx="2421924" cy="923330"/>
          </a:xfrm>
          <a:prstGeom prst="rect">
            <a:avLst/>
          </a:prstGeom>
          <a:noFill/>
        </p:spPr>
        <p:txBody>
          <a:bodyPr wrap="square" rtlCol="0">
            <a:spAutoFit/>
          </a:bodyPr>
          <a:lstStyle/>
          <a:p>
            <a:pPr algn="ctr"/>
            <a:r>
              <a:rPr lang="en-GB" dirty="0"/>
              <a:t>c. </a:t>
            </a:r>
            <a:r>
              <a:rPr lang="el-GR" dirty="0"/>
              <a:t>225-215 π.Χ.</a:t>
            </a:r>
            <a:endParaRPr lang="en-GB" dirty="0"/>
          </a:p>
          <a:p>
            <a:pPr algn="ctr"/>
            <a:r>
              <a:rPr lang="el-GR" dirty="0"/>
              <a:t>Διόσκουροι / άρμα</a:t>
            </a:r>
          </a:p>
          <a:p>
            <a:endParaRPr lang="en-US" dirty="0"/>
          </a:p>
        </p:txBody>
      </p:sp>
      <p:sp>
        <p:nvSpPr>
          <p:cNvPr id="11" name="TextBox 10">
            <a:extLst>
              <a:ext uri="{FF2B5EF4-FFF2-40B4-BE49-F238E27FC236}">
                <a16:creationId xmlns:a16="http://schemas.microsoft.com/office/drawing/2014/main" id="{AD808091-7324-0F49-9873-BF3C36186170}"/>
              </a:ext>
            </a:extLst>
          </p:cNvPr>
          <p:cNvSpPr txBox="1"/>
          <p:nvPr/>
        </p:nvSpPr>
        <p:spPr>
          <a:xfrm>
            <a:off x="4493733" y="5175767"/>
            <a:ext cx="2825393" cy="646331"/>
          </a:xfrm>
          <a:prstGeom prst="rect">
            <a:avLst/>
          </a:prstGeom>
          <a:noFill/>
        </p:spPr>
        <p:txBody>
          <a:bodyPr wrap="square" rtlCol="0">
            <a:spAutoFit/>
          </a:bodyPr>
          <a:lstStyle/>
          <a:p>
            <a:pPr algn="ctr"/>
            <a:r>
              <a:rPr lang="en-GB" dirty="0"/>
              <a:t>c. 241-235</a:t>
            </a:r>
            <a:r>
              <a:rPr lang="el-GR" dirty="0"/>
              <a:t> π.Χ.</a:t>
            </a:r>
          </a:p>
          <a:p>
            <a:pPr algn="ctr"/>
            <a:r>
              <a:rPr lang="en-GB" dirty="0"/>
              <a:t>Mars / </a:t>
            </a:r>
            <a:r>
              <a:rPr lang="en-GB" dirty="0" err="1"/>
              <a:t>Ά</a:t>
            </a:r>
            <a:r>
              <a:rPr lang="el-GR" dirty="0" err="1"/>
              <a:t>λογο</a:t>
            </a:r>
            <a:r>
              <a:rPr lang="el-GR" dirty="0"/>
              <a:t>  7.3-6.6 </a:t>
            </a:r>
            <a:r>
              <a:rPr lang="el-GR" dirty="0" err="1"/>
              <a:t>γρ</a:t>
            </a:r>
            <a:r>
              <a:rPr lang="el-GR" dirty="0"/>
              <a:t>.</a:t>
            </a:r>
            <a:endParaRPr lang="en-US" dirty="0"/>
          </a:p>
        </p:txBody>
      </p:sp>
    </p:spTree>
    <p:extLst>
      <p:ext uri="{BB962C8B-B14F-4D97-AF65-F5344CB8AC3E}">
        <p14:creationId xmlns:p14="http://schemas.microsoft.com/office/powerpoint/2010/main" val="2744864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l-GR" sz="2800" dirty="0"/>
              <a:t>Η εισαγωγή του δηναρίου και </a:t>
            </a:r>
            <a:br>
              <a:rPr lang="el-GR" sz="2800" dirty="0"/>
            </a:br>
            <a:r>
              <a:rPr lang="el-GR" sz="2800" dirty="0"/>
              <a:t>ριζική αλλαγή όλου του ρωμαϊκού νομισματικού συστήματος </a:t>
            </a:r>
            <a:br>
              <a:rPr lang="el-GR" sz="2800" dirty="0"/>
            </a:br>
            <a:r>
              <a:rPr lang="el-GR" sz="2800" dirty="0"/>
              <a:t>εν μέσω του β’ Καρχηδονιακού πολέμου (218-201 π.Χ.)</a:t>
            </a:r>
            <a:br>
              <a:rPr lang="en-GB" sz="2800" dirty="0"/>
            </a:br>
            <a:endParaRPr lang="en-US" sz="2800"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790622953"/>
              </p:ext>
            </p:extLst>
          </p:nvPr>
        </p:nvGraphicFramePr>
        <p:xfrm>
          <a:off x="1090863" y="2649454"/>
          <a:ext cx="10515601" cy="2688879"/>
        </p:xfrm>
        <a:graphic>
          <a:graphicData uri="http://schemas.openxmlformats.org/drawingml/2006/table">
            <a:tbl>
              <a:tblPr firstRow="1" bandRow="1">
                <a:tableStyleId>{5C22544A-7EE6-4342-B048-85BDC9FD1C3A}</a:tableStyleId>
              </a:tblPr>
              <a:tblGrid>
                <a:gridCol w="3084514">
                  <a:extLst>
                    <a:ext uri="{9D8B030D-6E8A-4147-A177-3AD203B41FA5}">
                      <a16:colId xmlns:a16="http://schemas.microsoft.com/office/drawing/2014/main" val="20000"/>
                    </a:ext>
                  </a:extLst>
                </a:gridCol>
                <a:gridCol w="1924633">
                  <a:extLst>
                    <a:ext uri="{9D8B030D-6E8A-4147-A177-3AD203B41FA5}">
                      <a16:colId xmlns:a16="http://schemas.microsoft.com/office/drawing/2014/main" val="20001"/>
                    </a:ext>
                  </a:extLst>
                </a:gridCol>
                <a:gridCol w="2877554">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295517">
                <a:tc>
                  <a:txBody>
                    <a:bodyPr/>
                    <a:lstStyle/>
                    <a:p>
                      <a:r>
                        <a:rPr lang="el-GR" dirty="0"/>
                        <a:t>Υποδιαίρεση</a:t>
                      </a:r>
                      <a:endParaRPr lang="en-US" dirty="0"/>
                    </a:p>
                  </a:txBody>
                  <a:tcPr marL="185513" marR="185513"/>
                </a:tc>
                <a:tc>
                  <a:txBody>
                    <a:bodyPr/>
                    <a:lstStyle/>
                    <a:p>
                      <a:r>
                        <a:rPr lang="el-GR" dirty="0"/>
                        <a:t>Σύμβολο</a:t>
                      </a:r>
                      <a:endParaRPr lang="en-US" dirty="0"/>
                    </a:p>
                  </a:txBody>
                  <a:tcPr marL="185513" marR="185513"/>
                </a:tc>
                <a:tc>
                  <a:txBody>
                    <a:bodyPr/>
                    <a:lstStyle/>
                    <a:p>
                      <a:r>
                        <a:rPr lang="el-GR" dirty="0"/>
                        <a:t>Αξία σε Α</a:t>
                      </a:r>
                      <a:r>
                        <a:rPr lang="en-GB" dirty="0"/>
                        <a:t>s</a:t>
                      </a:r>
                      <a:endParaRPr lang="en-US" dirty="0"/>
                    </a:p>
                  </a:txBody>
                  <a:tcPr marL="185513" marR="185513"/>
                </a:tc>
                <a:tc>
                  <a:txBody>
                    <a:bodyPr/>
                    <a:lstStyle/>
                    <a:p>
                      <a:r>
                        <a:rPr lang="el-GR" dirty="0"/>
                        <a:t>Τύποι</a:t>
                      </a:r>
                      <a:endParaRPr lang="en-US" dirty="0"/>
                    </a:p>
                  </a:txBody>
                  <a:tcPr marL="185513" marR="185513"/>
                </a:tc>
                <a:extLst>
                  <a:ext uri="{0D108BD9-81ED-4DB2-BD59-A6C34878D82A}">
                    <a16:rowId xmlns:a16="http://schemas.microsoft.com/office/drawing/2014/main" val="10000"/>
                  </a:ext>
                </a:extLst>
              </a:tr>
              <a:tr h="517155">
                <a:tc>
                  <a:txBody>
                    <a:bodyPr/>
                    <a:lstStyle/>
                    <a:p>
                      <a:r>
                        <a:rPr lang="el-GR" dirty="0"/>
                        <a:t>Δηνάριο</a:t>
                      </a:r>
                    </a:p>
                    <a:p>
                      <a:r>
                        <a:rPr lang="el-GR" dirty="0"/>
                        <a:t>4,5 γρ./3.9 γρ.</a:t>
                      </a:r>
                      <a:endParaRPr lang="en-US" dirty="0"/>
                    </a:p>
                  </a:txBody>
                  <a:tcPr marL="185513" marR="185513"/>
                </a:tc>
                <a:tc>
                  <a:txBody>
                    <a:bodyPr/>
                    <a:lstStyle/>
                    <a:p>
                      <a:r>
                        <a:rPr lang="en-US" dirty="0"/>
                        <a:t>X</a:t>
                      </a:r>
                      <a:r>
                        <a:rPr lang="el-GR" dirty="0"/>
                        <a:t> / Χ</a:t>
                      </a:r>
                      <a:r>
                        <a:rPr lang="en-GB" dirty="0"/>
                        <a:t>VI</a:t>
                      </a:r>
                      <a:endParaRPr lang="en-US" dirty="0"/>
                    </a:p>
                  </a:txBody>
                  <a:tcPr marL="185513" marR="185513"/>
                </a:tc>
                <a:tc>
                  <a:txBody>
                    <a:bodyPr/>
                    <a:lstStyle/>
                    <a:p>
                      <a:r>
                        <a:rPr lang="el-GR" dirty="0"/>
                        <a:t>10</a:t>
                      </a:r>
                      <a:r>
                        <a:rPr lang="en-GB" dirty="0"/>
                        <a:t> / 16</a:t>
                      </a:r>
                      <a:endParaRPr lang="en-US" dirty="0"/>
                    </a:p>
                  </a:txBody>
                  <a:tcPr marL="185513" marR="185513"/>
                </a:tc>
                <a:tc>
                  <a:txBody>
                    <a:bodyPr/>
                    <a:lstStyle/>
                    <a:p>
                      <a:r>
                        <a:rPr lang="el-GR" dirty="0"/>
                        <a:t>Ρώμη /Διόσκουροι</a:t>
                      </a:r>
                      <a:endParaRPr lang="en-US" dirty="0"/>
                    </a:p>
                  </a:txBody>
                  <a:tcPr marL="185513" marR="185513"/>
                </a:tc>
                <a:extLst>
                  <a:ext uri="{0D108BD9-81ED-4DB2-BD59-A6C34878D82A}">
                    <a16:rowId xmlns:a16="http://schemas.microsoft.com/office/drawing/2014/main" val="10001"/>
                  </a:ext>
                </a:extLst>
              </a:tr>
              <a:tr h="311418">
                <a:tc>
                  <a:txBody>
                    <a:bodyPr/>
                    <a:lstStyle/>
                    <a:p>
                      <a:r>
                        <a:rPr lang="en-US" dirty="0" err="1"/>
                        <a:t>Quinarius</a:t>
                      </a:r>
                      <a:endParaRPr lang="en-US" dirty="0"/>
                    </a:p>
                  </a:txBody>
                  <a:tcPr marL="185513" marR="185513"/>
                </a:tc>
                <a:tc>
                  <a:txBody>
                    <a:bodyPr/>
                    <a:lstStyle/>
                    <a:p>
                      <a:r>
                        <a:rPr lang="en-US" dirty="0"/>
                        <a:t>V</a:t>
                      </a:r>
                    </a:p>
                  </a:txBody>
                  <a:tcPr marL="185513" marR="185513"/>
                </a:tc>
                <a:tc>
                  <a:txBody>
                    <a:bodyPr/>
                    <a:lstStyle/>
                    <a:p>
                      <a:r>
                        <a:rPr lang="el-GR" dirty="0"/>
                        <a:t>5 / 8</a:t>
                      </a:r>
                      <a:endParaRPr lang="en-US" dirty="0"/>
                    </a:p>
                  </a:txBody>
                  <a:tcPr marL="185513" marR="1855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Ρώμη /Διόσκουροι</a:t>
                      </a:r>
                      <a:endParaRPr lang="en-US" dirty="0"/>
                    </a:p>
                  </a:txBody>
                  <a:tcPr marL="185513" marR="185513"/>
                </a:tc>
                <a:extLst>
                  <a:ext uri="{0D108BD9-81ED-4DB2-BD59-A6C34878D82A}">
                    <a16:rowId xmlns:a16="http://schemas.microsoft.com/office/drawing/2014/main" val="10002"/>
                  </a:ext>
                </a:extLst>
              </a:tr>
              <a:tr h="340233">
                <a:tc>
                  <a:txBody>
                    <a:bodyPr/>
                    <a:lstStyle/>
                    <a:p>
                      <a:r>
                        <a:rPr lang="en-US" dirty="0" err="1"/>
                        <a:t>Sestertius</a:t>
                      </a:r>
                      <a:endParaRPr lang="en-US" dirty="0"/>
                    </a:p>
                  </a:txBody>
                  <a:tcPr marL="185513" marR="185513"/>
                </a:tc>
                <a:tc>
                  <a:txBody>
                    <a:bodyPr/>
                    <a:lstStyle/>
                    <a:p>
                      <a:r>
                        <a:rPr lang="en-US" dirty="0"/>
                        <a:t>IIS</a:t>
                      </a:r>
                    </a:p>
                  </a:txBody>
                  <a:tcPr marL="185513" marR="185513"/>
                </a:tc>
                <a:tc>
                  <a:txBody>
                    <a:bodyPr/>
                    <a:lstStyle/>
                    <a:p>
                      <a:r>
                        <a:rPr lang="el-GR" dirty="0"/>
                        <a:t>2 </a:t>
                      </a:r>
                      <a:r>
                        <a:rPr lang="en-US" dirty="0"/>
                        <a:t>½</a:t>
                      </a:r>
                      <a:r>
                        <a:rPr lang="el-GR" dirty="0"/>
                        <a:t> / 4</a:t>
                      </a:r>
                      <a:endParaRPr lang="en-US" dirty="0"/>
                    </a:p>
                  </a:txBody>
                  <a:tcPr marL="185513" marR="1855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Ρώμη /Διόσκουροι</a:t>
                      </a:r>
                      <a:endParaRPr lang="en-US" dirty="0"/>
                    </a:p>
                  </a:txBody>
                  <a:tcPr marL="185513" marR="185513"/>
                </a:tc>
                <a:extLst>
                  <a:ext uri="{0D108BD9-81ED-4DB2-BD59-A6C34878D82A}">
                    <a16:rowId xmlns:a16="http://schemas.microsoft.com/office/drawing/2014/main" val="10003"/>
                  </a:ext>
                </a:extLst>
              </a:tr>
              <a:tr h="951519">
                <a:tc>
                  <a:txBody>
                    <a:bodyPr/>
                    <a:lstStyle/>
                    <a:p>
                      <a:r>
                        <a:rPr lang="en-US" dirty="0" err="1"/>
                        <a:t>Victoriatus</a:t>
                      </a:r>
                      <a:endParaRPr lang="en-US" dirty="0"/>
                    </a:p>
                  </a:txBody>
                  <a:tcPr marL="185513" marR="185513"/>
                </a:tc>
                <a:tc>
                  <a:txBody>
                    <a:bodyPr/>
                    <a:lstStyle/>
                    <a:p>
                      <a:r>
                        <a:rPr lang="en-US" dirty="0"/>
                        <a:t>-</a:t>
                      </a:r>
                    </a:p>
                  </a:txBody>
                  <a:tcPr marL="185513" marR="185513"/>
                </a:tc>
                <a:tc>
                  <a:txBody>
                    <a:bodyPr/>
                    <a:lstStyle/>
                    <a:p>
                      <a:r>
                        <a:rPr lang="el-GR" dirty="0"/>
                        <a:t>-</a:t>
                      </a:r>
                      <a:endParaRPr lang="en-US" dirty="0"/>
                    </a:p>
                  </a:txBody>
                  <a:tcPr marL="185513" marR="185513"/>
                </a:tc>
                <a:tc>
                  <a:txBody>
                    <a:bodyPr/>
                    <a:lstStyle/>
                    <a:p>
                      <a:r>
                        <a:rPr lang="el-GR" dirty="0"/>
                        <a:t>Ζεύς</a:t>
                      </a:r>
                      <a:r>
                        <a:rPr lang="el-GR" baseline="0" dirty="0"/>
                        <a:t> / Νίκη με τρόπαιο </a:t>
                      </a:r>
                      <a:endParaRPr lang="en-US" dirty="0"/>
                    </a:p>
                  </a:txBody>
                  <a:tcPr marL="185513" marR="185513"/>
                </a:tc>
                <a:extLst>
                  <a:ext uri="{0D108BD9-81ED-4DB2-BD59-A6C34878D82A}">
                    <a16:rowId xmlns:a16="http://schemas.microsoft.com/office/drawing/2014/main" val="10004"/>
                  </a:ext>
                </a:extLst>
              </a:tr>
            </a:tbl>
          </a:graphicData>
        </a:graphic>
      </p:graphicFrame>
      <p:sp>
        <p:nvSpPr>
          <p:cNvPr id="8" name="Text Placeholder 7"/>
          <p:cNvSpPr>
            <a:spLocks noGrp="1"/>
          </p:cNvSpPr>
          <p:nvPr>
            <p:ph type="body" sz="quarter" idx="4294967295"/>
          </p:nvPr>
        </p:nvSpPr>
        <p:spPr>
          <a:xfrm>
            <a:off x="1913021" y="1681163"/>
            <a:ext cx="10278979" cy="823912"/>
          </a:xfrm>
        </p:spPr>
        <p:txBody>
          <a:bodyPr>
            <a:normAutofit/>
          </a:bodyPr>
          <a:lstStyle/>
          <a:p>
            <a:r>
              <a:rPr lang="el-GR" dirty="0"/>
              <a:t>Νομισματική μεταρρύθμιση 215-209 π.Χ. (211 π.Χ.)</a:t>
            </a:r>
            <a:endParaRPr lang="en-US" dirty="0"/>
          </a:p>
        </p:txBody>
      </p:sp>
    </p:spTree>
    <p:extLst>
      <p:ext uri="{BB962C8B-B14F-4D97-AF65-F5344CB8AC3E}">
        <p14:creationId xmlns:p14="http://schemas.microsoft.com/office/powerpoint/2010/main" val="1201037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l-GR" dirty="0"/>
              <a:t>Τα χαλκά μετά το 211 π.Χ.</a:t>
            </a:r>
            <a:r>
              <a:rPr lang="en-GB" dirty="0"/>
              <a:t> </a:t>
            </a:r>
            <a:endParaRPr lang="en-US" dirty="0"/>
          </a:p>
        </p:txBody>
      </p:sp>
      <p:pic>
        <p:nvPicPr>
          <p:cNvPr id="3" name="Content Placeholder 2">
            <a:extLst>
              <a:ext uri="{FF2B5EF4-FFF2-40B4-BE49-F238E27FC236}">
                <a16:creationId xmlns:a16="http://schemas.microsoft.com/office/drawing/2014/main" id="{BF7F6DF8-07DD-5A4C-A642-10D88D600949}"/>
              </a:ext>
            </a:extLst>
          </p:cNvPr>
          <p:cNvPicPr>
            <a:picLocks noGrp="1" noChangeAspect="1"/>
          </p:cNvPicPr>
          <p:nvPr>
            <p:ph sz="half" idx="1"/>
          </p:nvPr>
        </p:nvPicPr>
        <p:blipFill>
          <a:blip r:embed="rId3"/>
          <a:stretch>
            <a:fillRect/>
          </a:stretch>
        </p:blipFill>
        <p:spPr>
          <a:xfrm>
            <a:off x="1217271" y="1825625"/>
            <a:ext cx="3062468" cy="1568456"/>
          </a:xfrm>
        </p:spPr>
      </p:pic>
      <p:pic>
        <p:nvPicPr>
          <p:cNvPr id="6" name="Content Placeholder 5">
            <a:extLst>
              <a:ext uri="{FF2B5EF4-FFF2-40B4-BE49-F238E27FC236}">
                <a16:creationId xmlns:a16="http://schemas.microsoft.com/office/drawing/2014/main" id="{AE23FEEC-0276-3D43-9C92-C608F07B1282}"/>
              </a:ext>
            </a:extLst>
          </p:cNvPr>
          <p:cNvPicPr>
            <a:picLocks noGrp="1" noChangeAspect="1"/>
          </p:cNvPicPr>
          <p:nvPr>
            <p:ph sz="half" idx="2"/>
          </p:nvPr>
        </p:nvPicPr>
        <p:blipFill>
          <a:blip r:embed="rId4"/>
          <a:stretch>
            <a:fillRect/>
          </a:stretch>
        </p:blipFill>
        <p:spPr>
          <a:xfrm>
            <a:off x="1445919" y="4174078"/>
            <a:ext cx="2605171" cy="1277695"/>
          </a:xfrm>
        </p:spPr>
      </p:pic>
      <p:sp>
        <p:nvSpPr>
          <p:cNvPr id="4" name="TextBox 3">
            <a:extLst>
              <a:ext uri="{FF2B5EF4-FFF2-40B4-BE49-F238E27FC236}">
                <a16:creationId xmlns:a16="http://schemas.microsoft.com/office/drawing/2014/main" id="{B3734EF9-6910-D940-8F2A-61CB034D7C1C}"/>
              </a:ext>
            </a:extLst>
          </p:cNvPr>
          <p:cNvSpPr txBox="1"/>
          <p:nvPr/>
        </p:nvSpPr>
        <p:spPr>
          <a:xfrm>
            <a:off x="4578548" y="2453443"/>
            <a:ext cx="1353020" cy="369332"/>
          </a:xfrm>
          <a:prstGeom prst="rect">
            <a:avLst/>
          </a:prstGeom>
          <a:noFill/>
        </p:spPr>
        <p:txBody>
          <a:bodyPr wrap="square" rtlCol="0">
            <a:spAutoFit/>
          </a:bodyPr>
          <a:lstStyle/>
          <a:p>
            <a:r>
              <a:rPr lang="en-US" dirty="0"/>
              <a:t>c. </a:t>
            </a:r>
            <a:r>
              <a:rPr lang="el-GR" dirty="0"/>
              <a:t>54-16 </a:t>
            </a:r>
            <a:r>
              <a:rPr lang="el-GR" dirty="0" err="1"/>
              <a:t>γρ</a:t>
            </a:r>
            <a:r>
              <a:rPr lang="el-GR" dirty="0"/>
              <a:t>.</a:t>
            </a:r>
            <a:endParaRPr lang="en-US" dirty="0"/>
          </a:p>
        </p:txBody>
      </p:sp>
      <p:sp>
        <p:nvSpPr>
          <p:cNvPr id="10" name="TextBox 9">
            <a:extLst>
              <a:ext uri="{FF2B5EF4-FFF2-40B4-BE49-F238E27FC236}">
                <a16:creationId xmlns:a16="http://schemas.microsoft.com/office/drawing/2014/main" id="{31C52480-696E-1F4D-A25D-5EFC6D6FC37C}"/>
              </a:ext>
            </a:extLst>
          </p:cNvPr>
          <p:cNvSpPr txBox="1"/>
          <p:nvPr/>
        </p:nvSpPr>
        <p:spPr>
          <a:xfrm>
            <a:off x="2310063" y="3529018"/>
            <a:ext cx="407484" cy="369332"/>
          </a:xfrm>
          <a:prstGeom prst="rect">
            <a:avLst/>
          </a:prstGeom>
          <a:noFill/>
        </p:spPr>
        <p:txBody>
          <a:bodyPr wrap="none" rtlCol="0">
            <a:spAutoFit/>
          </a:bodyPr>
          <a:lstStyle/>
          <a:p>
            <a:r>
              <a:rPr lang="en-GB" dirty="0"/>
              <a:t>As</a:t>
            </a:r>
            <a:endParaRPr lang="en-US" dirty="0"/>
          </a:p>
        </p:txBody>
      </p:sp>
      <p:sp>
        <p:nvSpPr>
          <p:cNvPr id="11" name="TextBox 10">
            <a:extLst>
              <a:ext uri="{FF2B5EF4-FFF2-40B4-BE49-F238E27FC236}">
                <a16:creationId xmlns:a16="http://schemas.microsoft.com/office/drawing/2014/main" id="{C8539622-5223-5741-93DD-BFD2564ABF52}"/>
              </a:ext>
            </a:extLst>
          </p:cNvPr>
          <p:cNvSpPr txBox="1"/>
          <p:nvPr/>
        </p:nvSpPr>
        <p:spPr>
          <a:xfrm>
            <a:off x="2219114" y="5727501"/>
            <a:ext cx="1251284" cy="369332"/>
          </a:xfrm>
          <a:prstGeom prst="rect">
            <a:avLst/>
          </a:prstGeom>
          <a:noFill/>
        </p:spPr>
        <p:txBody>
          <a:bodyPr wrap="square" rtlCol="0">
            <a:spAutoFit/>
          </a:bodyPr>
          <a:lstStyle/>
          <a:p>
            <a:r>
              <a:rPr lang="en-US" dirty="0"/>
              <a:t>Semis</a:t>
            </a:r>
          </a:p>
        </p:txBody>
      </p:sp>
    </p:spTree>
    <p:extLst>
      <p:ext uri="{BB962C8B-B14F-4D97-AF65-F5344CB8AC3E}">
        <p14:creationId xmlns:p14="http://schemas.microsoft.com/office/powerpoint/2010/main" val="1190493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058" y="132042"/>
            <a:ext cx="10515600" cy="1325563"/>
          </a:xfrm>
        </p:spPr>
        <p:txBody>
          <a:bodyPr>
            <a:normAutofit/>
          </a:bodyPr>
          <a:lstStyle/>
          <a:p>
            <a:pPr algn="ctr"/>
            <a:r>
              <a:rPr lang="el-GR" sz="4000" dirty="0">
                <a:solidFill>
                  <a:schemeClr val="tx2"/>
                </a:solidFill>
              </a:rPr>
              <a:t>Η σταδιακή διείσδυση των Ρωμαίων στην Ανατολική Μεσόγειο</a:t>
            </a:r>
            <a:endParaRPr lang="en-US" sz="4000" dirty="0">
              <a:solidFill>
                <a:schemeClr val="tx2"/>
              </a:solidFill>
            </a:endParaRPr>
          </a:p>
        </p:txBody>
      </p:sp>
      <p:sp>
        <p:nvSpPr>
          <p:cNvPr id="5" name="Content Placeholder 4"/>
          <p:cNvSpPr>
            <a:spLocks noGrp="1"/>
          </p:cNvSpPr>
          <p:nvPr>
            <p:ph idx="1"/>
          </p:nvPr>
        </p:nvSpPr>
        <p:spPr>
          <a:xfrm>
            <a:off x="1699163" y="1600201"/>
            <a:ext cx="9152210" cy="4525963"/>
          </a:xfrm>
        </p:spPr>
        <p:txBody>
          <a:bodyPr>
            <a:normAutofit lnSpcReduction="10000"/>
          </a:bodyPr>
          <a:lstStyle/>
          <a:p>
            <a:r>
              <a:rPr lang="en-US" dirty="0"/>
              <a:t>197 </a:t>
            </a:r>
            <a:r>
              <a:rPr lang="el-GR" dirty="0"/>
              <a:t>π.Χ.</a:t>
            </a:r>
            <a:r>
              <a:rPr lang="en-US" dirty="0"/>
              <a:t>: </a:t>
            </a:r>
            <a:r>
              <a:rPr lang="en-US" dirty="0" err="1"/>
              <a:t>Ή</a:t>
            </a:r>
            <a:r>
              <a:rPr lang="el-GR" dirty="0" err="1"/>
              <a:t>ττα</a:t>
            </a:r>
            <a:r>
              <a:rPr lang="el-GR" dirty="0"/>
              <a:t> του Φιλίππου Ε’ στις </a:t>
            </a:r>
            <a:r>
              <a:rPr lang="el-GR" dirty="0" err="1"/>
              <a:t>Κυνοσκεφαλές</a:t>
            </a:r>
            <a:endParaRPr lang="el-GR" dirty="0"/>
          </a:p>
          <a:p>
            <a:r>
              <a:rPr lang="en-US" dirty="0"/>
              <a:t>189 </a:t>
            </a:r>
            <a:r>
              <a:rPr lang="el-GR" dirty="0"/>
              <a:t>π.Χ.</a:t>
            </a:r>
            <a:r>
              <a:rPr lang="en-US" dirty="0"/>
              <a:t>: </a:t>
            </a:r>
            <a:r>
              <a:rPr lang="en-US" dirty="0" err="1"/>
              <a:t>Ή</a:t>
            </a:r>
            <a:r>
              <a:rPr lang="el-GR" dirty="0" err="1"/>
              <a:t>ττα</a:t>
            </a:r>
            <a:r>
              <a:rPr lang="el-GR" dirty="0"/>
              <a:t> του </a:t>
            </a:r>
            <a:r>
              <a:rPr lang="el-GR" dirty="0" err="1"/>
              <a:t>Αντιόχου</a:t>
            </a:r>
            <a:r>
              <a:rPr lang="el-GR" dirty="0"/>
              <a:t> Γ’ στην Μαγνησία</a:t>
            </a:r>
            <a:r>
              <a:rPr lang="en-US" dirty="0"/>
              <a:t>. </a:t>
            </a:r>
          </a:p>
          <a:p>
            <a:pPr marL="0" indent="0">
              <a:buNone/>
            </a:pPr>
            <a:r>
              <a:rPr lang="el-GR" dirty="0"/>
              <a:t>   </a:t>
            </a:r>
            <a:r>
              <a:rPr lang="el-GR" sz="2400" i="1" dirty="0"/>
              <a:t>Και οι δύο παραδίδουν τον στόλο, χάνουν εδάφη και  πληρώνουν   αποζημιώσεις.</a:t>
            </a:r>
          </a:p>
          <a:p>
            <a:r>
              <a:rPr lang="el-GR" dirty="0"/>
              <a:t>168 π.Χ. Μάχη της </a:t>
            </a:r>
            <a:r>
              <a:rPr lang="el-GR" dirty="0" err="1"/>
              <a:t>Πύδνας</a:t>
            </a:r>
            <a:r>
              <a:rPr lang="el-GR" dirty="0"/>
              <a:t> και κατάλυση του βασιλείου της Μακεδονίας</a:t>
            </a:r>
          </a:p>
          <a:p>
            <a:r>
              <a:rPr lang="el-GR" dirty="0"/>
              <a:t>146 π.Χ.: Καταστροφή της Κορίνθου και υποταγή της </a:t>
            </a:r>
            <a:r>
              <a:rPr lang="el-GR" dirty="0" err="1"/>
              <a:t>Αχαϊας</a:t>
            </a:r>
            <a:endParaRPr lang="en-US" dirty="0"/>
          </a:p>
          <a:p>
            <a:r>
              <a:rPr lang="en-US" dirty="0"/>
              <a:t>133 BC: </a:t>
            </a:r>
            <a:r>
              <a:rPr lang="en-US" dirty="0" err="1"/>
              <a:t>Ά</a:t>
            </a:r>
            <a:r>
              <a:rPr lang="el-GR" dirty="0"/>
              <a:t>τταλος Γ’ ‘δωρίζει’ το βασίλειο στους Ρωμαίους.</a:t>
            </a:r>
            <a:endParaRPr lang="en-GB" dirty="0"/>
          </a:p>
          <a:p>
            <a:r>
              <a:rPr lang="el-GR" dirty="0"/>
              <a:t>6</a:t>
            </a:r>
            <a:r>
              <a:rPr lang="en-GB" dirty="0"/>
              <a:t>3</a:t>
            </a:r>
            <a:r>
              <a:rPr lang="el-GR" dirty="0"/>
              <a:t> π.Χ.: Πομπηίος καταλαμβάνει την Συρία</a:t>
            </a:r>
          </a:p>
          <a:p>
            <a:r>
              <a:rPr lang="el-GR" dirty="0"/>
              <a:t>31 π.Χ.: Η Αίγυπτος στους Ρωμαίους</a:t>
            </a:r>
            <a:endParaRPr lang="en-US" dirty="0"/>
          </a:p>
        </p:txBody>
      </p:sp>
    </p:spTree>
    <p:extLst>
      <p:ext uri="{BB962C8B-B14F-4D97-AF65-F5344CB8AC3E}">
        <p14:creationId xmlns:p14="http://schemas.microsoft.com/office/powerpoint/2010/main" val="17446688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6708</TotalTime>
  <Words>2977</Words>
  <Application>Microsoft Macintosh PowerPoint</Application>
  <PresentationFormat>Widescreen</PresentationFormat>
  <Paragraphs>540</Paragraphs>
  <Slides>46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ＭＳ Ｐゴシック</vt:lpstr>
      <vt:lpstr>ヒラギノ角ゴ Pro W3</vt:lpstr>
      <vt:lpstr>Arial</vt:lpstr>
      <vt:lpstr>Calibri</vt:lpstr>
      <vt:lpstr>Calibri Light</vt:lpstr>
      <vt:lpstr>Gentium</vt:lpstr>
      <vt:lpstr>GentiumAlt</vt:lpstr>
      <vt:lpstr>Times New Roman</vt:lpstr>
      <vt:lpstr>Office Theme</vt:lpstr>
      <vt:lpstr>Η σταδιακή διείσδυση του Ρωμαϊκού νομίσματος στην ελληνική Ανατολή</vt:lpstr>
      <vt:lpstr>Michel Crawford, Coinage and Money in the Roman Republic, London, 1985</vt:lpstr>
      <vt:lpstr> Η παραγωγή νομίσματος στην Ιταλία</vt:lpstr>
      <vt:lpstr>Η παράδοση της Ιταλίας, ο χαλκός Aes signatum</vt:lpstr>
      <vt:lpstr>Aes Grave περ. 300 π.Χ έως την εισαγωγή του δηναρίου</vt:lpstr>
      <vt:lpstr>Αργυρές ρωμαϊκές κοπές πριν το δηνάριο c. 320-215 π.X.</vt:lpstr>
      <vt:lpstr>Η εισαγωγή του δηναρίου και  ριζική αλλαγή όλου του ρωμαϊκού νομισματικού συστήματος  εν μέσω του β’ Καρχηδονιακού πολέμου (218-201 π.Χ.) </vt:lpstr>
      <vt:lpstr>Τα χαλκά μετά το 211 π.Χ. </vt:lpstr>
      <vt:lpstr>Η σταδιακή διείσδυση των Ρωμαίων στην Ανατολική Μεσόγειο</vt:lpstr>
      <vt:lpstr>Δημιουργία ανατολικών ρωμαϊκών Επαρχιών</vt:lpstr>
      <vt:lpstr>Η σταδιακή εξάπλωση του δηναρίου</vt:lpstr>
      <vt:lpstr>Θησαυροί δηναρίων της περιόδου  της ρωμαϊκής δημοκρατίας  RRCH online</vt:lpstr>
      <vt:lpstr>Βαλκάνια έως τον Δούναβη και Μικρά Ασία RRCH online</vt:lpstr>
      <vt:lpstr>Θησαυροί δηναρίων από τον Βορειοελλαδικό χώρο κατά την  όψιμη ελληνιστική περίοδο</vt:lpstr>
      <vt:lpstr>PowerPoint Presentation</vt:lpstr>
      <vt:lpstr>Μεμονωμένα δηνάρια  έως τα χρόνια του Αυγούστου</vt:lpstr>
      <vt:lpstr>PowerPoint Presentation</vt:lpstr>
      <vt:lpstr>Κλ. Σιδηρόπουλος, “A Hoard of denarii and early Roman Messene”, INC 2009, Glasgow 2011</vt:lpstr>
      <vt:lpstr>Δηνάρια λεγεώνων Μάρκου Αντωνίου</vt:lpstr>
      <vt:lpstr>Fleet Coinage</vt:lpstr>
      <vt:lpstr>PowerPoint Presentation</vt:lpstr>
      <vt:lpstr>  Επιγραφικές μαρτυρίες Μακεδονία-Θράκη  </vt:lpstr>
      <vt:lpstr>Ευρετήρια Δήλου, 156 π.Χ. ID 1421 Ab. Col. I l. 3</vt:lpstr>
      <vt:lpstr>Αναφορά σε ρωμαϊκές υποδιαιρέσεις στα ευρετήρια της Δήλου</vt:lpstr>
      <vt:lpstr>Επιγραφικές μαρτυρίες Μεσσήνη: οκτώβολος εισφορά</vt:lpstr>
      <vt:lpstr>PowerPoint Presentation</vt:lpstr>
      <vt:lpstr>Η αναβίωση του Θεσσαλικού Κοινού μετά το 196 π.Χ.  </vt:lpstr>
      <vt:lpstr>Απελευθερωτικές επιγραφές από τους Δελφούς D. Mulliez, Topoi 7.1</vt:lpstr>
      <vt:lpstr>Οι Ελληνικές κοπές και η Ρωμαϊκή διοίκηση</vt:lpstr>
      <vt:lpstr> Μακεδονικές «Μερίδες» μετά το 168 π.Χ.</vt:lpstr>
      <vt:lpstr>Θάσος και Μαρώνεια: Σύμμαχοι των Ρωμαίων</vt:lpstr>
      <vt:lpstr>Θρακικές απομιμήσεις</vt:lpstr>
      <vt:lpstr>Το πρώτο δίγλωσσο νόμισμα</vt:lpstr>
      <vt:lpstr>Τέτραχμα στεφανηφόρα M. Thompson, The New Style Coinage of Athens, 1961</vt:lpstr>
      <vt:lpstr>Αθηναϊκές κοπές που έχουν συνδεθεί με τον Σύλλα, 86 π.Χ.</vt:lpstr>
      <vt:lpstr>Αππιανός, Μιθριδατικά, 5.30</vt:lpstr>
      <vt:lpstr>Το Αμφικτυονικό ψήφισμα F. Delphes III.2, 139</vt:lpstr>
      <vt:lpstr>Thonemann 2015, p. 126</vt:lpstr>
      <vt:lpstr>Κιστοφορικά 12,6γρ.</vt:lpstr>
      <vt:lpstr>Κιστοφορικά</vt:lpstr>
      <vt:lpstr>Η νέα εικονογραφία</vt:lpstr>
      <vt:lpstr>Οι στεφανηφόρες κοπές του 2ου αι. π.Χ.</vt:lpstr>
      <vt:lpstr>Κυρίαρχα αργυρά νομίσματα 2ος-1ο αι. π.Χ.</vt:lpstr>
      <vt:lpstr> The transmission from Greek to Roman denominations in Thessaly</vt:lpstr>
      <vt:lpstr>PowerPoint Presentation</vt:lpstr>
      <vt:lpstr>Carbone 2014, p. 19</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σταδιακή διείσδυση του Ρωμαϊκού νομίσματος στην ελληνική Ανατολή</dc:title>
  <dc:creator>Microsoft Office User</dc:creator>
  <cp:lastModifiedBy>Microsoft Office User</cp:lastModifiedBy>
  <cp:revision>95</cp:revision>
  <dcterms:created xsi:type="dcterms:W3CDTF">2019-11-13T10:12:46Z</dcterms:created>
  <dcterms:modified xsi:type="dcterms:W3CDTF">2019-11-26T13:04:49Z</dcterms:modified>
</cp:coreProperties>
</file>