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2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3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7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24/11/2021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smtClean="0"/>
              <a:t>ΗΣΙΟΔΟΣ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i="1" dirty="0" err="1" smtClean="0"/>
              <a:t>Ἔργον</a:t>
            </a:r>
            <a:r>
              <a:rPr lang="el-GR" i="1" dirty="0" smtClean="0"/>
              <a:t> δ' </a:t>
            </a:r>
            <a:r>
              <a:rPr lang="el-GR" i="1" dirty="0" err="1" smtClean="0"/>
              <a:t>οὐδὲν</a:t>
            </a:r>
            <a:r>
              <a:rPr lang="el-GR" i="1" dirty="0" smtClean="0"/>
              <a:t> </a:t>
            </a:r>
            <a:r>
              <a:rPr lang="el-GR" i="1" dirty="0" err="1" smtClean="0"/>
              <a:t>ὄνειδος</a:t>
            </a:r>
            <a:r>
              <a:rPr lang="el-GR" i="1" dirty="0" smtClean="0"/>
              <a:t>, </a:t>
            </a:r>
            <a:r>
              <a:rPr lang="el-GR" i="1" dirty="0" err="1" smtClean="0"/>
              <a:t>ἀεργίη</a:t>
            </a:r>
            <a:r>
              <a:rPr lang="el-GR" i="1" dirty="0" smtClean="0"/>
              <a:t> </a:t>
            </a:r>
            <a:r>
              <a:rPr lang="el-GR" i="1" dirty="0" err="1" smtClean="0"/>
              <a:t>δέ</a:t>
            </a:r>
            <a:r>
              <a:rPr lang="el-GR" i="1" dirty="0" smtClean="0"/>
              <a:t> τ' </a:t>
            </a:r>
            <a:r>
              <a:rPr lang="el-GR" i="1" dirty="0" err="1" smtClean="0"/>
              <a:t>ὄνειδος</a:t>
            </a:r>
            <a:r>
              <a:rPr lang="el-GR" dirty="0" smtClean="0"/>
              <a:t> </a:t>
            </a:r>
            <a:r>
              <a:rPr lang="el-GR" i="1" dirty="0" smtClean="0"/>
              <a:t> (</a:t>
            </a:r>
            <a:r>
              <a:rPr lang="el-GR" i="1" dirty="0" err="1" smtClean="0"/>
              <a:t>Ἔργα</a:t>
            </a:r>
            <a:r>
              <a:rPr lang="el-GR" i="1" dirty="0" smtClean="0"/>
              <a:t> </a:t>
            </a:r>
            <a:r>
              <a:rPr lang="el-GR" i="1" dirty="0" err="1" smtClean="0"/>
              <a:t>καὶ</a:t>
            </a:r>
            <a:r>
              <a:rPr lang="el-GR" i="1" dirty="0" smtClean="0"/>
              <a:t> </a:t>
            </a:r>
            <a:r>
              <a:rPr lang="el-GR" i="1" dirty="0" err="1" smtClean="0"/>
              <a:t>Ἡμέραι</a:t>
            </a:r>
            <a:r>
              <a:rPr lang="el-GR" dirty="0" smtClean="0"/>
              <a:t>, στ. 311)  Η δουλειά δεν έχει ντροπή, ντροπή έχει η τεμπελιά. </a:t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>
            <a:normAutofit/>
          </a:bodyPr>
          <a:lstStyle/>
          <a:p>
            <a:r>
              <a:rPr lang="el-GR" b="1" i="1" dirty="0" smtClean="0"/>
              <a:t>Θεογονία</a:t>
            </a:r>
            <a:r>
              <a:rPr lang="el-GR" b="1" dirty="0" smtClean="0"/>
              <a:t>, 1-34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dirty="0" err="1" smtClean="0"/>
              <a:t>δρέψασαι</a:t>
            </a:r>
            <a:r>
              <a:rPr lang="el-GR" dirty="0" smtClean="0"/>
              <a:t> </a:t>
            </a:r>
            <a:r>
              <a:rPr lang="el-GR" dirty="0" err="1" smtClean="0"/>
              <a:t>θηητόν</a:t>
            </a:r>
            <a:r>
              <a:rPr lang="el-GR" dirty="0" smtClean="0"/>
              <a:t>· </a:t>
            </a:r>
            <a:r>
              <a:rPr lang="el-GR" dirty="0" err="1" smtClean="0"/>
              <a:t>ἐνέπνευσαν</a:t>
            </a:r>
            <a:r>
              <a:rPr lang="el-GR" dirty="0" smtClean="0"/>
              <a:t> </a:t>
            </a:r>
            <a:r>
              <a:rPr lang="el-GR" dirty="0" err="1" smtClean="0"/>
              <a:t>δέ</a:t>
            </a:r>
            <a:r>
              <a:rPr lang="el-GR" dirty="0" smtClean="0"/>
              <a:t> </a:t>
            </a:r>
            <a:r>
              <a:rPr lang="el-GR" dirty="0" err="1" smtClean="0"/>
              <a:t>μοι</a:t>
            </a:r>
            <a:r>
              <a:rPr lang="el-GR" dirty="0" smtClean="0"/>
              <a:t> </a:t>
            </a:r>
            <a:r>
              <a:rPr lang="el-GR" dirty="0" err="1" smtClean="0"/>
              <a:t>αὐδὴν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θέσπιν</a:t>
            </a:r>
            <a:r>
              <a:rPr lang="el-GR" dirty="0" smtClean="0"/>
              <a:t>, </a:t>
            </a:r>
            <a:r>
              <a:rPr lang="el-GR" dirty="0" err="1" smtClean="0"/>
              <a:t>ἵνα</a:t>
            </a:r>
            <a:r>
              <a:rPr lang="el-GR" dirty="0" smtClean="0"/>
              <a:t> </a:t>
            </a:r>
            <a:r>
              <a:rPr lang="el-GR" dirty="0" err="1" smtClean="0"/>
              <a:t>κλείοιμι</a:t>
            </a:r>
            <a:r>
              <a:rPr lang="el-GR" dirty="0" smtClean="0"/>
              <a:t> </a:t>
            </a:r>
            <a:r>
              <a:rPr lang="el-GR" dirty="0" err="1" smtClean="0"/>
              <a:t>τά</a:t>
            </a:r>
            <a:r>
              <a:rPr lang="el-GR" dirty="0" smtClean="0"/>
              <a:t> </a:t>
            </a:r>
            <a:r>
              <a:rPr lang="el-GR" dirty="0" err="1" smtClean="0"/>
              <a:t>τ᾽</a:t>
            </a:r>
            <a:r>
              <a:rPr lang="el-GR" dirty="0" smtClean="0"/>
              <a:t> </a:t>
            </a:r>
            <a:r>
              <a:rPr lang="el-GR" dirty="0" err="1" smtClean="0"/>
              <a:t>ἐσσόμενα</a:t>
            </a:r>
            <a:r>
              <a:rPr lang="el-GR" dirty="0" smtClean="0"/>
              <a:t> </a:t>
            </a:r>
            <a:r>
              <a:rPr lang="el-GR" dirty="0" err="1" smtClean="0"/>
              <a:t>πρό</a:t>
            </a:r>
            <a:r>
              <a:rPr lang="el-GR" dirty="0" smtClean="0"/>
              <a:t> </a:t>
            </a:r>
            <a:r>
              <a:rPr lang="el-GR" dirty="0" err="1" smtClean="0"/>
              <a:t>τ᾽</a:t>
            </a:r>
            <a:r>
              <a:rPr lang="el-GR" dirty="0" smtClean="0"/>
              <a:t> </a:t>
            </a:r>
            <a:r>
              <a:rPr lang="el-GR" dirty="0" err="1" smtClean="0"/>
              <a:t>ἐόντα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err="1" smtClean="0"/>
              <a:t>καί</a:t>
            </a:r>
            <a:r>
              <a:rPr lang="el-GR" dirty="0" smtClean="0"/>
              <a:t> με </a:t>
            </a:r>
            <a:r>
              <a:rPr lang="el-GR" dirty="0" err="1" smtClean="0"/>
              <a:t>κέλονθ᾽</a:t>
            </a:r>
            <a:r>
              <a:rPr lang="el-GR" dirty="0" smtClean="0"/>
              <a:t> </a:t>
            </a:r>
            <a:r>
              <a:rPr lang="el-GR" dirty="0" err="1" smtClean="0"/>
              <a:t>ὑμνεῖν</a:t>
            </a:r>
            <a:r>
              <a:rPr lang="el-GR" dirty="0" smtClean="0"/>
              <a:t> μακάρων γένος </a:t>
            </a:r>
            <a:r>
              <a:rPr lang="el-GR" dirty="0" err="1" smtClean="0"/>
              <a:t>αἰὲν</a:t>
            </a:r>
            <a:r>
              <a:rPr lang="el-GR" dirty="0" smtClean="0"/>
              <a:t> </a:t>
            </a:r>
            <a:r>
              <a:rPr lang="el-GR" dirty="0" err="1" smtClean="0"/>
              <a:t>ἐόντων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err="1" smtClean="0"/>
              <a:t>σφᾶς</a:t>
            </a:r>
            <a:r>
              <a:rPr lang="el-GR" dirty="0" smtClean="0"/>
              <a:t> </a:t>
            </a:r>
            <a:r>
              <a:rPr lang="el-GR" dirty="0" err="1" smtClean="0"/>
              <a:t>δ᾽</a:t>
            </a:r>
            <a:r>
              <a:rPr lang="el-GR" dirty="0" smtClean="0"/>
              <a:t> </a:t>
            </a:r>
            <a:r>
              <a:rPr lang="el-GR" dirty="0" err="1" smtClean="0"/>
              <a:t>αὐτὰς</a:t>
            </a:r>
            <a:r>
              <a:rPr lang="el-GR" dirty="0" smtClean="0"/>
              <a:t> </a:t>
            </a:r>
            <a:r>
              <a:rPr lang="el-GR" dirty="0" err="1" smtClean="0"/>
              <a:t>πρῶτόν</a:t>
            </a:r>
            <a:r>
              <a:rPr lang="el-GR" dirty="0" smtClean="0"/>
              <a:t> τε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ὕστατον</a:t>
            </a:r>
            <a:r>
              <a:rPr lang="el-GR" dirty="0" smtClean="0"/>
              <a:t> </a:t>
            </a:r>
            <a:r>
              <a:rPr lang="el-GR" dirty="0" err="1" smtClean="0"/>
              <a:t>αἰὲν</a:t>
            </a:r>
            <a:r>
              <a:rPr lang="el-GR" dirty="0" smtClean="0"/>
              <a:t> </a:t>
            </a:r>
            <a:r>
              <a:rPr lang="el-GR" dirty="0" err="1" smtClean="0"/>
              <a:t>ἀείδειν</a:t>
            </a:r>
            <a:r>
              <a:rPr lang="el-GR" dirty="0" smtClean="0"/>
              <a:t>.</a:t>
            </a:r>
          </a:p>
          <a:p>
            <a:pPr algn="just">
              <a:buNone/>
            </a:pPr>
            <a:r>
              <a:rPr lang="el-GR" dirty="0" smtClean="0"/>
              <a:t>35 </a:t>
            </a:r>
            <a:r>
              <a:rPr lang="el-GR" dirty="0" err="1" smtClean="0"/>
              <a:t>ἀλλὰ</a:t>
            </a:r>
            <a:r>
              <a:rPr lang="el-GR" dirty="0" smtClean="0"/>
              <a:t> </a:t>
            </a:r>
            <a:r>
              <a:rPr lang="el-GR" dirty="0" err="1" smtClean="0"/>
              <a:t>τίη</a:t>
            </a:r>
            <a:r>
              <a:rPr lang="el-GR" dirty="0" smtClean="0"/>
              <a:t> </a:t>
            </a:r>
            <a:r>
              <a:rPr lang="el-GR" dirty="0" err="1" smtClean="0"/>
              <a:t>μοι</a:t>
            </a:r>
            <a:r>
              <a:rPr lang="el-GR" dirty="0" smtClean="0"/>
              <a:t> </a:t>
            </a:r>
            <a:r>
              <a:rPr lang="el-GR" dirty="0" err="1" smtClean="0"/>
              <a:t>ταῦτα</a:t>
            </a:r>
            <a:r>
              <a:rPr lang="el-GR" dirty="0" smtClean="0"/>
              <a:t> </a:t>
            </a:r>
            <a:r>
              <a:rPr lang="el-GR" dirty="0" err="1" smtClean="0"/>
              <a:t>περὶ</a:t>
            </a:r>
            <a:r>
              <a:rPr lang="el-GR" dirty="0" smtClean="0"/>
              <a:t> </a:t>
            </a:r>
            <a:r>
              <a:rPr lang="el-GR" dirty="0" err="1" smtClean="0"/>
              <a:t>δρῦν</a:t>
            </a:r>
            <a:r>
              <a:rPr lang="el-GR" dirty="0" smtClean="0"/>
              <a:t> ἢ </a:t>
            </a:r>
            <a:r>
              <a:rPr lang="el-GR" dirty="0" err="1" smtClean="0"/>
              <a:t>περὶ</a:t>
            </a:r>
            <a:r>
              <a:rPr lang="el-GR" dirty="0" smtClean="0"/>
              <a:t> </a:t>
            </a:r>
            <a:r>
              <a:rPr lang="el-GR" dirty="0" err="1" smtClean="0"/>
              <a:t>πέτρην</a:t>
            </a:r>
            <a:r>
              <a:rPr lang="el-GR" dirty="0" smtClean="0"/>
              <a:t>;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Επισκόπηση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l-GR" dirty="0" smtClean="0"/>
              <a:t>Κομβικά σημεία προοιμίου.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Ύφος.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Συμπέρασμα – Ηθικό δίδαγμα Ησιόδου.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Διαφορές και κοινά στοιχεία με προοίμιο </a:t>
            </a:r>
            <a:r>
              <a:rPr lang="el-GR" dirty="0" err="1" smtClean="0"/>
              <a:t>Ιλιάδας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el-GR" b="1" dirty="0" err="1" smtClean="0"/>
              <a:t>Ἔργα</a:t>
            </a:r>
            <a:r>
              <a:rPr lang="el-GR" b="1" dirty="0" smtClean="0"/>
              <a:t> </a:t>
            </a:r>
            <a:r>
              <a:rPr lang="el-GR" b="1" dirty="0" err="1" smtClean="0"/>
              <a:t>καὶ</a:t>
            </a:r>
            <a:r>
              <a:rPr lang="el-GR" b="1" dirty="0" smtClean="0"/>
              <a:t> </a:t>
            </a:r>
            <a:r>
              <a:rPr lang="el-GR" b="1" dirty="0" err="1" smtClean="0"/>
              <a:t>Ἡμέραι</a:t>
            </a:r>
            <a:r>
              <a:rPr lang="el-GR" b="1" dirty="0" smtClean="0"/>
              <a:t> </a:t>
            </a:r>
            <a:br>
              <a:rPr lang="el-GR" b="1" dirty="0" smtClean="0"/>
            </a:b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Διδακτικό έπος</a:t>
            </a:r>
          </a:p>
          <a:p>
            <a:r>
              <a:rPr lang="el-GR" dirty="0" err="1" smtClean="0"/>
              <a:t>Αφόρμηση</a:t>
            </a:r>
            <a:endParaRPr lang="el-GR" dirty="0" smtClean="0"/>
          </a:p>
          <a:p>
            <a:r>
              <a:rPr lang="el-GR" dirty="0" smtClean="0"/>
              <a:t>Βασικά θέματα του έργου, ποια είναι;</a:t>
            </a:r>
          </a:p>
          <a:p>
            <a:r>
              <a:rPr lang="el-GR" dirty="0" smtClean="0"/>
              <a:t>Χωρίζεται σε 2 μέρη:</a:t>
            </a:r>
          </a:p>
          <a:p>
            <a:pPr algn="just">
              <a:buFont typeface="Courier New" pitchFamily="49" charset="0"/>
              <a:buChar char="o"/>
            </a:pPr>
            <a:r>
              <a:rPr lang="el-GR" dirty="0" smtClean="0"/>
              <a:t>το θεωρητικό, με τις μυθικές διηγήσεις και </a:t>
            </a:r>
          </a:p>
          <a:p>
            <a:pPr algn="just">
              <a:buFont typeface="Courier New" pitchFamily="49" charset="0"/>
              <a:buChar char="o"/>
            </a:pPr>
            <a:r>
              <a:rPr lang="el-GR" dirty="0" smtClean="0"/>
              <a:t>το πρακτικό, με συμβουλές και παραδείγματα από την καθημερινότητα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el-GR" b="1" dirty="0" err="1" smtClean="0"/>
              <a:t>Ἔργα</a:t>
            </a:r>
            <a:r>
              <a:rPr lang="el-GR" b="1" dirty="0" smtClean="0"/>
              <a:t> </a:t>
            </a:r>
            <a:r>
              <a:rPr lang="el-GR" b="1" dirty="0" err="1" smtClean="0"/>
              <a:t>καὶ</a:t>
            </a:r>
            <a:r>
              <a:rPr lang="el-GR" b="1" dirty="0" smtClean="0"/>
              <a:t> </a:t>
            </a:r>
            <a:r>
              <a:rPr lang="el-GR" b="1" dirty="0" err="1" smtClean="0"/>
              <a:t>Ἡμέραι</a:t>
            </a:r>
            <a:r>
              <a:rPr lang="el-GR" b="1" dirty="0" smtClean="0"/>
              <a:t> στ. 1-10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l-GR" dirty="0" smtClean="0"/>
              <a:t>1 </a:t>
            </a:r>
            <a:r>
              <a:rPr lang="el-GR" dirty="0" err="1" smtClean="0"/>
              <a:t>Μοῦσαι</a:t>
            </a:r>
            <a:r>
              <a:rPr lang="el-GR" dirty="0" smtClean="0"/>
              <a:t> </a:t>
            </a:r>
            <a:r>
              <a:rPr lang="el-GR" dirty="0" err="1" smtClean="0"/>
              <a:t>Πιερίηθεν</a:t>
            </a:r>
            <a:r>
              <a:rPr lang="el-GR" dirty="0" smtClean="0"/>
              <a:t>, </a:t>
            </a:r>
            <a:r>
              <a:rPr lang="el-GR" dirty="0" err="1" smtClean="0"/>
              <a:t>ἀοιδῇσι</a:t>
            </a:r>
            <a:r>
              <a:rPr lang="el-GR" dirty="0" smtClean="0"/>
              <a:t> </a:t>
            </a:r>
            <a:r>
              <a:rPr lang="el-GR" dirty="0" err="1" smtClean="0"/>
              <a:t>κλείουσαι</a:t>
            </a:r>
            <a:r>
              <a:rPr lang="el-GR" dirty="0" smtClean="0"/>
              <a:t>, </a:t>
            </a:r>
            <a:r>
              <a:rPr lang="el-GR" dirty="0" err="1" smtClean="0"/>
              <a:t>δεῦτε</a:t>
            </a:r>
            <a:r>
              <a:rPr lang="el-GR" dirty="0" smtClean="0"/>
              <a:t>, </a:t>
            </a:r>
            <a:r>
              <a:rPr lang="el-GR" dirty="0" err="1" smtClean="0"/>
              <a:t>Δί᾽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ἐννέπετε</a:t>
            </a:r>
            <a:r>
              <a:rPr lang="el-GR" dirty="0" smtClean="0"/>
              <a:t>, </a:t>
            </a:r>
            <a:r>
              <a:rPr lang="el-GR" dirty="0" err="1" smtClean="0"/>
              <a:t>σφέτερον</a:t>
            </a:r>
            <a:r>
              <a:rPr lang="el-GR" dirty="0" smtClean="0"/>
              <a:t> </a:t>
            </a:r>
            <a:r>
              <a:rPr lang="el-GR" dirty="0" err="1" smtClean="0"/>
              <a:t>πατέρ᾽</a:t>
            </a:r>
            <a:r>
              <a:rPr lang="el-GR" dirty="0" smtClean="0"/>
              <a:t> </a:t>
            </a:r>
            <a:r>
              <a:rPr lang="el-GR" dirty="0" err="1" smtClean="0"/>
              <a:t>ὑμνείουσαι</a:t>
            </a:r>
            <a:r>
              <a:rPr lang="el-GR" dirty="0" smtClean="0"/>
              <a:t>. </a:t>
            </a:r>
            <a:r>
              <a:rPr lang="el-GR" dirty="0" err="1" smtClean="0"/>
              <a:t>ὅν</a:t>
            </a:r>
            <a:r>
              <a:rPr lang="el-GR" dirty="0" smtClean="0"/>
              <a:t> τε </a:t>
            </a:r>
            <a:r>
              <a:rPr lang="el-GR" dirty="0" err="1" smtClean="0"/>
              <a:t>διὰ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βροτοὶ</a:t>
            </a:r>
            <a:r>
              <a:rPr lang="el-GR" dirty="0" smtClean="0"/>
              <a:t> </a:t>
            </a:r>
            <a:r>
              <a:rPr lang="el-GR" dirty="0" err="1" smtClean="0"/>
              <a:t>ἄνδρες</a:t>
            </a:r>
            <a:r>
              <a:rPr lang="el-GR" dirty="0" smtClean="0"/>
              <a:t> </a:t>
            </a:r>
            <a:r>
              <a:rPr lang="el-GR" dirty="0" err="1" smtClean="0"/>
              <a:t>ὁμῶς</a:t>
            </a:r>
            <a:r>
              <a:rPr lang="el-GR" dirty="0" smtClean="0"/>
              <a:t> </a:t>
            </a:r>
            <a:r>
              <a:rPr lang="el-GR" dirty="0" err="1" smtClean="0"/>
              <a:t>ἄφατοί</a:t>
            </a:r>
            <a:r>
              <a:rPr lang="el-GR" dirty="0" smtClean="0"/>
              <a:t> τε </a:t>
            </a:r>
            <a:r>
              <a:rPr lang="el-GR" dirty="0" err="1" smtClean="0"/>
              <a:t>φατοί</a:t>
            </a:r>
            <a:r>
              <a:rPr lang="el-GR" dirty="0" smtClean="0"/>
              <a:t> τε, </a:t>
            </a:r>
            <a:r>
              <a:rPr lang="el-GR" dirty="0" err="1" smtClean="0"/>
              <a:t>ῥητοί</a:t>
            </a:r>
            <a:r>
              <a:rPr lang="el-GR" dirty="0" smtClean="0"/>
              <a:t> </a:t>
            </a:r>
            <a:r>
              <a:rPr lang="el-GR" dirty="0" err="1" smtClean="0"/>
              <a:t>τ᾽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ἄρρητοί</a:t>
            </a:r>
            <a:r>
              <a:rPr lang="el-GR" dirty="0" smtClean="0"/>
              <a:t> τε </a:t>
            </a:r>
            <a:r>
              <a:rPr lang="el-GR" dirty="0" err="1" smtClean="0"/>
              <a:t>Διὸς</a:t>
            </a:r>
            <a:r>
              <a:rPr lang="el-GR" dirty="0" smtClean="0"/>
              <a:t> </a:t>
            </a:r>
            <a:r>
              <a:rPr lang="el-GR" dirty="0" err="1" smtClean="0"/>
              <a:t>μεγάλοιο</a:t>
            </a:r>
            <a:r>
              <a:rPr lang="el-GR" dirty="0" smtClean="0"/>
              <a:t> </a:t>
            </a:r>
            <a:r>
              <a:rPr lang="el-GR" dirty="0" err="1" smtClean="0"/>
              <a:t>ἕκητι</a:t>
            </a:r>
            <a:r>
              <a:rPr lang="el-GR" dirty="0" smtClean="0"/>
              <a:t>.</a:t>
            </a:r>
          </a:p>
          <a:p>
            <a:pPr algn="just">
              <a:buNone/>
            </a:pPr>
            <a:r>
              <a:rPr lang="el-GR" dirty="0" smtClean="0"/>
              <a:t>5 </a:t>
            </a:r>
            <a:r>
              <a:rPr lang="el-GR" dirty="0" err="1" smtClean="0"/>
              <a:t>ῥέα</a:t>
            </a:r>
            <a:r>
              <a:rPr lang="el-GR" dirty="0" smtClean="0"/>
              <a:t> </a:t>
            </a:r>
            <a:r>
              <a:rPr lang="el-GR" dirty="0" err="1" smtClean="0"/>
              <a:t>μὲν</a:t>
            </a:r>
            <a:r>
              <a:rPr lang="el-GR" dirty="0" smtClean="0"/>
              <a:t> </a:t>
            </a:r>
            <a:r>
              <a:rPr lang="el-GR" dirty="0" err="1" smtClean="0"/>
              <a:t>γὰρ</a:t>
            </a:r>
            <a:r>
              <a:rPr lang="el-GR" dirty="0" smtClean="0"/>
              <a:t> </a:t>
            </a:r>
            <a:r>
              <a:rPr lang="el-GR" dirty="0" err="1" smtClean="0"/>
              <a:t>βριάει</a:t>
            </a:r>
            <a:r>
              <a:rPr lang="el-GR" dirty="0" smtClean="0"/>
              <a:t>, </a:t>
            </a:r>
            <a:r>
              <a:rPr lang="el-GR" dirty="0" err="1" smtClean="0"/>
              <a:t>ῥέα</a:t>
            </a:r>
            <a:r>
              <a:rPr lang="el-GR" dirty="0" smtClean="0"/>
              <a:t> </a:t>
            </a:r>
            <a:r>
              <a:rPr lang="el-GR" dirty="0" err="1" smtClean="0"/>
              <a:t>δὲ</a:t>
            </a:r>
            <a:r>
              <a:rPr lang="el-GR" dirty="0" smtClean="0"/>
              <a:t> </a:t>
            </a:r>
            <a:r>
              <a:rPr lang="el-GR" dirty="0" err="1" smtClean="0"/>
              <a:t>βριάοντα</a:t>
            </a:r>
            <a:r>
              <a:rPr lang="el-GR" dirty="0" smtClean="0"/>
              <a:t> </a:t>
            </a:r>
            <a:r>
              <a:rPr lang="el-GR" dirty="0" err="1" smtClean="0"/>
              <a:t>χαλέπτει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err="1" smtClean="0"/>
              <a:t>ῥεῖα</a:t>
            </a:r>
            <a:r>
              <a:rPr lang="el-GR" dirty="0" smtClean="0"/>
              <a:t> </a:t>
            </a:r>
            <a:r>
              <a:rPr lang="el-GR" dirty="0" err="1" smtClean="0"/>
              <a:t>δ᾽</a:t>
            </a:r>
            <a:r>
              <a:rPr lang="el-GR" dirty="0" smtClean="0"/>
              <a:t> </a:t>
            </a:r>
            <a:r>
              <a:rPr lang="el-GR" dirty="0" err="1" smtClean="0"/>
              <a:t>ἀρίζηλον</a:t>
            </a:r>
            <a:r>
              <a:rPr lang="el-GR" dirty="0" smtClean="0"/>
              <a:t> </a:t>
            </a:r>
            <a:r>
              <a:rPr lang="el-GR" dirty="0" err="1" smtClean="0"/>
              <a:t>μινύθει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ἄδηλον</a:t>
            </a:r>
            <a:r>
              <a:rPr lang="el-GR" dirty="0" smtClean="0"/>
              <a:t> </a:t>
            </a:r>
            <a:r>
              <a:rPr lang="el-GR" dirty="0" err="1" smtClean="0"/>
              <a:t>ἀέξει</a:t>
            </a:r>
            <a:r>
              <a:rPr lang="el-GR" dirty="0" smtClean="0"/>
              <a:t>, </a:t>
            </a:r>
            <a:r>
              <a:rPr lang="el-GR" dirty="0" err="1" smtClean="0"/>
              <a:t>ῥεῖα</a:t>
            </a:r>
            <a:r>
              <a:rPr lang="el-GR" dirty="0" smtClean="0"/>
              <a:t> </a:t>
            </a:r>
            <a:r>
              <a:rPr lang="el-GR" dirty="0" err="1" smtClean="0"/>
              <a:t>δέ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τ᾽</a:t>
            </a:r>
            <a:r>
              <a:rPr lang="el-GR" dirty="0" smtClean="0"/>
              <a:t> </a:t>
            </a:r>
            <a:r>
              <a:rPr lang="el-GR" dirty="0" err="1" smtClean="0"/>
              <a:t>ἰθύνει</a:t>
            </a:r>
            <a:r>
              <a:rPr lang="el-GR" dirty="0" smtClean="0"/>
              <a:t> </a:t>
            </a:r>
            <a:r>
              <a:rPr lang="el-GR" dirty="0" err="1" smtClean="0"/>
              <a:t>σκολιὸν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ἀγήνορα</a:t>
            </a:r>
            <a:r>
              <a:rPr lang="el-GR" dirty="0" smtClean="0"/>
              <a:t> </a:t>
            </a:r>
            <a:r>
              <a:rPr lang="el-GR" dirty="0" err="1" smtClean="0"/>
              <a:t>κάρφει</a:t>
            </a:r>
            <a:r>
              <a:rPr lang="el-GR" dirty="0" smtClean="0"/>
              <a:t> </a:t>
            </a:r>
            <a:r>
              <a:rPr lang="el-GR" dirty="0" err="1" smtClean="0"/>
              <a:t>Ζεὺς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ὑψιβρεμέτης</a:t>
            </a:r>
            <a:r>
              <a:rPr lang="el-GR" dirty="0" smtClean="0"/>
              <a:t>, </a:t>
            </a:r>
            <a:r>
              <a:rPr lang="el-GR" dirty="0" err="1" smtClean="0"/>
              <a:t>ὃς</a:t>
            </a:r>
            <a:r>
              <a:rPr lang="el-GR" dirty="0" smtClean="0"/>
              <a:t> </a:t>
            </a:r>
            <a:r>
              <a:rPr lang="el-GR" dirty="0" err="1" smtClean="0"/>
              <a:t>ὑπέρτατα</a:t>
            </a:r>
            <a:r>
              <a:rPr lang="el-GR" dirty="0" smtClean="0"/>
              <a:t> δώματα </a:t>
            </a:r>
            <a:r>
              <a:rPr lang="el-GR" dirty="0" err="1" smtClean="0"/>
              <a:t>ναίει</a:t>
            </a:r>
            <a:r>
              <a:rPr lang="el-GR" dirty="0" smtClean="0"/>
              <a:t>. </a:t>
            </a:r>
            <a:r>
              <a:rPr lang="el-GR" dirty="0" err="1" smtClean="0"/>
              <a:t>Κλῦθι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ἰδὼν</a:t>
            </a:r>
            <a:r>
              <a:rPr lang="el-GR" dirty="0" smtClean="0"/>
              <a:t> </a:t>
            </a:r>
            <a:r>
              <a:rPr lang="el-GR" dirty="0" err="1" smtClean="0"/>
              <a:t>ἀίων</a:t>
            </a:r>
            <a:r>
              <a:rPr lang="el-GR" dirty="0" smtClean="0"/>
              <a:t> τε, </a:t>
            </a:r>
            <a:r>
              <a:rPr lang="el-GR" dirty="0" err="1" smtClean="0"/>
              <a:t>δίκῃ</a:t>
            </a:r>
            <a:r>
              <a:rPr lang="el-GR" dirty="0" smtClean="0"/>
              <a:t> </a:t>
            </a:r>
            <a:r>
              <a:rPr lang="el-GR" dirty="0" err="1" smtClean="0"/>
              <a:t>δ᾽</a:t>
            </a:r>
            <a:r>
              <a:rPr lang="el-GR" dirty="0" smtClean="0"/>
              <a:t> </a:t>
            </a:r>
            <a:r>
              <a:rPr lang="el-GR" dirty="0" err="1" smtClean="0"/>
              <a:t>ἴθυνε</a:t>
            </a:r>
            <a:r>
              <a:rPr lang="el-GR" dirty="0" smtClean="0"/>
              <a:t> </a:t>
            </a:r>
            <a:r>
              <a:rPr lang="el-GR" dirty="0" err="1" smtClean="0"/>
              <a:t>θέμιστας</a:t>
            </a:r>
            <a:endParaRPr lang="el-GR" dirty="0" smtClean="0"/>
          </a:p>
          <a:p>
            <a:pPr algn="just">
              <a:buNone/>
            </a:pPr>
            <a:r>
              <a:rPr lang="el-GR" dirty="0" smtClean="0"/>
              <a:t>10 </a:t>
            </a:r>
            <a:r>
              <a:rPr lang="el-GR" dirty="0" err="1" smtClean="0"/>
              <a:t>τύνη</a:t>
            </a:r>
            <a:r>
              <a:rPr lang="el-GR" dirty="0" smtClean="0"/>
              <a:t>· </a:t>
            </a:r>
            <a:r>
              <a:rPr lang="el-GR" dirty="0" err="1" smtClean="0"/>
              <a:t>ἐγὼ</a:t>
            </a:r>
            <a:r>
              <a:rPr lang="el-GR" dirty="0" smtClean="0"/>
              <a:t> </a:t>
            </a:r>
            <a:r>
              <a:rPr lang="el-GR" dirty="0" err="1" smtClean="0"/>
              <a:t>δέ</a:t>
            </a:r>
            <a:r>
              <a:rPr lang="el-GR" dirty="0" smtClean="0"/>
              <a:t> κε </a:t>
            </a:r>
            <a:r>
              <a:rPr lang="el-GR" dirty="0" err="1" smtClean="0"/>
              <a:t>Πέρσῃ</a:t>
            </a:r>
            <a:r>
              <a:rPr lang="el-GR" dirty="0" smtClean="0"/>
              <a:t> </a:t>
            </a:r>
            <a:r>
              <a:rPr lang="el-GR" dirty="0" err="1" smtClean="0"/>
              <a:t>ἐτήτυμα</a:t>
            </a:r>
            <a:r>
              <a:rPr lang="el-GR" dirty="0" smtClean="0"/>
              <a:t> </a:t>
            </a:r>
            <a:r>
              <a:rPr lang="el-GR" dirty="0" err="1" smtClean="0"/>
              <a:t>μυθησαίμην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Προοίμιο (στ. 1-10)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/>
          <a:lstStyle/>
          <a:p>
            <a:endParaRPr lang="el-GR" dirty="0" smtClean="0"/>
          </a:p>
          <a:p>
            <a:r>
              <a:rPr lang="el-GR" dirty="0" smtClean="0"/>
              <a:t>Σκοπός και περιεχόμενο προοιμίου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Ο κυρίαρχος ρόλος του Δία</a:t>
            </a:r>
          </a:p>
          <a:p>
            <a:endParaRPr lang="el-GR" dirty="0" smtClean="0"/>
          </a:p>
          <a:p>
            <a:r>
              <a:rPr lang="el-GR" smtClean="0"/>
              <a:t>Προσωπικό σχόλιο </a:t>
            </a:r>
            <a:r>
              <a:rPr lang="el-GR" dirty="0" smtClean="0"/>
              <a:t>(στ. 10)</a:t>
            </a:r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917596"/>
          </a:xfrm>
        </p:spPr>
        <p:txBody>
          <a:bodyPr/>
          <a:lstStyle/>
          <a:p>
            <a:r>
              <a:rPr lang="el-GR" b="1" dirty="0" err="1" smtClean="0"/>
              <a:t>Ἔργα</a:t>
            </a:r>
            <a:r>
              <a:rPr lang="el-GR" b="1" dirty="0" smtClean="0"/>
              <a:t> </a:t>
            </a:r>
            <a:r>
              <a:rPr lang="el-GR" b="1" dirty="0" err="1" smtClean="0"/>
              <a:t>καὶ</a:t>
            </a:r>
            <a:r>
              <a:rPr lang="el-GR" b="1" dirty="0" smtClean="0"/>
              <a:t> </a:t>
            </a:r>
            <a:r>
              <a:rPr lang="el-GR" b="1" dirty="0" err="1" smtClean="0"/>
              <a:t>Ἡμέραι</a:t>
            </a:r>
            <a:r>
              <a:rPr lang="el-GR" b="1" dirty="0" smtClean="0"/>
              <a:t> στ. 42-69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l-GR" smtClean="0"/>
              <a:t>Κρύψαντες γὰρ ἔχουσι θεοὶ βίον ἀνθρώποισιν.</a:t>
            </a:r>
          </a:p>
          <a:p>
            <a:pPr algn="just">
              <a:buNone/>
            </a:pPr>
            <a:r>
              <a:rPr lang="el-GR" smtClean="0"/>
              <a:t>ῥηιδίως γάρ κεν καὶ ἐπ᾽ ἤματι ἐργάσσαιο</a:t>
            </a:r>
          </a:p>
          <a:p>
            <a:pPr algn="just">
              <a:buNone/>
            </a:pPr>
            <a:r>
              <a:rPr lang="el-GR" smtClean="0"/>
              <a:t>ὥστε σε κεἰς ἐνιαυτὸν ἔχειν καὶ ἀεργὸν ἐόντα·</a:t>
            </a:r>
          </a:p>
          <a:p>
            <a:pPr algn="just">
              <a:buNone/>
            </a:pPr>
            <a:r>
              <a:rPr lang="el-GR" smtClean="0"/>
              <a:t>45 αἶψά κε πηδάλιον μὲν ὑπὲρ καπνοῦ καταθεῖο,</a:t>
            </a:r>
          </a:p>
          <a:p>
            <a:pPr algn="just">
              <a:buNone/>
            </a:pPr>
            <a:r>
              <a:rPr lang="el-GR" smtClean="0"/>
              <a:t>ἔργα βοῶν δ᾽ ἀπόλοιτο καὶ ἡμιόνων ταλαεργῶν.</a:t>
            </a:r>
          </a:p>
          <a:p>
            <a:pPr algn="just">
              <a:buNone/>
            </a:pPr>
            <a:r>
              <a:rPr lang="el-GR" smtClean="0"/>
              <a:t>ἀλλὰ Ζεὺς ἔκρυψε, χολωσάμενος φρεσὶ ᾗσιν,</a:t>
            </a:r>
          </a:p>
          <a:p>
            <a:pPr algn="just">
              <a:buNone/>
            </a:pPr>
            <a:r>
              <a:rPr lang="el-GR" smtClean="0"/>
              <a:t>ὅττι μιν ἐξαπάτησε Προμηθεὺς ἀγκυλομήτης·</a:t>
            </a:r>
          </a:p>
          <a:p>
            <a:pPr algn="just">
              <a:buNone/>
            </a:pPr>
            <a:r>
              <a:rPr lang="el-GR" smtClean="0"/>
              <a:t>τοὔνεκ᾽ ἄρ᾽ ἀνθρώποισιν ἐμήσατο κήδεα λυγρά,</a:t>
            </a:r>
          </a:p>
          <a:p>
            <a:pPr algn="just">
              <a:buNone/>
            </a:pPr>
            <a:r>
              <a:rPr lang="el-GR" smtClean="0"/>
              <a:t>50 κρύψε δὲ πῦρ· τὸ μὲν αὖτις ἐὺς πάις Ἰαπετοῖο 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917596"/>
          </a:xfrm>
        </p:spPr>
        <p:txBody>
          <a:bodyPr/>
          <a:lstStyle/>
          <a:p>
            <a:r>
              <a:rPr lang="el-GR" b="1" dirty="0" err="1" smtClean="0"/>
              <a:t>Ἔργα</a:t>
            </a:r>
            <a:r>
              <a:rPr lang="el-GR" b="1" dirty="0" smtClean="0"/>
              <a:t> </a:t>
            </a:r>
            <a:r>
              <a:rPr lang="el-GR" b="1" dirty="0" err="1" smtClean="0"/>
              <a:t>καὶ</a:t>
            </a:r>
            <a:r>
              <a:rPr lang="el-GR" b="1" dirty="0" smtClean="0"/>
              <a:t> </a:t>
            </a:r>
            <a:r>
              <a:rPr lang="el-GR" b="1" dirty="0" err="1" smtClean="0"/>
              <a:t>Ἡμέραι</a:t>
            </a:r>
            <a:r>
              <a:rPr lang="el-GR" b="1" dirty="0" smtClean="0"/>
              <a:t> στ. 42-69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l-GR" dirty="0" err="1" smtClean="0"/>
              <a:t>ἔκλεψ᾽</a:t>
            </a:r>
            <a:r>
              <a:rPr lang="el-GR" dirty="0" smtClean="0"/>
              <a:t> </a:t>
            </a:r>
            <a:r>
              <a:rPr lang="el-GR" dirty="0" err="1" smtClean="0"/>
              <a:t>ἀνθρώποισι</a:t>
            </a:r>
            <a:r>
              <a:rPr lang="el-GR" dirty="0" smtClean="0"/>
              <a:t> </a:t>
            </a:r>
            <a:r>
              <a:rPr lang="el-GR" dirty="0" err="1" smtClean="0"/>
              <a:t>Διὸς</a:t>
            </a:r>
            <a:r>
              <a:rPr lang="el-GR" dirty="0" smtClean="0"/>
              <a:t> </a:t>
            </a:r>
            <a:r>
              <a:rPr lang="el-GR" dirty="0" err="1" smtClean="0"/>
              <a:t>παρὰ</a:t>
            </a:r>
            <a:r>
              <a:rPr lang="el-GR" dirty="0" smtClean="0"/>
              <a:t> </a:t>
            </a:r>
            <a:r>
              <a:rPr lang="el-GR" dirty="0" err="1" smtClean="0"/>
              <a:t>μητιόεντος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ἐν</a:t>
            </a:r>
            <a:r>
              <a:rPr lang="el-GR" dirty="0" smtClean="0"/>
              <a:t> </a:t>
            </a:r>
            <a:r>
              <a:rPr lang="el-GR" dirty="0" err="1" smtClean="0"/>
              <a:t>κοίλῳ</a:t>
            </a:r>
            <a:r>
              <a:rPr lang="el-GR" dirty="0" smtClean="0"/>
              <a:t> </a:t>
            </a:r>
            <a:r>
              <a:rPr lang="el-GR" dirty="0" err="1" smtClean="0"/>
              <a:t>νάρθηκι</a:t>
            </a:r>
            <a:r>
              <a:rPr lang="el-GR" dirty="0" smtClean="0"/>
              <a:t>, </a:t>
            </a:r>
            <a:r>
              <a:rPr lang="el-GR" dirty="0" err="1" smtClean="0"/>
              <a:t>λαθὼν</a:t>
            </a:r>
            <a:r>
              <a:rPr lang="el-GR" dirty="0" smtClean="0"/>
              <a:t> Δία </a:t>
            </a:r>
            <a:r>
              <a:rPr lang="el-GR" dirty="0" err="1" smtClean="0"/>
              <a:t>τερπικέραυνον</a:t>
            </a:r>
            <a:r>
              <a:rPr lang="el-GR" dirty="0" smtClean="0"/>
              <a:t>.</a:t>
            </a:r>
          </a:p>
          <a:p>
            <a:pPr algn="just">
              <a:buNone/>
            </a:pPr>
            <a:r>
              <a:rPr lang="el-GR" dirty="0" err="1" smtClean="0"/>
              <a:t>τὸν</a:t>
            </a:r>
            <a:r>
              <a:rPr lang="el-GR" dirty="0" smtClean="0"/>
              <a:t> </a:t>
            </a:r>
            <a:r>
              <a:rPr lang="el-GR" dirty="0" err="1" smtClean="0"/>
              <a:t>δὲ</a:t>
            </a:r>
            <a:r>
              <a:rPr lang="el-GR" dirty="0" smtClean="0"/>
              <a:t> </a:t>
            </a:r>
            <a:r>
              <a:rPr lang="el-GR" dirty="0" err="1" smtClean="0"/>
              <a:t>χολωσάμενος</a:t>
            </a:r>
            <a:r>
              <a:rPr lang="el-GR" dirty="0" smtClean="0"/>
              <a:t> </a:t>
            </a:r>
            <a:r>
              <a:rPr lang="el-GR" dirty="0" err="1" smtClean="0"/>
              <a:t>προσέφη</a:t>
            </a:r>
            <a:r>
              <a:rPr lang="el-GR" dirty="0" smtClean="0"/>
              <a:t> </a:t>
            </a:r>
            <a:r>
              <a:rPr lang="el-GR" dirty="0" err="1" smtClean="0"/>
              <a:t>νεφεληγερέτα</a:t>
            </a:r>
            <a:r>
              <a:rPr lang="el-GR" dirty="0" smtClean="0"/>
              <a:t> Ζεύς·</a:t>
            </a:r>
          </a:p>
          <a:p>
            <a:pPr algn="just">
              <a:buNone/>
            </a:pPr>
            <a:r>
              <a:rPr lang="el-GR" dirty="0" smtClean="0"/>
              <a:t>«</a:t>
            </a:r>
            <a:r>
              <a:rPr lang="el-GR" dirty="0" err="1" smtClean="0"/>
              <a:t>Ἰαπετιονίδη</a:t>
            </a:r>
            <a:r>
              <a:rPr lang="el-GR" dirty="0" smtClean="0"/>
              <a:t>, πάντων </a:t>
            </a:r>
            <a:r>
              <a:rPr lang="el-GR" dirty="0" err="1" smtClean="0"/>
              <a:t>πέρι</a:t>
            </a:r>
            <a:r>
              <a:rPr lang="el-GR" dirty="0" smtClean="0"/>
              <a:t> </a:t>
            </a:r>
            <a:r>
              <a:rPr lang="el-GR" dirty="0" err="1" smtClean="0"/>
              <a:t>μήδεα</a:t>
            </a:r>
            <a:r>
              <a:rPr lang="el-GR" dirty="0" smtClean="0"/>
              <a:t> </a:t>
            </a:r>
            <a:r>
              <a:rPr lang="el-GR" dirty="0" err="1" smtClean="0"/>
              <a:t>εἰδώς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smtClean="0"/>
              <a:t>55 χαίρεις </a:t>
            </a:r>
            <a:r>
              <a:rPr lang="el-GR" dirty="0" err="1" smtClean="0"/>
              <a:t>πῦρ</a:t>
            </a:r>
            <a:r>
              <a:rPr lang="el-GR" dirty="0" smtClean="0"/>
              <a:t> </a:t>
            </a:r>
            <a:r>
              <a:rPr lang="el-GR" dirty="0" err="1" smtClean="0"/>
              <a:t>κλέψας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ἐμὰς</a:t>
            </a:r>
            <a:r>
              <a:rPr lang="el-GR" dirty="0" smtClean="0"/>
              <a:t> </a:t>
            </a:r>
            <a:r>
              <a:rPr lang="el-GR" dirty="0" err="1" smtClean="0"/>
              <a:t>φρένας</a:t>
            </a:r>
            <a:r>
              <a:rPr lang="el-GR" dirty="0" smtClean="0"/>
              <a:t> </a:t>
            </a:r>
            <a:r>
              <a:rPr lang="el-GR" dirty="0" err="1" smtClean="0"/>
              <a:t>ἠπεροπεύσας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err="1" smtClean="0"/>
              <a:t>σοί</a:t>
            </a:r>
            <a:r>
              <a:rPr lang="el-GR" dirty="0" smtClean="0"/>
              <a:t> </a:t>
            </a:r>
            <a:r>
              <a:rPr lang="el-GR" dirty="0" err="1" smtClean="0"/>
              <a:t>τ᾽</a:t>
            </a:r>
            <a:r>
              <a:rPr lang="el-GR" dirty="0" smtClean="0"/>
              <a:t> </a:t>
            </a:r>
            <a:r>
              <a:rPr lang="el-GR" dirty="0" err="1" smtClean="0"/>
              <a:t>αὐτῷ</a:t>
            </a:r>
            <a:r>
              <a:rPr lang="el-GR" dirty="0" smtClean="0"/>
              <a:t> μέγα </a:t>
            </a:r>
            <a:r>
              <a:rPr lang="el-GR" dirty="0" err="1" smtClean="0"/>
              <a:t>πῆμα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ἀνδράσιν</a:t>
            </a:r>
            <a:r>
              <a:rPr lang="el-GR" dirty="0" smtClean="0"/>
              <a:t> </a:t>
            </a:r>
            <a:r>
              <a:rPr lang="el-GR" dirty="0" err="1" smtClean="0"/>
              <a:t>ἐσσομένοισιν</a:t>
            </a:r>
            <a:r>
              <a:rPr lang="el-GR" dirty="0" smtClean="0"/>
              <a:t>.</a:t>
            </a:r>
          </a:p>
          <a:p>
            <a:pPr algn="just">
              <a:buNone/>
            </a:pPr>
            <a:r>
              <a:rPr lang="el-GR" dirty="0" err="1" smtClean="0"/>
              <a:t>τοῖς</a:t>
            </a:r>
            <a:r>
              <a:rPr lang="el-GR" dirty="0" smtClean="0"/>
              <a:t> </a:t>
            </a:r>
            <a:r>
              <a:rPr lang="el-GR" dirty="0" err="1" smtClean="0"/>
              <a:t>δ᾽</a:t>
            </a:r>
            <a:r>
              <a:rPr lang="el-GR" dirty="0" smtClean="0"/>
              <a:t> </a:t>
            </a:r>
            <a:r>
              <a:rPr lang="el-GR" dirty="0" err="1" smtClean="0"/>
              <a:t>ἐγὼ</a:t>
            </a:r>
            <a:r>
              <a:rPr lang="el-GR" dirty="0" smtClean="0"/>
              <a:t> </a:t>
            </a:r>
            <a:r>
              <a:rPr lang="el-GR" dirty="0" err="1" smtClean="0"/>
              <a:t>ἀντὶ</a:t>
            </a:r>
            <a:r>
              <a:rPr lang="el-GR" dirty="0" smtClean="0"/>
              <a:t> </a:t>
            </a:r>
            <a:r>
              <a:rPr lang="el-GR" dirty="0" err="1" smtClean="0"/>
              <a:t>πυρὸς</a:t>
            </a:r>
            <a:r>
              <a:rPr lang="el-GR" dirty="0" smtClean="0"/>
              <a:t> δώσω κακόν, ᾧ </a:t>
            </a:r>
            <a:r>
              <a:rPr lang="el-GR" dirty="0" err="1" smtClean="0"/>
              <a:t>κεν</a:t>
            </a:r>
            <a:r>
              <a:rPr lang="el-GR" dirty="0" smtClean="0"/>
              <a:t> </a:t>
            </a:r>
            <a:r>
              <a:rPr lang="el-GR" dirty="0" err="1" smtClean="0"/>
              <a:t>ἅπαντες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τέρπωνται</a:t>
            </a:r>
            <a:r>
              <a:rPr lang="el-GR" dirty="0" smtClean="0"/>
              <a:t> </a:t>
            </a:r>
            <a:r>
              <a:rPr lang="el-GR" dirty="0" err="1" smtClean="0"/>
              <a:t>κατὰ</a:t>
            </a:r>
            <a:r>
              <a:rPr lang="el-GR" dirty="0" smtClean="0"/>
              <a:t> </a:t>
            </a:r>
            <a:r>
              <a:rPr lang="el-GR" dirty="0" err="1" smtClean="0"/>
              <a:t>θυμὸν</a:t>
            </a:r>
            <a:r>
              <a:rPr lang="el-GR" dirty="0" smtClean="0"/>
              <a:t> </a:t>
            </a:r>
            <a:r>
              <a:rPr lang="el-GR" dirty="0" err="1" smtClean="0"/>
              <a:t>ἑὸν</a:t>
            </a:r>
            <a:r>
              <a:rPr lang="el-GR" dirty="0" smtClean="0"/>
              <a:t> </a:t>
            </a:r>
            <a:r>
              <a:rPr lang="el-GR" dirty="0" err="1" smtClean="0"/>
              <a:t>κακὸν</a:t>
            </a:r>
            <a:r>
              <a:rPr lang="el-GR" dirty="0" smtClean="0"/>
              <a:t> </a:t>
            </a:r>
            <a:r>
              <a:rPr lang="el-GR" dirty="0" err="1" smtClean="0"/>
              <a:t>ἀμφαγαπῶντες</a:t>
            </a:r>
            <a:r>
              <a:rPr lang="el-GR" dirty="0" smtClean="0"/>
              <a:t>.»</a:t>
            </a:r>
          </a:p>
          <a:p>
            <a:pPr algn="just">
              <a:buNone/>
            </a:pPr>
            <a:r>
              <a:rPr lang="el-GR" dirty="0" err="1" smtClean="0"/>
              <a:t>Ὣς</a:t>
            </a:r>
            <a:r>
              <a:rPr lang="el-GR" dirty="0" smtClean="0"/>
              <a:t> </a:t>
            </a:r>
            <a:r>
              <a:rPr lang="el-GR" dirty="0" err="1" smtClean="0"/>
              <a:t>ἔφατ᾽</a:t>
            </a:r>
            <a:r>
              <a:rPr lang="el-GR" dirty="0" smtClean="0"/>
              <a:t>, </a:t>
            </a:r>
            <a:r>
              <a:rPr lang="el-GR" dirty="0" err="1" smtClean="0"/>
              <a:t>ἐκ</a:t>
            </a:r>
            <a:r>
              <a:rPr lang="el-GR" dirty="0" smtClean="0"/>
              <a:t> </a:t>
            </a:r>
            <a:r>
              <a:rPr lang="el-GR" dirty="0" err="1" smtClean="0"/>
              <a:t>δ᾽</a:t>
            </a:r>
            <a:r>
              <a:rPr lang="el-GR" dirty="0" smtClean="0"/>
              <a:t> </a:t>
            </a:r>
            <a:r>
              <a:rPr lang="el-GR" dirty="0" err="1" smtClean="0"/>
              <a:t>ἐγέλασσε</a:t>
            </a:r>
            <a:r>
              <a:rPr lang="el-GR" dirty="0" smtClean="0"/>
              <a:t> </a:t>
            </a:r>
            <a:r>
              <a:rPr lang="el-GR" dirty="0" err="1" smtClean="0"/>
              <a:t>πατὴρ</a:t>
            </a:r>
            <a:r>
              <a:rPr lang="el-GR" dirty="0" smtClean="0"/>
              <a:t> </a:t>
            </a:r>
            <a:r>
              <a:rPr lang="el-GR" dirty="0" err="1" smtClean="0"/>
              <a:t>ἀνδρῶν</a:t>
            </a:r>
            <a:r>
              <a:rPr lang="el-GR" dirty="0" smtClean="0"/>
              <a:t> τε </a:t>
            </a:r>
            <a:r>
              <a:rPr lang="el-GR" dirty="0" err="1" smtClean="0"/>
              <a:t>θεῶν</a:t>
            </a:r>
            <a:r>
              <a:rPr lang="el-GR" dirty="0" smtClean="0"/>
              <a:t> τε·</a:t>
            </a:r>
          </a:p>
          <a:p>
            <a:pPr algn="just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917596"/>
          </a:xfrm>
        </p:spPr>
        <p:txBody>
          <a:bodyPr/>
          <a:lstStyle/>
          <a:p>
            <a:r>
              <a:rPr lang="el-GR" b="1" dirty="0" err="1" smtClean="0"/>
              <a:t>Ἔργα</a:t>
            </a:r>
            <a:r>
              <a:rPr lang="el-GR" b="1" dirty="0" smtClean="0"/>
              <a:t> </a:t>
            </a:r>
            <a:r>
              <a:rPr lang="el-GR" b="1" dirty="0" err="1" smtClean="0"/>
              <a:t>καὶ</a:t>
            </a:r>
            <a:r>
              <a:rPr lang="el-GR" b="1" dirty="0" smtClean="0"/>
              <a:t> </a:t>
            </a:r>
            <a:r>
              <a:rPr lang="el-GR" b="1" dirty="0" err="1" smtClean="0"/>
              <a:t>Ἡμέραι</a:t>
            </a:r>
            <a:r>
              <a:rPr lang="el-GR" b="1" dirty="0" smtClean="0"/>
              <a:t> στ. 42-69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l-GR" dirty="0" smtClean="0"/>
              <a:t>60 </a:t>
            </a:r>
            <a:r>
              <a:rPr lang="el-GR" dirty="0" err="1" smtClean="0"/>
              <a:t>Ἥφαιστον</a:t>
            </a:r>
            <a:r>
              <a:rPr lang="el-GR" dirty="0" smtClean="0"/>
              <a:t> </a:t>
            </a:r>
            <a:r>
              <a:rPr lang="el-GR" dirty="0" err="1" smtClean="0"/>
              <a:t>δ᾽</a:t>
            </a:r>
            <a:r>
              <a:rPr lang="el-GR" dirty="0" smtClean="0"/>
              <a:t> </a:t>
            </a:r>
            <a:r>
              <a:rPr lang="el-GR" dirty="0" err="1" smtClean="0"/>
              <a:t>ἐκέλευσε</a:t>
            </a:r>
            <a:r>
              <a:rPr lang="el-GR" dirty="0" smtClean="0"/>
              <a:t> </a:t>
            </a:r>
            <a:r>
              <a:rPr lang="el-GR" dirty="0" err="1" smtClean="0"/>
              <a:t>περικλυτὸν</a:t>
            </a:r>
            <a:r>
              <a:rPr lang="el-GR" dirty="0" smtClean="0"/>
              <a:t> </a:t>
            </a:r>
            <a:r>
              <a:rPr lang="el-GR" dirty="0" err="1" smtClean="0"/>
              <a:t>ὅττι</a:t>
            </a:r>
            <a:r>
              <a:rPr lang="el-GR" dirty="0" smtClean="0"/>
              <a:t> τάχιστα</a:t>
            </a:r>
          </a:p>
          <a:p>
            <a:pPr>
              <a:buNone/>
            </a:pPr>
            <a:r>
              <a:rPr lang="el-GR" dirty="0" err="1" smtClean="0"/>
              <a:t>γαῖαν</a:t>
            </a:r>
            <a:r>
              <a:rPr lang="el-GR" dirty="0" smtClean="0"/>
              <a:t> </a:t>
            </a:r>
            <a:r>
              <a:rPr lang="el-GR" dirty="0" err="1" smtClean="0"/>
              <a:t>ὕδει</a:t>
            </a:r>
            <a:r>
              <a:rPr lang="el-GR" dirty="0" smtClean="0"/>
              <a:t> </a:t>
            </a:r>
            <a:r>
              <a:rPr lang="el-GR" dirty="0" err="1" smtClean="0"/>
              <a:t>φύρειν</a:t>
            </a:r>
            <a:r>
              <a:rPr lang="el-GR" dirty="0" smtClean="0"/>
              <a:t>, </a:t>
            </a:r>
            <a:r>
              <a:rPr lang="el-GR" dirty="0" err="1" smtClean="0"/>
              <a:t>ἐν</a:t>
            </a:r>
            <a:r>
              <a:rPr lang="el-GR" dirty="0" smtClean="0"/>
              <a:t> </a:t>
            </a:r>
            <a:r>
              <a:rPr lang="el-GR" dirty="0" err="1" smtClean="0"/>
              <a:t>δ᾽</a:t>
            </a:r>
            <a:r>
              <a:rPr lang="el-GR" dirty="0" smtClean="0"/>
              <a:t> </a:t>
            </a:r>
            <a:r>
              <a:rPr lang="el-GR" dirty="0" err="1" smtClean="0"/>
              <a:t>ἀνθρώπου</a:t>
            </a:r>
            <a:r>
              <a:rPr lang="el-GR" dirty="0" smtClean="0"/>
              <a:t> </a:t>
            </a:r>
            <a:r>
              <a:rPr lang="el-GR" dirty="0" err="1" smtClean="0"/>
              <a:t>θέμεν</a:t>
            </a:r>
            <a:r>
              <a:rPr lang="el-GR" dirty="0" smtClean="0"/>
              <a:t> </a:t>
            </a:r>
            <a:r>
              <a:rPr lang="el-GR" dirty="0" err="1" smtClean="0"/>
              <a:t>αὐδὴν</a:t>
            </a:r>
            <a:endParaRPr lang="el-GR" dirty="0" smtClean="0"/>
          </a:p>
          <a:p>
            <a:pPr>
              <a:buNone/>
            </a:pPr>
            <a:r>
              <a:rPr lang="el-GR" dirty="0" err="1" smtClean="0"/>
              <a:t>καὶ</a:t>
            </a:r>
            <a:r>
              <a:rPr lang="el-GR" dirty="0" smtClean="0"/>
              <a:t> σθένος, </a:t>
            </a:r>
            <a:r>
              <a:rPr lang="el-GR" dirty="0" err="1" smtClean="0"/>
              <a:t>ἀθανάτῃς</a:t>
            </a:r>
            <a:r>
              <a:rPr lang="el-GR" dirty="0" smtClean="0"/>
              <a:t> </a:t>
            </a:r>
            <a:r>
              <a:rPr lang="el-GR" dirty="0" err="1" smtClean="0"/>
              <a:t>δὲ</a:t>
            </a:r>
            <a:r>
              <a:rPr lang="el-GR" dirty="0" smtClean="0"/>
              <a:t> </a:t>
            </a:r>
            <a:r>
              <a:rPr lang="el-GR" dirty="0" err="1" smtClean="0"/>
              <a:t>θεῇς</a:t>
            </a:r>
            <a:r>
              <a:rPr lang="el-GR" dirty="0" smtClean="0"/>
              <a:t> </a:t>
            </a:r>
            <a:r>
              <a:rPr lang="el-GR" dirty="0" err="1" smtClean="0"/>
              <a:t>εἰς</a:t>
            </a:r>
            <a:r>
              <a:rPr lang="el-GR" dirty="0" smtClean="0"/>
              <a:t> </a:t>
            </a:r>
            <a:r>
              <a:rPr lang="el-GR" dirty="0" err="1" smtClean="0"/>
              <a:t>ὦπα</a:t>
            </a:r>
            <a:r>
              <a:rPr lang="el-GR" dirty="0" smtClean="0"/>
              <a:t> </a:t>
            </a:r>
            <a:r>
              <a:rPr lang="el-GR" dirty="0" err="1" smtClean="0"/>
              <a:t>ἐίσκειν</a:t>
            </a:r>
            <a:endParaRPr lang="el-GR" dirty="0" smtClean="0"/>
          </a:p>
          <a:p>
            <a:pPr>
              <a:buNone/>
            </a:pPr>
            <a:r>
              <a:rPr lang="el-GR" dirty="0" err="1" smtClean="0"/>
              <a:t>παρθενικῆς</a:t>
            </a:r>
            <a:r>
              <a:rPr lang="el-GR" dirty="0" smtClean="0"/>
              <a:t> </a:t>
            </a:r>
            <a:r>
              <a:rPr lang="el-GR" dirty="0" err="1" smtClean="0"/>
              <a:t>καλὸν</a:t>
            </a:r>
            <a:r>
              <a:rPr lang="el-GR" dirty="0" smtClean="0"/>
              <a:t> </a:t>
            </a:r>
            <a:r>
              <a:rPr lang="el-GR" dirty="0" err="1" smtClean="0"/>
              <a:t>εἶδος</a:t>
            </a:r>
            <a:r>
              <a:rPr lang="el-GR" dirty="0" smtClean="0"/>
              <a:t> </a:t>
            </a:r>
            <a:r>
              <a:rPr lang="el-GR" dirty="0" err="1" smtClean="0"/>
              <a:t>ἐπήρατον</a:t>
            </a:r>
            <a:r>
              <a:rPr lang="el-GR" dirty="0" smtClean="0"/>
              <a:t>· </a:t>
            </a:r>
            <a:r>
              <a:rPr lang="el-GR" dirty="0" err="1" smtClean="0"/>
              <a:t>αὐτὰρ</a:t>
            </a:r>
            <a:r>
              <a:rPr lang="el-GR" dirty="0" smtClean="0"/>
              <a:t> </a:t>
            </a:r>
            <a:r>
              <a:rPr lang="el-GR" dirty="0" err="1" smtClean="0"/>
              <a:t>Ἀθήνην</a:t>
            </a:r>
            <a:endParaRPr lang="el-GR" dirty="0" smtClean="0"/>
          </a:p>
          <a:p>
            <a:pPr>
              <a:buNone/>
            </a:pPr>
            <a:r>
              <a:rPr lang="el-GR" dirty="0" err="1" smtClean="0"/>
              <a:t>ἔργα</a:t>
            </a:r>
            <a:r>
              <a:rPr lang="el-GR" dirty="0" smtClean="0"/>
              <a:t> </a:t>
            </a:r>
            <a:r>
              <a:rPr lang="el-GR" dirty="0" err="1" smtClean="0"/>
              <a:t>διδασκῆσαι</a:t>
            </a:r>
            <a:r>
              <a:rPr lang="el-GR" dirty="0" smtClean="0"/>
              <a:t>, </a:t>
            </a:r>
            <a:r>
              <a:rPr lang="el-GR" dirty="0" err="1" smtClean="0"/>
              <a:t>πολυδαίδαλον</a:t>
            </a:r>
            <a:r>
              <a:rPr lang="el-GR" dirty="0" smtClean="0"/>
              <a:t> </a:t>
            </a:r>
            <a:r>
              <a:rPr lang="el-GR" dirty="0" err="1" smtClean="0"/>
              <a:t>ἱστὸν</a:t>
            </a:r>
            <a:r>
              <a:rPr lang="el-GR" dirty="0" smtClean="0"/>
              <a:t> </a:t>
            </a:r>
            <a:r>
              <a:rPr lang="el-GR" dirty="0" err="1" smtClean="0"/>
              <a:t>ὑφαίνειν</a:t>
            </a:r>
            <a:r>
              <a:rPr lang="el-GR" dirty="0" smtClean="0"/>
              <a:t>·</a:t>
            </a:r>
          </a:p>
          <a:p>
            <a:pPr>
              <a:buNone/>
            </a:pPr>
            <a:r>
              <a:rPr lang="el-GR" dirty="0" smtClean="0"/>
              <a:t>65 </a:t>
            </a:r>
            <a:r>
              <a:rPr lang="el-GR" dirty="0" err="1" smtClean="0"/>
              <a:t>καὶ</a:t>
            </a:r>
            <a:r>
              <a:rPr lang="el-GR" dirty="0" smtClean="0"/>
              <a:t> χάριν </a:t>
            </a:r>
            <a:r>
              <a:rPr lang="el-GR" dirty="0" err="1" smtClean="0"/>
              <a:t>ἀμφιχέαι</a:t>
            </a:r>
            <a:r>
              <a:rPr lang="el-GR" dirty="0" smtClean="0"/>
              <a:t> </a:t>
            </a:r>
            <a:r>
              <a:rPr lang="el-GR" dirty="0" err="1" smtClean="0"/>
              <a:t>κεφαλῇ</a:t>
            </a:r>
            <a:r>
              <a:rPr lang="el-GR" dirty="0" smtClean="0"/>
              <a:t> </a:t>
            </a:r>
            <a:r>
              <a:rPr lang="el-GR" dirty="0" err="1" smtClean="0"/>
              <a:t>χρυσῆν</a:t>
            </a:r>
            <a:r>
              <a:rPr lang="el-GR" dirty="0" smtClean="0"/>
              <a:t> </a:t>
            </a:r>
            <a:r>
              <a:rPr lang="el-GR" dirty="0" err="1" smtClean="0"/>
              <a:t>Ἀφροδίτην</a:t>
            </a:r>
            <a:endParaRPr lang="el-GR" dirty="0" smtClean="0"/>
          </a:p>
          <a:p>
            <a:pPr>
              <a:buNone/>
            </a:pP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πόθον</a:t>
            </a:r>
            <a:r>
              <a:rPr lang="el-GR" dirty="0" smtClean="0"/>
              <a:t> </a:t>
            </a:r>
            <a:r>
              <a:rPr lang="el-GR" dirty="0" err="1" smtClean="0"/>
              <a:t>ἀργαλέον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γυιοβόρους</a:t>
            </a:r>
            <a:r>
              <a:rPr lang="el-GR" dirty="0" smtClean="0"/>
              <a:t> </a:t>
            </a:r>
            <a:r>
              <a:rPr lang="el-GR" dirty="0" err="1" smtClean="0"/>
              <a:t>μελεδώνας</a:t>
            </a:r>
            <a:r>
              <a:rPr lang="el-GR" dirty="0" smtClean="0"/>
              <a:t>·</a:t>
            </a:r>
          </a:p>
          <a:p>
            <a:pPr>
              <a:buNone/>
            </a:pPr>
            <a:r>
              <a:rPr lang="el-GR" dirty="0" err="1" smtClean="0"/>
              <a:t>ἐν</a:t>
            </a:r>
            <a:r>
              <a:rPr lang="el-GR" dirty="0" smtClean="0"/>
              <a:t> </a:t>
            </a:r>
            <a:r>
              <a:rPr lang="el-GR" dirty="0" err="1" smtClean="0"/>
              <a:t>δὲ</a:t>
            </a:r>
            <a:r>
              <a:rPr lang="el-GR" dirty="0" smtClean="0"/>
              <a:t> </a:t>
            </a:r>
            <a:r>
              <a:rPr lang="el-GR" dirty="0" err="1" smtClean="0"/>
              <a:t>θέμεν</a:t>
            </a:r>
            <a:r>
              <a:rPr lang="el-GR" dirty="0" smtClean="0"/>
              <a:t> </a:t>
            </a:r>
            <a:r>
              <a:rPr lang="el-GR" dirty="0" err="1" smtClean="0"/>
              <a:t>κύνεόν</a:t>
            </a:r>
            <a:r>
              <a:rPr lang="el-GR" dirty="0" smtClean="0"/>
              <a:t> τε </a:t>
            </a:r>
            <a:r>
              <a:rPr lang="el-GR" dirty="0" err="1" smtClean="0"/>
              <a:t>νόον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ἐπίκλοπον</a:t>
            </a:r>
            <a:r>
              <a:rPr lang="el-GR" dirty="0" smtClean="0"/>
              <a:t> </a:t>
            </a:r>
            <a:r>
              <a:rPr lang="el-GR" dirty="0" err="1" smtClean="0"/>
              <a:t>ἦθος</a:t>
            </a:r>
            <a:endParaRPr lang="el-GR" dirty="0" smtClean="0"/>
          </a:p>
          <a:p>
            <a:pPr>
              <a:buNone/>
            </a:pPr>
            <a:r>
              <a:rPr lang="el-GR" dirty="0" err="1" smtClean="0"/>
              <a:t>Ἑρμείην</a:t>
            </a:r>
            <a:r>
              <a:rPr lang="el-GR" dirty="0" smtClean="0"/>
              <a:t> </a:t>
            </a:r>
            <a:r>
              <a:rPr lang="el-GR" dirty="0" err="1" smtClean="0"/>
              <a:t>ἤνωγε</a:t>
            </a:r>
            <a:r>
              <a:rPr lang="el-GR" dirty="0" smtClean="0"/>
              <a:t> </a:t>
            </a:r>
            <a:r>
              <a:rPr lang="el-GR" dirty="0" err="1" smtClean="0"/>
              <a:t>διάκτορον</a:t>
            </a:r>
            <a:r>
              <a:rPr lang="el-GR" dirty="0" smtClean="0"/>
              <a:t> </a:t>
            </a:r>
            <a:r>
              <a:rPr lang="el-GR" dirty="0" err="1" smtClean="0"/>
              <a:t>Ἀργειφόντην</a:t>
            </a:r>
            <a:r>
              <a:rPr lang="el-GR" dirty="0" smtClean="0"/>
              <a:t>.</a:t>
            </a:r>
          </a:p>
          <a:p>
            <a:pPr>
              <a:buNone/>
            </a:pPr>
            <a:r>
              <a:rPr lang="el-GR" dirty="0" err="1" smtClean="0"/>
              <a:t>Ὣς</a:t>
            </a:r>
            <a:r>
              <a:rPr lang="el-GR" dirty="0" smtClean="0"/>
              <a:t> </a:t>
            </a:r>
            <a:r>
              <a:rPr lang="el-GR" dirty="0" err="1" smtClean="0"/>
              <a:t>ἔφαθ᾽</a:t>
            </a:r>
            <a:r>
              <a:rPr lang="el-GR" dirty="0" smtClean="0"/>
              <a:t>, </a:t>
            </a:r>
            <a:r>
              <a:rPr lang="el-GR" dirty="0" err="1" smtClean="0"/>
              <a:t>οἳ</a:t>
            </a:r>
            <a:r>
              <a:rPr lang="el-GR" dirty="0" smtClean="0"/>
              <a:t> </a:t>
            </a:r>
            <a:r>
              <a:rPr lang="el-GR" dirty="0" err="1" smtClean="0"/>
              <a:t>δ᾽</a:t>
            </a:r>
            <a:r>
              <a:rPr lang="el-GR" dirty="0" smtClean="0"/>
              <a:t> </a:t>
            </a:r>
            <a:r>
              <a:rPr lang="el-GR" dirty="0" err="1" smtClean="0"/>
              <a:t>ἐπίθοντο</a:t>
            </a:r>
            <a:r>
              <a:rPr lang="el-GR" dirty="0" smtClean="0"/>
              <a:t> </a:t>
            </a:r>
            <a:r>
              <a:rPr lang="el-GR" dirty="0" err="1" smtClean="0"/>
              <a:t>Διὶ</a:t>
            </a:r>
            <a:r>
              <a:rPr lang="el-GR" dirty="0" smtClean="0"/>
              <a:t> </a:t>
            </a:r>
            <a:r>
              <a:rPr lang="el-GR" dirty="0" err="1" smtClean="0"/>
              <a:t>Κρονίωνι</a:t>
            </a:r>
            <a:r>
              <a:rPr lang="el-GR" dirty="0" smtClean="0"/>
              <a:t> </a:t>
            </a:r>
            <a:r>
              <a:rPr lang="el-GR" dirty="0" err="1" smtClean="0"/>
              <a:t>ἄνακτι</a:t>
            </a:r>
            <a:r>
              <a:rPr lang="el-GR" dirty="0" smtClean="0"/>
              <a:t>.</a:t>
            </a:r>
          </a:p>
          <a:p>
            <a:pPr algn="just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l-GR" b="1" dirty="0" smtClean="0"/>
              <a:t>Πρόσληψη Ησιόδειου έργου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14422"/>
            <a:ext cx="8472518" cy="5429288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Την ελληνιστική εποχή εισήχθη ως λειτουργικό λογοτεχνικό είδος.</a:t>
            </a:r>
          </a:p>
          <a:p>
            <a:r>
              <a:rPr lang="el-GR" dirty="0" smtClean="0"/>
              <a:t>Ριζωμένος σε άλλη εποχή.</a:t>
            </a:r>
          </a:p>
          <a:p>
            <a:r>
              <a:rPr lang="el-GR" dirty="0" smtClean="0"/>
              <a:t>Θέματα που τον απασχολούν:</a:t>
            </a:r>
          </a:p>
          <a:p>
            <a:pPr>
              <a:buFont typeface="Courier New" pitchFamily="49" charset="0"/>
              <a:buChar char="o"/>
            </a:pPr>
            <a:r>
              <a:rPr lang="el-GR" dirty="0" smtClean="0"/>
              <a:t>κοινωνικά ζητήματα,</a:t>
            </a:r>
          </a:p>
          <a:p>
            <a:pPr>
              <a:buFont typeface="Courier New" pitchFamily="49" charset="0"/>
              <a:buChar char="o"/>
            </a:pPr>
            <a:r>
              <a:rPr lang="el-GR" dirty="0" smtClean="0"/>
              <a:t>η αρετή </a:t>
            </a:r>
          </a:p>
          <a:p>
            <a:r>
              <a:rPr lang="el-GR" dirty="0" smtClean="0"/>
              <a:t>Πρωτοτυπία Ησιόδου</a:t>
            </a:r>
          </a:p>
          <a:p>
            <a:r>
              <a:rPr lang="el-GR" dirty="0" smtClean="0"/>
              <a:t>Διδακτικό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l-GR" dirty="0" smtClean="0"/>
              <a:t>Ηρωικό έπος</a:t>
            </a:r>
          </a:p>
          <a:p>
            <a:r>
              <a:rPr lang="el-GR" dirty="0" smtClean="0"/>
              <a:t>Επιδράσεις </a:t>
            </a:r>
            <a:r>
              <a:rPr lang="el-GR" dirty="0" smtClean="0"/>
              <a:t>προς και </a:t>
            </a:r>
            <a:r>
              <a:rPr lang="el-GR" smtClean="0"/>
              <a:t>από τον </a:t>
            </a:r>
            <a:r>
              <a:rPr lang="el-GR" smtClean="0"/>
              <a:t>Ησίοδο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err="1" smtClean="0"/>
              <a:t>Hρόδοτος</a:t>
            </a:r>
            <a:r>
              <a:rPr lang="el-GR" b="1" dirty="0" smtClean="0"/>
              <a:t>, ΙΙ.53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>
            <a:normAutofit fontScale="92500"/>
          </a:bodyPr>
          <a:lstStyle/>
          <a:p>
            <a:pPr algn="just"/>
            <a:r>
              <a:rPr lang="el-GR" i="1" dirty="0" err="1" smtClean="0"/>
              <a:t>οὗτοι</a:t>
            </a:r>
            <a:r>
              <a:rPr lang="el-GR" i="1" dirty="0" smtClean="0"/>
              <a:t> </a:t>
            </a:r>
            <a:r>
              <a:rPr lang="el-GR" i="1" dirty="0" err="1" smtClean="0"/>
              <a:t>δέ</a:t>
            </a:r>
            <a:r>
              <a:rPr lang="el-GR" dirty="0" smtClean="0"/>
              <a:t> (ενν. </a:t>
            </a:r>
            <a:r>
              <a:rPr lang="el-GR" i="1" dirty="0" err="1" smtClean="0"/>
              <a:t>Ὅμηρος</a:t>
            </a:r>
            <a:r>
              <a:rPr lang="el-GR" i="1" dirty="0" smtClean="0"/>
              <a:t> </a:t>
            </a:r>
            <a:r>
              <a:rPr lang="el-GR" i="1" dirty="0" err="1" smtClean="0"/>
              <a:t>καὶ</a:t>
            </a:r>
            <a:r>
              <a:rPr lang="el-GR" i="1" dirty="0" smtClean="0"/>
              <a:t> </a:t>
            </a:r>
            <a:r>
              <a:rPr lang="el-GR" i="1" dirty="0" err="1" smtClean="0"/>
              <a:t>Ἡσίοδος</a:t>
            </a:r>
            <a:r>
              <a:rPr lang="el-GR" dirty="0" smtClean="0"/>
              <a:t>) </a:t>
            </a:r>
            <a:r>
              <a:rPr lang="el-GR" i="1" dirty="0" err="1" smtClean="0"/>
              <a:t>εἰσι</a:t>
            </a:r>
            <a:r>
              <a:rPr lang="el-GR" i="1" dirty="0" smtClean="0"/>
              <a:t> </a:t>
            </a:r>
            <a:r>
              <a:rPr lang="el-GR" i="1" dirty="0" err="1" smtClean="0"/>
              <a:t>οἱ</a:t>
            </a:r>
            <a:r>
              <a:rPr lang="el-GR" i="1" dirty="0" smtClean="0"/>
              <a:t> </a:t>
            </a:r>
            <a:r>
              <a:rPr lang="el-GR" i="1" dirty="0" err="1" smtClean="0"/>
              <a:t>ποιήσαντες</a:t>
            </a:r>
            <a:r>
              <a:rPr lang="el-GR" i="1" dirty="0" smtClean="0"/>
              <a:t> </a:t>
            </a:r>
            <a:r>
              <a:rPr lang="el-GR" i="1" dirty="0" err="1" smtClean="0"/>
              <a:t>θεογονίην</a:t>
            </a:r>
            <a:r>
              <a:rPr lang="el-GR" i="1" dirty="0" smtClean="0"/>
              <a:t> </a:t>
            </a:r>
            <a:r>
              <a:rPr lang="el-GR" i="1" dirty="0" err="1" smtClean="0"/>
              <a:t>Ἕλλησιν</a:t>
            </a:r>
            <a:r>
              <a:rPr lang="el-GR" i="1" dirty="0" smtClean="0"/>
              <a:t> </a:t>
            </a:r>
            <a:r>
              <a:rPr lang="el-GR" i="1" dirty="0" err="1" smtClean="0"/>
              <a:t>καὶ</a:t>
            </a:r>
            <a:r>
              <a:rPr lang="el-GR" i="1" dirty="0" smtClean="0"/>
              <a:t> </a:t>
            </a:r>
            <a:r>
              <a:rPr lang="el-GR" i="1" dirty="0" err="1" smtClean="0"/>
              <a:t>τοῖσι</a:t>
            </a:r>
            <a:r>
              <a:rPr lang="el-GR" i="1" dirty="0" smtClean="0"/>
              <a:t> </a:t>
            </a:r>
            <a:r>
              <a:rPr lang="el-GR" i="1" dirty="0" err="1" smtClean="0"/>
              <a:t>θεοῖσι</a:t>
            </a:r>
            <a:r>
              <a:rPr lang="el-GR" i="1" dirty="0" smtClean="0"/>
              <a:t> </a:t>
            </a:r>
            <a:r>
              <a:rPr lang="el-GR" i="1" dirty="0" err="1" smtClean="0"/>
              <a:t>τὰς</a:t>
            </a:r>
            <a:r>
              <a:rPr lang="el-GR" i="1" dirty="0" smtClean="0"/>
              <a:t> </a:t>
            </a:r>
            <a:r>
              <a:rPr lang="el-GR" i="1" dirty="0" err="1" smtClean="0"/>
              <a:t>ἐπωνυμίας</a:t>
            </a:r>
            <a:r>
              <a:rPr lang="el-GR" i="1" dirty="0" smtClean="0"/>
              <a:t> </a:t>
            </a:r>
            <a:r>
              <a:rPr lang="el-GR" i="1" dirty="0" err="1" smtClean="0"/>
              <a:t>δόντες</a:t>
            </a:r>
            <a:r>
              <a:rPr lang="el-GR" i="1" dirty="0" smtClean="0"/>
              <a:t> </a:t>
            </a:r>
            <a:r>
              <a:rPr lang="el-GR" i="1" dirty="0" err="1" smtClean="0"/>
              <a:t>καὶ</a:t>
            </a:r>
            <a:r>
              <a:rPr lang="el-GR" i="1" dirty="0" smtClean="0"/>
              <a:t> τιμάς τε </a:t>
            </a:r>
            <a:r>
              <a:rPr lang="el-GR" i="1" dirty="0" err="1" smtClean="0"/>
              <a:t>καὶ</a:t>
            </a:r>
            <a:r>
              <a:rPr lang="el-GR" i="1" dirty="0" smtClean="0"/>
              <a:t> </a:t>
            </a:r>
            <a:r>
              <a:rPr lang="el-GR" i="1" dirty="0" err="1" smtClean="0"/>
              <a:t>τέχνας</a:t>
            </a:r>
            <a:r>
              <a:rPr lang="el-GR" i="1" dirty="0" smtClean="0"/>
              <a:t> </a:t>
            </a:r>
            <a:r>
              <a:rPr lang="el-GR" i="1" dirty="0" err="1" smtClean="0"/>
              <a:t>διελόντες</a:t>
            </a:r>
            <a:r>
              <a:rPr lang="el-GR" i="1" dirty="0" smtClean="0"/>
              <a:t> </a:t>
            </a:r>
            <a:r>
              <a:rPr lang="el-GR" i="1" dirty="0" err="1" smtClean="0"/>
              <a:t>καὶ</a:t>
            </a:r>
            <a:r>
              <a:rPr lang="el-GR" i="1" dirty="0" smtClean="0"/>
              <a:t> </a:t>
            </a:r>
            <a:r>
              <a:rPr lang="el-GR" i="1" dirty="0" err="1" smtClean="0"/>
              <a:t>εἴδεα</a:t>
            </a:r>
            <a:r>
              <a:rPr lang="el-GR" i="1" dirty="0" smtClean="0"/>
              <a:t> </a:t>
            </a:r>
            <a:r>
              <a:rPr lang="el-GR" i="1" dirty="0" err="1" smtClean="0"/>
              <a:t>αὐτῶν</a:t>
            </a:r>
            <a:r>
              <a:rPr lang="el-GR" i="1" dirty="0" smtClean="0"/>
              <a:t> </a:t>
            </a:r>
            <a:r>
              <a:rPr lang="el-GR" i="1" dirty="0" err="1" smtClean="0"/>
              <a:t>σημήναντες</a:t>
            </a:r>
            <a:r>
              <a:rPr lang="el-GR" dirty="0" smtClean="0"/>
              <a:t>. </a:t>
            </a:r>
          </a:p>
          <a:p>
            <a:pPr algn="just"/>
            <a:r>
              <a:rPr lang="el-GR" dirty="0" smtClean="0"/>
              <a:t>«Αυτοί είναι που με τα ποιήματά τους όρισαν για τους Έλληνες την καταγωγή και τη γενεαλογία των θεών, τους έδωσαν ονόματα, τους μοίρασαν τιμές και τέχνες, σημάδεψαν τις μορφές τους.»</a:t>
            </a:r>
          </a:p>
          <a:p>
            <a:pPr algn="just"/>
            <a:r>
              <a:rPr lang="el-GR" dirty="0" smtClean="0"/>
              <a:t>Έθεσαν τις βάσεις για  τη θρησκεία τους.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Βασικά θέματα </a:t>
            </a:r>
            <a:r>
              <a:rPr lang="el-GR" b="1" i="1" dirty="0" smtClean="0"/>
              <a:t>Θεογονίας</a:t>
            </a:r>
            <a:endParaRPr lang="el-GR" b="1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z="3600" dirty="0" smtClean="0"/>
              <a:t>Γενεαλογία θεών και δημιουργία του κόσμου.</a:t>
            </a:r>
          </a:p>
          <a:p>
            <a:pPr algn="just"/>
            <a:r>
              <a:rPr lang="el-GR" sz="3600" dirty="0" smtClean="0"/>
              <a:t>Ο μύθος της διαδοχής.</a:t>
            </a:r>
          </a:p>
          <a:p>
            <a:pPr algn="just"/>
            <a:r>
              <a:rPr lang="el-GR" sz="3600" dirty="0" smtClean="0"/>
              <a:t>Δίας → βασικός άξονας → τάξη-αταξία</a:t>
            </a:r>
          </a:p>
          <a:p>
            <a:pPr algn="just"/>
            <a:r>
              <a:rPr lang="el-GR" sz="3600" dirty="0" smtClean="0"/>
              <a:t>Μια ιεραρχική τάξη στην πρότερη χαοτική κατάσταση.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Διάρθρωση </a:t>
            </a:r>
            <a:r>
              <a:rPr lang="el-GR" b="1" i="1" dirty="0" smtClean="0"/>
              <a:t>Θεογονίας</a:t>
            </a:r>
            <a:endParaRPr lang="el-GR" b="1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l-GR" dirty="0" smtClean="0"/>
              <a:t>1. </a:t>
            </a:r>
            <a:r>
              <a:rPr lang="el-GR" b="1" dirty="0" smtClean="0"/>
              <a:t>Προοίμιο</a:t>
            </a:r>
            <a:r>
              <a:rPr lang="el-GR" dirty="0" smtClean="0"/>
              <a:t> (στ. 1-115)</a:t>
            </a:r>
          </a:p>
          <a:p>
            <a:pPr algn="just">
              <a:lnSpc>
                <a:spcPct val="150000"/>
              </a:lnSpc>
              <a:buNone/>
            </a:pPr>
            <a:r>
              <a:rPr lang="el-GR" dirty="0" smtClean="0"/>
              <a:t>2. </a:t>
            </a:r>
            <a:r>
              <a:rPr lang="el-GR" b="1" dirty="0" smtClean="0"/>
              <a:t>Κοσμογονία</a:t>
            </a:r>
            <a:r>
              <a:rPr lang="el-GR" dirty="0" smtClean="0"/>
              <a:t> και </a:t>
            </a:r>
            <a:r>
              <a:rPr lang="el-GR" b="1" dirty="0" smtClean="0"/>
              <a:t>Θεογονία</a:t>
            </a:r>
            <a:r>
              <a:rPr lang="el-GR" dirty="0" smtClean="0"/>
              <a:t> (στ. 116-616)</a:t>
            </a:r>
          </a:p>
          <a:p>
            <a:pPr algn="just">
              <a:lnSpc>
                <a:spcPct val="150000"/>
              </a:lnSpc>
              <a:buNone/>
            </a:pPr>
            <a:r>
              <a:rPr lang="el-GR" dirty="0" smtClean="0"/>
              <a:t>3. </a:t>
            </a:r>
            <a:r>
              <a:rPr lang="el-GR" b="1" dirty="0" smtClean="0"/>
              <a:t>Τιτανομαχία</a:t>
            </a:r>
            <a:r>
              <a:rPr lang="el-GR" dirty="0" smtClean="0"/>
              <a:t> (στ. 617-885)</a:t>
            </a:r>
          </a:p>
          <a:p>
            <a:pPr algn="just">
              <a:lnSpc>
                <a:spcPct val="150000"/>
              </a:lnSpc>
              <a:buNone/>
            </a:pPr>
            <a:r>
              <a:rPr lang="el-GR" dirty="0" smtClean="0"/>
              <a:t>4. συνέχεια της </a:t>
            </a:r>
            <a:r>
              <a:rPr lang="el-GR" b="1" dirty="0" smtClean="0"/>
              <a:t>Θεογονίας</a:t>
            </a:r>
            <a:r>
              <a:rPr lang="el-GR" dirty="0" smtClean="0"/>
              <a:t> (στ. 886-964) και</a:t>
            </a:r>
          </a:p>
          <a:p>
            <a:pPr algn="just">
              <a:lnSpc>
                <a:spcPct val="150000"/>
              </a:lnSpc>
              <a:buNone/>
            </a:pPr>
            <a:r>
              <a:rPr lang="el-GR" dirty="0" smtClean="0"/>
              <a:t>5. </a:t>
            </a:r>
            <a:r>
              <a:rPr lang="el-GR" b="1" dirty="0" err="1" smtClean="0"/>
              <a:t>Ηρωογονία</a:t>
            </a:r>
            <a:r>
              <a:rPr lang="el-GR" dirty="0" smtClean="0"/>
              <a:t> (στ. 965-1020)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ΓΕΝΕΑΛΟΓΙΑ</a:t>
            </a:r>
            <a:endParaRPr lang="el-GR" b="1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457200" y="1357298"/>
            <a:ext cx="8472518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			ΕΡΩΣ		ΧΑΟΣ	 ΓΑΙΑ/ΓΗ</a:t>
            </a:r>
          </a:p>
          <a:p>
            <a:pPr algn="ctr">
              <a:buNone/>
            </a:pPr>
            <a:endParaRPr lang="el-GR" b="1" dirty="0" smtClean="0"/>
          </a:p>
          <a:p>
            <a:pPr>
              <a:buNone/>
            </a:pPr>
            <a:r>
              <a:rPr lang="el-GR" b="1" dirty="0" smtClean="0"/>
              <a:t>		ΟΥΡΑΝΟΣ		  +		ΓΑΙΑ</a:t>
            </a:r>
          </a:p>
          <a:p>
            <a:pPr>
              <a:buNone/>
            </a:pPr>
            <a:r>
              <a:rPr lang="el-GR" b="1" dirty="0" smtClean="0"/>
              <a:t>				    </a:t>
            </a:r>
            <a:r>
              <a:rPr lang="el-GR" b="1" dirty="0" smtClean="0">
                <a:solidFill>
                  <a:schemeClr val="accent2"/>
                </a:solidFill>
              </a:rPr>
              <a:t>ΤΙΤΑΝΕΣ</a:t>
            </a:r>
          </a:p>
          <a:p>
            <a:pPr>
              <a:buNone/>
            </a:pPr>
            <a:r>
              <a:rPr lang="el-GR" b="1" dirty="0" smtClean="0"/>
              <a:t>ΩΚΕΑΝΟΣ		    ΘΕΤΙΣ	ΚΡΟΝΟΣ + ΡΕΑ</a:t>
            </a:r>
          </a:p>
          <a:p>
            <a:pPr>
              <a:buNone/>
            </a:pPr>
            <a:r>
              <a:rPr lang="el-GR" b="1" dirty="0" smtClean="0"/>
              <a:t>							   ΔΙΑΣ</a:t>
            </a:r>
          </a:p>
          <a:p>
            <a:pPr algn="ctr">
              <a:buNone/>
            </a:pPr>
            <a:r>
              <a:rPr lang="el-GR" b="1" dirty="0" smtClean="0"/>
              <a:t>					    </a:t>
            </a:r>
            <a:r>
              <a:rPr lang="el-GR" b="1" dirty="0" smtClean="0">
                <a:solidFill>
                  <a:schemeClr val="accent2"/>
                </a:solidFill>
              </a:rPr>
              <a:t>Ολύμπιοι θεοί</a:t>
            </a:r>
          </a:p>
          <a:p>
            <a:pPr>
              <a:buNone/>
            </a:pPr>
            <a:endParaRPr lang="el-GR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chemeClr val="accent2"/>
                </a:solidFill>
              </a:rPr>
              <a:t>Τιτανομαχία </a:t>
            </a:r>
            <a:r>
              <a:rPr lang="el-GR" b="1" dirty="0" smtClean="0"/>
              <a:t>→ Νικούν οι ολύμπιοι</a:t>
            </a:r>
            <a:endParaRPr lang="el-GR" b="1" dirty="0"/>
          </a:p>
        </p:txBody>
      </p:sp>
      <p:cxnSp>
        <p:nvCxnSpPr>
          <p:cNvPr id="8" name="7 - Ευθεία γραμμή σύνδεσης"/>
          <p:cNvCxnSpPr/>
          <p:nvPr/>
        </p:nvCxnSpPr>
        <p:spPr>
          <a:xfrm rot="10800000" flipV="1">
            <a:off x="2857488" y="1857364"/>
            <a:ext cx="1571636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>
            <a:off x="4786314" y="1857364"/>
            <a:ext cx="1214446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εία γραμμή σύνδεσης"/>
          <p:cNvCxnSpPr/>
          <p:nvPr/>
        </p:nvCxnSpPr>
        <p:spPr>
          <a:xfrm>
            <a:off x="2428860" y="3000372"/>
            <a:ext cx="1214446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εία γραμμή σύνδεσης"/>
          <p:cNvCxnSpPr/>
          <p:nvPr/>
        </p:nvCxnSpPr>
        <p:spPr>
          <a:xfrm rot="10800000" flipV="1">
            <a:off x="5000628" y="3000372"/>
            <a:ext cx="1214446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εία γραμμή σύνδεσης"/>
          <p:cNvCxnSpPr/>
          <p:nvPr/>
        </p:nvCxnSpPr>
        <p:spPr>
          <a:xfrm rot="10800000" flipV="1">
            <a:off x="2214546" y="3571876"/>
            <a:ext cx="2000264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5400000">
            <a:off x="4144166" y="371395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>
            <a:off x="4500562" y="3500438"/>
            <a:ext cx="1071570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>
            <a:off x="6000760" y="4071942"/>
            <a:ext cx="571504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10800000" flipV="1">
            <a:off x="6786578" y="4071942"/>
            <a:ext cx="428628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εία γραμμή σύνδεσης"/>
          <p:cNvCxnSpPr/>
          <p:nvPr/>
        </p:nvCxnSpPr>
        <p:spPr>
          <a:xfrm rot="5400000">
            <a:off x="6537339" y="4892685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Προοίμιο </a:t>
            </a:r>
            <a:r>
              <a:rPr lang="el-GR" b="1" i="1" dirty="0" smtClean="0"/>
              <a:t>Θεογονίας</a:t>
            </a:r>
            <a:endParaRPr lang="el-GR" b="1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Απαρτίζεται από δύο μέρη: </a:t>
            </a:r>
          </a:p>
          <a:p>
            <a:r>
              <a:rPr lang="el-GR" dirty="0" smtClean="0"/>
              <a:t>την επίκληση (στ. 1-34) και</a:t>
            </a:r>
          </a:p>
          <a:p>
            <a:r>
              <a:rPr lang="el-GR" dirty="0" smtClean="0"/>
              <a:t>τον ύμνο προς τις Μούσες (στ. 35-115) </a:t>
            </a:r>
          </a:p>
          <a:p>
            <a:pPr algn="just">
              <a:buNone/>
            </a:pPr>
            <a:r>
              <a:rPr lang="el-GR" dirty="0" smtClean="0"/>
              <a:t>Στο προοίμιο αυτό πρώτη φορά:</a:t>
            </a:r>
          </a:p>
          <a:p>
            <a:pPr algn="just"/>
            <a:r>
              <a:rPr lang="el-GR" dirty="0" smtClean="0"/>
              <a:t>ποιητής αυτοσυστήνεται στο έργο του.</a:t>
            </a:r>
          </a:p>
          <a:p>
            <a:pPr algn="just"/>
            <a:r>
              <a:rPr lang="el-GR" dirty="0" smtClean="0"/>
              <a:t>ποιητής παραδέχεται ότι η ποίηση δεν λέει πάντα την αλήθεια.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>
            <a:normAutofit/>
          </a:bodyPr>
          <a:lstStyle/>
          <a:p>
            <a:r>
              <a:rPr lang="el-GR" b="1" i="1" dirty="0" smtClean="0"/>
              <a:t>Θεογονία</a:t>
            </a:r>
            <a:r>
              <a:rPr lang="el-GR" b="1" dirty="0" smtClean="0"/>
              <a:t>, 1-34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l-GR" dirty="0" smtClean="0"/>
              <a:t>1 </a:t>
            </a:r>
            <a:r>
              <a:rPr lang="el-GR" dirty="0" err="1" smtClean="0"/>
              <a:t>Μουσάων</a:t>
            </a:r>
            <a:r>
              <a:rPr lang="el-GR" dirty="0" smtClean="0"/>
              <a:t> </a:t>
            </a:r>
            <a:r>
              <a:rPr lang="el-GR" dirty="0" err="1" smtClean="0"/>
              <a:t>Ἑλικωνιάδων</a:t>
            </a:r>
            <a:r>
              <a:rPr lang="el-GR" dirty="0" smtClean="0"/>
              <a:t> </a:t>
            </a:r>
            <a:r>
              <a:rPr lang="el-GR" dirty="0" err="1" smtClean="0"/>
              <a:t>ἀρχώμεθ᾽</a:t>
            </a:r>
            <a:r>
              <a:rPr lang="el-GR" dirty="0" smtClean="0"/>
              <a:t> </a:t>
            </a:r>
            <a:r>
              <a:rPr lang="el-GR" dirty="0" err="1" smtClean="0"/>
              <a:t>ἀείδειν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err="1" smtClean="0"/>
              <a:t>αἵ</a:t>
            </a:r>
            <a:r>
              <a:rPr lang="el-GR" dirty="0" smtClean="0"/>
              <a:t> </a:t>
            </a:r>
            <a:r>
              <a:rPr lang="el-GR" dirty="0" err="1" smtClean="0"/>
              <a:t>θ᾽</a:t>
            </a:r>
            <a:r>
              <a:rPr lang="el-GR" dirty="0" smtClean="0"/>
              <a:t> </a:t>
            </a:r>
            <a:r>
              <a:rPr lang="el-GR" dirty="0" err="1" smtClean="0"/>
              <a:t>Ἑλικῶνος</a:t>
            </a:r>
            <a:r>
              <a:rPr lang="el-GR" dirty="0" smtClean="0"/>
              <a:t> </a:t>
            </a:r>
            <a:r>
              <a:rPr lang="el-GR" dirty="0" err="1" smtClean="0"/>
              <a:t>ἔχουσιν</a:t>
            </a:r>
            <a:r>
              <a:rPr lang="el-GR" dirty="0" smtClean="0"/>
              <a:t> </a:t>
            </a:r>
            <a:r>
              <a:rPr lang="el-GR" dirty="0" err="1" smtClean="0"/>
              <a:t>ὄρος</a:t>
            </a:r>
            <a:r>
              <a:rPr lang="el-GR" dirty="0" smtClean="0"/>
              <a:t> μέγα τε </a:t>
            </a:r>
            <a:r>
              <a:rPr lang="el-GR" dirty="0" err="1" smtClean="0"/>
              <a:t>ζάθεόν</a:t>
            </a:r>
            <a:r>
              <a:rPr lang="el-GR" dirty="0" smtClean="0"/>
              <a:t> τε,</a:t>
            </a:r>
          </a:p>
          <a:p>
            <a:pPr algn="just">
              <a:buNone/>
            </a:pPr>
            <a:r>
              <a:rPr lang="el-GR" dirty="0" err="1" smtClean="0"/>
              <a:t>καί</a:t>
            </a:r>
            <a:r>
              <a:rPr lang="el-GR" dirty="0" smtClean="0"/>
              <a:t> τε </a:t>
            </a:r>
            <a:r>
              <a:rPr lang="el-GR" dirty="0" err="1" smtClean="0"/>
              <a:t>περὶ</a:t>
            </a:r>
            <a:r>
              <a:rPr lang="el-GR" dirty="0" smtClean="0"/>
              <a:t> </a:t>
            </a:r>
            <a:r>
              <a:rPr lang="el-GR" dirty="0" err="1" smtClean="0"/>
              <a:t>κρήνην</a:t>
            </a:r>
            <a:r>
              <a:rPr lang="el-GR" dirty="0" smtClean="0"/>
              <a:t> </a:t>
            </a:r>
            <a:r>
              <a:rPr lang="el-GR" dirty="0" err="1" smtClean="0"/>
              <a:t>ἰοειδέα</a:t>
            </a:r>
            <a:r>
              <a:rPr lang="el-GR" dirty="0" smtClean="0"/>
              <a:t> </a:t>
            </a:r>
            <a:r>
              <a:rPr lang="el-GR" dirty="0" err="1" smtClean="0"/>
              <a:t>πόσσ᾽</a:t>
            </a:r>
            <a:r>
              <a:rPr lang="el-GR" dirty="0" smtClean="0"/>
              <a:t> </a:t>
            </a:r>
            <a:r>
              <a:rPr lang="el-GR" dirty="0" err="1" smtClean="0"/>
              <a:t>ἁπαλοῖσιν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ὀρχεῦνται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βωμὸν</a:t>
            </a:r>
            <a:r>
              <a:rPr lang="el-GR" dirty="0" smtClean="0"/>
              <a:t> </a:t>
            </a:r>
            <a:r>
              <a:rPr lang="el-GR" dirty="0" err="1" smtClean="0"/>
              <a:t>ἐρισθενέος</a:t>
            </a:r>
            <a:r>
              <a:rPr lang="el-GR" b="1" dirty="0" smtClean="0"/>
              <a:t> </a:t>
            </a:r>
            <a:r>
              <a:rPr lang="el-GR" dirty="0" err="1" smtClean="0"/>
              <a:t>Κρονίωνος</a:t>
            </a:r>
            <a:r>
              <a:rPr lang="el-GR" dirty="0" smtClean="0"/>
              <a:t>·</a:t>
            </a:r>
          </a:p>
          <a:p>
            <a:pPr algn="just">
              <a:buNone/>
            </a:pPr>
            <a:r>
              <a:rPr lang="el-GR" dirty="0" err="1" smtClean="0"/>
              <a:t>καί</a:t>
            </a:r>
            <a:r>
              <a:rPr lang="el-GR" dirty="0" smtClean="0"/>
              <a:t> τε </a:t>
            </a:r>
            <a:r>
              <a:rPr lang="el-GR" dirty="0" err="1" smtClean="0"/>
              <a:t>λοεσσάμεναι</a:t>
            </a:r>
            <a:r>
              <a:rPr lang="el-GR" dirty="0" smtClean="0"/>
              <a:t> </a:t>
            </a:r>
            <a:r>
              <a:rPr lang="el-GR" dirty="0" err="1" smtClean="0"/>
              <a:t>τέρενα</a:t>
            </a:r>
            <a:r>
              <a:rPr lang="el-GR" dirty="0" smtClean="0"/>
              <a:t> </a:t>
            </a:r>
            <a:r>
              <a:rPr lang="el-GR" dirty="0" err="1" smtClean="0"/>
              <a:t>χρόα</a:t>
            </a:r>
            <a:r>
              <a:rPr lang="el-GR" dirty="0" smtClean="0"/>
              <a:t> </a:t>
            </a:r>
            <a:r>
              <a:rPr lang="el-GR" dirty="0" err="1" smtClean="0"/>
              <a:t>Περμησσοῖο</a:t>
            </a:r>
            <a:endParaRPr lang="el-GR" dirty="0" smtClean="0"/>
          </a:p>
          <a:p>
            <a:pPr algn="just">
              <a:buNone/>
            </a:pPr>
            <a:r>
              <a:rPr lang="el-GR" dirty="0" smtClean="0"/>
              <a:t>5 ἢ </a:t>
            </a:r>
            <a:r>
              <a:rPr lang="el-GR" dirty="0" err="1" smtClean="0"/>
              <a:t>Ἵππου</a:t>
            </a:r>
            <a:r>
              <a:rPr lang="el-GR" dirty="0" smtClean="0"/>
              <a:t> κρήνης ἢ </a:t>
            </a:r>
            <a:r>
              <a:rPr lang="el-GR" dirty="0" err="1" smtClean="0"/>
              <a:t>Ὀλμειοῦ</a:t>
            </a:r>
            <a:r>
              <a:rPr lang="el-GR" dirty="0" smtClean="0"/>
              <a:t> </a:t>
            </a:r>
            <a:r>
              <a:rPr lang="el-GR" dirty="0" err="1" smtClean="0"/>
              <a:t>ζαθέοιο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ἀκροτάτῳ</a:t>
            </a:r>
            <a:r>
              <a:rPr lang="el-GR" dirty="0" smtClean="0"/>
              <a:t> </a:t>
            </a:r>
            <a:r>
              <a:rPr lang="el-GR" dirty="0" err="1" smtClean="0"/>
              <a:t>Ἑλικῶνι</a:t>
            </a:r>
            <a:r>
              <a:rPr lang="el-GR" dirty="0" smtClean="0"/>
              <a:t> </a:t>
            </a:r>
            <a:r>
              <a:rPr lang="el-GR" dirty="0" err="1" smtClean="0"/>
              <a:t>χοροὺς</a:t>
            </a:r>
            <a:r>
              <a:rPr lang="el-GR" dirty="0" smtClean="0"/>
              <a:t> </a:t>
            </a:r>
            <a:r>
              <a:rPr lang="el-GR" dirty="0" err="1" smtClean="0"/>
              <a:t>ἐνεποιήσαντο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καλοὺς</a:t>
            </a:r>
            <a:r>
              <a:rPr lang="el-GR" dirty="0" smtClean="0"/>
              <a:t> </a:t>
            </a:r>
            <a:r>
              <a:rPr lang="el-GR" dirty="0" err="1" smtClean="0"/>
              <a:t>ἱμερόεντας</a:t>
            </a:r>
            <a:r>
              <a:rPr lang="el-GR" dirty="0" smtClean="0"/>
              <a:t>, </a:t>
            </a:r>
            <a:r>
              <a:rPr lang="el-GR" dirty="0" err="1" smtClean="0"/>
              <a:t>ἐπερρώσαντο</a:t>
            </a:r>
            <a:r>
              <a:rPr lang="el-GR" dirty="0" smtClean="0"/>
              <a:t> </a:t>
            </a:r>
            <a:r>
              <a:rPr lang="el-GR" dirty="0" err="1" smtClean="0"/>
              <a:t>δὲ</a:t>
            </a:r>
            <a:r>
              <a:rPr lang="el-GR" dirty="0" smtClean="0"/>
              <a:t> </a:t>
            </a:r>
            <a:r>
              <a:rPr lang="el-GR" dirty="0" err="1" smtClean="0"/>
              <a:t>ποσσίν</a:t>
            </a:r>
            <a:r>
              <a:rPr lang="el-GR" dirty="0" smtClean="0"/>
              <a:t>.</a:t>
            </a:r>
          </a:p>
          <a:p>
            <a:pPr algn="just">
              <a:buNone/>
            </a:pPr>
            <a:r>
              <a:rPr lang="el-GR" dirty="0" err="1" smtClean="0"/>
              <a:t>ἔνθεν</a:t>
            </a:r>
            <a:r>
              <a:rPr lang="el-GR" dirty="0" smtClean="0"/>
              <a:t> </a:t>
            </a:r>
            <a:r>
              <a:rPr lang="el-GR" dirty="0" err="1" smtClean="0"/>
              <a:t>ἀπορνύμεναι</a:t>
            </a:r>
            <a:r>
              <a:rPr lang="el-GR" dirty="0" smtClean="0"/>
              <a:t>, </a:t>
            </a:r>
            <a:r>
              <a:rPr lang="el-GR" dirty="0" err="1" smtClean="0"/>
              <a:t>κεκαλυμμέναι</a:t>
            </a:r>
            <a:r>
              <a:rPr lang="el-GR" dirty="0" smtClean="0"/>
              <a:t> </a:t>
            </a:r>
            <a:r>
              <a:rPr lang="el-GR" dirty="0" err="1" smtClean="0"/>
              <a:t>ἠέρι</a:t>
            </a:r>
            <a:r>
              <a:rPr lang="el-GR" dirty="0" smtClean="0"/>
              <a:t> </a:t>
            </a:r>
            <a:r>
              <a:rPr lang="el-GR" dirty="0" err="1" smtClean="0"/>
              <a:t>πολλῷ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smtClean="0"/>
              <a:t>10 </a:t>
            </a:r>
            <a:r>
              <a:rPr lang="el-GR" dirty="0" err="1" smtClean="0"/>
              <a:t>ἐννύχιαι</a:t>
            </a:r>
            <a:r>
              <a:rPr lang="el-GR" dirty="0" smtClean="0"/>
              <a:t> </a:t>
            </a:r>
            <a:r>
              <a:rPr lang="el-GR" dirty="0" err="1" smtClean="0"/>
              <a:t>στεῖχον</a:t>
            </a:r>
            <a:r>
              <a:rPr lang="el-GR" dirty="0" smtClean="0"/>
              <a:t> </a:t>
            </a:r>
            <a:r>
              <a:rPr lang="el-GR" dirty="0" err="1" smtClean="0"/>
              <a:t>περικαλλέα</a:t>
            </a:r>
            <a:r>
              <a:rPr lang="el-GR" dirty="0" smtClean="0"/>
              <a:t> </a:t>
            </a:r>
            <a:r>
              <a:rPr lang="el-GR" dirty="0" err="1" smtClean="0"/>
              <a:t>ὄσσαν</a:t>
            </a:r>
            <a:r>
              <a:rPr lang="el-GR" dirty="0" smtClean="0"/>
              <a:t> </a:t>
            </a:r>
            <a:r>
              <a:rPr lang="el-GR" dirty="0" err="1" smtClean="0"/>
              <a:t>ἱεῖσαι</a:t>
            </a:r>
            <a:r>
              <a:rPr lang="el-GR" dirty="0" smtClean="0"/>
              <a:t>,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>
            <a:normAutofit/>
          </a:bodyPr>
          <a:lstStyle/>
          <a:p>
            <a:r>
              <a:rPr lang="el-GR" b="1" i="1" dirty="0" smtClean="0"/>
              <a:t>Θεογονία</a:t>
            </a:r>
            <a:r>
              <a:rPr lang="el-GR" b="1" dirty="0" smtClean="0"/>
              <a:t>, 1-34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l-GR" dirty="0" err="1" smtClean="0"/>
              <a:t>ὑμνεῦσαι</a:t>
            </a:r>
            <a:r>
              <a:rPr lang="el-GR" dirty="0" smtClean="0"/>
              <a:t> Δία </a:t>
            </a:r>
            <a:r>
              <a:rPr lang="el-GR" dirty="0" err="1" smtClean="0"/>
              <a:t>τ᾽</a:t>
            </a:r>
            <a:r>
              <a:rPr lang="el-GR" dirty="0" smtClean="0"/>
              <a:t> </a:t>
            </a:r>
            <a:r>
              <a:rPr lang="el-GR" dirty="0" err="1" smtClean="0"/>
              <a:t>αἰγίοχον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πότνιαν</a:t>
            </a:r>
            <a:r>
              <a:rPr lang="el-GR" dirty="0" smtClean="0"/>
              <a:t> </a:t>
            </a:r>
            <a:r>
              <a:rPr lang="el-GR" dirty="0" err="1" smtClean="0"/>
              <a:t>Ἥρην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Ἀργείην</a:t>
            </a:r>
            <a:r>
              <a:rPr lang="el-GR" dirty="0" smtClean="0"/>
              <a:t>, </a:t>
            </a:r>
            <a:r>
              <a:rPr lang="el-GR" dirty="0" err="1" smtClean="0"/>
              <a:t>χρυσέοισι</a:t>
            </a:r>
            <a:r>
              <a:rPr lang="el-GR" dirty="0" smtClean="0"/>
              <a:t> </a:t>
            </a:r>
            <a:r>
              <a:rPr lang="el-GR" dirty="0" err="1" smtClean="0"/>
              <a:t>πεδίλοις</a:t>
            </a:r>
            <a:r>
              <a:rPr lang="el-GR" dirty="0" smtClean="0"/>
              <a:t> </a:t>
            </a:r>
            <a:r>
              <a:rPr lang="el-GR" dirty="0" err="1" smtClean="0"/>
              <a:t>ἐμβεβαυῖαν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err="1" smtClean="0"/>
              <a:t>κούρην</a:t>
            </a:r>
            <a:r>
              <a:rPr lang="el-GR" dirty="0" smtClean="0"/>
              <a:t> </a:t>
            </a:r>
            <a:r>
              <a:rPr lang="el-GR" dirty="0" err="1" smtClean="0"/>
              <a:t>τ᾽</a:t>
            </a:r>
            <a:r>
              <a:rPr lang="el-GR" dirty="0" smtClean="0"/>
              <a:t> </a:t>
            </a:r>
            <a:r>
              <a:rPr lang="el-GR" dirty="0" err="1" smtClean="0"/>
              <a:t>αἰγιόχοιο</a:t>
            </a:r>
            <a:r>
              <a:rPr lang="el-GR" dirty="0" smtClean="0"/>
              <a:t> </a:t>
            </a:r>
            <a:r>
              <a:rPr lang="el-GR" dirty="0" err="1" smtClean="0"/>
              <a:t>Διὸς</a:t>
            </a:r>
            <a:r>
              <a:rPr lang="el-GR" dirty="0" smtClean="0"/>
              <a:t> </a:t>
            </a:r>
            <a:r>
              <a:rPr lang="el-GR" dirty="0" err="1" smtClean="0"/>
              <a:t>γλαυκῶπιν</a:t>
            </a:r>
            <a:r>
              <a:rPr lang="el-GR" dirty="0" smtClean="0"/>
              <a:t> </a:t>
            </a:r>
            <a:r>
              <a:rPr lang="el-GR" dirty="0" err="1" smtClean="0"/>
              <a:t>Ἀθήνην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Φοῖβόν</a:t>
            </a:r>
            <a:r>
              <a:rPr lang="el-GR" dirty="0" smtClean="0"/>
              <a:t> </a:t>
            </a:r>
            <a:r>
              <a:rPr lang="el-GR" dirty="0" err="1" smtClean="0"/>
              <a:t>τ᾽</a:t>
            </a:r>
            <a:r>
              <a:rPr lang="el-GR" dirty="0" smtClean="0"/>
              <a:t> </a:t>
            </a:r>
            <a:r>
              <a:rPr lang="el-GR" dirty="0" err="1" smtClean="0"/>
              <a:t>Ἀπόλλωνα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Ἄρτεμιν</a:t>
            </a:r>
            <a:r>
              <a:rPr lang="el-GR" dirty="0" smtClean="0"/>
              <a:t> </a:t>
            </a:r>
            <a:r>
              <a:rPr lang="el-GR" dirty="0" err="1" smtClean="0"/>
              <a:t>ἰοχέαιραν</a:t>
            </a:r>
            <a:endParaRPr lang="el-GR" dirty="0" smtClean="0"/>
          </a:p>
          <a:p>
            <a:pPr algn="just">
              <a:buNone/>
            </a:pPr>
            <a:r>
              <a:rPr lang="el-GR" dirty="0" smtClean="0"/>
              <a:t>15 </a:t>
            </a:r>
            <a:r>
              <a:rPr lang="el-GR" dirty="0" err="1" smtClean="0"/>
              <a:t>ἠδὲ</a:t>
            </a:r>
            <a:r>
              <a:rPr lang="el-GR" dirty="0" smtClean="0"/>
              <a:t> </a:t>
            </a:r>
            <a:r>
              <a:rPr lang="el-GR" dirty="0" err="1" smtClean="0"/>
              <a:t>Ποσειδάωνα</a:t>
            </a:r>
            <a:r>
              <a:rPr lang="el-GR" dirty="0" smtClean="0"/>
              <a:t> </a:t>
            </a:r>
            <a:r>
              <a:rPr lang="el-GR" dirty="0" err="1" smtClean="0"/>
              <a:t>γαιήοχον</a:t>
            </a:r>
            <a:r>
              <a:rPr lang="el-GR" dirty="0" smtClean="0"/>
              <a:t> </a:t>
            </a:r>
            <a:r>
              <a:rPr lang="el-GR" dirty="0" err="1" smtClean="0"/>
              <a:t>ἐννοσίγαιον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Θέμιν</a:t>
            </a:r>
            <a:r>
              <a:rPr lang="el-GR" dirty="0" smtClean="0"/>
              <a:t> </a:t>
            </a:r>
            <a:r>
              <a:rPr lang="el-GR" dirty="0" err="1" smtClean="0"/>
              <a:t>αἰδοίην</a:t>
            </a:r>
            <a:r>
              <a:rPr lang="el-GR" dirty="0" smtClean="0"/>
              <a:t> </a:t>
            </a:r>
            <a:r>
              <a:rPr lang="el-GR" dirty="0" err="1" smtClean="0"/>
              <a:t>ἑλικοβλέφαρόν</a:t>
            </a:r>
            <a:r>
              <a:rPr lang="el-GR" dirty="0" smtClean="0"/>
              <a:t> </a:t>
            </a:r>
            <a:r>
              <a:rPr lang="el-GR" dirty="0" err="1" smtClean="0"/>
              <a:t>τ᾽</a:t>
            </a:r>
            <a:r>
              <a:rPr lang="el-GR" dirty="0" smtClean="0"/>
              <a:t> </a:t>
            </a:r>
            <a:r>
              <a:rPr lang="el-GR" dirty="0" err="1" smtClean="0"/>
              <a:t>Ἀφροδίτην</a:t>
            </a:r>
            <a:endParaRPr lang="el-GR" dirty="0" smtClean="0"/>
          </a:p>
          <a:p>
            <a:pPr algn="just">
              <a:buNone/>
            </a:pPr>
            <a:r>
              <a:rPr lang="el-GR" dirty="0" smtClean="0"/>
              <a:t>{</a:t>
            </a:r>
            <a:r>
              <a:rPr lang="el-GR" dirty="0" err="1" smtClean="0"/>
              <a:t>Ἥβην</a:t>
            </a:r>
            <a:r>
              <a:rPr lang="el-GR" dirty="0" smtClean="0"/>
              <a:t> τε </a:t>
            </a:r>
            <a:r>
              <a:rPr lang="el-GR" dirty="0" err="1" smtClean="0"/>
              <a:t>χρυσοστέφανον</a:t>
            </a:r>
            <a:r>
              <a:rPr lang="el-GR" dirty="0" smtClean="0"/>
              <a:t> </a:t>
            </a:r>
            <a:r>
              <a:rPr lang="el-GR" dirty="0" err="1" smtClean="0"/>
              <a:t>καλήν</a:t>
            </a:r>
            <a:r>
              <a:rPr lang="el-GR" dirty="0" smtClean="0"/>
              <a:t> τε </a:t>
            </a:r>
            <a:r>
              <a:rPr lang="el-GR" dirty="0" err="1" smtClean="0"/>
              <a:t>Διώνην</a:t>
            </a:r>
            <a:endParaRPr lang="el-GR" dirty="0" smtClean="0"/>
          </a:p>
          <a:p>
            <a:pPr algn="just">
              <a:buNone/>
            </a:pPr>
            <a:r>
              <a:rPr lang="el-GR" dirty="0" smtClean="0"/>
              <a:t> </a:t>
            </a:r>
            <a:r>
              <a:rPr lang="el-GR" dirty="0" err="1" smtClean="0"/>
              <a:t>Ἠῶ</a:t>
            </a:r>
            <a:r>
              <a:rPr lang="el-GR" dirty="0" smtClean="0"/>
              <a:t> </a:t>
            </a:r>
            <a:r>
              <a:rPr lang="el-GR" dirty="0" err="1" smtClean="0"/>
              <a:t>τ᾽</a:t>
            </a:r>
            <a:r>
              <a:rPr lang="el-GR" dirty="0" smtClean="0"/>
              <a:t> </a:t>
            </a:r>
            <a:r>
              <a:rPr lang="el-GR" dirty="0" err="1" smtClean="0"/>
              <a:t>Ἠέλιόν</a:t>
            </a:r>
            <a:r>
              <a:rPr lang="el-GR" dirty="0" smtClean="0"/>
              <a:t> τε </a:t>
            </a:r>
            <a:r>
              <a:rPr lang="el-GR" dirty="0" err="1" smtClean="0"/>
              <a:t>μέγαν</a:t>
            </a:r>
            <a:r>
              <a:rPr lang="el-GR" dirty="0" smtClean="0"/>
              <a:t> </a:t>
            </a:r>
            <a:r>
              <a:rPr lang="el-GR" dirty="0" err="1" smtClean="0"/>
              <a:t>λαμπράν</a:t>
            </a:r>
            <a:r>
              <a:rPr lang="el-GR" dirty="0" smtClean="0"/>
              <a:t> τε </a:t>
            </a:r>
            <a:r>
              <a:rPr lang="el-GR" dirty="0" err="1" smtClean="0"/>
              <a:t>Σελήνην</a:t>
            </a:r>
            <a:r>
              <a:rPr lang="el-GR" dirty="0" smtClean="0"/>
              <a:t>}</a:t>
            </a:r>
          </a:p>
          <a:p>
            <a:pPr algn="just">
              <a:buNone/>
            </a:pPr>
            <a:r>
              <a:rPr lang="el-GR" dirty="0" smtClean="0"/>
              <a:t>Λητώ </a:t>
            </a:r>
            <a:r>
              <a:rPr lang="el-GR" dirty="0" err="1" smtClean="0"/>
              <a:t>τ᾽</a:t>
            </a:r>
            <a:r>
              <a:rPr lang="el-GR" dirty="0" smtClean="0"/>
              <a:t> </a:t>
            </a:r>
            <a:r>
              <a:rPr lang="el-GR" dirty="0" err="1" smtClean="0"/>
              <a:t>Ἰαπετόν</a:t>
            </a:r>
            <a:r>
              <a:rPr lang="el-GR" dirty="0" smtClean="0"/>
              <a:t> τε </a:t>
            </a:r>
            <a:r>
              <a:rPr lang="el-GR" dirty="0" err="1" smtClean="0"/>
              <a:t>ἰδὲ</a:t>
            </a:r>
            <a:r>
              <a:rPr lang="el-GR" dirty="0" smtClean="0"/>
              <a:t> </a:t>
            </a:r>
            <a:r>
              <a:rPr lang="el-GR" dirty="0" err="1" smtClean="0"/>
              <a:t>Κρόνον</a:t>
            </a:r>
            <a:r>
              <a:rPr lang="el-GR" dirty="0" smtClean="0"/>
              <a:t> </a:t>
            </a:r>
            <a:r>
              <a:rPr lang="el-GR" dirty="0" err="1" smtClean="0"/>
              <a:t>ἀγκυλομήτην</a:t>
            </a:r>
            <a:endParaRPr lang="el-GR" dirty="0" smtClean="0"/>
          </a:p>
          <a:p>
            <a:pPr algn="just">
              <a:buNone/>
            </a:pPr>
            <a:r>
              <a:rPr lang="el-GR" dirty="0" smtClean="0"/>
              <a:t>20 </a:t>
            </a:r>
            <a:r>
              <a:rPr lang="el-GR" dirty="0" err="1" smtClean="0"/>
              <a:t>Γαῖάν</a:t>
            </a:r>
            <a:r>
              <a:rPr lang="el-GR" dirty="0" smtClean="0"/>
              <a:t> </a:t>
            </a:r>
            <a:r>
              <a:rPr lang="el-GR" dirty="0" err="1" smtClean="0"/>
              <a:t>τ᾽</a:t>
            </a:r>
            <a:r>
              <a:rPr lang="el-GR" dirty="0" smtClean="0"/>
              <a:t> </a:t>
            </a:r>
            <a:r>
              <a:rPr lang="el-GR" dirty="0" err="1" smtClean="0"/>
              <a:t>Ὠκεανόν</a:t>
            </a:r>
            <a:r>
              <a:rPr lang="el-GR" dirty="0" smtClean="0"/>
              <a:t> τε </a:t>
            </a:r>
            <a:r>
              <a:rPr lang="el-GR" dirty="0" err="1" smtClean="0"/>
              <a:t>μέγαν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Νύκτα μέλαιναν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>
            <a:normAutofit/>
          </a:bodyPr>
          <a:lstStyle/>
          <a:p>
            <a:r>
              <a:rPr lang="el-GR" b="1" i="1" dirty="0" smtClean="0"/>
              <a:t>Θεογονία</a:t>
            </a:r>
            <a:r>
              <a:rPr lang="el-GR" b="1" dirty="0" smtClean="0"/>
              <a:t>, 1-34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l-GR" dirty="0" err="1" smtClean="0"/>
              <a:t>ἄλλων</a:t>
            </a:r>
            <a:r>
              <a:rPr lang="el-GR" dirty="0" smtClean="0"/>
              <a:t> </a:t>
            </a:r>
            <a:r>
              <a:rPr lang="el-GR" dirty="0" err="1" smtClean="0"/>
              <a:t>τ᾽</a:t>
            </a:r>
            <a:r>
              <a:rPr lang="el-GR" dirty="0" smtClean="0"/>
              <a:t> </a:t>
            </a:r>
            <a:r>
              <a:rPr lang="el-GR" dirty="0" err="1" smtClean="0"/>
              <a:t>ἀθανάτων</a:t>
            </a:r>
            <a:r>
              <a:rPr lang="el-GR" dirty="0" smtClean="0"/>
              <a:t> </a:t>
            </a:r>
            <a:r>
              <a:rPr lang="el-GR" dirty="0" err="1" smtClean="0"/>
              <a:t>ἱερὸν</a:t>
            </a:r>
            <a:r>
              <a:rPr lang="el-GR" dirty="0" smtClean="0"/>
              <a:t> γένος </a:t>
            </a:r>
            <a:r>
              <a:rPr lang="el-GR" dirty="0" err="1" smtClean="0"/>
              <a:t>αἰὲν</a:t>
            </a:r>
            <a:r>
              <a:rPr lang="el-GR" dirty="0" smtClean="0"/>
              <a:t> </a:t>
            </a:r>
            <a:r>
              <a:rPr lang="el-GR" dirty="0" err="1" smtClean="0"/>
              <a:t>ἐόντων</a:t>
            </a:r>
            <a:r>
              <a:rPr lang="el-GR" dirty="0" smtClean="0"/>
              <a:t>.</a:t>
            </a:r>
          </a:p>
          <a:p>
            <a:pPr algn="just">
              <a:buNone/>
            </a:pPr>
            <a:r>
              <a:rPr lang="el-GR" dirty="0" err="1" smtClean="0"/>
              <a:t>αἵ</a:t>
            </a:r>
            <a:r>
              <a:rPr lang="el-GR" dirty="0" smtClean="0"/>
              <a:t> </a:t>
            </a:r>
            <a:r>
              <a:rPr lang="el-GR" dirty="0" err="1" smtClean="0"/>
              <a:t>νύ</a:t>
            </a:r>
            <a:r>
              <a:rPr lang="el-GR" dirty="0" smtClean="0"/>
              <a:t> </a:t>
            </a:r>
            <a:r>
              <a:rPr lang="el-GR" dirty="0" err="1" smtClean="0"/>
              <a:t>ποθ᾽</a:t>
            </a:r>
            <a:r>
              <a:rPr lang="el-GR" dirty="0" smtClean="0"/>
              <a:t> </a:t>
            </a:r>
            <a:r>
              <a:rPr lang="el-GR" dirty="0" err="1" smtClean="0"/>
              <a:t>Ἡσίοδον</a:t>
            </a:r>
            <a:r>
              <a:rPr lang="el-GR" dirty="0" smtClean="0"/>
              <a:t> </a:t>
            </a:r>
            <a:r>
              <a:rPr lang="el-GR" dirty="0" err="1" smtClean="0"/>
              <a:t>καλὴν</a:t>
            </a:r>
            <a:r>
              <a:rPr lang="el-GR" dirty="0" smtClean="0"/>
              <a:t> </a:t>
            </a:r>
            <a:r>
              <a:rPr lang="el-GR" dirty="0" err="1" smtClean="0"/>
              <a:t>ἐδίδαξαν</a:t>
            </a:r>
            <a:r>
              <a:rPr lang="el-GR" dirty="0" smtClean="0"/>
              <a:t> </a:t>
            </a:r>
            <a:r>
              <a:rPr lang="el-GR" dirty="0" err="1" smtClean="0"/>
              <a:t>ἀοιδήν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err="1" smtClean="0"/>
              <a:t>ἄρνας</a:t>
            </a:r>
            <a:r>
              <a:rPr lang="el-GR" dirty="0" smtClean="0"/>
              <a:t> </a:t>
            </a:r>
            <a:r>
              <a:rPr lang="el-GR" dirty="0" err="1" smtClean="0"/>
              <a:t>ποιμαίνονθ᾽</a:t>
            </a:r>
            <a:r>
              <a:rPr lang="el-GR" dirty="0" smtClean="0"/>
              <a:t> </a:t>
            </a:r>
            <a:r>
              <a:rPr lang="el-GR" dirty="0" err="1" smtClean="0"/>
              <a:t>Ἑλικῶνος</a:t>
            </a:r>
            <a:r>
              <a:rPr lang="el-GR" dirty="0" smtClean="0"/>
              <a:t> </a:t>
            </a:r>
            <a:r>
              <a:rPr lang="el-GR" dirty="0" err="1" smtClean="0"/>
              <a:t>ὑπὸ</a:t>
            </a:r>
            <a:r>
              <a:rPr lang="el-GR" dirty="0" smtClean="0"/>
              <a:t> </a:t>
            </a:r>
            <a:r>
              <a:rPr lang="el-GR" dirty="0" err="1" smtClean="0"/>
              <a:t>ζαθέοιο</a:t>
            </a:r>
            <a:r>
              <a:rPr lang="el-GR" dirty="0" smtClean="0"/>
              <a:t>.</a:t>
            </a:r>
          </a:p>
          <a:p>
            <a:pPr algn="just">
              <a:buNone/>
            </a:pPr>
            <a:r>
              <a:rPr lang="el-GR" dirty="0" err="1" smtClean="0"/>
              <a:t>τόνδε</a:t>
            </a:r>
            <a:r>
              <a:rPr lang="el-GR" dirty="0" smtClean="0"/>
              <a:t> </a:t>
            </a:r>
            <a:r>
              <a:rPr lang="el-GR" dirty="0" err="1" smtClean="0"/>
              <a:t>δέ</a:t>
            </a:r>
            <a:r>
              <a:rPr lang="el-GR" dirty="0" smtClean="0"/>
              <a:t> με πρώτιστα </a:t>
            </a:r>
            <a:r>
              <a:rPr lang="el-GR" dirty="0" err="1" smtClean="0"/>
              <a:t>θεαὶ</a:t>
            </a:r>
            <a:r>
              <a:rPr lang="el-GR" dirty="0" smtClean="0"/>
              <a:t> </a:t>
            </a:r>
            <a:r>
              <a:rPr lang="el-GR" dirty="0" err="1" smtClean="0"/>
              <a:t>πρὸς</a:t>
            </a:r>
            <a:r>
              <a:rPr lang="el-GR" dirty="0" smtClean="0"/>
              <a:t> </a:t>
            </a:r>
            <a:r>
              <a:rPr lang="el-GR" dirty="0" err="1" smtClean="0"/>
              <a:t>μῦθον</a:t>
            </a:r>
            <a:r>
              <a:rPr lang="el-GR" dirty="0" smtClean="0"/>
              <a:t> </a:t>
            </a:r>
            <a:r>
              <a:rPr lang="el-GR" dirty="0" err="1" smtClean="0"/>
              <a:t>ἔειπον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smtClean="0"/>
              <a:t>25 </a:t>
            </a:r>
            <a:r>
              <a:rPr lang="el-GR" dirty="0" err="1" smtClean="0"/>
              <a:t>Μοῦσαι</a:t>
            </a:r>
            <a:r>
              <a:rPr lang="el-GR" dirty="0" smtClean="0"/>
              <a:t> </a:t>
            </a:r>
            <a:r>
              <a:rPr lang="el-GR" dirty="0" err="1" smtClean="0"/>
              <a:t>Ὀλυμπιάδες</a:t>
            </a:r>
            <a:r>
              <a:rPr lang="el-GR" dirty="0" smtClean="0"/>
              <a:t>, </a:t>
            </a:r>
            <a:r>
              <a:rPr lang="el-GR" dirty="0" err="1" smtClean="0"/>
              <a:t>κοῦραι</a:t>
            </a:r>
            <a:r>
              <a:rPr lang="el-GR" dirty="0" smtClean="0"/>
              <a:t> </a:t>
            </a:r>
            <a:r>
              <a:rPr lang="el-GR" dirty="0" err="1" smtClean="0"/>
              <a:t>Διὸς</a:t>
            </a:r>
            <a:r>
              <a:rPr lang="el-GR" dirty="0" smtClean="0"/>
              <a:t> </a:t>
            </a:r>
            <a:r>
              <a:rPr lang="el-GR" dirty="0" err="1" smtClean="0"/>
              <a:t>αἰγιόχοιο</a:t>
            </a:r>
            <a:r>
              <a:rPr lang="el-GR" dirty="0" smtClean="0"/>
              <a:t>·</a:t>
            </a:r>
          </a:p>
          <a:p>
            <a:pPr algn="just">
              <a:buNone/>
            </a:pPr>
            <a:r>
              <a:rPr lang="el-GR" dirty="0" smtClean="0"/>
              <a:t>«ποιμένες </a:t>
            </a:r>
            <a:r>
              <a:rPr lang="el-GR" dirty="0" err="1" smtClean="0"/>
              <a:t>ἄγραυλοι</a:t>
            </a:r>
            <a:r>
              <a:rPr lang="el-GR" dirty="0" smtClean="0"/>
              <a:t>, </a:t>
            </a:r>
            <a:r>
              <a:rPr lang="el-GR" dirty="0" err="1" smtClean="0"/>
              <a:t>κάκ᾽</a:t>
            </a:r>
            <a:r>
              <a:rPr lang="el-GR" dirty="0" smtClean="0"/>
              <a:t> </a:t>
            </a:r>
            <a:r>
              <a:rPr lang="el-GR" dirty="0" err="1" smtClean="0"/>
              <a:t>ἐλέγχεα</a:t>
            </a:r>
            <a:r>
              <a:rPr lang="el-GR" dirty="0" smtClean="0"/>
              <a:t>, γαστέρες </a:t>
            </a:r>
            <a:r>
              <a:rPr lang="el-GR" dirty="0" err="1" smtClean="0"/>
              <a:t>οἶον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err="1" smtClean="0"/>
              <a:t>ἴδμεν</a:t>
            </a:r>
            <a:r>
              <a:rPr lang="el-GR" dirty="0" smtClean="0"/>
              <a:t> </a:t>
            </a:r>
            <a:r>
              <a:rPr lang="el-GR" dirty="0" err="1" smtClean="0"/>
              <a:t>ψεύδεα</a:t>
            </a:r>
            <a:r>
              <a:rPr lang="el-GR" dirty="0" smtClean="0"/>
              <a:t> </a:t>
            </a:r>
            <a:r>
              <a:rPr lang="el-GR" dirty="0" err="1" smtClean="0"/>
              <a:t>πολλὰ</a:t>
            </a:r>
            <a:r>
              <a:rPr lang="el-GR" dirty="0" smtClean="0"/>
              <a:t> λέγειν </a:t>
            </a:r>
            <a:r>
              <a:rPr lang="el-GR" dirty="0" err="1" smtClean="0"/>
              <a:t>ἐτύμοισιν</a:t>
            </a:r>
            <a:r>
              <a:rPr lang="el-GR" dirty="0" smtClean="0"/>
              <a:t> </a:t>
            </a:r>
            <a:r>
              <a:rPr lang="el-GR" dirty="0" err="1" smtClean="0"/>
              <a:t>ὁμοῖα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err="1" smtClean="0"/>
              <a:t>ἴδμεν</a:t>
            </a:r>
            <a:r>
              <a:rPr lang="el-GR" dirty="0" smtClean="0"/>
              <a:t> </a:t>
            </a:r>
            <a:r>
              <a:rPr lang="el-GR" dirty="0" err="1" smtClean="0"/>
              <a:t>δ᾽</a:t>
            </a:r>
            <a:r>
              <a:rPr lang="el-GR" dirty="0" smtClean="0"/>
              <a:t>, </a:t>
            </a:r>
            <a:r>
              <a:rPr lang="el-GR" dirty="0" err="1" smtClean="0"/>
              <a:t>εὖτ᾽</a:t>
            </a:r>
            <a:r>
              <a:rPr lang="el-GR" dirty="0" smtClean="0"/>
              <a:t> </a:t>
            </a:r>
            <a:r>
              <a:rPr lang="el-GR" dirty="0" err="1" smtClean="0"/>
              <a:t>ἐθέλωμεν</a:t>
            </a:r>
            <a:r>
              <a:rPr lang="el-GR" dirty="0" smtClean="0"/>
              <a:t>, </a:t>
            </a:r>
            <a:r>
              <a:rPr lang="el-GR" dirty="0" err="1" smtClean="0"/>
              <a:t>ἀληθέα</a:t>
            </a:r>
            <a:r>
              <a:rPr lang="el-GR" dirty="0" smtClean="0"/>
              <a:t> </a:t>
            </a:r>
            <a:r>
              <a:rPr lang="el-GR" dirty="0" err="1" smtClean="0"/>
              <a:t>γηρύσασθαι</a:t>
            </a:r>
            <a:r>
              <a:rPr lang="el-GR" dirty="0" smtClean="0"/>
              <a:t>.»</a:t>
            </a:r>
          </a:p>
          <a:p>
            <a:pPr algn="just">
              <a:buNone/>
            </a:pPr>
            <a:r>
              <a:rPr lang="el-GR" dirty="0" err="1" smtClean="0"/>
              <a:t>ὣς</a:t>
            </a:r>
            <a:r>
              <a:rPr lang="el-GR" dirty="0" smtClean="0"/>
              <a:t> </a:t>
            </a:r>
            <a:r>
              <a:rPr lang="el-GR" dirty="0" err="1" smtClean="0"/>
              <a:t>ἔφασαν</a:t>
            </a:r>
            <a:r>
              <a:rPr lang="el-GR" dirty="0" smtClean="0"/>
              <a:t> </a:t>
            </a:r>
            <a:r>
              <a:rPr lang="el-GR" dirty="0" err="1" smtClean="0"/>
              <a:t>κοῦραι</a:t>
            </a:r>
            <a:r>
              <a:rPr lang="el-GR" dirty="0" smtClean="0"/>
              <a:t> μεγάλου </a:t>
            </a:r>
            <a:r>
              <a:rPr lang="el-GR" dirty="0" err="1" smtClean="0"/>
              <a:t>Διὸς</a:t>
            </a:r>
            <a:r>
              <a:rPr lang="el-GR" dirty="0" smtClean="0"/>
              <a:t> </a:t>
            </a:r>
            <a:r>
              <a:rPr lang="el-GR" dirty="0" err="1" smtClean="0"/>
              <a:t>ἀρτιέπειαι</a:t>
            </a:r>
            <a:r>
              <a:rPr lang="el-GR" dirty="0" smtClean="0"/>
              <a:t>·</a:t>
            </a:r>
          </a:p>
          <a:p>
            <a:pPr algn="just">
              <a:buNone/>
            </a:pPr>
            <a:r>
              <a:rPr lang="el-GR" dirty="0" smtClean="0"/>
              <a:t>30 </a:t>
            </a: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μοι</a:t>
            </a:r>
            <a:r>
              <a:rPr lang="el-GR" dirty="0" smtClean="0"/>
              <a:t> </a:t>
            </a:r>
            <a:r>
              <a:rPr lang="el-GR" dirty="0" err="1" smtClean="0"/>
              <a:t>σκῆπτρον</a:t>
            </a:r>
            <a:r>
              <a:rPr lang="el-GR" dirty="0" smtClean="0"/>
              <a:t> </a:t>
            </a:r>
            <a:r>
              <a:rPr lang="el-GR" dirty="0" err="1" smtClean="0"/>
              <a:t>ἔδον</a:t>
            </a:r>
            <a:r>
              <a:rPr lang="el-GR" dirty="0" smtClean="0"/>
              <a:t>, δάφνης </a:t>
            </a:r>
            <a:r>
              <a:rPr lang="el-GR" dirty="0" err="1" smtClean="0"/>
              <a:t>ἐριθηλέος</a:t>
            </a:r>
            <a:r>
              <a:rPr lang="el-GR" dirty="0" smtClean="0"/>
              <a:t> </a:t>
            </a:r>
            <a:r>
              <a:rPr lang="el-GR" dirty="0" err="1" smtClean="0"/>
              <a:t>ὄζον</a:t>
            </a:r>
            <a:endParaRPr lang="el-GR" dirty="0" smtClean="0"/>
          </a:p>
          <a:p>
            <a:pPr algn="just">
              <a:buNone/>
            </a:pP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975</Words>
  <PresentationFormat>Προβολή στην οθόνη (4:3)</PresentationFormat>
  <Paragraphs>142</Paragraphs>
  <Slides>18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Θέμα του Office</vt:lpstr>
      <vt:lpstr>  ΗΣΙΟΔΟΣ  Ἔργον δ' οὐδὲν ὄνειδος, ἀεργίη δέ τ' ὄνειδος  (Ἔργα καὶ Ἡμέραι, στ. 311)  Η δουλειά δεν έχει ντροπή, ντροπή έχει η τεμπελιά.  </vt:lpstr>
      <vt:lpstr>Hρόδοτος, ΙΙ.53</vt:lpstr>
      <vt:lpstr>Βασικά θέματα Θεογονίας</vt:lpstr>
      <vt:lpstr>Διάρθρωση Θεογονίας</vt:lpstr>
      <vt:lpstr>ΓΕΝΕΑΛΟΓΙΑ</vt:lpstr>
      <vt:lpstr>Προοίμιο Θεογονίας</vt:lpstr>
      <vt:lpstr>Θεογονία, 1-34</vt:lpstr>
      <vt:lpstr>Θεογονία, 1-34</vt:lpstr>
      <vt:lpstr>Θεογονία, 1-34</vt:lpstr>
      <vt:lpstr>Θεογονία, 1-34</vt:lpstr>
      <vt:lpstr>Επισκόπηση</vt:lpstr>
      <vt:lpstr>Ἔργα καὶ Ἡμέραι  </vt:lpstr>
      <vt:lpstr>Ἔργα καὶ Ἡμέραι στ. 1-10</vt:lpstr>
      <vt:lpstr>Προοίμιο (στ. 1-10)</vt:lpstr>
      <vt:lpstr>Ἔργα καὶ Ἡμέραι στ. 42-69</vt:lpstr>
      <vt:lpstr>Ἔργα καὶ Ἡμέραι στ. 42-69</vt:lpstr>
      <vt:lpstr>Ἔργα καὶ Ἡμέραι στ. 42-69</vt:lpstr>
      <vt:lpstr>Πρόσληψη Ησιόδειου έργου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ΗΣΙΟΔΟΣ  Ἔργον δ' οὐδὲν ὄνειδος, ἀεργίη δέ τ' ὄνειδος  (Ἔργα καὶ Ἡμέραι, στ. 311)  Η δουλειά δεν έχει ντροπή, ντροπή έχει η τεμπελιά.  </dc:title>
  <dc:creator>User</dc:creator>
  <cp:lastModifiedBy>User</cp:lastModifiedBy>
  <cp:revision>78</cp:revision>
  <dcterms:created xsi:type="dcterms:W3CDTF">2021-10-29T20:00:47Z</dcterms:created>
  <dcterms:modified xsi:type="dcterms:W3CDTF">2021-11-24T13:34:52Z</dcterms:modified>
</cp:coreProperties>
</file>