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231"/>
  </p:notesMasterIdLst>
  <p:sldIdLst>
    <p:sldId id="1063" r:id="rId2"/>
    <p:sldId id="821" r:id="rId3"/>
    <p:sldId id="820" r:id="rId4"/>
    <p:sldId id="995" r:id="rId5"/>
    <p:sldId id="996" r:id="rId6"/>
    <p:sldId id="997" r:id="rId7"/>
    <p:sldId id="998" r:id="rId8"/>
    <p:sldId id="999" r:id="rId9"/>
    <p:sldId id="1000" r:id="rId10"/>
    <p:sldId id="1008" r:id="rId11"/>
    <p:sldId id="1009" r:id="rId12"/>
    <p:sldId id="1010" r:id="rId13"/>
    <p:sldId id="1062" r:id="rId14"/>
    <p:sldId id="1061" r:id="rId15"/>
    <p:sldId id="827" r:id="rId16"/>
    <p:sldId id="822" r:id="rId17"/>
    <p:sldId id="828" r:id="rId18"/>
    <p:sldId id="834" r:id="rId19"/>
    <p:sldId id="829" r:id="rId20"/>
    <p:sldId id="830" r:id="rId21"/>
    <p:sldId id="831" r:id="rId22"/>
    <p:sldId id="832" r:id="rId23"/>
    <p:sldId id="826" r:id="rId24"/>
    <p:sldId id="825" r:id="rId25"/>
    <p:sldId id="824" r:id="rId26"/>
    <p:sldId id="823" r:id="rId27"/>
    <p:sldId id="833" r:id="rId28"/>
    <p:sldId id="988" r:id="rId29"/>
    <p:sldId id="989" r:id="rId30"/>
    <p:sldId id="990" r:id="rId31"/>
    <p:sldId id="986" r:id="rId32"/>
    <p:sldId id="987" r:id="rId33"/>
    <p:sldId id="991" r:id="rId34"/>
    <p:sldId id="992" r:id="rId35"/>
    <p:sldId id="994" r:id="rId36"/>
    <p:sldId id="839" r:id="rId37"/>
    <p:sldId id="842" r:id="rId38"/>
    <p:sldId id="838" r:id="rId39"/>
    <p:sldId id="841" r:id="rId40"/>
    <p:sldId id="836" r:id="rId41"/>
    <p:sldId id="840" r:id="rId42"/>
    <p:sldId id="835" r:id="rId43"/>
    <p:sldId id="837" r:id="rId44"/>
    <p:sldId id="843" r:id="rId45"/>
    <p:sldId id="1049" r:id="rId46"/>
    <p:sldId id="1054" r:id="rId47"/>
    <p:sldId id="1050" r:id="rId48"/>
    <p:sldId id="1051" r:id="rId49"/>
    <p:sldId id="980" r:id="rId50"/>
    <p:sldId id="982" r:id="rId51"/>
    <p:sldId id="981" r:id="rId52"/>
    <p:sldId id="983" r:id="rId53"/>
    <p:sldId id="984" r:id="rId54"/>
    <p:sldId id="985" r:id="rId55"/>
    <p:sldId id="1001" r:id="rId56"/>
    <p:sldId id="1002" r:id="rId57"/>
    <p:sldId id="1003" r:id="rId58"/>
    <p:sldId id="1004" r:id="rId59"/>
    <p:sldId id="1005" r:id="rId60"/>
    <p:sldId id="1006" r:id="rId61"/>
    <p:sldId id="1007" r:id="rId62"/>
    <p:sldId id="959" r:id="rId63"/>
    <p:sldId id="956" r:id="rId64"/>
    <p:sldId id="957" r:id="rId65"/>
    <p:sldId id="955" r:id="rId66"/>
    <p:sldId id="953" r:id="rId67"/>
    <p:sldId id="954" r:id="rId68"/>
    <p:sldId id="958" r:id="rId69"/>
    <p:sldId id="1055" r:id="rId70"/>
    <p:sldId id="1056" r:id="rId71"/>
    <p:sldId id="1057" r:id="rId72"/>
    <p:sldId id="1058" r:id="rId73"/>
    <p:sldId id="1059" r:id="rId74"/>
    <p:sldId id="1060" r:id="rId75"/>
    <p:sldId id="950" r:id="rId76"/>
    <p:sldId id="938" r:id="rId77"/>
    <p:sldId id="931" r:id="rId78"/>
    <p:sldId id="932" r:id="rId79"/>
    <p:sldId id="933" r:id="rId80"/>
    <p:sldId id="934" r:id="rId81"/>
    <p:sldId id="935" r:id="rId82"/>
    <p:sldId id="940" r:id="rId83"/>
    <p:sldId id="937" r:id="rId84"/>
    <p:sldId id="939" r:id="rId85"/>
    <p:sldId id="941" r:id="rId86"/>
    <p:sldId id="942" r:id="rId87"/>
    <p:sldId id="943" r:id="rId88"/>
    <p:sldId id="944" r:id="rId89"/>
    <p:sldId id="945" r:id="rId90"/>
    <p:sldId id="946" r:id="rId91"/>
    <p:sldId id="947" r:id="rId92"/>
    <p:sldId id="948" r:id="rId93"/>
    <p:sldId id="949" r:id="rId94"/>
    <p:sldId id="951" r:id="rId95"/>
    <p:sldId id="952" r:id="rId96"/>
    <p:sldId id="960" r:id="rId97"/>
    <p:sldId id="961" r:id="rId98"/>
    <p:sldId id="962" r:id="rId99"/>
    <p:sldId id="963" r:id="rId100"/>
    <p:sldId id="967" r:id="rId101"/>
    <p:sldId id="965" r:id="rId102"/>
    <p:sldId id="964" r:id="rId103"/>
    <p:sldId id="966" r:id="rId104"/>
    <p:sldId id="968" r:id="rId105"/>
    <p:sldId id="844" r:id="rId106"/>
    <p:sldId id="850" r:id="rId107"/>
    <p:sldId id="845" r:id="rId108"/>
    <p:sldId id="895" r:id="rId109"/>
    <p:sldId id="846" r:id="rId110"/>
    <p:sldId id="847" r:id="rId111"/>
    <p:sldId id="848" r:id="rId112"/>
    <p:sldId id="849" r:id="rId113"/>
    <p:sldId id="851" r:id="rId114"/>
    <p:sldId id="852" r:id="rId115"/>
    <p:sldId id="853" r:id="rId116"/>
    <p:sldId id="860" r:id="rId117"/>
    <p:sldId id="855" r:id="rId118"/>
    <p:sldId id="857" r:id="rId119"/>
    <p:sldId id="858" r:id="rId120"/>
    <p:sldId id="859" r:id="rId121"/>
    <p:sldId id="861" r:id="rId122"/>
    <p:sldId id="865" r:id="rId123"/>
    <p:sldId id="866" r:id="rId124"/>
    <p:sldId id="863" r:id="rId125"/>
    <p:sldId id="867" r:id="rId126"/>
    <p:sldId id="875" r:id="rId127"/>
    <p:sldId id="868" r:id="rId128"/>
    <p:sldId id="864" r:id="rId129"/>
    <p:sldId id="873" r:id="rId130"/>
    <p:sldId id="862" r:id="rId131"/>
    <p:sldId id="869" r:id="rId132"/>
    <p:sldId id="870" r:id="rId133"/>
    <p:sldId id="871" r:id="rId134"/>
    <p:sldId id="872" r:id="rId135"/>
    <p:sldId id="876" r:id="rId136"/>
    <p:sldId id="874" r:id="rId137"/>
    <p:sldId id="877" r:id="rId138"/>
    <p:sldId id="878" r:id="rId139"/>
    <p:sldId id="884" r:id="rId140"/>
    <p:sldId id="879" r:id="rId141"/>
    <p:sldId id="880" r:id="rId142"/>
    <p:sldId id="881" r:id="rId143"/>
    <p:sldId id="882" r:id="rId144"/>
    <p:sldId id="883" r:id="rId145"/>
    <p:sldId id="885" r:id="rId146"/>
    <p:sldId id="887" r:id="rId147"/>
    <p:sldId id="893" r:id="rId148"/>
    <p:sldId id="886" r:id="rId149"/>
    <p:sldId id="889" r:id="rId150"/>
    <p:sldId id="894" r:id="rId151"/>
    <p:sldId id="888" r:id="rId152"/>
    <p:sldId id="890" r:id="rId153"/>
    <p:sldId id="891" r:id="rId154"/>
    <p:sldId id="892" r:id="rId155"/>
    <p:sldId id="911" r:id="rId156"/>
    <p:sldId id="912" r:id="rId157"/>
    <p:sldId id="913" r:id="rId158"/>
    <p:sldId id="914" r:id="rId159"/>
    <p:sldId id="915" r:id="rId160"/>
    <p:sldId id="902" r:id="rId161"/>
    <p:sldId id="904" r:id="rId162"/>
    <p:sldId id="903" r:id="rId163"/>
    <p:sldId id="907" r:id="rId164"/>
    <p:sldId id="905" r:id="rId165"/>
    <p:sldId id="906" r:id="rId166"/>
    <p:sldId id="909" r:id="rId167"/>
    <p:sldId id="927" r:id="rId168"/>
    <p:sldId id="908" r:id="rId169"/>
    <p:sldId id="910" r:id="rId170"/>
    <p:sldId id="916" r:id="rId171"/>
    <p:sldId id="920" r:id="rId172"/>
    <p:sldId id="922" r:id="rId173"/>
    <p:sldId id="921" r:id="rId174"/>
    <p:sldId id="917" r:id="rId175"/>
    <p:sldId id="919" r:id="rId176"/>
    <p:sldId id="918" r:id="rId177"/>
    <p:sldId id="924" r:id="rId178"/>
    <p:sldId id="923" r:id="rId179"/>
    <p:sldId id="925" r:id="rId180"/>
    <p:sldId id="926" r:id="rId181"/>
    <p:sldId id="1064" r:id="rId182"/>
    <p:sldId id="1070" r:id="rId183"/>
    <p:sldId id="1065" r:id="rId184"/>
    <p:sldId id="1066" r:id="rId185"/>
    <p:sldId id="1067" r:id="rId186"/>
    <p:sldId id="1011" r:id="rId187"/>
    <p:sldId id="1012" r:id="rId188"/>
    <p:sldId id="1013" r:id="rId189"/>
    <p:sldId id="1015" r:id="rId190"/>
    <p:sldId id="1016" r:id="rId191"/>
    <p:sldId id="1017" r:id="rId192"/>
    <p:sldId id="1018" r:id="rId193"/>
    <p:sldId id="1019" r:id="rId194"/>
    <p:sldId id="1020" r:id="rId195"/>
    <p:sldId id="1021" r:id="rId196"/>
    <p:sldId id="1022" r:id="rId197"/>
    <p:sldId id="1025" r:id="rId198"/>
    <p:sldId id="1030" r:id="rId199"/>
    <p:sldId id="1024" r:id="rId200"/>
    <p:sldId id="1026" r:id="rId201"/>
    <p:sldId id="1027" r:id="rId202"/>
    <p:sldId id="1028" r:id="rId203"/>
    <p:sldId id="1023" r:id="rId204"/>
    <p:sldId id="1029" r:id="rId205"/>
    <p:sldId id="1035" r:id="rId206"/>
    <p:sldId id="1036" r:id="rId207"/>
    <p:sldId id="1037" r:id="rId208"/>
    <p:sldId id="1038" r:id="rId209"/>
    <p:sldId id="1039" r:id="rId210"/>
    <p:sldId id="1040" r:id="rId211"/>
    <p:sldId id="1041" r:id="rId212"/>
    <p:sldId id="1031" r:id="rId213"/>
    <p:sldId id="1032" r:id="rId214"/>
    <p:sldId id="1033" r:id="rId215"/>
    <p:sldId id="1034" r:id="rId216"/>
    <p:sldId id="973" r:id="rId217"/>
    <p:sldId id="974" r:id="rId218"/>
    <p:sldId id="975" r:id="rId219"/>
    <p:sldId id="976" r:id="rId220"/>
    <p:sldId id="977" r:id="rId221"/>
    <p:sldId id="978" r:id="rId222"/>
    <p:sldId id="979" r:id="rId223"/>
    <p:sldId id="1042" r:id="rId224"/>
    <p:sldId id="1048" r:id="rId225"/>
    <p:sldId id="1046" r:id="rId226"/>
    <p:sldId id="1043" r:id="rId227"/>
    <p:sldId id="1044" r:id="rId228"/>
    <p:sldId id="1045" r:id="rId229"/>
    <p:sldId id="1047" r:id="rId230"/>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8"/>
    <p:restoredTop sz="94692"/>
  </p:normalViewPr>
  <p:slideViewPr>
    <p:cSldViewPr>
      <p:cViewPr varScale="1">
        <p:scale>
          <a:sx n="106" d="100"/>
          <a:sy n="106" d="100"/>
        </p:scale>
        <p:origin x="244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tableStyles" Target="tableStyle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a:extLst>
              <a:ext uri="{FF2B5EF4-FFF2-40B4-BE49-F238E27FC236}">
                <a16:creationId xmlns:a16="http://schemas.microsoft.com/office/drawing/2014/main" id="{D36821E3-272A-9A40-B8AF-A91CB58B13D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l-GR"/>
          </a:p>
        </p:txBody>
      </p:sp>
      <p:sp>
        <p:nvSpPr>
          <p:cNvPr id="3" name="2 - Θέση ημερομηνίας">
            <a:extLst>
              <a:ext uri="{FF2B5EF4-FFF2-40B4-BE49-F238E27FC236}">
                <a16:creationId xmlns:a16="http://schemas.microsoft.com/office/drawing/2014/main" id="{15112232-3DCC-5094-02AF-23DDCC795E9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5210D474-59FC-F940-A341-ABB20EBA93FA}" type="datetimeFigureOut">
              <a:rPr lang="el-GR"/>
              <a:pPr>
                <a:defRPr/>
              </a:pPr>
              <a:t>10/3/24</a:t>
            </a:fld>
            <a:endParaRPr lang="el-GR"/>
          </a:p>
        </p:txBody>
      </p:sp>
      <p:sp>
        <p:nvSpPr>
          <p:cNvPr id="4" name="3 - Θέση εικόνας διαφάνειας">
            <a:extLst>
              <a:ext uri="{FF2B5EF4-FFF2-40B4-BE49-F238E27FC236}">
                <a16:creationId xmlns:a16="http://schemas.microsoft.com/office/drawing/2014/main" id="{5CC5CCCC-A5CD-912E-9F3E-1E53B5C68CF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a:extLst>
              <a:ext uri="{FF2B5EF4-FFF2-40B4-BE49-F238E27FC236}">
                <a16:creationId xmlns:a16="http://schemas.microsoft.com/office/drawing/2014/main" id="{8603CD85-21A6-F646-2357-E5BE5516A4E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a:t>Kλικ για επεξεργασία των στυλ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5 - Θέση υποσέλιδου">
            <a:extLst>
              <a:ext uri="{FF2B5EF4-FFF2-40B4-BE49-F238E27FC236}">
                <a16:creationId xmlns:a16="http://schemas.microsoft.com/office/drawing/2014/main" id="{79C5C9B3-FCB1-32D6-C519-BA17DAB7C8E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l-GR"/>
          </a:p>
        </p:txBody>
      </p:sp>
      <p:sp>
        <p:nvSpPr>
          <p:cNvPr id="7" name="6 - Θέση αριθμού διαφάνειας">
            <a:extLst>
              <a:ext uri="{FF2B5EF4-FFF2-40B4-BE49-F238E27FC236}">
                <a16:creationId xmlns:a16="http://schemas.microsoft.com/office/drawing/2014/main" id="{E060A429-3B99-3916-F091-A2B498F63EB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97A4035-DD24-CB48-8107-9715E1202135}" type="slidenum">
              <a:rPr lang="el-GR" altLang="el-G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1 - Θέση εικόνας διαφάνειας">
            <a:extLst>
              <a:ext uri="{FF2B5EF4-FFF2-40B4-BE49-F238E27FC236}">
                <a16:creationId xmlns:a16="http://schemas.microsoft.com/office/drawing/2014/main" id="{EDA1E210-489C-8334-0BF9-A41C4F0CB4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2 - Θέση σημειώσεων">
            <a:extLst>
              <a:ext uri="{FF2B5EF4-FFF2-40B4-BE49-F238E27FC236}">
                <a16:creationId xmlns:a16="http://schemas.microsoft.com/office/drawing/2014/main" id="{1EDA6738-CB6F-A60C-B405-38B5B9DBEC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z="1100"/>
          </a:p>
        </p:txBody>
      </p:sp>
      <p:sp>
        <p:nvSpPr>
          <p:cNvPr id="237572" name="3 - Θέση αριθμού διαφάνειας">
            <a:extLst>
              <a:ext uri="{FF2B5EF4-FFF2-40B4-BE49-F238E27FC236}">
                <a16:creationId xmlns:a16="http://schemas.microsoft.com/office/drawing/2014/main" id="{6989D358-5C72-1AD5-AF3E-E1D8D400129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78E0A5A-40AD-7849-894A-F7B5FFDC41C6}" type="slidenum">
              <a:rPr lang="el-GR" altLang="el-GR" sz="1200"/>
              <a:pPr algn="r" eaLnBrk="1" hangingPunct="1"/>
              <a:t>212</a:t>
            </a:fld>
            <a:endParaRPr lang="el-GR" altLang="el-G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1 - Θέση εικόνας διαφάνειας">
            <a:extLst>
              <a:ext uri="{FF2B5EF4-FFF2-40B4-BE49-F238E27FC236}">
                <a16:creationId xmlns:a16="http://schemas.microsoft.com/office/drawing/2014/main" id="{4D486F4C-0522-2777-B979-90D40C5B44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2 - Θέση σημειώσεων">
            <a:extLst>
              <a:ext uri="{FF2B5EF4-FFF2-40B4-BE49-F238E27FC236}">
                <a16:creationId xmlns:a16="http://schemas.microsoft.com/office/drawing/2014/main" id="{068F28F5-E65C-90FB-2477-7E22D0CA70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238596" name="3 - Θέση αριθμού διαφάνειας">
            <a:extLst>
              <a:ext uri="{FF2B5EF4-FFF2-40B4-BE49-F238E27FC236}">
                <a16:creationId xmlns:a16="http://schemas.microsoft.com/office/drawing/2014/main" id="{6D0EC9A9-CA79-6DA3-AD9E-7F101C3762C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A86AB3D-AC9B-C642-A7F3-A827F36A7B60}" type="slidenum">
              <a:rPr lang="el-GR" altLang="el-GR" sz="1200"/>
              <a:pPr algn="r" eaLnBrk="1" hangingPunct="1"/>
              <a:t>213</a:t>
            </a:fld>
            <a:endParaRPr lang="el-GR" altLang="el-G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id="{EF2B9250-A06A-9073-D82A-F5A242A5CFC4}"/>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7FB6FED0-3B52-23AF-80E8-3D833A0C1C1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B011AE2A-9D53-061C-170C-D24228F76721}"/>
              </a:ext>
            </a:extLst>
          </p:cNvPr>
          <p:cNvSpPr>
            <a:spLocks noGrp="1" noChangeArrowheads="1"/>
          </p:cNvSpPr>
          <p:nvPr>
            <p:ph type="sldNum" sz="quarter" idx="12"/>
          </p:nvPr>
        </p:nvSpPr>
        <p:spPr>
          <a:ln/>
        </p:spPr>
        <p:txBody>
          <a:bodyPr/>
          <a:lstStyle>
            <a:lvl1pPr>
              <a:defRPr/>
            </a:lvl1pPr>
          </a:lstStyle>
          <a:p>
            <a:fld id="{6C754455-AEBF-BD4E-BCC4-9545C9F6958A}" type="slidenum">
              <a:rPr lang="el-GR" altLang="el-GR"/>
              <a:pPr/>
              <a:t>‹#›</a:t>
            </a:fld>
            <a:endParaRPr lang="el-GR" altLang="el-GR"/>
          </a:p>
        </p:txBody>
      </p:sp>
    </p:spTree>
    <p:extLst>
      <p:ext uri="{BB962C8B-B14F-4D97-AF65-F5344CB8AC3E}">
        <p14:creationId xmlns:p14="http://schemas.microsoft.com/office/powerpoint/2010/main" val="248323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3CED2AA6-7778-C4EB-9E04-70D85366299C}"/>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B46AFB8C-2CEC-537C-1A02-49433D7FA1A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F35077AC-57FE-915A-3505-C621A55A6B14}"/>
              </a:ext>
            </a:extLst>
          </p:cNvPr>
          <p:cNvSpPr>
            <a:spLocks noGrp="1" noChangeArrowheads="1"/>
          </p:cNvSpPr>
          <p:nvPr>
            <p:ph type="sldNum" sz="quarter" idx="12"/>
          </p:nvPr>
        </p:nvSpPr>
        <p:spPr>
          <a:ln/>
        </p:spPr>
        <p:txBody>
          <a:bodyPr/>
          <a:lstStyle>
            <a:lvl1pPr>
              <a:defRPr/>
            </a:lvl1pPr>
          </a:lstStyle>
          <a:p>
            <a:fld id="{6BE9C508-3BCA-3F46-BBE6-E272EB224057}" type="slidenum">
              <a:rPr lang="el-GR" altLang="el-GR"/>
              <a:pPr/>
              <a:t>‹#›</a:t>
            </a:fld>
            <a:endParaRPr lang="el-GR" altLang="el-GR"/>
          </a:p>
        </p:txBody>
      </p:sp>
    </p:spTree>
    <p:extLst>
      <p:ext uri="{BB962C8B-B14F-4D97-AF65-F5344CB8AC3E}">
        <p14:creationId xmlns:p14="http://schemas.microsoft.com/office/powerpoint/2010/main" val="354272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942236A5-3095-2C2A-067F-5516887B476A}"/>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5BE1273B-52FF-D756-CC1C-909192BC725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F32EEE15-2C82-A2DB-043C-A4FF263CF5E6}"/>
              </a:ext>
            </a:extLst>
          </p:cNvPr>
          <p:cNvSpPr>
            <a:spLocks noGrp="1" noChangeArrowheads="1"/>
          </p:cNvSpPr>
          <p:nvPr>
            <p:ph type="sldNum" sz="quarter" idx="12"/>
          </p:nvPr>
        </p:nvSpPr>
        <p:spPr>
          <a:ln/>
        </p:spPr>
        <p:txBody>
          <a:bodyPr/>
          <a:lstStyle>
            <a:lvl1pPr>
              <a:defRPr/>
            </a:lvl1pPr>
          </a:lstStyle>
          <a:p>
            <a:fld id="{68FBA2DF-F516-CC4D-B253-2E98FC6BC3E0}" type="slidenum">
              <a:rPr lang="el-GR" altLang="el-GR"/>
              <a:pPr/>
              <a:t>‹#›</a:t>
            </a:fld>
            <a:endParaRPr lang="el-GR" altLang="el-GR"/>
          </a:p>
        </p:txBody>
      </p:sp>
    </p:spTree>
    <p:extLst>
      <p:ext uri="{BB962C8B-B14F-4D97-AF65-F5344CB8AC3E}">
        <p14:creationId xmlns:p14="http://schemas.microsoft.com/office/powerpoint/2010/main" val="2493523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BAD8919E-877F-73A7-41E1-271CDA73E4F0}"/>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0477A578-B300-4E79-5DB0-7A896970F9D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5501CB7A-042F-0276-8C9E-7431A0E6F7B0}"/>
              </a:ext>
            </a:extLst>
          </p:cNvPr>
          <p:cNvSpPr>
            <a:spLocks noGrp="1" noChangeArrowheads="1"/>
          </p:cNvSpPr>
          <p:nvPr>
            <p:ph type="sldNum" sz="quarter" idx="12"/>
          </p:nvPr>
        </p:nvSpPr>
        <p:spPr>
          <a:ln/>
        </p:spPr>
        <p:txBody>
          <a:bodyPr/>
          <a:lstStyle>
            <a:lvl1pPr>
              <a:defRPr/>
            </a:lvl1pPr>
          </a:lstStyle>
          <a:p>
            <a:fld id="{9947585E-BA28-5947-8A00-FE8918716221}" type="slidenum">
              <a:rPr lang="el-GR" altLang="el-GR"/>
              <a:pPr/>
              <a:t>‹#›</a:t>
            </a:fld>
            <a:endParaRPr lang="el-GR" altLang="el-GR"/>
          </a:p>
        </p:txBody>
      </p:sp>
    </p:spTree>
    <p:extLst>
      <p:ext uri="{BB962C8B-B14F-4D97-AF65-F5344CB8AC3E}">
        <p14:creationId xmlns:p14="http://schemas.microsoft.com/office/powerpoint/2010/main" val="2938616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id="{57BCB30C-2A4B-7ABD-12E8-9B3E3251E40C}"/>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A9D517C5-B8C6-422D-5A20-5AC05378B7B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FCDC82BB-D834-50E2-A944-F6F58E7C7757}"/>
              </a:ext>
            </a:extLst>
          </p:cNvPr>
          <p:cNvSpPr>
            <a:spLocks noGrp="1" noChangeArrowheads="1"/>
          </p:cNvSpPr>
          <p:nvPr>
            <p:ph type="sldNum" sz="quarter" idx="12"/>
          </p:nvPr>
        </p:nvSpPr>
        <p:spPr>
          <a:ln/>
        </p:spPr>
        <p:txBody>
          <a:bodyPr/>
          <a:lstStyle>
            <a:lvl1pPr>
              <a:defRPr/>
            </a:lvl1pPr>
          </a:lstStyle>
          <a:p>
            <a:fld id="{D15196B9-02AE-7548-BFF6-8BDB2C0370A5}" type="slidenum">
              <a:rPr lang="el-GR" altLang="el-GR"/>
              <a:pPr/>
              <a:t>‹#›</a:t>
            </a:fld>
            <a:endParaRPr lang="el-GR" altLang="el-GR"/>
          </a:p>
        </p:txBody>
      </p:sp>
    </p:spTree>
    <p:extLst>
      <p:ext uri="{BB962C8B-B14F-4D97-AF65-F5344CB8AC3E}">
        <p14:creationId xmlns:p14="http://schemas.microsoft.com/office/powerpoint/2010/main" val="374529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DC8A806F-5117-3158-7ACF-4DE551C6487F}"/>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F02A23AB-F2F0-CE78-CE8D-3DADEC277C7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E8F7029F-CA9C-BFE9-3FAB-4D1977CC8991}"/>
              </a:ext>
            </a:extLst>
          </p:cNvPr>
          <p:cNvSpPr>
            <a:spLocks noGrp="1" noChangeArrowheads="1"/>
          </p:cNvSpPr>
          <p:nvPr>
            <p:ph type="sldNum" sz="quarter" idx="12"/>
          </p:nvPr>
        </p:nvSpPr>
        <p:spPr>
          <a:ln/>
        </p:spPr>
        <p:txBody>
          <a:bodyPr/>
          <a:lstStyle>
            <a:lvl1pPr>
              <a:defRPr/>
            </a:lvl1pPr>
          </a:lstStyle>
          <a:p>
            <a:fld id="{2EE0467C-C2E9-2B45-8411-6C0ADBB604D0}" type="slidenum">
              <a:rPr lang="el-GR" altLang="el-GR"/>
              <a:pPr/>
              <a:t>‹#›</a:t>
            </a:fld>
            <a:endParaRPr lang="el-GR" altLang="el-GR"/>
          </a:p>
        </p:txBody>
      </p:sp>
    </p:spTree>
    <p:extLst>
      <p:ext uri="{BB962C8B-B14F-4D97-AF65-F5344CB8AC3E}">
        <p14:creationId xmlns:p14="http://schemas.microsoft.com/office/powerpoint/2010/main" val="386837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3CC80D46-354A-838B-5FF7-3084D924D9E5}"/>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id="{062708B7-BE93-9C2C-F0D6-45F28339424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6">
            <a:extLst>
              <a:ext uri="{FF2B5EF4-FFF2-40B4-BE49-F238E27FC236}">
                <a16:creationId xmlns:a16="http://schemas.microsoft.com/office/drawing/2014/main" id="{E0BC2D81-367A-35F6-82B5-A82CCE9F1563}"/>
              </a:ext>
            </a:extLst>
          </p:cNvPr>
          <p:cNvSpPr>
            <a:spLocks noGrp="1" noChangeArrowheads="1"/>
          </p:cNvSpPr>
          <p:nvPr>
            <p:ph type="sldNum" sz="quarter" idx="12"/>
          </p:nvPr>
        </p:nvSpPr>
        <p:spPr>
          <a:ln/>
        </p:spPr>
        <p:txBody>
          <a:bodyPr/>
          <a:lstStyle>
            <a:lvl1pPr>
              <a:defRPr/>
            </a:lvl1pPr>
          </a:lstStyle>
          <a:p>
            <a:fld id="{11B6C448-879B-2E44-BFC3-7C26A70F547E}" type="slidenum">
              <a:rPr lang="el-GR" altLang="el-GR"/>
              <a:pPr/>
              <a:t>‹#›</a:t>
            </a:fld>
            <a:endParaRPr lang="el-GR" altLang="el-GR"/>
          </a:p>
        </p:txBody>
      </p:sp>
    </p:spTree>
    <p:extLst>
      <p:ext uri="{BB962C8B-B14F-4D97-AF65-F5344CB8AC3E}">
        <p14:creationId xmlns:p14="http://schemas.microsoft.com/office/powerpoint/2010/main" val="39054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36295FE2-E3C6-B22F-3F39-8A14179AC202}"/>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C82903DE-D97D-6577-C17C-40A0EDDFA0E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1E5BE8E8-5D9B-95F6-F861-85054C612DAD}"/>
              </a:ext>
            </a:extLst>
          </p:cNvPr>
          <p:cNvSpPr>
            <a:spLocks noGrp="1" noChangeArrowheads="1"/>
          </p:cNvSpPr>
          <p:nvPr>
            <p:ph type="sldNum" sz="quarter" idx="12"/>
          </p:nvPr>
        </p:nvSpPr>
        <p:spPr>
          <a:ln/>
        </p:spPr>
        <p:txBody>
          <a:bodyPr/>
          <a:lstStyle>
            <a:lvl1pPr>
              <a:defRPr/>
            </a:lvl1pPr>
          </a:lstStyle>
          <a:p>
            <a:fld id="{DC346D43-B248-C64B-8D66-412E090BF4B4}" type="slidenum">
              <a:rPr lang="el-GR" altLang="el-GR"/>
              <a:pPr/>
              <a:t>‹#›</a:t>
            </a:fld>
            <a:endParaRPr lang="el-GR" altLang="el-GR"/>
          </a:p>
        </p:txBody>
      </p:sp>
    </p:spTree>
    <p:extLst>
      <p:ext uri="{BB962C8B-B14F-4D97-AF65-F5344CB8AC3E}">
        <p14:creationId xmlns:p14="http://schemas.microsoft.com/office/powerpoint/2010/main" val="151858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139D6D-E7A5-95F3-0AEF-010987A1EF5E}"/>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id="{DF987F80-ECC3-743F-4E0C-46A515D0563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id="{7543CF86-DC17-86BC-A4D4-46693659174A}"/>
              </a:ext>
            </a:extLst>
          </p:cNvPr>
          <p:cNvSpPr>
            <a:spLocks noGrp="1" noChangeArrowheads="1"/>
          </p:cNvSpPr>
          <p:nvPr>
            <p:ph type="sldNum" sz="quarter" idx="12"/>
          </p:nvPr>
        </p:nvSpPr>
        <p:spPr>
          <a:ln/>
        </p:spPr>
        <p:txBody>
          <a:bodyPr/>
          <a:lstStyle>
            <a:lvl1pPr>
              <a:defRPr/>
            </a:lvl1pPr>
          </a:lstStyle>
          <a:p>
            <a:fld id="{8E54813F-50EC-E040-8574-CFE72CC0117F}" type="slidenum">
              <a:rPr lang="el-GR" altLang="el-GR"/>
              <a:pPr/>
              <a:t>‹#›</a:t>
            </a:fld>
            <a:endParaRPr lang="el-GR" altLang="el-GR"/>
          </a:p>
        </p:txBody>
      </p:sp>
    </p:spTree>
    <p:extLst>
      <p:ext uri="{BB962C8B-B14F-4D97-AF65-F5344CB8AC3E}">
        <p14:creationId xmlns:p14="http://schemas.microsoft.com/office/powerpoint/2010/main" val="349207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404247C6-593F-8BB8-74B0-F595B880468F}"/>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93FD3E8B-E81A-06C8-9E82-9820CBB2852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A775A20E-40B4-3D14-BEBD-B94FA852C195}"/>
              </a:ext>
            </a:extLst>
          </p:cNvPr>
          <p:cNvSpPr>
            <a:spLocks noGrp="1" noChangeArrowheads="1"/>
          </p:cNvSpPr>
          <p:nvPr>
            <p:ph type="sldNum" sz="quarter" idx="12"/>
          </p:nvPr>
        </p:nvSpPr>
        <p:spPr>
          <a:ln/>
        </p:spPr>
        <p:txBody>
          <a:bodyPr/>
          <a:lstStyle>
            <a:lvl1pPr>
              <a:defRPr/>
            </a:lvl1pPr>
          </a:lstStyle>
          <a:p>
            <a:fld id="{D9FAB99B-36D2-8B4F-B939-7B8CEE4AF989}" type="slidenum">
              <a:rPr lang="el-GR" altLang="el-GR"/>
              <a:pPr/>
              <a:t>‹#›</a:t>
            </a:fld>
            <a:endParaRPr lang="el-GR" altLang="el-GR"/>
          </a:p>
        </p:txBody>
      </p:sp>
    </p:spTree>
    <p:extLst>
      <p:ext uri="{BB962C8B-B14F-4D97-AF65-F5344CB8AC3E}">
        <p14:creationId xmlns:p14="http://schemas.microsoft.com/office/powerpoint/2010/main" val="209322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DDE1FBFF-0333-B6F3-A3F2-DE81B527FAB9}"/>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793B2670-5361-0F21-BF8C-2704F77AEA7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38813DBF-47F3-9F6A-D637-8801580AA1D6}"/>
              </a:ext>
            </a:extLst>
          </p:cNvPr>
          <p:cNvSpPr>
            <a:spLocks noGrp="1" noChangeArrowheads="1"/>
          </p:cNvSpPr>
          <p:nvPr>
            <p:ph type="sldNum" sz="quarter" idx="12"/>
          </p:nvPr>
        </p:nvSpPr>
        <p:spPr>
          <a:ln/>
        </p:spPr>
        <p:txBody>
          <a:bodyPr/>
          <a:lstStyle>
            <a:lvl1pPr>
              <a:defRPr/>
            </a:lvl1pPr>
          </a:lstStyle>
          <a:p>
            <a:fld id="{CB6B74F5-FDE3-B440-9964-882F22C93D63}" type="slidenum">
              <a:rPr lang="el-GR" altLang="el-GR"/>
              <a:pPr/>
              <a:t>‹#›</a:t>
            </a:fld>
            <a:endParaRPr lang="el-GR" altLang="el-GR"/>
          </a:p>
        </p:txBody>
      </p:sp>
    </p:spTree>
    <p:extLst>
      <p:ext uri="{BB962C8B-B14F-4D97-AF65-F5344CB8AC3E}">
        <p14:creationId xmlns:p14="http://schemas.microsoft.com/office/powerpoint/2010/main" val="217358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D450257-872F-BED0-50B2-C881C132165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Click to edit Master title style</a:t>
            </a:r>
          </a:p>
        </p:txBody>
      </p:sp>
      <p:sp>
        <p:nvSpPr>
          <p:cNvPr id="1027" name="Rectangle 3">
            <a:extLst>
              <a:ext uri="{FF2B5EF4-FFF2-40B4-BE49-F238E27FC236}">
                <a16:creationId xmlns:a16="http://schemas.microsoft.com/office/drawing/2014/main" id="{E3DA2408-D039-4169-B717-713C401AC1D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Click to edit Master text styles</a:t>
            </a:r>
          </a:p>
          <a:p>
            <a:pPr lvl="1"/>
            <a:r>
              <a:rPr lang="el-GR" altLang="el-GR"/>
              <a:t>Second level</a:t>
            </a:r>
          </a:p>
          <a:p>
            <a:pPr lvl="2"/>
            <a:r>
              <a:rPr lang="el-GR" altLang="el-GR"/>
              <a:t>Third level</a:t>
            </a:r>
          </a:p>
          <a:p>
            <a:pPr lvl="3"/>
            <a:r>
              <a:rPr lang="el-GR" altLang="el-GR"/>
              <a:t>Fourth level</a:t>
            </a:r>
          </a:p>
          <a:p>
            <a:pPr lvl="4"/>
            <a:r>
              <a:rPr lang="el-GR" altLang="el-GR"/>
              <a:t>Fifth level</a:t>
            </a:r>
          </a:p>
        </p:txBody>
      </p:sp>
      <p:sp>
        <p:nvSpPr>
          <p:cNvPr id="1028" name="Rectangle 4">
            <a:extLst>
              <a:ext uri="{FF2B5EF4-FFF2-40B4-BE49-F238E27FC236}">
                <a16:creationId xmlns:a16="http://schemas.microsoft.com/office/drawing/2014/main" id="{EF8166B1-9326-6369-4B3E-D985B29EE41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l-GR"/>
          </a:p>
        </p:txBody>
      </p:sp>
      <p:sp>
        <p:nvSpPr>
          <p:cNvPr id="1029" name="Rectangle 5">
            <a:extLst>
              <a:ext uri="{FF2B5EF4-FFF2-40B4-BE49-F238E27FC236}">
                <a16:creationId xmlns:a16="http://schemas.microsoft.com/office/drawing/2014/main" id="{3A513327-A0A3-5002-2FC0-76F2EA9E500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l-GR"/>
          </a:p>
        </p:txBody>
      </p:sp>
      <p:sp>
        <p:nvSpPr>
          <p:cNvPr id="1030" name="Rectangle 6">
            <a:extLst>
              <a:ext uri="{FF2B5EF4-FFF2-40B4-BE49-F238E27FC236}">
                <a16:creationId xmlns:a16="http://schemas.microsoft.com/office/drawing/2014/main" id="{7C846B43-B9DD-C5E0-9CE6-A82E8E60EC5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711C29C-DD51-7948-860D-8F59CCD76B2D}" type="slidenum">
              <a:rPr lang="el-GR" altLang="el-GR"/>
              <a:pPr/>
              <a:t>‹#›</a:t>
            </a:fld>
            <a:endParaRPr lang="el-GR"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13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6.xml"/><Relationship Id="rId4" Type="http://schemas.openxmlformats.org/officeDocument/2006/relationships/image" Target="../media/image141.jpeg"/></Relationships>
</file>

<file path=ppt/slides/_rels/slide14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16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81E60C7-F0D9-EA7E-6C6E-E3562739097F}"/>
              </a:ext>
            </a:extLst>
          </p:cNvPr>
          <p:cNvSpPr>
            <a:spLocks noGrp="1" noChangeArrowheads="1"/>
          </p:cNvSpPr>
          <p:nvPr>
            <p:ph type="title" idx="4294967295"/>
          </p:nvPr>
        </p:nvSpPr>
        <p:spPr>
          <a:xfrm>
            <a:off x="0" y="0"/>
            <a:ext cx="8229600" cy="549275"/>
          </a:xfrm>
        </p:spPr>
        <p:txBody>
          <a:bodyPr/>
          <a:lstStyle/>
          <a:p>
            <a:pPr algn="l"/>
            <a:r>
              <a:rPr lang="el-GR" altLang="el-GR" sz="1600" b="1">
                <a:latin typeface="Verdana" panose="020B0604030504040204" pitchFamily="34" charset="0"/>
              </a:rPr>
              <a:t>ΕΛΛΗΝΙΚΗ ΤΕΧΝΗ</a:t>
            </a:r>
            <a:r>
              <a:rPr lang="el-GR" altLang="el-GR" sz="1600">
                <a:latin typeface="Verdana" panose="020B0604030504040204" pitchFamily="34" charset="0"/>
              </a:rPr>
              <a:t> / 1</a:t>
            </a:r>
            <a:r>
              <a:rPr lang="el-GR" altLang="el-GR" sz="1600" baseline="30000">
                <a:latin typeface="Verdana" panose="020B0604030504040204" pitchFamily="34" charset="0"/>
              </a:rPr>
              <a:t>ο</a:t>
            </a:r>
            <a:r>
              <a:rPr lang="el-GR" altLang="el-GR" sz="1600">
                <a:latin typeface="Verdana" panose="020B0604030504040204" pitchFamily="34" charset="0"/>
              </a:rPr>
              <a:t> ΜΑΘΗΜΑ</a:t>
            </a:r>
            <a:r>
              <a:rPr lang="el-GR" altLang="el-GR" sz="4000"/>
              <a:t> </a:t>
            </a:r>
          </a:p>
        </p:txBody>
      </p:sp>
      <p:pic>
        <p:nvPicPr>
          <p:cNvPr id="2051" name="Picture 4" descr="Lytras_Nikiforos_Carols">
            <a:extLst>
              <a:ext uri="{FF2B5EF4-FFF2-40B4-BE49-F238E27FC236}">
                <a16:creationId xmlns:a16="http://schemas.microsoft.com/office/drawing/2014/main" id="{D3664ABF-2EF7-B9C9-439E-FCD6C6A9B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3425"/>
            <a:ext cx="9144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52129074">
            <a:extLst>
              <a:ext uri="{FF2B5EF4-FFF2-40B4-BE49-F238E27FC236}">
                <a16:creationId xmlns:a16="http://schemas.microsoft.com/office/drawing/2014/main" id="{AEF82646-B860-BEBA-273B-3D5DC4D1E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0"/>
            <a:ext cx="416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8065EE7-E000-3E65-2660-FC7A5CB7C0EA}"/>
              </a:ext>
            </a:extLst>
          </p:cNvPr>
          <p:cNvSpPr>
            <a:spLocks noGrp="1" noChangeArrowheads="1"/>
          </p:cNvSpPr>
          <p:nvPr>
            <p:ph type="title" idx="4294967295"/>
          </p:nvPr>
        </p:nvSpPr>
        <p:spPr>
          <a:xfrm>
            <a:off x="0" y="274638"/>
            <a:ext cx="8229600" cy="490537"/>
          </a:xfrm>
        </p:spPr>
        <p:txBody>
          <a:bodyPr/>
          <a:lstStyle/>
          <a:p>
            <a:pPr algn="l"/>
            <a:r>
              <a:rPr lang="el-GR" altLang="el-GR" sz="1800" b="1">
                <a:latin typeface="Verdana" panose="020B0604030504040204" pitchFamily="34" charset="0"/>
              </a:rPr>
              <a:t>Carl Rottmann</a:t>
            </a:r>
            <a:r>
              <a:rPr lang="el-GR" altLang="el-GR" sz="1200">
                <a:latin typeface="Verdana" panose="020B0604030504040204" pitchFamily="34" charset="0"/>
              </a:rPr>
              <a:t> (1797, Handschuhsheim, Γερμανία -1850, Μόναχο) </a:t>
            </a:r>
            <a:br>
              <a:rPr lang="el-GR" altLang="el-GR" sz="1200">
                <a:latin typeface="Verdana" panose="020B0604030504040204" pitchFamily="34" charset="0"/>
              </a:rPr>
            </a:br>
            <a:r>
              <a:rPr lang="el-GR" altLang="el-GR" sz="1200" i="1">
                <a:latin typeface="Verdana" panose="020B0604030504040204" pitchFamily="34" charset="0"/>
              </a:rPr>
              <a:t>Δήλος</a:t>
            </a:r>
            <a:r>
              <a:rPr lang="el-GR" altLang="el-GR" sz="1200">
                <a:latin typeface="Verdana" panose="020B0604030504040204" pitchFamily="34" charset="0"/>
              </a:rPr>
              <a:t>, 1847</a:t>
            </a:r>
            <a:r>
              <a:rPr lang="el-GR" altLang="el-GR" sz="4000"/>
              <a:t>  </a:t>
            </a:r>
          </a:p>
        </p:txBody>
      </p:sp>
      <p:pic>
        <p:nvPicPr>
          <p:cNvPr id="11267" name="Picture 4" descr="rottmann d;hlow 1847">
            <a:extLst>
              <a:ext uri="{FF2B5EF4-FFF2-40B4-BE49-F238E27FC236}">
                <a16:creationId xmlns:a16="http://schemas.microsoft.com/office/drawing/2014/main" id="{034DD93C-3A0F-8F95-AAA4-DA4D45C17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9800"/>
            <a:ext cx="7667625"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9B71DE72-B29F-744D-B8C7-6DE03D9EFDE1}"/>
              </a:ext>
            </a:extLst>
          </p:cNvPr>
          <p:cNvSpPr>
            <a:spLocks noGrp="1" noChangeArrowheads="1"/>
          </p:cNvSpPr>
          <p:nvPr>
            <p:ph type="title" idx="4294967295"/>
          </p:nvPr>
        </p:nvSpPr>
        <p:spPr>
          <a:xfrm>
            <a:off x="914400" y="260350"/>
            <a:ext cx="8229600" cy="1143000"/>
          </a:xfrm>
        </p:spPr>
        <p:txBody>
          <a:bodyPr/>
          <a:lstStyle/>
          <a:p>
            <a:pPr algn="l"/>
            <a:r>
              <a:rPr lang="el-GR" altLang="el-GR" sz="1200" i="1">
                <a:latin typeface="Verdana" panose="020B0604030504040204" pitchFamily="34" charset="0"/>
              </a:rPr>
              <a:t>Ο οβολός της χήρας</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94 x 73 εκ.</a:t>
            </a:r>
            <a:r>
              <a:rPr lang="el-GR" altLang="el-GR"/>
              <a:t> </a:t>
            </a:r>
          </a:p>
        </p:txBody>
      </p:sp>
      <p:pic>
        <p:nvPicPr>
          <p:cNvPr id="103427" name="Picture 4" descr="κουν 7">
            <a:extLst>
              <a:ext uri="{FF2B5EF4-FFF2-40B4-BE49-F238E27FC236}">
                <a16:creationId xmlns:a16="http://schemas.microsoft.com/office/drawing/2014/main" id="{C5D76535-62A3-69A6-C0CE-3BF5B7BFF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25" y="0"/>
            <a:ext cx="534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AD68CF22-9ADB-F83F-F405-AA26B4277B5C}"/>
              </a:ext>
            </a:extLst>
          </p:cNvPr>
          <p:cNvSpPr>
            <a:spLocks noGrp="1" noChangeArrowheads="1"/>
          </p:cNvSpPr>
          <p:nvPr>
            <p:ph type="title" idx="4294967295"/>
          </p:nvPr>
        </p:nvSpPr>
        <p:spPr>
          <a:xfrm>
            <a:off x="0" y="274638"/>
            <a:ext cx="8964613" cy="1143000"/>
          </a:xfrm>
        </p:spPr>
        <p:txBody>
          <a:bodyPr/>
          <a:lstStyle/>
          <a:p>
            <a:pPr algn="r"/>
            <a:r>
              <a:rPr lang="el-GR" altLang="el-GR" sz="1200" i="1">
                <a:latin typeface="Verdana" panose="020B0604030504040204" pitchFamily="34" charset="0"/>
              </a:rPr>
              <a:t>Γυναίκα που γδύνεται</a:t>
            </a:r>
            <a:br>
              <a:rPr lang="el-GR" altLang="el-GR" sz="1200">
                <a:latin typeface="Verdana" panose="020B0604030504040204" pitchFamily="34" charset="0"/>
              </a:rPr>
            </a:br>
            <a:r>
              <a:rPr lang="el-GR" altLang="el-GR" sz="1200">
                <a:latin typeface="Verdana" panose="020B0604030504040204" pitchFamily="34" charset="0"/>
              </a:rPr>
              <a:t>πριν το 1858 </a:t>
            </a:r>
            <a:br>
              <a:rPr lang="el-GR" altLang="el-GR" sz="1200">
                <a:latin typeface="Verdana" panose="020B0604030504040204" pitchFamily="34" charset="0"/>
              </a:rPr>
            </a:br>
            <a:r>
              <a:rPr lang="el-GR" altLang="el-GR" sz="1200">
                <a:latin typeface="Verdana" panose="020B0604030504040204" pitchFamily="34" charset="0"/>
              </a:rPr>
              <a:t>Λάδι σε μουσαμά, 63 x 52 εκ.</a:t>
            </a:r>
            <a:r>
              <a:rPr lang="el-GR" altLang="el-GR" sz="4000"/>
              <a:t> </a:t>
            </a:r>
          </a:p>
        </p:txBody>
      </p:sp>
      <p:pic>
        <p:nvPicPr>
          <p:cNvPr id="104451" name="Picture 4" descr="κουν 5">
            <a:extLst>
              <a:ext uri="{FF2B5EF4-FFF2-40B4-BE49-F238E27FC236}">
                <a16:creationId xmlns:a16="http://schemas.microsoft.com/office/drawing/2014/main" id="{7FCD0985-EAED-46D7-D5FE-ED412DE29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4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3D73ED0-5C68-0A1A-4818-88D05166A994}"/>
              </a:ext>
            </a:extLst>
          </p:cNvPr>
          <p:cNvSpPr>
            <a:spLocks noGrp="1" noChangeArrowheads="1"/>
          </p:cNvSpPr>
          <p:nvPr>
            <p:ph type="title" idx="4294967295"/>
          </p:nvPr>
        </p:nvSpPr>
        <p:spPr>
          <a:xfrm>
            <a:off x="0" y="274638"/>
            <a:ext cx="8578850" cy="1143000"/>
          </a:xfrm>
        </p:spPr>
        <p:txBody>
          <a:bodyPr/>
          <a:lstStyle/>
          <a:p>
            <a:pPr algn="l"/>
            <a:r>
              <a:rPr lang="el-GR" altLang="el-GR" sz="1200" i="1">
                <a:latin typeface="Verdana" panose="020B0604030504040204" pitchFamily="34" charset="0"/>
              </a:rPr>
              <a:t>Η Ανδρομέδα</a:t>
            </a:r>
            <a:br>
              <a:rPr lang="el-GR" altLang="el-GR" sz="1200" i="1">
                <a:latin typeface="Verdana" panose="020B0604030504040204" pitchFamily="34" charset="0"/>
              </a:rPr>
            </a:br>
            <a:r>
              <a:rPr lang="el-GR" altLang="el-GR" sz="1200" i="1">
                <a:latin typeface="Verdana" panose="020B0604030504040204" pitchFamily="34" charset="0"/>
              </a:rPr>
              <a:t>δεμένη στους βράχους</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94 x 73 εκ.</a:t>
            </a:r>
            <a:r>
              <a:rPr lang="el-GR" altLang="el-GR" sz="4000"/>
              <a:t> </a:t>
            </a:r>
          </a:p>
        </p:txBody>
      </p:sp>
      <p:pic>
        <p:nvPicPr>
          <p:cNvPr id="105475" name="Picture 4" descr="κουν 4">
            <a:extLst>
              <a:ext uri="{FF2B5EF4-FFF2-40B4-BE49-F238E27FC236}">
                <a16:creationId xmlns:a16="http://schemas.microsoft.com/office/drawing/2014/main" id="{D63EC8AB-C44C-B63F-6FAB-1B7EDF881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75" y="0"/>
            <a:ext cx="531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D4FC11C6-4F43-2A8E-1215-B9F86F81167E}"/>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Ιουδήθ και Ολοφέρνης</a:t>
            </a:r>
            <a:br>
              <a:rPr lang="el-GR" altLang="el-GR" sz="1200">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π. 1865-1867 </a:t>
            </a:r>
            <a:br>
              <a:rPr lang="el-GR" altLang="el-GR" sz="1200">
                <a:latin typeface="Verdana" panose="020B0604030504040204" pitchFamily="34" charset="0"/>
              </a:rPr>
            </a:br>
            <a:r>
              <a:rPr lang="el-GR" altLang="el-GR" sz="1200">
                <a:latin typeface="Verdana" panose="020B0604030504040204" pitchFamily="34" charset="0"/>
              </a:rPr>
              <a:t>Λάδι σε μουσαμά, 182 x 148 εκ.</a:t>
            </a:r>
            <a:r>
              <a:rPr lang="el-GR" altLang="el-GR" sz="4000"/>
              <a:t> </a:t>
            </a:r>
          </a:p>
        </p:txBody>
      </p:sp>
      <p:pic>
        <p:nvPicPr>
          <p:cNvPr id="106499" name="Picture 4" descr="κουν 6">
            <a:extLst>
              <a:ext uri="{FF2B5EF4-FFF2-40B4-BE49-F238E27FC236}">
                <a16:creationId xmlns:a16="http://schemas.microsoft.com/office/drawing/2014/main" id="{501EAC52-DFDB-2B39-30E0-6C7502247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738" y="0"/>
            <a:ext cx="5529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C7404B59-B3B9-50A1-E6F1-1C88E05BABD6}"/>
              </a:ext>
            </a:extLst>
          </p:cNvPr>
          <p:cNvSpPr>
            <a:spLocks noGrp="1" noChangeArrowheads="1"/>
          </p:cNvSpPr>
          <p:nvPr>
            <p:ph type="title" idx="4294967295"/>
          </p:nvPr>
        </p:nvSpPr>
        <p:spPr>
          <a:xfrm>
            <a:off x="0" y="0"/>
            <a:ext cx="8229600" cy="404813"/>
          </a:xfrm>
        </p:spPr>
        <p:txBody>
          <a:bodyPr/>
          <a:lstStyle/>
          <a:p>
            <a:r>
              <a:rPr lang="el-GR" altLang="el-GR" sz="1200" i="1">
                <a:latin typeface="Verdana" panose="020B0604030504040204" pitchFamily="34" charset="0"/>
              </a:rPr>
              <a:t>Η ανάσταση της κόρης του Ιαείρου</a:t>
            </a:r>
            <a:r>
              <a:rPr lang="el-GR" altLang="el-GR" sz="1200">
                <a:latin typeface="Verdana" panose="020B0604030504040204" pitchFamily="34" charset="0"/>
              </a:rPr>
              <a:t>, Λάδι σε μουσαμά, 115 x 153,5 εκ.</a:t>
            </a:r>
            <a:r>
              <a:rPr lang="el-GR" altLang="el-GR" sz="4000"/>
              <a:t> </a:t>
            </a:r>
          </a:p>
        </p:txBody>
      </p:sp>
      <p:pic>
        <p:nvPicPr>
          <p:cNvPr id="107523" name="Picture 4" descr="κουν 8">
            <a:extLst>
              <a:ext uri="{FF2B5EF4-FFF2-40B4-BE49-F238E27FC236}">
                <a16:creationId xmlns:a16="http://schemas.microsoft.com/office/drawing/2014/main" id="{22DE59A4-7009-D946-7D74-3D7B0C474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175"/>
            <a:ext cx="8748713"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2 - Θέση περιεχομένου">
            <a:extLst>
              <a:ext uri="{FF2B5EF4-FFF2-40B4-BE49-F238E27FC236}">
                <a16:creationId xmlns:a16="http://schemas.microsoft.com/office/drawing/2014/main" id="{10D215F9-2F26-6AC2-F585-7768C2335391}"/>
              </a:ext>
            </a:extLst>
          </p:cNvPr>
          <p:cNvSpPr>
            <a:spLocks noGrp="1"/>
          </p:cNvSpPr>
          <p:nvPr>
            <p:ph idx="4294967295"/>
          </p:nvPr>
        </p:nvSpPr>
        <p:spPr>
          <a:xfrm>
            <a:off x="0" y="714375"/>
            <a:ext cx="9144000" cy="5411788"/>
          </a:xfrm>
        </p:spPr>
        <p:txBody>
          <a:bodyPr/>
          <a:lstStyle/>
          <a:p>
            <a:pPr algn="ctr">
              <a:buFontTx/>
              <a:buNone/>
            </a:pPr>
            <a:r>
              <a:rPr lang="el-GR" altLang="el-GR" sz="1400" b="1">
                <a:latin typeface="Verdana" panose="020B0604030504040204" pitchFamily="34" charset="0"/>
              </a:rPr>
              <a:t>Κόσσος Ιωάννης</a:t>
            </a:r>
            <a:br>
              <a:rPr lang="el-GR" altLang="el-GR" sz="1400">
                <a:latin typeface="Verdana" panose="020B0604030504040204" pitchFamily="34" charset="0"/>
              </a:rPr>
            </a:br>
            <a:r>
              <a:rPr lang="el-GR" altLang="el-GR" sz="1400">
                <a:latin typeface="Verdana" panose="020B0604030504040204" pitchFamily="34" charset="0"/>
              </a:rPr>
              <a:t>(1822 Τρίπολη - 1873 Αθήνα)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Γιος του ξυλογλύπτη Πέτρου Κόσσου, είχε ήδη αποκτήσει πείρα στη γλυπτική δουλεύοντας κοντά στον πατέρα του πριν ξεκινήσει τις σπουδές του στο Σχολείο των Τεχνών το 1847. Το 1849, με υποτροφία που κέρδισε από το Υπουργείο Ναυτικών, πήγε στη Ρώμη, όπου σπούδασε τέσσερα χρόνια στην Ακαδημία του Αγίου Λουκά. Τελειώνοντας τις σπουδές του και μετά από διετή παραμονή στο Παρίσι και το Λονδίνο, επέστρεψε το 1855 στην Αθήνα και άνοιξε εργαστήριο, το οποίο υπήρξε σχολείο για αρκετούς από τους γλύπτες της επόμενης γενιάς. </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Μαθητής ακόμη παρουσίασε έργα του στις εκθέσεις που οργάνωσε το Πολυτεχνείο το 1847 και το 1848. Έλαβε επίσης μέρος στα Ολύμπια το 1859, 1870 και 1875, καθώς και στις Διεθνείς Εκθέσεις του Παρισιού το 1855, του Λονδίνου το 1862 και της Βιέννης το 1873. </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Ασχολήθηκε με θέματα αλληγορικά και μυθολογικά και φιλοτέχνησε ταφικά μνημεία και προτομές, ιδιαίτερα αγωνιστών της ελληνικής Επανάστασης, με αποτέλεσμα να θεωρηθεί εθνικός γλύπτης. Άντλησε τα πρότυπά του από την αρχαία ελληνική γλυπτική και τα σύγχρονα κλασικιστικά έργα, πράγμα που δικαιολογείται από τις σπουδές του. Οι αρχές του κλασικισμού δεσπόζουν στο σύνολο της καλλιτεχνικής του δημιουργίας: γενικευτική απόδοση, ιδεαλιστική αντιμετώπιση των μορφών, λευκές και λείες επιφάνειες, μάτια χωρίς κόρες, αρμονικές αναλογίες μεταξύ των επιμέρους μερών και καθαρά περιγράμματα.</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 Τίτλος">
            <a:extLst>
              <a:ext uri="{FF2B5EF4-FFF2-40B4-BE49-F238E27FC236}">
                <a16:creationId xmlns:a16="http://schemas.microsoft.com/office/drawing/2014/main" id="{3F8F421F-7188-F4DF-72C9-E0413BFF9522}"/>
              </a:ext>
            </a:extLst>
          </p:cNvPr>
          <p:cNvSpPr>
            <a:spLocks noGrp="1"/>
          </p:cNvSpPr>
          <p:nvPr>
            <p:ph type="title"/>
          </p:nvPr>
        </p:nvSpPr>
        <p:spPr/>
        <p:txBody>
          <a:bodyPr/>
          <a:lstStyle/>
          <a:p>
            <a:pPr algn="l"/>
            <a:r>
              <a:rPr lang="el-GR" altLang="el-GR" sz="1200" i="1">
                <a:latin typeface="Verdana" panose="020B0604030504040204" pitchFamily="34" charset="0"/>
              </a:rPr>
              <a:t>Ψυχή</a:t>
            </a:r>
            <a:r>
              <a:rPr lang="el-GR" altLang="el-GR" sz="1200">
                <a:latin typeface="Verdana" panose="020B0604030504040204" pitchFamily="34" charset="0"/>
              </a:rPr>
              <a:t>, 1858</a:t>
            </a:r>
            <a:br>
              <a:rPr lang="el-GR" altLang="el-GR" sz="1200">
                <a:latin typeface="Verdana" panose="020B0604030504040204" pitchFamily="34" charset="0"/>
              </a:rPr>
            </a:br>
            <a:r>
              <a:rPr lang="el-GR" altLang="el-GR" sz="1200">
                <a:latin typeface="Verdana" panose="020B0604030504040204" pitchFamily="34" charset="0"/>
              </a:rPr>
              <a:t>Μάρμαρο, 47 x 27 x 14 εκ. </a:t>
            </a:r>
          </a:p>
        </p:txBody>
      </p:sp>
      <p:pic>
        <p:nvPicPr>
          <p:cNvPr id="109571" name="Picture 2" descr="C:\Users\Γιάννης\Desktop\κοσ 6.jpg">
            <a:extLst>
              <a:ext uri="{FF2B5EF4-FFF2-40B4-BE49-F238E27FC236}">
                <a16:creationId xmlns:a16="http://schemas.microsoft.com/office/drawing/2014/main" id="{D4AF676C-7502-85F3-8B0D-9063D8EA76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86375" y="44450"/>
            <a:ext cx="3857625" cy="6813550"/>
          </a:xfr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 Τίτλος">
            <a:extLst>
              <a:ext uri="{FF2B5EF4-FFF2-40B4-BE49-F238E27FC236}">
                <a16:creationId xmlns:a16="http://schemas.microsoft.com/office/drawing/2014/main" id="{AD78A3CC-EB0C-6F1F-0805-DD8632A6E1E4}"/>
              </a:ext>
            </a:extLst>
          </p:cNvPr>
          <p:cNvSpPr>
            <a:spLocks noGrp="1"/>
          </p:cNvSpPr>
          <p:nvPr>
            <p:ph type="title"/>
          </p:nvPr>
        </p:nvSpPr>
        <p:spPr/>
        <p:txBody>
          <a:bodyPr/>
          <a:lstStyle/>
          <a:p>
            <a:pPr algn="l"/>
            <a:r>
              <a:rPr lang="el-GR" altLang="el-GR" sz="1200" i="1">
                <a:latin typeface="Verdana" panose="020B0604030504040204" pitchFamily="34" charset="0"/>
              </a:rPr>
              <a:t>Η Νύχτα</a:t>
            </a:r>
            <a:r>
              <a:rPr lang="el-GR" altLang="el-GR" sz="1200">
                <a:latin typeface="Verdana" panose="020B0604030504040204" pitchFamily="34" charset="0"/>
              </a:rPr>
              <a:t>, 1864</a:t>
            </a:r>
            <a:br>
              <a:rPr lang="el-GR" altLang="el-GR" sz="1200">
                <a:latin typeface="Verdana" panose="020B0604030504040204" pitchFamily="34" charset="0"/>
              </a:rPr>
            </a:br>
            <a:r>
              <a:rPr lang="el-GR" altLang="el-GR" sz="1200">
                <a:latin typeface="Verdana" panose="020B0604030504040204" pitchFamily="34" charset="0"/>
              </a:rPr>
              <a:t>Μάρμαρο, 64 x 35 x 24 εκ. </a:t>
            </a:r>
          </a:p>
        </p:txBody>
      </p:sp>
      <p:pic>
        <p:nvPicPr>
          <p:cNvPr id="110595" name="Picture 2" descr="C:\Users\Γιάννης\Desktop\κοσ 1.jpg">
            <a:extLst>
              <a:ext uri="{FF2B5EF4-FFF2-40B4-BE49-F238E27FC236}">
                <a16:creationId xmlns:a16="http://schemas.microsoft.com/office/drawing/2014/main" id="{D28165C3-6B81-5105-B5DA-25B9BAB816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57750" y="12700"/>
            <a:ext cx="4286250" cy="6845300"/>
          </a:xfr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 Τίτλος">
            <a:extLst>
              <a:ext uri="{FF2B5EF4-FFF2-40B4-BE49-F238E27FC236}">
                <a16:creationId xmlns:a16="http://schemas.microsoft.com/office/drawing/2014/main" id="{4DB3B23A-4187-944F-C669-92C26D374A88}"/>
              </a:ext>
            </a:extLst>
          </p:cNvPr>
          <p:cNvSpPr>
            <a:spLocks noGrp="1"/>
          </p:cNvSpPr>
          <p:nvPr>
            <p:ph type="title"/>
          </p:nvPr>
        </p:nvSpPr>
        <p:spPr>
          <a:xfrm>
            <a:off x="214313" y="274638"/>
            <a:ext cx="8472487" cy="1143000"/>
          </a:xfrm>
        </p:spPr>
        <p:txBody>
          <a:bodyPr/>
          <a:lstStyle/>
          <a:p>
            <a:pPr algn="l"/>
            <a:r>
              <a:rPr lang="el-GR" altLang="el-GR" sz="1200">
                <a:latin typeface="Verdana" panose="020B0604030504040204" pitchFamily="34" charset="0"/>
              </a:rPr>
              <a:t>Ανδριάντας Ευαγγέλη Ζάππα</a:t>
            </a:r>
            <a:br>
              <a:rPr lang="el-GR" altLang="el-GR" sz="1200">
                <a:latin typeface="Verdana" panose="020B0604030504040204" pitchFamily="34" charset="0"/>
              </a:rPr>
            </a:br>
            <a:r>
              <a:rPr lang="el-GR" altLang="el-GR" sz="1200">
                <a:latin typeface="Verdana" panose="020B0604030504040204" pitchFamily="34" charset="0"/>
              </a:rPr>
              <a:t>Ζάππειο Μέγαρο </a:t>
            </a:r>
          </a:p>
        </p:txBody>
      </p:sp>
      <p:pic>
        <p:nvPicPr>
          <p:cNvPr id="111619" name="Picture 2" descr="C:\Users\Γιάννης\Desktop\κοσ 1.jpg">
            <a:extLst>
              <a:ext uri="{FF2B5EF4-FFF2-40B4-BE49-F238E27FC236}">
                <a16:creationId xmlns:a16="http://schemas.microsoft.com/office/drawing/2014/main" id="{483726D1-8441-4C65-C9DA-67711A3A87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00500" y="0"/>
            <a:ext cx="5143500" cy="6858000"/>
          </a:xfrm>
          <a:noFill/>
        </p:spPr>
      </p:pic>
      <p:pic>
        <p:nvPicPr>
          <p:cNvPr id="111620" name="Picture 3" descr="C:\Users\Γιάννης\Desktop\βρ 14.gif">
            <a:extLst>
              <a:ext uri="{FF2B5EF4-FFF2-40B4-BE49-F238E27FC236}">
                <a16:creationId xmlns:a16="http://schemas.microsoft.com/office/drawing/2014/main" id="{40806FE8-B7A5-3803-D0F6-581E05C42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0613"/>
            <a:ext cx="3000375" cy="576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 Τίτλος">
            <a:extLst>
              <a:ext uri="{FF2B5EF4-FFF2-40B4-BE49-F238E27FC236}">
                <a16:creationId xmlns:a16="http://schemas.microsoft.com/office/drawing/2014/main" id="{177223CF-1902-8DEB-23DE-AC43E13D5ABF}"/>
              </a:ext>
            </a:extLst>
          </p:cNvPr>
          <p:cNvSpPr>
            <a:spLocks noGrp="1"/>
          </p:cNvSpPr>
          <p:nvPr>
            <p:ph type="title"/>
          </p:nvPr>
        </p:nvSpPr>
        <p:spPr/>
        <p:txBody>
          <a:bodyPr/>
          <a:lstStyle/>
          <a:p>
            <a:pPr algn="l"/>
            <a:r>
              <a:rPr lang="el-GR" altLang="el-GR" sz="1200" i="1">
                <a:latin typeface="Verdana" panose="020B0604030504040204" pitchFamily="34" charset="0"/>
              </a:rPr>
              <a:t>Αδελαΐς Ριστόρι</a:t>
            </a:r>
            <a:r>
              <a:rPr lang="el-GR" altLang="el-GR" sz="1200">
                <a:latin typeface="Verdana" panose="020B0604030504040204" pitchFamily="34" charset="0"/>
              </a:rPr>
              <a:t>, 1867</a:t>
            </a:r>
            <a:br>
              <a:rPr lang="el-GR" altLang="el-GR" sz="1200">
                <a:latin typeface="Verdana" panose="020B0604030504040204" pitchFamily="34" charset="0"/>
              </a:rPr>
            </a:br>
            <a:r>
              <a:rPr lang="el-GR" altLang="el-GR" sz="1200">
                <a:latin typeface="Verdana" panose="020B0604030504040204" pitchFamily="34" charset="0"/>
              </a:rPr>
              <a:t>Μάρμαρο, 63 x 36 x 25 εκ. </a:t>
            </a:r>
          </a:p>
        </p:txBody>
      </p:sp>
      <p:pic>
        <p:nvPicPr>
          <p:cNvPr id="112643" name="Picture 2" descr="C:\Users\Γιάννης\Desktop\κοσ 2.jpg">
            <a:extLst>
              <a:ext uri="{FF2B5EF4-FFF2-40B4-BE49-F238E27FC236}">
                <a16:creationId xmlns:a16="http://schemas.microsoft.com/office/drawing/2014/main" id="{C179A4A1-F9C5-675B-A003-203BD1DE03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24475" y="0"/>
            <a:ext cx="3819525" cy="68580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18843E8-FF38-786C-A9B1-8B272AF3E973}"/>
              </a:ext>
            </a:extLst>
          </p:cNvPr>
          <p:cNvSpPr>
            <a:spLocks noGrp="1" noChangeArrowheads="1"/>
          </p:cNvSpPr>
          <p:nvPr>
            <p:ph type="title" idx="4294967295"/>
          </p:nvPr>
        </p:nvSpPr>
        <p:spPr>
          <a:xfrm>
            <a:off x="0" y="274638"/>
            <a:ext cx="9144000" cy="1143000"/>
          </a:xfrm>
        </p:spPr>
        <p:txBody>
          <a:bodyPr/>
          <a:lstStyle/>
          <a:p>
            <a:pPr algn="r"/>
            <a:r>
              <a:rPr lang="el-GR" altLang="el-GR" sz="1200" i="1">
                <a:latin typeface="Verdana" panose="020B0604030504040204" pitchFamily="34" charset="0"/>
              </a:rPr>
              <a:t>Κόρινθος</a:t>
            </a:r>
            <a:br>
              <a:rPr lang="el-GR" altLang="el-GR" sz="1200" i="1">
                <a:latin typeface="Verdana" panose="020B0604030504040204" pitchFamily="34" charset="0"/>
              </a:rPr>
            </a:br>
            <a:r>
              <a:rPr lang="el-GR" altLang="el-GR" sz="1200" i="1">
                <a:latin typeface="Verdana" panose="020B0604030504040204" pitchFamily="34" charset="0"/>
              </a:rPr>
              <a:t>και</a:t>
            </a:r>
            <a:br>
              <a:rPr lang="el-GR" altLang="el-GR" sz="1200" i="1">
                <a:latin typeface="Verdana" panose="020B0604030504040204" pitchFamily="34" charset="0"/>
              </a:rPr>
            </a:br>
            <a:r>
              <a:rPr lang="el-GR" altLang="el-GR" sz="1200" i="1">
                <a:latin typeface="Verdana" panose="020B0604030504040204" pitchFamily="34" charset="0"/>
              </a:rPr>
              <a:t>Ακροκόρινθος</a:t>
            </a:r>
            <a:br>
              <a:rPr lang="el-GR" altLang="el-GR" sz="1200">
                <a:latin typeface="Verdana" panose="020B0604030504040204" pitchFamily="34" charset="0"/>
              </a:rPr>
            </a:br>
            <a:r>
              <a:rPr lang="el-GR" altLang="el-GR" sz="1200">
                <a:latin typeface="Verdana" panose="020B0604030504040204" pitchFamily="34" charset="0"/>
              </a:rPr>
              <a:t>1847</a:t>
            </a:r>
          </a:p>
        </p:txBody>
      </p:sp>
      <p:pic>
        <p:nvPicPr>
          <p:cNvPr id="12291" name="Picture 4" descr="rotmann k;orintow kai 1847">
            <a:extLst>
              <a:ext uri="{FF2B5EF4-FFF2-40B4-BE49-F238E27FC236}">
                <a16:creationId xmlns:a16="http://schemas.microsoft.com/office/drawing/2014/main" id="{483F5D2B-FE49-E950-1DCD-9A07C8A3B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8813"/>
            <a:ext cx="795655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 Τίτλος">
            <a:extLst>
              <a:ext uri="{FF2B5EF4-FFF2-40B4-BE49-F238E27FC236}">
                <a16:creationId xmlns:a16="http://schemas.microsoft.com/office/drawing/2014/main" id="{6B186049-54D0-9E7A-2DBB-A3E2297EDCEA}"/>
              </a:ext>
            </a:extLst>
          </p:cNvPr>
          <p:cNvSpPr>
            <a:spLocks noGrp="1"/>
          </p:cNvSpPr>
          <p:nvPr>
            <p:ph type="title"/>
          </p:nvPr>
        </p:nvSpPr>
        <p:spPr>
          <a:xfrm>
            <a:off x="468313" y="260350"/>
            <a:ext cx="8229600" cy="1143000"/>
          </a:xfrm>
        </p:spPr>
        <p:txBody>
          <a:bodyPr/>
          <a:lstStyle/>
          <a:p>
            <a:pPr algn="l"/>
            <a:r>
              <a:rPr lang="el-GR" altLang="el-GR" sz="1200" i="1">
                <a:latin typeface="Verdana" panose="020B0604030504040204" pitchFamily="34" charset="0"/>
              </a:rPr>
              <a:t>Ιωάννης Καποδίστριας</a:t>
            </a:r>
            <a:r>
              <a:rPr lang="el-GR" altLang="el-GR" sz="1200">
                <a:latin typeface="Verdana" panose="020B0604030504040204" pitchFamily="34" charset="0"/>
              </a:rPr>
              <a:t>, [1866]</a:t>
            </a:r>
            <a:br>
              <a:rPr lang="el-GR" altLang="el-GR" sz="1200">
                <a:latin typeface="Verdana" panose="020B0604030504040204" pitchFamily="34" charset="0"/>
              </a:rPr>
            </a:br>
            <a:r>
              <a:rPr lang="el-GR" altLang="el-GR" sz="1200">
                <a:latin typeface="Verdana" panose="020B0604030504040204" pitchFamily="34" charset="0"/>
              </a:rPr>
              <a:t>Μάρμαρο, 53 x 33 x 24 εκ. </a:t>
            </a:r>
          </a:p>
        </p:txBody>
      </p:sp>
      <p:pic>
        <p:nvPicPr>
          <p:cNvPr id="113667" name="Picture 2" descr="C:\Users\Γιάννης\Desktop\κοσ 3.jpg">
            <a:extLst>
              <a:ext uri="{FF2B5EF4-FFF2-40B4-BE49-F238E27FC236}">
                <a16:creationId xmlns:a16="http://schemas.microsoft.com/office/drawing/2014/main" id="{EDBB05B6-1B9C-3464-25EC-AA4BD89AC3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86313" y="-17463"/>
            <a:ext cx="4357687" cy="6875463"/>
          </a:xfr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 Τίτλος">
            <a:extLst>
              <a:ext uri="{FF2B5EF4-FFF2-40B4-BE49-F238E27FC236}">
                <a16:creationId xmlns:a16="http://schemas.microsoft.com/office/drawing/2014/main" id="{1522FA09-B01D-D948-D471-44374A42E3E3}"/>
              </a:ext>
            </a:extLst>
          </p:cNvPr>
          <p:cNvSpPr>
            <a:spLocks noGrp="1"/>
          </p:cNvSpPr>
          <p:nvPr>
            <p:ph type="title"/>
          </p:nvPr>
        </p:nvSpPr>
        <p:spPr/>
        <p:txBody>
          <a:bodyPr/>
          <a:lstStyle/>
          <a:p>
            <a:pPr algn="l"/>
            <a:r>
              <a:rPr lang="el-GR" altLang="el-GR" sz="1200" i="1">
                <a:latin typeface="Verdana" panose="020B0604030504040204" pitchFamily="34" charset="0"/>
              </a:rPr>
              <a:t>Αλέξανδρος Μαυροκορδάτος</a:t>
            </a:r>
            <a:r>
              <a:rPr lang="el-GR" altLang="el-GR" sz="1200">
                <a:latin typeface="Verdana" panose="020B0604030504040204" pitchFamily="34" charset="0"/>
              </a:rPr>
              <a:t>, [1866]</a:t>
            </a:r>
            <a:br>
              <a:rPr lang="el-GR" altLang="el-GR" sz="1200">
                <a:latin typeface="Verdana" panose="020B0604030504040204" pitchFamily="34" charset="0"/>
              </a:rPr>
            </a:br>
            <a:r>
              <a:rPr lang="el-GR" altLang="el-GR" sz="1200">
                <a:latin typeface="Verdana" panose="020B0604030504040204" pitchFamily="34" charset="0"/>
              </a:rPr>
              <a:t>Μάρμαρο, 53 x 37 x 26 εκ. </a:t>
            </a:r>
          </a:p>
        </p:txBody>
      </p:sp>
      <p:pic>
        <p:nvPicPr>
          <p:cNvPr id="114691" name="Picture 2" descr="C:\Users\Γιάννης\Desktop\κοσ 4.jpg">
            <a:extLst>
              <a:ext uri="{FF2B5EF4-FFF2-40B4-BE49-F238E27FC236}">
                <a16:creationId xmlns:a16="http://schemas.microsoft.com/office/drawing/2014/main" id="{658D6555-6E74-511C-CA6A-F4113686AF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71938" y="3175"/>
            <a:ext cx="5072062" cy="6854825"/>
          </a:xfr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 Τίτλος">
            <a:extLst>
              <a:ext uri="{FF2B5EF4-FFF2-40B4-BE49-F238E27FC236}">
                <a16:creationId xmlns:a16="http://schemas.microsoft.com/office/drawing/2014/main" id="{89049D87-1E25-44F5-DB08-5DB8CB2F84C6}"/>
              </a:ext>
            </a:extLst>
          </p:cNvPr>
          <p:cNvSpPr>
            <a:spLocks noGrp="1"/>
          </p:cNvSpPr>
          <p:nvPr>
            <p:ph type="title"/>
          </p:nvPr>
        </p:nvSpPr>
        <p:spPr>
          <a:xfrm>
            <a:off x="285750" y="274638"/>
            <a:ext cx="8401050" cy="1143000"/>
          </a:xfrm>
        </p:spPr>
        <p:txBody>
          <a:bodyPr/>
          <a:lstStyle/>
          <a:p>
            <a:pPr algn="l"/>
            <a:r>
              <a:rPr lang="el-GR" altLang="el-GR" sz="1200" i="1">
                <a:latin typeface="Verdana" panose="020B0604030504040204" pitchFamily="34" charset="0"/>
              </a:rPr>
              <a:t>Έρωτας</a:t>
            </a:r>
            <a:r>
              <a:rPr lang="el-GR" altLang="el-GR" sz="1200">
                <a:latin typeface="Verdana" panose="020B0604030504040204" pitchFamily="34" charset="0"/>
              </a:rPr>
              <a:t>, 1858</a:t>
            </a:r>
            <a:br>
              <a:rPr lang="el-GR" altLang="el-GR" sz="1200">
                <a:latin typeface="Verdana" panose="020B0604030504040204" pitchFamily="34" charset="0"/>
              </a:rPr>
            </a:br>
            <a:r>
              <a:rPr lang="el-GR" altLang="el-GR" sz="1200">
                <a:latin typeface="Verdana" panose="020B0604030504040204" pitchFamily="34" charset="0"/>
              </a:rPr>
              <a:t>Μάρμαρο, 51 x 24 x 14 εκ. </a:t>
            </a:r>
          </a:p>
        </p:txBody>
      </p:sp>
      <p:pic>
        <p:nvPicPr>
          <p:cNvPr id="115715" name="Picture 2" descr="C:\Users\Γιάννης\Desktop\κοσ 5.jpg">
            <a:extLst>
              <a:ext uri="{FF2B5EF4-FFF2-40B4-BE49-F238E27FC236}">
                <a16:creationId xmlns:a16="http://schemas.microsoft.com/office/drawing/2014/main" id="{189C8563-ACFC-A414-73FB-EE4B91F8C5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29188" y="-60325"/>
            <a:ext cx="4214812" cy="6918325"/>
          </a:xfr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 Τίτλος">
            <a:extLst>
              <a:ext uri="{FF2B5EF4-FFF2-40B4-BE49-F238E27FC236}">
                <a16:creationId xmlns:a16="http://schemas.microsoft.com/office/drawing/2014/main" id="{84911776-4851-91B0-A114-92CA578F032A}"/>
              </a:ext>
            </a:extLst>
          </p:cNvPr>
          <p:cNvSpPr>
            <a:spLocks noGrp="1"/>
          </p:cNvSpPr>
          <p:nvPr>
            <p:ph type="title"/>
          </p:nvPr>
        </p:nvSpPr>
        <p:spPr>
          <a:xfrm>
            <a:off x="142875" y="274638"/>
            <a:ext cx="8543925" cy="1143000"/>
          </a:xfrm>
        </p:spPr>
        <p:txBody>
          <a:bodyPr/>
          <a:lstStyle/>
          <a:p>
            <a:pPr algn="l"/>
            <a:r>
              <a:rPr lang="el-GR" altLang="el-GR" sz="1200" i="1">
                <a:latin typeface="Verdana" panose="020B0604030504040204" pitchFamily="34" charset="0"/>
              </a:rPr>
              <a:t>Ανδριάντας Ρήγα Φεραίου</a:t>
            </a:r>
            <a:br>
              <a:rPr lang="el-GR" altLang="el-GR" sz="1200" i="1">
                <a:latin typeface="Verdana" panose="020B0604030504040204" pitchFamily="34" charset="0"/>
              </a:rPr>
            </a:br>
            <a:r>
              <a:rPr lang="el-GR" altLang="el-GR" sz="1200">
                <a:latin typeface="Verdana" panose="020B0604030504040204" pitchFamily="34" charset="0"/>
              </a:rPr>
              <a:t>Πανεπιστήμιο Αθηνών </a:t>
            </a:r>
          </a:p>
        </p:txBody>
      </p:sp>
      <p:pic>
        <p:nvPicPr>
          <p:cNvPr id="116739" name="Picture 2" descr="C:\Users\Γιάννης\Desktop\κοσ 7.JPG">
            <a:extLst>
              <a:ext uri="{FF2B5EF4-FFF2-40B4-BE49-F238E27FC236}">
                <a16:creationId xmlns:a16="http://schemas.microsoft.com/office/drawing/2014/main" id="{1652DC42-686B-4253-EBE5-A7737FEA44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00500" y="-7938"/>
            <a:ext cx="5143500" cy="6865938"/>
          </a:xfrm>
          <a:noFill/>
        </p:spPr>
      </p:pic>
      <p:pic>
        <p:nvPicPr>
          <p:cNvPr id="116740" name="Picture 3" descr="C:\Users\Γιάννης\Desktop\κοσ 8.JPG">
            <a:extLst>
              <a:ext uri="{FF2B5EF4-FFF2-40B4-BE49-F238E27FC236}">
                <a16:creationId xmlns:a16="http://schemas.microsoft.com/office/drawing/2014/main" id="{AEDA5277-C657-7EAB-8D65-8425EADF9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13" y="0"/>
            <a:ext cx="4929187" cy="6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C02E87AE-E448-D53E-088C-727C15745A2D}"/>
              </a:ext>
            </a:extLst>
          </p:cNvPr>
          <p:cNvSpPr>
            <a:spLocks noGrp="1" noChangeArrowheads="1"/>
          </p:cNvSpPr>
          <p:nvPr>
            <p:ph type="body" idx="4294967295"/>
          </p:nvPr>
        </p:nvSpPr>
        <p:spPr>
          <a:xfrm>
            <a:off x="0" y="333375"/>
            <a:ext cx="9144000" cy="5792788"/>
          </a:xfrm>
        </p:spPr>
        <p:txBody>
          <a:bodyPr/>
          <a:lstStyle/>
          <a:p>
            <a:pPr>
              <a:lnSpc>
                <a:spcPct val="80000"/>
              </a:lnSpc>
              <a:buFontTx/>
              <a:buNone/>
            </a:pPr>
            <a:r>
              <a:rPr lang="el-GR" altLang="el-GR" sz="1400" b="1">
                <a:latin typeface="Verdana" panose="020B0604030504040204" pitchFamily="34" charset="0"/>
              </a:rPr>
              <a:t>Φυτάλης Γεώργιος</a:t>
            </a:r>
            <a:br>
              <a:rPr lang="el-GR" altLang="el-GR" sz="1400">
                <a:latin typeface="Verdana" panose="020B0604030504040204" pitchFamily="34" charset="0"/>
              </a:rPr>
            </a:br>
            <a:endParaRPr lang="el-GR" altLang="el-GR" sz="1400">
              <a:latin typeface="Verdana" panose="020B0604030504040204" pitchFamily="34" charset="0"/>
            </a:endParaRPr>
          </a:p>
          <a:p>
            <a:pPr>
              <a:lnSpc>
                <a:spcPct val="80000"/>
              </a:lnSpc>
              <a:buFontTx/>
              <a:buNone/>
            </a:pPr>
            <a:r>
              <a:rPr lang="el-GR" altLang="el-GR" sz="1400">
                <a:latin typeface="Verdana" panose="020B0604030504040204" pitchFamily="34" charset="0"/>
              </a:rPr>
              <a:t>(1830</a:t>
            </a:r>
            <a:r>
              <a:rPr lang="el-GR" altLang="el-GR" sz="1400"/>
              <a:t>, </a:t>
            </a:r>
            <a:r>
              <a:rPr lang="el-GR" altLang="el-GR" sz="1400">
                <a:latin typeface="Verdana" panose="020B0604030504040204" pitchFamily="34" charset="0"/>
              </a:rPr>
              <a:t>Υστέρνια Τήνου – 1880</a:t>
            </a:r>
            <a:r>
              <a:rPr lang="el-GR" altLang="el-GR" sz="1400"/>
              <a:t>, </a:t>
            </a:r>
            <a:r>
              <a:rPr lang="el-GR" altLang="el-GR" sz="1400">
                <a:latin typeface="Verdana" panose="020B0604030504040204" pitchFamily="34" charset="0"/>
              </a:rPr>
              <a:t>Αθήνα)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Προερχόμενος από μεγάλη καλλιτεχνική οικογένεια, γράφτηκε στο Σχολείο των Τεχνών το 1846 και σπούδασε γλυπτική κοντά στον Κρίστιαν Ζίγκελ. Μαθητής ακόμα φιλοτέχνησε με τον αδελφό του Λάζαρο έργα σε διάφορες περιοχές. Το 1856 οι δύο αδελφοί έλαβαν μέρος στον Κοντοσταύλειο διαγωνισμό και μοιράστηκαν το μεγάλο βραβείο των χιλίων δραχμών για το έργο </a:t>
            </a:r>
            <a:r>
              <a:rPr lang="el-GR" altLang="el-GR" sz="1400" i="1">
                <a:latin typeface="Verdana" panose="020B0604030504040204" pitchFamily="34" charset="0"/>
              </a:rPr>
              <a:t>Ποιμήν κρατών ερίφιον</a:t>
            </a:r>
            <a:r>
              <a:rPr lang="el-GR" altLang="el-GR" sz="1400">
                <a:latin typeface="Verdana" panose="020B0604030504040204" pitchFamily="34" charset="0"/>
              </a:rPr>
              <a:t>. Το 1858 άνοιξαν εργαστήριο, το "Ανδριαντοποιείον", το οποίο αποτέλεσε σχολείο για πολλούς από τους γλύπτες της επόμενης γενιάς. </a:t>
            </a:r>
            <a:br>
              <a:rPr lang="el-GR" altLang="el-GR" sz="1400">
                <a:latin typeface="Verdana" panose="020B0604030504040204" pitchFamily="34" charset="0"/>
              </a:rPr>
            </a:br>
            <a:r>
              <a:rPr lang="el-GR" altLang="el-GR" sz="1400">
                <a:latin typeface="Verdana" panose="020B0604030504040204" pitchFamily="34" charset="0"/>
              </a:rPr>
              <a:t>Ο Γεώργιος Φυτάλης αποφοίτησε από το Σχολείο των Τεχνών το 1857. Το ίδιο έτος συμμετείχε για δεύτερη φορά στον Κοντοσταύλειο διαγωνισμό και κέρδισε το βραβείο των χιλίων δραχμών. Το επόμενο έτος διορίστηκε καθηγητής στο Σχολείο των Τεχνών και παρέμεινε σ' αυτή τη θέση ως το 1868, όταν τον αντικατέστησε ο Λεωνίδας Δρόσης. Το 1860 ανακηρύχθηκε μέλος της Αρχαιολογικής Εταιρείας. Συνεργάστηκε στενά με τον Λύσανδρο Καυταντζόγλου, καθώς, είτε μόνος του είτε με τον αδελφό του Λάζαρο, μετέφερε σε μάρμαρο πολλά από τα γλυπτά που ο Καυταντζόγλου σχεδίασε. </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Η κοινή εκθεσιακή δραστηριότητα των αδελφών Φυτάλη περιλαμβάνει συμμετοχές σε ομαδικές εκθέσεις στην Ελλάδα και το εξωτερικό. Έλαβαν μέρος στην Μεγάλη Έκθεση του Λονδίνου το 1851 και 1862, στην Παγκόσμια Έκθεση του Παρισιού το 1855 και το 1857 (μόνο ο Λάζαρος), καθώς και στα Ολύμπια του 1859, όπου τιμήθηκαν με το α’  βραβείο, και του 1870, όπου απέσπασαν έπαινο ως εισαγωγείς μαρμάρου. </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Με σπουδές στο Σχολείο των Τεχνών και επαφή με την ευρωπαϊκή γλυπτική, οι αδελφοί Φυτάλη είχαν στη διάθεσή τους ένα ευρύ φάσμα προτύπων, στο οποίο βασίστηκαν για να δημιουργήσουν συνθέσεις με μυθολογικά, αλληγορικά και ηθογραφικά θέματα, επιτύμβια μνημεία, ανδριάντες και προτομές. Τα έργα που προήλθαν από το εργαστήριό τους χαρακτηρίζονται από προσήλωση στα ιδεώδη του κλασικισμού, ιδεαλιστικές και εξιδανικευτικές διατυπώσεις και ταυτόχρονη υιοθέτηση στοιχείων του ρεαλισμού. Τα τελευταία είναι περισσότερο συχνά στις συνθέσεις του Γεωργίου Φυτάλη, οι οποίες διακρίνονται ακόμη για την πλαστικότητα, την ισορροπία των όγκων και γενικά για την αποφυγή της κλασικιστικής ψυχρότητας, ενώ αντίθετα στο έργο του Λάζαρου υπερισχύουν τα ιδεαλιστικά στοιχεία και η σχεδιαστική ακρίβεια.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B7BEC3AB-EFB0-071C-1FA7-64BA7C1B2395}"/>
              </a:ext>
            </a:extLst>
          </p:cNvPr>
          <p:cNvSpPr>
            <a:spLocks noGrp="1" noChangeArrowheads="1"/>
          </p:cNvSpPr>
          <p:nvPr>
            <p:ph type="title" idx="4294967295"/>
          </p:nvPr>
        </p:nvSpPr>
        <p:spPr>
          <a:xfrm>
            <a:off x="0" y="274638"/>
            <a:ext cx="8229600" cy="1143000"/>
          </a:xfrm>
        </p:spPr>
        <p:txBody>
          <a:bodyPr/>
          <a:lstStyle/>
          <a:p>
            <a:pPr algn="r"/>
            <a:r>
              <a:rPr lang="el-GR" altLang="el-GR" sz="1400" i="1">
                <a:latin typeface="Verdana" panose="020B0604030504040204" pitchFamily="34" charset="0"/>
              </a:rPr>
              <a:t>Βοσκός με κατσικάκι</a:t>
            </a:r>
            <a:r>
              <a:rPr lang="el-GR" altLang="el-GR" sz="1400">
                <a:latin typeface="Verdana" panose="020B0604030504040204" pitchFamily="34" charset="0"/>
              </a:rPr>
              <a:t>, 1856 </a:t>
            </a:r>
            <a:br>
              <a:rPr lang="el-GR" altLang="el-GR" sz="1400">
                <a:latin typeface="Verdana" panose="020B0604030504040204" pitchFamily="34" charset="0"/>
              </a:rPr>
            </a:br>
            <a:r>
              <a:rPr lang="el-GR" altLang="el-GR" sz="1400">
                <a:latin typeface="Verdana" panose="020B0604030504040204" pitchFamily="34" charset="0"/>
              </a:rPr>
              <a:t>Μάρμαρο, 110 x 48 x 42 εκ.</a:t>
            </a:r>
            <a:r>
              <a:rPr lang="el-GR" altLang="el-GR"/>
              <a:t> </a:t>
            </a:r>
          </a:p>
        </p:txBody>
      </p:sp>
      <p:pic>
        <p:nvPicPr>
          <p:cNvPr id="118787" name="Picture 4" descr="φυτ 1">
            <a:extLst>
              <a:ext uri="{FF2B5EF4-FFF2-40B4-BE49-F238E27FC236}">
                <a16:creationId xmlns:a16="http://schemas.microsoft.com/office/drawing/2014/main" id="{9CB750E5-6D4C-FF59-1EA9-D6A362B2A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1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a:extLst>
              <a:ext uri="{FF2B5EF4-FFF2-40B4-BE49-F238E27FC236}">
                <a16:creationId xmlns:a16="http://schemas.microsoft.com/office/drawing/2014/main" id="{53773FAA-C7DB-09CE-AB31-18DB16DF40B6}"/>
              </a:ext>
            </a:extLst>
          </p:cNvPr>
          <p:cNvSpPr>
            <a:spLocks noGrp="1" noChangeArrowheads="1"/>
          </p:cNvSpPr>
          <p:nvPr>
            <p:ph type="body" idx="4294967295"/>
          </p:nvPr>
        </p:nvSpPr>
        <p:spPr>
          <a:xfrm>
            <a:off x="0" y="188913"/>
            <a:ext cx="3779838" cy="5937250"/>
          </a:xfrm>
        </p:spPr>
        <p:txBody>
          <a:bodyPr/>
          <a:lstStyle/>
          <a:p>
            <a:pPr>
              <a:lnSpc>
                <a:spcPct val="80000"/>
              </a:lnSpc>
              <a:buFontTx/>
              <a:buNone/>
            </a:pPr>
            <a:r>
              <a:rPr lang="el-GR" altLang="el-GR" sz="1400" b="1">
                <a:latin typeface="Verdana" panose="020B0604030504040204" pitchFamily="34" charset="0"/>
              </a:rPr>
              <a:t>Φυτάλης Λάζαρος</a:t>
            </a:r>
          </a:p>
          <a:p>
            <a:pPr>
              <a:lnSpc>
                <a:spcPct val="80000"/>
              </a:lnSpc>
              <a:buFontTx/>
              <a:buNone/>
            </a:pPr>
            <a:br>
              <a:rPr lang="el-GR" altLang="el-GR" sz="1400">
                <a:latin typeface="Verdana" panose="020B0604030504040204" pitchFamily="34" charset="0"/>
              </a:rPr>
            </a:br>
            <a:r>
              <a:rPr lang="el-GR" altLang="el-GR" sz="1400">
                <a:latin typeface="Verdana" panose="020B0604030504040204" pitchFamily="34" charset="0"/>
              </a:rPr>
              <a:t>(1831 Υστέρνια Τήνου - 1909 Αθήνα)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Ο Λάζαρος Φυτάλης αποφοίτησε από το Σχολείο των Τεχνών το 1851 και λίγα χρόνια αργότερα πήγε στο Παρίσι, όπου εργάστηκε κοντά στο γάλλο γλύπτη Σαρλ Κορντιέ. Το 1857 έλαβε μέρος στον διεθνή διαγωνισμό για το μνημείο του Wellington που θα στηνόταν στο Λονδίνο. Το 1879 συμμετείχε στην ανασκαφή που έφερε στο φως τον Λέοντα της Χαιρώνειας και στην συνέχεια υπέβαλε σχέδιο για την αναστήλωσή του το οποίο δεν έγινε δεκτό. Το διάστημα 1902-1904 ωστόσο, και με πρωτοβουλία του Λάζαρου Σώχου, ο Λάζαρος Φυτάλης συμμετείχε στην αποκατάσταση του μνημείου, ενώ το 1884 ανέλαβε τη συμπλήρωση του Ταύρου του Κεραμεικού. </a:t>
            </a:r>
          </a:p>
          <a:p>
            <a:pPr>
              <a:lnSpc>
                <a:spcPct val="80000"/>
              </a:lnSpc>
              <a:buFontTx/>
              <a:buNone/>
            </a:pPr>
            <a:endParaRPr lang="el-GR" altLang="el-GR" sz="1400">
              <a:latin typeface="Verdana" panose="020B0604030504040204" pitchFamily="34" charset="0"/>
            </a:endParaRPr>
          </a:p>
          <a:p>
            <a:pPr>
              <a:lnSpc>
                <a:spcPct val="80000"/>
              </a:lnSpc>
              <a:buFontTx/>
              <a:buNone/>
            </a:pPr>
            <a:endParaRPr lang="el-GR" altLang="el-GR" sz="1400">
              <a:latin typeface="Verdana" panose="020B0604030504040204" pitchFamily="34" charset="0"/>
            </a:endParaRPr>
          </a:p>
          <a:p>
            <a:pPr>
              <a:lnSpc>
                <a:spcPct val="80000"/>
              </a:lnSpc>
              <a:buFontTx/>
              <a:buNone/>
            </a:pPr>
            <a:endParaRPr lang="el-GR" altLang="el-GR" sz="1400">
              <a:latin typeface="Verdana" panose="020B0604030504040204" pitchFamily="34" charset="0"/>
            </a:endParaRPr>
          </a:p>
          <a:p>
            <a:pPr>
              <a:lnSpc>
                <a:spcPct val="80000"/>
              </a:lnSpc>
              <a:buFontTx/>
              <a:buNone/>
            </a:pPr>
            <a:endParaRPr lang="el-GR" altLang="el-GR" sz="1400">
              <a:latin typeface="Verdana" panose="020B0604030504040204" pitchFamily="34" charset="0"/>
            </a:endParaRPr>
          </a:p>
          <a:p>
            <a:pPr>
              <a:lnSpc>
                <a:spcPct val="80000"/>
              </a:lnSpc>
              <a:buFontTx/>
              <a:buNone/>
            </a:pPr>
            <a:endParaRPr lang="el-GR" altLang="el-GR" sz="1400">
              <a:latin typeface="Verdana" panose="020B0604030504040204" pitchFamily="34" charset="0"/>
            </a:endParaRPr>
          </a:p>
          <a:p>
            <a:pPr>
              <a:lnSpc>
                <a:spcPct val="80000"/>
              </a:lnSpc>
              <a:buFontTx/>
              <a:buNone/>
            </a:pPr>
            <a:r>
              <a:rPr lang="el-GR" altLang="el-GR" sz="1200" i="1"/>
              <a:t>Προτομή γυναίκας</a:t>
            </a:r>
            <a:r>
              <a:rPr lang="el-GR" altLang="el-GR" sz="1200"/>
              <a:t>, 1883 </a:t>
            </a:r>
          </a:p>
          <a:p>
            <a:pPr>
              <a:lnSpc>
                <a:spcPct val="80000"/>
              </a:lnSpc>
              <a:buFontTx/>
              <a:buNone/>
            </a:pPr>
            <a:r>
              <a:rPr lang="el-GR" altLang="el-GR" sz="1200"/>
              <a:t>Μάρμαρο, 70 x 40 x 24 εκ. </a:t>
            </a:r>
            <a:br>
              <a:rPr lang="el-GR" altLang="el-GR" sz="1400">
                <a:latin typeface="Verdana" panose="020B0604030504040204" pitchFamily="34" charset="0"/>
              </a:rPr>
            </a:br>
            <a:br>
              <a:rPr lang="el-GR" altLang="el-GR" sz="1400">
                <a:latin typeface="Verdana" panose="020B0604030504040204" pitchFamily="34" charset="0"/>
              </a:rPr>
            </a:br>
            <a:endParaRPr lang="el-GR" altLang="el-GR" sz="1400">
              <a:latin typeface="Verdana" panose="020B0604030504040204" pitchFamily="34" charset="0"/>
            </a:endParaRPr>
          </a:p>
        </p:txBody>
      </p:sp>
      <p:pic>
        <p:nvPicPr>
          <p:cNvPr id="119811" name="Picture 4" descr="φυτ 2">
            <a:extLst>
              <a:ext uri="{FF2B5EF4-FFF2-40B4-BE49-F238E27FC236}">
                <a16:creationId xmlns:a16="http://schemas.microsoft.com/office/drawing/2014/main" id="{6A524D60-A09F-A2A6-88CA-CD838E44B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513" y="0"/>
            <a:ext cx="5043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E0E6CF30-3FA2-6621-BDEC-D3514C90400D}"/>
              </a:ext>
            </a:extLst>
          </p:cNvPr>
          <p:cNvSpPr>
            <a:spLocks noGrp="1" noChangeArrowheads="1"/>
          </p:cNvSpPr>
          <p:nvPr>
            <p:ph type="title" idx="4294967295"/>
          </p:nvPr>
        </p:nvSpPr>
        <p:spPr>
          <a:xfrm>
            <a:off x="0" y="274638"/>
            <a:ext cx="8229600" cy="1143000"/>
          </a:xfrm>
        </p:spPr>
        <p:txBody>
          <a:bodyPr/>
          <a:lstStyle/>
          <a:p>
            <a:pPr algn="l"/>
            <a:br>
              <a:rPr lang="el-GR" altLang="el-GR" sz="1200">
                <a:latin typeface="Verdana" panose="020B0604030504040204" pitchFamily="34" charset="0"/>
              </a:rPr>
            </a:br>
            <a:r>
              <a:rPr lang="el-GR" altLang="el-GR" sz="1200" b="1">
                <a:latin typeface="Verdana" panose="020B0604030504040204" pitchFamily="34" charset="0"/>
              </a:rPr>
              <a:t>Αδελφοί Φυτάλη</a:t>
            </a:r>
            <a:br>
              <a:rPr lang="el-GR" altLang="el-GR" sz="1200" b="1">
                <a:latin typeface="Verdana" panose="020B0604030504040204" pitchFamily="34" charset="0"/>
              </a:rPr>
            </a:br>
            <a:br>
              <a:rPr lang="el-GR" altLang="el-GR" sz="1200">
                <a:latin typeface="Verdana" panose="020B0604030504040204" pitchFamily="34" charset="0"/>
              </a:rPr>
            </a:br>
            <a:r>
              <a:rPr lang="el-GR" altLang="el-GR" sz="1200" i="1">
                <a:latin typeface="Verdana" panose="020B0604030504040204" pitchFamily="34" charset="0"/>
              </a:rPr>
              <a:t>Μαρία Φιλήμονος</a:t>
            </a:r>
            <a:r>
              <a:rPr lang="el-GR" altLang="el-GR" sz="1200">
                <a:latin typeface="Verdana" panose="020B0604030504040204" pitchFamily="34" charset="0"/>
              </a:rPr>
              <a:t>, [π. 1859] </a:t>
            </a:r>
            <a:br>
              <a:rPr lang="el-GR" altLang="el-GR" sz="1200">
                <a:latin typeface="Verdana" panose="020B0604030504040204" pitchFamily="34" charset="0"/>
              </a:rPr>
            </a:br>
            <a:r>
              <a:rPr lang="el-GR" altLang="el-GR" sz="1200">
                <a:latin typeface="Verdana" panose="020B0604030504040204" pitchFamily="34" charset="0"/>
              </a:rPr>
              <a:t>Μάρμαρο, 55 x 45 x 26 εκ.</a:t>
            </a:r>
            <a:r>
              <a:rPr lang="el-GR" altLang="el-GR" sz="4000"/>
              <a:t> </a:t>
            </a:r>
          </a:p>
        </p:txBody>
      </p:sp>
      <p:pic>
        <p:nvPicPr>
          <p:cNvPr id="120835" name="Picture 4" descr="φυτ 3">
            <a:extLst>
              <a:ext uri="{FF2B5EF4-FFF2-40B4-BE49-F238E27FC236}">
                <a16:creationId xmlns:a16="http://schemas.microsoft.com/office/drawing/2014/main" id="{854847AE-E14B-1BF6-9B5C-70E5AA431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0"/>
            <a:ext cx="411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2FEB05E7-02A8-2311-6DFB-09D089828BE8}"/>
              </a:ext>
            </a:extLst>
          </p:cNvPr>
          <p:cNvSpPr>
            <a:spLocks noGrp="1" noChangeArrowheads="1"/>
          </p:cNvSpPr>
          <p:nvPr>
            <p:ph type="title" idx="4294967295"/>
          </p:nvPr>
        </p:nvSpPr>
        <p:spPr>
          <a:xfrm>
            <a:off x="0" y="274638"/>
            <a:ext cx="8686800" cy="1143000"/>
          </a:xfrm>
        </p:spPr>
        <p:txBody>
          <a:bodyPr/>
          <a:lstStyle/>
          <a:p>
            <a:pPr algn="l"/>
            <a:r>
              <a:rPr lang="el-GR" altLang="el-GR" sz="1200" i="1">
                <a:latin typeface="Verdana" panose="020B0604030504040204" pitchFamily="34" charset="0"/>
              </a:rPr>
              <a:t>Ο ανδριάντας του Πατριάρχη Γρηγορίου Ε΄</a:t>
            </a:r>
            <a:br>
              <a:rPr lang="el-GR" altLang="el-GR" sz="1200" i="1">
                <a:latin typeface="Verdana" panose="020B0604030504040204" pitchFamily="34" charset="0"/>
              </a:rPr>
            </a:br>
            <a:r>
              <a:rPr lang="el-GR" altLang="el-GR" sz="1200">
                <a:latin typeface="Verdana" panose="020B0604030504040204" pitchFamily="34" charset="0"/>
              </a:rPr>
              <a:t>Πανεπιστήμιο Αθηνών</a:t>
            </a:r>
            <a:r>
              <a:rPr lang="el-GR" altLang="el-GR"/>
              <a:t> </a:t>
            </a:r>
          </a:p>
        </p:txBody>
      </p:sp>
      <p:pic>
        <p:nvPicPr>
          <p:cNvPr id="121859" name="Picture 4" descr="φυτ 4">
            <a:extLst>
              <a:ext uri="{FF2B5EF4-FFF2-40B4-BE49-F238E27FC236}">
                <a16:creationId xmlns:a16="http://schemas.microsoft.com/office/drawing/2014/main" id="{7A58F02A-0BAE-74FB-84BD-D3039B5BB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2088" y="0"/>
            <a:ext cx="5141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6679DC65-F244-070D-C18F-83065E5E91CE}"/>
              </a:ext>
            </a:extLst>
          </p:cNvPr>
          <p:cNvSpPr>
            <a:spLocks noGrp="1" noChangeArrowheads="1"/>
          </p:cNvSpPr>
          <p:nvPr>
            <p:ph type="title" idx="4294967295"/>
          </p:nvPr>
        </p:nvSpPr>
        <p:spPr>
          <a:xfrm>
            <a:off x="0" y="0"/>
            <a:ext cx="8229600" cy="836613"/>
          </a:xfrm>
        </p:spPr>
        <p:txBody>
          <a:bodyPr/>
          <a:lstStyle/>
          <a:p>
            <a:r>
              <a:rPr lang="el-GR" altLang="el-GR" sz="1200" i="1">
                <a:latin typeface="Verdana" panose="020B0604030504040204" pitchFamily="34" charset="0"/>
              </a:rPr>
              <a:t>Η σαρκοφάγος του Πατριάρχη Γρηγορίου Ε</a:t>
            </a:r>
            <a:r>
              <a:rPr lang="en-US" altLang="el-GR" sz="1200" i="1">
                <a:latin typeface="Verdana" panose="020B0604030504040204" pitchFamily="34" charset="0"/>
              </a:rPr>
              <a:t>’ </a:t>
            </a:r>
            <a:r>
              <a:rPr lang="el-GR" altLang="el-GR" sz="1200">
                <a:latin typeface="Verdana" panose="020B0604030504040204" pitchFamily="34" charset="0"/>
              </a:rPr>
              <a:t>, Μητρόπολη Αθηνών</a:t>
            </a:r>
            <a:r>
              <a:rPr lang="el-GR" altLang="el-GR"/>
              <a:t> </a:t>
            </a:r>
          </a:p>
        </p:txBody>
      </p:sp>
      <p:pic>
        <p:nvPicPr>
          <p:cNvPr id="122883" name="Picture 4" descr="φυτ 5">
            <a:extLst>
              <a:ext uri="{FF2B5EF4-FFF2-40B4-BE49-F238E27FC236}">
                <a16:creationId xmlns:a16="http://schemas.microsoft.com/office/drawing/2014/main" id="{91780573-90DC-4503-1D4D-042D0E5ED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890588"/>
            <a:ext cx="7956550"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568E614-F310-855A-173A-40E7BBBBFC51}"/>
              </a:ext>
            </a:extLst>
          </p:cNvPr>
          <p:cNvSpPr>
            <a:spLocks noGrp="1" noChangeArrowheads="1"/>
          </p:cNvSpPr>
          <p:nvPr>
            <p:ph type="title" idx="4294967295"/>
          </p:nvPr>
        </p:nvSpPr>
        <p:spPr>
          <a:xfrm>
            <a:off x="0" y="274638"/>
            <a:ext cx="9144000" cy="1143000"/>
          </a:xfrm>
        </p:spPr>
        <p:txBody>
          <a:bodyPr/>
          <a:lstStyle/>
          <a:p>
            <a:pPr algn="r"/>
            <a:r>
              <a:rPr lang="el-GR" altLang="el-GR" sz="1200" i="1">
                <a:latin typeface="Verdana" panose="020B0604030504040204" pitchFamily="34" charset="0"/>
              </a:rPr>
              <a:t>Μαραθώνας</a:t>
            </a:r>
            <a:br>
              <a:rPr lang="el-GR" altLang="el-GR" sz="1200">
                <a:latin typeface="Verdana" panose="020B0604030504040204" pitchFamily="34" charset="0"/>
              </a:rPr>
            </a:br>
            <a:r>
              <a:rPr lang="el-GR" altLang="el-GR" sz="1200">
                <a:latin typeface="Verdana" panose="020B0604030504040204" pitchFamily="34" charset="0"/>
              </a:rPr>
              <a:t>1847</a:t>
            </a:r>
          </a:p>
        </p:txBody>
      </p:sp>
      <p:pic>
        <p:nvPicPr>
          <p:cNvPr id="13315" name="Picture 4" descr="rottmann marau;vnaw 1847">
            <a:extLst>
              <a:ext uri="{FF2B5EF4-FFF2-40B4-BE49-F238E27FC236}">
                <a16:creationId xmlns:a16="http://schemas.microsoft.com/office/drawing/2014/main" id="{DC0E78C3-A349-E968-D6E2-38AFF2DB2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701992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a:extLst>
              <a:ext uri="{FF2B5EF4-FFF2-40B4-BE49-F238E27FC236}">
                <a16:creationId xmlns:a16="http://schemas.microsoft.com/office/drawing/2014/main" id="{AF1727A0-9A70-6971-0424-D5C9E690197D}"/>
              </a:ext>
            </a:extLst>
          </p:cNvPr>
          <p:cNvSpPr>
            <a:spLocks noGrp="1" noChangeArrowheads="1"/>
          </p:cNvSpPr>
          <p:nvPr>
            <p:ph type="body" idx="4294967295"/>
          </p:nvPr>
        </p:nvSpPr>
        <p:spPr>
          <a:xfrm>
            <a:off x="0" y="188913"/>
            <a:ext cx="9036050" cy="6669087"/>
          </a:xfrm>
        </p:spPr>
        <p:txBody>
          <a:bodyPr/>
          <a:lstStyle/>
          <a:p>
            <a:pPr>
              <a:lnSpc>
                <a:spcPct val="80000"/>
              </a:lnSpc>
              <a:buFontTx/>
              <a:buNone/>
            </a:pPr>
            <a:endParaRPr lang="el-GR" altLang="el-GR" sz="1400">
              <a:latin typeface="Verdana" panose="020B0604030504040204" pitchFamily="34" charset="0"/>
            </a:endParaRPr>
          </a:p>
          <a:p>
            <a:pPr>
              <a:lnSpc>
                <a:spcPct val="80000"/>
              </a:lnSpc>
              <a:buFontTx/>
              <a:buNone/>
            </a:pPr>
            <a:r>
              <a:rPr lang="el-GR" altLang="el-GR" sz="1400" b="1">
                <a:latin typeface="Verdana" panose="020B0604030504040204" pitchFamily="34" charset="0"/>
              </a:rPr>
              <a:t>Δρόσης Λεωνίδας</a:t>
            </a:r>
          </a:p>
          <a:p>
            <a:pPr>
              <a:lnSpc>
                <a:spcPct val="80000"/>
              </a:lnSpc>
              <a:buFontTx/>
              <a:buNone/>
            </a:pPr>
            <a:br>
              <a:rPr lang="el-GR" altLang="el-GR" sz="1400">
                <a:latin typeface="Verdana" panose="020B0604030504040204" pitchFamily="34" charset="0"/>
              </a:rPr>
            </a:br>
            <a:r>
              <a:rPr lang="el-GR" altLang="el-GR" sz="1400">
                <a:latin typeface="Verdana" panose="020B0604030504040204" pitchFamily="34" charset="0"/>
              </a:rPr>
              <a:t>(1834</a:t>
            </a:r>
            <a:r>
              <a:rPr lang="en-US" altLang="el-GR" sz="1400">
                <a:latin typeface="Verdana" panose="020B0604030504040204" pitchFamily="34" charset="0"/>
              </a:rPr>
              <a:t>, </a:t>
            </a:r>
            <a:r>
              <a:rPr lang="el-GR" altLang="el-GR" sz="1400">
                <a:latin typeface="Verdana" panose="020B0604030504040204" pitchFamily="34" charset="0"/>
              </a:rPr>
              <a:t>Τρίπολη ή Ναύπλιο – 1882</a:t>
            </a:r>
            <a:r>
              <a:rPr lang="en-US" altLang="el-GR" sz="1400">
                <a:latin typeface="Verdana" panose="020B0604030504040204" pitchFamily="34" charset="0"/>
              </a:rPr>
              <a:t>,</a:t>
            </a:r>
            <a:r>
              <a:rPr lang="el-GR" altLang="el-GR" sz="1400">
                <a:latin typeface="Verdana" panose="020B0604030504040204" pitchFamily="34" charset="0"/>
              </a:rPr>
              <a:t> Νάπολη)</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Σπούδασε στο Σχολείο των Τεχνών κοντά στον Κρίστιαν Ζίγκελ από το 1847 έως το 1855, ενώ το 1856, με κρατική υποτροφία πήγε στο Μόναχο, όπου σπούδασε κοντά στον Μαξ Βίντμαν έως το 1859. Εκεί γνώρισε τον έλληνα βαρώνο Σίμωνα Σίνα, ο οποίος τον υποστήριξε οικονομικά για τη συνέχιση των σπουδών του και αργότερα για την ανάθεση σημαντικών έργων, όπως η γλυπτική διακόσμηση της Ακαδημίας Αθηνών. Το 1859 γράφτηκε στη Σχολή Καλών Τεχνών της Δρέσδης, όπου σπούδασε κοντά στον Ερνστ Χένελ. Στη συνέχεια ταξίδεψε στη Βιέννη, το Παρίσι και το Λονδίνο και κατέληξε στη Ρώμη, όπου άνοιξε εργαστήριο με πολλούς βοηθούς. Το 1868 αποδέχθηκε την πρόταση που του έγινε να διδάξει στο Σχολείο των Τεχνών και τον ίδιο χρόνο επέστρεψε στην Ελλάδα. Η δημιουργική του πορεία σταμάτησε πρόωρα, καθώς πέθανε σε ηλικία 48 ετών. </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Η εκθεσιακή του δραστηριότητα περιλαμβάνει συμμετοχή σε σημαντικές διεθνείς εκθέσεις, όπως η Παγκόσμια Έκθεση του Παρισιού το 1867 και το 1878, κερδίζοντας στην πρώτη το αργυρό βραβείο, η Παγκόσμια Έκθεση της Βιέννης το 1873, όπου τιμήθηκε με το μετάλλιο καλλιτεχνίας, καθώς και τα Ολύμπια του 1870 στην Αθήνα. </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Οι σπουδές του στο Μόναχο και τη Δρέσδη, τα ταξίδια σε ευρωπαϊκές πόλεις και η παραμονή του στη Ρώμη, τον έφεραν σε άμεση επαφή με τον ευρωπαϊκό κλασικισμό, του οποίου υπήρξε ο συνεπέστερος έλληνας εκπρόσωπος, και του προσέφεραν μια μεγάλη ποικιλία προτύπων. Τα θέματά του είναι αλληγορικά και μυθολογικά, ανδριάντες και προτομές. Ήδη από τις πρωιμότερες συνθέσεις των σπουδαστικών του χρόνων, αποδείχθηκε ικανότατος στην επεξεργασία του μαρμάρου και κάτοχος του κλασικιστικού ιδιώματος. Λευκές και λείες επιφάνειες, ιδεαλισμός και εξιδανίκευση, αυστηρά περιγράμματα, σαφήνεια στη διάρθρωση των επιμέρους μερών και αριστοτεχνικές πτυχώσεις, εμμονή στη λεπτομέρεια και άψογη τεχνική αποτελούν τα κύρια χαρακτηριστικά της γλυπτικής του. Η προσκόλληση ωστόσο σε πρότυπα, οδηγεί στην έλλειψη ζωντάνιας, κάτι που παρατηρείται συχνότερα στις μυθολογικές μορφές του. Με το έργο του και τη διδασκαλία του επηρέασε αρκετούς από τους μεταγενέστερους γλύπτες.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60138BC7-5306-8D9C-0009-E2DCDD274550}"/>
              </a:ext>
            </a:extLst>
          </p:cNvPr>
          <p:cNvSpPr>
            <a:spLocks noGrp="1" noChangeArrowheads="1"/>
          </p:cNvSpPr>
          <p:nvPr>
            <p:ph type="title" idx="4294967295"/>
          </p:nvPr>
        </p:nvSpPr>
        <p:spPr>
          <a:xfrm>
            <a:off x="0" y="274638"/>
            <a:ext cx="9144000" cy="1143000"/>
          </a:xfrm>
        </p:spPr>
        <p:txBody>
          <a:bodyPr/>
          <a:lstStyle/>
          <a:p>
            <a:pPr algn="r"/>
            <a:r>
              <a:rPr lang="el-GR" altLang="el-GR" sz="1200" i="1">
                <a:latin typeface="Verdana" panose="020B0604030504040204" pitchFamily="34" charset="0"/>
              </a:rPr>
              <a:t>Ειρήνη Μαυροκορδάτου</a:t>
            </a:r>
            <a:r>
              <a:rPr lang="el-GR" altLang="el-GR" sz="1200">
                <a:latin typeface="Verdana" panose="020B0604030504040204" pitchFamily="34" charset="0"/>
              </a:rPr>
              <a:t>, μετά το 1864 </a:t>
            </a:r>
            <a:br>
              <a:rPr lang="el-GR" altLang="el-GR" sz="1200">
                <a:latin typeface="Verdana" panose="020B0604030504040204" pitchFamily="34" charset="0"/>
              </a:rPr>
            </a:br>
            <a:r>
              <a:rPr lang="el-GR" altLang="el-GR" sz="1200">
                <a:latin typeface="Verdana" panose="020B0604030504040204" pitchFamily="34" charset="0"/>
              </a:rPr>
              <a:t>Μάρμαρο, 67 x 41 x 23 εκ.</a:t>
            </a:r>
            <a:r>
              <a:rPr lang="el-GR" altLang="el-GR"/>
              <a:t> </a:t>
            </a:r>
          </a:p>
        </p:txBody>
      </p:sp>
      <p:pic>
        <p:nvPicPr>
          <p:cNvPr id="124931" name="Picture 4" descr="δρ 1">
            <a:extLst>
              <a:ext uri="{FF2B5EF4-FFF2-40B4-BE49-F238E27FC236}">
                <a16:creationId xmlns:a16="http://schemas.microsoft.com/office/drawing/2014/main" id="{03E9448B-3769-DBA7-5CA1-7A11BC24D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59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4EB36E74-8439-5F8D-A50E-B0BFFFE44B9C}"/>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Γυναικεία μορφή</a:t>
            </a:r>
            <a:r>
              <a:rPr lang="el-GR" altLang="el-GR" sz="1200">
                <a:latin typeface="Verdana" panose="020B0604030504040204" pitchFamily="34" charset="0"/>
              </a:rPr>
              <a:t>, [1870] </a:t>
            </a:r>
            <a:br>
              <a:rPr lang="el-GR" altLang="el-GR" sz="1200">
                <a:latin typeface="Verdana" panose="020B0604030504040204" pitchFamily="34" charset="0"/>
              </a:rPr>
            </a:br>
            <a:r>
              <a:rPr lang="el-GR" altLang="el-GR" sz="1200">
                <a:latin typeface="Verdana" panose="020B0604030504040204" pitchFamily="34" charset="0"/>
              </a:rPr>
              <a:t>Πηλός, 26 x 8 x 13 εκ.</a:t>
            </a:r>
            <a:r>
              <a:rPr lang="el-GR" altLang="el-GR"/>
              <a:t> </a:t>
            </a:r>
          </a:p>
        </p:txBody>
      </p:sp>
      <p:pic>
        <p:nvPicPr>
          <p:cNvPr id="125955" name="Picture 4" descr="δρ 6">
            <a:extLst>
              <a:ext uri="{FF2B5EF4-FFF2-40B4-BE49-F238E27FC236}">
                <a16:creationId xmlns:a16="http://schemas.microsoft.com/office/drawing/2014/main" id="{C607548A-83D6-00F0-EAB6-123FD3B73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950" y="0"/>
            <a:ext cx="3956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86A9A7D8-0C12-28AE-FC59-5124B29331DE}"/>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Νεκρική μορφή</a:t>
            </a:r>
            <a:r>
              <a:rPr lang="el-GR" altLang="el-GR" sz="1200">
                <a:latin typeface="Verdana" panose="020B0604030504040204" pitchFamily="34" charset="0"/>
              </a:rPr>
              <a:t>, [1870] </a:t>
            </a:r>
            <a:br>
              <a:rPr lang="el-GR" altLang="el-GR" sz="1200">
                <a:latin typeface="Verdana" panose="020B0604030504040204" pitchFamily="34" charset="0"/>
              </a:rPr>
            </a:br>
            <a:r>
              <a:rPr lang="el-GR" altLang="el-GR" sz="1200">
                <a:latin typeface="Verdana" panose="020B0604030504040204" pitchFamily="34" charset="0"/>
              </a:rPr>
              <a:t>Γύψος βαμμένος, 24 x 8,5 x 8,5 εκ.</a:t>
            </a:r>
            <a:r>
              <a:rPr lang="el-GR" altLang="el-GR"/>
              <a:t> </a:t>
            </a:r>
          </a:p>
        </p:txBody>
      </p:sp>
      <p:pic>
        <p:nvPicPr>
          <p:cNvPr id="126979" name="Picture 4" descr="δρ 7">
            <a:extLst>
              <a:ext uri="{FF2B5EF4-FFF2-40B4-BE49-F238E27FC236}">
                <a16:creationId xmlns:a16="http://schemas.microsoft.com/office/drawing/2014/main" id="{FCD8525C-AD73-5B26-20DF-B6E4F087E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113" y="0"/>
            <a:ext cx="3798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736961C1-EFBF-B7FA-7802-F510B1356590}"/>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Πηνελόπη</a:t>
            </a:r>
            <a:r>
              <a:rPr lang="el-GR" altLang="el-GR" sz="1200">
                <a:latin typeface="Verdana" panose="020B0604030504040204" pitchFamily="34" charset="0"/>
              </a:rPr>
              <a:t>, 1864 </a:t>
            </a:r>
            <a:br>
              <a:rPr lang="el-GR" altLang="el-GR" sz="1200">
                <a:latin typeface="Verdana" panose="020B0604030504040204" pitchFamily="34" charset="0"/>
              </a:rPr>
            </a:br>
            <a:r>
              <a:rPr lang="el-GR" altLang="el-GR" sz="1200">
                <a:latin typeface="Verdana" panose="020B0604030504040204" pitchFamily="34" charset="0"/>
              </a:rPr>
              <a:t>Γύψος βαμμένος, 25 x 12 x 19 εκ.</a:t>
            </a:r>
            <a:r>
              <a:rPr lang="el-GR" altLang="el-GR"/>
              <a:t> </a:t>
            </a:r>
          </a:p>
        </p:txBody>
      </p:sp>
      <p:pic>
        <p:nvPicPr>
          <p:cNvPr id="128003" name="Picture 4" descr="δρ 3">
            <a:extLst>
              <a:ext uri="{FF2B5EF4-FFF2-40B4-BE49-F238E27FC236}">
                <a16:creationId xmlns:a16="http://schemas.microsoft.com/office/drawing/2014/main" id="{09BDD380-9EE0-723A-B528-F558F3C85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150" y="666750"/>
            <a:ext cx="527685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δρ 8">
            <a:extLst>
              <a:ext uri="{FF2B5EF4-FFF2-40B4-BE49-F238E27FC236}">
                <a16:creationId xmlns:a16="http://schemas.microsoft.com/office/drawing/2014/main" id="{B77DBAE0-B350-780D-92BA-951393A63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0"/>
            <a:ext cx="4408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5">
            <a:extLst>
              <a:ext uri="{FF2B5EF4-FFF2-40B4-BE49-F238E27FC236}">
                <a16:creationId xmlns:a16="http://schemas.microsoft.com/office/drawing/2014/main" id="{214DDE00-8561-28F7-68F5-9CCA64B92DCC}"/>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Πηνελόπη</a:t>
            </a:r>
            <a:r>
              <a:rPr lang="el-GR" altLang="el-GR"/>
              <a:t>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δρ στ">
            <a:extLst>
              <a:ext uri="{FF2B5EF4-FFF2-40B4-BE49-F238E27FC236}">
                <a16:creationId xmlns:a16="http://schemas.microsoft.com/office/drawing/2014/main" id="{B20C88D8-30B4-4DBF-D227-BC20ABACF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1975"/>
            <a:ext cx="91440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5" descr="akadi">
            <a:extLst>
              <a:ext uri="{FF2B5EF4-FFF2-40B4-BE49-F238E27FC236}">
                <a16:creationId xmlns:a16="http://schemas.microsoft.com/office/drawing/2014/main" id="{EEE65804-9BBF-64F5-2329-FCFAE1DBB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4475"/>
            <a:ext cx="91440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50533E68-7E70-646B-4166-B110CA99E184}"/>
              </a:ext>
            </a:extLst>
          </p:cNvPr>
          <p:cNvSpPr>
            <a:spLocks noGrp="1" noChangeArrowheads="1"/>
          </p:cNvSpPr>
          <p:nvPr>
            <p:ph type="title" idx="4294967295"/>
          </p:nvPr>
        </p:nvSpPr>
        <p:spPr>
          <a:xfrm>
            <a:off x="0" y="274638"/>
            <a:ext cx="8229600" cy="1143000"/>
          </a:xfrm>
        </p:spPr>
        <p:txBody>
          <a:bodyPr/>
          <a:lstStyle/>
          <a:p>
            <a:r>
              <a:rPr lang="el-GR" altLang="el-GR" sz="1400" i="1">
                <a:latin typeface="Verdana" panose="020B0604030504040204" pitchFamily="34" charset="0"/>
              </a:rPr>
              <a:t>Η γέννηση της Αθηνάς (πρόπλασμα του αετώματος της Ακαδημίας Αθηνών)</a:t>
            </a:r>
            <a:r>
              <a:rPr lang="el-GR" altLang="el-GR" sz="1400">
                <a:latin typeface="Verdana" panose="020B0604030504040204" pitchFamily="34" charset="0"/>
              </a:rPr>
              <a:t>[1868 - 1870]</a:t>
            </a:r>
            <a:r>
              <a:rPr lang="el-GR" altLang="el-GR"/>
              <a:t> </a:t>
            </a:r>
          </a:p>
        </p:txBody>
      </p:sp>
      <p:pic>
        <p:nvPicPr>
          <p:cNvPr id="132099" name="Picture 4" descr="δρ 5">
            <a:extLst>
              <a:ext uri="{FF2B5EF4-FFF2-40B4-BE49-F238E27FC236}">
                <a16:creationId xmlns:a16="http://schemas.microsoft.com/office/drawing/2014/main" id="{7D5B47D7-9790-0CF0-BFAD-44B344E37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3188"/>
            <a:ext cx="9144000"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5" descr="%CE%97+%CE%B3%CE%AD%CE%BD%CE%BD%CE%B7%CF%83%CE%B7+%CF%84%CE%B7%CF%82+%CE%91%CE%B8%CE%B7%CE%BD%CE%AC%CF%82+-+The+born+of+Minerva">
            <a:extLst>
              <a:ext uri="{FF2B5EF4-FFF2-40B4-BE49-F238E27FC236}">
                <a16:creationId xmlns:a16="http://schemas.microsoft.com/office/drawing/2014/main" id="{93197769-B0D4-A8FC-D21F-B065698DC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9300"/>
            <a:ext cx="91440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FEB2789-7119-AD10-3E33-A6C5D1A5C8C0}"/>
              </a:ext>
            </a:extLst>
          </p:cNvPr>
          <p:cNvSpPr>
            <a:spLocks noGrp="1" noChangeArrowheads="1"/>
          </p:cNvSpPr>
          <p:nvPr>
            <p:ph type="title" idx="4294967295"/>
          </p:nvPr>
        </p:nvSpPr>
        <p:spPr>
          <a:xfrm>
            <a:off x="0" y="274638"/>
            <a:ext cx="8229600" cy="1143000"/>
          </a:xfrm>
        </p:spPr>
        <p:txBody>
          <a:bodyPr/>
          <a:lstStyle/>
          <a:p>
            <a:pPr algn="l"/>
            <a:br>
              <a:rPr lang="el-GR" altLang="el-GR" sz="1400" b="1">
                <a:latin typeface="Verdana" panose="020B0604030504040204" pitchFamily="34" charset="0"/>
              </a:rPr>
            </a:br>
            <a:br>
              <a:rPr lang="el-GR" altLang="el-GR" sz="1400" b="1">
                <a:latin typeface="Verdana" panose="020B0604030504040204" pitchFamily="34" charset="0"/>
              </a:rPr>
            </a:br>
            <a:r>
              <a:rPr lang="el-GR" altLang="el-GR" sz="1400" b="1">
                <a:latin typeface="Verdana" panose="020B0604030504040204" pitchFamily="34" charset="0"/>
              </a:rPr>
              <a:t>Η «άλλη» (λαϊκή) εκδοχή της Επανάστασης </a:t>
            </a:r>
            <a:br>
              <a:rPr lang="el-GR" altLang="el-GR" sz="1400" b="1">
                <a:latin typeface="Verdana" panose="020B0604030504040204" pitchFamily="34" charset="0"/>
              </a:rPr>
            </a:br>
            <a:r>
              <a:rPr lang="el-GR" altLang="el-GR" sz="1400" b="1">
                <a:latin typeface="Verdana" panose="020B0604030504040204" pitchFamily="34" charset="0"/>
              </a:rPr>
              <a:t>Ο «Ζωγράφος του Μακρυγιάννη»</a:t>
            </a:r>
            <a:br>
              <a:rPr lang="el-GR" altLang="el-GR" sz="1400" b="1">
                <a:latin typeface="Verdana" panose="020B0604030504040204" pitchFamily="34" charset="0"/>
              </a:rPr>
            </a:br>
            <a:br>
              <a:rPr lang="el-GR" altLang="el-GR" sz="4000"/>
            </a:br>
            <a:r>
              <a:rPr lang="el-GR" altLang="el-GR" sz="1200" i="1">
                <a:latin typeface="Verdana" panose="020B0604030504040204" pitchFamily="34" charset="0"/>
              </a:rPr>
              <a:t>Η μάχη</a:t>
            </a:r>
            <a:br>
              <a:rPr lang="el-GR" altLang="el-GR" sz="1200" i="1">
                <a:latin typeface="Verdana" panose="020B0604030504040204" pitchFamily="34" charset="0"/>
              </a:rPr>
            </a:br>
            <a:r>
              <a:rPr lang="el-GR" altLang="el-GR" sz="1200" i="1">
                <a:latin typeface="Verdana" panose="020B0604030504040204" pitchFamily="34" charset="0"/>
              </a:rPr>
              <a:t>της Τριπολιτσάς</a:t>
            </a:r>
            <a:r>
              <a:rPr lang="el-GR" altLang="el-GR" sz="4000"/>
              <a:t> </a:t>
            </a:r>
          </a:p>
        </p:txBody>
      </p:sp>
      <p:pic>
        <p:nvPicPr>
          <p:cNvPr id="14339" name="Picture 4" descr="τριπολιτσά">
            <a:extLst>
              <a:ext uri="{FF2B5EF4-FFF2-40B4-BE49-F238E27FC236}">
                <a16:creationId xmlns:a16="http://schemas.microsoft.com/office/drawing/2014/main" id="{C8FC0DA2-BDE0-48D6-3C41-3700DEC13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731838"/>
            <a:ext cx="7740650"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F2B35CDD-13E9-33C7-F6B6-309D9E741E44}"/>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Κουκουβάγια</a:t>
            </a:r>
            <a:r>
              <a:rPr lang="el-GR" altLang="el-GR" sz="1200">
                <a:latin typeface="Verdana" panose="020B0604030504040204" pitchFamily="34" charset="0"/>
              </a:rPr>
              <a:t>, [1870 - 1875] </a:t>
            </a:r>
            <a:br>
              <a:rPr lang="el-GR" altLang="el-GR" sz="1200">
                <a:latin typeface="Verdana" panose="020B0604030504040204" pitchFamily="34" charset="0"/>
              </a:rPr>
            </a:br>
            <a:r>
              <a:rPr lang="el-GR" altLang="el-GR" sz="1200">
                <a:latin typeface="Verdana" panose="020B0604030504040204" pitchFamily="34" charset="0"/>
              </a:rPr>
              <a:t>Μάρμαρο, 33 x 16 x 12 εκ.</a:t>
            </a:r>
            <a:r>
              <a:rPr lang="el-GR" altLang="el-GR"/>
              <a:t> </a:t>
            </a:r>
          </a:p>
        </p:txBody>
      </p:sp>
      <p:pic>
        <p:nvPicPr>
          <p:cNvPr id="134147" name="Picture 4" descr="δρ 2">
            <a:extLst>
              <a:ext uri="{FF2B5EF4-FFF2-40B4-BE49-F238E27FC236}">
                <a16:creationId xmlns:a16="http://schemas.microsoft.com/office/drawing/2014/main" id="{EE47567C-25DC-87D5-1142-E708C8EFF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79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388094A6-A858-C2B2-C579-4B1EF03D00D1}"/>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Απόλλωνας</a:t>
            </a:r>
            <a:r>
              <a:rPr lang="el-GR" altLang="el-GR"/>
              <a:t> </a:t>
            </a:r>
          </a:p>
        </p:txBody>
      </p:sp>
      <p:pic>
        <p:nvPicPr>
          <p:cNvPr id="135171" name="Picture 5" descr="52129074">
            <a:extLst>
              <a:ext uri="{FF2B5EF4-FFF2-40B4-BE49-F238E27FC236}">
                <a16:creationId xmlns:a16="http://schemas.microsoft.com/office/drawing/2014/main" id="{B753D87F-8E21-F1C9-A5C0-80CA6E214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6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5" descr="apollo-academy-of-athens">
            <a:extLst>
              <a:ext uri="{FF2B5EF4-FFF2-40B4-BE49-F238E27FC236}">
                <a16:creationId xmlns:a16="http://schemas.microsoft.com/office/drawing/2014/main" id="{1857D5E9-E077-F26D-9EAD-2DFBAA97D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D9322CAB-34FF-A11F-3A44-A45EAACBE555}"/>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Αθηνά</a:t>
            </a:r>
            <a:r>
              <a:rPr lang="el-GR" altLang="el-GR"/>
              <a:t> </a:t>
            </a:r>
          </a:p>
        </p:txBody>
      </p:sp>
      <p:pic>
        <p:nvPicPr>
          <p:cNvPr id="137219" name="Picture 5" descr="Athena">
            <a:extLst>
              <a:ext uri="{FF2B5EF4-FFF2-40B4-BE49-F238E27FC236}">
                <a16:creationId xmlns:a16="http://schemas.microsoft.com/office/drawing/2014/main" id="{2EA0F882-38C1-F93E-FC12-1FC9E23E4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46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5" descr="15054537124_8065182337">
            <a:extLst>
              <a:ext uri="{FF2B5EF4-FFF2-40B4-BE49-F238E27FC236}">
                <a16:creationId xmlns:a16="http://schemas.microsoft.com/office/drawing/2014/main" id="{5659B2E3-D4B3-D86F-65DB-38013E051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2EDA4EEC-7864-0B65-1002-A7A9030EA4D9}"/>
              </a:ext>
            </a:extLst>
          </p:cNvPr>
          <p:cNvSpPr>
            <a:spLocks noGrp="1" noChangeArrowheads="1"/>
          </p:cNvSpPr>
          <p:nvPr>
            <p:ph type="title" idx="4294967295"/>
          </p:nvPr>
        </p:nvSpPr>
        <p:spPr>
          <a:xfrm>
            <a:off x="0" y="260350"/>
            <a:ext cx="9144000" cy="647700"/>
          </a:xfrm>
        </p:spPr>
        <p:txBody>
          <a:bodyPr/>
          <a:lstStyle/>
          <a:p>
            <a:r>
              <a:rPr lang="el-GR" altLang="el-GR" sz="1200" i="1">
                <a:latin typeface="Verdana" panose="020B0604030504040204" pitchFamily="34" charset="0"/>
              </a:rPr>
              <a:t>Σωκράτης – Πλάτωνας</a:t>
            </a:r>
            <a:r>
              <a:rPr lang="el-GR" altLang="el-GR" sz="4000"/>
              <a:t> </a:t>
            </a:r>
          </a:p>
        </p:txBody>
      </p:sp>
      <p:pic>
        <p:nvPicPr>
          <p:cNvPr id="139267" name="Picture 5" descr="http://www.academyofathens.gr/Images/Big_Images/megar_exot_foto9_big.jpg">
            <a:extLst>
              <a:ext uri="{FF2B5EF4-FFF2-40B4-BE49-F238E27FC236}">
                <a16:creationId xmlns:a16="http://schemas.microsoft.com/office/drawing/2014/main" id="{0B126AFC-1DA2-60B7-ADF0-296F8209F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1450" y="1412875"/>
            <a:ext cx="38925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7" descr="http://www.academyofathens.gr/Images/Big_Images/megar_exot_foto10_big.jpg">
            <a:extLst>
              <a:ext uri="{FF2B5EF4-FFF2-40B4-BE49-F238E27FC236}">
                <a16:creationId xmlns:a16="http://schemas.microsoft.com/office/drawing/2014/main" id="{8FCE6665-F4C9-A387-37F5-C1EC852A9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39687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9BBCD056-53B1-B73D-4FE6-27A62318F779}"/>
              </a:ext>
            </a:extLst>
          </p:cNvPr>
          <p:cNvSpPr>
            <a:spLocks noGrp="1" noChangeArrowheads="1"/>
          </p:cNvSpPr>
          <p:nvPr>
            <p:ph type="title" idx="4294967295"/>
          </p:nvPr>
        </p:nvSpPr>
        <p:spPr>
          <a:xfrm>
            <a:off x="0" y="274638"/>
            <a:ext cx="8229600" cy="1143000"/>
          </a:xfrm>
        </p:spPr>
        <p:txBody>
          <a:bodyPr/>
          <a:lstStyle/>
          <a:p>
            <a:pPr algn="l"/>
            <a:r>
              <a:rPr lang="el-GR" altLang="el-GR" sz="1400" b="1">
                <a:latin typeface="Verdana" panose="020B0604030504040204" pitchFamily="34" charset="0"/>
              </a:rPr>
              <a:t>Franz Melnitzki</a:t>
            </a:r>
            <a:r>
              <a:rPr lang="el-GR" altLang="el-GR"/>
              <a:t> </a:t>
            </a:r>
          </a:p>
        </p:txBody>
      </p:sp>
      <p:pic>
        <p:nvPicPr>
          <p:cNvPr id="140291" name="Picture 4" descr="δρ α">
            <a:extLst>
              <a:ext uri="{FF2B5EF4-FFF2-40B4-BE49-F238E27FC236}">
                <a16:creationId xmlns:a16="http://schemas.microsoft.com/office/drawing/2014/main" id="{E6DFCB57-BFA8-2012-5882-4C8B1B091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0"/>
            <a:ext cx="48593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5" descr="δρ β">
            <a:extLst>
              <a:ext uri="{FF2B5EF4-FFF2-40B4-BE49-F238E27FC236}">
                <a16:creationId xmlns:a16="http://schemas.microsoft.com/office/drawing/2014/main" id="{84F8F74B-6CEC-A764-14B0-EF3D56A43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448050"/>
            <a:ext cx="4859337"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6" descr="δρ γ">
            <a:extLst>
              <a:ext uri="{FF2B5EF4-FFF2-40B4-BE49-F238E27FC236}">
                <a16:creationId xmlns:a16="http://schemas.microsoft.com/office/drawing/2014/main" id="{7E386BCA-6E1D-EF05-AE84-325415889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1063"/>
            <a:ext cx="4716463"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875BD1D6-A861-A1E7-D6C2-50A43FB6FAC6}"/>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Σίμωνας Σίνας</a:t>
            </a:r>
          </a:p>
        </p:txBody>
      </p:sp>
      <p:pic>
        <p:nvPicPr>
          <p:cNvPr id="141315" name="Picture 5" descr="15489668670_5bb262d3a5_b">
            <a:extLst>
              <a:ext uri="{FF2B5EF4-FFF2-40B4-BE49-F238E27FC236}">
                <a16:creationId xmlns:a16="http://schemas.microsoft.com/office/drawing/2014/main" id="{AF4975E3-2018-CC85-2DF9-58D47389D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E6EBA0F2-135A-048A-F3D3-FAC17237DACB}"/>
              </a:ext>
            </a:extLst>
          </p:cNvPr>
          <p:cNvSpPr>
            <a:spLocks noGrp="1" noChangeArrowheads="1"/>
          </p:cNvSpPr>
          <p:nvPr>
            <p:ph type="title" idx="4294967295"/>
          </p:nvPr>
        </p:nvSpPr>
        <p:spPr>
          <a:xfrm>
            <a:off x="0" y="274638"/>
            <a:ext cx="8229600" cy="1143000"/>
          </a:xfrm>
        </p:spPr>
        <p:txBody>
          <a:bodyPr/>
          <a:lstStyle/>
          <a:p>
            <a:pPr algn="r"/>
            <a:r>
              <a:rPr lang="el-GR" altLang="el-GR" sz="1200">
                <a:latin typeface="Verdana" panose="020B0604030504040204" pitchFamily="34" charset="0"/>
              </a:rPr>
              <a:t>Ανδριάντας Βαρβάκη</a:t>
            </a:r>
            <a:r>
              <a:rPr lang="el-GR" altLang="el-GR"/>
              <a:t> </a:t>
            </a:r>
          </a:p>
        </p:txBody>
      </p:sp>
      <p:pic>
        <p:nvPicPr>
          <p:cNvPr id="142339" name="Picture 5" descr="%CE%99%CE%A9%CE%91%CE%9D%CE%9D%CE%97%CE%A3+%CE%92%CE%91%CE%A1%CE%92%CE%91%CE%9A%CE%97%CE%A3+%28%CE%96%CE%91%CE%A0%CE%95%CE%99%CE%9F%29">
            <a:extLst>
              <a:ext uri="{FF2B5EF4-FFF2-40B4-BE49-F238E27FC236}">
                <a16:creationId xmlns:a16="http://schemas.microsoft.com/office/drawing/2014/main" id="{65EDFB1D-BAA3-D610-E8FA-33CAF344D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5" descr="Scan-141204-0002">
            <a:extLst>
              <a:ext uri="{FF2B5EF4-FFF2-40B4-BE49-F238E27FC236}">
                <a16:creationId xmlns:a16="http://schemas.microsoft.com/office/drawing/2014/main" id="{82D388A8-D42E-EDE9-7F12-EBE7B9858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0"/>
            <a:ext cx="411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Picture 7" descr="Vavakis+11">
            <a:extLst>
              <a:ext uri="{FF2B5EF4-FFF2-40B4-BE49-F238E27FC236}">
                <a16:creationId xmlns:a16="http://schemas.microsoft.com/office/drawing/2014/main" id="{FA4DE52A-9AE5-A959-7A5E-DD2F35533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60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DF22814-5F73-E5AE-2272-AD551F5634BA}"/>
              </a:ext>
            </a:extLst>
          </p:cNvPr>
          <p:cNvSpPr>
            <a:spLocks noGrp="1" noChangeArrowheads="1"/>
          </p:cNvSpPr>
          <p:nvPr>
            <p:ph type="title" idx="4294967295"/>
          </p:nvPr>
        </p:nvSpPr>
        <p:spPr>
          <a:xfrm>
            <a:off x="323850" y="0"/>
            <a:ext cx="8820150" cy="260350"/>
          </a:xfrm>
        </p:spPr>
        <p:txBody>
          <a:bodyPr/>
          <a:lstStyle/>
          <a:p>
            <a:r>
              <a:rPr lang="el-GR" altLang="el-GR" sz="1200" i="1">
                <a:latin typeface="Verdana" panose="020B0604030504040204" pitchFamily="34" charset="0"/>
              </a:rPr>
              <a:t>Η πολιορκία των Αθηνών</a:t>
            </a:r>
            <a:r>
              <a:rPr lang="el-GR" altLang="el-GR" sz="4000"/>
              <a:t> </a:t>
            </a:r>
          </a:p>
        </p:txBody>
      </p:sp>
      <p:pic>
        <p:nvPicPr>
          <p:cNvPr id="15363" name="Picture 4" descr="ΠΟΛΙΟΡΚΙΑ ΤΩΝ ΑΘΗΝΩΝ">
            <a:extLst>
              <a:ext uri="{FF2B5EF4-FFF2-40B4-BE49-F238E27FC236}">
                <a16:creationId xmlns:a16="http://schemas.microsoft.com/office/drawing/2014/main" id="{5F9A2D5A-DC40-1941-941B-5047A9BCC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713"/>
            <a:ext cx="9144000" cy="64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5" descr="Image">
            <a:extLst>
              <a:ext uri="{FF2B5EF4-FFF2-40B4-BE49-F238E27FC236}">
                <a16:creationId xmlns:a16="http://schemas.microsoft.com/office/drawing/2014/main" id="{87FD1B76-9E8F-C377-9C0B-E68C9E38A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Vavakis+07">
            <a:extLst>
              <a:ext uri="{FF2B5EF4-FFF2-40B4-BE49-F238E27FC236}">
                <a16:creationId xmlns:a16="http://schemas.microsoft.com/office/drawing/2014/main" id="{164D36F0-E9B5-59D1-91EB-C41DD0537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5" descr="Vavakis+04">
            <a:extLst>
              <a:ext uri="{FF2B5EF4-FFF2-40B4-BE49-F238E27FC236}">
                <a16:creationId xmlns:a16="http://schemas.microsoft.com/office/drawing/2014/main" id="{F630CD8C-86F8-89E9-6D6B-FC1DC48F3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5" descr="Vavakis+06">
            <a:extLst>
              <a:ext uri="{FF2B5EF4-FFF2-40B4-BE49-F238E27FC236}">
                <a16:creationId xmlns:a16="http://schemas.microsoft.com/office/drawing/2014/main" id="{3DF39319-CDE6-2794-29F8-FE8B297D8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5" descr="Vavakis+10">
            <a:extLst>
              <a:ext uri="{FF2B5EF4-FFF2-40B4-BE49-F238E27FC236}">
                <a16:creationId xmlns:a16="http://schemas.microsoft.com/office/drawing/2014/main" id="{361C8466-EB8E-F6F1-C29C-33E0B8619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a:extLst>
              <a:ext uri="{FF2B5EF4-FFF2-40B4-BE49-F238E27FC236}">
                <a16:creationId xmlns:a16="http://schemas.microsoft.com/office/drawing/2014/main" id="{400A2399-E941-1A29-0796-3C6639E6994A}"/>
              </a:ext>
            </a:extLst>
          </p:cNvPr>
          <p:cNvSpPr>
            <a:spLocks noGrp="1" noChangeArrowheads="1"/>
          </p:cNvSpPr>
          <p:nvPr>
            <p:ph type="body" idx="4294967295"/>
          </p:nvPr>
        </p:nvSpPr>
        <p:spPr>
          <a:xfrm>
            <a:off x="0" y="214313"/>
            <a:ext cx="8929688" cy="5911850"/>
          </a:xfrm>
        </p:spPr>
        <p:txBody>
          <a:bodyPr/>
          <a:lstStyle/>
          <a:p>
            <a:pPr>
              <a:buFontTx/>
              <a:buNone/>
            </a:pPr>
            <a:r>
              <a:rPr lang="el-GR" altLang="el-GR" sz="1200" b="1">
                <a:latin typeface="Verdana" panose="020B0604030504040204" pitchFamily="34" charset="0"/>
              </a:rPr>
              <a:t>Βρούτος Γεώργιος   </a:t>
            </a:r>
            <a:r>
              <a:rPr lang="el-GR" altLang="el-GR" sz="1200">
                <a:latin typeface="Verdana" panose="020B0604030504040204" pitchFamily="34" charset="0"/>
              </a:rPr>
              <a:t>(1843, Αθήνα – 1909, Αθήνα)</a:t>
            </a:r>
            <a:br>
              <a:rPr lang="el-GR" altLang="el-GR" sz="1200">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Σπούδασε γλυπτική στο Σχολείο των Τεχνών από το 1859 ως το 1864 κοντά στον Γεώργιο Φυτάλη. Παράλληλα πήρε μαθήματα μαρμαροτεχνίας στο εργαστήριο του Ιωάννη Κόσσου. Το 1866 η βασίλισσα Όλγα του εξασφάλισε υποτροφία, με την οποία συνέχισε για τρία χρόνια τις σπουδές του στη Ρώμη. Σπούδασε έξι μήνες στην Academia di Francia, και στη συνέχεια, ως το 1870, στην Ακαδημία του Αγίου Λουκά με καθηγητές τους μαθητές του Κανόβα Άνταμο Ταντολίνι και Φίλιπο Νιακαρίνι. Το 1870 ο καθηγητής του Νιακαρίνι τον σύστησε στον τραπεζίτη Τορλόνια, ο οποίος τον προσέλαβε για να τοποθετήσει τα γλυπτά της συλλογής του στη βίλα του και να τα συντηρεί. Εκεί εργάστηκε ως το 1873. Τον ίδιο χρόνο επέστρεψε στην Αθήνα και άνοιξε εργαστήριο στην Πλάκα. Το 1883, μετά το θάνατο του Λεωνίδα Δρόση, διορίστηκε καθηγητής πλαστικής στο Σχολείο των Τεχνών, και διατήρησε αυτή τη θέση ως το θάνατό του. Οι Αβερώφειοι διαγωνισμοί του Πολυτεχνείου οφείλονται σε δική του πρωτοβουλία. Το 1888 ανακηρύχθηκε μέλος της Ακαδημίας Καλών Τεχνών του Παρισιού, ενώ από το 1900 άρχισε να διδάσκει γλυπτική στη νεοσυσταθείσα Καλλιτεχνική Σχολή Κυριών της «Εταιρείας Φιλοτέχνων». </a:t>
            </a:r>
            <a:br>
              <a:rPr lang="el-GR" altLang="el-GR" sz="1200">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Εκτός από τη διαρκή έκθεση των έργων του στο εργαστήριό του, συμμετείχε στα Ολύμπια του 1875 και του 1888, στην Έκθεση υπέρ του Ερυθρού Σταυρού στην οικία του Βασιλείου Μελά το 1881, στην έκθεση του Παρνασσού το 1885, στην Πανελλήνια του 1888, στην έκθεση της Ελληνικής Καλλιτεχνικής Εταιρείας το 1907 και στην Παγκόσμια Έκθεση του Παρισιού το 1878 και το 1889. </a:t>
            </a:r>
            <a:br>
              <a:rPr lang="el-GR" altLang="el-GR" sz="1200">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Ενώ οι σπουδές του τον προετοίμασαν για μια πλήρη προσαρμογή στα ιδεώδη και τις αντιλήψεις του κλασικισμού, στην πορεία η καλλιτεχνική του δημιουργία παρουσιάζει στοιχεία προσαρμογής σε ρεαλιστικές αντιλήψεις. Ήδη από τα πρώτα έργα του διαφαίνεται μια διάθεση για πρωτοτυπία, την οποία όμως ανέκοψε η αρνητική κριτική. Ακόμη όμως και έτσι, αποφεύγει το στείρο κλασικισμό και υιοθετεί σταδιακά ρεαλιστικά στοιχεία, κυρίως προς τα τέλη του 19ου αιώνα. Ασχολήθηκε με όλα τα είδη γλυπτικής, με το ταφικό μνημείο, την προτομή, τον ανδριάντα, καθώς και με μυθολογικά θέματα και την παιδική μορφή στη φύση. Εργάστηκε επίσης για τη συμπλήρωση αρχαίων γλυπτών, ενώ το 1898 υπέβαλε προτάσεις για τη συμπλήρωση του Λέοντα της Χαιρώνειας.</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852DED9A-CE7E-451D-DC9E-7272D3DF3532}"/>
              </a:ext>
            </a:extLst>
          </p:cNvPr>
          <p:cNvSpPr>
            <a:spLocks noGrp="1" noChangeArrowheads="1"/>
          </p:cNvSpPr>
          <p:nvPr>
            <p:ph type="title" idx="4294967295"/>
          </p:nvPr>
        </p:nvSpPr>
        <p:spPr>
          <a:xfrm>
            <a:off x="0" y="274638"/>
            <a:ext cx="8686800" cy="1143000"/>
          </a:xfrm>
        </p:spPr>
        <p:txBody>
          <a:bodyPr/>
          <a:lstStyle/>
          <a:p>
            <a:pPr algn="l"/>
            <a:r>
              <a:rPr lang="el-GR" altLang="el-GR" sz="1200" i="1">
                <a:latin typeface="Verdana" panose="020B0604030504040204" pitchFamily="34" charset="0"/>
              </a:rPr>
              <a:t>Το Πνεύμα του Κοπέρνικου</a:t>
            </a:r>
            <a:r>
              <a:rPr lang="el-GR" altLang="el-GR" sz="1200">
                <a:latin typeface="Verdana" panose="020B0604030504040204" pitchFamily="34" charset="0"/>
              </a:rPr>
              <a:t>, 1877</a:t>
            </a:r>
            <a:br>
              <a:rPr lang="el-GR" altLang="el-GR" sz="1200">
                <a:latin typeface="Verdana" panose="020B0604030504040204" pitchFamily="34" charset="0"/>
              </a:rPr>
            </a:br>
            <a:r>
              <a:rPr lang="el-GR" altLang="el-GR" sz="1200">
                <a:latin typeface="Verdana" panose="020B0604030504040204" pitchFamily="34" charset="0"/>
              </a:rPr>
              <a:t>Μάρμαρο, 292 x 77 x 77 εκ. </a:t>
            </a:r>
          </a:p>
        </p:txBody>
      </p:sp>
      <p:pic>
        <p:nvPicPr>
          <p:cNvPr id="150531" name="Picture 4" descr="C:\Users\Γιάννης\Desktop\βρ 3.jpg">
            <a:extLst>
              <a:ext uri="{FF2B5EF4-FFF2-40B4-BE49-F238E27FC236}">
                <a16:creationId xmlns:a16="http://schemas.microsoft.com/office/drawing/2014/main" id="{1BF9D881-0A78-0F40-E301-77370CACB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038" y="0"/>
            <a:ext cx="2747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1 - Τίτλος">
            <a:extLst>
              <a:ext uri="{FF2B5EF4-FFF2-40B4-BE49-F238E27FC236}">
                <a16:creationId xmlns:a16="http://schemas.microsoft.com/office/drawing/2014/main" id="{75DBFF18-11CC-4336-7C64-2256323234F1}"/>
              </a:ext>
            </a:extLst>
          </p:cNvPr>
          <p:cNvSpPr>
            <a:spLocks noGrp="1"/>
          </p:cNvSpPr>
          <p:nvPr>
            <p:ph type="title"/>
          </p:nvPr>
        </p:nvSpPr>
        <p:spPr>
          <a:xfrm>
            <a:off x="0" y="274638"/>
            <a:ext cx="8686800" cy="1143000"/>
          </a:xfrm>
        </p:spPr>
        <p:txBody>
          <a:bodyPr/>
          <a:lstStyle/>
          <a:p>
            <a:pPr algn="l"/>
            <a:r>
              <a:rPr lang="el-GR" altLang="el-GR" sz="1200" i="1">
                <a:latin typeface="Verdana" panose="020B0604030504040204" pitchFamily="34" charset="0"/>
              </a:rPr>
              <a:t>Ανδριάντας Αδαμάντιου Κοραή</a:t>
            </a:r>
            <a:br>
              <a:rPr lang="el-GR" altLang="el-GR" sz="1200" i="1">
                <a:latin typeface="Verdana" panose="020B0604030504040204" pitchFamily="34" charset="0"/>
              </a:rPr>
            </a:br>
            <a:r>
              <a:rPr lang="el-GR" altLang="el-GR" sz="1200">
                <a:latin typeface="Verdana" panose="020B0604030504040204" pitchFamily="34" charset="0"/>
              </a:rPr>
              <a:t>Πανεπιστήμιο Αθηνών </a:t>
            </a:r>
          </a:p>
        </p:txBody>
      </p:sp>
      <p:pic>
        <p:nvPicPr>
          <p:cNvPr id="151555" name="Picture 2" descr="C:\Users\Γιάννης\Desktop\βρ 12.JPG">
            <a:extLst>
              <a:ext uri="{FF2B5EF4-FFF2-40B4-BE49-F238E27FC236}">
                <a16:creationId xmlns:a16="http://schemas.microsoft.com/office/drawing/2014/main" id="{CA953BF3-0EBD-4891-9AF2-FD2B1F300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9879013"/>
            <a:ext cx="5481638" cy="73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3" descr="C:\Users\Γιάννης\Desktop\βρ 12.JPG">
            <a:extLst>
              <a:ext uri="{FF2B5EF4-FFF2-40B4-BE49-F238E27FC236}">
                <a16:creationId xmlns:a16="http://schemas.microsoft.com/office/drawing/2014/main" id="{68A26853-4A77-C90F-50F5-589E6335D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2" descr="C:\Users\Γιάννης\Desktop\βρ 13.jpg">
            <a:extLst>
              <a:ext uri="{FF2B5EF4-FFF2-40B4-BE49-F238E27FC236}">
                <a16:creationId xmlns:a16="http://schemas.microsoft.com/office/drawing/2014/main" id="{2F4694F9-C917-5FB1-9432-B10F92715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2143125"/>
            <a:ext cx="271462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430282E8-7B6A-8A7E-4C95-1EDABCA2D6BB}"/>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Ηχώ</a:t>
            </a:r>
            <a:br>
              <a:rPr lang="el-GR" altLang="el-GR" sz="1200" i="1">
                <a:latin typeface="Verdana" panose="020B0604030504040204" pitchFamily="34" charset="0"/>
              </a:rPr>
            </a:br>
            <a:r>
              <a:rPr lang="el-GR" altLang="el-GR" sz="1200">
                <a:latin typeface="Verdana" panose="020B0604030504040204" pitchFamily="34" charset="0"/>
              </a:rPr>
              <a:t>1887</a:t>
            </a:r>
            <a:br>
              <a:rPr lang="el-GR" altLang="el-GR" sz="1200">
                <a:latin typeface="Verdana" panose="020B0604030504040204" pitchFamily="34" charset="0"/>
              </a:rPr>
            </a:br>
            <a:r>
              <a:rPr lang="el-GR" altLang="el-GR" sz="1200">
                <a:latin typeface="Verdana" panose="020B0604030504040204" pitchFamily="34" charset="0"/>
              </a:rPr>
              <a:t>Μάρμαρο </a:t>
            </a:r>
            <a:br>
              <a:rPr lang="el-GR" altLang="el-GR" sz="1200">
                <a:latin typeface="Verdana" panose="020B0604030504040204" pitchFamily="34" charset="0"/>
              </a:rPr>
            </a:br>
            <a:r>
              <a:rPr lang="el-GR" altLang="el-GR" sz="1200">
                <a:latin typeface="Verdana" panose="020B0604030504040204" pitchFamily="34" charset="0"/>
              </a:rPr>
              <a:t>105 x 38 x 51 εκ. </a:t>
            </a:r>
          </a:p>
        </p:txBody>
      </p:sp>
      <p:pic>
        <p:nvPicPr>
          <p:cNvPr id="152579" name="Picture 4" descr="C:\Users\Γιάννης\Desktop\βρ 2.jpg">
            <a:extLst>
              <a:ext uri="{FF2B5EF4-FFF2-40B4-BE49-F238E27FC236}">
                <a16:creationId xmlns:a16="http://schemas.microsoft.com/office/drawing/2014/main" id="{A238FFDD-88AE-C401-4E42-EDCDA30EC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6188" y="0"/>
            <a:ext cx="5357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01F18564-CE0D-D211-DE42-7FC3FEC631D8}"/>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Νάρκισσος</a:t>
            </a:r>
            <a:r>
              <a:rPr lang="el-GR" altLang="el-GR" sz="1200">
                <a:latin typeface="Verdana" panose="020B0604030504040204" pitchFamily="34" charset="0"/>
              </a:rPr>
              <a:t>, 1886, Μάρμαρο, 103 x 45 x 47 εκ. </a:t>
            </a:r>
          </a:p>
        </p:txBody>
      </p:sp>
      <p:pic>
        <p:nvPicPr>
          <p:cNvPr id="153603" name="Picture 4" descr="C:\Users\Γιάννης\Desktop\βρ 5.jpg">
            <a:extLst>
              <a:ext uri="{FF2B5EF4-FFF2-40B4-BE49-F238E27FC236}">
                <a16:creationId xmlns:a16="http://schemas.microsoft.com/office/drawing/2014/main" id="{71B19D13-7A5F-60FD-5416-0446BAFE9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17463"/>
            <a:ext cx="371475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C662C7B-BFCE-C73C-82D7-CB55A89FECC7}"/>
              </a:ext>
            </a:extLst>
          </p:cNvPr>
          <p:cNvSpPr>
            <a:spLocks noGrp="1" noChangeArrowheads="1"/>
          </p:cNvSpPr>
          <p:nvPr>
            <p:ph type="title" idx="4294967295"/>
          </p:nvPr>
        </p:nvSpPr>
        <p:spPr>
          <a:xfrm>
            <a:off x="0" y="260350"/>
            <a:ext cx="8964613" cy="1143000"/>
          </a:xfrm>
        </p:spPr>
        <p:txBody>
          <a:bodyPr/>
          <a:lstStyle/>
          <a:p>
            <a:pPr algn="r" eaLnBrk="1" hangingPunct="1"/>
            <a:r>
              <a:rPr lang="el-GR" altLang="el-GR" sz="1400" b="1">
                <a:latin typeface="Verdana" panose="020B0604030504040204" pitchFamily="34" charset="0"/>
              </a:rPr>
              <a:t>ΘΕΟΔΩΡΟΣ ΒΡΥΖΑΚΗΣ</a:t>
            </a:r>
            <a:br>
              <a:rPr lang="el-GR" altLang="el-GR" sz="1400" i="1">
                <a:latin typeface="Verdana" panose="020B0604030504040204" pitchFamily="34" charset="0"/>
              </a:rPr>
            </a:br>
            <a:br>
              <a:rPr lang="el-GR" altLang="el-GR" sz="1200" i="1">
                <a:latin typeface="Verdana" panose="020B0604030504040204" pitchFamily="34" charset="0"/>
              </a:rPr>
            </a:br>
            <a:br>
              <a:rPr lang="el-GR" altLang="el-GR" sz="1200" i="1">
                <a:latin typeface="Verdana" panose="020B0604030504040204" pitchFamily="34" charset="0"/>
              </a:rPr>
            </a:br>
            <a:r>
              <a:rPr lang="el-GR" altLang="el-GR" sz="1200" i="1">
                <a:latin typeface="Verdana" panose="020B0604030504040204" pitchFamily="34" charset="0"/>
              </a:rPr>
              <a:t>"Υπέρ πατρίδος το παν“</a:t>
            </a:r>
            <a:br>
              <a:rPr lang="en-US" altLang="el-GR" sz="1200" i="1">
                <a:latin typeface="Verdana" panose="020B0604030504040204" pitchFamily="34" charset="0"/>
              </a:rPr>
            </a:br>
            <a:r>
              <a:rPr lang="el-GR" altLang="el-GR" sz="1200">
                <a:latin typeface="Verdana" panose="020B0604030504040204" pitchFamily="34" charset="0"/>
              </a:rPr>
              <a:t>1858 </a:t>
            </a:r>
            <a:br>
              <a:rPr lang="en-US" altLang="el-GR" sz="1200">
                <a:latin typeface="Verdana" panose="020B0604030504040204" pitchFamily="34" charset="0"/>
              </a:rPr>
            </a:br>
            <a:r>
              <a:rPr lang="el-GR" altLang="el-GR" sz="1200">
                <a:latin typeface="Verdana" panose="020B0604030504040204" pitchFamily="34" charset="0"/>
              </a:rPr>
              <a:t>Λάδι σε μουσαμά </a:t>
            </a:r>
            <a:br>
              <a:rPr lang="en-US" altLang="el-GR" sz="1200">
                <a:latin typeface="Verdana" panose="020B0604030504040204" pitchFamily="34" charset="0"/>
              </a:rPr>
            </a:br>
            <a:r>
              <a:rPr lang="el-GR" altLang="el-GR" sz="1200">
                <a:latin typeface="Verdana" panose="020B0604030504040204" pitchFamily="34" charset="0"/>
              </a:rPr>
              <a:t>183 x 132 εκ. </a:t>
            </a:r>
          </a:p>
        </p:txBody>
      </p:sp>
      <p:pic>
        <p:nvPicPr>
          <p:cNvPr id="16387" name="Picture 4" descr="C:\Users\Γιάννης\Desktop\vr 6.jpg">
            <a:extLst>
              <a:ext uri="{FF2B5EF4-FFF2-40B4-BE49-F238E27FC236}">
                <a16:creationId xmlns:a16="http://schemas.microsoft.com/office/drawing/2014/main" id="{B84C1038-5B62-E011-1F29-B7001EA7E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
            <a:ext cx="4929188"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Users\Γιάννης\Desktop\βρ 17.JPG">
            <a:extLst>
              <a:ext uri="{FF2B5EF4-FFF2-40B4-BE49-F238E27FC236}">
                <a16:creationId xmlns:a16="http://schemas.microsoft.com/office/drawing/2014/main" id="{BBD430BF-3D59-5FEE-CD8F-236592F2E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913"/>
            <a:ext cx="8501063" cy="641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2 - Τίτλος">
            <a:extLst>
              <a:ext uri="{FF2B5EF4-FFF2-40B4-BE49-F238E27FC236}">
                <a16:creationId xmlns:a16="http://schemas.microsoft.com/office/drawing/2014/main" id="{CDA2DAD0-188A-4289-EA0E-7D8DCA6FCB1E}"/>
              </a:ext>
            </a:extLst>
          </p:cNvPr>
          <p:cNvSpPr>
            <a:spLocks noGrp="1"/>
          </p:cNvSpPr>
          <p:nvPr>
            <p:ph type="title"/>
          </p:nvPr>
        </p:nvSpPr>
        <p:spPr>
          <a:xfrm>
            <a:off x="457200" y="0"/>
            <a:ext cx="8229600" cy="642938"/>
          </a:xfrm>
        </p:spPr>
        <p:txBody>
          <a:bodyPr/>
          <a:lstStyle/>
          <a:p>
            <a:r>
              <a:rPr lang="el-GR" altLang="el-GR" sz="1200" i="1">
                <a:latin typeface="Verdana" panose="020B0604030504040204" pitchFamily="34" charset="0"/>
              </a:rPr>
              <a:t>Ανδριάντας Κωνσταντίνου Ζάππα</a:t>
            </a:r>
            <a:r>
              <a:rPr lang="el-GR" altLang="el-GR" sz="1200">
                <a:latin typeface="Verdana" panose="020B0604030504040204" pitchFamily="34" charset="0"/>
              </a:rPr>
              <a:t> – Ζάππειο Μέγαρο   </a:t>
            </a:r>
          </a:p>
        </p:txBody>
      </p:sp>
      <p:pic>
        <p:nvPicPr>
          <p:cNvPr id="154628" name="Picture 3" descr="C:\Users\Γιάννης\Desktop\βρ 15.gif">
            <a:extLst>
              <a:ext uri="{FF2B5EF4-FFF2-40B4-BE49-F238E27FC236}">
                <a16:creationId xmlns:a16="http://schemas.microsoft.com/office/drawing/2014/main" id="{BC26DED8-DF18-FBC4-DBEF-C1476EE66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6438"/>
            <a:ext cx="3214688" cy="61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2700683A-0D9A-EE02-68D6-99DB98877579}"/>
              </a:ext>
            </a:extLst>
          </p:cNvPr>
          <p:cNvSpPr>
            <a:spLocks noGrp="1" noChangeArrowheads="1"/>
          </p:cNvSpPr>
          <p:nvPr>
            <p:ph type="title" idx="4294967295"/>
          </p:nvPr>
        </p:nvSpPr>
        <p:spPr>
          <a:xfrm>
            <a:off x="0" y="260350"/>
            <a:ext cx="8686800" cy="1143000"/>
          </a:xfrm>
        </p:spPr>
        <p:txBody>
          <a:bodyPr/>
          <a:lstStyle/>
          <a:p>
            <a:pPr algn="l"/>
            <a:r>
              <a:rPr lang="el-GR" altLang="el-GR" sz="1200" i="1">
                <a:latin typeface="Verdana" panose="020B0604030504040204" pitchFamily="34" charset="0"/>
              </a:rPr>
              <a:t>Το παιδί με τον κάβουρα</a:t>
            </a:r>
            <a:r>
              <a:rPr lang="el-GR" altLang="el-GR" sz="1200">
                <a:latin typeface="Verdana" panose="020B0604030504040204" pitchFamily="34" charset="0"/>
              </a:rPr>
              <a:t>, 1891</a:t>
            </a:r>
            <a:br>
              <a:rPr lang="el-GR" altLang="el-GR" sz="1200">
                <a:latin typeface="Verdana" panose="020B0604030504040204" pitchFamily="34" charset="0"/>
              </a:rPr>
            </a:br>
            <a:r>
              <a:rPr lang="el-GR" altLang="el-GR" sz="1200">
                <a:latin typeface="Verdana" panose="020B0604030504040204" pitchFamily="34" charset="0"/>
              </a:rPr>
              <a:t>Μάρμαρο, 125 x 50 x 50 εκ. </a:t>
            </a:r>
          </a:p>
        </p:txBody>
      </p:sp>
      <p:pic>
        <p:nvPicPr>
          <p:cNvPr id="155651" name="Picture 4" descr="C:\Users\Γιάννης\Desktop\βρ 4.jpg">
            <a:extLst>
              <a:ext uri="{FF2B5EF4-FFF2-40B4-BE49-F238E27FC236}">
                <a16:creationId xmlns:a16="http://schemas.microsoft.com/office/drawing/2014/main" id="{BA9CC9DD-50E9-FBFE-52EB-3B6A11BDA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3" y="15875"/>
            <a:ext cx="4357687"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6C10F298-9548-B3B4-3770-DAFCC4CE517B}"/>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Η Λήδα και ο κύκνος</a:t>
            </a:r>
            <a:br>
              <a:rPr lang="el-GR" altLang="el-GR" sz="1200" i="1">
                <a:latin typeface="Verdana" panose="020B0604030504040204" pitchFamily="34" charset="0"/>
              </a:rPr>
            </a:br>
            <a:r>
              <a:rPr lang="el-GR" altLang="el-GR" sz="1200">
                <a:latin typeface="Verdana" panose="020B0604030504040204" pitchFamily="34" charset="0"/>
              </a:rPr>
              <a:t>Μάρμαρο, 130 x 69 x 72 εκ. </a:t>
            </a:r>
          </a:p>
        </p:txBody>
      </p:sp>
      <p:pic>
        <p:nvPicPr>
          <p:cNvPr id="156675" name="Picture 4" descr="C:\Users\Γιάννης\Desktop\βρ 6.jpg">
            <a:extLst>
              <a:ext uri="{FF2B5EF4-FFF2-40B4-BE49-F238E27FC236}">
                <a16:creationId xmlns:a16="http://schemas.microsoft.com/office/drawing/2014/main" id="{D52141C3-EF26-EC56-1C3A-830A34021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3929063"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030E1660-8F69-FF33-1C42-96AF5D6744A6}"/>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Έρωτας που σπάζει το τόξο του</a:t>
            </a:r>
            <a:br>
              <a:rPr lang="el-GR" altLang="el-GR" sz="1200" i="1">
                <a:latin typeface="Verdana" panose="020B0604030504040204" pitchFamily="34" charset="0"/>
              </a:rPr>
            </a:br>
            <a:r>
              <a:rPr lang="el-GR" altLang="el-GR" sz="1200">
                <a:latin typeface="Verdana" panose="020B0604030504040204" pitchFamily="34" charset="0"/>
              </a:rPr>
              <a:t>[π. 1896]</a:t>
            </a:r>
            <a:br>
              <a:rPr lang="el-GR" altLang="el-GR" sz="1200">
                <a:latin typeface="Verdana" panose="020B0604030504040204" pitchFamily="34" charset="0"/>
              </a:rPr>
            </a:br>
            <a:r>
              <a:rPr lang="el-GR" altLang="el-GR" sz="1200">
                <a:latin typeface="Verdana" panose="020B0604030504040204" pitchFamily="34" charset="0"/>
              </a:rPr>
              <a:t>Μάρμαρο, 107 x 67 x 97 εκ. </a:t>
            </a:r>
          </a:p>
        </p:txBody>
      </p:sp>
      <p:pic>
        <p:nvPicPr>
          <p:cNvPr id="157699" name="Picture 4" descr="C:\Users\Γιάννης\Desktop\βρ 9.jpg">
            <a:extLst>
              <a:ext uri="{FF2B5EF4-FFF2-40B4-BE49-F238E27FC236}">
                <a16:creationId xmlns:a16="http://schemas.microsoft.com/office/drawing/2014/main" id="{34E8ACAE-A29C-1CAD-2030-19D9C5B6E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457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1 - Τίτλος">
            <a:extLst>
              <a:ext uri="{FF2B5EF4-FFF2-40B4-BE49-F238E27FC236}">
                <a16:creationId xmlns:a16="http://schemas.microsoft.com/office/drawing/2014/main" id="{CD57258D-68DA-C874-5B41-7081C4CDE0D8}"/>
              </a:ext>
            </a:extLst>
          </p:cNvPr>
          <p:cNvSpPr>
            <a:spLocks noGrp="1"/>
          </p:cNvSpPr>
          <p:nvPr>
            <p:ph type="title"/>
          </p:nvPr>
        </p:nvSpPr>
        <p:spPr/>
        <p:txBody>
          <a:bodyPr/>
          <a:lstStyle/>
          <a:p>
            <a:pPr algn="l"/>
            <a:r>
              <a:rPr lang="el-GR" altLang="el-GR" sz="1200" i="1">
                <a:latin typeface="Verdana" panose="020B0604030504040204" pitchFamily="34" charset="0"/>
              </a:rPr>
              <a:t>Ερινύα ή Θύελλα</a:t>
            </a:r>
            <a:br>
              <a:rPr lang="en-US" altLang="el-GR" sz="1200">
                <a:latin typeface="Verdana" panose="020B0604030504040204" pitchFamily="34" charset="0"/>
              </a:rPr>
            </a:br>
            <a:r>
              <a:rPr lang="el-GR" altLang="el-GR" sz="1200">
                <a:latin typeface="Verdana" panose="020B0604030504040204" pitchFamily="34" charset="0"/>
              </a:rPr>
              <a:t>1903</a:t>
            </a:r>
            <a:br>
              <a:rPr lang="en-US" altLang="el-GR" sz="1200">
                <a:latin typeface="Verdana" panose="020B0604030504040204" pitchFamily="34" charset="0"/>
              </a:rPr>
            </a:br>
            <a:br>
              <a:rPr lang="en-US" altLang="el-GR" sz="1200">
                <a:latin typeface="Verdana" panose="020B0604030504040204" pitchFamily="34" charset="0"/>
              </a:rPr>
            </a:br>
            <a:r>
              <a:rPr lang="el-GR" altLang="el-GR" sz="1200">
                <a:latin typeface="Verdana" panose="020B0604030504040204" pitchFamily="34" charset="0"/>
              </a:rPr>
              <a:t>Μάρμαρο </a:t>
            </a:r>
            <a:br>
              <a:rPr lang="el-GR" altLang="el-GR" sz="1200">
                <a:latin typeface="Verdana" panose="020B0604030504040204" pitchFamily="34" charset="0"/>
              </a:rPr>
            </a:br>
            <a:r>
              <a:rPr lang="el-GR" altLang="el-GR" sz="1200">
                <a:latin typeface="Verdana" panose="020B0604030504040204" pitchFamily="34" charset="0"/>
              </a:rPr>
              <a:t>140 x 58 x 67 εκ. </a:t>
            </a:r>
          </a:p>
        </p:txBody>
      </p:sp>
      <p:pic>
        <p:nvPicPr>
          <p:cNvPr id="158723" name="Picture 2" descr="C:\Users\Γιάννης\Desktop\βρ 11.jpg">
            <a:extLst>
              <a:ext uri="{FF2B5EF4-FFF2-40B4-BE49-F238E27FC236}">
                <a16:creationId xmlns:a16="http://schemas.microsoft.com/office/drawing/2014/main" id="{6D79A3FE-A0CE-83DF-F4E9-CF302295B2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43438" y="-41275"/>
            <a:ext cx="4500562" cy="6899275"/>
          </a:xfrm>
          <a:noFill/>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1 - Τίτλος">
            <a:extLst>
              <a:ext uri="{FF2B5EF4-FFF2-40B4-BE49-F238E27FC236}">
                <a16:creationId xmlns:a16="http://schemas.microsoft.com/office/drawing/2014/main" id="{A95259BB-F182-7F35-737E-734F50683E60}"/>
              </a:ext>
            </a:extLst>
          </p:cNvPr>
          <p:cNvSpPr>
            <a:spLocks noGrp="1"/>
          </p:cNvSpPr>
          <p:nvPr>
            <p:ph type="title"/>
          </p:nvPr>
        </p:nvSpPr>
        <p:spPr>
          <a:xfrm>
            <a:off x="0" y="274638"/>
            <a:ext cx="8686800" cy="1143000"/>
          </a:xfrm>
        </p:spPr>
        <p:txBody>
          <a:bodyPr/>
          <a:lstStyle/>
          <a:p>
            <a:pPr algn="l"/>
            <a:r>
              <a:rPr lang="el-GR" altLang="el-GR" sz="1400" b="1">
                <a:latin typeface="Verdana" panose="020B0604030504040204" pitchFamily="34" charset="0"/>
              </a:rPr>
              <a:t>ΓΕΩΡΓΙΟΣ ΒΙΤΑΛΗΣ </a:t>
            </a:r>
            <a:r>
              <a:rPr lang="el-GR" altLang="el-GR" sz="1400">
                <a:latin typeface="Verdana" panose="020B0604030504040204" pitchFamily="34" charset="0"/>
              </a:rPr>
              <a:t>(Τήνος, 1838 – Αλεξάνδρεια Αιγύπτου, 1901)</a:t>
            </a:r>
            <a:br>
              <a:rPr lang="el-GR" altLang="el-GR" sz="1400">
                <a:latin typeface="Verdana" panose="020B0604030504040204" pitchFamily="34" charset="0"/>
              </a:rPr>
            </a:br>
            <a:br>
              <a:rPr lang="el-GR" altLang="el-GR" sz="1200" i="1">
                <a:latin typeface="Verdana" panose="020B0604030504040204" pitchFamily="34" charset="0"/>
              </a:rPr>
            </a:br>
            <a:r>
              <a:rPr lang="el-GR" altLang="el-GR" sz="1200" i="1">
                <a:latin typeface="Verdana" panose="020B0604030504040204" pitchFamily="34" charset="0"/>
              </a:rPr>
              <a:t>Θησέας</a:t>
            </a:r>
            <a:br>
              <a:rPr lang="el-GR" altLang="el-GR" sz="1200">
                <a:latin typeface="Verdana" panose="020B0604030504040204" pitchFamily="34" charset="0"/>
              </a:rPr>
            </a:br>
            <a:r>
              <a:rPr lang="el-GR" altLang="el-GR" sz="1200">
                <a:latin typeface="Verdana" panose="020B0604030504040204" pitchFamily="34" charset="0"/>
              </a:rPr>
              <a:t>1868</a:t>
            </a:r>
            <a:br>
              <a:rPr lang="el-GR" altLang="el-GR" sz="1200">
                <a:latin typeface="Verdana" panose="020B0604030504040204" pitchFamily="34" charset="0"/>
              </a:rPr>
            </a:br>
            <a:r>
              <a:rPr lang="el-GR" altLang="el-GR" sz="1200">
                <a:latin typeface="Verdana" panose="020B0604030504040204" pitchFamily="34" charset="0"/>
              </a:rPr>
              <a:t>Πλατεία Θησείου, Αθήνα</a:t>
            </a:r>
          </a:p>
        </p:txBody>
      </p:sp>
      <p:pic>
        <p:nvPicPr>
          <p:cNvPr id="159747" name="Picture 2" descr="C:\Users\Γιάννης\Desktop\βιτ 2.jpg">
            <a:extLst>
              <a:ext uri="{FF2B5EF4-FFF2-40B4-BE49-F238E27FC236}">
                <a16:creationId xmlns:a16="http://schemas.microsoft.com/office/drawing/2014/main" id="{70AF150B-E458-A1C2-5A36-D048E91ECA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52550"/>
            <a:ext cx="8572500" cy="5505450"/>
          </a:xfr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C:\Users\Γιάννης\Desktop\βιτ 3.jpg">
            <a:extLst>
              <a:ext uri="{FF2B5EF4-FFF2-40B4-BE49-F238E27FC236}">
                <a16:creationId xmlns:a16="http://schemas.microsoft.com/office/drawing/2014/main" id="{C886B19B-C339-08E2-351F-D4604F5E2D3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588"/>
            <a:ext cx="5500688" cy="6859588"/>
          </a:xfr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 Τίτλος">
            <a:extLst>
              <a:ext uri="{FF2B5EF4-FFF2-40B4-BE49-F238E27FC236}">
                <a16:creationId xmlns:a16="http://schemas.microsoft.com/office/drawing/2014/main" id="{F7D295C0-1A43-ABC9-9CE1-1F857D730504}"/>
              </a:ext>
            </a:extLst>
          </p:cNvPr>
          <p:cNvSpPr>
            <a:spLocks noGrp="1"/>
          </p:cNvSpPr>
          <p:nvPr>
            <p:ph type="title"/>
          </p:nvPr>
        </p:nvSpPr>
        <p:spPr>
          <a:xfrm>
            <a:off x="0" y="274638"/>
            <a:ext cx="8686800" cy="1143000"/>
          </a:xfrm>
        </p:spPr>
        <p:txBody>
          <a:bodyPr/>
          <a:lstStyle/>
          <a:p>
            <a:pPr algn="r"/>
            <a:r>
              <a:rPr lang="el-GR" altLang="el-GR" sz="1200" i="1">
                <a:latin typeface="Verdana" panose="020B0604030504040204" pitchFamily="34" charset="0"/>
              </a:rPr>
              <a:t>Ανδριάντας λόρδου Βύρωνα</a:t>
            </a:r>
            <a:br>
              <a:rPr lang="el-GR" altLang="el-GR" sz="1200" i="1">
                <a:latin typeface="Verdana" panose="020B0604030504040204" pitchFamily="34" charset="0"/>
              </a:rPr>
            </a:br>
            <a:r>
              <a:rPr lang="el-GR" altLang="el-GR" sz="1200">
                <a:latin typeface="Verdana" panose="020B0604030504040204" pitchFamily="34" charset="0"/>
              </a:rPr>
              <a:t>Μεσολόγγι </a:t>
            </a:r>
          </a:p>
        </p:txBody>
      </p:sp>
      <p:pic>
        <p:nvPicPr>
          <p:cNvPr id="161795" name="Picture 3" descr="C:\Users\Γιάννης\Desktop\βιο.JPG">
            <a:extLst>
              <a:ext uri="{FF2B5EF4-FFF2-40B4-BE49-F238E27FC236}">
                <a16:creationId xmlns:a16="http://schemas.microsoft.com/office/drawing/2014/main" id="{EC8D3CB5-6A38-EF82-8C34-48C5C2991D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5143500" cy="6858000"/>
          </a:xfr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 Τίτλος">
            <a:extLst>
              <a:ext uri="{FF2B5EF4-FFF2-40B4-BE49-F238E27FC236}">
                <a16:creationId xmlns:a16="http://schemas.microsoft.com/office/drawing/2014/main" id="{7DB97B2B-F496-A9E5-499B-0FD395202708}"/>
              </a:ext>
            </a:extLst>
          </p:cNvPr>
          <p:cNvSpPr>
            <a:spLocks noGrp="1"/>
          </p:cNvSpPr>
          <p:nvPr>
            <p:ph type="title"/>
          </p:nvPr>
        </p:nvSpPr>
        <p:spPr>
          <a:xfrm>
            <a:off x="0" y="0"/>
            <a:ext cx="8686800" cy="500063"/>
          </a:xfrm>
        </p:spPr>
        <p:txBody>
          <a:bodyPr/>
          <a:lstStyle/>
          <a:p>
            <a:pPr algn="l"/>
            <a:r>
              <a:rPr lang="el-GR" altLang="el-GR" sz="1200" i="1">
                <a:latin typeface="Verdana" panose="020B0604030504040204" pitchFamily="34" charset="0"/>
              </a:rPr>
              <a:t>Ανδριάντας Γλάδστωνα</a:t>
            </a:r>
            <a:br>
              <a:rPr lang="el-GR" altLang="el-GR" sz="1200" i="1">
                <a:latin typeface="Verdana" panose="020B0604030504040204" pitchFamily="34" charset="0"/>
              </a:rPr>
            </a:br>
            <a:r>
              <a:rPr lang="el-GR" altLang="el-GR" sz="1200">
                <a:latin typeface="Verdana" panose="020B0604030504040204" pitchFamily="34" charset="0"/>
              </a:rPr>
              <a:t>Πανεπιστήμιο Αθηνών</a:t>
            </a:r>
          </a:p>
        </p:txBody>
      </p:sp>
      <p:pic>
        <p:nvPicPr>
          <p:cNvPr id="162819" name="Picture 2" descr="C:\Users\Γιάννης\Desktop\βιτ 1.JPG">
            <a:extLst>
              <a:ext uri="{FF2B5EF4-FFF2-40B4-BE49-F238E27FC236}">
                <a16:creationId xmlns:a16="http://schemas.microsoft.com/office/drawing/2014/main" id="{0B67A5CE-768A-5D29-3171-7DC676B89B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482600"/>
            <a:ext cx="8501063" cy="6375400"/>
          </a:xfr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C:\Users\Γιάννης\Desktop\βιτ 5.jpg">
            <a:extLst>
              <a:ext uri="{FF2B5EF4-FFF2-40B4-BE49-F238E27FC236}">
                <a16:creationId xmlns:a16="http://schemas.microsoft.com/office/drawing/2014/main" id="{F1BBEDC2-64A5-07F0-FE56-466BF023D15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572000" y="19050"/>
            <a:ext cx="4572000" cy="6838950"/>
          </a:xfr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12B0B6E-EA63-FEE9-F201-58E171B04E12}"/>
              </a:ext>
            </a:extLst>
          </p:cNvPr>
          <p:cNvSpPr>
            <a:spLocks noGrp="1" noChangeArrowheads="1"/>
          </p:cNvSpPr>
          <p:nvPr>
            <p:ph type="title"/>
          </p:nvPr>
        </p:nvSpPr>
        <p:spPr>
          <a:xfrm>
            <a:off x="457200" y="0"/>
            <a:ext cx="8229600" cy="642938"/>
          </a:xfrm>
        </p:spPr>
        <p:txBody>
          <a:bodyPr/>
          <a:lstStyle/>
          <a:p>
            <a:pPr eaLnBrk="1" hangingPunct="1"/>
            <a:r>
              <a:rPr lang="el-GR" altLang="el-GR" sz="1200" i="1">
                <a:latin typeface="Verdana" panose="020B0604030504040204" pitchFamily="34" charset="0"/>
              </a:rPr>
              <a:t>Η υποδοχή του Λόρδου Βύρωνα στο Μεσολόγγι</a:t>
            </a:r>
            <a:r>
              <a:rPr lang="el-GR" altLang="el-GR" sz="1200">
                <a:latin typeface="Verdana" panose="020B0604030504040204" pitchFamily="34" charset="0"/>
              </a:rPr>
              <a:t>, 1861</a:t>
            </a:r>
            <a:r>
              <a:rPr lang="en-US" altLang="el-GR" sz="1200">
                <a:latin typeface="Verdana" panose="020B0604030504040204" pitchFamily="34" charset="0"/>
              </a:rPr>
              <a:t>, </a:t>
            </a:r>
            <a:r>
              <a:rPr lang="el-GR" altLang="el-GR" sz="1200">
                <a:latin typeface="Verdana" panose="020B0604030504040204" pitchFamily="34" charset="0"/>
              </a:rPr>
              <a:t>Λάδι σε μουσαμά, 155 x 213 εκ. </a:t>
            </a:r>
          </a:p>
        </p:txBody>
      </p:sp>
      <p:sp>
        <p:nvSpPr>
          <p:cNvPr id="17411" name="Rectangle 3">
            <a:extLst>
              <a:ext uri="{FF2B5EF4-FFF2-40B4-BE49-F238E27FC236}">
                <a16:creationId xmlns:a16="http://schemas.microsoft.com/office/drawing/2014/main" id="{53691512-9768-8299-A213-FFC05F30B199}"/>
              </a:ext>
            </a:extLst>
          </p:cNvPr>
          <p:cNvSpPr>
            <a:spLocks noGrp="1" noChangeArrowheads="1"/>
          </p:cNvSpPr>
          <p:nvPr>
            <p:ph type="body" idx="1"/>
          </p:nvPr>
        </p:nvSpPr>
        <p:spPr/>
        <p:txBody>
          <a:bodyPr/>
          <a:lstStyle/>
          <a:p>
            <a:pPr eaLnBrk="1" hangingPunct="1"/>
            <a:endParaRPr lang="el-GR" altLang="el-GR"/>
          </a:p>
        </p:txBody>
      </p:sp>
      <p:pic>
        <p:nvPicPr>
          <p:cNvPr id="17412" name="Picture 4" descr="C:\Users\Γιάννης\Desktop\vr 1.jpg">
            <a:extLst>
              <a:ext uri="{FF2B5EF4-FFF2-40B4-BE49-F238E27FC236}">
                <a16:creationId xmlns:a16="http://schemas.microsoft.com/office/drawing/2014/main" id="{D916439A-BE81-D937-A880-F0A2DA312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87153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B3CF159D-BD4C-6D45-B522-490E929C7CA7}"/>
              </a:ext>
            </a:extLst>
          </p:cNvPr>
          <p:cNvSpPr>
            <a:spLocks noGrp="1" noChangeArrowheads="1"/>
          </p:cNvSpPr>
          <p:nvPr>
            <p:ph type="title" idx="4294967295"/>
          </p:nvPr>
        </p:nvSpPr>
        <p:spPr>
          <a:xfrm>
            <a:off x="0" y="274638"/>
            <a:ext cx="8229600" cy="1143000"/>
          </a:xfrm>
        </p:spPr>
        <p:txBody>
          <a:bodyPr/>
          <a:lstStyle/>
          <a:p>
            <a:pPr algn="l"/>
            <a:r>
              <a:rPr lang="el-GR" altLang="el-GR" sz="1400" b="1">
                <a:latin typeface="Verdana" panose="020B0604030504040204" pitchFamily="34" charset="0"/>
              </a:rPr>
              <a:t>Γ</a:t>
            </a:r>
            <a:r>
              <a:rPr lang="el-GR" altLang="el-GR" sz="1400">
                <a:latin typeface="Verdana" panose="020B0604030504040204" pitchFamily="34" charset="0"/>
              </a:rPr>
              <a:t>ιαννούλης </a:t>
            </a:r>
            <a:r>
              <a:rPr lang="el-GR" altLang="el-GR" sz="1400" b="1">
                <a:latin typeface="Verdana" panose="020B0604030504040204" pitchFamily="34" charset="0"/>
              </a:rPr>
              <a:t>Χ</a:t>
            </a:r>
            <a:r>
              <a:rPr lang="el-GR" altLang="el-GR" sz="1400">
                <a:latin typeface="Verdana" panose="020B0604030504040204" pitchFamily="34" charset="0"/>
              </a:rPr>
              <a:t>αλεπάς </a:t>
            </a:r>
            <a:br>
              <a:rPr lang="en-US" altLang="el-GR" sz="1400">
                <a:latin typeface="Verdana" panose="020B0604030504040204" pitchFamily="34" charset="0"/>
              </a:rPr>
            </a:br>
            <a:r>
              <a:rPr lang="el-GR" altLang="el-GR" sz="1400">
                <a:latin typeface="Verdana" panose="020B0604030504040204" pitchFamily="34" charset="0"/>
              </a:rPr>
              <a:t>(Τήνος, 1851 - Αθήνα, 1938)</a:t>
            </a:r>
          </a:p>
        </p:txBody>
      </p:sp>
      <p:pic>
        <p:nvPicPr>
          <p:cNvPr id="164867" name="Picture 4" descr="halepas-giannoulis-photo[1]">
            <a:extLst>
              <a:ext uri="{FF2B5EF4-FFF2-40B4-BE49-F238E27FC236}">
                <a16:creationId xmlns:a16="http://schemas.microsoft.com/office/drawing/2014/main" id="{4838576A-5A9E-1415-B23F-09C67DCFB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0538" y="69850"/>
            <a:ext cx="4843462"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6" descr="45[1]">
            <a:extLst>
              <a:ext uri="{FF2B5EF4-FFF2-40B4-BE49-F238E27FC236}">
                <a16:creationId xmlns:a16="http://schemas.microsoft.com/office/drawing/2014/main" id="{D6BAF500-9DFB-8215-AE93-65AE638F2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92375"/>
            <a:ext cx="363537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8" descr="halepas_maragou">
            <a:extLst>
              <a:ext uri="{FF2B5EF4-FFF2-40B4-BE49-F238E27FC236}">
                <a16:creationId xmlns:a16="http://schemas.microsoft.com/office/drawing/2014/main" id="{25C25228-255C-393C-706F-BCCC80BB0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675" y="4149725"/>
            <a:ext cx="14573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4" descr="%CF%86%CE%B9%CE%BB%CE%BF%CF%83%CF%84%CE%BF%CF%81%CE%B3%CE%B9%CE%B1[1]">
            <a:extLst>
              <a:ext uri="{FF2B5EF4-FFF2-40B4-BE49-F238E27FC236}">
                <a16:creationId xmlns:a16="http://schemas.microsoft.com/office/drawing/2014/main" id="{26B232CB-F326-2C3E-6E38-79AC04C58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71437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5">
            <a:extLst>
              <a:ext uri="{FF2B5EF4-FFF2-40B4-BE49-F238E27FC236}">
                <a16:creationId xmlns:a16="http://schemas.microsoft.com/office/drawing/2014/main" id="{DDA81ECD-65D3-936E-443F-A0C0725244D3}"/>
              </a:ext>
            </a:extLst>
          </p:cNvPr>
          <p:cNvSpPr>
            <a:spLocks noGrp="1" noChangeArrowheads="1"/>
          </p:cNvSpPr>
          <p:nvPr>
            <p:ph type="title" idx="4294967295"/>
          </p:nvPr>
        </p:nvSpPr>
        <p:spPr>
          <a:xfrm>
            <a:off x="0" y="274638"/>
            <a:ext cx="9144000" cy="1143000"/>
          </a:xfrm>
        </p:spPr>
        <p:txBody>
          <a:bodyPr/>
          <a:lstStyle/>
          <a:p>
            <a:pPr algn="r"/>
            <a:r>
              <a:rPr lang="el-GR" altLang="el-GR" sz="1200" i="1">
                <a:latin typeface="Verdana" panose="020B0604030504040204" pitchFamily="34" charset="0"/>
              </a:rPr>
              <a:t>Φιλοστοργία</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103 </a:t>
            </a:r>
            <a:r>
              <a:rPr lang="en-US" altLang="el-GR" sz="1200">
                <a:latin typeface="Verdana" panose="020B0604030504040204" pitchFamily="34" charset="0"/>
              </a:rPr>
              <a:t>x</a:t>
            </a:r>
            <a:r>
              <a:rPr lang="el-GR" altLang="el-GR" sz="1200">
                <a:latin typeface="Verdana" panose="020B0604030504040204" pitchFamily="34" charset="0"/>
              </a:rPr>
              <a:t> 116 εκ.</a:t>
            </a:r>
            <a:br>
              <a:rPr lang="el-GR" altLang="el-GR" sz="1200">
                <a:latin typeface="Verdana" panose="020B0604030504040204" pitchFamily="34" charset="0"/>
              </a:rPr>
            </a:br>
            <a:r>
              <a:rPr lang="el-GR" altLang="el-GR" sz="1200">
                <a:latin typeface="Verdana" panose="020B0604030504040204" pitchFamily="34" charset="0"/>
              </a:rPr>
              <a:t>Γύψος</a:t>
            </a:r>
            <a:br>
              <a:rPr lang="el-GR" altLang="el-GR" sz="1200">
                <a:latin typeface="Verdana" panose="020B0604030504040204" pitchFamily="34" charset="0"/>
              </a:rPr>
            </a:br>
            <a:r>
              <a:rPr lang="el-GR" altLang="el-GR" sz="1200">
                <a:latin typeface="Verdana" panose="020B0604030504040204" pitchFamily="34" charset="0"/>
              </a:rPr>
              <a:t>1874</a:t>
            </a:r>
            <a:br>
              <a:rPr lang="el-GR" altLang="el-GR" sz="1200">
                <a:latin typeface="Verdana" panose="020B0604030504040204" pitchFamily="34" charset="0"/>
              </a:rPr>
            </a:br>
            <a:br>
              <a:rPr lang="el-GR" altLang="el-GR" sz="1200">
                <a:latin typeface="Verdana" panose="020B0604030504040204" pitchFamily="34" charset="0"/>
              </a:rPr>
            </a:br>
            <a:endParaRPr lang="el-GR" altLang="el-GR" sz="1200">
              <a:latin typeface="Verdana" panose="020B0604030504040204"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4" descr="Halepas-giannoulis-satyr-and-eros[1]">
            <a:extLst>
              <a:ext uri="{FF2B5EF4-FFF2-40B4-BE49-F238E27FC236}">
                <a16:creationId xmlns:a16="http://schemas.microsoft.com/office/drawing/2014/main" id="{73FB3C94-7DE9-E69E-EFB0-30F66AACA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0" y="0"/>
            <a:ext cx="511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Rectangle 5">
            <a:extLst>
              <a:ext uri="{FF2B5EF4-FFF2-40B4-BE49-F238E27FC236}">
                <a16:creationId xmlns:a16="http://schemas.microsoft.com/office/drawing/2014/main" id="{B399CF21-E029-5F6A-4FF8-5A4BD093B030}"/>
              </a:ext>
            </a:extLst>
          </p:cNvPr>
          <p:cNvSpPr>
            <a:spLocks noGrp="1" noChangeArrowheads="1"/>
          </p:cNvSpPr>
          <p:nvPr>
            <p:ph type="title" idx="4294967295"/>
          </p:nvPr>
        </p:nvSpPr>
        <p:spPr>
          <a:xfrm>
            <a:off x="0" y="274638"/>
            <a:ext cx="8229600" cy="1143000"/>
          </a:xfrm>
        </p:spPr>
        <p:txBody>
          <a:bodyPr/>
          <a:lstStyle/>
          <a:p>
            <a:pPr algn="l"/>
            <a:br>
              <a:rPr lang="el-GR" altLang="el-GR" sz="1600" b="1" i="1">
                <a:latin typeface="Verdana" panose="020B0604030504040204" pitchFamily="34" charset="0"/>
              </a:rPr>
            </a:br>
            <a:br>
              <a:rPr lang="el-GR" altLang="el-GR" sz="1600" b="1" i="1">
                <a:latin typeface="Verdana" panose="020B0604030504040204" pitchFamily="34" charset="0"/>
              </a:rPr>
            </a:br>
            <a:r>
              <a:rPr lang="el-GR" altLang="el-GR" sz="1200" i="1">
                <a:latin typeface="Verdana" panose="020B0604030504040204" pitchFamily="34" charset="0"/>
              </a:rPr>
              <a:t>Σάτυρος που παίζει με τον Έρωτα</a:t>
            </a:r>
            <a:br>
              <a:rPr lang="el-GR" altLang="el-GR" sz="1200">
                <a:latin typeface="Verdana" panose="020B0604030504040204" pitchFamily="34" charset="0"/>
              </a:rPr>
            </a:br>
            <a:r>
              <a:rPr lang="el-GR" altLang="el-GR" sz="1200">
                <a:latin typeface="Verdana" panose="020B0604030504040204" pitchFamily="34" charset="0"/>
              </a:rPr>
              <a:t>135 </a:t>
            </a:r>
            <a:r>
              <a:rPr lang="en-US" altLang="el-GR" sz="1200">
                <a:latin typeface="Verdana" panose="020B0604030504040204" pitchFamily="34" charset="0"/>
              </a:rPr>
              <a:t>x </a:t>
            </a:r>
            <a:r>
              <a:rPr lang="el-GR" altLang="el-GR" sz="1200">
                <a:latin typeface="Verdana" panose="020B0604030504040204" pitchFamily="34" charset="0"/>
              </a:rPr>
              <a:t>105 </a:t>
            </a:r>
            <a:r>
              <a:rPr lang="en-US" altLang="el-GR" sz="1200">
                <a:latin typeface="Verdana" panose="020B0604030504040204" pitchFamily="34" charset="0"/>
              </a:rPr>
              <a:t>x </a:t>
            </a:r>
            <a:r>
              <a:rPr lang="el-GR" altLang="el-GR" sz="1200">
                <a:latin typeface="Verdana" panose="020B0604030504040204" pitchFamily="34" charset="0"/>
              </a:rPr>
              <a:t>73 εκ.</a:t>
            </a:r>
            <a:br>
              <a:rPr lang="el-GR" altLang="el-GR" sz="1200">
                <a:latin typeface="Verdana" panose="020B0604030504040204" pitchFamily="34" charset="0"/>
              </a:rPr>
            </a:br>
            <a:r>
              <a:rPr lang="el-GR" altLang="el-GR" sz="1200">
                <a:latin typeface="Verdana" panose="020B0604030504040204" pitchFamily="34" charset="0"/>
              </a:rPr>
              <a:t>Μάρμαρο</a:t>
            </a:r>
            <a:br>
              <a:rPr lang="el-GR" altLang="el-GR" sz="1200">
                <a:latin typeface="Verdana" panose="020B0604030504040204" pitchFamily="34" charset="0"/>
              </a:rPr>
            </a:br>
            <a:r>
              <a:rPr lang="el-GR" altLang="el-GR" sz="1200">
                <a:latin typeface="Verdana" panose="020B0604030504040204" pitchFamily="34" charset="0"/>
              </a:rPr>
              <a:t>1877</a:t>
            </a:r>
            <a:br>
              <a:rPr lang="el-GR" altLang="el-GR" sz="1200">
                <a:latin typeface="Verdana" panose="020B0604030504040204" pitchFamily="34" charset="0"/>
              </a:rPr>
            </a:br>
            <a:br>
              <a:rPr lang="el-GR" altLang="el-GR" sz="1600">
                <a:latin typeface="Verdana" panose="020B0604030504040204" pitchFamily="34" charset="0"/>
              </a:rPr>
            </a:br>
            <a:endParaRPr lang="el-GR" altLang="el-GR" sz="400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4F34AFD-D6F3-DB23-E828-F8AF86043796}"/>
              </a:ext>
            </a:extLst>
          </p:cNvPr>
          <p:cNvSpPr>
            <a:spLocks noGrp="1" noChangeArrowheads="1"/>
          </p:cNvSpPr>
          <p:nvPr>
            <p:ph type="title" idx="4294967295"/>
          </p:nvPr>
        </p:nvSpPr>
        <p:spPr>
          <a:xfrm>
            <a:off x="0" y="274638"/>
            <a:ext cx="8229600" cy="1143000"/>
          </a:xfrm>
        </p:spPr>
        <p:txBody>
          <a:bodyPr/>
          <a:lstStyle/>
          <a:p>
            <a:pPr algn="l"/>
            <a:br>
              <a:rPr lang="en-US" altLang="el-GR" sz="1600" b="1" i="1">
                <a:latin typeface="Verdana" panose="020B0604030504040204" pitchFamily="34" charset="0"/>
              </a:rPr>
            </a:br>
            <a:br>
              <a:rPr lang="en-US" altLang="el-GR" sz="1600" b="1" i="1">
                <a:latin typeface="Verdana" panose="020B0604030504040204" pitchFamily="34" charset="0"/>
              </a:rPr>
            </a:br>
            <a:br>
              <a:rPr lang="en-US" altLang="el-GR" sz="1600" b="1" i="1">
                <a:latin typeface="Verdana" panose="020B0604030504040204" pitchFamily="34" charset="0"/>
              </a:rPr>
            </a:br>
            <a:br>
              <a:rPr lang="en-US" altLang="el-GR" sz="1600" b="1" i="1">
                <a:latin typeface="Verdana" panose="020B0604030504040204" pitchFamily="34" charset="0"/>
              </a:rPr>
            </a:br>
            <a:br>
              <a:rPr lang="en-US" altLang="el-GR" sz="1600" b="1" i="1">
                <a:latin typeface="Verdana" panose="020B0604030504040204" pitchFamily="34" charset="0"/>
              </a:rPr>
            </a:br>
            <a:endParaRPr lang="el-GR" altLang="el-GR" sz="1200">
              <a:latin typeface="Verdana" panose="020B0604030504040204" pitchFamily="34" charset="0"/>
            </a:endParaRPr>
          </a:p>
        </p:txBody>
      </p:sp>
      <p:pic>
        <p:nvPicPr>
          <p:cNvPr id="167939" name="Picture 5" descr="satiros">
            <a:extLst>
              <a:ext uri="{FF2B5EF4-FFF2-40B4-BE49-F238E27FC236}">
                <a16:creationId xmlns:a16="http://schemas.microsoft.com/office/drawing/2014/main" id="{815EF197-1F9A-F3F0-2BBE-0A0E89CB3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213" y="0"/>
            <a:ext cx="5411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descr="P">
            <a:extLst>
              <a:ext uri="{FF2B5EF4-FFF2-40B4-BE49-F238E27FC236}">
                <a16:creationId xmlns:a16="http://schemas.microsoft.com/office/drawing/2014/main" id="{201DC585-E2EE-A5D5-37B3-89198790E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938"/>
            <a:ext cx="4572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6" descr="chalepas_sm_3">
            <a:extLst>
              <a:ext uri="{FF2B5EF4-FFF2-40B4-BE49-F238E27FC236}">
                <a16:creationId xmlns:a16="http://schemas.microsoft.com/office/drawing/2014/main" id="{AF870616-1A8C-107D-7B29-7E5B8A48B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9213"/>
            <a:ext cx="3214688"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Rectangle 7">
            <a:extLst>
              <a:ext uri="{FF2B5EF4-FFF2-40B4-BE49-F238E27FC236}">
                <a16:creationId xmlns:a16="http://schemas.microsoft.com/office/drawing/2014/main" id="{FD15184F-CF86-02CB-476B-E6730ECF1B86}"/>
              </a:ext>
            </a:extLst>
          </p:cNvPr>
          <p:cNvSpPr>
            <a:spLocks noGrp="1" noChangeArrowheads="1"/>
          </p:cNvSpPr>
          <p:nvPr>
            <p:ph type="title" idx="4294967295"/>
          </p:nvPr>
        </p:nvSpPr>
        <p:spPr>
          <a:xfrm>
            <a:off x="428625" y="571500"/>
            <a:ext cx="8229600" cy="1143000"/>
          </a:xfrm>
        </p:spPr>
        <p:txBody>
          <a:bodyPr/>
          <a:lstStyle/>
          <a:p>
            <a:pPr algn="l"/>
            <a:r>
              <a:rPr lang="el-GR" altLang="el-GR" sz="1200" i="1">
                <a:latin typeface="Verdana" panose="020B0604030504040204" pitchFamily="34" charset="0"/>
              </a:rPr>
              <a:t>Μήδεια Ι</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35 </a:t>
            </a:r>
            <a:r>
              <a:rPr lang="en-US" altLang="el-GR" sz="1200">
                <a:latin typeface="Verdana" panose="020B0604030504040204" pitchFamily="34" charset="0"/>
              </a:rPr>
              <a:t>x</a:t>
            </a:r>
            <a:r>
              <a:rPr lang="el-GR" altLang="el-GR" sz="1200">
                <a:latin typeface="Verdana" panose="020B0604030504040204" pitchFamily="34" charset="0"/>
              </a:rPr>
              <a:t> 20 </a:t>
            </a:r>
            <a:r>
              <a:rPr lang="en-US" altLang="el-GR" sz="1200">
                <a:latin typeface="Verdana" panose="020B0604030504040204" pitchFamily="34" charset="0"/>
              </a:rPr>
              <a:t>x</a:t>
            </a:r>
            <a:r>
              <a:rPr lang="el-GR" altLang="el-GR" sz="1200">
                <a:latin typeface="Verdana" panose="020B0604030504040204" pitchFamily="34" charset="0"/>
              </a:rPr>
              <a:t> 16 εκ., Γύψος, 1918-24</a:t>
            </a:r>
            <a:br>
              <a:rPr lang="el-GR" altLang="el-GR" sz="1200">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 </a:t>
            </a:r>
            <a:r>
              <a:rPr lang="el-GR" altLang="el-GR" sz="1200" i="1">
                <a:latin typeface="Verdana" panose="020B0604030504040204" pitchFamily="34" charset="0"/>
              </a:rPr>
              <a:t>Μήδεια ΙΙΙ</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72 </a:t>
            </a:r>
            <a:r>
              <a:rPr lang="en-US" altLang="el-GR" sz="1200">
                <a:latin typeface="Verdana" panose="020B0604030504040204" pitchFamily="34" charset="0"/>
              </a:rPr>
              <a:t>x</a:t>
            </a:r>
            <a:r>
              <a:rPr lang="el-GR" altLang="el-GR" sz="1200">
                <a:latin typeface="Verdana" panose="020B0604030504040204" pitchFamily="34" charset="0"/>
              </a:rPr>
              <a:t> 24 </a:t>
            </a:r>
            <a:r>
              <a:rPr lang="en-US" altLang="el-GR" sz="1200">
                <a:latin typeface="Verdana" panose="020B0604030504040204" pitchFamily="34" charset="0"/>
              </a:rPr>
              <a:t>x</a:t>
            </a:r>
            <a:r>
              <a:rPr lang="el-GR" altLang="el-GR" sz="1200">
                <a:latin typeface="Verdana" panose="020B0604030504040204" pitchFamily="34" charset="0"/>
              </a:rPr>
              <a:t> 43 εκ., Γύψος, 1933</a:t>
            </a:r>
            <a:br>
              <a:rPr lang="el-GR" altLang="el-GR" sz="1200">
                <a:latin typeface="Verdana" panose="020B0604030504040204" pitchFamily="34" charset="0"/>
              </a:rPr>
            </a:br>
            <a:endParaRPr lang="el-GR" altLang="el-GR" sz="1200">
              <a:latin typeface="Verdana" panose="020B060403050404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4" descr="4601894371_dca09860ac_o[1]">
            <a:extLst>
              <a:ext uri="{FF2B5EF4-FFF2-40B4-BE49-F238E27FC236}">
                <a16:creationId xmlns:a16="http://schemas.microsoft.com/office/drawing/2014/main" id="{0AAA6D93-F616-7D44-BF87-F961A1C79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8663"/>
            <a:ext cx="6786563" cy="612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5">
            <a:extLst>
              <a:ext uri="{FF2B5EF4-FFF2-40B4-BE49-F238E27FC236}">
                <a16:creationId xmlns:a16="http://schemas.microsoft.com/office/drawing/2014/main" id="{7CD90662-B0DC-23B9-FBCF-F883947289FF}"/>
              </a:ext>
            </a:extLst>
          </p:cNvPr>
          <p:cNvSpPr>
            <a:spLocks noChangeArrowheads="1"/>
          </p:cNvSpPr>
          <p:nvPr/>
        </p:nvSpPr>
        <p:spPr bwMode="auto">
          <a:xfrm>
            <a:off x="6686550" y="26971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solidFill>
                <a:schemeClr val="tx2"/>
              </a:solidFill>
            </a:endParaRPr>
          </a:p>
        </p:txBody>
      </p:sp>
      <p:sp>
        <p:nvSpPr>
          <p:cNvPr id="169988" name="Rectangle 6">
            <a:extLst>
              <a:ext uri="{FF2B5EF4-FFF2-40B4-BE49-F238E27FC236}">
                <a16:creationId xmlns:a16="http://schemas.microsoft.com/office/drawing/2014/main" id="{3F3F5008-AC86-DD08-A3DE-08AC192D01F2}"/>
              </a:ext>
            </a:extLst>
          </p:cNvPr>
          <p:cNvSpPr>
            <a:spLocks noGrp="1" noChangeArrowheads="1"/>
          </p:cNvSpPr>
          <p:nvPr>
            <p:ph type="title" idx="4294967295"/>
          </p:nvPr>
        </p:nvSpPr>
        <p:spPr>
          <a:xfrm>
            <a:off x="357188" y="214313"/>
            <a:ext cx="8229600" cy="1143000"/>
          </a:xfrm>
        </p:spPr>
        <p:txBody>
          <a:bodyPr/>
          <a:lstStyle/>
          <a:p>
            <a:br>
              <a:rPr lang="el-GR" altLang="el-GR" sz="1600" b="1" i="1">
                <a:latin typeface="Verdana" panose="020B0604030504040204" pitchFamily="34" charset="0"/>
              </a:rPr>
            </a:br>
            <a:br>
              <a:rPr lang="el-GR" altLang="el-GR" sz="1600" b="1" i="1">
                <a:latin typeface="Verdana" panose="020B0604030504040204" pitchFamily="34" charset="0"/>
              </a:rPr>
            </a:br>
            <a:r>
              <a:rPr lang="el-GR" altLang="el-GR" sz="1200" i="1">
                <a:latin typeface="Verdana" panose="020B0604030504040204" pitchFamily="34" charset="0"/>
              </a:rPr>
              <a:t>Η Κοιμωμένη – Ταφικό Μνημείο Σοφίας Αφεντάκη</a:t>
            </a:r>
            <a:br>
              <a:rPr lang="el-GR" altLang="el-GR" sz="1200">
                <a:latin typeface="Verdana" panose="020B0604030504040204" pitchFamily="34" charset="0"/>
              </a:rPr>
            </a:br>
            <a:r>
              <a:rPr lang="el-GR" altLang="el-GR" sz="1200">
                <a:latin typeface="Verdana" panose="020B0604030504040204" pitchFamily="34" charset="0"/>
              </a:rPr>
              <a:t>Μάρμαρο, 1877-79</a:t>
            </a:r>
            <a:br>
              <a:rPr lang="el-GR" altLang="el-GR" sz="1200">
                <a:latin typeface="Verdana" panose="020B0604030504040204" pitchFamily="34" charset="0"/>
              </a:rPr>
            </a:br>
            <a:r>
              <a:rPr lang="el-GR" altLang="el-GR" sz="1200">
                <a:latin typeface="Verdana" panose="020B0604030504040204" pitchFamily="34" charset="0"/>
              </a:rPr>
              <a:t>Α’ Νεκροταφείο Αθηνών</a:t>
            </a:r>
            <a:br>
              <a:rPr lang="el-GR" altLang="el-GR" sz="1600">
                <a:latin typeface="Verdana" panose="020B0604030504040204" pitchFamily="34" charset="0"/>
              </a:rPr>
            </a:br>
            <a:br>
              <a:rPr lang="el-GR" altLang="el-GR" sz="4000"/>
            </a:br>
            <a:endParaRPr lang="el-GR" altLang="el-GR" sz="400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4" descr="1o_Nekrotafeio_043[1]">
            <a:extLst>
              <a:ext uri="{FF2B5EF4-FFF2-40B4-BE49-F238E27FC236}">
                <a16:creationId xmlns:a16="http://schemas.microsoft.com/office/drawing/2014/main" id="{7BC17D18-B9CC-20CE-0DF8-96973D09B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5127FF71-D714-32F0-C209-9186C7FF0542}"/>
              </a:ext>
            </a:extLst>
          </p:cNvPr>
          <p:cNvSpPr>
            <a:spLocks noGrp="1" noChangeArrowheads="1"/>
          </p:cNvSpPr>
          <p:nvPr>
            <p:ph type="title" idx="4294967295"/>
          </p:nvPr>
        </p:nvSpPr>
        <p:spPr>
          <a:xfrm>
            <a:off x="0" y="274638"/>
            <a:ext cx="9144000" cy="561975"/>
          </a:xfrm>
        </p:spPr>
        <p:txBody>
          <a:bodyPr/>
          <a:lstStyle/>
          <a:p>
            <a:r>
              <a:rPr lang="el-GR" altLang="el-GR" sz="1200" i="1">
                <a:latin typeface="Verdana" panose="020B0604030504040204" pitchFamily="34" charset="0"/>
              </a:rPr>
              <a:t>Κοιμωμένη</a:t>
            </a:r>
            <a:br>
              <a:rPr lang="en-US" altLang="el-GR" sz="1200" i="1">
                <a:latin typeface="Verdana" panose="020B0604030504040204" pitchFamily="34" charset="0"/>
              </a:rPr>
            </a:br>
            <a:r>
              <a:rPr lang="el-GR" altLang="el-GR" sz="1200">
                <a:latin typeface="Verdana" panose="020B0604030504040204" pitchFamily="34" charset="0"/>
              </a:rPr>
              <a:t>(εκμαγείο από τον οικογενειακό τάφο της Σοφίας Αφεντάκη στο Α’ Νεκροταφείο της Αθήνας), 1878</a:t>
            </a:r>
            <a:r>
              <a:rPr lang="el-GR" altLang="el-GR" sz="4000"/>
              <a:t> </a:t>
            </a:r>
          </a:p>
        </p:txBody>
      </p:sp>
      <p:pic>
        <p:nvPicPr>
          <p:cNvPr id="172035" name="Picture 4" descr="χαλ 1">
            <a:extLst>
              <a:ext uri="{FF2B5EF4-FFF2-40B4-BE49-F238E27FC236}">
                <a16:creationId xmlns:a16="http://schemas.microsoft.com/office/drawing/2014/main" id="{66B66202-82B3-E85A-9288-AA209933F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4138"/>
            <a:ext cx="914400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4" descr="giannoulis-chalepas-satyros-1352782423_b[1]">
            <a:extLst>
              <a:ext uri="{FF2B5EF4-FFF2-40B4-BE49-F238E27FC236}">
                <a16:creationId xmlns:a16="http://schemas.microsoft.com/office/drawing/2014/main" id="{2186FA04-2566-3BD7-C42D-40F2A957D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0588" y="0"/>
            <a:ext cx="3173412"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Rectangle 5">
            <a:extLst>
              <a:ext uri="{FF2B5EF4-FFF2-40B4-BE49-F238E27FC236}">
                <a16:creationId xmlns:a16="http://schemas.microsoft.com/office/drawing/2014/main" id="{D7FD29F9-66D5-70C6-7221-B8A7F206E9D3}"/>
              </a:ext>
            </a:extLst>
          </p:cNvPr>
          <p:cNvSpPr>
            <a:spLocks noGrp="1" noChangeArrowheads="1"/>
          </p:cNvSpPr>
          <p:nvPr>
            <p:ph type="title" idx="4294967295"/>
          </p:nvPr>
        </p:nvSpPr>
        <p:spPr>
          <a:xfrm>
            <a:off x="0" y="274638"/>
            <a:ext cx="8229600" cy="1143000"/>
          </a:xfrm>
        </p:spPr>
        <p:txBody>
          <a:bodyPr/>
          <a:lstStyle/>
          <a:p>
            <a:pPr algn="l"/>
            <a:br>
              <a:rPr lang="el-GR" altLang="el-GR" sz="1600" b="1" i="1">
                <a:latin typeface="Verdana" panose="020B0604030504040204" pitchFamily="34" charset="0"/>
              </a:rPr>
            </a:br>
            <a:br>
              <a:rPr lang="el-GR" altLang="el-GR" sz="1600" b="1" i="1">
                <a:latin typeface="Verdana" panose="020B0604030504040204" pitchFamily="34" charset="0"/>
              </a:rPr>
            </a:br>
            <a:r>
              <a:rPr lang="el-GR" altLang="el-GR" sz="1200" i="1">
                <a:latin typeface="Verdana" panose="020B0604030504040204" pitchFamily="34" charset="0"/>
              </a:rPr>
              <a:t>Κεφάλι Σάτυρου</a:t>
            </a:r>
            <a:br>
              <a:rPr lang="el-GR" altLang="el-GR" sz="1200">
                <a:latin typeface="Verdana" panose="020B0604030504040204" pitchFamily="34" charset="0"/>
              </a:rPr>
            </a:br>
            <a:r>
              <a:rPr lang="el-GR" altLang="el-GR" sz="1200">
                <a:latin typeface="Verdana" panose="020B0604030504040204" pitchFamily="34" charset="0"/>
              </a:rPr>
              <a:t>65 </a:t>
            </a:r>
            <a:r>
              <a:rPr lang="en-US" altLang="el-GR" sz="1200">
                <a:latin typeface="Verdana" panose="020B0604030504040204" pitchFamily="34" charset="0"/>
              </a:rPr>
              <a:t>x </a:t>
            </a:r>
            <a:r>
              <a:rPr lang="el-GR" altLang="el-GR" sz="1200">
                <a:latin typeface="Verdana" panose="020B0604030504040204" pitchFamily="34" charset="0"/>
              </a:rPr>
              <a:t>28 </a:t>
            </a:r>
            <a:r>
              <a:rPr lang="en-US" altLang="el-GR" sz="1200">
                <a:latin typeface="Verdana" panose="020B0604030504040204" pitchFamily="34" charset="0"/>
              </a:rPr>
              <a:t>x </a:t>
            </a:r>
            <a:r>
              <a:rPr lang="el-GR" altLang="el-GR" sz="1200">
                <a:latin typeface="Verdana" panose="020B0604030504040204" pitchFamily="34" charset="0"/>
              </a:rPr>
              <a:t>25 εκ.</a:t>
            </a:r>
            <a:br>
              <a:rPr lang="el-GR" altLang="el-GR" sz="1200">
                <a:latin typeface="Verdana" panose="020B0604030504040204" pitchFamily="34" charset="0"/>
              </a:rPr>
            </a:br>
            <a:r>
              <a:rPr lang="el-GR" altLang="el-GR" sz="1200">
                <a:latin typeface="Verdana" panose="020B0604030504040204" pitchFamily="34" charset="0"/>
              </a:rPr>
              <a:t>Γύψος</a:t>
            </a:r>
            <a:br>
              <a:rPr lang="el-GR" altLang="el-GR" sz="1200">
                <a:latin typeface="Verdana" panose="020B0604030504040204" pitchFamily="34" charset="0"/>
              </a:rPr>
            </a:br>
            <a:r>
              <a:rPr lang="el-GR" altLang="el-GR" sz="1200">
                <a:latin typeface="Verdana" panose="020B0604030504040204" pitchFamily="34" charset="0"/>
              </a:rPr>
              <a:t>1878</a:t>
            </a:r>
            <a:br>
              <a:rPr lang="el-GR" altLang="el-GR" sz="1200">
                <a:latin typeface="Verdana" panose="020B0604030504040204" pitchFamily="34" charset="0"/>
              </a:rPr>
            </a:br>
            <a:br>
              <a:rPr lang="el-GR" altLang="el-GR" sz="1200">
                <a:latin typeface="Verdana" panose="020B0604030504040204" pitchFamily="34" charset="0"/>
              </a:rPr>
            </a:br>
            <a:endParaRPr lang="el-GR" altLang="el-GR" sz="1200">
              <a:latin typeface="Verdana" panose="020B060403050404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4" descr="04052008705[1]">
            <a:extLst>
              <a:ext uri="{FF2B5EF4-FFF2-40B4-BE49-F238E27FC236}">
                <a16:creationId xmlns:a16="http://schemas.microsoft.com/office/drawing/2014/main" id="{5ECEFF82-8683-6D77-66C6-EEF498645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2900"/>
            <a:ext cx="9144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Rectangle 5">
            <a:extLst>
              <a:ext uri="{FF2B5EF4-FFF2-40B4-BE49-F238E27FC236}">
                <a16:creationId xmlns:a16="http://schemas.microsoft.com/office/drawing/2014/main" id="{1CD09DFB-A268-BAD9-6787-9F015608BCF0}"/>
              </a:ext>
            </a:extLst>
          </p:cNvPr>
          <p:cNvSpPr>
            <a:spLocks noGrp="1" noChangeArrowheads="1"/>
          </p:cNvSpPr>
          <p:nvPr>
            <p:ph type="title" idx="4294967295"/>
          </p:nvPr>
        </p:nvSpPr>
        <p:spPr>
          <a:xfrm>
            <a:off x="0" y="0"/>
            <a:ext cx="8229600" cy="1357313"/>
          </a:xfrm>
        </p:spPr>
        <p:txBody>
          <a:bodyPr/>
          <a:lstStyle/>
          <a:p>
            <a:pPr algn="r"/>
            <a:r>
              <a:rPr lang="el-GR" altLang="el-GR" sz="1200">
                <a:latin typeface="Verdana" panose="020B0604030504040204" pitchFamily="34" charset="0"/>
              </a:rPr>
              <a:t>«Δυστυχώς πληροφορούμεθα ότι ο τοσαύτα υποσχόμενος ούτος νέος προσεβλήθη εσχάτως υπό μελαγχολίας, ως εκ της οποίας ηναγκάσθη να παραιτήση προσωρινώς πάσαν εργασίαν. </a:t>
            </a:r>
            <a:br>
              <a:rPr lang="en-US" altLang="el-GR" sz="1200">
                <a:latin typeface="Verdana" panose="020B0604030504040204" pitchFamily="34" charset="0"/>
              </a:rPr>
            </a:br>
            <a:r>
              <a:rPr lang="el-GR" altLang="el-GR" sz="1200">
                <a:latin typeface="Verdana" panose="020B0604030504040204" pitchFamily="34" charset="0"/>
              </a:rPr>
              <a:t>Τούτο είναι λυπηρόν δια την εν Ελλάδι τέχνη, διότι ο νέος ούτος συν τω χρόνω δύναται</a:t>
            </a:r>
            <a:r>
              <a:rPr lang="en-US" altLang="el-GR" sz="1200">
                <a:latin typeface="Verdana" panose="020B0604030504040204" pitchFamily="34" charset="0"/>
              </a:rPr>
              <a:t> </a:t>
            </a:r>
            <a:r>
              <a:rPr lang="el-GR" altLang="el-GR" sz="1200">
                <a:latin typeface="Verdana" panose="020B0604030504040204" pitchFamily="34" charset="0"/>
              </a:rPr>
              <a:t>ν’ αναδειχθή ο εξοχώτερος των παρ’ ημίν γλυπτών».</a:t>
            </a:r>
            <a:br>
              <a:rPr lang="el-GR" altLang="el-GR" sz="1200">
                <a:latin typeface="Verdana" panose="020B0604030504040204" pitchFamily="34" charset="0"/>
              </a:rPr>
            </a:br>
            <a:r>
              <a:rPr lang="el-GR" altLang="el-GR" sz="1000">
                <a:latin typeface="Verdana" panose="020B0604030504040204" pitchFamily="34" charset="0"/>
              </a:rPr>
              <a:t>Εφ. </a:t>
            </a:r>
            <a:r>
              <a:rPr lang="el-GR" altLang="el-GR" sz="1000" i="1">
                <a:latin typeface="Verdana" panose="020B0604030504040204" pitchFamily="34" charset="0"/>
              </a:rPr>
              <a:t>Παλιγγενεσία</a:t>
            </a:r>
            <a:r>
              <a:rPr lang="el-GR" altLang="el-GR" sz="1000">
                <a:latin typeface="Verdana" panose="020B0604030504040204" pitchFamily="34" charset="0"/>
              </a:rPr>
              <a:t>, Σεπτέμβριος 1879</a:t>
            </a:r>
            <a:endParaRPr lang="el-GR" altLang="el-G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988C364-80DF-AD56-2930-BA91F5713078}"/>
              </a:ext>
            </a:extLst>
          </p:cNvPr>
          <p:cNvSpPr>
            <a:spLocks noGrp="1" noChangeArrowheads="1"/>
          </p:cNvSpPr>
          <p:nvPr>
            <p:ph type="title" idx="4294967295"/>
          </p:nvPr>
        </p:nvSpPr>
        <p:spPr>
          <a:xfrm>
            <a:off x="0" y="274638"/>
            <a:ext cx="1500188" cy="1143000"/>
          </a:xfrm>
        </p:spPr>
        <p:txBody>
          <a:bodyPr/>
          <a:lstStyle/>
          <a:p>
            <a:pPr algn="l" eaLnBrk="1" hangingPunct="1"/>
            <a:r>
              <a:rPr lang="el-GR" altLang="el-GR" sz="1200" i="1">
                <a:latin typeface="Verdana" panose="020B0604030504040204" pitchFamily="34" charset="0"/>
              </a:rPr>
              <a:t>Πολεμική σκηνή</a:t>
            </a:r>
            <a:br>
              <a:rPr lang="en-US" altLang="el-GR" sz="1200" i="1">
                <a:latin typeface="Verdana" panose="020B0604030504040204" pitchFamily="34" charset="0"/>
              </a:rPr>
            </a:br>
            <a:r>
              <a:rPr lang="el-GR" altLang="el-GR" sz="1200">
                <a:latin typeface="Verdana" panose="020B0604030504040204" pitchFamily="34" charset="0"/>
              </a:rPr>
              <a:t>Λάδι σε μουσαμά </a:t>
            </a:r>
            <a:br>
              <a:rPr lang="en-US" altLang="el-GR" sz="1200">
                <a:latin typeface="Verdana" panose="020B0604030504040204" pitchFamily="34" charset="0"/>
              </a:rPr>
            </a:br>
            <a:r>
              <a:rPr lang="el-GR" altLang="el-GR" sz="1200">
                <a:latin typeface="Verdana" panose="020B0604030504040204" pitchFamily="34" charset="0"/>
              </a:rPr>
              <a:t>30 x 34 εκ</a:t>
            </a:r>
            <a:r>
              <a:rPr lang="en-US" altLang="el-GR" sz="1200">
                <a:latin typeface="Verdana" panose="020B0604030504040204" pitchFamily="34" charset="0"/>
              </a:rPr>
              <a:t>.</a:t>
            </a:r>
            <a:endParaRPr lang="el-GR" altLang="el-GR" sz="1200">
              <a:latin typeface="Verdana" panose="020B0604030504040204" pitchFamily="34" charset="0"/>
            </a:endParaRPr>
          </a:p>
        </p:txBody>
      </p:sp>
      <p:pic>
        <p:nvPicPr>
          <p:cNvPr id="18435" name="Picture 4" descr="C:\Users\Γιάννης\Desktop\vr 7.jpg">
            <a:extLst>
              <a:ext uri="{FF2B5EF4-FFF2-40B4-BE49-F238E27FC236}">
                <a16:creationId xmlns:a16="http://schemas.microsoft.com/office/drawing/2014/main" id="{8863E1E9-C207-4069-AFA5-CC116202E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0"/>
            <a:ext cx="7596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a:extLst>
              <a:ext uri="{FF2B5EF4-FFF2-40B4-BE49-F238E27FC236}">
                <a16:creationId xmlns:a16="http://schemas.microsoft.com/office/drawing/2014/main" id="{A0EAB252-747A-185A-96E8-B8237D2833C3}"/>
              </a:ext>
            </a:extLst>
          </p:cNvPr>
          <p:cNvSpPr>
            <a:spLocks noGrp="1" noChangeArrowheads="1"/>
          </p:cNvSpPr>
          <p:nvPr>
            <p:ph type="body" idx="4294967295"/>
          </p:nvPr>
        </p:nvSpPr>
        <p:spPr>
          <a:xfrm>
            <a:off x="0" y="404813"/>
            <a:ext cx="9144000" cy="5721350"/>
          </a:xfrm>
        </p:spPr>
        <p:txBody>
          <a:bodyPr/>
          <a:lstStyle/>
          <a:p>
            <a:pPr>
              <a:lnSpc>
                <a:spcPct val="80000"/>
              </a:lnSpc>
              <a:buFontTx/>
              <a:buNone/>
            </a:pPr>
            <a:r>
              <a:rPr lang="el-GR" altLang="el-GR" sz="1400" b="1">
                <a:latin typeface="Verdana" panose="020B0604030504040204" pitchFamily="34" charset="0"/>
              </a:rPr>
              <a:t>Φιλιππότης Δημήτριος</a:t>
            </a:r>
          </a:p>
          <a:p>
            <a:pPr>
              <a:lnSpc>
                <a:spcPct val="80000"/>
              </a:lnSpc>
              <a:buFontTx/>
              <a:buNone/>
            </a:pPr>
            <a:br>
              <a:rPr lang="el-GR" altLang="el-GR" sz="1400" b="1">
                <a:latin typeface="Verdana" panose="020B0604030504040204" pitchFamily="34" charset="0"/>
              </a:rPr>
            </a:br>
            <a:r>
              <a:rPr lang="el-GR" altLang="el-GR" sz="1400">
                <a:latin typeface="Verdana" panose="020B0604030504040204" pitchFamily="34" charset="0"/>
              </a:rPr>
              <a:t>(1834, Πύργος Τήνου – 1919, Αθήνα)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Προερχόμενος από μεγάλη οικογένεια γλυπτών, μαθήτευσε αρχικά κοντά στον πατέρα του, που ήταν πρακτικός αρχιτέκτονας οικοδόμος. Το 1858 εισήχθη στο Σχολείο των Τεχνών, από όπου αποφοίτησε το 1862. Δάσκαλοί του υπήρξαν αρχικά ο Κρίστιαν Ζίγκελ και στη συνέχεια ο Γεώργιος Φυτάλης, στο οικογενειακό εργαστήριο του οποίου ο Φιλιππότης παρακολούθησε μαθήματα μαρμαροτεχνίας παράλληλα με τη φοίτησή του στο Σχολείο των Τεχνών. Το 1864 αναχώρησε για τη Ρώμη έχοντας κερδίσει υποτροφία από το Ιερό Ίδρυμα Ευαγγελιστρίας της Τήνου. Σπούδασε εκεί έως το 1870, πρώτα με δάσκαλο τον Έμιλ Βολφ και στη συνέχεια με τον Καρλ Φος. Το 1865 συμμετείχε στην Ίδρυση της Εταιρείας των εν Ρώμη Καλλιτεχνών, βασικός σκοπός της οποίας ήταν η διευκόλυνση των ελλήνων σπουδαστών ώστε να εκτελούν τα έργα τους. Το 1870 επέστρεψε στην Ελλάδα και εγκαταστάθηκε στην Αθήνα, όπου άνοιξε εργαστήριο. Το 1908 τιμήθηκε με το Σταυρό του Σωτήρος και το 1915 με το Μετάλλιο Γραμμάτων και Τεχνών. </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Παρουσίασε το έργο του σε ομαδικές εκθέσεις στην Ελλάδα και το εξωτερικό, όπως τα Ολύμπια του 1875, οι καλλιτεχνικές εκθέσεις του Παρνασσού και της Εταιρείας Φιλοτέχνων και η Παγκόσμια Έκθεση του Παρισιού το 1878, ενώ το 1870 τιμήθηκε με το πρώτο βραβείο στον καλλιτεχνικό διαγωνισμό της Ακαδημίας της Ρώμης. </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Καλλιτέχνης ιδιαίτερα παραγωγικός, ονομάστηκε από τους συγχρόνους του μαρμαροφάγος. Το έργο του περιλαμβάνει ταφικά μνημεία, προτομές και έργα μυθολογικού και ηθογραφικού περιεχομένου. Η παιδεία που πήρε ήταν ακαδημαϊκή, και η ακαδημαϊκή τέχνη δέσποζε στην Ελλάδα κατά την επάνοδό του το 1870. Ωστόσο, με τον Φιλιππότη έχουμε ένα αποφασιστικό ξάνοιγμα προς ρεαλιστικές κατευθύνσεις, που γίνεται φανερό τόσο από την επιλογή των θεμάτων όσο και από το ύφος των έργων του· παρ' όλα αυτά δεν εγκατέλειψε τα κλασικιστικά σχήματα. Άλλωστε τα πρότυπά του ήταν τα έργα της αρχαίας γλυπτικής, για την οποία είχε βαθιά γνώση, και η πραγματικότητα που τον περιέβαλλε, την οποία παρατηρούσε με οξύτητα. Από την κλασική τέχνη κράτησε την άρτια τεχνική επεξεργασία του μαρμάρου και τη γυμνότητα των σωμάτων και αναζήτησε για τις συνθέσεις του την αρμονία που διέπει και τα κλασικά έργα. Προχώρησε όμως ένα βήμα πιο πέρα, προς το ρεαλισμό, με την αποτύπωση των ψυχικών καταστάσεων, της κίνησης και την ιδιαίτερα φυσιοκρατική επεξεργασία κάποιων λεπτομερειών που δίνουν στα έργα του μια πνοή ζωής.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9BB3555D-26A0-387A-79C4-BAFC8BC9629F}"/>
              </a:ext>
            </a:extLst>
          </p:cNvPr>
          <p:cNvSpPr>
            <a:spLocks noGrp="1" noChangeArrowheads="1"/>
          </p:cNvSpPr>
          <p:nvPr>
            <p:ph type="title" idx="4294967295"/>
          </p:nvPr>
        </p:nvSpPr>
        <p:spPr>
          <a:xfrm>
            <a:off x="468313" y="260350"/>
            <a:ext cx="8675687" cy="504825"/>
          </a:xfrm>
        </p:spPr>
        <p:txBody>
          <a:bodyPr/>
          <a:lstStyle/>
          <a:p>
            <a:pPr algn="r"/>
            <a:r>
              <a:rPr lang="el-GR" altLang="el-GR" sz="1200" i="1">
                <a:latin typeface="Verdana" panose="020B0604030504040204" pitchFamily="34" charset="0"/>
              </a:rPr>
              <a:t>Ο μικρός ψαράς</a:t>
            </a:r>
          </a:p>
        </p:txBody>
      </p:sp>
      <p:pic>
        <p:nvPicPr>
          <p:cNvPr id="176131" name="Picture 4" descr="φιλ 6">
            <a:extLst>
              <a:ext uri="{FF2B5EF4-FFF2-40B4-BE49-F238E27FC236}">
                <a16:creationId xmlns:a16="http://schemas.microsoft.com/office/drawing/2014/main" id="{064F9F8F-7A81-371E-E17D-AFE1473DA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675" y="765175"/>
            <a:ext cx="33623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5" descr="φιλ 7">
            <a:extLst>
              <a:ext uri="{FF2B5EF4-FFF2-40B4-BE49-F238E27FC236}">
                <a16:creationId xmlns:a16="http://schemas.microsoft.com/office/drawing/2014/main" id="{FE97C640-6DEC-C3B6-AADD-D3221042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B061822-41F3-6F9E-4BED-173E7CF7606A}"/>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Ο μικρός θεριστής</a:t>
            </a:r>
            <a:r>
              <a:rPr lang="el-GR" altLang="el-GR"/>
              <a:t> </a:t>
            </a:r>
          </a:p>
        </p:txBody>
      </p:sp>
      <p:pic>
        <p:nvPicPr>
          <p:cNvPr id="177155" name="Picture 4" descr="φιλ 4">
            <a:extLst>
              <a:ext uri="{FF2B5EF4-FFF2-40B4-BE49-F238E27FC236}">
                <a16:creationId xmlns:a16="http://schemas.microsoft.com/office/drawing/2014/main" id="{90AE2D60-9888-89A1-A14F-26ADB2E45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CDDA6F4-6754-C7B7-C5C8-84F3BE8CA885}"/>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Το παιδί που τρώει σταφύλια</a:t>
            </a:r>
            <a:r>
              <a:rPr lang="el-GR" altLang="el-GR"/>
              <a:t> </a:t>
            </a:r>
          </a:p>
        </p:txBody>
      </p:sp>
      <p:pic>
        <p:nvPicPr>
          <p:cNvPr id="178179" name="Picture 4" descr="φιλ 8">
            <a:extLst>
              <a:ext uri="{FF2B5EF4-FFF2-40B4-BE49-F238E27FC236}">
                <a16:creationId xmlns:a16="http://schemas.microsoft.com/office/drawing/2014/main" id="{08DA5AD9-22FC-7D9C-47EA-AAA89DF44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900" y="0"/>
            <a:ext cx="524510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AB2C681-A029-4A69-F721-5B3089DB9348}"/>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Παιδί με κουμπαρά</a:t>
            </a:r>
            <a:r>
              <a:rPr lang="el-GR" altLang="el-GR" sz="1200">
                <a:latin typeface="Verdana" panose="020B0604030504040204" pitchFamily="34" charset="0"/>
              </a:rPr>
              <a:t>, [1888] </a:t>
            </a:r>
            <a:br>
              <a:rPr lang="el-GR" altLang="el-GR" sz="1200">
                <a:latin typeface="Verdana" panose="020B0604030504040204" pitchFamily="34" charset="0"/>
              </a:rPr>
            </a:br>
            <a:r>
              <a:rPr lang="el-GR" altLang="el-GR" sz="1200">
                <a:latin typeface="Verdana" panose="020B0604030504040204" pitchFamily="34" charset="0"/>
              </a:rPr>
              <a:t>Μάρμαρο, 136 x 47 x 40 εκ.</a:t>
            </a:r>
            <a:r>
              <a:rPr lang="el-GR" altLang="el-GR" sz="4000"/>
              <a:t> </a:t>
            </a:r>
          </a:p>
        </p:txBody>
      </p:sp>
      <p:pic>
        <p:nvPicPr>
          <p:cNvPr id="179203" name="Picture 4" descr="φιλ">
            <a:extLst>
              <a:ext uri="{FF2B5EF4-FFF2-40B4-BE49-F238E27FC236}">
                <a16:creationId xmlns:a16="http://schemas.microsoft.com/office/drawing/2014/main" id="{B8EED946-29BF-FE56-6396-EE7732AD4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988" y="0"/>
            <a:ext cx="2132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D0D99930-9B08-7474-6731-002A9471E16A}"/>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Αικατερίνη Κωνσταντινίδου</a:t>
            </a:r>
            <a:r>
              <a:rPr lang="el-GR" altLang="el-GR" sz="1200">
                <a:latin typeface="Verdana" panose="020B0604030504040204" pitchFamily="34" charset="0"/>
              </a:rPr>
              <a:t>, 1896 </a:t>
            </a:r>
            <a:br>
              <a:rPr lang="el-GR" altLang="el-GR" sz="1200">
                <a:latin typeface="Verdana" panose="020B0604030504040204" pitchFamily="34" charset="0"/>
              </a:rPr>
            </a:br>
            <a:r>
              <a:rPr lang="el-GR" altLang="el-GR" sz="1200">
                <a:latin typeface="Verdana" panose="020B0604030504040204" pitchFamily="34" charset="0"/>
              </a:rPr>
              <a:t>Μάρμαρο, 67 x 50 x 33 εκ.</a:t>
            </a:r>
            <a:r>
              <a:rPr lang="el-GR" altLang="el-GR" sz="4000"/>
              <a:t> </a:t>
            </a:r>
          </a:p>
        </p:txBody>
      </p:sp>
      <p:pic>
        <p:nvPicPr>
          <p:cNvPr id="180227" name="Picture 4" descr="φιλ 3">
            <a:extLst>
              <a:ext uri="{FF2B5EF4-FFF2-40B4-BE49-F238E27FC236}">
                <a16:creationId xmlns:a16="http://schemas.microsoft.com/office/drawing/2014/main" id="{6278DB35-F535-EC8F-8387-98474484F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16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FAF7025F-934C-C730-A789-07FFA682B34F}"/>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Ειρήνη Αμπανοπούλου</a:t>
            </a:r>
            <a:r>
              <a:rPr lang="el-GR" altLang="el-GR" sz="1200">
                <a:latin typeface="Verdana" panose="020B0604030504040204" pitchFamily="34" charset="0"/>
              </a:rPr>
              <a:t>, 1879 </a:t>
            </a:r>
            <a:br>
              <a:rPr lang="el-GR" altLang="el-GR" sz="1200">
                <a:latin typeface="Verdana" panose="020B0604030504040204" pitchFamily="34" charset="0"/>
              </a:rPr>
            </a:br>
            <a:r>
              <a:rPr lang="el-GR" altLang="el-GR" sz="1200">
                <a:latin typeface="Verdana" panose="020B0604030504040204" pitchFamily="34" charset="0"/>
              </a:rPr>
              <a:t>Μάρμαρο, 68 x 48 x 29 εκ.</a:t>
            </a:r>
            <a:r>
              <a:rPr lang="el-GR" altLang="el-GR" sz="4000"/>
              <a:t> </a:t>
            </a:r>
          </a:p>
        </p:txBody>
      </p:sp>
      <p:pic>
        <p:nvPicPr>
          <p:cNvPr id="181251" name="Picture 4" descr="φιλ 2">
            <a:extLst>
              <a:ext uri="{FF2B5EF4-FFF2-40B4-BE49-F238E27FC236}">
                <a16:creationId xmlns:a16="http://schemas.microsoft.com/office/drawing/2014/main" id="{9E8E14F5-31B3-A14B-8EE1-3842D9E49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513" y="0"/>
            <a:ext cx="4789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4" descr="φιλ 120">
            <a:extLst>
              <a:ext uri="{FF2B5EF4-FFF2-40B4-BE49-F238E27FC236}">
                <a16:creationId xmlns:a16="http://schemas.microsoft.com/office/drawing/2014/main" id="{FEAC5FE9-09EC-1963-0FB7-D9DF72FD6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981075"/>
            <a:ext cx="4408487"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5" name="Picture 5" descr="φιλ 121">
            <a:extLst>
              <a:ext uri="{FF2B5EF4-FFF2-40B4-BE49-F238E27FC236}">
                <a16:creationId xmlns:a16="http://schemas.microsoft.com/office/drawing/2014/main" id="{0A62D9AE-A40D-9C9C-43BC-22DFFF33B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494506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Rectangle 6">
            <a:extLst>
              <a:ext uri="{FF2B5EF4-FFF2-40B4-BE49-F238E27FC236}">
                <a16:creationId xmlns:a16="http://schemas.microsoft.com/office/drawing/2014/main" id="{58F3BC60-7C11-BA66-2B3A-0D51F149328B}"/>
              </a:ext>
            </a:extLst>
          </p:cNvPr>
          <p:cNvSpPr>
            <a:spLocks noGrp="1" noChangeArrowheads="1"/>
          </p:cNvSpPr>
          <p:nvPr>
            <p:ph type="title" idx="4294967295"/>
          </p:nvPr>
        </p:nvSpPr>
        <p:spPr>
          <a:xfrm>
            <a:off x="0" y="274638"/>
            <a:ext cx="9144000" cy="417512"/>
          </a:xfrm>
        </p:spPr>
        <p:txBody>
          <a:bodyPr/>
          <a:lstStyle/>
          <a:p>
            <a:r>
              <a:rPr lang="el-GR" altLang="el-GR" sz="1200" i="1">
                <a:latin typeface="Verdana" panose="020B0604030504040204" pitchFamily="34" charset="0"/>
              </a:rPr>
              <a:t>Ο ξυλοθραύστης</a:t>
            </a:r>
            <a:r>
              <a:rPr lang="el-GR" altLang="el-GR" sz="4000"/>
              <a:t> </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4" descr="φιλ 5">
            <a:extLst>
              <a:ext uri="{FF2B5EF4-FFF2-40B4-BE49-F238E27FC236}">
                <a16:creationId xmlns:a16="http://schemas.microsoft.com/office/drawing/2014/main" id="{280D1787-4191-D8F0-E54C-008B50021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075"/>
            <a:ext cx="91440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3">
            <a:extLst>
              <a:ext uri="{FF2B5EF4-FFF2-40B4-BE49-F238E27FC236}">
                <a16:creationId xmlns:a16="http://schemas.microsoft.com/office/drawing/2014/main" id="{8B3FB9E3-2A38-AFB4-855B-FCC18CE2A143}"/>
              </a:ext>
            </a:extLst>
          </p:cNvPr>
          <p:cNvSpPr>
            <a:spLocks noGrp="1" noChangeArrowheads="1"/>
          </p:cNvSpPr>
          <p:nvPr>
            <p:ph type="body" idx="4294967295"/>
          </p:nvPr>
        </p:nvSpPr>
        <p:spPr>
          <a:xfrm>
            <a:off x="0" y="476250"/>
            <a:ext cx="9144000" cy="5649913"/>
          </a:xfrm>
        </p:spPr>
        <p:txBody>
          <a:bodyPr/>
          <a:lstStyle/>
          <a:p>
            <a:pPr>
              <a:lnSpc>
                <a:spcPct val="80000"/>
              </a:lnSpc>
              <a:buFontTx/>
              <a:buNone/>
            </a:pPr>
            <a:r>
              <a:rPr lang="el-GR" altLang="el-GR" sz="1600" b="1">
                <a:latin typeface="Verdana" panose="020B0604030504040204" pitchFamily="34" charset="0"/>
              </a:rPr>
              <a:t>Βιτσάρης Ιωάννης</a:t>
            </a:r>
            <a:br>
              <a:rPr lang="el-GR" altLang="el-GR" sz="1600" b="1">
                <a:latin typeface="Verdana" panose="020B0604030504040204" pitchFamily="34" charset="0"/>
              </a:rPr>
            </a:br>
            <a:r>
              <a:rPr lang="el-GR" altLang="el-GR" sz="1600">
                <a:latin typeface="Verdana" panose="020B0604030504040204" pitchFamily="34" charset="0"/>
              </a:rPr>
              <a:t>(1843, Αθήνα – 1892, Αθήνα)</a:t>
            </a:r>
            <a:br>
              <a:rPr lang="el-GR" altLang="el-GR" sz="1600">
                <a:latin typeface="Verdana" panose="020B0604030504040204" pitchFamily="34" charset="0"/>
              </a:rPr>
            </a:br>
            <a:br>
              <a:rPr lang="el-GR" altLang="el-GR" sz="1600">
                <a:latin typeface="Verdana" panose="020B0604030504040204" pitchFamily="34" charset="0"/>
              </a:rPr>
            </a:br>
            <a:r>
              <a:rPr lang="el-GR" altLang="el-GR" sz="1600">
                <a:latin typeface="Verdana" panose="020B0604030504040204" pitchFamily="34" charset="0"/>
              </a:rPr>
              <a:t>Σπούδασε στο Σχολείο των Τεχνών την περίοδο 1861-1864 με δάσκαλο τον Γεώργιο Φυτάλη, στο εργαστήριο του οποίου δούλευε παράλληλα για εξάσκηση. Το 1861, με υποτροφία του ελληνικού κράτους, πήγε στο Μόναχο, όπου παρακολούθησε μαθήματα ζωγραφικής κοντά στον Βίλεμ φον Κάουλμπαχ και γλυπτικής με τον Μαξ Βίντνμαν. Το 1871 επέστρεψε στην Αθήνα και άνοιξε εργαστήριο, ενώ φιλοτέχνησε και τμήματα της γλυπτικής διακόσμησης της Ακαδημίας Αθηνών.</a:t>
            </a:r>
            <a:br>
              <a:rPr lang="el-GR" altLang="el-GR" sz="1600">
                <a:latin typeface="Verdana" panose="020B0604030504040204" pitchFamily="34" charset="0"/>
              </a:rPr>
            </a:br>
            <a:br>
              <a:rPr lang="el-GR" altLang="el-GR" sz="1600">
                <a:latin typeface="Verdana" panose="020B0604030504040204" pitchFamily="34" charset="0"/>
              </a:rPr>
            </a:br>
            <a:r>
              <a:rPr lang="el-GR" altLang="el-GR" sz="1600">
                <a:latin typeface="Verdana" panose="020B0604030504040204" pitchFamily="34" charset="0"/>
              </a:rPr>
              <a:t>Παρουσίασε το έργο του σε ομαδικές εκθέσεις στην Ελλάδα και το εξωτερικό, ανάμεσα στις οποίες περιλαμβάνονται η Διεθνής Έκθεση της Βιέννης το 1875, τα Ολύμπια του 1875 και του 1888 και οι εκθέσεις υπέρ του Ερυθρού Σταυρού στη οικία του Βασιλείου Μελά το 1881 και του Παρνασσού το 1885. </a:t>
            </a:r>
            <a:br>
              <a:rPr lang="el-GR" altLang="el-GR" sz="1600">
                <a:latin typeface="Verdana" panose="020B0604030504040204" pitchFamily="34" charset="0"/>
              </a:rPr>
            </a:br>
            <a:br>
              <a:rPr lang="el-GR" altLang="el-GR" sz="1600">
                <a:latin typeface="Verdana" panose="020B0604030504040204" pitchFamily="34" charset="0"/>
              </a:rPr>
            </a:br>
            <a:r>
              <a:rPr lang="el-GR" altLang="el-GR" sz="1600">
                <a:latin typeface="Verdana" panose="020B0604030504040204" pitchFamily="34" charset="0"/>
              </a:rPr>
              <a:t>Ο Ιωάννης Βιτσάρης ανήκει στη γενιά των γλυπτών που απομακρύνονται από τα αυστηρά πλαίσια του κλασικισμού και εισάγουν στο έργο τους ρεαλιστικά στοιχεία. Την περίοδο των σπουδών του ασχολήθηκε με έργα μυθολογικού περιεχομένου, τα οποία εναρμονίζονται με το πνεύμα του κλασικισμού. Από το 1871, που επέστρεψε στην Ελλάδα, άρχισε να στρέφεται σε ρεαλιστικές κατευθύνσεις, που ανιχνεύονται τόσο στην επιλογή των θεμάτων του όσο και στον τρόπο απόδοσής τους. Φιλοτέχνησε κυρίως επιτύμβια μνημεία και προτομές, ανάγλυφα, διακοσμητικές συνθέσεις και γλυπτά ελεύθερης έμπνευσης, στα οποία συνδυάζει ιδεαλιστικούς και κλασικιστικούς τύπους με ρεαλιστικά χαρακτηριστικά. Τα έργα του διακρίνονται για την έμφαση στη λεπτομερή απόδοση, καθώς και για μια ξεχωριστή ικανότητα να εμψυχώνει τις μορφές του.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a:extLst>
              <a:ext uri="{FF2B5EF4-FFF2-40B4-BE49-F238E27FC236}">
                <a16:creationId xmlns:a16="http://schemas.microsoft.com/office/drawing/2014/main" id="{C2571393-809A-5ED4-006B-0A22AC142D0F}"/>
              </a:ext>
            </a:extLst>
          </p:cNvPr>
          <p:cNvSpPr>
            <a:spLocks noGrp="1"/>
          </p:cNvSpPr>
          <p:nvPr>
            <p:ph type="title"/>
          </p:nvPr>
        </p:nvSpPr>
        <p:spPr>
          <a:xfrm>
            <a:off x="0" y="274638"/>
            <a:ext cx="8686800" cy="1143000"/>
          </a:xfrm>
        </p:spPr>
        <p:txBody>
          <a:bodyPr/>
          <a:lstStyle/>
          <a:p>
            <a:pPr algn="l" eaLnBrk="1" hangingPunct="1"/>
            <a:r>
              <a:rPr lang="el-GR" altLang="el-GR" sz="1200" i="1">
                <a:latin typeface="Verdana" panose="020B0604030504040204" pitchFamily="34" charset="0"/>
              </a:rPr>
              <a:t>Πολεμικό συμβούλιο</a:t>
            </a:r>
            <a:br>
              <a:rPr lang="en-US" altLang="el-GR" sz="1200" i="1">
                <a:latin typeface="Verdana" panose="020B0604030504040204" pitchFamily="34" charset="0"/>
              </a:rPr>
            </a:br>
            <a:r>
              <a:rPr lang="el-GR" altLang="el-GR" sz="1200">
                <a:latin typeface="Verdana" panose="020B0604030504040204" pitchFamily="34" charset="0"/>
              </a:rPr>
              <a:t>Λάδι σε μουσαμά, 38 x 33 εκ. </a:t>
            </a:r>
          </a:p>
        </p:txBody>
      </p:sp>
      <p:pic>
        <p:nvPicPr>
          <p:cNvPr id="19459" name="Picture 2" descr="C:\Users\Γιάννης\Desktop\vr 13.jpg">
            <a:extLst>
              <a:ext uri="{FF2B5EF4-FFF2-40B4-BE49-F238E27FC236}">
                <a16:creationId xmlns:a16="http://schemas.microsoft.com/office/drawing/2014/main" id="{BDED73AE-41A9-9348-2B92-19A629463B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7563" y="6350"/>
            <a:ext cx="5786437" cy="6851650"/>
          </a:xfrm>
          <a:noFill/>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196F4AF0-C945-7C63-6920-9AA849831BD0}"/>
              </a:ext>
            </a:extLst>
          </p:cNvPr>
          <p:cNvSpPr>
            <a:spLocks noGrp="1" noChangeArrowheads="1"/>
          </p:cNvSpPr>
          <p:nvPr>
            <p:ph type="title" idx="4294967295"/>
          </p:nvPr>
        </p:nvSpPr>
        <p:spPr>
          <a:xfrm>
            <a:off x="0" y="115888"/>
            <a:ext cx="8229600" cy="360362"/>
          </a:xfrm>
        </p:spPr>
        <p:txBody>
          <a:bodyPr/>
          <a:lstStyle/>
          <a:p>
            <a:r>
              <a:rPr lang="el-GR" altLang="el-GR" sz="1000" i="1">
                <a:latin typeface="Verdana" panose="020B0604030504040204" pitchFamily="34" charset="0"/>
              </a:rPr>
              <a:t>Πενθούν πνεύμα (εκμαγείο από τον οικογενειακό τάφο του Νικολάου Κουμέλη στο Α΄ Νεκροταφείο της Αθήνας)</a:t>
            </a:r>
            <a:r>
              <a:rPr lang="el-GR" altLang="el-GR" sz="1000">
                <a:latin typeface="Verdana" panose="020B0604030504040204" pitchFamily="34" charset="0"/>
              </a:rPr>
              <a:t>, 1872</a:t>
            </a:r>
            <a:r>
              <a:rPr lang="el-GR" altLang="el-GR" sz="4000"/>
              <a:t> </a:t>
            </a:r>
          </a:p>
        </p:txBody>
      </p:sp>
      <p:pic>
        <p:nvPicPr>
          <p:cNvPr id="185347" name="Picture 4" descr="βιτσ 1">
            <a:extLst>
              <a:ext uri="{FF2B5EF4-FFF2-40B4-BE49-F238E27FC236}">
                <a16:creationId xmlns:a16="http://schemas.microsoft.com/office/drawing/2014/main" id="{F706A9EB-1C10-72BB-AFA5-AF17807FD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063"/>
            <a:ext cx="7812088"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4">
            <a:extLst>
              <a:ext uri="{FF2B5EF4-FFF2-40B4-BE49-F238E27FC236}">
                <a16:creationId xmlns:a16="http://schemas.microsoft.com/office/drawing/2014/main" id="{A94B6C4B-1442-1F59-710B-4ED6952B4049}"/>
              </a:ext>
            </a:extLst>
          </p:cNvPr>
          <p:cNvSpPr>
            <a:spLocks noChangeArrowheads="1"/>
          </p:cNvSpPr>
          <p:nvPr/>
        </p:nvSpPr>
        <p:spPr bwMode="auto">
          <a:xfrm>
            <a:off x="107950" y="341313"/>
            <a:ext cx="5889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b="1">
                <a:solidFill>
                  <a:schemeClr val="tx2"/>
                </a:solidFill>
              </a:rPr>
              <a:t>Ιωάννης Βιτσάρης</a:t>
            </a:r>
            <a:br>
              <a:rPr lang="el-GR" altLang="el-GR" b="1">
                <a:solidFill>
                  <a:schemeClr val="tx2"/>
                </a:solidFill>
              </a:rPr>
            </a:br>
            <a:r>
              <a:rPr lang="el-GR" altLang="el-GR">
                <a:solidFill>
                  <a:schemeClr val="tx2"/>
                </a:solidFill>
              </a:rPr>
              <a:t>Ταφικό μνημείο Μαρίας Δεληγιάννη</a:t>
            </a:r>
          </a:p>
        </p:txBody>
      </p:sp>
      <p:pic>
        <p:nvPicPr>
          <p:cNvPr id="186371" name="Picture 5" descr="μαρία δεληγιάννη">
            <a:extLst>
              <a:ext uri="{FF2B5EF4-FFF2-40B4-BE49-F238E27FC236}">
                <a16:creationId xmlns:a16="http://schemas.microsoft.com/office/drawing/2014/main" id="{D4FCA040-4C35-1025-EE36-A17286E47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6950"/>
            <a:ext cx="7812088"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AFB3C83F-B24F-DBFC-229F-968876AA89AD}"/>
              </a:ext>
            </a:extLst>
          </p:cNvPr>
          <p:cNvSpPr>
            <a:spLocks noGrp="1" noChangeArrowheads="1"/>
          </p:cNvSpPr>
          <p:nvPr>
            <p:ph type="title" idx="4294967295"/>
          </p:nvPr>
        </p:nvSpPr>
        <p:spPr>
          <a:xfrm>
            <a:off x="0" y="274638"/>
            <a:ext cx="8229600" cy="1143000"/>
          </a:xfrm>
        </p:spPr>
        <p:txBody>
          <a:bodyPr/>
          <a:lstStyle/>
          <a:p>
            <a:pPr algn="r"/>
            <a:r>
              <a:rPr lang="el-GR" altLang="el-GR" sz="1200" b="1">
                <a:latin typeface="Verdana" panose="020B0604030504040204" pitchFamily="34" charset="0"/>
              </a:rPr>
              <a:t>Ιωάννης Βιτσάρης</a:t>
            </a:r>
            <a:br>
              <a:rPr lang="el-GR" altLang="el-GR" sz="1200" b="1">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Ταφικό μνημείο Ιωάννη Βούρου</a:t>
            </a:r>
            <a:r>
              <a:rPr lang="el-GR" altLang="el-GR" sz="4000"/>
              <a:t> </a:t>
            </a:r>
          </a:p>
        </p:txBody>
      </p:sp>
      <p:pic>
        <p:nvPicPr>
          <p:cNvPr id="187395" name="Picture 4" descr="ιωάννης βούρος">
            <a:extLst>
              <a:ext uri="{FF2B5EF4-FFF2-40B4-BE49-F238E27FC236}">
                <a16:creationId xmlns:a16="http://schemas.microsoft.com/office/drawing/2014/main" id="{749D8AF4-F9BF-5562-BE45-E22F538AA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AFCA41BA-391D-2F51-37B6-B21FF6738D38}"/>
              </a:ext>
            </a:extLst>
          </p:cNvPr>
          <p:cNvSpPr>
            <a:spLocks noGrp="1" noChangeArrowheads="1"/>
          </p:cNvSpPr>
          <p:nvPr>
            <p:ph type="title" idx="4294967295"/>
          </p:nvPr>
        </p:nvSpPr>
        <p:spPr>
          <a:xfrm>
            <a:off x="0" y="274638"/>
            <a:ext cx="8229600" cy="1143000"/>
          </a:xfrm>
        </p:spPr>
        <p:txBody>
          <a:bodyPr/>
          <a:lstStyle/>
          <a:p>
            <a:pPr algn="r"/>
            <a:r>
              <a:rPr lang="el-GR" altLang="el-GR" sz="1200" b="1">
                <a:latin typeface="Verdana" panose="020B0604030504040204" pitchFamily="34" charset="0"/>
              </a:rPr>
              <a:t>Ιωάννης Βιτσάρης</a:t>
            </a:r>
            <a:br>
              <a:rPr lang="el-GR" altLang="el-GR" sz="1200" b="1">
                <a:latin typeface="Verdana" panose="020B0604030504040204" pitchFamily="34" charset="0"/>
              </a:rPr>
            </a:br>
            <a:br>
              <a:rPr lang="el-GR" altLang="el-GR" sz="1200" b="1">
                <a:latin typeface="Verdana" panose="020B0604030504040204" pitchFamily="34" charset="0"/>
              </a:rPr>
            </a:br>
            <a:r>
              <a:rPr lang="el-GR" altLang="el-GR" sz="1200">
                <a:latin typeface="Verdana" panose="020B0604030504040204" pitchFamily="34" charset="0"/>
              </a:rPr>
              <a:t>Ταφικό μνημείο Παύλου Παυλόπουλου</a:t>
            </a:r>
            <a:r>
              <a:rPr lang="el-GR" altLang="el-GR" sz="4000"/>
              <a:t> </a:t>
            </a:r>
          </a:p>
        </p:txBody>
      </p:sp>
      <p:pic>
        <p:nvPicPr>
          <p:cNvPr id="188419" name="Picture 4" descr="παύλου παυλόπουλου">
            <a:extLst>
              <a:ext uri="{FF2B5EF4-FFF2-40B4-BE49-F238E27FC236}">
                <a16:creationId xmlns:a16="http://schemas.microsoft.com/office/drawing/2014/main" id="{C6717AB8-4AFD-4496-D494-28F7FE7A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5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3B48139C-BA7F-EDC4-7B75-7EBEF6F7A423}"/>
              </a:ext>
            </a:extLst>
          </p:cNvPr>
          <p:cNvSpPr>
            <a:spLocks noGrp="1" noChangeArrowheads="1"/>
          </p:cNvSpPr>
          <p:nvPr>
            <p:ph type="title" idx="4294967295"/>
          </p:nvPr>
        </p:nvSpPr>
        <p:spPr>
          <a:xfrm>
            <a:off x="0" y="0"/>
            <a:ext cx="8686800" cy="476250"/>
          </a:xfrm>
        </p:spPr>
        <p:txBody>
          <a:bodyPr/>
          <a:lstStyle/>
          <a:p>
            <a:pPr algn="l"/>
            <a:r>
              <a:rPr lang="el-GR" altLang="el-GR" sz="1000" b="1">
                <a:latin typeface="Verdana" panose="020B0604030504040204" pitchFamily="34" charset="0"/>
              </a:rPr>
              <a:t>Δημήτριος Φιλιππότης </a:t>
            </a:r>
            <a:r>
              <a:rPr lang="el-GR" altLang="el-GR" sz="1000">
                <a:latin typeface="Verdana" panose="020B0604030504040204" pitchFamily="34" charset="0"/>
              </a:rPr>
              <a:t>/ Ταφικό μνημείο Μαρίας Κασιμάτη</a:t>
            </a:r>
            <a:r>
              <a:rPr lang="el-GR" altLang="el-GR" sz="4000"/>
              <a:t> </a:t>
            </a:r>
          </a:p>
        </p:txBody>
      </p:sp>
      <p:pic>
        <p:nvPicPr>
          <p:cNvPr id="189443" name="Picture 4" descr="μαρίας κασιμάτη">
            <a:extLst>
              <a:ext uri="{FF2B5EF4-FFF2-40B4-BE49-F238E27FC236}">
                <a16:creationId xmlns:a16="http://schemas.microsoft.com/office/drawing/2014/main" id="{CC7D040C-1D1C-867B-3282-C3DB7B053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735013"/>
            <a:ext cx="7524750" cy="612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1511CBC-ED36-59B3-7EDA-ED8C8C9E6970}"/>
              </a:ext>
            </a:extLst>
          </p:cNvPr>
          <p:cNvSpPr>
            <a:spLocks noGrp="1" noChangeArrowheads="1"/>
          </p:cNvSpPr>
          <p:nvPr>
            <p:ph type="title" idx="4294967295"/>
          </p:nvPr>
        </p:nvSpPr>
        <p:spPr>
          <a:xfrm>
            <a:off x="0" y="274638"/>
            <a:ext cx="8229600" cy="1143000"/>
          </a:xfrm>
        </p:spPr>
        <p:txBody>
          <a:bodyPr/>
          <a:lstStyle/>
          <a:p>
            <a:pPr algn="l"/>
            <a:r>
              <a:rPr lang="el-GR" altLang="el-GR" sz="1200" b="1">
                <a:latin typeface="Verdana" panose="020B0604030504040204" pitchFamily="34" charset="0"/>
              </a:rPr>
              <a:t>Δημήτριος Φιλιππότης</a:t>
            </a:r>
            <a:br>
              <a:rPr lang="el-GR" altLang="el-GR" sz="1200" b="1">
                <a:latin typeface="Verdana" panose="020B0604030504040204" pitchFamily="34" charset="0"/>
              </a:rPr>
            </a:br>
            <a:r>
              <a:rPr lang="el-GR" altLang="el-GR" sz="1200">
                <a:latin typeface="Verdana" panose="020B0604030504040204" pitchFamily="34" charset="0"/>
              </a:rPr>
              <a:t>Ταφικό μνημείο</a:t>
            </a:r>
            <a:br>
              <a:rPr lang="el-GR" altLang="el-GR" sz="1200">
                <a:latin typeface="Verdana" panose="020B0604030504040204" pitchFamily="34" charset="0"/>
              </a:rPr>
            </a:br>
            <a:r>
              <a:rPr lang="el-GR" altLang="el-GR" sz="1200">
                <a:latin typeface="Verdana" panose="020B0604030504040204" pitchFamily="34" charset="0"/>
              </a:rPr>
              <a:t>Εμμανουήλ Ευστρατίου</a:t>
            </a:r>
            <a:r>
              <a:rPr lang="el-GR" altLang="el-GR" sz="4000"/>
              <a:t> </a:t>
            </a:r>
          </a:p>
        </p:txBody>
      </p:sp>
      <p:pic>
        <p:nvPicPr>
          <p:cNvPr id="190467" name="Picture 4" descr="εμμανου΄λη ευστρατίου">
            <a:extLst>
              <a:ext uri="{FF2B5EF4-FFF2-40B4-BE49-F238E27FC236}">
                <a16:creationId xmlns:a16="http://schemas.microsoft.com/office/drawing/2014/main" id="{5A1AE712-9497-AF10-432B-99CAB68AE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0" y="0"/>
            <a:ext cx="511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9DBD8455-58DF-9434-6831-8FD863B1A71B}"/>
              </a:ext>
            </a:extLst>
          </p:cNvPr>
          <p:cNvSpPr>
            <a:spLocks noGrp="1" noChangeArrowheads="1"/>
          </p:cNvSpPr>
          <p:nvPr>
            <p:ph type="title" idx="4294967295"/>
          </p:nvPr>
        </p:nvSpPr>
        <p:spPr>
          <a:xfrm>
            <a:off x="0" y="274638"/>
            <a:ext cx="8229600" cy="1143000"/>
          </a:xfrm>
        </p:spPr>
        <p:txBody>
          <a:bodyPr/>
          <a:lstStyle/>
          <a:p>
            <a:r>
              <a:rPr lang="el-GR" altLang="el-GR" sz="1400" b="1">
                <a:latin typeface="Verdana" panose="020B0604030504040204" pitchFamily="34" charset="0"/>
              </a:rPr>
              <a:t>Ιωάννης</a:t>
            </a:r>
            <a:r>
              <a:rPr lang="en-US" altLang="el-GR" sz="1400" b="1">
                <a:latin typeface="Verdana" panose="020B0604030504040204" pitchFamily="34" charset="0"/>
              </a:rPr>
              <a:t> </a:t>
            </a:r>
            <a:r>
              <a:rPr lang="el-GR" altLang="el-GR" sz="1400" b="1">
                <a:latin typeface="Verdana" panose="020B0604030504040204" pitchFamily="34" charset="0"/>
              </a:rPr>
              <a:t>Ζαχαρίας</a:t>
            </a:r>
            <a:r>
              <a:rPr lang="el-GR" altLang="el-GR" sz="1400">
                <a:latin typeface="Verdana" panose="020B0604030504040204" pitchFamily="34" charset="0"/>
              </a:rPr>
              <a:t> (1845, Αθήνα - ; Κέρκυρα)</a:t>
            </a:r>
            <a:r>
              <a:rPr lang="el-GR" altLang="el-GR" sz="4000"/>
              <a:t> </a:t>
            </a:r>
          </a:p>
        </p:txBody>
      </p:sp>
      <p:sp>
        <p:nvSpPr>
          <p:cNvPr id="191491" name="Rectangle 3">
            <a:extLst>
              <a:ext uri="{FF2B5EF4-FFF2-40B4-BE49-F238E27FC236}">
                <a16:creationId xmlns:a16="http://schemas.microsoft.com/office/drawing/2014/main" id="{5BC98B0D-2CE7-B011-E59F-DDBD0EEBC191}"/>
              </a:ext>
            </a:extLst>
          </p:cNvPr>
          <p:cNvSpPr>
            <a:spLocks noGrp="1" noChangeArrowheads="1"/>
          </p:cNvSpPr>
          <p:nvPr>
            <p:ph type="body" idx="4294967295"/>
          </p:nvPr>
        </p:nvSpPr>
        <p:spPr>
          <a:xfrm>
            <a:off x="0" y="1600200"/>
            <a:ext cx="9144000" cy="4525963"/>
          </a:xfrm>
        </p:spPr>
        <p:txBody>
          <a:bodyPr/>
          <a:lstStyle/>
          <a:p>
            <a:pPr>
              <a:lnSpc>
                <a:spcPct val="80000"/>
              </a:lnSpc>
              <a:buFontTx/>
              <a:buNone/>
            </a:pPr>
            <a:r>
              <a:rPr lang="el-GR" altLang="el-GR" sz="1400">
                <a:latin typeface="Verdana" panose="020B0604030504040204" pitchFamily="34" charset="0"/>
              </a:rPr>
              <a:t>Το 1859 σπούδαζε στο Σχολείον των Τεχνών, όπου τιμήθηκε με το β' βραβείο. Αποφοίτησε το 1866 και τον επόμενο χρόνο συνέχισε τις σπουδές του στην Ακαδημία του Μονάχου κοντά στον Κarl</a:t>
            </a:r>
            <a:r>
              <a:rPr lang="en-US" altLang="el-GR" sz="1400">
                <a:latin typeface="Verdana" panose="020B0604030504040204" pitchFamily="34" charset="0"/>
              </a:rPr>
              <a:t> </a:t>
            </a:r>
            <a:r>
              <a:rPr lang="el-GR" altLang="el-GR" sz="1400">
                <a:latin typeface="Verdana" panose="020B0604030504040204" pitchFamily="34" charset="0"/>
              </a:rPr>
              <a:t>von Piloty ο οποίος, εκτιμώντας το ταλέντο του, πρότεινε να του χορηγηθεί υποτροφία. Το 1873 έλαβε μέρος στη Διεθνή Έκθεση της Βιέννης, η εκδήλωση όμως ψυχασθένειας διέκοψε πολύ νωρίς την καλλιτεχνική του πορεία. Πέθανε στο Ψυχιατρείο της Κέρκυρας, αλλά η ακριβής χρονολογία του θανάτου του δεν είναι γνωστή. </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Το έργο του, περιορισμένο σε αριθμό, περιλαμβάνει προσωπογραφίες και ηθογραφικές σκηνές, που αποδίδει με ιδιαίτερη ευαισθησία και δύναμη τεχνικής.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852FCB5D-B890-6D6C-5797-1A1430A33FAC}"/>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Νέος καλλιτέχνης</a:t>
            </a:r>
            <a:r>
              <a:rPr lang="el-GR" altLang="el-GR" sz="1200">
                <a:latin typeface="Verdana" panose="020B0604030504040204" pitchFamily="34" charset="0"/>
              </a:rPr>
              <a:t>, 1868 </a:t>
            </a:r>
            <a:br>
              <a:rPr lang="el-GR" altLang="el-GR" sz="1200">
                <a:latin typeface="Verdana" panose="020B0604030504040204" pitchFamily="34" charset="0"/>
              </a:rPr>
            </a:br>
            <a:r>
              <a:rPr lang="el-GR" altLang="el-GR" sz="1200">
                <a:latin typeface="Verdana" panose="020B0604030504040204" pitchFamily="34" charset="0"/>
              </a:rPr>
              <a:t>Λάδι σε μουσαμά, 64 x 46 εκ.</a:t>
            </a:r>
            <a:r>
              <a:rPr lang="el-GR" altLang="el-GR" sz="4000"/>
              <a:t> </a:t>
            </a:r>
          </a:p>
        </p:txBody>
      </p:sp>
      <p:pic>
        <p:nvPicPr>
          <p:cNvPr id="192515" name="Picture 4" descr="ζαχαριάς 1">
            <a:extLst>
              <a:ext uri="{FF2B5EF4-FFF2-40B4-BE49-F238E27FC236}">
                <a16:creationId xmlns:a16="http://schemas.microsoft.com/office/drawing/2014/main" id="{27326194-1E67-5402-4157-E8E4FF5E9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95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3BA1127F-A94A-1740-BC03-CE06294E7FE2}"/>
              </a:ext>
            </a:extLst>
          </p:cNvPr>
          <p:cNvSpPr>
            <a:spLocks noGrp="1" noChangeArrowheads="1"/>
          </p:cNvSpPr>
          <p:nvPr>
            <p:ph type="title" idx="4294967295"/>
          </p:nvPr>
        </p:nvSpPr>
        <p:spPr>
          <a:xfrm>
            <a:off x="0" y="333375"/>
            <a:ext cx="9144000" cy="1143000"/>
          </a:xfrm>
        </p:spPr>
        <p:txBody>
          <a:bodyPr/>
          <a:lstStyle/>
          <a:p>
            <a:pPr algn="r"/>
            <a:r>
              <a:rPr lang="el-GR" altLang="el-GR" sz="1200" i="1">
                <a:latin typeface="Verdana" panose="020B0604030504040204" pitchFamily="34" charset="0"/>
              </a:rPr>
              <a:t>Προσωπογραφία άνδρα</a:t>
            </a:r>
            <a:r>
              <a:rPr lang="el-GR" altLang="el-GR" sz="1200">
                <a:latin typeface="Verdana" panose="020B0604030504040204" pitchFamily="34" charset="0"/>
              </a:rPr>
              <a:t>, 1866 </a:t>
            </a:r>
            <a:br>
              <a:rPr lang="el-GR" altLang="el-GR" sz="1200">
                <a:latin typeface="Verdana" panose="020B0604030504040204" pitchFamily="34" charset="0"/>
              </a:rPr>
            </a:br>
            <a:r>
              <a:rPr lang="el-GR" altLang="el-GR" sz="1200">
                <a:latin typeface="Verdana" panose="020B0604030504040204" pitchFamily="34" charset="0"/>
              </a:rPr>
              <a:t>Λάδι σε μουσαμά, 50 x 42,5 εκ.</a:t>
            </a:r>
            <a:r>
              <a:rPr lang="el-GR" altLang="el-GR" sz="4000"/>
              <a:t> </a:t>
            </a:r>
          </a:p>
        </p:txBody>
      </p:sp>
      <p:pic>
        <p:nvPicPr>
          <p:cNvPr id="193539" name="Picture 4" descr="ζαχαριάς 2">
            <a:extLst>
              <a:ext uri="{FF2B5EF4-FFF2-40B4-BE49-F238E27FC236}">
                <a16:creationId xmlns:a16="http://schemas.microsoft.com/office/drawing/2014/main" id="{9049D69C-E569-E75C-72E2-21F094EC7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8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3">
            <a:extLst>
              <a:ext uri="{FF2B5EF4-FFF2-40B4-BE49-F238E27FC236}">
                <a16:creationId xmlns:a16="http://schemas.microsoft.com/office/drawing/2014/main" id="{83BC56EE-CBAE-0FFF-5493-444B2428EFE8}"/>
              </a:ext>
            </a:extLst>
          </p:cNvPr>
          <p:cNvSpPr>
            <a:spLocks noGrp="1" noChangeArrowheads="1"/>
          </p:cNvSpPr>
          <p:nvPr>
            <p:ph type="body" idx="4294967295"/>
          </p:nvPr>
        </p:nvSpPr>
        <p:spPr>
          <a:xfrm>
            <a:off x="0" y="836613"/>
            <a:ext cx="8229600" cy="5289550"/>
          </a:xfrm>
        </p:spPr>
        <p:txBody>
          <a:bodyPr/>
          <a:lstStyle/>
          <a:p>
            <a:pPr>
              <a:lnSpc>
                <a:spcPct val="80000"/>
              </a:lnSpc>
              <a:buFontTx/>
              <a:buNone/>
            </a:pPr>
            <a:r>
              <a:rPr lang="el-GR" altLang="el-GR" sz="1400" b="1">
                <a:latin typeface="Verdana" panose="020B0604030504040204" pitchFamily="34" charset="0"/>
              </a:rPr>
              <a:t>Αριστείδης Οικονόμου</a:t>
            </a:r>
          </a:p>
          <a:p>
            <a:pPr>
              <a:lnSpc>
                <a:spcPct val="80000"/>
              </a:lnSpc>
              <a:buFontTx/>
              <a:buNone/>
            </a:pPr>
            <a:br>
              <a:rPr lang="el-GR" altLang="el-GR" sz="1400">
                <a:latin typeface="Verdana" panose="020B0604030504040204" pitchFamily="34" charset="0"/>
              </a:rPr>
            </a:br>
            <a:r>
              <a:rPr lang="el-GR" altLang="el-GR" sz="1400">
                <a:latin typeface="Verdana" panose="020B0604030504040204" pitchFamily="34" charset="0"/>
              </a:rPr>
              <a:t>(1823, Βιέννη – 1887, Αθήνα)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Μέλος της ελληνικής ομογένειας, σπούδασε ζωγραφική αρχικά στη Βιέννη και στη συνέχεια στην Ακαδημία της Βενετίας. Το 1873 πήρε μέρος στη Διεθνή Έκθεση της Βιέννης, όπου και διακρίθηκε, και το 1878 συμμετείχε με δύο έργα στην Παγκόσμια Έκθεση του Παρισιού. Το 1882, όντας στη Βιέννη, δώρισε μία </a:t>
            </a:r>
            <a:r>
              <a:rPr lang="el-GR" altLang="el-GR" sz="1400" i="1">
                <a:latin typeface="Verdana" panose="020B0604030504040204" pitchFamily="34" charset="0"/>
              </a:rPr>
              <a:t>Παναγία</a:t>
            </a:r>
            <a:r>
              <a:rPr lang="el-GR" altLang="el-GR" sz="1400">
                <a:latin typeface="Verdana" panose="020B0604030504040204" pitchFamily="34" charset="0"/>
              </a:rPr>
              <a:t> ιταλού ζωγράφου στη Σχολή Καλών Τεχνών της Αθήνας. Ήταν μέλος της κριτικής επιτροπής του διαγωνισμού που προκήρυξε το 1883 το Πανεπιστήμιο Αθηνών για την κατασκευή του ανδριάντα του Γλάδστωνα και την ίδια χρονιά, κατόπιν παραγγελίας, ζωγράφισε για το Πανεπιστήμιο την </a:t>
            </a:r>
            <a:r>
              <a:rPr lang="el-GR" altLang="el-GR" sz="1400" i="1">
                <a:latin typeface="Verdana" panose="020B0604030504040204" pitchFamily="34" charset="0"/>
              </a:rPr>
              <a:t>Προσωπογραφία του καθηγητή Π. Γρηγοριάδη</a:t>
            </a:r>
            <a:r>
              <a:rPr lang="el-GR" altLang="el-GR" sz="1400">
                <a:latin typeface="Verdana" panose="020B0604030504040204" pitchFamily="34" charset="0"/>
              </a:rPr>
              <a:t>.</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Ζωγράφος των πρώτων μετεπαναστατικών χρόνων, φιλοτέχνησε κατά κύριο λόγο προσωπογραφίες, ακολουθώντας ακαδημαϊκά πρότυπα, ενώ εκτέλεσε και αντίγραφα έργων ιταλών δημιουργών.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1B43C6F-5324-DA74-15C3-98EAD65B4906}"/>
              </a:ext>
            </a:extLst>
          </p:cNvPr>
          <p:cNvSpPr>
            <a:spLocks noGrp="1" noChangeArrowheads="1"/>
          </p:cNvSpPr>
          <p:nvPr>
            <p:ph type="title" idx="4294967295"/>
          </p:nvPr>
        </p:nvSpPr>
        <p:spPr>
          <a:xfrm>
            <a:off x="0" y="357188"/>
            <a:ext cx="2928938" cy="1143000"/>
          </a:xfrm>
        </p:spPr>
        <p:txBody>
          <a:bodyPr/>
          <a:lstStyle/>
          <a:p>
            <a:pPr algn="l" eaLnBrk="1" hangingPunct="1"/>
            <a:r>
              <a:rPr lang="el-GR" altLang="el-GR" sz="1200" i="1">
                <a:latin typeface="Verdana" panose="020B0604030504040204" pitchFamily="34" charset="0"/>
              </a:rPr>
              <a:t>Ο Παλαιών Πατρών Γερμανός</a:t>
            </a:r>
            <a:br>
              <a:rPr lang="en-US" altLang="el-GR" sz="1200" i="1">
                <a:latin typeface="Verdana" panose="020B0604030504040204" pitchFamily="34" charset="0"/>
              </a:rPr>
            </a:br>
            <a:r>
              <a:rPr lang="el-GR" altLang="el-GR" sz="1200" i="1">
                <a:latin typeface="Verdana" panose="020B0604030504040204" pitchFamily="34" charset="0"/>
              </a:rPr>
              <a:t>ευλογεί τη σημαία της Επανάστασης</a:t>
            </a:r>
            <a:br>
              <a:rPr lang="en-US" altLang="el-GR" sz="1200" i="1">
                <a:latin typeface="Verdana" panose="020B0604030504040204" pitchFamily="34" charset="0"/>
              </a:rPr>
            </a:br>
            <a:r>
              <a:rPr lang="el-GR" altLang="el-GR" sz="1200">
                <a:latin typeface="Verdana" panose="020B0604030504040204" pitchFamily="34" charset="0"/>
              </a:rPr>
              <a:t>1865</a:t>
            </a:r>
            <a:br>
              <a:rPr lang="en-US"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164 x 126 εκ. </a:t>
            </a:r>
          </a:p>
        </p:txBody>
      </p:sp>
      <p:pic>
        <p:nvPicPr>
          <p:cNvPr id="20483" name="Picture 4" descr="C:\Users\Γιάννης\Desktop\vr 8.jpg">
            <a:extLst>
              <a:ext uri="{FF2B5EF4-FFF2-40B4-BE49-F238E27FC236}">
                <a16:creationId xmlns:a16="http://schemas.microsoft.com/office/drawing/2014/main" id="{18FC07AA-C968-C216-D860-154714AE2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25" y="0"/>
            <a:ext cx="509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4605C541-ED59-12E4-7477-06D63C99FCDE}"/>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Προσωπογραφία</a:t>
            </a:r>
            <a:br>
              <a:rPr lang="el-GR" altLang="el-GR" sz="1200" i="1">
                <a:latin typeface="Verdana" panose="020B0604030504040204" pitchFamily="34" charset="0"/>
              </a:rPr>
            </a:br>
            <a:r>
              <a:rPr lang="el-GR" altLang="el-GR" sz="1200" i="1">
                <a:latin typeface="Verdana" panose="020B0604030504040204" pitchFamily="34" charset="0"/>
              </a:rPr>
              <a:t>ευγενούς κυρίας</a:t>
            </a:r>
            <a:r>
              <a:rPr lang="el-GR" altLang="el-GR" sz="1200">
                <a:latin typeface="Verdana" panose="020B0604030504040204" pitchFamily="34" charset="0"/>
              </a:rPr>
              <a:t>, 1857 </a:t>
            </a:r>
            <a:br>
              <a:rPr lang="el-GR" altLang="el-GR" sz="1200">
                <a:latin typeface="Verdana" panose="020B0604030504040204" pitchFamily="34" charset="0"/>
              </a:rPr>
            </a:br>
            <a:r>
              <a:rPr lang="el-GR" altLang="el-GR" sz="1200">
                <a:latin typeface="Verdana" panose="020B0604030504040204" pitchFamily="34" charset="0"/>
              </a:rPr>
              <a:t>Λάδι σε μουσαμά, 92 x 71 εκ.</a:t>
            </a:r>
            <a:r>
              <a:rPr lang="el-GR" altLang="el-GR" sz="4000"/>
              <a:t> </a:t>
            </a:r>
          </a:p>
        </p:txBody>
      </p:sp>
      <p:pic>
        <p:nvPicPr>
          <p:cNvPr id="195587" name="Picture 4" descr="οικονόμου 1">
            <a:extLst>
              <a:ext uri="{FF2B5EF4-FFF2-40B4-BE49-F238E27FC236}">
                <a16:creationId xmlns:a16="http://schemas.microsoft.com/office/drawing/2014/main" id="{0A725EF0-2CD2-D10E-8027-B3F1EC4D1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4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5D6218EE-02DC-95A8-A709-484F5E4935A9}"/>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Προσωπογραφία κυρίας</a:t>
            </a:r>
            <a:r>
              <a:rPr lang="el-GR" altLang="el-GR" sz="1200">
                <a:latin typeface="Verdana" panose="020B0604030504040204" pitchFamily="34" charset="0"/>
              </a:rPr>
              <a:t>, 1849 </a:t>
            </a:r>
            <a:br>
              <a:rPr lang="el-GR" altLang="el-GR" sz="1200">
                <a:latin typeface="Verdana" panose="020B0604030504040204" pitchFamily="34" charset="0"/>
              </a:rPr>
            </a:br>
            <a:r>
              <a:rPr lang="el-GR" altLang="el-GR" sz="1200">
                <a:latin typeface="Verdana" panose="020B0604030504040204" pitchFamily="34" charset="0"/>
              </a:rPr>
              <a:t>Λάδι σε μουσαμά, 68 x 55,5 εκ.</a:t>
            </a:r>
            <a:r>
              <a:rPr lang="el-GR" altLang="el-GR" sz="4000"/>
              <a:t> </a:t>
            </a:r>
          </a:p>
        </p:txBody>
      </p:sp>
      <p:pic>
        <p:nvPicPr>
          <p:cNvPr id="196611" name="Picture 4" descr="οικονόμου 2">
            <a:extLst>
              <a:ext uri="{FF2B5EF4-FFF2-40B4-BE49-F238E27FC236}">
                <a16:creationId xmlns:a16="http://schemas.microsoft.com/office/drawing/2014/main" id="{093BF629-9AC8-8301-AB86-E7A0186FC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02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54A33A78-B7CA-ACB3-7EC3-DFE4D5E5956E}"/>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Ασία</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63 x 50 εκ.</a:t>
            </a:r>
            <a:r>
              <a:rPr lang="el-GR" altLang="el-GR" sz="4000"/>
              <a:t> </a:t>
            </a:r>
          </a:p>
        </p:txBody>
      </p:sp>
      <p:pic>
        <p:nvPicPr>
          <p:cNvPr id="197635" name="Picture 4" descr="οικονόμου 3">
            <a:extLst>
              <a:ext uri="{FF2B5EF4-FFF2-40B4-BE49-F238E27FC236}">
                <a16:creationId xmlns:a16="http://schemas.microsoft.com/office/drawing/2014/main" id="{50BB4044-B0D3-96DD-AC11-3838238EC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0"/>
            <a:ext cx="539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B577619A-539E-57F7-1BD8-514689EE7B2F}"/>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Ο Αρχαιολόγος</a:t>
            </a:r>
            <a:r>
              <a:rPr lang="el-GR" altLang="el-GR" sz="1200">
                <a:latin typeface="Verdana" panose="020B0604030504040204" pitchFamily="34" charset="0"/>
              </a:rPr>
              <a:t>, 1860 </a:t>
            </a:r>
            <a:br>
              <a:rPr lang="el-GR" altLang="el-GR" sz="1200">
                <a:latin typeface="Verdana" panose="020B0604030504040204" pitchFamily="34" charset="0"/>
              </a:rPr>
            </a:br>
            <a:r>
              <a:rPr lang="el-GR" altLang="el-GR" sz="1200">
                <a:latin typeface="Verdana" panose="020B0604030504040204" pitchFamily="34" charset="0"/>
              </a:rPr>
              <a:t>Λάδι σε μουσαμά, 151 x 121 εκ.</a:t>
            </a:r>
            <a:r>
              <a:rPr lang="el-GR" altLang="el-GR" sz="4000"/>
              <a:t> </a:t>
            </a:r>
          </a:p>
        </p:txBody>
      </p:sp>
      <p:pic>
        <p:nvPicPr>
          <p:cNvPr id="198659" name="Picture 4" descr="οικονόμου 4">
            <a:extLst>
              <a:ext uri="{FF2B5EF4-FFF2-40B4-BE49-F238E27FC236}">
                <a16:creationId xmlns:a16="http://schemas.microsoft.com/office/drawing/2014/main" id="{A8950D1A-E355-4E55-E7B6-D7A289C7E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1E4B1AA-5C8E-F082-999E-984A0FAC59AE}"/>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Κεφάλι Άραβα</a:t>
            </a:r>
            <a:r>
              <a:rPr lang="el-GR" altLang="el-GR" sz="1200">
                <a:latin typeface="Verdana" panose="020B0604030504040204" pitchFamily="34" charset="0"/>
              </a:rPr>
              <a:t>, 1846 </a:t>
            </a:r>
            <a:br>
              <a:rPr lang="el-GR" altLang="el-GR" sz="1200">
                <a:latin typeface="Verdana" panose="020B0604030504040204" pitchFamily="34" charset="0"/>
              </a:rPr>
            </a:br>
            <a:r>
              <a:rPr lang="el-GR" altLang="el-GR" sz="1200">
                <a:latin typeface="Verdana" panose="020B0604030504040204" pitchFamily="34" charset="0"/>
              </a:rPr>
              <a:t>Λάδι σε μουσαμά, 52 x 41 εκ.</a:t>
            </a:r>
            <a:r>
              <a:rPr lang="el-GR" altLang="el-GR" sz="4000"/>
              <a:t> </a:t>
            </a:r>
          </a:p>
        </p:txBody>
      </p:sp>
      <p:pic>
        <p:nvPicPr>
          <p:cNvPr id="199683" name="Picture 4" descr="οικονόμου 5">
            <a:extLst>
              <a:ext uri="{FF2B5EF4-FFF2-40B4-BE49-F238E27FC236}">
                <a16:creationId xmlns:a16="http://schemas.microsoft.com/office/drawing/2014/main" id="{5B05EF14-7A1D-F594-08C9-7B2E5BD23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8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94BBC6D-D92A-D6A6-AB71-A6ABDB3F6C50}"/>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Κακές ειδήσεις</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l-GR" altLang="el-GR" sz="1200">
                <a:latin typeface="Verdana" panose="020B0604030504040204" pitchFamily="34" charset="0"/>
              </a:rPr>
            </a:br>
            <a:r>
              <a:rPr lang="el-GR" altLang="el-GR" sz="1200">
                <a:latin typeface="Verdana" panose="020B0604030504040204" pitchFamily="34" charset="0"/>
              </a:rPr>
              <a:t>45 x 36 εκ.</a:t>
            </a:r>
            <a:r>
              <a:rPr lang="el-GR" altLang="el-GR" sz="4000"/>
              <a:t> </a:t>
            </a:r>
          </a:p>
        </p:txBody>
      </p:sp>
      <p:pic>
        <p:nvPicPr>
          <p:cNvPr id="200707" name="Picture 4" descr="οικονόμου 6">
            <a:extLst>
              <a:ext uri="{FF2B5EF4-FFF2-40B4-BE49-F238E27FC236}">
                <a16:creationId xmlns:a16="http://schemas.microsoft.com/office/drawing/2014/main" id="{3173B3A3-B0C0-3813-DE59-5150833FB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9850" y="0"/>
            <a:ext cx="5264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3">
            <a:extLst>
              <a:ext uri="{FF2B5EF4-FFF2-40B4-BE49-F238E27FC236}">
                <a16:creationId xmlns:a16="http://schemas.microsoft.com/office/drawing/2014/main" id="{8EAE3AAB-916C-5EF8-9866-89223BABFDBD}"/>
              </a:ext>
            </a:extLst>
          </p:cNvPr>
          <p:cNvSpPr>
            <a:spLocks noGrp="1" noChangeArrowheads="1"/>
          </p:cNvSpPr>
          <p:nvPr>
            <p:ph type="body" idx="4294967295"/>
          </p:nvPr>
        </p:nvSpPr>
        <p:spPr>
          <a:xfrm>
            <a:off x="0" y="549275"/>
            <a:ext cx="9144000" cy="5576888"/>
          </a:xfrm>
        </p:spPr>
        <p:txBody>
          <a:bodyPr/>
          <a:lstStyle/>
          <a:p>
            <a:pPr>
              <a:lnSpc>
                <a:spcPct val="80000"/>
              </a:lnSpc>
              <a:buFontTx/>
              <a:buNone/>
            </a:pPr>
            <a:r>
              <a:rPr lang="el-GR" altLang="el-GR" sz="1400" b="1">
                <a:latin typeface="Verdana" panose="020B0604030504040204" pitchFamily="34" charset="0"/>
              </a:rPr>
              <a:t>Νικόλαος Ξυδιάς</a:t>
            </a:r>
          </a:p>
          <a:p>
            <a:pPr>
              <a:lnSpc>
                <a:spcPct val="80000"/>
              </a:lnSpc>
              <a:buFontTx/>
              <a:buNone/>
            </a:pPr>
            <a:endParaRPr lang="el-GR" altLang="el-GR" sz="1400" b="1">
              <a:latin typeface="Verdana" panose="020B0604030504040204" pitchFamily="34" charset="0"/>
            </a:endParaRPr>
          </a:p>
          <a:p>
            <a:pPr>
              <a:lnSpc>
                <a:spcPct val="80000"/>
              </a:lnSpc>
              <a:buFontTx/>
              <a:buNone/>
            </a:pPr>
            <a:r>
              <a:rPr lang="el-GR" altLang="el-GR" sz="1400">
                <a:latin typeface="Verdana" panose="020B0604030504040204" pitchFamily="34" charset="0"/>
              </a:rPr>
              <a:t>(1828, Ληξούρι Κεφαλονιάς - 1909, Αθήνα)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Σπούδασε ζωγραφική αρχικά στην Ιταλία (Βενετία ή Ρώμη), μετά το θάνατο όμως του αδελφού του πήγε στο Λονδίνο και το 1866 εγκαταστάθηκε στο Παρίσι, όπου ολοκλήρωσε τις σπουδές του στη Σχολή Καλών Τεχνών με καθηγητές τους Henri Leroux και Jean-Paul Laurens.</a:t>
            </a:r>
          </a:p>
          <a:p>
            <a:pPr>
              <a:lnSpc>
                <a:spcPct val="80000"/>
              </a:lnSpc>
              <a:buFontTx/>
              <a:buNone/>
            </a:pPr>
            <a:br>
              <a:rPr lang="el-GR" altLang="el-GR" sz="1400">
                <a:latin typeface="Verdana" panose="020B0604030504040204" pitchFamily="34" charset="0"/>
              </a:rPr>
            </a:br>
            <a:r>
              <a:rPr lang="el-GR" altLang="el-GR" sz="1400">
                <a:latin typeface="Verdana" panose="020B0604030504040204" pitchFamily="34" charset="0"/>
              </a:rPr>
              <a:t>Παραμένοντας στη γαλλική πρωτεύουσα τριάντα χρόνια, έκανε αξιόλογη καριέρα και ανέπτυξε πλούσια καλλιτεχνική δραστηριότητα, συμμετέχοντας σε πολλά παρισινά σαλόνια, στις Παγκόσμιες Εκθέσεις του Παρισιού το 1878 και το 1889, στη Διεθνή Έκθεση του Λονδίνου το 1862, καθώς και σε εκθέσεις στην Ελλάδα. Κατά τη διάρκεια της εκεί παραμονής του ταξίδεψε στην Ιταλία και τη Ρωσία, ενώ το 1899, καταβεβλημένος από το θάνατο της γυναίκας του, επέστρεψε στην Ελλάδα, όπου έζησε μόνος και αφανής σε ένα δωμάτιο ξενοδοχείου, εξακολουθώντας όμως να εργάζεται μέχρι το τέλος της ζωής του.</a:t>
            </a:r>
          </a:p>
          <a:p>
            <a:pPr>
              <a:lnSpc>
                <a:spcPct val="80000"/>
              </a:lnSpc>
              <a:buFontTx/>
              <a:buNone/>
            </a:pPr>
            <a:endParaRPr lang="el-GR" altLang="el-GR" sz="1400">
              <a:latin typeface="Verdana" panose="020B0604030504040204" pitchFamily="34" charset="0"/>
            </a:endParaRPr>
          </a:p>
          <a:p>
            <a:pPr>
              <a:lnSpc>
                <a:spcPct val="80000"/>
              </a:lnSpc>
              <a:buFontTx/>
              <a:buNone/>
            </a:pPr>
            <a:r>
              <a:rPr lang="el-GR" altLang="el-GR" sz="1400">
                <a:latin typeface="Verdana" panose="020B0604030504040204" pitchFamily="34" charset="0"/>
              </a:rPr>
              <a:t>  Ο Ξυδιάς, αν και έζησε στο Παρίσι σε μια περίοδο που πολλοί καλλιτέχνες στρέφονταν στον ιμπρεσιονισμό, παρέμεινε κατά βάση ακαδημαϊκός, χωρίς να αποτολμήσει ουσιαστικές αλλαγές. Ασχολήθηκε κυρίως με την προσωπογραφία, αλλά και με τη νεκρή φύση, τη μυθολογική και αλληγορική σκηνή και την ηθογραφία, ενώ το 1869, κατά παραγγελία της ελληνικής κοινότητας, φιλοτέχνησε τρεις εικόνες για το ναό του Αγίου Νικολάου στο Λίβερπουλ, στις οποίες είναι εμφανής η αφομοίωση των δυτικότροπων στοιχείων που χαρακτηρίζουν τη ζωγραφική των Επτανήσων.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D9D5ACE0-CE02-E1D0-3990-DB97AA830179}"/>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Η Λήδα στα νερά του Ευρώτα</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χαρτόνι, 47 x 32 εκ.</a:t>
            </a:r>
            <a:r>
              <a:rPr lang="el-GR" altLang="el-GR" sz="4000"/>
              <a:t> </a:t>
            </a:r>
          </a:p>
        </p:txBody>
      </p:sp>
      <p:pic>
        <p:nvPicPr>
          <p:cNvPr id="202755" name="Picture 4" descr="ξυδιάς 3">
            <a:extLst>
              <a:ext uri="{FF2B5EF4-FFF2-40B4-BE49-F238E27FC236}">
                <a16:creationId xmlns:a16="http://schemas.microsoft.com/office/drawing/2014/main" id="{58074FAB-78C6-F4E7-8ABA-223609BFE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925" y="0"/>
            <a:ext cx="453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E5B0BCF-8D49-A069-5118-7434CF95E7C3}"/>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Ο όρκος των Φιλικών</a:t>
            </a:r>
            <a:br>
              <a:rPr lang="el-GR" altLang="el-GR" sz="1200" i="1">
                <a:latin typeface="Verdana" panose="020B0604030504040204" pitchFamily="34" charset="0"/>
              </a:rPr>
            </a:br>
            <a:r>
              <a:rPr lang="el-GR" altLang="el-GR" sz="1200">
                <a:latin typeface="Verdana" panose="020B0604030504040204" pitchFamily="34" charset="0"/>
              </a:rPr>
              <a:t>Σχέδιο με λάδι</a:t>
            </a:r>
          </a:p>
        </p:txBody>
      </p:sp>
      <p:pic>
        <p:nvPicPr>
          <p:cNvPr id="203779" name="Picture 4" descr="ξυδιάς 9">
            <a:extLst>
              <a:ext uri="{FF2B5EF4-FFF2-40B4-BE49-F238E27FC236}">
                <a16:creationId xmlns:a16="http://schemas.microsoft.com/office/drawing/2014/main" id="{5739725C-A538-E4BC-0F40-7E413F89B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1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3F5CC467-F5D3-A299-4BFD-C53AE87A5BC7}"/>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Προσωπογραφία γυναίκας</a:t>
            </a:r>
            <a:br>
              <a:rPr lang="el-GR" altLang="el-GR" sz="1200">
                <a:latin typeface="Verdana" panose="020B0604030504040204" pitchFamily="34" charset="0"/>
              </a:rPr>
            </a:br>
            <a:r>
              <a:rPr lang="el-GR" altLang="el-GR" sz="1200">
                <a:latin typeface="Verdana" panose="020B0604030504040204" pitchFamily="34" charset="0"/>
              </a:rPr>
              <a:t>π. 1870 </a:t>
            </a: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l-GR" altLang="el-GR" sz="1200">
                <a:latin typeface="Verdana" panose="020B0604030504040204" pitchFamily="34" charset="0"/>
              </a:rPr>
            </a:br>
            <a:r>
              <a:rPr lang="el-GR" altLang="el-GR" sz="1200">
                <a:latin typeface="Verdana" panose="020B0604030504040204" pitchFamily="34" charset="0"/>
              </a:rPr>
              <a:t>92 x 72,5 εκ.</a:t>
            </a:r>
            <a:r>
              <a:rPr lang="el-GR" altLang="el-GR" sz="4000"/>
              <a:t> </a:t>
            </a:r>
          </a:p>
        </p:txBody>
      </p:sp>
      <p:pic>
        <p:nvPicPr>
          <p:cNvPr id="204803" name="Picture 4" descr="ξυδιάς 2">
            <a:extLst>
              <a:ext uri="{FF2B5EF4-FFF2-40B4-BE49-F238E27FC236}">
                <a16:creationId xmlns:a16="http://schemas.microsoft.com/office/drawing/2014/main" id="{5E950073-9EA0-2B02-F74B-7FD8B9727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a:extLst>
              <a:ext uri="{FF2B5EF4-FFF2-40B4-BE49-F238E27FC236}">
                <a16:creationId xmlns:a16="http://schemas.microsoft.com/office/drawing/2014/main" id="{05B7AFA8-BDE5-FF5F-49A2-10CDBBC22AA8}"/>
              </a:ext>
            </a:extLst>
          </p:cNvPr>
          <p:cNvSpPr>
            <a:spLocks noGrp="1" noChangeArrowheads="1"/>
          </p:cNvSpPr>
          <p:nvPr>
            <p:ph type="body" idx="4294967295"/>
          </p:nvPr>
        </p:nvSpPr>
        <p:spPr>
          <a:xfrm>
            <a:off x="0" y="333375"/>
            <a:ext cx="8964613" cy="6524625"/>
          </a:xfrm>
        </p:spPr>
        <p:txBody>
          <a:bodyPr/>
          <a:lstStyle/>
          <a:p>
            <a:pPr algn="ctr" eaLnBrk="1" hangingPunct="1">
              <a:lnSpc>
                <a:spcPct val="80000"/>
              </a:lnSpc>
              <a:buFontTx/>
              <a:buNone/>
            </a:pPr>
            <a:r>
              <a:rPr lang="el-GR" altLang="el-GR" sz="1400" b="1">
                <a:latin typeface="Verdana" panose="020B0604030504040204" pitchFamily="34" charset="0"/>
              </a:rPr>
              <a:t>Θεόδωρος Βρυζάκης </a:t>
            </a:r>
            <a:r>
              <a:rPr lang="el-GR" altLang="el-GR" sz="1400">
                <a:latin typeface="Verdana" panose="020B0604030504040204" pitchFamily="34" charset="0"/>
              </a:rPr>
              <a:t>(1816</a:t>
            </a:r>
            <a:r>
              <a:rPr lang="el-GR" altLang="el-GR" sz="1400"/>
              <a:t>, </a:t>
            </a:r>
            <a:r>
              <a:rPr lang="el-GR" altLang="el-GR" sz="1400">
                <a:latin typeface="Verdana" panose="020B0604030504040204" pitchFamily="34" charset="0"/>
              </a:rPr>
              <a:t>Θήβα – 1878</a:t>
            </a:r>
            <a:r>
              <a:rPr lang="el-GR" altLang="el-GR" sz="1400"/>
              <a:t>, </a:t>
            </a:r>
            <a:r>
              <a:rPr lang="el-GR" altLang="el-GR" sz="1400">
                <a:latin typeface="Verdana" panose="020B0604030504040204" pitchFamily="34" charset="0"/>
              </a:rPr>
              <a:t>Μόναχο)</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Μετά τον απαγχονισμό του πατέρα του από τους Τούρκους το 1821 βρέθηκε μαζί με τον αδελφό του Ευθύμιο στο Ορφανοτροφείο του Καποδίστρια στην Αίγινα. </a:t>
            </a:r>
            <a:r>
              <a:rPr lang="el-GR" altLang="el-GR" sz="1400" dirty="0">
                <a:latin typeface="Verdana" panose="020B0604030504040204" pitchFamily="34" charset="0"/>
              </a:rPr>
              <a:t>Το 1832, με τη μεσολάβηση πιθανώς του </a:t>
            </a:r>
            <a:r>
              <a:rPr lang="el-GR" altLang="el-GR" sz="1400" dirty="0" err="1">
                <a:latin typeface="Verdana" panose="020B0604030504040204" pitchFamily="34" charset="0"/>
              </a:rPr>
              <a:t>Ludwig</a:t>
            </a:r>
            <a:r>
              <a:rPr lang="el-GR" altLang="el-GR" sz="1400" dirty="0">
                <a:latin typeface="Verdana" panose="020B0604030504040204" pitchFamily="34" charset="0"/>
              </a:rPr>
              <a:t> </a:t>
            </a:r>
            <a:r>
              <a:rPr lang="el-GR" altLang="el-GR" sz="1400" dirty="0" err="1">
                <a:latin typeface="Verdana" panose="020B0604030504040204" pitchFamily="34" charset="0"/>
              </a:rPr>
              <a:t>Thiersch</a:t>
            </a:r>
            <a:r>
              <a:rPr lang="el-GR" altLang="el-GR" sz="1400" dirty="0">
                <a:latin typeface="Verdana" panose="020B0604030504040204" pitchFamily="34" charset="0"/>
              </a:rPr>
              <a:t>, έφυγε στο Μόναχο, όπου φοίτησε στο "</a:t>
            </a:r>
            <a:r>
              <a:rPr lang="el-GR" altLang="el-GR" sz="1400" dirty="0" err="1">
                <a:latin typeface="Verdana" panose="020B0604030504040204" pitchFamily="34" charset="0"/>
              </a:rPr>
              <a:t>Πανελλήνιον</a:t>
            </a:r>
            <a:r>
              <a:rPr lang="el-GR" altLang="el-GR" sz="1400" dirty="0">
                <a:latin typeface="Verdana" panose="020B0604030504040204" pitchFamily="34" charset="0"/>
              </a:rPr>
              <a:t>", το ελληνικό παιδαγωγικό σχολείο που είχε ιδρύσει ο Λουδοβίκος Α΄ για τα ορφανά των αγωνιστών της Επανάστασης. Δώδεκα χρόνια αργότερα, το 1844, έγινε δεκτός στην Ακαδημία Καλών Τεχνών του Μονάχου και έως το 1855 ήταν υπότροφος της ελληνικής παροικίας. Χάρη στην οικονομική αυτή στήριξη ταξίδεψε στην Ευρώπη, ενώ από το 1848 έως το 1851 βρέθηκε στην Ελλάδα, με σκοπό να μελετήσει την τοπογραφία και τις φυσιογνωμίες που επρόκειτο να απεικονίσει στις ιστορικές του σκηνές. Στο Μόναχο είχε στο μεταξύ γνωρίσει το έργο των </a:t>
            </a:r>
            <a:r>
              <a:rPr lang="el-GR" altLang="el-GR" sz="1400" dirty="0" err="1">
                <a:latin typeface="Verdana" panose="020B0604030504040204" pitchFamily="34" charset="0"/>
              </a:rPr>
              <a:t>Peter</a:t>
            </a:r>
            <a:r>
              <a:rPr lang="el-GR" altLang="el-GR" sz="1400" dirty="0">
                <a:latin typeface="Verdana" panose="020B0604030504040204" pitchFamily="34" charset="0"/>
              </a:rPr>
              <a:t> </a:t>
            </a:r>
            <a:r>
              <a:rPr lang="el-GR" altLang="el-GR" sz="1400" dirty="0" err="1">
                <a:latin typeface="Verdana" panose="020B0604030504040204" pitchFamily="34" charset="0"/>
              </a:rPr>
              <a:t>von</a:t>
            </a:r>
            <a:r>
              <a:rPr lang="el-GR" altLang="el-GR" sz="1400" dirty="0">
                <a:latin typeface="Verdana" panose="020B0604030504040204" pitchFamily="34" charset="0"/>
              </a:rPr>
              <a:t> </a:t>
            </a:r>
            <a:r>
              <a:rPr lang="el-GR" altLang="el-GR" sz="1400" dirty="0" err="1">
                <a:latin typeface="Verdana" panose="020B0604030504040204" pitchFamily="34" charset="0"/>
              </a:rPr>
              <a:t>Hess</a:t>
            </a:r>
            <a:r>
              <a:rPr lang="el-GR" altLang="el-GR" sz="1400" dirty="0">
                <a:latin typeface="Verdana" panose="020B0604030504040204" pitchFamily="34" charset="0"/>
              </a:rPr>
              <a:t>, </a:t>
            </a:r>
            <a:r>
              <a:rPr lang="el-GR" altLang="el-GR" sz="1400" dirty="0" err="1">
                <a:latin typeface="Verdana" panose="020B0604030504040204" pitchFamily="34" charset="0"/>
              </a:rPr>
              <a:t>Karl</a:t>
            </a:r>
            <a:r>
              <a:rPr lang="el-GR" altLang="el-GR" sz="1400" dirty="0">
                <a:latin typeface="Verdana" panose="020B0604030504040204" pitchFamily="34" charset="0"/>
              </a:rPr>
              <a:t> </a:t>
            </a:r>
            <a:r>
              <a:rPr lang="el-GR" altLang="el-GR" sz="1400" dirty="0" err="1">
                <a:latin typeface="Verdana" panose="020B0604030504040204" pitchFamily="34" charset="0"/>
              </a:rPr>
              <a:t>von</a:t>
            </a:r>
            <a:r>
              <a:rPr lang="el-GR" altLang="el-GR" sz="1400" dirty="0">
                <a:latin typeface="Verdana" panose="020B0604030504040204" pitchFamily="34" charset="0"/>
              </a:rPr>
              <a:t> </a:t>
            </a:r>
            <a:r>
              <a:rPr lang="el-GR" altLang="el-GR" sz="1400" dirty="0" err="1">
                <a:latin typeface="Verdana" panose="020B0604030504040204" pitchFamily="34" charset="0"/>
              </a:rPr>
              <a:t>Heideck</a:t>
            </a:r>
            <a:r>
              <a:rPr lang="el-GR" altLang="el-GR" sz="1400" dirty="0">
                <a:latin typeface="Verdana" panose="020B0604030504040204" pitchFamily="34" charset="0"/>
              </a:rPr>
              <a:t>, </a:t>
            </a:r>
            <a:r>
              <a:rPr lang="el-GR" altLang="el-GR" sz="1400" dirty="0" err="1">
                <a:latin typeface="Verdana" panose="020B0604030504040204" pitchFamily="34" charset="0"/>
              </a:rPr>
              <a:t>Johann</a:t>
            </a:r>
            <a:r>
              <a:rPr lang="el-GR" altLang="el-GR" sz="1400" dirty="0">
                <a:latin typeface="Verdana" panose="020B0604030504040204" pitchFamily="34" charset="0"/>
              </a:rPr>
              <a:t> </a:t>
            </a:r>
            <a:r>
              <a:rPr lang="el-GR" altLang="el-GR" sz="1400" dirty="0" err="1">
                <a:latin typeface="Verdana" panose="020B0604030504040204" pitchFamily="34" charset="0"/>
              </a:rPr>
              <a:t>Petzl</a:t>
            </a:r>
            <a:r>
              <a:rPr lang="el-GR" altLang="el-GR" sz="1400" dirty="0">
                <a:latin typeface="Verdana" panose="020B0604030504040204" pitchFamily="34" charset="0"/>
              </a:rPr>
              <a:t>, </a:t>
            </a:r>
            <a:r>
              <a:rPr lang="el-GR" altLang="el-GR" sz="1400" dirty="0" err="1">
                <a:latin typeface="Verdana" panose="020B0604030504040204" pitchFamily="34" charset="0"/>
              </a:rPr>
              <a:t>Karl</a:t>
            </a:r>
            <a:r>
              <a:rPr lang="el-GR" altLang="el-GR" sz="1400" dirty="0">
                <a:latin typeface="Verdana" panose="020B0604030504040204" pitchFamily="34" charset="0"/>
              </a:rPr>
              <a:t> </a:t>
            </a:r>
            <a:r>
              <a:rPr lang="el-GR" altLang="el-GR" sz="1400" dirty="0" err="1">
                <a:latin typeface="Verdana" panose="020B0604030504040204" pitchFamily="34" charset="0"/>
              </a:rPr>
              <a:t>Krazeisen</a:t>
            </a:r>
            <a:r>
              <a:rPr lang="el-GR" altLang="el-GR" sz="1400" dirty="0">
                <a:latin typeface="Verdana" panose="020B0604030504040204" pitchFamily="34" charset="0"/>
              </a:rPr>
              <a:t> και </a:t>
            </a:r>
            <a:r>
              <a:rPr lang="el-GR" altLang="el-GR" sz="1400" dirty="0" err="1">
                <a:latin typeface="Verdana" panose="020B0604030504040204" pitchFamily="34" charset="0"/>
              </a:rPr>
              <a:t>Joseph</a:t>
            </a:r>
            <a:r>
              <a:rPr lang="el-GR" altLang="el-GR" sz="1400" dirty="0">
                <a:latin typeface="Verdana" panose="020B0604030504040204" pitchFamily="34" charset="0"/>
              </a:rPr>
              <a:t> </a:t>
            </a:r>
            <a:r>
              <a:rPr lang="el-GR" altLang="el-GR" sz="1400" dirty="0" err="1">
                <a:latin typeface="Verdana" panose="020B0604030504040204" pitchFamily="34" charset="0"/>
              </a:rPr>
              <a:t>Stieler</a:t>
            </a:r>
            <a:r>
              <a:rPr lang="el-GR" altLang="el-GR" sz="1400" dirty="0">
                <a:latin typeface="Verdana" panose="020B0604030504040204" pitchFamily="34" charset="0"/>
              </a:rPr>
              <a:t>, γεγονός που ερμηνεύει τη διαμόρφωση του ύφους του μέσα στο κλασικό ρομαντικό πνεύμα αλλά και την επιλογή των θεμάτων της ζωγραφικής του μέσα από τα γεγονότα της πρόσφατης ελληνικής ιστορίας.</a:t>
            </a:r>
            <a:br>
              <a:rPr lang="el-GR" altLang="el-GR" sz="1400" dirty="0">
                <a:latin typeface="Verdana" panose="020B0604030504040204" pitchFamily="34" charset="0"/>
              </a:rPr>
            </a:br>
            <a:br>
              <a:rPr lang="el-GR" altLang="el-GR" sz="1400" dirty="0">
                <a:latin typeface="Verdana" panose="020B0604030504040204" pitchFamily="34" charset="0"/>
              </a:rPr>
            </a:br>
            <a:r>
              <a:rPr lang="el-GR" altLang="el-GR" sz="1400" dirty="0">
                <a:latin typeface="Verdana" panose="020B0604030504040204" pitchFamily="34" charset="0"/>
              </a:rPr>
              <a:t>Επιστρέφοντας στη βαυαρική πρωτεύουσα άνοιξε εργαστήριο και κοντά του δούλευαν αρκετοί νεαροί μαθητευόμενοι. Στη διάρκεια της καλλιτεχνικής του σταδιοδρομίας πήρε μέρος σε πολλές εκθέσεις (Παγκόσμια Έκθεση Παρισιού 1855, Διεθνής Έκθεση Λονδίνου 1862, Ολύμπια 1870) και απέσπασε διακρίσεις (Α΄ βραβείο στη Διεθνή Έκθεση της Βιέννης του 1853 για το έργο </a:t>
            </a:r>
            <a:r>
              <a:rPr lang="el-GR" altLang="el-GR" sz="1400" i="1" dirty="0">
                <a:latin typeface="Verdana" panose="020B0604030504040204" pitchFamily="34" charset="0"/>
              </a:rPr>
              <a:t>Η Έξοδος του Μεσολογγίου</a:t>
            </a:r>
            <a:r>
              <a:rPr lang="el-GR" altLang="el-GR" sz="1400" dirty="0">
                <a:latin typeface="Verdana" panose="020B0604030504040204" pitchFamily="34" charset="0"/>
              </a:rPr>
              <a:t>, αργυρό βραβείο β</a:t>
            </a:r>
            <a:r>
              <a:rPr lang="el-GR" altLang="el-GR" sz="1400" dirty="0"/>
              <a:t>’ </a:t>
            </a:r>
            <a:r>
              <a:rPr lang="el-GR" altLang="el-GR" sz="1400" dirty="0">
                <a:latin typeface="Verdana" panose="020B0604030504040204" pitchFamily="34" charset="0"/>
              </a:rPr>
              <a:t>τάξεως στα Ολύμπια του 1870 για τη λιθογραφία του με θέμα το </a:t>
            </a:r>
            <a:r>
              <a:rPr lang="el-GR" altLang="el-GR" sz="1400" i="1" dirty="0">
                <a:latin typeface="Verdana" panose="020B0604030504040204" pitchFamily="34" charset="0"/>
              </a:rPr>
              <a:t>Στρατόπεδο του Καραϊσκάκη</a:t>
            </a:r>
            <a:r>
              <a:rPr lang="el-GR" altLang="el-GR" sz="1400" dirty="0">
                <a:latin typeface="Verdana" panose="020B0604030504040204" pitchFamily="34" charset="0"/>
              </a:rPr>
              <a:t>). Κατά τα έτη 1861-1863 ιστόρησε την ελληνική εκκλησία του Ευαγγελισμού στο Μάντσεστερ, μετά από παραγγελία της εκεί ελληνικής παροικίας. Την τελευταία δεκαετία της ζωής του δεν μαρτυρούνται πλέον έργα του, καθώς μία οφθαλμική πάθηση τον ανάγκασε να απομονωθεί από την καλλιτεχνική και κοινωνική ζωή του Μονάχου. Οι πίνακές του, που με τη διαθήκη του κληροδότησε στο Πανεπιστήμιο Αθηνών, περιήλθαν εντέλει στην Εθνική Πινακοθήκη μέσω της Δωρεάς του Πανεπιστημίου. Στην έκθεση μνημείων του Ιερού Αγώνα, που οργανώθηκε, μετά το θάνατό του, στον "Παρνασσό" το 1884 παρουσιάστηκαν έξι έργα του.</a:t>
            </a:r>
            <a:br>
              <a:rPr lang="el-GR" altLang="el-GR" sz="1400" dirty="0">
                <a:latin typeface="Verdana" panose="020B0604030504040204" pitchFamily="34" charset="0"/>
              </a:rPr>
            </a:br>
            <a:br>
              <a:rPr lang="el-GR" altLang="el-GR" sz="1400" dirty="0">
                <a:latin typeface="Verdana" panose="020B0604030504040204" pitchFamily="34" charset="0"/>
              </a:rPr>
            </a:br>
            <a:r>
              <a:rPr lang="el-GR" altLang="el-GR" sz="1400" dirty="0">
                <a:latin typeface="Verdana" panose="020B0604030504040204" pitchFamily="34" charset="0"/>
              </a:rPr>
              <a:t>Εισηγητής της "Σχολής του Μονάχου", ασχολήθηκε συστηματικά με την απεικόνιση σκηνών του απελευθερωτικού αγώνα και των επώνυμων ή ανώνυμων πρωταγωνιστών του σύμφωνα με τις αρχές της Ακαδημίας. Η θεματογραφία αυτή ήταν ιδιαίτερα δημοφιλής και τα έργα του </a:t>
            </a:r>
            <a:r>
              <a:rPr lang="el-GR" altLang="el-GR" sz="1400" dirty="0" err="1">
                <a:latin typeface="Verdana" panose="020B0604030504040204" pitchFamily="34" charset="0"/>
              </a:rPr>
              <a:t>λιθογραφήθηκαν</a:t>
            </a:r>
            <a:r>
              <a:rPr lang="el-GR" altLang="el-GR" sz="1400" dirty="0">
                <a:latin typeface="Verdana" panose="020B0604030504040204" pitchFamily="34" charset="0"/>
              </a:rPr>
              <a:t>, κυκλοφόρησαν ευρέως και καθιερώθηκαν στη συνείδηση του κοινού ως αυθεντικές αναπαραστάσεις της νεότερης ελληνικής ιστορίας. Άλλη πτυχή της καλλιτεχνικής του δημιουργίας αποτελούν τα πορτρέτα, στα οποία ο Βρυζάκης αναδεικνύεται σε δεξιοτέχνη προσωπογράφο, κάτοχο των εκφραστικών του μέσων.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99D99DF-0805-B90D-1037-0A99BD093D7A}"/>
              </a:ext>
            </a:extLst>
          </p:cNvPr>
          <p:cNvSpPr>
            <a:spLocks noGrp="1" noChangeArrowheads="1"/>
          </p:cNvSpPr>
          <p:nvPr>
            <p:ph type="title" idx="4294967295"/>
          </p:nvPr>
        </p:nvSpPr>
        <p:spPr>
          <a:xfrm>
            <a:off x="0" y="274638"/>
            <a:ext cx="1643063" cy="1143000"/>
          </a:xfrm>
        </p:spPr>
        <p:txBody>
          <a:bodyPr/>
          <a:lstStyle/>
          <a:p>
            <a:pPr algn="l" eaLnBrk="1" hangingPunct="1"/>
            <a:r>
              <a:rPr lang="el-GR" altLang="el-GR" sz="1200" i="1">
                <a:latin typeface="Verdana" panose="020B0604030504040204" pitchFamily="34" charset="0"/>
              </a:rPr>
              <a:t>Δύο πολεμιστές</a:t>
            </a:r>
            <a:br>
              <a:rPr lang="en-US" altLang="el-GR" sz="1200" i="1">
                <a:latin typeface="Verdana" panose="020B0604030504040204" pitchFamily="34" charset="0"/>
              </a:rPr>
            </a:br>
            <a:r>
              <a:rPr lang="el-GR" altLang="el-GR" sz="1200">
                <a:latin typeface="Verdana" panose="020B0604030504040204" pitchFamily="34" charset="0"/>
              </a:rPr>
              <a:t>1855</a:t>
            </a:r>
            <a:br>
              <a:rPr lang="en-US"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67 x 79 εκ. </a:t>
            </a:r>
          </a:p>
        </p:txBody>
      </p:sp>
      <p:pic>
        <p:nvPicPr>
          <p:cNvPr id="21507" name="Picture 4" descr="C:\Users\Γιάννης\Desktop\vr 9.jpg">
            <a:extLst>
              <a:ext uri="{FF2B5EF4-FFF2-40B4-BE49-F238E27FC236}">
                <a16:creationId xmlns:a16="http://schemas.microsoft.com/office/drawing/2014/main" id="{EAFEBABB-9AF3-8AAA-C4C5-0E9E485F4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619125"/>
            <a:ext cx="74295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C9A8E4B0-150B-742B-C809-D2F3BB0CB67D}"/>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Κύριος με ζακέτα</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65 x 40,5 εκ.</a:t>
            </a:r>
            <a:r>
              <a:rPr lang="el-GR" altLang="el-GR" sz="4000"/>
              <a:t> </a:t>
            </a:r>
          </a:p>
        </p:txBody>
      </p:sp>
      <p:pic>
        <p:nvPicPr>
          <p:cNvPr id="205827" name="Picture 4" descr="ξυδιάς 5">
            <a:extLst>
              <a:ext uri="{FF2B5EF4-FFF2-40B4-BE49-F238E27FC236}">
                <a16:creationId xmlns:a16="http://schemas.microsoft.com/office/drawing/2014/main" id="{BA346A7A-F47B-AAC1-EE8F-3F71C96CF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21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6C7815D4-BAF3-0621-7B22-A7BED453EC64}"/>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Ο γιος του καλλιτέχνη</a:t>
            </a:r>
            <a:r>
              <a:rPr lang="el-GR" altLang="el-GR" sz="1200">
                <a:latin typeface="Verdana" panose="020B0604030504040204" pitchFamily="34" charset="0"/>
              </a:rPr>
              <a:t>, 1870 </a:t>
            </a:r>
            <a:br>
              <a:rPr lang="el-GR" altLang="el-GR" sz="1200">
                <a:latin typeface="Verdana" panose="020B0604030504040204" pitchFamily="34" charset="0"/>
              </a:rPr>
            </a:br>
            <a:r>
              <a:rPr lang="el-GR" altLang="el-GR" sz="1200">
                <a:latin typeface="Verdana" panose="020B0604030504040204" pitchFamily="34" charset="0"/>
              </a:rPr>
              <a:t>Λάδι σε μουσαμά, 40 x 33 εκ.</a:t>
            </a:r>
            <a:r>
              <a:rPr lang="el-GR" altLang="el-GR" sz="4000"/>
              <a:t> </a:t>
            </a:r>
          </a:p>
        </p:txBody>
      </p:sp>
      <p:pic>
        <p:nvPicPr>
          <p:cNvPr id="206851" name="Picture 4" descr="ξυδιάς 6">
            <a:extLst>
              <a:ext uri="{FF2B5EF4-FFF2-40B4-BE49-F238E27FC236}">
                <a16:creationId xmlns:a16="http://schemas.microsoft.com/office/drawing/2014/main" id="{99286B54-74F3-9DA0-5AF1-0480CF0A0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2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9EA2BC46-13AD-B9E8-0AD8-4D928482EDD2}"/>
              </a:ext>
            </a:extLst>
          </p:cNvPr>
          <p:cNvSpPr>
            <a:spLocks noGrp="1" noChangeArrowheads="1"/>
          </p:cNvSpPr>
          <p:nvPr>
            <p:ph type="title" idx="4294967295"/>
          </p:nvPr>
        </p:nvSpPr>
        <p:spPr>
          <a:xfrm>
            <a:off x="0" y="274638"/>
            <a:ext cx="9144000" cy="417512"/>
          </a:xfrm>
        </p:spPr>
        <p:txBody>
          <a:bodyPr/>
          <a:lstStyle/>
          <a:p>
            <a:r>
              <a:rPr lang="el-GR" altLang="el-GR" sz="1200" i="1">
                <a:latin typeface="Verdana" panose="020B0604030504040204" pitchFamily="34" charset="0"/>
              </a:rPr>
              <a:t>Νεκρή φύση με πεπόνι και κανάτι</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60 x 74 εκ.</a:t>
            </a:r>
            <a:r>
              <a:rPr lang="el-GR" altLang="el-GR" sz="4000"/>
              <a:t> </a:t>
            </a:r>
          </a:p>
        </p:txBody>
      </p:sp>
      <p:pic>
        <p:nvPicPr>
          <p:cNvPr id="207875" name="Picture 4" descr="ξυδιάς 7">
            <a:extLst>
              <a:ext uri="{FF2B5EF4-FFF2-40B4-BE49-F238E27FC236}">
                <a16:creationId xmlns:a16="http://schemas.microsoft.com/office/drawing/2014/main" id="{F2748158-28FF-8978-4B5D-AB1A99EE8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42963"/>
            <a:ext cx="7273925" cy="601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F4793AC-7C8A-123A-B94D-4DE11C845288}"/>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Κόρη Λουτρακιώτισσα με σταμνί</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70 x 34 εκ.</a:t>
            </a:r>
            <a:r>
              <a:rPr lang="el-GR" altLang="el-GR" sz="4000"/>
              <a:t> </a:t>
            </a:r>
          </a:p>
        </p:txBody>
      </p:sp>
      <p:pic>
        <p:nvPicPr>
          <p:cNvPr id="208899" name="Picture 4" descr="ξυδιάς 1">
            <a:extLst>
              <a:ext uri="{FF2B5EF4-FFF2-40B4-BE49-F238E27FC236}">
                <a16:creationId xmlns:a16="http://schemas.microsoft.com/office/drawing/2014/main" id="{8EFA29D1-5DD7-188A-1BF3-D1991C4E0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06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AD4A01F3-C158-34BA-AD6A-FCB92C3553D1}"/>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Τ' Αναφιώτικα</a:t>
            </a:r>
            <a:br>
              <a:rPr lang="el-GR" altLang="el-GR" sz="1200">
                <a:latin typeface="Verdana" panose="020B0604030504040204" pitchFamily="34" charset="0"/>
              </a:rPr>
            </a:br>
            <a:r>
              <a:rPr lang="el-GR" altLang="el-GR" sz="1200">
                <a:latin typeface="Verdana" panose="020B0604030504040204" pitchFamily="34" charset="0"/>
              </a:rPr>
              <a:t>μετά το 1899 </a:t>
            </a:r>
            <a:br>
              <a:rPr lang="el-GR" altLang="el-GR" sz="1200">
                <a:latin typeface="Verdana" panose="020B0604030504040204" pitchFamily="34" charset="0"/>
              </a:rPr>
            </a:br>
            <a:r>
              <a:rPr lang="el-GR" altLang="el-GR" sz="1200">
                <a:latin typeface="Verdana" panose="020B0604030504040204" pitchFamily="34" charset="0"/>
              </a:rPr>
              <a:t>Λάδι σε χαρτόνι, 68 x 53 εκ.</a:t>
            </a:r>
            <a:r>
              <a:rPr lang="el-GR" altLang="el-GR" sz="4000"/>
              <a:t> </a:t>
            </a:r>
          </a:p>
        </p:txBody>
      </p:sp>
      <p:pic>
        <p:nvPicPr>
          <p:cNvPr id="209923" name="Picture 4" descr="ξυδιάς 8">
            <a:extLst>
              <a:ext uri="{FF2B5EF4-FFF2-40B4-BE49-F238E27FC236}">
                <a16:creationId xmlns:a16="http://schemas.microsoft.com/office/drawing/2014/main" id="{01D93120-184D-43AB-F0B7-B01EB758F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713" y="0"/>
            <a:ext cx="5602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3">
            <a:extLst>
              <a:ext uri="{FF2B5EF4-FFF2-40B4-BE49-F238E27FC236}">
                <a16:creationId xmlns:a16="http://schemas.microsoft.com/office/drawing/2014/main" id="{FAA9FA18-221A-ECFB-748C-A4C048A4018D}"/>
              </a:ext>
            </a:extLst>
          </p:cNvPr>
          <p:cNvSpPr>
            <a:spLocks noGrp="1" noChangeArrowheads="1"/>
          </p:cNvSpPr>
          <p:nvPr>
            <p:ph type="body" idx="4294967295"/>
          </p:nvPr>
        </p:nvSpPr>
        <p:spPr>
          <a:xfrm>
            <a:off x="0" y="765175"/>
            <a:ext cx="9036050" cy="5360988"/>
          </a:xfrm>
        </p:spPr>
        <p:txBody>
          <a:bodyPr/>
          <a:lstStyle/>
          <a:p>
            <a:pPr>
              <a:lnSpc>
                <a:spcPct val="80000"/>
              </a:lnSpc>
              <a:buFontTx/>
              <a:buNone/>
            </a:pPr>
            <a:r>
              <a:rPr lang="el-GR" altLang="el-GR" sz="1400" b="1">
                <a:latin typeface="Verdana" panose="020B0604030504040204" pitchFamily="34" charset="0"/>
              </a:rPr>
              <a:t>Ιωάννης</a:t>
            </a:r>
            <a:r>
              <a:rPr lang="en-US" altLang="el-GR" sz="1400" b="1">
                <a:latin typeface="Verdana" panose="020B0604030504040204" pitchFamily="34" charset="0"/>
              </a:rPr>
              <a:t> </a:t>
            </a:r>
            <a:r>
              <a:rPr lang="el-GR" altLang="el-GR" sz="1400" b="1">
                <a:latin typeface="Verdana" panose="020B0604030504040204" pitchFamily="34" charset="0"/>
              </a:rPr>
              <a:t>Δούκας</a:t>
            </a:r>
          </a:p>
          <a:p>
            <a:pPr>
              <a:lnSpc>
                <a:spcPct val="80000"/>
              </a:lnSpc>
              <a:buFontTx/>
              <a:buNone/>
            </a:pPr>
            <a:endParaRPr lang="el-GR" altLang="el-GR" sz="1400" b="1">
              <a:latin typeface="Verdana" panose="020B0604030504040204" pitchFamily="34" charset="0"/>
            </a:endParaRPr>
          </a:p>
          <a:p>
            <a:pPr>
              <a:lnSpc>
                <a:spcPct val="80000"/>
              </a:lnSpc>
              <a:buFontTx/>
              <a:buNone/>
            </a:pPr>
            <a:r>
              <a:rPr lang="el-GR" altLang="el-GR" sz="1400">
                <a:latin typeface="Verdana" panose="020B0604030504040204" pitchFamily="34" charset="0"/>
              </a:rPr>
              <a:t>(1841, Αργυρόκαστρο – 1916, Αθήνα)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Σπούδασε ζωγραφική στο Σχολείο των Τεχνών, όπου γράφτηκε το 1859. Από το 1865 ως το 1868 συνέχισε τις σπουδές του στην Ακαδημία του Μονάχου, με δάσκαλο τον Karl von Piloty, και κατόπιν στο Παρίσι, κοντά στον Jean-Leon G</a:t>
            </a:r>
            <a:r>
              <a:rPr lang="en-US" altLang="el-GR" sz="1400">
                <a:latin typeface="Verdana" panose="020B0604030504040204" pitchFamily="34" charset="0"/>
                <a:cs typeface="Arial" panose="020B0604020202020204" pitchFamily="34" charset="0"/>
              </a:rPr>
              <a:t>ê</a:t>
            </a:r>
            <a:r>
              <a:rPr lang="el-GR" altLang="el-GR" sz="1400">
                <a:latin typeface="Verdana" panose="020B0604030504040204" pitchFamily="34" charset="0"/>
              </a:rPr>
              <a:t>rome. Παραμένοντας στο εξωτερικό ως το 1876, εργάστηκε στο Παρίσι, τη Μασσαλία και τη Βιέννη, όπου διακρίθηκε ως προσωπογράφος. Με την προσωπογραφία εξακολούθησε να ασχολείται συστηματικά και μετά την επιστροφή του στην Ελλάδα, είναι δε ένας από τους σημαντικότερους εκπροσώπους του είδους τον 19ο αιώνα, αποδίδοντας τους εικονιζόμενους με ρεαλιστική και συγχρόνως ψυχογραφική διάθεση. Η θεματογραφία του περιλαμβάνει επίσης ιστορικές, μυθολογικές, βιβλικές και αλληγορικές παραστάσεις, καθώς και αντιγραφές έργων ξένων ζωγράφων, κυρίως των Rubens, Rembrandt και A. Van Dyck, ενώ στην ορθόδοξη εκκλησία του Αγίου Νικολάου στο Λίβερπουλ έχει φιλοτεχνήσει μία εικόνα του Χριστού. Η εκθεσιακή του δραστηριότητα περιλαμβάνει μεταξύ άλλων συμμετοχές στο παρισινό Σαλόν το 1869, στα Oλύμπια του 1870, όπου τιμήθηκε με αργυρό νομισματόσημο α' τάξεως, και του 1888, στη Διεθνή Έκθεση της Κρήτης, στις εκθέσεις της Oικίας Μελά (1881), του «Παρνασσού» (1885) και της «Εταιρείας Φιλοτέχνων» (1900-1901), ενώ συχνά παρουσίαζε έργα του σε προθήκες αθηναϊκών καταστημάτων.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C2AB2CCA-600E-789E-9F7E-B6DACA9126C4}"/>
              </a:ext>
            </a:extLst>
          </p:cNvPr>
          <p:cNvSpPr>
            <a:spLocks noGrp="1" noChangeArrowheads="1"/>
          </p:cNvSpPr>
          <p:nvPr>
            <p:ph type="title" idx="4294967295"/>
          </p:nvPr>
        </p:nvSpPr>
        <p:spPr>
          <a:xfrm>
            <a:off x="0" y="274638"/>
            <a:ext cx="9144000" cy="1143000"/>
          </a:xfrm>
        </p:spPr>
        <p:txBody>
          <a:bodyPr/>
          <a:lstStyle/>
          <a:p>
            <a:pPr algn="r"/>
            <a:r>
              <a:rPr lang="el-GR" altLang="el-GR" sz="1200" i="1">
                <a:latin typeface="Verdana" panose="020B0604030504040204" pitchFamily="34" charset="0"/>
              </a:rPr>
              <a:t>Ο κένταυρος Χείρων και ο Αχιλλέας</a:t>
            </a:r>
            <a:r>
              <a:rPr lang="el-GR" altLang="el-GR" sz="1200">
                <a:latin typeface="Verdana" panose="020B0604030504040204" pitchFamily="34" charset="0"/>
              </a:rPr>
              <a:t>, π. 1873 </a:t>
            </a:r>
            <a:br>
              <a:rPr lang="el-GR" altLang="el-GR" sz="1200">
                <a:latin typeface="Verdana" panose="020B0604030504040204" pitchFamily="34" charset="0"/>
              </a:rPr>
            </a:br>
            <a:r>
              <a:rPr lang="el-GR" altLang="el-GR" sz="1200">
                <a:latin typeface="Verdana" panose="020B0604030504040204" pitchFamily="34" charset="0"/>
              </a:rPr>
              <a:t>Λάδι σε μουσαμά, 206 x 153 εκ.</a:t>
            </a:r>
            <a:r>
              <a:rPr lang="el-GR" altLang="el-GR" sz="4000"/>
              <a:t> </a:t>
            </a:r>
          </a:p>
        </p:txBody>
      </p:sp>
      <p:pic>
        <p:nvPicPr>
          <p:cNvPr id="211971" name="Picture 4" descr="δούκας 1">
            <a:extLst>
              <a:ext uri="{FF2B5EF4-FFF2-40B4-BE49-F238E27FC236}">
                <a16:creationId xmlns:a16="http://schemas.microsoft.com/office/drawing/2014/main" id="{CEC716C7-BC50-E32A-65CF-95463CDF2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70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647782EF-1D5E-99EE-45DB-A99ABA7FD643}"/>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Σαμψών και Δαλιδά</a:t>
            </a:r>
            <a:r>
              <a:rPr lang="el-GR" altLang="el-GR" sz="1200">
                <a:latin typeface="Verdana" panose="020B0604030504040204" pitchFamily="34" charset="0"/>
              </a:rPr>
              <a:t>, 1873 </a:t>
            </a:r>
            <a:br>
              <a:rPr lang="el-GR" altLang="el-GR" sz="1200">
                <a:latin typeface="Verdana" panose="020B0604030504040204" pitchFamily="34" charset="0"/>
              </a:rPr>
            </a:br>
            <a:r>
              <a:rPr lang="el-GR" altLang="el-GR" sz="1200">
                <a:latin typeface="Verdana" panose="020B0604030504040204" pitchFamily="34" charset="0"/>
              </a:rPr>
              <a:t>Λάδι σε μουσαμά, 169 x 140 εκ.</a:t>
            </a:r>
            <a:r>
              <a:rPr lang="el-GR" altLang="el-GR" sz="4000"/>
              <a:t> </a:t>
            </a:r>
          </a:p>
        </p:txBody>
      </p:sp>
      <p:pic>
        <p:nvPicPr>
          <p:cNvPr id="212995" name="Picture 4" descr="δούκας 2">
            <a:extLst>
              <a:ext uri="{FF2B5EF4-FFF2-40B4-BE49-F238E27FC236}">
                <a16:creationId xmlns:a16="http://schemas.microsoft.com/office/drawing/2014/main" id="{C55BBAAD-6EB0-D5E0-61F7-3598F9864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738" y="0"/>
            <a:ext cx="5402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711EBB9B-6D23-4402-C8C8-4D945B670EEF}"/>
              </a:ext>
            </a:extLst>
          </p:cNvPr>
          <p:cNvSpPr>
            <a:spLocks noGrp="1" noChangeArrowheads="1"/>
          </p:cNvSpPr>
          <p:nvPr>
            <p:ph type="title" idx="4294967295"/>
          </p:nvPr>
        </p:nvSpPr>
        <p:spPr>
          <a:xfrm>
            <a:off x="0" y="260350"/>
            <a:ext cx="8697913" cy="1143000"/>
          </a:xfrm>
        </p:spPr>
        <p:txBody>
          <a:bodyPr/>
          <a:lstStyle/>
          <a:p>
            <a:pPr algn="l"/>
            <a:r>
              <a:rPr lang="el-GR" altLang="el-GR" sz="1200" i="1">
                <a:latin typeface="Verdana" panose="020B0604030504040204" pitchFamily="34" charset="0"/>
              </a:rPr>
              <a:t>Η πρέσβειρα της Ελλάδας στο Παρίσι</a:t>
            </a:r>
            <a:br>
              <a:rPr lang="el-GR" altLang="el-GR" sz="1200">
                <a:latin typeface="Verdana" panose="020B0604030504040204" pitchFamily="34" charset="0"/>
              </a:rPr>
            </a:br>
            <a:r>
              <a:rPr lang="el-GR" altLang="el-GR" sz="1200">
                <a:latin typeface="Verdana" panose="020B0604030504040204" pitchFamily="34" charset="0"/>
              </a:rPr>
              <a:t>π. 1869 </a:t>
            </a:r>
            <a:br>
              <a:rPr lang="el-GR" altLang="el-GR" sz="1200">
                <a:latin typeface="Verdana" panose="020B0604030504040204" pitchFamily="34" charset="0"/>
              </a:rPr>
            </a:br>
            <a:r>
              <a:rPr lang="el-GR" altLang="el-GR" sz="1200">
                <a:latin typeface="Verdana" panose="020B0604030504040204" pitchFamily="34" charset="0"/>
              </a:rPr>
              <a:t>Λάδι σε μουσαμά, 73 x 59 εκ.</a:t>
            </a:r>
            <a:r>
              <a:rPr lang="el-GR" altLang="el-GR" sz="4000"/>
              <a:t> </a:t>
            </a:r>
          </a:p>
        </p:txBody>
      </p:sp>
      <p:pic>
        <p:nvPicPr>
          <p:cNvPr id="214019" name="Picture 4" descr="δούκας 3">
            <a:extLst>
              <a:ext uri="{FF2B5EF4-FFF2-40B4-BE49-F238E27FC236}">
                <a16:creationId xmlns:a16="http://schemas.microsoft.com/office/drawing/2014/main" id="{3F88E124-2F32-0BCD-1EDA-51D9C663C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850" y="0"/>
            <a:ext cx="5518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2A1C1863-FEEC-162C-DD4D-F4E6AA000A90}"/>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Προσωπογραφία κυρίας</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66 x 52 εκ.</a:t>
            </a:r>
            <a:r>
              <a:rPr lang="el-GR" altLang="el-GR" sz="4000"/>
              <a:t> </a:t>
            </a:r>
          </a:p>
        </p:txBody>
      </p:sp>
      <p:pic>
        <p:nvPicPr>
          <p:cNvPr id="215043" name="Picture 4" descr="δούκας 4">
            <a:extLst>
              <a:ext uri="{FF2B5EF4-FFF2-40B4-BE49-F238E27FC236}">
                <a16:creationId xmlns:a16="http://schemas.microsoft.com/office/drawing/2014/main" id="{4C3EEFB4-950F-3320-2968-7D71B4D64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BACE2E4-08AD-D7E9-E487-37CE5F92FB10}"/>
              </a:ext>
            </a:extLst>
          </p:cNvPr>
          <p:cNvSpPr>
            <a:spLocks noGrp="1" noChangeArrowheads="1"/>
          </p:cNvSpPr>
          <p:nvPr>
            <p:ph type="title" idx="4294967295"/>
          </p:nvPr>
        </p:nvSpPr>
        <p:spPr>
          <a:xfrm>
            <a:off x="0" y="0"/>
            <a:ext cx="8229600" cy="1000125"/>
          </a:xfrm>
        </p:spPr>
        <p:txBody>
          <a:bodyPr/>
          <a:lstStyle/>
          <a:p>
            <a:pPr eaLnBrk="1" hangingPunct="1"/>
            <a:r>
              <a:rPr lang="el-GR" altLang="el-GR" sz="1200" i="1">
                <a:latin typeface="Verdana" panose="020B0604030504040204" pitchFamily="34" charset="0"/>
              </a:rPr>
              <a:t>Η μονή του Αρκαδίου</a:t>
            </a:r>
            <a:r>
              <a:rPr lang="el-GR" altLang="el-GR" sz="1200">
                <a:latin typeface="Verdana" panose="020B0604030504040204" pitchFamily="34" charset="0"/>
              </a:rPr>
              <a:t>, π. 1867</a:t>
            </a:r>
            <a:r>
              <a:rPr lang="en-US" altLang="el-GR" sz="1200">
                <a:latin typeface="Verdana" panose="020B0604030504040204" pitchFamily="34" charset="0"/>
              </a:rPr>
              <a:t>, </a:t>
            </a:r>
            <a:r>
              <a:rPr lang="el-GR" altLang="el-GR" sz="1200">
                <a:latin typeface="Verdana" panose="020B0604030504040204" pitchFamily="34" charset="0"/>
              </a:rPr>
              <a:t>Λάδι σε μουσαμά, 128 x 173 εκ. </a:t>
            </a:r>
            <a:br>
              <a:rPr lang="el-GR" altLang="el-GR"/>
            </a:br>
            <a:endParaRPr lang="el-GR" altLang="el-GR"/>
          </a:p>
        </p:txBody>
      </p:sp>
      <p:pic>
        <p:nvPicPr>
          <p:cNvPr id="22531" name="Picture 4" descr="C:\Users\Γιάννης\Desktop\vr 10.jpg">
            <a:extLst>
              <a:ext uri="{FF2B5EF4-FFF2-40B4-BE49-F238E27FC236}">
                <a16:creationId xmlns:a16="http://schemas.microsoft.com/office/drawing/2014/main" id="{9A8F9A0D-6EF1-AC74-C955-34FF28F40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E54E8731-77FA-FE32-411F-B0F824A251A5}"/>
              </a:ext>
            </a:extLst>
          </p:cNvPr>
          <p:cNvSpPr>
            <a:spLocks noGrp="1" noChangeArrowheads="1"/>
          </p:cNvSpPr>
          <p:nvPr>
            <p:ph type="title" idx="4294967295"/>
          </p:nvPr>
        </p:nvSpPr>
        <p:spPr>
          <a:xfrm>
            <a:off x="0" y="274638"/>
            <a:ext cx="8686800" cy="1143000"/>
          </a:xfrm>
        </p:spPr>
        <p:txBody>
          <a:bodyPr/>
          <a:lstStyle/>
          <a:p>
            <a:pPr algn="l"/>
            <a:r>
              <a:rPr lang="el-GR" altLang="el-GR" sz="1200" i="1">
                <a:latin typeface="Verdana" panose="020B0604030504040204" pitchFamily="34" charset="0"/>
              </a:rPr>
              <a:t>Προσωπογραφία κυρίας</a:t>
            </a:r>
            <a:r>
              <a:rPr lang="el-GR" altLang="el-GR" sz="1200">
                <a:latin typeface="Verdana" panose="020B0604030504040204" pitchFamily="34" charset="0"/>
              </a:rPr>
              <a:t> </a:t>
            </a:r>
            <a:br>
              <a:rPr lang="el-GR" altLang="el-GR" sz="1200">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l-GR" altLang="el-GR" sz="1200">
                <a:latin typeface="Verdana" panose="020B0604030504040204" pitchFamily="34" charset="0"/>
              </a:rPr>
            </a:br>
            <a:r>
              <a:rPr lang="el-GR" altLang="el-GR" sz="1200">
                <a:latin typeface="Verdana" panose="020B0604030504040204" pitchFamily="34" charset="0"/>
              </a:rPr>
              <a:t>80 x 63 εκ.</a:t>
            </a:r>
            <a:r>
              <a:rPr lang="el-GR" altLang="el-GR" sz="4000"/>
              <a:t> </a:t>
            </a:r>
          </a:p>
        </p:txBody>
      </p:sp>
      <p:pic>
        <p:nvPicPr>
          <p:cNvPr id="216067" name="Picture 4" descr="δούκας 5">
            <a:extLst>
              <a:ext uri="{FF2B5EF4-FFF2-40B4-BE49-F238E27FC236}">
                <a16:creationId xmlns:a16="http://schemas.microsoft.com/office/drawing/2014/main" id="{99393E90-CD62-7DCE-E3E8-B1E203A6B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22D04012-30D7-1707-3842-5F9D9B5423E0}"/>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Προσωπογραφία αγοριού</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62 x 50 εκ.</a:t>
            </a:r>
            <a:r>
              <a:rPr lang="el-GR" altLang="el-GR" sz="4000"/>
              <a:t> </a:t>
            </a:r>
          </a:p>
        </p:txBody>
      </p:sp>
      <p:pic>
        <p:nvPicPr>
          <p:cNvPr id="217091" name="Picture 4" descr="δούκας 6">
            <a:extLst>
              <a:ext uri="{FF2B5EF4-FFF2-40B4-BE49-F238E27FC236}">
                <a16:creationId xmlns:a16="http://schemas.microsoft.com/office/drawing/2014/main" id="{011C2FF1-D14F-D056-6D32-906151412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8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2 - Θέση περιεχομένου">
            <a:extLst>
              <a:ext uri="{FF2B5EF4-FFF2-40B4-BE49-F238E27FC236}">
                <a16:creationId xmlns:a16="http://schemas.microsoft.com/office/drawing/2014/main" id="{57EA84AF-B446-8A93-E010-8ADFE7C65CDE}"/>
              </a:ext>
            </a:extLst>
          </p:cNvPr>
          <p:cNvSpPr>
            <a:spLocks noGrp="1"/>
          </p:cNvSpPr>
          <p:nvPr>
            <p:ph sz="half" idx="4294967295"/>
          </p:nvPr>
        </p:nvSpPr>
        <p:spPr>
          <a:xfrm>
            <a:off x="0" y="981075"/>
            <a:ext cx="8893175" cy="5145088"/>
          </a:xfrm>
        </p:spPr>
        <p:txBody>
          <a:bodyPr/>
          <a:lstStyle/>
          <a:p>
            <a:pPr>
              <a:buFontTx/>
              <a:buNone/>
            </a:pPr>
            <a:r>
              <a:rPr lang="el-GR" altLang="el-GR" sz="1400" b="1">
                <a:latin typeface="Verdana" panose="020B0604030504040204" pitchFamily="34" charset="0"/>
              </a:rPr>
              <a:t>Ιατράς Κωνσταντίνος</a:t>
            </a:r>
            <a:endParaRPr lang="el-GR" altLang="el-GR" sz="1400">
              <a:latin typeface="Verdana" panose="020B0604030504040204" pitchFamily="34" charset="0"/>
            </a:endParaRPr>
          </a:p>
          <a:p>
            <a:pPr>
              <a:buFontTx/>
              <a:buNone/>
            </a:pPr>
            <a:endParaRPr lang="el-GR" altLang="el-GR" sz="1400">
              <a:latin typeface="Verdana" panose="020B0604030504040204" pitchFamily="34" charset="0"/>
            </a:endParaRPr>
          </a:p>
          <a:p>
            <a:pPr>
              <a:buFontTx/>
              <a:buNone/>
            </a:pPr>
            <a:r>
              <a:rPr lang="el-GR" altLang="el-GR" sz="1400">
                <a:latin typeface="Verdana" panose="020B0604030504040204" pitchFamily="34" charset="0"/>
              </a:rPr>
              <a:t>(1812, Ζάκυνθος – 1888, Ζάκυνθος)</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Σπούδασε ζωγραφική αρχικά στη Ζάκυνθο και στη συνέχεια στην Ακαδημία του Αγίου Λουκά, στη Ρώμη. Όταν επέστρεψε στην Ελλάδα δίδαξε και ο ίδιος ζωγραφική, στη Ζάκυνθο, την Κέρκυρα και τη Σμύρνη. Το 1875 έλαβε μέρος στην έκθεση των Ολυμπίων. Άνθρωπος με ποικίλα ενδιαφέροντα, γνώριζε αγγλικά και ιταλικά, έγραφε ποιήματα και αντέγραφε έργα μεγάλων ζωγράφων. Παράλληλα φιλοτεχνούσε υδατογραφίες στις οποίες απεικόνιζε στιγμιότυπα, στάσεις και ενδυμασίες των προσφύγων και των αγωνιστών που κατέφευγαν την εποχή εκείνη στα Επτάνησα από την ηπειρωτική Ελλάδα.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Ο Ιατράς ανήκει στους ζωγράφους της Επτανησιακής Σχολής. Ασχολήθηκε με την προσωπογραφία με μία διάθεση εξιδανίκευσης των μορφών, συμβάλλοντας με το έργο του στην αλλαγή τεχνοτροπίας που συντελέστηκε στα Επτάνησα στο β' μισό του 19ου αιώνα.</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1 - Τίτλος">
            <a:extLst>
              <a:ext uri="{FF2B5EF4-FFF2-40B4-BE49-F238E27FC236}">
                <a16:creationId xmlns:a16="http://schemas.microsoft.com/office/drawing/2014/main" id="{0701ED8F-AD9D-D8EC-7F75-05BBECA50122}"/>
              </a:ext>
            </a:extLst>
          </p:cNvPr>
          <p:cNvSpPr>
            <a:spLocks noGrp="1"/>
          </p:cNvSpPr>
          <p:nvPr>
            <p:ph type="title" idx="4294967295"/>
          </p:nvPr>
        </p:nvSpPr>
        <p:spPr>
          <a:xfrm>
            <a:off x="468313" y="260350"/>
            <a:ext cx="8229600" cy="1143000"/>
          </a:xfrm>
        </p:spPr>
        <p:txBody>
          <a:bodyPr/>
          <a:lstStyle/>
          <a:p>
            <a:pPr algn="r"/>
            <a:r>
              <a:rPr lang="el-GR" altLang="el-GR" sz="1200" i="1">
                <a:latin typeface="Verdana" panose="020B0604030504040204" pitchFamily="34" charset="0"/>
              </a:rPr>
              <a:t>Ισαβέλλα Ιατρά</a:t>
            </a:r>
            <a:br>
              <a:rPr lang="el-GR" altLang="el-GR" sz="1200">
                <a:latin typeface="Verdana" panose="020B0604030504040204" pitchFamily="34" charset="0"/>
              </a:rPr>
            </a:br>
            <a:r>
              <a:rPr lang="el-GR" altLang="el-GR" sz="1200">
                <a:latin typeface="Verdana" panose="020B0604030504040204" pitchFamily="34" charset="0"/>
              </a:rPr>
              <a:t>π. 1860-1865</a:t>
            </a:r>
            <a:br>
              <a:rPr lang="el-GR" altLang="el-GR" sz="1200">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l-GR" altLang="el-GR" sz="1200">
                <a:latin typeface="Verdana" panose="020B0604030504040204" pitchFamily="34" charset="0"/>
              </a:rPr>
            </a:br>
            <a:r>
              <a:rPr lang="el-GR" altLang="el-GR" sz="1200">
                <a:latin typeface="Verdana" panose="020B0604030504040204" pitchFamily="34" charset="0"/>
              </a:rPr>
              <a:t>61 x 49,5 εκ.</a:t>
            </a:r>
            <a:r>
              <a:rPr lang="el-GR" altLang="el-GR"/>
              <a:t> </a:t>
            </a:r>
          </a:p>
        </p:txBody>
      </p:sp>
      <p:pic>
        <p:nvPicPr>
          <p:cNvPr id="219139" name="Picture 2" descr="C:\Users\Γιάννης\Desktop\ιατράς 1.jpg">
            <a:extLst>
              <a:ext uri="{FF2B5EF4-FFF2-40B4-BE49-F238E27FC236}">
                <a16:creationId xmlns:a16="http://schemas.microsoft.com/office/drawing/2014/main" id="{F57B9719-09B5-13DF-F32D-43E4A28BA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83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1 - Τίτλος">
            <a:extLst>
              <a:ext uri="{FF2B5EF4-FFF2-40B4-BE49-F238E27FC236}">
                <a16:creationId xmlns:a16="http://schemas.microsoft.com/office/drawing/2014/main" id="{ACD1E986-B94C-F8A6-FEEB-5D9809A9FAE2}"/>
              </a:ext>
            </a:extLst>
          </p:cNvPr>
          <p:cNvSpPr>
            <a:spLocks noGrp="1"/>
          </p:cNvSpPr>
          <p:nvPr>
            <p:ph type="title" idx="4294967295"/>
          </p:nvPr>
        </p:nvSpPr>
        <p:spPr/>
        <p:txBody>
          <a:bodyPr/>
          <a:lstStyle/>
          <a:p>
            <a:pPr algn="r"/>
            <a:r>
              <a:rPr lang="el-GR" altLang="el-GR" sz="1200" i="1">
                <a:latin typeface="Verdana" panose="020B0604030504040204" pitchFamily="34" charset="0"/>
              </a:rPr>
              <a:t>Προσωπογραφία γυναίκας</a:t>
            </a:r>
            <a:br>
              <a:rPr lang="el-GR" altLang="el-GR" sz="1200">
                <a:latin typeface="Verdana" panose="020B0604030504040204" pitchFamily="34" charset="0"/>
              </a:rPr>
            </a:br>
            <a:r>
              <a:rPr lang="el-GR" altLang="el-GR" sz="1200">
                <a:latin typeface="Verdana" panose="020B0604030504040204" pitchFamily="34" charset="0"/>
              </a:rPr>
              <a:t>Λάδι σε μουσαμά, 22 x 16,5 εκ.</a:t>
            </a:r>
            <a:r>
              <a:rPr lang="el-GR" altLang="el-GR"/>
              <a:t> </a:t>
            </a:r>
          </a:p>
        </p:txBody>
      </p:sp>
      <p:pic>
        <p:nvPicPr>
          <p:cNvPr id="220163" name="Picture 2" descr="C:\Users\Γιάννης\Desktop\ιατράς 2.jpg">
            <a:extLst>
              <a:ext uri="{FF2B5EF4-FFF2-40B4-BE49-F238E27FC236}">
                <a16:creationId xmlns:a16="http://schemas.microsoft.com/office/drawing/2014/main" id="{B8A547ED-E317-4FC3-8D42-E6DF8CCF3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0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1 - Τίτλος">
            <a:extLst>
              <a:ext uri="{FF2B5EF4-FFF2-40B4-BE49-F238E27FC236}">
                <a16:creationId xmlns:a16="http://schemas.microsoft.com/office/drawing/2014/main" id="{25425C2B-3FE3-AE20-04A2-B46A6E93AD60}"/>
              </a:ext>
            </a:extLst>
          </p:cNvPr>
          <p:cNvSpPr>
            <a:spLocks noGrp="1"/>
          </p:cNvSpPr>
          <p:nvPr>
            <p:ph type="title" idx="4294967295"/>
          </p:nvPr>
        </p:nvSpPr>
        <p:spPr/>
        <p:txBody>
          <a:bodyPr/>
          <a:lstStyle/>
          <a:p>
            <a:pPr algn="l"/>
            <a:r>
              <a:rPr lang="el-GR" altLang="el-GR" sz="1200" i="1">
                <a:latin typeface="Verdana" panose="020B0604030504040204" pitchFamily="34" charset="0"/>
              </a:rPr>
              <a:t>Κερκυραία</a:t>
            </a:r>
            <a:br>
              <a:rPr lang="el-GR" altLang="el-GR" sz="1200" i="1">
                <a:latin typeface="Verdana" panose="020B0604030504040204" pitchFamily="34" charset="0"/>
              </a:rPr>
            </a:br>
            <a:r>
              <a:rPr lang="el-GR" altLang="el-GR" sz="1200" i="1">
                <a:latin typeface="Verdana" panose="020B0604030504040204" pitchFamily="34" charset="0"/>
              </a:rPr>
              <a:t>με τριαντάφυλλο στο κεφάλι και στάμνα</a:t>
            </a:r>
            <a:br>
              <a:rPr lang="el-GR" altLang="el-GR" sz="1200">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l-GR" altLang="el-GR" sz="1200">
                <a:latin typeface="Verdana" panose="020B0604030504040204" pitchFamily="34" charset="0"/>
              </a:rPr>
            </a:br>
            <a:r>
              <a:rPr lang="el-GR" altLang="el-GR" sz="1200">
                <a:latin typeface="Verdana" panose="020B0604030504040204" pitchFamily="34" charset="0"/>
              </a:rPr>
              <a:t>98 x 75,8 εκ.</a:t>
            </a:r>
            <a:r>
              <a:rPr lang="el-GR" altLang="el-GR"/>
              <a:t> </a:t>
            </a:r>
          </a:p>
        </p:txBody>
      </p:sp>
      <p:pic>
        <p:nvPicPr>
          <p:cNvPr id="221187" name="Picture 2" descr="C:\Users\Γιάννης\Desktop\ιατράς 3.jpg">
            <a:extLst>
              <a:ext uri="{FF2B5EF4-FFF2-40B4-BE49-F238E27FC236}">
                <a16:creationId xmlns:a16="http://schemas.microsoft.com/office/drawing/2014/main" id="{BF693503-232E-1F6D-C0C9-A57529B25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0"/>
            <a:ext cx="5286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2 - Θέση περιεχομένου">
            <a:extLst>
              <a:ext uri="{FF2B5EF4-FFF2-40B4-BE49-F238E27FC236}">
                <a16:creationId xmlns:a16="http://schemas.microsoft.com/office/drawing/2014/main" id="{2BE09736-4747-C508-2A7E-FBD972CBE58E}"/>
              </a:ext>
            </a:extLst>
          </p:cNvPr>
          <p:cNvSpPr>
            <a:spLocks noGrp="1"/>
          </p:cNvSpPr>
          <p:nvPr>
            <p:ph idx="4294967295"/>
          </p:nvPr>
        </p:nvSpPr>
        <p:spPr>
          <a:xfrm>
            <a:off x="0" y="836613"/>
            <a:ext cx="9144000" cy="5289550"/>
          </a:xfrm>
        </p:spPr>
        <p:txBody>
          <a:bodyPr/>
          <a:lstStyle/>
          <a:p>
            <a:pPr>
              <a:buFontTx/>
              <a:buNone/>
            </a:pPr>
            <a:r>
              <a:rPr lang="el-GR" altLang="el-GR" sz="1400" b="1">
                <a:latin typeface="Verdana" panose="020B0604030504040204" pitchFamily="34" charset="0"/>
              </a:rPr>
              <a:t>Καλλιβωκάς Διονύσιος</a:t>
            </a:r>
          </a:p>
          <a:p>
            <a:pPr>
              <a:buFontTx/>
              <a:buNone/>
            </a:pPr>
            <a:br>
              <a:rPr lang="el-GR" altLang="el-GR" sz="1400">
                <a:latin typeface="Verdana" panose="020B0604030504040204" pitchFamily="34" charset="0"/>
              </a:rPr>
            </a:br>
            <a:r>
              <a:rPr lang="el-GR" altLang="el-GR" sz="1400">
                <a:latin typeface="Verdana" panose="020B0604030504040204" pitchFamily="34" charset="0"/>
              </a:rPr>
              <a:t>(1806 Ζάκυνθος - 1877 Αθήνα)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Μαθητής του Νικόλαου Καντούνη στη Ζάκυνθο, σπούδασε στη συνέχεια στην Ιταλία, και συγκεκριμένα στην Ακαδημία του Αγίου Λουκά στη Ρώμη και στη Βασιλική Ακαδημία της Φλωρεντίας. Αφού έζησε δώδεκα χρόνια στη Φλωρεντία, επέστρεψε στην ιδιαίτερη πατρίδα του και ασχολήθηκε με τη ζωγραφική εικόνων για εκκλησίες, ενώ επίσης δίδαξε τόσο στη Λευκάδα όσο και στην Ιόνιο Ακαδημία της Κέρκυρας (1858-1864). Το 1867 πήρε μέρος στην Παγκόσμια Έκθεση του Παρισιού με δύο πορτρέτα. Τιμήθηκε με χάλκινο μετάλλιο στην έκθεση των Ολυμπίων του 1870, ενώ σε εκείνη του 1875 εξέθεσε αντίγραφα έργων της Αναγέννησης και του Μπαρόκ και απέσπασε το αργυρό βραβείο.</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Εκπρόσωπος της επτανησιακής τέχνης, ζωγράφισε τόσο πρωτότυπα έργα όσο και αντίγραφα, ασχολούμενος κυρίως με τις θρησκευτικές σκηνές και την προσωπογραφία. Ακολουθεί σε μεγάλο βαθμό τα ακαδημαϊκά πρότυπα του 18ου αιώνα, ενώ στα πορτρέτα, που ανταποκρίνονται στις προσδοκίες της αστικής πελατείας του, δίνει έμφαση στην ευγένεια των χαρακτηριστικών των εικονιζομένων.</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1 - Τίτλος">
            <a:extLst>
              <a:ext uri="{FF2B5EF4-FFF2-40B4-BE49-F238E27FC236}">
                <a16:creationId xmlns:a16="http://schemas.microsoft.com/office/drawing/2014/main" id="{E7711120-09F6-52EA-2464-15555DDD63EA}"/>
              </a:ext>
            </a:extLst>
          </p:cNvPr>
          <p:cNvSpPr>
            <a:spLocks noGrp="1"/>
          </p:cNvSpPr>
          <p:nvPr>
            <p:ph type="title"/>
          </p:nvPr>
        </p:nvSpPr>
        <p:spPr>
          <a:xfrm>
            <a:off x="457200" y="274638"/>
            <a:ext cx="8229600" cy="201612"/>
          </a:xfrm>
        </p:spPr>
        <p:txBody>
          <a:bodyPr/>
          <a:lstStyle/>
          <a:p>
            <a:r>
              <a:rPr lang="el-GR" altLang="el-GR" sz="1200" i="1">
                <a:latin typeface="Verdana" panose="020B0604030504040204" pitchFamily="34" charset="0"/>
              </a:rPr>
              <a:t>Προσωπογραφία ανδρόγυνου</a:t>
            </a:r>
            <a:r>
              <a:rPr lang="el-GR" altLang="el-GR" sz="1200">
                <a:latin typeface="Verdana" panose="020B0604030504040204" pitchFamily="34" charset="0"/>
              </a:rPr>
              <a:t>, 1858 Λάδι σε μουσαμά, 48 x 58 εκ.</a:t>
            </a:r>
            <a:r>
              <a:rPr lang="el-GR" altLang="el-GR"/>
              <a:t> </a:t>
            </a:r>
          </a:p>
        </p:txBody>
      </p:sp>
      <p:pic>
        <p:nvPicPr>
          <p:cNvPr id="223235" name="Picture 2" descr="C:\Users\Γιάννης\Desktop\καλλιβωκάς 1.jpg">
            <a:extLst>
              <a:ext uri="{FF2B5EF4-FFF2-40B4-BE49-F238E27FC236}">
                <a16:creationId xmlns:a16="http://schemas.microsoft.com/office/drawing/2014/main" id="{5EC73ECF-E6DE-3EE1-C346-3F3C09830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14413"/>
            <a:ext cx="6985000" cy="584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1 - Τίτλος">
            <a:extLst>
              <a:ext uri="{FF2B5EF4-FFF2-40B4-BE49-F238E27FC236}">
                <a16:creationId xmlns:a16="http://schemas.microsoft.com/office/drawing/2014/main" id="{CE1ED5B2-D760-0F51-B511-86BF6A429BB1}"/>
              </a:ext>
            </a:extLst>
          </p:cNvPr>
          <p:cNvSpPr>
            <a:spLocks noGrp="1"/>
          </p:cNvSpPr>
          <p:nvPr>
            <p:ph type="title"/>
          </p:nvPr>
        </p:nvSpPr>
        <p:spPr>
          <a:xfrm>
            <a:off x="457200" y="274638"/>
            <a:ext cx="8686800" cy="1143000"/>
          </a:xfrm>
        </p:spPr>
        <p:txBody>
          <a:bodyPr/>
          <a:lstStyle/>
          <a:p>
            <a:pPr algn="r"/>
            <a:r>
              <a:rPr lang="el-GR" altLang="el-GR" sz="1200" i="1">
                <a:latin typeface="Verdana" panose="020B0604030504040204" pitchFamily="34" charset="0"/>
              </a:rPr>
              <a:t>Προσωπογραφία άνδρα</a:t>
            </a:r>
            <a:br>
              <a:rPr lang="en-US" altLang="el-GR" sz="1200">
                <a:latin typeface="Verdana" panose="020B0604030504040204" pitchFamily="34" charset="0"/>
              </a:rPr>
            </a:br>
            <a:r>
              <a:rPr lang="el-GR" altLang="el-GR" sz="1200">
                <a:latin typeface="Verdana" panose="020B0604030504040204" pitchFamily="34" charset="0"/>
              </a:rPr>
              <a:t>1873</a:t>
            </a:r>
            <a:br>
              <a:rPr lang="en-US"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110 x 83,5 εκ.</a:t>
            </a:r>
            <a:r>
              <a:rPr lang="el-GR" altLang="el-GR"/>
              <a:t> </a:t>
            </a:r>
          </a:p>
        </p:txBody>
      </p:sp>
      <p:pic>
        <p:nvPicPr>
          <p:cNvPr id="224259" name="Picture 2" descr="C:\Users\Γιάννης\Desktop\καλλβωκάς 2.jpg">
            <a:extLst>
              <a:ext uri="{FF2B5EF4-FFF2-40B4-BE49-F238E27FC236}">
                <a16:creationId xmlns:a16="http://schemas.microsoft.com/office/drawing/2014/main" id="{57BCBD85-2039-1E65-F5F6-4FBCBFB85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91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3 - Θέση περιεχομένου">
            <a:extLst>
              <a:ext uri="{FF2B5EF4-FFF2-40B4-BE49-F238E27FC236}">
                <a16:creationId xmlns:a16="http://schemas.microsoft.com/office/drawing/2014/main" id="{311FD8C9-BD25-0F5B-90AF-FE2EE334611A}"/>
              </a:ext>
            </a:extLst>
          </p:cNvPr>
          <p:cNvSpPr>
            <a:spLocks noGrp="1"/>
          </p:cNvSpPr>
          <p:nvPr>
            <p:ph idx="1"/>
          </p:nvPr>
        </p:nvSpPr>
        <p:spPr>
          <a:xfrm>
            <a:off x="0" y="981075"/>
            <a:ext cx="9144000" cy="5197475"/>
          </a:xfrm>
        </p:spPr>
        <p:txBody>
          <a:bodyPr/>
          <a:lstStyle/>
          <a:p>
            <a:pPr>
              <a:buFontTx/>
              <a:buNone/>
            </a:pPr>
            <a:endParaRPr lang="en-US" altLang="el-GR" sz="1400" b="1">
              <a:latin typeface="Verdana" panose="020B0604030504040204" pitchFamily="34" charset="0"/>
            </a:endParaRPr>
          </a:p>
          <a:p>
            <a:pPr>
              <a:buFontTx/>
              <a:buNone/>
            </a:pPr>
            <a:br>
              <a:rPr lang="el-GR" altLang="el-GR" sz="1400" b="1">
                <a:latin typeface="Verdana" panose="020B0604030504040204" pitchFamily="34" charset="0"/>
              </a:rPr>
            </a:br>
            <a:r>
              <a:rPr lang="el-GR" altLang="el-GR" sz="1400" b="1">
                <a:latin typeface="Verdana" panose="020B0604030504040204" pitchFamily="34" charset="0"/>
              </a:rPr>
              <a:t> Προσαλέντης Σπυρίδων</a:t>
            </a:r>
            <a:r>
              <a:rPr lang="en-US" altLang="el-GR" sz="1400" b="1">
                <a:latin typeface="Verdana" panose="020B0604030504040204" pitchFamily="34" charset="0"/>
              </a:rPr>
              <a:t> </a:t>
            </a:r>
            <a:r>
              <a:rPr lang="el-GR" altLang="el-GR" sz="1400">
                <a:latin typeface="Verdana" panose="020B0604030504040204" pitchFamily="34" charset="0"/>
              </a:rPr>
              <a:t>(1830</a:t>
            </a:r>
            <a:r>
              <a:rPr lang="en-US" altLang="el-GR" sz="1400">
                <a:latin typeface="Verdana" panose="020B0604030504040204" pitchFamily="34" charset="0"/>
              </a:rPr>
              <a:t>, </a:t>
            </a:r>
            <a:r>
              <a:rPr lang="el-GR" altLang="el-GR" sz="1400">
                <a:latin typeface="Verdana" panose="020B0604030504040204" pitchFamily="34" charset="0"/>
              </a:rPr>
              <a:t>Κέρκυρα – 1895</a:t>
            </a:r>
            <a:r>
              <a:rPr lang="en-US" altLang="el-GR" sz="1400">
                <a:latin typeface="Verdana" panose="020B0604030504040204" pitchFamily="34" charset="0"/>
              </a:rPr>
              <a:t>, </a:t>
            </a:r>
            <a:r>
              <a:rPr lang="el-GR" altLang="el-GR" sz="1400">
                <a:latin typeface="Verdana" panose="020B0604030504040204" pitchFamily="34" charset="0"/>
              </a:rPr>
              <a:t>Αθήνα)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Γιος του ζωγράφου και γλύπτη Παύλου Προσαλέντη του πρεσβύτερου και πατέρας των ζωγράφων Αιμίλιου και Παύλου Προσαλέντη του νεώτερου. Πήρε τα πρώτα μαθήματα ζωγραφικής στην καλλιτεχνική σχολή που είχε ιδρύσει και διηύθυνε ο πατέρας του στην Κέρκυρα και ολοκλήρωσε τις σπουδές του στην Ακαδημία Καλών Τεχνών της Βενετίας, αποφοιτώντας με το πρώτο βραβείο. Μετά από ένα αρκετά μεγάλο διάστημα παραμονής στη Βενετία επέστρεψε στην Κέρκυρα, ενώ το 1865 διορίστηκε καθηγητής της ζωγραφικής στο Σχολείον των Τεχνών και εγκαταστάθηκε στην Αθήνα. Μετά από ένα σύντομο διάστημα διδασκαλίας παραιτήθηκε και επέστρεψε στη Βενετία, όπου βραβεύτηκε στη Διεθνή Έκθεση της πόλης. Το 1870, με προτροπή του βασιλιά Γεωργίου Α΄, εγκαταστάθηκε οριστικά στην Αθήνα και ανέλαβε τη διακόσμηση του παρεκκλησίου των παλαιών ανακτόρων, ενώ το 1876, με τη σύσταση δεύτερης έδρας ζωγραφικής στο Σχολείο των Τεχνών, διορίστηκε και πάλι καθηγητής, παραμένοντας στη θέση αυτή ως το θάνατό του.</a:t>
            </a:r>
            <a:br>
              <a:rPr lang="el-GR" altLang="el-GR" sz="1400">
                <a:latin typeface="Verdana" panose="020B0604030504040204" pitchFamily="34" charset="0"/>
              </a:rPr>
            </a:br>
            <a:r>
              <a:rPr lang="el-GR" altLang="el-GR" sz="1400">
                <a:latin typeface="Verdana" panose="020B0604030504040204" pitchFamily="34" charset="0"/>
              </a:rPr>
              <a:t>Κυρίως προσωπογράφος, ασχολήθηκε σε πιο περιορισμένη κλίμακα και με την ηθογραφία. Φιλοτέχνησε τα πορτρέτα διαφόρων προσωπικοτήτων, καθώς και αγωνιστών της Επανάστασης, συνδυάζοντας το ακαδημαϊκό ύφος με τη ρεαλιστική απόδοση, ενώ στις ηθογραφικές του σκηνές είναι εμφανής η επίδραση της ιταλικής του μαθητείας.</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a:extLst>
              <a:ext uri="{FF2B5EF4-FFF2-40B4-BE49-F238E27FC236}">
                <a16:creationId xmlns:a16="http://schemas.microsoft.com/office/drawing/2014/main" id="{57D565E7-84D4-CD86-0704-F3E5A5235A43}"/>
              </a:ext>
            </a:extLst>
          </p:cNvPr>
          <p:cNvSpPr>
            <a:spLocks noGrp="1"/>
          </p:cNvSpPr>
          <p:nvPr>
            <p:ph type="title" idx="4294967295"/>
          </p:nvPr>
        </p:nvSpPr>
        <p:spPr>
          <a:xfrm>
            <a:off x="0" y="274638"/>
            <a:ext cx="9144000" cy="1143000"/>
          </a:xfrm>
        </p:spPr>
        <p:txBody>
          <a:bodyPr/>
          <a:lstStyle/>
          <a:p>
            <a:pPr algn="r" eaLnBrk="1" hangingPunct="1"/>
            <a:r>
              <a:rPr lang="el-GR" altLang="el-GR" sz="1200" i="1">
                <a:latin typeface="Verdana" panose="020B0604030504040204" pitchFamily="34" charset="0"/>
              </a:rPr>
              <a:t>Η θυσία</a:t>
            </a:r>
            <a:br>
              <a:rPr lang="en-US" altLang="el-GR" sz="1200" i="1">
                <a:latin typeface="Verdana" panose="020B0604030504040204" pitchFamily="34" charset="0"/>
              </a:rPr>
            </a:br>
            <a:r>
              <a:rPr lang="el-GR" altLang="el-GR" sz="1200" i="1">
                <a:latin typeface="Verdana" panose="020B0604030504040204" pitchFamily="34" charset="0"/>
              </a:rPr>
              <a:t>του Καψάλη</a:t>
            </a:r>
            <a:br>
              <a:rPr lang="en-US" altLang="el-GR" sz="1200" i="1">
                <a:latin typeface="Verdana" panose="020B0604030504040204" pitchFamily="34" charset="0"/>
              </a:rPr>
            </a:br>
            <a:r>
              <a:rPr lang="el-GR" altLang="el-GR" sz="1200">
                <a:latin typeface="Verdana" panose="020B0604030504040204" pitchFamily="34" charset="0"/>
              </a:rPr>
              <a:t>Λάδι </a:t>
            </a:r>
            <a:br>
              <a:rPr lang="en-US" altLang="el-GR" sz="1200">
                <a:latin typeface="Verdana" panose="020B0604030504040204" pitchFamily="34" charset="0"/>
              </a:rPr>
            </a:br>
            <a:r>
              <a:rPr lang="el-GR" altLang="el-GR" sz="1200">
                <a:latin typeface="Verdana" panose="020B0604030504040204" pitchFamily="34" charset="0"/>
              </a:rPr>
              <a:t>σε μουσαμά </a:t>
            </a:r>
            <a:br>
              <a:rPr lang="en-US" altLang="el-GR" sz="1200">
                <a:latin typeface="Verdana" panose="020B0604030504040204" pitchFamily="34" charset="0"/>
              </a:rPr>
            </a:br>
            <a:r>
              <a:rPr lang="el-GR" altLang="el-GR" sz="1200">
                <a:latin typeface="Verdana" panose="020B0604030504040204" pitchFamily="34" charset="0"/>
              </a:rPr>
              <a:t>134 x 144 εκ. </a:t>
            </a:r>
          </a:p>
        </p:txBody>
      </p:sp>
      <p:pic>
        <p:nvPicPr>
          <p:cNvPr id="23555" name="Picture 2" descr="C:\Users\Γιάννης\Desktop\vr 11.jpg">
            <a:extLst>
              <a:ext uri="{FF2B5EF4-FFF2-40B4-BE49-F238E27FC236}">
                <a16:creationId xmlns:a16="http://schemas.microsoft.com/office/drawing/2014/main" id="{59785D49-9AB0-361E-84D4-65834FE0D49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3175"/>
            <a:ext cx="7358063" cy="6861175"/>
          </a:xfrm>
          <a:noFill/>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3 - Τίτλος">
            <a:extLst>
              <a:ext uri="{FF2B5EF4-FFF2-40B4-BE49-F238E27FC236}">
                <a16:creationId xmlns:a16="http://schemas.microsoft.com/office/drawing/2014/main" id="{23F135B3-FF05-8B9D-9F51-337AD8AD0A03}"/>
              </a:ext>
            </a:extLst>
          </p:cNvPr>
          <p:cNvSpPr>
            <a:spLocks noGrp="1"/>
          </p:cNvSpPr>
          <p:nvPr>
            <p:ph type="title"/>
          </p:nvPr>
        </p:nvSpPr>
        <p:spPr/>
        <p:txBody>
          <a:bodyPr/>
          <a:lstStyle/>
          <a:p>
            <a:pPr algn="r"/>
            <a:r>
              <a:rPr lang="el-GR" altLang="el-GR" sz="1200" i="1">
                <a:latin typeface="Verdana" panose="020B0604030504040204" pitchFamily="34" charset="0"/>
              </a:rPr>
              <a:t>Προσωπογραφία Ευφροσύνης,</a:t>
            </a:r>
            <a:br>
              <a:rPr lang="en-US" altLang="el-GR" sz="1200" i="1">
                <a:latin typeface="Verdana" panose="020B0604030504040204" pitchFamily="34" charset="0"/>
              </a:rPr>
            </a:br>
            <a:r>
              <a:rPr lang="el-GR" altLang="el-GR" sz="1200" i="1">
                <a:latin typeface="Verdana" panose="020B0604030504040204" pitchFamily="34" charset="0"/>
              </a:rPr>
              <a:t>κόρης Γεωργίου Καρατζά</a:t>
            </a:r>
            <a:br>
              <a:rPr lang="en-US" altLang="el-GR" sz="1200">
                <a:latin typeface="Verdana" panose="020B0604030504040204" pitchFamily="34" charset="0"/>
              </a:rPr>
            </a:br>
            <a:r>
              <a:rPr lang="el-GR" altLang="el-GR" sz="1200">
                <a:latin typeface="Verdana" panose="020B0604030504040204" pitchFamily="34" charset="0"/>
              </a:rPr>
              <a:t>1876</a:t>
            </a:r>
            <a:br>
              <a:rPr lang="en-US" altLang="el-GR" sz="1200">
                <a:latin typeface="Verdana" panose="020B0604030504040204" pitchFamily="34" charset="0"/>
              </a:rPr>
            </a:br>
            <a:r>
              <a:rPr lang="el-GR" altLang="el-GR" sz="1200">
                <a:latin typeface="Verdana" panose="020B0604030504040204" pitchFamily="34" charset="0"/>
              </a:rPr>
              <a:t>Λάδι σε μουσαμά80 x 64 εκ.</a:t>
            </a:r>
            <a:r>
              <a:rPr lang="el-GR" altLang="el-GR"/>
              <a:t> </a:t>
            </a:r>
          </a:p>
        </p:txBody>
      </p:sp>
      <p:pic>
        <p:nvPicPr>
          <p:cNvPr id="226307" name="Picture 2" descr="C:\Users\Γιάννης\Desktop\προσαλέντης 1.jpg">
            <a:extLst>
              <a:ext uri="{FF2B5EF4-FFF2-40B4-BE49-F238E27FC236}">
                <a16:creationId xmlns:a16="http://schemas.microsoft.com/office/drawing/2014/main" id="{EC69197A-0087-7156-48DB-6759ED834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22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3 - Τίτλος">
            <a:extLst>
              <a:ext uri="{FF2B5EF4-FFF2-40B4-BE49-F238E27FC236}">
                <a16:creationId xmlns:a16="http://schemas.microsoft.com/office/drawing/2014/main" id="{795D383F-F1B2-939C-71C5-867F7D24B46E}"/>
              </a:ext>
            </a:extLst>
          </p:cNvPr>
          <p:cNvSpPr>
            <a:spLocks noGrp="1"/>
          </p:cNvSpPr>
          <p:nvPr>
            <p:ph type="title"/>
          </p:nvPr>
        </p:nvSpPr>
        <p:spPr>
          <a:xfrm>
            <a:off x="0" y="274638"/>
            <a:ext cx="8686800" cy="1143000"/>
          </a:xfrm>
        </p:spPr>
        <p:txBody>
          <a:bodyPr/>
          <a:lstStyle/>
          <a:p>
            <a:pPr algn="l"/>
            <a:r>
              <a:rPr lang="el-GR" altLang="el-GR" sz="1200" i="1">
                <a:latin typeface="Verdana" panose="020B0604030504040204" pitchFamily="34" charset="0"/>
              </a:rPr>
              <a:t>Προσωπογραφία του αγωνιστή</a:t>
            </a:r>
            <a:br>
              <a:rPr lang="en-US" altLang="el-GR" sz="1200" i="1">
                <a:latin typeface="Verdana" panose="020B0604030504040204" pitchFamily="34" charset="0"/>
              </a:rPr>
            </a:br>
            <a:r>
              <a:rPr lang="el-GR" altLang="el-GR" sz="1200" i="1">
                <a:latin typeface="Verdana" panose="020B0604030504040204" pitchFamily="34" charset="0"/>
              </a:rPr>
              <a:t>Παναγιώτη Γιατράκου</a:t>
            </a:r>
            <a:br>
              <a:rPr lang="en-US" altLang="el-GR" sz="1200">
                <a:latin typeface="Verdana" panose="020B0604030504040204" pitchFamily="34" charset="0"/>
              </a:rPr>
            </a:br>
            <a:br>
              <a:rPr lang="en-US"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93 x 72 εκ.</a:t>
            </a:r>
            <a:r>
              <a:rPr lang="el-GR" altLang="el-GR"/>
              <a:t> </a:t>
            </a:r>
          </a:p>
        </p:txBody>
      </p:sp>
      <p:pic>
        <p:nvPicPr>
          <p:cNvPr id="227331" name="Picture 2" descr="C:\Users\Γιάννης\Desktop\προσαλέντης 2.jpg">
            <a:extLst>
              <a:ext uri="{FF2B5EF4-FFF2-40B4-BE49-F238E27FC236}">
                <a16:creationId xmlns:a16="http://schemas.microsoft.com/office/drawing/2014/main" id="{E335B640-39C6-D113-D49A-13F276FAD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238" y="0"/>
            <a:ext cx="5211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3 - Τίτλος">
            <a:extLst>
              <a:ext uri="{FF2B5EF4-FFF2-40B4-BE49-F238E27FC236}">
                <a16:creationId xmlns:a16="http://schemas.microsoft.com/office/drawing/2014/main" id="{E2943677-FA15-6F04-E7C3-4A59D43D73B8}"/>
              </a:ext>
            </a:extLst>
          </p:cNvPr>
          <p:cNvSpPr>
            <a:spLocks noGrp="1"/>
          </p:cNvSpPr>
          <p:nvPr>
            <p:ph type="title"/>
          </p:nvPr>
        </p:nvSpPr>
        <p:spPr>
          <a:xfrm>
            <a:off x="0" y="274638"/>
            <a:ext cx="8686800" cy="1143000"/>
          </a:xfrm>
        </p:spPr>
        <p:txBody>
          <a:bodyPr/>
          <a:lstStyle/>
          <a:p>
            <a:pPr algn="l"/>
            <a:r>
              <a:rPr lang="el-GR" altLang="el-GR" sz="1200" i="1">
                <a:latin typeface="Verdana" panose="020B0604030504040204" pitchFamily="34" charset="0"/>
              </a:rPr>
              <a:t>Προσωπογραφία</a:t>
            </a:r>
            <a:br>
              <a:rPr lang="en-US" altLang="el-GR" sz="1200" i="1">
                <a:latin typeface="Verdana" panose="020B0604030504040204" pitchFamily="34" charset="0"/>
              </a:rPr>
            </a:br>
            <a:r>
              <a:rPr lang="el-GR" altLang="el-GR" sz="1200" i="1">
                <a:latin typeface="Verdana" panose="020B0604030504040204" pitchFamily="34" charset="0"/>
              </a:rPr>
              <a:t>Σοφοκλή Κ. Οικονόμου</a:t>
            </a:r>
            <a:br>
              <a:rPr lang="en-US" altLang="el-GR" sz="1200">
                <a:latin typeface="Verdana" panose="020B0604030504040204" pitchFamily="34" charset="0"/>
              </a:rPr>
            </a:br>
            <a:br>
              <a:rPr lang="en-US" altLang="el-GR" sz="1200">
                <a:latin typeface="Verdana" panose="020B0604030504040204" pitchFamily="34" charset="0"/>
              </a:rPr>
            </a:br>
            <a:r>
              <a:rPr lang="el-GR" altLang="el-GR" sz="1200">
                <a:latin typeface="Verdana" panose="020B0604030504040204" pitchFamily="34" charset="0"/>
              </a:rPr>
              <a:t>1879 </a:t>
            </a:r>
            <a:br>
              <a:rPr lang="en-US"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71 x 56 εκ.</a:t>
            </a:r>
            <a:r>
              <a:rPr lang="el-GR" altLang="el-GR"/>
              <a:t> </a:t>
            </a:r>
          </a:p>
        </p:txBody>
      </p:sp>
      <p:pic>
        <p:nvPicPr>
          <p:cNvPr id="228355" name="Picture 2" descr="C:\Users\Γιάννης\Desktop\προσαλέντης 3.jpg">
            <a:extLst>
              <a:ext uri="{FF2B5EF4-FFF2-40B4-BE49-F238E27FC236}">
                <a16:creationId xmlns:a16="http://schemas.microsoft.com/office/drawing/2014/main" id="{E307775A-5F8C-F0FE-06B6-CDDD72004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0" y="0"/>
            <a:ext cx="5454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3">
            <a:extLst>
              <a:ext uri="{FF2B5EF4-FFF2-40B4-BE49-F238E27FC236}">
                <a16:creationId xmlns:a16="http://schemas.microsoft.com/office/drawing/2014/main" id="{1161FA55-E32F-4670-2C6F-5C9208F630C1}"/>
              </a:ext>
            </a:extLst>
          </p:cNvPr>
          <p:cNvSpPr>
            <a:spLocks noGrp="1" noChangeArrowheads="1"/>
          </p:cNvSpPr>
          <p:nvPr>
            <p:ph type="body" idx="4294967295"/>
          </p:nvPr>
        </p:nvSpPr>
        <p:spPr>
          <a:xfrm>
            <a:off x="0" y="0"/>
            <a:ext cx="9144000" cy="6597650"/>
          </a:xfrm>
        </p:spPr>
        <p:txBody>
          <a:bodyPr/>
          <a:lstStyle/>
          <a:p>
            <a:pPr>
              <a:lnSpc>
                <a:spcPct val="80000"/>
              </a:lnSpc>
              <a:buFontTx/>
              <a:buNone/>
            </a:pPr>
            <a:r>
              <a:rPr lang="el-GR" altLang="el-GR" sz="1200" b="1">
                <a:latin typeface="Verdana" panose="020B0604030504040204" pitchFamily="34" charset="0"/>
              </a:rPr>
              <a:t>Νικηφόρος</a:t>
            </a:r>
            <a:r>
              <a:rPr lang="en-US" altLang="el-GR" sz="1200" b="1">
                <a:latin typeface="Verdana" panose="020B0604030504040204" pitchFamily="34" charset="0"/>
              </a:rPr>
              <a:t> </a:t>
            </a:r>
            <a:r>
              <a:rPr lang="el-GR" altLang="el-GR" sz="1200" b="1">
                <a:latin typeface="Verdana" panose="020B0604030504040204" pitchFamily="34" charset="0"/>
              </a:rPr>
              <a:t>Λύτρας</a:t>
            </a:r>
            <a:endParaRPr lang="en-US" altLang="el-GR" sz="1200" b="1">
              <a:latin typeface="Verdana" panose="020B0604030504040204" pitchFamily="34" charset="0"/>
            </a:endParaRPr>
          </a:p>
          <a:p>
            <a:pPr>
              <a:lnSpc>
                <a:spcPct val="80000"/>
              </a:lnSpc>
              <a:buFontTx/>
              <a:buNone/>
            </a:pPr>
            <a:endParaRPr lang="en-US" altLang="el-GR" sz="1200" b="1">
              <a:latin typeface="Verdana" panose="020B0604030504040204" pitchFamily="34" charset="0"/>
            </a:endParaRPr>
          </a:p>
          <a:p>
            <a:pPr>
              <a:lnSpc>
                <a:spcPct val="80000"/>
              </a:lnSpc>
              <a:buFontTx/>
              <a:buNone/>
            </a:pPr>
            <a:r>
              <a:rPr lang="el-GR" altLang="el-GR" sz="1200">
                <a:latin typeface="Verdana" panose="020B0604030504040204" pitchFamily="34" charset="0"/>
              </a:rPr>
              <a:t>(1832</a:t>
            </a:r>
            <a:r>
              <a:rPr lang="en-US" altLang="el-GR" sz="1200">
                <a:latin typeface="Verdana" panose="020B0604030504040204" pitchFamily="34" charset="0"/>
              </a:rPr>
              <a:t>, </a:t>
            </a:r>
            <a:r>
              <a:rPr lang="el-GR" altLang="el-GR" sz="1200">
                <a:latin typeface="Verdana" panose="020B0604030504040204" pitchFamily="34" charset="0"/>
              </a:rPr>
              <a:t>Πύργος Τήνου – 1904</a:t>
            </a:r>
            <a:r>
              <a:rPr lang="en-US" altLang="el-GR" sz="1200">
                <a:latin typeface="Verdana" panose="020B0604030504040204" pitchFamily="34" charset="0"/>
              </a:rPr>
              <a:t>, </a:t>
            </a:r>
            <a:r>
              <a:rPr lang="el-GR" altLang="el-GR" sz="1200">
                <a:latin typeface="Verdana" panose="020B0604030504040204" pitchFamily="34" charset="0"/>
              </a:rPr>
              <a:t>Αθήνα)</a:t>
            </a:r>
            <a:br>
              <a:rPr lang="el-GR" altLang="el-GR" sz="1200">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Σπούδασε ζωγραφική στο Σχολείο των Τεχνών (1850-1856), με δασκάλους τους αδελφούς Φίλιππο και Γεώργιο Μαργαρίτη, το μοναχό Αγαθάγγελο Τριανταφύλλου, τον Raffaello Ceccoli και τον Λουδοβίκο Θείρσιο, τον οποίο μάλιστα βοήθησε στην αγιογράφηση της Ρωσικής Εκκλησίας στην Αθήνα (1853-1855). Το 1860 και αφού δίδαξε δύο χρόνια (1856-1858) Στοιχειώδη Γραφική στο Σχολείο των Τεχνών, έφυγε για το Μόναχο, όπου, με υποτροφία της ελληνικής κυβέρνησης αρχικά και την υποστήριξη του βαρώνου Σίμωνα Σίνα στη συνέχεια, ολοκλήρωσε τις σπουδές του στην Ακαδημία Καλών Τεχνών, με βασικότερο δάσκαλο τον Karl von Piloty. Το 1865 επέστρεψε στην Αθήνα και τον επόμενο χρόνο διορίστηκε καθηγητής ζωγραφικής στο Πολυτεχνείο, παραμένοντας στη θέση αυτή μέχρι το θάνατό του. Υπήρξε στενός φίλος του Νικολάου Γύζη, με τον οποίο επισκέφθηκε τη Μικρά Ασία το 1873, το Μόναχο το 1874, παραμένοντας ως το 1875, και το Παρίσι το 1876, ενώ το 1879 ταξίδεψε στην Αίγυπτο.</a:t>
            </a:r>
            <a:br>
              <a:rPr lang="el-GR" altLang="el-GR" sz="1200">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Το 1855, ενώ ήταν ακόμη φοιτητής, έλαβε μέρος στην Παγκόσμια Έκθεση του Παρισιού, στην οποία συμμετείχε επίσης το 1867, το 1878, το 1889 και το 1900, κερδίζοντας στις δύο τελευταίες το χάλκινο μετάλλιο, ενώ το 1873 έλαβε μέρος στην Παγκόσμια Έκθεση της Βιέννης. Παράλληλα ανέπτυξε πλούσια δραστηριότητα και στην Ελλάδα, συμμετέχοντας το 1881 στην έκθεση της Οικίας Μελά, το 1888 στην Πανελλήνια του Ζαππείου, το 1896 στην Πανελλήνια που οργανώθηκε στο πλαίσιο των Ολυμπιακών Αγώνων, σε εκθέσεις του Παρνασσού κ.ά. Μετά το θάνατό του έργα του παρουσιάστηκαν σε διάφορες διοργανώσεις στην Ελλάδα και το εξωτερικό. Το 1933 εξάλλου, η Σχολή Καλών Τεχνών οργάνωσε μεγάλη αναδρομική παρουσίαση του έργου του.</a:t>
            </a:r>
            <a:br>
              <a:rPr lang="el-GR" altLang="el-GR" sz="1200">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Ο Νικηφόρος Λύτρας υπήρξε από τους βασικότερους εκπροσώπους της Σχολής του Μονάχου, θεωρείται δε πατέρας της νεοελληνικής ζωγραφικής. Αν και είχε γνωρίσει τον ιμπρεσιονισμό, παρέμεινε πιστός στην ακαδημαϊκή παράδοση και ασχολήθηκε με όλες σχεδόν τις θεματογραφικές περιοχές: προσωπογραφίες, νεκρές φύσεις, ιστορικές σκηνές και μυθολογικά θέματα. Το σημαντικότερο όμως μέρος του έργου του αποτέλεσαν οι ηθογραφικές παραστάσεις, τις οποίες εκείνος ουσιαστικά εισήγαγε στην ελληνική ζωγραφική και περιλαμβάνουν σκηνές από την ελληνική επαρχία και τον αστικό χώρο, την ελληνική οικογένεια και τον κόσμο του παιδιού, αλλά και θέματα από την Ανατολή. Ανανεωτής θεωρείται και στον τομέα της προσωπογραφίας, όπου είναι εμφανής η προσπάθεια ψυχολογικής διείσδυσης στην προσωπικότητα του εικονιζομένου. Εξαιρετικά σημαντική υπήρξε επίσης η διδακτική του προσφορά, επηρεάζοντας αποφασιστικά τις επόμενες γενιές με τη σαραντάχρονη σχεδόν διδασκαλία του στο Σχολείο των Τεχνών, στη διάρκεια της οποίας κατέβαλε μεγάλες προσπάθειες για την αναβάθμιση των σπουδών και την αναδιοργάνωση του καλλιτεχνικού τμήματος.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1DC689A5-C4E5-104F-6D41-6A7964F6622C}"/>
              </a:ext>
            </a:extLst>
          </p:cNvPr>
          <p:cNvSpPr>
            <a:spLocks noGrp="1" noChangeArrowheads="1"/>
          </p:cNvSpPr>
          <p:nvPr>
            <p:ph type="title" idx="4294967295"/>
          </p:nvPr>
        </p:nvSpPr>
        <p:spPr>
          <a:xfrm>
            <a:off x="0" y="274638"/>
            <a:ext cx="8686800" cy="346075"/>
          </a:xfrm>
        </p:spPr>
        <p:txBody>
          <a:bodyPr/>
          <a:lstStyle/>
          <a:p>
            <a:pPr algn="l"/>
            <a:r>
              <a:rPr lang="el-GR" altLang="el-GR" sz="1200">
                <a:latin typeface="Verdana" panose="020B0604030504040204" pitchFamily="34" charset="0"/>
              </a:rPr>
              <a:t>Ο απαγχονισμός</a:t>
            </a:r>
            <a:br>
              <a:rPr lang="el-GR" altLang="el-GR" sz="1200">
                <a:latin typeface="Verdana" panose="020B0604030504040204" pitchFamily="34" charset="0"/>
              </a:rPr>
            </a:br>
            <a:r>
              <a:rPr lang="el-GR" altLang="el-GR" sz="1200">
                <a:latin typeface="Verdana" panose="020B0604030504040204" pitchFamily="34" charset="0"/>
              </a:rPr>
              <a:t>του πατριάρχη</a:t>
            </a:r>
            <a:br>
              <a:rPr lang="el-GR" altLang="el-GR" sz="1200">
                <a:latin typeface="Verdana" panose="020B0604030504040204" pitchFamily="34" charset="0"/>
              </a:rPr>
            </a:br>
            <a:r>
              <a:rPr lang="el-GR" altLang="el-GR" sz="1200">
                <a:latin typeface="Verdana" panose="020B0604030504040204" pitchFamily="34" charset="0"/>
              </a:rPr>
              <a:t>Γρηγορίου Ε΄</a:t>
            </a:r>
          </a:p>
        </p:txBody>
      </p:sp>
      <p:pic>
        <p:nvPicPr>
          <p:cNvPr id="230403" name="Picture 4" descr="λύτρας 6">
            <a:extLst>
              <a:ext uri="{FF2B5EF4-FFF2-40B4-BE49-F238E27FC236}">
                <a16:creationId xmlns:a16="http://schemas.microsoft.com/office/drawing/2014/main" id="{95D60320-AC5C-A027-9E6F-45A29BBF5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663575"/>
            <a:ext cx="7667625"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4B9E83B3-CBCA-1D16-601E-09717AC58515}"/>
              </a:ext>
            </a:extLst>
          </p:cNvPr>
          <p:cNvSpPr>
            <a:spLocks noGrp="1" noChangeArrowheads="1"/>
          </p:cNvSpPr>
          <p:nvPr>
            <p:ph type="title" idx="4294967295"/>
          </p:nvPr>
        </p:nvSpPr>
        <p:spPr>
          <a:xfrm>
            <a:off x="0" y="274638"/>
            <a:ext cx="9144000" cy="274637"/>
          </a:xfrm>
        </p:spPr>
        <p:txBody>
          <a:bodyPr/>
          <a:lstStyle/>
          <a:p>
            <a:r>
              <a:rPr lang="el-GR" altLang="el-GR" sz="1200" i="1">
                <a:latin typeface="Verdana" panose="020B0604030504040204" pitchFamily="34" charset="0"/>
              </a:rPr>
              <a:t>Αντιγόνη και Πολυνείκης</a:t>
            </a:r>
            <a:r>
              <a:rPr lang="el-GR" altLang="el-GR" sz="1200">
                <a:latin typeface="Verdana" panose="020B0604030504040204" pitchFamily="34" charset="0"/>
              </a:rPr>
              <a:t>, 1865</a:t>
            </a:r>
            <a:r>
              <a:rPr lang="en-US" altLang="el-GR" sz="1200">
                <a:latin typeface="Verdana" panose="020B0604030504040204" pitchFamily="34" charset="0"/>
              </a:rPr>
              <a:t>, </a:t>
            </a:r>
            <a:r>
              <a:rPr lang="el-GR" altLang="el-GR" sz="1200">
                <a:latin typeface="Verdana" panose="020B0604030504040204" pitchFamily="34" charset="0"/>
              </a:rPr>
              <a:t>Λάδι σε μουσαμά, 109 x 157 εκ.</a:t>
            </a:r>
            <a:r>
              <a:rPr lang="el-GR" altLang="el-GR" sz="4000"/>
              <a:t> </a:t>
            </a:r>
          </a:p>
        </p:txBody>
      </p:sp>
      <p:pic>
        <p:nvPicPr>
          <p:cNvPr id="231427" name="Picture 4" descr="λύτρας 4">
            <a:extLst>
              <a:ext uri="{FF2B5EF4-FFF2-40B4-BE49-F238E27FC236}">
                <a16:creationId xmlns:a16="http://schemas.microsoft.com/office/drawing/2014/main" id="{1CF19A8F-2ABB-2EB4-57FD-3901D04D5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66750"/>
            <a:ext cx="877252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0C81F403-5664-D001-11F5-1421347817BF}"/>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Προσωπογραφία Γεωργίου Προβελέγγιου</a:t>
            </a:r>
            <a:br>
              <a:rPr lang="en-US" altLang="el-GR" sz="1200">
                <a:latin typeface="Verdana" panose="020B0604030504040204" pitchFamily="34" charset="0"/>
              </a:rPr>
            </a:br>
            <a:br>
              <a:rPr lang="en-US" altLang="el-GR" sz="1200">
                <a:latin typeface="Verdana" panose="020B0604030504040204" pitchFamily="34" charset="0"/>
              </a:rPr>
            </a:br>
            <a:r>
              <a:rPr lang="el-GR" altLang="el-GR" sz="1200">
                <a:latin typeface="Verdana" panose="020B0604030504040204" pitchFamily="34" charset="0"/>
              </a:rPr>
              <a:t>1867 </a:t>
            </a: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120 x 81,5 εκ.</a:t>
            </a:r>
            <a:r>
              <a:rPr lang="el-GR" altLang="el-GR" sz="4000"/>
              <a:t> </a:t>
            </a:r>
          </a:p>
        </p:txBody>
      </p:sp>
      <p:pic>
        <p:nvPicPr>
          <p:cNvPr id="232451" name="Picture 4" descr="λύτρας 1">
            <a:extLst>
              <a:ext uri="{FF2B5EF4-FFF2-40B4-BE49-F238E27FC236}">
                <a16:creationId xmlns:a16="http://schemas.microsoft.com/office/drawing/2014/main" id="{99629272-7F7E-1F57-939F-6C06941FA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68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140DB98F-088C-E4C4-CC07-545014350D49}"/>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Αυτοπροσωπογραφία</a:t>
            </a:r>
            <a:br>
              <a:rPr lang="en-US" altLang="el-GR" sz="1200">
                <a:latin typeface="Verdana" panose="020B0604030504040204" pitchFamily="34" charset="0"/>
              </a:rPr>
            </a:br>
            <a:br>
              <a:rPr lang="en-US" altLang="el-GR" sz="1200">
                <a:latin typeface="Verdana" panose="020B0604030504040204" pitchFamily="34" charset="0"/>
              </a:rPr>
            </a:br>
            <a:r>
              <a:rPr lang="el-GR" altLang="el-GR" sz="1200">
                <a:latin typeface="Verdana" panose="020B0604030504040204" pitchFamily="34" charset="0"/>
              </a:rPr>
              <a:t>1867 </a:t>
            </a: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53,5 x 43,5 εκ.</a:t>
            </a:r>
            <a:r>
              <a:rPr lang="el-GR" altLang="el-GR" sz="4000"/>
              <a:t> </a:t>
            </a:r>
          </a:p>
        </p:txBody>
      </p:sp>
      <p:pic>
        <p:nvPicPr>
          <p:cNvPr id="233475" name="Picture 4" descr="λύτρας 2">
            <a:extLst>
              <a:ext uri="{FF2B5EF4-FFF2-40B4-BE49-F238E27FC236}">
                <a16:creationId xmlns:a16="http://schemas.microsoft.com/office/drawing/2014/main" id="{6558A648-1718-B886-9DB2-A9D4A5F71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91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D41F1B3C-5789-957D-74E7-03B221A51098}"/>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Προσωπογραφία κυρίας Σερπιέρη</a:t>
            </a:r>
            <a:br>
              <a:rPr lang="en-US" altLang="el-GR" sz="1200">
                <a:latin typeface="Verdana" panose="020B0604030504040204" pitchFamily="34" charset="0"/>
              </a:rPr>
            </a:br>
            <a:br>
              <a:rPr lang="en-US" altLang="el-GR" sz="1200">
                <a:latin typeface="Verdana" panose="020B0604030504040204" pitchFamily="34" charset="0"/>
              </a:rPr>
            </a:br>
            <a:r>
              <a:rPr lang="el-GR" altLang="el-GR" sz="1200">
                <a:latin typeface="Verdana" panose="020B0604030504040204" pitchFamily="34" charset="0"/>
              </a:rPr>
              <a:t>1869 </a:t>
            </a: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248 x 148 εκ.</a:t>
            </a:r>
            <a:r>
              <a:rPr lang="el-GR" altLang="el-GR" sz="4000"/>
              <a:t> </a:t>
            </a:r>
          </a:p>
        </p:txBody>
      </p:sp>
      <p:pic>
        <p:nvPicPr>
          <p:cNvPr id="234499" name="Picture 4" descr="λύτρας 3">
            <a:extLst>
              <a:ext uri="{FF2B5EF4-FFF2-40B4-BE49-F238E27FC236}">
                <a16:creationId xmlns:a16="http://schemas.microsoft.com/office/drawing/2014/main" id="{394CBAC7-5561-8067-FD85-9BFC332B4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063" y="0"/>
            <a:ext cx="4071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89E9EC8F-087A-63EF-A827-350957846173}"/>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Επιστροφή από το πανηγύρι</a:t>
            </a:r>
            <a:r>
              <a:rPr lang="el-GR" altLang="el-GR" sz="1200">
                <a:latin typeface="Verdana" panose="020B0604030504040204" pitchFamily="34" charset="0"/>
              </a:rPr>
              <a:t>, π. 1865-1872 </a:t>
            </a:r>
            <a:br>
              <a:rPr lang="el-GR" altLang="el-GR" sz="1200">
                <a:latin typeface="Verdana" panose="020B0604030504040204" pitchFamily="34" charset="0"/>
              </a:rPr>
            </a:br>
            <a:r>
              <a:rPr lang="el-GR" altLang="el-GR" sz="1200">
                <a:latin typeface="Verdana" panose="020B0604030504040204" pitchFamily="34" charset="0"/>
              </a:rPr>
              <a:t>Λάδι σε μουσαμά, 100 x 66 εκ.</a:t>
            </a:r>
            <a:r>
              <a:rPr lang="el-GR" altLang="el-GR" sz="4000"/>
              <a:t> </a:t>
            </a:r>
          </a:p>
        </p:txBody>
      </p:sp>
      <p:pic>
        <p:nvPicPr>
          <p:cNvPr id="235523" name="Picture 4" descr="λύτρας 5">
            <a:extLst>
              <a:ext uri="{FF2B5EF4-FFF2-40B4-BE49-F238E27FC236}">
                <a16:creationId xmlns:a16="http://schemas.microsoft.com/office/drawing/2014/main" id="{37D3C43A-8C87-0524-0949-27E52B3ED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52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11E9F59-6A91-C07D-19FD-BD5D0630230A}"/>
              </a:ext>
            </a:extLst>
          </p:cNvPr>
          <p:cNvSpPr>
            <a:spLocks noGrp="1" noChangeArrowheads="1"/>
          </p:cNvSpPr>
          <p:nvPr>
            <p:ph type="title" idx="4294967295"/>
          </p:nvPr>
        </p:nvSpPr>
        <p:spPr>
          <a:xfrm>
            <a:off x="0" y="274638"/>
            <a:ext cx="1857375" cy="1143000"/>
          </a:xfrm>
        </p:spPr>
        <p:txBody>
          <a:bodyPr/>
          <a:lstStyle/>
          <a:p>
            <a:pPr algn="l" eaLnBrk="1" hangingPunct="1"/>
            <a:r>
              <a:rPr lang="el-GR" altLang="el-GR" sz="1200" i="1">
                <a:latin typeface="Verdana" panose="020B0604030504040204" pitchFamily="34" charset="0"/>
              </a:rPr>
              <a:t>Τυφλός τραυματίας</a:t>
            </a:r>
            <a:br>
              <a:rPr lang="en-US" altLang="el-GR" sz="1200" i="1">
                <a:latin typeface="Verdana" panose="020B0604030504040204" pitchFamily="34" charset="0"/>
              </a:rPr>
            </a:br>
            <a:r>
              <a:rPr lang="el-GR" altLang="el-GR" sz="1200">
                <a:latin typeface="Verdana" panose="020B0604030504040204" pitchFamily="34" charset="0"/>
              </a:rPr>
              <a:t>[1850]</a:t>
            </a:r>
            <a:br>
              <a:rPr lang="en-US" altLang="el-GR" sz="1200">
                <a:latin typeface="Verdana" panose="020B0604030504040204" pitchFamily="34" charset="0"/>
              </a:rPr>
            </a:br>
            <a:r>
              <a:rPr lang="el-GR" altLang="el-GR" sz="1200">
                <a:latin typeface="Verdana" panose="020B0604030504040204" pitchFamily="34" charset="0"/>
              </a:rPr>
              <a:t>Λάδι σε μουσαμά </a:t>
            </a:r>
            <a:br>
              <a:rPr lang="en-US" altLang="el-GR" sz="1200">
                <a:latin typeface="Verdana" panose="020B0604030504040204" pitchFamily="34" charset="0"/>
              </a:rPr>
            </a:br>
            <a:r>
              <a:rPr lang="el-GR" altLang="el-GR" sz="1200">
                <a:latin typeface="Verdana" panose="020B0604030504040204" pitchFamily="34" charset="0"/>
              </a:rPr>
              <a:t>64 x 51 εκ. </a:t>
            </a:r>
          </a:p>
        </p:txBody>
      </p:sp>
      <p:pic>
        <p:nvPicPr>
          <p:cNvPr id="24579" name="Picture 4" descr="C:\Users\Γιάννης\Desktop\vr 5.jpg">
            <a:extLst>
              <a:ext uri="{FF2B5EF4-FFF2-40B4-BE49-F238E27FC236}">
                <a16:creationId xmlns:a16="http://schemas.microsoft.com/office/drawing/2014/main" id="{21C686E6-2416-C480-C8D6-A2F715667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41275"/>
            <a:ext cx="5286375"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19E44F2-2CD5-2445-722D-23E0F8718C01}"/>
              </a:ext>
            </a:extLst>
          </p:cNvPr>
          <p:cNvSpPr>
            <a:spLocks noGrp="1" noChangeArrowheads="1"/>
          </p:cNvSpPr>
          <p:nvPr>
            <p:ph type="title" idx="4294967295"/>
          </p:nvPr>
        </p:nvSpPr>
        <p:spPr>
          <a:xfrm>
            <a:off x="0" y="214313"/>
            <a:ext cx="1500188" cy="1143000"/>
          </a:xfrm>
        </p:spPr>
        <p:txBody>
          <a:bodyPr/>
          <a:lstStyle/>
          <a:p>
            <a:pPr algn="l" eaLnBrk="1" hangingPunct="1"/>
            <a:r>
              <a:rPr lang="el-GR" altLang="el-GR" sz="1200" i="1">
                <a:latin typeface="Verdana" panose="020B0604030504040204" pitchFamily="34" charset="0"/>
              </a:rPr>
              <a:t>Παραμυθία</a:t>
            </a:r>
            <a:br>
              <a:rPr lang="en-US" altLang="el-GR" sz="1200" i="1">
                <a:latin typeface="Verdana" panose="020B0604030504040204" pitchFamily="34" charset="0"/>
              </a:rPr>
            </a:br>
            <a:r>
              <a:rPr lang="el-GR" altLang="el-GR" sz="1200">
                <a:latin typeface="Verdana" panose="020B0604030504040204" pitchFamily="34" charset="0"/>
              </a:rPr>
              <a:t>1847 </a:t>
            </a:r>
            <a:br>
              <a:rPr lang="en-US"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44 x 57 εκ. </a:t>
            </a:r>
          </a:p>
        </p:txBody>
      </p:sp>
      <p:pic>
        <p:nvPicPr>
          <p:cNvPr id="25603" name="Picture 4" descr="C:\Users\Γιάννης\Desktop\vr 4.jpg">
            <a:extLst>
              <a:ext uri="{FF2B5EF4-FFF2-40B4-BE49-F238E27FC236}">
                <a16:creationId xmlns:a16="http://schemas.microsoft.com/office/drawing/2014/main" id="{45364238-AF3A-B83E-FAAF-BE8DD18E4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7138"/>
            <a:ext cx="7572375"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9D258EF-4053-A347-60C4-0117DF59CD57}"/>
              </a:ext>
            </a:extLst>
          </p:cNvPr>
          <p:cNvSpPr>
            <a:spLocks noGrp="1" noChangeArrowheads="1"/>
          </p:cNvSpPr>
          <p:nvPr>
            <p:ph type="title" idx="4294967295"/>
          </p:nvPr>
        </p:nvSpPr>
        <p:spPr>
          <a:xfrm>
            <a:off x="0" y="274638"/>
            <a:ext cx="2714625" cy="1143000"/>
          </a:xfrm>
        </p:spPr>
        <p:txBody>
          <a:bodyPr/>
          <a:lstStyle/>
          <a:p>
            <a:pPr algn="l" eaLnBrk="1" hangingPunct="1"/>
            <a:r>
              <a:rPr lang="el-GR" altLang="el-GR" sz="1200" i="1">
                <a:latin typeface="Verdana" panose="020B0604030504040204" pitchFamily="34" charset="0"/>
              </a:rPr>
              <a:t>Ο αποχαιρετισμός</a:t>
            </a:r>
            <a:br>
              <a:rPr lang="en-US" altLang="el-GR" sz="1200" i="1">
                <a:latin typeface="Verdana" panose="020B0604030504040204" pitchFamily="34" charset="0"/>
              </a:rPr>
            </a:br>
            <a:r>
              <a:rPr lang="el-GR" altLang="el-GR" sz="1200" i="1">
                <a:latin typeface="Verdana" panose="020B0604030504040204" pitchFamily="34" charset="0"/>
              </a:rPr>
              <a:t>στο Σούνιο</a:t>
            </a:r>
            <a:br>
              <a:rPr lang="en-US" altLang="el-GR" sz="1200" i="1">
                <a:latin typeface="Verdana" panose="020B0604030504040204" pitchFamily="34" charset="0"/>
              </a:rPr>
            </a:br>
            <a:r>
              <a:rPr lang="el-GR" altLang="el-GR" sz="1200">
                <a:latin typeface="Verdana" panose="020B0604030504040204" pitchFamily="34" charset="0"/>
              </a:rPr>
              <a:t>1863 </a:t>
            </a:r>
            <a:br>
              <a:rPr lang="en-US" altLang="el-GR" sz="1200">
                <a:latin typeface="Verdana" panose="020B0604030504040204" pitchFamily="34" charset="0"/>
              </a:rPr>
            </a:br>
            <a:r>
              <a:rPr lang="el-GR" altLang="el-GR" sz="1200">
                <a:latin typeface="Verdana" panose="020B0604030504040204" pitchFamily="34" charset="0"/>
              </a:rPr>
              <a:t>Λάδι σε μουσαμά </a:t>
            </a:r>
            <a:br>
              <a:rPr lang="en-US" altLang="el-GR" sz="1200">
                <a:latin typeface="Verdana" panose="020B0604030504040204" pitchFamily="34" charset="0"/>
              </a:rPr>
            </a:br>
            <a:r>
              <a:rPr lang="el-GR" altLang="el-GR" sz="1200">
                <a:latin typeface="Verdana" panose="020B0604030504040204" pitchFamily="34" charset="0"/>
              </a:rPr>
              <a:t>67 x 78 εκ. </a:t>
            </a:r>
          </a:p>
        </p:txBody>
      </p:sp>
      <p:pic>
        <p:nvPicPr>
          <p:cNvPr id="26627" name="Picture 4" descr="C:\Users\Γιάννης\Desktop\vr 3.jpg">
            <a:extLst>
              <a:ext uri="{FF2B5EF4-FFF2-40B4-BE49-F238E27FC236}">
                <a16:creationId xmlns:a16="http://schemas.microsoft.com/office/drawing/2014/main" id="{E490CD9C-F5A7-2463-FB5C-18E0F4EBF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25" y="428625"/>
            <a:ext cx="754697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4BB473B-41D6-0177-4BC9-372C2B481A9E}"/>
              </a:ext>
            </a:extLst>
          </p:cNvPr>
          <p:cNvSpPr>
            <a:spLocks noGrp="1" noChangeArrowheads="1"/>
          </p:cNvSpPr>
          <p:nvPr>
            <p:ph type="title" idx="4294967295"/>
          </p:nvPr>
        </p:nvSpPr>
        <p:spPr>
          <a:xfrm>
            <a:off x="0" y="274638"/>
            <a:ext cx="8229600" cy="1143000"/>
          </a:xfrm>
        </p:spPr>
        <p:txBody>
          <a:bodyPr/>
          <a:lstStyle/>
          <a:p>
            <a:pPr algn="l" eaLnBrk="1" hangingPunct="1"/>
            <a:r>
              <a:rPr lang="el-GR" altLang="el-GR" sz="1200" i="1">
                <a:latin typeface="Verdana" panose="020B0604030504040204" pitchFamily="34" charset="0"/>
              </a:rPr>
              <a:t>Προσωπογραφία Αναγνωστόπουλου</a:t>
            </a:r>
            <a:br>
              <a:rPr lang="en-US" altLang="el-GR" sz="1200" i="1">
                <a:latin typeface="Verdana" panose="020B0604030504040204" pitchFamily="34" charset="0"/>
              </a:rPr>
            </a:br>
            <a:r>
              <a:rPr lang="el-GR" altLang="el-GR" sz="1200">
                <a:latin typeface="Verdana" panose="020B0604030504040204" pitchFamily="34" charset="0"/>
              </a:rPr>
              <a:t>Λάδι σε μουσαμά, 97 x 90 εκ. </a:t>
            </a:r>
          </a:p>
        </p:txBody>
      </p:sp>
      <p:pic>
        <p:nvPicPr>
          <p:cNvPr id="27651" name="Picture 4" descr="C:\Users\Γιάννης\Desktop\vr 2.jpg">
            <a:extLst>
              <a:ext uri="{FF2B5EF4-FFF2-40B4-BE49-F238E27FC236}">
                <a16:creationId xmlns:a16="http://schemas.microsoft.com/office/drawing/2014/main" id="{A754E871-E34F-5376-2E92-52B11B02C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11113"/>
            <a:ext cx="5072062"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Τίτλος">
            <a:extLst>
              <a:ext uri="{FF2B5EF4-FFF2-40B4-BE49-F238E27FC236}">
                <a16:creationId xmlns:a16="http://schemas.microsoft.com/office/drawing/2014/main" id="{54FF5A14-BF1B-19E4-F996-821486839545}"/>
              </a:ext>
            </a:extLst>
          </p:cNvPr>
          <p:cNvSpPr>
            <a:spLocks noGrp="1"/>
          </p:cNvSpPr>
          <p:nvPr>
            <p:ph type="title"/>
          </p:nvPr>
        </p:nvSpPr>
        <p:spPr>
          <a:xfrm>
            <a:off x="0" y="260350"/>
            <a:ext cx="8686800" cy="1143000"/>
          </a:xfrm>
        </p:spPr>
        <p:txBody>
          <a:bodyPr/>
          <a:lstStyle/>
          <a:p>
            <a:pPr algn="l" eaLnBrk="1" hangingPunct="1"/>
            <a:r>
              <a:rPr lang="el-GR" altLang="el-GR" sz="1200" i="1">
                <a:latin typeface="Verdana" panose="020B0604030504040204" pitchFamily="34" charset="0"/>
              </a:rPr>
              <a:t>Κόρη με στολή Αττικής</a:t>
            </a:r>
            <a:br>
              <a:rPr lang="en-US" altLang="el-GR" sz="1200" i="1">
                <a:latin typeface="Verdana" panose="020B0604030504040204" pitchFamily="34" charset="0"/>
              </a:rPr>
            </a:br>
            <a:r>
              <a:rPr lang="el-GR" altLang="el-GR" sz="1200">
                <a:latin typeface="Verdana" panose="020B0604030504040204" pitchFamily="34" charset="0"/>
              </a:rPr>
              <a:t>Λάδι σε μουσαμά</a:t>
            </a:r>
            <a:r>
              <a:rPr lang="en-US" altLang="el-GR" sz="1200">
                <a:latin typeface="Verdana" panose="020B0604030504040204" pitchFamily="34" charset="0"/>
              </a:rPr>
              <a:t>, </a:t>
            </a:r>
            <a:r>
              <a:rPr lang="el-GR" altLang="el-GR" sz="1200">
                <a:latin typeface="Verdana" panose="020B0604030504040204" pitchFamily="34" charset="0"/>
              </a:rPr>
              <a:t>125 x 87 εκ. </a:t>
            </a:r>
          </a:p>
        </p:txBody>
      </p:sp>
      <p:pic>
        <p:nvPicPr>
          <p:cNvPr id="28675" name="Picture 2" descr="C:\Users\Γιάννης\Desktop\vr 12.jpg">
            <a:extLst>
              <a:ext uri="{FF2B5EF4-FFF2-40B4-BE49-F238E27FC236}">
                <a16:creationId xmlns:a16="http://schemas.microsoft.com/office/drawing/2014/main" id="{4FB22347-A1DC-D28D-EAD4-362A78CB7D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57688" y="20638"/>
            <a:ext cx="4786312" cy="6837362"/>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1CCBFAB-486D-F1E7-45DD-033C66CE4DFC}"/>
              </a:ext>
            </a:extLst>
          </p:cNvPr>
          <p:cNvSpPr>
            <a:spLocks noGrp="1" noChangeArrowheads="1"/>
          </p:cNvSpPr>
          <p:nvPr>
            <p:ph type="title" idx="4294967295"/>
          </p:nvPr>
        </p:nvSpPr>
        <p:spPr>
          <a:xfrm>
            <a:off x="179388" y="260350"/>
            <a:ext cx="8964612" cy="288925"/>
          </a:xfrm>
        </p:spPr>
        <p:txBody>
          <a:bodyPr/>
          <a:lstStyle/>
          <a:p>
            <a:pPr algn="l"/>
            <a:r>
              <a:rPr lang="el-GR" altLang="el-GR" sz="1400" b="1">
                <a:latin typeface="Verdana" panose="020B0604030504040204" pitchFamily="34" charset="0"/>
              </a:rPr>
              <a:t>Pierre Bonirote</a:t>
            </a:r>
            <a:r>
              <a:rPr lang="el-GR" altLang="el-GR" sz="1400">
                <a:latin typeface="Verdana" panose="020B0604030504040204" pitchFamily="34" charset="0"/>
              </a:rPr>
              <a:t> (Γαλλία, 1811-1891)</a:t>
            </a:r>
            <a:r>
              <a:rPr lang="el-GR" altLang="el-GR" sz="4000"/>
              <a:t> </a:t>
            </a:r>
            <a:r>
              <a:rPr lang="el-GR" altLang="el-GR" sz="1200" i="1">
                <a:latin typeface="Verdana" panose="020B0604030504040204" pitchFamily="34" charset="0"/>
              </a:rPr>
              <a:t>Ο Κολοκοτρώνης νεκρός</a:t>
            </a:r>
            <a:r>
              <a:rPr lang="el-GR" altLang="el-GR" sz="1200">
                <a:latin typeface="Verdana" panose="020B0604030504040204" pitchFamily="34" charset="0"/>
              </a:rPr>
              <a:t>, σχέδιο με μελάνι, 1843</a:t>
            </a:r>
          </a:p>
        </p:txBody>
      </p:sp>
      <p:pic>
        <p:nvPicPr>
          <p:cNvPr id="29699" name="Picture 4" descr="βονιροτε 1">
            <a:extLst>
              <a:ext uri="{FF2B5EF4-FFF2-40B4-BE49-F238E27FC236}">
                <a16:creationId xmlns:a16="http://schemas.microsoft.com/office/drawing/2014/main" id="{F62EA52F-1BCD-FF68-27F1-E4612F082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6450"/>
            <a:ext cx="9144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βονιρότε 2">
            <a:extLst>
              <a:ext uri="{FF2B5EF4-FFF2-40B4-BE49-F238E27FC236}">
                <a16:creationId xmlns:a16="http://schemas.microsoft.com/office/drawing/2014/main" id="{B73A68EC-C34A-D635-59A3-81BA628B1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525"/>
            <a:ext cx="802798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a:extLst>
              <a:ext uri="{FF2B5EF4-FFF2-40B4-BE49-F238E27FC236}">
                <a16:creationId xmlns:a16="http://schemas.microsoft.com/office/drawing/2014/main" id="{C9DD11DA-1A4C-1DE1-9F99-AD80C2615DA9}"/>
              </a:ext>
            </a:extLst>
          </p:cNvPr>
          <p:cNvSpPr>
            <a:spLocks noGrp="1" noChangeArrowheads="1"/>
          </p:cNvSpPr>
          <p:nvPr>
            <p:ph type="title" idx="4294967295"/>
          </p:nvPr>
        </p:nvSpPr>
        <p:spPr>
          <a:xfrm>
            <a:off x="0" y="0"/>
            <a:ext cx="8229600" cy="692150"/>
          </a:xfrm>
        </p:spPr>
        <p:txBody>
          <a:bodyPr/>
          <a:lstStyle/>
          <a:p>
            <a:r>
              <a:rPr lang="el-GR" altLang="el-GR" sz="1200" i="1">
                <a:latin typeface="Verdana" panose="020B0604030504040204" pitchFamily="34" charset="0"/>
              </a:rPr>
              <a:t>Κλασική πόζα</a:t>
            </a:r>
            <a:r>
              <a:rPr lang="el-GR" altLang="el-GR" sz="1200">
                <a:latin typeface="Verdana" panose="020B0604030504040204" pitchFamily="34" charset="0"/>
              </a:rPr>
              <a:t>, λάδι σε μουσαμά</a:t>
            </a:r>
            <a:r>
              <a:rPr lang="el-GR" altLang="el-GR" sz="400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4AB87EE-C8F1-7BFB-2B08-060CE35781D4}"/>
              </a:ext>
            </a:extLst>
          </p:cNvPr>
          <p:cNvSpPr>
            <a:spLocks noGrp="1" noChangeArrowheads="1"/>
          </p:cNvSpPr>
          <p:nvPr>
            <p:ph type="title" idx="4294967295"/>
          </p:nvPr>
        </p:nvSpPr>
        <p:spPr>
          <a:xfrm>
            <a:off x="0" y="274638"/>
            <a:ext cx="8229600" cy="1143000"/>
          </a:xfrm>
        </p:spPr>
        <p:txBody>
          <a:bodyPr/>
          <a:lstStyle/>
          <a:p>
            <a:pPr algn="l" eaLnBrk="1" hangingPunct="1"/>
            <a:r>
              <a:rPr lang="el-GR" altLang="el-GR" sz="1200" i="1">
                <a:latin typeface="Verdana" panose="020B0604030504040204" pitchFamily="34" charset="0"/>
              </a:rPr>
              <a:t>Η Έξοδος του Μεσολογγίου</a:t>
            </a:r>
            <a:r>
              <a:rPr lang="el-GR" altLang="el-GR" sz="1200">
                <a:latin typeface="Verdana" panose="020B0604030504040204" pitchFamily="34" charset="0"/>
              </a:rPr>
              <a:t>, 1853 </a:t>
            </a:r>
            <a:br>
              <a:rPr lang="el-GR" altLang="el-GR" sz="1200">
                <a:latin typeface="Verdana" panose="020B0604030504040204" pitchFamily="34" charset="0"/>
              </a:rPr>
            </a:br>
            <a:r>
              <a:rPr lang="el-GR" altLang="el-GR" sz="1200">
                <a:latin typeface="Verdana" panose="020B0604030504040204" pitchFamily="34" charset="0"/>
              </a:rPr>
              <a:t>Λάδι σε μουσαμά, 169 x 127 εκ.</a:t>
            </a:r>
            <a:r>
              <a:rPr lang="el-GR" altLang="el-GR"/>
              <a:t> </a:t>
            </a:r>
          </a:p>
        </p:txBody>
      </p:sp>
      <p:pic>
        <p:nvPicPr>
          <p:cNvPr id="4099" name="Picture 5" descr="61224_1000_650">
            <a:extLst>
              <a:ext uri="{FF2B5EF4-FFF2-40B4-BE49-F238E27FC236}">
                <a16:creationId xmlns:a16="http://schemas.microsoft.com/office/drawing/2014/main" id="{428B2C54-6791-6F48-6737-B933B6A2B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25" y="0"/>
            <a:ext cx="4905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βονιρότε 3">
            <a:extLst>
              <a:ext uri="{FF2B5EF4-FFF2-40B4-BE49-F238E27FC236}">
                <a16:creationId xmlns:a16="http://schemas.microsoft.com/office/drawing/2014/main" id="{F6783FFC-DE51-0499-E8E0-57A620CDB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3525"/>
            <a:ext cx="9144000"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5">
            <a:extLst>
              <a:ext uri="{FF2B5EF4-FFF2-40B4-BE49-F238E27FC236}">
                <a16:creationId xmlns:a16="http://schemas.microsoft.com/office/drawing/2014/main" id="{18FF39F1-5C67-24A4-34E2-E539B6E10D5B}"/>
              </a:ext>
            </a:extLst>
          </p:cNvPr>
          <p:cNvSpPr>
            <a:spLocks noGrp="1" noChangeArrowheads="1"/>
          </p:cNvSpPr>
          <p:nvPr>
            <p:ph type="title" idx="4294967295"/>
          </p:nvPr>
        </p:nvSpPr>
        <p:spPr>
          <a:xfrm>
            <a:off x="0" y="274638"/>
            <a:ext cx="8229600" cy="561975"/>
          </a:xfrm>
        </p:spPr>
        <p:txBody>
          <a:bodyPr/>
          <a:lstStyle/>
          <a:p>
            <a:pPr algn="l"/>
            <a:r>
              <a:rPr lang="el-GR" altLang="el-GR" sz="1200" i="1">
                <a:latin typeface="Verdana" panose="020B0604030504040204" pitchFamily="34" charset="0"/>
              </a:rPr>
              <a:t>Έλληνας ψαράς στο Σούνιο</a:t>
            </a:r>
            <a:r>
              <a:rPr lang="el-GR" altLang="el-GR" sz="1200">
                <a:latin typeface="Verdana" panose="020B0604030504040204" pitchFamily="34" charset="0"/>
              </a:rPr>
              <a:t>, λάδι σε μουσαμά</a:t>
            </a:r>
            <a:r>
              <a:rPr lang="el-GR" altLang="el-GR" sz="400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C828A58A-83AE-CAC3-08C7-8083BA55E3AE}"/>
              </a:ext>
            </a:extLst>
          </p:cNvPr>
          <p:cNvSpPr>
            <a:spLocks noGrp="1" noChangeArrowheads="1"/>
          </p:cNvSpPr>
          <p:nvPr>
            <p:ph type="body" idx="4294967295"/>
          </p:nvPr>
        </p:nvSpPr>
        <p:spPr>
          <a:xfrm>
            <a:off x="0" y="692150"/>
            <a:ext cx="9144000" cy="5434013"/>
          </a:xfrm>
        </p:spPr>
        <p:txBody>
          <a:bodyPr/>
          <a:lstStyle/>
          <a:p>
            <a:pPr algn="ctr">
              <a:lnSpc>
                <a:spcPct val="80000"/>
              </a:lnSpc>
              <a:buFontTx/>
              <a:buNone/>
            </a:pPr>
            <a:r>
              <a:rPr lang="el-GR" altLang="el-GR" sz="1400" b="1">
                <a:latin typeface="Verdana" panose="020B0604030504040204" pitchFamily="34" charset="0"/>
              </a:rPr>
              <a:t>Raffaello Ceccoli </a:t>
            </a:r>
          </a:p>
          <a:p>
            <a:pPr algn="ctr">
              <a:lnSpc>
                <a:spcPct val="80000"/>
              </a:lnSpc>
              <a:buFontTx/>
              <a:buNone/>
            </a:pPr>
            <a:br>
              <a:rPr lang="el-GR" altLang="el-GR" sz="1400" b="1">
                <a:latin typeface="Verdana" panose="020B0604030504040204" pitchFamily="34" charset="0"/>
              </a:rPr>
            </a:br>
            <a:r>
              <a:rPr lang="el-GR" altLang="el-GR" sz="1400" b="1">
                <a:latin typeface="Verdana" panose="020B0604030504040204" pitchFamily="34" charset="0"/>
              </a:rPr>
              <a:t>Ραφαήλ Τσέκολι (Τσέκολης)</a:t>
            </a:r>
          </a:p>
          <a:p>
            <a:pPr algn="ctr">
              <a:lnSpc>
                <a:spcPct val="80000"/>
              </a:lnSpc>
              <a:buFontTx/>
              <a:buNone/>
            </a:pPr>
            <a:endParaRPr lang="el-GR" altLang="el-GR" sz="1400" b="1">
              <a:latin typeface="Verdana" panose="020B0604030504040204" pitchFamily="34" charset="0"/>
            </a:endParaRPr>
          </a:p>
          <a:p>
            <a:pPr algn="ctr">
              <a:lnSpc>
                <a:spcPct val="80000"/>
              </a:lnSpc>
              <a:buFontTx/>
              <a:buNone/>
            </a:pPr>
            <a:r>
              <a:rPr lang="el-GR" altLang="el-GR" sz="1400">
                <a:latin typeface="Verdana" panose="020B0604030504040204" pitchFamily="34" charset="0"/>
              </a:rPr>
              <a:t>(π. 1800, Νάπολη - β' μισό 19ου αιώνα, Λονδίνο)</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Γιατρός</a:t>
            </a:r>
            <a:r>
              <a:rPr lang="el-GR" altLang="el-GR" sz="1400"/>
              <a:t>, </a:t>
            </a:r>
            <a:r>
              <a:rPr lang="el-GR" altLang="el-GR" sz="1400">
                <a:latin typeface="Verdana" panose="020B0604030504040204" pitchFamily="34" charset="0"/>
              </a:rPr>
              <a:t>ζωγράφος και ερασιτέχνης αρχαιολόγος, ο ναπολιτάνος Τσέκολι αναζήτησε το 1839 στην Κέρκυρα τις κατάλληλες κλιματολογικές συνθήκες για την άρρωστη κόρη του. Εγκαταστάθηκε στην Αθήνα και εργάστηκε ως άμισθος καθηγητής ζωγραφικής στο Σχολείο των Τεχνών από το 1843 έως το 1852. Στα 1843 διαδραμάτισε σημαντικό ρόλο στην ίδρυση της «Εταιρείας Καλών Τεχνών». Το 1953 παρουσίασε έργα του (σχέδια, ηθογραφικά θέματα, θέματα εμπνευσμένα από την Ελληνική Επανάσταση καθώς και μία προσωπογραφία του βασιλιά Όθωνα) σε αίθουσα του Πολυτεχνείου. Αναχώρησε οριστικά από την Ελλάδα μετά το 1853.</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Στο ζωγραφικό του έργο ασχολήθηκε κατά κύριο λόγο με την προσωπογραφία και την τοπιογραφία.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1CB579F-BBFC-7EF4-B956-6818A6DB2159}"/>
              </a:ext>
            </a:extLst>
          </p:cNvPr>
          <p:cNvSpPr>
            <a:spLocks noGrp="1" noChangeArrowheads="1"/>
          </p:cNvSpPr>
          <p:nvPr>
            <p:ph type="title" idx="4294967295"/>
          </p:nvPr>
        </p:nvSpPr>
        <p:spPr>
          <a:xfrm>
            <a:off x="0" y="274638"/>
            <a:ext cx="8964613" cy="1143000"/>
          </a:xfrm>
        </p:spPr>
        <p:txBody>
          <a:bodyPr/>
          <a:lstStyle/>
          <a:p>
            <a:r>
              <a:rPr lang="el-GR" altLang="el-GR" sz="1200" i="1">
                <a:latin typeface="Verdana" panose="020B0604030504040204" pitchFamily="34" charset="0"/>
              </a:rPr>
              <a:t>Ακρόπολη</a:t>
            </a:r>
            <a:r>
              <a:rPr lang="el-GR" altLang="el-GR" sz="1200">
                <a:latin typeface="Verdana" panose="020B0604030504040204" pitchFamily="34" charset="0"/>
              </a:rPr>
              <a:t>, 1853 </a:t>
            </a:r>
            <a:br>
              <a:rPr lang="el-GR" altLang="el-GR" sz="1200">
                <a:latin typeface="Verdana" panose="020B0604030504040204" pitchFamily="34" charset="0"/>
              </a:rPr>
            </a:br>
            <a:r>
              <a:rPr lang="el-GR" altLang="el-GR" sz="1200">
                <a:latin typeface="Verdana" panose="020B0604030504040204" pitchFamily="34" charset="0"/>
              </a:rPr>
              <a:t>Λάδι σε μουσαμά, 60,5 x 80,5 εκ.</a:t>
            </a:r>
            <a:r>
              <a:rPr lang="el-GR" altLang="el-GR" sz="4000"/>
              <a:t> </a:t>
            </a:r>
          </a:p>
        </p:txBody>
      </p:sp>
      <p:pic>
        <p:nvPicPr>
          <p:cNvPr id="33795" name="Picture 4" descr="τσέκολι 1">
            <a:extLst>
              <a:ext uri="{FF2B5EF4-FFF2-40B4-BE49-F238E27FC236}">
                <a16:creationId xmlns:a16="http://schemas.microsoft.com/office/drawing/2014/main" id="{826E0E6B-9B62-E09B-E63A-A913674B6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773238"/>
            <a:ext cx="649605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5E205EFF-CD2D-B463-258D-9809D2AE6333}"/>
              </a:ext>
            </a:extLst>
          </p:cNvPr>
          <p:cNvSpPr>
            <a:spLocks noGrp="1" noChangeArrowheads="1"/>
          </p:cNvSpPr>
          <p:nvPr>
            <p:ph type="body" idx="4294967295"/>
          </p:nvPr>
        </p:nvSpPr>
        <p:spPr>
          <a:xfrm>
            <a:off x="0" y="692150"/>
            <a:ext cx="9036050" cy="5434013"/>
          </a:xfrm>
        </p:spPr>
        <p:txBody>
          <a:bodyPr/>
          <a:lstStyle/>
          <a:p>
            <a:pPr algn="ctr">
              <a:lnSpc>
                <a:spcPct val="80000"/>
              </a:lnSpc>
              <a:buFontTx/>
              <a:buNone/>
            </a:pPr>
            <a:r>
              <a:rPr lang="el-GR" altLang="el-GR" sz="1400" b="1">
                <a:latin typeface="Verdana" panose="020B0604030504040204" pitchFamily="34" charset="0"/>
              </a:rPr>
              <a:t>Ludwig Thiersch</a:t>
            </a:r>
          </a:p>
          <a:p>
            <a:pPr algn="ctr">
              <a:lnSpc>
                <a:spcPct val="80000"/>
              </a:lnSpc>
              <a:buFontTx/>
              <a:buNone/>
            </a:pPr>
            <a:r>
              <a:rPr lang="el-GR" altLang="el-GR" sz="1400" b="1">
                <a:latin typeface="Verdana" panose="020B0604030504040204" pitchFamily="34" charset="0"/>
              </a:rPr>
              <a:t>Λουδοβίκος Θείρσιος</a:t>
            </a:r>
          </a:p>
          <a:p>
            <a:pPr algn="ctr">
              <a:lnSpc>
                <a:spcPct val="80000"/>
              </a:lnSpc>
              <a:buFontTx/>
              <a:buNone/>
            </a:pPr>
            <a:endParaRPr lang="el-GR" altLang="el-GR" sz="1400" b="1">
              <a:latin typeface="Verdana" panose="020B0604030504040204" pitchFamily="34" charset="0"/>
            </a:endParaRPr>
          </a:p>
          <a:p>
            <a:pPr algn="ctr">
              <a:lnSpc>
                <a:spcPct val="80000"/>
              </a:lnSpc>
              <a:buFontTx/>
              <a:buNone/>
            </a:pPr>
            <a:r>
              <a:rPr lang="el-GR" altLang="el-GR" sz="1400">
                <a:latin typeface="Verdana" panose="020B0604030504040204" pitchFamily="34" charset="0"/>
              </a:rPr>
              <a:t>(1825, Μόναχο – 1909, Μόναχο)</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Γιος του ελληνιστή Friedrich Thiersch, σπούδασε γλυπτική και αργότερα ζωγραφική στην Ακαδημία Καλών Τεχνών του Μονάχου. Το 1849 αναχώρησε για τη Ρώμη, όπου παρέμεινε έως το 1852 και μελέτησε το έργο του Ραφαήλ. Στη συνέχεια επέστρεψε στην Αθήνα και δίδαξε ζωγραφική στο Σχολείο των Τεχνών μέχρι το 1855. Από το 1853 έως το 1855 ιστόρησε τη Ρωσική Εκκλησία στην Αθήνα. Ένα χρόνο μετά, το 1856, έφυγε για το Μόναχο και τα επόμενα χρόνια ταξίδεψε σε πολλές πόλεις, όπως τη Βιέννη, την Αγία Πετρούπολη, την Καρλσρούη, το Λονδίνο και το Παρίσι. Στις τρεις τελευταίες πόλεις καταπιάστηκε με την αγιογράφηση των ελληνικών εκκλησιών. Από την εκθεσιακή του δραστηριότητα είναι γνωστή η συμμετοχή του στην Παγκόσμια Έκθεση του Παρισιού το 1855 και η έκθεση σχεδίων του στο Ζάππειο το 1891, παράλληλα με την παρουσίαση βυζαντινών και μεταβυζαντινών εικόνων που ανήκαν στη συλλογή του.</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Έχοντας αναγεννησιακά πρότυπα, ενδιαφέρθηκε ιδιαίτερα για τη θρησκευτική ζωγραφική, ενώ φιλοτέχνησε επίσης προσωπογραφίες.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E8873A6-4EEB-4C41-AC79-4014CA88E060}"/>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Κλεονίκη Γενναδίου</a:t>
            </a:r>
            <a:br>
              <a:rPr lang="el-GR" altLang="el-GR" sz="1200">
                <a:latin typeface="Verdana" panose="020B0604030504040204" pitchFamily="34" charset="0"/>
              </a:rPr>
            </a:br>
            <a:r>
              <a:rPr lang="el-GR" altLang="el-GR" sz="1200">
                <a:latin typeface="Verdana" panose="020B0604030504040204" pitchFamily="34" charset="0"/>
              </a:rPr>
              <a:t>π. 1856-1859 </a:t>
            </a: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l-GR" altLang="el-GR" sz="1200">
                <a:latin typeface="Verdana" panose="020B0604030504040204" pitchFamily="34" charset="0"/>
              </a:rPr>
            </a:br>
            <a:r>
              <a:rPr lang="el-GR" altLang="el-GR" sz="1200">
                <a:latin typeface="Verdana" panose="020B0604030504040204" pitchFamily="34" charset="0"/>
              </a:rPr>
              <a:t>124 x 83 εκ.</a:t>
            </a:r>
            <a:r>
              <a:rPr lang="el-GR" altLang="el-GR" sz="4000"/>
              <a:t> </a:t>
            </a:r>
          </a:p>
        </p:txBody>
      </p:sp>
      <p:pic>
        <p:nvPicPr>
          <p:cNvPr id="35843" name="Picture 4" descr="θείρσδιος 1">
            <a:extLst>
              <a:ext uri="{FF2B5EF4-FFF2-40B4-BE49-F238E27FC236}">
                <a16:creationId xmlns:a16="http://schemas.microsoft.com/office/drawing/2014/main" id="{550BCBDC-D7D7-54A8-83A6-2958EFC30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9976BFE-83B2-1524-F8DB-0E4C86F93134}"/>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Προσωπογραφία</a:t>
            </a:r>
            <a:br>
              <a:rPr lang="el-GR" altLang="el-GR" sz="1200" i="1">
                <a:latin typeface="Verdana" panose="020B0604030504040204" pitchFamily="34" charset="0"/>
              </a:rPr>
            </a:br>
            <a:r>
              <a:rPr lang="el-GR" altLang="el-GR" sz="1200" i="1">
                <a:latin typeface="Verdana" panose="020B0604030504040204" pitchFamily="34" charset="0"/>
              </a:rPr>
              <a:t>του γλύπτη Λεωνίδα Δρόση</a:t>
            </a:r>
            <a:br>
              <a:rPr lang="el-GR" altLang="el-GR" sz="1200" i="1">
                <a:latin typeface="Verdana" panose="020B0604030504040204" pitchFamily="34" charset="0"/>
              </a:rPr>
            </a:br>
            <a:r>
              <a:rPr lang="el-GR" altLang="el-GR" sz="1200" i="1">
                <a:latin typeface="Verdana" panose="020B0604030504040204" pitchFamily="34" charset="0"/>
              </a:rPr>
              <a:t>σε νεαρή ηλικία</a:t>
            </a:r>
            <a:br>
              <a:rPr lang="el-GR" altLang="el-GR" sz="1200">
                <a:latin typeface="Verdana" panose="020B0604030504040204" pitchFamily="34" charset="0"/>
              </a:rPr>
            </a:br>
            <a:r>
              <a:rPr lang="el-GR" altLang="el-GR" sz="1200">
                <a:latin typeface="Verdana" panose="020B0604030504040204" pitchFamily="34" charset="0"/>
              </a:rPr>
              <a:t>1858 </a:t>
            </a:r>
            <a:br>
              <a:rPr lang="el-GR" altLang="el-GR" sz="1200">
                <a:latin typeface="Verdana" panose="020B0604030504040204" pitchFamily="34" charset="0"/>
              </a:rPr>
            </a:br>
            <a:r>
              <a:rPr lang="el-GR" altLang="el-GR" sz="1200">
                <a:latin typeface="Verdana" panose="020B0604030504040204" pitchFamily="34" charset="0"/>
              </a:rPr>
              <a:t>Λάδι σε χαρτόνι, 65 x 52 εκ.</a:t>
            </a:r>
            <a:r>
              <a:rPr lang="el-GR" altLang="el-GR"/>
              <a:t> </a:t>
            </a:r>
          </a:p>
        </p:txBody>
      </p:sp>
      <p:pic>
        <p:nvPicPr>
          <p:cNvPr id="36867" name="Picture 4" descr="θείρσιος 2">
            <a:extLst>
              <a:ext uri="{FF2B5EF4-FFF2-40B4-BE49-F238E27FC236}">
                <a16:creationId xmlns:a16="http://schemas.microsoft.com/office/drawing/2014/main" id="{DD2BA851-87C8-C76E-3FAD-8F083C917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5" y="0"/>
            <a:ext cx="506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2 - Θέση περιεχομένου">
            <a:extLst>
              <a:ext uri="{FF2B5EF4-FFF2-40B4-BE49-F238E27FC236}">
                <a16:creationId xmlns:a16="http://schemas.microsoft.com/office/drawing/2014/main" id="{E7B659F4-F5D2-9F59-CE58-B9CD0246ED47}"/>
              </a:ext>
            </a:extLst>
          </p:cNvPr>
          <p:cNvSpPr>
            <a:spLocks noGrp="1"/>
          </p:cNvSpPr>
          <p:nvPr>
            <p:ph idx="4294967295"/>
          </p:nvPr>
        </p:nvSpPr>
        <p:spPr>
          <a:xfrm>
            <a:off x="0" y="642938"/>
            <a:ext cx="8964613" cy="5483225"/>
          </a:xfrm>
        </p:spPr>
        <p:txBody>
          <a:bodyPr/>
          <a:lstStyle/>
          <a:p>
            <a:pPr algn="ctr" eaLnBrk="1" hangingPunct="1">
              <a:buFontTx/>
              <a:buNone/>
            </a:pPr>
            <a:r>
              <a:rPr lang="el-GR" altLang="el-GR" sz="1400" b="1">
                <a:latin typeface="Verdana" panose="020B0604030504040204" pitchFamily="34" charset="0"/>
              </a:rPr>
              <a:t>Μαργαρίτης Γεώργιος</a:t>
            </a:r>
            <a:br>
              <a:rPr lang="el-GR" altLang="el-GR" sz="1400">
                <a:latin typeface="Verdana" panose="020B0604030504040204" pitchFamily="34" charset="0"/>
              </a:rPr>
            </a:br>
            <a:r>
              <a:rPr lang="el-GR" altLang="el-GR" sz="1400">
                <a:latin typeface="Verdana" panose="020B0604030504040204" pitchFamily="34" charset="0"/>
              </a:rPr>
              <a:t>(1814 Σμύρνη - 1884 Αθήνα)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Αδελφός του Φίλιππου Μαργαρίτη, σπούδασε στο Παρίσι ζωγραφική και λιθογραφία. Το 1836 επέστρεψε στην Αθήνα και διορίστηκε πρώτος καθηγητής της ζωγραφικής στη Σχολή των Ευελπίδων. Συγχρόνως ίδρυσε εργαστήριο ζωγραφικής, στο οποίο εγκατέστησε και μηχανήματα λιθογραφίας. Μαζί του στεγάστηκε και ο αδελφός του όταν επέστρεψε στην Ελλάδα, αναφέρεται δε ότι το 1844 το επισκέφθηκε ο πρωθυπουργός Ιωάννης Κωλέττης. Μαζί επίσης ίδρυσαν το πρώτο φωτογραφείο στην Αθήνα, εισάγοντας την τέχνη της φωτογραφίας στην Ελλάδα. Από το 1843 ως το 1853 δίδαξε αμισθί Ανωτέρα Ζωγραφική, Γυψογραφία και Ελαιογραφία στο Σχολείον των Τεχνών.</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Ο Γεώργιος Μαργαρίτης, επηρεασμένος από το νεοκλασικό πνεύμα, φιλοτέχνησε προσωπογραφίες αγωνιστών και διαφόρων προσωπικοτήτων της εποχής με μία διάθεση ωραιοποίησης και εξιδανίκευσης, αλλά και σκηνές από την Ελληνική Επανάσταση, όπως το έργο </a:t>
            </a:r>
            <a:r>
              <a:rPr lang="el-GR" altLang="el-GR" sz="1400" i="1">
                <a:latin typeface="Verdana" panose="020B0604030504040204" pitchFamily="34" charset="0"/>
              </a:rPr>
              <a:t>Ο Καραϊσκάκης ελαύνων προς την Ακρόπολιν</a:t>
            </a:r>
            <a:r>
              <a:rPr lang="en-US" altLang="el-GR" sz="1400" i="1">
                <a:latin typeface="Verdana" panose="020B0604030504040204" pitchFamily="34" charset="0"/>
              </a:rPr>
              <a:t> </a:t>
            </a:r>
            <a:r>
              <a:rPr lang="el-GR" altLang="el-GR" sz="1400">
                <a:latin typeface="Verdana" panose="020B0604030504040204" pitchFamily="34" charset="0"/>
              </a:rPr>
              <a:t>και το </a:t>
            </a:r>
            <a:r>
              <a:rPr lang="el-GR" altLang="el-GR" sz="1400" i="1">
                <a:latin typeface="Verdana" panose="020B0604030504040204" pitchFamily="34" charset="0"/>
              </a:rPr>
              <a:t>Τραύμα του Καραϊσκάκη κατά την εν Αλιπέδω μάχην</a:t>
            </a:r>
            <a:r>
              <a:rPr lang="el-GR" altLang="el-GR" sz="1400">
                <a:latin typeface="Verdana" panose="020B0604030504040204" pitchFamily="34" charset="0"/>
              </a:rPr>
              <a:t>, για το σχέδιο του οποίου τιμήθηκε με αργυρό μετάλλιο το 1870 στην έκθεση των Ολυμπίων. Επίσης, σε συνεργασία με τον αδελφό του, διακόσμησε με τοιχογραφίες τα ανάκτορα και ιδιαίτερα την αίθουσα του θρόνου.</a:t>
            </a:r>
          </a:p>
          <a:p>
            <a:pPr eaLnBrk="1" hangingPunct="1"/>
            <a:endParaRPr lang="el-GR" altLang="el-GR"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a:extLst>
              <a:ext uri="{FF2B5EF4-FFF2-40B4-BE49-F238E27FC236}">
                <a16:creationId xmlns:a16="http://schemas.microsoft.com/office/drawing/2014/main" id="{8B04569C-64DB-DC70-756A-CE1750C685AF}"/>
              </a:ext>
            </a:extLst>
          </p:cNvPr>
          <p:cNvSpPr>
            <a:spLocks noGrp="1"/>
          </p:cNvSpPr>
          <p:nvPr>
            <p:ph type="title"/>
          </p:nvPr>
        </p:nvSpPr>
        <p:spPr>
          <a:xfrm>
            <a:off x="285750" y="274638"/>
            <a:ext cx="8401050" cy="1143000"/>
          </a:xfrm>
        </p:spPr>
        <p:txBody>
          <a:bodyPr/>
          <a:lstStyle/>
          <a:p>
            <a:pPr algn="l" eaLnBrk="1" hangingPunct="1"/>
            <a:r>
              <a:rPr lang="el-GR" altLang="el-GR" sz="1200" i="1">
                <a:latin typeface="Verdana" panose="020B0604030504040204" pitchFamily="34" charset="0"/>
              </a:rPr>
              <a:t>Ρήγας Φεραίος</a:t>
            </a:r>
            <a:br>
              <a:rPr lang="en-US" altLang="el-GR" sz="1200">
                <a:latin typeface="Verdana" panose="020B0604030504040204" pitchFamily="34" charset="0"/>
              </a:rPr>
            </a:br>
            <a:r>
              <a:rPr lang="el-GR" altLang="el-GR" sz="1200">
                <a:latin typeface="Verdana" panose="020B0604030504040204" pitchFamily="34" charset="0"/>
              </a:rPr>
              <a:t>1836</a:t>
            </a:r>
            <a:br>
              <a:rPr lang="en-US" altLang="el-GR" sz="1200">
                <a:latin typeface="Verdana" panose="020B0604030504040204" pitchFamily="34" charset="0"/>
              </a:rPr>
            </a:br>
            <a:r>
              <a:rPr lang="el-GR" altLang="el-GR" sz="1200">
                <a:latin typeface="Verdana" panose="020B0604030504040204" pitchFamily="34" charset="0"/>
              </a:rPr>
              <a:t>Λιθογραφία, 17 x 13,5 εκ. </a:t>
            </a:r>
          </a:p>
        </p:txBody>
      </p:sp>
      <p:pic>
        <p:nvPicPr>
          <p:cNvPr id="38915" name="Picture 2" descr="C:\Users\Γιάννης\Desktop\mar 7.jpg">
            <a:extLst>
              <a:ext uri="{FF2B5EF4-FFF2-40B4-BE49-F238E27FC236}">
                <a16:creationId xmlns:a16="http://schemas.microsoft.com/office/drawing/2014/main" id="{E2C74FAF-6FAA-3620-CF31-68928681F9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57625" y="-14288"/>
            <a:ext cx="5286375" cy="6872288"/>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a:extLst>
              <a:ext uri="{FF2B5EF4-FFF2-40B4-BE49-F238E27FC236}">
                <a16:creationId xmlns:a16="http://schemas.microsoft.com/office/drawing/2014/main" id="{ECA2C006-A83E-97D0-E43C-FF457AB0169B}"/>
              </a:ext>
            </a:extLst>
          </p:cNvPr>
          <p:cNvSpPr>
            <a:spLocks noGrp="1"/>
          </p:cNvSpPr>
          <p:nvPr>
            <p:ph type="title"/>
          </p:nvPr>
        </p:nvSpPr>
        <p:spPr>
          <a:xfrm>
            <a:off x="0" y="274638"/>
            <a:ext cx="8686800" cy="1143000"/>
          </a:xfrm>
        </p:spPr>
        <p:txBody>
          <a:bodyPr/>
          <a:lstStyle/>
          <a:p>
            <a:pPr algn="l" eaLnBrk="1" hangingPunct="1"/>
            <a:r>
              <a:rPr lang="el-GR" altLang="el-GR" sz="1200" i="1">
                <a:latin typeface="Verdana" panose="020B0604030504040204" pitchFamily="34" charset="0"/>
              </a:rPr>
              <a:t>Αγωνιστής του '21</a:t>
            </a:r>
            <a:br>
              <a:rPr lang="en-US" altLang="el-GR" sz="1200" i="1">
                <a:latin typeface="Verdana" panose="020B0604030504040204" pitchFamily="34" charset="0"/>
              </a:rPr>
            </a:br>
            <a:r>
              <a:rPr lang="el-GR" altLang="el-GR" sz="1200">
                <a:latin typeface="Verdana" panose="020B0604030504040204" pitchFamily="34" charset="0"/>
              </a:rPr>
              <a:t>Μολύβι, 59 x 45,5 εκ. </a:t>
            </a:r>
          </a:p>
        </p:txBody>
      </p:sp>
      <p:pic>
        <p:nvPicPr>
          <p:cNvPr id="39939" name="Picture 2" descr="C:\Users\Γιάννης\Desktop\mar 4.jpg">
            <a:extLst>
              <a:ext uri="{FF2B5EF4-FFF2-40B4-BE49-F238E27FC236}">
                <a16:creationId xmlns:a16="http://schemas.microsoft.com/office/drawing/2014/main" id="{47F19061-C9CD-586B-0B02-06583F1A0B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86188" y="-23813"/>
            <a:ext cx="5357812" cy="6881813"/>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a:extLst>
              <a:ext uri="{FF2B5EF4-FFF2-40B4-BE49-F238E27FC236}">
                <a16:creationId xmlns:a16="http://schemas.microsoft.com/office/drawing/2014/main" id="{7A365297-114C-FC74-8C6F-1E36F0053384}"/>
              </a:ext>
            </a:extLst>
          </p:cNvPr>
          <p:cNvSpPr>
            <a:spLocks noGrp="1"/>
          </p:cNvSpPr>
          <p:nvPr>
            <p:ph type="title"/>
          </p:nvPr>
        </p:nvSpPr>
        <p:spPr>
          <a:xfrm>
            <a:off x="0" y="274638"/>
            <a:ext cx="8686800" cy="1143000"/>
          </a:xfrm>
        </p:spPr>
        <p:txBody>
          <a:bodyPr/>
          <a:lstStyle/>
          <a:p>
            <a:pPr algn="l" eaLnBrk="1" hangingPunct="1"/>
            <a:r>
              <a:rPr lang="el-GR" altLang="el-GR" sz="1200" i="1">
                <a:latin typeface="Verdana" panose="020B0604030504040204" pitchFamily="34" charset="0"/>
              </a:rPr>
              <a:t>Μάρκος Μπότσαρης</a:t>
            </a:r>
            <a:br>
              <a:rPr lang="en-US" altLang="el-GR" sz="1200" i="1">
                <a:latin typeface="Verdana" panose="020B0604030504040204" pitchFamily="34" charset="0"/>
              </a:rPr>
            </a:br>
            <a:r>
              <a:rPr lang="el-GR" altLang="el-GR" sz="1200">
                <a:latin typeface="Verdana" panose="020B0604030504040204" pitchFamily="34" charset="0"/>
              </a:rPr>
              <a:t>Κάρβουνο και άσπρο χρώμα </a:t>
            </a:r>
            <a:br>
              <a:rPr lang="en-US" altLang="el-GR" sz="1200">
                <a:latin typeface="Verdana" panose="020B0604030504040204" pitchFamily="34" charset="0"/>
              </a:rPr>
            </a:br>
            <a:r>
              <a:rPr lang="el-GR" altLang="el-GR" sz="1200">
                <a:latin typeface="Verdana" panose="020B0604030504040204" pitchFamily="34" charset="0"/>
              </a:rPr>
              <a:t>σε καφέ χαρτί </a:t>
            </a:r>
            <a:br>
              <a:rPr lang="en-US" altLang="el-GR" sz="1200">
                <a:latin typeface="Verdana" panose="020B0604030504040204" pitchFamily="34" charset="0"/>
              </a:rPr>
            </a:br>
            <a:r>
              <a:rPr lang="el-GR" altLang="el-GR" sz="1200">
                <a:latin typeface="Verdana" panose="020B0604030504040204" pitchFamily="34" charset="0"/>
              </a:rPr>
              <a:t>57 x 42 εκ. </a:t>
            </a:r>
          </a:p>
        </p:txBody>
      </p:sp>
      <p:pic>
        <p:nvPicPr>
          <p:cNvPr id="40963" name="Picture 2" descr="C:\Users\Γιάννης\Desktop\mar 6.jpg">
            <a:extLst>
              <a:ext uri="{FF2B5EF4-FFF2-40B4-BE49-F238E27FC236}">
                <a16:creationId xmlns:a16="http://schemas.microsoft.com/office/drawing/2014/main" id="{81E5E7DE-B7EA-75F1-900D-0A4C4B9F8A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32263" y="0"/>
            <a:ext cx="5011737" cy="6858000"/>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BE4A603-6E3E-551B-F900-C87E8591D99D}"/>
              </a:ext>
            </a:extLst>
          </p:cNvPr>
          <p:cNvSpPr>
            <a:spLocks noGrp="1" noChangeArrowheads="1"/>
          </p:cNvSpPr>
          <p:nvPr>
            <p:ph type="title"/>
          </p:nvPr>
        </p:nvSpPr>
        <p:spPr>
          <a:xfrm>
            <a:off x="250825" y="274638"/>
            <a:ext cx="8435975" cy="1143000"/>
          </a:xfrm>
        </p:spPr>
        <p:txBody>
          <a:bodyPr/>
          <a:lstStyle/>
          <a:p>
            <a:pPr algn="l"/>
            <a:r>
              <a:rPr lang="el-GR" altLang="el-GR" sz="1200" b="1">
                <a:latin typeface="Verdana" panose="020B0604030504040204" pitchFamily="34" charset="0"/>
              </a:rPr>
              <a:t>ΕΙΚΟΝΟΓΡΑΦΩΝΤΑΣ ΤΗΝ ΕΛΛΗΝΙΚΗ ΙΣΤΟΡΙΑ ΚΑΙ ΤΟ ΕΛΛΗΝΙΚΟ ΤΟΠΙΟ</a:t>
            </a:r>
            <a:br>
              <a:rPr lang="el-GR" altLang="el-GR" sz="1200" b="1">
                <a:latin typeface="Verdana" panose="020B0604030504040204" pitchFamily="34" charset="0"/>
              </a:rPr>
            </a:br>
            <a:r>
              <a:rPr lang="el-GR" altLang="el-GR" sz="1200" b="1">
                <a:latin typeface="Verdana" panose="020B0604030504040204" pitchFamily="34" charset="0"/>
              </a:rPr>
              <a:t>ΓΕΡΜΑΝΟΙ ΖΩΓΡΑΦΟΙ</a:t>
            </a:r>
            <a:br>
              <a:rPr lang="el-GR" altLang="el-GR" sz="1200" b="1">
                <a:latin typeface="Verdana" panose="020B0604030504040204" pitchFamily="34" charset="0"/>
              </a:rPr>
            </a:br>
            <a:br>
              <a:rPr lang="el-GR" altLang="el-GR" sz="1200">
                <a:latin typeface="Verdana" panose="020B0604030504040204" pitchFamily="34" charset="0"/>
              </a:rPr>
            </a:br>
            <a:r>
              <a:rPr lang="el-GR" altLang="el-GR" sz="1200" b="1">
                <a:latin typeface="Verdana" panose="020B0604030504040204" pitchFamily="34" charset="0"/>
              </a:rPr>
              <a:t>Karl Krazeisen</a:t>
            </a:r>
            <a:r>
              <a:rPr lang="el-GR" altLang="el-GR" sz="1200">
                <a:latin typeface="Verdana" panose="020B0604030504040204" pitchFamily="34" charset="0"/>
              </a:rPr>
              <a:t> / </a:t>
            </a:r>
            <a:r>
              <a:rPr lang="el-GR" altLang="el-GR" sz="1200" b="1">
                <a:latin typeface="Verdana" panose="020B0604030504040204" pitchFamily="34" charset="0"/>
              </a:rPr>
              <a:t>Καρλ Κρατσάιζεν</a:t>
            </a:r>
            <a:r>
              <a:rPr lang="el-GR" altLang="el-GR" sz="1200">
                <a:latin typeface="Verdana" panose="020B0604030504040204" pitchFamily="34" charset="0"/>
              </a:rPr>
              <a:t> </a:t>
            </a:r>
            <a:br>
              <a:rPr lang="el-GR" altLang="el-GR" sz="1400">
                <a:latin typeface="Verdana" panose="020B0604030504040204" pitchFamily="34" charset="0"/>
              </a:rPr>
            </a:br>
            <a:r>
              <a:rPr lang="el-GR" altLang="el-GR" sz="1000">
                <a:latin typeface="Verdana" panose="020B0604030504040204" pitchFamily="34" charset="0"/>
              </a:rPr>
              <a:t>(1794, Καστελλάουν – 1878, Μόναχο)</a:t>
            </a:r>
            <a:br>
              <a:rPr lang="el-GR" altLang="el-GR" sz="1000">
                <a:latin typeface="Verdana" panose="020B0604030504040204" pitchFamily="34" charset="0"/>
              </a:rPr>
            </a:br>
            <a:br>
              <a:rPr lang="el-GR" altLang="el-GR" sz="1400">
                <a:latin typeface="Verdana" panose="020B0604030504040204" pitchFamily="34" charset="0"/>
              </a:rPr>
            </a:br>
            <a:endParaRPr lang="el-GR" altLang="el-GR" sz="1400">
              <a:latin typeface="Verdana" panose="020B0604030504040204" pitchFamily="34" charset="0"/>
            </a:endParaRPr>
          </a:p>
        </p:txBody>
      </p:sp>
      <p:sp>
        <p:nvSpPr>
          <p:cNvPr id="5123" name="Rectangle 3">
            <a:extLst>
              <a:ext uri="{FF2B5EF4-FFF2-40B4-BE49-F238E27FC236}">
                <a16:creationId xmlns:a16="http://schemas.microsoft.com/office/drawing/2014/main" id="{CC0E1F65-95FD-6D28-E95C-32F093D97B39}"/>
              </a:ext>
            </a:extLst>
          </p:cNvPr>
          <p:cNvSpPr>
            <a:spLocks noGrp="1" noChangeArrowheads="1"/>
          </p:cNvSpPr>
          <p:nvPr>
            <p:ph type="body" idx="1"/>
          </p:nvPr>
        </p:nvSpPr>
        <p:spPr>
          <a:xfrm>
            <a:off x="0" y="1600200"/>
            <a:ext cx="8686800" cy="4525963"/>
          </a:xfrm>
        </p:spPr>
        <p:txBody>
          <a:bodyPr/>
          <a:lstStyle/>
          <a:p>
            <a:pPr>
              <a:buFontTx/>
              <a:buNone/>
            </a:pPr>
            <a:r>
              <a:rPr lang="el-GR" altLang="el-GR" sz="1000" i="1">
                <a:latin typeface="Verdana" panose="020B0604030504040204" pitchFamily="34" charset="0"/>
              </a:rPr>
              <a:t>Ιωάννης Μακρυγιάννης</a:t>
            </a:r>
            <a:r>
              <a:rPr lang="el-GR" altLang="el-GR" sz="1000">
                <a:latin typeface="Verdana" panose="020B0604030504040204" pitchFamily="34" charset="0"/>
              </a:rPr>
              <a:t>, 1828 </a:t>
            </a:r>
          </a:p>
          <a:p>
            <a:pPr>
              <a:buFontTx/>
              <a:buNone/>
            </a:pPr>
            <a:r>
              <a:rPr lang="el-GR" altLang="el-GR" sz="1000">
                <a:latin typeface="Verdana" panose="020B0604030504040204" pitchFamily="34" charset="0"/>
              </a:rPr>
              <a:t>Λιθογραφία, 29 x 22,8 εκ. </a:t>
            </a:r>
          </a:p>
        </p:txBody>
      </p:sp>
      <p:pic>
        <p:nvPicPr>
          <p:cNvPr id="5124" name="Picture 4" descr="ΚΑΡΛ 1">
            <a:extLst>
              <a:ext uri="{FF2B5EF4-FFF2-40B4-BE49-F238E27FC236}">
                <a16:creationId xmlns:a16="http://schemas.microsoft.com/office/drawing/2014/main" id="{E5C9B6C8-0177-611B-A240-40EB6792B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404813"/>
            <a:ext cx="461645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Τίτλος">
            <a:extLst>
              <a:ext uri="{FF2B5EF4-FFF2-40B4-BE49-F238E27FC236}">
                <a16:creationId xmlns:a16="http://schemas.microsoft.com/office/drawing/2014/main" id="{31CBD7DF-DEE1-C80A-C2B8-8D655E30C24C}"/>
              </a:ext>
            </a:extLst>
          </p:cNvPr>
          <p:cNvSpPr>
            <a:spLocks noGrp="1"/>
          </p:cNvSpPr>
          <p:nvPr>
            <p:ph type="title"/>
          </p:nvPr>
        </p:nvSpPr>
        <p:spPr>
          <a:xfrm>
            <a:off x="0" y="274638"/>
            <a:ext cx="3143250" cy="1143000"/>
          </a:xfrm>
        </p:spPr>
        <p:txBody>
          <a:bodyPr/>
          <a:lstStyle/>
          <a:p>
            <a:pPr algn="l" eaLnBrk="1" hangingPunct="1"/>
            <a:r>
              <a:rPr lang="el-GR" altLang="el-GR" sz="1200" i="1">
                <a:latin typeface="Verdana" panose="020B0604030504040204" pitchFamily="34" charset="0"/>
              </a:rPr>
              <a:t>Ο Γεώργιος Καραϊσκάκη</a:t>
            </a:r>
            <a:br>
              <a:rPr lang="en-US" altLang="el-GR" sz="1200" i="1">
                <a:latin typeface="Verdana" panose="020B0604030504040204" pitchFamily="34" charset="0"/>
              </a:rPr>
            </a:br>
            <a:r>
              <a:rPr lang="el-GR" altLang="el-GR" sz="1200" i="1">
                <a:latin typeface="Verdana" panose="020B0604030504040204" pitchFamily="34" charset="0"/>
              </a:rPr>
              <a:t> ορμά έφιππος προς την Ακρόπολη</a:t>
            </a:r>
            <a:br>
              <a:rPr lang="en-US" altLang="el-GR" sz="1200" i="1">
                <a:latin typeface="Verdana" panose="020B0604030504040204" pitchFamily="34" charset="0"/>
              </a:rPr>
            </a:br>
            <a:r>
              <a:rPr lang="el-GR" altLang="el-GR" sz="1200">
                <a:latin typeface="Verdana" panose="020B0604030504040204" pitchFamily="34" charset="0"/>
              </a:rPr>
              <a:t>1844</a:t>
            </a:r>
            <a:br>
              <a:rPr lang="en-US"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94 x 117 εκ. </a:t>
            </a:r>
          </a:p>
        </p:txBody>
      </p:sp>
      <p:pic>
        <p:nvPicPr>
          <p:cNvPr id="41987" name="Picture 2" descr="C:\Users\Γιάννης\Desktop\mar 2.jpg">
            <a:extLst>
              <a:ext uri="{FF2B5EF4-FFF2-40B4-BE49-F238E27FC236}">
                <a16:creationId xmlns:a16="http://schemas.microsoft.com/office/drawing/2014/main" id="{D2BE529C-D1AB-64AE-1C7E-1F4F103EE2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5938" y="849313"/>
            <a:ext cx="7358062" cy="6008687"/>
          </a:xfr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a:extLst>
              <a:ext uri="{FF2B5EF4-FFF2-40B4-BE49-F238E27FC236}">
                <a16:creationId xmlns:a16="http://schemas.microsoft.com/office/drawing/2014/main" id="{6DE46C6C-F868-1A1F-DCA4-DD9E586CFEB6}"/>
              </a:ext>
            </a:extLst>
          </p:cNvPr>
          <p:cNvSpPr>
            <a:spLocks noGrp="1"/>
          </p:cNvSpPr>
          <p:nvPr>
            <p:ph type="title"/>
          </p:nvPr>
        </p:nvSpPr>
        <p:spPr>
          <a:xfrm>
            <a:off x="0" y="274638"/>
            <a:ext cx="9144000" cy="1143000"/>
          </a:xfrm>
        </p:spPr>
        <p:txBody>
          <a:bodyPr/>
          <a:lstStyle/>
          <a:p>
            <a:pPr algn="r" eaLnBrk="1" hangingPunct="1"/>
            <a:r>
              <a:rPr lang="el-GR" altLang="el-GR" sz="1200" i="1">
                <a:latin typeface="Verdana" panose="020B0604030504040204" pitchFamily="34" charset="0"/>
              </a:rPr>
              <a:t>Καθισμένη γυναίκα</a:t>
            </a:r>
            <a:br>
              <a:rPr lang="en-US" altLang="el-GR" sz="1200" i="1">
                <a:latin typeface="Verdana" panose="020B0604030504040204" pitchFamily="34" charset="0"/>
              </a:rPr>
            </a:br>
            <a:r>
              <a:rPr lang="el-GR" altLang="el-GR" sz="1200">
                <a:latin typeface="Verdana" panose="020B0604030504040204" pitchFamily="34" charset="0"/>
              </a:rPr>
              <a:t>π. 1840-1845</a:t>
            </a:r>
            <a:br>
              <a:rPr lang="en-US" altLang="el-GR" sz="1200">
                <a:latin typeface="Verdana" panose="020B0604030504040204" pitchFamily="34" charset="0"/>
              </a:rPr>
            </a:br>
            <a:r>
              <a:rPr lang="el-GR" altLang="el-GR" sz="1200">
                <a:latin typeface="Verdana" panose="020B0604030504040204" pitchFamily="34" charset="0"/>
              </a:rPr>
              <a:t>Λάδι σε μουσαμά, 65 x 44 εκ. </a:t>
            </a:r>
          </a:p>
        </p:txBody>
      </p:sp>
      <p:pic>
        <p:nvPicPr>
          <p:cNvPr id="43011" name="Picture 2" descr="C:\Users\Γιάννης\Desktop\mar 5.jpg">
            <a:extLst>
              <a:ext uri="{FF2B5EF4-FFF2-40B4-BE49-F238E27FC236}">
                <a16:creationId xmlns:a16="http://schemas.microsoft.com/office/drawing/2014/main" id="{7DA88320-3262-FCAE-B695-39F5772FFA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7938"/>
            <a:ext cx="4857750" cy="6850062"/>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a:extLst>
              <a:ext uri="{FF2B5EF4-FFF2-40B4-BE49-F238E27FC236}">
                <a16:creationId xmlns:a16="http://schemas.microsoft.com/office/drawing/2014/main" id="{A0B1F004-3212-9692-81E4-BD69BDF50ADB}"/>
              </a:ext>
            </a:extLst>
          </p:cNvPr>
          <p:cNvSpPr>
            <a:spLocks noGrp="1"/>
          </p:cNvSpPr>
          <p:nvPr>
            <p:ph type="title"/>
          </p:nvPr>
        </p:nvSpPr>
        <p:spPr>
          <a:xfrm>
            <a:off x="0" y="274638"/>
            <a:ext cx="8686800" cy="1143000"/>
          </a:xfrm>
        </p:spPr>
        <p:txBody>
          <a:bodyPr/>
          <a:lstStyle/>
          <a:p>
            <a:pPr algn="l" eaLnBrk="1" hangingPunct="1"/>
            <a:r>
              <a:rPr lang="el-GR" altLang="el-GR" sz="1200" i="1">
                <a:latin typeface="Verdana" panose="020B0604030504040204" pitchFamily="34" charset="0"/>
              </a:rPr>
              <a:t>Προσωπογραφία κυρίας με φτερό</a:t>
            </a:r>
            <a:br>
              <a:rPr lang="en-US" altLang="el-GR" sz="1200" i="1">
                <a:latin typeface="Verdana" panose="020B0604030504040204" pitchFamily="34" charset="0"/>
              </a:rPr>
            </a:br>
            <a:r>
              <a:rPr lang="el-GR" altLang="el-GR" sz="1200">
                <a:latin typeface="Verdana" panose="020B0604030504040204" pitchFamily="34" charset="0"/>
              </a:rPr>
              <a:t>π. 1850 </a:t>
            </a:r>
            <a:br>
              <a:rPr lang="en-US"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58 x 46 εκ. </a:t>
            </a:r>
          </a:p>
        </p:txBody>
      </p:sp>
      <p:pic>
        <p:nvPicPr>
          <p:cNvPr id="44035" name="Picture 2" descr="C:\Users\Γιάννης\Desktop\mar 1.jpg">
            <a:extLst>
              <a:ext uri="{FF2B5EF4-FFF2-40B4-BE49-F238E27FC236}">
                <a16:creationId xmlns:a16="http://schemas.microsoft.com/office/drawing/2014/main" id="{6687CC9F-E7C5-B85E-D24B-25748B8088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27488" y="0"/>
            <a:ext cx="5116512" cy="6858000"/>
          </a:xfr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Τίτλος">
            <a:extLst>
              <a:ext uri="{FF2B5EF4-FFF2-40B4-BE49-F238E27FC236}">
                <a16:creationId xmlns:a16="http://schemas.microsoft.com/office/drawing/2014/main" id="{A7C0CC48-79CB-0194-3BF8-7CCE94653731}"/>
              </a:ext>
            </a:extLst>
          </p:cNvPr>
          <p:cNvSpPr>
            <a:spLocks noGrp="1"/>
          </p:cNvSpPr>
          <p:nvPr>
            <p:ph type="title"/>
          </p:nvPr>
        </p:nvSpPr>
        <p:spPr>
          <a:xfrm>
            <a:off x="457200" y="274638"/>
            <a:ext cx="8229600" cy="796925"/>
          </a:xfrm>
        </p:spPr>
        <p:txBody>
          <a:bodyPr/>
          <a:lstStyle/>
          <a:p>
            <a:pPr eaLnBrk="1" hangingPunct="1"/>
            <a:r>
              <a:rPr lang="el-GR" altLang="el-GR" sz="1200" i="1">
                <a:latin typeface="Verdana" panose="020B0604030504040204" pitchFamily="34" charset="0"/>
              </a:rPr>
              <a:t>Άποψη της Ακρόπολης</a:t>
            </a:r>
            <a:r>
              <a:rPr lang="el-GR" altLang="el-GR" sz="1200">
                <a:latin typeface="Verdana" panose="020B0604030504040204" pitchFamily="34" charset="0"/>
              </a:rPr>
              <a:t>, π. 1845 Υδατογραφία , 53 x 103 εκ. </a:t>
            </a:r>
          </a:p>
        </p:txBody>
      </p:sp>
      <p:pic>
        <p:nvPicPr>
          <p:cNvPr id="45059" name="Picture 2" descr="C:\Users\Γιάννης\Desktop\mar 3.jpg">
            <a:extLst>
              <a:ext uri="{FF2B5EF4-FFF2-40B4-BE49-F238E27FC236}">
                <a16:creationId xmlns:a16="http://schemas.microsoft.com/office/drawing/2014/main" id="{1E1C1CA8-0FD6-E74A-E892-FD2E3D751B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857375"/>
            <a:ext cx="9191625" cy="5000625"/>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 Τίτλος">
            <a:extLst>
              <a:ext uri="{FF2B5EF4-FFF2-40B4-BE49-F238E27FC236}">
                <a16:creationId xmlns:a16="http://schemas.microsoft.com/office/drawing/2014/main" id="{A93998F6-1CDB-76D3-8AD0-E192E62F2108}"/>
              </a:ext>
            </a:extLst>
          </p:cNvPr>
          <p:cNvSpPr>
            <a:spLocks noGrp="1"/>
          </p:cNvSpPr>
          <p:nvPr>
            <p:ph type="title"/>
          </p:nvPr>
        </p:nvSpPr>
        <p:spPr/>
        <p:txBody>
          <a:bodyPr/>
          <a:lstStyle/>
          <a:p>
            <a:pPr algn="r" eaLnBrk="1" hangingPunct="1"/>
            <a:r>
              <a:rPr lang="el-GR" altLang="el-GR" sz="1200" i="1">
                <a:latin typeface="Verdana" panose="020B0604030504040204" pitchFamily="34" charset="0"/>
              </a:rPr>
              <a:t>Η Σαπφώ προσεύχεται στην Αφροδίτη</a:t>
            </a:r>
            <a:br>
              <a:rPr lang="en-US" altLang="el-GR" sz="1200" i="1">
                <a:latin typeface="Verdana" panose="020B0604030504040204" pitchFamily="34" charset="0"/>
              </a:rPr>
            </a:br>
            <a:r>
              <a:rPr lang="el-GR" altLang="el-GR" sz="1200">
                <a:latin typeface="Verdana" panose="020B0604030504040204" pitchFamily="34" charset="0"/>
              </a:rPr>
              <a:t>πριν το 1843</a:t>
            </a:r>
            <a:br>
              <a:rPr lang="en-US" altLang="el-GR" sz="1200">
                <a:latin typeface="Verdana" panose="020B0604030504040204" pitchFamily="34" charset="0"/>
              </a:rPr>
            </a:br>
            <a:r>
              <a:rPr lang="el-GR" altLang="el-GR" sz="1200">
                <a:latin typeface="Verdana" panose="020B0604030504040204" pitchFamily="34" charset="0"/>
              </a:rPr>
              <a:t>Λάδι σε μουσαμά</a:t>
            </a:r>
            <a:br>
              <a:rPr lang="en-US" altLang="el-GR" sz="1200">
                <a:latin typeface="Verdana" panose="020B0604030504040204" pitchFamily="34" charset="0"/>
              </a:rPr>
            </a:br>
            <a:r>
              <a:rPr lang="el-GR" altLang="el-GR" sz="1200">
                <a:latin typeface="Verdana" panose="020B0604030504040204" pitchFamily="34" charset="0"/>
              </a:rPr>
              <a:t>145 x 113 εκ. </a:t>
            </a:r>
          </a:p>
        </p:txBody>
      </p:sp>
      <p:pic>
        <p:nvPicPr>
          <p:cNvPr id="46083" name="Picture 2" descr="C:\Users\Γιάννης\Desktop\mar 8.jpg">
            <a:extLst>
              <a:ext uri="{FF2B5EF4-FFF2-40B4-BE49-F238E27FC236}">
                <a16:creationId xmlns:a16="http://schemas.microsoft.com/office/drawing/2014/main" id="{82824779-22BC-8802-263E-598AB8A296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5148263" cy="6858000"/>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AD8C9056-7850-C105-0E23-D7A202CE7FBD}"/>
              </a:ext>
            </a:extLst>
          </p:cNvPr>
          <p:cNvSpPr>
            <a:spLocks noGrp="1" noChangeArrowheads="1"/>
          </p:cNvSpPr>
          <p:nvPr>
            <p:ph type="body" idx="4294967295"/>
          </p:nvPr>
        </p:nvSpPr>
        <p:spPr>
          <a:xfrm>
            <a:off x="0" y="692150"/>
            <a:ext cx="8964613" cy="5434013"/>
          </a:xfrm>
        </p:spPr>
        <p:txBody>
          <a:bodyPr/>
          <a:lstStyle/>
          <a:p>
            <a:pPr>
              <a:lnSpc>
                <a:spcPct val="80000"/>
              </a:lnSpc>
              <a:buFontTx/>
              <a:buNone/>
            </a:pPr>
            <a:r>
              <a:rPr lang="el-GR" altLang="el-GR" sz="1400" b="1">
                <a:latin typeface="Verdana" panose="020B0604030504040204" pitchFamily="34" charset="0"/>
              </a:rPr>
              <a:t>Μαργαρίτης Φίλιππος</a:t>
            </a:r>
            <a:endParaRPr lang="en-US" altLang="el-GR" sz="1400" b="1">
              <a:latin typeface="Verdana" panose="020B0604030504040204" pitchFamily="34" charset="0"/>
            </a:endParaRPr>
          </a:p>
          <a:p>
            <a:pPr>
              <a:lnSpc>
                <a:spcPct val="80000"/>
              </a:lnSpc>
              <a:buFontTx/>
              <a:buNone/>
            </a:pPr>
            <a:br>
              <a:rPr lang="el-GR" altLang="el-GR" sz="1400" b="1">
                <a:latin typeface="Verdana" panose="020B0604030504040204" pitchFamily="34" charset="0"/>
              </a:rPr>
            </a:br>
            <a:r>
              <a:rPr lang="el-GR" altLang="el-GR" sz="1400">
                <a:latin typeface="Verdana" panose="020B0604030504040204" pitchFamily="34" charset="0"/>
              </a:rPr>
              <a:t>(1810</a:t>
            </a:r>
            <a:r>
              <a:rPr lang="el-GR" altLang="el-GR" sz="1400"/>
              <a:t>, </a:t>
            </a:r>
            <a:r>
              <a:rPr lang="el-GR" altLang="el-GR" sz="1400">
                <a:latin typeface="Verdana" panose="020B0604030504040204" pitchFamily="34" charset="0"/>
              </a:rPr>
              <a:t>Σμύρνη – 1892</a:t>
            </a:r>
            <a:r>
              <a:rPr lang="el-GR" altLang="el-GR" sz="1400"/>
              <a:t>, </a:t>
            </a:r>
            <a:r>
              <a:rPr lang="el-GR" altLang="el-GR" sz="1400">
                <a:latin typeface="Verdana" panose="020B0604030504040204" pitchFamily="34" charset="0"/>
              </a:rPr>
              <a:t>Wurzburg</a:t>
            </a:r>
            <a:r>
              <a:rPr lang="el-GR" altLang="el-GR" sz="1400"/>
              <a:t>, Γερμανία</a:t>
            </a:r>
            <a:r>
              <a:rPr lang="el-GR" altLang="el-GR" sz="1400">
                <a:latin typeface="Verdana" panose="020B0604030504040204" pitchFamily="34" charset="0"/>
              </a:rPr>
              <a:t>)</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Με υποτροφία της κυβέρνησης του Ιωάννη Καποδίστρια σπούδασε ζωγραφική στη Ρώμη. Επέστρεψε στην Ελλάδα το 1837 και πέντε χρόνια αργότερα διορίστηκε καθηγητής στο Σχολείο των Τεχνών, όπου δίδαξε έως την απόλυσή του το 1862. Μετά από ένα ταξίδι του στο εξωτερικό, εργάστηκε στο φωτογραφικό εργαστήριο που διατηρούσε στην Αθήνα. Μαζί με τον αδελφό του Γεώργιο, έλαβε μέρος στη διακόσμηση των ανακτόρων του Όθωνα, ενώ συνεργάστηκε και για την οργάνωση του ελληνικού περιπτέρου στην Παγκόσμια Έκθεση του Παρισιού το 1855, όπου ως εκθέτης παρουσίασε φωτογραφίες με τα μνημεία της Ακρόπολης. Την ίδια χρονιά εξέθεσε φωτογραφίες του στο Πολυτεχνείο στο πλαίσιο της ετήσιας έκθεσης, ενώ το 1856 ήταν μέλος της κριτικής επιτροπής του Κοντοσταύλειου Διαγωνισμού και παρουσίασε φωτογραφίες των αναγλύφων του Παρθενώνα και πορτρέτα στην έκθεση του Πολυτεχνείου. Ως φωτογράφος και πάλι πήρε μέρος στη Διεθνή Έκθεση του Λονδίνου του 1862 καθώς και στα Β</a:t>
            </a:r>
            <a:r>
              <a:rPr lang="el-GR" altLang="el-GR" sz="1400"/>
              <a:t>΄ </a:t>
            </a:r>
            <a:r>
              <a:rPr lang="el-GR" altLang="el-GR" sz="1400">
                <a:latin typeface="Verdana" panose="020B0604030504040204" pitchFamily="34" charset="0"/>
              </a:rPr>
              <a:t>Ολύμπια του 1870, όπου έλαβε αργυρό βραβείο β</a:t>
            </a:r>
            <a:r>
              <a:rPr lang="el-GR" altLang="el-GR" sz="1400"/>
              <a:t>΄</a:t>
            </a:r>
            <a:r>
              <a:rPr lang="el-GR" altLang="el-GR" sz="1400">
                <a:latin typeface="Verdana" panose="020B0604030504040204" pitchFamily="34" charset="0"/>
              </a:rPr>
              <a:t>τάξεως. Το 1870 εκτέλεσε επίσης τα φωτογραφικά πορτρέτα του βασιλιά Γεώργιου Α</a:t>
            </a:r>
            <a:r>
              <a:rPr lang="el-GR" altLang="el-GR" sz="1400"/>
              <a:t>΄ </a:t>
            </a:r>
            <a:r>
              <a:rPr lang="el-GR" altLang="el-GR" sz="1400">
                <a:latin typeface="Verdana" panose="020B0604030504040204" pitchFamily="34" charset="0"/>
              </a:rPr>
              <a:t>και της βασίλισσας Όλγας.</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Στη ζωγραφική του ασχολήθηκε κυρίως με την προσωπογραφία, ενώ απεικόνισε και θέματα από την Ελληνική Επανάσταση σε πίνακες που μαρτυρούν την ιταλική του μαθητεία.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5D413F5-90C2-8988-3109-191B3028BD36}"/>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Η μούσα Ευτέρπη</a:t>
            </a:r>
            <a:br>
              <a:rPr lang="el-GR" altLang="el-GR" sz="1200" i="1">
                <a:latin typeface="Verdana" panose="020B0604030504040204" pitchFamily="34" charset="0"/>
              </a:rPr>
            </a:br>
            <a:br>
              <a:rPr lang="el-GR" altLang="el-GR" sz="1200">
                <a:latin typeface="Verdana" panose="020B0604030504040204" pitchFamily="34" charset="0"/>
              </a:rPr>
            </a:br>
            <a:r>
              <a:rPr lang="el-GR" altLang="el-GR" sz="1200">
                <a:latin typeface="Verdana" panose="020B0604030504040204" pitchFamily="34" charset="0"/>
              </a:rPr>
              <a:t>π. 1843-1845 </a:t>
            </a: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l-GR" altLang="el-GR" sz="1200">
                <a:latin typeface="Verdana" panose="020B0604030504040204" pitchFamily="34" charset="0"/>
              </a:rPr>
            </a:br>
            <a:r>
              <a:rPr lang="el-GR" altLang="el-GR" sz="1200">
                <a:latin typeface="Verdana" panose="020B0604030504040204" pitchFamily="34" charset="0"/>
              </a:rPr>
              <a:t>95 x 79 εκ.</a:t>
            </a:r>
            <a:r>
              <a:rPr lang="el-GR" altLang="el-GR" sz="4000"/>
              <a:t> </a:t>
            </a:r>
          </a:p>
        </p:txBody>
      </p:sp>
      <p:pic>
        <p:nvPicPr>
          <p:cNvPr id="48131" name="Picture 4" descr="φιλι 1">
            <a:extLst>
              <a:ext uri="{FF2B5EF4-FFF2-40B4-BE49-F238E27FC236}">
                <a16:creationId xmlns:a16="http://schemas.microsoft.com/office/drawing/2014/main" id="{DDF79E1B-8290-1F21-9A66-B095DC519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325" y="0"/>
            <a:ext cx="5654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725372BF-4597-B559-993F-65E84552C5C5}"/>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Ο οπλαρχηγός Γκούρας</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l-GR" altLang="el-GR" sz="1200">
                <a:latin typeface="Verdana" panose="020B0604030504040204" pitchFamily="34" charset="0"/>
              </a:rPr>
            </a:br>
            <a:r>
              <a:rPr lang="el-GR" altLang="el-GR" sz="1200">
                <a:latin typeface="Verdana" panose="020B0604030504040204" pitchFamily="34" charset="0"/>
              </a:rPr>
              <a:t>49 x 36 εκ.</a:t>
            </a:r>
            <a:r>
              <a:rPr lang="el-GR" altLang="el-GR" sz="4000"/>
              <a:t> </a:t>
            </a:r>
          </a:p>
        </p:txBody>
      </p:sp>
      <p:pic>
        <p:nvPicPr>
          <p:cNvPr id="49155" name="Picture 4" descr="φιλι 2">
            <a:extLst>
              <a:ext uri="{FF2B5EF4-FFF2-40B4-BE49-F238E27FC236}">
                <a16:creationId xmlns:a16="http://schemas.microsoft.com/office/drawing/2014/main" id="{618A8D1E-2F34-CEB9-29D7-228014CCD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05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1622086-1266-01BB-8861-7E83F545534E}"/>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Ο καπετάν Γκούρας</a:t>
            </a:r>
            <a:br>
              <a:rPr lang="el-GR" altLang="el-GR" sz="1200">
                <a:latin typeface="Verdana" panose="020B0604030504040204" pitchFamily="34" charset="0"/>
              </a:rPr>
            </a:br>
            <a:r>
              <a:rPr lang="el-GR" altLang="el-GR" sz="1200">
                <a:latin typeface="Verdana" panose="020B0604030504040204" pitchFamily="34" charset="0"/>
              </a:rPr>
              <a:t>μετά το 1843 </a:t>
            </a: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l-GR" altLang="el-GR" sz="1200">
                <a:latin typeface="Verdana" panose="020B0604030504040204" pitchFamily="34" charset="0"/>
              </a:rPr>
            </a:br>
            <a:r>
              <a:rPr lang="el-GR" altLang="el-GR" sz="1200">
                <a:latin typeface="Verdana" panose="020B0604030504040204" pitchFamily="34" charset="0"/>
              </a:rPr>
              <a:t>98 x 80 εκ.</a:t>
            </a:r>
            <a:r>
              <a:rPr lang="el-GR" altLang="el-GR" sz="4000"/>
              <a:t> </a:t>
            </a:r>
          </a:p>
        </p:txBody>
      </p:sp>
      <p:pic>
        <p:nvPicPr>
          <p:cNvPr id="50179" name="Picture 4" descr="φιλι 3">
            <a:extLst>
              <a:ext uri="{FF2B5EF4-FFF2-40B4-BE49-F238E27FC236}">
                <a16:creationId xmlns:a16="http://schemas.microsoft.com/office/drawing/2014/main" id="{2441E58F-F250-E521-BD49-5A54362DB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65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2 - Θέση περιεχομένου">
            <a:extLst>
              <a:ext uri="{FF2B5EF4-FFF2-40B4-BE49-F238E27FC236}">
                <a16:creationId xmlns:a16="http://schemas.microsoft.com/office/drawing/2014/main" id="{EF02DD0E-DBD1-505A-21E1-4863CF59813F}"/>
              </a:ext>
            </a:extLst>
          </p:cNvPr>
          <p:cNvSpPr>
            <a:spLocks noGrp="1"/>
          </p:cNvSpPr>
          <p:nvPr>
            <p:ph idx="4294967295"/>
          </p:nvPr>
        </p:nvSpPr>
        <p:spPr>
          <a:xfrm>
            <a:off x="0" y="928688"/>
            <a:ext cx="9144000" cy="5197475"/>
          </a:xfrm>
        </p:spPr>
        <p:txBody>
          <a:bodyPr/>
          <a:lstStyle/>
          <a:p>
            <a:pPr>
              <a:buFontTx/>
              <a:buNone/>
            </a:pPr>
            <a:r>
              <a:rPr lang="el-GR" altLang="el-GR" sz="1200" b="1">
                <a:latin typeface="Verdana" panose="020B0604030504040204" pitchFamily="34" charset="0"/>
              </a:rPr>
              <a:t>Vicenzo Lanza</a:t>
            </a:r>
          </a:p>
          <a:p>
            <a:pPr>
              <a:buFontTx/>
              <a:buNone/>
            </a:pPr>
            <a:r>
              <a:rPr lang="el-GR" altLang="el-GR" sz="1200" b="1">
                <a:latin typeface="Verdana" panose="020B0604030504040204" pitchFamily="34" charset="0"/>
              </a:rPr>
              <a:t>Βικέντιος Λάντσας</a:t>
            </a:r>
          </a:p>
          <a:p>
            <a:pPr>
              <a:buFontTx/>
              <a:buNone/>
            </a:pPr>
            <a:r>
              <a:rPr lang="el-GR" altLang="el-GR" sz="1100">
                <a:latin typeface="Verdana" panose="020B0604030504040204" pitchFamily="34" charset="0"/>
              </a:rPr>
              <a:t>(1822, Βενετία – 1902, Αθήνα)</a:t>
            </a:r>
            <a:br>
              <a:rPr lang="el-GR" altLang="el-GR" sz="1100">
                <a:latin typeface="Verdana" panose="020B0604030504040204" pitchFamily="34" charset="0"/>
              </a:rPr>
            </a:br>
            <a:br>
              <a:rPr lang="el-GR" altLang="el-GR" sz="1100">
                <a:latin typeface="Verdana" panose="020B0604030504040204" pitchFamily="34" charset="0"/>
              </a:rPr>
            </a:br>
            <a:r>
              <a:rPr lang="el-GR" altLang="el-GR" sz="1100">
                <a:latin typeface="Verdana" panose="020B0604030504040204" pitchFamily="34" charset="0"/>
              </a:rPr>
              <a:t>Ιταλικής καταγωγής, σπούδασε ζωγραφική στην Ακαδημία Καλών Τεχνών της Βενετίας, όπου, μετά την αποφοίτησή του, εργάστηκε για ένα διάστημα ως βοηθός στην έδρα της Προοπτικής. Μετά την αποτυχία της ιταλικής επανάστασης εναντίον των Αυστριακών το 1848, στην οποία έλαβε μέρος, κατέφυγε ως πολιτικός εξόριστος αρχικά στην Πάτρα και, μετά δύο χρόνια, στην Αθήνα. Για την προσφορά του στους αγώνες της πατρίδας του τιμήθηκε αργότερα με το αργυρό παράσημο του Σωτήρος και με τρία ιταλικά παράσημα.</a:t>
            </a:r>
            <a:br>
              <a:rPr lang="el-GR" altLang="el-GR" sz="1100">
                <a:latin typeface="Verdana" panose="020B0604030504040204" pitchFamily="34" charset="0"/>
              </a:rPr>
            </a:br>
            <a:br>
              <a:rPr lang="el-GR" altLang="el-GR" sz="1100">
                <a:latin typeface="Verdana" panose="020B0604030504040204" pitchFamily="34" charset="0"/>
              </a:rPr>
            </a:br>
            <a:r>
              <a:rPr lang="el-GR" altLang="el-GR" sz="1100">
                <a:latin typeface="Verdana" panose="020B0604030504040204" pitchFamily="34" charset="0"/>
              </a:rPr>
              <a:t>Υποστηριζόμενος από τη βασίλισσα Αμαλία διακόσμησε την εξοχική της κατοικία, ενώ, με εντολή του Όθωνα, αποπεράτωσε την αγιογράφηση της Ρωσικής εκκλησίας, την οποία είχε ξεκινήσει ο Λουδοβίκος Θείρσιος και ο Νικηφόρος Λύτρας. Για την εργασία του αυτή ο τσάρος της Ρωσίας Αλέξανδρος Β' του απένειμε το Χρυσό Μετάλλιο. Κατά παραγγελία επίσης του Όθωνα φιλοτέχνησε το έργο </a:t>
            </a:r>
            <a:r>
              <a:rPr lang="el-GR" altLang="el-GR" sz="1100" i="1">
                <a:latin typeface="Verdana" panose="020B0604030504040204" pitchFamily="34" charset="0"/>
              </a:rPr>
              <a:t>Το στρατόπεδο των Θηβών</a:t>
            </a:r>
            <a:r>
              <a:rPr lang="el-GR" altLang="el-GR" sz="1100">
                <a:latin typeface="Verdana" panose="020B0604030504040204" pitchFamily="34" charset="0"/>
              </a:rPr>
              <a:t>, με το οποίο καθιερώθηκε ως ζωγράφος, και διακόσμησε την οροφή της αίθουσας τελετών του Πανεπιστημίου Αθηνών. Από το 1863 ως το 1901 δίδαξε Προοπτική, Σκηνογραφία, Στοιχειώδη Γραφική και Κοσμηματογραφία στο Σχολείο των Τεχνών και ζωγραφική στη Σχολή των Ευελπίδων.</a:t>
            </a:r>
            <a:br>
              <a:rPr lang="el-GR" altLang="el-GR" sz="1100">
                <a:latin typeface="Verdana" panose="020B0604030504040204" pitchFamily="34" charset="0"/>
              </a:rPr>
            </a:br>
            <a:br>
              <a:rPr lang="el-GR" altLang="el-GR" sz="1100">
                <a:latin typeface="Verdana" panose="020B0604030504040204" pitchFamily="34" charset="0"/>
              </a:rPr>
            </a:br>
            <a:r>
              <a:rPr lang="el-GR" altLang="el-GR" sz="1100">
                <a:latin typeface="Verdana" panose="020B0604030504040204" pitchFamily="34" charset="0"/>
              </a:rPr>
              <a:t>Το 1859 έλαβε μέρος στην έκθεση των Ολυμπίων, συμμετέχοντας και πάλι το 1870 και κερδίζοντας το αργυρό βραβείο. Στην ίδια έκθεση το 1888 τιμήθηκε με το χάλκινο βραβείο. Έλαβε επίσης μέρος στην Παγκόσμια Έκθεση του Παρισιού το 1867, καθώς και σε εκθέσεις του Παρνασσού και υπήρξε μέλος πολλών κριτικών επιτροπών.</a:t>
            </a:r>
            <a:br>
              <a:rPr lang="el-GR" altLang="el-GR" sz="1100">
                <a:latin typeface="Verdana" panose="020B0604030504040204" pitchFamily="34" charset="0"/>
              </a:rPr>
            </a:br>
            <a:br>
              <a:rPr lang="el-GR" altLang="el-GR" sz="1100">
                <a:latin typeface="Verdana" panose="020B0604030504040204" pitchFamily="34" charset="0"/>
              </a:rPr>
            </a:br>
            <a:r>
              <a:rPr lang="el-GR" altLang="el-GR" sz="1100">
                <a:latin typeface="Verdana" panose="020B0604030504040204" pitchFamily="34" charset="0"/>
              </a:rPr>
              <a:t>Χρησιμοποιώντας κατά κύριο λόγο την υδατογραφία, απεικόνισε αρχαιολογικούς τόπους και μνημεία, καθιερώνοντας ως ιδιαίτερο αυτό το είδος της τοπιογραφίας. Στα έργα του οι ακαδημαϊκές κλασικιστικές αρχές συνυπάρχουν με μια πιο ρεαλιστική απόδοση, ενώ με ξεχωριστή ευαισθησία αποδίδονται τα χρώματα.</a:t>
            </a:r>
            <a:br>
              <a:rPr lang="el-GR" altLang="el-GR" sz="1100">
                <a:latin typeface="Verdana" panose="020B0604030504040204" pitchFamily="34" charset="0"/>
              </a:rPr>
            </a:br>
            <a:endParaRPr lang="el-GR" altLang="el-GR" sz="1100">
              <a:latin typeface="Verdana" panose="020B0604030504040204" pitchFamily="34" charset="0"/>
            </a:endParaRPr>
          </a:p>
          <a:p>
            <a:endParaRPr lang="el-GR" altLang="el-G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8E44927-B810-FC30-AF90-EFB00B7B1A22}"/>
              </a:ext>
            </a:extLst>
          </p:cNvPr>
          <p:cNvSpPr>
            <a:spLocks noGrp="1" noChangeArrowheads="1"/>
          </p:cNvSpPr>
          <p:nvPr>
            <p:ph type="title" idx="4294967295"/>
          </p:nvPr>
        </p:nvSpPr>
        <p:spPr>
          <a:xfrm>
            <a:off x="0" y="274638"/>
            <a:ext cx="8686800" cy="1143000"/>
          </a:xfrm>
        </p:spPr>
        <p:txBody>
          <a:bodyPr/>
          <a:lstStyle/>
          <a:p>
            <a:pPr algn="r"/>
            <a:r>
              <a:rPr lang="el-GR" altLang="el-GR" sz="1200" i="1">
                <a:latin typeface="Verdana" panose="020B0604030504040204" pitchFamily="34" charset="0"/>
              </a:rPr>
              <a:t>Κωνσταντίνος Κανάρης</a:t>
            </a:r>
            <a:r>
              <a:rPr lang="el-GR" altLang="el-GR" sz="1200">
                <a:latin typeface="Verdana" panose="020B0604030504040204" pitchFamily="34" charset="0"/>
              </a:rPr>
              <a:t>, 1829 </a:t>
            </a:r>
            <a:br>
              <a:rPr lang="el-GR" altLang="el-GR" sz="1200">
                <a:latin typeface="Verdana" panose="020B0604030504040204" pitchFamily="34" charset="0"/>
              </a:rPr>
            </a:br>
            <a:r>
              <a:rPr lang="el-GR" altLang="el-GR" sz="1200">
                <a:latin typeface="Verdana" panose="020B0604030504040204" pitchFamily="34" charset="0"/>
              </a:rPr>
              <a:t>Λιθογραφία, 29 x 23,1 εκ.</a:t>
            </a:r>
            <a:r>
              <a:rPr lang="el-GR" altLang="el-GR" sz="4000"/>
              <a:t> </a:t>
            </a:r>
          </a:p>
        </p:txBody>
      </p:sp>
      <p:pic>
        <p:nvPicPr>
          <p:cNvPr id="6147" name="Picture 4" descr="ΚΑΡΛ 2">
            <a:extLst>
              <a:ext uri="{FF2B5EF4-FFF2-40B4-BE49-F238E27FC236}">
                <a16:creationId xmlns:a16="http://schemas.microsoft.com/office/drawing/2014/main" id="{8DCD1CD4-81A1-54E8-6502-EDCE9E01B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05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Τίτλος">
            <a:extLst>
              <a:ext uri="{FF2B5EF4-FFF2-40B4-BE49-F238E27FC236}">
                <a16:creationId xmlns:a16="http://schemas.microsoft.com/office/drawing/2014/main" id="{EF414BB4-1ED7-B8B0-288D-1CA7EB62A983}"/>
              </a:ext>
            </a:extLst>
          </p:cNvPr>
          <p:cNvSpPr>
            <a:spLocks noGrp="1"/>
          </p:cNvSpPr>
          <p:nvPr>
            <p:ph type="title"/>
          </p:nvPr>
        </p:nvSpPr>
        <p:spPr>
          <a:xfrm>
            <a:off x="468313" y="260350"/>
            <a:ext cx="8229600" cy="706438"/>
          </a:xfrm>
        </p:spPr>
        <p:txBody>
          <a:bodyPr/>
          <a:lstStyle/>
          <a:p>
            <a:r>
              <a:rPr lang="el-GR" altLang="el-GR" sz="1200" i="1">
                <a:latin typeface="Verdana" panose="020B0604030504040204" pitchFamily="34" charset="0"/>
              </a:rPr>
              <a:t>Η Ακρόπολη</a:t>
            </a:r>
            <a:r>
              <a:rPr lang="el-GR" altLang="el-GR" sz="1200">
                <a:latin typeface="Verdana" panose="020B0604030504040204" pitchFamily="34" charset="0"/>
              </a:rPr>
              <a:t>, 1860, Λάδι σε μουσαμά, 37 x 56 εκ.</a:t>
            </a:r>
            <a:r>
              <a:rPr lang="el-GR" altLang="el-GR"/>
              <a:t> </a:t>
            </a:r>
          </a:p>
        </p:txBody>
      </p:sp>
      <p:pic>
        <p:nvPicPr>
          <p:cNvPr id="52227" name="Picture 2" descr="C:\Users\Γιάννης\Desktop\λάντσα 2.jpg">
            <a:extLst>
              <a:ext uri="{FF2B5EF4-FFF2-40B4-BE49-F238E27FC236}">
                <a16:creationId xmlns:a16="http://schemas.microsoft.com/office/drawing/2014/main" id="{DB63AAAF-6A08-2799-219D-C5721BA0A2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1588"/>
            <a:ext cx="9144000" cy="5586412"/>
          </a:xfr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Τίτλος">
            <a:extLst>
              <a:ext uri="{FF2B5EF4-FFF2-40B4-BE49-F238E27FC236}">
                <a16:creationId xmlns:a16="http://schemas.microsoft.com/office/drawing/2014/main" id="{7EC3E0CF-6E16-61EF-D00B-DDC9B7298DAB}"/>
              </a:ext>
            </a:extLst>
          </p:cNvPr>
          <p:cNvSpPr>
            <a:spLocks noGrp="1"/>
          </p:cNvSpPr>
          <p:nvPr>
            <p:ph type="title"/>
          </p:nvPr>
        </p:nvSpPr>
        <p:spPr>
          <a:xfrm>
            <a:off x="468313" y="260350"/>
            <a:ext cx="8229600" cy="417513"/>
          </a:xfrm>
        </p:spPr>
        <p:txBody>
          <a:bodyPr/>
          <a:lstStyle/>
          <a:p>
            <a:r>
              <a:rPr lang="el-GR" altLang="el-GR" sz="1200" i="1">
                <a:latin typeface="Verdana" panose="020B0604030504040204" pitchFamily="34" charset="0"/>
              </a:rPr>
              <a:t>Το Θησείο</a:t>
            </a:r>
            <a:r>
              <a:rPr lang="el-GR" altLang="el-GR" sz="1200">
                <a:latin typeface="Verdana" panose="020B0604030504040204" pitchFamily="34" charset="0"/>
              </a:rPr>
              <a:t>, Λάδι σε μουσαμά, 35 x 55 εκ.</a:t>
            </a:r>
            <a:r>
              <a:rPr lang="el-GR" altLang="el-GR"/>
              <a:t> </a:t>
            </a:r>
          </a:p>
        </p:txBody>
      </p:sp>
      <p:pic>
        <p:nvPicPr>
          <p:cNvPr id="53251" name="Picture 2" descr="C:\Users\Γιάννης\Desktop\λαντσα 1.jpg">
            <a:extLst>
              <a:ext uri="{FF2B5EF4-FFF2-40B4-BE49-F238E27FC236}">
                <a16:creationId xmlns:a16="http://schemas.microsoft.com/office/drawing/2014/main" id="{0A0AA7C0-4326-F890-6B71-F85FE57D6D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50938"/>
            <a:ext cx="9144000" cy="5707062"/>
          </a:xfr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Τίτλος">
            <a:extLst>
              <a:ext uri="{FF2B5EF4-FFF2-40B4-BE49-F238E27FC236}">
                <a16:creationId xmlns:a16="http://schemas.microsoft.com/office/drawing/2014/main" id="{237DA8DC-3A55-61AA-AD46-A5D141E4CA06}"/>
              </a:ext>
            </a:extLst>
          </p:cNvPr>
          <p:cNvSpPr>
            <a:spLocks noGrp="1"/>
          </p:cNvSpPr>
          <p:nvPr>
            <p:ph type="title"/>
          </p:nvPr>
        </p:nvSpPr>
        <p:spPr>
          <a:xfrm>
            <a:off x="457200" y="274638"/>
            <a:ext cx="8229600" cy="346075"/>
          </a:xfrm>
        </p:spPr>
        <p:txBody>
          <a:bodyPr/>
          <a:lstStyle/>
          <a:p>
            <a:r>
              <a:rPr lang="el-GR" altLang="el-GR" sz="1200" i="1">
                <a:latin typeface="Verdana" panose="020B0604030504040204" pitchFamily="34" charset="0"/>
              </a:rPr>
              <a:t>Οι Στύλοι του Ναού του Ολυμπίου Διός</a:t>
            </a:r>
            <a:r>
              <a:rPr lang="el-GR" altLang="el-GR" sz="1200">
                <a:latin typeface="Verdana" panose="020B0604030504040204" pitchFamily="34" charset="0"/>
              </a:rPr>
              <a:t>, Υδατογραφία, 18 x 25 εκ.</a:t>
            </a:r>
            <a:r>
              <a:rPr lang="el-GR" altLang="el-GR"/>
              <a:t> </a:t>
            </a:r>
          </a:p>
        </p:txBody>
      </p:sp>
      <p:pic>
        <p:nvPicPr>
          <p:cNvPr id="54275" name="Picture 2" descr="C:\Users\Γιάννης\Desktop\λάντσα 3.jpg">
            <a:extLst>
              <a:ext uri="{FF2B5EF4-FFF2-40B4-BE49-F238E27FC236}">
                <a16:creationId xmlns:a16="http://schemas.microsoft.com/office/drawing/2014/main" id="{E257E1DF-CDF6-1C87-D973-5555606D52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777875"/>
            <a:ext cx="8316913" cy="6080125"/>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a:extLst>
              <a:ext uri="{FF2B5EF4-FFF2-40B4-BE49-F238E27FC236}">
                <a16:creationId xmlns:a16="http://schemas.microsoft.com/office/drawing/2014/main" id="{AB3C3C60-3BEF-4F9C-4D6B-84741BF64A9D}"/>
              </a:ext>
            </a:extLst>
          </p:cNvPr>
          <p:cNvSpPr>
            <a:spLocks noGrp="1"/>
          </p:cNvSpPr>
          <p:nvPr>
            <p:ph type="title"/>
          </p:nvPr>
        </p:nvSpPr>
        <p:spPr>
          <a:xfrm>
            <a:off x="457200" y="274638"/>
            <a:ext cx="8229600" cy="274637"/>
          </a:xfrm>
        </p:spPr>
        <p:txBody>
          <a:bodyPr/>
          <a:lstStyle/>
          <a:p>
            <a:r>
              <a:rPr lang="el-GR" altLang="el-GR" sz="1200" i="1">
                <a:latin typeface="Verdana" panose="020B0604030504040204" pitchFamily="34" charset="0"/>
              </a:rPr>
              <a:t>Η πύλη των Λεόντων πριν από τις ανασκαφές</a:t>
            </a:r>
            <a:r>
              <a:rPr lang="el-GR" altLang="el-GR" sz="1200">
                <a:latin typeface="Verdana" panose="020B0604030504040204" pitchFamily="34" charset="0"/>
              </a:rPr>
              <a:t>, 1882, Λάδι σε μουσαμά, 37 x 48 εκ.</a:t>
            </a:r>
            <a:r>
              <a:rPr lang="el-GR" altLang="el-GR"/>
              <a:t> </a:t>
            </a:r>
          </a:p>
        </p:txBody>
      </p:sp>
      <p:pic>
        <p:nvPicPr>
          <p:cNvPr id="55299" name="Picture 2" descr="C:\Users\Γιάννης\Desktop\λάντσα 4.jpg">
            <a:extLst>
              <a:ext uri="{FF2B5EF4-FFF2-40B4-BE49-F238E27FC236}">
                <a16:creationId xmlns:a16="http://schemas.microsoft.com/office/drawing/2014/main" id="{E724A889-6B3F-3718-B2F0-1053A5AF11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849313"/>
            <a:ext cx="8243888" cy="6008687"/>
          </a:xfr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Τίτλος">
            <a:extLst>
              <a:ext uri="{FF2B5EF4-FFF2-40B4-BE49-F238E27FC236}">
                <a16:creationId xmlns:a16="http://schemas.microsoft.com/office/drawing/2014/main" id="{F4F5E068-2DFA-5F85-D9B0-07BA8BE85D43}"/>
              </a:ext>
            </a:extLst>
          </p:cNvPr>
          <p:cNvSpPr>
            <a:spLocks noGrp="1"/>
          </p:cNvSpPr>
          <p:nvPr>
            <p:ph type="title"/>
          </p:nvPr>
        </p:nvSpPr>
        <p:spPr>
          <a:xfrm>
            <a:off x="468313" y="260350"/>
            <a:ext cx="8229600" cy="1143000"/>
          </a:xfrm>
        </p:spPr>
        <p:txBody>
          <a:bodyPr/>
          <a:lstStyle/>
          <a:p>
            <a:pPr algn="r"/>
            <a:r>
              <a:rPr lang="el-GR" altLang="el-GR" sz="1200" i="1">
                <a:latin typeface="Verdana" panose="020B0604030504040204" pitchFamily="34" charset="0"/>
              </a:rPr>
              <a:t>Προφήτης</a:t>
            </a:r>
            <a:br>
              <a:rPr lang="el-GR" altLang="el-GR" sz="1200">
                <a:latin typeface="Verdana" panose="020B0604030504040204" pitchFamily="34" charset="0"/>
              </a:rPr>
            </a:br>
            <a:r>
              <a:rPr lang="el-GR" altLang="el-GR" sz="1200">
                <a:latin typeface="Verdana" panose="020B0604030504040204" pitchFamily="34" charset="0"/>
              </a:rPr>
              <a:t>Μολύβι σε γαλάζιο χαρτί </a:t>
            </a:r>
            <a:br>
              <a:rPr lang="el-GR" altLang="el-GR" sz="1200">
                <a:latin typeface="Verdana" panose="020B0604030504040204" pitchFamily="34" charset="0"/>
              </a:rPr>
            </a:br>
            <a:r>
              <a:rPr lang="el-GR" altLang="el-GR" sz="1200">
                <a:latin typeface="Verdana" panose="020B0604030504040204" pitchFamily="34" charset="0"/>
              </a:rPr>
              <a:t>25 x 19,5 εκ.</a:t>
            </a:r>
            <a:r>
              <a:rPr lang="el-GR" altLang="el-GR"/>
              <a:t> </a:t>
            </a:r>
          </a:p>
        </p:txBody>
      </p:sp>
      <p:pic>
        <p:nvPicPr>
          <p:cNvPr id="56323" name="Picture 2" descr="C:\Users\Γιάννης\Desktop\λάντσα 5.jpg">
            <a:extLst>
              <a:ext uri="{FF2B5EF4-FFF2-40B4-BE49-F238E27FC236}">
                <a16:creationId xmlns:a16="http://schemas.microsoft.com/office/drawing/2014/main" id="{4C4DDBEA-4EBA-2BD2-6F1E-7DCB6AAFF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a:extLst>
              <a:ext uri="{FF2B5EF4-FFF2-40B4-BE49-F238E27FC236}">
                <a16:creationId xmlns:a16="http://schemas.microsoft.com/office/drawing/2014/main" id="{5C4E7F5A-93C5-B8F0-709C-DA58C77911B4}"/>
              </a:ext>
            </a:extLst>
          </p:cNvPr>
          <p:cNvSpPr>
            <a:spLocks noGrp="1" noChangeArrowheads="1"/>
          </p:cNvSpPr>
          <p:nvPr>
            <p:ph type="body" idx="4294967295"/>
          </p:nvPr>
        </p:nvSpPr>
        <p:spPr>
          <a:xfrm>
            <a:off x="0" y="692150"/>
            <a:ext cx="9144000" cy="5434013"/>
          </a:xfrm>
        </p:spPr>
        <p:txBody>
          <a:bodyPr/>
          <a:lstStyle/>
          <a:p>
            <a:pPr>
              <a:lnSpc>
                <a:spcPct val="80000"/>
              </a:lnSpc>
              <a:buFontTx/>
              <a:buNone/>
            </a:pPr>
            <a:r>
              <a:rPr lang="el-GR" altLang="el-GR" sz="1400" b="1">
                <a:latin typeface="Verdana" panose="020B0604030504040204" pitchFamily="34" charset="0"/>
              </a:rPr>
              <a:t>Francesco Pige </a:t>
            </a:r>
          </a:p>
          <a:p>
            <a:pPr>
              <a:lnSpc>
                <a:spcPct val="80000"/>
              </a:lnSpc>
              <a:buFontTx/>
              <a:buNone/>
            </a:pPr>
            <a:r>
              <a:rPr lang="el-GR" altLang="el-GR" sz="1400" b="1">
                <a:latin typeface="Verdana" panose="020B0604030504040204" pitchFamily="34" charset="0"/>
              </a:rPr>
              <a:t>Φραντσέσκο Πίτζε</a:t>
            </a:r>
          </a:p>
          <a:p>
            <a:pPr>
              <a:lnSpc>
                <a:spcPct val="80000"/>
              </a:lnSpc>
              <a:buFontTx/>
              <a:buNone/>
            </a:pPr>
            <a:endParaRPr lang="el-GR" altLang="el-GR" sz="1400" b="1">
              <a:latin typeface="Verdana" panose="020B0604030504040204" pitchFamily="34" charset="0"/>
            </a:endParaRPr>
          </a:p>
          <a:p>
            <a:pPr>
              <a:lnSpc>
                <a:spcPct val="80000"/>
              </a:lnSpc>
              <a:buFontTx/>
              <a:buNone/>
            </a:pPr>
            <a:r>
              <a:rPr lang="el-GR" altLang="el-GR" sz="1400">
                <a:latin typeface="Verdana" panose="020B0604030504040204" pitchFamily="34" charset="0"/>
              </a:rPr>
              <a:t>(1822, Γκρινς Τυρόλου - 1862, ;)</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Σπούδασε ζωγραφική στο Μόναχο από το 1842 ως το 1845. Στη συνέχεια έμεινε για τρία χρόνια στη Ρώμη, πιθανότατα για να συμπληρώσει την καλλιτεχνική του επιμόρφωση, και κατόπιν εγκαταστάθηκε στην Ελλάδα.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Ασχολήθηκε κατά κύριο λόγο με την προσωπογραφία, εργαζόμενος στο νησιωτικό χώρο, αφού ένα μεγάλο μέρος του έργου του αποτελείται από πορτρέτα μελών γνωστών ναυτικών οικογενειών με σημαντική δράση και κύρος στα χρόνια της Επανάστασης. Σε πιο περιορισμένη κλίμακα ασχολήθηκε επίσης με το τοπίο. Παρά τη χαρακτηριστική απόδοση των μορφών του, που παριστάνονται τυπικές και άκαμπτες σε μεγαλοπρεπή εσωτερικά, πλάι σε ανοιχτά παράθυρα με θέα σε γνωστούς αρχαιολογικούς χώρους, νησιά και πόλεις, πολλά από τα έργα του αποδίδονταν αρχικά στο ζωγράφο Ανδρέα Κριεζή. Η ταυτότητά του έγινε γνωστή όταν, στο πορτρέτο του Υδραίου Σταμάτη Βουδούρη, εντοπίστηκε η επιγραφή "Hydra, 7/19 Aprile 1857, Francesco Pige di Tirolo pinxit", στοιχείο που οδήγησε στην ταύτιση και άλλων έργων του, με κοινά τεχνοτροπικά χαρακτηριστικά.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3D5B473D-6839-0858-A3C4-EA4405F1CECF}"/>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Κυριακούλα Βούλγαρη</a:t>
            </a:r>
            <a:br>
              <a:rPr lang="el-GR" altLang="el-GR" sz="1200" i="1">
                <a:latin typeface="Verdana" panose="020B0604030504040204" pitchFamily="34" charset="0"/>
              </a:rPr>
            </a:br>
            <a:r>
              <a:rPr lang="el-GR" altLang="el-GR" sz="1200" i="1">
                <a:latin typeface="Verdana" panose="020B0604030504040204" pitchFamily="34" charset="0"/>
              </a:rPr>
              <a:t>σύζυγος Α. Κριεζή</a:t>
            </a:r>
            <a:br>
              <a:rPr lang="el-GR" altLang="el-GR" sz="1200">
                <a:latin typeface="Verdana" panose="020B0604030504040204" pitchFamily="34" charset="0"/>
              </a:rPr>
            </a:br>
            <a:r>
              <a:rPr lang="el-GR" altLang="el-GR" sz="1200">
                <a:latin typeface="Verdana" panose="020B0604030504040204" pitchFamily="34" charset="0"/>
              </a:rPr>
              <a:t>π. 1850-1852 </a:t>
            </a:r>
            <a:br>
              <a:rPr lang="el-GR" altLang="el-GR" sz="1200">
                <a:latin typeface="Verdana" panose="020B0604030504040204" pitchFamily="34" charset="0"/>
              </a:rPr>
            </a:br>
            <a:r>
              <a:rPr lang="el-GR" altLang="el-GR" sz="1200">
                <a:latin typeface="Verdana" panose="020B0604030504040204" pitchFamily="34" charset="0"/>
              </a:rPr>
              <a:t>Λάδι σε μουσαμά, 83 x 66 εκ.</a:t>
            </a:r>
            <a:r>
              <a:rPr lang="el-GR" altLang="el-GR"/>
              <a:t> </a:t>
            </a:r>
          </a:p>
        </p:txBody>
      </p:sp>
      <p:pic>
        <p:nvPicPr>
          <p:cNvPr id="58371" name="Picture 4" descr="πιγε 1">
            <a:extLst>
              <a:ext uri="{FF2B5EF4-FFF2-40B4-BE49-F238E27FC236}">
                <a16:creationId xmlns:a16="http://schemas.microsoft.com/office/drawing/2014/main" id="{D806CB08-3937-41DC-F841-432988510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07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F3CDEA76-716C-971D-1295-AB345EBCA802}"/>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Προσωπογραφία ευγενούς</a:t>
            </a:r>
            <a:br>
              <a:rPr lang="el-GR" altLang="el-GR" sz="1200" i="1">
                <a:latin typeface="Verdana" panose="020B0604030504040204" pitchFamily="34" charset="0"/>
              </a:rPr>
            </a:br>
            <a:r>
              <a:rPr lang="el-GR" altLang="el-GR" sz="1200" i="1">
                <a:latin typeface="Verdana" panose="020B0604030504040204" pitchFamily="34" charset="0"/>
              </a:rPr>
              <a:t>με την Ακρόπολη</a:t>
            </a:r>
            <a:br>
              <a:rPr lang="el-GR" altLang="el-GR" sz="1200" i="1">
                <a:latin typeface="Verdana" panose="020B0604030504040204" pitchFamily="34" charset="0"/>
              </a:rPr>
            </a:br>
            <a:r>
              <a:rPr lang="el-GR" altLang="el-GR" sz="1200" i="1">
                <a:latin typeface="Verdana" panose="020B0604030504040204" pitchFamily="34" charset="0"/>
              </a:rPr>
              <a:t>και το Θησείο στο βάθος</a:t>
            </a:r>
            <a:br>
              <a:rPr lang="el-GR" altLang="el-GR" sz="1200">
                <a:latin typeface="Verdana" panose="020B0604030504040204" pitchFamily="34" charset="0"/>
              </a:rPr>
            </a:br>
            <a:r>
              <a:rPr lang="el-GR" altLang="el-GR" sz="1200">
                <a:latin typeface="Verdana" panose="020B0604030504040204" pitchFamily="34" charset="0"/>
              </a:rPr>
              <a:t>π. 1850 </a:t>
            </a: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l-GR" altLang="el-GR" sz="1200">
                <a:latin typeface="Verdana" panose="020B0604030504040204" pitchFamily="34" charset="0"/>
              </a:rPr>
            </a:br>
            <a:r>
              <a:rPr lang="el-GR" altLang="el-GR" sz="1200">
                <a:latin typeface="Verdana" panose="020B0604030504040204" pitchFamily="34" charset="0"/>
              </a:rPr>
              <a:t>82 x 65 εκ.</a:t>
            </a:r>
            <a:r>
              <a:rPr lang="el-GR" altLang="el-GR"/>
              <a:t> </a:t>
            </a:r>
          </a:p>
        </p:txBody>
      </p:sp>
      <p:pic>
        <p:nvPicPr>
          <p:cNvPr id="59395" name="Picture 4" descr="πιγε 2">
            <a:extLst>
              <a:ext uri="{FF2B5EF4-FFF2-40B4-BE49-F238E27FC236}">
                <a16:creationId xmlns:a16="http://schemas.microsoft.com/office/drawing/2014/main" id="{2934127D-CE92-D5E2-3658-1303A14B5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488" y="0"/>
            <a:ext cx="5370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1B7848CF-1427-23D7-BD75-5BE363CDF93B}"/>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Ο υποναύαρχος Σαχτούρης</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74 x 58 εκ.</a:t>
            </a:r>
            <a:r>
              <a:rPr lang="el-GR" altLang="el-GR" sz="4000"/>
              <a:t> </a:t>
            </a:r>
          </a:p>
        </p:txBody>
      </p:sp>
      <p:pic>
        <p:nvPicPr>
          <p:cNvPr id="60419" name="Picture 4" descr="πιγε 3">
            <a:extLst>
              <a:ext uri="{FF2B5EF4-FFF2-40B4-BE49-F238E27FC236}">
                <a16:creationId xmlns:a16="http://schemas.microsoft.com/office/drawing/2014/main" id="{7413AA71-506B-88F7-4C74-6E63CC689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738" y="0"/>
            <a:ext cx="5402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967CEDCD-9BAA-3B40-91DA-005B20013E7A}"/>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Προσωπογραφία υδραίας κυρίας</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82 x 65 εκ.</a:t>
            </a:r>
            <a:r>
              <a:rPr lang="el-GR" altLang="el-GR" sz="4000"/>
              <a:t> </a:t>
            </a:r>
          </a:p>
        </p:txBody>
      </p:sp>
      <p:pic>
        <p:nvPicPr>
          <p:cNvPr id="61443" name="Picture 4" descr="πιγε 4">
            <a:extLst>
              <a:ext uri="{FF2B5EF4-FFF2-40B4-BE49-F238E27FC236}">
                <a16:creationId xmlns:a16="http://schemas.microsoft.com/office/drawing/2014/main" id="{F94E06E9-ADA0-69DA-29C5-D5118A491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75" y="0"/>
            <a:ext cx="538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C8D6100-D4C5-ECD1-9CEC-41F679BCAAE6}"/>
              </a:ext>
            </a:extLst>
          </p:cNvPr>
          <p:cNvSpPr>
            <a:spLocks noGrp="1" noChangeArrowheads="1"/>
          </p:cNvSpPr>
          <p:nvPr>
            <p:ph type="title" idx="4294967295"/>
          </p:nvPr>
        </p:nvSpPr>
        <p:spPr>
          <a:xfrm>
            <a:off x="914400" y="260350"/>
            <a:ext cx="8229600" cy="1143000"/>
          </a:xfrm>
        </p:spPr>
        <p:txBody>
          <a:bodyPr/>
          <a:lstStyle/>
          <a:p>
            <a:pPr algn="r"/>
            <a:r>
              <a:rPr lang="el-GR" altLang="el-GR" sz="1200" i="1">
                <a:latin typeface="Verdana" panose="020B0604030504040204" pitchFamily="34" charset="0"/>
              </a:rPr>
              <a:t>Κωνσταντίνος Μπότσαρης</a:t>
            </a:r>
            <a:r>
              <a:rPr lang="el-GR" altLang="el-GR" sz="1200">
                <a:latin typeface="Verdana" panose="020B0604030504040204" pitchFamily="34" charset="0"/>
              </a:rPr>
              <a:t>, 1827 </a:t>
            </a:r>
            <a:br>
              <a:rPr lang="el-GR" altLang="el-GR" sz="1200">
                <a:latin typeface="Verdana" panose="020B0604030504040204" pitchFamily="34" charset="0"/>
              </a:rPr>
            </a:br>
            <a:r>
              <a:rPr lang="el-GR" altLang="el-GR" sz="1200">
                <a:latin typeface="Verdana" panose="020B0604030504040204" pitchFamily="34" charset="0"/>
              </a:rPr>
              <a:t>Μολύβι σε χαρτί, 16 x 12 εκ.</a:t>
            </a:r>
            <a:r>
              <a:rPr lang="el-GR" altLang="el-GR" sz="4000"/>
              <a:t> </a:t>
            </a:r>
          </a:p>
        </p:txBody>
      </p:sp>
      <p:pic>
        <p:nvPicPr>
          <p:cNvPr id="7171" name="Picture 4" descr="ΚΑΡΛ 3">
            <a:extLst>
              <a:ext uri="{FF2B5EF4-FFF2-40B4-BE49-F238E27FC236}">
                <a16:creationId xmlns:a16="http://schemas.microsoft.com/office/drawing/2014/main" id="{52F7E944-B593-F148-5D2A-6EAEFA641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9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C794DB68-709F-7335-A103-658E927E9F2C}"/>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Προσωπογραφία κυρίας</a:t>
            </a:r>
            <a:br>
              <a:rPr lang="el-GR" altLang="el-GR" sz="1200" i="1">
                <a:latin typeface="Verdana" panose="020B0604030504040204" pitchFamily="34" charset="0"/>
              </a:rPr>
            </a:br>
            <a:r>
              <a:rPr lang="el-GR" altLang="el-GR" sz="1200" i="1">
                <a:latin typeface="Verdana" panose="020B0604030504040204" pitchFamily="34" charset="0"/>
              </a:rPr>
              <a:t>με στολή Αμαλίας</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73 x 59 εκ.</a:t>
            </a:r>
            <a:r>
              <a:rPr lang="el-GR" altLang="el-GR" sz="4000"/>
              <a:t> </a:t>
            </a:r>
          </a:p>
        </p:txBody>
      </p:sp>
      <p:pic>
        <p:nvPicPr>
          <p:cNvPr id="62467" name="Picture 4" descr="πιγε 5">
            <a:extLst>
              <a:ext uri="{FF2B5EF4-FFF2-40B4-BE49-F238E27FC236}">
                <a16:creationId xmlns:a16="http://schemas.microsoft.com/office/drawing/2014/main" id="{539792AE-1E3C-1ED4-08BD-4A7657A3D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963" y="0"/>
            <a:ext cx="5507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2EA00B8-7905-8585-FEA9-1802FFD504AA}"/>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Επιπλοποιός</a:t>
            </a:r>
            <a:r>
              <a:rPr lang="el-GR" altLang="el-GR" sz="1200">
                <a:latin typeface="Verdana" panose="020B0604030504040204" pitchFamily="34" charset="0"/>
              </a:rPr>
              <a:t>, π. 1850 </a:t>
            </a:r>
            <a:br>
              <a:rPr lang="el-GR" altLang="el-GR" sz="1200">
                <a:latin typeface="Verdana" panose="020B0604030504040204" pitchFamily="34" charset="0"/>
              </a:rPr>
            </a:br>
            <a:r>
              <a:rPr lang="el-GR" altLang="el-GR" sz="1200">
                <a:latin typeface="Verdana" panose="020B0604030504040204" pitchFamily="34" charset="0"/>
              </a:rPr>
              <a:t>Λάδι σε μουσαμά, 81 x 65 εκ.</a:t>
            </a:r>
            <a:r>
              <a:rPr lang="el-GR" altLang="el-GR" sz="4000"/>
              <a:t> </a:t>
            </a:r>
          </a:p>
        </p:txBody>
      </p:sp>
      <p:pic>
        <p:nvPicPr>
          <p:cNvPr id="63491" name="Picture 4" descr="πιγε 6">
            <a:extLst>
              <a:ext uri="{FF2B5EF4-FFF2-40B4-BE49-F238E27FC236}">
                <a16:creationId xmlns:a16="http://schemas.microsoft.com/office/drawing/2014/main" id="{0C17EBF2-9659-9428-8BA9-C271AE539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738" y="0"/>
            <a:ext cx="5402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a:extLst>
              <a:ext uri="{FF2B5EF4-FFF2-40B4-BE49-F238E27FC236}">
                <a16:creationId xmlns:a16="http://schemas.microsoft.com/office/drawing/2014/main" id="{6A0D3B4D-8DE2-A47B-8C34-E3247BFD97EC}"/>
              </a:ext>
            </a:extLst>
          </p:cNvPr>
          <p:cNvSpPr>
            <a:spLocks noGrp="1" noChangeArrowheads="1"/>
          </p:cNvSpPr>
          <p:nvPr>
            <p:ph type="body" idx="4294967295"/>
          </p:nvPr>
        </p:nvSpPr>
        <p:spPr>
          <a:xfrm>
            <a:off x="0" y="692150"/>
            <a:ext cx="9144000" cy="5434013"/>
          </a:xfrm>
        </p:spPr>
        <p:txBody>
          <a:bodyPr/>
          <a:lstStyle/>
          <a:p>
            <a:pPr algn="ctr">
              <a:lnSpc>
                <a:spcPct val="80000"/>
              </a:lnSpc>
              <a:buFontTx/>
              <a:buNone/>
            </a:pPr>
            <a:r>
              <a:rPr lang="el-GR" altLang="el-GR" sz="1400" b="1">
                <a:latin typeface="Verdana" panose="020B0604030504040204" pitchFamily="34" charset="0"/>
              </a:rPr>
              <a:t>Κριεζής Ανδρέας</a:t>
            </a:r>
          </a:p>
          <a:p>
            <a:pPr algn="ctr">
              <a:lnSpc>
                <a:spcPct val="80000"/>
              </a:lnSpc>
              <a:buFontTx/>
              <a:buNone/>
            </a:pPr>
            <a:br>
              <a:rPr lang="el-GR" altLang="el-GR" sz="1400">
                <a:latin typeface="Verdana" panose="020B0604030504040204" pitchFamily="34" charset="0"/>
              </a:rPr>
            </a:br>
            <a:r>
              <a:rPr lang="el-GR" altLang="el-GR" sz="1400">
                <a:latin typeface="Verdana" panose="020B0604030504040204" pitchFamily="34" charset="0"/>
              </a:rPr>
              <a:t>(1813, Ύδρα - μετά το 1877 ;)</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Γιος καπετάνιου του εμπορικού ναυτικού, εργάστηκε για ένα διάστημα στο βασιλικό τυπογραφείο και λιθογραφείο της Αθήνας και το 1839 μετέβη στο Παρίσι, όπου ασχολήθηκε με την τέχνη της λιθογραφίας και στη συνέχεια σπούδασε ζωγραφική. Από την περίοδο κατά την οποία βρισκόταν στο Παρίσι, και συγκεκριμένα από το 1841, έχουμε και τα πρώτα χρονολογημένα έργα του. Αφού επέστρεψε στην Ελλάδα, δίδαξε στο γυμνάσιο της Ερμούπολης της Σύρου (1851). Από την εκθεσιακή του δραστηριότητα, είναι γνωστή η συμμετοχή του στα Ολύμπια του 1859 και του 1875.</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Φιλοτέχνησε κυρίως προσωπογραφίες, που ως επί το πλείστον παριστάνουν μέλη αρχοντικών οικογενειών των νησιών σε επίσημη στάση και με έμφαση στη λεπτομερή απόδοση των παραπληρωματικών - διακοσμητικών στοιχείων. Ασχολήθηκε επίσης με την αγιογραφία και φιλοτέχνησε αγιογραφίες στην Αγία Ειρήνη του Πόρου.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E6D0657-9462-9663-5E44-CE5A8BA42126}"/>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Ο ναύαρχος Ανδρέας Μιαούλης</a:t>
            </a:r>
            <a:r>
              <a:rPr lang="el-GR" altLang="el-GR" sz="1200">
                <a:latin typeface="Verdana" panose="020B0604030504040204" pitchFamily="34" charset="0"/>
              </a:rPr>
              <a:t>, 1841 </a:t>
            </a:r>
            <a:br>
              <a:rPr lang="el-GR" altLang="el-GR" sz="1200">
                <a:latin typeface="Verdana" panose="020B0604030504040204" pitchFamily="34" charset="0"/>
              </a:rPr>
            </a:br>
            <a:r>
              <a:rPr lang="el-GR" altLang="el-GR" sz="1200">
                <a:latin typeface="Verdana" panose="020B0604030504040204" pitchFamily="34" charset="0"/>
              </a:rPr>
              <a:t>Λάδι σε μουσαμά, 32 x 25 εκ.</a:t>
            </a:r>
            <a:r>
              <a:rPr lang="el-GR" altLang="el-GR" sz="4000"/>
              <a:t> </a:t>
            </a:r>
          </a:p>
        </p:txBody>
      </p:sp>
      <p:pic>
        <p:nvPicPr>
          <p:cNvPr id="65539" name="Picture 4" descr="κρι 4">
            <a:extLst>
              <a:ext uri="{FF2B5EF4-FFF2-40B4-BE49-F238E27FC236}">
                <a16:creationId xmlns:a16="http://schemas.microsoft.com/office/drawing/2014/main" id="{83F15CC1-F9FA-3C08-DFB1-38CE801E8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488" y="0"/>
            <a:ext cx="5116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E4ABC22-EC0A-E18A-435F-DB4ECC8CDD76}"/>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Ο ναύαρχος Κριεζής</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29 x 23 εκ.</a:t>
            </a:r>
            <a:r>
              <a:rPr lang="el-GR" altLang="el-GR" sz="4000"/>
              <a:t> </a:t>
            </a:r>
          </a:p>
        </p:txBody>
      </p:sp>
      <p:pic>
        <p:nvPicPr>
          <p:cNvPr id="66563" name="Picture 4" descr="κρι 5">
            <a:extLst>
              <a:ext uri="{FF2B5EF4-FFF2-40B4-BE49-F238E27FC236}">
                <a16:creationId xmlns:a16="http://schemas.microsoft.com/office/drawing/2014/main" id="{813EFD8C-F51F-2250-6360-42F291D52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100" y="0"/>
            <a:ext cx="5422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F38F158-73AB-3F1E-9F32-A52E31BDBCBB}"/>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Υδραία αρχόντισσα</a:t>
            </a:r>
            <a:r>
              <a:rPr lang="el-GR" altLang="el-GR" sz="1200">
                <a:latin typeface="Verdana" panose="020B0604030504040204" pitchFamily="34" charset="0"/>
              </a:rPr>
              <a:t>, 1847 </a:t>
            </a:r>
            <a:br>
              <a:rPr lang="el-GR" altLang="el-GR" sz="1200">
                <a:latin typeface="Verdana" panose="020B0604030504040204" pitchFamily="34" charset="0"/>
              </a:rPr>
            </a:br>
            <a:r>
              <a:rPr lang="el-GR" altLang="el-GR" sz="1200">
                <a:latin typeface="Verdana" panose="020B0604030504040204" pitchFamily="34" charset="0"/>
              </a:rPr>
              <a:t>Λάδι σε μουσαμά, 101 x 82 εκ.</a:t>
            </a:r>
            <a:r>
              <a:rPr lang="el-GR" altLang="el-GR" sz="4000"/>
              <a:t> </a:t>
            </a:r>
          </a:p>
        </p:txBody>
      </p:sp>
      <p:pic>
        <p:nvPicPr>
          <p:cNvPr id="67587" name="Picture 4" descr="κρι 3">
            <a:extLst>
              <a:ext uri="{FF2B5EF4-FFF2-40B4-BE49-F238E27FC236}">
                <a16:creationId xmlns:a16="http://schemas.microsoft.com/office/drawing/2014/main" id="{F6FAFCB7-9380-2FA9-FD33-6E22E0408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54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1667BD13-5FD5-F579-DA7C-49036EF97C21}"/>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Ψαριανός καπετάνιος</a:t>
            </a:r>
            <a:r>
              <a:rPr lang="el-GR" altLang="el-GR" sz="1200">
                <a:latin typeface="Verdana" panose="020B0604030504040204" pitchFamily="34" charset="0"/>
              </a:rPr>
              <a:t>, π. 1850-1853 </a:t>
            </a:r>
            <a:br>
              <a:rPr lang="el-GR" altLang="el-GR" sz="1200">
                <a:latin typeface="Verdana" panose="020B0604030504040204" pitchFamily="34" charset="0"/>
              </a:rPr>
            </a:br>
            <a:r>
              <a:rPr lang="el-GR" altLang="el-GR" sz="1200">
                <a:latin typeface="Verdana" panose="020B0604030504040204" pitchFamily="34" charset="0"/>
              </a:rPr>
              <a:t>Λάδι σε μουσαμά, 95 x 71 εκ.</a:t>
            </a:r>
            <a:r>
              <a:rPr lang="el-GR" altLang="el-GR" sz="4000"/>
              <a:t> </a:t>
            </a:r>
          </a:p>
        </p:txBody>
      </p:sp>
      <p:pic>
        <p:nvPicPr>
          <p:cNvPr id="68611" name="Picture 4" descr="κρι 1">
            <a:extLst>
              <a:ext uri="{FF2B5EF4-FFF2-40B4-BE49-F238E27FC236}">
                <a16:creationId xmlns:a16="http://schemas.microsoft.com/office/drawing/2014/main" id="{CEBDCF95-907A-DF89-ABD4-B0A90E37C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97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F4950B04-4DCD-10AF-EEE9-4F1AB0476E8B}"/>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Προσωπογραφία</a:t>
            </a:r>
            <a:br>
              <a:rPr lang="el-GR" altLang="el-GR" sz="1200" i="1">
                <a:latin typeface="Verdana" panose="020B0604030504040204" pitchFamily="34" charset="0"/>
              </a:rPr>
            </a:br>
            <a:r>
              <a:rPr lang="el-GR" altLang="el-GR" sz="1200" i="1">
                <a:latin typeface="Verdana" panose="020B0604030504040204" pitchFamily="34" charset="0"/>
              </a:rPr>
              <a:t>Τριανταφυλλιάς Κριεζή</a:t>
            </a:r>
            <a:r>
              <a:rPr lang="el-GR" altLang="el-GR" sz="1200">
                <a:latin typeface="Verdana" panose="020B0604030504040204" pitchFamily="34" charset="0"/>
              </a:rPr>
              <a:t>, 1877 </a:t>
            </a:r>
            <a:br>
              <a:rPr lang="el-GR" altLang="el-GR" sz="1200">
                <a:latin typeface="Verdana" panose="020B0604030504040204" pitchFamily="34" charset="0"/>
              </a:rPr>
            </a:br>
            <a:r>
              <a:rPr lang="el-GR" altLang="el-GR" sz="1200">
                <a:latin typeface="Verdana" panose="020B0604030504040204" pitchFamily="34" charset="0"/>
              </a:rPr>
              <a:t>Λάδι σε μουσαμά, 116 x 90 εκ.</a:t>
            </a:r>
            <a:r>
              <a:rPr lang="el-GR" altLang="el-GR" sz="4000"/>
              <a:t> </a:t>
            </a:r>
          </a:p>
        </p:txBody>
      </p:sp>
      <p:pic>
        <p:nvPicPr>
          <p:cNvPr id="69635" name="Picture 4" descr="κρι 2">
            <a:extLst>
              <a:ext uri="{FF2B5EF4-FFF2-40B4-BE49-F238E27FC236}">
                <a16:creationId xmlns:a16="http://schemas.microsoft.com/office/drawing/2014/main" id="{7E67724B-F619-764E-6BD8-76CFF49BA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64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0B013CF-CED2-12B0-71C5-A1B783E1E090}"/>
              </a:ext>
            </a:extLst>
          </p:cNvPr>
          <p:cNvSpPr>
            <a:spLocks noGrp="1" noChangeArrowheads="1"/>
          </p:cNvSpPr>
          <p:nvPr>
            <p:ph type="title" idx="4294967295"/>
          </p:nvPr>
        </p:nvSpPr>
        <p:spPr>
          <a:xfrm>
            <a:off x="0" y="0"/>
            <a:ext cx="8229600" cy="549275"/>
          </a:xfrm>
        </p:spPr>
        <p:txBody>
          <a:bodyPr/>
          <a:lstStyle/>
          <a:p>
            <a:r>
              <a:rPr lang="el-GR" altLang="el-GR" sz="1200" i="1">
                <a:latin typeface="Verdana" panose="020B0604030504040204" pitchFamily="34" charset="0"/>
              </a:rPr>
              <a:t>Η έλευση του βασιλιά Γεωργίου Α'</a:t>
            </a:r>
            <a:r>
              <a:rPr lang="el-GR" altLang="el-GR" sz="1200">
                <a:latin typeface="Verdana" panose="020B0604030504040204" pitchFamily="34" charset="0"/>
              </a:rPr>
              <a:t>, 1869, Λάδι σε μουσαμά , 90 x 150 εκ.</a:t>
            </a:r>
            <a:r>
              <a:rPr lang="el-GR" altLang="el-GR" sz="4000"/>
              <a:t> </a:t>
            </a:r>
          </a:p>
        </p:txBody>
      </p:sp>
      <p:pic>
        <p:nvPicPr>
          <p:cNvPr id="70659" name="Picture 4" descr="κρι 6">
            <a:extLst>
              <a:ext uri="{FF2B5EF4-FFF2-40B4-BE49-F238E27FC236}">
                <a16:creationId xmlns:a16="http://schemas.microsoft.com/office/drawing/2014/main" id="{AE5E27CA-E3D2-5919-F460-B89A3B2E0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4575"/>
            <a:ext cx="91440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5E89BA98-A2CA-89E6-8EFE-16577F1F4205}"/>
              </a:ext>
            </a:extLst>
          </p:cNvPr>
          <p:cNvSpPr>
            <a:spLocks noGrp="1" noChangeArrowheads="1"/>
          </p:cNvSpPr>
          <p:nvPr>
            <p:ph type="title" idx="4294967295"/>
          </p:nvPr>
        </p:nvSpPr>
        <p:spPr>
          <a:xfrm>
            <a:off x="0" y="274638"/>
            <a:ext cx="8229600" cy="1143000"/>
          </a:xfrm>
        </p:spPr>
        <p:txBody>
          <a:bodyPr/>
          <a:lstStyle/>
          <a:p>
            <a:pPr algn="l"/>
            <a:r>
              <a:rPr lang="el-GR" altLang="el-GR" sz="1200" b="1">
                <a:latin typeface="Verdana" panose="020B0604030504040204" pitchFamily="34" charset="0"/>
              </a:rPr>
              <a:t>ΟΙ ΘΕΣΜΟΙ</a:t>
            </a:r>
            <a:br>
              <a:rPr lang="el-GR" altLang="el-GR" sz="1200" b="1">
                <a:latin typeface="Verdana" panose="020B0604030504040204" pitchFamily="34" charset="0"/>
              </a:rPr>
            </a:br>
            <a:r>
              <a:rPr lang="el-GR" altLang="el-GR" sz="1200" b="1">
                <a:latin typeface="Verdana" panose="020B0604030504040204" pitchFamily="34" charset="0"/>
              </a:rPr>
              <a:t>ΚΑΛΛΙΤΕΧΝΙΚΗ ΕΚΠΑΙΔΕΥΣΗ</a:t>
            </a:r>
            <a:br>
              <a:rPr lang="el-GR" altLang="el-GR" sz="1200" b="1">
                <a:latin typeface="Verdana" panose="020B0604030504040204" pitchFamily="34" charset="0"/>
              </a:rPr>
            </a:br>
            <a:r>
              <a:rPr lang="el-GR" altLang="el-GR" sz="1200" b="1">
                <a:latin typeface="Verdana" panose="020B0604030504040204" pitchFamily="34" charset="0"/>
              </a:rPr>
              <a:t>ΠΟΛΥΤΕΧΝΕΙΟ</a:t>
            </a:r>
          </a:p>
        </p:txBody>
      </p:sp>
      <p:sp>
        <p:nvSpPr>
          <p:cNvPr id="71683" name="Rectangle 3">
            <a:extLst>
              <a:ext uri="{FF2B5EF4-FFF2-40B4-BE49-F238E27FC236}">
                <a16:creationId xmlns:a16="http://schemas.microsoft.com/office/drawing/2014/main" id="{F2FA9DFF-774A-C661-26C0-1EFEEA8653D3}"/>
              </a:ext>
            </a:extLst>
          </p:cNvPr>
          <p:cNvSpPr>
            <a:spLocks noGrp="1" noChangeArrowheads="1"/>
          </p:cNvSpPr>
          <p:nvPr>
            <p:ph type="body" idx="4294967295"/>
          </p:nvPr>
        </p:nvSpPr>
        <p:spPr>
          <a:xfrm>
            <a:off x="0" y="5373688"/>
            <a:ext cx="8229600" cy="752475"/>
          </a:xfrm>
        </p:spPr>
        <p:txBody>
          <a:bodyPr/>
          <a:lstStyle/>
          <a:p>
            <a:pPr>
              <a:buFontTx/>
              <a:buNone/>
            </a:pPr>
            <a:r>
              <a:rPr lang="el-GR" altLang="el-GR" sz="1000">
                <a:latin typeface="Verdana" panose="020B0604030504040204" pitchFamily="34" charset="0"/>
              </a:rPr>
              <a:t>Πολυτεχνείο</a:t>
            </a:r>
          </a:p>
          <a:p>
            <a:pPr>
              <a:buFontTx/>
              <a:buNone/>
            </a:pPr>
            <a:r>
              <a:rPr lang="el-GR" altLang="el-GR" sz="1000">
                <a:latin typeface="Verdana" panose="020B0604030504040204" pitchFamily="34" charset="0"/>
              </a:rPr>
              <a:t>Οικία Βλαχούτση</a:t>
            </a:r>
          </a:p>
          <a:p>
            <a:pPr>
              <a:buFontTx/>
              <a:buNone/>
            </a:pPr>
            <a:endParaRPr lang="el-GR" altLang="el-GR"/>
          </a:p>
        </p:txBody>
      </p:sp>
      <p:pic>
        <p:nvPicPr>
          <p:cNvPr id="71684" name="Picture 4" descr="βλαχούτση">
            <a:extLst>
              <a:ext uri="{FF2B5EF4-FFF2-40B4-BE49-F238E27FC236}">
                <a16:creationId xmlns:a16="http://schemas.microsoft.com/office/drawing/2014/main" id="{09013B3A-F678-A4D3-4502-2E5BCA14B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363" y="0"/>
            <a:ext cx="5989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2ED046D-CA65-B6E7-084B-3DA0D1623BFD}"/>
              </a:ext>
            </a:extLst>
          </p:cNvPr>
          <p:cNvSpPr>
            <a:spLocks noGrp="1" noChangeArrowheads="1"/>
          </p:cNvSpPr>
          <p:nvPr>
            <p:ph type="title" idx="4294967295"/>
          </p:nvPr>
        </p:nvSpPr>
        <p:spPr>
          <a:xfrm>
            <a:off x="0" y="115888"/>
            <a:ext cx="8229600" cy="647700"/>
          </a:xfrm>
        </p:spPr>
        <p:txBody>
          <a:bodyPr/>
          <a:lstStyle/>
          <a:p>
            <a:r>
              <a:rPr lang="el-GR" altLang="el-GR" sz="4000"/>
              <a:t> </a:t>
            </a:r>
            <a:r>
              <a:rPr lang="el-GR" altLang="el-GR" sz="1400" b="1">
                <a:latin typeface="Verdana" panose="020B0604030504040204" pitchFamily="34" charset="0"/>
              </a:rPr>
              <a:t>Peter von Hess</a:t>
            </a:r>
            <a:r>
              <a:rPr lang="el-GR" altLang="el-GR" sz="1400">
                <a:latin typeface="Verdana" panose="020B0604030504040204" pitchFamily="34" charset="0"/>
              </a:rPr>
              <a:t> (Γερμανία, 1792-1871)</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i="1">
                <a:latin typeface="Verdana" panose="020B0604030504040204" pitchFamily="34" charset="0"/>
              </a:rPr>
              <a:t>Η άφιξη του Όθωνα στο Ναύπλιο</a:t>
            </a:r>
            <a:r>
              <a:rPr lang="el-GR" altLang="el-GR" sz="1400">
                <a:latin typeface="Verdana" panose="020B0604030504040204" pitchFamily="34" charset="0"/>
              </a:rPr>
              <a:t> </a:t>
            </a:r>
          </a:p>
        </p:txBody>
      </p:sp>
      <p:pic>
        <p:nvPicPr>
          <p:cNvPr id="8195" name="Picture 4" descr="ΕΣ 1">
            <a:extLst>
              <a:ext uri="{FF2B5EF4-FFF2-40B4-BE49-F238E27FC236}">
                <a16:creationId xmlns:a16="http://schemas.microsoft.com/office/drawing/2014/main" id="{33D27FFB-2A77-C55A-C3ED-43C95F607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7900"/>
            <a:ext cx="91440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5CAEA0D-3A65-4589-710C-D77D91C18485}"/>
              </a:ext>
            </a:extLst>
          </p:cNvPr>
          <p:cNvSpPr>
            <a:spLocks noGrp="1" noChangeArrowheads="1"/>
          </p:cNvSpPr>
          <p:nvPr>
            <p:ph type="title" idx="4294967295"/>
          </p:nvPr>
        </p:nvSpPr>
        <p:spPr>
          <a:xfrm>
            <a:off x="0" y="274638"/>
            <a:ext cx="8507413" cy="1143000"/>
          </a:xfrm>
        </p:spPr>
        <p:txBody>
          <a:bodyPr/>
          <a:lstStyle/>
          <a:p>
            <a:pPr algn="l"/>
            <a:r>
              <a:rPr lang="el-GR" altLang="el-GR" sz="1200" b="1">
                <a:latin typeface="Verdana" panose="020B0604030504040204" pitchFamily="34" charset="0"/>
              </a:rPr>
              <a:t>Λύσανδρος Καυταντζόγλου</a:t>
            </a:r>
            <a:r>
              <a:rPr lang="el-GR" altLang="el-GR"/>
              <a:t>  </a:t>
            </a:r>
          </a:p>
        </p:txBody>
      </p:sp>
      <p:pic>
        <p:nvPicPr>
          <p:cNvPr id="72707" name="Picture 4" descr="λύσανδρος">
            <a:extLst>
              <a:ext uri="{FF2B5EF4-FFF2-40B4-BE49-F238E27FC236}">
                <a16:creationId xmlns:a16="http://schemas.microsoft.com/office/drawing/2014/main" id="{FF8765E4-C09E-44BA-3FC5-DB716C868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038" y="0"/>
            <a:ext cx="4906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BD7FE64-3262-A33B-6A6F-AB7070EC1B08}"/>
              </a:ext>
            </a:extLst>
          </p:cNvPr>
          <p:cNvSpPr>
            <a:spLocks noGrp="1" noChangeArrowheads="1"/>
          </p:cNvSpPr>
          <p:nvPr>
            <p:ph type="title" idx="4294967295"/>
          </p:nvPr>
        </p:nvSpPr>
        <p:spPr>
          <a:xfrm>
            <a:off x="0" y="274638"/>
            <a:ext cx="8229600" cy="1143000"/>
          </a:xfrm>
        </p:spPr>
        <p:txBody>
          <a:bodyPr/>
          <a:lstStyle/>
          <a:p>
            <a:pPr algn="l"/>
            <a:r>
              <a:rPr lang="el-GR" altLang="el-GR" sz="1200" b="1">
                <a:latin typeface="Verdana" panose="020B0604030504040204" pitchFamily="34" charset="0"/>
              </a:rPr>
              <a:t>Πολυτεχνείο Αθηνών</a:t>
            </a:r>
            <a:r>
              <a:rPr lang="el-GR" altLang="el-GR"/>
              <a:t> </a:t>
            </a:r>
          </a:p>
        </p:txBody>
      </p:sp>
      <p:pic>
        <p:nvPicPr>
          <p:cNvPr id="73731" name="Picture 4" descr="πολυτεχνείο 2">
            <a:extLst>
              <a:ext uri="{FF2B5EF4-FFF2-40B4-BE49-F238E27FC236}">
                <a16:creationId xmlns:a16="http://schemas.microsoft.com/office/drawing/2014/main" id="{C8876EE1-3D66-62F1-E687-BB7D46865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1125"/>
            <a:ext cx="91440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DC7A33A-DB94-2DAE-1AEE-7876870E52CF}"/>
              </a:ext>
            </a:extLst>
          </p:cNvPr>
          <p:cNvSpPr>
            <a:spLocks noGrp="1" noChangeArrowheads="1"/>
          </p:cNvSpPr>
          <p:nvPr>
            <p:ph type="title" idx="4294967295"/>
          </p:nvPr>
        </p:nvSpPr>
        <p:spPr>
          <a:xfrm>
            <a:off x="0" y="274638"/>
            <a:ext cx="8507413" cy="1143000"/>
          </a:xfrm>
        </p:spPr>
        <p:txBody>
          <a:bodyPr/>
          <a:lstStyle/>
          <a:p>
            <a:pPr algn="l"/>
            <a:r>
              <a:rPr lang="el-GR" altLang="el-GR" sz="1200" b="1">
                <a:latin typeface="Verdana" panose="020B0604030504040204" pitchFamily="34" charset="0"/>
              </a:rPr>
              <a:t>Πολυτεχνείο Αθηνών</a:t>
            </a:r>
          </a:p>
        </p:txBody>
      </p:sp>
      <p:pic>
        <p:nvPicPr>
          <p:cNvPr id="74755" name="Picture 4" descr="πολυτεχνείο 1">
            <a:extLst>
              <a:ext uri="{FF2B5EF4-FFF2-40B4-BE49-F238E27FC236}">
                <a16:creationId xmlns:a16="http://schemas.microsoft.com/office/drawing/2014/main" id="{FDE3DB5A-A661-9D0F-8878-E2D98AFA9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238"/>
            <a:ext cx="91440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A6C5D36-3866-556D-BD77-BAB5D90E53BC}"/>
              </a:ext>
            </a:extLst>
          </p:cNvPr>
          <p:cNvSpPr>
            <a:spLocks noGrp="1" noChangeArrowheads="1"/>
          </p:cNvSpPr>
          <p:nvPr>
            <p:ph type="title" idx="4294967295"/>
          </p:nvPr>
        </p:nvSpPr>
        <p:spPr>
          <a:xfrm>
            <a:off x="0" y="274638"/>
            <a:ext cx="8229600" cy="1143000"/>
          </a:xfrm>
        </p:spPr>
        <p:txBody>
          <a:bodyPr/>
          <a:lstStyle/>
          <a:p>
            <a:pPr algn="l"/>
            <a:r>
              <a:rPr lang="el-GR" altLang="el-GR" sz="1400" b="1">
                <a:latin typeface="Verdana" panose="020B0604030504040204" pitchFamily="34" charset="0"/>
              </a:rPr>
              <a:t>ΚΑΛΛΙΤΕΧΝΙΚΟΙ ΘΕΣΜΟΙ</a:t>
            </a:r>
            <a:br>
              <a:rPr lang="el-GR" altLang="el-GR" sz="1400" b="1">
                <a:latin typeface="Verdana" panose="020B0604030504040204" pitchFamily="34" charset="0"/>
              </a:rPr>
            </a:br>
            <a:r>
              <a:rPr lang="el-GR" altLang="el-GR" sz="1400" b="1">
                <a:latin typeface="Verdana" panose="020B0604030504040204" pitchFamily="34" charset="0"/>
              </a:rPr>
              <a:t>ΟΙ ΕΚΘΕΣΕΙΣ </a:t>
            </a:r>
            <a:br>
              <a:rPr lang="el-GR" altLang="el-GR" sz="1400" b="1">
                <a:latin typeface="Verdana" panose="020B0604030504040204" pitchFamily="34" charset="0"/>
              </a:rPr>
            </a:br>
            <a:r>
              <a:rPr lang="el-GR" altLang="el-GR" sz="1400" b="1">
                <a:latin typeface="Verdana" panose="020B0604030504040204" pitchFamily="34" charset="0"/>
              </a:rPr>
              <a:t>ΟΛΥΜΠΙΑ / 1859, 1870, 1875, 1888</a:t>
            </a:r>
          </a:p>
        </p:txBody>
      </p:sp>
      <p:pic>
        <p:nvPicPr>
          <p:cNvPr id="75779" name="Picture 4" descr="ολύμπια">
            <a:extLst>
              <a:ext uri="{FF2B5EF4-FFF2-40B4-BE49-F238E27FC236}">
                <a16:creationId xmlns:a16="http://schemas.microsoft.com/office/drawing/2014/main" id="{E0EE6B2A-D6BC-A182-6DDD-36ED2AEF5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9875"/>
            <a:ext cx="91440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C220928-0B7A-03DA-C198-00AD7B7CA210}"/>
              </a:ext>
            </a:extLst>
          </p:cNvPr>
          <p:cNvSpPr>
            <a:spLocks noGrp="1" noChangeArrowheads="1"/>
          </p:cNvSpPr>
          <p:nvPr>
            <p:ph type="title" idx="4294967295"/>
          </p:nvPr>
        </p:nvSpPr>
        <p:spPr>
          <a:xfrm>
            <a:off x="457200" y="0"/>
            <a:ext cx="8686800" cy="692150"/>
          </a:xfrm>
        </p:spPr>
        <p:txBody>
          <a:bodyPr/>
          <a:lstStyle/>
          <a:p>
            <a:pPr algn="r"/>
            <a:r>
              <a:rPr lang="el-GR" altLang="el-GR" sz="1400" b="1">
                <a:latin typeface="Verdana" panose="020B0604030504040204" pitchFamily="34" charset="0"/>
              </a:rPr>
              <a:t>ΤΟ ΖΑΠΠΕΙΟ ΜΕΓΑΡΟ</a:t>
            </a:r>
            <a:br>
              <a:rPr lang="el-GR" altLang="el-GR" sz="1400" b="1">
                <a:latin typeface="Verdana" panose="020B0604030504040204" pitchFamily="34" charset="0"/>
              </a:rPr>
            </a:br>
            <a:r>
              <a:rPr lang="el-GR" altLang="el-GR" sz="1400" b="1">
                <a:latin typeface="Verdana" panose="020B0604030504040204" pitchFamily="34" charset="0"/>
              </a:rPr>
              <a:t>1888</a:t>
            </a:r>
          </a:p>
        </p:txBody>
      </p:sp>
      <p:pic>
        <p:nvPicPr>
          <p:cNvPr id="76803" name="Picture 4" descr="ζάππειο 3">
            <a:extLst>
              <a:ext uri="{FF2B5EF4-FFF2-40B4-BE49-F238E27FC236}">
                <a16:creationId xmlns:a16="http://schemas.microsoft.com/office/drawing/2014/main" id="{767D08FE-4B92-6D29-46F8-CDD5F7599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1563"/>
            <a:ext cx="9144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a:extLst>
              <a:ext uri="{FF2B5EF4-FFF2-40B4-BE49-F238E27FC236}">
                <a16:creationId xmlns:a16="http://schemas.microsoft.com/office/drawing/2014/main" id="{C8EA8309-2DBC-2EBA-A1F9-79363000965C}"/>
              </a:ext>
            </a:extLst>
          </p:cNvPr>
          <p:cNvSpPr>
            <a:spLocks noGrp="1" noChangeArrowheads="1"/>
          </p:cNvSpPr>
          <p:nvPr>
            <p:ph type="body" idx="4294967295"/>
          </p:nvPr>
        </p:nvSpPr>
        <p:spPr>
          <a:xfrm>
            <a:off x="0" y="333375"/>
            <a:ext cx="9144000" cy="5040313"/>
          </a:xfrm>
        </p:spPr>
        <p:txBody>
          <a:bodyPr/>
          <a:lstStyle/>
          <a:p>
            <a:pPr>
              <a:lnSpc>
                <a:spcPct val="80000"/>
              </a:lnSpc>
              <a:buFontTx/>
              <a:buNone/>
            </a:pPr>
            <a:r>
              <a:rPr lang="el-GR" altLang="el-GR" sz="1400" b="1">
                <a:latin typeface="Verdana" panose="020B0604030504040204" pitchFamily="34" charset="0"/>
              </a:rPr>
              <a:t>Τσόκος Διονύσιος</a:t>
            </a:r>
          </a:p>
          <a:p>
            <a:pPr>
              <a:lnSpc>
                <a:spcPct val="80000"/>
              </a:lnSpc>
              <a:buFontTx/>
              <a:buNone/>
            </a:pPr>
            <a:br>
              <a:rPr lang="el-GR" altLang="el-GR" sz="1400" b="1">
                <a:latin typeface="Verdana" panose="020B0604030504040204" pitchFamily="34" charset="0"/>
              </a:rPr>
            </a:br>
            <a:r>
              <a:rPr lang="el-GR" altLang="el-GR" sz="1400">
                <a:latin typeface="Verdana" panose="020B0604030504040204" pitchFamily="34" charset="0"/>
              </a:rPr>
              <a:t>(1820, Ζάκυνθος – 1862, Αθήνα)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Σπούδασε ζωγραφική στην Ακαδημία Καλών Τεχνών της Βενετίας με καθηγητή τον Lodovico Lipparini, ενώ αναφέρεται ότι στη Ζάκυνθο μαθήτευσε και κοντά στον Νικόλαο Καντούνη. Κατά τη διάρκεια των σπουδών του έλαβε δύο φορές μέρος σε εκθέσεις στη Βενετία (1845 και 1846). Το 1847 επέστρεψε στην Ελλάδα και το 1856 διορίστηκε καθηγητής σχεδίου και ζωγραφικής στο Αρσάκειο.</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Έχοντας μεγαλώσει με το ιδεώδες της ελευθερίας και επηρεασμένος από το έργο του δασκάλου του, ζωγράφισε ιστορικά θέματα εμπνευσμένα από την Επανάσταση, που χαρακτηρίζονται από μία συναισθηματική φόρτιση. Από το 1850 άρχισε παράλληλα να φιλοτεχνεί προσωπογραφίες προσωπικοτήτων, συγγενών του, καθώς και καθηγητών του Πανεπιστημίου Αθηνών για τη διακόσμηση της αίθουσας τελετών, στις οποίες επικρατεί ένα περισσότερο ακαδημαϊκό ύφος, χωρίς να λείπουν και στοιχεία της επτανησιακής ζωγραφικής. Προς το τέλος της ζωής του ανέλαβε, μετά από παραγγελία της ελληνικής κυβέρνησης, να φιλοτεχνήσει τα πορτρέτα των αγωνιστών της Επανάστασης, πέθανε όμως πριν προλάβει να ολοκληρώσει το σύνολο του έργου. Τα έργα αυτά βρίσκονται σήμερα στο Εθνικό Ιστορικό Μουσείο, ενώ τα προσχέδιά τους στη συλλογή Κουτλίδη και στο Μουσείο Μπενάκη.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3A3AFF7-B1E7-1E51-F09C-764775B75713}"/>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Ναυτικοί προσεύχονται στην Παναγία</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46 x 38 εκ.</a:t>
            </a:r>
            <a:r>
              <a:rPr lang="el-GR" altLang="el-GR"/>
              <a:t> </a:t>
            </a:r>
          </a:p>
        </p:txBody>
      </p:sp>
      <p:pic>
        <p:nvPicPr>
          <p:cNvPr id="78851" name="Picture 4" descr="τσοκ 7">
            <a:extLst>
              <a:ext uri="{FF2B5EF4-FFF2-40B4-BE49-F238E27FC236}">
                <a16:creationId xmlns:a16="http://schemas.microsoft.com/office/drawing/2014/main" id="{E062B73B-7A1B-B0BC-7AE1-DBE4521E2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075" y="0"/>
            <a:ext cx="5622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5DE9EBC-85E5-71C7-3050-34DEFBF72044}"/>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Προσωπογραφία κυρίας</a:t>
            </a:r>
            <a:r>
              <a:rPr lang="el-GR" altLang="el-GR" sz="1200">
                <a:latin typeface="Verdana" panose="020B0604030504040204" pitchFamily="34" charset="0"/>
              </a:rPr>
              <a:t>, 1851 </a:t>
            </a:r>
            <a:br>
              <a:rPr lang="el-GR" altLang="el-GR" sz="1200">
                <a:latin typeface="Verdana" panose="020B0604030504040204" pitchFamily="34" charset="0"/>
              </a:rPr>
            </a:br>
            <a:r>
              <a:rPr lang="el-GR" altLang="el-GR" sz="1200">
                <a:latin typeface="Verdana" panose="020B0604030504040204" pitchFamily="34" charset="0"/>
              </a:rPr>
              <a:t>Λάδι σε μουσαμά, 81 x 65 εκ.</a:t>
            </a:r>
            <a:r>
              <a:rPr lang="el-GR" altLang="el-GR" sz="4000"/>
              <a:t> </a:t>
            </a:r>
          </a:p>
        </p:txBody>
      </p:sp>
      <p:pic>
        <p:nvPicPr>
          <p:cNvPr id="79875" name="Picture 4" descr="τσοκ 1">
            <a:extLst>
              <a:ext uri="{FF2B5EF4-FFF2-40B4-BE49-F238E27FC236}">
                <a16:creationId xmlns:a16="http://schemas.microsoft.com/office/drawing/2014/main" id="{712AC251-34C6-2D86-0DAD-68F0E0028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713" y="0"/>
            <a:ext cx="5475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EE4F5836-026F-6FDB-B5AC-B549FDD28A7F}"/>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Προσωπογραφία Αθανασίου Λιδωρίκη</a:t>
            </a:r>
            <a:r>
              <a:rPr lang="el-GR" altLang="el-GR" sz="1200">
                <a:latin typeface="Verdana" panose="020B0604030504040204" pitchFamily="34" charset="0"/>
              </a:rPr>
              <a:t>, 1855 </a:t>
            </a:r>
            <a:br>
              <a:rPr lang="el-GR" altLang="el-GR" sz="1200">
                <a:latin typeface="Verdana" panose="020B0604030504040204" pitchFamily="34" charset="0"/>
              </a:rPr>
            </a:br>
            <a:r>
              <a:rPr lang="el-GR" altLang="el-GR" sz="1200">
                <a:latin typeface="Verdana" panose="020B0604030504040204" pitchFamily="34" charset="0"/>
              </a:rPr>
              <a:t>Λάδι σε μουσαμά, 85,5 x 62 εκ.</a:t>
            </a:r>
            <a:r>
              <a:rPr lang="el-GR" altLang="el-GR" sz="4000"/>
              <a:t> </a:t>
            </a:r>
          </a:p>
        </p:txBody>
      </p:sp>
      <p:pic>
        <p:nvPicPr>
          <p:cNvPr id="80899" name="Picture 4" descr="τσοκ 2">
            <a:extLst>
              <a:ext uri="{FF2B5EF4-FFF2-40B4-BE49-F238E27FC236}">
                <a16:creationId xmlns:a16="http://schemas.microsoft.com/office/drawing/2014/main" id="{743B3904-729E-9523-675D-7C2699FBB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25" y="0"/>
            <a:ext cx="4905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77A7EE94-311F-E064-4052-3C50D45DE1BC}"/>
              </a:ext>
            </a:extLst>
          </p:cNvPr>
          <p:cNvSpPr>
            <a:spLocks noGrp="1" noChangeArrowheads="1"/>
          </p:cNvSpPr>
          <p:nvPr>
            <p:ph type="title" idx="4294967295"/>
          </p:nvPr>
        </p:nvSpPr>
        <p:spPr>
          <a:xfrm>
            <a:off x="0" y="260350"/>
            <a:ext cx="9144000" cy="274638"/>
          </a:xfrm>
        </p:spPr>
        <p:txBody>
          <a:bodyPr/>
          <a:lstStyle/>
          <a:p>
            <a:r>
              <a:rPr lang="el-GR" altLang="el-GR" sz="1200" i="1">
                <a:latin typeface="Verdana" panose="020B0604030504040204" pitchFamily="34" charset="0"/>
              </a:rPr>
              <a:t>Βάπτιση σε εκκλησία της Ζακύνθου</a:t>
            </a:r>
            <a:r>
              <a:rPr lang="el-GR" altLang="el-GR" sz="1200">
                <a:latin typeface="Verdana" panose="020B0604030504040204" pitchFamily="34" charset="0"/>
              </a:rPr>
              <a:t>, π. 1855, Λάδι σε μουσαμά επικολλημένο σε ξύλο , 58 x 72 εκ.</a:t>
            </a:r>
            <a:r>
              <a:rPr lang="el-GR" altLang="el-GR"/>
              <a:t> </a:t>
            </a:r>
          </a:p>
        </p:txBody>
      </p:sp>
      <p:pic>
        <p:nvPicPr>
          <p:cNvPr id="81923" name="Picture 4" descr="τσοκ 3">
            <a:extLst>
              <a:ext uri="{FF2B5EF4-FFF2-40B4-BE49-F238E27FC236}">
                <a16:creationId xmlns:a16="http://schemas.microsoft.com/office/drawing/2014/main" id="{14CDACE4-2BE2-2421-93AA-C43AFFCC0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666750"/>
            <a:ext cx="79248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B2FFAD9-245A-2E9C-C8CB-4E430E182C7A}"/>
              </a:ext>
            </a:extLst>
          </p:cNvPr>
          <p:cNvSpPr>
            <a:spLocks noGrp="1" noChangeArrowheads="1"/>
          </p:cNvSpPr>
          <p:nvPr>
            <p:ph type="title" idx="4294967295"/>
          </p:nvPr>
        </p:nvSpPr>
        <p:spPr>
          <a:xfrm>
            <a:off x="0" y="274638"/>
            <a:ext cx="8686800" cy="1143000"/>
          </a:xfrm>
        </p:spPr>
        <p:txBody>
          <a:bodyPr/>
          <a:lstStyle/>
          <a:p>
            <a:pPr algn="l"/>
            <a:r>
              <a:rPr lang="el-GR" altLang="el-GR" sz="1200" i="1">
                <a:latin typeface="Verdana" panose="020B0604030504040204" pitchFamily="34" charset="0"/>
              </a:rPr>
              <a:t>Η άλωση της Τριπολιτσάς</a:t>
            </a:r>
            <a:br>
              <a:rPr lang="el-GR" altLang="el-GR" sz="1200">
                <a:latin typeface="Verdana" panose="020B0604030504040204" pitchFamily="34" charset="0"/>
              </a:rPr>
            </a:br>
            <a:r>
              <a:rPr lang="el-GR" altLang="el-GR" sz="1200">
                <a:latin typeface="Verdana" panose="020B0604030504040204" pitchFamily="34" charset="0"/>
              </a:rPr>
              <a:t>Λιθογραφία</a:t>
            </a:r>
            <a:r>
              <a:rPr lang="el-GR" altLang="el-GR"/>
              <a:t> </a:t>
            </a:r>
          </a:p>
        </p:txBody>
      </p:sp>
      <p:pic>
        <p:nvPicPr>
          <p:cNvPr id="9219" name="Picture 4" descr="ΕΣ 2">
            <a:extLst>
              <a:ext uri="{FF2B5EF4-FFF2-40B4-BE49-F238E27FC236}">
                <a16:creationId xmlns:a16="http://schemas.microsoft.com/office/drawing/2014/main" id="{42B70612-9286-491A-0861-DBF0DC6E6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738" y="0"/>
            <a:ext cx="5275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F5147A7-5068-A0C2-734F-E138151FFB5A}"/>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Προσωπογραφία νέας με ελληνική ενδυμασία</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ξύλο, 67 x 50 εκ.</a:t>
            </a:r>
            <a:r>
              <a:rPr lang="el-GR" altLang="el-GR"/>
              <a:t> </a:t>
            </a:r>
          </a:p>
        </p:txBody>
      </p:sp>
      <p:pic>
        <p:nvPicPr>
          <p:cNvPr id="82947" name="Picture 4" descr="τσοκ 4">
            <a:extLst>
              <a:ext uri="{FF2B5EF4-FFF2-40B4-BE49-F238E27FC236}">
                <a16:creationId xmlns:a16="http://schemas.microsoft.com/office/drawing/2014/main" id="{82162587-0146-E15E-7272-9F4DF339D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9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8EA80651-DEEC-3E1B-CC0F-54FF9D5C0084}"/>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Το δυτικό πρόπυλο</a:t>
            </a:r>
            <a:br>
              <a:rPr lang="el-GR" altLang="el-GR" sz="1200" i="1">
                <a:latin typeface="Verdana" panose="020B0604030504040204" pitchFamily="34" charset="0"/>
              </a:rPr>
            </a:br>
            <a:r>
              <a:rPr lang="el-GR" altLang="el-GR" sz="1200" i="1">
                <a:latin typeface="Verdana" panose="020B0604030504040204" pitchFamily="34" charset="0"/>
              </a:rPr>
              <a:t>της ρωμαϊκής αγοράς Αθηνών</a:t>
            </a:r>
            <a:br>
              <a:rPr lang="el-GR" altLang="el-GR" sz="1200" i="1">
                <a:latin typeface="Verdana" panose="020B0604030504040204" pitchFamily="34" charset="0"/>
              </a:rPr>
            </a:br>
            <a:r>
              <a:rPr lang="el-GR" altLang="el-GR" sz="1200" i="1">
                <a:latin typeface="Verdana" panose="020B0604030504040204" pitchFamily="34" charset="0"/>
              </a:rPr>
              <a:t>και οι Άγιοι Απόστολοι στο βάθος</a:t>
            </a:r>
            <a:br>
              <a:rPr lang="el-GR" altLang="el-GR" sz="1200" i="1">
                <a:latin typeface="Verdana" panose="020B0604030504040204" pitchFamily="34" charset="0"/>
              </a:rPr>
            </a:br>
            <a:r>
              <a:rPr lang="el-GR" altLang="el-GR" sz="1200">
                <a:latin typeface="Verdana" panose="020B0604030504040204" pitchFamily="34" charset="0"/>
              </a:rPr>
              <a:t>π. 1850-1860 </a:t>
            </a:r>
            <a:br>
              <a:rPr lang="el-GR" altLang="el-GR" sz="1200">
                <a:latin typeface="Verdana" panose="020B0604030504040204" pitchFamily="34" charset="0"/>
              </a:rPr>
            </a:br>
            <a:r>
              <a:rPr lang="el-GR" altLang="el-GR" sz="1200">
                <a:latin typeface="Verdana" panose="020B0604030504040204" pitchFamily="34" charset="0"/>
              </a:rPr>
              <a:t>Λάδι σε μουσαμά, 30 x 22 εκ.</a:t>
            </a:r>
            <a:r>
              <a:rPr lang="el-GR" altLang="el-GR" sz="4000"/>
              <a:t> </a:t>
            </a:r>
          </a:p>
        </p:txBody>
      </p:sp>
      <p:pic>
        <p:nvPicPr>
          <p:cNvPr id="83971" name="Picture 4" descr="τσοκ 5">
            <a:extLst>
              <a:ext uri="{FF2B5EF4-FFF2-40B4-BE49-F238E27FC236}">
                <a16:creationId xmlns:a16="http://schemas.microsoft.com/office/drawing/2014/main" id="{873BD434-87F7-31F4-A5E6-42DB81AAD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25" y="0"/>
            <a:ext cx="509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7BB973EA-9AE0-F7C1-D119-69C964AE7458}"/>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Αγόρι που οδηγεί τυφλό</a:t>
            </a:r>
            <a:r>
              <a:rPr lang="el-GR" altLang="el-GR" sz="1200">
                <a:latin typeface="Verdana" panose="020B0604030504040204" pitchFamily="34" charset="0"/>
              </a:rPr>
              <a:t>, 1849 </a:t>
            </a:r>
            <a:br>
              <a:rPr lang="el-GR" altLang="el-GR" sz="1200">
                <a:latin typeface="Verdana" panose="020B0604030504040204" pitchFamily="34" charset="0"/>
              </a:rPr>
            </a:br>
            <a:r>
              <a:rPr lang="el-GR" altLang="el-GR" sz="1200">
                <a:latin typeface="Verdana" panose="020B0604030504040204" pitchFamily="34" charset="0"/>
              </a:rPr>
              <a:t>Λάδι σε μουσαμά, 37 x 32 εκ.</a:t>
            </a:r>
            <a:r>
              <a:rPr lang="el-GR" altLang="el-GR" sz="4000"/>
              <a:t> </a:t>
            </a:r>
          </a:p>
        </p:txBody>
      </p:sp>
      <p:pic>
        <p:nvPicPr>
          <p:cNvPr id="84995" name="Picture 4" descr="τσοκ 9">
            <a:extLst>
              <a:ext uri="{FF2B5EF4-FFF2-40B4-BE49-F238E27FC236}">
                <a16:creationId xmlns:a16="http://schemas.microsoft.com/office/drawing/2014/main" id="{49243329-0ED0-DC32-BD42-1B6140FCA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E7C946D9-3012-80F3-62AD-A5320A232847}"/>
              </a:ext>
            </a:extLst>
          </p:cNvPr>
          <p:cNvSpPr>
            <a:spLocks noGrp="1" noChangeArrowheads="1"/>
          </p:cNvSpPr>
          <p:nvPr>
            <p:ph type="title" idx="4294967295"/>
          </p:nvPr>
        </p:nvSpPr>
        <p:spPr>
          <a:xfrm>
            <a:off x="0" y="274638"/>
            <a:ext cx="9036050" cy="1143000"/>
          </a:xfrm>
        </p:spPr>
        <p:txBody>
          <a:bodyPr/>
          <a:lstStyle/>
          <a:p>
            <a:pPr algn="r"/>
            <a:r>
              <a:rPr lang="el-GR" altLang="el-GR" sz="1200" i="1">
                <a:latin typeface="Verdana" panose="020B0604030504040204" pitchFamily="34" charset="0"/>
              </a:rPr>
              <a:t>Μικρός οδηγεί τυφλό αγωνιστή</a:t>
            </a:r>
            <a:r>
              <a:rPr lang="el-GR" altLang="el-GR" sz="1200">
                <a:latin typeface="Verdana" panose="020B0604030504040204" pitchFamily="34" charset="0"/>
              </a:rPr>
              <a:t>, π. 1860 </a:t>
            </a:r>
            <a:br>
              <a:rPr lang="el-GR" altLang="el-GR" sz="1200">
                <a:latin typeface="Verdana" panose="020B0604030504040204" pitchFamily="34" charset="0"/>
              </a:rPr>
            </a:br>
            <a:r>
              <a:rPr lang="el-GR" altLang="el-GR" sz="1200">
                <a:latin typeface="Verdana" panose="020B0604030504040204" pitchFamily="34" charset="0"/>
              </a:rPr>
              <a:t>Λάδι σε χαρτόνι, 31 x 23 εκ.</a:t>
            </a:r>
            <a:r>
              <a:rPr lang="el-GR" altLang="el-GR"/>
              <a:t> </a:t>
            </a:r>
          </a:p>
        </p:txBody>
      </p:sp>
      <p:pic>
        <p:nvPicPr>
          <p:cNvPr id="86019" name="Picture 4" descr="τσοκ 6">
            <a:extLst>
              <a:ext uri="{FF2B5EF4-FFF2-40B4-BE49-F238E27FC236}">
                <a16:creationId xmlns:a16="http://schemas.microsoft.com/office/drawing/2014/main" id="{0105BA63-C917-3362-264C-A6685A5D9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2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3A580B28-DEB3-9532-0D90-2506ED5D5B45}"/>
              </a:ext>
            </a:extLst>
          </p:cNvPr>
          <p:cNvSpPr>
            <a:spLocks noGrp="1" noChangeArrowheads="1"/>
          </p:cNvSpPr>
          <p:nvPr>
            <p:ph type="title" idx="4294967295"/>
          </p:nvPr>
        </p:nvSpPr>
        <p:spPr>
          <a:xfrm>
            <a:off x="0" y="274638"/>
            <a:ext cx="8507413" cy="1143000"/>
          </a:xfrm>
        </p:spPr>
        <p:txBody>
          <a:bodyPr/>
          <a:lstStyle/>
          <a:p>
            <a:pPr algn="l"/>
            <a:r>
              <a:rPr lang="el-GR" altLang="el-GR" sz="1200" i="1">
                <a:latin typeface="Verdana" panose="020B0604030504040204" pitchFamily="34" charset="0"/>
              </a:rPr>
              <a:t>Γέρος τσοπάνος</a:t>
            </a:r>
            <a:br>
              <a:rPr lang="el-GR" altLang="el-GR" sz="1200">
                <a:latin typeface="Verdana" panose="020B0604030504040204" pitchFamily="34" charset="0"/>
              </a:rPr>
            </a:br>
            <a:r>
              <a:rPr lang="el-GR" altLang="el-GR" sz="1200">
                <a:latin typeface="Verdana" panose="020B0604030504040204" pitchFamily="34" charset="0"/>
              </a:rPr>
              <a:t>1858 </a:t>
            </a:r>
            <a:br>
              <a:rPr lang="el-GR" altLang="el-GR" sz="1200">
                <a:latin typeface="Verdana" panose="020B0604030504040204" pitchFamily="34" charset="0"/>
              </a:rPr>
            </a:br>
            <a:r>
              <a:rPr lang="el-GR" altLang="el-GR" sz="1200">
                <a:latin typeface="Verdana" panose="020B0604030504040204" pitchFamily="34" charset="0"/>
              </a:rPr>
              <a:t>Λάδι σε ξύλο</a:t>
            </a:r>
            <a:br>
              <a:rPr lang="en-US" altLang="el-GR" sz="1200">
                <a:latin typeface="Verdana" panose="020B0604030504040204" pitchFamily="34" charset="0"/>
              </a:rPr>
            </a:br>
            <a:r>
              <a:rPr lang="el-GR" altLang="el-GR" sz="1200">
                <a:latin typeface="Verdana" panose="020B0604030504040204" pitchFamily="34" charset="0"/>
              </a:rPr>
              <a:t>42 x 26 εκ.</a:t>
            </a:r>
            <a:br>
              <a:rPr lang="el-GR" altLang="el-GR" sz="1200">
                <a:latin typeface="Verdana" panose="020B0604030504040204" pitchFamily="34" charset="0"/>
              </a:rPr>
            </a:br>
            <a:r>
              <a:rPr lang="el-GR" altLang="el-GR" sz="4000"/>
              <a:t> </a:t>
            </a:r>
          </a:p>
        </p:txBody>
      </p:sp>
      <p:pic>
        <p:nvPicPr>
          <p:cNvPr id="87043" name="Picture 4" descr="τσοκ 8">
            <a:extLst>
              <a:ext uri="{FF2B5EF4-FFF2-40B4-BE49-F238E27FC236}">
                <a16:creationId xmlns:a16="http://schemas.microsoft.com/office/drawing/2014/main" id="{4BF21BDA-E212-C235-B2EB-8F7A69133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563" y="0"/>
            <a:ext cx="4262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A9C8DF4-94B0-0FAF-8A9F-BDC9CC6A51BA}"/>
              </a:ext>
            </a:extLst>
          </p:cNvPr>
          <p:cNvSpPr>
            <a:spLocks noGrp="1" noChangeArrowheads="1"/>
          </p:cNvSpPr>
          <p:nvPr>
            <p:ph type="title" idx="4294967295"/>
          </p:nvPr>
        </p:nvSpPr>
        <p:spPr>
          <a:xfrm>
            <a:off x="0" y="0"/>
            <a:ext cx="9144000" cy="836613"/>
          </a:xfrm>
        </p:spPr>
        <p:txBody>
          <a:bodyPr/>
          <a:lstStyle/>
          <a:p>
            <a:r>
              <a:rPr lang="el-GR" altLang="el-GR" sz="1200" i="1">
                <a:latin typeface="Verdana" panose="020B0604030504040204" pitchFamily="34" charset="0"/>
              </a:rPr>
              <a:t>Πανηγυρική έλευση του Όθωνα και Αμαλίας στην Αθήνα</a:t>
            </a:r>
            <a:r>
              <a:rPr lang="el-GR" altLang="el-GR" sz="1200">
                <a:latin typeface="Verdana" panose="020B0604030504040204" pitchFamily="34" charset="0"/>
              </a:rPr>
              <a:t>, Λάδι σε μουσαμά , 37 x 51 εκ.</a:t>
            </a:r>
            <a:r>
              <a:rPr lang="el-GR" altLang="el-GR"/>
              <a:t> </a:t>
            </a:r>
          </a:p>
        </p:txBody>
      </p:sp>
      <p:pic>
        <p:nvPicPr>
          <p:cNvPr id="88067" name="Picture 4" descr="τσοκ 10">
            <a:extLst>
              <a:ext uri="{FF2B5EF4-FFF2-40B4-BE49-F238E27FC236}">
                <a16:creationId xmlns:a16="http://schemas.microsoft.com/office/drawing/2014/main" id="{CA4CC043-CB4B-2FAC-7889-042FC9C5D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454B63E0-88D3-D88D-8137-30CC805F3F14}"/>
              </a:ext>
            </a:extLst>
          </p:cNvPr>
          <p:cNvSpPr>
            <a:spLocks noGrp="1" noChangeArrowheads="1"/>
          </p:cNvSpPr>
          <p:nvPr>
            <p:ph type="title" idx="4294967295"/>
          </p:nvPr>
        </p:nvSpPr>
        <p:spPr>
          <a:xfrm>
            <a:off x="0" y="274638"/>
            <a:ext cx="8686800" cy="1143000"/>
          </a:xfrm>
        </p:spPr>
        <p:txBody>
          <a:bodyPr/>
          <a:lstStyle/>
          <a:p>
            <a:pPr algn="l"/>
            <a:r>
              <a:rPr lang="el-GR" altLang="el-GR" sz="1200" i="1">
                <a:latin typeface="Verdana" panose="020B0604030504040204" pitchFamily="34" charset="0"/>
              </a:rPr>
              <a:t>Προσωπογραφία</a:t>
            </a:r>
            <a:br>
              <a:rPr lang="el-GR" altLang="el-GR" sz="1200" i="1">
                <a:latin typeface="Verdana" panose="020B0604030504040204" pitchFamily="34" charset="0"/>
              </a:rPr>
            </a:br>
            <a:r>
              <a:rPr lang="el-GR" altLang="el-GR" sz="1200" i="1">
                <a:latin typeface="Verdana" panose="020B0604030504040204" pitchFamily="34" charset="0"/>
              </a:rPr>
              <a:t>Αντωνίου Κριεζή</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a:t>
            </a:r>
            <a:br>
              <a:rPr lang="el-GR" altLang="el-GR" sz="1200">
                <a:latin typeface="Verdana" panose="020B0604030504040204" pitchFamily="34" charset="0"/>
              </a:rPr>
            </a:br>
            <a:r>
              <a:rPr lang="el-GR" altLang="el-GR" sz="1200">
                <a:latin typeface="Verdana" panose="020B0604030504040204" pitchFamily="34" charset="0"/>
              </a:rPr>
              <a:t>33,5 x 32,5 εκ.</a:t>
            </a:r>
            <a:r>
              <a:rPr lang="el-GR" altLang="el-GR" sz="4000"/>
              <a:t> </a:t>
            </a:r>
          </a:p>
        </p:txBody>
      </p:sp>
      <p:pic>
        <p:nvPicPr>
          <p:cNvPr id="89091" name="Picture 4" descr="τσοκ 11">
            <a:extLst>
              <a:ext uri="{FF2B5EF4-FFF2-40B4-BE49-F238E27FC236}">
                <a16:creationId xmlns:a16="http://schemas.microsoft.com/office/drawing/2014/main" id="{0ACB3489-1AF8-520B-F66D-82AE52A58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775" y="0"/>
            <a:ext cx="662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0946F10D-1CA4-68BB-3C3D-5FF8415EEFEB}"/>
              </a:ext>
            </a:extLst>
          </p:cNvPr>
          <p:cNvSpPr>
            <a:spLocks noGrp="1" noChangeArrowheads="1"/>
          </p:cNvSpPr>
          <p:nvPr>
            <p:ph type="title" idx="4294967295"/>
          </p:nvPr>
        </p:nvSpPr>
        <p:spPr>
          <a:xfrm>
            <a:off x="0" y="188913"/>
            <a:ext cx="8229600" cy="431800"/>
          </a:xfrm>
        </p:spPr>
        <p:txBody>
          <a:bodyPr/>
          <a:lstStyle/>
          <a:p>
            <a:r>
              <a:rPr lang="el-GR" altLang="el-GR" sz="1200" i="1">
                <a:latin typeface="Verdana" panose="020B0604030504040204" pitchFamily="34" charset="0"/>
              </a:rPr>
              <a:t>Ο Κολοκοτρώνης ορκίζει τον γιο του</a:t>
            </a:r>
            <a:r>
              <a:rPr lang="el-GR" altLang="el-GR" sz="1200">
                <a:latin typeface="Verdana" panose="020B0604030504040204" pitchFamily="34" charset="0"/>
              </a:rPr>
              <a:t>, Λάδι σε μουσαμά , 27 x 31 εκ.</a:t>
            </a:r>
            <a:r>
              <a:rPr lang="el-GR" altLang="el-GR"/>
              <a:t> </a:t>
            </a:r>
          </a:p>
        </p:txBody>
      </p:sp>
      <p:pic>
        <p:nvPicPr>
          <p:cNvPr id="90115" name="Picture 4" descr="τσοκ 12">
            <a:extLst>
              <a:ext uri="{FF2B5EF4-FFF2-40B4-BE49-F238E27FC236}">
                <a16:creationId xmlns:a16="http://schemas.microsoft.com/office/drawing/2014/main" id="{FEAE0466-E097-E721-8639-1DE20CA4E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0"/>
            <a:ext cx="73437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1D2F781-9D3E-27B0-DA26-2262877A7C4C}"/>
              </a:ext>
            </a:extLst>
          </p:cNvPr>
          <p:cNvSpPr>
            <a:spLocks noGrp="1" noChangeArrowheads="1"/>
          </p:cNvSpPr>
          <p:nvPr>
            <p:ph type="title" idx="4294967295"/>
          </p:nvPr>
        </p:nvSpPr>
        <p:spPr>
          <a:xfrm>
            <a:off x="0" y="0"/>
            <a:ext cx="8229600" cy="333375"/>
          </a:xfrm>
        </p:spPr>
        <p:txBody>
          <a:bodyPr/>
          <a:lstStyle/>
          <a:p>
            <a:r>
              <a:rPr lang="el-GR" altLang="el-GR" sz="1200" i="1">
                <a:latin typeface="Verdana" panose="020B0604030504040204" pitchFamily="34" charset="0"/>
              </a:rPr>
              <a:t>Ο θάνατος του Μάρκου Μπότσαρη</a:t>
            </a:r>
            <a:r>
              <a:rPr lang="el-GR" altLang="el-GR" sz="1200">
                <a:latin typeface="Verdana" panose="020B0604030504040204" pitchFamily="34" charset="0"/>
              </a:rPr>
              <a:t>, π. 1844-1847, Λάδι σε μουσαμά, 60 x 80 εκ. </a:t>
            </a:r>
          </a:p>
        </p:txBody>
      </p:sp>
      <p:pic>
        <p:nvPicPr>
          <p:cNvPr id="91139" name="Picture 5" descr="τσοκ 13">
            <a:extLst>
              <a:ext uri="{FF2B5EF4-FFF2-40B4-BE49-F238E27FC236}">
                <a16:creationId xmlns:a16="http://schemas.microsoft.com/office/drawing/2014/main" id="{3205A2AD-E1FB-F2CB-EF05-4DA4380B3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8675688"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332A7DE-1461-9CD7-3EA0-9E9E23D85A5C}"/>
              </a:ext>
            </a:extLst>
          </p:cNvPr>
          <p:cNvSpPr>
            <a:spLocks noGrp="1" noChangeArrowheads="1"/>
          </p:cNvSpPr>
          <p:nvPr>
            <p:ph type="title" idx="4294967295"/>
          </p:nvPr>
        </p:nvSpPr>
        <p:spPr>
          <a:xfrm>
            <a:off x="0" y="188913"/>
            <a:ext cx="8229600" cy="287337"/>
          </a:xfrm>
        </p:spPr>
        <p:txBody>
          <a:bodyPr/>
          <a:lstStyle/>
          <a:p>
            <a:r>
              <a:rPr lang="el-GR" altLang="el-GR" sz="1200" i="1">
                <a:latin typeface="Verdana" panose="020B0604030504040204" pitchFamily="34" charset="0"/>
              </a:rPr>
              <a:t>Γέρος αγωνιστής που παίζει λύρα</a:t>
            </a:r>
            <a:r>
              <a:rPr lang="el-GR" altLang="el-GR" sz="1200">
                <a:latin typeface="Verdana" panose="020B0604030504040204" pitchFamily="34" charset="0"/>
              </a:rPr>
              <a:t>, 1858, Λάδι σε χαρτί, 29 x 40 εκ.</a:t>
            </a:r>
            <a:r>
              <a:rPr lang="el-GR" altLang="el-GR" sz="4000"/>
              <a:t> </a:t>
            </a:r>
          </a:p>
        </p:txBody>
      </p:sp>
      <p:pic>
        <p:nvPicPr>
          <p:cNvPr id="92163" name="Picture 4" descr="τσοκ 14">
            <a:extLst>
              <a:ext uri="{FF2B5EF4-FFF2-40B4-BE49-F238E27FC236}">
                <a16:creationId xmlns:a16="http://schemas.microsoft.com/office/drawing/2014/main" id="{8E1460D8-0449-B905-E722-BF52AC3DA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66750"/>
            <a:ext cx="84201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22324FA-D10D-827A-21AC-5F37597E4A7A}"/>
              </a:ext>
            </a:extLst>
          </p:cNvPr>
          <p:cNvSpPr>
            <a:spLocks noGrp="1" noChangeArrowheads="1"/>
          </p:cNvSpPr>
          <p:nvPr>
            <p:ph type="title" idx="4294967295"/>
          </p:nvPr>
        </p:nvSpPr>
        <p:spPr>
          <a:xfrm>
            <a:off x="0" y="274638"/>
            <a:ext cx="8578850" cy="1143000"/>
          </a:xfrm>
        </p:spPr>
        <p:txBody>
          <a:bodyPr/>
          <a:lstStyle/>
          <a:p>
            <a:pPr algn="l"/>
            <a:r>
              <a:rPr lang="el-GR" altLang="el-GR" sz="1200" i="1">
                <a:latin typeface="Verdana" panose="020B0604030504040204" pitchFamily="34" charset="0"/>
              </a:rPr>
              <a:t>Σκηνή της Ελληνικής Επανάστασης</a:t>
            </a:r>
            <a:r>
              <a:rPr lang="el-GR" altLang="el-GR"/>
              <a:t> </a:t>
            </a:r>
          </a:p>
        </p:txBody>
      </p:sp>
      <p:pic>
        <p:nvPicPr>
          <p:cNvPr id="10243" name="Picture 4" descr="ΕΣ 3">
            <a:extLst>
              <a:ext uri="{FF2B5EF4-FFF2-40B4-BE49-F238E27FC236}">
                <a16:creationId xmlns:a16="http://schemas.microsoft.com/office/drawing/2014/main" id="{5C351D26-514C-D5AF-335C-3060970A0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325" y="0"/>
            <a:ext cx="6162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F655CF77-059C-9EAB-6AC7-B0BE5D8EB2EE}"/>
              </a:ext>
            </a:extLst>
          </p:cNvPr>
          <p:cNvSpPr>
            <a:spLocks noGrp="1" noChangeArrowheads="1"/>
          </p:cNvSpPr>
          <p:nvPr>
            <p:ph type="title" idx="4294967295"/>
          </p:nvPr>
        </p:nvSpPr>
        <p:spPr>
          <a:xfrm>
            <a:off x="0" y="0"/>
            <a:ext cx="8229600" cy="476250"/>
          </a:xfrm>
        </p:spPr>
        <p:txBody>
          <a:bodyPr/>
          <a:lstStyle/>
          <a:p>
            <a:r>
              <a:rPr lang="el-GR" altLang="el-GR" sz="1200" i="1">
                <a:latin typeface="Verdana" panose="020B0604030504040204" pitchFamily="34" charset="0"/>
              </a:rPr>
              <a:t>Ο αποχαιρετισμός του καπετάνιου</a:t>
            </a:r>
            <a:r>
              <a:rPr lang="el-GR" altLang="el-GR" sz="1200">
                <a:latin typeface="Verdana" panose="020B0604030504040204" pitchFamily="34" charset="0"/>
              </a:rPr>
              <a:t>, Λάδι σε μουσαμά, 23 x 31 εκ.</a:t>
            </a:r>
            <a:r>
              <a:rPr lang="el-GR" altLang="el-GR" sz="4000"/>
              <a:t> </a:t>
            </a:r>
          </a:p>
        </p:txBody>
      </p:sp>
      <p:pic>
        <p:nvPicPr>
          <p:cNvPr id="93187" name="Picture 4" descr="τσοκ 15">
            <a:extLst>
              <a:ext uri="{FF2B5EF4-FFF2-40B4-BE49-F238E27FC236}">
                <a16:creationId xmlns:a16="http://schemas.microsoft.com/office/drawing/2014/main" id="{1938579A-5E2C-6BE4-B9CD-FB56969B4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0"/>
            <a:ext cx="847725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58DB8F3-1D0C-F4B1-ECC4-4EFE339244F1}"/>
              </a:ext>
            </a:extLst>
          </p:cNvPr>
          <p:cNvSpPr>
            <a:spLocks noGrp="1" noChangeArrowheads="1"/>
          </p:cNvSpPr>
          <p:nvPr>
            <p:ph type="title" idx="4294967295"/>
          </p:nvPr>
        </p:nvSpPr>
        <p:spPr>
          <a:xfrm>
            <a:off x="0" y="0"/>
            <a:ext cx="8229600" cy="404813"/>
          </a:xfrm>
        </p:spPr>
        <p:txBody>
          <a:bodyPr/>
          <a:lstStyle/>
          <a:p>
            <a:r>
              <a:rPr lang="el-GR" altLang="el-GR" sz="1200" i="1">
                <a:latin typeface="Verdana" panose="020B0604030504040204" pitchFamily="34" charset="0"/>
              </a:rPr>
              <a:t>Η φυγή από την Πάτρα</a:t>
            </a:r>
            <a:r>
              <a:rPr lang="el-GR" altLang="el-GR" sz="1200">
                <a:latin typeface="Verdana" panose="020B0604030504040204" pitchFamily="34" charset="0"/>
              </a:rPr>
              <a:t>, Λάδι σε μουσαμά, 76 x 100 εκ.</a:t>
            </a:r>
            <a:r>
              <a:rPr lang="el-GR" altLang="el-GR" sz="4000"/>
              <a:t> </a:t>
            </a:r>
          </a:p>
        </p:txBody>
      </p:sp>
      <p:pic>
        <p:nvPicPr>
          <p:cNvPr id="94211" name="Picture 4" descr="τσοκ 16">
            <a:extLst>
              <a:ext uri="{FF2B5EF4-FFF2-40B4-BE49-F238E27FC236}">
                <a16:creationId xmlns:a16="http://schemas.microsoft.com/office/drawing/2014/main" id="{E2C267C7-BBC4-C11E-1795-C7EF42B04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66750"/>
            <a:ext cx="83439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31132A93-1B47-C4A2-566B-97BD17DE5549}"/>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Γυναίκα με βεντάλια</a:t>
            </a:r>
            <a:r>
              <a:rPr lang="el-GR" altLang="el-GR" sz="1200">
                <a:latin typeface="Verdana" panose="020B0604030504040204" pitchFamily="34" charset="0"/>
              </a:rPr>
              <a:t> </a:t>
            </a:r>
            <a:br>
              <a:rPr lang="el-GR" altLang="el-GR" sz="1200">
                <a:latin typeface="Verdana" panose="020B0604030504040204" pitchFamily="34" charset="0"/>
              </a:rPr>
            </a:br>
            <a:r>
              <a:rPr lang="el-GR" altLang="el-GR" sz="1200">
                <a:latin typeface="Verdana" panose="020B0604030504040204" pitchFamily="34" charset="0"/>
              </a:rPr>
              <a:t>Λάδι σε μουσαμά, 97 x 67 εκ.</a:t>
            </a:r>
            <a:r>
              <a:rPr lang="el-GR" altLang="el-GR" sz="4000"/>
              <a:t> </a:t>
            </a:r>
          </a:p>
        </p:txBody>
      </p:sp>
      <p:pic>
        <p:nvPicPr>
          <p:cNvPr id="95235" name="Picture 4" descr="τσοκ 17">
            <a:extLst>
              <a:ext uri="{FF2B5EF4-FFF2-40B4-BE49-F238E27FC236}">
                <a16:creationId xmlns:a16="http://schemas.microsoft.com/office/drawing/2014/main" id="{86CEEB69-4275-39DF-0AEE-0E18BB7C1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11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09ECC21B-7D9E-D7CB-F92E-8343F1F742B6}"/>
              </a:ext>
            </a:extLst>
          </p:cNvPr>
          <p:cNvSpPr>
            <a:spLocks noGrp="1" noChangeArrowheads="1"/>
          </p:cNvSpPr>
          <p:nvPr>
            <p:ph type="title" idx="4294967295"/>
          </p:nvPr>
        </p:nvSpPr>
        <p:spPr>
          <a:xfrm>
            <a:off x="0" y="274638"/>
            <a:ext cx="8229600" cy="1143000"/>
          </a:xfrm>
        </p:spPr>
        <p:txBody>
          <a:bodyPr/>
          <a:lstStyle/>
          <a:p>
            <a:pPr algn="r"/>
            <a:r>
              <a:rPr lang="el-GR" altLang="el-GR" sz="1200" i="1">
                <a:latin typeface="Verdana" panose="020B0604030504040204" pitchFamily="34" charset="0"/>
              </a:rPr>
              <a:t>Προσωπογραφία κυρίας</a:t>
            </a:r>
            <a:r>
              <a:rPr lang="el-GR" altLang="el-GR" sz="1200">
                <a:latin typeface="Verdana" panose="020B0604030504040204" pitchFamily="34" charset="0"/>
              </a:rPr>
              <a:t>, π. 1860 </a:t>
            </a:r>
            <a:br>
              <a:rPr lang="el-GR" altLang="el-GR" sz="1200">
                <a:latin typeface="Verdana" panose="020B0604030504040204" pitchFamily="34" charset="0"/>
              </a:rPr>
            </a:br>
            <a:r>
              <a:rPr lang="el-GR" altLang="el-GR" sz="1200">
                <a:latin typeface="Verdana" panose="020B0604030504040204" pitchFamily="34" charset="0"/>
              </a:rPr>
              <a:t>Λάδι σε μουσαμά, 71 x 55,5 εκ.</a:t>
            </a:r>
            <a:r>
              <a:rPr lang="el-GR" altLang="el-GR" sz="4000"/>
              <a:t> </a:t>
            </a:r>
          </a:p>
        </p:txBody>
      </p:sp>
      <p:pic>
        <p:nvPicPr>
          <p:cNvPr id="96259" name="Picture 4" descr="τσοκ 18">
            <a:extLst>
              <a:ext uri="{FF2B5EF4-FFF2-40B4-BE49-F238E27FC236}">
                <a16:creationId xmlns:a16="http://schemas.microsoft.com/office/drawing/2014/main" id="{54802D36-D775-F8E9-9E8E-707BCE35B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64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66EB8F4E-DBA1-D335-DD92-5CB29B53B101}"/>
              </a:ext>
            </a:extLst>
          </p:cNvPr>
          <p:cNvSpPr>
            <a:spLocks noGrp="1" noChangeArrowheads="1"/>
          </p:cNvSpPr>
          <p:nvPr>
            <p:ph type="title" idx="4294967295"/>
          </p:nvPr>
        </p:nvSpPr>
        <p:spPr>
          <a:xfrm>
            <a:off x="0" y="0"/>
            <a:ext cx="8229600" cy="404813"/>
          </a:xfrm>
        </p:spPr>
        <p:txBody>
          <a:bodyPr/>
          <a:lstStyle/>
          <a:p>
            <a:r>
              <a:rPr lang="el-GR" altLang="el-GR" sz="1200" i="1">
                <a:latin typeface="Verdana" panose="020B0604030504040204" pitchFamily="34" charset="0"/>
              </a:rPr>
              <a:t>Η δολοφονία του Ιωάννη Καποδίστρια στο Ναύπλιο</a:t>
            </a:r>
            <a:r>
              <a:rPr lang="el-GR" altLang="el-GR" sz="4000"/>
              <a:t> </a:t>
            </a:r>
          </a:p>
        </p:txBody>
      </p:sp>
      <p:pic>
        <p:nvPicPr>
          <p:cNvPr id="97283" name="Picture 4" descr="τσόκος 20">
            <a:extLst>
              <a:ext uri="{FF2B5EF4-FFF2-40B4-BE49-F238E27FC236}">
                <a16:creationId xmlns:a16="http://schemas.microsoft.com/office/drawing/2014/main" id="{DAD4502C-01E1-E4BF-C8B9-A089CF992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2325"/>
            <a:ext cx="9144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Διον">
            <a:extLst>
              <a:ext uri="{FF2B5EF4-FFF2-40B4-BE49-F238E27FC236}">
                <a16:creationId xmlns:a16="http://schemas.microsoft.com/office/drawing/2014/main" id="{5C7817DA-515F-B4DF-8A05-5EA359218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8488"/>
            <a:ext cx="8604250" cy="6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5">
            <a:extLst>
              <a:ext uri="{FF2B5EF4-FFF2-40B4-BE49-F238E27FC236}">
                <a16:creationId xmlns:a16="http://schemas.microsoft.com/office/drawing/2014/main" id="{330E367C-947C-26B7-0BF0-6660034BFE8B}"/>
              </a:ext>
            </a:extLst>
          </p:cNvPr>
          <p:cNvSpPr>
            <a:spLocks noGrp="1" noChangeArrowheads="1"/>
          </p:cNvSpPr>
          <p:nvPr>
            <p:ph type="title" idx="4294967295"/>
          </p:nvPr>
        </p:nvSpPr>
        <p:spPr>
          <a:xfrm>
            <a:off x="0" y="260350"/>
            <a:ext cx="8229600" cy="360363"/>
          </a:xfrm>
        </p:spPr>
        <p:txBody>
          <a:bodyPr/>
          <a:lstStyle/>
          <a:p>
            <a:r>
              <a:rPr lang="el-GR" altLang="el-GR" sz="1200" i="1">
                <a:latin typeface="Verdana" panose="020B0604030504040204" pitchFamily="34" charset="0"/>
              </a:rPr>
              <a:t>Η δολοφονία του Ιωάννη Καποδίστρια στο Ναύπλιο</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a:extLst>
              <a:ext uri="{FF2B5EF4-FFF2-40B4-BE49-F238E27FC236}">
                <a16:creationId xmlns:a16="http://schemas.microsoft.com/office/drawing/2014/main" id="{5645D6F0-A601-543E-5DB6-1309FC4B2C96}"/>
              </a:ext>
            </a:extLst>
          </p:cNvPr>
          <p:cNvSpPr>
            <a:spLocks noGrp="1" noChangeArrowheads="1"/>
          </p:cNvSpPr>
          <p:nvPr>
            <p:ph type="body" idx="4294967295"/>
          </p:nvPr>
        </p:nvSpPr>
        <p:spPr>
          <a:xfrm>
            <a:off x="0" y="333375"/>
            <a:ext cx="9144000" cy="5792788"/>
          </a:xfrm>
        </p:spPr>
        <p:txBody>
          <a:bodyPr/>
          <a:lstStyle/>
          <a:p>
            <a:pPr>
              <a:lnSpc>
                <a:spcPct val="80000"/>
              </a:lnSpc>
              <a:buFontTx/>
              <a:buNone/>
            </a:pPr>
            <a:r>
              <a:rPr lang="el-GR" altLang="el-GR" sz="1400" b="1">
                <a:latin typeface="Verdana" panose="020B0604030504040204" pitchFamily="34" charset="0"/>
              </a:rPr>
              <a:t>Κουνελάκης Νικόλαος</a:t>
            </a:r>
          </a:p>
          <a:p>
            <a:pPr>
              <a:lnSpc>
                <a:spcPct val="80000"/>
              </a:lnSpc>
              <a:buFontTx/>
              <a:buNone/>
            </a:pPr>
            <a:br>
              <a:rPr lang="el-GR" altLang="el-GR" sz="1400">
                <a:latin typeface="Verdana" panose="020B0604030504040204" pitchFamily="34" charset="0"/>
              </a:rPr>
            </a:br>
            <a:r>
              <a:rPr lang="el-GR" altLang="el-GR" sz="1400">
                <a:latin typeface="Verdana" panose="020B0604030504040204" pitchFamily="34" charset="0"/>
              </a:rPr>
              <a:t>(1829 Χανιά - 1869 Κάιρο)</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Σε μικρή ηλικία κατέφυγε με την οικογένειά του στην Οδησσό λόγω των διώξεων από τους Τούρκους και στη συνέχεια στην Πετρούπολη, μεγάλο καλλιτεχνικό κέντρο της εποχής, όπου γράφτηκε στην Ακαδημία Καλών Τεχνών. Το 1857 ταξίδεψε στη Ρώμη και τη Βενετία για να γνωρίσει τους μεγάλους ζωγράφους της Αναγέννησης και εγκαταστάθηκε τελικά στη Φλωρεντία, όπου έμεινε και εργάστηκε ως το 1867. Εκεί γνώρισε και παντρεύτηκε τη Ζωή Καμπάνη, η οποία όμως πέθανε ένα χρόνο μετά το γάμο τους από φυματίωση. Έχοντας προσβληθεί και ο ίδιος από την ασθένεια, αναγκάστηκε να εγκαταλείψει τη Φλωρεντία και να κατευθυνθεί στην Αίγυπτο, που είχε θερμότερο κλίμα. Στη διάρκεια του ταξιδιού του πέρασε από την Αθήνα και επισκέφθηκε την Ακρόπολη. Το όνομά του πάντως αναφέρεται για πρώτη φορά το 1878 στο περιοδικό "Εστία", σύμφωνα με το οποίο η πεθερά του, Ευφημία Καμπάνη, δώρισε επτά έργα του στην Πινακοθήκη του Σχολείου των Τεχνών. Εντούτοις, το ελληνικό κοινό ήρθε πολύ αργότερα σε επαφή με το έργο του, στην έκθεση της Εταιρείας Φιλόμουσων το 1895. Έργα του παρουσιάστηκαν επίσης στην έκθεση της Εταιρείας Φιλοτέχνων το 1900, ενώ το 1915 η Εθνική Πινακοθήκη εξέθεσε στο Ζάππειο την </a:t>
            </a:r>
            <a:r>
              <a:rPr lang="el-GR" altLang="el-GR" sz="1400" i="1">
                <a:latin typeface="Verdana" panose="020B0604030504040204" pitchFamily="34" charset="0"/>
              </a:rPr>
              <a:t>Οικογένεια του ζωγράφου</a:t>
            </a:r>
            <a:r>
              <a:rPr lang="el-GR" altLang="el-GR" sz="1400">
                <a:latin typeface="Verdana" panose="020B0604030504040204" pitchFamily="34" charset="0"/>
              </a:rPr>
              <a:t>. Το έργο αυτό παρουσιάστηκε επίσης στην έκθεση του Συνδέσμου Ελλήνων Καλλιτεχνών το 1917, καθώς και σε όλες τις εκθέσεις που οργάνωσε η Πινακοθήκη στο Ζάππειο. Το 1908 ο Κίμων Μιχαηλίδης δημοσίευσε εκτενές άρθρο για τον καλλιτέχνη στο περιοδικό </a:t>
            </a:r>
            <a:r>
              <a:rPr lang="el-GR" altLang="el-GR" sz="1400" i="1">
                <a:latin typeface="Verdana" panose="020B0604030504040204" pitchFamily="34" charset="0"/>
              </a:rPr>
              <a:t>Παναθήναια</a:t>
            </a:r>
            <a:r>
              <a:rPr lang="el-GR" altLang="el-GR" sz="1400">
                <a:latin typeface="Verdana" panose="020B0604030504040204" pitchFamily="34" charset="0"/>
              </a:rPr>
              <a:t>, ενώ φαίνεται ότι ήταν αναγνωρισμένος και στη Φλωρεντία, αφού μία αυτοπροσωπογραφία του βρίσκεται στην Πινακοθήκη Uffizi, αλλά και ένα κεφάλι γριάς στο Museo Civico της Πάντοβα.</a:t>
            </a:r>
            <a:br>
              <a:rPr lang="el-GR" altLang="el-GR" sz="1400">
                <a:latin typeface="Verdana" panose="020B0604030504040204" pitchFamily="34" charset="0"/>
              </a:rPr>
            </a:br>
            <a:br>
              <a:rPr lang="el-GR" altLang="el-GR" sz="1400">
                <a:latin typeface="Verdana" panose="020B0604030504040204" pitchFamily="34" charset="0"/>
              </a:rPr>
            </a:br>
            <a:r>
              <a:rPr lang="el-GR" altLang="el-GR" sz="1400">
                <a:latin typeface="Verdana" panose="020B0604030504040204" pitchFamily="34" charset="0"/>
              </a:rPr>
              <a:t>Η ζωγραφική του Κουνελάκη περιλαμβάνει προσωπογραφίες, θρησκευτικά θέματα και σκηνές από τη μυθολογία. Έχοντας γνωρίσει την τέχνη της Αναγέννησης, αλλά και το έργο των γάλλων κλασικιστών του τέλους του 18ου και των αρχών του 19ου αιώνα, συνδυάζει την αναγεννησιακή κλασική δομή, το μέτρο και την αρμονία με το άψογο σχέδιο και τη μελαγχολική απόδοση των μορφών της γαλλικής τέχνης, ενώ στην απεικόνιση των μυθολογικών σκηνών καθοριστικό ρόλο φαίνεται ότι έπαιξε η γνωριμία του με το έργο του Dominique Ingres.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EFC7BD7-82F1-78E9-9F4E-4E834A4A83E3}"/>
              </a:ext>
            </a:extLst>
          </p:cNvPr>
          <p:cNvSpPr>
            <a:spLocks noGrp="1" noChangeArrowheads="1"/>
          </p:cNvSpPr>
          <p:nvPr>
            <p:ph type="title" idx="4294967295"/>
          </p:nvPr>
        </p:nvSpPr>
        <p:spPr>
          <a:xfrm>
            <a:off x="0" y="274638"/>
            <a:ext cx="8229600" cy="1143000"/>
          </a:xfrm>
        </p:spPr>
        <p:txBody>
          <a:bodyPr/>
          <a:lstStyle/>
          <a:p>
            <a:pPr algn="l"/>
            <a:r>
              <a:rPr lang="el-GR" altLang="el-GR" sz="1200" i="1">
                <a:latin typeface="Verdana" panose="020B0604030504040204" pitchFamily="34" charset="0"/>
              </a:rPr>
              <a:t>Προσωπογραφία Ζωής Καμπάνη</a:t>
            </a:r>
            <a:br>
              <a:rPr lang="el-GR" altLang="el-GR" sz="1200">
                <a:latin typeface="Verdana" panose="020B0604030504040204" pitchFamily="34" charset="0"/>
              </a:rPr>
            </a:br>
            <a:r>
              <a:rPr lang="el-GR" altLang="el-GR" sz="1200">
                <a:latin typeface="Verdana" panose="020B0604030504040204" pitchFamily="34" charset="0"/>
              </a:rPr>
              <a:t>π. 1862 </a:t>
            </a:r>
            <a:br>
              <a:rPr lang="el-GR" altLang="el-GR" sz="1200">
                <a:latin typeface="Verdana" panose="020B0604030504040204" pitchFamily="34" charset="0"/>
              </a:rPr>
            </a:br>
            <a:r>
              <a:rPr lang="el-GR" altLang="el-GR" sz="1200">
                <a:latin typeface="Verdana" panose="020B0604030504040204" pitchFamily="34" charset="0"/>
              </a:rPr>
              <a:t>Λάδι σε μουσαμά, 78 x 62 εκ.</a:t>
            </a:r>
            <a:r>
              <a:rPr lang="el-GR" altLang="el-GR" sz="4000"/>
              <a:t> </a:t>
            </a:r>
          </a:p>
        </p:txBody>
      </p:sp>
      <p:pic>
        <p:nvPicPr>
          <p:cNvPr id="100355" name="Picture 4" descr="κουν 1">
            <a:extLst>
              <a:ext uri="{FF2B5EF4-FFF2-40B4-BE49-F238E27FC236}">
                <a16:creationId xmlns:a16="http://schemas.microsoft.com/office/drawing/2014/main" id="{FD7BE638-1C84-E1DC-E67B-9869DA1E4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75" y="0"/>
            <a:ext cx="538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DB6E3A62-DE35-8233-0058-52DE26B79C84}"/>
              </a:ext>
            </a:extLst>
          </p:cNvPr>
          <p:cNvSpPr>
            <a:spLocks noGrp="1" noChangeArrowheads="1"/>
          </p:cNvSpPr>
          <p:nvPr>
            <p:ph type="title" idx="4294967295"/>
          </p:nvPr>
        </p:nvSpPr>
        <p:spPr>
          <a:xfrm>
            <a:off x="457200" y="274638"/>
            <a:ext cx="8686800" cy="1143000"/>
          </a:xfrm>
        </p:spPr>
        <p:txBody>
          <a:bodyPr/>
          <a:lstStyle/>
          <a:p>
            <a:pPr algn="r"/>
            <a:r>
              <a:rPr lang="el-GR" altLang="el-GR" sz="1200" i="1">
                <a:latin typeface="Verdana" panose="020B0604030504040204" pitchFamily="34" charset="0"/>
              </a:rPr>
              <a:t>Η οικογένεια του καλλιτέχνη </a:t>
            </a:r>
            <a:br>
              <a:rPr lang="el-GR" altLang="el-GR" sz="1200" i="1">
                <a:latin typeface="Verdana" panose="020B0604030504040204" pitchFamily="34" charset="0"/>
              </a:rPr>
            </a:br>
            <a:r>
              <a:rPr lang="el-GR" altLang="el-GR" sz="1200" i="1">
                <a:latin typeface="Verdana" panose="020B0604030504040204" pitchFamily="34" charset="0"/>
              </a:rPr>
              <a:t>Αλληγορία</a:t>
            </a:r>
            <a:br>
              <a:rPr lang="el-GR" altLang="el-GR" sz="1200" i="1">
                <a:latin typeface="Verdana" panose="020B0604030504040204" pitchFamily="34" charset="0"/>
              </a:rPr>
            </a:br>
            <a:r>
              <a:rPr lang="el-GR" altLang="el-GR" sz="1200" i="1">
                <a:latin typeface="Verdana" panose="020B0604030504040204" pitchFamily="34" charset="0"/>
              </a:rPr>
              <a:t>των Καλών και</a:t>
            </a:r>
            <a:br>
              <a:rPr lang="el-GR" altLang="el-GR" sz="1200" i="1">
                <a:latin typeface="Verdana" panose="020B0604030504040204" pitchFamily="34" charset="0"/>
              </a:rPr>
            </a:br>
            <a:r>
              <a:rPr lang="el-GR" altLang="el-GR" sz="1200" i="1">
                <a:latin typeface="Verdana" panose="020B0604030504040204" pitchFamily="34" charset="0"/>
              </a:rPr>
              <a:t>των Ελευθέρων Τεχνών</a:t>
            </a:r>
            <a:r>
              <a:rPr lang="el-GR" altLang="el-GR" sz="1200">
                <a:latin typeface="Verdana" panose="020B0604030504040204" pitchFamily="34" charset="0"/>
              </a:rPr>
              <a:t>, 1864-1865 </a:t>
            </a:r>
            <a:br>
              <a:rPr lang="el-GR" altLang="el-GR" sz="1200">
                <a:latin typeface="Verdana" panose="020B0604030504040204" pitchFamily="34" charset="0"/>
              </a:rPr>
            </a:br>
            <a:r>
              <a:rPr lang="el-GR" altLang="el-GR" sz="1200">
                <a:latin typeface="Verdana" panose="020B0604030504040204" pitchFamily="34" charset="0"/>
              </a:rPr>
              <a:t>Λάδι σε μουσαμά, 94 x 73 εκ.</a:t>
            </a:r>
            <a:r>
              <a:rPr lang="el-GR" altLang="el-GR" sz="4000"/>
              <a:t> </a:t>
            </a:r>
          </a:p>
        </p:txBody>
      </p:sp>
      <p:pic>
        <p:nvPicPr>
          <p:cNvPr id="101379" name="Picture 4" descr="κουν 2">
            <a:extLst>
              <a:ext uri="{FF2B5EF4-FFF2-40B4-BE49-F238E27FC236}">
                <a16:creationId xmlns:a16="http://schemas.microsoft.com/office/drawing/2014/main" id="{D048B8BF-F64B-6DEB-4561-DBE66571C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02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A903AB7-3A1B-B87A-617E-AD1E196D567D}"/>
              </a:ext>
            </a:extLst>
          </p:cNvPr>
          <p:cNvSpPr>
            <a:spLocks noGrp="1" noChangeArrowheads="1"/>
          </p:cNvSpPr>
          <p:nvPr>
            <p:ph type="title" idx="4294967295"/>
          </p:nvPr>
        </p:nvSpPr>
        <p:spPr>
          <a:xfrm>
            <a:off x="0" y="274638"/>
            <a:ext cx="8229600" cy="1143000"/>
          </a:xfrm>
        </p:spPr>
        <p:txBody>
          <a:bodyPr/>
          <a:lstStyle/>
          <a:p>
            <a:pPr algn="l"/>
            <a:r>
              <a:rPr lang="el-GR" altLang="el-GR" sz="1400" i="1">
                <a:latin typeface="Verdana" panose="020B0604030504040204" pitchFamily="34" charset="0"/>
              </a:rPr>
              <a:t>Αυτοπροσωπογραφία</a:t>
            </a:r>
            <a:br>
              <a:rPr lang="el-GR" altLang="el-GR" sz="1400">
                <a:latin typeface="Verdana" panose="020B0604030504040204" pitchFamily="34" charset="0"/>
              </a:rPr>
            </a:br>
            <a:r>
              <a:rPr lang="el-GR" altLang="el-GR" sz="1400">
                <a:latin typeface="Verdana" panose="020B0604030504040204" pitchFamily="34" charset="0"/>
              </a:rPr>
              <a:t>π. 1860-1862</a:t>
            </a:r>
            <a:r>
              <a:rPr lang="el-GR" altLang="el-GR"/>
              <a:t> </a:t>
            </a:r>
          </a:p>
        </p:txBody>
      </p:sp>
      <p:pic>
        <p:nvPicPr>
          <p:cNvPr id="102403" name="Picture 4" descr="κουν 3">
            <a:extLst>
              <a:ext uri="{FF2B5EF4-FFF2-40B4-BE49-F238E27FC236}">
                <a16:creationId xmlns:a16="http://schemas.microsoft.com/office/drawing/2014/main" id="{7463FDB4-0C59-272C-EF5B-F7170350E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213" y="0"/>
            <a:ext cx="52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2016</TotalTime>
  <Words>9159</Words>
  <Application>Microsoft Macintosh PowerPoint</Application>
  <PresentationFormat>Προβολή στην οθόνη (4:3)</PresentationFormat>
  <Paragraphs>262</Paragraphs>
  <Slides>229</Slides>
  <Notes>2</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229</vt:i4>
      </vt:variant>
    </vt:vector>
  </HeadingPairs>
  <TitlesOfParts>
    <vt:vector size="233" baseType="lpstr">
      <vt:lpstr>Arial</vt:lpstr>
      <vt:lpstr>Calibri</vt:lpstr>
      <vt:lpstr>Verdana</vt:lpstr>
      <vt:lpstr>Default Design</vt:lpstr>
      <vt:lpstr>ΕΛΛΗΝΙΚΗ ΤΕΧΝΗ / 1ο ΜΑΘΗΜΑ </vt:lpstr>
      <vt:lpstr>Παρουσίαση του PowerPoint</vt:lpstr>
      <vt:lpstr>Η Έξοδος του Μεσολογγίου, 1853  Λάδι σε μουσαμά, 169 x 127 εκ. </vt:lpstr>
      <vt:lpstr>ΕΙΚΟΝΟΓΡΑΦΩΝΤΑΣ ΤΗΝ ΕΛΛΗΝΙΚΗ ΙΣΤΟΡΙΑ ΚΑΙ ΤΟ ΕΛΛΗΝΙΚΟ ΤΟΠΙΟ ΓΕΡΜΑΝΟΙ ΖΩΓΡΑΦΟΙ  Karl Krazeisen / Καρλ Κρατσάιζεν  (1794, Καστελλάουν – 1878, Μόναχο)  </vt:lpstr>
      <vt:lpstr>Κωνσταντίνος Κανάρης, 1829  Λιθογραφία, 29 x 23,1 εκ. </vt:lpstr>
      <vt:lpstr>Κωνσταντίνος Μπότσαρης, 1827  Μολύβι σε χαρτί, 16 x 12 εκ. </vt:lpstr>
      <vt:lpstr> Peter von Hess (Γερμανία, 1792-1871)  Η άφιξη του Όθωνα στο Ναύπλιο </vt:lpstr>
      <vt:lpstr>Η άλωση της Τριπολιτσάς Λιθογραφία </vt:lpstr>
      <vt:lpstr>Σκηνή της Ελληνικής Επανάστασης </vt:lpstr>
      <vt:lpstr>Carl Rottmann (1797, Handschuhsheim, Γερμανία -1850, Μόναχο)  Δήλος, 1847  </vt:lpstr>
      <vt:lpstr>Κόρινθος και Ακροκόρινθος 1847</vt:lpstr>
      <vt:lpstr>Μαραθώνας 1847</vt:lpstr>
      <vt:lpstr>  Η «άλλη» (λαϊκή) εκδοχή της Επανάστασης  Ο «Ζωγράφος του Μακρυγιάννη»  Η μάχη της Τριπολιτσάς </vt:lpstr>
      <vt:lpstr>Η πολιορκία των Αθηνών </vt:lpstr>
      <vt:lpstr>ΘΕΟΔΩΡΟΣ ΒΡΥΖΑΚΗΣ   "Υπέρ πατρίδος το παν“ 1858  Λάδι σε μουσαμά  183 x 132 εκ. </vt:lpstr>
      <vt:lpstr>Η υποδοχή του Λόρδου Βύρωνα στο Μεσολόγγι, 1861, Λάδι σε μουσαμά, 155 x 213 εκ. </vt:lpstr>
      <vt:lpstr>Πολεμική σκηνή Λάδι σε μουσαμά  30 x 34 εκ.</vt:lpstr>
      <vt:lpstr>Πολεμικό συμβούλιο Λάδι σε μουσαμά, 38 x 33 εκ. </vt:lpstr>
      <vt:lpstr>Ο Παλαιών Πατρών Γερμανός ευλογεί τη σημαία της Επανάστασης 1865 Λάδι σε μουσαμά 164 x 126 εκ. </vt:lpstr>
      <vt:lpstr>Δύο πολεμιστές 1855 Λάδι σε μουσαμά 67 x 79 εκ. </vt:lpstr>
      <vt:lpstr>Η μονή του Αρκαδίου, π. 1867, Λάδι σε μουσαμά, 128 x 173 εκ.  </vt:lpstr>
      <vt:lpstr>Η θυσία του Καψάλη Λάδι  σε μουσαμά  134 x 144 εκ. </vt:lpstr>
      <vt:lpstr>Τυφλός τραυματίας [1850] Λάδι σε μουσαμά  64 x 51 εκ. </vt:lpstr>
      <vt:lpstr>Παραμυθία 1847  Λάδι σε μουσαμά 44 x 57 εκ. </vt:lpstr>
      <vt:lpstr>Ο αποχαιρετισμός στο Σούνιο 1863  Λάδι σε μουσαμά  67 x 78 εκ. </vt:lpstr>
      <vt:lpstr>Προσωπογραφία Αναγνωστόπουλου Λάδι σε μουσαμά, 97 x 90 εκ. </vt:lpstr>
      <vt:lpstr>Κόρη με στολή Αττικής Λάδι σε μουσαμά, 125 x 87 εκ. </vt:lpstr>
      <vt:lpstr>Pierre Bonirote (Γαλλία, 1811-1891) Ο Κολοκοτρώνης νεκρός, σχέδιο με μελάνι, 1843</vt:lpstr>
      <vt:lpstr>Κλασική πόζα, λάδι σε μουσαμά </vt:lpstr>
      <vt:lpstr>Έλληνας ψαράς στο Σούνιο, λάδι σε μουσαμά </vt:lpstr>
      <vt:lpstr>Παρουσίαση του PowerPoint</vt:lpstr>
      <vt:lpstr>Ακρόπολη, 1853  Λάδι σε μουσαμά, 60,5 x 80,5 εκ. </vt:lpstr>
      <vt:lpstr>Παρουσίαση του PowerPoint</vt:lpstr>
      <vt:lpstr>Κλεονίκη Γενναδίου π. 1856-1859  Λάδι σε μουσαμά 124 x 83 εκ. </vt:lpstr>
      <vt:lpstr>Προσωπογραφία του γλύπτη Λεωνίδα Δρόση σε νεαρή ηλικία 1858  Λάδι σε χαρτόνι, 65 x 52 εκ. </vt:lpstr>
      <vt:lpstr>Παρουσίαση του PowerPoint</vt:lpstr>
      <vt:lpstr>Ρήγας Φεραίος 1836 Λιθογραφία, 17 x 13,5 εκ. </vt:lpstr>
      <vt:lpstr>Αγωνιστής του '21 Μολύβι, 59 x 45,5 εκ. </vt:lpstr>
      <vt:lpstr>Μάρκος Μπότσαρης Κάρβουνο και άσπρο χρώμα  σε καφέ χαρτί  57 x 42 εκ. </vt:lpstr>
      <vt:lpstr>Ο Γεώργιος Καραϊσκάκη  ορμά έφιππος προς την Ακρόπολη 1844 Λάδι σε μουσαμά 94 x 117 εκ. </vt:lpstr>
      <vt:lpstr>Καθισμένη γυναίκα π. 1840-1845 Λάδι σε μουσαμά, 65 x 44 εκ. </vt:lpstr>
      <vt:lpstr>Προσωπογραφία κυρίας με φτερό π. 1850  Λάδι σε μουσαμά 58 x 46 εκ. </vt:lpstr>
      <vt:lpstr>Άποψη της Ακρόπολης, π. 1845 Υδατογραφία , 53 x 103 εκ. </vt:lpstr>
      <vt:lpstr>Η Σαπφώ προσεύχεται στην Αφροδίτη πριν το 1843 Λάδι σε μουσαμά 145 x 113 εκ. </vt:lpstr>
      <vt:lpstr>Παρουσίαση του PowerPoint</vt:lpstr>
      <vt:lpstr>Η μούσα Ευτέρπη  π. 1843-1845  Λάδι σε μουσαμά 95 x 79 εκ. </vt:lpstr>
      <vt:lpstr>Ο οπλαρχηγός Γκούρας  Λάδι σε μουσαμά 49 x 36 εκ. </vt:lpstr>
      <vt:lpstr>Ο καπετάν Γκούρας μετά το 1843  Λάδι σε μουσαμά 98 x 80 εκ. </vt:lpstr>
      <vt:lpstr>Παρουσίαση του PowerPoint</vt:lpstr>
      <vt:lpstr>Η Ακρόπολη, 1860, Λάδι σε μουσαμά, 37 x 56 εκ. </vt:lpstr>
      <vt:lpstr>Το Θησείο, Λάδι σε μουσαμά, 35 x 55 εκ. </vt:lpstr>
      <vt:lpstr>Οι Στύλοι του Ναού του Ολυμπίου Διός, Υδατογραφία, 18 x 25 εκ. </vt:lpstr>
      <vt:lpstr>Η πύλη των Λεόντων πριν από τις ανασκαφές, 1882, Λάδι σε μουσαμά, 37 x 48 εκ. </vt:lpstr>
      <vt:lpstr>Προφήτης Μολύβι σε γαλάζιο χαρτί  25 x 19,5 εκ. </vt:lpstr>
      <vt:lpstr>Παρουσίαση του PowerPoint</vt:lpstr>
      <vt:lpstr>Κυριακούλα Βούλγαρη σύζυγος Α. Κριεζή π. 1850-1852  Λάδι σε μουσαμά, 83 x 66 εκ. </vt:lpstr>
      <vt:lpstr>Προσωπογραφία ευγενούς με την Ακρόπολη και το Θησείο στο βάθος π. 1850  Λάδι σε μουσαμά 82 x 65 εκ. </vt:lpstr>
      <vt:lpstr>Ο υποναύαρχος Σαχτούρης  Λάδι σε μουσαμά, 74 x 58 εκ. </vt:lpstr>
      <vt:lpstr>Προσωπογραφία υδραίας κυρίας  Λάδι σε μουσαμά, 82 x 65 εκ. </vt:lpstr>
      <vt:lpstr>Προσωπογραφία κυρίας με στολή Αμαλίας  Λάδι σε μουσαμά, 73 x 59 εκ. </vt:lpstr>
      <vt:lpstr>Επιπλοποιός, π. 1850  Λάδι σε μουσαμά, 81 x 65 εκ. </vt:lpstr>
      <vt:lpstr>Παρουσίαση του PowerPoint</vt:lpstr>
      <vt:lpstr>Ο ναύαρχος Ανδρέας Μιαούλης, 1841  Λάδι σε μουσαμά, 32 x 25 εκ. </vt:lpstr>
      <vt:lpstr>Ο ναύαρχος Κριεζής  Λάδι σε μουσαμά, 29 x 23 εκ. </vt:lpstr>
      <vt:lpstr>Υδραία αρχόντισσα, 1847  Λάδι σε μουσαμά, 101 x 82 εκ. </vt:lpstr>
      <vt:lpstr>Ψαριανός καπετάνιος, π. 1850-1853  Λάδι σε μουσαμά, 95 x 71 εκ. </vt:lpstr>
      <vt:lpstr>Προσωπογραφία Τριανταφυλλιάς Κριεζή, 1877  Λάδι σε μουσαμά, 116 x 90 εκ. </vt:lpstr>
      <vt:lpstr>Η έλευση του βασιλιά Γεωργίου Α', 1869, Λάδι σε μουσαμά , 90 x 150 εκ. </vt:lpstr>
      <vt:lpstr>ΟΙ ΘΕΣΜΟΙ ΚΑΛΛΙΤΕΧΝΙΚΗ ΕΚΠΑΙΔΕΥΣΗ ΠΟΛΥΤΕΧΝΕΙΟ</vt:lpstr>
      <vt:lpstr>Λύσανδρος Καυταντζόγλου  </vt:lpstr>
      <vt:lpstr>Πολυτεχνείο Αθηνών </vt:lpstr>
      <vt:lpstr>Πολυτεχνείο Αθηνών</vt:lpstr>
      <vt:lpstr>ΚΑΛΛΙΤΕΧΝΙΚΟΙ ΘΕΣΜΟΙ ΟΙ ΕΚΘΕΣΕΙΣ  ΟΛΥΜΠΙΑ / 1859, 1870, 1875, 1888</vt:lpstr>
      <vt:lpstr>ΤΟ ΖΑΠΠΕΙΟ ΜΕΓΑΡΟ 1888</vt:lpstr>
      <vt:lpstr>Παρουσίαση του PowerPoint</vt:lpstr>
      <vt:lpstr>Ναυτικοί προσεύχονται στην Παναγία  Λάδι σε μουσαμά, 46 x 38 εκ. </vt:lpstr>
      <vt:lpstr>Προσωπογραφία κυρίας, 1851  Λάδι σε μουσαμά, 81 x 65 εκ. </vt:lpstr>
      <vt:lpstr>Προσωπογραφία Αθανασίου Λιδωρίκη, 1855  Λάδι σε μουσαμά, 85,5 x 62 εκ. </vt:lpstr>
      <vt:lpstr>Βάπτιση σε εκκλησία της Ζακύνθου, π. 1855, Λάδι σε μουσαμά επικολλημένο σε ξύλο , 58 x 72 εκ. </vt:lpstr>
      <vt:lpstr>Προσωπογραφία νέας με ελληνική ενδυμασία  Λάδι σε ξύλο, 67 x 50 εκ. </vt:lpstr>
      <vt:lpstr>Το δυτικό πρόπυλο της ρωμαϊκής αγοράς Αθηνών και οι Άγιοι Απόστολοι στο βάθος π. 1850-1860  Λάδι σε μουσαμά, 30 x 22 εκ. </vt:lpstr>
      <vt:lpstr>Αγόρι που οδηγεί τυφλό, 1849  Λάδι σε μουσαμά, 37 x 32 εκ. </vt:lpstr>
      <vt:lpstr>Μικρός οδηγεί τυφλό αγωνιστή, π. 1860  Λάδι σε χαρτόνι, 31 x 23 εκ. </vt:lpstr>
      <vt:lpstr>Γέρος τσοπάνος 1858  Λάδι σε ξύλο 42 x 26 εκ.  </vt:lpstr>
      <vt:lpstr>Πανηγυρική έλευση του Όθωνα και Αμαλίας στην Αθήνα, Λάδι σε μουσαμά , 37 x 51 εκ. </vt:lpstr>
      <vt:lpstr>Προσωπογραφία Αντωνίου Κριεζή  Λάδι σε μουσαμά 33,5 x 32,5 εκ. </vt:lpstr>
      <vt:lpstr>Ο Κολοκοτρώνης ορκίζει τον γιο του, Λάδι σε μουσαμά , 27 x 31 εκ. </vt:lpstr>
      <vt:lpstr>Ο θάνατος του Μάρκου Μπότσαρη, π. 1844-1847, Λάδι σε μουσαμά, 60 x 80 εκ. </vt:lpstr>
      <vt:lpstr>Γέρος αγωνιστής που παίζει λύρα, 1858, Λάδι σε χαρτί, 29 x 40 εκ. </vt:lpstr>
      <vt:lpstr>Ο αποχαιρετισμός του καπετάνιου, Λάδι σε μουσαμά, 23 x 31 εκ. </vt:lpstr>
      <vt:lpstr>Η φυγή από την Πάτρα, Λάδι σε μουσαμά, 76 x 100 εκ. </vt:lpstr>
      <vt:lpstr>Γυναίκα με βεντάλια  Λάδι σε μουσαμά, 97 x 67 εκ. </vt:lpstr>
      <vt:lpstr>Προσωπογραφία κυρίας, π. 1860  Λάδι σε μουσαμά, 71 x 55,5 εκ. </vt:lpstr>
      <vt:lpstr>Η δολοφονία του Ιωάννη Καποδίστρια στο Ναύπλιο </vt:lpstr>
      <vt:lpstr>Η δολοφονία του Ιωάννη Καποδίστρια στο Ναύπλιο</vt:lpstr>
      <vt:lpstr>Παρουσίαση του PowerPoint</vt:lpstr>
      <vt:lpstr>Προσωπογραφία Ζωής Καμπάνη π. 1862  Λάδι σε μουσαμά, 78 x 62 εκ. </vt:lpstr>
      <vt:lpstr>Η οικογένεια του καλλιτέχνη  Αλληγορία των Καλών και των Ελευθέρων Τεχνών, 1864-1865  Λάδι σε μουσαμά, 94 x 73 εκ. </vt:lpstr>
      <vt:lpstr>Αυτοπροσωπογραφία π. 1860-1862 </vt:lpstr>
      <vt:lpstr>Ο οβολός της χήρας  Λάδι σε μουσαμά, 94 x 73 εκ. </vt:lpstr>
      <vt:lpstr>Γυναίκα που γδύνεται πριν το 1858  Λάδι σε μουσαμά, 63 x 52 εκ. </vt:lpstr>
      <vt:lpstr>Η Ανδρομέδα δεμένη στους βράχους  Λάδι σε μουσαμά, 94 x 73 εκ. </vt:lpstr>
      <vt:lpstr>Ιουδήθ και Ολοφέρνης  π. 1865-1867  Λάδι σε μουσαμά, 182 x 148 εκ. </vt:lpstr>
      <vt:lpstr>Η ανάσταση της κόρης του Ιαείρου, Λάδι σε μουσαμά, 115 x 153,5 εκ. </vt:lpstr>
      <vt:lpstr>Παρουσίαση του PowerPoint</vt:lpstr>
      <vt:lpstr>Ψυχή, 1858 Μάρμαρο, 47 x 27 x 14 εκ. </vt:lpstr>
      <vt:lpstr>Η Νύχτα, 1864 Μάρμαρο, 64 x 35 x 24 εκ. </vt:lpstr>
      <vt:lpstr>Ανδριάντας Ευαγγέλη Ζάππα Ζάππειο Μέγαρο </vt:lpstr>
      <vt:lpstr>Αδελαΐς Ριστόρι, 1867 Μάρμαρο, 63 x 36 x 25 εκ. </vt:lpstr>
      <vt:lpstr>Ιωάννης Καποδίστριας, [1866] Μάρμαρο, 53 x 33 x 24 εκ. </vt:lpstr>
      <vt:lpstr>Αλέξανδρος Μαυροκορδάτος, [1866] Μάρμαρο, 53 x 37 x 26 εκ. </vt:lpstr>
      <vt:lpstr>Έρωτας, 1858 Μάρμαρο, 51 x 24 x 14 εκ. </vt:lpstr>
      <vt:lpstr>Ανδριάντας Ρήγα Φεραίου Πανεπιστήμιο Αθηνών </vt:lpstr>
      <vt:lpstr>Παρουσίαση του PowerPoint</vt:lpstr>
      <vt:lpstr>Βοσκός με κατσικάκι, 1856  Μάρμαρο, 110 x 48 x 42 εκ. </vt:lpstr>
      <vt:lpstr>Παρουσίαση του PowerPoint</vt:lpstr>
      <vt:lpstr> Αδελφοί Φυτάλη  Μαρία Φιλήμονος, [π. 1859]  Μάρμαρο, 55 x 45 x 26 εκ. </vt:lpstr>
      <vt:lpstr>Ο ανδριάντας του Πατριάρχη Γρηγορίου Ε΄ Πανεπιστήμιο Αθηνών </vt:lpstr>
      <vt:lpstr>Η σαρκοφάγος του Πατριάρχη Γρηγορίου Ε’ , Μητρόπολη Αθηνών </vt:lpstr>
      <vt:lpstr>Παρουσίαση του PowerPoint</vt:lpstr>
      <vt:lpstr>Ειρήνη Μαυροκορδάτου, μετά το 1864  Μάρμαρο, 67 x 41 x 23 εκ. </vt:lpstr>
      <vt:lpstr>Γυναικεία μορφή, [1870]  Πηλός, 26 x 8 x 13 εκ. </vt:lpstr>
      <vt:lpstr>Νεκρική μορφή, [1870]  Γύψος βαμμένος, 24 x 8,5 x 8,5 εκ. </vt:lpstr>
      <vt:lpstr>Πηνελόπη, 1864  Γύψος βαμμένος, 25 x 12 x 19 εκ. </vt:lpstr>
      <vt:lpstr>Πηνελόπη </vt:lpstr>
      <vt:lpstr>Παρουσίαση του PowerPoint</vt:lpstr>
      <vt:lpstr>Παρουσίαση του PowerPoint</vt:lpstr>
      <vt:lpstr>Η γέννηση της Αθηνάς (πρόπλασμα του αετώματος της Ακαδημίας Αθηνών)[1868 - 1870] </vt:lpstr>
      <vt:lpstr>Παρουσίαση του PowerPoint</vt:lpstr>
      <vt:lpstr>Κουκουβάγια, [1870 - 1875]  Μάρμαρο, 33 x 16 x 12 εκ. </vt:lpstr>
      <vt:lpstr>Απόλλωνας </vt:lpstr>
      <vt:lpstr>Παρουσίαση του PowerPoint</vt:lpstr>
      <vt:lpstr>Αθηνά </vt:lpstr>
      <vt:lpstr>Παρουσίαση του PowerPoint</vt:lpstr>
      <vt:lpstr>Σωκράτης – Πλάτωνας </vt:lpstr>
      <vt:lpstr>Franz Melnitzki </vt:lpstr>
      <vt:lpstr>Σίμωνας Σίνας</vt:lpstr>
      <vt:lpstr>Ανδριάντας Βαρβάκη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Πνεύμα του Κοπέρνικου, 1877 Μάρμαρο, 292 x 77 x 77 εκ. </vt:lpstr>
      <vt:lpstr>Ανδριάντας Αδαμάντιου Κοραή Πανεπιστήμιο Αθηνών </vt:lpstr>
      <vt:lpstr>Ηχώ 1887 Μάρμαρο  105 x 38 x 51 εκ. </vt:lpstr>
      <vt:lpstr>Νάρκισσος, 1886, Μάρμαρο, 103 x 45 x 47 εκ. </vt:lpstr>
      <vt:lpstr>Ανδριάντας Κωνσταντίνου Ζάππα – Ζάππειο Μέγαρο   </vt:lpstr>
      <vt:lpstr>Το παιδί με τον κάβουρα, 1891 Μάρμαρο, 125 x 50 x 50 εκ. </vt:lpstr>
      <vt:lpstr>Η Λήδα και ο κύκνος Μάρμαρο, 130 x 69 x 72 εκ. </vt:lpstr>
      <vt:lpstr>Έρωτας που σπάζει το τόξο του [π. 1896] Μάρμαρο, 107 x 67 x 97 εκ. </vt:lpstr>
      <vt:lpstr>Ερινύα ή Θύελλα 1903  Μάρμαρο  140 x 58 x 67 εκ. </vt:lpstr>
      <vt:lpstr>ΓΕΩΡΓΙΟΣ ΒΙΤΑΛΗΣ (Τήνος, 1838 – Αλεξάνδρεια Αιγύπτου, 1901)  Θησέας 1868 Πλατεία Θησείου, Αθήνα</vt:lpstr>
      <vt:lpstr>Παρουσίαση του PowerPoint</vt:lpstr>
      <vt:lpstr>Ανδριάντας λόρδου Βύρωνα Μεσολόγγι </vt:lpstr>
      <vt:lpstr>Ανδριάντας Γλάδστωνα Πανεπιστήμιο Αθηνών</vt:lpstr>
      <vt:lpstr>Παρουσίαση του PowerPoint</vt:lpstr>
      <vt:lpstr>Γιαννούλης Χαλεπάς  (Τήνος, 1851 - Αθήνα, 1938)</vt:lpstr>
      <vt:lpstr>Φιλοστοργία  103 x 116 εκ. Γύψος 1874  </vt:lpstr>
      <vt:lpstr>  Σάτυρος που παίζει με τον Έρωτα 135 x 105 x 73 εκ. Μάρμαρο 1877  </vt:lpstr>
      <vt:lpstr>     </vt:lpstr>
      <vt:lpstr>Μήδεια Ι  35 x 20 x 16 εκ., Γύψος, 1918-24   Μήδεια ΙΙΙ  72 x 24 x 43 εκ., Γύψος, 1933 </vt:lpstr>
      <vt:lpstr>  Η Κοιμωμένη – Ταφικό Μνημείο Σοφίας Αφεντάκη Μάρμαρο, 1877-79 Α’ Νεκροταφείο Αθηνών  </vt:lpstr>
      <vt:lpstr>Παρουσίαση του PowerPoint</vt:lpstr>
      <vt:lpstr>Κοιμωμένη (εκμαγείο από τον οικογενειακό τάφο της Σοφίας Αφεντάκη στο Α’ Νεκροταφείο της Αθήνας), 1878 </vt:lpstr>
      <vt:lpstr>  Κεφάλι Σάτυρου 65 x 28 x 25 εκ. Γύψος 1878  </vt:lpstr>
      <vt:lpstr>«Δυστυχώς πληροφορούμεθα ότι ο τοσαύτα υποσχόμενος ούτος νέος προσεβλήθη εσχάτως υπό μελαγχολίας, ως εκ της οποίας ηναγκάσθη να παραιτήση προσωρινώς πάσαν εργασίαν.  Τούτο είναι λυπηρόν δια την εν Ελλάδι τέχνη, διότι ο νέος ούτος συν τω χρόνω δύναται ν’ αναδειχθή ο εξοχώτερος των παρ’ ημίν γλυπτών». Εφ. Παλιγγενεσία, Σεπτέμβριος 1879</vt:lpstr>
      <vt:lpstr>Παρουσίαση του PowerPoint</vt:lpstr>
      <vt:lpstr>Ο μικρός ψαράς</vt:lpstr>
      <vt:lpstr>Ο μικρός θεριστής </vt:lpstr>
      <vt:lpstr>Το παιδί που τρώει σταφύλια </vt:lpstr>
      <vt:lpstr>Παιδί με κουμπαρά, [1888]  Μάρμαρο, 136 x 47 x 40 εκ. </vt:lpstr>
      <vt:lpstr>Αικατερίνη Κωνσταντινίδου, 1896  Μάρμαρο, 67 x 50 x 33 εκ. </vt:lpstr>
      <vt:lpstr>Ειρήνη Αμπανοπούλου, 1879  Μάρμαρο, 68 x 48 x 29 εκ. </vt:lpstr>
      <vt:lpstr>Ο ξυλοθραύστης </vt:lpstr>
      <vt:lpstr>Παρουσίαση του PowerPoint</vt:lpstr>
      <vt:lpstr>Παρουσίαση του PowerPoint</vt:lpstr>
      <vt:lpstr>Πενθούν πνεύμα (εκμαγείο από τον οικογενειακό τάφο του Νικολάου Κουμέλη στο Α΄ Νεκροταφείο της Αθήνας), 1872 </vt:lpstr>
      <vt:lpstr>Παρουσίαση του PowerPoint</vt:lpstr>
      <vt:lpstr>Ιωάννης Βιτσάρης  Ταφικό μνημείο Ιωάννη Βούρου </vt:lpstr>
      <vt:lpstr>Ιωάννης Βιτσάρης  Ταφικό μνημείο Παύλου Παυλόπουλου </vt:lpstr>
      <vt:lpstr>Δημήτριος Φιλιππότης / Ταφικό μνημείο Μαρίας Κασιμάτη </vt:lpstr>
      <vt:lpstr>Δημήτριος Φιλιππότης Ταφικό μνημείο Εμμανουήλ Ευστρατίου </vt:lpstr>
      <vt:lpstr>Ιωάννης Ζαχαρίας (1845, Αθήνα - ; Κέρκυρα) </vt:lpstr>
      <vt:lpstr>Νέος καλλιτέχνης, 1868  Λάδι σε μουσαμά, 64 x 46 εκ. </vt:lpstr>
      <vt:lpstr>Προσωπογραφία άνδρα, 1866  Λάδι σε μουσαμά, 50 x 42,5 εκ. </vt:lpstr>
      <vt:lpstr>Παρουσίαση του PowerPoint</vt:lpstr>
      <vt:lpstr>Προσωπογραφία ευγενούς κυρίας, 1857  Λάδι σε μουσαμά, 92 x 71 εκ. </vt:lpstr>
      <vt:lpstr>Προσωπογραφία κυρίας, 1849  Λάδι σε μουσαμά, 68 x 55,5 εκ. </vt:lpstr>
      <vt:lpstr>Ασία  Λάδι σε μουσαμά, 63 x 50 εκ. </vt:lpstr>
      <vt:lpstr>Ο Αρχαιολόγος, 1860  Λάδι σε μουσαμά, 151 x 121 εκ. </vt:lpstr>
      <vt:lpstr>Κεφάλι Άραβα, 1846  Λάδι σε μουσαμά, 52 x 41 εκ. </vt:lpstr>
      <vt:lpstr>Κακές ειδήσεις  Λάδι σε μουσαμά 45 x 36 εκ. </vt:lpstr>
      <vt:lpstr>Παρουσίαση του PowerPoint</vt:lpstr>
      <vt:lpstr>Η Λήδα στα νερά του Ευρώτα  Λάδι σε χαρτόνι, 47 x 32 εκ. </vt:lpstr>
      <vt:lpstr>Ο όρκος των Φιλικών Σχέδιο με λάδι</vt:lpstr>
      <vt:lpstr>Προσωπογραφία γυναίκας π. 1870  Λάδι σε μουσαμά 92 x 72,5 εκ. </vt:lpstr>
      <vt:lpstr>Κύριος με ζακέτα  Λάδι σε μουσαμά, 65 x 40,5 εκ. </vt:lpstr>
      <vt:lpstr>Ο γιος του καλλιτέχνη, 1870  Λάδι σε μουσαμά, 40 x 33 εκ. </vt:lpstr>
      <vt:lpstr>Νεκρή φύση με πεπόνι και κανάτι  Λάδι σε μουσαμά, 60 x 74 εκ. </vt:lpstr>
      <vt:lpstr>Κόρη Λουτρακιώτισσα με σταμνί  Λάδι σε μουσαμά, 70 x 34 εκ. </vt:lpstr>
      <vt:lpstr>Τ' Αναφιώτικα μετά το 1899  Λάδι σε χαρτόνι, 68 x 53 εκ. </vt:lpstr>
      <vt:lpstr>Παρουσίαση του PowerPoint</vt:lpstr>
      <vt:lpstr>Ο κένταυρος Χείρων και ο Αχιλλέας, π. 1873  Λάδι σε μουσαμά, 206 x 153 εκ. </vt:lpstr>
      <vt:lpstr>Σαμψών και Δαλιδά, 1873  Λάδι σε μουσαμά, 169 x 140 εκ. </vt:lpstr>
      <vt:lpstr>Η πρέσβειρα της Ελλάδας στο Παρίσι π. 1869  Λάδι σε μουσαμά, 73 x 59 εκ. </vt:lpstr>
      <vt:lpstr>Προσωπογραφία κυρίας  Λάδι σε μουσαμά, 66 x 52 εκ. </vt:lpstr>
      <vt:lpstr>Προσωπογραφία κυρίας   Λάδι σε μουσαμά 80 x 63 εκ. </vt:lpstr>
      <vt:lpstr>Προσωπογραφία αγοριού  Λάδι σε μουσαμά, 62 x 50 εκ. </vt:lpstr>
      <vt:lpstr>Παρουσίαση του PowerPoint</vt:lpstr>
      <vt:lpstr>Ισαβέλλα Ιατρά π. 1860-1865  Λάδι σε μουσαμά 61 x 49,5 εκ. </vt:lpstr>
      <vt:lpstr>Προσωπογραφία γυναίκας Λάδι σε μουσαμά, 22 x 16,5 εκ. </vt:lpstr>
      <vt:lpstr>Κερκυραία με τριαντάφυλλο στο κεφάλι και στάμνα  Λάδι σε μουσαμά 98 x 75,8 εκ. </vt:lpstr>
      <vt:lpstr>Παρουσίαση του PowerPoint</vt:lpstr>
      <vt:lpstr>Προσωπογραφία ανδρόγυνου, 1858 Λάδι σε μουσαμά, 48 x 58 εκ. </vt:lpstr>
      <vt:lpstr>Προσωπογραφία άνδρα 1873 Λάδι σε μουσαμά 110 x 83,5 εκ. </vt:lpstr>
      <vt:lpstr>Παρουσίαση του PowerPoint</vt:lpstr>
      <vt:lpstr>Προσωπογραφία Ευφροσύνης, κόρης Γεωργίου Καρατζά 1876 Λάδι σε μουσαμά80 x 64 εκ. </vt:lpstr>
      <vt:lpstr>Προσωπογραφία του αγωνιστή Παναγιώτη Γιατράκου  Λάδι σε μουσαμά 93 x 72 εκ. </vt:lpstr>
      <vt:lpstr>Προσωπογραφία Σοφοκλή Κ. Οικονόμου  1879  Λάδι σε μουσαμά 71 x 56 εκ. </vt:lpstr>
      <vt:lpstr>Παρουσίαση του PowerPoint</vt:lpstr>
      <vt:lpstr>Ο απαγχονισμός του πατριάρχη Γρηγορίου Ε΄</vt:lpstr>
      <vt:lpstr>Αντιγόνη και Πολυνείκης, 1865, Λάδι σε μουσαμά, 109 x 157 εκ. </vt:lpstr>
      <vt:lpstr>Προσωπογραφία Γεωργίου Προβελέγγιου  1867  Λάδι σε μουσαμά 120 x 81,5 εκ. </vt:lpstr>
      <vt:lpstr>Αυτοπροσωπογραφία  1867  Λάδι σε μουσαμά 53,5 x 43,5 εκ. </vt:lpstr>
      <vt:lpstr>Προσωπογραφία κυρίας Σερπιέρη  1869  Λάδι σε μουσαμά 248 x 148 εκ. </vt:lpstr>
      <vt:lpstr>Επιστροφή από το πανηγύρι, π. 1865-1872  Λάδι σε μουσαμά, 100 x 66 εκ. </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Σουρεαλισμός</dc:title>
  <dc:creator>*</dc:creator>
  <cp:lastModifiedBy>Microsoft Office User</cp:lastModifiedBy>
  <cp:revision>216</cp:revision>
  <dcterms:created xsi:type="dcterms:W3CDTF">2010-07-18T14:58:46Z</dcterms:created>
  <dcterms:modified xsi:type="dcterms:W3CDTF">2024-03-10T12:35:36Z</dcterms:modified>
</cp:coreProperties>
</file>