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3"/>
  </p:notesMasterIdLst>
  <p:sldIdLst>
    <p:sldId id="419" r:id="rId2"/>
    <p:sldId id="256" r:id="rId3"/>
    <p:sldId id="274" r:id="rId4"/>
    <p:sldId id="275" r:id="rId5"/>
    <p:sldId id="257" r:id="rId6"/>
    <p:sldId id="258" r:id="rId7"/>
    <p:sldId id="259" r:id="rId8"/>
    <p:sldId id="273" r:id="rId9"/>
    <p:sldId id="272" r:id="rId10"/>
    <p:sldId id="260" r:id="rId11"/>
    <p:sldId id="276" r:id="rId12"/>
    <p:sldId id="266" r:id="rId13"/>
    <p:sldId id="261" r:id="rId14"/>
    <p:sldId id="262" r:id="rId15"/>
    <p:sldId id="263" r:id="rId16"/>
    <p:sldId id="264" r:id="rId17"/>
    <p:sldId id="271" r:id="rId18"/>
    <p:sldId id="270" r:id="rId19"/>
    <p:sldId id="265" r:id="rId20"/>
    <p:sldId id="267" r:id="rId21"/>
    <p:sldId id="268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3"/>
  </p:normalViewPr>
  <p:slideViewPr>
    <p:cSldViewPr>
      <p:cViewPr varScale="1">
        <p:scale>
          <a:sx n="102" d="100"/>
          <a:sy n="102" d="100"/>
        </p:scale>
        <p:origin x="9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03D85-830C-BF40-864F-D9F2BEA35AD5}" type="datetimeFigureOut">
              <a:rPr lang="el-GR" smtClean="0"/>
              <a:t>5/6/24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5822-C772-DA40-8F9E-2D5E7AEF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62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35822-C772-DA40-8F9E-2D5E7AEF326C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82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CDAF-2DF5-BC86-F903-B483C528A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35084-7B7A-1E26-8F12-A857AAB89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72B5D3-1096-9F81-7604-590AE45C1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1DBB5-3D34-0F47-ADF1-95BE3689D0E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75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642E8-E2C9-24A2-1CCC-9AB157688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CF84EF-BC44-74BC-3169-23A8B6278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67E5BD-FF1A-39F2-9F7F-AF47F6B2B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D92D4-CD42-214B-8CCB-1C816441F7F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770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D68B8-A2B5-1EDD-B0EB-C24991AA4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0CB8F-BE75-7795-4DCB-443A139DB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6DE9CE-7435-2E65-CDFD-EA39CBE20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5B38A-4DE5-304E-995E-5E8E2E1776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425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A7528-40A8-CF7B-A3C7-8EBC2B06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80BFD-436D-DC23-88EE-CC4674A58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E1FAC-3CF9-2AF9-6268-1D901C570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53D87-661C-CE49-B725-5F40B484DE7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319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4C811-5FBF-1D94-17E4-246E10436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BA3C6-82C4-5A94-8DE4-871216362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331CD5-ACF4-3BB1-5286-D773ADB54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81415-ACA0-C340-BF46-234D61626D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5081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1636-6711-3E85-9530-A7FC51474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A3737-1501-8D1A-5AA3-7B29B840D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E074E-5295-4C38-10C5-556B49791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62A-8AF3-1E45-A120-75AA5DE3FA8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7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D9AB85-C057-0389-F1D4-CF60F90DF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1C7515-A983-8D43-0743-78373E1FB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EF3861-4F91-6C48-CA7A-57BEEBA06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F808-6761-1844-B022-5CCC2458A0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16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021455-CFEC-98B1-29A9-954E1DFF7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8F04E2-C862-75D0-5216-D6D282049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190C87-ED71-5847-DDB8-BEF0FCEF0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36B5E-4D5C-7242-AA52-82E980C64A2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20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3CEF70-6B55-FF5A-3538-58472343D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83A7AD-D45A-E792-9868-8FF2AACB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989CB5-42F4-6107-008E-C5E0B5FAD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688D7-8918-D94E-A59C-78D2B0F9112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813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A3C67-729A-F793-FFFF-74FDB9EFA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851EA-4230-EE49-05D0-47E2BC1C6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FECFB-21C4-A39B-471B-BFF36A7F3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AEA71-0409-AC4F-B628-998F2558B37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71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5B332-02A1-A743-DE41-A2B286F86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745BB-AE73-5851-511B-FECC47EF7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4B90F-74E0-46A9-A189-A8852A925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E0878-AB0C-9C42-92BF-46D17DE7206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6167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499093-7AC5-AF4E-C15E-4959223C7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6DB918-AF7A-7C46-FD7B-DDCCFBEB7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AF5D17-5744-1B35-F918-3643A7CD0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7A0844-FCDC-CEBA-80FF-B264E67E70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21FED6-0EC9-8887-24E9-AE12614C3D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DBDF54-FD7B-BE44-B5A7-321D4080F61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38575744-AB43-DB2A-CD42-524E18C0D8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/>
              <a:t>Νικηφόρος Λύτρας </a:t>
            </a:r>
            <a:br>
              <a:rPr lang="el-GR" altLang="el-GR"/>
            </a:br>
            <a:r>
              <a:rPr lang="el-GR" altLang="el-GR"/>
              <a:t>1832-1904</a:t>
            </a:r>
            <a:br>
              <a:rPr lang="el-GR" altLang="el-GR"/>
            </a:br>
            <a:endParaRPr lang="el-GR" alt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F24703A9-0D3E-00A3-9519-053865F67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5943600"/>
            <a:ext cx="5867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1300" i="1" dirty="0"/>
              <a:t>Η κλεμμένη</a:t>
            </a:r>
            <a:r>
              <a:rPr lang="el-GR" altLang="el-GR" sz="1300" dirty="0"/>
              <a:t>, λάδι σε καμβά, 125</a:t>
            </a:r>
            <a:r>
              <a:rPr lang="en-GB" altLang="el-GR" sz="1300" dirty="0"/>
              <a:t>x180 </a:t>
            </a:r>
            <a:r>
              <a:rPr lang="el-GR" altLang="el-GR" sz="1300" dirty="0"/>
              <a:t>εκ., άλλοτε Συλλογή </a:t>
            </a:r>
            <a:r>
              <a:rPr lang="el-GR" altLang="el-GR" sz="1300" dirty="0" err="1"/>
              <a:t>Ιω</a:t>
            </a:r>
            <a:r>
              <a:rPr lang="el-GR" altLang="el-GR" sz="1300" dirty="0"/>
              <a:t>. </a:t>
            </a:r>
            <a:r>
              <a:rPr lang="el-GR" altLang="el-GR" sz="1300" dirty="0" err="1"/>
              <a:t>Περδίου</a:t>
            </a:r>
            <a:endParaRPr lang="el-GR" altLang="el-GR" sz="1300" dirty="0"/>
          </a:p>
        </p:txBody>
      </p:sp>
      <p:pic>
        <p:nvPicPr>
          <p:cNvPr id="13315" name="Picture 4" descr="IMG_0068">
            <a:extLst>
              <a:ext uri="{FF2B5EF4-FFF2-40B4-BE49-F238E27FC236}">
                <a16:creationId xmlns:a16="http://schemas.microsoft.com/office/drawing/2014/main" id="{CF01799C-16BA-0402-52EA-A4C63CCC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279" r="3241" b="1518"/>
          <a:stretch>
            <a:fillRect/>
          </a:stretch>
        </p:blipFill>
        <p:spPr bwMode="auto">
          <a:xfrm>
            <a:off x="1295400" y="533400"/>
            <a:ext cx="6781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7">
            <a:extLst>
              <a:ext uri="{FF2B5EF4-FFF2-40B4-BE49-F238E27FC236}">
                <a16:creationId xmlns:a16="http://schemas.microsoft.com/office/drawing/2014/main" id="{0BA7E96C-DFD7-53BB-5D13-2B9AB649D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5638800"/>
            <a:ext cx="66294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1300" i="1" dirty="0"/>
              <a:t>Λιβάνισμα (Θυμίαμα από τον τάφο)</a:t>
            </a:r>
            <a:r>
              <a:rPr lang="el-GR" altLang="el-GR" sz="1300" dirty="0"/>
              <a:t>, λάδι σε καμβά, 40</a:t>
            </a:r>
            <a:r>
              <a:rPr lang="en-GB" altLang="el-GR" sz="1300" dirty="0"/>
              <a:t>x</a:t>
            </a:r>
            <a:r>
              <a:rPr lang="el-GR" altLang="el-GR" sz="1300" dirty="0"/>
              <a:t>5</a:t>
            </a:r>
            <a:r>
              <a:rPr lang="en-GB" altLang="el-GR" sz="1300" dirty="0"/>
              <a:t>0 </a:t>
            </a:r>
            <a:r>
              <a:rPr lang="el-GR" altLang="el-GR" sz="1300" dirty="0"/>
              <a:t>εκ., Εθνική Πινακοθήκη.</a:t>
            </a:r>
          </a:p>
        </p:txBody>
      </p:sp>
      <p:pic>
        <p:nvPicPr>
          <p:cNvPr id="14339" name="Picture 1028" descr="ΧΡ 46">
            <a:extLst>
              <a:ext uri="{FF2B5EF4-FFF2-40B4-BE49-F238E27FC236}">
                <a16:creationId xmlns:a16="http://schemas.microsoft.com/office/drawing/2014/main" id="{BFC0656E-E47B-8D9E-2BE2-2FED5603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r="1299" b="2509"/>
          <a:stretch>
            <a:fillRect/>
          </a:stretch>
        </p:blipFill>
        <p:spPr bwMode="auto">
          <a:xfrm>
            <a:off x="1371600" y="538163"/>
            <a:ext cx="65532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7">
            <a:extLst>
              <a:ext uri="{FF2B5EF4-FFF2-40B4-BE49-F238E27FC236}">
                <a16:creationId xmlns:a16="http://schemas.microsoft.com/office/drawing/2014/main" id="{F191FCD8-D83B-B7C8-C9FD-02449AC19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562600"/>
            <a:ext cx="441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Ο Χρήστος ο Αράπης</a:t>
            </a:r>
            <a:r>
              <a:rPr lang="el-GR" altLang="el-GR" sz="1300" dirty="0"/>
              <a:t>, 1873-74, λάδι σε καμβά, 44</a:t>
            </a:r>
            <a:r>
              <a:rPr lang="en-GB" altLang="el-GR" sz="1300" dirty="0"/>
              <a:t>x40 </a:t>
            </a:r>
            <a:r>
              <a:rPr lang="el-GR" altLang="el-GR" sz="1300" dirty="0"/>
              <a:t>εκ. άλλοτε Συλλογή </a:t>
            </a:r>
            <a:r>
              <a:rPr lang="el-GR" altLang="el-GR" sz="1300" dirty="0" err="1"/>
              <a:t>Πρ</a:t>
            </a:r>
            <a:r>
              <a:rPr lang="el-GR" altLang="el-GR" sz="1300" dirty="0"/>
              <a:t>. </a:t>
            </a:r>
            <a:r>
              <a:rPr lang="el-GR" altLang="el-GR" sz="1300" dirty="0" err="1"/>
              <a:t>Εμφιετζόγλου</a:t>
            </a:r>
            <a:r>
              <a:rPr lang="el-GR" altLang="el-GR" sz="1300" dirty="0"/>
              <a:t>.</a:t>
            </a:r>
          </a:p>
        </p:txBody>
      </p:sp>
      <p:pic>
        <p:nvPicPr>
          <p:cNvPr id="15363" name="Picture 1028" descr="IMG_0116">
            <a:extLst>
              <a:ext uri="{FF2B5EF4-FFF2-40B4-BE49-F238E27FC236}">
                <a16:creationId xmlns:a16="http://schemas.microsoft.com/office/drawing/2014/main" id="{BFA14B1B-47B2-3FD8-BB67-B115B140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57200"/>
            <a:ext cx="4460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D702232-B6DA-0DDD-946F-F83CD2072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6096000"/>
            <a:ext cx="44196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1300" i="1" dirty="0"/>
              <a:t>Ναυτικός που καπνίζει</a:t>
            </a:r>
            <a:r>
              <a:rPr lang="el-GR" altLang="el-GR" sz="1300" dirty="0"/>
              <a:t>, λάδι σε καμβά, 40</a:t>
            </a:r>
            <a:r>
              <a:rPr lang="en-GB" altLang="el-GR" sz="1300" dirty="0"/>
              <a:t>x</a:t>
            </a:r>
            <a:r>
              <a:rPr lang="el-GR" altLang="el-GR" sz="1300" dirty="0"/>
              <a:t>34</a:t>
            </a:r>
            <a:r>
              <a:rPr lang="en-GB" altLang="el-GR" sz="1300" dirty="0"/>
              <a:t> </a:t>
            </a:r>
            <a:r>
              <a:rPr lang="el-GR" altLang="el-GR" sz="1300" dirty="0"/>
              <a:t>εκ., </a:t>
            </a:r>
            <a:br>
              <a:rPr lang="el-GR" altLang="el-GR" sz="1300" dirty="0"/>
            </a:br>
            <a:r>
              <a:rPr lang="el-GR" altLang="el-GR" sz="1300" dirty="0"/>
              <a:t>Εθνική Πινακοθήκη. </a:t>
            </a:r>
          </a:p>
        </p:txBody>
      </p:sp>
      <p:pic>
        <p:nvPicPr>
          <p:cNvPr id="16387" name="Picture 4" descr="IMG_0079">
            <a:extLst>
              <a:ext uri="{FF2B5EF4-FFF2-40B4-BE49-F238E27FC236}">
                <a16:creationId xmlns:a16="http://schemas.microsoft.com/office/drawing/2014/main" id="{1383CFC7-1428-644F-9F84-E9147127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587"/>
          <a:stretch>
            <a:fillRect/>
          </a:stretch>
        </p:blipFill>
        <p:spPr bwMode="auto">
          <a:xfrm>
            <a:off x="2516188" y="228600"/>
            <a:ext cx="43418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68CDADE-E7F1-1DFE-EC28-10B9397A1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6800" y="5867400"/>
            <a:ext cx="3505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Ο γαλατάς</a:t>
            </a:r>
            <a:r>
              <a:rPr lang="el-GR" altLang="el-GR" sz="1300" dirty="0"/>
              <a:t>, 1895, λάδι σε καμβά, 53</a:t>
            </a:r>
            <a:r>
              <a:rPr lang="en-GB" altLang="el-GR" sz="1300" dirty="0"/>
              <a:t>x37 </a:t>
            </a:r>
            <a:r>
              <a:rPr lang="el-GR" altLang="el-GR" sz="1300" dirty="0"/>
              <a:t>εκ., Εθνική Πινακοθήκη.</a:t>
            </a:r>
          </a:p>
        </p:txBody>
      </p:sp>
      <p:pic>
        <p:nvPicPr>
          <p:cNvPr id="17411" name="Picture 4" descr="IMG_0113">
            <a:extLst>
              <a:ext uri="{FF2B5EF4-FFF2-40B4-BE49-F238E27FC236}">
                <a16:creationId xmlns:a16="http://schemas.microsoft.com/office/drawing/2014/main" id="{8825D4F4-8B0C-A854-A676-6E6221B3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577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F5E502D-A143-9AEB-C7DB-3C2DFAE09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5715000"/>
            <a:ext cx="3657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Η κυρία με τα άσπρα (προσωπογραφία Μαριάνθης Χαριλάου)</a:t>
            </a:r>
            <a:r>
              <a:rPr lang="el-GR" altLang="el-GR" sz="1300" dirty="0"/>
              <a:t>, λάδι σε καμβά, 155</a:t>
            </a:r>
            <a:r>
              <a:rPr lang="en-GB" altLang="el-GR" sz="1300" dirty="0"/>
              <a:t>x</a:t>
            </a:r>
            <a:r>
              <a:rPr lang="el-GR" altLang="el-GR" sz="1300" dirty="0"/>
              <a:t>58 εκ., </a:t>
            </a:r>
            <a:br>
              <a:rPr lang="el-GR" altLang="el-GR" sz="1300" dirty="0"/>
            </a:br>
            <a:r>
              <a:rPr lang="el-GR" altLang="el-GR" sz="1300" dirty="0"/>
              <a:t>Εθνική Πινακοθήκη.</a:t>
            </a:r>
          </a:p>
        </p:txBody>
      </p:sp>
      <p:pic>
        <p:nvPicPr>
          <p:cNvPr id="18435" name="Picture 4" descr="IMG_0114">
            <a:extLst>
              <a:ext uri="{FF2B5EF4-FFF2-40B4-BE49-F238E27FC236}">
                <a16:creationId xmlns:a16="http://schemas.microsoft.com/office/drawing/2014/main" id="{05922E63-26E2-4D40-CC2C-EBE3B716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100"/>
            <a:ext cx="32893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FBAC818-A048-DB8F-23D1-D0A45FC88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5400" y="5638800"/>
            <a:ext cx="33528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Γυναίκα στο καβαλέτο (η σύζυγος του καλλιτέχνη)</a:t>
            </a:r>
            <a:r>
              <a:rPr lang="el-GR" altLang="el-GR" sz="1300" dirty="0"/>
              <a:t>, λάδι σε καμβά, 34</a:t>
            </a:r>
            <a:r>
              <a:rPr lang="en-GB" altLang="el-GR" sz="1300" dirty="0"/>
              <a:t>x</a:t>
            </a:r>
            <a:r>
              <a:rPr lang="el-GR" altLang="el-GR" sz="1300" dirty="0"/>
              <a:t>27 εκ., Ίδρυμα Ε. Κουτλίδη</a:t>
            </a:r>
          </a:p>
        </p:txBody>
      </p:sp>
      <p:pic>
        <p:nvPicPr>
          <p:cNvPr id="19459" name="Picture 4" descr="IMG_0115">
            <a:extLst>
              <a:ext uri="{FF2B5EF4-FFF2-40B4-BE49-F238E27FC236}">
                <a16:creationId xmlns:a16="http://schemas.microsoft.com/office/drawing/2014/main" id="{6C1D3343-A754-B81B-757F-EA548C38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/>
          <a:stretch>
            <a:fillRect/>
          </a:stretch>
        </p:blipFill>
        <p:spPr bwMode="auto">
          <a:xfrm>
            <a:off x="304800" y="304800"/>
            <a:ext cx="4689475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619099CB-BED2-EDCB-DEEC-72F72997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5867400"/>
            <a:ext cx="3886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Δεν θέλει το σχολείον</a:t>
            </a:r>
            <a:r>
              <a:rPr lang="el-GR" altLang="el-GR" sz="1300" dirty="0"/>
              <a:t>, π. 1884, λάδι σε χαρτόνι, </a:t>
            </a:r>
            <a:br>
              <a:rPr lang="el-GR" altLang="el-GR" sz="1300" dirty="0"/>
            </a:br>
            <a:r>
              <a:rPr lang="el-GR" altLang="el-GR" sz="1300" dirty="0"/>
              <a:t>29</a:t>
            </a:r>
            <a:r>
              <a:rPr lang="en-GB" altLang="el-GR" sz="1300" dirty="0"/>
              <a:t>x</a:t>
            </a:r>
            <a:r>
              <a:rPr lang="el-GR" altLang="el-GR" sz="1300" dirty="0"/>
              <a:t>18 εκ., άλλοτε Συλλογή Φ. </a:t>
            </a:r>
            <a:r>
              <a:rPr lang="el-GR" altLang="el-GR" sz="1300" dirty="0" err="1"/>
              <a:t>Κυμπάρη</a:t>
            </a:r>
            <a:r>
              <a:rPr lang="el-GR" altLang="el-GR" sz="1300" dirty="0"/>
              <a:t>,</a:t>
            </a:r>
          </a:p>
        </p:txBody>
      </p:sp>
      <p:pic>
        <p:nvPicPr>
          <p:cNvPr id="20483" name="Picture 1028" descr="ΚΩΤ 94">
            <a:extLst>
              <a:ext uri="{FF2B5EF4-FFF2-40B4-BE49-F238E27FC236}">
                <a16:creationId xmlns:a16="http://schemas.microsoft.com/office/drawing/2014/main" id="{7ED68403-0928-0F86-1883-AEE8AA21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4047" r="6219" b="1518"/>
          <a:stretch>
            <a:fillRect/>
          </a:stretch>
        </p:blipFill>
        <p:spPr bwMode="auto">
          <a:xfrm>
            <a:off x="228600" y="228600"/>
            <a:ext cx="41449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>
            <a:extLst>
              <a:ext uri="{FF2B5EF4-FFF2-40B4-BE49-F238E27FC236}">
                <a16:creationId xmlns:a16="http://schemas.microsoft.com/office/drawing/2014/main" id="{65584C4E-5E03-4BA6-F6AF-AF9B63823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6800" y="5334000"/>
            <a:ext cx="3505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Προσωπογραφία αγοριού (Κωνσταντίνος </a:t>
            </a:r>
            <a:r>
              <a:rPr lang="el-GR" altLang="el-GR" sz="1300" i="1" dirty="0" err="1"/>
              <a:t>Μιχ</a:t>
            </a:r>
            <a:r>
              <a:rPr lang="el-GR" altLang="el-GR" sz="1300" i="1" dirty="0"/>
              <a:t>. Μελάς)</a:t>
            </a:r>
            <a:r>
              <a:rPr lang="el-GR" altLang="el-GR" sz="1300" dirty="0"/>
              <a:t>, π. 1882-1885, λάδι σε καμβά, 117</a:t>
            </a:r>
            <a:r>
              <a:rPr lang="en-GB" altLang="el-GR" sz="1300" dirty="0"/>
              <a:t>x</a:t>
            </a:r>
            <a:r>
              <a:rPr lang="el-GR" altLang="el-GR" sz="1300" dirty="0"/>
              <a:t>83 εκ., Δημοτική Πινακοθήκη Λάρισας–Μουσείο Γ. Ι. </a:t>
            </a:r>
            <a:r>
              <a:rPr lang="el-GR" altLang="el-GR" sz="1300" dirty="0" err="1"/>
              <a:t>Κατσίγρα</a:t>
            </a:r>
            <a:r>
              <a:rPr lang="el-GR" altLang="el-GR" sz="1300" dirty="0"/>
              <a:t>,</a:t>
            </a:r>
          </a:p>
        </p:txBody>
      </p:sp>
      <p:pic>
        <p:nvPicPr>
          <p:cNvPr id="21507" name="Picture 1028" descr="ΚΩΤ 93">
            <a:extLst>
              <a:ext uri="{FF2B5EF4-FFF2-40B4-BE49-F238E27FC236}">
                <a16:creationId xmlns:a16="http://schemas.microsoft.com/office/drawing/2014/main" id="{7FFEB797-BC58-466B-433E-6613DAE4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560" r="4178" b="3999"/>
          <a:stretch>
            <a:fillRect/>
          </a:stretch>
        </p:blipFill>
        <p:spPr bwMode="auto">
          <a:xfrm>
            <a:off x="381000" y="381000"/>
            <a:ext cx="42862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51A3D47-DC89-90EF-24CA-910F1B8B4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5791200"/>
            <a:ext cx="3962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Ο </a:t>
            </a:r>
            <a:r>
              <a:rPr lang="el-GR" altLang="el-GR" sz="1300" i="1" dirty="0" err="1"/>
              <a:t>Όθων</a:t>
            </a:r>
            <a:r>
              <a:rPr lang="el-GR" altLang="el-GR" sz="1300" i="1" dirty="0"/>
              <a:t> με εθνική ενδυμασία</a:t>
            </a:r>
            <a:r>
              <a:rPr lang="el-GR" altLang="el-GR" sz="1300" dirty="0"/>
              <a:t>, 1892, λάδι σε καμβά, 300</a:t>
            </a:r>
            <a:r>
              <a:rPr lang="en-GB" altLang="el-GR" sz="1300" dirty="0"/>
              <a:t>x123 </a:t>
            </a:r>
            <a:r>
              <a:rPr lang="el-GR" altLang="el-GR" sz="1300" dirty="0"/>
              <a:t>εκ., Εθνική Πινακοθήκη.</a:t>
            </a:r>
          </a:p>
        </p:txBody>
      </p:sp>
      <p:pic>
        <p:nvPicPr>
          <p:cNvPr id="22531" name="Picture 4" descr="ΑΘ ΜΟΝ 518">
            <a:extLst>
              <a:ext uri="{FF2B5EF4-FFF2-40B4-BE49-F238E27FC236}">
                <a16:creationId xmlns:a16="http://schemas.microsoft.com/office/drawing/2014/main" id="{594CC1C2-4954-FE27-E6D6-CD92E5AE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3622" r="5435" b="2188"/>
          <a:stretch>
            <a:fillRect/>
          </a:stretch>
        </p:blipFill>
        <p:spPr bwMode="auto">
          <a:xfrm>
            <a:off x="304800" y="304800"/>
            <a:ext cx="34401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9491E0BD-B985-3F23-2A3C-84934D9010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9200" y="5638800"/>
            <a:ext cx="3276600" cy="762000"/>
          </a:xfrm>
        </p:spPr>
        <p:txBody>
          <a:bodyPr/>
          <a:lstStyle/>
          <a:p>
            <a:pPr algn="l" eaLnBrk="1" hangingPunct="1"/>
            <a:r>
              <a:rPr lang="el-GR" altLang="el-GR" sz="1300" i="1" dirty="0"/>
              <a:t>Η Μήδεια σκοτώνει τα παιδιά της</a:t>
            </a:r>
            <a:r>
              <a:rPr lang="el-GR" altLang="el-GR" sz="1300" dirty="0"/>
              <a:t>, </a:t>
            </a:r>
            <a:br>
              <a:rPr lang="el-GR" altLang="el-GR" sz="1300" dirty="0"/>
            </a:br>
            <a:r>
              <a:rPr lang="el-GR" altLang="el-GR" sz="1300" dirty="0"/>
              <a:t>λάδι σε καμβά, 47</a:t>
            </a:r>
            <a:r>
              <a:rPr lang="en-GB" altLang="el-GR" sz="1300" dirty="0"/>
              <a:t>x37 </a:t>
            </a:r>
            <a:r>
              <a:rPr lang="el-GR" altLang="el-GR" sz="1300" dirty="0"/>
              <a:t>εκ., </a:t>
            </a:r>
            <a:br>
              <a:rPr lang="el-GR" altLang="el-GR" sz="1300" dirty="0"/>
            </a:br>
            <a:r>
              <a:rPr lang="el-GR" altLang="el-GR" sz="1300" dirty="0"/>
              <a:t>Ίδρυμα Α. Γ. Λεβέντη.</a:t>
            </a:r>
          </a:p>
        </p:txBody>
      </p:sp>
      <p:pic>
        <p:nvPicPr>
          <p:cNvPr id="4099" name="Picture 4" descr="IMG_0037">
            <a:extLst>
              <a:ext uri="{FF2B5EF4-FFF2-40B4-BE49-F238E27FC236}">
                <a16:creationId xmlns:a16="http://schemas.microsoft.com/office/drawing/2014/main" id="{F8301098-51BF-CB4B-F804-C2171BA5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r="2003" b="1370"/>
          <a:stretch>
            <a:fillRect/>
          </a:stretch>
        </p:blipFill>
        <p:spPr bwMode="auto">
          <a:xfrm>
            <a:off x="304800" y="228600"/>
            <a:ext cx="46069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387B7977-E025-1ADB-77A8-17B51BA46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5638800"/>
            <a:ext cx="3581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Η Αμαλία με εθνική ενδυμασία</a:t>
            </a:r>
            <a:r>
              <a:rPr lang="el-GR" altLang="el-GR" sz="1300" dirty="0"/>
              <a:t>, 1893, λάδι σε καμβά, 300</a:t>
            </a:r>
            <a:r>
              <a:rPr lang="en-GB" altLang="el-GR" sz="1300" dirty="0"/>
              <a:t>x</a:t>
            </a:r>
            <a:r>
              <a:rPr lang="el-GR" altLang="el-GR" sz="1300" dirty="0"/>
              <a:t>152 εκ., </a:t>
            </a:r>
            <a:br>
              <a:rPr lang="el-GR" altLang="el-GR" sz="1300" dirty="0"/>
            </a:br>
            <a:r>
              <a:rPr lang="el-GR" altLang="el-GR" sz="1300" dirty="0"/>
              <a:t>Φιλεκπαιδευτική Εταιρεία</a:t>
            </a:r>
          </a:p>
        </p:txBody>
      </p:sp>
      <p:pic>
        <p:nvPicPr>
          <p:cNvPr id="23555" name="Picture 4" descr="ΑΘ ΜΟΝ 519">
            <a:extLst>
              <a:ext uri="{FF2B5EF4-FFF2-40B4-BE49-F238E27FC236}">
                <a16:creationId xmlns:a16="http://schemas.microsoft.com/office/drawing/2014/main" id="{135B4025-BB79-AB40-040A-0347E3D2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3021" r="4869" b="3336"/>
          <a:stretch>
            <a:fillRect/>
          </a:stretch>
        </p:blipFill>
        <p:spPr bwMode="auto">
          <a:xfrm>
            <a:off x="228600" y="228600"/>
            <a:ext cx="3505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185BF0D5-AF56-D6B0-75DF-318E593AB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5638800"/>
            <a:ext cx="3962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Προσωπογραφία Γεωργίου Σταύρου</a:t>
            </a:r>
            <a:r>
              <a:rPr lang="el-GR" altLang="el-GR" sz="1300" dirty="0"/>
              <a:t>, 1896-97, </a:t>
            </a:r>
            <a:br>
              <a:rPr lang="el-GR" altLang="el-GR" sz="1300" dirty="0"/>
            </a:br>
            <a:r>
              <a:rPr lang="el-GR" altLang="el-GR" sz="1300" dirty="0"/>
              <a:t>|Εθνική Τράπεζα Ελλάδος.</a:t>
            </a:r>
          </a:p>
        </p:txBody>
      </p:sp>
      <p:pic>
        <p:nvPicPr>
          <p:cNvPr id="24579" name="Picture 4" descr="ΧΡ 45">
            <a:extLst>
              <a:ext uri="{FF2B5EF4-FFF2-40B4-BE49-F238E27FC236}">
                <a16:creationId xmlns:a16="http://schemas.microsoft.com/office/drawing/2014/main" id="{956EA927-2133-9E70-93E8-D95AFBA9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1299"/>
          <a:stretch>
            <a:fillRect/>
          </a:stretch>
        </p:blipFill>
        <p:spPr bwMode="auto">
          <a:xfrm>
            <a:off x="381000" y="4572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56B8C532-86EA-E1C2-4495-54ED4EEDF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5791200"/>
            <a:ext cx="65532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1300" i="1" dirty="0"/>
              <a:t>Γυμνό</a:t>
            </a:r>
            <a:r>
              <a:rPr lang="el-GR" altLang="el-GR" sz="1300" dirty="0"/>
              <a:t>, π. 1870-1872, λάδι σε καμβά, 86</a:t>
            </a:r>
            <a:r>
              <a:rPr lang="en-GB" altLang="el-GR" sz="1300" dirty="0"/>
              <a:t>x</a:t>
            </a:r>
            <a:r>
              <a:rPr lang="el-GR" altLang="el-GR" sz="1300" dirty="0"/>
              <a:t>118 εκ., Εθνική Πινακοθήκη.</a:t>
            </a:r>
          </a:p>
        </p:txBody>
      </p:sp>
      <p:pic>
        <p:nvPicPr>
          <p:cNvPr id="6147" name="Picture 4" descr="ΚΩΤ 128α">
            <a:extLst>
              <a:ext uri="{FF2B5EF4-FFF2-40B4-BE49-F238E27FC236}">
                <a16:creationId xmlns:a16="http://schemas.microsoft.com/office/drawing/2014/main" id="{855C1E89-1FA8-8995-46CA-75DE9573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3146" r="1965" b="4906"/>
          <a:stretch>
            <a:fillRect/>
          </a:stretch>
        </p:blipFill>
        <p:spPr bwMode="auto">
          <a:xfrm>
            <a:off x="1066800" y="696913"/>
            <a:ext cx="7239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1C2C77A6-9F64-8B34-7FFE-E6CB26432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867400"/>
            <a:ext cx="70104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1300" i="1" dirty="0"/>
              <a:t>Απαγχονισμός του Πατριάρχη Γρηγορίου του Ε</a:t>
            </a:r>
            <a:r>
              <a:rPr lang="el-GR" altLang="el-GR" sz="1300" dirty="0"/>
              <a:t>΄, 1863-64, λάδι σε καμβά, Εθνική Πινακοθήκη</a:t>
            </a:r>
          </a:p>
        </p:txBody>
      </p:sp>
      <p:pic>
        <p:nvPicPr>
          <p:cNvPr id="7171" name="Picture 1028" descr="ΧΡ 40">
            <a:extLst>
              <a:ext uri="{FF2B5EF4-FFF2-40B4-BE49-F238E27FC236}">
                <a16:creationId xmlns:a16="http://schemas.microsoft.com/office/drawing/2014/main" id="{25851687-3F9B-1F2B-8021-D237254D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602" r="1219" b="2303"/>
          <a:stretch>
            <a:fillRect/>
          </a:stretch>
        </p:blipFill>
        <p:spPr bwMode="auto">
          <a:xfrm>
            <a:off x="1143000" y="355600"/>
            <a:ext cx="69342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70F1AB93-805A-C63E-42AC-34A5711FB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5562600"/>
            <a:ext cx="62484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l-GR" sz="1300" dirty="0"/>
              <a:t>Peter von Hess</a:t>
            </a:r>
            <a:r>
              <a:rPr lang="el-GR" altLang="el-GR" sz="1300" dirty="0"/>
              <a:t>, </a:t>
            </a:r>
            <a:r>
              <a:rPr lang="el-GR" altLang="el-GR" sz="1300" i="1" dirty="0"/>
              <a:t>Η επιστροφή μιας αθηναϊκής οικογένειας μετά τον απελευθερωτικό αγώνα</a:t>
            </a:r>
            <a:r>
              <a:rPr lang="el-GR" altLang="el-GR" sz="1300" dirty="0"/>
              <a:t>, λάδι σε καμβά, 65</a:t>
            </a:r>
            <a:r>
              <a:rPr lang="en-GB" altLang="el-GR" sz="1300" dirty="0"/>
              <a:t>x87</a:t>
            </a:r>
            <a:r>
              <a:rPr lang="el-GR" altLang="el-GR" sz="1300" dirty="0"/>
              <a:t> εκ., Ίδρυμα Ε. Κουτλίδη.</a:t>
            </a:r>
          </a:p>
        </p:txBody>
      </p:sp>
      <p:pic>
        <p:nvPicPr>
          <p:cNvPr id="8195" name="Picture 4" descr="IMG_0050">
            <a:extLst>
              <a:ext uri="{FF2B5EF4-FFF2-40B4-BE49-F238E27FC236}">
                <a16:creationId xmlns:a16="http://schemas.microsoft.com/office/drawing/2014/main" id="{64AD8318-88E1-C06D-C085-A8095FC2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r="5479"/>
          <a:stretch>
            <a:fillRect/>
          </a:stretch>
        </p:blipFill>
        <p:spPr bwMode="auto">
          <a:xfrm>
            <a:off x="1447800" y="627063"/>
            <a:ext cx="62484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32C0003-5835-D8F2-CB69-F81E0A181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5943600"/>
            <a:ext cx="4572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Επιστροφή από το πανηγύρι της Πεντέλης</a:t>
            </a:r>
            <a:r>
              <a:rPr lang="el-GR" altLang="el-GR" sz="1300" dirty="0"/>
              <a:t>, λάδι σε καμβά, </a:t>
            </a:r>
            <a:br>
              <a:rPr lang="el-GR" altLang="el-GR" sz="1300" dirty="0"/>
            </a:br>
            <a:r>
              <a:rPr lang="el-GR" altLang="el-GR" sz="1300" dirty="0"/>
              <a:t>100</a:t>
            </a:r>
            <a:r>
              <a:rPr lang="en-GB" altLang="el-GR" sz="1300" dirty="0"/>
              <a:t>x</a:t>
            </a:r>
            <a:r>
              <a:rPr lang="el-GR" altLang="el-GR" sz="1300" dirty="0"/>
              <a:t>66 εκ., Ίδρυμα Ε. Κουτλίδη.</a:t>
            </a:r>
          </a:p>
        </p:txBody>
      </p:sp>
      <p:pic>
        <p:nvPicPr>
          <p:cNvPr id="9219" name="Picture 4" descr="IMG_0077">
            <a:extLst>
              <a:ext uri="{FF2B5EF4-FFF2-40B4-BE49-F238E27FC236}">
                <a16:creationId xmlns:a16="http://schemas.microsoft.com/office/drawing/2014/main" id="{CB951B69-89B4-69FD-491C-80FEC488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98450"/>
            <a:ext cx="3516312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1B4F8498-D420-60F5-E410-8E1999325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9200" y="5867400"/>
            <a:ext cx="3276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300" i="1" dirty="0"/>
              <a:t>Προσμονή</a:t>
            </a:r>
            <a:r>
              <a:rPr lang="el-GR" altLang="el-GR" sz="1300" dirty="0"/>
              <a:t>, λάδι σε καμβά, 68</a:t>
            </a:r>
            <a:r>
              <a:rPr lang="en-GB" altLang="el-GR" sz="1300" dirty="0"/>
              <a:t>x50 </a:t>
            </a:r>
            <a:r>
              <a:rPr lang="el-GR" altLang="el-GR" sz="1300" dirty="0"/>
              <a:t>εκ., </a:t>
            </a:r>
            <a:br>
              <a:rPr lang="el-GR" altLang="el-GR" sz="1300" dirty="0"/>
            </a:br>
            <a:r>
              <a:rPr lang="el-GR" altLang="el-GR" sz="1300" dirty="0"/>
              <a:t>Εθνική Πινακοθήκη.</a:t>
            </a:r>
          </a:p>
        </p:txBody>
      </p:sp>
      <p:pic>
        <p:nvPicPr>
          <p:cNvPr id="10243" name="Picture 4" descr="IMG_0063">
            <a:extLst>
              <a:ext uri="{FF2B5EF4-FFF2-40B4-BE49-F238E27FC236}">
                <a16:creationId xmlns:a16="http://schemas.microsoft.com/office/drawing/2014/main" id="{37AC6F76-8652-D7F3-13E4-B6BDE3A3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3510"/>
          <a:stretch>
            <a:fillRect/>
          </a:stretch>
        </p:blipFill>
        <p:spPr bwMode="auto">
          <a:xfrm>
            <a:off x="381000" y="420688"/>
            <a:ext cx="4495800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7">
            <a:extLst>
              <a:ext uri="{FF2B5EF4-FFF2-40B4-BE49-F238E27FC236}">
                <a16:creationId xmlns:a16="http://schemas.microsoft.com/office/drawing/2014/main" id="{E85EDE6A-D422-765F-E66A-CBE784B9A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5943600"/>
            <a:ext cx="67818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1300" i="1" dirty="0"/>
              <a:t>Τα κάλαντα</a:t>
            </a:r>
            <a:r>
              <a:rPr lang="el-GR" altLang="el-GR" sz="1300" dirty="0"/>
              <a:t>, π. 1872, λάδι σε καμβά, 59</a:t>
            </a:r>
            <a:r>
              <a:rPr lang="en-GB" altLang="el-GR" sz="1300" dirty="0"/>
              <a:t>x90 </a:t>
            </a:r>
            <a:r>
              <a:rPr lang="el-GR" altLang="el-GR" sz="1300" dirty="0"/>
              <a:t>εκ., ιδιωτική συλλογή.</a:t>
            </a:r>
          </a:p>
        </p:txBody>
      </p:sp>
      <p:pic>
        <p:nvPicPr>
          <p:cNvPr id="11267" name="Picture 1028" descr="ΚΩΤ 108">
            <a:extLst>
              <a:ext uri="{FF2B5EF4-FFF2-40B4-BE49-F238E27FC236}">
                <a16:creationId xmlns:a16="http://schemas.microsoft.com/office/drawing/2014/main" id="{076FCD0A-8385-1BD3-6380-9BF35F0F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r="2286" b="4422"/>
          <a:stretch>
            <a:fillRect/>
          </a:stretch>
        </p:blipFill>
        <p:spPr bwMode="auto">
          <a:xfrm>
            <a:off x="685800" y="708025"/>
            <a:ext cx="781208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>
            <a:extLst>
              <a:ext uri="{FF2B5EF4-FFF2-40B4-BE49-F238E27FC236}">
                <a16:creationId xmlns:a16="http://schemas.microsoft.com/office/drawing/2014/main" id="{81A0BAFC-D3F0-F8E9-DA7E-2BA3558FE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6019800"/>
            <a:ext cx="6858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1300" i="1" dirty="0"/>
              <a:t>Το ψαριανό μοιρολόι</a:t>
            </a:r>
            <a:r>
              <a:rPr lang="el-GR" altLang="el-GR" sz="1300" dirty="0"/>
              <a:t>, 1888, λάδι σε καμβά, 97</a:t>
            </a:r>
            <a:r>
              <a:rPr lang="en-GB" altLang="el-GR" sz="1300" dirty="0"/>
              <a:t>x</a:t>
            </a:r>
            <a:r>
              <a:rPr lang="el-GR" altLang="el-GR" sz="1300" dirty="0"/>
              <a:t>140 εκ., Εθνική Πινακοθήκη.</a:t>
            </a:r>
          </a:p>
        </p:txBody>
      </p:sp>
      <p:pic>
        <p:nvPicPr>
          <p:cNvPr id="12291" name="Picture 1028" descr="ΚΩΤ 106">
            <a:extLst>
              <a:ext uri="{FF2B5EF4-FFF2-40B4-BE49-F238E27FC236}">
                <a16:creationId xmlns:a16="http://schemas.microsoft.com/office/drawing/2014/main" id="{EE47A2E8-0DC4-CE70-1C69-AA7C856E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6139" r="2292" b="3398"/>
          <a:stretch>
            <a:fillRect/>
          </a:stretch>
        </p:blipFill>
        <p:spPr bwMode="auto">
          <a:xfrm>
            <a:off x="762000" y="652463"/>
            <a:ext cx="76962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406</Words>
  <Application>Microsoft Macintosh PowerPoint</Application>
  <PresentationFormat>Προβολή στην οθόνη (4:3)</PresentationFormat>
  <Paragraphs>22</Paragraphs>
  <Slides>21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Calibri</vt:lpstr>
      <vt:lpstr>Times New Roman</vt:lpstr>
      <vt:lpstr>Προεπιλεγμένη σχεδίαση</vt:lpstr>
      <vt:lpstr>Νικηφόρος Λύτρας  1832-1904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ΣΠΥΡΟΣ</dc:creator>
  <cp:lastModifiedBy>Microsoft Office User</cp:lastModifiedBy>
  <cp:revision>128</cp:revision>
  <dcterms:created xsi:type="dcterms:W3CDTF">2006-05-03T23:14:11Z</dcterms:created>
  <dcterms:modified xsi:type="dcterms:W3CDTF">2024-06-05T14:43:59Z</dcterms:modified>
</cp:coreProperties>
</file>