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sldIdLst>
    <p:sldId id="284" r:id="rId2"/>
    <p:sldId id="403" r:id="rId3"/>
    <p:sldId id="404" r:id="rId4"/>
    <p:sldId id="405" r:id="rId5"/>
    <p:sldId id="288" r:id="rId6"/>
    <p:sldId id="303" r:id="rId7"/>
    <p:sldId id="406" r:id="rId8"/>
    <p:sldId id="289" r:id="rId9"/>
    <p:sldId id="407" r:id="rId10"/>
    <p:sldId id="408" r:id="rId11"/>
    <p:sldId id="411" r:id="rId12"/>
    <p:sldId id="409" r:id="rId13"/>
    <p:sldId id="414" r:id="rId14"/>
    <p:sldId id="286" r:id="rId15"/>
    <p:sldId id="412" r:id="rId16"/>
    <p:sldId id="287" r:id="rId17"/>
    <p:sldId id="285" r:id="rId18"/>
    <p:sldId id="282" r:id="rId19"/>
    <p:sldId id="410" r:id="rId20"/>
    <p:sldId id="413" r:id="rId21"/>
    <p:sldId id="280" r:id="rId22"/>
    <p:sldId id="283" r:id="rId23"/>
    <p:sldId id="300" r:id="rId24"/>
    <p:sldId id="301" r:id="rId25"/>
    <p:sldId id="281" r:id="rId26"/>
    <p:sldId id="302" r:id="rId27"/>
    <p:sldId id="415" r:id="rId28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3"/>
  </p:normalViewPr>
  <p:slideViewPr>
    <p:cSldViewPr>
      <p:cViewPr varScale="1">
        <p:scale>
          <a:sx n="102" d="100"/>
          <a:sy n="102" d="100"/>
        </p:scale>
        <p:origin x="93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D37678-E5F4-76D3-A92F-4BA42F6A62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1905AD-D5AE-FDC7-F8BF-0A9AFE82A8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493E5A-EF31-6D38-1F27-B62C21BA2E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673DFD-12A9-2A4B-BE65-B7225C12E3E1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577172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1BF4D8-3760-88CB-30E6-2C287F8A16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9E76EE-E213-1C98-CF98-C56D413A88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23459E-E3BD-E7BB-51D8-F2654B4E67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7CE960-F45E-5243-89F3-5E857CF0708C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048360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6F340B-D289-41DC-A6E7-CBE21F8679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4D7450-1296-9E3E-AF41-94BEF9FFFA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EDFED6-748D-944B-48C3-01E6FD132A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3CB2DE-9029-C647-8324-F2BF98D15842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90682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9A3716-7329-11E8-3382-A15E65A40F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A4F875-E8B7-047D-4346-491A67135D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D25819-4CBA-8461-C2BA-2F0D191E37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481D64-4025-864A-886C-287C6E047D70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58801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F95420-38AA-794B-5920-94A3C8A84D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07249B-3A21-1D49-D071-DEEB200AE5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C2C250-18F1-579E-25A0-49E34E89EF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A18DFE-33EE-2F43-8FB7-E3B3F0C9380E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370847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D43D7C-4EA0-8DA5-3CA7-BC86D3A3D3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2A0489-D05C-48BC-9261-39B3A492E8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914E19-C05E-82D6-1CF2-54DCA84CE0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50F428-03D8-2C43-BDD8-C542E304D01D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446874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18D0209-F1A2-FE87-2259-8BBB926BA6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A76CBE4-F795-3267-6704-B71926FDAE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ADF92BD-942A-9CDC-36ED-88E7607942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6B8578-1848-1849-B599-407C830B8CE9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242970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DC74463-9CE7-197C-AA77-BDD968CA39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15CA7C4-3D10-D0F8-A780-720332D7D6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493109A-69AB-A542-6866-D70F7BF1CB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A57787-BAE6-3D4B-B750-76D52DDBE0DC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709177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6285D61-61BC-B129-10CB-A9101F3962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616848B-64FF-F0B4-B861-682BFFF49F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6F1B8F5-53F4-51BF-1439-4922B1107D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6DC461-4532-DA4D-9FA8-BA84F338C727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436441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983234-E91B-86DC-B589-B688C28140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83DEE2-2A34-FDA6-A0EC-9E4040860F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C126FF-9902-BCF8-4DA5-21634A7879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437C75-E4F8-E846-883C-ADD564D2F2C6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42941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99B472-1A38-4E17-DCDA-C4B8599467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1D967F-E519-99B0-D55F-B271CF523F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0D0072-7488-78B8-835B-26A8CF7230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63A9A3-7DE8-C349-8A09-04CEC1449097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163480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5916C14-DE38-1E51-D007-5F9D49DF2F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Κάντε κλικ για να επεξεργαστείτε τον τίτλο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4E3BBBA-3530-E210-8B4D-CC80888367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/>
              <a:t>Δεύτερου επιπέδου</a:t>
            </a:r>
          </a:p>
          <a:p>
            <a:pPr lvl="2"/>
            <a:r>
              <a:rPr lang="el-GR" altLang="el-GR"/>
              <a:t>Τρίτου επιπέδου</a:t>
            </a:r>
          </a:p>
          <a:p>
            <a:pPr lvl="3"/>
            <a:r>
              <a:rPr lang="el-GR" altLang="el-GR"/>
              <a:t>Τέταρτου επιπέδου</a:t>
            </a:r>
          </a:p>
          <a:p>
            <a:pPr lvl="4"/>
            <a:r>
              <a:rPr lang="el-GR" altLang="el-GR"/>
              <a:t>Πέμπτου επιπέδου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E3331F2-D5B6-8E64-7BC2-6AB4FD29B8D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515DC3D-72F8-BD9A-B54E-236B30F4963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Times New Roman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D48C066-A17F-86C0-4C8A-D268890EFCB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B13887B-AE5F-354C-B205-7CFBA00810C3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>
            <a:extLst>
              <a:ext uri="{FF2B5EF4-FFF2-40B4-BE49-F238E27FC236}">
                <a16:creationId xmlns:a16="http://schemas.microsoft.com/office/drawing/2014/main" id="{744C8006-2A6E-1A0E-890D-AA1770249A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0" y="5791200"/>
            <a:ext cx="2819400" cy="762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l-GR" altLang="el-GR" sz="1300" i="1" dirty="0"/>
              <a:t>Ειδήσεις νίκης</a:t>
            </a:r>
            <a:r>
              <a:rPr lang="el-GR" altLang="el-GR" sz="1300" dirty="0"/>
              <a:t>, 1871, ελαιογραφία </a:t>
            </a:r>
            <a:br>
              <a:rPr lang="el-GR" altLang="el-GR" sz="1300" dirty="0"/>
            </a:br>
            <a:r>
              <a:rPr lang="el-GR" altLang="el-GR" sz="1300" dirty="0"/>
              <a:t>σε καμβά, 163</a:t>
            </a:r>
            <a:r>
              <a:rPr lang="en-GB" altLang="el-GR" sz="1300" dirty="0"/>
              <a:t>x</a:t>
            </a:r>
            <a:r>
              <a:rPr lang="el-GR" altLang="el-GR" sz="1300" dirty="0"/>
              <a:t>102,8 εκ., Μόναχο, Ν</a:t>
            </a:r>
            <a:r>
              <a:rPr lang="en-GB" altLang="el-GR" sz="1300" dirty="0" err="1"/>
              <a:t>έ</a:t>
            </a:r>
            <a:r>
              <a:rPr lang="el-GR" altLang="el-GR" sz="1300" dirty="0"/>
              <a:t>α Πινακοθήκη.</a:t>
            </a:r>
          </a:p>
        </p:txBody>
      </p:sp>
      <p:pic>
        <p:nvPicPr>
          <p:cNvPr id="27651" name="Picture 4" descr="ΚΩΤ 103">
            <a:extLst>
              <a:ext uri="{FF2B5EF4-FFF2-40B4-BE49-F238E27FC236}">
                <a16:creationId xmlns:a16="http://schemas.microsoft.com/office/drawing/2014/main" id="{CA339525-E36B-A6B6-D391-4B0220797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7" r="2238" b="4996"/>
          <a:stretch>
            <a:fillRect/>
          </a:stretch>
        </p:blipFill>
        <p:spPr bwMode="auto">
          <a:xfrm>
            <a:off x="457200" y="304800"/>
            <a:ext cx="4724400" cy="629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27">
            <a:extLst>
              <a:ext uri="{FF2B5EF4-FFF2-40B4-BE49-F238E27FC236}">
                <a16:creationId xmlns:a16="http://schemas.microsoft.com/office/drawing/2014/main" id="{2C6B9CF3-D496-B06C-81F0-CADE518EB2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76800" y="5867400"/>
            <a:ext cx="3124200" cy="60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l-GR" altLang="el-GR" sz="1300" i="1" dirty="0"/>
              <a:t>Το σκλαβοπάζαρο</a:t>
            </a:r>
            <a:r>
              <a:rPr lang="el-GR" altLang="el-GR" sz="1300" dirty="0"/>
              <a:t>, ελαιογραφία σε καμβά, 72</a:t>
            </a:r>
            <a:r>
              <a:rPr lang="en-US" altLang="el-GR" sz="1300" dirty="0"/>
              <a:t>x</a:t>
            </a:r>
            <a:r>
              <a:rPr lang="el-GR" altLang="el-GR" sz="1300" dirty="0"/>
              <a:t>50 </a:t>
            </a:r>
            <a:r>
              <a:rPr lang="en-US" altLang="el-GR" sz="1300" dirty="0" err="1"/>
              <a:t>ε</a:t>
            </a:r>
            <a:r>
              <a:rPr lang="el-GR" altLang="el-GR" sz="1300" dirty="0"/>
              <a:t>κ., Εθνική Πινακοθήκη.</a:t>
            </a:r>
          </a:p>
        </p:txBody>
      </p:sp>
      <p:pic>
        <p:nvPicPr>
          <p:cNvPr id="36867" name="Picture 1028" descr="C:\Documents and Settings\SPIROS\Επιφάνεια εργασίας\ΝΕΟ\Το Σκλαβοπάζαρο , 72Χ50 . Εθνική Πινακοθήκη.jpg">
            <a:extLst>
              <a:ext uri="{FF2B5EF4-FFF2-40B4-BE49-F238E27FC236}">
                <a16:creationId xmlns:a16="http://schemas.microsoft.com/office/drawing/2014/main" id="{E1EB8E58-6AAE-A8D5-2938-2F17B845C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4460875" cy="617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7">
            <a:extLst>
              <a:ext uri="{FF2B5EF4-FFF2-40B4-BE49-F238E27FC236}">
                <a16:creationId xmlns:a16="http://schemas.microsoft.com/office/drawing/2014/main" id="{2CD3BE52-CF15-6D61-DF26-DF282F9656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5638800"/>
            <a:ext cx="7620000" cy="381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l-GR" altLang="el-GR" sz="1300" i="1" dirty="0"/>
              <a:t>Ανατολίτης με φρούτα</a:t>
            </a:r>
            <a:r>
              <a:rPr lang="el-GR" altLang="el-GR" sz="1300" dirty="0"/>
              <a:t>, π. 1873, ελαιογραφία σε καμβά, 107x</a:t>
            </a:r>
            <a:r>
              <a:rPr lang="en-US" altLang="el-GR" sz="1300" dirty="0"/>
              <a:t>174 </a:t>
            </a:r>
            <a:r>
              <a:rPr lang="en-US" altLang="el-GR" sz="1300" dirty="0" err="1"/>
              <a:t>ε</a:t>
            </a:r>
            <a:r>
              <a:rPr lang="el-GR" altLang="el-GR" sz="1300" dirty="0"/>
              <a:t>κ., Εθνική Πινακοθήκη. </a:t>
            </a:r>
          </a:p>
        </p:txBody>
      </p:sp>
      <p:pic>
        <p:nvPicPr>
          <p:cNvPr id="38915" name="Picture 1028" descr="C:\Documents and Settings\SPIROS\Επιφάνεια εργασίας\ΝΕΟ\ΓΥΖΗΣ , Ανατολίτης με φρούτα , π. 1873.jpg">
            <a:extLst>
              <a:ext uri="{FF2B5EF4-FFF2-40B4-BE49-F238E27FC236}">
                <a16:creationId xmlns:a16="http://schemas.microsoft.com/office/drawing/2014/main" id="{8B7985A8-5F47-EF09-AF0E-C338C2A73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76200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27">
            <a:extLst>
              <a:ext uri="{FF2B5EF4-FFF2-40B4-BE49-F238E27FC236}">
                <a16:creationId xmlns:a16="http://schemas.microsoft.com/office/drawing/2014/main" id="{16EB1C26-FCE8-2D77-F263-2A17709458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57800" y="5562600"/>
            <a:ext cx="3048000" cy="762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l-GR" altLang="el-GR" sz="1300" i="1" dirty="0">
                <a:cs typeface="Times New Roman" panose="02020603050405020304" pitchFamily="18" charset="0"/>
              </a:rPr>
              <a:t>Ανατολίτης με τουρμπάνι και τσιμπούκι</a:t>
            </a:r>
            <a:r>
              <a:rPr lang="el-GR" altLang="el-GR" sz="1300" dirty="0">
                <a:cs typeface="Times New Roman" panose="02020603050405020304" pitchFamily="18" charset="0"/>
              </a:rPr>
              <a:t>, ελαιογραφία σε ξύλο, 40,5</a:t>
            </a:r>
            <a:r>
              <a:rPr lang="en-GB" altLang="el-GR" sz="1300" dirty="0">
                <a:cs typeface="Times New Roman" panose="02020603050405020304" pitchFamily="18" charset="0"/>
              </a:rPr>
              <a:t>x</a:t>
            </a:r>
            <a:r>
              <a:rPr lang="el-GR" altLang="el-GR" sz="1300" dirty="0">
                <a:cs typeface="Times New Roman" panose="02020603050405020304" pitchFamily="18" charset="0"/>
              </a:rPr>
              <a:t>31,5 εκ., Εθνική </a:t>
            </a:r>
            <a:r>
              <a:rPr lang="el-GR" altLang="el-GR" sz="1300" dirty="0" err="1">
                <a:cs typeface="Times New Roman" panose="02020603050405020304" pitchFamily="18" charset="0"/>
              </a:rPr>
              <a:t>Πινακοθήκ.η</a:t>
            </a:r>
            <a:r>
              <a:rPr lang="el-GR" altLang="el-GR" sz="1300" dirty="0"/>
              <a:t> </a:t>
            </a:r>
          </a:p>
        </p:txBody>
      </p:sp>
      <p:pic>
        <p:nvPicPr>
          <p:cNvPr id="39939" name="Picture 1028" descr="C:\Documents and Settings\SPIROS\Επιφάνεια εργασίας\ΝΕΟ\Ανατολίτης με Τσιμπούκι , 1874. Εθνική Πινακοθήκη.jpg">
            <a:extLst>
              <a:ext uri="{FF2B5EF4-FFF2-40B4-BE49-F238E27FC236}">
                <a16:creationId xmlns:a16="http://schemas.microsoft.com/office/drawing/2014/main" id="{76FA9794-AABD-FCB0-5C9F-BFF7C15A6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443865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27">
            <a:extLst>
              <a:ext uri="{FF2B5EF4-FFF2-40B4-BE49-F238E27FC236}">
                <a16:creationId xmlns:a16="http://schemas.microsoft.com/office/drawing/2014/main" id="{05A42B31-738B-5698-35A8-34B182B9AC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486400" y="5791200"/>
            <a:ext cx="3352800" cy="762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l-GR" altLang="el-GR" sz="1300" i="1" dirty="0"/>
              <a:t>Η Τέχνη και τα πνεύματά της</a:t>
            </a:r>
            <a:r>
              <a:rPr lang="el-GR" altLang="el-GR" sz="1300" dirty="0"/>
              <a:t>, 1876, </a:t>
            </a:r>
            <a:r>
              <a:rPr lang="en-US" altLang="el-GR" sz="1300" dirty="0" err="1"/>
              <a:t>ε</a:t>
            </a:r>
            <a:r>
              <a:rPr lang="el-GR" altLang="el-GR" sz="1300" dirty="0" err="1"/>
              <a:t>λαιογραφ</a:t>
            </a:r>
            <a:r>
              <a:rPr lang="en-US" altLang="el-GR" sz="1300" dirty="0" err="1"/>
              <a:t>ί</a:t>
            </a:r>
            <a:r>
              <a:rPr lang="el-GR" altLang="el-GR" sz="1300" dirty="0"/>
              <a:t>α σε καμβά, 67x</a:t>
            </a:r>
            <a:r>
              <a:rPr lang="en-US" altLang="el-GR" sz="1300" dirty="0"/>
              <a:t>55 </a:t>
            </a:r>
            <a:r>
              <a:rPr lang="el-GR" altLang="el-GR" sz="1300" dirty="0"/>
              <a:t>εκ</a:t>
            </a:r>
            <a:r>
              <a:rPr lang="en-US" altLang="el-GR" sz="1300" dirty="0"/>
              <a:t>., </a:t>
            </a:r>
            <a:br>
              <a:rPr lang="el-GR" altLang="el-GR" sz="1300" dirty="0"/>
            </a:br>
            <a:r>
              <a:rPr lang="el-GR" altLang="el-GR" sz="1300" dirty="0"/>
              <a:t>Εθνική Πινακοθήκη</a:t>
            </a:r>
            <a:r>
              <a:rPr lang="en-US" altLang="el-GR" sz="1300" dirty="0"/>
              <a:t>.</a:t>
            </a:r>
            <a:r>
              <a:rPr lang="el-GR" altLang="el-GR" sz="1300" dirty="0"/>
              <a:t> </a:t>
            </a:r>
          </a:p>
        </p:txBody>
      </p:sp>
      <p:pic>
        <p:nvPicPr>
          <p:cNvPr id="47107" name="Picture 1028" descr="C:\Documents and Settings\SPIROS\Επιφάνεια εργασίας\ΝΕΟ\ΓΥΖΗΣ , Η Τέχνη και τα Πνεύματά της , 1876.jpg">
            <a:extLst>
              <a:ext uri="{FF2B5EF4-FFF2-40B4-BE49-F238E27FC236}">
                <a16:creationId xmlns:a16="http://schemas.microsoft.com/office/drawing/2014/main" id="{BCFC499A-7097-A9B9-0790-F8BBFB0C1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506095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>
            <a:extLst>
              <a:ext uri="{FF2B5EF4-FFF2-40B4-BE49-F238E27FC236}">
                <a16:creationId xmlns:a16="http://schemas.microsoft.com/office/drawing/2014/main" id="{BA9FE800-29FB-0649-C5C4-8A550DD1AB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05400" y="5791200"/>
            <a:ext cx="3429000" cy="68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l-GR" altLang="el-GR" sz="1300" i="1" dirty="0"/>
              <a:t>Γέροντας</a:t>
            </a:r>
            <a:r>
              <a:rPr lang="el-GR" altLang="el-GR" sz="1300" dirty="0"/>
              <a:t>, π. 1878, ελαιογραφία σε καμβά, 35</a:t>
            </a:r>
            <a:r>
              <a:rPr lang="en-GB" altLang="el-GR" sz="1300" dirty="0"/>
              <a:t>x</a:t>
            </a:r>
            <a:r>
              <a:rPr lang="el-GR" altLang="el-GR" sz="1300" dirty="0"/>
              <a:t>26 εκ., Εθνική Πινακοθήκη.</a:t>
            </a:r>
          </a:p>
        </p:txBody>
      </p:sp>
      <p:pic>
        <p:nvPicPr>
          <p:cNvPr id="40963" name="Picture 4" descr="ΚΩΤ 127">
            <a:extLst>
              <a:ext uri="{FF2B5EF4-FFF2-40B4-BE49-F238E27FC236}">
                <a16:creationId xmlns:a16="http://schemas.microsoft.com/office/drawing/2014/main" id="{73FD258C-8A86-72DE-A28F-C07AA4A21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" t="2864" r="3181" b="4057"/>
          <a:stretch>
            <a:fillRect/>
          </a:stretch>
        </p:blipFill>
        <p:spPr bwMode="auto">
          <a:xfrm>
            <a:off x="457200" y="457200"/>
            <a:ext cx="448151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27">
            <a:extLst>
              <a:ext uri="{FF2B5EF4-FFF2-40B4-BE49-F238E27FC236}">
                <a16:creationId xmlns:a16="http://schemas.microsoft.com/office/drawing/2014/main" id="{C4E23ECF-5208-F790-9698-4F925EA20F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410200" y="5943600"/>
            <a:ext cx="3626296" cy="533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l-GR" altLang="el-GR" sz="1300" i="1" dirty="0">
                <a:cs typeface="Times New Roman" panose="02020603050405020304" pitchFamily="18" charset="0"/>
              </a:rPr>
              <a:t>Γιάντες</a:t>
            </a:r>
            <a:r>
              <a:rPr lang="el-GR" altLang="el-GR" sz="1300" dirty="0">
                <a:cs typeface="Times New Roman" panose="02020603050405020304" pitchFamily="18" charset="0"/>
              </a:rPr>
              <a:t>, ελαιογραφία σε καμβά, 46</a:t>
            </a:r>
            <a:r>
              <a:rPr lang="en-GB" altLang="el-GR" sz="1300" dirty="0">
                <a:cs typeface="Times New Roman" panose="02020603050405020304" pitchFamily="18" charset="0"/>
              </a:rPr>
              <a:t>x</a:t>
            </a:r>
            <a:r>
              <a:rPr lang="el-GR" altLang="el-GR" sz="1300" dirty="0">
                <a:cs typeface="Times New Roman" panose="02020603050405020304" pitchFamily="18" charset="0"/>
              </a:rPr>
              <a:t>37 εκ., </a:t>
            </a:r>
            <a:br>
              <a:rPr lang="el-GR" altLang="el-GR" sz="1300" dirty="0">
                <a:cs typeface="Times New Roman" panose="02020603050405020304" pitchFamily="18" charset="0"/>
              </a:rPr>
            </a:br>
            <a:r>
              <a:rPr lang="el-GR" altLang="el-GR" sz="1300" dirty="0">
                <a:cs typeface="Times New Roman" panose="02020603050405020304" pitchFamily="18" charset="0"/>
              </a:rPr>
              <a:t>Εθνική Πινακοθήκη. </a:t>
            </a:r>
          </a:p>
        </p:txBody>
      </p:sp>
      <p:pic>
        <p:nvPicPr>
          <p:cNvPr id="41987" name="Picture 1028" descr="C:\Documents and Settings\SPIROS\Επιφάνεια εργασίας\ΝΕΟ\Γιάντες , 1878 . Εθνική Πινακοθήκη.jpg">
            <a:extLst>
              <a:ext uri="{FF2B5EF4-FFF2-40B4-BE49-F238E27FC236}">
                <a16:creationId xmlns:a16="http://schemas.microsoft.com/office/drawing/2014/main" id="{EB6C0CE7-5F14-5D11-324C-CFA76FF57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5750"/>
            <a:ext cx="4894263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>
            <a:extLst>
              <a:ext uri="{FF2B5EF4-FFF2-40B4-BE49-F238E27FC236}">
                <a16:creationId xmlns:a16="http://schemas.microsoft.com/office/drawing/2014/main" id="{A62A4A21-1A38-4821-0433-734748FC2E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95400" y="5486400"/>
            <a:ext cx="7086600" cy="533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l-GR" altLang="el-GR" sz="1300" i="1" dirty="0"/>
              <a:t>Νεκρή φύση με ψωμιά</a:t>
            </a:r>
            <a:r>
              <a:rPr lang="el-GR" altLang="el-GR" sz="1300" dirty="0"/>
              <a:t>, π. 1875-80, ελαιογραφία σε καμβά, 54</a:t>
            </a:r>
            <a:r>
              <a:rPr lang="en-GB" altLang="el-GR" sz="1300" dirty="0"/>
              <a:t>x80 </a:t>
            </a:r>
            <a:r>
              <a:rPr lang="el-GR" altLang="el-GR" sz="1300" dirty="0"/>
              <a:t>εκ., Εθνική Πινακοθήκη.</a:t>
            </a:r>
          </a:p>
        </p:txBody>
      </p:sp>
      <p:pic>
        <p:nvPicPr>
          <p:cNvPr id="54275" name="Picture 4" descr="ΚΩΤ 140α">
            <a:extLst>
              <a:ext uri="{FF2B5EF4-FFF2-40B4-BE49-F238E27FC236}">
                <a16:creationId xmlns:a16="http://schemas.microsoft.com/office/drawing/2014/main" id="{D9B5714F-F7D2-376A-867B-D57C2BB19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t="7442" r="4736" b="6976"/>
          <a:stretch>
            <a:fillRect/>
          </a:stretch>
        </p:blipFill>
        <p:spPr bwMode="auto">
          <a:xfrm>
            <a:off x="1066800" y="685800"/>
            <a:ext cx="73152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>
            <a:extLst>
              <a:ext uri="{FF2B5EF4-FFF2-40B4-BE49-F238E27FC236}">
                <a16:creationId xmlns:a16="http://schemas.microsoft.com/office/drawing/2014/main" id="{7790C659-6D0A-434E-D51C-7C2C5258BF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410200" y="5791200"/>
            <a:ext cx="3733800" cy="60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l-GR" altLang="el-GR" sz="1300" i="1" dirty="0"/>
              <a:t>Η αποστήθιση</a:t>
            </a:r>
            <a:r>
              <a:rPr lang="el-GR" altLang="el-GR" sz="1300" dirty="0"/>
              <a:t>, 1883, ελαιογραφία σε ξύλο, </a:t>
            </a:r>
            <a:br>
              <a:rPr lang="el-GR" altLang="el-GR" sz="1300" dirty="0"/>
            </a:br>
            <a:r>
              <a:rPr lang="el-GR" altLang="el-GR" sz="1300" dirty="0"/>
              <a:t>74</a:t>
            </a:r>
            <a:r>
              <a:rPr lang="en-GB" altLang="el-GR" sz="1300" dirty="0"/>
              <a:t>x</a:t>
            </a:r>
            <a:r>
              <a:rPr lang="el-GR" altLang="el-GR" sz="1300" dirty="0"/>
              <a:t>63 εκ., ιδιωτική συλλογή.</a:t>
            </a:r>
          </a:p>
        </p:txBody>
      </p:sp>
      <p:pic>
        <p:nvPicPr>
          <p:cNvPr id="44035" name="Picture 5" descr="C:\Documents and Settings\SPIROS\Επιφάνεια εργασίας\ΝΕΟ\ΓΥΖΗΣ , Η Αποστηθιση , 1883 , Αθηνα ιδ. συλλογη.jpg">
            <a:extLst>
              <a:ext uri="{FF2B5EF4-FFF2-40B4-BE49-F238E27FC236}">
                <a16:creationId xmlns:a16="http://schemas.microsoft.com/office/drawing/2014/main" id="{6EBDDDC8-EE55-022D-0372-09775B1D0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2425"/>
            <a:ext cx="4862512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>
            <a:extLst>
              <a:ext uri="{FF2B5EF4-FFF2-40B4-BE49-F238E27FC236}">
                <a16:creationId xmlns:a16="http://schemas.microsoft.com/office/drawing/2014/main" id="{805AC067-FB77-DA8B-FD90-F1EB92523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95800" y="5715000"/>
            <a:ext cx="4252664" cy="762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l-GR" altLang="el-GR" sz="1300" i="1" dirty="0"/>
              <a:t>Η αράχνη</a:t>
            </a:r>
            <a:r>
              <a:rPr lang="el-GR" altLang="el-GR" sz="1300" dirty="0"/>
              <a:t>, 1884, κάρβουνο και κόλλα σε χαρτί, 42</a:t>
            </a:r>
            <a:r>
              <a:rPr lang="en-GB" altLang="el-GR" sz="1300" dirty="0"/>
              <a:t>x28,5 </a:t>
            </a:r>
            <a:r>
              <a:rPr lang="el-GR" altLang="el-GR" sz="1300" dirty="0"/>
              <a:t>εκ., Συλλογή </a:t>
            </a:r>
            <a:r>
              <a:rPr lang="en-GB" altLang="el-GR" sz="1300" dirty="0"/>
              <a:t>Alpha Bank</a:t>
            </a:r>
            <a:r>
              <a:rPr lang="el-GR" altLang="el-GR" sz="1300" dirty="0"/>
              <a:t>.</a:t>
            </a:r>
          </a:p>
        </p:txBody>
      </p:sp>
      <p:pic>
        <p:nvPicPr>
          <p:cNvPr id="50179" name="Picture 4" descr="ΓΥΖ 108">
            <a:extLst>
              <a:ext uri="{FF2B5EF4-FFF2-40B4-BE49-F238E27FC236}">
                <a16:creationId xmlns:a16="http://schemas.microsoft.com/office/drawing/2014/main" id="{B3C5A717-4F26-05D4-6EE7-5FBD497E6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" t="1263" r="1942" b="3990"/>
          <a:stretch>
            <a:fillRect/>
          </a:stretch>
        </p:blipFill>
        <p:spPr bwMode="auto">
          <a:xfrm>
            <a:off x="685800" y="609600"/>
            <a:ext cx="36576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>
            <a:extLst>
              <a:ext uri="{FF2B5EF4-FFF2-40B4-BE49-F238E27FC236}">
                <a16:creationId xmlns:a16="http://schemas.microsoft.com/office/drawing/2014/main" id="{21DE30D9-9DD9-3A8A-BCDE-4563068595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53000" y="5791200"/>
            <a:ext cx="3581400" cy="60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l-GR" altLang="el-GR" sz="1300" i="1" dirty="0"/>
              <a:t>Άρτεμις </a:t>
            </a:r>
            <a:r>
              <a:rPr lang="el-GR" altLang="el-GR" sz="1300" i="1" dirty="0" err="1"/>
              <a:t>Γύζη</a:t>
            </a:r>
            <a:r>
              <a:rPr lang="el-GR" altLang="el-GR" sz="1300" dirty="0"/>
              <a:t>, 1890, ελαιογραφία σε καμβά, 100x</a:t>
            </a:r>
            <a:r>
              <a:rPr lang="en-US" altLang="el-GR" sz="1300" dirty="0"/>
              <a:t>75 </a:t>
            </a:r>
            <a:r>
              <a:rPr lang="el-GR" altLang="el-GR" sz="1300" dirty="0"/>
              <a:t>εκ., Εθνική Πινακοθήκη. 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E604EF97-F727-F55F-88F5-365EA5044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783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27">
            <a:extLst>
              <a:ext uri="{FF2B5EF4-FFF2-40B4-BE49-F238E27FC236}">
                <a16:creationId xmlns:a16="http://schemas.microsoft.com/office/drawing/2014/main" id="{E28DF456-B87E-5459-DBD7-9E4AECCA54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53000" y="5410200"/>
            <a:ext cx="3429000" cy="914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l-GR" altLang="el-GR" sz="1300" i="1" dirty="0">
                <a:cs typeface="Times New Roman" panose="02020603050405020304" pitchFamily="18" charset="0"/>
              </a:rPr>
              <a:t>Η διαπόμπευση του κλέφτη πουλερικών</a:t>
            </a:r>
            <a:r>
              <a:rPr lang="el-GR" altLang="el-GR" sz="1300" i="1" dirty="0"/>
              <a:t> </a:t>
            </a:r>
            <a:br>
              <a:rPr lang="el-GR" altLang="el-GR" sz="1300" i="1" dirty="0"/>
            </a:br>
            <a:r>
              <a:rPr lang="el-GR" altLang="el-GR" sz="1300" i="1" dirty="0"/>
              <a:t>[</a:t>
            </a:r>
            <a:r>
              <a:rPr lang="el-GR" altLang="el-GR" sz="1300" i="1" dirty="0">
                <a:cs typeface="Times New Roman" panose="02020603050405020304" pitchFamily="18" charset="0"/>
              </a:rPr>
              <a:t>Η τιμωρία του </a:t>
            </a:r>
            <a:r>
              <a:rPr lang="el-GR" altLang="el-GR" sz="1300" i="1" dirty="0" err="1">
                <a:cs typeface="Times New Roman" panose="02020603050405020304" pitchFamily="18" charset="0"/>
              </a:rPr>
              <a:t>ορνιθοκλέφτη</a:t>
            </a:r>
            <a:r>
              <a:rPr lang="el-GR" altLang="el-GR" sz="1300" i="1" dirty="0"/>
              <a:t>]</a:t>
            </a:r>
            <a:r>
              <a:rPr lang="el-GR" altLang="el-GR" sz="1300" dirty="0">
                <a:cs typeface="Times New Roman" panose="02020603050405020304" pitchFamily="18" charset="0"/>
              </a:rPr>
              <a:t>, ελαιογραφία σε καμβά, 137</a:t>
            </a:r>
            <a:r>
              <a:rPr lang="en-GB" altLang="el-GR" sz="1300" dirty="0">
                <a:cs typeface="Times New Roman" panose="02020603050405020304" pitchFamily="18" charset="0"/>
              </a:rPr>
              <a:t>x</a:t>
            </a:r>
            <a:r>
              <a:rPr lang="el-GR" altLang="el-GR" sz="1300" dirty="0">
                <a:cs typeface="Times New Roman" panose="02020603050405020304" pitchFamily="18" charset="0"/>
              </a:rPr>
              <a:t>103 εκ.</a:t>
            </a:r>
            <a:r>
              <a:rPr lang="el-GR" altLang="el-GR" sz="1300" dirty="0"/>
              <a:t>,</a:t>
            </a:r>
            <a:r>
              <a:rPr lang="el-GR" altLang="el-GR" sz="1300" dirty="0">
                <a:cs typeface="Times New Roman" panose="02020603050405020304" pitchFamily="18" charset="0"/>
              </a:rPr>
              <a:t> ιδιωτική συλλογή. </a:t>
            </a:r>
          </a:p>
        </p:txBody>
      </p:sp>
      <p:pic>
        <p:nvPicPr>
          <p:cNvPr id="28675" name="Picture 1028" descr="C:\Documents and Settings\SPIROS\Επιφάνεια εργασίας\ΝΕΟ\ΓΥΖΗΣ , Η Διαπόμπευση του κλέφτη πουλερικών , 1873. Αθήνα ιδ.jpg">
            <a:extLst>
              <a:ext uri="{FF2B5EF4-FFF2-40B4-BE49-F238E27FC236}">
                <a16:creationId xmlns:a16="http://schemas.microsoft.com/office/drawing/2014/main" id="{BCB5809C-2A64-6090-0412-27D95010D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43402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27">
            <a:extLst>
              <a:ext uri="{FF2B5EF4-FFF2-40B4-BE49-F238E27FC236}">
                <a16:creationId xmlns:a16="http://schemas.microsoft.com/office/drawing/2014/main" id="{41676FE1-6FC8-F600-4F83-3E2C3DF9F1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53000" y="5715000"/>
            <a:ext cx="3867472" cy="60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l-GR" altLang="el-GR" sz="1300" i="1" dirty="0">
                <a:cs typeface="Times New Roman" panose="02020603050405020304" pitchFamily="18" charset="0"/>
              </a:rPr>
              <a:t>Τηλέμαχος </a:t>
            </a:r>
            <a:r>
              <a:rPr lang="el-GR" altLang="el-GR" sz="1300" i="1" dirty="0" err="1">
                <a:cs typeface="Times New Roman" panose="02020603050405020304" pitchFamily="18" charset="0"/>
              </a:rPr>
              <a:t>Γύζης</a:t>
            </a:r>
            <a:r>
              <a:rPr lang="el-GR" altLang="el-GR" sz="1300" dirty="0">
                <a:cs typeface="Times New Roman" panose="02020603050405020304" pitchFamily="18" charset="0"/>
              </a:rPr>
              <a:t>, ελαιογραφία σε ξύλο, 43</a:t>
            </a:r>
            <a:r>
              <a:rPr lang="en-GB" altLang="el-GR" sz="1300" dirty="0">
                <a:cs typeface="Times New Roman" panose="02020603050405020304" pitchFamily="18" charset="0"/>
              </a:rPr>
              <a:t>x</a:t>
            </a:r>
            <a:r>
              <a:rPr lang="el-GR" altLang="el-GR" sz="1300" dirty="0">
                <a:cs typeface="Times New Roman" panose="02020603050405020304" pitchFamily="18" charset="0"/>
              </a:rPr>
              <a:t>32 εκ., Συλλογή Ιδρύματος Ευριπίδη Κουτλίδη.</a:t>
            </a:r>
            <a:r>
              <a:rPr lang="el-GR" altLang="el-GR" sz="1300" dirty="0"/>
              <a:t> </a:t>
            </a:r>
          </a:p>
        </p:txBody>
      </p:sp>
      <p:pic>
        <p:nvPicPr>
          <p:cNvPr id="45059" name="Picture 1028" descr="C:\Documents and Settings\SPIROS\Επιφάνεια εργασίας\ΝΕΟ\Τηλέμαχος Γύζης , π. 1890.jpg">
            <a:extLst>
              <a:ext uri="{FF2B5EF4-FFF2-40B4-BE49-F238E27FC236}">
                <a16:creationId xmlns:a16="http://schemas.microsoft.com/office/drawing/2014/main" id="{64E45C1E-8F8C-3D53-D7A8-3D3E90ED9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457200"/>
            <a:ext cx="43164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>
            <a:extLst>
              <a:ext uri="{FF2B5EF4-FFF2-40B4-BE49-F238E27FC236}">
                <a16:creationId xmlns:a16="http://schemas.microsoft.com/office/drawing/2014/main" id="{9D1AE4B1-628A-BEAB-A28A-745E40F973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95799" y="5715000"/>
            <a:ext cx="4324673" cy="762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l-GR" altLang="el-GR" sz="1300" i="1" dirty="0"/>
              <a:t>Η μεγαλύτερη κόρη του ζωγράφου Πηνελόπη</a:t>
            </a:r>
            <a:r>
              <a:rPr lang="el-GR" altLang="el-GR" sz="1300" dirty="0"/>
              <a:t>, 1893, ελαιογραφία σε καμβά, 157</a:t>
            </a:r>
            <a:r>
              <a:rPr lang="en-GB" altLang="el-GR" sz="1300" dirty="0"/>
              <a:t>x</a:t>
            </a:r>
            <a:r>
              <a:rPr lang="el-GR" altLang="el-GR" sz="1300" dirty="0"/>
              <a:t>105 εκ., Συλλογή Πανελληνίου Ιερού Ιδρύματος Ευαγγελιστρίας Τήνου.</a:t>
            </a:r>
          </a:p>
        </p:txBody>
      </p:sp>
      <p:pic>
        <p:nvPicPr>
          <p:cNvPr id="46083" name="Picture 4" descr="ΓΥΖ 55">
            <a:extLst>
              <a:ext uri="{FF2B5EF4-FFF2-40B4-BE49-F238E27FC236}">
                <a16:creationId xmlns:a16="http://schemas.microsoft.com/office/drawing/2014/main" id="{AD5CB210-37AE-17A0-E882-CF14B6F08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" t="3125" r="4973" b="3125"/>
          <a:stretch>
            <a:fillRect/>
          </a:stretch>
        </p:blipFill>
        <p:spPr bwMode="auto">
          <a:xfrm>
            <a:off x="323528" y="304800"/>
            <a:ext cx="40608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>
            <a:extLst>
              <a:ext uri="{FF2B5EF4-FFF2-40B4-BE49-F238E27FC236}">
                <a16:creationId xmlns:a16="http://schemas.microsoft.com/office/drawing/2014/main" id="{ABA43011-1D50-8583-45B1-EB516C94BE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5791200"/>
            <a:ext cx="7239000" cy="4572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l-GR" altLang="el-GR" sz="1300" i="1" dirty="0"/>
              <a:t>Μετά την καταστροφή των Ψαρών</a:t>
            </a:r>
            <a:r>
              <a:rPr lang="el-GR" altLang="el-GR" sz="1300" dirty="0"/>
              <a:t>, π. 1896, ελαιογραφία σε καμβά, 133</a:t>
            </a:r>
            <a:r>
              <a:rPr lang="en-GB" altLang="el-GR" sz="1300" dirty="0"/>
              <a:t>x188 </a:t>
            </a:r>
            <a:r>
              <a:rPr lang="el-GR" altLang="el-GR" sz="1300" dirty="0"/>
              <a:t>εκ. Εθνική Πινακοθήκη.</a:t>
            </a:r>
          </a:p>
        </p:txBody>
      </p:sp>
      <p:pic>
        <p:nvPicPr>
          <p:cNvPr id="37891" name="Picture 4" descr="ΚΩΤ 67">
            <a:extLst>
              <a:ext uri="{FF2B5EF4-FFF2-40B4-BE49-F238E27FC236}">
                <a16:creationId xmlns:a16="http://schemas.microsoft.com/office/drawing/2014/main" id="{08DFF38F-9023-C854-0C44-5C2D93427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4990" r="2380" b="4382"/>
          <a:stretch>
            <a:fillRect/>
          </a:stretch>
        </p:blipFill>
        <p:spPr bwMode="auto">
          <a:xfrm>
            <a:off x="1030288" y="706438"/>
            <a:ext cx="7046912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7">
            <a:extLst>
              <a:ext uri="{FF2B5EF4-FFF2-40B4-BE49-F238E27FC236}">
                <a16:creationId xmlns:a16="http://schemas.microsoft.com/office/drawing/2014/main" id="{AD67C8A6-B92F-7961-5AF2-8E02EEBD68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410200" y="5791200"/>
            <a:ext cx="3048000" cy="838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l-GR" altLang="el-GR" sz="1300" i="1" dirty="0">
                <a:cs typeface="Times New Roman" panose="02020603050405020304" pitchFamily="18" charset="0"/>
              </a:rPr>
              <a:t>Έρως και Κένταυρος</a:t>
            </a:r>
            <a:r>
              <a:rPr lang="el-GR" altLang="el-GR" sz="1300" dirty="0">
                <a:cs typeface="Times New Roman" panose="02020603050405020304" pitchFamily="18" charset="0"/>
              </a:rPr>
              <a:t>, ελαιογραφία </a:t>
            </a:r>
            <a:br>
              <a:rPr lang="en-US" altLang="el-GR" sz="1300" dirty="0">
                <a:cs typeface="Times New Roman" panose="02020603050405020304" pitchFamily="18" charset="0"/>
              </a:rPr>
            </a:br>
            <a:r>
              <a:rPr lang="el-GR" altLang="el-GR" sz="1300" dirty="0">
                <a:cs typeface="Times New Roman" panose="02020603050405020304" pitchFamily="18" charset="0"/>
              </a:rPr>
              <a:t>σε καμβά, 41</a:t>
            </a:r>
            <a:r>
              <a:rPr lang="en-US" altLang="el-GR" sz="1300" dirty="0">
                <a:cs typeface="Times New Roman" panose="02020603050405020304" pitchFamily="18" charset="0"/>
              </a:rPr>
              <a:t>x</a:t>
            </a:r>
            <a:r>
              <a:rPr lang="el-GR" altLang="el-GR" sz="1300" dirty="0">
                <a:cs typeface="Times New Roman" panose="02020603050405020304" pitchFamily="18" charset="0"/>
              </a:rPr>
              <a:t>36 εκ.</a:t>
            </a:r>
            <a:r>
              <a:rPr lang="en-US" altLang="el-GR" sz="1300" dirty="0">
                <a:cs typeface="Times New Roman" panose="02020603050405020304" pitchFamily="18" charset="0"/>
              </a:rPr>
              <a:t>,</a:t>
            </a:r>
            <a:r>
              <a:rPr lang="el-GR" altLang="el-GR" sz="1300" dirty="0">
                <a:cs typeface="Times New Roman" panose="02020603050405020304" pitchFamily="18" charset="0"/>
              </a:rPr>
              <a:t> </a:t>
            </a:r>
            <a:r>
              <a:rPr lang="el-GR" altLang="el-GR" sz="1300" dirty="0"/>
              <a:t>Συλλογή</a:t>
            </a:r>
            <a:r>
              <a:rPr lang="en-US" altLang="el-GR" sz="1300" dirty="0"/>
              <a:t> </a:t>
            </a:r>
            <a:r>
              <a:rPr lang="el-GR" altLang="el-GR" sz="1300" dirty="0"/>
              <a:t>Τράπεζας της Ελλάδος</a:t>
            </a:r>
            <a:r>
              <a:rPr lang="en-US" altLang="el-GR" sz="1300" dirty="0"/>
              <a:t>.</a:t>
            </a:r>
            <a:endParaRPr lang="el-GR" altLang="el-GR" sz="1300" dirty="0"/>
          </a:p>
        </p:txBody>
      </p:sp>
      <p:pic>
        <p:nvPicPr>
          <p:cNvPr id="48131" name="Picture 1028" descr="C:\Documents and Settings\SPIROS\Επιφάνεια εργασίας\Καταλογος πινακων_τελικη επιλογη ΤΕ\σ'1 φάκελο όλα\259.jpg">
            <a:extLst>
              <a:ext uri="{FF2B5EF4-FFF2-40B4-BE49-F238E27FC236}">
                <a16:creationId xmlns:a16="http://schemas.microsoft.com/office/drawing/2014/main" id="{DDDFF5F8-78D5-D398-140E-572251A44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81000"/>
            <a:ext cx="5072062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>
            <a:extLst>
              <a:ext uri="{FF2B5EF4-FFF2-40B4-BE49-F238E27FC236}">
                <a16:creationId xmlns:a16="http://schemas.microsoft.com/office/drawing/2014/main" id="{6FFB7E04-5E48-9D85-5364-518DC86058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95800" y="5867400"/>
            <a:ext cx="4167188" cy="762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l-GR" altLang="el-GR" sz="1300" i="1" dirty="0">
                <a:cs typeface="Times New Roman" panose="02020603050405020304" pitchFamily="18" charset="0"/>
              </a:rPr>
              <a:t>Ο ποιητής στην πηγή</a:t>
            </a:r>
            <a:r>
              <a:rPr lang="el-GR" altLang="el-GR" sz="1300" dirty="0">
                <a:cs typeface="Times New Roman" panose="02020603050405020304" pitchFamily="18" charset="0"/>
              </a:rPr>
              <a:t>, ελαιογραφία σε καμβά, 156x103 εκ., </a:t>
            </a:r>
            <a:r>
              <a:rPr lang="el-GR" altLang="el-GR" sz="1300" dirty="0"/>
              <a:t>Συλλογή Τράπεζας της Ελλάδος.</a:t>
            </a:r>
            <a:endParaRPr lang="el-GR" altLang="el-GR" dirty="0"/>
          </a:p>
        </p:txBody>
      </p:sp>
      <p:pic>
        <p:nvPicPr>
          <p:cNvPr id="49155" name="Picture 4" descr="C:\Documents and Settings\SPIROS\Επιφάνεια εργασίας\Καταλογος πινακων_τελικη επιλογη ΤΕ\σ'1 φάκελο όλα\258.jpg">
            <a:extLst>
              <a:ext uri="{FF2B5EF4-FFF2-40B4-BE49-F238E27FC236}">
                <a16:creationId xmlns:a16="http://schemas.microsoft.com/office/drawing/2014/main" id="{089D1C86-D782-55AB-74FA-C632212A8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438"/>
            <a:ext cx="4167188" cy="650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>
            <a:extLst>
              <a:ext uri="{FF2B5EF4-FFF2-40B4-BE49-F238E27FC236}">
                <a16:creationId xmlns:a16="http://schemas.microsoft.com/office/drawing/2014/main" id="{8BDB868A-6475-F2D4-9376-62698B7C7F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95800" y="5715000"/>
            <a:ext cx="3886200" cy="838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l-GR" altLang="el-GR" sz="1300" i="1" dirty="0"/>
              <a:t>Αρχάγγελος</a:t>
            </a:r>
            <a:r>
              <a:rPr lang="el-GR" altLang="el-GR" sz="1300" dirty="0"/>
              <a:t> (Από το έργο </a:t>
            </a:r>
            <a:r>
              <a:rPr lang="el-GR" altLang="el-GR" sz="1300" i="1" dirty="0"/>
              <a:t>Θεμελίωση της Πίστεως</a:t>
            </a:r>
            <a:r>
              <a:rPr lang="el-GR" altLang="el-GR" sz="1300" dirty="0"/>
              <a:t>), 1894, </a:t>
            </a:r>
            <a:r>
              <a:rPr lang="el-GR" altLang="el-GR" sz="1300" dirty="0" err="1"/>
              <a:t>ελαιογραφικό</a:t>
            </a:r>
            <a:r>
              <a:rPr lang="el-GR" altLang="el-GR" sz="1300" dirty="0"/>
              <a:t> σχέδιο σε  καμβά, 76</a:t>
            </a:r>
            <a:r>
              <a:rPr lang="en-GB" altLang="el-GR" sz="1300" dirty="0"/>
              <a:t>x47 </a:t>
            </a:r>
            <a:r>
              <a:rPr lang="el-GR" altLang="el-GR" sz="1300" dirty="0"/>
              <a:t>εκ</a:t>
            </a:r>
            <a:r>
              <a:rPr lang="en-US" altLang="el-GR" sz="1300" dirty="0"/>
              <a:t>,</a:t>
            </a:r>
            <a:r>
              <a:rPr lang="el-GR" altLang="el-GR" sz="1300" dirty="0"/>
              <a:t>. τ</a:t>
            </a:r>
            <a:r>
              <a:rPr lang="en-US" altLang="el-GR" sz="1300" dirty="0" err="1"/>
              <a:t>έ</a:t>
            </a:r>
            <a:r>
              <a:rPr lang="el-GR" altLang="el-GR" sz="1300" dirty="0"/>
              <a:t>ως Συλλογή Γιάννη </a:t>
            </a:r>
            <a:r>
              <a:rPr lang="el-GR" altLang="el-GR" sz="1300" dirty="0" err="1"/>
              <a:t>Περδίου</a:t>
            </a:r>
            <a:r>
              <a:rPr lang="el-GR" altLang="el-GR" sz="1300" dirty="0"/>
              <a:t>.</a:t>
            </a:r>
          </a:p>
        </p:txBody>
      </p:sp>
      <p:pic>
        <p:nvPicPr>
          <p:cNvPr id="51203" name="Picture 4" descr="ΓΥΖ 91">
            <a:extLst>
              <a:ext uri="{FF2B5EF4-FFF2-40B4-BE49-F238E27FC236}">
                <a16:creationId xmlns:a16="http://schemas.microsoft.com/office/drawing/2014/main" id="{D29AA037-6A5A-A6C9-76EF-843E12027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" t="4167" r="3830"/>
          <a:stretch>
            <a:fillRect/>
          </a:stretch>
        </p:blipFill>
        <p:spPr bwMode="auto">
          <a:xfrm>
            <a:off x="381000" y="304800"/>
            <a:ext cx="39846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>
            <a:extLst>
              <a:ext uri="{FF2B5EF4-FFF2-40B4-BE49-F238E27FC236}">
                <a16:creationId xmlns:a16="http://schemas.microsoft.com/office/drawing/2014/main" id="{11828C2E-B311-9D01-FF72-6517C5C7D7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33800" y="5715000"/>
            <a:ext cx="3646512" cy="838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l-GR" altLang="el-GR" sz="1300" i="1" dirty="0">
                <a:cs typeface="Times New Roman" panose="02020603050405020304" pitchFamily="18" charset="0"/>
              </a:rPr>
              <a:t>Παλλάς Αθηνά</a:t>
            </a:r>
            <a:r>
              <a:rPr lang="el-GR" altLang="el-GR" sz="1300" dirty="0">
                <a:cs typeface="Times New Roman" panose="02020603050405020304" pitchFamily="18" charset="0"/>
              </a:rPr>
              <a:t>, μικτή τεχνική σε καμβά, 185</a:t>
            </a:r>
            <a:r>
              <a:rPr lang="en-US" altLang="el-GR" sz="1300" dirty="0">
                <a:cs typeface="Times New Roman" panose="02020603050405020304" pitchFamily="18" charset="0"/>
              </a:rPr>
              <a:t>x</a:t>
            </a:r>
            <a:r>
              <a:rPr lang="el-GR" altLang="el-GR" sz="1300" dirty="0">
                <a:cs typeface="Times New Roman" panose="02020603050405020304" pitchFamily="18" charset="0"/>
              </a:rPr>
              <a:t>120 εκ. </a:t>
            </a:r>
            <a:r>
              <a:rPr lang="el-GR" altLang="el-GR" sz="1300" dirty="0"/>
              <a:t>Συλλογή της Τράπεζας της Ελλάδος.</a:t>
            </a:r>
          </a:p>
        </p:txBody>
      </p:sp>
      <p:pic>
        <p:nvPicPr>
          <p:cNvPr id="52227" name="Picture 4" descr="C:\Documents and Settings\SPIROS\Επιφάνεια εργασίας\Καταλογος πινακων_τελικη επιλογη ΤΕ\σ'1 φάκελο όλα\562.jpg">
            <a:extLst>
              <a:ext uri="{FF2B5EF4-FFF2-40B4-BE49-F238E27FC236}">
                <a16:creationId xmlns:a16="http://schemas.microsoft.com/office/drawing/2014/main" id="{0F24180F-88B9-94FA-2A86-76F031341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24167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27">
            <a:extLst>
              <a:ext uri="{FF2B5EF4-FFF2-40B4-BE49-F238E27FC236}">
                <a16:creationId xmlns:a16="http://schemas.microsoft.com/office/drawing/2014/main" id="{C3C760FE-9C15-6D79-BB46-B0778AF69C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24600" y="5562600"/>
            <a:ext cx="2819400" cy="762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l-GR" altLang="el-GR" sz="1300" i="1" dirty="0">
                <a:cs typeface="Times New Roman" panose="02020603050405020304" pitchFamily="18" charset="0"/>
              </a:rPr>
              <a:t>Ιδού ο Νυμφίος</a:t>
            </a:r>
            <a:r>
              <a:rPr lang="el-GR" altLang="el-GR" sz="1300" dirty="0">
                <a:cs typeface="Times New Roman" panose="02020603050405020304" pitchFamily="18" charset="0"/>
              </a:rPr>
              <a:t>, 1895-1900, ελαιογραφία σε καμβά, </a:t>
            </a:r>
            <a:br>
              <a:rPr lang="el-GR" altLang="el-GR" sz="1300" dirty="0">
                <a:cs typeface="Times New Roman" panose="02020603050405020304" pitchFamily="18" charset="0"/>
              </a:rPr>
            </a:br>
            <a:r>
              <a:rPr lang="el-GR" altLang="el-GR" sz="1300" dirty="0">
                <a:cs typeface="Times New Roman" panose="02020603050405020304" pitchFamily="18" charset="0"/>
              </a:rPr>
              <a:t>200</a:t>
            </a:r>
            <a:r>
              <a:rPr lang="en-GB" altLang="el-GR" sz="1300" dirty="0">
                <a:cs typeface="Times New Roman" panose="02020603050405020304" pitchFamily="18" charset="0"/>
              </a:rPr>
              <a:t>x</a:t>
            </a:r>
            <a:r>
              <a:rPr lang="el-GR" altLang="el-GR" sz="1300" dirty="0">
                <a:cs typeface="Times New Roman" panose="02020603050405020304" pitchFamily="18" charset="0"/>
              </a:rPr>
              <a:t>200 εκ., Εθνική Πινακοθήκη.</a:t>
            </a:r>
            <a:r>
              <a:rPr lang="el-GR" altLang="el-GR" sz="1300" dirty="0"/>
              <a:t> </a:t>
            </a:r>
          </a:p>
        </p:txBody>
      </p:sp>
      <p:pic>
        <p:nvPicPr>
          <p:cNvPr id="53251" name="Picture 1028" descr="C:\Documents and Settings\SPIROS\Επιφάνεια εργασίας\ΝΕΟ\Ιδού ο Νυμφίος Έρχεται , σχέδιο 4 , 1899-1900.jpg">
            <a:extLst>
              <a:ext uri="{FF2B5EF4-FFF2-40B4-BE49-F238E27FC236}">
                <a16:creationId xmlns:a16="http://schemas.microsoft.com/office/drawing/2014/main" id="{408900E2-AAE1-D3C0-541D-BB5979345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583088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7">
            <a:extLst>
              <a:ext uri="{FF2B5EF4-FFF2-40B4-BE49-F238E27FC236}">
                <a16:creationId xmlns:a16="http://schemas.microsoft.com/office/drawing/2014/main" id="{77A259D5-0BE5-3B19-C396-FDAE294372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24400" y="5791200"/>
            <a:ext cx="3808040" cy="68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l-GR" altLang="el-GR" sz="1300" i="1" dirty="0">
                <a:cs typeface="Times New Roman" panose="02020603050405020304" pitchFamily="18" charset="0"/>
              </a:rPr>
              <a:t>Η ψυχομάνα</a:t>
            </a:r>
            <a:r>
              <a:rPr lang="el-GR" altLang="el-GR" sz="1300" dirty="0">
                <a:cs typeface="Times New Roman" panose="02020603050405020304" pitchFamily="18" charset="0"/>
              </a:rPr>
              <a:t>, ελαιογραφία σε καμβά, 105</a:t>
            </a:r>
            <a:r>
              <a:rPr lang="en-GB" altLang="el-GR" sz="1300" dirty="0">
                <a:cs typeface="Times New Roman" panose="02020603050405020304" pitchFamily="18" charset="0"/>
              </a:rPr>
              <a:t>x</a:t>
            </a:r>
            <a:r>
              <a:rPr lang="el-GR" altLang="el-GR" sz="1300" dirty="0">
                <a:cs typeface="Times New Roman" panose="02020603050405020304" pitchFamily="18" charset="0"/>
              </a:rPr>
              <a:t>72 εκ., Συλλογή Ιδρύματος Ευριπίδη Κουτλίδη.</a:t>
            </a:r>
            <a:r>
              <a:rPr lang="el-GR" altLang="el-GR" sz="1300" dirty="0"/>
              <a:t> </a:t>
            </a:r>
          </a:p>
        </p:txBody>
      </p:sp>
      <p:pic>
        <p:nvPicPr>
          <p:cNvPr id="29699" name="Picture 1028" descr="C:\Documents and Settings\SPIROS\Επιφάνεια εργασίας\ΝΕΟ\Η Ψυχομάνα , π. 1876. Συλλογή Κουτλίδη.jpg">
            <a:extLst>
              <a:ext uri="{FF2B5EF4-FFF2-40B4-BE49-F238E27FC236}">
                <a16:creationId xmlns:a16="http://schemas.microsoft.com/office/drawing/2014/main" id="{F591ECBD-3ACF-2B0E-B368-983AB36BA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414813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27">
            <a:extLst>
              <a:ext uri="{FF2B5EF4-FFF2-40B4-BE49-F238E27FC236}">
                <a16:creationId xmlns:a16="http://schemas.microsoft.com/office/drawing/2014/main" id="{0C1CF8DB-B3CC-F849-E757-6DA3F6ABDA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6019800"/>
            <a:ext cx="7772400" cy="4572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l-GR" altLang="el-GR" sz="1300" i="1" dirty="0">
                <a:cs typeface="Times New Roman" panose="02020603050405020304" pitchFamily="18" charset="0"/>
              </a:rPr>
              <a:t>Τα αρραβωνιάσματα των παιδιών</a:t>
            </a:r>
            <a:r>
              <a:rPr lang="el-GR" altLang="el-GR" sz="1300" dirty="0">
                <a:cs typeface="Times New Roman" panose="02020603050405020304" pitchFamily="18" charset="0"/>
              </a:rPr>
              <a:t>, 1877, ελαιογραφία σε καμβά, 103</a:t>
            </a:r>
            <a:r>
              <a:rPr lang="en-GB" altLang="el-GR" sz="1300" dirty="0">
                <a:cs typeface="Times New Roman" panose="02020603050405020304" pitchFamily="18" charset="0"/>
              </a:rPr>
              <a:t>x</a:t>
            </a:r>
            <a:r>
              <a:rPr lang="el-GR" altLang="el-GR" sz="1300" dirty="0">
                <a:cs typeface="Times New Roman" panose="02020603050405020304" pitchFamily="18" charset="0"/>
              </a:rPr>
              <a:t>155 εκ., Εθνική Πινακοθήκη.</a:t>
            </a:r>
            <a:r>
              <a:rPr lang="el-GR" altLang="el-GR" sz="1300" dirty="0"/>
              <a:t> </a:t>
            </a:r>
          </a:p>
        </p:txBody>
      </p:sp>
      <p:pic>
        <p:nvPicPr>
          <p:cNvPr id="30723" name="Picture 1028" descr="C:\Documents and Settings\SPIROS\Επιφάνεια εργασίας\ΝΕΟ\Αρραβωνιάσματα των παιδιών , 1877.jpg">
            <a:extLst>
              <a:ext uri="{FF2B5EF4-FFF2-40B4-BE49-F238E27FC236}">
                <a16:creationId xmlns:a16="http://schemas.microsoft.com/office/drawing/2014/main" id="{DCA50140-91EA-F0BC-BB2D-D883B8B96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3863"/>
            <a:ext cx="8077200" cy="55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11C7F352-28BD-85D8-607D-EDFC3D12B1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5791200"/>
            <a:ext cx="7613650" cy="6096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l-GR" altLang="el-GR" sz="1300" i="1" dirty="0"/>
              <a:t>Η </a:t>
            </a:r>
            <a:r>
              <a:rPr lang="en-US" altLang="el-GR" sz="1300" i="1" dirty="0" err="1"/>
              <a:t>χ</a:t>
            </a:r>
            <a:r>
              <a:rPr lang="el-GR" altLang="el-GR" sz="1300" i="1" dirty="0" err="1"/>
              <a:t>αρτομάντισσα</a:t>
            </a:r>
            <a:r>
              <a:rPr lang="el-GR" altLang="el-GR" sz="1300" dirty="0"/>
              <a:t>, 1877, ελαιογραφία σε καμβά, 72,5x</a:t>
            </a:r>
            <a:r>
              <a:rPr lang="en-US" altLang="el-GR" sz="1300" dirty="0"/>
              <a:t>9</a:t>
            </a:r>
            <a:r>
              <a:rPr lang="el-GR" altLang="el-GR" sz="1300" dirty="0"/>
              <a:t>2,5 εκ., Εθνική Πινακοθήκη.</a:t>
            </a:r>
          </a:p>
        </p:txBody>
      </p:sp>
      <p:pic>
        <p:nvPicPr>
          <p:cNvPr id="31747" name="Picture 4" descr="ΧΡ 58">
            <a:extLst>
              <a:ext uri="{FF2B5EF4-FFF2-40B4-BE49-F238E27FC236}">
                <a16:creationId xmlns:a16="http://schemas.microsoft.com/office/drawing/2014/main" id="{A9937509-9BB0-1470-D9F0-9A750FEDF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4" r="2994"/>
          <a:stretch>
            <a:fillRect/>
          </a:stretch>
        </p:blipFill>
        <p:spPr bwMode="auto">
          <a:xfrm>
            <a:off x="838200" y="614363"/>
            <a:ext cx="7613650" cy="502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7">
            <a:extLst>
              <a:ext uri="{FF2B5EF4-FFF2-40B4-BE49-F238E27FC236}">
                <a16:creationId xmlns:a16="http://schemas.microsoft.com/office/drawing/2014/main" id="{99DF5566-36A4-9581-8977-9A445BCA09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5943600"/>
            <a:ext cx="7391400" cy="4572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l-GR" altLang="el-GR" sz="1300" i="1" dirty="0">
                <a:cs typeface="Times New Roman" panose="02020603050405020304" pitchFamily="18" charset="0"/>
              </a:rPr>
              <a:t>Η χαρτορίχτρα</a:t>
            </a:r>
            <a:r>
              <a:rPr lang="el-GR" altLang="el-GR" sz="1300" dirty="0">
                <a:cs typeface="Times New Roman" panose="02020603050405020304" pitchFamily="18" charset="0"/>
              </a:rPr>
              <a:t>, ελαιογραφία σε ξύλο, 32</a:t>
            </a:r>
            <a:r>
              <a:rPr lang="en-US" altLang="el-GR" sz="1300" dirty="0">
                <a:cs typeface="Times New Roman" panose="02020603050405020304" pitchFamily="18" charset="0"/>
              </a:rPr>
              <a:t>x</a:t>
            </a:r>
            <a:r>
              <a:rPr lang="el-GR" altLang="el-GR" sz="1300" dirty="0">
                <a:cs typeface="Times New Roman" panose="02020603050405020304" pitchFamily="18" charset="0"/>
              </a:rPr>
              <a:t>41 εκ., </a:t>
            </a:r>
            <a:r>
              <a:rPr lang="el-GR" altLang="el-GR" sz="1300" dirty="0"/>
              <a:t>Συλλογή Τράπεζας της Ελλάδος</a:t>
            </a:r>
            <a:r>
              <a:rPr lang="en-US" altLang="el-GR" sz="1300" dirty="0"/>
              <a:t>.</a:t>
            </a:r>
            <a:endParaRPr lang="el-GR" altLang="el-GR" dirty="0"/>
          </a:p>
        </p:txBody>
      </p:sp>
      <p:pic>
        <p:nvPicPr>
          <p:cNvPr id="32771" name="Picture 1028" descr="C:\Documents and Settings\SPIROS\Επιφάνεια εργασίας\Καταλογος πινακων_τελικη επιλογη ΤΕ\σ'1 φάκελο όλα\264.jpg">
            <a:extLst>
              <a:ext uri="{FF2B5EF4-FFF2-40B4-BE49-F238E27FC236}">
                <a16:creationId xmlns:a16="http://schemas.microsoft.com/office/drawing/2014/main" id="{2890E586-99BD-1F1E-C5F0-CF206D6EC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12763"/>
            <a:ext cx="6705600" cy="520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7">
            <a:extLst>
              <a:ext uri="{FF2B5EF4-FFF2-40B4-BE49-F238E27FC236}">
                <a16:creationId xmlns:a16="http://schemas.microsoft.com/office/drawing/2014/main" id="{3D824A58-E429-C2C9-D039-4399D8CA46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05400" y="5943600"/>
            <a:ext cx="3276600" cy="60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l-GR" altLang="el-GR" sz="1300" i="1" dirty="0" err="1">
                <a:cs typeface="Times New Roman" panose="02020603050405020304" pitchFamily="18" charset="0"/>
              </a:rPr>
              <a:t>Κου-κου</a:t>
            </a:r>
            <a:r>
              <a:rPr lang="el-GR" altLang="el-GR" sz="1300" dirty="0">
                <a:cs typeface="Times New Roman" panose="02020603050405020304" pitchFamily="18" charset="0"/>
              </a:rPr>
              <a:t>, </a:t>
            </a:r>
            <a:r>
              <a:rPr lang="el-GR" altLang="el-GR" sz="1300" dirty="0"/>
              <a:t>1882, </a:t>
            </a:r>
            <a:r>
              <a:rPr lang="el-GR" altLang="el-GR" sz="1300" dirty="0">
                <a:cs typeface="Times New Roman" panose="02020603050405020304" pitchFamily="18" charset="0"/>
              </a:rPr>
              <a:t>ελαιογραφία σε καμβά, 100</a:t>
            </a:r>
            <a:r>
              <a:rPr lang="en-GB" altLang="el-GR" sz="1300" dirty="0">
                <a:cs typeface="Times New Roman" panose="02020603050405020304" pitchFamily="18" charset="0"/>
              </a:rPr>
              <a:t>x</a:t>
            </a:r>
            <a:r>
              <a:rPr lang="el-GR" altLang="el-GR" sz="1300" dirty="0">
                <a:cs typeface="Times New Roman" panose="02020603050405020304" pitchFamily="18" charset="0"/>
              </a:rPr>
              <a:t>75 εκ., Εθνική Πινακοθήκη. </a:t>
            </a:r>
          </a:p>
        </p:txBody>
      </p:sp>
      <p:pic>
        <p:nvPicPr>
          <p:cNvPr id="33795" name="Picture 1028" descr="C:\Documents and Settings\SPIROS\Επιφάνεια εργασίας\ΝΕΟ\Κου-Κου , 1882 . 100x75 , Αθήνα ΕΠ.jpg">
            <a:extLst>
              <a:ext uri="{FF2B5EF4-FFF2-40B4-BE49-F238E27FC236}">
                <a16:creationId xmlns:a16="http://schemas.microsoft.com/office/drawing/2014/main" id="{7F8AF126-F352-784D-568D-F1A33C28A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304800"/>
            <a:ext cx="46355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>
            <a:extLst>
              <a:ext uri="{FF2B5EF4-FFF2-40B4-BE49-F238E27FC236}">
                <a16:creationId xmlns:a16="http://schemas.microsoft.com/office/drawing/2014/main" id="{D72A15A1-C49E-1D3C-2D8C-0927957CEE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5943600"/>
            <a:ext cx="6934200" cy="533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l-GR" altLang="el-GR" sz="1300" i="1" dirty="0"/>
              <a:t>Το παραμύθι της γιαγιάς</a:t>
            </a:r>
            <a:r>
              <a:rPr lang="el-GR" altLang="el-GR" sz="1300" dirty="0"/>
              <a:t>, 1884, ελαιογραφία σε καμβά, 72x</a:t>
            </a:r>
            <a:r>
              <a:rPr lang="en-US" altLang="el-GR" sz="1300" dirty="0"/>
              <a:t>5</a:t>
            </a:r>
            <a:r>
              <a:rPr lang="el-GR" altLang="el-GR" sz="1300" dirty="0"/>
              <a:t>8 εκ., ιδιωτική συλλογή.</a:t>
            </a:r>
          </a:p>
        </p:txBody>
      </p:sp>
      <p:pic>
        <p:nvPicPr>
          <p:cNvPr id="34819" name="Picture 4" descr="ΧΡ 59">
            <a:extLst>
              <a:ext uri="{FF2B5EF4-FFF2-40B4-BE49-F238E27FC236}">
                <a16:creationId xmlns:a16="http://schemas.microsoft.com/office/drawing/2014/main" id="{97D11D52-0B78-58DF-B216-BDA6FD415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" r="1764"/>
          <a:stretch>
            <a:fillRect/>
          </a:stretch>
        </p:blipFill>
        <p:spPr bwMode="auto">
          <a:xfrm>
            <a:off x="990600" y="533400"/>
            <a:ext cx="6934200" cy="52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7">
            <a:extLst>
              <a:ext uri="{FF2B5EF4-FFF2-40B4-BE49-F238E27FC236}">
                <a16:creationId xmlns:a16="http://schemas.microsoft.com/office/drawing/2014/main" id="{B1525507-D3E6-DD66-AB8A-2BB898B67F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7450" y="6019800"/>
            <a:ext cx="6889750" cy="381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l-GR" altLang="el-GR" sz="1300" i="1" dirty="0">
                <a:cs typeface="Times New Roman" panose="02020603050405020304" pitchFamily="18" charset="0"/>
              </a:rPr>
              <a:t>Το κρυφό </a:t>
            </a:r>
            <a:r>
              <a:rPr lang="el-GR" altLang="el-GR" sz="1300" i="1" dirty="0" err="1">
                <a:cs typeface="Times New Roman" panose="02020603050405020304" pitchFamily="18" charset="0"/>
              </a:rPr>
              <a:t>σχολειό</a:t>
            </a:r>
            <a:r>
              <a:rPr lang="el-GR" altLang="el-GR" sz="1300" dirty="0">
                <a:cs typeface="Times New Roman" panose="02020603050405020304" pitchFamily="18" charset="0"/>
              </a:rPr>
              <a:t>, ελαιογραφία σε ξύλο, 56</a:t>
            </a:r>
            <a:r>
              <a:rPr lang="en-GB" altLang="el-GR" sz="1300" dirty="0">
                <a:cs typeface="Times New Roman" panose="02020603050405020304" pitchFamily="18" charset="0"/>
              </a:rPr>
              <a:t>x</a:t>
            </a:r>
            <a:r>
              <a:rPr lang="el-GR" altLang="el-GR" sz="1300" dirty="0">
                <a:cs typeface="Times New Roman" panose="02020603050405020304" pitchFamily="18" charset="0"/>
              </a:rPr>
              <a:t>74 εκ., ιδιωτική συλλογή.</a:t>
            </a:r>
            <a:endParaRPr lang="el-GR" altLang="el-GR" sz="1300" dirty="0"/>
          </a:p>
        </p:txBody>
      </p:sp>
      <p:pic>
        <p:nvPicPr>
          <p:cNvPr id="35843" name="Picture 1028" descr="C:\Documents and Settings\SPIROS\Επιφάνεια εργασίας\ΝΕΟ\Το Κρυφό Σχολειό , λάδι σε ξύλο . Συλλογή Εμφιετζόγλου.jpg">
            <a:extLst>
              <a:ext uri="{FF2B5EF4-FFF2-40B4-BE49-F238E27FC236}">
                <a16:creationId xmlns:a16="http://schemas.microsoft.com/office/drawing/2014/main" id="{9E2D6284-5428-8BC1-D4F0-F79089624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81000"/>
            <a:ext cx="6889750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Προεπιλεγμένη σχεδίαση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519</Words>
  <Application>Microsoft Macintosh PowerPoint</Application>
  <PresentationFormat>Προβολή στην οθόνη (4:3)</PresentationFormat>
  <Paragraphs>27</Paragraphs>
  <Slides>27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27</vt:i4>
      </vt:variant>
    </vt:vector>
  </HeadingPairs>
  <TitlesOfParts>
    <vt:vector size="31" baseType="lpstr">
      <vt:lpstr>Times New Roman</vt:lpstr>
      <vt:lpstr>Arial</vt:lpstr>
      <vt:lpstr>Calibri</vt:lpstr>
      <vt:lpstr>Προεπιλεγμένη σχεδίαση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ΣΠΥΡΟΣ</dc:creator>
  <cp:lastModifiedBy>Microsoft Office User</cp:lastModifiedBy>
  <cp:revision>130</cp:revision>
  <dcterms:created xsi:type="dcterms:W3CDTF">2006-05-03T23:14:11Z</dcterms:created>
  <dcterms:modified xsi:type="dcterms:W3CDTF">2024-06-18T15:44:19Z</dcterms:modified>
</cp:coreProperties>
</file>