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67" r:id="rId4"/>
    <p:sldId id="259" r:id="rId5"/>
    <p:sldId id="260" r:id="rId6"/>
    <p:sldId id="261" r:id="rId7"/>
    <p:sldId id="262" r:id="rId8"/>
    <p:sldId id="265" r:id="rId9"/>
    <p:sldId id="264" r:id="rId10"/>
    <p:sldId id="263" r:id="rId11"/>
    <p:sldId id="266" r:id="rId12"/>
    <p:sldId id="268" r:id="rId13"/>
    <p:sldId id="270" r:id="rId14"/>
    <p:sldId id="269" r:id="rId15"/>
    <p:sldId id="257" r:id="rId16"/>
    <p:sldId id="271" r:id="rId17"/>
    <p:sldId id="272" r:id="rId18"/>
    <p:sldId id="273" r:id="rId19"/>
    <p:sldId id="275" r:id="rId20"/>
    <p:sldId id="276" r:id="rId21"/>
    <p:sldId id="274" r:id="rId22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GFS Artemisia" panose="02000503080000020003" pitchFamily="2" charset="0"/>
      <p:regular r:id="rId28"/>
    </p:embeddedFont>
    <p:embeddedFont>
      <p:font typeface="GFS Artemisia Bold" panose="02000503080000020003" pitchFamily="2" charset="0"/>
      <p:regular r:id="rId29"/>
      <p:bold r:id="rId30"/>
    </p:embeddedFont>
    <p:embeddedFont>
      <p:font typeface="GFS Artemisia Bold Italics" panose="02000805000000090004" pitchFamily="2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15" autoAdjust="0"/>
  </p:normalViewPr>
  <p:slideViewPr>
    <p:cSldViewPr>
      <p:cViewPr varScale="1">
        <p:scale>
          <a:sx n="70" d="100"/>
          <a:sy n="70" d="100"/>
        </p:scale>
        <p:origin x="84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94FAB-A646-504E-AB69-1709B126AC49}" type="datetimeFigureOut">
              <a:rPr lang="el-GR" smtClean="0"/>
              <a:t>5/6/24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D189E-91BC-8A45-87C7-491C62B162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0863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D189E-91BC-8A45-87C7-491C62B162CB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8615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r="-6250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2152492" y="8162924"/>
            <a:ext cx="14407224" cy="20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FFFFFF"/>
                </a:solidFill>
                <a:latin typeface="GFS Artemisia Bold"/>
              </a:rPr>
              <a:t>Claude Monet </a:t>
            </a:r>
          </a:p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GFS Artemisia Bold"/>
              </a:rPr>
              <a:t>(1840-1926)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47459" y="188107"/>
            <a:ext cx="6887011" cy="9070193"/>
          </a:xfrm>
          <a:custGeom>
            <a:avLst/>
            <a:gdLst/>
            <a:ahLst/>
            <a:cxnLst/>
            <a:rect l="l" t="t" r="r" b="b"/>
            <a:pathLst>
              <a:path w="6887011" h="9070193">
                <a:moveTo>
                  <a:pt x="0" y="0"/>
                </a:moveTo>
                <a:lnTo>
                  <a:pt x="6887011" y="0"/>
                </a:lnTo>
                <a:lnTo>
                  <a:pt x="6887011" y="9070193"/>
                </a:lnTo>
                <a:lnTo>
                  <a:pt x="0" y="90701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293929" y="9338561"/>
            <a:ext cx="17994071" cy="948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8"/>
              </a:lnSpc>
              <a:spcBef>
                <a:spcPct val="0"/>
              </a:spcBef>
            </a:pP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Η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λεωφόρος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των</a:t>
            </a:r>
            <a:r>
              <a:rPr lang="el-GR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Κ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απ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ουτ</a:t>
            </a:r>
            <a:r>
              <a:rPr lang="el-GR" sz="2634" dirty="0">
                <a:solidFill>
                  <a:srgbClr val="FEFEFE"/>
                </a:solidFill>
                <a:latin typeface="GFS Artemisia Bold Italics"/>
              </a:rPr>
              <a:t>σ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ί</a:t>
            </a:r>
            <a:r>
              <a:rPr lang="el-GR" sz="2634" dirty="0" err="1">
                <a:solidFill>
                  <a:srgbClr val="FEFEFE"/>
                </a:solidFill>
                <a:latin typeface="GFS Artemisia Bold Italics"/>
              </a:rPr>
              <a:t>νων</a:t>
            </a:r>
            <a:r>
              <a:rPr lang="el-GR" sz="2634" dirty="0">
                <a:solidFill>
                  <a:srgbClr val="FEFEFE"/>
                </a:solidFill>
                <a:latin typeface="GFS Artemisia Bold Italics"/>
              </a:rPr>
              <a:t>,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1873,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, 80 x 60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., </a:t>
            </a:r>
            <a:br>
              <a:rPr lang="el-GR" sz="2634" dirty="0">
                <a:solidFill>
                  <a:srgbClr val="FEFEFE"/>
                </a:solidFill>
                <a:latin typeface="GFS Artemisia Bold"/>
              </a:rPr>
            </a:b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Kansas City, Nelson-Atkins Museum of Art.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34972" y="213466"/>
            <a:ext cx="11818056" cy="8885756"/>
          </a:xfrm>
          <a:custGeom>
            <a:avLst/>
            <a:gdLst/>
            <a:ahLst/>
            <a:cxnLst/>
            <a:rect l="l" t="t" r="r" b="b"/>
            <a:pathLst>
              <a:path w="11818056" h="8885756">
                <a:moveTo>
                  <a:pt x="0" y="0"/>
                </a:moveTo>
                <a:lnTo>
                  <a:pt x="11818056" y="0"/>
                </a:lnTo>
                <a:lnTo>
                  <a:pt x="11818056" y="8885756"/>
                </a:lnTo>
                <a:lnTo>
                  <a:pt x="0" y="88857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412094" y="9182100"/>
            <a:ext cx="17875906" cy="1435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8"/>
              </a:lnSpc>
            </a:pP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Το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 π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λωτό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εργ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στήριο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,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1874,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, 50 x 64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., </a:t>
            </a:r>
            <a:br>
              <a:rPr lang="el-GR" sz="2734" dirty="0">
                <a:solidFill>
                  <a:srgbClr val="FEFEFE"/>
                </a:solidFill>
                <a:latin typeface="GFS Artemisia Bold"/>
              </a:rPr>
            </a:b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Otterlo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, Rijksmuseum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Kröller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-Müller.</a:t>
            </a:r>
          </a:p>
          <a:p>
            <a:pPr algn="ctr">
              <a:lnSpc>
                <a:spcPts val="3828"/>
              </a:lnSpc>
              <a:spcBef>
                <a:spcPct val="0"/>
              </a:spcBef>
            </a:pP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17235" y="177303"/>
            <a:ext cx="7124255" cy="8922477"/>
          </a:xfrm>
          <a:custGeom>
            <a:avLst/>
            <a:gdLst/>
            <a:ahLst/>
            <a:cxnLst/>
            <a:rect l="l" t="t" r="r" b="b"/>
            <a:pathLst>
              <a:path w="7124255" h="8922477">
                <a:moveTo>
                  <a:pt x="0" y="0"/>
                </a:moveTo>
                <a:lnTo>
                  <a:pt x="7124255" y="0"/>
                </a:lnTo>
                <a:lnTo>
                  <a:pt x="7124255" y="8922477"/>
                </a:lnTo>
                <a:lnTo>
                  <a:pt x="0" y="89224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998182" y="9191625"/>
            <a:ext cx="16762360" cy="1897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8"/>
              </a:lnSpc>
            </a:pP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Γυν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ίκ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α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με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ομ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ρέλ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α (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Η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κυρί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α Monet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με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τον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γιό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της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)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,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1875, </a:t>
            </a:r>
            <a:br>
              <a:rPr lang="el-GR" sz="2634" dirty="0">
                <a:solidFill>
                  <a:srgbClr val="FEFEFE"/>
                </a:solidFill>
                <a:latin typeface="GFS Artemisia Bold"/>
              </a:rPr>
            </a:b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, 100 x 81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Ουάσινγκτον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Εθνική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Πιν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κοθήκη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.</a:t>
            </a:r>
          </a:p>
          <a:p>
            <a:pPr algn="ctr">
              <a:lnSpc>
                <a:spcPts val="3688"/>
              </a:lnSpc>
            </a:pP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, .</a:t>
            </a:r>
          </a:p>
          <a:p>
            <a:pPr algn="ctr">
              <a:lnSpc>
                <a:spcPts val="3688"/>
              </a:lnSpc>
              <a:spcBef>
                <a:spcPct val="0"/>
              </a:spcBef>
            </a:pP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08691" y="336013"/>
            <a:ext cx="12116466" cy="8922287"/>
          </a:xfrm>
          <a:custGeom>
            <a:avLst/>
            <a:gdLst/>
            <a:ahLst/>
            <a:cxnLst/>
            <a:rect l="l" t="t" r="r" b="b"/>
            <a:pathLst>
              <a:path w="12116466" h="8922287">
                <a:moveTo>
                  <a:pt x="0" y="0"/>
                </a:moveTo>
                <a:lnTo>
                  <a:pt x="12116466" y="0"/>
                </a:lnTo>
                <a:lnTo>
                  <a:pt x="12116466" y="8922287"/>
                </a:lnTo>
                <a:lnTo>
                  <a:pt x="0" y="89222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419527" y="9368187"/>
            <a:ext cx="15448946" cy="139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9"/>
              </a:lnSpc>
            </a:pPr>
            <a:r>
              <a:rPr lang="en-US" sz="2549">
                <a:solidFill>
                  <a:srgbClr val="FEFEFE"/>
                </a:solidFill>
                <a:latin typeface="GFS Artemisia Bold"/>
              </a:rPr>
              <a:t>Claude Monet, </a:t>
            </a:r>
            <a:r>
              <a:rPr lang="en-US" sz="2549">
                <a:solidFill>
                  <a:srgbClr val="FEFEFE"/>
                </a:solidFill>
                <a:latin typeface="GFS Artemisia Bold Italics"/>
              </a:rPr>
              <a:t>Σταθμός Saint-Lazare, </a:t>
            </a:r>
            <a:r>
              <a:rPr lang="en-US" sz="2549">
                <a:solidFill>
                  <a:srgbClr val="FEFEFE"/>
                </a:solidFill>
                <a:latin typeface="GFS Artemisia Bold"/>
              </a:rPr>
              <a:t>1877, ελαιογραφία σε καμβά, 76 x 104 εκ., Παρίσι, Μουσείο Orsay.</a:t>
            </a:r>
          </a:p>
          <a:p>
            <a:pPr algn="ctr">
              <a:lnSpc>
                <a:spcPts val="3569"/>
              </a:lnSpc>
              <a:spcBef>
                <a:spcPct val="0"/>
              </a:spcBef>
            </a:pPr>
            <a:r>
              <a:rPr lang="en-US" sz="2549">
                <a:solidFill>
                  <a:srgbClr val="FEFEFE"/>
                </a:solidFill>
                <a:latin typeface="GFS Artemisia Bold"/>
              </a:rPr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50677" y="280969"/>
            <a:ext cx="6916906" cy="8774087"/>
          </a:xfrm>
          <a:custGeom>
            <a:avLst/>
            <a:gdLst/>
            <a:ahLst/>
            <a:cxnLst/>
            <a:rect l="l" t="t" r="r" b="b"/>
            <a:pathLst>
              <a:path w="6916906" h="8774087">
                <a:moveTo>
                  <a:pt x="0" y="0"/>
                </a:moveTo>
                <a:lnTo>
                  <a:pt x="6916906" y="0"/>
                </a:lnTo>
                <a:lnTo>
                  <a:pt x="6916906" y="8774087"/>
                </a:lnTo>
                <a:lnTo>
                  <a:pt x="0" y="87740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46964" y="9182100"/>
            <a:ext cx="17994071" cy="948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8"/>
              </a:lnSpc>
              <a:spcBef>
                <a:spcPct val="0"/>
              </a:spcBef>
            </a:pP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Ο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κή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ος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του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 Monet 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στο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Vétheuil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, 1881,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, 152 x 121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., </a:t>
            </a:r>
            <a:br>
              <a:rPr lang="el-GR" sz="2734" dirty="0">
                <a:solidFill>
                  <a:srgbClr val="FEFEFE"/>
                </a:solidFill>
                <a:latin typeface="GFS Artemisia Bold"/>
              </a:rPr>
            </a:b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Ουάσινγκτον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Εθνική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Πιν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κοθήκη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17037" y="182725"/>
            <a:ext cx="7443578" cy="8950194"/>
          </a:xfrm>
          <a:custGeom>
            <a:avLst/>
            <a:gdLst/>
            <a:ahLst/>
            <a:cxnLst/>
            <a:rect l="l" t="t" r="r" b="b"/>
            <a:pathLst>
              <a:path w="7443578" h="8950194">
                <a:moveTo>
                  <a:pt x="0" y="0"/>
                </a:moveTo>
                <a:lnTo>
                  <a:pt x="7443578" y="0"/>
                </a:lnTo>
                <a:lnTo>
                  <a:pt x="7443578" y="8950194"/>
                </a:lnTo>
                <a:lnTo>
                  <a:pt x="0" y="89501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293929" y="9276965"/>
            <a:ext cx="17994071" cy="481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8"/>
              </a:lnSpc>
              <a:spcBef>
                <a:spcPct val="0"/>
              </a:spcBef>
            </a:pPr>
            <a:r>
              <a:rPr lang="en-US" sz="2834" dirty="0" err="1">
                <a:solidFill>
                  <a:srgbClr val="FEFEFE"/>
                </a:solidFill>
                <a:latin typeface="GFS Artemisia Bold Italics"/>
              </a:rPr>
              <a:t>Αυτο</a:t>
            </a:r>
            <a:r>
              <a:rPr lang="en-US" sz="2834" dirty="0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834" dirty="0" err="1">
                <a:solidFill>
                  <a:srgbClr val="FEFEFE"/>
                </a:solidFill>
                <a:latin typeface="GFS Artemisia Bold Italics"/>
              </a:rPr>
              <a:t>ροσω</a:t>
            </a:r>
            <a:r>
              <a:rPr lang="en-US" sz="2834" dirty="0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834" dirty="0" err="1">
                <a:solidFill>
                  <a:srgbClr val="FEFEFE"/>
                </a:solidFill>
                <a:latin typeface="GFS Artemisia Bold Italics"/>
              </a:rPr>
              <a:t>ογρ</a:t>
            </a:r>
            <a:r>
              <a:rPr lang="en-US" sz="2834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834" dirty="0" err="1">
                <a:solidFill>
                  <a:srgbClr val="FEFEFE"/>
                </a:solidFill>
                <a:latin typeface="GFS Artemisia Bold Italics"/>
              </a:rPr>
              <a:t>φί</a:t>
            </a:r>
            <a:r>
              <a:rPr lang="en-US" sz="2834" dirty="0">
                <a:solidFill>
                  <a:srgbClr val="FEFEFE"/>
                </a:solidFill>
                <a:latin typeface="GFS Artemisia Bold Italics"/>
              </a:rPr>
              <a:t>α </a:t>
            </a:r>
            <a:r>
              <a:rPr lang="en-US" sz="2834" dirty="0" err="1">
                <a:solidFill>
                  <a:srgbClr val="FEFEFE"/>
                </a:solidFill>
                <a:latin typeface="GFS Artemisia Bold Italics"/>
              </a:rPr>
              <a:t>με</a:t>
            </a:r>
            <a:r>
              <a:rPr lang="en-US" sz="28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34" dirty="0" err="1">
                <a:solidFill>
                  <a:srgbClr val="FEFEFE"/>
                </a:solidFill>
                <a:latin typeface="GFS Artemisia Bold Italics"/>
              </a:rPr>
              <a:t>μ</a:t>
            </a:r>
            <a:r>
              <a:rPr lang="en-US" sz="2834" dirty="0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834" dirty="0" err="1">
                <a:solidFill>
                  <a:srgbClr val="FEFEFE"/>
                </a:solidFill>
                <a:latin typeface="GFS Artemisia Bold Italics"/>
              </a:rPr>
              <a:t>ερέ</a:t>
            </a:r>
            <a:r>
              <a:rPr lang="en-US" sz="2834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1886, </a:t>
            </a:r>
            <a:r>
              <a:rPr lang="en-US" sz="2834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34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34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834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34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34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834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, 56 x 46 </a:t>
            </a:r>
            <a:r>
              <a:rPr lang="en-US" sz="2834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834" dirty="0" err="1">
                <a:solidFill>
                  <a:srgbClr val="FEFEFE"/>
                </a:solidFill>
                <a:latin typeface="GFS Artemisia Bold"/>
              </a:rPr>
              <a:t>Ιδιωτική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34" dirty="0" err="1">
                <a:solidFill>
                  <a:srgbClr val="FEFEFE"/>
                </a:solidFill>
                <a:latin typeface="GFS Artemisia Bold"/>
              </a:rPr>
              <a:t>συλλογή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19149" y="228900"/>
            <a:ext cx="6160943" cy="8873786"/>
          </a:xfrm>
          <a:custGeom>
            <a:avLst/>
            <a:gdLst/>
            <a:ahLst/>
            <a:cxnLst/>
            <a:rect l="l" t="t" r="r" b="b"/>
            <a:pathLst>
              <a:path w="6160943" h="8873786">
                <a:moveTo>
                  <a:pt x="0" y="0"/>
                </a:moveTo>
                <a:lnTo>
                  <a:pt x="6160943" y="0"/>
                </a:lnTo>
                <a:lnTo>
                  <a:pt x="6160943" y="8873785"/>
                </a:lnTo>
                <a:lnTo>
                  <a:pt x="0" y="88737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363340" y="9191625"/>
            <a:ext cx="17172169" cy="1422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8"/>
              </a:lnSpc>
            </a:pP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O</a:t>
            </a:r>
            <a:r>
              <a:rPr lang="el-GR" sz="2634" dirty="0">
                <a:solidFill>
                  <a:srgbClr val="FEFEFE"/>
                </a:solidFill>
                <a:latin typeface="GFS Artemisia Bold Italics"/>
              </a:rPr>
              <a:t> καθεδρικός της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Rouen </a:t>
            </a:r>
            <a:r>
              <a:rPr lang="el-GR" sz="2634" dirty="0">
                <a:solidFill>
                  <a:srgbClr val="FEFEFE"/>
                </a:solidFill>
                <a:latin typeface="GFS Artemisia Bold Italics"/>
              </a:rPr>
              <a:t>το </a:t>
            </a:r>
            <a:r>
              <a:rPr lang="el-GR" sz="2634" dirty="0" err="1">
                <a:solidFill>
                  <a:srgbClr val="FEFEFE"/>
                </a:solidFill>
                <a:latin typeface="GFS Artemisia Bold Italics"/>
              </a:rPr>
              <a:t>μεσημ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έ</a:t>
            </a:r>
            <a:r>
              <a:rPr lang="el-GR" sz="2634" dirty="0" err="1">
                <a:solidFill>
                  <a:srgbClr val="FEFEFE"/>
                </a:solidFill>
                <a:latin typeface="GFS Artemisia Bold Italics"/>
              </a:rPr>
              <a:t>ρι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1892-94, </a:t>
            </a:r>
            <a:r>
              <a:rPr lang="el-GR" sz="2634" dirty="0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αιογραφία σε καμβά, 107 x 74 εκ., </a:t>
            </a:r>
            <a:br>
              <a:rPr lang="el-GR" sz="2634" dirty="0">
                <a:solidFill>
                  <a:srgbClr val="FEFEFE"/>
                </a:solidFill>
                <a:latin typeface="GFS Artemisia Bold"/>
              </a:rPr>
            </a:b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Williamstown, The Clark Art Institute.</a:t>
            </a:r>
          </a:p>
          <a:p>
            <a:pPr algn="ctr">
              <a:lnSpc>
                <a:spcPts val="3688"/>
              </a:lnSpc>
              <a:spcBef>
                <a:spcPct val="0"/>
              </a:spcBef>
            </a:pP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51295" y="246534"/>
            <a:ext cx="5648228" cy="8795098"/>
          </a:xfrm>
          <a:custGeom>
            <a:avLst/>
            <a:gdLst/>
            <a:ahLst/>
            <a:cxnLst/>
            <a:rect l="l" t="t" r="r" b="b"/>
            <a:pathLst>
              <a:path w="5648228" h="8795098">
                <a:moveTo>
                  <a:pt x="0" y="0"/>
                </a:moveTo>
                <a:lnTo>
                  <a:pt x="5648228" y="0"/>
                </a:lnTo>
                <a:lnTo>
                  <a:pt x="5648228" y="8795098"/>
                </a:lnTo>
                <a:lnTo>
                  <a:pt x="0" y="87950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412094" y="9182100"/>
            <a:ext cx="17875906" cy="1486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8"/>
              </a:lnSpc>
            </a:pP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O 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κ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θεδρικός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της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 Rouen</a:t>
            </a:r>
            <a:r>
              <a:rPr lang="el-GR" sz="2734" dirty="0">
                <a:solidFill>
                  <a:srgbClr val="FEFEFE"/>
                </a:solidFill>
                <a:latin typeface="GFS Artemisia Bold Italics"/>
              </a:rPr>
              <a:t> το </a:t>
            </a:r>
            <a:r>
              <a:rPr lang="el-GR" sz="2734" dirty="0" err="1">
                <a:solidFill>
                  <a:srgbClr val="FEFEFE"/>
                </a:solidFill>
                <a:latin typeface="GFS Artemisia Bold Italics"/>
              </a:rPr>
              <a:t>απ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όγευμ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α, 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1894,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, </a:t>
            </a:r>
            <a:br>
              <a:rPr lang="el-GR" sz="2734" dirty="0">
                <a:solidFill>
                  <a:srgbClr val="FEFEFE"/>
                </a:solidFill>
                <a:latin typeface="GFS Artemisia Bold"/>
              </a:rPr>
            </a:b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100 x 65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Μόσχ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α,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Μουσείο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 Pushkin.</a:t>
            </a:r>
          </a:p>
          <a:p>
            <a:pPr algn="ctr">
              <a:lnSpc>
                <a:spcPts val="3828"/>
              </a:lnSpc>
              <a:spcBef>
                <a:spcPct val="0"/>
              </a:spcBef>
            </a:pP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31469" y="245605"/>
            <a:ext cx="6792350" cy="8806082"/>
          </a:xfrm>
          <a:custGeom>
            <a:avLst/>
            <a:gdLst/>
            <a:ahLst/>
            <a:cxnLst/>
            <a:rect l="l" t="t" r="r" b="b"/>
            <a:pathLst>
              <a:path w="6792350" h="8806082">
                <a:moveTo>
                  <a:pt x="0" y="0"/>
                </a:moveTo>
                <a:lnTo>
                  <a:pt x="6792350" y="0"/>
                </a:lnTo>
                <a:lnTo>
                  <a:pt x="6792350" y="8806081"/>
                </a:lnTo>
                <a:lnTo>
                  <a:pt x="0" y="88060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643904" y="9191625"/>
            <a:ext cx="17463812" cy="948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8"/>
              </a:lnSpc>
              <a:spcBef>
                <a:spcPct val="0"/>
              </a:spcBef>
            </a:pP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Γέφυρ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α π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άνω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απ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ό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λίμνη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με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νούφ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ρ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α, 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1899, </a:t>
            </a:r>
            <a:br>
              <a:rPr lang="el-GR" sz="2634" dirty="0">
                <a:solidFill>
                  <a:srgbClr val="FEFEFE"/>
                </a:solidFill>
                <a:latin typeface="GFS Artemisia Bold"/>
              </a:rPr>
            </a:b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, 93 x 74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Νέ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Υόρκη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Μητρο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ολιτικό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Μουσείο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Τέχνης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41258" y="533418"/>
            <a:ext cx="13405484" cy="8565804"/>
          </a:xfrm>
          <a:custGeom>
            <a:avLst/>
            <a:gdLst/>
            <a:ahLst/>
            <a:cxnLst/>
            <a:rect l="l" t="t" r="r" b="b"/>
            <a:pathLst>
              <a:path w="13405484" h="8565804">
                <a:moveTo>
                  <a:pt x="0" y="0"/>
                </a:moveTo>
                <a:lnTo>
                  <a:pt x="13405484" y="0"/>
                </a:lnTo>
                <a:lnTo>
                  <a:pt x="13405484" y="8565804"/>
                </a:lnTo>
                <a:lnTo>
                  <a:pt x="0" y="85658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206047" y="9191625"/>
            <a:ext cx="17875906" cy="1422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8"/>
              </a:lnSpc>
            </a:pP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Γέφυρ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α Waterloo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με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ομίχλη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,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1899-1901,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, 65 x 100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., </a:t>
            </a:r>
            <a:br>
              <a:rPr lang="el-GR" sz="2634" dirty="0">
                <a:solidFill>
                  <a:srgbClr val="FEFEFE"/>
                </a:solidFill>
                <a:latin typeface="GFS Artemisia Bold"/>
              </a:rPr>
            </a:b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Aγί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Πετρού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ολη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Mουσείο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Ερμιτάζ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.</a:t>
            </a:r>
          </a:p>
          <a:p>
            <a:pPr algn="ctr">
              <a:lnSpc>
                <a:spcPts val="3688"/>
              </a:lnSpc>
              <a:spcBef>
                <a:spcPct val="0"/>
              </a:spcBef>
            </a:pP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65083" y="212104"/>
            <a:ext cx="7818764" cy="8901819"/>
          </a:xfrm>
          <a:custGeom>
            <a:avLst/>
            <a:gdLst/>
            <a:ahLst/>
            <a:cxnLst/>
            <a:rect l="l" t="t" r="r" b="b"/>
            <a:pathLst>
              <a:path w="7818764" h="8901819">
                <a:moveTo>
                  <a:pt x="0" y="0"/>
                </a:moveTo>
                <a:lnTo>
                  <a:pt x="7818764" y="0"/>
                </a:lnTo>
                <a:lnTo>
                  <a:pt x="7818764" y="8901819"/>
                </a:lnTo>
                <a:lnTo>
                  <a:pt x="0" y="89018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46964" y="9276965"/>
            <a:ext cx="17994071" cy="481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8"/>
              </a:lnSpc>
              <a:spcBef>
                <a:spcPct val="0"/>
              </a:spcBef>
            </a:pPr>
            <a:r>
              <a:rPr lang="el-GR" sz="2834" dirty="0" err="1">
                <a:solidFill>
                  <a:srgbClr val="FEFEFE"/>
                </a:solidFill>
                <a:latin typeface="GFS Artemisia Bold Italics"/>
              </a:rPr>
              <a:t>Γε</a:t>
            </a:r>
            <a:r>
              <a:rPr lang="en-US" sz="2834" dirty="0" err="1">
                <a:solidFill>
                  <a:srgbClr val="FEFEFE"/>
                </a:solidFill>
                <a:latin typeface="GFS Artemisia Bold Italics"/>
              </a:rPr>
              <a:t>ύμ</a:t>
            </a:r>
            <a:r>
              <a:rPr lang="en-US" sz="2834" dirty="0">
                <a:solidFill>
                  <a:srgbClr val="FEFEFE"/>
                </a:solidFill>
                <a:latin typeface="GFS Artemisia Bold Italics"/>
              </a:rPr>
              <a:t>α </a:t>
            </a:r>
            <a:r>
              <a:rPr lang="en-US" sz="2834" dirty="0" err="1">
                <a:solidFill>
                  <a:srgbClr val="FEFEFE"/>
                </a:solidFill>
                <a:latin typeface="GFS Artemisia Bold Italics"/>
              </a:rPr>
              <a:t>στη</a:t>
            </a:r>
            <a:r>
              <a:rPr lang="en-US" sz="28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34" dirty="0" err="1">
                <a:solidFill>
                  <a:srgbClr val="FEFEFE"/>
                </a:solidFill>
                <a:latin typeface="GFS Artemisia Bold Italics"/>
              </a:rPr>
              <a:t>χλόη</a:t>
            </a:r>
            <a:r>
              <a:rPr lang="en-US" sz="2834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1865</a:t>
            </a:r>
            <a:r>
              <a:rPr lang="el-GR" sz="2834" dirty="0">
                <a:solidFill>
                  <a:srgbClr val="FEFEFE"/>
                </a:solidFill>
                <a:latin typeface="GFS Artemisia Bold"/>
              </a:rPr>
              <a:t>-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66, </a:t>
            </a:r>
            <a:r>
              <a:rPr lang="en-US" sz="2834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34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34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834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34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34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834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, 248 x 218 </a:t>
            </a:r>
            <a:r>
              <a:rPr lang="en-US" sz="2834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834" dirty="0" err="1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34" dirty="0" err="1">
                <a:solidFill>
                  <a:srgbClr val="FEFEFE"/>
                </a:solidFill>
                <a:latin typeface="GFS Artemisia Bold"/>
              </a:rPr>
              <a:t>ρίσι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834" dirty="0" err="1">
                <a:solidFill>
                  <a:srgbClr val="FEFEFE"/>
                </a:solidFill>
                <a:latin typeface="GFS Artemisia Bold"/>
              </a:rPr>
              <a:t>Μουσείο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 Orsay.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50602" y="346477"/>
            <a:ext cx="13526887" cy="8735075"/>
          </a:xfrm>
          <a:custGeom>
            <a:avLst/>
            <a:gdLst/>
            <a:ahLst/>
            <a:cxnLst/>
            <a:rect l="l" t="t" r="r" b="b"/>
            <a:pathLst>
              <a:path w="13526887" h="8735075">
                <a:moveTo>
                  <a:pt x="0" y="0"/>
                </a:moveTo>
                <a:lnTo>
                  <a:pt x="13526887" y="0"/>
                </a:lnTo>
                <a:lnTo>
                  <a:pt x="13526887" y="8735074"/>
                </a:lnTo>
                <a:lnTo>
                  <a:pt x="0" y="8735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206047" y="9191625"/>
            <a:ext cx="17875906" cy="922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8"/>
              </a:lnSpc>
            </a:pP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Γέφυρ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α Waterloo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,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1903,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, 64 x 101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Aγί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Πετρού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ολη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Mουσείο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Ερμιτάζ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.</a:t>
            </a:r>
          </a:p>
          <a:p>
            <a:pPr algn="ctr">
              <a:lnSpc>
                <a:spcPts val="3688"/>
              </a:lnSpc>
              <a:spcBef>
                <a:spcPct val="0"/>
              </a:spcBef>
            </a:pP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03119" y="208035"/>
            <a:ext cx="8881762" cy="8801746"/>
          </a:xfrm>
          <a:custGeom>
            <a:avLst/>
            <a:gdLst/>
            <a:ahLst/>
            <a:cxnLst/>
            <a:rect l="l" t="t" r="r" b="b"/>
            <a:pathLst>
              <a:path w="8881762" h="8801746">
                <a:moveTo>
                  <a:pt x="0" y="0"/>
                </a:moveTo>
                <a:lnTo>
                  <a:pt x="8881762" y="0"/>
                </a:lnTo>
                <a:lnTo>
                  <a:pt x="8881762" y="8801747"/>
                </a:lnTo>
                <a:lnTo>
                  <a:pt x="0" y="88017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206047" y="9182100"/>
            <a:ext cx="17875906" cy="1435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8"/>
              </a:lnSpc>
            </a:pP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Νούφ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ρ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α, 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1914, ελαιογραφία σε καμβά, 200 x 200 εκ., </a:t>
            </a:r>
            <a:br>
              <a:rPr lang="el-GR" sz="2734" dirty="0">
                <a:solidFill>
                  <a:srgbClr val="FEFEFE"/>
                </a:solidFill>
                <a:latin typeface="GFS Artemisia Bold"/>
              </a:rPr>
            </a:b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Τόκιο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l-GR" sz="2734" dirty="0">
                <a:solidFill>
                  <a:srgbClr val="FEFEFE"/>
                </a:solidFill>
                <a:latin typeface="GFS Artemisia Bold"/>
              </a:rPr>
              <a:t>Εθνικό Μουσείο Δυτικής Τέχνης.</a:t>
            </a:r>
            <a:endParaRPr lang="en-US" sz="2734" dirty="0">
              <a:solidFill>
                <a:srgbClr val="FEFEFE"/>
              </a:solidFill>
              <a:latin typeface="GFS Artemisia"/>
            </a:endParaRPr>
          </a:p>
          <a:p>
            <a:pPr algn="ctr">
              <a:lnSpc>
                <a:spcPts val="3828"/>
              </a:lnSpc>
              <a:spcBef>
                <a:spcPct val="0"/>
              </a:spcBef>
            </a:pP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00398" y="0"/>
            <a:ext cx="5867801" cy="9107898"/>
          </a:xfrm>
          <a:custGeom>
            <a:avLst/>
            <a:gdLst/>
            <a:ahLst/>
            <a:cxnLst/>
            <a:rect l="l" t="t" r="r" b="b"/>
            <a:pathLst>
              <a:path w="5617652" h="8890448">
                <a:moveTo>
                  <a:pt x="0" y="0"/>
                </a:moveTo>
                <a:lnTo>
                  <a:pt x="5617652" y="0"/>
                </a:lnTo>
                <a:lnTo>
                  <a:pt x="5617652" y="8890448"/>
                </a:lnTo>
                <a:lnTo>
                  <a:pt x="0" y="88904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477319" y="9182100"/>
            <a:ext cx="17463812" cy="1486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8"/>
              </a:lnSpc>
            </a:pPr>
            <a:r>
              <a:rPr lang="el-GR" sz="2734" i="1" dirty="0">
                <a:solidFill>
                  <a:srgbClr val="FEFEFE"/>
                </a:solidFill>
                <a:latin typeface="GFS Artemisia Bold"/>
              </a:rPr>
              <a:t>Η 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Camille (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Γυν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ίκ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α 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με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 π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ράσινο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φόρεμ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α), 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1866,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, </a:t>
            </a:r>
            <a:br>
              <a:rPr lang="el-GR" sz="2734" dirty="0">
                <a:solidFill>
                  <a:srgbClr val="FEFEFE"/>
                </a:solidFill>
                <a:latin typeface="GFS Artemisia Bold"/>
              </a:rPr>
            </a:b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231 x 151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Βρέμη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Kunsthalle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.</a:t>
            </a:r>
          </a:p>
          <a:p>
            <a:pPr algn="ctr">
              <a:lnSpc>
                <a:spcPts val="3828"/>
              </a:lnSpc>
              <a:spcBef>
                <a:spcPct val="0"/>
              </a:spcBef>
            </a:pP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09090" y="199207"/>
            <a:ext cx="7363748" cy="9059093"/>
          </a:xfrm>
          <a:custGeom>
            <a:avLst/>
            <a:gdLst/>
            <a:ahLst/>
            <a:cxnLst/>
            <a:rect l="l" t="t" r="r" b="b"/>
            <a:pathLst>
              <a:path w="7363748" h="9059093">
                <a:moveTo>
                  <a:pt x="0" y="0"/>
                </a:moveTo>
                <a:lnTo>
                  <a:pt x="7363748" y="0"/>
                </a:lnTo>
                <a:lnTo>
                  <a:pt x="7363748" y="9059093"/>
                </a:lnTo>
                <a:lnTo>
                  <a:pt x="0" y="90590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" y="9293475"/>
            <a:ext cx="18288000" cy="458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28"/>
              </a:lnSpc>
              <a:spcBef>
                <a:spcPct val="0"/>
              </a:spcBef>
            </a:pP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Γυν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ίκες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στον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κή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ο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1866,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, 255 x 205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ρίσι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Mουσείο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 Orsay.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51892" y="238722"/>
            <a:ext cx="11796309" cy="8821169"/>
          </a:xfrm>
          <a:custGeom>
            <a:avLst/>
            <a:gdLst/>
            <a:ahLst/>
            <a:cxnLst/>
            <a:rect l="l" t="t" r="r" b="b"/>
            <a:pathLst>
              <a:path w="11796309" h="8821169">
                <a:moveTo>
                  <a:pt x="0" y="0"/>
                </a:moveTo>
                <a:lnTo>
                  <a:pt x="11796310" y="0"/>
                </a:lnTo>
                <a:lnTo>
                  <a:pt x="11796310" y="8821169"/>
                </a:lnTo>
                <a:lnTo>
                  <a:pt x="0" y="8821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412094" y="9182100"/>
            <a:ext cx="17875906" cy="1486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8"/>
              </a:lnSpc>
            </a:pP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Κή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ος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στο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 Saint-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Adresse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1867,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, 98 x 130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., </a:t>
            </a:r>
            <a:br>
              <a:rPr lang="el-GR" sz="2734" dirty="0">
                <a:solidFill>
                  <a:srgbClr val="FEFEFE"/>
                </a:solidFill>
                <a:latin typeface="GFS Artemisia Bold"/>
              </a:rPr>
            </a:b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Νέ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Υόρκη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Μητρο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ολιτικό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Μουσείο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Τέχνης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.</a:t>
            </a:r>
          </a:p>
          <a:p>
            <a:pPr algn="ctr">
              <a:lnSpc>
                <a:spcPts val="3828"/>
              </a:lnSpc>
              <a:spcBef>
                <a:spcPct val="0"/>
              </a:spcBef>
            </a:pP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25705" y="274820"/>
            <a:ext cx="12330519" cy="8763695"/>
          </a:xfrm>
          <a:custGeom>
            <a:avLst/>
            <a:gdLst/>
            <a:ahLst/>
            <a:cxnLst/>
            <a:rect l="l" t="t" r="r" b="b"/>
            <a:pathLst>
              <a:path w="12330519" h="8763695">
                <a:moveTo>
                  <a:pt x="0" y="0"/>
                </a:moveTo>
                <a:lnTo>
                  <a:pt x="12330519" y="0"/>
                </a:lnTo>
                <a:lnTo>
                  <a:pt x="12330519" y="8763695"/>
                </a:lnTo>
                <a:lnTo>
                  <a:pt x="0" y="87636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293929" y="9182100"/>
            <a:ext cx="17994071" cy="948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8"/>
              </a:lnSpc>
              <a:spcBef>
                <a:spcPct val="0"/>
              </a:spcBef>
            </a:pP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La 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Grenouillère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1869,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, 75 x 100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., </a:t>
            </a:r>
            <a:br>
              <a:rPr lang="el-GR" sz="2734" dirty="0">
                <a:solidFill>
                  <a:srgbClr val="FEFEFE"/>
                </a:solidFill>
                <a:latin typeface="GFS Artemisia Bold"/>
              </a:rPr>
            </a:b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Νέ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Υόρκη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Μητρο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ολιτικό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Μουσείο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Τέχνης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97563" y="173405"/>
            <a:ext cx="6085000" cy="8878014"/>
          </a:xfrm>
          <a:custGeom>
            <a:avLst/>
            <a:gdLst/>
            <a:ahLst/>
            <a:cxnLst/>
            <a:rect l="l" t="t" r="r" b="b"/>
            <a:pathLst>
              <a:path w="6085000" h="8878014">
                <a:moveTo>
                  <a:pt x="0" y="0"/>
                </a:moveTo>
                <a:lnTo>
                  <a:pt x="6085000" y="0"/>
                </a:lnTo>
                <a:lnTo>
                  <a:pt x="6085000" y="8878015"/>
                </a:lnTo>
                <a:lnTo>
                  <a:pt x="0" y="88780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46964" y="9182100"/>
            <a:ext cx="17994071" cy="458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8"/>
              </a:lnSpc>
              <a:spcBef>
                <a:spcPct val="0"/>
              </a:spcBef>
            </a:pP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Ξενοδοχείο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στο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 Trouville, 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1870,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, 81 x 59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ρίσι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Mουσείο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 Orsay.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05394" y="238432"/>
            <a:ext cx="10277212" cy="8814075"/>
          </a:xfrm>
          <a:custGeom>
            <a:avLst/>
            <a:gdLst/>
            <a:ahLst/>
            <a:cxnLst/>
            <a:rect l="l" t="t" r="r" b="b"/>
            <a:pathLst>
              <a:path w="10277212" h="8814075">
                <a:moveTo>
                  <a:pt x="0" y="0"/>
                </a:moveTo>
                <a:lnTo>
                  <a:pt x="10277212" y="0"/>
                </a:lnTo>
                <a:lnTo>
                  <a:pt x="10277212" y="8814075"/>
                </a:lnTo>
                <a:lnTo>
                  <a:pt x="0" y="88140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293929" y="9182100"/>
            <a:ext cx="17994071" cy="948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8"/>
              </a:lnSpc>
              <a:spcBef>
                <a:spcPct val="0"/>
              </a:spcBef>
            </a:pP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Εντύ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ωση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Αν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τολή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ηλίου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187</a:t>
            </a:r>
            <a:r>
              <a:rPr lang="el-GR" sz="2734" dirty="0">
                <a:solidFill>
                  <a:srgbClr val="FEFEFE"/>
                </a:solidFill>
                <a:latin typeface="GFS Artemisia Bold"/>
              </a:rPr>
              <a:t>2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, 48 x 63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.,</a:t>
            </a:r>
            <a:br>
              <a:rPr lang="el-GR" sz="2734" dirty="0">
                <a:solidFill>
                  <a:srgbClr val="FEFEFE"/>
                </a:solidFill>
                <a:latin typeface="GFS Artemisia Bold"/>
              </a:rPr>
            </a:b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ρίσι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Μουσείο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Marmottan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 Monet.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66488" y="200936"/>
            <a:ext cx="13832258" cy="8881757"/>
          </a:xfrm>
          <a:custGeom>
            <a:avLst/>
            <a:gdLst/>
            <a:ahLst/>
            <a:cxnLst/>
            <a:rect l="l" t="t" r="r" b="b"/>
            <a:pathLst>
              <a:path w="13832258" h="8881757">
                <a:moveTo>
                  <a:pt x="0" y="0"/>
                </a:moveTo>
                <a:lnTo>
                  <a:pt x="13832258" y="0"/>
                </a:lnTo>
                <a:lnTo>
                  <a:pt x="13832258" y="8881757"/>
                </a:lnTo>
                <a:lnTo>
                  <a:pt x="0" y="88817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261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46964" y="9191625"/>
            <a:ext cx="17994071" cy="445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8"/>
              </a:lnSpc>
              <a:spcBef>
                <a:spcPct val="0"/>
              </a:spcBef>
            </a:pP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Λεμ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β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οδρομίες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στο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Argenteuil, 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1872,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, 48 x 75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ρίσι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Mουσείο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 Orsay.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481</Words>
  <Application>Microsoft Macintosh PowerPoint</Application>
  <PresentationFormat>Προσαρμογή</PresentationFormat>
  <Paragraphs>34</Paragraphs>
  <Slides>21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7" baseType="lpstr">
      <vt:lpstr>GFS Artemisia Bold Italics</vt:lpstr>
      <vt:lpstr>GFS Artemisia</vt:lpstr>
      <vt:lpstr>Arial</vt:lpstr>
      <vt:lpstr>Calibri</vt:lpstr>
      <vt:lpstr>GFS Artemisia Bold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Claude Monet (1840-1926)</dc:title>
  <cp:lastModifiedBy>Microsoft Office User</cp:lastModifiedBy>
  <cp:revision>5</cp:revision>
  <dcterms:created xsi:type="dcterms:W3CDTF">2006-08-16T00:00:00Z</dcterms:created>
  <dcterms:modified xsi:type="dcterms:W3CDTF">2024-06-05T14:56:01Z</dcterms:modified>
  <dc:identifier>DAF59HwCvUg</dc:identifier>
</cp:coreProperties>
</file>