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68" r:id="rId4"/>
    <p:sldId id="258" r:id="rId5"/>
    <p:sldId id="259" r:id="rId6"/>
    <p:sldId id="276" r:id="rId7"/>
    <p:sldId id="275" r:id="rId8"/>
    <p:sldId id="271" r:id="rId9"/>
    <p:sldId id="272" r:id="rId10"/>
    <p:sldId id="269" r:id="rId11"/>
    <p:sldId id="273" r:id="rId12"/>
    <p:sldId id="262" r:id="rId13"/>
    <p:sldId id="263" r:id="rId14"/>
    <p:sldId id="274" r:id="rId15"/>
    <p:sldId id="270" r:id="rId16"/>
    <p:sldId id="264" r:id="rId17"/>
    <p:sldId id="265" r:id="rId18"/>
    <p:sldId id="266" r:id="rId19"/>
    <p:sldId id="257" r:id="rId20"/>
    <p:sldId id="261" r:id="rId21"/>
    <p:sldId id="267" r:id="rId22"/>
  </p:sldIdLst>
  <p:sldSz cx="18288000" cy="10287000"/>
  <p:notesSz cx="6858000" cy="9144000"/>
  <p:embeddedFontLst>
    <p:embeddedFont>
      <p:font typeface="GFS Artemisia" panose="02000503080000020003" pitchFamily="2" charset="0"/>
      <p:regular r:id="rId23"/>
    </p:embeddedFont>
    <p:embeddedFont>
      <p:font typeface="GFS Artemisia Bold" panose="02000503080000020003"/>
      <p:regular r:id="rId24"/>
      <p:bold r:id="rId25"/>
    </p:embeddedFont>
    <p:embeddedFont>
      <p:font typeface="GFS Artemisia Bold Italics" panose="02000805000000090004" pitchFamily="2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05" autoAdjust="0"/>
  </p:normalViewPr>
  <p:slideViewPr>
    <p:cSldViewPr>
      <p:cViewPr varScale="1">
        <p:scale>
          <a:sx n="67" d="100"/>
          <a:sy n="67" d="100"/>
        </p:scale>
        <p:origin x="90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148" b="-14148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192262" y="8162924"/>
            <a:ext cx="13903477" cy="2047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FFFFFF"/>
                </a:solidFill>
                <a:latin typeface="GFS Artemisia Bold"/>
              </a:rPr>
              <a:t>Édouard Manet </a:t>
            </a:r>
          </a:p>
          <a:p>
            <a:pPr algn="ctr">
              <a:lnSpc>
                <a:spcPts val="7979"/>
              </a:lnSpc>
              <a:spcBef>
                <a:spcPct val="0"/>
              </a:spcBef>
            </a:pPr>
            <a:r>
              <a:rPr lang="en-US" sz="5699">
                <a:solidFill>
                  <a:srgbClr val="FFFFFF"/>
                </a:solidFill>
                <a:latin typeface="GFS Artemisia Bold"/>
              </a:rPr>
              <a:t>(1832-1883)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66543" y="213296"/>
            <a:ext cx="10976947" cy="9045004"/>
          </a:xfrm>
          <a:custGeom>
            <a:avLst/>
            <a:gdLst/>
            <a:ahLst/>
            <a:cxnLst/>
            <a:rect l="l" t="t" r="r" b="b"/>
            <a:pathLst>
              <a:path w="10976947" h="9045004">
                <a:moveTo>
                  <a:pt x="0" y="0"/>
                </a:moveTo>
                <a:lnTo>
                  <a:pt x="10976947" y="0"/>
                </a:lnTo>
                <a:lnTo>
                  <a:pt x="10976947" y="9045004"/>
                </a:lnTo>
                <a:lnTo>
                  <a:pt x="0" y="90450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338561"/>
            <a:ext cx="17994071" cy="94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Η εκτέλεση του </a:t>
            </a:r>
            <a:r>
              <a:rPr lang="el-GR" sz="2634" dirty="0">
                <a:solidFill>
                  <a:srgbClr val="FEFEFE"/>
                </a:solidFill>
                <a:latin typeface="GFS Artemisia Bold Italics"/>
              </a:rPr>
              <a:t>αυτοκράτορα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Μαξιμιλιανού του Μεξικού,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1867, ελαιογραφία σε καμβά, 252 x 305 εκ.,</a:t>
            </a:r>
            <a:r>
              <a:rPr lang="el-GR" sz="2634" dirty="0">
                <a:solidFill>
                  <a:srgbClr val="FEFEFE"/>
                </a:solidFill>
                <a:latin typeface="GFS Artemisia Bold"/>
              </a:rPr>
              <a:t> Μάνχαϊμ</a:t>
            </a:r>
            <a:r>
              <a:rPr lang="en-US" sz="2634" dirty="0">
                <a:solidFill>
                  <a:srgbClr val="FEFEFE"/>
                </a:solidFill>
                <a:latin typeface="GFS Artemisia"/>
              </a:rPr>
              <a:t>, Kunsthalle.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10231" y="217050"/>
            <a:ext cx="7006969" cy="9041250"/>
          </a:xfrm>
          <a:custGeom>
            <a:avLst/>
            <a:gdLst/>
            <a:ahLst/>
            <a:cxnLst/>
            <a:rect l="l" t="t" r="r" b="b"/>
            <a:pathLst>
              <a:path w="7006969" h="9041250">
                <a:moveTo>
                  <a:pt x="0" y="0"/>
                </a:moveTo>
                <a:lnTo>
                  <a:pt x="7006969" y="0"/>
                </a:lnTo>
                <a:lnTo>
                  <a:pt x="7006969" y="9041250"/>
                </a:lnTo>
                <a:lnTo>
                  <a:pt x="0" y="9041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316679" y="9338561"/>
            <a:ext cx="17994071" cy="44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Προσω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πογραφία του Zola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 1868, ελαιογραφία σε καμβά, 146 x 114  εκ., Παρίσι, Μουείο Orsay,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95424" y="200601"/>
            <a:ext cx="11897153" cy="9057699"/>
          </a:xfrm>
          <a:custGeom>
            <a:avLst/>
            <a:gdLst/>
            <a:ahLst/>
            <a:cxnLst/>
            <a:rect l="l" t="t" r="r" b="b"/>
            <a:pathLst>
              <a:path w="11897153" h="9057699">
                <a:moveTo>
                  <a:pt x="0" y="0"/>
                </a:moveTo>
                <a:lnTo>
                  <a:pt x="11897152" y="0"/>
                </a:lnTo>
                <a:lnTo>
                  <a:pt x="11897152" y="9057699"/>
                </a:lnTo>
                <a:lnTo>
                  <a:pt x="0" y="90576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329036"/>
            <a:ext cx="17994071" cy="458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Γεύμ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α στο εργαστήριο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1868, ελαιογραφία σε καμβά, 120 x 154 εκ., Μονάχο, Νέα Πινακοθήκη.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12890" y="199113"/>
            <a:ext cx="6650154" cy="9322645"/>
          </a:xfrm>
          <a:custGeom>
            <a:avLst/>
            <a:gdLst/>
            <a:ahLst/>
            <a:cxnLst/>
            <a:rect l="l" t="t" r="r" b="b"/>
            <a:pathLst>
              <a:path w="6650154" h="9322645">
                <a:moveTo>
                  <a:pt x="0" y="0"/>
                </a:moveTo>
                <a:lnTo>
                  <a:pt x="6650154" y="0"/>
                </a:lnTo>
                <a:lnTo>
                  <a:pt x="6650154" y="9322646"/>
                </a:lnTo>
                <a:lnTo>
                  <a:pt x="0" y="9322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624854"/>
            <a:ext cx="17994071" cy="44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μπα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λκόνι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1868-69, ελαιογραφία σε καμβά, 170 x 125 εκ., Παρίσι, Μουσείο Orsay.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85876" y="275742"/>
            <a:ext cx="6410177" cy="8662401"/>
          </a:xfrm>
          <a:custGeom>
            <a:avLst/>
            <a:gdLst/>
            <a:ahLst/>
            <a:cxnLst/>
            <a:rect l="l" t="t" r="r" b="b"/>
            <a:pathLst>
              <a:path w="6410177" h="8662401">
                <a:moveTo>
                  <a:pt x="0" y="0"/>
                </a:moveTo>
                <a:lnTo>
                  <a:pt x="6410177" y="0"/>
                </a:lnTo>
                <a:lnTo>
                  <a:pt x="6410177" y="8662401"/>
                </a:lnTo>
                <a:lnTo>
                  <a:pt x="0" y="86624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191625"/>
            <a:ext cx="17994071" cy="94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Η α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νά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παυση (Προσωπογραφία της Berthe Morisot),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1870, ελαιογραφία σε καμβά, 148 x 113 εκ.,  Providence, Rhode Island School of Design Museum (RISD Museum).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8920" y="174506"/>
            <a:ext cx="11216714" cy="8898593"/>
          </a:xfrm>
          <a:custGeom>
            <a:avLst/>
            <a:gdLst/>
            <a:ahLst/>
            <a:cxnLst/>
            <a:rect l="l" t="t" r="r" b="b"/>
            <a:pathLst>
              <a:path w="11216714" h="8898593">
                <a:moveTo>
                  <a:pt x="0" y="0"/>
                </a:moveTo>
                <a:lnTo>
                  <a:pt x="11216714" y="0"/>
                </a:lnTo>
                <a:lnTo>
                  <a:pt x="11216714" y="8898593"/>
                </a:lnTo>
                <a:lnTo>
                  <a:pt x="0" y="88985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191625"/>
            <a:ext cx="17994071" cy="92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Ιππ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οδρομίες</a:t>
            </a:r>
            <a:r>
              <a:rPr lang="el-GR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στο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l-GR" sz="2634" dirty="0">
                <a:solidFill>
                  <a:srgbClr val="FEFEFE"/>
                </a:solidFill>
                <a:latin typeface="GFS Artemisia Bold Italics"/>
              </a:rPr>
              <a:t>δάσος της </a:t>
            </a:r>
            <a:r>
              <a:rPr lang="el-GR" sz="2634" dirty="0" err="1">
                <a:solidFill>
                  <a:srgbClr val="FEFEFE"/>
                </a:solidFill>
                <a:latin typeface="GFS Artemisia Bold Italics"/>
              </a:rPr>
              <a:t>Βουλώνης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1872, ελαιογραφία σε καμβά, 73 x 94 εκ., </a:t>
            </a:r>
            <a:br>
              <a:rPr lang="el-GR" sz="2634" dirty="0">
                <a:solidFill>
                  <a:srgbClr val="FEFEFE"/>
                </a:solidFill>
                <a:latin typeface="GFS Artemisia Bold"/>
              </a:rPr>
            </a:b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Νέ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 Υόρκη, Μητροπολιτικό Μουσείο Τέχνης.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56736" y="167422"/>
            <a:ext cx="10974527" cy="8922380"/>
          </a:xfrm>
          <a:custGeom>
            <a:avLst/>
            <a:gdLst/>
            <a:ahLst/>
            <a:cxnLst/>
            <a:rect l="l" t="t" r="r" b="b"/>
            <a:pathLst>
              <a:path w="10974527" h="8922380">
                <a:moveTo>
                  <a:pt x="0" y="0"/>
                </a:moveTo>
                <a:lnTo>
                  <a:pt x="10974528" y="0"/>
                </a:lnTo>
                <a:lnTo>
                  <a:pt x="10974528" y="8922380"/>
                </a:lnTo>
                <a:lnTo>
                  <a:pt x="0" y="8922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240538"/>
            <a:ext cx="17994071" cy="1046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O Monet στο π</a:t>
            </a: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λωτό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 του εργαστήριο στο Argenteuil, 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1874, ελαιογραφία σε καμβά, 83 x 105 εκ., Μόναχο, Νέα Πινακοθήκη.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07599" y="173967"/>
            <a:ext cx="11882302" cy="8903805"/>
          </a:xfrm>
          <a:custGeom>
            <a:avLst/>
            <a:gdLst/>
            <a:ahLst/>
            <a:cxnLst/>
            <a:rect l="l" t="t" r="r" b="b"/>
            <a:pathLst>
              <a:path w="11882302" h="8903805">
                <a:moveTo>
                  <a:pt x="0" y="0"/>
                </a:moveTo>
                <a:lnTo>
                  <a:pt x="11882302" y="0"/>
                </a:lnTo>
                <a:lnTo>
                  <a:pt x="11882302" y="8903805"/>
                </a:lnTo>
                <a:lnTo>
                  <a:pt x="0" y="89038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182100"/>
            <a:ext cx="17994071" cy="458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Βα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ρκάδ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α,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1874, ελαιογραφία σε καμβά, 97 x 130 εκ., Νέα Υόρκη, Μητροπολιτικό Μουσείο Τέχνης.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81042" y="179691"/>
            <a:ext cx="6007013" cy="9078609"/>
          </a:xfrm>
          <a:custGeom>
            <a:avLst/>
            <a:gdLst/>
            <a:ahLst/>
            <a:cxnLst/>
            <a:rect l="l" t="t" r="r" b="b"/>
            <a:pathLst>
              <a:path w="6007013" h="9078609">
                <a:moveTo>
                  <a:pt x="0" y="0"/>
                </a:moveTo>
                <a:lnTo>
                  <a:pt x="6007013" y="0"/>
                </a:lnTo>
                <a:lnTo>
                  <a:pt x="6007013" y="9078609"/>
                </a:lnTo>
                <a:lnTo>
                  <a:pt x="0" y="90786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329036"/>
            <a:ext cx="17994071" cy="948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Μπ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ράντι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δαμάσκηνο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π.</a:t>
            </a:r>
            <a:r>
              <a:rPr lang="el-GR" sz="27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1877,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αιογραφία σε καμβά, 74 x 50 εκ., </a:t>
            </a:r>
            <a:br>
              <a:rPr lang="el-GR" sz="2734" dirty="0">
                <a:solidFill>
                  <a:srgbClr val="FEFEFE"/>
                </a:solidFill>
                <a:latin typeface="GFS Artemisia Bold"/>
              </a:rPr>
            </a:b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Ουάσινγκτον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, Εθνική Πινακοθήκη.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637728" y="206829"/>
            <a:ext cx="7260630" cy="8872460"/>
          </a:xfrm>
          <a:custGeom>
            <a:avLst/>
            <a:gdLst/>
            <a:ahLst/>
            <a:cxnLst/>
            <a:rect l="l" t="t" r="r" b="b"/>
            <a:pathLst>
              <a:path w="7260630" h="8872460">
                <a:moveTo>
                  <a:pt x="0" y="0"/>
                </a:moveTo>
                <a:lnTo>
                  <a:pt x="7260630" y="0"/>
                </a:lnTo>
                <a:lnTo>
                  <a:pt x="7260630" y="8872460"/>
                </a:lnTo>
                <a:lnTo>
                  <a:pt x="0" y="8872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172575"/>
            <a:ext cx="17994071" cy="470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Αυτο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προσωπογραφία με παλέτα, 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1879, ελαιογραφία σε καμβά, 61 x 50 εκ., Ιδιωτική συλλογή.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02828" y="365875"/>
            <a:ext cx="13682344" cy="8574269"/>
          </a:xfrm>
          <a:custGeom>
            <a:avLst/>
            <a:gdLst/>
            <a:ahLst/>
            <a:cxnLst/>
            <a:rect l="l" t="t" r="r" b="b"/>
            <a:pathLst>
              <a:path w="13682344" h="8574269">
                <a:moveTo>
                  <a:pt x="0" y="0"/>
                </a:moveTo>
                <a:lnTo>
                  <a:pt x="13682344" y="0"/>
                </a:lnTo>
                <a:lnTo>
                  <a:pt x="13682344" y="8574269"/>
                </a:lnTo>
                <a:lnTo>
                  <a:pt x="0" y="8574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191625"/>
            <a:ext cx="17994071" cy="950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FEFEFE"/>
                </a:solidFill>
                <a:latin typeface="GFS Artemisia Bold Italics"/>
              </a:rPr>
              <a:t>Μουσική</a:t>
            </a:r>
            <a:r>
              <a:rPr lang="en-US" sz="2700" dirty="0">
                <a:solidFill>
                  <a:srgbClr val="FEFEFE"/>
                </a:solidFill>
                <a:latin typeface="GFS Artemisia Bold Italics"/>
              </a:rPr>
              <a:t> στους κήπους του Κεραμεικού, 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1862, ελαιογραφία σε καμβά, 76 x 118 εκ., </a:t>
            </a:r>
            <a:br>
              <a:rPr lang="el-GR" sz="2700" dirty="0">
                <a:solidFill>
                  <a:srgbClr val="FEFEFE"/>
                </a:solidFill>
                <a:latin typeface="GFS Artemisia Bold"/>
              </a:rPr>
            </a:br>
            <a:r>
              <a:rPr lang="en-US" sz="2700" dirty="0" err="1">
                <a:solidFill>
                  <a:srgbClr val="FEFEFE"/>
                </a:solidFill>
                <a:latin typeface="GFS Artemisia Bold"/>
              </a:rPr>
              <a:t>Λονδίνο</a:t>
            </a:r>
            <a:r>
              <a:rPr lang="en-US" sz="2700" dirty="0">
                <a:solidFill>
                  <a:srgbClr val="FEFEFE"/>
                </a:solidFill>
                <a:latin typeface="GFS Artemisia Bold"/>
              </a:rPr>
              <a:t>, Εθνική Πινακοθήκη.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99237" y="193935"/>
            <a:ext cx="11489526" cy="8900337"/>
          </a:xfrm>
          <a:custGeom>
            <a:avLst/>
            <a:gdLst/>
            <a:ahLst/>
            <a:cxnLst/>
            <a:rect l="l" t="t" r="r" b="b"/>
            <a:pathLst>
              <a:path w="11489526" h="8900337">
                <a:moveTo>
                  <a:pt x="0" y="0"/>
                </a:moveTo>
                <a:lnTo>
                  <a:pt x="11489526" y="0"/>
                </a:lnTo>
                <a:lnTo>
                  <a:pt x="11489526" y="8900337"/>
                </a:lnTo>
                <a:lnTo>
                  <a:pt x="0" y="8900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172575"/>
            <a:ext cx="17994071" cy="97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Στον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χειμωνιάτικο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00" dirty="0" err="1">
                <a:solidFill>
                  <a:srgbClr val="FEFEFE"/>
                </a:solidFill>
                <a:latin typeface="GFS Artemisia Bold Italics"/>
              </a:rPr>
              <a:t>κή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πο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,</a:t>
            </a:r>
            <a:r>
              <a:rPr lang="en-US" sz="2800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1879, ελαιογραφία σε καμβά, 115 x 150 εκ., Βερολίνο, Μουσείο Staatliche.</a:t>
            </a:r>
          </a:p>
          <a:p>
            <a:pPr algn="ctr">
              <a:lnSpc>
                <a:spcPts val="3920"/>
              </a:lnSpc>
              <a:spcBef>
                <a:spcPct val="0"/>
              </a:spcBef>
            </a:pPr>
            <a:r>
              <a:rPr lang="en-US" sz="2800" dirty="0">
                <a:solidFill>
                  <a:srgbClr val="FEFEFE"/>
                </a:solidFill>
                <a:latin typeface="GFS Artemisia Bold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5339" y="504177"/>
            <a:ext cx="11724271" cy="8754123"/>
          </a:xfrm>
          <a:custGeom>
            <a:avLst/>
            <a:gdLst/>
            <a:ahLst/>
            <a:cxnLst/>
            <a:rect l="l" t="t" r="r" b="b"/>
            <a:pathLst>
              <a:path w="11724271" h="8754123">
                <a:moveTo>
                  <a:pt x="0" y="0"/>
                </a:moveTo>
                <a:lnTo>
                  <a:pt x="11724271" y="0"/>
                </a:lnTo>
                <a:lnTo>
                  <a:pt x="11724271" y="8754123"/>
                </a:lnTo>
                <a:lnTo>
                  <a:pt x="0" y="87541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338561"/>
            <a:ext cx="17994071" cy="922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</a:pP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Μπαρ στο Folies-Bergere,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1881-82, ελαιογραφία σε καμβά, 96 x 130 εκ., Λονδίνο, The Courtauld Gallery.</a:t>
            </a:r>
          </a:p>
          <a:p>
            <a:pPr algn="ctr">
              <a:lnSpc>
                <a:spcPts val="3688"/>
              </a:lnSpc>
              <a:spcBef>
                <a:spcPct val="0"/>
              </a:spcBef>
            </a:pPr>
            <a:endParaRPr lang="en-US" sz="2634" dirty="0">
              <a:solidFill>
                <a:srgbClr val="FEFEFE"/>
              </a:solidFill>
              <a:latin typeface="GFS Artemisia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1091" y="257102"/>
            <a:ext cx="12125818" cy="9001198"/>
          </a:xfrm>
          <a:custGeom>
            <a:avLst/>
            <a:gdLst/>
            <a:ahLst/>
            <a:cxnLst/>
            <a:rect l="l" t="t" r="r" b="b"/>
            <a:pathLst>
              <a:path w="12125818" h="9001198">
                <a:moveTo>
                  <a:pt x="0" y="0"/>
                </a:moveTo>
                <a:lnTo>
                  <a:pt x="12125818" y="0"/>
                </a:lnTo>
                <a:lnTo>
                  <a:pt x="12125818" y="9001198"/>
                </a:lnTo>
                <a:lnTo>
                  <a:pt x="0" y="9001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43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316679" y="9338561"/>
            <a:ext cx="17994071" cy="94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O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ηλικιωμένος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μουσικός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 π.</a:t>
            </a:r>
            <a:r>
              <a:rPr lang="el-GR" sz="2634" dirty="0">
                <a:solidFill>
                  <a:srgbClr val="FEFEFE"/>
                </a:solidFill>
                <a:latin typeface="GFS Artemisia Bold"/>
              </a:rPr>
              <a:t>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1862,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αιογραφία σε καμβά, 187 x 248 εκ., </a:t>
            </a:r>
            <a:br>
              <a:rPr lang="el-GR" sz="2634" dirty="0">
                <a:solidFill>
                  <a:srgbClr val="FEFEFE"/>
                </a:solidFill>
                <a:latin typeface="GFS Artemisia Bold"/>
              </a:rPr>
            </a:b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Ουάσινγκτον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, Εθνική Πινακοθήκη.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57751" y="296771"/>
            <a:ext cx="11372498" cy="8961529"/>
          </a:xfrm>
          <a:custGeom>
            <a:avLst/>
            <a:gdLst/>
            <a:ahLst/>
            <a:cxnLst/>
            <a:rect l="l" t="t" r="r" b="b"/>
            <a:pathLst>
              <a:path w="11372498" h="8961529">
                <a:moveTo>
                  <a:pt x="0" y="0"/>
                </a:moveTo>
                <a:lnTo>
                  <a:pt x="11372498" y="0"/>
                </a:lnTo>
                <a:lnTo>
                  <a:pt x="11372498" y="8961529"/>
                </a:lnTo>
                <a:lnTo>
                  <a:pt x="0" y="8961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" y="9296006"/>
            <a:ext cx="18288000" cy="458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l-GR" sz="2734" dirty="0">
                <a:solidFill>
                  <a:srgbClr val="FEFEFE"/>
                </a:solidFill>
                <a:latin typeface="GFS Artemisia Bold Italics"/>
              </a:rPr>
              <a:t>Γ</a:t>
            </a:r>
            <a:r>
              <a:rPr lang="en-US" sz="2734" dirty="0" err="1">
                <a:solidFill>
                  <a:srgbClr val="FEFEFE"/>
                </a:solidFill>
                <a:latin typeface="GFS Artemisia Bold Italics"/>
              </a:rPr>
              <a:t>εύμ</a:t>
            </a:r>
            <a:r>
              <a:rPr lang="en-US" sz="2734" dirty="0">
                <a:solidFill>
                  <a:srgbClr val="FEFEFE"/>
                </a:solidFill>
                <a:latin typeface="GFS Artemisia Bold Italics"/>
              </a:rPr>
              <a:t>α στη χλόη, 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1863, ελαιογραφία σε καμβά, 208 x 265 </a:t>
            </a:r>
            <a:r>
              <a:rPr lang="en-US" sz="2734" dirty="0" err="1">
                <a:solidFill>
                  <a:srgbClr val="FEFEFE"/>
                </a:solidFill>
                <a:latin typeface="GFS Artemisia Bold"/>
              </a:rPr>
              <a:t>εκ</a:t>
            </a:r>
            <a:r>
              <a:rPr lang="en-US" sz="2734" dirty="0">
                <a:solidFill>
                  <a:srgbClr val="FEFEFE"/>
                </a:solidFill>
                <a:latin typeface="GFS Artemisia Bold"/>
              </a:rPr>
              <a:t>., Παρίσι, Μουσείο Orsay.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23201" y="185591"/>
            <a:ext cx="13535526" cy="9258300"/>
          </a:xfrm>
          <a:custGeom>
            <a:avLst/>
            <a:gdLst/>
            <a:ahLst/>
            <a:cxnLst/>
            <a:rect l="l" t="t" r="r" b="b"/>
            <a:pathLst>
              <a:path w="13535526" h="9258300">
                <a:moveTo>
                  <a:pt x="0" y="0"/>
                </a:moveTo>
                <a:lnTo>
                  <a:pt x="13535526" y="0"/>
                </a:lnTo>
                <a:lnTo>
                  <a:pt x="13535526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93929" y="9579795"/>
            <a:ext cx="17994071" cy="49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dirty="0" err="1">
                <a:solidFill>
                  <a:srgbClr val="FEFEFE"/>
                </a:solidFill>
                <a:latin typeface="GFS Artemisia Bold Italics"/>
              </a:rPr>
              <a:t>Ολυμ</a:t>
            </a:r>
            <a:r>
              <a:rPr lang="en-US" sz="2900" dirty="0">
                <a:solidFill>
                  <a:srgbClr val="FEFEFE"/>
                </a:solidFill>
                <a:latin typeface="GFS Artemisia Bold Italics"/>
              </a:rPr>
              <a:t>πία, </a:t>
            </a:r>
            <a:r>
              <a:rPr lang="en-US" sz="2900" dirty="0">
                <a:solidFill>
                  <a:srgbClr val="FEFEFE"/>
                </a:solidFill>
                <a:latin typeface="GFS Artemisia Bold"/>
              </a:rPr>
              <a:t>1863, ελαιογραφία σε καμβά, 131 x 190 εκ., Παρίσι, Μουσείο Orsay.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23922" y="203015"/>
            <a:ext cx="11640157" cy="9055285"/>
          </a:xfrm>
          <a:custGeom>
            <a:avLst/>
            <a:gdLst/>
            <a:ahLst/>
            <a:cxnLst/>
            <a:rect l="l" t="t" r="r" b="b"/>
            <a:pathLst>
              <a:path w="11640157" h="9055285">
                <a:moveTo>
                  <a:pt x="0" y="0"/>
                </a:moveTo>
                <a:lnTo>
                  <a:pt x="11640156" y="0"/>
                </a:lnTo>
                <a:lnTo>
                  <a:pt x="11640156" y="9055285"/>
                </a:lnTo>
                <a:lnTo>
                  <a:pt x="0" y="9055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338561"/>
            <a:ext cx="17994071" cy="445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Νεκρή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φύση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με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ψάρι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,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1864,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αιογραφία σε καμβά, 73 x 92 εκ., Σικάγο, Ινστιτούτο Τέχνης Σικάγου.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85854" y="281926"/>
            <a:ext cx="8116293" cy="8713811"/>
          </a:xfrm>
          <a:custGeom>
            <a:avLst/>
            <a:gdLst/>
            <a:ahLst/>
            <a:cxnLst/>
            <a:rect l="l" t="t" r="r" b="b"/>
            <a:pathLst>
              <a:path w="8116293" h="8713811">
                <a:moveTo>
                  <a:pt x="0" y="0"/>
                </a:moveTo>
                <a:lnTo>
                  <a:pt x="8116292" y="0"/>
                </a:lnTo>
                <a:lnTo>
                  <a:pt x="8116292" y="8713811"/>
                </a:lnTo>
                <a:lnTo>
                  <a:pt x="0" y="87138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201926" y="9191625"/>
            <a:ext cx="17994071" cy="94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8"/>
              </a:lnSpc>
              <a:spcBef>
                <a:spcPct val="0"/>
              </a:spcBef>
            </a:pP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Η </a:t>
            </a:r>
            <a:r>
              <a:rPr lang="el-GR" sz="2634" dirty="0">
                <a:solidFill>
                  <a:srgbClr val="FEFEFE"/>
                </a:solidFill>
                <a:latin typeface="GFS Artemisia Bold Italics"/>
              </a:rPr>
              <a:t>ναυμαχία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του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Kearsarge και </a:t>
            </a:r>
            <a:r>
              <a:rPr lang="en-US" sz="2634" dirty="0" err="1">
                <a:solidFill>
                  <a:srgbClr val="FEFEFE"/>
                </a:solidFill>
                <a:latin typeface="GFS Artemisia Bold Italics"/>
              </a:rPr>
              <a:t>της</a:t>
            </a:r>
            <a:r>
              <a:rPr lang="en-US" sz="2634" dirty="0">
                <a:solidFill>
                  <a:srgbClr val="FEFEFE"/>
                </a:solidFill>
                <a:latin typeface="GFS Artemisia Bold Italics"/>
              </a:rPr>
              <a:t> Alabama, 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1864, </a:t>
            </a: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ελ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αιογραφία σε καμβά, 134 x 127 εκ., </a:t>
            </a:r>
            <a:br>
              <a:rPr lang="el-GR" sz="2634" dirty="0">
                <a:solidFill>
                  <a:srgbClr val="FEFEFE"/>
                </a:solidFill>
                <a:latin typeface="GFS Artemisia Bold"/>
              </a:rPr>
            </a:br>
            <a:r>
              <a:rPr lang="en-US" sz="2634" dirty="0" err="1">
                <a:solidFill>
                  <a:srgbClr val="FEFEFE"/>
                </a:solidFill>
                <a:latin typeface="GFS Artemisia Bold"/>
              </a:rPr>
              <a:t>Φιλ</a:t>
            </a:r>
            <a:r>
              <a:rPr lang="en-US" sz="2634" dirty="0">
                <a:solidFill>
                  <a:srgbClr val="FEFEFE"/>
                </a:solidFill>
                <a:latin typeface="GFS Artemisia Bold"/>
              </a:rPr>
              <a:t>αδέλφεια, Philadelphia Museum of Art.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01355" y="339362"/>
            <a:ext cx="14676039" cy="8531671"/>
          </a:xfrm>
          <a:custGeom>
            <a:avLst/>
            <a:gdLst/>
            <a:ahLst/>
            <a:cxnLst/>
            <a:rect l="l" t="t" r="r" b="b"/>
            <a:pathLst>
              <a:path w="14676039" h="8531671">
                <a:moveTo>
                  <a:pt x="0" y="0"/>
                </a:moveTo>
                <a:lnTo>
                  <a:pt x="14676040" y="0"/>
                </a:lnTo>
                <a:lnTo>
                  <a:pt x="14676040" y="8531671"/>
                </a:lnTo>
                <a:lnTo>
                  <a:pt x="0" y="8531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182100"/>
            <a:ext cx="17994071" cy="99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8"/>
              </a:lnSpc>
              <a:spcBef>
                <a:spcPct val="0"/>
              </a:spcBef>
            </a:pPr>
            <a:r>
              <a:rPr lang="en-US" sz="2734">
                <a:solidFill>
                  <a:srgbClr val="FEFEFE"/>
                </a:solidFill>
                <a:latin typeface="GFS Artemisia Bold"/>
              </a:rPr>
              <a:t>Édouard Manet, </a:t>
            </a:r>
            <a:r>
              <a:rPr lang="en-US" sz="2734">
                <a:solidFill>
                  <a:srgbClr val="FEFEFE"/>
                </a:solidFill>
                <a:latin typeface="GFS Artemisia Bold Italics"/>
              </a:rPr>
              <a:t>Ο νεκρός ταυρομάχος</a:t>
            </a:r>
            <a:r>
              <a:rPr lang="en-US" sz="2734">
                <a:solidFill>
                  <a:srgbClr val="FEFEFE"/>
                </a:solidFill>
                <a:latin typeface="GFS Artemisia Bold"/>
              </a:rPr>
              <a:t>, π. 1865, ελαιογραφία σε καμβά, 76 x 153 εκ., Ουάσινγκτον, Εθνική Πινακοθήκη.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84668" y="220515"/>
            <a:ext cx="5111961" cy="8788471"/>
          </a:xfrm>
          <a:custGeom>
            <a:avLst/>
            <a:gdLst/>
            <a:ahLst/>
            <a:cxnLst/>
            <a:rect l="l" t="t" r="r" b="b"/>
            <a:pathLst>
              <a:path w="5111961" h="8788471">
                <a:moveTo>
                  <a:pt x="0" y="0"/>
                </a:moveTo>
                <a:lnTo>
                  <a:pt x="5111961" y="0"/>
                </a:lnTo>
                <a:lnTo>
                  <a:pt x="5111961" y="8788471"/>
                </a:lnTo>
                <a:lnTo>
                  <a:pt x="0" y="87884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TextBox 3"/>
          <p:cNvSpPr txBox="1"/>
          <p:nvPr/>
        </p:nvSpPr>
        <p:spPr>
          <a:xfrm>
            <a:off x="146964" y="9241405"/>
            <a:ext cx="17994071" cy="48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8"/>
              </a:lnSpc>
              <a:spcBef>
                <a:spcPct val="0"/>
              </a:spcBef>
            </a:pP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Ο </a:t>
            </a:r>
            <a:r>
              <a:rPr lang="en-US" sz="2834" dirty="0" err="1">
                <a:solidFill>
                  <a:srgbClr val="FEFEFE"/>
                </a:solidFill>
                <a:latin typeface="GFS Artemisia Bold Italics"/>
              </a:rPr>
              <a:t>φλ</a:t>
            </a:r>
            <a:r>
              <a:rPr lang="en-US" sz="2834" dirty="0">
                <a:solidFill>
                  <a:srgbClr val="FEFEFE"/>
                </a:solidFill>
                <a:latin typeface="GFS Artemisia Bold Italics"/>
              </a:rPr>
              <a:t>αουτίστας, </a:t>
            </a:r>
            <a:r>
              <a:rPr lang="en-US" sz="2834" dirty="0">
                <a:solidFill>
                  <a:srgbClr val="FEFEFE"/>
                </a:solidFill>
                <a:latin typeface="GFS Artemisia Bold"/>
              </a:rPr>
              <a:t>1866, ελαιογραφία σε καμβά, 160 x 98 εκ., Παρίσι, Μουσείο Orsay.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448</Words>
  <Application>Microsoft Macintosh PowerPoint</Application>
  <PresentationFormat>Προσαρμογή</PresentationFormat>
  <Paragraphs>23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7" baseType="lpstr">
      <vt:lpstr>GFS Artemisia Bold Italics</vt:lpstr>
      <vt:lpstr>GFS Artemisia</vt:lpstr>
      <vt:lpstr>Arial</vt:lpstr>
      <vt:lpstr>Calibri</vt:lpstr>
      <vt:lpstr>GFS Artemisia Bold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Édouard Manet ( 1832-1883)</dc:title>
  <dc:creator>ΔΗΜΗΤΡΗΣ ΠΑΥΛΟΠΟΥΛΟΣ</dc:creator>
  <cp:lastModifiedBy>Dimitris Pavlopoulos</cp:lastModifiedBy>
  <cp:revision>7</cp:revision>
  <dcterms:created xsi:type="dcterms:W3CDTF">2006-08-16T00:00:00Z</dcterms:created>
  <dcterms:modified xsi:type="dcterms:W3CDTF">2026-05-04T18:10:57Z</dcterms:modified>
  <dc:identifier>DAF5xj1dzfk</dc:identifier>
</cp:coreProperties>
</file>