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0" r:id="rId4"/>
    <p:sldId id="258" r:id="rId5"/>
    <p:sldId id="264" r:id="rId6"/>
    <p:sldId id="266" r:id="rId7"/>
    <p:sldId id="265" r:id="rId8"/>
    <p:sldId id="260" r:id="rId9"/>
    <p:sldId id="261" r:id="rId10"/>
    <p:sldId id="259" r:id="rId11"/>
    <p:sldId id="262" r:id="rId12"/>
    <p:sldId id="271" r:id="rId13"/>
    <p:sldId id="267" r:id="rId14"/>
    <p:sldId id="268" r:id="rId15"/>
    <p:sldId id="263" r:id="rId16"/>
    <p:sldId id="269" r:id="rId17"/>
    <p:sldId id="276" r:id="rId18"/>
    <p:sldId id="272" r:id="rId19"/>
    <p:sldId id="273" r:id="rId20"/>
    <p:sldId id="274" r:id="rId21"/>
    <p:sldId id="275" r:id="rId22"/>
    <p:sldId id="277" r:id="rId23"/>
  </p:sldIdLst>
  <p:sldSz cx="18288000" cy="10287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GFS Artemisia" panose="02000503080000020003" pitchFamily="2" charset="0"/>
      <p:regular r:id="rId28"/>
    </p:embeddedFont>
    <p:embeddedFont>
      <p:font typeface="GFS Artemisia Bold" panose="02000503080000020003" pitchFamily="2" charset="0"/>
      <p:regular r:id="rId29"/>
      <p:bold r:id="rId30"/>
    </p:embeddedFont>
    <p:embeddedFont>
      <p:font typeface="GFS Artemisia Bold Italics" panose="02000805000000090004" pitchFamily="2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48" autoAdjust="0"/>
  </p:normalViewPr>
  <p:slideViewPr>
    <p:cSldViewPr>
      <p:cViewPr varScale="1">
        <p:scale>
          <a:sx n="81" d="100"/>
          <a:sy n="81" d="100"/>
        </p:scale>
        <p:origin x="20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148" b="-13148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1777872" y="7977946"/>
            <a:ext cx="14414100" cy="2099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5854">
                <a:solidFill>
                  <a:srgbClr val="FFFFFF"/>
                </a:solidFill>
                <a:latin typeface="GFS Artemisia Bold"/>
              </a:rPr>
              <a:t>Edgar Degas </a:t>
            </a:r>
          </a:p>
          <a:p>
            <a:pPr algn="ctr">
              <a:lnSpc>
                <a:spcPts val="8196"/>
              </a:lnSpc>
              <a:spcBef>
                <a:spcPct val="0"/>
              </a:spcBef>
            </a:pPr>
            <a:r>
              <a:rPr lang="en-US" sz="5854">
                <a:solidFill>
                  <a:srgbClr val="FFFFFF"/>
                </a:solidFill>
                <a:latin typeface="GFS Artemisia Bold"/>
              </a:rPr>
              <a:t>(1834-1917)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43200" y="284015"/>
            <a:ext cx="12715145" cy="8709003"/>
          </a:xfrm>
          <a:custGeom>
            <a:avLst/>
            <a:gdLst/>
            <a:ahLst/>
            <a:cxnLst/>
            <a:rect l="l" t="t" r="r" b="b"/>
            <a:pathLst>
              <a:path w="12715145" h="8709003">
                <a:moveTo>
                  <a:pt x="0" y="0"/>
                </a:moveTo>
                <a:lnTo>
                  <a:pt x="12715146" y="0"/>
                </a:lnTo>
                <a:lnTo>
                  <a:pt x="12715146" y="8709004"/>
                </a:lnTo>
                <a:lnTo>
                  <a:pt x="0" y="87090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173477" y="9172575"/>
            <a:ext cx="17410786" cy="1055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8"/>
              </a:lnSpc>
              <a:spcBef>
                <a:spcPct val="0"/>
              </a:spcBef>
            </a:pPr>
            <a:r>
              <a:rPr lang="en-US" sz="2934" dirty="0">
                <a:solidFill>
                  <a:srgbClr val="FEFEFE"/>
                </a:solidFill>
                <a:latin typeface="GFS Artemisia Bold Italics"/>
              </a:rPr>
              <a:t>Place de la Concorde, </a:t>
            </a:r>
            <a:r>
              <a:rPr lang="en-US" sz="2934" dirty="0">
                <a:solidFill>
                  <a:srgbClr val="FEFEFE"/>
                </a:solidFill>
                <a:latin typeface="GFS Artemisia Bold"/>
              </a:rPr>
              <a:t>1876, </a:t>
            </a:r>
            <a:r>
              <a:rPr lang="el-GR" sz="2934" dirty="0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934" dirty="0">
                <a:solidFill>
                  <a:srgbClr val="FEFEFE"/>
                </a:solidFill>
                <a:latin typeface="GFS Artemisia Bold"/>
              </a:rPr>
              <a:t>αιογρα</a:t>
            </a:r>
            <a:r>
              <a:rPr lang="el-GR" sz="2934" dirty="0">
                <a:solidFill>
                  <a:srgbClr val="FEFEFE"/>
                </a:solidFill>
                <a:latin typeface="GFS Artemisia Bold"/>
              </a:rPr>
              <a:t>φ</a:t>
            </a:r>
            <a:r>
              <a:rPr lang="en-US" sz="2934" dirty="0">
                <a:solidFill>
                  <a:srgbClr val="FEFEFE"/>
                </a:solidFill>
                <a:latin typeface="GFS Artemisia Bold"/>
              </a:rPr>
              <a:t>ία σε καμβά, 79 x 118 εκ., Αγία Πετρούπολη, Μουσείο Ερμιτάζ.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05405" y="260774"/>
            <a:ext cx="6877191" cy="8997526"/>
          </a:xfrm>
          <a:custGeom>
            <a:avLst/>
            <a:gdLst/>
            <a:ahLst/>
            <a:cxnLst/>
            <a:rect l="l" t="t" r="r" b="b"/>
            <a:pathLst>
              <a:path w="6877191" h="8997526">
                <a:moveTo>
                  <a:pt x="0" y="0"/>
                </a:moveTo>
                <a:lnTo>
                  <a:pt x="6877190" y="0"/>
                </a:lnTo>
                <a:lnTo>
                  <a:pt x="6877190" y="8997526"/>
                </a:lnTo>
                <a:lnTo>
                  <a:pt x="0" y="89975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293929" y="9329036"/>
            <a:ext cx="17994071" cy="458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8"/>
              </a:lnSpc>
              <a:spcBef>
                <a:spcPct val="0"/>
              </a:spcBef>
            </a:pPr>
            <a:r>
              <a:rPr lang="en-US" sz="2734" dirty="0" err="1">
                <a:solidFill>
                  <a:srgbClr val="FEFEFE"/>
                </a:solidFill>
                <a:latin typeface="GFS Artemisia Bold Italics"/>
              </a:rPr>
              <a:t>Κον</a:t>
            </a:r>
            <a:r>
              <a:rPr lang="el-GR" sz="2734" dirty="0">
                <a:solidFill>
                  <a:srgbClr val="FEFEFE"/>
                </a:solidFill>
                <a:latin typeface="GFS Artemisia Bold Italics"/>
              </a:rPr>
              <a:t>τ</a:t>
            </a:r>
            <a:r>
              <a:rPr lang="en-US" sz="2734" dirty="0" err="1">
                <a:solidFill>
                  <a:srgbClr val="FEFEFE"/>
                </a:solidFill>
                <a:latin typeface="GFS Artemisia Bold Italics"/>
              </a:rPr>
              <a:t>σέρτο</a:t>
            </a: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 σ</a:t>
            </a:r>
            <a:r>
              <a:rPr lang="el-GR" sz="2734" dirty="0">
                <a:solidFill>
                  <a:srgbClr val="FEFEFE"/>
                </a:solidFill>
                <a:latin typeface="GFS Artemisia Bold Italics"/>
              </a:rPr>
              <a:t>το</a:t>
            </a: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 κα</a:t>
            </a:r>
            <a:r>
              <a:rPr lang="el-GR" sz="2734" dirty="0">
                <a:solidFill>
                  <a:srgbClr val="FEFEFE"/>
                </a:solidFill>
                <a:latin typeface="GFS Artemisia Bold Italics"/>
              </a:rPr>
              <a:t>φέ</a:t>
            </a: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 Les Ambassadeurs,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 1876, </a:t>
            </a:r>
            <a:r>
              <a:rPr lang="el-GR" sz="2734" dirty="0">
                <a:solidFill>
                  <a:srgbClr val="FEFEFE"/>
                </a:solidFill>
                <a:latin typeface="GFS Artemisia Bold"/>
              </a:rPr>
              <a:t>π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στέλ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, 36 x 28 εκ., Λυών, Musée des Beaux-Arts.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94941" y="208400"/>
            <a:ext cx="6698117" cy="9049900"/>
          </a:xfrm>
          <a:custGeom>
            <a:avLst/>
            <a:gdLst/>
            <a:ahLst/>
            <a:cxnLst/>
            <a:rect l="l" t="t" r="r" b="b"/>
            <a:pathLst>
              <a:path w="6698117" h="9049900">
                <a:moveTo>
                  <a:pt x="0" y="0"/>
                </a:moveTo>
                <a:lnTo>
                  <a:pt x="6698118" y="0"/>
                </a:lnTo>
                <a:lnTo>
                  <a:pt x="6698118" y="9049900"/>
                </a:lnTo>
                <a:lnTo>
                  <a:pt x="0" y="90499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293929" y="9447230"/>
            <a:ext cx="17994071" cy="481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8"/>
              </a:lnSpc>
              <a:spcBef>
                <a:spcPct val="0"/>
              </a:spcBef>
            </a:pPr>
            <a:r>
              <a:rPr lang="en-US" sz="2834" dirty="0" err="1">
                <a:solidFill>
                  <a:srgbClr val="FEFEFE"/>
                </a:solidFill>
                <a:latin typeface="GFS Artemisia Bold Italics"/>
              </a:rPr>
              <a:t>Πότες</a:t>
            </a:r>
            <a:r>
              <a:rPr lang="en-US" sz="2834" dirty="0">
                <a:solidFill>
                  <a:srgbClr val="FEFEFE"/>
                </a:solidFill>
                <a:latin typeface="GFS Artemisia Bold Italics"/>
              </a:rPr>
              <a:t> α</a:t>
            </a:r>
            <a:r>
              <a:rPr lang="en-US" sz="2834" dirty="0" err="1">
                <a:solidFill>
                  <a:srgbClr val="FEFEFE"/>
                </a:solidFill>
                <a:latin typeface="GFS Artemisia Bold Italics"/>
              </a:rPr>
              <a:t>ψεντ</a:t>
            </a:r>
            <a:r>
              <a:rPr lang="el-GR" sz="2834" dirty="0">
                <a:solidFill>
                  <a:srgbClr val="FEFEFE"/>
                </a:solidFill>
                <a:latin typeface="GFS Artemisia Bold Italics"/>
              </a:rPr>
              <a:t>ι</a:t>
            </a:r>
            <a:r>
              <a:rPr lang="en-US" sz="2834" dirty="0" err="1">
                <a:solidFill>
                  <a:srgbClr val="FEFEFE"/>
                </a:solidFill>
                <a:latin typeface="GFS Artemisia Bold Italics"/>
              </a:rPr>
              <a:t>ού</a:t>
            </a:r>
            <a:r>
              <a:rPr lang="en-US" sz="2834" dirty="0">
                <a:solidFill>
                  <a:srgbClr val="FEFEFE"/>
                </a:solidFill>
                <a:latin typeface="GFS Artemisia Bold Italics"/>
              </a:rPr>
              <a:t>,</a:t>
            </a:r>
            <a:r>
              <a:rPr lang="en-US" sz="2834" dirty="0">
                <a:solidFill>
                  <a:srgbClr val="FEFEFE"/>
                </a:solidFill>
                <a:latin typeface="GFS Artemisia Bold"/>
              </a:rPr>
              <a:t> 1876, </a:t>
            </a:r>
            <a:r>
              <a:rPr lang="en-US" sz="2834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834" dirty="0">
                <a:solidFill>
                  <a:srgbClr val="FEFEFE"/>
                </a:solidFill>
                <a:latin typeface="GFS Artemisia Bold"/>
              </a:rPr>
              <a:t>αιογραφία σε καμβά, 92 x 68 εκ., Παρίσι, Μουσείο Orsay.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14356" y="159767"/>
            <a:ext cx="5030471" cy="8859916"/>
          </a:xfrm>
          <a:custGeom>
            <a:avLst/>
            <a:gdLst/>
            <a:ahLst/>
            <a:cxnLst/>
            <a:rect l="l" t="t" r="r" b="b"/>
            <a:pathLst>
              <a:path w="5030471" h="8859916">
                <a:moveTo>
                  <a:pt x="0" y="0"/>
                </a:moveTo>
                <a:lnTo>
                  <a:pt x="5030470" y="0"/>
                </a:lnTo>
                <a:lnTo>
                  <a:pt x="5030470" y="8859916"/>
                </a:lnTo>
                <a:lnTo>
                  <a:pt x="0" y="88599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624198" y="9182100"/>
            <a:ext cx="17410786" cy="1010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8"/>
              </a:lnSpc>
              <a:spcBef>
                <a:spcPct val="0"/>
              </a:spcBef>
            </a:pPr>
            <a:r>
              <a:rPr lang="en-US" sz="2834" dirty="0" err="1">
                <a:solidFill>
                  <a:srgbClr val="FEFEFE"/>
                </a:solidFill>
                <a:latin typeface="GFS Artemisia Bold Italics"/>
              </a:rPr>
              <a:t>Οι</a:t>
            </a:r>
            <a:r>
              <a:rPr lang="en-US" sz="2834" dirty="0">
                <a:solidFill>
                  <a:srgbClr val="FEFEFE"/>
                </a:solidFill>
                <a:latin typeface="GFS Artemisia Bold Italics"/>
              </a:rPr>
              <a:t> π</a:t>
            </a:r>
            <a:r>
              <a:rPr lang="en-US" sz="2834" dirty="0" err="1">
                <a:solidFill>
                  <a:srgbClr val="FEFEFE"/>
                </a:solidFill>
                <a:latin typeface="GFS Artemisia Bold Italics"/>
              </a:rPr>
              <a:t>ράσινες</a:t>
            </a:r>
            <a:r>
              <a:rPr lang="en-US" sz="2834" dirty="0">
                <a:solidFill>
                  <a:srgbClr val="FEFEFE"/>
                </a:solidFill>
                <a:latin typeface="GFS Artemisia Bold Italics"/>
              </a:rPr>
              <a:t> χορέυτριες, </a:t>
            </a:r>
            <a:r>
              <a:rPr lang="en-US" sz="2834" dirty="0">
                <a:solidFill>
                  <a:srgbClr val="FEFEFE"/>
                </a:solidFill>
                <a:latin typeface="GFS Artemisia Bold"/>
              </a:rPr>
              <a:t>1877-79, </a:t>
            </a:r>
            <a:r>
              <a:rPr lang="el-GR" sz="2834" dirty="0" err="1">
                <a:solidFill>
                  <a:srgbClr val="FEFEFE"/>
                </a:solidFill>
                <a:latin typeface="GFS Artemisia Bold"/>
              </a:rPr>
              <a:t>παστέλ</a:t>
            </a:r>
            <a:r>
              <a:rPr lang="en-US" sz="2834" dirty="0">
                <a:solidFill>
                  <a:srgbClr val="FEFEFE"/>
                </a:solidFill>
                <a:latin typeface="GFS Artemisia Bold"/>
              </a:rPr>
              <a:t> και γκουάς, 66 x 36 εκ., </a:t>
            </a:r>
            <a:br>
              <a:rPr lang="el-GR" sz="2834" dirty="0">
                <a:solidFill>
                  <a:srgbClr val="FEFEFE"/>
                </a:solidFill>
                <a:latin typeface="GFS Artemisia Bold"/>
              </a:rPr>
            </a:br>
            <a:r>
              <a:rPr lang="el-GR" sz="2834" dirty="0">
                <a:solidFill>
                  <a:srgbClr val="FEFEFE"/>
                </a:solidFill>
                <a:latin typeface="GFS Artemisia Bold"/>
              </a:rPr>
              <a:t>Μαδρίτη</a:t>
            </a:r>
            <a:r>
              <a:rPr lang="en-US" sz="2834" dirty="0">
                <a:solidFill>
                  <a:srgbClr val="FEFEFE"/>
                </a:solidFill>
                <a:latin typeface="GFS Artemisia Bold"/>
              </a:rPr>
              <a:t>, Μουσείο Thyssen-</a:t>
            </a:r>
            <a:r>
              <a:rPr lang="en-US" sz="2834" dirty="0" err="1">
                <a:solidFill>
                  <a:srgbClr val="FEFEFE"/>
                </a:solidFill>
                <a:latin typeface="GFS Artemisia Bold"/>
              </a:rPr>
              <a:t>Bornemisza</a:t>
            </a:r>
            <a:r>
              <a:rPr lang="en-US" sz="2834" dirty="0">
                <a:solidFill>
                  <a:srgbClr val="FEFEFE"/>
                </a:solidFill>
                <a:latin typeface="GFS Artemisia Bold"/>
              </a:rPr>
              <a:t>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56325" y="236150"/>
            <a:ext cx="6261645" cy="8851689"/>
          </a:xfrm>
          <a:custGeom>
            <a:avLst/>
            <a:gdLst/>
            <a:ahLst/>
            <a:cxnLst/>
            <a:rect l="l" t="t" r="r" b="b"/>
            <a:pathLst>
              <a:path w="6261645" h="8851689">
                <a:moveTo>
                  <a:pt x="0" y="0"/>
                </a:moveTo>
                <a:lnTo>
                  <a:pt x="6261645" y="0"/>
                </a:lnTo>
                <a:lnTo>
                  <a:pt x="6261645" y="8851689"/>
                </a:lnTo>
                <a:lnTo>
                  <a:pt x="0" y="885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438607" y="9182100"/>
            <a:ext cx="17410786" cy="458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8"/>
              </a:lnSpc>
              <a:spcBef>
                <a:spcPct val="0"/>
              </a:spcBef>
            </a:pPr>
            <a:r>
              <a:rPr lang="en-US" sz="2734" dirty="0" err="1">
                <a:solidFill>
                  <a:srgbClr val="FEFEFE"/>
                </a:solidFill>
                <a:latin typeface="GFS Artemisia Bold Italics"/>
              </a:rPr>
              <a:t>Χορεύτρι</a:t>
            </a: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α στη σκηνή (Το αστέρι), 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1878, </a:t>
            </a:r>
            <a:r>
              <a:rPr lang="el-GR" sz="2734" dirty="0">
                <a:solidFill>
                  <a:srgbClr val="FEFEFE"/>
                </a:solidFill>
                <a:latin typeface="GFS Artemisia Bold"/>
              </a:rPr>
              <a:t>π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στέλ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 σε χαρτί, 60 x 44 εκ., Παρίσι, Μουσείο Orsay.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39904" y="169378"/>
            <a:ext cx="6008191" cy="9088922"/>
          </a:xfrm>
          <a:custGeom>
            <a:avLst/>
            <a:gdLst/>
            <a:ahLst/>
            <a:cxnLst/>
            <a:rect l="l" t="t" r="r" b="b"/>
            <a:pathLst>
              <a:path w="6008191" h="9088922">
                <a:moveTo>
                  <a:pt x="0" y="0"/>
                </a:moveTo>
                <a:lnTo>
                  <a:pt x="6008192" y="0"/>
                </a:lnTo>
                <a:lnTo>
                  <a:pt x="6008192" y="9088922"/>
                </a:lnTo>
                <a:lnTo>
                  <a:pt x="0" y="9088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293929" y="9293475"/>
            <a:ext cx="17994071" cy="948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8"/>
              </a:lnSpc>
              <a:spcBef>
                <a:spcPct val="0"/>
              </a:spcBef>
            </a:pPr>
            <a:r>
              <a:rPr lang="en-US" sz="2734" dirty="0" err="1">
                <a:solidFill>
                  <a:srgbClr val="FEFEFE"/>
                </a:solidFill>
                <a:latin typeface="GFS Artemisia Bold Italics"/>
              </a:rPr>
              <a:t>Η</a:t>
            </a: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 δεσποινίς La La στο τσίρκο Fernando,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 1879, ελαιογραφία σε καμβά, </a:t>
            </a:r>
            <a:br>
              <a:rPr lang="el-GR" sz="2734" dirty="0">
                <a:solidFill>
                  <a:srgbClr val="FEFEFE"/>
                </a:solidFill>
                <a:latin typeface="GFS Artemisia Bold"/>
              </a:rPr>
            </a:b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117 x 77 εκ., Λονδίνο, Εθνική Πινακοθήκη.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10299" y="146936"/>
            <a:ext cx="5867400" cy="8903249"/>
          </a:xfrm>
          <a:custGeom>
            <a:avLst/>
            <a:gdLst/>
            <a:ahLst/>
            <a:cxnLst/>
            <a:rect l="l" t="t" r="r" b="b"/>
            <a:pathLst>
              <a:path w="5271189" h="8549869">
                <a:moveTo>
                  <a:pt x="0" y="0"/>
                </a:moveTo>
                <a:lnTo>
                  <a:pt x="5271189" y="0"/>
                </a:lnTo>
                <a:lnTo>
                  <a:pt x="5271189" y="8549869"/>
                </a:lnTo>
                <a:lnTo>
                  <a:pt x="0" y="85498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146964" y="9191625"/>
            <a:ext cx="17994071" cy="948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8"/>
              </a:lnSpc>
              <a:spcBef>
                <a:spcPct val="0"/>
              </a:spcBef>
            </a:pP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Μικρή</a:t>
            </a:r>
            <a:r>
              <a:rPr lang="el-GR" sz="2634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χορεύτρι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l-GR" sz="2634" dirty="0">
                <a:solidFill>
                  <a:srgbClr val="FEFEFE"/>
                </a:solidFill>
                <a:latin typeface="GFS Artemisia Bold Italics"/>
              </a:rPr>
              <a:t>,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 1880, </a:t>
            </a:r>
            <a:r>
              <a:rPr lang="el-GR" sz="2634" dirty="0" err="1">
                <a:solidFill>
                  <a:srgbClr val="FEFEFE"/>
                </a:solidFill>
                <a:latin typeface="GFS Artemisia Bold"/>
              </a:rPr>
              <a:t>χαλκοκασσίτερος</a:t>
            </a:r>
            <a:r>
              <a:rPr lang="el-GR" sz="2634" dirty="0">
                <a:solidFill>
                  <a:srgbClr val="FEFEFE"/>
                </a:solidFill>
                <a:latin typeface="GFS Artemisia Bold"/>
              </a:rPr>
              <a:t>-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βα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l-GR" sz="2634" dirty="0" err="1">
                <a:solidFill>
                  <a:srgbClr val="FEFEFE"/>
                </a:solidFill>
                <a:latin typeface="GFS Artemisia Bold"/>
              </a:rPr>
              <a:t>βάκι</a:t>
            </a:r>
            <a:r>
              <a:rPr lang="el-GR" sz="2634" dirty="0">
                <a:solidFill>
                  <a:srgbClr val="FEFEFE"/>
                </a:solidFill>
                <a:latin typeface="GFS Artemisia Bold"/>
              </a:rPr>
              <a:t>-ύφασμα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,</a:t>
            </a:r>
            <a:r>
              <a:rPr lang="el-GR" sz="2634" dirty="0">
                <a:solidFill>
                  <a:srgbClr val="FEFEFE"/>
                </a:solidFill>
                <a:latin typeface="GFS Artemisia Bold"/>
              </a:rPr>
              <a:t> </a:t>
            </a:r>
            <a:br>
              <a:rPr lang="el-GR" sz="2634" dirty="0">
                <a:solidFill>
                  <a:srgbClr val="FEFEFE"/>
                </a:solidFill>
                <a:latin typeface="GFS Artemisia Bold"/>
              </a:rPr>
            </a:b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ύψ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. 105 εκ., 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Νέ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α Υόρκη, Μητροπολιτικό Μουσείο Τέχνης.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43316" y="215516"/>
            <a:ext cx="12401368" cy="8814050"/>
          </a:xfrm>
          <a:custGeom>
            <a:avLst/>
            <a:gdLst/>
            <a:ahLst/>
            <a:cxnLst/>
            <a:rect l="l" t="t" r="r" b="b"/>
            <a:pathLst>
              <a:path w="12401368" h="8814050">
                <a:moveTo>
                  <a:pt x="0" y="0"/>
                </a:moveTo>
                <a:lnTo>
                  <a:pt x="12401368" y="0"/>
                </a:lnTo>
                <a:lnTo>
                  <a:pt x="12401368" y="8814050"/>
                </a:lnTo>
                <a:lnTo>
                  <a:pt x="0" y="88140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525299" y="9182100"/>
            <a:ext cx="17410786" cy="1010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8"/>
              </a:lnSpc>
              <a:spcBef>
                <a:spcPct val="0"/>
              </a:spcBef>
            </a:pPr>
            <a:r>
              <a:rPr lang="en-US" sz="2834" dirty="0" err="1">
                <a:solidFill>
                  <a:srgbClr val="FEFEFE"/>
                </a:solidFill>
                <a:latin typeface="GFS Artemisia Bold Italics"/>
              </a:rPr>
              <a:t>Ι</a:t>
            </a:r>
            <a:r>
              <a:rPr lang="en-US" sz="2834" dirty="0">
                <a:solidFill>
                  <a:srgbClr val="FEFEFE"/>
                </a:solidFill>
                <a:latin typeface="GFS Artemisia Bold Italics"/>
              </a:rPr>
              <a:t>ππ</a:t>
            </a:r>
            <a:r>
              <a:rPr lang="en-US" sz="2834" dirty="0" err="1">
                <a:solidFill>
                  <a:srgbClr val="FEFEFE"/>
                </a:solidFill>
                <a:latin typeface="GFS Artemisia Bold Italics"/>
              </a:rPr>
              <a:t>είς</a:t>
            </a:r>
            <a:r>
              <a:rPr lang="en-US" sz="2834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834" dirty="0" err="1">
                <a:solidFill>
                  <a:srgbClr val="FEFEFE"/>
                </a:solidFill>
                <a:latin typeface="GFS Artemisia Bold Italics"/>
              </a:rPr>
              <a:t>στη</a:t>
            </a:r>
            <a:r>
              <a:rPr lang="en-US" sz="2834" dirty="0">
                <a:solidFill>
                  <a:srgbClr val="FEFEFE"/>
                </a:solidFill>
                <a:latin typeface="GFS Artemisia Bold Italics"/>
              </a:rPr>
              <a:t> β</a:t>
            </a:r>
            <a:r>
              <a:rPr lang="en-US" sz="2834" dirty="0" err="1">
                <a:solidFill>
                  <a:srgbClr val="FEFEFE"/>
                </a:solidFill>
                <a:latin typeface="GFS Artemisia Bold Italics"/>
              </a:rPr>
              <a:t>ροχή</a:t>
            </a:r>
            <a:r>
              <a:rPr lang="en-US" sz="2834" dirty="0">
                <a:solidFill>
                  <a:srgbClr val="FEFEFE"/>
                </a:solidFill>
                <a:latin typeface="GFS Artemisia Bold Italics"/>
              </a:rPr>
              <a:t>, </a:t>
            </a:r>
            <a:r>
              <a:rPr lang="en-US" sz="2834" dirty="0">
                <a:solidFill>
                  <a:srgbClr val="FEFEFE"/>
                </a:solidFill>
                <a:latin typeface="GFS Artemisia Bold"/>
              </a:rPr>
              <a:t>1880-81, </a:t>
            </a:r>
            <a:r>
              <a:rPr lang="el-GR" sz="2834" dirty="0">
                <a:solidFill>
                  <a:srgbClr val="FEFEFE"/>
                </a:solidFill>
                <a:latin typeface="GFS Artemisia Bold"/>
              </a:rPr>
              <a:t>π</a:t>
            </a:r>
            <a:r>
              <a:rPr lang="en-US" sz="28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34" dirty="0" err="1">
                <a:solidFill>
                  <a:srgbClr val="FEFEFE"/>
                </a:solidFill>
                <a:latin typeface="GFS Artemisia Bold"/>
              </a:rPr>
              <a:t>στέλ</a:t>
            </a:r>
            <a:r>
              <a:rPr lang="en-US" sz="2834" dirty="0">
                <a:solidFill>
                  <a:srgbClr val="FEFEFE"/>
                </a:solidFill>
                <a:latin typeface="GFS Artemisia Bold"/>
              </a:rPr>
              <a:t>, 46 x 55 εκ., </a:t>
            </a:r>
            <a:br>
              <a:rPr lang="el-GR" sz="2834" dirty="0">
                <a:solidFill>
                  <a:srgbClr val="FEFEFE"/>
                </a:solidFill>
                <a:latin typeface="GFS Artemisia Bold"/>
              </a:rPr>
            </a:br>
            <a:r>
              <a:rPr lang="en-US" sz="2834" dirty="0" err="1">
                <a:solidFill>
                  <a:srgbClr val="FEFEFE"/>
                </a:solidFill>
                <a:latin typeface="GFS Artemisia Bold"/>
              </a:rPr>
              <a:t>Γλ</a:t>
            </a:r>
            <a:r>
              <a:rPr lang="en-US" sz="28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34" dirty="0" err="1">
                <a:solidFill>
                  <a:srgbClr val="FEFEFE"/>
                </a:solidFill>
                <a:latin typeface="GFS Artemisia Bold"/>
              </a:rPr>
              <a:t>σκό</a:t>
            </a:r>
            <a:r>
              <a:rPr lang="en-US" sz="2834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834" dirty="0" err="1">
                <a:solidFill>
                  <a:srgbClr val="FEFEFE"/>
                </a:solidFill>
                <a:latin typeface="GFS Artemisia Bold"/>
              </a:rPr>
              <a:t>η</a:t>
            </a:r>
            <a:r>
              <a:rPr lang="en-US" sz="2834" dirty="0">
                <a:solidFill>
                  <a:srgbClr val="FEFEFE"/>
                </a:solidFill>
                <a:latin typeface="GFS Artemisia Bold"/>
              </a:rPr>
              <a:t>, Kelvingrove Art Gallery and Museum.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77705" y="290574"/>
            <a:ext cx="9909573" cy="8967726"/>
          </a:xfrm>
          <a:custGeom>
            <a:avLst/>
            <a:gdLst/>
            <a:ahLst/>
            <a:cxnLst/>
            <a:rect l="l" t="t" r="r" b="b"/>
            <a:pathLst>
              <a:path w="9909573" h="8967726">
                <a:moveTo>
                  <a:pt x="0" y="0"/>
                </a:moveTo>
                <a:lnTo>
                  <a:pt x="9909573" y="0"/>
                </a:lnTo>
                <a:lnTo>
                  <a:pt x="9909573" y="8967726"/>
                </a:lnTo>
                <a:lnTo>
                  <a:pt x="0" y="89677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643869" y="9315105"/>
            <a:ext cx="17000261" cy="923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8"/>
              </a:lnSpc>
              <a:spcBef>
                <a:spcPct val="0"/>
              </a:spcBef>
            </a:pPr>
            <a:r>
              <a:rPr lang="en-US" sz="2670" dirty="0" err="1">
                <a:solidFill>
                  <a:srgbClr val="FEFEFE"/>
                </a:solidFill>
                <a:latin typeface="GFS Artemisia Bold Italics"/>
              </a:rPr>
              <a:t>Κ</a:t>
            </a:r>
            <a:r>
              <a:rPr lang="en-US" sz="2670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670" dirty="0" err="1">
                <a:solidFill>
                  <a:srgbClr val="FEFEFE"/>
                </a:solidFill>
                <a:latin typeface="GFS Artemisia Bold Italics"/>
              </a:rPr>
              <a:t>τάστημ</a:t>
            </a:r>
            <a:r>
              <a:rPr lang="en-US" sz="2670" dirty="0">
                <a:solidFill>
                  <a:srgbClr val="FEFEFE"/>
                </a:solidFill>
                <a:latin typeface="GFS Artemisia Bold Italics"/>
              </a:rPr>
              <a:t>α καπέλων, </a:t>
            </a:r>
            <a:r>
              <a:rPr lang="en-US" sz="2670" dirty="0">
                <a:solidFill>
                  <a:srgbClr val="FEFEFE"/>
                </a:solidFill>
                <a:latin typeface="GFS Artemisia Bold"/>
              </a:rPr>
              <a:t>1882, ελαιογραφία σε καμβά, 100 x 109 </a:t>
            </a:r>
            <a:r>
              <a:rPr lang="en-US" sz="2670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670" dirty="0">
                <a:solidFill>
                  <a:srgbClr val="FEFEFE"/>
                </a:solidFill>
                <a:latin typeface="GFS Artemisia Bold"/>
              </a:rPr>
              <a:t>.,</a:t>
            </a:r>
            <a:br>
              <a:rPr lang="el-GR" sz="2670" dirty="0">
                <a:solidFill>
                  <a:srgbClr val="FEFEFE"/>
                </a:solidFill>
                <a:latin typeface="GFS Artemisia Bold"/>
              </a:rPr>
            </a:br>
            <a:r>
              <a:rPr lang="en-US" sz="2670" dirty="0">
                <a:solidFill>
                  <a:srgbClr val="FEFEFE"/>
                </a:solidFill>
                <a:latin typeface="GFS Artemisia Bold"/>
              </a:rPr>
              <a:t> Σικάγο, Ινστιτούτο τέχνης</a:t>
            </a:r>
            <a:r>
              <a:rPr lang="el-GR" sz="2670" dirty="0">
                <a:solidFill>
                  <a:srgbClr val="FEFEFE"/>
                </a:solidFill>
                <a:latin typeface="GFS Artemisia Bold"/>
              </a:rPr>
              <a:t> Σικάγου</a:t>
            </a:r>
            <a:r>
              <a:rPr lang="en-US" sz="2670" dirty="0">
                <a:solidFill>
                  <a:srgbClr val="FEFEFE"/>
                </a:solidFill>
                <a:latin typeface="GFS Artemisia Bold"/>
              </a:rPr>
              <a:t>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78464" y="241389"/>
            <a:ext cx="8154236" cy="8821400"/>
          </a:xfrm>
          <a:custGeom>
            <a:avLst/>
            <a:gdLst/>
            <a:ahLst/>
            <a:cxnLst/>
            <a:rect l="l" t="t" r="r" b="b"/>
            <a:pathLst>
              <a:path w="8154236" h="8821400">
                <a:moveTo>
                  <a:pt x="0" y="0"/>
                </a:moveTo>
                <a:lnTo>
                  <a:pt x="8154235" y="0"/>
                </a:lnTo>
                <a:lnTo>
                  <a:pt x="8154235" y="8821400"/>
                </a:lnTo>
                <a:lnTo>
                  <a:pt x="0" y="8821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438607" y="9182100"/>
            <a:ext cx="17490121" cy="922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5"/>
              </a:lnSpc>
              <a:spcBef>
                <a:spcPct val="0"/>
              </a:spcBef>
            </a:pPr>
            <a:r>
              <a:rPr lang="en-US" sz="2646" dirty="0" err="1">
                <a:solidFill>
                  <a:srgbClr val="FEFEFE"/>
                </a:solidFill>
                <a:latin typeface="GFS Artemisia Bold Italics"/>
              </a:rPr>
              <a:t>Γυν</a:t>
            </a:r>
            <a:r>
              <a:rPr lang="en-US" sz="2646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646" dirty="0" err="1">
                <a:solidFill>
                  <a:srgbClr val="FEFEFE"/>
                </a:solidFill>
                <a:latin typeface="GFS Artemisia Bold Italics"/>
              </a:rPr>
              <a:t>ίκες</a:t>
            </a:r>
            <a:r>
              <a:rPr lang="en-US" sz="2646" dirty="0">
                <a:solidFill>
                  <a:srgbClr val="FEFEFE"/>
                </a:solidFill>
                <a:latin typeface="GFS Artemisia Bold Italics"/>
              </a:rPr>
              <a:t> που σιδερώνουν</a:t>
            </a:r>
            <a:r>
              <a:rPr lang="en-US" sz="2646" dirty="0">
                <a:solidFill>
                  <a:srgbClr val="FEFEFE"/>
                </a:solidFill>
                <a:latin typeface="GFS Artemisia Bold"/>
              </a:rPr>
              <a:t>, π. 1884, ελαιογραφία σε καμβά, 82 x 76 εκ.,</a:t>
            </a:r>
            <a:r>
              <a:rPr lang="el-GR" sz="2646" dirty="0">
                <a:solidFill>
                  <a:srgbClr val="FEFEFE"/>
                </a:solidFill>
                <a:latin typeface="GFS Artemisia Bold"/>
              </a:rPr>
              <a:t> </a:t>
            </a:r>
            <a:br>
              <a:rPr lang="el-GR" sz="2646" dirty="0">
                <a:solidFill>
                  <a:srgbClr val="FEFEFE"/>
                </a:solidFill>
                <a:latin typeface="GFS Artemisia Bold"/>
              </a:rPr>
            </a:br>
            <a:r>
              <a:rPr lang="en-US" sz="2646" dirty="0" err="1">
                <a:solidFill>
                  <a:srgbClr val="FEFEFE"/>
                </a:solidFill>
                <a:latin typeface="GFS Artemisia Bold"/>
              </a:rPr>
              <a:t>Π</a:t>
            </a:r>
            <a:r>
              <a:rPr lang="en-US" sz="2646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646" dirty="0" err="1">
                <a:solidFill>
                  <a:srgbClr val="FEFEFE"/>
                </a:solidFill>
                <a:latin typeface="GFS Artemisia Bold"/>
              </a:rPr>
              <a:t>σ</a:t>
            </a:r>
            <a:r>
              <a:rPr lang="en-US" sz="2646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646" dirty="0" err="1">
                <a:solidFill>
                  <a:srgbClr val="FEFEFE"/>
                </a:solidFill>
                <a:latin typeface="GFS Artemisia Bold"/>
              </a:rPr>
              <a:t>ντ</a:t>
            </a:r>
            <a:r>
              <a:rPr lang="el-GR" sz="2646" dirty="0">
                <a:solidFill>
                  <a:srgbClr val="FEFEFE"/>
                </a:solidFill>
                <a:latin typeface="GFS Artemisia Bold"/>
              </a:rPr>
              <a:t>ίνα</a:t>
            </a:r>
            <a:r>
              <a:rPr lang="en-US" sz="2646" dirty="0">
                <a:solidFill>
                  <a:srgbClr val="FEFEFE"/>
                </a:solidFill>
                <a:latin typeface="GFS Artemisia Bold"/>
              </a:rPr>
              <a:t>, Norton Simon Museum of Art.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64259" y="180284"/>
            <a:ext cx="6759481" cy="8892425"/>
          </a:xfrm>
          <a:custGeom>
            <a:avLst/>
            <a:gdLst/>
            <a:ahLst/>
            <a:cxnLst/>
            <a:rect l="l" t="t" r="r" b="b"/>
            <a:pathLst>
              <a:path w="6759481" h="8892425">
                <a:moveTo>
                  <a:pt x="0" y="0"/>
                </a:moveTo>
                <a:lnTo>
                  <a:pt x="6759482" y="0"/>
                </a:lnTo>
                <a:lnTo>
                  <a:pt x="6759482" y="8892425"/>
                </a:lnTo>
                <a:lnTo>
                  <a:pt x="0" y="88924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76" t="-2670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293929" y="9172575"/>
            <a:ext cx="17994071" cy="1055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8"/>
              </a:lnSpc>
              <a:spcBef>
                <a:spcPct val="0"/>
              </a:spcBef>
            </a:pPr>
            <a:r>
              <a:rPr lang="en-US" sz="2934" dirty="0" err="1">
                <a:solidFill>
                  <a:srgbClr val="FEFEFE"/>
                </a:solidFill>
                <a:latin typeface="GFS Artemisia Bold Italics"/>
              </a:rPr>
              <a:t>Αυτο</a:t>
            </a:r>
            <a:r>
              <a:rPr lang="en-US" sz="2934" dirty="0">
                <a:solidFill>
                  <a:srgbClr val="FEFEFE"/>
                </a:solidFill>
                <a:latin typeface="GFS Artemisia Bold Italics"/>
              </a:rPr>
              <a:t>π</a:t>
            </a:r>
            <a:r>
              <a:rPr lang="en-US" sz="2934" dirty="0" err="1">
                <a:solidFill>
                  <a:srgbClr val="FEFEFE"/>
                </a:solidFill>
                <a:latin typeface="GFS Artemisia Bold Italics"/>
              </a:rPr>
              <a:t>ροσω</a:t>
            </a:r>
            <a:r>
              <a:rPr lang="en-US" sz="2934" dirty="0">
                <a:solidFill>
                  <a:srgbClr val="FEFEFE"/>
                </a:solidFill>
                <a:latin typeface="GFS Artemisia Bold Italics"/>
              </a:rPr>
              <a:t>π</a:t>
            </a:r>
            <a:r>
              <a:rPr lang="en-US" sz="2934" dirty="0" err="1">
                <a:solidFill>
                  <a:srgbClr val="FEFEFE"/>
                </a:solidFill>
                <a:latin typeface="GFS Artemisia Bold Italics"/>
              </a:rPr>
              <a:t>ογρ</a:t>
            </a:r>
            <a:r>
              <a:rPr lang="en-US" sz="2934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934" dirty="0" err="1">
                <a:solidFill>
                  <a:srgbClr val="FEFEFE"/>
                </a:solidFill>
                <a:latin typeface="GFS Artemisia Bold Italics"/>
              </a:rPr>
              <a:t>φί</a:t>
            </a:r>
            <a:r>
              <a:rPr lang="en-US" sz="2934" dirty="0">
                <a:solidFill>
                  <a:srgbClr val="FEFEFE"/>
                </a:solidFill>
                <a:latin typeface="GFS Artemisia Bold Italics"/>
              </a:rPr>
              <a:t>α, </a:t>
            </a:r>
            <a:r>
              <a:rPr lang="el-GR" sz="2934" dirty="0">
                <a:solidFill>
                  <a:srgbClr val="FEFEFE"/>
                </a:solidFill>
                <a:latin typeface="GFS Artemisia Bold"/>
              </a:rPr>
              <a:t>π.</a:t>
            </a:r>
            <a:r>
              <a:rPr lang="el-GR" sz="2934" i="1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934" dirty="0">
                <a:solidFill>
                  <a:srgbClr val="FEFEFE"/>
                </a:solidFill>
                <a:latin typeface="GFS Artemisia Bold"/>
              </a:rPr>
              <a:t>1863, ελαιογραφία σε καμβά, 93 x 67 εκ., </a:t>
            </a:r>
            <a:br>
              <a:rPr lang="el-GR" sz="2934" dirty="0">
                <a:solidFill>
                  <a:srgbClr val="FEFEFE"/>
                </a:solidFill>
                <a:latin typeface="GFS Artemisia Bold"/>
              </a:rPr>
            </a:br>
            <a:r>
              <a:rPr lang="en-US" sz="2934" dirty="0" err="1">
                <a:solidFill>
                  <a:srgbClr val="FEFEFE"/>
                </a:solidFill>
                <a:latin typeface="GFS Artemisia Bold"/>
              </a:rPr>
              <a:t>Λισ</a:t>
            </a:r>
            <a:r>
              <a:rPr lang="en-US" sz="2934" dirty="0">
                <a:solidFill>
                  <a:srgbClr val="FEFEFE"/>
                </a:solidFill>
                <a:latin typeface="GFS Artemisia Bold"/>
              </a:rPr>
              <a:t>αβ</a:t>
            </a:r>
            <a:r>
              <a:rPr lang="en-US" sz="2934" dirty="0" err="1">
                <a:solidFill>
                  <a:srgbClr val="FEFEFE"/>
                </a:solidFill>
                <a:latin typeface="GFS Artemisia Bold"/>
              </a:rPr>
              <a:t>όν</a:t>
            </a:r>
            <a:r>
              <a:rPr lang="en-US" sz="2934" dirty="0">
                <a:solidFill>
                  <a:srgbClr val="FEFEFE"/>
                </a:solidFill>
                <a:latin typeface="GFS Artemisia Bold"/>
              </a:rPr>
              <a:t>α, Μουσείο Calouste Gulbenkian.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60536" y="188855"/>
            <a:ext cx="5566929" cy="8852029"/>
          </a:xfrm>
          <a:custGeom>
            <a:avLst/>
            <a:gdLst/>
            <a:ahLst/>
            <a:cxnLst/>
            <a:rect l="l" t="t" r="r" b="b"/>
            <a:pathLst>
              <a:path w="5566929" h="8852029">
                <a:moveTo>
                  <a:pt x="0" y="0"/>
                </a:moveTo>
                <a:lnTo>
                  <a:pt x="5566928" y="0"/>
                </a:lnTo>
                <a:lnTo>
                  <a:pt x="5566928" y="8852029"/>
                </a:lnTo>
                <a:lnTo>
                  <a:pt x="0" y="88520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99" b="-1899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434760" y="9182100"/>
            <a:ext cx="17548556" cy="46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59"/>
              </a:lnSpc>
              <a:spcBef>
                <a:spcPct val="0"/>
              </a:spcBef>
            </a:pPr>
            <a:r>
              <a:rPr lang="en-US" sz="2756" dirty="0" err="1">
                <a:solidFill>
                  <a:srgbClr val="FEFEFE"/>
                </a:solidFill>
                <a:latin typeface="GFS Artemisia Bold Italics"/>
              </a:rPr>
              <a:t>Γυν</a:t>
            </a:r>
            <a:r>
              <a:rPr lang="en-US" sz="2756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756" dirty="0" err="1">
                <a:solidFill>
                  <a:srgbClr val="FEFEFE"/>
                </a:solidFill>
                <a:latin typeface="GFS Artemisia Bold Italics"/>
              </a:rPr>
              <a:t>ίκ</a:t>
            </a:r>
            <a:r>
              <a:rPr lang="en-US" sz="2756" dirty="0">
                <a:solidFill>
                  <a:srgbClr val="FEFEFE"/>
                </a:solidFill>
                <a:latin typeface="GFS Artemisia Bold Italics"/>
              </a:rPr>
              <a:t>α μετά το μπάνιο, </a:t>
            </a:r>
            <a:r>
              <a:rPr lang="en-US" sz="2756" dirty="0">
                <a:solidFill>
                  <a:srgbClr val="FEFEFE"/>
                </a:solidFill>
                <a:latin typeface="GFS Artemisia Bold"/>
              </a:rPr>
              <a:t>1885, </a:t>
            </a:r>
            <a:r>
              <a:rPr lang="el-GR" sz="2756" dirty="0">
                <a:solidFill>
                  <a:srgbClr val="FEFEFE"/>
                </a:solidFill>
                <a:latin typeface="GFS Artemisia Bold"/>
              </a:rPr>
              <a:t>π</a:t>
            </a:r>
            <a:r>
              <a:rPr lang="en-US" sz="2756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56" dirty="0" err="1">
                <a:solidFill>
                  <a:srgbClr val="FEFEFE"/>
                </a:solidFill>
                <a:latin typeface="GFS Artemisia Bold"/>
              </a:rPr>
              <a:t>στέλ</a:t>
            </a:r>
            <a:r>
              <a:rPr lang="en-US" sz="2756" dirty="0">
                <a:solidFill>
                  <a:srgbClr val="FEFEFE"/>
                </a:solidFill>
                <a:latin typeface="GFS Artemisia Bold"/>
              </a:rPr>
              <a:t> σε χαρτί, 80 x 51 εκ., Ουάσινγκτον, Εθνική Πινακοθήκη.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06564" y="326874"/>
            <a:ext cx="12717615" cy="9090504"/>
          </a:xfrm>
          <a:custGeom>
            <a:avLst/>
            <a:gdLst/>
            <a:ahLst/>
            <a:cxnLst/>
            <a:rect l="l" t="t" r="r" b="b"/>
            <a:pathLst>
              <a:path w="12717615" h="9090504">
                <a:moveTo>
                  <a:pt x="0" y="0"/>
                </a:moveTo>
                <a:lnTo>
                  <a:pt x="12717615" y="0"/>
                </a:lnTo>
                <a:lnTo>
                  <a:pt x="12717615" y="9090504"/>
                </a:lnTo>
                <a:lnTo>
                  <a:pt x="0" y="90905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438607" y="9579795"/>
            <a:ext cx="17410786" cy="481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8"/>
              </a:lnSpc>
              <a:spcBef>
                <a:spcPct val="0"/>
              </a:spcBef>
            </a:pPr>
            <a:r>
              <a:rPr lang="en-US" sz="2834" dirty="0">
                <a:solidFill>
                  <a:srgbClr val="FEFEFE"/>
                </a:solidFill>
                <a:latin typeface="GFS Artemisia Bold Italics"/>
              </a:rPr>
              <a:t>H μπα</a:t>
            </a:r>
            <a:r>
              <a:rPr lang="en-US" sz="2834" dirty="0" err="1">
                <a:solidFill>
                  <a:srgbClr val="FEFEFE"/>
                </a:solidFill>
                <a:latin typeface="GFS Artemisia Bold Italics"/>
              </a:rPr>
              <a:t>νιέρ</a:t>
            </a:r>
            <a:r>
              <a:rPr lang="en-US" sz="2834" dirty="0">
                <a:solidFill>
                  <a:srgbClr val="FEFEFE"/>
                </a:solidFill>
                <a:latin typeface="GFS Artemisia Bold Italics"/>
              </a:rPr>
              <a:t>α, </a:t>
            </a:r>
            <a:r>
              <a:rPr lang="en-US" sz="2834" dirty="0">
                <a:solidFill>
                  <a:srgbClr val="FEFEFE"/>
                </a:solidFill>
                <a:latin typeface="GFS Artemisia Bold"/>
              </a:rPr>
              <a:t>1886, </a:t>
            </a:r>
            <a:r>
              <a:rPr lang="el-GR" sz="2834" dirty="0">
                <a:solidFill>
                  <a:srgbClr val="FEFEFE"/>
                </a:solidFill>
                <a:latin typeface="GFS Artemisia Bold"/>
              </a:rPr>
              <a:t>π</a:t>
            </a:r>
            <a:r>
              <a:rPr lang="en-US" sz="28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34" dirty="0" err="1">
                <a:solidFill>
                  <a:srgbClr val="FEFEFE"/>
                </a:solidFill>
                <a:latin typeface="GFS Artemisia Bold"/>
              </a:rPr>
              <a:t>στέλ</a:t>
            </a:r>
            <a:r>
              <a:rPr lang="en-US" sz="2834" dirty="0">
                <a:solidFill>
                  <a:srgbClr val="FEFEFE"/>
                </a:solidFill>
                <a:latin typeface="GFS Artemisia Bold"/>
              </a:rPr>
              <a:t> σε χαρτί, 60 x 83 εκ., Παρίσι, Μουσείο Orsay.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CD2AFE6-86D1-868F-F8A1-74905B9AB1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0"/>
            <a:ext cx="13335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9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19400" y="328142"/>
            <a:ext cx="12915712" cy="8853958"/>
          </a:xfrm>
          <a:custGeom>
            <a:avLst/>
            <a:gdLst/>
            <a:ahLst/>
            <a:cxnLst/>
            <a:rect l="l" t="t" r="r" b="b"/>
            <a:pathLst>
              <a:path w="12915712" h="8853958">
                <a:moveTo>
                  <a:pt x="0" y="0"/>
                </a:moveTo>
                <a:lnTo>
                  <a:pt x="12915712" y="0"/>
                </a:lnTo>
                <a:lnTo>
                  <a:pt x="12915712" y="8853959"/>
                </a:lnTo>
                <a:lnTo>
                  <a:pt x="0" y="88539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293929" y="9182100"/>
            <a:ext cx="17994071" cy="1435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8"/>
              </a:lnSpc>
            </a:pPr>
            <a:r>
              <a:rPr lang="en-US" sz="2734" dirty="0" err="1">
                <a:solidFill>
                  <a:srgbClr val="FEFEFE"/>
                </a:solidFill>
                <a:latin typeface="GFS Artemisia Bold Italics"/>
              </a:rPr>
              <a:t>Εσωτερικό</a:t>
            </a: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 (Ο βια</a:t>
            </a:r>
            <a:r>
              <a:rPr lang="en-US" sz="2734" dirty="0" err="1">
                <a:solidFill>
                  <a:srgbClr val="FEFEFE"/>
                </a:solidFill>
                <a:latin typeface="GFS Artemisia Bold Italics"/>
              </a:rPr>
              <a:t>σμός</a:t>
            </a: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),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 1868-69, 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αιογραφία σε καμβά, 81 x 114 εκ., </a:t>
            </a:r>
            <a:br>
              <a:rPr lang="el-GR" sz="2734" dirty="0">
                <a:solidFill>
                  <a:srgbClr val="FEFEFE"/>
                </a:solidFill>
                <a:latin typeface="GFS Artemisia Bold"/>
              </a:rPr>
            </a:b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Φιλ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δέλφει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34" dirty="0">
                <a:solidFill>
                  <a:srgbClr val="FEFEFE"/>
                </a:solidFill>
                <a:latin typeface="GFS Artemisia"/>
              </a:rPr>
              <a:t>,</a:t>
            </a:r>
            <a:r>
              <a:rPr lang="el-GR" sz="2734" dirty="0">
                <a:solidFill>
                  <a:srgbClr val="FEFEFE"/>
                </a:solidFill>
                <a:latin typeface="GFS Artemisia"/>
              </a:rPr>
              <a:t> 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Philadelphia Museum of Art.</a:t>
            </a:r>
          </a:p>
          <a:p>
            <a:pPr algn="ctr">
              <a:lnSpc>
                <a:spcPts val="3828"/>
              </a:lnSpc>
              <a:spcBef>
                <a:spcPct val="0"/>
              </a:spcBef>
            </a:pPr>
            <a:endParaRPr lang="en-US" sz="2734" dirty="0">
              <a:solidFill>
                <a:srgbClr val="FEFEFE"/>
              </a:solidFill>
              <a:latin typeface="GFS Artemisia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28057" y="186803"/>
            <a:ext cx="13431886" cy="8895289"/>
          </a:xfrm>
          <a:custGeom>
            <a:avLst/>
            <a:gdLst/>
            <a:ahLst/>
            <a:cxnLst/>
            <a:rect l="l" t="t" r="r" b="b"/>
            <a:pathLst>
              <a:path w="13431886" h="8895289">
                <a:moveTo>
                  <a:pt x="0" y="0"/>
                </a:moveTo>
                <a:lnTo>
                  <a:pt x="13431886" y="0"/>
                </a:lnTo>
                <a:lnTo>
                  <a:pt x="13431886" y="8895289"/>
                </a:lnTo>
                <a:lnTo>
                  <a:pt x="0" y="88952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293929" y="9182100"/>
            <a:ext cx="17994071" cy="948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8"/>
              </a:lnSpc>
              <a:spcBef>
                <a:spcPct val="0"/>
              </a:spcBef>
            </a:pPr>
            <a:r>
              <a:rPr lang="en-US" sz="2734" dirty="0" err="1">
                <a:solidFill>
                  <a:srgbClr val="FEFEFE"/>
                </a:solidFill>
                <a:latin typeface="GFS Artemisia Bold Italics"/>
              </a:rPr>
              <a:t>Mι</a:t>
            </a: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α άμαξα στις ιπποδρομίες,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 1869, ελαιογραφία σε καμβά, 37 x 56 εκ., </a:t>
            </a:r>
            <a:br>
              <a:rPr lang="el-GR" sz="2734" dirty="0">
                <a:solidFill>
                  <a:srgbClr val="FEFEFE"/>
                </a:solidFill>
                <a:latin typeface="GFS Artemisia Bold"/>
              </a:rPr>
            </a:b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Βοστώνη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, Μουσείο Καλών Τεχνών.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6409" y="233987"/>
            <a:ext cx="6915183" cy="9024313"/>
          </a:xfrm>
          <a:custGeom>
            <a:avLst/>
            <a:gdLst/>
            <a:ahLst/>
            <a:cxnLst/>
            <a:rect l="l" t="t" r="r" b="b"/>
            <a:pathLst>
              <a:path w="6915183" h="9024313">
                <a:moveTo>
                  <a:pt x="0" y="0"/>
                </a:moveTo>
                <a:lnTo>
                  <a:pt x="6915182" y="0"/>
                </a:lnTo>
                <a:lnTo>
                  <a:pt x="6915182" y="9024313"/>
                </a:lnTo>
                <a:lnTo>
                  <a:pt x="0" y="90243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293929" y="9329036"/>
            <a:ext cx="17994071" cy="948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8"/>
              </a:lnSpc>
              <a:spcBef>
                <a:spcPct val="0"/>
              </a:spcBef>
            </a:pPr>
            <a:r>
              <a:rPr lang="en-US" sz="2734" dirty="0" err="1">
                <a:solidFill>
                  <a:srgbClr val="FEFEFE"/>
                </a:solidFill>
                <a:latin typeface="GFS Artemisia Bold Italics"/>
              </a:rPr>
              <a:t>Μουσικοί</a:t>
            </a: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 στην ορχήστρα, 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1870-71, ελαιογραφία σε καμβά, 69 x 49  εκ., </a:t>
            </a:r>
            <a:br>
              <a:rPr lang="el-GR" sz="2734" dirty="0">
                <a:solidFill>
                  <a:srgbClr val="FEFEFE"/>
                </a:solidFill>
                <a:latin typeface="GFS Artemisia Bold"/>
              </a:rPr>
            </a:b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Φρ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νκφούρτη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, Μουσείο Städel.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57800" y="371637"/>
            <a:ext cx="7848600" cy="8658063"/>
          </a:xfrm>
          <a:custGeom>
            <a:avLst/>
            <a:gdLst/>
            <a:ahLst/>
            <a:cxnLst/>
            <a:rect l="l" t="t" r="r" b="b"/>
            <a:pathLst>
              <a:path w="8217590" h="8781507">
                <a:moveTo>
                  <a:pt x="0" y="0"/>
                </a:moveTo>
                <a:lnTo>
                  <a:pt x="8217590" y="0"/>
                </a:lnTo>
                <a:lnTo>
                  <a:pt x="8217590" y="8781506"/>
                </a:lnTo>
                <a:lnTo>
                  <a:pt x="0" y="87815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42" t="-2813" r="-4373" b="-1572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438607" y="9182100"/>
            <a:ext cx="17410786" cy="1010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8"/>
              </a:lnSpc>
              <a:spcBef>
                <a:spcPct val="0"/>
              </a:spcBef>
            </a:pPr>
            <a:r>
              <a:rPr lang="en-US" sz="2834" dirty="0" err="1">
                <a:solidFill>
                  <a:srgbClr val="FEFEFE"/>
                </a:solidFill>
                <a:latin typeface="GFS Artemisia Bold Italics"/>
              </a:rPr>
              <a:t>Μάθημ</a:t>
            </a:r>
            <a:r>
              <a:rPr lang="en-US" sz="2834" dirty="0">
                <a:solidFill>
                  <a:srgbClr val="FEFEFE"/>
                </a:solidFill>
                <a:latin typeface="GFS Artemisia Bold Italics"/>
              </a:rPr>
              <a:t>α χορού, </a:t>
            </a:r>
            <a:r>
              <a:rPr lang="en-US" sz="2834" dirty="0">
                <a:solidFill>
                  <a:srgbClr val="FEFEFE"/>
                </a:solidFill>
                <a:latin typeface="GFS Artemisia Bold"/>
              </a:rPr>
              <a:t>1874, ελαιογραφία σε καμβά, 84 x 77 εκ., </a:t>
            </a:r>
            <a:br>
              <a:rPr lang="el-GR" sz="2834" dirty="0">
                <a:solidFill>
                  <a:srgbClr val="FEFEFE"/>
                </a:solidFill>
                <a:latin typeface="GFS Artemisia Bold"/>
              </a:rPr>
            </a:br>
            <a:r>
              <a:rPr lang="en-US" sz="2834" dirty="0" err="1">
                <a:solidFill>
                  <a:srgbClr val="FEFEFE"/>
                </a:solidFill>
                <a:latin typeface="GFS Artemisia Bold"/>
              </a:rPr>
              <a:t>Νέ</a:t>
            </a:r>
            <a:r>
              <a:rPr lang="en-US" sz="2834" dirty="0">
                <a:solidFill>
                  <a:srgbClr val="FEFEFE"/>
                </a:solidFill>
                <a:latin typeface="GFS Artemisia Bold"/>
              </a:rPr>
              <a:t>α Υόρκη, Μητροπολιτικό Μουσείο Τέχνης.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24096" y="234559"/>
            <a:ext cx="11088695" cy="8878349"/>
          </a:xfrm>
          <a:custGeom>
            <a:avLst/>
            <a:gdLst/>
            <a:ahLst/>
            <a:cxnLst/>
            <a:rect l="l" t="t" r="r" b="b"/>
            <a:pathLst>
              <a:path w="11088695" h="8878349">
                <a:moveTo>
                  <a:pt x="0" y="0"/>
                </a:moveTo>
                <a:lnTo>
                  <a:pt x="11088695" y="0"/>
                </a:lnTo>
                <a:lnTo>
                  <a:pt x="11088695" y="8878348"/>
                </a:lnTo>
                <a:lnTo>
                  <a:pt x="0" y="88783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438607" y="9182100"/>
            <a:ext cx="17410786" cy="458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8"/>
              </a:lnSpc>
              <a:spcBef>
                <a:spcPct val="0"/>
              </a:spcBef>
            </a:pPr>
            <a:r>
              <a:rPr lang="en-US" sz="2734" dirty="0" err="1">
                <a:solidFill>
                  <a:srgbClr val="FEFEFE"/>
                </a:solidFill>
                <a:latin typeface="GFS Artemisia Bold Italics"/>
              </a:rPr>
              <a:t>Πρό</a:t>
            </a: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βα μπαλέτου στη σκηνή, 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1874, ελαιογραφία σε καμβά, 65 x 81</a:t>
            </a:r>
            <a:r>
              <a:rPr lang="el-GR" sz="2734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εκ., Παρίσι, Μουσείο Orsay.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8122" y="398058"/>
            <a:ext cx="16593168" cy="8700538"/>
          </a:xfrm>
          <a:custGeom>
            <a:avLst/>
            <a:gdLst/>
            <a:ahLst/>
            <a:cxnLst/>
            <a:rect l="l" t="t" r="r" b="b"/>
            <a:pathLst>
              <a:path w="16593168" h="8700538">
                <a:moveTo>
                  <a:pt x="0" y="0"/>
                </a:moveTo>
                <a:lnTo>
                  <a:pt x="16593168" y="0"/>
                </a:lnTo>
                <a:lnTo>
                  <a:pt x="16593168" y="8700537"/>
                </a:lnTo>
                <a:lnTo>
                  <a:pt x="0" y="87005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389313" y="9182100"/>
            <a:ext cx="17410786" cy="481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8"/>
              </a:lnSpc>
              <a:spcBef>
                <a:spcPct val="0"/>
              </a:spcBef>
            </a:pPr>
            <a:r>
              <a:rPr lang="en-US" sz="2834" dirty="0" err="1">
                <a:solidFill>
                  <a:srgbClr val="FEFEFE"/>
                </a:solidFill>
                <a:latin typeface="GFS Artemisia Bold Italics"/>
              </a:rPr>
              <a:t>Κ</a:t>
            </a:r>
            <a:r>
              <a:rPr lang="en-US" sz="2834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834" dirty="0" err="1">
                <a:solidFill>
                  <a:srgbClr val="FEFEFE"/>
                </a:solidFill>
                <a:latin typeface="GFS Artemisia Bold Italics"/>
              </a:rPr>
              <a:t>μ</a:t>
            </a:r>
            <a:r>
              <a:rPr lang="en-US" sz="2834" dirty="0">
                <a:solidFill>
                  <a:srgbClr val="FEFEFE"/>
                </a:solidFill>
                <a:latin typeface="GFS Artemisia Bold Italics"/>
              </a:rPr>
              <a:t>πα</a:t>
            </a:r>
            <a:r>
              <a:rPr lang="en-US" sz="2834" dirty="0" err="1">
                <a:solidFill>
                  <a:srgbClr val="FEFEFE"/>
                </a:solidFill>
                <a:latin typeface="GFS Artemisia Bold Italics"/>
              </a:rPr>
              <a:t>ρέ</a:t>
            </a:r>
            <a:r>
              <a:rPr lang="en-US" sz="2834" dirty="0">
                <a:solidFill>
                  <a:srgbClr val="FEFEFE"/>
                </a:solidFill>
                <a:latin typeface="GFS Artemisia Bold Italics"/>
              </a:rPr>
              <a:t>, </a:t>
            </a:r>
            <a:r>
              <a:rPr lang="en-US" sz="2834" dirty="0">
                <a:solidFill>
                  <a:srgbClr val="FEFEFE"/>
                </a:solidFill>
                <a:latin typeface="GFS Artemisia Bold"/>
              </a:rPr>
              <a:t>1875-77, </a:t>
            </a:r>
            <a:r>
              <a:rPr lang="el-GR" sz="2834" dirty="0">
                <a:solidFill>
                  <a:srgbClr val="FEFEFE"/>
                </a:solidFill>
                <a:latin typeface="GFS Artemisia Bold"/>
              </a:rPr>
              <a:t>π</a:t>
            </a:r>
            <a:r>
              <a:rPr lang="en-US" sz="28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34" dirty="0" err="1">
                <a:solidFill>
                  <a:srgbClr val="FEFEFE"/>
                </a:solidFill>
                <a:latin typeface="GFS Artemisia Bold"/>
              </a:rPr>
              <a:t>στέλ</a:t>
            </a:r>
            <a:r>
              <a:rPr lang="en-US" sz="2834" dirty="0">
                <a:solidFill>
                  <a:srgbClr val="FEFEFE"/>
                </a:solidFill>
                <a:latin typeface="GFS Artemisia Bold"/>
              </a:rPr>
              <a:t>, 24 x 43 εκ., Ουάσινγκτον, Εθνική Πινακοθήκη.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38846" y="146936"/>
            <a:ext cx="7610308" cy="9111364"/>
          </a:xfrm>
          <a:custGeom>
            <a:avLst/>
            <a:gdLst/>
            <a:ahLst/>
            <a:cxnLst/>
            <a:rect l="l" t="t" r="r" b="b"/>
            <a:pathLst>
              <a:path w="7610308" h="9111364">
                <a:moveTo>
                  <a:pt x="0" y="0"/>
                </a:moveTo>
                <a:lnTo>
                  <a:pt x="7610308" y="0"/>
                </a:lnTo>
                <a:lnTo>
                  <a:pt x="7610308" y="9111364"/>
                </a:lnTo>
                <a:lnTo>
                  <a:pt x="0" y="91113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56" t="-4786" r="-2292" b="-1914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146964" y="9338561"/>
            <a:ext cx="17994071" cy="445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8"/>
              </a:lnSpc>
              <a:spcBef>
                <a:spcPct val="0"/>
              </a:spcBef>
            </a:pPr>
            <a:r>
              <a:rPr lang="el-GR" sz="2634" dirty="0">
                <a:solidFill>
                  <a:srgbClr val="FEFEFE"/>
                </a:solidFill>
                <a:latin typeface="GFS Artemisia Bold Italics"/>
              </a:rPr>
              <a:t>Το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l-GR" sz="2634" dirty="0">
                <a:solidFill>
                  <a:srgbClr val="FEFEFE"/>
                </a:solidFill>
                <a:latin typeface="GFS Artemisia Bold Italics"/>
              </a:rPr>
              <a:t>τραγούδι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του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σκύλου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,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 1875-77, </a:t>
            </a:r>
            <a:r>
              <a:rPr lang="el-GR" sz="2634" dirty="0">
                <a:solidFill>
                  <a:srgbClr val="FEFEFE"/>
                </a:solidFill>
                <a:latin typeface="GFS Artemisia Bold"/>
              </a:rPr>
              <a:t>γ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κουάς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ι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 πα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στέλ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, 575 x 455 εκ., Ιδιωτική συλλογή.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453</Words>
  <Application>Microsoft Macintosh PowerPoint</Application>
  <PresentationFormat>Προσαρμογή</PresentationFormat>
  <Paragraphs>22</Paragraphs>
  <Slides>22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22</vt:i4>
      </vt:variant>
    </vt:vector>
  </HeadingPairs>
  <TitlesOfParts>
    <vt:vector size="28" baseType="lpstr">
      <vt:lpstr>Calibri</vt:lpstr>
      <vt:lpstr>GFS Artemisia Bold Italics</vt:lpstr>
      <vt:lpstr>Arial</vt:lpstr>
      <vt:lpstr>GFS Artemisia</vt:lpstr>
      <vt:lpstr>GFS Artemisia Bold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Edgas Degas (1834-1917)</dc:title>
  <cp:lastModifiedBy>Microsoft Office User</cp:lastModifiedBy>
  <cp:revision>11</cp:revision>
  <dcterms:created xsi:type="dcterms:W3CDTF">2006-08-16T00:00:00Z</dcterms:created>
  <dcterms:modified xsi:type="dcterms:W3CDTF">2024-06-10T14:08:29Z</dcterms:modified>
  <dc:identifier>DAF6DFCBnK4</dc:identifier>
</cp:coreProperties>
</file>