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8292" y="3171398"/>
            <a:ext cx="11251416" cy="3779899"/>
            <a:chOff x="0" y="-219075"/>
            <a:chExt cx="15001888" cy="5039865"/>
          </a:xfrm>
        </p:grpSpPr>
        <p:sp>
          <p:nvSpPr>
            <p:cNvPr id="3" name="TextBox 3"/>
            <p:cNvSpPr txBox="1"/>
            <p:nvPr/>
          </p:nvSpPr>
          <p:spPr>
            <a:xfrm>
              <a:off x="0" y="3886095"/>
              <a:ext cx="15001888" cy="934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3899" spc="389">
                  <a:solidFill>
                    <a:srgbClr val="FFFFFF"/>
                  </a:solidFill>
                  <a:latin typeface="Calibri (MS)"/>
                </a:rPr>
                <a:t>(1746-1828)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64691" y="-219075"/>
              <a:ext cx="13272505" cy="4041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85"/>
                </a:lnSpc>
              </a:pPr>
              <a:r>
                <a:rPr lang="en-US" sz="9988" spc="-199" dirty="0">
                  <a:solidFill>
                    <a:srgbClr val="FFFFFF"/>
                  </a:solidFill>
                  <a:latin typeface="Calibri (MS) Bold"/>
                </a:rPr>
                <a:t>Francisco José </a:t>
              </a:r>
              <a:br>
                <a:rPr lang="el-GR" sz="9988" spc="-199">
                  <a:solidFill>
                    <a:srgbClr val="FFFFFF"/>
                  </a:solidFill>
                  <a:latin typeface="Calibri (MS) Bold"/>
                </a:rPr>
              </a:br>
              <a:r>
                <a:rPr lang="en-US" sz="9988" spc="-199">
                  <a:solidFill>
                    <a:srgbClr val="FFFFFF"/>
                  </a:solidFill>
                  <a:latin typeface="Calibri (MS) Bold"/>
                </a:rPr>
                <a:t>de Goya y </a:t>
              </a:r>
              <a:r>
                <a:rPr lang="en-US" sz="9988" spc="-199" dirty="0" err="1">
                  <a:solidFill>
                    <a:srgbClr val="FFFFFF"/>
                  </a:solidFill>
                  <a:latin typeface="Calibri (MS) Bold"/>
                </a:rPr>
                <a:t>Lucientes</a:t>
              </a:r>
              <a:endParaRPr lang="en-US" sz="9988" spc="-199" dirty="0">
                <a:solidFill>
                  <a:srgbClr val="FFFFFF"/>
                </a:solidFill>
                <a:latin typeface="Calibri (MS) Bold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656421"/>
            <a:ext cx="16877595" cy="8937269"/>
            <a:chOff x="0" y="0"/>
            <a:chExt cx="22503461" cy="11916359"/>
          </a:xfrm>
        </p:grpSpPr>
        <p:sp>
          <p:nvSpPr>
            <p:cNvPr id="3" name="Freeform 3"/>
            <p:cNvSpPr/>
            <p:nvPr/>
          </p:nvSpPr>
          <p:spPr>
            <a:xfrm>
              <a:off x="7540663" y="0"/>
              <a:ext cx="7422134" cy="11306384"/>
            </a:xfrm>
            <a:custGeom>
              <a:avLst/>
              <a:gdLst/>
              <a:ahLst/>
              <a:cxnLst/>
              <a:rect l="l" t="t" r="r" b="b"/>
              <a:pathLst>
                <a:path w="7422134" h="11306384">
                  <a:moveTo>
                    <a:pt x="0" y="0"/>
                  </a:moveTo>
                  <a:lnTo>
                    <a:pt x="7422134" y="0"/>
                  </a:lnTo>
                  <a:lnTo>
                    <a:pt x="7422134" y="11306384"/>
                  </a:lnTo>
                  <a:lnTo>
                    <a:pt x="0" y="11306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147344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λευκή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δούκισσ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1795,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ελαιογραφία, 192x128 εκ., 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Αν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ά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κτορο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 της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Llíria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Μαδρίτη.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409435"/>
            <a:ext cx="16877595" cy="8831244"/>
            <a:chOff x="0" y="0"/>
            <a:chExt cx="22503461" cy="11774992"/>
          </a:xfrm>
        </p:grpSpPr>
        <p:sp>
          <p:nvSpPr>
            <p:cNvPr id="3" name="Freeform 3"/>
            <p:cNvSpPr/>
            <p:nvPr/>
          </p:nvSpPr>
          <p:spPr>
            <a:xfrm>
              <a:off x="7380814" y="0"/>
              <a:ext cx="7741832" cy="11139327"/>
            </a:xfrm>
            <a:custGeom>
              <a:avLst/>
              <a:gdLst/>
              <a:ahLst/>
              <a:cxnLst/>
              <a:rect l="l" t="t" r="r" b="b"/>
              <a:pathLst>
                <a:path w="7741832" h="11139327">
                  <a:moveTo>
                    <a:pt x="0" y="0"/>
                  </a:moveTo>
                  <a:lnTo>
                    <a:pt x="7741832" y="0"/>
                  </a:lnTo>
                  <a:lnTo>
                    <a:pt x="7741832" y="11139327"/>
                  </a:lnTo>
                  <a:lnTo>
                    <a:pt x="0" y="11139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005977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Η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μα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ύρη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δούκισσ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1797,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ελαιογραφία, 194x130 εκ.,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Ισ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πα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νική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Κ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οινότητ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Νέ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Υόρκη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283839"/>
            <a:ext cx="16877595" cy="9082437"/>
            <a:chOff x="0" y="0"/>
            <a:chExt cx="22503461" cy="12109916"/>
          </a:xfrm>
        </p:grpSpPr>
        <p:sp>
          <p:nvSpPr>
            <p:cNvPr id="3" name="Freeform 3"/>
            <p:cNvSpPr/>
            <p:nvPr/>
          </p:nvSpPr>
          <p:spPr>
            <a:xfrm>
              <a:off x="7830379" y="0"/>
              <a:ext cx="6092523" cy="11474251"/>
            </a:xfrm>
            <a:custGeom>
              <a:avLst/>
              <a:gdLst/>
              <a:ahLst/>
              <a:cxnLst/>
              <a:rect l="l" t="t" r="r" b="b"/>
              <a:pathLst>
                <a:path w="6092523" h="11474251">
                  <a:moveTo>
                    <a:pt x="0" y="0"/>
                  </a:moveTo>
                  <a:lnTo>
                    <a:pt x="6092523" y="0"/>
                  </a:lnTo>
                  <a:lnTo>
                    <a:pt x="6092523" y="11474251"/>
                  </a:lnTo>
                  <a:lnTo>
                    <a:pt x="0" y="1147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340901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Η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σύλληψη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Ιησού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1798,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αιογραφία, 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300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x200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θεδρικός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Ν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ός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,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Τολέδο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397631"/>
            <a:ext cx="16877595" cy="8854853"/>
            <a:chOff x="0" y="0"/>
            <a:chExt cx="22503461" cy="11806471"/>
          </a:xfrm>
        </p:grpSpPr>
        <p:sp>
          <p:nvSpPr>
            <p:cNvPr id="3" name="Freeform 3"/>
            <p:cNvSpPr/>
            <p:nvPr/>
          </p:nvSpPr>
          <p:spPr>
            <a:xfrm>
              <a:off x="4410280" y="0"/>
              <a:ext cx="13682901" cy="11170806"/>
            </a:xfrm>
            <a:custGeom>
              <a:avLst/>
              <a:gdLst/>
              <a:ahLst/>
              <a:cxnLst/>
              <a:rect l="l" t="t" r="r" b="b"/>
              <a:pathLst>
                <a:path w="13682901" h="11170806">
                  <a:moveTo>
                    <a:pt x="0" y="0"/>
                  </a:moveTo>
                  <a:lnTo>
                    <a:pt x="13682901" y="0"/>
                  </a:lnTo>
                  <a:lnTo>
                    <a:pt x="13682901" y="11170806"/>
                  </a:lnTo>
                  <a:lnTo>
                    <a:pt x="0" y="11170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037456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Η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οικογένει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 του Καρόλου Δ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',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1800,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ελαιογραφία, 280× 336 εκ., 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Πρ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ά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δο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, Μαδρίτη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99409" y="251509"/>
            <a:ext cx="10289181" cy="8231345"/>
          </a:xfrm>
          <a:custGeom>
            <a:avLst/>
            <a:gdLst/>
            <a:ahLst/>
            <a:cxnLst/>
            <a:rect l="l" t="t" r="r" b="b"/>
            <a:pathLst>
              <a:path w="10289181" h="8231345">
                <a:moveTo>
                  <a:pt x="0" y="0"/>
                </a:moveTo>
                <a:lnTo>
                  <a:pt x="10289182" y="0"/>
                </a:lnTo>
                <a:lnTo>
                  <a:pt x="10289182" y="8231345"/>
                </a:lnTo>
                <a:lnTo>
                  <a:pt x="0" y="8231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5202" y="8568133"/>
            <a:ext cx="16877595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Οι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συμφορές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του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π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ολέμου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: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Μεγάλ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 ανδραγαθήματα με νεκρούς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,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1810-15,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οξυγραφία, 15,5x20,8 εκ., </a:t>
            </a:r>
            <a:r>
              <a:rPr lang="el-GR" sz="3399" dirty="0" err="1">
                <a:solidFill>
                  <a:srgbClr val="FFFFFF"/>
                </a:solidFill>
                <a:latin typeface="Calibri (MS)"/>
              </a:rPr>
              <a:t>Πρ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ά</a:t>
            </a:r>
            <a:r>
              <a:rPr lang="el-GR" sz="3399" dirty="0" err="1">
                <a:solidFill>
                  <a:srgbClr val="FFFFFF"/>
                </a:solidFill>
                <a:latin typeface="Calibri (MS)"/>
              </a:rPr>
              <a:t>δο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Μαδρίτη.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314009"/>
            <a:ext cx="16877595" cy="9022097"/>
            <a:chOff x="0" y="0"/>
            <a:chExt cx="22503461" cy="12029463"/>
          </a:xfrm>
        </p:grpSpPr>
        <p:sp>
          <p:nvSpPr>
            <p:cNvPr id="3" name="Freeform 3"/>
            <p:cNvSpPr/>
            <p:nvPr/>
          </p:nvSpPr>
          <p:spPr>
            <a:xfrm>
              <a:off x="6287154" y="0"/>
              <a:ext cx="9929153" cy="11393798"/>
            </a:xfrm>
            <a:custGeom>
              <a:avLst/>
              <a:gdLst/>
              <a:ahLst/>
              <a:cxnLst/>
              <a:rect l="l" t="t" r="r" b="b"/>
              <a:pathLst>
                <a:path w="9929153" h="11393798">
                  <a:moveTo>
                    <a:pt x="0" y="0"/>
                  </a:moveTo>
                  <a:lnTo>
                    <a:pt x="9929153" y="0"/>
                  </a:lnTo>
                  <a:lnTo>
                    <a:pt x="9929153" y="11393798"/>
                  </a:lnTo>
                  <a:lnTo>
                    <a:pt x="0" y="11393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260448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Αυτο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ροσω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ογρ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φί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1815, ελαιογραφία, 46x35 εκ., 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Πρ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ά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δο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Μαδρίτη.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9662" y="637485"/>
            <a:ext cx="10208676" cy="7898395"/>
          </a:xfrm>
          <a:custGeom>
            <a:avLst/>
            <a:gdLst/>
            <a:ahLst/>
            <a:cxnLst/>
            <a:rect l="l" t="t" r="r" b="b"/>
            <a:pathLst>
              <a:path w="10208676" h="7898395">
                <a:moveTo>
                  <a:pt x="0" y="0"/>
                </a:moveTo>
                <a:lnTo>
                  <a:pt x="10208676" y="0"/>
                </a:lnTo>
                <a:lnTo>
                  <a:pt x="10208676" y="7898396"/>
                </a:lnTo>
                <a:lnTo>
                  <a:pt x="0" y="7898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5202" y="8402531"/>
            <a:ext cx="16877595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3η Μα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ΐου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1808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,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1814,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αιογραφία, 266x345 εκ., </a:t>
            </a:r>
            <a:r>
              <a:rPr lang="el-GR" sz="3399" dirty="0" err="1">
                <a:solidFill>
                  <a:srgbClr val="FFFFFF"/>
                </a:solidFill>
                <a:latin typeface="Calibri (MS)"/>
              </a:rPr>
              <a:t>Πρ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ά</a:t>
            </a:r>
            <a:r>
              <a:rPr lang="el-GR" sz="3399" dirty="0" err="1">
                <a:solidFill>
                  <a:srgbClr val="FFFFFF"/>
                </a:solidFill>
                <a:latin typeface="Calibri (MS)"/>
              </a:rPr>
              <a:t>δο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Μαδρίτη.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421792"/>
            <a:ext cx="16877595" cy="9406528"/>
            <a:chOff x="0" y="0"/>
            <a:chExt cx="22503461" cy="12542038"/>
          </a:xfrm>
        </p:grpSpPr>
        <p:sp>
          <p:nvSpPr>
            <p:cNvPr id="3" name="Freeform 3"/>
            <p:cNvSpPr/>
            <p:nvPr/>
          </p:nvSpPr>
          <p:spPr>
            <a:xfrm>
              <a:off x="7743603" y="0"/>
              <a:ext cx="7016255" cy="11906373"/>
            </a:xfrm>
            <a:custGeom>
              <a:avLst/>
              <a:gdLst/>
              <a:ahLst/>
              <a:cxnLst/>
              <a:rect l="l" t="t" r="r" b="b"/>
              <a:pathLst>
                <a:path w="7016255" h="11906373">
                  <a:moveTo>
                    <a:pt x="0" y="0"/>
                  </a:moveTo>
                  <a:lnTo>
                    <a:pt x="7016255" y="0"/>
                  </a:lnTo>
                  <a:lnTo>
                    <a:pt x="7016255" y="11906373"/>
                  </a:lnTo>
                  <a:lnTo>
                    <a:pt x="0" y="11906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773023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σκύλος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1819,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αιογραφία, 131,5x79,3 εκ., 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Πρ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ά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δο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Μαδρίτη.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167360"/>
            <a:ext cx="16877595" cy="9315396"/>
            <a:chOff x="0" y="0"/>
            <a:chExt cx="22503461" cy="12420527"/>
          </a:xfrm>
        </p:grpSpPr>
        <p:sp>
          <p:nvSpPr>
            <p:cNvPr id="3" name="Freeform 3"/>
            <p:cNvSpPr/>
            <p:nvPr/>
          </p:nvSpPr>
          <p:spPr>
            <a:xfrm>
              <a:off x="7070623" y="0"/>
              <a:ext cx="6481674" cy="11784862"/>
            </a:xfrm>
            <a:custGeom>
              <a:avLst/>
              <a:gdLst/>
              <a:ahLst/>
              <a:cxnLst/>
              <a:rect l="l" t="t" r="r" b="b"/>
              <a:pathLst>
                <a:path w="6481674" h="11784862">
                  <a:moveTo>
                    <a:pt x="0" y="0"/>
                  </a:moveTo>
                  <a:lnTo>
                    <a:pt x="6481675" y="0"/>
                  </a:lnTo>
                  <a:lnTo>
                    <a:pt x="6481675" y="11784862"/>
                  </a:lnTo>
                  <a:lnTo>
                    <a:pt x="0" y="11784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651512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O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Kρόνος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κ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αβ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ροχθίζει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</a:t>
              </a:r>
              <a:r>
                <a:rPr lang="el-GR" sz="3399" i="1" dirty="0">
                  <a:solidFill>
                    <a:srgbClr val="FFFFFF"/>
                  </a:solidFill>
                  <a:latin typeface="Calibri (MS) Italics"/>
                </a:rPr>
                <a:t>ν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γιο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1820-23,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αιογραφία, 143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,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5×81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,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4 εκ., 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Πρ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ά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  <a:ea typeface="Calibri (MS)"/>
                </a:rPr>
                <a:t>δο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  <a:ea typeface="Calibri (MS)"/>
                </a:rPr>
                <a:t>, Μαδρίτη.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408180"/>
            <a:ext cx="16877595" cy="9470640"/>
            <a:chOff x="0" y="0"/>
            <a:chExt cx="22503461" cy="12627520"/>
          </a:xfrm>
        </p:grpSpPr>
        <p:sp>
          <p:nvSpPr>
            <p:cNvPr id="3" name="Freeform 3"/>
            <p:cNvSpPr/>
            <p:nvPr/>
          </p:nvSpPr>
          <p:spPr>
            <a:xfrm>
              <a:off x="7470279" y="0"/>
              <a:ext cx="7562902" cy="11142675"/>
            </a:xfrm>
            <a:custGeom>
              <a:avLst/>
              <a:gdLst/>
              <a:ahLst/>
              <a:cxnLst/>
              <a:rect l="l" t="t" r="r" b="b"/>
              <a:pathLst>
                <a:path w="7562902" h="11142675">
                  <a:moveTo>
                    <a:pt x="0" y="0"/>
                  </a:moveTo>
                  <a:lnTo>
                    <a:pt x="7562902" y="0"/>
                  </a:lnTo>
                  <a:lnTo>
                    <a:pt x="7562902" y="11142675"/>
                  </a:lnTo>
                  <a:lnTo>
                    <a:pt x="0" y="11142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009325"/>
              <a:ext cx="22503461" cy="161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Αυτο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ροσω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ογρ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φί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 με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τον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l-GR" sz="3399" i="1" dirty="0" err="1">
                  <a:solidFill>
                    <a:srgbClr val="FFFFFF"/>
                  </a:solidFill>
                  <a:latin typeface="Calibri (MS) Italics"/>
                </a:rPr>
                <a:t>γιατρ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ό</a:t>
              </a:r>
              <a:r>
                <a:rPr lang="el-GR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Αρριέτ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1820, ελαιογραφία, 114,6x76,5 εκ., </a:t>
              </a:r>
              <a:br>
                <a:rPr lang="el-GR" sz="3399" dirty="0">
                  <a:solidFill>
                    <a:srgbClr val="FFFFFF"/>
                  </a:solidFill>
                  <a:latin typeface="Calibri (MS)"/>
                </a:rPr>
              </a:b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Ινστιτο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ύ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το Τέχνης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Μινεάπολη.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665604"/>
            <a:ext cx="16877595" cy="8918903"/>
            <a:chOff x="0" y="0"/>
            <a:chExt cx="22503461" cy="11891871"/>
          </a:xfrm>
        </p:grpSpPr>
        <p:sp>
          <p:nvSpPr>
            <p:cNvPr id="3" name="Freeform 3"/>
            <p:cNvSpPr/>
            <p:nvPr/>
          </p:nvSpPr>
          <p:spPr>
            <a:xfrm>
              <a:off x="7153579" y="0"/>
              <a:ext cx="8196303" cy="10972800"/>
            </a:xfrm>
            <a:custGeom>
              <a:avLst/>
              <a:gdLst/>
              <a:ahLst/>
              <a:cxnLst/>
              <a:rect l="l" t="t" r="r" b="b"/>
              <a:pathLst>
                <a:path w="8196303" h="10972800">
                  <a:moveTo>
                    <a:pt x="0" y="0"/>
                  </a:moveTo>
                  <a:lnTo>
                    <a:pt x="8196303" y="0"/>
                  </a:lnTo>
                  <a:lnTo>
                    <a:pt x="8196303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122856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Αυτο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ροσω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ογρ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φί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1771-75, ελαιογραφία, 58x44 εκ., Ιδιωτική συλλογή.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1960125"/>
            <a:ext cx="16877595" cy="5729865"/>
            <a:chOff x="0" y="0"/>
            <a:chExt cx="22503461" cy="7639820"/>
          </a:xfrm>
        </p:grpSpPr>
        <p:sp>
          <p:nvSpPr>
            <p:cNvPr id="3" name="Freeform 3"/>
            <p:cNvSpPr/>
            <p:nvPr/>
          </p:nvSpPr>
          <p:spPr>
            <a:xfrm>
              <a:off x="209144" y="0"/>
              <a:ext cx="22085172" cy="7004155"/>
            </a:xfrm>
            <a:custGeom>
              <a:avLst/>
              <a:gdLst/>
              <a:ahLst/>
              <a:cxnLst/>
              <a:rect l="l" t="t" r="r" b="b"/>
              <a:pathLst>
                <a:path w="22085172" h="7004155">
                  <a:moveTo>
                    <a:pt x="0" y="0"/>
                  </a:moveTo>
                  <a:lnTo>
                    <a:pt x="22085172" y="0"/>
                  </a:lnTo>
                  <a:lnTo>
                    <a:pt x="22085172" y="7004155"/>
                  </a:lnTo>
                  <a:lnTo>
                    <a:pt x="0" y="700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6870805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Σά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ββα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των μαγισσών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1821-23, ελαιογραφία, 140x438 εκ., Museo del Prado, Μαδρίτη.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479257"/>
            <a:ext cx="16877595" cy="8691601"/>
            <a:chOff x="0" y="0"/>
            <a:chExt cx="22503461" cy="11588802"/>
          </a:xfrm>
        </p:grpSpPr>
        <p:sp>
          <p:nvSpPr>
            <p:cNvPr id="3" name="Freeform 3"/>
            <p:cNvSpPr/>
            <p:nvPr/>
          </p:nvSpPr>
          <p:spPr>
            <a:xfrm>
              <a:off x="4141658" y="0"/>
              <a:ext cx="13357484" cy="10953137"/>
            </a:xfrm>
            <a:custGeom>
              <a:avLst/>
              <a:gdLst/>
              <a:ahLst/>
              <a:cxnLst/>
              <a:rect l="l" t="t" r="r" b="b"/>
              <a:pathLst>
                <a:path w="13357484" h="10953137">
                  <a:moveTo>
                    <a:pt x="0" y="0"/>
                  </a:moveTo>
                  <a:lnTo>
                    <a:pt x="13357484" y="0"/>
                  </a:lnTo>
                  <a:lnTo>
                    <a:pt x="13357484" y="10953137"/>
                  </a:lnTo>
                  <a:lnTo>
                    <a:pt x="0" y="10953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819787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υρομ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χί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1824, ελαιογραφία, 49,5x61 εκ.,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Μουσείο</a:t>
              </a:r>
              <a:r>
                <a:rPr lang="en-US" sz="3399">
                  <a:solidFill>
                    <a:srgbClr val="FFFFFF"/>
                  </a:solidFill>
                  <a:latin typeface="Calibri (MS)"/>
                </a:rPr>
                <a:t> Jean Paul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Getty,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Λος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Άντζελες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224822"/>
            <a:ext cx="16877595" cy="9200472"/>
            <a:chOff x="0" y="0"/>
            <a:chExt cx="22503461" cy="12267296"/>
          </a:xfrm>
        </p:grpSpPr>
        <p:sp>
          <p:nvSpPr>
            <p:cNvPr id="3" name="Freeform 3"/>
            <p:cNvSpPr/>
            <p:nvPr/>
          </p:nvSpPr>
          <p:spPr>
            <a:xfrm>
              <a:off x="2701255" y="0"/>
              <a:ext cx="17100951" cy="11302915"/>
            </a:xfrm>
            <a:custGeom>
              <a:avLst/>
              <a:gdLst/>
              <a:ahLst/>
              <a:cxnLst/>
              <a:rect l="l" t="t" r="r" b="b"/>
              <a:pathLst>
                <a:path w="17100951" h="11302915">
                  <a:moveTo>
                    <a:pt x="0" y="0"/>
                  </a:moveTo>
                  <a:lnTo>
                    <a:pt x="17100951" y="0"/>
                  </a:lnTo>
                  <a:lnTo>
                    <a:pt x="17100951" y="11302915"/>
                  </a:lnTo>
                  <a:lnTo>
                    <a:pt x="0" y="11302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498281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Αν</a:t>
              </a:r>
              <a:r>
                <a:rPr lang="el-GR" sz="3399" i="1" dirty="0">
                  <a:solidFill>
                    <a:srgbClr val="FFFFFF"/>
                  </a:solidFill>
                  <a:latin typeface="Calibri (MS) Italics"/>
                </a:rPr>
                <a:t>ν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ί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βα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ς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ο κατακτητής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1771, ελαιογραφία, 87x131,5 εκ., 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Πρ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ά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δο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Μαδρίτη.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688720"/>
            <a:ext cx="16877595" cy="8872673"/>
            <a:chOff x="0" y="0"/>
            <a:chExt cx="22503461" cy="11830230"/>
          </a:xfrm>
        </p:grpSpPr>
        <p:sp>
          <p:nvSpPr>
            <p:cNvPr id="3" name="Freeform 3"/>
            <p:cNvSpPr/>
            <p:nvPr/>
          </p:nvSpPr>
          <p:spPr>
            <a:xfrm>
              <a:off x="7240344" y="0"/>
              <a:ext cx="8022772" cy="11194565"/>
            </a:xfrm>
            <a:custGeom>
              <a:avLst/>
              <a:gdLst/>
              <a:ahLst/>
              <a:cxnLst/>
              <a:rect l="l" t="t" r="r" b="b"/>
              <a:pathLst>
                <a:path w="8022772" h="11194565">
                  <a:moveTo>
                    <a:pt x="0" y="0"/>
                  </a:moveTo>
                  <a:lnTo>
                    <a:pt x="8022772" y="0"/>
                  </a:lnTo>
                  <a:lnTo>
                    <a:pt x="8022772" y="11194565"/>
                  </a:lnTo>
                  <a:lnTo>
                    <a:pt x="0" y="11194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061215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To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κυνήγι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κά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πρου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1775, ελαιογραφία, 249x173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 Βασιλικά Ανάκτορα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Μαδρίτη.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7553" y="375821"/>
            <a:ext cx="5897664" cy="8203114"/>
          </a:xfrm>
          <a:custGeom>
            <a:avLst/>
            <a:gdLst/>
            <a:ahLst/>
            <a:cxnLst/>
            <a:rect l="l" t="t" r="r" b="b"/>
            <a:pathLst>
              <a:path w="5897664" h="8203114">
                <a:moveTo>
                  <a:pt x="0" y="0"/>
                </a:moveTo>
                <a:lnTo>
                  <a:pt x="5897664" y="0"/>
                </a:lnTo>
                <a:lnTo>
                  <a:pt x="5897664" y="8203115"/>
                </a:lnTo>
                <a:lnTo>
                  <a:pt x="0" y="82031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05202" y="8951293"/>
            <a:ext cx="16877595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l-GR" sz="3399" i="1" dirty="0">
                <a:solidFill>
                  <a:srgbClr val="FFFFFF"/>
                </a:solidFill>
                <a:latin typeface="Calibri (MS) Italics"/>
              </a:rPr>
              <a:t>Η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δούκισσ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της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Οσούν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l-GR" sz="3399" i="1" dirty="0">
                <a:solidFill>
                  <a:srgbClr val="FFFFFF"/>
                </a:solidFill>
                <a:latin typeface="Calibri (MS) Italics"/>
              </a:rPr>
              <a:t>ς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1785, ελαιογραφία, 249x173 εκ., </a:t>
            </a:r>
            <a:r>
              <a:rPr lang="el-GR" sz="3399" dirty="0">
                <a:solidFill>
                  <a:srgbClr val="FFFFFF"/>
                </a:solidFill>
                <a:latin typeface="Calibri (MS)"/>
              </a:rPr>
              <a:t>Βασιλικά Ανάκτορα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Μαδρίτη.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508488"/>
            <a:ext cx="16877595" cy="10120316"/>
            <a:chOff x="0" y="0"/>
            <a:chExt cx="22503461" cy="13493754"/>
          </a:xfrm>
        </p:grpSpPr>
        <p:sp>
          <p:nvSpPr>
            <p:cNvPr id="3" name="Freeform 3"/>
            <p:cNvSpPr/>
            <p:nvPr/>
          </p:nvSpPr>
          <p:spPr>
            <a:xfrm>
              <a:off x="7135568" y="0"/>
              <a:ext cx="8232324" cy="11208913"/>
            </a:xfrm>
            <a:custGeom>
              <a:avLst/>
              <a:gdLst/>
              <a:ahLst/>
              <a:cxnLst/>
              <a:rect l="l" t="t" r="r" b="b"/>
              <a:pathLst>
                <a:path w="8232324" h="11208913">
                  <a:moveTo>
                    <a:pt x="0" y="0"/>
                  </a:moveTo>
                  <a:lnTo>
                    <a:pt x="8232324" y="0"/>
                  </a:lnTo>
                  <a:lnTo>
                    <a:pt x="8232324" y="11208913"/>
                  </a:lnTo>
                  <a:lnTo>
                    <a:pt x="0" y="11208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075563"/>
              <a:ext cx="22503461" cy="2418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Μ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νουέλ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Οσόριο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Μα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νρίκε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Ντε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Θούνιγ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1787-88, ελαιογραφία, 127x101,6 εκ., </a:t>
              </a:r>
              <a:br>
                <a:rPr lang="el-GR" sz="3399" dirty="0">
                  <a:solidFill>
                    <a:srgbClr val="FFFFFF"/>
                  </a:solidFill>
                  <a:latin typeface="Calibri (MS)"/>
                </a:rPr>
              </a:b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Μητροπολιτικ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ό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 Μουσείο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Νέα Υόρκη.</a:t>
              </a:r>
            </a:p>
            <a:p>
              <a:pPr algn="ctr">
                <a:lnSpc>
                  <a:spcPts val="4759"/>
                </a:lnSpc>
              </a:pPr>
              <a:endParaRPr lang="en-US" sz="3399" dirty="0">
                <a:solidFill>
                  <a:srgbClr val="FFFFFF"/>
                </a:solidFill>
                <a:latin typeface="Calibri (MS)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-54864"/>
            <a:ext cx="16877595" cy="8653385"/>
            <a:chOff x="0" y="0"/>
            <a:chExt cx="22503461" cy="11559474"/>
          </a:xfrm>
        </p:grpSpPr>
        <p:sp>
          <p:nvSpPr>
            <p:cNvPr id="3" name="Freeform 3"/>
            <p:cNvSpPr/>
            <p:nvPr/>
          </p:nvSpPr>
          <p:spPr>
            <a:xfrm>
              <a:off x="7762520" y="0"/>
              <a:ext cx="7413558" cy="10922369"/>
            </a:xfrm>
            <a:custGeom>
              <a:avLst/>
              <a:gdLst/>
              <a:ahLst/>
              <a:cxnLst/>
              <a:rect l="l" t="t" r="r" b="b"/>
              <a:pathLst>
                <a:path w="7413558" h="10922369">
                  <a:moveTo>
                    <a:pt x="0" y="0"/>
                  </a:moveTo>
                  <a:lnTo>
                    <a:pt x="7413557" y="0"/>
                  </a:lnTo>
                  <a:lnTo>
                    <a:pt x="7413557" y="10922369"/>
                  </a:lnTo>
                  <a:lnTo>
                    <a:pt x="0" y="10922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789018"/>
              <a:ext cx="22503461" cy="770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l-GR" sz="3399" i="1" dirty="0" err="1">
                  <a:solidFill>
                    <a:srgbClr val="FFFFFF"/>
                  </a:solidFill>
                  <a:latin typeface="Calibri (MS) Italics"/>
                </a:rPr>
                <a:t>Καπρ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ί</a:t>
              </a:r>
              <a:r>
                <a:rPr lang="el-GR" sz="3399" i="1" dirty="0" err="1">
                  <a:solidFill>
                    <a:srgbClr val="FFFFFF"/>
                  </a:solidFill>
                  <a:latin typeface="Calibri (MS) Italics"/>
                </a:rPr>
                <a:t>τσιο</a:t>
              </a:r>
              <a:r>
                <a:rPr lang="el-GR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l-GR" sz="3399" i="1" dirty="0" err="1">
                  <a:solidFill>
                    <a:srgbClr val="FFFFFF"/>
                  </a:solidFill>
                  <a:latin typeface="Calibri (MS) Italics"/>
                </a:rPr>
                <a:t>αρ</a:t>
              </a:r>
              <a:r>
                <a:rPr lang="el-GR" sz="3399" i="1" dirty="0">
                  <a:solidFill>
                    <a:srgbClr val="FFFFFF"/>
                  </a:solidFill>
                  <a:latin typeface="Calibri (MS) Italics"/>
                </a:rPr>
                <a:t>.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43: Ο ύπ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νος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της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λογικής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γεννά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τέρ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ατα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περ. 1797-98,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οξυγρ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αφία, 21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,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5x15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608554"/>
            <a:ext cx="16877595" cy="8433007"/>
            <a:chOff x="0" y="0"/>
            <a:chExt cx="22503461" cy="11244009"/>
          </a:xfrm>
        </p:grpSpPr>
        <p:sp>
          <p:nvSpPr>
            <p:cNvPr id="3" name="Freeform 3"/>
            <p:cNvSpPr/>
            <p:nvPr/>
          </p:nvSpPr>
          <p:spPr>
            <a:xfrm>
              <a:off x="1140124" y="0"/>
              <a:ext cx="20223212" cy="10259067"/>
            </a:xfrm>
            <a:custGeom>
              <a:avLst/>
              <a:gdLst/>
              <a:ahLst/>
              <a:cxnLst/>
              <a:rect l="l" t="t" r="r" b="b"/>
              <a:pathLst>
                <a:path w="20223212" h="10259067">
                  <a:moveTo>
                    <a:pt x="0" y="0"/>
                  </a:moveTo>
                  <a:lnTo>
                    <a:pt x="20223212" y="0"/>
                  </a:lnTo>
                  <a:lnTo>
                    <a:pt x="20223212" y="10259067"/>
                  </a:lnTo>
                  <a:lnTo>
                    <a:pt x="0" y="10259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474994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Η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γυμνή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μάχ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1797-1800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ελαιογραφία, 97x190 εκ., 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Πράδο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Μαδρίτη.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202" y="584777"/>
            <a:ext cx="16877595" cy="8480562"/>
            <a:chOff x="0" y="0"/>
            <a:chExt cx="22503461" cy="11307416"/>
          </a:xfrm>
        </p:grpSpPr>
        <p:sp>
          <p:nvSpPr>
            <p:cNvPr id="3" name="Freeform 3"/>
            <p:cNvSpPr/>
            <p:nvPr/>
          </p:nvSpPr>
          <p:spPr>
            <a:xfrm>
              <a:off x="947058" y="0"/>
              <a:ext cx="20609344" cy="10358342"/>
            </a:xfrm>
            <a:custGeom>
              <a:avLst/>
              <a:gdLst/>
              <a:ahLst/>
              <a:cxnLst/>
              <a:rect l="l" t="t" r="r" b="b"/>
              <a:pathLst>
                <a:path w="20609344" h="10358342">
                  <a:moveTo>
                    <a:pt x="0" y="0"/>
                  </a:moveTo>
                  <a:lnTo>
                    <a:pt x="20609344" y="0"/>
                  </a:lnTo>
                  <a:lnTo>
                    <a:pt x="20609344" y="10358342"/>
                  </a:lnTo>
                  <a:lnTo>
                    <a:pt x="0" y="10358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538401"/>
              <a:ext cx="22503461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Η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ντυμένη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μάχ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 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1807-1808, ελαιογραφία, 95x190 εκ., 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Πρ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ά</a:t>
              </a:r>
              <a:r>
                <a:rPr lang="el-GR" sz="3399" dirty="0" err="1">
                  <a:solidFill>
                    <a:srgbClr val="FFFFFF"/>
                  </a:solidFill>
                  <a:latin typeface="Calibri (MS)"/>
                </a:rPr>
                <a:t>δο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Μαδρίτη.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387</Words>
  <Application>Microsoft Macintosh PowerPoint</Application>
  <PresentationFormat>Προσαρμογή</PresentationFormat>
  <Paragraphs>22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7" baseType="lpstr">
      <vt:lpstr>Calibri (MS)</vt:lpstr>
      <vt:lpstr>Arial</vt:lpstr>
      <vt:lpstr>Calibri (MS) Italics</vt:lpstr>
      <vt:lpstr>Calibri</vt:lpstr>
      <vt:lpstr>Calibri (MS)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</dc:title>
  <cp:lastModifiedBy>Microsoft Office User</cp:lastModifiedBy>
  <cp:revision>8</cp:revision>
  <dcterms:created xsi:type="dcterms:W3CDTF">2006-08-16T00:00:00Z</dcterms:created>
  <dcterms:modified xsi:type="dcterms:W3CDTF">2024-03-11T08:04:27Z</dcterms:modified>
  <dc:identifier>DAF5_DnZ6J4</dc:identifier>
</cp:coreProperties>
</file>