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alibri (MS)" panose="020B0604020202020204" charset="0"/>
      <p:regular r:id="rId25"/>
      <p:bold r:id="rId26"/>
      <p:italic r:id="rId27"/>
      <p:boldItalic r:id="rId28"/>
    </p:embeddedFont>
    <p:embeddedFont>
      <p:font typeface="Calibri (MS) Bold" panose="020B0604020202020204" charset="0"/>
      <p:regular r:id="rId29"/>
      <p:bold r:id="rId30"/>
      <p:italic r:id="rId31"/>
      <p:boldItalic r:id="rId32"/>
    </p:embeddedFont>
    <p:embeddedFont>
      <p:font typeface="Calibri (MS) Italics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5" autoAdjust="0"/>
  </p:normalViewPr>
  <p:slideViewPr>
    <p:cSldViewPr>
      <p:cViewPr varScale="1">
        <p:scale>
          <a:sx n="47" d="100"/>
          <a:sy n="47" d="100"/>
        </p:scale>
        <p:origin x="6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6BED6-323A-9E40-A40F-DBB568F6E268}" type="datetimeFigureOut">
              <a:rPr lang="el-GR" smtClean="0"/>
              <a:t>14/5/2024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34916-CF5C-CD4A-AB9B-192FFE624E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791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4916-CF5C-CD4A-AB9B-192FFE624E0B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9466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18292" y="3928616"/>
            <a:ext cx="11251416" cy="2276240"/>
            <a:chOff x="0" y="-219075"/>
            <a:chExt cx="15001888" cy="3034987"/>
          </a:xfrm>
        </p:grpSpPr>
        <p:sp>
          <p:nvSpPr>
            <p:cNvPr id="3" name="TextBox 3"/>
            <p:cNvSpPr txBox="1"/>
            <p:nvPr/>
          </p:nvSpPr>
          <p:spPr>
            <a:xfrm>
              <a:off x="0" y="1866848"/>
              <a:ext cx="15001888" cy="949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5400" spc="389" dirty="0">
                  <a:solidFill>
                    <a:srgbClr val="FFFFFF"/>
                  </a:solidFill>
                  <a:latin typeface="Calibri (MS)"/>
                </a:rPr>
                <a:t>(1808-1879)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64691" y="-219075"/>
              <a:ext cx="13272505" cy="2238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85"/>
                </a:lnSpc>
              </a:pPr>
              <a:r>
                <a:rPr lang="en-US" sz="9988" spc="-199">
                  <a:solidFill>
                    <a:srgbClr val="FFFFFF"/>
                  </a:solidFill>
                  <a:latin typeface="Calibri (MS) Bold"/>
                </a:rPr>
                <a:t>Honoré Daumier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6780" y="801875"/>
            <a:ext cx="5894439" cy="8178535"/>
          </a:xfrm>
          <a:custGeom>
            <a:avLst/>
            <a:gdLst/>
            <a:ahLst/>
            <a:cxnLst/>
            <a:rect l="l" t="t" r="r" b="b"/>
            <a:pathLst>
              <a:path w="5894439" h="8178535">
                <a:moveTo>
                  <a:pt x="0" y="0"/>
                </a:moveTo>
                <a:lnTo>
                  <a:pt x="5894440" y="0"/>
                </a:lnTo>
                <a:lnTo>
                  <a:pt x="5894440" y="8178535"/>
                </a:lnTo>
                <a:lnTo>
                  <a:pt x="0" y="817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847060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Λουόμενες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1855-60,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αιογραφία, 33x24,5 εκ., συλλογή P. Lévy,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Τρουά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610828"/>
            <a:ext cx="17740398" cy="8428458"/>
            <a:chOff x="0" y="0"/>
            <a:chExt cx="23653864" cy="11237945"/>
          </a:xfrm>
        </p:grpSpPr>
        <p:sp>
          <p:nvSpPr>
            <p:cNvPr id="3" name="Freeform 3"/>
            <p:cNvSpPr/>
            <p:nvPr/>
          </p:nvSpPr>
          <p:spPr>
            <a:xfrm>
              <a:off x="4631955" y="0"/>
              <a:ext cx="14389954" cy="10483306"/>
            </a:xfrm>
            <a:custGeom>
              <a:avLst/>
              <a:gdLst/>
              <a:ahLst/>
              <a:cxnLst/>
              <a:rect l="l" t="t" r="r" b="b"/>
              <a:pathLst>
                <a:path w="14389954" h="10483306">
                  <a:moveTo>
                    <a:pt x="0" y="0"/>
                  </a:moveTo>
                  <a:lnTo>
                    <a:pt x="14389954" y="0"/>
                  </a:lnTo>
                  <a:lnTo>
                    <a:pt x="14389954" y="10483306"/>
                  </a:lnTo>
                  <a:lnTo>
                    <a:pt x="0" y="10483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468930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κοινό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θεάτρου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1856-60,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αιογραφία, 23,6x32,7 εκ., Εθνικό Μουσείο Δυτικής Τέχνης, Τόκιο.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90007" y="883370"/>
            <a:ext cx="9707985" cy="7679168"/>
          </a:xfrm>
          <a:custGeom>
            <a:avLst/>
            <a:gdLst/>
            <a:ahLst/>
            <a:cxnLst/>
            <a:rect l="l" t="t" r="r" b="b"/>
            <a:pathLst>
              <a:path w="9707985" h="7679168">
                <a:moveTo>
                  <a:pt x="0" y="0"/>
                </a:moveTo>
                <a:lnTo>
                  <a:pt x="9707986" y="0"/>
                </a:lnTo>
                <a:lnTo>
                  <a:pt x="9707986" y="7679168"/>
                </a:lnTo>
                <a:lnTo>
                  <a:pt x="0" y="7679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429188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Συνάντηση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δικηγόρων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1858-62,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αιογραφία, 18,4x23,8 εκ., Museum of Fine Arts Χιούστον.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852452"/>
            <a:ext cx="17740398" cy="8545209"/>
            <a:chOff x="0" y="0"/>
            <a:chExt cx="23653864" cy="11393612"/>
          </a:xfrm>
        </p:grpSpPr>
        <p:sp>
          <p:nvSpPr>
            <p:cNvPr id="3" name="Freeform 3"/>
            <p:cNvSpPr/>
            <p:nvPr/>
          </p:nvSpPr>
          <p:spPr>
            <a:xfrm>
              <a:off x="7782591" y="0"/>
              <a:ext cx="8088682" cy="10757947"/>
            </a:xfrm>
            <a:custGeom>
              <a:avLst/>
              <a:gdLst/>
              <a:ahLst/>
              <a:cxnLst/>
              <a:rect l="l" t="t" r="r" b="b"/>
              <a:pathLst>
                <a:path w="8088682" h="10757947">
                  <a:moveTo>
                    <a:pt x="0" y="0"/>
                  </a:moveTo>
                  <a:lnTo>
                    <a:pt x="8088682" y="0"/>
                  </a:lnTo>
                  <a:lnTo>
                    <a:pt x="8088682" y="10757947"/>
                  </a:lnTo>
                  <a:lnTo>
                    <a:pt x="0" y="10757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624597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Σκηνή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κωμωδί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1858-62, ελαιογραφία, 33x25 εκ., Musée d'Orsay, Παρίσι.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550021"/>
            <a:ext cx="17740398" cy="8550073"/>
            <a:chOff x="0" y="0"/>
            <a:chExt cx="23653864" cy="11400097"/>
          </a:xfrm>
        </p:grpSpPr>
        <p:sp>
          <p:nvSpPr>
            <p:cNvPr id="3" name="Freeform 3"/>
            <p:cNvSpPr/>
            <p:nvPr/>
          </p:nvSpPr>
          <p:spPr>
            <a:xfrm>
              <a:off x="4389160" y="0"/>
              <a:ext cx="14875544" cy="10764432"/>
            </a:xfrm>
            <a:custGeom>
              <a:avLst/>
              <a:gdLst/>
              <a:ahLst/>
              <a:cxnLst/>
              <a:rect l="l" t="t" r="r" b="b"/>
              <a:pathLst>
                <a:path w="14875544" h="10764432">
                  <a:moveTo>
                    <a:pt x="0" y="0"/>
                  </a:moveTo>
                  <a:lnTo>
                    <a:pt x="14875544" y="0"/>
                  </a:lnTo>
                  <a:lnTo>
                    <a:pt x="14875544" y="10764432"/>
                  </a:lnTo>
                  <a:lnTo>
                    <a:pt x="0" y="10764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631082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Β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γόνι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τρίτης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θέσης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1862-64,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αιογραφία, 65,4x90,2 εκ., Metropolitan Museum, Νέα Υόρκη.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24183" y="1028700"/>
            <a:ext cx="10839633" cy="7370951"/>
          </a:xfrm>
          <a:custGeom>
            <a:avLst/>
            <a:gdLst/>
            <a:ahLst/>
            <a:cxnLst/>
            <a:rect l="l" t="t" r="r" b="b"/>
            <a:pathLst>
              <a:path w="10839633" h="7370951">
                <a:moveTo>
                  <a:pt x="0" y="0"/>
                </a:moveTo>
                <a:lnTo>
                  <a:pt x="10839634" y="0"/>
                </a:lnTo>
                <a:lnTo>
                  <a:pt x="10839634" y="7370951"/>
                </a:lnTo>
                <a:lnTo>
                  <a:pt x="0" y="7370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489995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Β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γόνι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δεύτερης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θέσης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1864,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υδ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ατογραφία, 20,5x30,1 εκ., Walters Art Museum, Βαλτιμόρη.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1891" y="421209"/>
            <a:ext cx="11964218" cy="8202136"/>
          </a:xfrm>
          <a:custGeom>
            <a:avLst/>
            <a:gdLst/>
            <a:ahLst/>
            <a:cxnLst/>
            <a:rect l="l" t="t" r="r" b="b"/>
            <a:pathLst>
              <a:path w="11964218" h="8202136">
                <a:moveTo>
                  <a:pt x="0" y="0"/>
                </a:moveTo>
                <a:lnTo>
                  <a:pt x="11964218" y="0"/>
                </a:lnTo>
                <a:lnTo>
                  <a:pt x="11964218" y="8202136"/>
                </a:lnTo>
                <a:lnTo>
                  <a:pt x="0" y="8202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489995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Βα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γόνι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π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ρώτης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θέσης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1864,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υδ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ατογραφία και κάρβουνο, 20,5x30 εκ., </a:t>
            </a:r>
            <a:br>
              <a:rPr lang="en-US" sz="3399" dirty="0">
                <a:solidFill>
                  <a:srgbClr val="FFFFFF"/>
                </a:solidFill>
                <a:latin typeface="Calibri (MS)"/>
              </a:rPr>
            </a:br>
            <a:r>
              <a:rPr lang="en-US" sz="3399" dirty="0">
                <a:solidFill>
                  <a:srgbClr val="FFFFFF"/>
                </a:solidFill>
                <a:latin typeface="Calibri (MS)"/>
              </a:rPr>
              <a:t>Walters Art Museum, Βαλτιμόρη.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770927"/>
            <a:ext cx="17740398" cy="8708256"/>
            <a:chOff x="0" y="0"/>
            <a:chExt cx="23653864" cy="11611009"/>
          </a:xfrm>
        </p:grpSpPr>
        <p:sp>
          <p:nvSpPr>
            <p:cNvPr id="3" name="Freeform 3"/>
            <p:cNvSpPr/>
            <p:nvPr/>
          </p:nvSpPr>
          <p:spPr>
            <a:xfrm>
              <a:off x="7613764" y="0"/>
              <a:ext cx="7297434" cy="10973516"/>
            </a:xfrm>
            <a:custGeom>
              <a:avLst/>
              <a:gdLst/>
              <a:ahLst/>
              <a:cxnLst/>
              <a:rect l="l" t="t" r="r" b="b"/>
              <a:pathLst>
                <a:path w="7297434" h="10973516">
                  <a:moveTo>
                    <a:pt x="0" y="0"/>
                  </a:moveTo>
                  <a:lnTo>
                    <a:pt x="7297434" y="0"/>
                  </a:lnTo>
                  <a:lnTo>
                    <a:pt x="7297434" y="10973516"/>
                  </a:lnTo>
                  <a:lnTo>
                    <a:pt x="0" y="10973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841994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Η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λύστρ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1863, ελαιογραφία, 49x33 εκ., Musée d'Orsay, Παρίσι.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11857" y="508488"/>
            <a:ext cx="6264287" cy="8493948"/>
          </a:xfrm>
          <a:custGeom>
            <a:avLst/>
            <a:gdLst/>
            <a:ahLst/>
            <a:cxnLst/>
            <a:rect l="l" t="t" r="r" b="b"/>
            <a:pathLst>
              <a:path w="6264287" h="8493948">
                <a:moveTo>
                  <a:pt x="0" y="0"/>
                </a:moveTo>
                <a:lnTo>
                  <a:pt x="6264286" y="0"/>
                </a:lnTo>
                <a:lnTo>
                  <a:pt x="6264286" y="8493948"/>
                </a:lnTo>
                <a:lnTo>
                  <a:pt x="0" y="8493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869086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Έξω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από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κα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τάστημ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 χαρακτικών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1860-63, ελαιογραφία, 49,53x40,01 εκ., </a:t>
            </a:r>
            <a:endParaRPr lang="el-GR" sz="3399" dirty="0">
              <a:solidFill>
                <a:srgbClr val="FFFFFF"/>
              </a:solidFill>
              <a:latin typeface="Calibri (MS)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FFFFF"/>
                </a:solidFill>
                <a:latin typeface="Calibri (MS)"/>
              </a:rPr>
              <a:t>Museum of Art, Ντάλλας.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572166"/>
            <a:ext cx="17740398" cy="9142667"/>
            <a:chOff x="0" y="-203201"/>
            <a:chExt cx="23653864" cy="12190223"/>
          </a:xfrm>
        </p:grpSpPr>
        <p:sp>
          <p:nvSpPr>
            <p:cNvPr id="3" name="Freeform 3"/>
            <p:cNvSpPr/>
            <p:nvPr/>
          </p:nvSpPr>
          <p:spPr>
            <a:xfrm>
              <a:off x="4470400" y="-203201"/>
              <a:ext cx="14826263" cy="11117423"/>
            </a:xfrm>
            <a:custGeom>
              <a:avLst/>
              <a:gdLst/>
              <a:ahLst/>
              <a:cxnLst/>
              <a:rect l="l" t="t" r="r" b="b"/>
              <a:pathLst>
                <a:path w="14826263" h="11351357">
                  <a:moveTo>
                    <a:pt x="0" y="0"/>
                  </a:moveTo>
                  <a:lnTo>
                    <a:pt x="14826262" y="0"/>
                  </a:lnTo>
                  <a:lnTo>
                    <a:pt x="14826262" y="11351357"/>
                  </a:lnTo>
                  <a:lnTo>
                    <a:pt x="0" y="11351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46" t="-2815" r="1346" b="711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218007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δυν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ατός άντρας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1865, ελαιογραφία, 27x35,2 εκ., The Phillips Collection, Ουάσινγκτον.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866458"/>
            <a:ext cx="17740398" cy="8517196"/>
            <a:chOff x="0" y="0"/>
            <a:chExt cx="23653864" cy="11356261"/>
          </a:xfrm>
        </p:grpSpPr>
        <p:sp>
          <p:nvSpPr>
            <p:cNvPr id="3" name="Freeform 3"/>
            <p:cNvSpPr/>
            <p:nvPr/>
          </p:nvSpPr>
          <p:spPr>
            <a:xfrm>
              <a:off x="7994726" y="0"/>
              <a:ext cx="7664412" cy="10720596"/>
            </a:xfrm>
            <a:custGeom>
              <a:avLst/>
              <a:gdLst/>
              <a:ahLst/>
              <a:cxnLst/>
              <a:rect l="l" t="t" r="r" b="b"/>
              <a:pathLst>
                <a:path w="7664412" h="10720596">
                  <a:moveTo>
                    <a:pt x="0" y="0"/>
                  </a:moveTo>
                  <a:lnTo>
                    <a:pt x="7664412" y="0"/>
                  </a:lnTo>
                  <a:lnTo>
                    <a:pt x="7664412" y="10720596"/>
                  </a:lnTo>
                  <a:lnTo>
                    <a:pt x="0" y="1072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587246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O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  <a:ea typeface="Calibri (MS)"/>
                </a:rPr>
                <a:t>Honor﻿é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 Daumier π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  <a:ea typeface="Calibri (MS)"/>
                </a:rPr>
                <a:t>ερί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  <a:ea typeface="Calibri (MS)"/>
                </a:rPr>
                <a:t>το</a:t>
              </a:r>
              <a:r>
                <a:rPr lang="en-US" sz="3399">
                  <a:solidFill>
                    <a:srgbClr val="FFFFFF"/>
                  </a:solidFill>
                  <a:latin typeface="Calibri (MS)"/>
                  <a:ea typeface="Calibri (MS)"/>
                </a:rPr>
                <a:t> 1850.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4348" y="708327"/>
            <a:ext cx="6399304" cy="8135115"/>
          </a:xfrm>
          <a:custGeom>
            <a:avLst/>
            <a:gdLst/>
            <a:ahLst/>
            <a:cxnLst/>
            <a:rect l="l" t="t" r="r" b="b"/>
            <a:pathLst>
              <a:path w="6399304" h="8135115">
                <a:moveTo>
                  <a:pt x="0" y="0"/>
                </a:moveTo>
                <a:lnTo>
                  <a:pt x="6399304" y="0"/>
                </a:lnTo>
                <a:lnTo>
                  <a:pt x="6399304" y="8135115"/>
                </a:lnTo>
                <a:lnTo>
                  <a:pt x="0" y="81351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710092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Συμ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βουλές σε νέο καλλιτέχνη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1865-68, ελαιογραφία, 41,3x33 εκ., </a:t>
            </a:r>
            <a:br>
              <a:rPr lang="en-US" sz="3399" dirty="0">
                <a:solidFill>
                  <a:srgbClr val="FFFFFF"/>
                </a:solidFill>
                <a:latin typeface="Calibri (MS)"/>
              </a:rPr>
            </a:br>
            <a:r>
              <a:rPr lang="en-US" sz="3399" dirty="0">
                <a:solidFill>
                  <a:srgbClr val="FFFFFF"/>
                </a:solidFill>
                <a:latin typeface="Calibri (MS)"/>
              </a:rPr>
              <a:t>National Gallery of Art, Ουάσινγκτον.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86807" y="493295"/>
            <a:ext cx="5714387" cy="8350148"/>
          </a:xfrm>
          <a:custGeom>
            <a:avLst/>
            <a:gdLst/>
            <a:ahLst/>
            <a:cxnLst/>
            <a:rect l="l" t="t" r="r" b="b"/>
            <a:pathLst>
              <a:path w="5714387" h="8350148">
                <a:moveTo>
                  <a:pt x="0" y="0"/>
                </a:moveTo>
                <a:lnTo>
                  <a:pt x="5714386" y="0"/>
                </a:lnTo>
                <a:lnTo>
                  <a:pt x="5714386" y="8350147"/>
                </a:lnTo>
                <a:lnTo>
                  <a:pt x="0" y="83501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710092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Δον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Κιχώτης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και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Σάντσο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Πάντσ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1868, ελαιογραφία, 51x32 εκ., Neue Pinakothek, Μόναχο.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29300" y="0"/>
            <a:ext cx="6629400" cy="8572500"/>
          </a:xfrm>
          <a:custGeom>
            <a:avLst/>
            <a:gdLst/>
            <a:ahLst/>
            <a:cxnLst/>
            <a:rect l="l" t="t" r="r" b="b"/>
            <a:pathLst>
              <a:path w="6459650" h="8284501">
                <a:moveTo>
                  <a:pt x="0" y="0"/>
                </a:moveTo>
                <a:lnTo>
                  <a:pt x="6459650" y="0"/>
                </a:lnTo>
                <a:lnTo>
                  <a:pt x="6459650" y="8284501"/>
                </a:lnTo>
                <a:lnTo>
                  <a:pt x="0" y="8284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32" t="-1907" r="-4234" b="-160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710092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ζωγράφος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μπ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ροστά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στο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καβα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λέτο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του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π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ερ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 1870,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αιογραφία, 34x26,4 εκ., </a:t>
            </a:r>
            <a:endParaRPr lang="el-GR" sz="3399" dirty="0">
              <a:solidFill>
                <a:srgbClr val="FFFFFF"/>
              </a:solidFill>
              <a:latin typeface="Calibri (MS)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FFFFF"/>
                </a:solidFill>
                <a:latin typeface="Calibri (MS)"/>
              </a:rPr>
              <a:t>The Phillips Collection, Ουάσινγκτον.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185" y="569722"/>
            <a:ext cx="18430371" cy="9097652"/>
            <a:chOff x="0" y="0"/>
            <a:chExt cx="24573828" cy="12130203"/>
          </a:xfrm>
        </p:grpSpPr>
        <p:sp>
          <p:nvSpPr>
            <p:cNvPr id="3" name="Freeform 3"/>
            <p:cNvSpPr/>
            <p:nvPr/>
          </p:nvSpPr>
          <p:spPr>
            <a:xfrm>
              <a:off x="4610085" y="0"/>
              <a:ext cx="15353657" cy="11485255"/>
            </a:xfrm>
            <a:custGeom>
              <a:avLst/>
              <a:gdLst/>
              <a:ahLst/>
              <a:cxnLst/>
              <a:rect l="l" t="t" r="r" b="b"/>
              <a:pathLst>
                <a:path w="15353657" h="11485255">
                  <a:moveTo>
                    <a:pt x="0" y="0"/>
                  </a:moveTo>
                  <a:lnTo>
                    <a:pt x="15353658" y="0"/>
                  </a:lnTo>
                  <a:lnTo>
                    <a:pt x="15353658" y="11485255"/>
                  </a:lnTo>
                  <a:lnTo>
                    <a:pt x="0" y="1148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342380"/>
              <a:ext cx="24573828" cy="787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45"/>
                </a:lnSpc>
                <a:spcBef>
                  <a:spcPct val="0"/>
                </a:spcBef>
              </a:pPr>
              <a:r>
                <a:rPr lang="en-US" sz="3532" i="1" dirty="0" err="1">
                  <a:solidFill>
                    <a:srgbClr val="FFFFFF"/>
                  </a:solidFill>
                  <a:latin typeface="Calibri (MS) Italics"/>
                </a:rPr>
                <a:t>Γ</a:t>
              </a:r>
              <a:r>
                <a:rPr lang="en-US" sz="3532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532" i="1" dirty="0" err="1">
                  <a:solidFill>
                    <a:srgbClr val="FFFFFF"/>
                  </a:solidFill>
                  <a:latin typeface="Calibri (MS) Italics"/>
                </a:rPr>
                <a:t>ργ</a:t>
              </a:r>
              <a:r>
                <a:rPr lang="en-US" sz="3532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532" i="1" dirty="0" err="1">
                  <a:solidFill>
                    <a:srgbClr val="FFFFFF"/>
                  </a:solidFill>
                  <a:latin typeface="Calibri (MS) Italics"/>
                </a:rPr>
                <a:t>ντού</a:t>
              </a:r>
              <a:r>
                <a:rPr lang="en-US" sz="3532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532" i="1" dirty="0" err="1">
                  <a:solidFill>
                    <a:srgbClr val="FFFFFF"/>
                  </a:solidFill>
                  <a:latin typeface="Calibri (MS) Italics"/>
                </a:rPr>
                <a:t>ς</a:t>
              </a:r>
              <a:r>
                <a:rPr lang="en-US" sz="3532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532" dirty="0">
                  <a:solidFill>
                    <a:srgbClr val="FFFFFF"/>
                  </a:solidFill>
                  <a:latin typeface="Calibri (MS)"/>
                </a:rPr>
                <a:t>1831, λιθογραφία, 23,5x30,6 εκ., Bibliothèque Nationale, Παρίσι.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307673"/>
            <a:ext cx="17740398" cy="9671655"/>
            <a:chOff x="0" y="0"/>
            <a:chExt cx="23653864" cy="12895540"/>
          </a:xfrm>
        </p:grpSpPr>
        <p:sp>
          <p:nvSpPr>
            <p:cNvPr id="3" name="Freeform 3"/>
            <p:cNvSpPr/>
            <p:nvPr/>
          </p:nvSpPr>
          <p:spPr>
            <a:xfrm>
              <a:off x="7144826" y="0"/>
              <a:ext cx="9364211" cy="11410695"/>
            </a:xfrm>
            <a:custGeom>
              <a:avLst/>
              <a:gdLst/>
              <a:ahLst/>
              <a:cxnLst/>
              <a:rect l="l" t="t" r="r" b="b"/>
              <a:pathLst>
                <a:path w="9364211" h="11410695">
                  <a:moveTo>
                    <a:pt x="0" y="0"/>
                  </a:moveTo>
                  <a:lnTo>
                    <a:pt x="9364212" y="0"/>
                  </a:lnTo>
                  <a:lnTo>
                    <a:pt x="9364212" y="11410695"/>
                  </a:lnTo>
                  <a:lnTo>
                    <a:pt x="0" y="11410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277345"/>
              <a:ext cx="23653864" cy="161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O β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ουλευτής</a:t>
              </a:r>
              <a:r>
                <a:rPr lang="en-US" sz="3399" i="1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Jean-Auguste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Chevandier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de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Valdrome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(Ο 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νόητος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)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1832-35, π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ηλός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19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Musée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d'Orsay, Πα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ρίσι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89427" y="617920"/>
            <a:ext cx="6309145" cy="8247773"/>
          </a:xfrm>
          <a:custGeom>
            <a:avLst/>
            <a:gdLst/>
            <a:ahLst/>
            <a:cxnLst/>
            <a:rect l="l" t="t" r="r" b="b"/>
            <a:pathLst>
              <a:path w="6309145" h="8247773">
                <a:moveTo>
                  <a:pt x="0" y="0"/>
                </a:moveTo>
                <a:lnTo>
                  <a:pt x="6309146" y="0"/>
                </a:lnTo>
                <a:lnTo>
                  <a:pt x="6309146" y="8247774"/>
                </a:lnTo>
                <a:lnTo>
                  <a:pt x="0" y="824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732344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Charles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Philipon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1833, π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ηλός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16,4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Musée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 d'Orsay, Πα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ρίσι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2987" y="739048"/>
            <a:ext cx="12502025" cy="7856732"/>
          </a:xfrm>
          <a:custGeom>
            <a:avLst/>
            <a:gdLst/>
            <a:ahLst/>
            <a:cxnLst/>
            <a:rect l="l" t="t" r="r" b="b"/>
            <a:pathLst>
              <a:path w="12502025" h="7856732">
                <a:moveTo>
                  <a:pt x="0" y="0"/>
                </a:moveTo>
                <a:lnTo>
                  <a:pt x="12502026" y="0"/>
                </a:lnTo>
                <a:lnTo>
                  <a:pt x="12502026" y="7856732"/>
                </a:lnTo>
                <a:lnTo>
                  <a:pt x="0" y="7856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732344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Rue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Transnonain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, 15 Απ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ριλίου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1834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1834,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λιθογρ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αφία, 29x44,5 εκ., </a:t>
            </a:r>
            <a:br>
              <a:rPr lang="en-US" sz="3399" dirty="0">
                <a:solidFill>
                  <a:srgbClr val="FFFFFF"/>
                </a:solidFill>
                <a:latin typeface="Calibri (MS)"/>
              </a:rPr>
            </a:br>
            <a:r>
              <a:rPr lang="en-US" sz="3399" dirty="0">
                <a:solidFill>
                  <a:srgbClr val="FFFFFF"/>
                </a:solidFill>
                <a:latin typeface="Calibri (MS)"/>
              </a:rPr>
              <a:t>Bibliothèque Nationale, Παρίσι.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671629"/>
            <a:ext cx="17740398" cy="8906854"/>
            <a:chOff x="0" y="0"/>
            <a:chExt cx="23653864" cy="11875806"/>
          </a:xfrm>
        </p:grpSpPr>
        <p:sp>
          <p:nvSpPr>
            <p:cNvPr id="3" name="Freeform 3"/>
            <p:cNvSpPr/>
            <p:nvPr/>
          </p:nvSpPr>
          <p:spPr>
            <a:xfrm>
              <a:off x="7184074" y="0"/>
              <a:ext cx="9285715" cy="11240141"/>
            </a:xfrm>
            <a:custGeom>
              <a:avLst/>
              <a:gdLst/>
              <a:ahLst/>
              <a:cxnLst/>
              <a:rect l="l" t="t" r="r" b="b"/>
              <a:pathLst>
                <a:path w="9285715" h="11240141">
                  <a:moveTo>
                    <a:pt x="0" y="0"/>
                  </a:moveTo>
                  <a:lnTo>
                    <a:pt x="9285716" y="0"/>
                  </a:lnTo>
                  <a:lnTo>
                    <a:pt x="9285716" y="11240141"/>
                  </a:lnTo>
                  <a:lnTo>
                    <a:pt x="0" y="11240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890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106791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Η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Δημοκρ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ατία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1848, ελαιογραφία, 73x60 εκ., Musée d'Orsay, Παρίσι.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433689"/>
            <a:ext cx="17740398" cy="9419622"/>
            <a:chOff x="0" y="0"/>
            <a:chExt cx="23653864" cy="12559495"/>
          </a:xfrm>
        </p:grpSpPr>
        <p:sp>
          <p:nvSpPr>
            <p:cNvPr id="3" name="Freeform 3"/>
            <p:cNvSpPr/>
            <p:nvPr/>
          </p:nvSpPr>
          <p:spPr>
            <a:xfrm>
              <a:off x="7627241" y="0"/>
              <a:ext cx="8399381" cy="11074650"/>
            </a:xfrm>
            <a:custGeom>
              <a:avLst/>
              <a:gdLst/>
              <a:ahLst/>
              <a:cxnLst/>
              <a:rect l="l" t="t" r="r" b="b"/>
              <a:pathLst>
                <a:path w="8399381" h="11074650">
                  <a:moveTo>
                    <a:pt x="0" y="0"/>
                  </a:moveTo>
                  <a:lnTo>
                    <a:pt x="8399382" y="0"/>
                  </a:lnTo>
                  <a:lnTo>
                    <a:pt x="8399382" y="11074650"/>
                  </a:lnTo>
                  <a:lnTo>
                    <a:pt x="0" y="11074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941300"/>
              <a:ext cx="23653864" cy="161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Περι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λ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νώμενοι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σαλτιμπάγκοι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1847-50, ελαιογραφία, 33x25 εκ., National Gallery of Art, Ουάσινγκτον.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792953"/>
            <a:ext cx="17740398" cy="8664204"/>
            <a:chOff x="0" y="0"/>
            <a:chExt cx="23653864" cy="11552273"/>
          </a:xfrm>
        </p:grpSpPr>
        <p:sp>
          <p:nvSpPr>
            <p:cNvPr id="3" name="Freeform 3"/>
            <p:cNvSpPr/>
            <p:nvPr/>
          </p:nvSpPr>
          <p:spPr>
            <a:xfrm>
              <a:off x="7579224" y="0"/>
              <a:ext cx="8495415" cy="10916608"/>
            </a:xfrm>
            <a:custGeom>
              <a:avLst/>
              <a:gdLst/>
              <a:ahLst/>
              <a:cxnLst/>
              <a:rect l="l" t="t" r="r" b="b"/>
              <a:pathLst>
                <a:path w="8495415" h="10916608">
                  <a:moveTo>
                    <a:pt x="0" y="0"/>
                  </a:moveTo>
                  <a:lnTo>
                    <a:pt x="8495415" y="0"/>
                  </a:lnTo>
                  <a:lnTo>
                    <a:pt x="8495415" y="10916608"/>
                  </a:lnTo>
                  <a:lnTo>
                    <a:pt x="0" y="10916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783258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Ecce homo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1850,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αιογραφία, 163x130 εκ., Museum Folkwang, Έσσεν.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364</Words>
  <Application>Microsoft Office PowerPoint</Application>
  <PresentationFormat>Προσαρμογή</PresentationFormat>
  <Paragraphs>26</Paragraphs>
  <Slides>22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8" baseType="lpstr">
      <vt:lpstr>Calibri (MS) Bold</vt:lpstr>
      <vt:lpstr>Arial</vt:lpstr>
      <vt:lpstr>Calibri (MS)</vt:lpstr>
      <vt:lpstr>Calibri</vt:lpstr>
      <vt:lpstr>Calibri (MS) Italics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Αντίγραφο του Christian Daniel Rauch</dc:title>
  <dc:creator>ΔΗΜΗΤΡΗΣ ΠΑΥΛΟΠΟΥΛΟΣ</dc:creator>
  <cp:lastModifiedBy>ΔΗΜΗΤΡΗΣ ΠΑΥΛΟΠΟΥΛΟΣ</cp:lastModifiedBy>
  <cp:revision>11</cp:revision>
  <dcterms:created xsi:type="dcterms:W3CDTF">2006-08-16T00:00:00Z</dcterms:created>
  <dcterms:modified xsi:type="dcterms:W3CDTF">2024-05-14T06:58:00Z</dcterms:modified>
  <dc:identifier>DAF7YHQ7s1c</dc:identifier>
</cp:coreProperties>
</file>