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72" r:id="rId15"/>
    <p:sldId id="268" r:id="rId16"/>
    <p:sldId id="269" r:id="rId17"/>
    <p:sldId id="270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F10F91-F014-75A1-2415-62E184C90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BE520D-B8FF-4F6F-1265-21F0CFB97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67D3E03-6101-C933-7C0E-21A271F69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CFAC-4F1C-4A24-BAA2-2305107EF984}" type="datetimeFigureOut">
              <a:rPr lang="el-GR" smtClean="0"/>
              <a:t>8/4/24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D125AE1-F46F-844B-F07C-ECAD6C7E2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83D80A5-3899-2EAC-64F7-89D52ABA5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392-D31D-4E88-B2ED-0CBBE13518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084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CAEECC-7986-21CD-56CD-0ACC1749E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CBBC3ED-E56F-A35F-7328-C0BD7ABE2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BC91872-4C10-C9AE-EB6B-0815FA89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CFAC-4F1C-4A24-BAA2-2305107EF984}" type="datetimeFigureOut">
              <a:rPr lang="el-GR" smtClean="0"/>
              <a:t>8/4/24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CA52732-C416-58C3-EC35-A561A173B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D95490E-0929-4E9F-4B1B-401FB73F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392-D31D-4E88-B2ED-0CBBE13518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508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F46D6A4-CAE5-C6E2-DCA1-BD0757CA2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8E748BB-9EA0-01EB-9A82-68A58BFA5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0102486-B760-5A55-DF10-E17B3FCA0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CFAC-4F1C-4A24-BAA2-2305107EF984}" type="datetimeFigureOut">
              <a:rPr lang="el-GR" smtClean="0"/>
              <a:t>8/4/24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C8FC01B-6083-1DD3-1D17-2A4702967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02A3A88-61FA-46E1-C96A-D459401B0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392-D31D-4E88-B2ED-0CBBE13518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3170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37DE9EA-4D1D-05BE-6A50-CA3DB5B4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5FC79D-7228-EC6D-367A-2CCBE9CEF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9E4AFD8-A7D9-D5C5-C825-E1E705E1E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CFAC-4F1C-4A24-BAA2-2305107EF984}" type="datetimeFigureOut">
              <a:rPr lang="el-GR" smtClean="0"/>
              <a:t>8/4/24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63EE916-3A88-763B-671E-515D7F152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C5297A5-3EEB-0D2B-A523-01191115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392-D31D-4E88-B2ED-0CBBE13518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2132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3A63F2-DCED-F4C8-7A42-2954E4A2E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2161855-D099-CE1B-3D9B-32C2F9EFA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73B723E-E7CA-AF6C-BDBC-48FFC4B2B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CFAC-4F1C-4A24-BAA2-2305107EF984}" type="datetimeFigureOut">
              <a:rPr lang="el-GR" smtClean="0"/>
              <a:t>8/4/24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D3D41AC-5E9D-8C67-1109-86CA6871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425698D-9C64-195F-86D6-7970AFE21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392-D31D-4E88-B2ED-0CBBE13518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6787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69C4A7-9CD3-D99C-C9A7-23038CD8F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6E9553-7851-CA0B-49D6-294565DC4D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AAB98DD-E1C7-6DA4-B816-D20C20CA1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F2E8E17-C235-DECF-21F2-8CDFAF41F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CFAC-4F1C-4A24-BAA2-2305107EF984}" type="datetimeFigureOut">
              <a:rPr lang="el-GR" smtClean="0"/>
              <a:t>8/4/24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36AC9FD-3962-DBE6-D0C8-C9A24B8D3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CFFC4E0-E97A-745A-6635-DBD60169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392-D31D-4E88-B2ED-0CBBE13518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31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EDB83A-5B8F-E870-834C-3B540944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9DAB8A8-A3BB-17EA-B0D5-5139A6025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C118D3F-24D0-1E80-E17D-523E194B7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4BF7D2E-194C-6535-06C3-57989570A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5494D5F-81F0-5623-4A78-865640CC86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459CA3AF-E14C-EC28-BEED-FF25E34AA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CFAC-4F1C-4A24-BAA2-2305107EF984}" type="datetimeFigureOut">
              <a:rPr lang="el-GR" smtClean="0"/>
              <a:t>8/4/24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72FCFD53-A006-DBCC-37FC-6D8DCABD9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9C1A09A2-B22B-8FD2-03AD-F834C8586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392-D31D-4E88-B2ED-0CBBE13518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3402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C33C722-321B-4377-6C9A-917B30C14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7D7BF1EE-D34C-F3FE-F9C1-3F9302ED8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CFAC-4F1C-4A24-BAA2-2305107EF984}" type="datetimeFigureOut">
              <a:rPr lang="el-GR" smtClean="0"/>
              <a:t>8/4/24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09C0FAA-0D74-48BA-29BD-C2CC87463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F3A033C-73C7-5DC2-A370-BA94A437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392-D31D-4E88-B2ED-0CBBE13518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988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4E4DAA84-06FD-BA43-2B43-9EB87B25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CFAC-4F1C-4A24-BAA2-2305107EF984}" type="datetimeFigureOut">
              <a:rPr lang="el-GR" smtClean="0"/>
              <a:t>8/4/24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7E397638-477C-E629-D4FC-AE659BBA7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C776351-3E71-0FC4-EAE7-6F782BDF8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392-D31D-4E88-B2ED-0CBBE13518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500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C33975-9D82-E582-0F74-B659B392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3A88AC8-8DF2-B818-7488-4BD48F7CA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65F16B-F984-4CE5-D16A-7A33CEB9E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78F493C-A391-15DE-7CDF-BAD25A0BB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CFAC-4F1C-4A24-BAA2-2305107EF984}" type="datetimeFigureOut">
              <a:rPr lang="el-GR" smtClean="0"/>
              <a:t>8/4/24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68550A6-EF30-7A61-5E40-01E288E13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8C2FF09-FDE4-CC90-F1B4-BAAED45E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392-D31D-4E88-B2ED-0CBBE13518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955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0EFC984-1605-B057-51AA-F98CFE4A7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5DBB0EF4-DEDA-62CA-FF73-94E42AF94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B590E08-CF9F-568D-CABE-301E1F643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DD85031-56E1-96FD-BD6E-C8A6C3F4F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CFAC-4F1C-4A24-BAA2-2305107EF984}" type="datetimeFigureOut">
              <a:rPr lang="el-GR" smtClean="0"/>
              <a:t>8/4/24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0D82592-BE9D-9378-2BC0-3C009F138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1A11EE9-D013-F201-C79C-15879096F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392-D31D-4E88-B2ED-0CBBE13518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8396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534D19A9-BC0A-7132-81A2-BB37530D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58AEEB5-BA57-92ED-9C35-4B0442C67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2C73678-086D-0C27-AB4D-695609123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2CFAC-4F1C-4A24-BAA2-2305107EF984}" type="datetimeFigureOut">
              <a:rPr lang="el-GR" smtClean="0"/>
              <a:t>8/4/24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D05D571-3CFF-4FB4-529B-ED5F5B296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EE32922-22FC-E0B9-3857-D9F9C67B9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66392-D31D-4E88-B2ED-0CBBE13518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8519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4CB329-CB04-77B1-F996-58D03309E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2951"/>
            <a:ext cx="9144000" cy="2387600"/>
          </a:xfrm>
        </p:spPr>
        <p:txBody>
          <a:bodyPr/>
          <a:lstStyle/>
          <a:p>
            <a:r>
              <a:rPr lang="en-US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Jacques-Louis David</a:t>
            </a:r>
            <a:br>
              <a:rPr lang="en-US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F2ABAD0-18B5-C0DE-CE2A-0A7E612917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86100"/>
            <a:ext cx="9144000" cy="694451"/>
          </a:xfrm>
        </p:spPr>
        <p:txBody>
          <a:bodyPr>
            <a:normAutofit/>
          </a:bodyPr>
          <a:lstStyle/>
          <a:p>
            <a:r>
              <a:rPr lang="el-GR" sz="4000" dirty="0"/>
              <a:t>(</a:t>
            </a:r>
            <a:r>
              <a:rPr lang="en-US" sz="4000" dirty="0"/>
              <a:t>1748-1825</a:t>
            </a:r>
            <a:r>
              <a:rPr lang="el-GR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4220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απροσδιόριστος">
            <a:extLst>
              <a:ext uri="{FF2B5EF4-FFF2-40B4-BE49-F238E27FC236}">
                <a16:creationId xmlns:a16="http://schemas.microsoft.com/office/drawing/2014/main" id="{B16DE07D-B3A5-A2C5-5066-870C6B5CA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32" y="567160"/>
            <a:ext cx="8015535" cy="526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0C0D21-CF18-0E24-5386-EE7AAFB72086}"/>
              </a:ext>
            </a:extLst>
          </p:cNvPr>
          <p:cNvSpPr txBox="1"/>
          <p:nvPr/>
        </p:nvSpPr>
        <p:spPr>
          <a:xfrm>
            <a:off x="2088232" y="5934670"/>
            <a:ext cx="8015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Ο θάνατος του Σωκράτη</a:t>
            </a:r>
            <a:r>
              <a:rPr lang="el-GR" dirty="0"/>
              <a:t>, 1787, ελαιογραφία σε καμβά, </a:t>
            </a:r>
            <a:r>
              <a:rPr lang="el-GR" dirty="0">
                <a:effectLst/>
              </a:rPr>
              <a:t>130 × 196 εκ., Μητροπολιτικό Μουσείο, Νέα Υόρκη.</a:t>
            </a:r>
          </a:p>
          <a:p>
            <a:pPr algn="ctr"/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6329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631A6F1-C24F-AD39-04EF-F771BE44D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280" y="322203"/>
            <a:ext cx="6873440" cy="55108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66F715-D98E-2D7A-FC0D-A5D31B49686E}"/>
              </a:ext>
            </a:extLst>
          </p:cNvPr>
          <p:cNvSpPr txBox="1"/>
          <p:nvPr/>
        </p:nvSpPr>
        <p:spPr>
          <a:xfrm>
            <a:off x="2659280" y="6022563"/>
            <a:ext cx="6971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Οι έρωτες του Πάρι και της Ελένης</a:t>
            </a:r>
            <a:r>
              <a:rPr lang="el-GR" dirty="0"/>
              <a:t>, 1788, ελαιογραφία σε καμβά, </a:t>
            </a:r>
            <a:r>
              <a:rPr lang="el-GR" dirty="0">
                <a:effectLst/>
              </a:rPr>
              <a:t>147 × 180 εκ., </a:t>
            </a:r>
            <a:r>
              <a:rPr lang="en-US" dirty="0" err="1">
                <a:effectLst/>
              </a:rPr>
              <a:t>Musée</a:t>
            </a:r>
            <a:r>
              <a:rPr lang="en-US" dirty="0">
                <a:effectLst/>
              </a:rPr>
              <a:t> des Arts </a:t>
            </a:r>
            <a:r>
              <a:rPr lang="en-US" dirty="0" err="1">
                <a:effectLst/>
              </a:rPr>
              <a:t>Décoratifs</a:t>
            </a:r>
            <a:r>
              <a:rPr lang="el-GR" dirty="0">
                <a:effectLst/>
              </a:rPr>
              <a:t>, Παρίσι.</a:t>
            </a:r>
          </a:p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87023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απροσδιόριστος">
            <a:extLst>
              <a:ext uri="{FF2B5EF4-FFF2-40B4-BE49-F238E27FC236}">
                <a16:creationId xmlns:a16="http://schemas.microsoft.com/office/drawing/2014/main" id="{17911274-C142-1F02-658B-6A9B07113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20" y="316113"/>
            <a:ext cx="4672212" cy="622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7FE43B-EBD6-50C2-F461-F8030624E741}"/>
              </a:ext>
            </a:extLst>
          </p:cNvPr>
          <p:cNvSpPr txBox="1"/>
          <p:nvPr/>
        </p:nvSpPr>
        <p:spPr>
          <a:xfrm>
            <a:off x="5726398" y="5657671"/>
            <a:ext cx="6227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Προσωπογραφία του </a:t>
            </a:r>
            <a:r>
              <a:rPr lang="en-US" i="1" dirty="0"/>
              <a:t>Antoine-Laurent Lavoisier </a:t>
            </a:r>
            <a:r>
              <a:rPr lang="el-GR" i="1" dirty="0"/>
              <a:t>και της συζύγου του</a:t>
            </a:r>
            <a:r>
              <a:rPr lang="el-GR" dirty="0"/>
              <a:t>, 1788, ελαιογραφία σε καμβά, </a:t>
            </a:r>
            <a:r>
              <a:rPr lang="el-GR" dirty="0">
                <a:effectLst/>
              </a:rPr>
              <a:t>260 × 195 εκ.,  Μητροπολιτικό Μουσείο Τέχνης, Νέα Υόρκη.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69975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απροσδιόριστος">
            <a:extLst>
              <a:ext uri="{FF2B5EF4-FFF2-40B4-BE49-F238E27FC236}">
                <a16:creationId xmlns:a16="http://schemas.microsoft.com/office/drawing/2014/main" id="{50C0F746-A69D-AC9A-08A4-365253ED6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"/>
          <a:stretch/>
        </p:blipFill>
        <p:spPr bwMode="auto">
          <a:xfrm>
            <a:off x="2609609" y="490058"/>
            <a:ext cx="6972782" cy="531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A17092-1E3A-18DB-E6B7-B1CF3D6FC585}"/>
              </a:ext>
            </a:extLst>
          </p:cNvPr>
          <p:cNvSpPr txBox="1"/>
          <p:nvPr/>
        </p:nvSpPr>
        <p:spPr>
          <a:xfrm>
            <a:off x="2609609" y="5906277"/>
            <a:ext cx="6972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Οι ραβδούχοι φέρνουν στον Βρούτο τα νεκρά σώματα των γιων του</a:t>
            </a:r>
            <a:r>
              <a:rPr lang="el-GR" dirty="0"/>
              <a:t>, 1789, ελαιογραφία σε καμβά, 330 × 450, Λούβρο, Παρίσι.</a:t>
            </a:r>
          </a:p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62053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undefined">
            <a:extLst>
              <a:ext uri="{FF2B5EF4-FFF2-40B4-BE49-F238E27FC236}">
                <a16:creationId xmlns:a16="http://schemas.microsoft.com/office/drawing/2014/main" id="{45AC04A6-01BC-36C2-E798-5CFB0189C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6" y="650533"/>
            <a:ext cx="7051514" cy="572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941331-C00D-57DD-A515-642E6FBE1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5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7E07C-830C-C823-6FF0-B38E0120F169}"/>
              </a:ext>
            </a:extLst>
          </p:cNvPr>
          <p:cNvSpPr txBox="1"/>
          <p:nvPr/>
        </p:nvSpPr>
        <p:spPr>
          <a:xfrm>
            <a:off x="7632914" y="5725417"/>
            <a:ext cx="4479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Λυκούργος</a:t>
            </a:r>
            <a:r>
              <a:rPr lang="el-GR" dirty="0"/>
              <a:t>, 1791, ελαιογραφία σε καμβά, </a:t>
            </a:r>
            <a:r>
              <a:rPr lang="en-US" dirty="0" err="1"/>
              <a:t>Musée</a:t>
            </a:r>
            <a:r>
              <a:rPr lang="en-US" dirty="0"/>
              <a:t> des Beaux-Arts, </a:t>
            </a:r>
            <a:r>
              <a:rPr lang="el-GR" dirty="0" err="1"/>
              <a:t>Μπλουά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208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απροσδιόριστος">
            <a:extLst>
              <a:ext uri="{FF2B5EF4-FFF2-40B4-BE49-F238E27FC236}">
                <a16:creationId xmlns:a16="http://schemas.microsoft.com/office/drawing/2014/main" id="{D96F0279-7A23-BFEF-960D-4246614EA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05" y="245221"/>
            <a:ext cx="4951071" cy="636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6B2410-27E3-CB2D-EFBA-A0E365728880}"/>
              </a:ext>
            </a:extLst>
          </p:cNvPr>
          <p:cNvSpPr txBox="1"/>
          <p:nvPr/>
        </p:nvSpPr>
        <p:spPr>
          <a:xfrm>
            <a:off x="5708463" y="5999985"/>
            <a:ext cx="6561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Ο θάνατος του </a:t>
            </a:r>
            <a:r>
              <a:rPr lang="en-US" i="1" dirty="0"/>
              <a:t>Marat</a:t>
            </a:r>
            <a:r>
              <a:rPr lang="el-GR" i="1" dirty="0"/>
              <a:t>, </a:t>
            </a:r>
            <a:r>
              <a:rPr lang="el-GR" dirty="0"/>
              <a:t>1793, ελαιογραφία σε καμβά, </a:t>
            </a:r>
            <a:r>
              <a:rPr lang="el-GR" dirty="0">
                <a:effectLst/>
              </a:rPr>
              <a:t>162 × 125 εκ., Βασιλικά Μουσεία Καλών Τεχνών, Βρυξέλλες.</a:t>
            </a:r>
          </a:p>
          <a:p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5221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απροσδιόριστος">
            <a:extLst>
              <a:ext uri="{FF2B5EF4-FFF2-40B4-BE49-F238E27FC236}">
                <a16:creationId xmlns:a16="http://schemas.microsoft.com/office/drawing/2014/main" id="{03C80788-82E2-866A-CEB4-A47871B4F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92" y="355921"/>
            <a:ext cx="4377714" cy="614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8C9F18-0ECD-A891-AF32-9F81CCD7D09F}"/>
              </a:ext>
            </a:extLst>
          </p:cNvPr>
          <p:cNvSpPr txBox="1"/>
          <p:nvPr/>
        </p:nvSpPr>
        <p:spPr>
          <a:xfrm>
            <a:off x="5640729" y="5855747"/>
            <a:ext cx="6350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Αυτοπροσωπογραφία</a:t>
            </a:r>
            <a:r>
              <a:rPr lang="el-GR" dirty="0"/>
              <a:t>, 1794, ελαιογραφία σε καμβά, </a:t>
            </a:r>
            <a:r>
              <a:rPr lang="el-GR" dirty="0">
                <a:effectLst/>
              </a:rPr>
              <a:t>81 × 64 εκ., </a:t>
            </a:r>
            <a:r>
              <a:rPr lang="el-GR" dirty="0"/>
              <a:t>Λούβρο, Παρίσι.</a:t>
            </a:r>
            <a:endParaRPr lang="el-G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68326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F9F2B98-B4F8-E152-1693-6F570974B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71" y="310627"/>
            <a:ext cx="6614055" cy="5612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1B76B-9B42-3B43-D89F-DCFE2C30C38A}"/>
              </a:ext>
            </a:extLst>
          </p:cNvPr>
          <p:cNvSpPr txBox="1"/>
          <p:nvPr/>
        </p:nvSpPr>
        <p:spPr>
          <a:xfrm>
            <a:off x="2788971" y="6055804"/>
            <a:ext cx="6614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Άποψη των κήπων του Λουξεμβούργου</a:t>
            </a:r>
            <a:r>
              <a:rPr lang="el-GR" dirty="0"/>
              <a:t>, 1794, </a:t>
            </a:r>
            <a:br>
              <a:rPr lang="el-GR" dirty="0"/>
            </a:br>
            <a:r>
              <a:rPr lang="el-GR" dirty="0"/>
              <a:t>ελαιογραφία σε καμβά, 55 × 65 εκ., Λούβρο,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3917939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undefined">
            <a:extLst>
              <a:ext uri="{FF2B5EF4-FFF2-40B4-BE49-F238E27FC236}">
                <a16:creationId xmlns:a16="http://schemas.microsoft.com/office/drawing/2014/main" id="{D8C99258-A000-AEB2-131D-DB97C65EA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963" y="378603"/>
            <a:ext cx="7282285" cy="545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10445E-8FBF-2137-5A80-2D85B369B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165" y="6256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86970-A04C-3325-0446-BE567DD82017}"/>
              </a:ext>
            </a:extLst>
          </p:cNvPr>
          <p:cNvSpPr txBox="1"/>
          <p:nvPr/>
        </p:nvSpPr>
        <p:spPr>
          <a:xfrm>
            <a:off x="2342963" y="6017732"/>
            <a:ext cx="7282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Η αρπαγή των Σαβίνων</a:t>
            </a:r>
            <a:r>
              <a:rPr lang="el-GR" dirty="0"/>
              <a:t>, 1799, ελαιογραφία σε καμβά, </a:t>
            </a:r>
            <a:r>
              <a:rPr lang="el-GR" dirty="0">
                <a:effectLst/>
              </a:rPr>
              <a:t>385 × 522 εκ., Λούβρο, Παρίσι.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20704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απροσδιόριστος">
            <a:extLst>
              <a:ext uri="{FF2B5EF4-FFF2-40B4-BE49-F238E27FC236}">
                <a16:creationId xmlns:a16="http://schemas.microsoft.com/office/drawing/2014/main" id="{09129579-42CD-CB76-C6C6-054E1FD0C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89" y="499777"/>
            <a:ext cx="7471409" cy="51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7E1B94-BE88-F095-1711-E129D695BCCE}"/>
              </a:ext>
            </a:extLst>
          </p:cNvPr>
          <p:cNvSpPr txBox="1"/>
          <p:nvPr/>
        </p:nvSpPr>
        <p:spPr>
          <a:xfrm>
            <a:off x="2129788" y="5845525"/>
            <a:ext cx="7471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Προσωπογραφία της κυρ</a:t>
            </a:r>
            <a:r>
              <a:rPr lang="en-US" i="1" dirty="0" err="1"/>
              <a:t>ί</a:t>
            </a:r>
            <a:r>
              <a:rPr lang="el-GR" i="1" dirty="0"/>
              <a:t>ας</a:t>
            </a:r>
            <a:r>
              <a:rPr lang="en-US" i="1" dirty="0"/>
              <a:t> </a:t>
            </a:r>
            <a:r>
              <a:rPr lang="en-US" i="1" dirty="0" err="1"/>
              <a:t>Récamier</a:t>
            </a:r>
            <a:r>
              <a:rPr lang="el-GR" dirty="0"/>
              <a:t>, 1800, ελαιογραφία σε καμβά, </a:t>
            </a:r>
            <a:r>
              <a:rPr lang="el-GR" dirty="0">
                <a:effectLst/>
              </a:rPr>
              <a:t>174 × 244 εκ., Λούβρο, Παρίσι.</a:t>
            </a:r>
          </a:p>
          <a:p>
            <a:pPr algn="ctr"/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4966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ADC8D50-64AC-96D4-3908-0395B612F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60" y="301690"/>
            <a:ext cx="5158449" cy="6254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520C80-D8FB-4352-5336-70E89478F605}"/>
              </a:ext>
            </a:extLst>
          </p:cNvPr>
          <p:cNvSpPr txBox="1"/>
          <p:nvPr/>
        </p:nvSpPr>
        <p:spPr>
          <a:xfrm>
            <a:off x="6191392" y="5657671"/>
            <a:ext cx="5781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Προσωπογραφία της κυρίας </a:t>
            </a:r>
            <a:r>
              <a:rPr lang="el-GR" i="1" dirty="0" err="1">
                <a:effectLst/>
              </a:rPr>
              <a:t>François</a:t>
            </a:r>
            <a:r>
              <a:rPr lang="el-GR" i="1" dirty="0">
                <a:effectLst/>
              </a:rPr>
              <a:t> </a:t>
            </a:r>
            <a:r>
              <a:rPr lang="el-GR" i="1" dirty="0" err="1">
                <a:effectLst/>
              </a:rPr>
              <a:t>Buron</a:t>
            </a:r>
            <a:r>
              <a:rPr lang="el-GR" dirty="0">
                <a:effectLst/>
              </a:rPr>
              <a:t>, 1769, ελαιογραφία σε καμβά,</a:t>
            </a:r>
            <a:r>
              <a:rPr lang="el-GR" dirty="0"/>
              <a:t> </a:t>
            </a:r>
            <a:r>
              <a:rPr lang="el-GR" dirty="0">
                <a:effectLst/>
              </a:rPr>
              <a:t>66 × 55 εκ., Ινστιτούτο Τέχνης, Σικάγο.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6612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undefined">
            <a:extLst>
              <a:ext uri="{FF2B5EF4-FFF2-40B4-BE49-F238E27FC236}">
                <a16:creationId xmlns:a16="http://schemas.microsoft.com/office/drawing/2014/main" id="{DA80D27A-079F-D7A8-27CB-5F4060A87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9" b="1716"/>
          <a:stretch/>
        </p:blipFill>
        <p:spPr bwMode="auto">
          <a:xfrm>
            <a:off x="662305" y="337167"/>
            <a:ext cx="5178425" cy="60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9E777F-A2BC-D6E5-B834-878091ED63FD}"/>
              </a:ext>
            </a:extLst>
          </p:cNvPr>
          <p:cNvSpPr txBox="1"/>
          <p:nvPr/>
        </p:nvSpPr>
        <p:spPr>
          <a:xfrm>
            <a:off x="6258563" y="5844695"/>
            <a:ext cx="5628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Ο Ναπολέων διασχίζει τις Άλπεις, </a:t>
            </a:r>
            <a:r>
              <a:rPr lang="el-GR" dirty="0"/>
              <a:t>1801, ελαιογραφία σε καμβά, </a:t>
            </a:r>
            <a:r>
              <a:rPr lang="el-GR" dirty="0">
                <a:effectLst/>
              </a:rPr>
              <a:t>261 × 220 εκ., </a:t>
            </a:r>
            <a:r>
              <a:rPr lang="en-US" dirty="0">
                <a:effectLst/>
              </a:rPr>
              <a:t>Château de Malmaison</a:t>
            </a:r>
            <a:r>
              <a:rPr lang="el-GR" dirty="0">
                <a:effectLst/>
              </a:rPr>
              <a:t>, Παρίσι.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92418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απροσδιόριστος">
            <a:extLst>
              <a:ext uri="{FF2B5EF4-FFF2-40B4-BE49-F238E27FC236}">
                <a16:creationId xmlns:a16="http://schemas.microsoft.com/office/drawing/2014/main" id="{2F0F24D4-4A08-4023-61C1-4C287709D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569" y="284480"/>
            <a:ext cx="7856862" cy="559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EA0E03-244B-64DA-C0F1-16DC5BFC181B}"/>
              </a:ext>
            </a:extLst>
          </p:cNvPr>
          <p:cNvSpPr txBox="1"/>
          <p:nvPr/>
        </p:nvSpPr>
        <p:spPr>
          <a:xfrm>
            <a:off x="2167569" y="6031515"/>
            <a:ext cx="7931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Ο θυμός του Αχιλλέα</a:t>
            </a:r>
            <a:r>
              <a:rPr lang="el-GR" dirty="0"/>
              <a:t>, 1818, ελαιογραφία σε καμβά, </a:t>
            </a:r>
            <a:r>
              <a:rPr lang="el-GR" dirty="0">
                <a:effectLst/>
              </a:rPr>
              <a:t>105 × 145 εκ., </a:t>
            </a:r>
            <a:br>
              <a:rPr lang="el-GR" dirty="0">
                <a:effectLst/>
              </a:rPr>
            </a:br>
            <a:r>
              <a:rPr lang="el-GR" dirty="0">
                <a:effectLst/>
              </a:rPr>
              <a:t>Μουσείο Τέχνης </a:t>
            </a:r>
            <a:r>
              <a:rPr lang="en-US" dirty="0">
                <a:effectLst/>
              </a:rPr>
              <a:t>Kimbell, </a:t>
            </a:r>
            <a:r>
              <a:rPr lang="el-GR" dirty="0">
                <a:effectLst/>
              </a:rPr>
              <a:t>Τέξας.</a:t>
            </a:r>
          </a:p>
          <a:p>
            <a:r>
              <a:rPr lang="el-GR" dirty="0"/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D09D8F-A68E-17EB-D4BB-1A31EDBF1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5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38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BE215C6-BC0D-7975-CC7E-64239FE48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42" y="0"/>
            <a:ext cx="10924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98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6ED9F7A-AD31-C084-0CA9-F631D28C8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64" y="0"/>
            <a:ext cx="4886936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0F2B07D-02C3-56B6-D87C-10A072906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58" y="0"/>
            <a:ext cx="4566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6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απροσδιόριστος">
            <a:extLst>
              <a:ext uri="{FF2B5EF4-FFF2-40B4-BE49-F238E27FC236}">
                <a16:creationId xmlns:a16="http://schemas.microsoft.com/office/drawing/2014/main" id="{63CE1172-C1BF-F47A-9FF0-A5319727B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1" y="220070"/>
            <a:ext cx="5818838" cy="63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3DC7244-64E0-F24C-C77D-FDBB70829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808" y="24217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83560-5EC1-ED8E-F1DE-171B08C2A1AB}"/>
              </a:ext>
            </a:extLst>
          </p:cNvPr>
          <p:cNvSpPr txBox="1"/>
          <p:nvPr/>
        </p:nvSpPr>
        <p:spPr>
          <a:xfrm>
            <a:off x="6862608" y="5934670"/>
            <a:ext cx="4665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Δίας και Αντιόπη</a:t>
            </a:r>
            <a:r>
              <a:rPr lang="el-GR" dirty="0"/>
              <a:t>, 1771, ελαιογραφία σε καμβά, </a:t>
            </a:r>
            <a:r>
              <a:rPr lang="el-GR" dirty="0">
                <a:effectLst/>
              </a:rPr>
              <a:t>87 × 79 εκ., </a:t>
            </a:r>
            <a:r>
              <a:rPr lang="fr-FR" dirty="0">
                <a:effectLst/>
              </a:rPr>
              <a:t>Musées De Sens, Γα</a:t>
            </a:r>
            <a:r>
              <a:rPr lang="fr-FR" dirty="0" err="1">
                <a:effectLst/>
              </a:rPr>
              <a:t>λλί</a:t>
            </a:r>
            <a:r>
              <a:rPr lang="fr-FR" dirty="0">
                <a:effectLst/>
              </a:rPr>
              <a:t>α</a:t>
            </a:r>
            <a:r>
              <a:rPr lang="el-GR" dirty="0">
                <a:effectLst/>
              </a:rPr>
              <a:t>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22937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750BB7-8DA4-074D-DB59-C0686E5E8F7C}"/>
              </a:ext>
            </a:extLst>
          </p:cNvPr>
          <p:cNvSpPr txBox="1"/>
          <p:nvPr/>
        </p:nvSpPr>
        <p:spPr>
          <a:xfrm>
            <a:off x="2387420" y="6034388"/>
            <a:ext cx="7417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Η Άρτεμις και ο Απόλλων σκοτώνουν τα παιδιά της Νιόβης</a:t>
            </a:r>
            <a:r>
              <a:rPr lang="en-US" dirty="0"/>
              <a:t>, 1772, </a:t>
            </a:r>
            <a:r>
              <a:rPr lang="el-GR" dirty="0"/>
              <a:t>ελαιογραφία σε καμβά, </a:t>
            </a:r>
            <a:r>
              <a:rPr lang="el-GR" dirty="0">
                <a:effectLst/>
              </a:rPr>
              <a:t>120,65 × 153,67 εκ.,</a:t>
            </a:r>
            <a:r>
              <a:rPr lang="en-US" dirty="0">
                <a:effectLst/>
              </a:rPr>
              <a:t> </a:t>
            </a:r>
            <a:r>
              <a:rPr lang="en-US" dirty="0"/>
              <a:t>Dallas Museum of Art</a:t>
            </a:r>
            <a:r>
              <a:rPr lang="el-GR" dirty="0">
                <a:effectLst/>
              </a:rPr>
              <a:t>, Τέξας.</a:t>
            </a:r>
          </a:p>
          <a:p>
            <a:pPr algn="ctr"/>
            <a:endParaRPr lang="el-GR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612AF05-B14C-DE65-F9E5-9E8AD8BA0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421" y="214603"/>
            <a:ext cx="7417155" cy="573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64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E56229-0518-3AF5-91D7-4C34D9EC1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894" y="61164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583C562-EE21-933B-A86A-C6A470924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639" y="140562"/>
            <a:ext cx="7428722" cy="58501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D4EAD6-22E2-BD4C-D4BF-88FBCB74A998}"/>
              </a:ext>
            </a:extLst>
          </p:cNvPr>
          <p:cNvSpPr txBox="1"/>
          <p:nvPr/>
        </p:nvSpPr>
        <p:spPr>
          <a:xfrm>
            <a:off x="2381639" y="6080982"/>
            <a:ext cx="7428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Ο θάνατος του </a:t>
            </a:r>
            <a:r>
              <a:rPr lang="el-GR" i="1" dirty="0" err="1"/>
              <a:t>Σένεκα</a:t>
            </a:r>
            <a:r>
              <a:rPr lang="el-GR" dirty="0"/>
              <a:t>, 1773, ελαιογραφία σε καμβά, </a:t>
            </a:r>
            <a:r>
              <a:rPr lang="el-GR" dirty="0">
                <a:effectLst/>
              </a:rPr>
              <a:t>122 × 155 εκ., </a:t>
            </a:r>
            <a:br>
              <a:rPr lang="el-GR" dirty="0">
                <a:effectLst/>
              </a:rPr>
            </a:br>
            <a:r>
              <a:rPr lang="en-US" dirty="0">
                <a:effectLst/>
              </a:rPr>
              <a:t>Petit Palais, </a:t>
            </a:r>
            <a:r>
              <a:rPr lang="el-GR" dirty="0">
                <a:effectLst/>
              </a:rPr>
              <a:t>Παρίσι. </a:t>
            </a:r>
          </a:p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74881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44D03C68-EC60-69BA-A4E9-02527D573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979" y="444563"/>
            <a:ext cx="7783393" cy="550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A321E5-BA41-BFAB-2926-A92526DDB73D}"/>
              </a:ext>
            </a:extLst>
          </p:cNvPr>
          <p:cNvSpPr txBox="1"/>
          <p:nvPr/>
        </p:nvSpPr>
        <p:spPr>
          <a:xfrm>
            <a:off x="1868979" y="6211669"/>
            <a:ext cx="7783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Έκτωρ</a:t>
            </a:r>
            <a:r>
              <a:rPr lang="el-GR" dirty="0"/>
              <a:t>, 1778, ελαιογραφία σε καμβά, </a:t>
            </a:r>
            <a:r>
              <a:rPr lang="el-GR" dirty="0">
                <a:effectLst/>
              </a:rPr>
              <a:t>123 × 172 εκ.,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Musée</a:t>
            </a:r>
            <a:r>
              <a:rPr lang="en-US" dirty="0">
                <a:effectLst/>
              </a:rPr>
              <a:t> Fabre</a:t>
            </a:r>
            <a:r>
              <a:rPr lang="el-GR" dirty="0">
                <a:effectLst/>
              </a:rPr>
              <a:t>, </a:t>
            </a:r>
            <a:r>
              <a:rPr lang="el-GR" dirty="0" err="1">
                <a:effectLst/>
              </a:rPr>
              <a:t>Μομπελιέ</a:t>
            </a:r>
            <a:r>
              <a:rPr lang="el-GR" dirty="0">
                <a:effectLst/>
              </a:rPr>
              <a:t>.</a:t>
            </a:r>
          </a:p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99188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απροσδιόριστος">
            <a:extLst>
              <a:ext uri="{FF2B5EF4-FFF2-40B4-BE49-F238E27FC236}">
                <a16:creationId xmlns:a16="http://schemas.microsoft.com/office/drawing/2014/main" id="{FB029AFC-8465-E8B6-4882-4CB02E415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65" y="217774"/>
            <a:ext cx="5631996" cy="642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96D617-459D-3EE2-B6EC-AB3BA66D4056}"/>
              </a:ext>
            </a:extLst>
          </p:cNvPr>
          <p:cNvSpPr txBox="1"/>
          <p:nvPr/>
        </p:nvSpPr>
        <p:spPr>
          <a:xfrm>
            <a:off x="6328400" y="5788286"/>
            <a:ext cx="57324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Αρχαίος φιλόσοφος</a:t>
            </a:r>
            <a:r>
              <a:rPr lang="el-GR" dirty="0"/>
              <a:t>, 1779, ελαιογραφία σε καμβά, </a:t>
            </a:r>
            <a:r>
              <a:rPr lang="el-GR" dirty="0">
                <a:effectLst/>
              </a:rPr>
              <a:t>74 × 64 εκ., </a:t>
            </a:r>
            <a:r>
              <a:rPr lang="el-GR" dirty="0"/>
              <a:t>Μουσείο</a:t>
            </a:r>
            <a:r>
              <a:rPr lang="en-US" dirty="0"/>
              <a:t> </a:t>
            </a:r>
            <a:r>
              <a:rPr lang="el-GR" dirty="0"/>
              <a:t>Τέχνης και Ιστορίας </a:t>
            </a:r>
            <a:r>
              <a:rPr lang="en-US" dirty="0"/>
              <a:t>Baron Gérard</a:t>
            </a:r>
            <a:r>
              <a:rPr lang="el-GR" dirty="0"/>
              <a:t>, Β</a:t>
            </a:r>
            <a:r>
              <a:rPr lang="en-US" dirty="0" err="1"/>
              <a:t>ayeux</a:t>
            </a:r>
            <a:r>
              <a:rPr lang="en-US" dirty="0"/>
              <a:t>,</a:t>
            </a:r>
            <a:r>
              <a:rPr lang="el-GR" dirty="0"/>
              <a:t> Γαλλία.</a:t>
            </a:r>
          </a:p>
          <a:p>
            <a:endParaRPr lang="el-GR" dirty="0"/>
          </a:p>
          <a:p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2992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απροσδιόριστος">
            <a:extLst>
              <a:ext uri="{FF2B5EF4-FFF2-40B4-BE49-F238E27FC236}">
                <a16:creationId xmlns:a16="http://schemas.microsoft.com/office/drawing/2014/main" id="{E566AB44-9BE7-57CC-5DFB-2673D1BF2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75" y="245962"/>
            <a:ext cx="4765715" cy="63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0F15F2-172E-72FB-B1B9-FE12404D8F10}"/>
              </a:ext>
            </a:extLst>
          </p:cNvPr>
          <p:cNvSpPr txBox="1"/>
          <p:nvPr/>
        </p:nvSpPr>
        <p:spPr>
          <a:xfrm>
            <a:off x="5370654" y="5934670"/>
            <a:ext cx="6475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Η Ανδρομάχη θρηνεί τον Έκτορα</a:t>
            </a:r>
            <a:r>
              <a:rPr lang="el-GR" dirty="0"/>
              <a:t>, 1783, ελαιογραφία σε καμβά, </a:t>
            </a:r>
            <a:r>
              <a:rPr lang="el-GR" dirty="0">
                <a:effectLst/>
              </a:rPr>
              <a:t>275 × 203 εκ., Λούβρο, Παρίσι.</a:t>
            </a:r>
          </a:p>
          <a:p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0884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απροσδιόριστος">
            <a:extLst>
              <a:ext uri="{FF2B5EF4-FFF2-40B4-BE49-F238E27FC236}">
                <a16:creationId xmlns:a16="http://schemas.microsoft.com/office/drawing/2014/main" id="{EC3F8A40-06E4-3FAF-5AA8-50C5C5258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11" y="467442"/>
            <a:ext cx="7009375" cy="543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372919E-7B95-2A37-283E-C44383C43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702" y="16211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A51285-A3D5-A9F2-2CA8-67A077D498BB}"/>
              </a:ext>
            </a:extLst>
          </p:cNvPr>
          <p:cNvSpPr txBox="1"/>
          <p:nvPr/>
        </p:nvSpPr>
        <p:spPr>
          <a:xfrm>
            <a:off x="2538713" y="6039857"/>
            <a:ext cx="7114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Ο όρκος των </a:t>
            </a:r>
            <a:r>
              <a:rPr lang="el-GR" i="1" dirty="0" err="1"/>
              <a:t>Ορατίων</a:t>
            </a:r>
            <a:r>
              <a:rPr lang="el-GR" dirty="0"/>
              <a:t>, 1784, ελαιογραφία σε καμβά, </a:t>
            </a:r>
            <a:r>
              <a:rPr lang="el-GR" dirty="0">
                <a:effectLst/>
              </a:rPr>
              <a:t>330 × 425 εκ., Λούβρο, Παρίσι.</a:t>
            </a:r>
          </a:p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402239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462</Words>
  <Application>Microsoft Macintosh PowerPoint</Application>
  <PresentationFormat>Ευρεία οθόνη</PresentationFormat>
  <Paragraphs>35</Paragraphs>
  <Slides>23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Θέμα του Office</vt:lpstr>
      <vt:lpstr>Jacques-Louis David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Jacques-Louis David </dc:title>
  <dc:creator>Κέλλυ Χουρδάκη</dc:creator>
  <cp:lastModifiedBy>Microsoft Office User</cp:lastModifiedBy>
  <cp:revision>6</cp:revision>
  <dcterms:created xsi:type="dcterms:W3CDTF">2024-01-04T18:55:31Z</dcterms:created>
  <dcterms:modified xsi:type="dcterms:W3CDTF">2024-04-08T18:43:41Z</dcterms:modified>
</cp:coreProperties>
</file>