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8292" y="3335704"/>
            <a:ext cx="11251416" cy="3615593"/>
            <a:chOff x="0" y="0"/>
            <a:chExt cx="15001888" cy="4820790"/>
          </a:xfrm>
        </p:grpSpPr>
        <p:sp>
          <p:nvSpPr>
            <p:cNvPr id="3" name="TextBox 3"/>
            <p:cNvSpPr txBox="1"/>
            <p:nvPr/>
          </p:nvSpPr>
          <p:spPr>
            <a:xfrm>
              <a:off x="0" y="3886095"/>
              <a:ext cx="15001888" cy="9346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3899" spc="389">
                  <a:solidFill>
                    <a:srgbClr val="FFFFFF"/>
                  </a:solidFill>
                  <a:latin typeface="Calibri (MS)"/>
                </a:rPr>
                <a:t>(1741-1825)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864691" y="-219075"/>
              <a:ext cx="13272505" cy="4257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>
                  <a:solidFill>
                    <a:srgbClr val="FFFFFF"/>
                  </a:solidFill>
                  <a:latin typeface="Calibri (MS) Bold"/>
                </a:rPr>
                <a:t>Johann Heinrich Füssli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18555" y="553079"/>
            <a:ext cx="7050890" cy="8377740"/>
          </a:xfrm>
          <a:custGeom>
            <a:avLst/>
            <a:gdLst/>
            <a:ahLst/>
            <a:cxnLst/>
            <a:rect l="l" t="t" r="r" b="b"/>
            <a:pathLst>
              <a:path w="7050890" h="8377740">
                <a:moveTo>
                  <a:pt x="0" y="0"/>
                </a:moveTo>
                <a:lnTo>
                  <a:pt x="7050890" y="0"/>
                </a:lnTo>
                <a:lnTo>
                  <a:pt x="7050890" y="8377740"/>
                </a:lnTo>
                <a:lnTo>
                  <a:pt x="0" y="8377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97469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εφιάλτης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1790-91,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77x64 εκ.,Goethe-Museum, Φρανκφούρτη.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1221" y="747411"/>
            <a:ext cx="6085559" cy="7879707"/>
          </a:xfrm>
          <a:custGeom>
            <a:avLst/>
            <a:gdLst/>
            <a:ahLst/>
            <a:cxnLst/>
            <a:rect l="l" t="t" r="r" b="b"/>
            <a:pathLst>
              <a:path w="6085559" h="7879707">
                <a:moveTo>
                  <a:pt x="0" y="0"/>
                </a:moveTo>
                <a:lnTo>
                  <a:pt x="6085558" y="0"/>
                </a:lnTo>
                <a:lnTo>
                  <a:pt x="6085558" y="7879707"/>
                </a:lnTo>
                <a:lnTo>
                  <a:pt x="0" y="7879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97469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εφιάλτης</a:t>
            </a:r>
            <a:r>
              <a:rPr lang="en-US" sz="3399" i="1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(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λε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πτομέρεια), 1790-91, ελαιογραφία, 77x64 εκ., Goethe-Museum, Φρανκφούρτη.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758811"/>
            <a:ext cx="17740398" cy="8732490"/>
            <a:chOff x="0" y="0"/>
            <a:chExt cx="23653864" cy="11643320"/>
          </a:xfrm>
        </p:grpSpPr>
        <p:sp>
          <p:nvSpPr>
            <p:cNvPr id="3" name="Freeform 3"/>
            <p:cNvSpPr/>
            <p:nvPr/>
          </p:nvSpPr>
          <p:spPr>
            <a:xfrm>
              <a:off x="7776029" y="0"/>
              <a:ext cx="8101807" cy="11007655"/>
            </a:xfrm>
            <a:custGeom>
              <a:avLst/>
              <a:gdLst/>
              <a:ahLst/>
              <a:cxnLst/>
              <a:rect l="l" t="t" r="r" b="b"/>
              <a:pathLst>
                <a:path w="8101807" h="11007655">
                  <a:moveTo>
                    <a:pt x="0" y="0"/>
                  </a:moveTo>
                  <a:lnTo>
                    <a:pt x="8101806" y="0"/>
                  </a:lnTo>
                  <a:lnTo>
                    <a:pt x="8101806" y="11007655"/>
                  </a:lnTo>
                  <a:lnTo>
                    <a:pt x="0" y="11007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874305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Λ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ίδη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Μάκμ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πεθ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1784, ελαιογραφία, 221x160 εκ., Λούβρο, Παρίσι.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166" y="494294"/>
            <a:ext cx="6781668" cy="8436524"/>
          </a:xfrm>
          <a:custGeom>
            <a:avLst/>
            <a:gdLst/>
            <a:ahLst/>
            <a:cxnLst/>
            <a:rect l="l" t="t" r="r" b="b"/>
            <a:pathLst>
              <a:path w="6781668" h="8436524">
                <a:moveTo>
                  <a:pt x="0" y="0"/>
                </a:moveTo>
                <a:lnTo>
                  <a:pt x="6781668" y="0"/>
                </a:lnTo>
                <a:lnTo>
                  <a:pt x="6781668" y="8436525"/>
                </a:lnTo>
                <a:lnTo>
                  <a:pt x="0" y="843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97469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>
                <a:solidFill>
                  <a:srgbClr val="FFFFFF"/>
                </a:solidFill>
                <a:latin typeface="Calibri (MS) Italics"/>
              </a:rPr>
              <a:t>Γερτρούδη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,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Άμλετ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και ο πα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τέρ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ας του Άμλετ ως φάντασμα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1785, ελαιογραφία, 165x133 εκ., Fondazione Magnani Rocca, Τραβερσέτολο.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90696" y="442438"/>
            <a:ext cx="8506609" cy="8488381"/>
          </a:xfrm>
          <a:custGeom>
            <a:avLst/>
            <a:gdLst/>
            <a:ahLst/>
            <a:cxnLst/>
            <a:rect l="l" t="t" r="r" b="b"/>
            <a:pathLst>
              <a:path w="8506609" h="8488381">
                <a:moveTo>
                  <a:pt x="0" y="0"/>
                </a:moveTo>
                <a:lnTo>
                  <a:pt x="8506608" y="0"/>
                </a:lnTo>
                <a:lnTo>
                  <a:pt x="8506608" y="8488381"/>
                </a:lnTo>
                <a:lnTo>
                  <a:pt x="0" y="8488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97469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H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Λεονόρ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ανακαλύπτει το μαχαίρι του Αλόνζο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περ. 1790,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61x61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εκ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.,</a:t>
            </a:r>
            <a:br>
              <a:rPr lang="el-GR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>
                <a:solidFill>
                  <a:srgbClr val="FFFFFF"/>
                </a:solidFill>
                <a:latin typeface="Calibri (MS)"/>
              </a:rPr>
              <a:t> Ιδιωτική συλλογή.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9465" y="629232"/>
            <a:ext cx="10329070" cy="8301586"/>
          </a:xfrm>
          <a:custGeom>
            <a:avLst/>
            <a:gdLst/>
            <a:ahLst/>
            <a:cxnLst/>
            <a:rect l="l" t="t" r="r" b="b"/>
            <a:pathLst>
              <a:path w="10329070" h="8301586">
                <a:moveTo>
                  <a:pt x="0" y="0"/>
                </a:moveTo>
                <a:lnTo>
                  <a:pt x="10329070" y="0"/>
                </a:lnTo>
                <a:lnTo>
                  <a:pt x="10329070" y="8301587"/>
                </a:lnTo>
                <a:lnTo>
                  <a:pt x="0" y="8301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797469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Τιτάνι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και Μπόττομ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περ. 1790,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217,2x275,6 εκ., Tate Britain, Λονδίνο.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736781"/>
            <a:ext cx="17740398" cy="8176552"/>
            <a:chOff x="0" y="0"/>
            <a:chExt cx="23653864" cy="10902070"/>
          </a:xfrm>
        </p:grpSpPr>
        <p:sp>
          <p:nvSpPr>
            <p:cNvPr id="3" name="Freeform 3"/>
            <p:cNvSpPr/>
            <p:nvPr/>
          </p:nvSpPr>
          <p:spPr>
            <a:xfrm>
              <a:off x="4421431" y="0"/>
              <a:ext cx="14811001" cy="10266405"/>
            </a:xfrm>
            <a:custGeom>
              <a:avLst/>
              <a:gdLst/>
              <a:ahLst/>
              <a:cxnLst/>
              <a:rect l="l" t="t" r="r" b="b"/>
              <a:pathLst>
                <a:path w="14811001" h="10266405">
                  <a:moveTo>
                    <a:pt x="0" y="0"/>
                  </a:moveTo>
                  <a:lnTo>
                    <a:pt x="14811001" y="0"/>
                  </a:lnTo>
                  <a:lnTo>
                    <a:pt x="14811001" y="10266405"/>
                  </a:lnTo>
                  <a:lnTo>
                    <a:pt x="0" y="10266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133055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l-GR" sz="3399" i="1" dirty="0">
                  <a:solidFill>
                    <a:srgbClr val="FFFFFF"/>
                  </a:solidFill>
                  <a:latin typeface="Calibri (MS)"/>
                </a:rPr>
                <a:t>Τ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όνειρο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β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οσκού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1793,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154,5x215,5 εκ., Tate Britain, Λονδίνο.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573145"/>
            <a:ext cx="17740398" cy="9140709"/>
            <a:chOff x="0" y="0"/>
            <a:chExt cx="23653864" cy="12187613"/>
          </a:xfrm>
        </p:grpSpPr>
        <p:sp>
          <p:nvSpPr>
            <p:cNvPr id="3" name="Freeform 3"/>
            <p:cNvSpPr/>
            <p:nvPr/>
          </p:nvSpPr>
          <p:spPr>
            <a:xfrm>
              <a:off x="6671256" y="0"/>
              <a:ext cx="10311352" cy="10702767"/>
            </a:xfrm>
            <a:custGeom>
              <a:avLst/>
              <a:gdLst/>
              <a:ahLst/>
              <a:cxnLst/>
              <a:rect l="l" t="t" r="r" b="b"/>
              <a:pathLst>
                <a:path w="10311352" h="10702767">
                  <a:moveTo>
                    <a:pt x="0" y="0"/>
                  </a:moveTo>
                  <a:lnTo>
                    <a:pt x="10311352" y="0"/>
                  </a:lnTo>
                  <a:lnTo>
                    <a:pt x="10311352" y="10702767"/>
                  </a:lnTo>
                  <a:lnTo>
                    <a:pt x="0" y="10702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569417"/>
              <a:ext cx="23653864" cy="1618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O Milton υπα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γορεύει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στην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κόρη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του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1794,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121,2x118,7 εκ., </a:t>
              </a:r>
              <a:br>
                <a:rPr lang="el-GR" sz="3399" dirty="0">
                  <a:solidFill>
                    <a:srgbClr val="FFFFFF"/>
                  </a:solidFill>
                  <a:latin typeface="Calibri (MS)"/>
                </a:rPr>
              </a:b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Art Instiute of Chicago, Σικάγο.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473647"/>
            <a:ext cx="17740398" cy="9302819"/>
            <a:chOff x="0" y="0"/>
            <a:chExt cx="23653864" cy="12403758"/>
          </a:xfrm>
        </p:grpSpPr>
        <p:sp>
          <p:nvSpPr>
            <p:cNvPr id="3" name="Freeform 3"/>
            <p:cNvSpPr/>
            <p:nvPr/>
          </p:nvSpPr>
          <p:spPr>
            <a:xfrm>
              <a:off x="6525989" y="0"/>
              <a:ext cx="10601885" cy="11768093"/>
            </a:xfrm>
            <a:custGeom>
              <a:avLst/>
              <a:gdLst/>
              <a:ahLst/>
              <a:cxnLst/>
              <a:rect l="l" t="t" r="r" b="b"/>
              <a:pathLst>
                <a:path w="10601885" h="11768093">
                  <a:moveTo>
                    <a:pt x="0" y="0"/>
                  </a:moveTo>
                  <a:lnTo>
                    <a:pt x="10601886" y="0"/>
                  </a:lnTo>
                  <a:lnTo>
                    <a:pt x="10601886" y="11768093"/>
                  </a:lnTo>
                  <a:lnTo>
                    <a:pt x="0" y="11768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1634743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Σιω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ή</a:t>
              </a:r>
              <a:r>
                <a:rPr lang="en-US" sz="3399" dirty="0">
                  <a:solidFill>
                    <a:srgbClr val="FFFFFF"/>
                  </a:solidFill>
                  <a:latin typeface="Calibri (MS) Italics"/>
                </a:rPr>
                <a:t>,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1799-1801, ελαιογραφία, 63,5x51,5 εκ., Kunsthaus, Ζυρίχη.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5318" y="441983"/>
            <a:ext cx="5397364" cy="8527835"/>
          </a:xfrm>
          <a:custGeom>
            <a:avLst/>
            <a:gdLst/>
            <a:ahLst/>
            <a:cxnLst/>
            <a:rect l="l" t="t" r="r" b="b"/>
            <a:pathLst>
              <a:path w="5397364" h="8527835">
                <a:moveTo>
                  <a:pt x="0" y="0"/>
                </a:moveTo>
                <a:lnTo>
                  <a:pt x="5397364" y="0"/>
                </a:lnTo>
                <a:lnTo>
                  <a:pt x="5397364" y="8527835"/>
                </a:lnTo>
                <a:lnTo>
                  <a:pt x="0" y="8527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36468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Η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Brunhilde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παρα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τηρεί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τον Gunther, τον οπ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οίο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έχει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δέσει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από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την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οροφή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,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1807, </a:t>
            </a:r>
            <a:br>
              <a:rPr lang="el-GR" sz="3399" dirty="0">
                <a:solidFill>
                  <a:srgbClr val="FFFFFF"/>
                </a:solidFill>
                <a:latin typeface="Calibri (MS)"/>
              </a:rPr>
            </a:b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μολύ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β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ι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και σινική μελάνη, 48,3x31,7 εκ., City Museum and Art Gallery, Νότιγχαμ.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1801" y="603686"/>
            <a:ext cx="4924398" cy="7671509"/>
          </a:xfrm>
          <a:custGeom>
            <a:avLst/>
            <a:gdLst/>
            <a:ahLst/>
            <a:cxnLst/>
            <a:rect l="l" t="t" r="r" b="b"/>
            <a:pathLst>
              <a:path w="4924398" h="7671509">
                <a:moveTo>
                  <a:pt x="0" y="0"/>
                </a:moveTo>
                <a:lnTo>
                  <a:pt x="4924398" y="0"/>
                </a:lnTo>
                <a:lnTo>
                  <a:pt x="4924398" y="7671509"/>
                </a:lnTo>
                <a:lnTo>
                  <a:pt x="0" y="7671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415308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Αυτο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ροσω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π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ογρ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φί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περ. 1780,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σχέδιο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με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κιμωλί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α, 27x19,4 εκ., </a:t>
            </a:r>
            <a:endParaRPr lang="el-GR" sz="3399" dirty="0">
              <a:solidFill>
                <a:srgbClr val="FFFFFF"/>
              </a:solidFill>
              <a:latin typeface="Calibri (MS)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FFFFF"/>
                </a:solidFill>
                <a:latin typeface="Calibri (MS)"/>
              </a:rPr>
              <a:t>Victoria and Albert Museum, Λονδίνο.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839" y="766681"/>
            <a:ext cx="6070321" cy="8203137"/>
          </a:xfrm>
          <a:custGeom>
            <a:avLst/>
            <a:gdLst/>
            <a:ahLst/>
            <a:cxnLst/>
            <a:rect l="l" t="t" r="r" b="b"/>
            <a:pathLst>
              <a:path w="6070321" h="8203137">
                <a:moveTo>
                  <a:pt x="0" y="0"/>
                </a:moveTo>
                <a:lnTo>
                  <a:pt x="6070322" y="0"/>
                </a:lnTo>
                <a:lnTo>
                  <a:pt x="6070322" y="8203137"/>
                </a:lnTo>
                <a:lnTo>
                  <a:pt x="0" y="8203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36468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Ετ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ίρ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,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1800-1810, μολύβι και σινική μελάνη, 28,3x20 εκ., Kunsthaus, Ζυρίχη.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1181" y="625103"/>
            <a:ext cx="10405638" cy="8344715"/>
          </a:xfrm>
          <a:custGeom>
            <a:avLst/>
            <a:gdLst/>
            <a:ahLst/>
            <a:cxnLst/>
            <a:rect l="l" t="t" r="r" b="b"/>
            <a:pathLst>
              <a:path w="10405638" h="8344715">
                <a:moveTo>
                  <a:pt x="0" y="0"/>
                </a:moveTo>
                <a:lnTo>
                  <a:pt x="10405638" y="0"/>
                </a:lnTo>
                <a:lnTo>
                  <a:pt x="10405638" y="8344715"/>
                </a:lnTo>
                <a:lnTo>
                  <a:pt x="0" y="8344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36468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Η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λα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ίδη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Μάκμ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πεθ με μαχαίρια</a:t>
            </a:r>
            <a:r>
              <a:rPr lang="en-US" sz="3399" dirty="0">
                <a:solidFill>
                  <a:srgbClr val="FFFFFF"/>
                </a:solidFill>
                <a:latin typeface="Calibri (MS) Italics"/>
              </a:rPr>
              <a:t>,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 1812, ελαιογραφία, 101,6x127 εκ., Tate Britain, Λονδίνο.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797787"/>
            <a:ext cx="17740398" cy="8654538"/>
            <a:chOff x="0" y="0"/>
            <a:chExt cx="23653864" cy="11539384"/>
          </a:xfrm>
        </p:grpSpPr>
        <p:sp>
          <p:nvSpPr>
            <p:cNvPr id="3" name="Freeform 3"/>
            <p:cNvSpPr/>
            <p:nvPr/>
          </p:nvSpPr>
          <p:spPr>
            <a:xfrm>
              <a:off x="8186115" y="0"/>
              <a:ext cx="7281634" cy="10563223"/>
            </a:xfrm>
            <a:custGeom>
              <a:avLst/>
              <a:gdLst/>
              <a:ahLst/>
              <a:cxnLst/>
              <a:rect l="l" t="t" r="r" b="b"/>
              <a:pathLst>
                <a:path w="7281634" h="10563223">
                  <a:moveTo>
                    <a:pt x="0" y="0"/>
                  </a:moveTo>
                  <a:lnTo>
                    <a:pt x="7281634" y="0"/>
                  </a:lnTo>
                  <a:lnTo>
                    <a:pt x="7281634" y="10563223"/>
                  </a:lnTo>
                  <a:lnTo>
                    <a:pt x="0" y="10563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770369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Δάντης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κ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ι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Βι</a:t>
              </a:r>
              <a:r>
                <a:rPr lang="el-GR" sz="3399" i="1" dirty="0">
                  <a:solidFill>
                    <a:srgbClr val="FFFFFF"/>
                  </a:solidFill>
                  <a:latin typeface="Calibri (MS) Italics"/>
                </a:rPr>
                <a:t>ρ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γίλιος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1774,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σινική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μελάνη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39x27,4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Kunsthaus,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Ζυρίχη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93664" y="849020"/>
            <a:ext cx="6900672" cy="8126556"/>
          </a:xfrm>
          <a:custGeom>
            <a:avLst/>
            <a:gdLst/>
            <a:ahLst/>
            <a:cxnLst/>
            <a:rect l="l" t="t" r="r" b="b"/>
            <a:pathLst>
              <a:path w="6900672" h="8126556">
                <a:moveTo>
                  <a:pt x="0" y="0"/>
                </a:moveTo>
                <a:lnTo>
                  <a:pt x="6900672" y="0"/>
                </a:lnTo>
                <a:lnTo>
                  <a:pt x="6900672" y="8126556"/>
                </a:lnTo>
                <a:lnTo>
                  <a:pt x="0" y="8126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42226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λλιτέχνης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συγκινημένος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από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μεγ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αλείο των αρχαίων καταλοίπων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1778-79, κιμωλία και σέπια, 41,5x35,5 εκ., Kunsthaus, Ζυρίχη.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4247" y="486904"/>
            <a:ext cx="10219507" cy="8194186"/>
          </a:xfrm>
          <a:custGeom>
            <a:avLst/>
            <a:gdLst/>
            <a:ahLst/>
            <a:cxnLst/>
            <a:rect l="l" t="t" r="r" b="b"/>
            <a:pathLst>
              <a:path w="10219507" h="8194186">
                <a:moveTo>
                  <a:pt x="0" y="0"/>
                </a:moveTo>
                <a:lnTo>
                  <a:pt x="10219506" y="0"/>
                </a:lnTo>
                <a:lnTo>
                  <a:pt x="10219506" y="8194186"/>
                </a:lnTo>
                <a:lnTo>
                  <a:pt x="0" y="819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42226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Γυν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ίκ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α που κάθεται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1778, μολύβι και σινική μελάνη, 21,1x26,4 εκ., Statens Museum for Kunst, Κοπεγχάγη.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4664" y="657746"/>
            <a:ext cx="6778673" cy="8317830"/>
          </a:xfrm>
          <a:custGeom>
            <a:avLst/>
            <a:gdLst/>
            <a:ahLst/>
            <a:cxnLst/>
            <a:rect l="l" t="t" r="r" b="b"/>
            <a:pathLst>
              <a:path w="6778673" h="8317830">
                <a:moveTo>
                  <a:pt x="0" y="0"/>
                </a:moveTo>
                <a:lnTo>
                  <a:pt x="6778672" y="0"/>
                </a:lnTo>
                <a:lnTo>
                  <a:pt x="6778672" y="8317830"/>
                </a:lnTo>
                <a:lnTo>
                  <a:pt x="0" y="8317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42226"/>
            <a:ext cx="17740398" cy="1192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Οι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τρεις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συνωμότες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πα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ίρνουν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τον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όρκο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του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Rüthli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1779,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μολύ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βι και σινική μελάνη, 41,4x34,5 εκ., Kunsthaus, Ζυρίχη.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0058" y="1028700"/>
            <a:ext cx="9367885" cy="7945389"/>
          </a:xfrm>
          <a:custGeom>
            <a:avLst/>
            <a:gdLst/>
            <a:ahLst/>
            <a:cxnLst/>
            <a:rect l="l" t="t" r="r" b="b"/>
            <a:pathLst>
              <a:path w="9367885" h="7945389">
                <a:moveTo>
                  <a:pt x="0" y="0"/>
                </a:moveTo>
                <a:lnTo>
                  <a:pt x="9367884" y="0"/>
                </a:lnTo>
                <a:lnTo>
                  <a:pt x="9367884" y="7945389"/>
                </a:lnTo>
                <a:lnTo>
                  <a:pt x="0" y="7945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3801" y="8842226"/>
            <a:ext cx="17740398" cy="5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Ezzelin</a:t>
            </a:r>
            <a:r>
              <a:rPr lang="en-US" sz="3399" i="1" dirty="0">
                <a:solidFill>
                  <a:srgbClr val="FFFFFF"/>
                </a:solidFill>
                <a:latin typeface="Calibri (MS) Italics"/>
              </a:rPr>
              <a:t> και </a:t>
            </a:r>
            <a:r>
              <a:rPr lang="en-US" sz="3399" i="1" dirty="0" err="1">
                <a:solidFill>
                  <a:srgbClr val="FFFFFF"/>
                </a:solidFill>
                <a:latin typeface="Calibri (MS) Italics"/>
              </a:rPr>
              <a:t>Meduna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, 1779, </a:t>
            </a:r>
            <a:r>
              <a:rPr lang="en-US" sz="3399" dirty="0" err="1">
                <a:solidFill>
                  <a:srgbClr val="FFFFFF"/>
                </a:solidFill>
                <a:latin typeface="Calibri (MS)"/>
              </a:rPr>
              <a:t>ελ</a:t>
            </a:r>
            <a:r>
              <a:rPr lang="en-US" sz="3399" dirty="0">
                <a:solidFill>
                  <a:srgbClr val="FFFFFF"/>
                </a:solidFill>
                <a:latin typeface="Calibri (MS)"/>
              </a:rPr>
              <a:t>αιογραφία, 45,7x50,8 εκ., Sir John Soane's Museum, Λονδίνο.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553589"/>
            <a:ext cx="17740398" cy="8542937"/>
            <a:chOff x="0" y="0"/>
            <a:chExt cx="23653864" cy="11390582"/>
          </a:xfrm>
        </p:grpSpPr>
        <p:sp>
          <p:nvSpPr>
            <p:cNvPr id="3" name="Freeform 3"/>
            <p:cNvSpPr/>
            <p:nvPr/>
          </p:nvSpPr>
          <p:spPr>
            <a:xfrm>
              <a:off x="8089125" y="0"/>
              <a:ext cx="7475614" cy="10754917"/>
            </a:xfrm>
            <a:custGeom>
              <a:avLst/>
              <a:gdLst/>
              <a:ahLst/>
              <a:cxnLst/>
              <a:rect l="l" t="t" r="r" b="b"/>
              <a:pathLst>
                <a:path w="7475614" h="10754917">
                  <a:moveTo>
                    <a:pt x="0" y="0"/>
                  </a:moveTo>
                  <a:lnTo>
                    <a:pt x="7475614" y="0"/>
                  </a:lnTo>
                  <a:lnTo>
                    <a:pt x="7475614" y="10754917"/>
                  </a:lnTo>
                  <a:lnTo>
                    <a:pt x="0" y="10754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21567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Προσω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π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ογρ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φί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α νεαρής γυναίκας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1781, ελαιογραφία, 1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27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x1</a:t>
              </a:r>
              <a:r>
                <a:rPr lang="el-GR" sz="3399" dirty="0">
                  <a:solidFill>
                    <a:srgbClr val="FFFFFF"/>
                  </a:solidFill>
                  <a:latin typeface="Calibri (MS)"/>
                </a:rPr>
                <a:t>01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εκ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., Institute of Arts,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Ντιτρόιτ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3801" y="842544"/>
            <a:ext cx="17740398" cy="8565024"/>
            <a:chOff x="0" y="0"/>
            <a:chExt cx="23653864" cy="11420031"/>
          </a:xfrm>
        </p:grpSpPr>
        <p:sp>
          <p:nvSpPr>
            <p:cNvPr id="3" name="Freeform 3"/>
            <p:cNvSpPr/>
            <p:nvPr/>
          </p:nvSpPr>
          <p:spPr>
            <a:xfrm>
              <a:off x="5093717" y="0"/>
              <a:ext cx="13466430" cy="10784366"/>
            </a:xfrm>
            <a:custGeom>
              <a:avLst/>
              <a:gdLst/>
              <a:ahLst/>
              <a:cxnLst/>
              <a:rect l="l" t="t" r="r" b="b"/>
              <a:pathLst>
                <a:path w="13466430" h="10784366">
                  <a:moveTo>
                    <a:pt x="0" y="0"/>
                  </a:moveTo>
                  <a:lnTo>
                    <a:pt x="13466430" y="0"/>
                  </a:lnTo>
                  <a:lnTo>
                    <a:pt x="13466430" y="10784366"/>
                  </a:lnTo>
                  <a:lnTo>
                    <a:pt x="0" y="10784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651016"/>
              <a:ext cx="23653864" cy="769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Ο</a:t>
              </a:r>
              <a:r>
                <a:rPr lang="en-US" sz="3399" i="1" dirty="0">
                  <a:solidFill>
                    <a:srgbClr val="FFFFFF"/>
                  </a:solidFill>
                  <a:latin typeface="Calibri (MS) Italics"/>
                </a:rPr>
                <a:t> </a:t>
              </a:r>
              <a:r>
                <a:rPr lang="en-US" sz="3399" i="1" dirty="0" err="1">
                  <a:solidFill>
                    <a:srgbClr val="FFFFFF"/>
                  </a:solidFill>
                  <a:latin typeface="Calibri (MS) Italics"/>
                </a:rPr>
                <a:t>εφιάλτης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, 1781, </a:t>
              </a:r>
              <a:r>
                <a:rPr lang="en-US" sz="3399" dirty="0" err="1">
                  <a:solidFill>
                    <a:srgbClr val="FFFFFF"/>
                  </a:solidFill>
                  <a:latin typeface="Calibri (MS)"/>
                </a:rPr>
                <a:t>ελ</a:t>
              </a:r>
              <a:r>
                <a:rPr lang="en-US" sz="3399" dirty="0">
                  <a:solidFill>
                    <a:srgbClr val="FFFFFF"/>
                  </a:solidFill>
                  <a:latin typeface="Calibri (MS)"/>
                </a:rPr>
                <a:t>αιογραφία, 101x127 εκ., Institute of Arts, Ντιτρόιτ.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393</Words>
  <Application>Microsoft Macintosh PowerPoint</Application>
  <PresentationFormat>Προσαρμογή</PresentationFormat>
  <Paragraphs>23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Calibri (MS)</vt:lpstr>
      <vt:lpstr>Arial</vt:lpstr>
      <vt:lpstr>Calibri (MS) Italics</vt:lpstr>
      <vt:lpstr>Calibri (MS) Bold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Αντίγραφο του Αντίγραφο του William Turner</dc:title>
  <cp:lastModifiedBy>Microsoft Office User</cp:lastModifiedBy>
  <cp:revision>5</cp:revision>
  <dcterms:created xsi:type="dcterms:W3CDTF">2006-08-16T00:00:00Z</dcterms:created>
  <dcterms:modified xsi:type="dcterms:W3CDTF">2024-03-11T15:20:54Z</dcterms:modified>
  <dc:identifier>DAF7QVz_gKs</dc:identifier>
</cp:coreProperties>
</file>