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</p:sldIdLst>
  <p:sldSz cx="18288000" cy="10287000"/>
  <p:notesSz cx="6858000" cy="9144000"/>
  <p:embeddedFontLst>
    <p:embeddedFont>
      <p:font typeface="Calibri (MS)" panose="020F0502020204030204" pitchFamily="34" charset="0"/>
      <p:regular r:id="rId25"/>
    </p:embeddedFont>
    <p:embeddedFont>
      <p:font typeface="Calibri (MS) Italics" panose="020F05020202040A0204" pitchFamily="34" charset="0"/>
      <p:regular r:id="rId26"/>
      <p: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92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6518" y="914402"/>
            <a:ext cx="13014333" cy="4800600"/>
          </a:xfrm>
        </p:spPr>
        <p:txBody>
          <a:bodyPr anchor="b">
            <a:normAutofit/>
          </a:bodyPr>
          <a:lstStyle>
            <a:lvl1pPr algn="ctr">
              <a:defRPr sz="72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6518" y="5829300"/>
            <a:ext cx="13014333" cy="2857500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4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20" y="7099298"/>
            <a:ext cx="148590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69418" y="1398168"/>
            <a:ext cx="12338916" cy="474746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120" y="7949405"/>
            <a:ext cx="14859000" cy="740568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0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9" y="914402"/>
            <a:ext cx="14858999" cy="4686299"/>
          </a:xfrm>
        </p:spPr>
        <p:txBody>
          <a:bodyPr anchor="ctr">
            <a:normAutofit/>
          </a:bodyPr>
          <a:lstStyle>
            <a:lvl1pPr algn="l">
              <a:defRPr sz="48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2117" y="6515100"/>
            <a:ext cx="14859000" cy="2171700"/>
          </a:xfrm>
        </p:spPr>
        <p:txBody>
          <a:bodyPr anchor="ctr">
            <a:normAutofit/>
          </a:bodyPr>
          <a:lstStyle>
            <a:lvl1pPr marL="0" indent="0" algn="l">
              <a:buNone/>
              <a:defRPr sz="3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68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254918" y="1180236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656718" y="4114800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914402"/>
            <a:ext cx="13944597" cy="4114799"/>
          </a:xfrm>
        </p:spPr>
        <p:txBody>
          <a:bodyPr anchor="ctr">
            <a:normAutofit/>
          </a:bodyPr>
          <a:lstStyle>
            <a:lvl1pPr algn="l">
              <a:defRPr sz="48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5715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2117" y="6515100"/>
            <a:ext cx="14859000" cy="21717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3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24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8" y="4962872"/>
            <a:ext cx="14859000" cy="2203200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2116" y="7166072"/>
            <a:ext cx="14859002" cy="12906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42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254918" y="1180236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656718" y="4114800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914402"/>
            <a:ext cx="13944597" cy="4114799"/>
          </a:xfrm>
        </p:spPr>
        <p:txBody>
          <a:bodyPr anchor="ctr">
            <a:normAutofit/>
          </a:bodyPr>
          <a:lstStyle>
            <a:lvl1pPr algn="l">
              <a:defRPr sz="4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12118" y="5829300"/>
            <a:ext cx="14859000" cy="13335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6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2117" y="7162800"/>
            <a:ext cx="14859000" cy="15240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6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9" y="914402"/>
            <a:ext cx="14858999" cy="41147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12118" y="5257800"/>
            <a:ext cx="14859000" cy="12573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42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2117" y="6515100"/>
            <a:ext cx="14859000" cy="21717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89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2120" y="914400"/>
            <a:ext cx="14858997" cy="28575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32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5347" y="914399"/>
            <a:ext cx="3315771" cy="7772402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2118" y="914400"/>
            <a:ext cx="11315700" cy="777240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7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7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520" y="4962872"/>
            <a:ext cx="13030200" cy="2203200"/>
          </a:xfrm>
        </p:spPr>
        <p:txBody>
          <a:bodyPr anchor="b"/>
          <a:lstStyle>
            <a:lvl1pPr algn="r">
              <a:defRPr sz="60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6517" y="7166072"/>
            <a:ext cx="13030202" cy="1290600"/>
          </a:xfrm>
        </p:spPr>
        <p:txBody>
          <a:bodyPr anchor="t">
            <a:normAutofit/>
          </a:bodyPr>
          <a:lstStyle>
            <a:lvl1pPr marL="0" indent="0" algn="r">
              <a:buNone/>
              <a:defRPr sz="3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4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2118" y="4000499"/>
            <a:ext cx="7315200" cy="4686302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5918" y="4000500"/>
            <a:ext cx="7315200" cy="46863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57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3921" y="3987800"/>
            <a:ext cx="6883397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2118" y="4864894"/>
            <a:ext cx="7315200" cy="3821906"/>
          </a:xfrm>
        </p:spPr>
        <p:txBody>
          <a:bodyPr anchor="t"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64700" y="4000500"/>
            <a:ext cx="6906420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5919" y="4864894"/>
            <a:ext cx="7315202" cy="3821906"/>
          </a:xfrm>
        </p:spPr>
        <p:txBody>
          <a:bodyPr anchor="t"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7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2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7" y="2400300"/>
            <a:ext cx="5323682" cy="2057400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5719" y="914402"/>
            <a:ext cx="8915402" cy="7772400"/>
          </a:xfrm>
        </p:spPr>
        <p:txBody>
          <a:bodyPr anchor="ctr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117" y="4457700"/>
            <a:ext cx="5323682" cy="27432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7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7" y="2400300"/>
            <a:ext cx="8001002" cy="2057400"/>
          </a:xfrm>
        </p:spPr>
        <p:txBody>
          <a:bodyPr anchor="b">
            <a:normAutofit/>
          </a:bodyPr>
          <a:lstStyle>
            <a:lvl1pPr algn="l">
              <a:defRPr sz="42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50600" y="-27432"/>
            <a:ext cx="4914899" cy="1035558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117" y="4457700"/>
            <a:ext cx="8001002" cy="2743200"/>
          </a:xfr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98818" y="8824913"/>
            <a:ext cx="1371600" cy="547688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12118" y="8824913"/>
            <a:ext cx="7658100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113919" y="8824913"/>
            <a:ext cx="4838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2120" y="914400"/>
            <a:ext cx="14858997" cy="2857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2120" y="4000499"/>
            <a:ext cx="14858997" cy="4686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56418" y="8824913"/>
            <a:ext cx="24003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2118" y="8824913"/>
            <a:ext cx="113157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9" y="8824913"/>
            <a:ext cx="8267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71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685800" rtl="0" eaLnBrk="1" latinLnBrk="0" hangingPunct="1">
        <a:spcBef>
          <a:spcPct val="0"/>
        </a:spcBef>
        <a:buNone/>
        <a:defRPr sz="4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00000"/>
        <a:buFont typeface="Arial"/>
        <a:buChar char="•"/>
        <a:defRPr sz="3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00000"/>
        <a:buFont typeface="Arial"/>
        <a:buChar char="•"/>
        <a:defRPr sz="27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00000"/>
        <a:buFont typeface="Arial"/>
        <a:buChar char="•"/>
        <a:defRPr sz="2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00000"/>
        <a:buFont typeface="Arial"/>
        <a:buChar char="•"/>
        <a:defRPr sz="2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00000"/>
        <a:buFont typeface="Arial"/>
        <a:buChar char="•"/>
        <a:defRPr sz="2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71800" y="1866900"/>
            <a:ext cx="11811000" cy="3632499"/>
            <a:chOff x="-1038534" y="-219075"/>
            <a:chExt cx="17352931" cy="1797543"/>
          </a:xfrm>
        </p:grpSpPr>
        <p:sp>
          <p:nvSpPr>
            <p:cNvPr id="3" name="TextBox 3"/>
            <p:cNvSpPr txBox="1"/>
            <p:nvPr/>
          </p:nvSpPr>
          <p:spPr>
            <a:xfrm>
              <a:off x="-1038534" y="1226235"/>
              <a:ext cx="17352931" cy="3522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5400" spc="389" dirty="0">
                  <a:solidFill>
                    <a:srgbClr val="FFFFFF"/>
                  </a:solidFill>
                  <a:latin typeface="Calibri (MS)"/>
                </a:rPr>
                <a:t>(1775-1851)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64691" y="-219075"/>
              <a:ext cx="13272506" cy="1218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spc="-19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(Joseph </a:t>
              </a:r>
              <a:r>
                <a:rPr lang="en-US" sz="8000" spc="-199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Mallord</a:t>
              </a:r>
              <a:r>
                <a:rPr lang="en-US" sz="8000" spc="-19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br>
                <a:rPr lang="en-US" sz="8000" spc="-19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8000" spc="-19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William Turner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777" y="797574"/>
            <a:ext cx="17496446" cy="8659164"/>
            <a:chOff x="0" y="0"/>
            <a:chExt cx="23328595" cy="11545552"/>
          </a:xfrm>
        </p:grpSpPr>
        <p:sp>
          <p:nvSpPr>
            <p:cNvPr id="3" name="Freeform 3"/>
            <p:cNvSpPr/>
            <p:nvPr/>
          </p:nvSpPr>
          <p:spPr>
            <a:xfrm>
              <a:off x="3263424" y="0"/>
              <a:ext cx="16801747" cy="10706296"/>
            </a:xfrm>
            <a:custGeom>
              <a:avLst/>
              <a:gdLst/>
              <a:ahLst/>
              <a:cxnLst/>
              <a:rect l="l" t="t" r="r" b="b"/>
              <a:pathLst>
                <a:path w="16801747" h="10706296">
                  <a:moveTo>
                    <a:pt x="0" y="0"/>
                  </a:moveTo>
                  <a:lnTo>
                    <a:pt x="16801747" y="0"/>
                  </a:lnTo>
                  <a:lnTo>
                    <a:pt x="16801747" y="10706296"/>
                  </a:lnTo>
                  <a:lnTo>
                    <a:pt x="0" y="10706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791500"/>
              <a:ext cx="23328595" cy="754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γωμένο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π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ρωινό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1813,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ιογρ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α, 114x175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., Tate Britain,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Λονδίνο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30770" y="1028700"/>
            <a:ext cx="6626460" cy="7885487"/>
          </a:xfrm>
          <a:custGeom>
            <a:avLst/>
            <a:gdLst/>
            <a:ahLst/>
            <a:cxnLst/>
            <a:rect l="l" t="t" r="r" b="b"/>
            <a:pathLst>
              <a:path w="6626460" h="7885487">
                <a:moveTo>
                  <a:pt x="0" y="0"/>
                </a:moveTo>
                <a:lnTo>
                  <a:pt x="6626460" y="0"/>
                </a:lnTo>
                <a:lnTo>
                  <a:pt x="6626460" y="7885487"/>
                </a:lnTo>
                <a:lnTo>
                  <a:pt x="0" y="7885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5777" y="8860243"/>
            <a:ext cx="17496446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  <a:spcBef>
                <a:spcPct val="0"/>
              </a:spcBef>
            </a:pP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Περνώντ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ς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το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π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οτάμι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, 1815,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ιογρ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φί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α, 193x165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., Tate Britain,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Λονδίνο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47018" y="636814"/>
            <a:ext cx="10993965" cy="7958068"/>
          </a:xfrm>
          <a:custGeom>
            <a:avLst/>
            <a:gdLst/>
            <a:ahLst/>
            <a:cxnLst/>
            <a:rect l="l" t="t" r="r" b="b"/>
            <a:pathLst>
              <a:path w="10993965" h="7958068">
                <a:moveTo>
                  <a:pt x="0" y="0"/>
                </a:moveTo>
                <a:lnTo>
                  <a:pt x="10993964" y="0"/>
                </a:lnTo>
                <a:lnTo>
                  <a:pt x="10993964" y="7958067"/>
                </a:lnTo>
                <a:lnTo>
                  <a:pt x="0" y="7958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5777" y="8586531"/>
            <a:ext cx="17496446" cy="1168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  <a:spcBef>
                <a:spcPct val="0"/>
              </a:spcBef>
            </a:pPr>
            <a:r>
              <a:rPr lang="en-US" sz="3353" dirty="0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Έκρηξη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του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Βεζού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β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ιου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, 1817,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υδ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τογρ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φί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α, 28,6x39,7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., New Haven Yale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Centerfor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 British Art,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Κονέκτικ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τ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9964" y="724764"/>
            <a:ext cx="12288072" cy="7545644"/>
          </a:xfrm>
          <a:custGeom>
            <a:avLst/>
            <a:gdLst/>
            <a:ahLst/>
            <a:cxnLst/>
            <a:rect l="l" t="t" r="r" b="b"/>
            <a:pathLst>
              <a:path w="12288072" h="7545644">
                <a:moveTo>
                  <a:pt x="0" y="0"/>
                </a:moveTo>
                <a:lnTo>
                  <a:pt x="12288072" y="0"/>
                </a:lnTo>
                <a:lnTo>
                  <a:pt x="12288072" y="7545644"/>
                </a:lnTo>
                <a:lnTo>
                  <a:pt x="0" y="754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5777" y="8586531"/>
            <a:ext cx="17496446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  <a:spcBef>
                <a:spcPct val="0"/>
              </a:spcBef>
            </a:pP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Ο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Άγιος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Πέτρος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απ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ό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l-GR" sz="3353" dirty="0">
                <a:solidFill>
                  <a:srgbClr val="FFFFFF"/>
                </a:solidFill>
                <a:latin typeface="Calibri (MS) Italics"/>
              </a:rPr>
              <a:t>ν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ότι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, 1819,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υδ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τογρ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φί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α, 22,8x36,8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Βρετ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νικό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Μουσείο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Λονδίνο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777" y="1209197"/>
            <a:ext cx="17496446" cy="7835917"/>
            <a:chOff x="0" y="0"/>
            <a:chExt cx="23328595" cy="10447890"/>
          </a:xfrm>
        </p:grpSpPr>
        <p:sp>
          <p:nvSpPr>
            <p:cNvPr id="3" name="Freeform 3"/>
            <p:cNvSpPr/>
            <p:nvPr/>
          </p:nvSpPr>
          <p:spPr>
            <a:xfrm>
              <a:off x="1502619" y="0"/>
              <a:ext cx="20323356" cy="9817663"/>
            </a:xfrm>
            <a:custGeom>
              <a:avLst/>
              <a:gdLst/>
              <a:ahLst/>
              <a:cxnLst/>
              <a:rect l="l" t="t" r="r" b="b"/>
              <a:pathLst>
                <a:path w="20323356" h="9817663">
                  <a:moveTo>
                    <a:pt x="0" y="0"/>
                  </a:moveTo>
                  <a:lnTo>
                    <a:pt x="20323356" y="0"/>
                  </a:lnTo>
                  <a:lnTo>
                    <a:pt x="20323356" y="9817663"/>
                  </a:lnTo>
                  <a:lnTo>
                    <a:pt x="0" y="9817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9693838"/>
              <a:ext cx="23328595" cy="754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Το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κ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νάλι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του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Chichester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1828,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ιογρ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α, 65x134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., Tate Britain,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Λονδίνο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777" y="734970"/>
            <a:ext cx="17496446" cy="8784371"/>
            <a:chOff x="0" y="0"/>
            <a:chExt cx="23328595" cy="11712495"/>
          </a:xfrm>
        </p:grpSpPr>
        <p:sp>
          <p:nvSpPr>
            <p:cNvPr id="3" name="Freeform 3"/>
            <p:cNvSpPr/>
            <p:nvPr/>
          </p:nvSpPr>
          <p:spPr>
            <a:xfrm>
              <a:off x="3696313" y="0"/>
              <a:ext cx="15935968" cy="11082268"/>
            </a:xfrm>
            <a:custGeom>
              <a:avLst/>
              <a:gdLst/>
              <a:ahLst/>
              <a:cxnLst/>
              <a:rect l="l" t="t" r="r" b="b"/>
              <a:pathLst>
                <a:path w="15935968" h="11082268">
                  <a:moveTo>
                    <a:pt x="0" y="0"/>
                  </a:moveTo>
                  <a:lnTo>
                    <a:pt x="15935969" y="0"/>
                  </a:lnTo>
                  <a:lnTo>
                    <a:pt x="15935969" y="11082268"/>
                  </a:lnTo>
                  <a:lnTo>
                    <a:pt x="0" y="11082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958443"/>
              <a:ext cx="23328595" cy="754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Στόουνχεντς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1825-28,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υδ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τογρ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α, 76,5x53,2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Ιδιωτική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συλλογή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Λονδίνο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777" y="443831"/>
            <a:ext cx="17496446" cy="9399339"/>
            <a:chOff x="0" y="0"/>
            <a:chExt cx="23328595" cy="12532452"/>
          </a:xfrm>
        </p:grpSpPr>
        <p:sp>
          <p:nvSpPr>
            <p:cNvPr id="3" name="Freeform 3"/>
            <p:cNvSpPr/>
            <p:nvPr/>
          </p:nvSpPr>
          <p:spPr>
            <a:xfrm>
              <a:off x="4463717" y="0"/>
              <a:ext cx="14401161" cy="10716489"/>
            </a:xfrm>
            <a:custGeom>
              <a:avLst/>
              <a:gdLst/>
              <a:ahLst/>
              <a:cxnLst/>
              <a:rect l="l" t="t" r="r" b="b"/>
              <a:pathLst>
                <a:path w="14401161" h="10716489">
                  <a:moveTo>
                    <a:pt x="0" y="0"/>
                  </a:moveTo>
                  <a:lnTo>
                    <a:pt x="14401161" y="0"/>
                  </a:lnTo>
                  <a:lnTo>
                    <a:pt x="14401161" y="10716489"/>
                  </a:lnTo>
                  <a:lnTo>
                    <a:pt x="0" y="10716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947442"/>
              <a:ext cx="23328595" cy="1585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Η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π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υρκ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γιά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του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Κοινο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β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ουλίου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, 16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Οκτω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β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ρίου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1834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1834-35,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ιογρ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α, 92x123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., Beaverbrook Art Gallery,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Νιου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Μ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π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ράνσγουικ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777" y="452563"/>
            <a:ext cx="17496446" cy="9381873"/>
            <a:chOff x="0" y="0"/>
            <a:chExt cx="23328595" cy="12509164"/>
          </a:xfrm>
        </p:grpSpPr>
        <p:sp>
          <p:nvSpPr>
            <p:cNvPr id="3" name="Freeform 3"/>
            <p:cNvSpPr/>
            <p:nvPr/>
          </p:nvSpPr>
          <p:spPr>
            <a:xfrm>
              <a:off x="4221448" y="0"/>
              <a:ext cx="14885699" cy="11047980"/>
            </a:xfrm>
            <a:custGeom>
              <a:avLst/>
              <a:gdLst/>
              <a:ahLst/>
              <a:cxnLst/>
              <a:rect l="l" t="t" r="r" b="b"/>
              <a:pathLst>
                <a:path w="14885699" h="11047980">
                  <a:moveTo>
                    <a:pt x="0" y="0"/>
                  </a:moveTo>
                  <a:lnTo>
                    <a:pt x="14885699" y="0"/>
                  </a:lnTo>
                  <a:lnTo>
                    <a:pt x="14885699" y="11047980"/>
                  </a:lnTo>
                  <a:lnTo>
                    <a:pt x="0" y="11047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924155"/>
              <a:ext cx="23328595" cy="1585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Η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π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υρκ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γιά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του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Κοινο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β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ουλίου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, 16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Οκτω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β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ρίου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1834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1834-35,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ιογρ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α, 92x123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., </a:t>
              </a:r>
              <a:br>
                <a:rPr lang="en-US" sz="3353" dirty="0">
                  <a:solidFill>
                    <a:srgbClr val="FFFFFF"/>
                  </a:solidFill>
                  <a:latin typeface="Calibri (MS)"/>
                </a:rPr>
              </a:b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Museum of Art,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Κλή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β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ντ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7136" y="583993"/>
            <a:ext cx="12193727" cy="8154555"/>
          </a:xfrm>
          <a:custGeom>
            <a:avLst/>
            <a:gdLst/>
            <a:ahLst/>
            <a:cxnLst/>
            <a:rect l="l" t="t" r="r" b="b"/>
            <a:pathLst>
              <a:path w="12193727" h="8154555">
                <a:moveTo>
                  <a:pt x="0" y="0"/>
                </a:moveTo>
                <a:lnTo>
                  <a:pt x="12193728" y="0"/>
                </a:lnTo>
                <a:lnTo>
                  <a:pt x="12193728" y="8154555"/>
                </a:lnTo>
                <a:lnTo>
                  <a:pt x="0" y="8154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5777" y="8614723"/>
            <a:ext cx="17496446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  <a:spcBef>
                <a:spcPct val="0"/>
              </a:spcBef>
            </a:pP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Βενετί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α: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Η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γέφυρ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α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των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στεν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γμών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, 1840,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ιογρ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φί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α, 68,6x91,4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., Tate Britain,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Λονδίνο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777" y="1028700"/>
            <a:ext cx="17496446" cy="8228828"/>
            <a:chOff x="0" y="0"/>
            <a:chExt cx="23328595" cy="10971771"/>
          </a:xfrm>
        </p:grpSpPr>
        <p:sp>
          <p:nvSpPr>
            <p:cNvPr id="3" name="Freeform 3"/>
            <p:cNvSpPr/>
            <p:nvPr/>
          </p:nvSpPr>
          <p:spPr>
            <a:xfrm>
              <a:off x="6454452" y="0"/>
              <a:ext cx="10419692" cy="10341544"/>
            </a:xfrm>
            <a:custGeom>
              <a:avLst/>
              <a:gdLst/>
              <a:ahLst/>
              <a:cxnLst/>
              <a:rect l="l" t="t" r="r" b="b"/>
              <a:pathLst>
                <a:path w="10419692" h="10341544">
                  <a:moveTo>
                    <a:pt x="0" y="0"/>
                  </a:moveTo>
                  <a:lnTo>
                    <a:pt x="10419691" y="0"/>
                  </a:lnTo>
                  <a:lnTo>
                    <a:pt x="10419691" y="10341544"/>
                  </a:lnTo>
                  <a:lnTo>
                    <a:pt x="0" y="10341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217719"/>
              <a:ext cx="23328595" cy="754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Ειρήνη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.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Κηδεί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 στη θάλασσα, 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  <a:ea typeface="Calibri (MS)"/>
                </a:rPr>
                <a:t>1842, ελαιογραφία, 87×86,5 εκ., Tate Britain, Λονδίνο.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846376"/>
            <a:ext cx="17740398" cy="8557360"/>
            <a:chOff x="0" y="0"/>
            <a:chExt cx="23653864" cy="11409813"/>
          </a:xfrm>
        </p:grpSpPr>
        <p:sp>
          <p:nvSpPr>
            <p:cNvPr id="3" name="TextBox 3"/>
            <p:cNvSpPr txBox="1"/>
            <p:nvPr/>
          </p:nvSpPr>
          <p:spPr>
            <a:xfrm>
              <a:off x="0" y="10640798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Αυτο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ροσω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ογρ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φί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1799, 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ελαιογραφ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ί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74,3x58,4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Tate Britain,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Λονδίνο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7630574" y="0"/>
              <a:ext cx="8392715" cy="10774148"/>
            </a:xfrm>
            <a:custGeom>
              <a:avLst/>
              <a:gdLst/>
              <a:ahLst/>
              <a:cxnLst/>
              <a:rect l="l" t="t" r="r" b="b"/>
              <a:pathLst>
                <a:path w="8392715" h="10774148">
                  <a:moveTo>
                    <a:pt x="0" y="0"/>
                  </a:moveTo>
                  <a:lnTo>
                    <a:pt x="8392715" y="0"/>
                  </a:lnTo>
                  <a:lnTo>
                    <a:pt x="8392715" y="10774148"/>
                  </a:lnTo>
                  <a:lnTo>
                    <a:pt x="0" y="10774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777" y="546054"/>
            <a:ext cx="17496446" cy="8571674"/>
            <a:chOff x="0" y="0"/>
            <a:chExt cx="23328595" cy="11428899"/>
          </a:xfrm>
        </p:grpSpPr>
        <p:sp>
          <p:nvSpPr>
            <p:cNvPr id="3" name="Freeform 3"/>
            <p:cNvSpPr/>
            <p:nvPr/>
          </p:nvSpPr>
          <p:spPr>
            <a:xfrm>
              <a:off x="6255522" y="0"/>
              <a:ext cx="10817550" cy="10798671"/>
            </a:xfrm>
            <a:custGeom>
              <a:avLst/>
              <a:gdLst/>
              <a:ahLst/>
              <a:cxnLst/>
              <a:rect l="l" t="t" r="r" b="b"/>
              <a:pathLst>
                <a:path w="10817550" h="10798671">
                  <a:moveTo>
                    <a:pt x="0" y="0"/>
                  </a:moveTo>
                  <a:lnTo>
                    <a:pt x="10817551" y="0"/>
                  </a:lnTo>
                  <a:lnTo>
                    <a:pt x="10817551" y="10798671"/>
                  </a:lnTo>
                  <a:lnTo>
                    <a:pt x="0" y="10798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674847"/>
              <a:ext cx="23328595" cy="754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To π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ρωί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μετά</a:t>
              </a:r>
              <a:r>
                <a:rPr lang="el-GR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l-GR" sz="3353" dirty="0" err="1">
                  <a:solidFill>
                    <a:srgbClr val="FFFFFF"/>
                  </a:solidFill>
                  <a:latin typeface="Calibri (MS) Italics"/>
                </a:rPr>
                <a:t>απ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ό</a:t>
              </a:r>
              <a:r>
                <a:rPr lang="el-GR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τον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κ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τ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κλυσμό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1843,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ιογρ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α, 78,5x78,5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., Tate Britain,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Λονδίνο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777" y="723762"/>
            <a:ext cx="17496446" cy="8839475"/>
            <a:chOff x="0" y="0"/>
            <a:chExt cx="23328595" cy="11785967"/>
          </a:xfrm>
        </p:grpSpPr>
        <p:sp>
          <p:nvSpPr>
            <p:cNvPr id="3" name="Freeform 3"/>
            <p:cNvSpPr/>
            <p:nvPr/>
          </p:nvSpPr>
          <p:spPr>
            <a:xfrm>
              <a:off x="4745072" y="0"/>
              <a:ext cx="13838452" cy="10324782"/>
            </a:xfrm>
            <a:custGeom>
              <a:avLst/>
              <a:gdLst/>
              <a:ahLst/>
              <a:cxnLst/>
              <a:rect l="l" t="t" r="r" b="b"/>
              <a:pathLst>
                <a:path w="13838452" h="10324782">
                  <a:moveTo>
                    <a:pt x="0" y="0"/>
                  </a:moveTo>
                  <a:lnTo>
                    <a:pt x="13838451" y="0"/>
                  </a:lnTo>
                  <a:lnTo>
                    <a:pt x="13838451" y="10324782"/>
                  </a:lnTo>
                  <a:lnTo>
                    <a:pt x="0" y="1032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200957"/>
              <a:ext cx="23328595" cy="1585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Βροχή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, 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τμός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κ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ι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τ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χύτητ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α.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Ο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Μέγ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ς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Δυτικός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Σιδηρόδρομος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1844,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ιογρ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α, 91x121,8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Eθνική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Πιν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κοθήκη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Λονδίνο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650B2DA-598E-A757-3456-A0EB993AC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7924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31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D018E0F-3179-BC24-3578-E46751C6D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0"/>
            <a:ext cx="14401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60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931984"/>
            <a:ext cx="17740398" cy="8386145"/>
            <a:chOff x="0" y="0"/>
            <a:chExt cx="23653864" cy="11181526"/>
          </a:xfrm>
        </p:grpSpPr>
        <p:sp>
          <p:nvSpPr>
            <p:cNvPr id="3" name="TextBox 3"/>
            <p:cNvSpPr txBox="1"/>
            <p:nvPr/>
          </p:nvSpPr>
          <p:spPr>
            <a:xfrm>
              <a:off x="0" y="10412511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Το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αββα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είο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 Italics"/>
                </a:rPr>
                <a:t>του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Tintern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1794,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υδ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τογρ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α, 35,9x25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Tate Britain,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Λονδίνο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8053815" y="0"/>
              <a:ext cx="7546233" cy="10545861"/>
            </a:xfrm>
            <a:custGeom>
              <a:avLst/>
              <a:gdLst/>
              <a:ahLst/>
              <a:cxnLst/>
              <a:rect l="l" t="t" r="r" b="b"/>
              <a:pathLst>
                <a:path w="7546233" h="10545861">
                  <a:moveTo>
                    <a:pt x="0" y="0"/>
                  </a:moveTo>
                  <a:lnTo>
                    <a:pt x="7546234" y="0"/>
                  </a:lnTo>
                  <a:lnTo>
                    <a:pt x="7546234" y="10545861"/>
                  </a:lnTo>
                  <a:lnTo>
                    <a:pt x="0" y="10545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7146" y="626757"/>
            <a:ext cx="18762292" cy="8978564"/>
            <a:chOff x="0" y="0"/>
            <a:chExt cx="25016390" cy="11971418"/>
          </a:xfrm>
        </p:grpSpPr>
        <p:sp>
          <p:nvSpPr>
            <p:cNvPr id="3" name="Freeform 3"/>
            <p:cNvSpPr/>
            <p:nvPr/>
          </p:nvSpPr>
          <p:spPr>
            <a:xfrm>
              <a:off x="4545536" y="0"/>
              <a:ext cx="15292927" cy="11320350"/>
            </a:xfrm>
            <a:custGeom>
              <a:avLst/>
              <a:gdLst/>
              <a:ahLst/>
              <a:cxnLst/>
              <a:rect l="l" t="t" r="r" b="b"/>
              <a:pathLst>
                <a:path w="15292927" h="11320350">
                  <a:moveTo>
                    <a:pt x="0" y="0"/>
                  </a:moveTo>
                  <a:lnTo>
                    <a:pt x="15292928" y="0"/>
                  </a:lnTo>
                  <a:lnTo>
                    <a:pt x="15292928" y="11320350"/>
                  </a:lnTo>
                  <a:lnTo>
                    <a:pt x="0" y="11320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167950"/>
              <a:ext cx="25016390" cy="803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4"/>
                </a:lnSpc>
                <a:spcBef>
                  <a:spcPct val="0"/>
                </a:spcBef>
              </a:pPr>
              <a:r>
                <a:rPr lang="en-US" sz="3595" dirty="0" err="1">
                  <a:solidFill>
                    <a:srgbClr val="FFFFFF"/>
                  </a:solidFill>
                  <a:latin typeface="Calibri (MS) Italics"/>
                </a:rPr>
                <a:t>Ψ</a:t>
              </a:r>
              <a:r>
                <a:rPr lang="en-US" sz="3595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595" dirty="0" err="1">
                  <a:solidFill>
                    <a:srgbClr val="FFFFFF"/>
                  </a:solidFill>
                  <a:latin typeface="Calibri (MS) Italics"/>
                </a:rPr>
                <a:t>ράδες</a:t>
              </a:r>
              <a:r>
                <a:rPr lang="en-US" sz="3595" dirty="0">
                  <a:solidFill>
                    <a:srgbClr val="FFFFFF"/>
                  </a:solidFill>
                  <a:latin typeface="Calibri (MS)"/>
                </a:rPr>
                <a:t>, 1796, </a:t>
              </a:r>
              <a:r>
                <a:rPr lang="en-US" sz="3595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595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595" dirty="0" err="1">
                  <a:solidFill>
                    <a:srgbClr val="FFFFFF"/>
                  </a:solidFill>
                  <a:latin typeface="Calibri (MS)"/>
                </a:rPr>
                <a:t>ιογρ</a:t>
              </a:r>
              <a:r>
                <a:rPr lang="en-US" sz="3595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595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595" dirty="0">
                  <a:solidFill>
                    <a:srgbClr val="FFFFFF"/>
                  </a:solidFill>
                  <a:latin typeface="Calibri (MS)"/>
                </a:rPr>
                <a:t>α, 91,5x122,4 </a:t>
              </a:r>
              <a:r>
                <a:rPr lang="en-US" sz="3595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595" dirty="0">
                  <a:solidFill>
                    <a:srgbClr val="FFFFFF"/>
                  </a:solidFill>
                  <a:latin typeface="Calibri (MS)"/>
                </a:rPr>
                <a:t>., Tate Britain, </a:t>
              </a:r>
              <a:r>
                <a:rPr lang="en-US" sz="3595" dirty="0" err="1">
                  <a:solidFill>
                    <a:srgbClr val="FFFFFF"/>
                  </a:solidFill>
                  <a:latin typeface="Calibri (MS)"/>
                </a:rPr>
                <a:t>Λονδίνο</a:t>
              </a:r>
              <a:r>
                <a:rPr lang="en-US" sz="3595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7867" y="413836"/>
            <a:ext cx="12665197" cy="8361009"/>
          </a:xfrm>
          <a:custGeom>
            <a:avLst/>
            <a:gdLst/>
            <a:ahLst/>
            <a:cxnLst/>
            <a:rect l="l" t="t" r="r" b="b"/>
            <a:pathLst>
              <a:path w="12665197" h="8361009">
                <a:moveTo>
                  <a:pt x="0" y="0"/>
                </a:moveTo>
                <a:lnTo>
                  <a:pt x="12665197" y="0"/>
                </a:lnTo>
                <a:lnTo>
                  <a:pt x="12665197" y="8361008"/>
                </a:lnTo>
                <a:lnTo>
                  <a:pt x="0" y="836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5777" y="8651019"/>
            <a:ext cx="17496446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  <a:spcBef>
                <a:spcPct val="0"/>
              </a:spcBef>
            </a:pP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H π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έμ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π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τη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π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ληγή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του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Φ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ρ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ώ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, 1800,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ιογρ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φί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α, 121,9x182,9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., Museum of Art,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Ινδι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νά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π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ολις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777" y="693180"/>
            <a:ext cx="17496446" cy="8274991"/>
            <a:chOff x="0" y="0"/>
            <a:chExt cx="23328595" cy="11033322"/>
          </a:xfrm>
        </p:grpSpPr>
        <p:sp>
          <p:nvSpPr>
            <p:cNvPr id="3" name="Freeform 3"/>
            <p:cNvSpPr/>
            <p:nvPr/>
          </p:nvSpPr>
          <p:spPr>
            <a:xfrm>
              <a:off x="4427362" y="0"/>
              <a:ext cx="14473870" cy="10403094"/>
            </a:xfrm>
            <a:custGeom>
              <a:avLst/>
              <a:gdLst/>
              <a:ahLst/>
              <a:cxnLst/>
              <a:rect l="l" t="t" r="r" b="b"/>
              <a:pathLst>
                <a:path w="14473870" h="10403094">
                  <a:moveTo>
                    <a:pt x="0" y="0"/>
                  </a:moveTo>
                  <a:lnTo>
                    <a:pt x="14473871" y="0"/>
                  </a:lnTo>
                  <a:lnTo>
                    <a:pt x="14473871" y="10403094"/>
                  </a:lnTo>
                  <a:lnTo>
                    <a:pt x="0" y="10403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279270"/>
              <a:ext cx="23328595" cy="754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Η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π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ροκυμ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ί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του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Κ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λ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ί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1803,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ιογρ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α, 172x240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Εθνική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Πιν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κοθήκη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Λονδίνο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89193" y="419195"/>
            <a:ext cx="6309614" cy="8076306"/>
          </a:xfrm>
          <a:custGeom>
            <a:avLst/>
            <a:gdLst/>
            <a:ahLst/>
            <a:cxnLst/>
            <a:rect l="l" t="t" r="r" b="b"/>
            <a:pathLst>
              <a:path w="6309614" h="8076306">
                <a:moveTo>
                  <a:pt x="0" y="0"/>
                </a:moveTo>
                <a:lnTo>
                  <a:pt x="6309614" y="0"/>
                </a:lnTo>
                <a:lnTo>
                  <a:pt x="6309614" y="8076305"/>
                </a:lnTo>
                <a:lnTo>
                  <a:pt x="0" y="8076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5777" y="8585315"/>
            <a:ext cx="17496446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  <a:spcBef>
                <a:spcPct val="0"/>
              </a:spcBef>
            </a:pP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Η</a:t>
            </a:r>
            <a:r>
              <a:rPr lang="el-GR" sz="3353" dirty="0">
                <a:solidFill>
                  <a:srgbClr val="FFFFFF"/>
                </a:solidFill>
                <a:latin typeface="Calibri (MS) Italics"/>
              </a:rPr>
              <a:t> διάβαση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του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St. Gotthard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, 1804,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υδ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τογρ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φί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α, 98,5x68,5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., Abbot Hall Art Gallery,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Κέντ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λ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777" y="552099"/>
            <a:ext cx="17496446" cy="8557152"/>
            <a:chOff x="0" y="0"/>
            <a:chExt cx="23328595" cy="11409536"/>
          </a:xfrm>
        </p:grpSpPr>
        <p:sp>
          <p:nvSpPr>
            <p:cNvPr id="3" name="Freeform 3"/>
            <p:cNvSpPr/>
            <p:nvPr/>
          </p:nvSpPr>
          <p:spPr>
            <a:xfrm>
              <a:off x="4402447" y="0"/>
              <a:ext cx="14523700" cy="10779309"/>
            </a:xfrm>
            <a:custGeom>
              <a:avLst/>
              <a:gdLst/>
              <a:ahLst/>
              <a:cxnLst/>
              <a:rect l="l" t="t" r="r" b="b"/>
              <a:pathLst>
                <a:path w="14523700" h="10779309">
                  <a:moveTo>
                    <a:pt x="0" y="0"/>
                  </a:moveTo>
                  <a:lnTo>
                    <a:pt x="14523701" y="0"/>
                  </a:lnTo>
                  <a:lnTo>
                    <a:pt x="14523701" y="10779309"/>
                  </a:lnTo>
                  <a:lnTo>
                    <a:pt x="0" y="10779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655484"/>
              <a:ext cx="23328595" cy="754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Πτώση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χιονοστι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β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άδ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ς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στο</a:t>
              </a:r>
              <a:r>
                <a:rPr lang="en-US" sz="3353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53" dirty="0" err="1">
                  <a:solidFill>
                    <a:srgbClr val="FFFFFF"/>
                  </a:solidFill>
                  <a:latin typeface="Calibri (MS) Italics"/>
                </a:rPr>
                <a:t>Γκριζόν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, 1810,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ιογρ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φί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α, 90x120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., Tate Britain, </a:t>
              </a:r>
              <a:r>
                <a:rPr lang="en-US" sz="3353" dirty="0" err="1">
                  <a:solidFill>
                    <a:srgbClr val="FFFFFF"/>
                  </a:solidFill>
                  <a:latin typeface="Calibri (MS)"/>
                </a:rPr>
                <a:t>Λονδίνο</a:t>
              </a:r>
              <a:r>
                <a:rPr lang="en-US" sz="3353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89403" y="413795"/>
            <a:ext cx="13909195" cy="8530248"/>
          </a:xfrm>
          <a:custGeom>
            <a:avLst/>
            <a:gdLst/>
            <a:ahLst/>
            <a:cxnLst/>
            <a:rect l="l" t="t" r="r" b="b"/>
            <a:pathLst>
              <a:path w="13909195" h="8530248">
                <a:moveTo>
                  <a:pt x="0" y="0"/>
                </a:moveTo>
                <a:lnTo>
                  <a:pt x="13909194" y="0"/>
                </a:lnTo>
                <a:lnTo>
                  <a:pt x="13909194" y="8530249"/>
                </a:lnTo>
                <a:lnTo>
                  <a:pt x="0" y="8530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5777" y="8820219"/>
            <a:ext cx="17496446" cy="1168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  <a:spcBef>
                <a:spcPct val="0"/>
              </a:spcBef>
            </a:pP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Χιονοθύελλ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α.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Ο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Αννί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βα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ς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δι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σχίζει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τις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Άλ</a:t>
            </a:r>
            <a:r>
              <a:rPr lang="en-US" sz="3353" dirty="0">
                <a:solidFill>
                  <a:srgbClr val="FFFFFF"/>
                </a:solidFill>
                <a:latin typeface="Calibri (MS) Italics"/>
              </a:rPr>
              <a:t>π</a:t>
            </a:r>
            <a:r>
              <a:rPr lang="en-US" sz="3353" dirty="0" err="1">
                <a:solidFill>
                  <a:srgbClr val="FFFFFF"/>
                </a:solidFill>
                <a:latin typeface="Calibri (MS) Italics"/>
              </a:rPr>
              <a:t>εις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, 1810-12,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ιογρ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φί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α, 144,7x236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., Tate Britain, </a:t>
            </a:r>
            <a:r>
              <a:rPr lang="en-US" sz="3353" dirty="0" err="1">
                <a:solidFill>
                  <a:srgbClr val="FFFFFF"/>
                </a:solidFill>
                <a:latin typeface="Calibri (MS)"/>
              </a:rPr>
              <a:t>Λονδίνο</a:t>
            </a:r>
            <a:r>
              <a:rPr lang="en-US" sz="3353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λέγμα">
  <a:themeElements>
    <a:clrScheme name="Πλέγμα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Πλέγμα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Πλέγμα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TM03457485[[fn=Πλέγμα]]</Template>
  <TotalTime>23</TotalTime>
  <Words>379</Words>
  <Application>Microsoft Macintosh PowerPoint</Application>
  <PresentationFormat>Προσαρμογή</PresentationFormat>
  <Paragraphs>22</Paragraphs>
  <Slides>23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8" baseType="lpstr">
      <vt:lpstr>Calibri (MS)</vt:lpstr>
      <vt:lpstr>Calibri (MS) Italics</vt:lpstr>
      <vt:lpstr>Arial</vt:lpstr>
      <vt:lpstr>Century Gothic</vt:lpstr>
      <vt:lpstr>Πλέγμα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William Turner</dc:title>
  <dc:creator>ΔΗΜΗΤΡΗΣ ΠΑΥΛΟΠΟΥΛΟΣ</dc:creator>
  <cp:lastModifiedBy>Microsoft Office User</cp:lastModifiedBy>
  <cp:revision>6</cp:revision>
  <dcterms:created xsi:type="dcterms:W3CDTF">2006-08-16T00:00:00Z</dcterms:created>
  <dcterms:modified xsi:type="dcterms:W3CDTF">2024-04-23T04:52:51Z</dcterms:modified>
  <dc:identifier>DAF66odIdg8</dc:identifier>
</cp:coreProperties>
</file>