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1" r:id="rId8"/>
    <p:sldId id="262" r:id="rId9"/>
    <p:sldId id="270" r:id="rId10"/>
    <p:sldId id="264" r:id="rId11"/>
    <p:sldId id="265" r:id="rId12"/>
    <p:sldId id="266" r:id="rId13"/>
    <p:sldId id="271" r:id="rId14"/>
    <p:sldId id="267" r:id="rId15"/>
    <p:sldId id="272" r:id="rId16"/>
    <p:sldId id="268" r:id="rId17"/>
    <p:sldId id="275" r:id="rId18"/>
    <p:sldId id="269" r:id="rId19"/>
    <p:sldId id="276" r:id="rId20"/>
    <p:sldId id="273" r:id="rId21"/>
    <p:sldId id="27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FS Artemisia" panose="02000503080000020003" pitchFamily="2" charset="0"/>
      <p:regular r:id="rId27"/>
    </p:embeddedFont>
    <p:embeddedFont>
      <p:font typeface="GFS Artemisia Bold" panose="02000503080000020003" pitchFamily="2" charset="0"/>
      <p:regular r:id="rId28"/>
      <p:bold r:id="rId29"/>
    </p:embeddedFont>
    <p:embeddedFont>
      <p:font typeface="GFS Artemisia Bold Italics" panose="02000805000000090004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88" b="-92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43507" y="8199287"/>
            <a:ext cx="8875901" cy="197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  <a:spcBef>
                <a:spcPct val="0"/>
              </a:spcBef>
            </a:pPr>
            <a:r>
              <a:rPr lang="en-US" sz="5445">
                <a:solidFill>
                  <a:srgbClr val="FFFFFF"/>
                </a:solidFill>
                <a:latin typeface="GFS Artemisia Bold"/>
              </a:rPr>
              <a:t>Max Liebermann </a:t>
            </a:r>
          </a:p>
          <a:p>
            <a:pPr algn="ctr">
              <a:lnSpc>
                <a:spcPts val="7623"/>
              </a:lnSpc>
              <a:spcBef>
                <a:spcPct val="0"/>
              </a:spcBef>
            </a:pPr>
            <a:r>
              <a:rPr lang="en-US" sz="5445">
                <a:solidFill>
                  <a:srgbClr val="FFFFFF"/>
                </a:solidFill>
                <a:latin typeface="GFS Artemisia Bold"/>
              </a:rPr>
              <a:t>(1847-1935)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5269" y="164316"/>
            <a:ext cx="7086138" cy="8953359"/>
          </a:xfrm>
          <a:custGeom>
            <a:avLst/>
            <a:gdLst/>
            <a:ahLst/>
            <a:cxnLst/>
            <a:rect l="l" t="t" r="r" b="b"/>
            <a:pathLst>
              <a:path w="7086138" h="8953359">
                <a:moveTo>
                  <a:pt x="0" y="0"/>
                </a:moveTo>
                <a:lnTo>
                  <a:pt x="7086138" y="0"/>
                </a:lnTo>
                <a:lnTo>
                  <a:pt x="7086138" y="8953359"/>
                </a:lnTo>
                <a:lnTo>
                  <a:pt x="0" y="8953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2404" y="9191625"/>
            <a:ext cx="17431867" cy="45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  <a:spcBef>
                <a:spcPct val="0"/>
              </a:spcBef>
            </a:pPr>
            <a:r>
              <a:rPr lang="en-US" sz="2713" dirty="0" err="1">
                <a:solidFill>
                  <a:srgbClr val="FEFEFE"/>
                </a:solidFill>
                <a:latin typeface="GFS Artemisia Bold Italics"/>
              </a:rPr>
              <a:t>Ξυλοκό</a:t>
            </a:r>
            <a:r>
              <a:rPr lang="en-US" sz="2713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13" dirty="0" err="1">
                <a:solidFill>
                  <a:srgbClr val="FEFEFE"/>
                </a:solidFill>
                <a:latin typeface="GFS Artemisia Bold Italics"/>
              </a:rPr>
              <a:t>οι</a:t>
            </a:r>
            <a:r>
              <a:rPr lang="en-US" sz="271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13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1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13" dirty="0" err="1">
                <a:solidFill>
                  <a:srgbClr val="FEFEFE"/>
                </a:solidFill>
                <a:latin typeface="GFS Artemisia Bold Italics"/>
              </a:rPr>
              <a:t>δάσος</a:t>
            </a:r>
            <a:r>
              <a:rPr lang="en-US" sz="2713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1898,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, 64 x 49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13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713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0747" y="248891"/>
            <a:ext cx="11966507" cy="8831569"/>
          </a:xfrm>
          <a:custGeom>
            <a:avLst/>
            <a:gdLst/>
            <a:ahLst/>
            <a:cxnLst/>
            <a:rect l="l" t="t" r="r" b="b"/>
            <a:pathLst>
              <a:path w="11966507" h="8831569">
                <a:moveTo>
                  <a:pt x="0" y="0"/>
                </a:moveTo>
                <a:lnTo>
                  <a:pt x="11966506" y="0"/>
                </a:lnTo>
                <a:lnTo>
                  <a:pt x="11966506" y="8831568"/>
                </a:lnTo>
                <a:lnTo>
                  <a:pt x="0" y="8831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9678" y="9191625"/>
            <a:ext cx="17468644" cy="96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Αγόρι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κάνουν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μ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άνιο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στη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θάλ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 Italics"/>
              </a:rPr>
              <a:t>σσ</a:t>
            </a:r>
            <a:r>
              <a:rPr lang="en-US" sz="2687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1898, 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, 113 x 152</a:t>
            </a:r>
            <a:r>
              <a:rPr lang="el-GR" sz="2687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687" dirty="0">
                <a:solidFill>
                  <a:srgbClr val="FEFEFE"/>
                </a:solidFill>
                <a:latin typeface="GFS Artemisia Bold"/>
              </a:rPr>
            </a:b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Μόν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χο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87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687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2540" y="259823"/>
            <a:ext cx="12278085" cy="8621573"/>
          </a:xfrm>
          <a:custGeom>
            <a:avLst/>
            <a:gdLst/>
            <a:ahLst/>
            <a:cxnLst/>
            <a:rect l="l" t="t" r="r" b="b"/>
            <a:pathLst>
              <a:path w="12278085" h="8621573">
                <a:moveTo>
                  <a:pt x="0" y="0"/>
                </a:moveTo>
                <a:lnTo>
                  <a:pt x="12278085" y="0"/>
                </a:lnTo>
                <a:lnTo>
                  <a:pt x="12278085" y="8621573"/>
                </a:lnTo>
                <a:lnTo>
                  <a:pt x="0" y="8621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582" y="8969996"/>
            <a:ext cx="18288000" cy="9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Αγών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τένις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δί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λ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στη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θάλ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44" dirty="0" err="1">
                <a:solidFill>
                  <a:srgbClr val="FEFEFE"/>
                </a:solidFill>
                <a:latin typeface="GFS Artemisia Bold Italics"/>
              </a:rPr>
              <a:t>σσ</a:t>
            </a:r>
            <a:r>
              <a:rPr lang="en-US" sz="284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1901,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, 70 x 100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844" dirty="0">
                <a:solidFill>
                  <a:srgbClr val="FEFEFE"/>
                </a:solidFill>
                <a:latin typeface="GFS Artemisia Bold"/>
              </a:rPr>
            </a:b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Βερολίνο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44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84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0564" y="167437"/>
            <a:ext cx="6037985" cy="8882805"/>
          </a:xfrm>
          <a:custGeom>
            <a:avLst/>
            <a:gdLst/>
            <a:ahLst/>
            <a:cxnLst/>
            <a:rect l="l" t="t" r="r" b="b"/>
            <a:pathLst>
              <a:path w="6037985" h="8882805">
                <a:moveTo>
                  <a:pt x="0" y="0"/>
                </a:moveTo>
                <a:lnTo>
                  <a:pt x="6037985" y="0"/>
                </a:lnTo>
                <a:lnTo>
                  <a:pt x="6037985" y="8882805"/>
                </a:lnTo>
                <a:lnTo>
                  <a:pt x="0" y="8882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0904" y="9182100"/>
            <a:ext cx="16806191" cy="104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6"/>
              </a:lnSpc>
              <a:spcBef>
                <a:spcPct val="0"/>
              </a:spcBef>
            </a:pPr>
            <a:r>
              <a:rPr lang="en-US" sz="2919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19" dirty="0" err="1">
                <a:solidFill>
                  <a:srgbClr val="FEFEFE"/>
                </a:solidFill>
                <a:latin typeface="GFS Artemisia Bold Italics"/>
              </a:rPr>
              <a:t>Άν</a:t>
            </a:r>
            <a:r>
              <a:rPr lang="el-GR" sz="2919" dirty="0">
                <a:solidFill>
                  <a:srgbClr val="FEFEFE"/>
                </a:solidFill>
                <a:latin typeface="GFS Artemisia Bold Italics"/>
              </a:rPr>
              <a:t>δ</a:t>
            </a:r>
            <a:r>
              <a:rPr lang="en-US" sz="2919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919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19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919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19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919" dirty="0">
                <a:solidFill>
                  <a:srgbClr val="FEFEFE"/>
                </a:solidFill>
                <a:latin typeface="GFS Artemisia Bold Italics"/>
              </a:rPr>
              <a:t> παπα</a:t>
            </a:r>
            <a:r>
              <a:rPr lang="en-US" sz="2919" dirty="0" err="1">
                <a:solidFill>
                  <a:srgbClr val="FEFEFE"/>
                </a:solidFill>
                <a:latin typeface="GFS Artemisia Bold Italics"/>
              </a:rPr>
              <a:t>γάλο</a:t>
            </a:r>
            <a:r>
              <a:rPr lang="en-US" sz="2919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1902, 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919" dirty="0">
                <a:solidFill>
                  <a:srgbClr val="FEFEFE"/>
                </a:solidFill>
                <a:latin typeface="GFS Artemisia Bold"/>
              </a:rPr>
              <a:t>7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2 x </a:t>
            </a:r>
            <a:r>
              <a:rPr lang="el-GR" sz="2919" dirty="0">
                <a:solidFill>
                  <a:srgbClr val="FEFEFE"/>
                </a:solidFill>
                <a:latin typeface="GFS Artemisia Bold"/>
              </a:rPr>
              <a:t>10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2</a:t>
            </a:r>
            <a:r>
              <a:rPr lang="el-GR" sz="2919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919" dirty="0">
                <a:solidFill>
                  <a:srgbClr val="FEFEFE"/>
                </a:solidFill>
                <a:latin typeface="GFS Artemisia Bold"/>
              </a:rPr>
            </a:b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Έσσ</a:t>
            </a:r>
            <a:r>
              <a:rPr lang="el-GR" sz="2919" dirty="0">
                <a:solidFill>
                  <a:srgbClr val="FEFEFE"/>
                </a:solidFill>
                <a:latin typeface="GFS Artemisia Bold"/>
              </a:rPr>
              <a:t>η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19" dirty="0" err="1">
                <a:solidFill>
                  <a:srgbClr val="FEFEFE"/>
                </a:solidFill>
                <a:latin typeface="GFS Artemisia Bold"/>
              </a:rPr>
              <a:t>Folkwang</a:t>
            </a:r>
            <a:r>
              <a:rPr lang="en-US" sz="2919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3503" y="253125"/>
            <a:ext cx="12443813" cy="8793628"/>
          </a:xfrm>
          <a:custGeom>
            <a:avLst/>
            <a:gdLst/>
            <a:ahLst/>
            <a:cxnLst/>
            <a:rect l="l" t="t" r="r" b="b"/>
            <a:pathLst>
              <a:path w="12443813" h="8793628">
                <a:moveTo>
                  <a:pt x="0" y="0"/>
                </a:moveTo>
                <a:lnTo>
                  <a:pt x="12443814" y="0"/>
                </a:lnTo>
                <a:lnTo>
                  <a:pt x="12443814" y="8793627"/>
                </a:lnTo>
                <a:lnTo>
                  <a:pt x="0" y="879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3141" y="9172575"/>
            <a:ext cx="16636159" cy="97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  <a:spcBef>
                <a:spcPct val="0"/>
              </a:spcBef>
            </a:pP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Βεράντ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σε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εστι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τόριο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9" dirty="0" err="1">
                <a:solidFill>
                  <a:srgbClr val="FEFEFE"/>
                </a:solidFill>
                <a:latin typeface="GFS Artemisia Bold Italics"/>
              </a:rPr>
              <a:t>Nienstedten</a:t>
            </a:r>
            <a:r>
              <a:rPr lang="en-US" sz="2809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1902-3, 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, 70 x 100</a:t>
            </a:r>
            <a:r>
              <a:rPr lang="el-GR" sz="2809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Αμ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ούργο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09" dirty="0" err="1">
                <a:solidFill>
                  <a:srgbClr val="FEFEFE"/>
                </a:solidFill>
                <a:latin typeface="GFS Artemisia Bold"/>
              </a:rPr>
              <a:t>Kunsthalle</a:t>
            </a:r>
            <a:r>
              <a:rPr lang="en-US" sz="2809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12375" y="238003"/>
            <a:ext cx="10863251" cy="8843895"/>
          </a:xfrm>
          <a:custGeom>
            <a:avLst/>
            <a:gdLst/>
            <a:ahLst/>
            <a:cxnLst/>
            <a:rect l="l" t="t" r="r" b="b"/>
            <a:pathLst>
              <a:path w="10863251" h="8843895">
                <a:moveTo>
                  <a:pt x="0" y="0"/>
                </a:moveTo>
                <a:lnTo>
                  <a:pt x="10863250" y="0"/>
                </a:lnTo>
                <a:lnTo>
                  <a:pt x="10863250" y="8843895"/>
                </a:lnTo>
                <a:lnTo>
                  <a:pt x="0" y="8843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5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Αμμόλοφος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κοντά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Nordjwijk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έν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 πα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ιδί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1906,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49 x 60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1040" y="212858"/>
            <a:ext cx="11009149" cy="8856918"/>
          </a:xfrm>
          <a:custGeom>
            <a:avLst/>
            <a:gdLst/>
            <a:ahLst/>
            <a:cxnLst/>
            <a:rect l="l" t="t" r="r" b="b"/>
            <a:pathLst>
              <a:path w="11009149" h="8856918">
                <a:moveTo>
                  <a:pt x="0" y="0"/>
                </a:moveTo>
                <a:lnTo>
                  <a:pt x="11009149" y="0"/>
                </a:lnTo>
                <a:lnTo>
                  <a:pt x="11009149" y="8856918"/>
                </a:lnTo>
                <a:lnTo>
                  <a:pt x="0" y="885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172575"/>
            <a:ext cx="17994071" cy="97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λί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Nordwijk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1908,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66 x 81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800" dirty="0">
                <a:solidFill>
                  <a:srgbClr val="FEFEFE"/>
                </a:solidFill>
                <a:latin typeface="GFS Artemisia Bold"/>
              </a:rPr>
            </a:b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Ανό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ερο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Niedersächsisches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Landesmuseum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8677" y="344669"/>
            <a:ext cx="12790449" cy="8760581"/>
          </a:xfrm>
          <a:custGeom>
            <a:avLst/>
            <a:gdLst/>
            <a:ahLst/>
            <a:cxnLst/>
            <a:rect l="l" t="t" r="r" b="b"/>
            <a:pathLst>
              <a:path w="12790449" h="8760581">
                <a:moveTo>
                  <a:pt x="0" y="0"/>
                </a:moveTo>
                <a:lnTo>
                  <a:pt x="12790449" y="0"/>
                </a:lnTo>
                <a:lnTo>
                  <a:pt x="12790449" y="8760581"/>
                </a:lnTo>
                <a:lnTo>
                  <a:pt x="0" y="8760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36829" y="9172575"/>
            <a:ext cx="18761658" cy="48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  <a:spcBef>
                <a:spcPct val="0"/>
              </a:spcBef>
            </a:pPr>
            <a:r>
              <a:rPr lang="en-US" sz="2868" dirty="0" err="1">
                <a:solidFill>
                  <a:srgbClr val="FEFEFE"/>
                </a:solidFill>
                <a:latin typeface="GFS Artemisia Bold Italics"/>
              </a:rPr>
              <a:t>Στις</a:t>
            </a:r>
            <a:r>
              <a:rPr lang="en-US" sz="2868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68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68" dirty="0">
                <a:solidFill>
                  <a:srgbClr val="FEFEFE"/>
                </a:solidFill>
                <a:latin typeface="GFS Artemisia Bold Italics"/>
              </a:rPr>
              <a:t>ππ</a:t>
            </a:r>
            <a:r>
              <a:rPr lang="en-US" sz="2868" dirty="0" err="1">
                <a:solidFill>
                  <a:srgbClr val="FEFEFE"/>
                </a:solidFill>
                <a:latin typeface="GFS Artemisia Bold Italics"/>
              </a:rPr>
              <a:t>οδρομίες</a:t>
            </a:r>
            <a:r>
              <a:rPr lang="en-US" sz="2868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1909, 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, 53 x 74 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., Winterthur, </a:t>
            </a:r>
            <a:r>
              <a:rPr lang="en-US" sz="2868" dirty="0" err="1">
                <a:solidFill>
                  <a:srgbClr val="FEFEFE"/>
                </a:solidFill>
                <a:latin typeface="GFS Artemisia Bold"/>
              </a:rPr>
              <a:t>Kunstmuseum</a:t>
            </a:r>
            <a:r>
              <a:rPr lang="en-US" sz="2868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8497" y="233252"/>
            <a:ext cx="11400447" cy="8830961"/>
          </a:xfrm>
          <a:custGeom>
            <a:avLst/>
            <a:gdLst/>
            <a:ahLst/>
            <a:cxnLst/>
            <a:rect l="l" t="t" r="r" b="b"/>
            <a:pathLst>
              <a:path w="11400447" h="8830961">
                <a:moveTo>
                  <a:pt x="0" y="0"/>
                </a:moveTo>
                <a:lnTo>
                  <a:pt x="11400447" y="0"/>
                </a:lnTo>
                <a:lnTo>
                  <a:pt x="11400447" y="8830961"/>
                </a:lnTo>
                <a:lnTo>
                  <a:pt x="0" y="883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4213" y="9182100"/>
            <a:ext cx="17219573" cy="95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  <a:spcBef>
                <a:spcPct val="0"/>
              </a:spcBef>
            </a:pPr>
            <a:r>
              <a:rPr lang="en-US" sz="2650" dirty="0" err="1">
                <a:solidFill>
                  <a:srgbClr val="FEFEFE"/>
                </a:solidFill>
                <a:latin typeface="GFS Artemisia Bold Italics"/>
              </a:rPr>
              <a:t>Έν</a:t>
            </a:r>
            <a:r>
              <a:rPr lang="en-US" sz="2650" dirty="0">
                <a:solidFill>
                  <a:srgbClr val="FEFEFE"/>
                </a:solidFill>
                <a:latin typeface="GFS Artemisia Bold Italics"/>
              </a:rPr>
              <a:t>α απ</a:t>
            </a:r>
            <a:r>
              <a:rPr lang="en-US" sz="2650" dirty="0" err="1">
                <a:solidFill>
                  <a:srgbClr val="FEFEFE"/>
                </a:solidFill>
                <a:latin typeface="GFS Artemisia Bold Italics"/>
              </a:rPr>
              <a:t>όγευμ</a:t>
            </a:r>
            <a:r>
              <a:rPr lang="en-US" sz="265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65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5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50" dirty="0" err="1">
                <a:solidFill>
                  <a:srgbClr val="FEFEFE"/>
                </a:solidFill>
                <a:latin typeface="GFS Artemisia Bold Italics"/>
              </a:rPr>
              <a:t>Uhlenhorster</a:t>
            </a:r>
            <a:r>
              <a:rPr lang="en-US" sz="265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50" dirty="0" err="1">
                <a:solidFill>
                  <a:srgbClr val="FEFEFE"/>
                </a:solidFill>
                <a:latin typeface="GFS Artemisia Bold Italics"/>
              </a:rPr>
              <a:t>Fährhaus</a:t>
            </a:r>
            <a:r>
              <a:rPr lang="en-US" sz="265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1910, 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, 88 x 112</a:t>
            </a:r>
            <a:r>
              <a:rPr lang="el-GR" sz="2650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650" dirty="0">
                <a:solidFill>
                  <a:srgbClr val="FEFEFE"/>
                </a:solidFill>
                <a:latin typeface="GFS Artemisia Bold"/>
              </a:rPr>
            </a:b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Αμ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ούργο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50" dirty="0" err="1">
                <a:solidFill>
                  <a:srgbClr val="FEFEFE"/>
                </a:solidFill>
                <a:latin typeface="GFS Artemisia Bold"/>
              </a:rPr>
              <a:t>Kunsthalle</a:t>
            </a:r>
            <a:r>
              <a:rPr lang="en-US" sz="265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6269" y="291995"/>
            <a:ext cx="12695462" cy="8785260"/>
          </a:xfrm>
          <a:custGeom>
            <a:avLst/>
            <a:gdLst/>
            <a:ahLst/>
            <a:cxnLst/>
            <a:rect l="l" t="t" r="r" b="b"/>
            <a:pathLst>
              <a:path w="12695462" h="8785260">
                <a:moveTo>
                  <a:pt x="0" y="0"/>
                </a:moveTo>
                <a:lnTo>
                  <a:pt x="12695462" y="0"/>
                </a:lnTo>
                <a:lnTo>
                  <a:pt x="12695462" y="8785260"/>
                </a:lnTo>
                <a:lnTo>
                  <a:pt x="0" y="8785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6060" y="9182100"/>
            <a:ext cx="17895881" cy="100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4"/>
              </a:lnSpc>
              <a:spcBef>
                <a:spcPct val="0"/>
              </a:spcBef>
            </a:pP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ππ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έ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στην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 πα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λί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 β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λέμμ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στράμμενο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838" dirty="0" err="1">
                <a:solidFill>
                  <a:srgbClr val="FEFEFE"/>
                </a:solidFill>
                <a:latin typeface="GFS Artemisia Bold Italics"/>
              </a:rPr>
              <a:t>ριστερά</a:t>
            </a:r>
            <a:r>
              <a:rPr lang="en-US" sz="2838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1911, </a:t>
            </a:r>
            <a:br>
              <a:rPr lang="el-GR" sz="2838" dirty="0">
                <a:solidFill>
                  <a:srgbClr val="FEFEFE"/>
                </a:solidFill>
                <a:latin typeface="GFS Artemisia Bold"/>
              </a:rPr>
            </a:b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, 38 x 55 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38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838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9859" y="176227"/>
            <a:ext cx="7208282" cy="8907572"/>
          </a:xfrm>
          <a:custGeom>
            <a:avLst/>
            <a:gdLst/>
            <a:ahLst/>
            <a:cxnLst/>
            <a:rect l="l" t="t" r="r" b="b"/>
            <a:pathLst>
              <a:path w="7208282" h="8907572">
                <a:moveTo>
                  <a:pt x="0" y="0"/>
                </a:moveTo>
                <a:lnTo>
                  <a:pt x="7208282" y="0"/>
                </a:lnTo>
                <a:lnTo>
                  <a:pt x="7208282" y="8907572"/>
                </a:lnTo>
                <a:lnTo>
                  <a:pt x="0" y="8907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7175" y="9182100"/>
            <a:ext cx="15933650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ροσω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1911,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81 x 65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7037" y="214459"/>
            <a:ext cx="7410045" cy="8876678"/>
          </a:xfrm>
          <a:custGeom>
            <a:avLst/>
            <a:gdLst/>
            <a:ahLst/>
            <a:cxnLst/>
            <a:rect l="l" t="t" r="r" b="b"/>
            <a:pathLst>
              <a:path w="7410045" h="8876678">
                <a:moveTo>
                  <a:pt x="0" y="0"/>
                </a:moveTo>
                <a:lnTo>
                  <a:pt x="7410045" y="0"/>
                </a:lnTo>
                <a:lnTo>
                  <a:pt x="7410045" y="8876679"/>
                </a:lnTo>
                <a:lnTo>
                  <a:pt x="0" y="8876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" b="-18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024" y="9172575"/>
            <a:ext cx="17994071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Έν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κυνηγός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στους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μμόλοφους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1914,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82 x 68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6310" y="180284"/>
            <a:ext cx="12129309" cy="8892883"/>
          </a:xfrm>
          <a:custGeom>
            <a:avLst/>
            <a:gdLst/>
            <a:ahLst/>
            <a:cxnLst/>
            <a:rect l="l" t="t" r="r" b="b"/>
            <a:pathLst>
              <a:path w="12129309" h="8892883">
                <a:moveTo>
                  <a:pt x="0" y="0"/>
                </a:moveTo>
                <a:lnTo>
                  <a:pt x="12129309" y="0"/>
                </a:lnTo>
                <a:lnTo>
                  <a:pt x="12129309" y="8892883"/>
                </a:lnTo>
                <a:lnTo>
                  <a:pt x="0" y="8892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7" b="-59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3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H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εγγονή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λλιτέχνη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τη</a:t>
            </a:r>
            <a:r>
              <a:rPr lang="el-GR" sz="2600" dirty="0">
                <a:solidFill>
                  <a:srgbClr val="FEFEFE"/>
                </a:solidFill>
                <a:latin typeface="GFS Artemisia Bold Italics"/>
              </a:rPr>
              <a:t>ν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πα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ιδ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γωγό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Wannsee,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π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.</a:t>
            </a:r>
            <a:r>
              <a:rPr lang="el-GR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1923, </a:t>
            </a:r>
            <a:br>
              <a:rPr lang="el-GR" sz="2600" dirty="0">
                <a:solidFill>
                  <a:srgbClr val="FEFEFE"/>
                </a:solidFill>
                <a:latin typeface="GFS Artemisia Bold"/>
              </a:rPr>
            </a:b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76 x 100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Mα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δρίτη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Thyssen-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Bornemisza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1161" y="233254"/>
            <a:ext cx="12985678" cy="9025046"/>
          </a:xfrm>
          <a:custGeom>
            <a:avLst/>
            <a:gdLst/>
            <a:ahLst/>
            <a:cxnLst/>
            <a:rect l="l" t="t" r="r" b="b"/>
            <a:pathLst>
              <a:path w="12985678" h="9025046">
                <a:moveTo>
                  <a:pt x="0" y="0"/>
                </a:moveTo>
                <a:lnTo>
                  <a:pt x="12985678" y="0"/>
                </a:lnTo>
                <a:lnTo>
                  <a:pt x="12985678" y="9025046"/>
                </a:lnTo>
                <a:lnTo>
                  <a:pt x="0" y="9025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36423"/>
            <a:ext cx="17994071" cy="95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Ξε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ου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ουλιάζοντ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χήνες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1870-71,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1</a:t>
            </a:r>
            <a:r>
              <a:rPr lang="el-GR" sz="2700" dirty="0">
                <a:solidFill>
                  <a:srgbClr val="FEFEFE"/>
                </a:solidFill>
                <a:latin typeface="GFS Artemisia Bold"/>
              </a:rPr>
              <a:t>18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x 1</a:t>
            </a:r>
            <a:r>
              <a:rPr lang="el-GR" sz="2700" dirty="0">
                <a:solidFill>
                  <a:srgbClr val="FEFEFE"/>
                </a:solidFill>
                <a:latin typeface="GFS Artemisia Bold"/>
              </a:rPr>
              <a:t>72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Βερολίνο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Εθνική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0621" y="204610"/>
            <a:ext cx="12290967" cy="8882272"/>
          </a:xfrm>
          <a:custGeom>
            <a:avLst/>
            <a:gdLst/>
            <a:ahLst/>
            <a:cxnLst/>
            <a:rect l="l" t="t" r="r" b="b"/>
            <a:pathLst>
              <a:path w="12290967" h="8882272">
                <a:moveTo>
                  <a:pt x="0" y="0"/>
                </a:moveTo>
                <a:lnTo>
                  <a:pt x="12290966" y="0"/>
                </a:lnTo>
                <a:lnTo>
                  <a:pt x="12290966" y="8882272"/>
                </a:lnTo>
                <a:lnTo>
                  <a:pt x="0" y="8882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5498" y="9191625"/>
            <a:ext cx="17457005" cy="142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Ορφ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νοτροφείο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Αmsterdam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1881-82,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79 x 108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νκφούρτη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Städel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9380" y="175874"/>
            <a:ext cx="6500422" cy="9082426"/>
          </a:xfrm>
          <a:custGeom>
            <a:avLst/>
            <a:gdLst/>
            <a:ahLst/>
            <a:cxnLst/>
            <a:rect l="l" t="t" r="r" b="b"/>
            <a:pathLst>
              <a:path w="6500422" h="9082426">
                <a:moveTo>
                  <a:pt x="0" y="0"/>
                </a:moveTo>
                <a:lnTo>
                  <a:pt x="6500422" y="0"/>
                </a:lnTo>
                <a:lnTo>
                  <a:pt x="6500422" y="9082426"/>
                </a:lnTo>
                <a:lnTo>
                  <a:pt x="0" y="9082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336423"/>
            <a:ext cx="18315273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Γιορτή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ύρ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Μόν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χο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1884,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95 x 69</a:t>
            </a:r>
            <a:r>
              <a:rPr lang="el-GR" sz="2700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Mόν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χο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7466" y="369747"/>
            <a:ext cx="15633068" cy="8668984"/>
          </a:xfrm>
          <a:custGeom>
            <a:avLst/>
            <a:gdLst/>
            <a:ahLst/>
            <a:cxnLst/>
            <a:rect l="l" t="t" r="r" b="b"/>
            <a:pathLst>
              <a:path w="15633068" h="8668984">
                <a:moveTo>
                  <a:pt x="0" y="0"/>
                </a:moveTo>
                <a:lnTo>
                  <a:pt x="15633068" y="0"/>
                </a:lnTo>
                <a:lnTo>
                  <a:pt x="15633068" y="8668984"/>
                </a:lnTo>
                <a:lnTo>
                  <a:pt x="0" y="866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4530" y="9182100"/>
            <a:ext cx="17240784" cy="99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  <a:spcBef>
                <a:spcPct val="0"/>
              </a:spcBef>
            </a:pP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Εργ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στήριο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κλωστοϋφ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ντουργί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73" dirty="0" err="1">
                <a:solidFill>
                  <a:srgbClr val="FEFEFE"/>
                </a:solidFill>
                <a:latin typeface="GFS Artemisia Bold Italics"/>
              </a:rPr>
              <a:t>Laren</a:t>
            </a:r>
            <a:r>
              <a:rPr lang="en-US" sz="2773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1887, 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, 135 x 232</a:t>
            </a:r>
            <a:r>
              <a:rPr lang="el-GR" sz="2773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773" dirty="0">
                <a:solidFill>
                  <a:srgbClr val="FEFEFE"/>
                </a:solidFill>
                <a:latin typeface="GFS Artemisia Bold"/>
              </a:rPr>
            </a:b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Βερολίνο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Εθνική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73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773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9207" y="189080"/>
            <a:ext cx="11487895" cy="8860996"/>
          </a:xfrm>
          <a:custGeom>
            <a:avLst/>
            <a:gdLst/>
            <a:ahLst/>
            <a:cxnLst/>
            <a:rect l="l" t="t" r="r" b="b"/>
            <a:pathLst>
              <a:path w="11487895" h="8860996">
                <a:moveTo>
                  <a:pt x="0" y="0"/>
                </a:moveTo>
                <a:lnTo>
                  <a:pt x="11487895" y="0"/>
                </a:lnTo>
                <a:lnTo>
                  <a:pt x="11487895" y="8860996"/>
                </a:lnTo>
                <a:lnTo>
                  <a:pt x="0" y="8860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7273" y="9182100"/>
            <a:ext cx="18568247" cy="93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en-US" sz="2738" dirty="0" err="1">
                <a:solidFill>
                  <a:srgbClr val="FEFEFE"/>
                </a:solidFill>
                <a:latin typeface="GFS Artemisia Bold Italics"/>
              </a:rPr>
              <a:t>Σοκάκι</a:t>
            </a:r>
            <a:r>
              <a:rPr lang="en-US" sz="2738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8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38" dirty="0">
                <a:solidFill>
                  <a:srgbClr val="FEFEFE"/>
                </a:solidFill>
                <a:latin typeface="GFS Artemisia Bold Italics"/>
              </a:rPr>
              <a:t> Leiden, 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1889, 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, 78 x 100</a:t>
            </a:r>
            <a:r>
              <a:rPr lang="el-GR" sz="2738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Βερολίνο</a:t>
            </a:r>
            <a:r>
              <a:rPr lang="en-US" sz="2738" dirty="0">
                <a:solidFill>
                  <a:srgbClr val="FEFEFE"/>
                </a:solidFill>
                <a:latin typeface="GFS Artemisia Bold"/>
              </a:rPr>
              <a:t>, Freunde der </a:t>
            </a:r>
            <a:r>
              <a:rPr lang="en-US" sz="2738" dirty="0" err="1">
                <a:solidFill>
                  <a:srgbClr val="FEFEFE"/>
                </a:solidFill>
                <a:latin typeface="GFS Artemisia Bold"/>
              </a:rPr>
              <a:t>Nationalgalerie</a:t>
            </a:r>
            <a:r>
              <a:rPr lang="en-US" sz="2738" dirty="0">
                <a:solidFill>
                  <a:srgbClr val="FEFEFE"/>
                </a:solidFill>
                <a:latin typeface="GFS Artemisia"/>
              </a:rPr>
              <a:t>.</a:t>
            </a:r>
          </a:p>
          <a:p>
            <a:pPr algn="ctr">
              <a:lnSpc>
                <a:spcPts val="3833"/>
              </a:lnSpc>
              <a:spcBef>
                <a:spcPct val="0"/>
              </a:spcBef>
            </a:pPr>
            <a:endParaRPr lang="en-US" sz="2738" dirty="0">
              <a:solidFill>
                <a:srgbClr val="FEFEFE"/>
              </a:solidFill>
              <a:latin typeface="GFS Artemis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01480" y="250127"/>
            <a:ext cx="12400632" cy="9008173"/>
          </a:xfrm>
          <a:custGeom>
            <a:avLst/>
            <a:gdLst/>
            <a:ahLst/>
            <a:cxnLst/>
            <a:rect l="l" t="t" r="r" b="b"/>
            <a:pathLst>
              <a:path w="12400632" h="9008173">
                <a:moveTo>
                  <a:pt x="0" y="0"/>
                </a:moveTo>
                <a:lnTo>
                  <a:pt x="12400632" y="0"/>
                </a:lnTo>
                <a:lnTo>
                  <a:pt x="12400632" y="9008173"/>
                </a:lnTo>
                <a:lnTo>
                  <a:pt x="0" y="900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55840" y="9336423"/>
            <a:ext cx="18315273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ίκ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δύο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τσίκες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1890,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127 x 172</a:t>
            </a:r>
            <a:r>
              <a:rPr lang="el-GR" sz="2700" dirty="0">
                <a:solidFill>
                  <a:srgbClr val="FEFEFE"/>
                </a:solidFill>
                <a:latin typeface="GFS Artemisia Bold"/>
              </a:rPr>
              <a:t> εκ.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Μόν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χο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0413" y="213224"/>
            <a:ext cx="7020857" cy="8890651"/>
          </a:xfrm>
          <a:custGeom>
            <a:avLst/>
            <a:gdLst/>
            <a:ahLst/>
            <a:cxnLst/>
            <a:rect l="l" t="t" r="r" b="b"/>
            <a:pathLst>
              <a:path w="7020857" h="8890651">
                <a:moveTo>
                  <a:pt x="0" y="0"/>
                </a:moveTo>
                <a:lnTo>
                  <a:pt x="7020856" y="0"/>
                </a:lnTo>
                <a:lnTo>
                  <a:pt x="7020856" y="8890651"/>
                </a:lnTo>
                <a:lnTo>
                  <a:pt x="0" y="8890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0" r="-11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7831" y="9191625"/>
            <a:ext cx="17994071" cy="95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Αγόρι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κορίτσι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ε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πα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ρχι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κό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δρόμο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.</a:t>
            </a:r>
            <a:r>
              <a:rPr lang="el-GR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1897,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76 x 60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Mα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δρίτη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Thyssen-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Bornemisza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455</Words>
  <Application>Microsoft Macintosh PowerPoint</Application>
  <PresentationFormat>Προσαρμογή</PresentationFormat>
  <Paragraphs>24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Calibri</vt:lpstr>
      <vt:lpstr>GFS Artemisia Bold Italics</vt:lpstr>
      <vt:lpstr>Arial</vt:lpstr>
      <vt:lpstr>GFS Artemisia</vt:lpstr>
      <vt:lpstr>GFS Artemisia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 Liebermann (1847-1935)</dc:title>
  <cp:lastModifiedBy>Microsoft Office User</cp:lastModifiedBy>
  <cp:revision>3</cp:revision>
  <dcterms:created xsi:type="dcterms:W3CDTF">2006-08-16T00:00:00Z</dcterms:created>
  <dcterms:modified xsi:type="dcterms:W3CDTF">2024-06-10T14:15:28Z</dcterms:modified>
  <dc:identifier>DAF5OfxwN8o</dc:identifier>
</cp:coreProperties>
</file>