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75" r:id="rId4"/>
    <p:sldId id="259" r:id="rId5"/>
    <p:sldId id="260" r:id="rId6"/>
    <p:sldId id="265" r:id="rId7"/>
    <p:sldId id="266" r:id="rId8"/>
    <p:sldId id="268" r:id="rId9"/>
    <p:sldId id="269" r:id="rId10"/>
    <p:sldId id="267" r:id="rId11"/>
    <p:sldId id="270" r:id="rId12"/>
    <p:sldId id="261" r:id="rId13"/>
    <p:sldId id="271" r:id="rId14"/>
    <p:sldId id="272" r:id="rId15"/>
    <p:sldId id="262" r:id="rId16"/>
    <p:sldId id="263" r:id="rId17"/>
    <p:sldId id="264" r:id="rId18"/>
    <p:sldId id="274" r:id="rId19"/>
    <p:sldId id="273" r:id="rId20"/>
    <p:sldId id="276" r:id="rId21"/>
    <p:sldId id="257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GFS Artemisia Bold" panose="02000503080000020003" pitchFamily="2" charset="0"/>
      <p:regular r:id="rId27"/>
      <p:bold r:id="rId28"/>
    </p:embeddedFont>
    <p:embeddedFont>
      <p:font typeface="GFS Artemisia Bold Italics" panose="02000805000000090004" pitchFamily="2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15" autoAdjust="0"/>
  </p:normalViewPr>
  <p:slideViewPr>
    <p:cSldViewPr>
      <p:cViewPr varScale="1">
        <p:scale>
          <a:sx n="70" d="100"/>
          <a:sy n="70" d="100"/>
        </p:scale>
        <p:origin x="840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631" b="-1163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121477" y="8309292"/>
            <a:ext cx="12045046" cy="1774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3"/>
              </a:lnSpc>
            </a:pPr>
            <a:r>
              <a:rPr lang="en-US" sz="4938">
                <a:solidFill>
                  <a:srgbClr val="FFFFFF"/>
                </a:solidFill>
                <a:latin typeface="GFS Artemisia Bold"/>
              </a:rPr>
              <a:t>Pierre-Auguste Renoir </a:t>
            </a:r>
          </a:p>
          <a:p>
            <a:pPr algn="ctr">
              <a:lnSpc>
                <a:spcPts val="6913"/>
              </a:lnSpc>
              <a:spcBef>
                <a:spcPct val="0"/>
              </a:spcBef>
            </a:pPr>
            <a:r>
              <a:rPr lang="en-US" sz="4938">
                <a:solidFill>
                  <a:srgbClr val="FFFFFF"/>
                </a:solidFill>
                <a:latin typeface="GFS Artemisia Bold"/>
              </a:rPr>
              <a:t>(1841-1919)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95866" y="164608"/>
            <a:ext cx="7094083" cy="8886116"/>
          </a:xfrm>
          <a:custGeom>
            <a:avLst/>
            <a:gdLst/>
            <a:ahLst/>
            <a:cxnLst/>
            <a:rect l="l" t="t" r="r" b="b"/>
            <a:pathLst>
              <a:path w="7094083" h="8886116">
                <a:moveTo>
                  <a:pt x="0" y="0"/>
                </a:moveTo>
                <a:lnTo>
                  <a:pt x="7094082" y="0"/>
                </a:lnTo>
                <a:lnTo>
                  <a:pt x="7094082" y="8886116"/>
                </a:lnTo>
                <a:lnTo>
                  <a:pt x="0" y="8886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49678" y="9182100"/>
            <a:ext cx="17788644" cy="1435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1"/>
              </a:lnSpc>
              <a:spcBef>
                <a:spcPct val="0"/>
              </a:spcBef>
            </a:pPr>
            <a:r>
              <a:rPr lang="en-US" sz="2737" dirty="0" err="1">
                <a:solidFill>
                  <a:srgbClr val="FEFEFE"/>
                </a:solidFill>
                <a:latin typeface="GFS Artemisia Bold Italics"/>
              </a:rPr>
              <a:t>Ο</a:t>
            </a:r>
            <a:r>
              <a:rPr lang="en-US" sz="2737" dirty="0">
                <a:solidFill>
                  <a:srgbClr val="FEFEFE"/>
                </a:solidFill>
                <a:latin typeface="GFS Artemisia Bold Italics"/>
              </a:rPr>
              <a:t> π</a:t>
            </a:r>
            <a:r>
              <a:rPr lang="en-US" sz="2737" dirty="0" err="1">
                <a:solidFill>
                  <a:srgbClr val="FEFEFE"/>
                </a:solidFill>
                <a:latin typeface="GFS Artemisia Bold Italics"/>
              </a:rPr>
              <a:t>ερί</a:t>
            </a:r>
            <a:r>
              <a:rPr lang="en-US" sz="2737" dirty="0">
                <a:solidFill>
                  <a:srgbClr val="FEFEFE"/>
                </a:solidFill>
                <a:latin typeface="GFS Artemisia Bold Italics"/>
              </a:rPr>
              <a:t>πα</a:t>
            </a:r>
            <a:r>
              <a:rPr lang="en-US" sz="2737" dirty="0" err="1">
                <a:solidFill>
                  <a:srgbClr val="FEFEFE"/>
                </a:solidFill>
                <a:latin typeface="GFS Artemisia Bold Italics"/>
              </a:rPr>
              <a:t>τος</a:t>
            </a:r>
            <a:r>
              <a:rPr lang="en-US" sz="2737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737" dirty="0">
                <a:solidFill>
                  <a:srgbClr val="FEFEFE"/>
                </a:solidFill>
                <a:latin typeface="GFS Artemisia Bold"/>
              </a:rPr>
              <a:t>π.</a:t>
            </a:r>
            <a:r>
              <a:rPr lang="el-GR" sz="2737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37" dirty="0">
                <a:solidFill>
                  <a:srgbClr val="FEFEFE"/>
                </a:solidFill>
                <a:latin typeface="GFS Artemisia Bold"/>
              </a:rPr>
              <a:t>1876, </a:t>
            </a:r>
            <a:r>
              <a:rPr lang="en-US" sz="2737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737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7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737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7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737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737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737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37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737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37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737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737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737" dirty="0">
                <a:solidFill>
                  <a:srgbClr val="FEFEFE"/>
                </a:solidFill>
                <a:latin typeface="GFS Artemisia Bold"/>
              </a:rPr>
              <a:t>, 65 x 81 </a:t>
            </a:r>
            <a:r>
              <a:rPr lang="en-US" sz="2737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737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737" dirty="0" err="1">
                <a:solidFill>
                  <a:srgbClr val="FEFEFE"/>
                </a:solidFill>
                <a:latin typeface="GFS Artemisia Bold"/>
              </a:rPr>
              <a:t>Λ</a:t>
            </a:r>
            <a:r>
              <a:rPr lang="el-GR" sz="2737" dirty="0">
                <a:solidFill>
                  <a:srgbClr val="FEFEFE"/>
                </a:solidFill>
                <a:latin typeface="GFS Artemisia Bold"/>
              </a:rPr>
              <a:t>ο</a:t>
            </a:r>
            <a:r>
              <a:rPr lang="en-US" sz="2737" dirty="0" err="1">
                <a:solidFill>
                  <a:srgbClr val="FEFEFE"/>
                </a:solidFill>
                <a:latin typeface="GFS Artemisia Bold"/>
              </a:rPr>
              <a:t>ς</a:t>
            </a:r>
            <a:r>
              <a:rPr lang="en-US" sz="2737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37" dirty="0" err="1">
                <a:solidFill>
                  <a:srgbClr val="FEFEFE"/>
                </a:solidFill>
                <a:latin typeface="GFS Artemisia Bold"/>
              </a:rPr>
              <a:t>Άντζελες</a:t>
            </a:r>
            <a:r>
              <a:rPr lang="en-US" sz="2737" dirty="0">
                <a:solidFill>
                  <a:srgbClr val="FEFEFE"/>
                </a:solidFill>
                <a:latin typeface="GFS Artemisia Bold"/>
              </a:rPr>
              <a:t>, J. Paul Getty Museum.</a:t>
            </a:r>
          </a:p>
          <a:p>
            <a:pPr algn="ctr">
              <a:lnSpc>
                <a:spcPts val="3831"/>
              </a:lnSpc>
              <a:spcBef>
                <a:spcPct val="0"/>
              </a:spcBef>
            </a:pPr>
            <a:endParaRPr lang="en-US" sz="2737" dirty="0">
              <a:solidFill>
                <a:srgbClr val="FEFEFE"/>
              </a:solidFill>
              <a:latin typeface="GFS Artemisia Bold"/>
            </a:endParaRPr>
          </a:p>
          <a:p>
            <a:pPr algn="ctr">
              <a:lnSpc>
                <a:spcPts val="3831"/>
              </a:lnSpc>
              <a:spcBef>
                <a:spcPct val="0"/>
              </a:spcBef>
            </a:pPr>
            <a:endParaRPr lang="en-US" sz="2737" dirty="0">
              <a:solidFill>
                <a:srgbClr val="FEFEFE"/>
              </a:solidFill>
              <a:latin typeface="GFS Artemisia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02739" y="207454"/>
            <a:ext cx="6615068" cy="8839734"/>
          </a:xfrm>
          <a:custGeom>
            <a:avLst/>
            <a:gdLst/>
            <a:ahLst/>
            <a:cxnLst/>
            <a:rect l="l" t="t" r="r" b="b"/>
            <a:pathLst>
              <a:path w="6615068" h="8839734">
                <a:moveTo>
                  <a:pt x="0" y="0"/>
                </a:moveTo>
                <a:lnTo>
                  <a:pt x="6615068" y="0"/>
                </a:lnTo>
                <a:lnTo>
                  <a:pt x="6615068" y="8839734"/>
                </a:lnTo>
                <a:lnTo>
                  <a:pt x="0" y="88397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32545" y="9191625"/>
            <a:ext cx="17755455" cy="1976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Ακρο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β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άτ</a:t>
            </a:r>
            <a:r>
              <a:rPr lang="el-GR" sz="2700" dirty="0" err="1">
                <a:solidFill>
                  <a:srgbClr val="FEFEFE"/>
                </a:solidFill>
                <a:latin typeface="GFS Artemisia Bold Italics"/>
              </a:rPr>
              <a:t>ριες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στο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τσίρκο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 Fernando, 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1879,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, 134 x 100 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., </a:t>
            </a:r>
            <a:br>
              <a:rPr lang="el-GR" sz="2700" dirty="0">
                <a:solidFill>
                  <a:srgbClr val="FEFEFE"/>
                </a:solidFill>
                <a:latin typeface="GFS Artemisia Bold"/>
              </a:rPr>
            </a:b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Σικάγο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Ινστιτούτο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Τέχνης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Σικάγου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.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endParaRPr lang="en-US" sz="2700" dirty="0">
              <a:solidFill>
                <a:srgbClr val="FEFEFE"/>
              </a:solidFill>
              <a:latin typeface="GFS Artemisia Bold"/>
            </a:endParaRPr>
          </a:p>
          <a:p>
            <a:pPr algn="ctr">
              <a:lnSpc>
                <a:spcPts val="4060"/>
              </a:lnSpc>
              <a:spcBef>
                <a:spcPct val="0"/>
              </a:spcBef>
            </a:pPr>
            <a:endParaRPr lang="en-US" sz="2700" dirty="0">
              <a:solidFill>
                <a:srgbClr val="FEFEFE"/>
              </a:solidFill>
              <a:latin typeface="GFS Artemisia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93963" y="222716"/>
            <a:ext cx="5192023" cy="8875253"/>
          </a:xfrm>
          <a:custGeom>
            <a:avLst/>
            <a:gdLst/>
            <a:ahLst/>
            <a:cxnLst/>
            <a:rect l="l" t="t" r="r" b="b"/>
            <a:pathLst>
              <a:path w="5192023" h="8875253">
                <a:moveTo>
                  <a:pt x="0" y="0"/>
                </a:moveTo>
                <a:lnTo>
                  <a:pt x="5192024" y="0"/>
                </a:lnTo>
                <a:lnTo>
                  <a:pt x="5192024" y="8875253"/>
                </a:lnTo>
                <a:lnTo>
                  <a:pt x="0" y="88752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3929" y="9231004"/>
            <a:ext cx="17994071" cy="2026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i="1" dirty="0" err="1">
                <a:solidFill>
                  <a:srgbClr val="FEFEFE"/>
                </a:solidFill>
                <a:latin typeface="GFS Artemisia Bold"/>
              </a:rPr>
              <a:t>Φεύγοντ</a:t>
            </a:r>
            <a:r>
              <a:rPr lang="en-US" sz="2800" i="1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00" i="1" dirty="0" err="1">
                <a:solidFill>
                  <a:srgbClr val="FEFEFE"/>
                </a:solidFill>
                <a:latin typeface="GFS Artemisia Bold"/>
              </a:rPr>
              <a:t>ς</a:t>
            </a:r>
            <a:r>
              <a:rPr lang="en-US" sz="2800" i="1" dirty="0">
                <a:solidFill>
                  <a:srgbClr val="FEFEFE"/>
                </a:solidFill>
                <a:latin typeface="GFS Artemisia Bold"/>
              </a:rPr>
              <a:t> απ</a:t>
            </a:r>
            <a:r>
              <a:rPr lang="en-US" sz="2800" i="1" dirty="0" err="1">
                <a:solidFill>
                  <a:srgbClr val="FEFEFE"/>
                </a:solidFill>
                <a:latin typeface="GFS Artemisia Bold"/>
              </a:rPr>
              <a:t>ό</a:t>
            </a:r>
            <a:r>
              <a:rPr lang="en-US" sz="2800" i="1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00" i="1" dirty="0" err="1">
                <a:solidFill>
                  <a:srgbClr val="FEFEFE"/>
                </a:solidFill>
                <a:latin typeface="GFS Artemisia Bold"/>
              </a:rPr>
              <a:t>το</a:t>
            </a:r>
            <a:r>
              <a:rPr lang="en-US" sz="2800" i="1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00" i="1" dirty="0" err="1">
                <a:solidFill>
                  <a:srgbClr val="FEFEFE"/>
                </a:solidFill>
                <a:latin typeface="GFS Artemisia Bold"/>
              </a:rPr>
              <a:t>ωδείο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1877,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, 118 x 187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., </a:t>
            </a:r>
            <a:br>
              <a:rPr lang="el-GR" sz="2800" dirty="0">
                <a:solidFill>
                  <a:srgbClr val="FEFEFE"/>
                </a:solidFill>
                <a:latin typeface="GFS Artemisia Bold"/>
              </a:rPr>
            </a:b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Φιλ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δέλφει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α, Barnes Foundation.</a:t>
            </a:r>
          </a:p>
          <a:p>
            <a:pPr algn="ctr">
              <a:lnSpc>
                <a:spcPts val="3920"/>
              </a:lnSpc>
              <a:spcBef>
                <a:spcPct val="0"/>
              </a:spcBef>
            </a:pPr>
            <a:endParaRPr lang="en-US" sz="2800" dirty="0">
              <a:solidFill>
                <a:srgbClr val="FEFEFE"/>
              </a:solidFill>
              <a:latin typeface="GFS Artemisia Bold"/>
            </a:endParaRPr>
          </a:p>
          <a:p>
            <a:pPr algn="ctr">
              <a:lnSpc>
                <a:spcPts val="3920"/>
              </a:lnSpc>
              <a:spcBef>
                <a:spcPct val="0"/>
              </a:spcBef>
            </a:pPr>
            <a:endParaRPr lang="en-US" sz="2800" dirty="0">
              <a:solidFill>
                <a:srgbClr val="FEFEFE"/>
              </a:solidFill>
              <a:latin typeface="GFS Artemisia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92539" y="332849"/>
            <a:ext cx="7102922" cy="8736594"/>
          </a:xfrm>
          <a:custGeom>
            <a:avLst/>
            <a:gdLst/>
            <a:ahLst/>
            <a:cxnLst/>
            <a:rect l="l" t="t" r="r" b="b"/>
            <a:pathLst>
              <a:path w="7102922" h="8736594">
                <a:moveTo>
                  <a:pt x="0" y="0"/>
                </a:moveTo>
                <a:lnTo>
                  <a:pt x="7102922" y="0"/>
                </a:lnTo>
                <a:lnTo>
                  <a:pt x="7102922" y="8736594"/>
                </a:lnTo>
                <a:lnTo>
                  <a:pt x="0" y="87365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3929" y="9191625"/>
            <a:ext cx="17994071" cy="1462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Δύο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 α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δερφές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στην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τ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ράτσ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α, 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1881,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, 100 x 80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., </a:t>
            </a:r>
            <a:br>
              <a:rPr lang="el-GR" sz="2700" dirty="0">
                <a:solidFill>
                  <a:srgbClr val="FEFEFE"/>
                </a:solidFill>
                <a:latin typeface="GFS Artemisia Bold"/>
              </a:rPr>
            </a:b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Σικάγο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Ινστιτούτο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Τέχνης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.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endParaRPr lang="en-US" sz="2700" dirty="0">
              <a:solidFill>
                <a:srgbClr val="FEFEFE"/>
              </a:solidFill>
              <a:latin typeface="GFS Artemisia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93271" y="222716"/>
            <a:ext cx="5390654" cy="8837137"/>
          </a:xfrm>
          <a:custGeom>
            <a:avLst/>
            <a:gdLst/>
            <a:ahLst/>
            <a:cxnLst/>
            <a:rect l="l" t="t" r="r" b="b"/>
            <a:pathLst>
              <a:path w="5390654" h="8837137">
                <a:moveTo>
                  <a:pt x="0" y="0"/>
                </a:moveTo>
                <a:lnTo>
                  <a:pt x="5390654" y="0"/>
                </a:lnTo>
                <a:lnTo>
                  <a:pt x="5390654" y="8837138"/>
                </a:lnTo>
                <a:lnTo>
                  <a:pt x="0" y="8837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61314" y="9172575"/>
            <a:ext cx="16965371" cy="97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Ροζ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κ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ι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μ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λε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 (Alice </a:t>
            </a: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κ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ι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 Elisabeth </a:t>
            </a: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Cahen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d'Anvers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), 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1881, </a:t>
            </a:r>
            <a:br>
              <a:rPr lang="el-GR" sz="2800" dirty="0">
                <a:solidFill>
                  <a:srgbClr val="FEFEFE"/>
                </a:solidFill>
                <a:latin typeface="GFS Artemisia Bold"/>
              </a:rPr>
            </a:b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l-GR" sz="2800" dirty="0">
                <a:solidFill>
                  <a:srgbClr val="FEFEFE"/>
                </a:solidFill>
                <a:latin typeface="GFS Artemisia Bold"/>
              </a:rPr>
              <a:t>119 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x </a:t>
            </a:r>
            <a:r>
              <a:rPr lang="el-GR" sz="2800" dirty="0">
                <a:solidFill>
                  <a:srgbClr val="FEFEFE"/>
                </a:solidFill>
                <a:latin typeface="GFS Artemisia Bold"/>
              </a:rPr>
              <a:t>74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Σάο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Πάολο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, Museo de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Arte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 de Sao Paulo.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92893" y="286967"/>
            <a:ext cx="12145306" cy="8971333"/>
          </a:xfrm>
          <a:custGeom>
            <a:avLst/>
            <a:gdLst/>
            <a:ahLst/>
            <a:cxnLst/>
            <a:rect l="l" t="t" r="r" b="b"/>
            <a:pathLst>
              <a:path w="12145306" h="8971333">
                <a:moveTo>
                  <a:pt x="0" y="0"/>
                </a:moveTo>
                <a:lnTo>
                  <a:pt x="12145306" y="0"/>
                </a:lnTo>
                <a:lnTo>
                  <a:pt x="12145306" y="8971333"/>
                </a:lnTo>
                <a:lnTo>
                  <a:pt x="0" y="8971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6964" y="9356743"/>
            <a:ext cx="17994071" cy="434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Γεύμ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α 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μετά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τη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βα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ρκάδ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α, 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1881,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, 130 x 173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Ουάσινγκτον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, Philips Collection.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76321" y="323524"/>
            <a:ext cx="4258910" cy="8934776"/>
          </a:xfrm>
          <a:custGeom>
            <a:avLst/>
            <a:gdLst/>
            <a:ahLst/>
            <a:cxnLst/>
            <a:rect l="l" t="t" r="r" b="b"/>
            <a:pathLst>
              <a:path w="4258910" h="8934776">
                <a:moveTo>
                  <a:pt x="0" y="0"/>
                </a:moveTo>
                <a:lnTo>
                  <a:pt x="4258910" y="0"/>
                </a:lnTo>
                <a:lnTo>
                  <a:pt x="4258910" y="8934776"/>
                </a:lnTo>
                <a:lnTo>
                  <a:pt x="0" y="89347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3929" y="9240538"/>
            <a:ext cx="17994071" cy="493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Χορός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στην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εξοχή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1883,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l-GR" sz="2900" dirty="0">
                <a:solidFill>
                  <a:srgbClr val="FEFEFE"/>
                </a:solidFill>
                <a:latin typeface="GFS Artemisia Bold"/>
              </a:rPr>
              <a:t>180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 x </a:t>
            </a:r>
            <a:r>
              <a:rPr lang="el-GR" sz="2900" dirty="0">
                <a:solidFill>
                  <a:srgbClr val="FEFEFE"/>
                </a:solidFill>
                <a:latin typeface="GFS Artemisia Bold"/>
              </a:rPr>
              <a:t>9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0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ρίσι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Μουσείο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 Orsay.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26913" y="253844"/>
            <a:ext cx="5634174" cy="8826382"/>
          </a:xfrm>
          <a:custGeom>
            <a:avLst/>
            <a:gdLst/>
            <a:ahLst/>
            <a:cxnLst/>
            <a:rect l="l" t="t" r="r" b="b"/>
            <a:pathLst>
              <a:path w="5634174" h="8826382">
                <a:moveTo>
                  <a:pt x="0" y="0"/>
                </a:moveTo>
                <a:lnTo>
                  <a:pt x="5634174" y="0"/>
                </a:lnTo>
                <a:lnTo>
                  <a:pt x="5634174" y="8826381"/>
                </a:lnTo>
                <a:lnTo>
                  <a:pt x="0" y="88263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0452" y="9240538"/>
            <a:ext cx="17994071" cy="493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Οι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ομ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ρέλες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,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 π</a:t>
            </a:r>
            <a:r>
              <a:rPr lang="el-GR" sz="2900" dirty="0">
                <a:solidFill>
                  <a:srgbClr val="FEFEFE"/>
                </a:solidFill>
                <a:latin typeface="GFS Artemisia Bold"/>
              </a:rPr>
              <a:t>. 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1883,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, 180 x 115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Λονδίνο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Eθνική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Πιν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κοθήκη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12335" y="246093"/>
            <a:ext cx="13157258" cy="8781634"/>
          </a:xfrm>
          <a:custGeom>
            <a:avLst/>
            <a:gdLst/>
            <a:ahLst/>
            <a:cxnLst/>
            <a:rect l="l" t="t" r="r" b="b"/>
            <a:pathLst>
              <a:path w="13157258" h="8781634">
                <a:moveTo>
                  <a:pt x="0" y="0"/>
                </a:moveTo>
                <a:lnTo>
                  <a:pt x="13157258" y="0"/>
                </a:lnTo>
                <a:lnTo>
                  <a:pt x="13157258" y="8781635"/>
                </a:lnTo>
                <a:lnTo>
                  <a:pt x="0" y="87816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3929" y="9182100"/>
            <a:ext cx="17994071" cy="2073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Οι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μεγάλες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λουόμενες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1884-87,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, 118 x 171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., </a:t>
            </a:r>
            <a:br>
              <a:rPr lang="el-GR" sz="2900" dirty="0">
                <a:solidFill>
                  <a:srgbClr val="FEFEFE"/>
                </a:solidFill>
                <a:latin typeface="GFS Artemisia Bold"/>
              </a:rPr>
            </a:b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Φιλ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δέλφει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α, Philadelphia Museum of Art.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endParaRPr lang="en-US" sz="2900" dirty="0">
              <a:solidFill>
                <a:srgbClr val="FEFEFE"/>
              </a:solidFill>
              <a:latin typeface="GFS Artemisia Bold"/>
            </a:endParaRPr>
          </a:p>
          <a:p>
            <a:pPr algn="ctr">
              <a:lnSpc>
                <a:spcPts val="4060"/>
              </a:lnSpc>
              <a:spcBef>
                <a:spcPct val="0"/>
              </a:spcBef>
            </a:pPr>
            <a:endParaRPr lang="en-US" sz="2900" dirty="0">
              <a:solidFill>
                <a:srgbClr val="FEFEFE"/>
              </a:solidFill>
              <a:latin typeface="GFS Artemisia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26854" y="206339"/>
            <a:ext cx="6589526" cy="8825259"/>
          </a:xfrm>
          <a:custGeom>
            <a:avLst/>
            <a:gdLst/>
            <a:ahLst/>
            <a:cxnLst/>
            <a:rect l="l" t="t" r="r" b="b"/>
            <a:pathLst>
              <a:path w="6589526" h="8825259">
                <a:moveTo>
                  <a:pt x="0" y="0"/>
                </a:moveTo>
                <a:lnTo>
                  <a:pt x="6589527" y="0"/>
                </a:lnTo>
                <a:lnTo>
                  <a:pt x="6589527" y="8825258"/>
                </a:lnTo>
                <a:lnTo>
                  <a:pt x="0" y="88252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24582" y="9172575"/>
            <a:ext cx="17994071" cy="470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Κορίτσι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α </a:t>
            </a: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στο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 π</a:t>
            </a: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ιάνο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1892,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, 116 x 90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ρίσι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Μουσείο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 Orsay.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02795" y="275742"/>
            <a:ext cx="11063517" cy="8982558"/>
          </a:xfrm>
          <a:custGeom>
            <a:avLst/>
            <a:gdLst/>
            <a:ahLst/>
            <a:cxnLst/>
            <a:rect l="l" t="t" r="r" b="b"/>
            <a:pathLst>
              <a:path w="11063517" h="8982558">
                <a:moveTo>
                  <a:pt x="0" y="0"/>
                </a:moveTo>
                <a:lnTo>
                  <a:pt x="11063517" y="0"/>
                </a:lnTo>
                <a:lnTo>
                  <a:pt x="11063517" y="8982558"/>
                </a:lnTo>
                <a:lnTo>
                  <a:pt x="0" y="8982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6964" y="9356743"/>
            <a:ext cx="17994071" cy="434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Ε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ιστροφή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απ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ό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γιορτή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π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άνω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στο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π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λοίο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1862,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, 50</a:t>
            </a:r>
            <a:r>
              <a:rPr lang="el-GR" sz="2600" dirty="0">
                <a:solidFill>
                  <a:srgbClr val="FEFEFE"/>
                </a:solidFill>
                <a:latin typeface="GFS Artemisia Bold"/>
              </a:rPr>
              <a:t>,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1 x 62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Ιδιωτική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συλλογή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42593" y="225677"/>
            <a:ext cx="12602815" cy="8805166"/>
          </a:xfrm>
          <a:custGeom>
            <a:avLst/>
            <a:gdLst/>
            <a:ahLst/>
            <a:cxnLst/>
            <a:rect l="l" t="t" r="r" b="b"/>
            <a:pathLst>
              <a:path w="12602815" h="8805166">
                <a:moveTo>
                  <a:pt x="0" y="0"/>
                </a:moveTo>
                <a:lnTo>
                  <a:pt x="12602814" y="0"/>
                </a:lnTo>
                <a:lnTo>
                  <a:pt x="12602814" y="8805166"/>
                </a:lnTo>
                <a:lnTo>
                  <a:pt x="0" y="8805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6964" y="9211319"/>
            <a:ext cx="17994071" cy="1547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Ποτ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μό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λοι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α </a:t>
            </a: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στον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Σηκουάν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α, 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1870,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l-GR" sz="2900" dirty="0">
                <a:solidFill>
                  <a:srgbClr val="FEFEFE"/>
                </a:solidFill>
                <a:latin typeface="GFS Artemisia Bold"/>
              </a:rPr>
              <a:t>47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 x </a:t>
            </a:r>
            <a:r>
              <a:rPr lang="el-GR" sz="2900" dirty="0">
                <a:solidFill>
                  <a:srgbClr val="FEFEFE"/>
                </a:solidFill>
                <a:latin typeface="GFS Artemisia Bold"/>
              </a:rPr>
              <a:t>64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ρίσι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900" dirty="0" err="1">
                <a:solidFill>
                  <a:srgbClr val="FEFEFE"/>
                </a:solidFill>
                <a:latin typeface="GFS Artemisia Bold"/>
              </a:rPr>
              <a:t>Mουσείο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 Orsay.</a:t>
            </a:r>
          </a:p>
          <a:p>
            <a:pPr algn="ctr">
              <a:lnSpc>
                <a:spcPts val="4060"/>
              </a:lnSpc>
              <a:spcBef>
                <a:spcPct val="0"/>
              </a:spcBef>
            </a:pPr>
            <a:endParaRPr lang="en-US" sz="2900" dirty="0">
              <a:solidFill>
                <a:srgbClr val="FEFEFE"/>
              </a:solidFill>
              <a:latin typeface="GFS Artemisia Bold"/>
            </a:endParaRPr>
          </a:p>
          <a:p>
            <a:pPr algn="ctr">
              <a:lnSpc>
                <a:spcPts val="4060"/>
              </a:lnSpc>
              <a:spcBef>
                <a:spcPct val="0"/>
              </a:spcBef>
            </a:pPr>
            <a:endParaRPr lang="en-US" sz="2900" dirty="0">
              <a:solidFill>
                <a:srgbClr val="FEFEFE"/>
              </a:solidFill>
              <a:latin typeface="GFS Artemisia 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20701" y="302255"/>
            <a:ext cx="7091126" cy="8790652"/>
          </a:xfrm>
          <a:custGeom>
            <a:avLst/>
            <a:gdLst/>
            <a:ahLst/>
            <a:cxnLst/>
            <a:rect l="l" t="t" r="r" b="b"/>
            <a:pathLst>
              <a:path w="7091126" h="8790652">
                <a:moveTo>
                  <a:pt x="0" y="0"/>
                </a:moveTo>
                <a:lnTo>
                  <a:pt x="7091127" y="0"/>
                </a:lnTo>
                <a:lnTo>
                  <a:pt x="7091127" y="8790652"/>
                </a:lnTo>
                <a:lnTo>
                  <a:pt x="0" y="87906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6964" y="9172575"/>
            <a:ext cx="17994071" cy="470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Αυτο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ροσω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ογρ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φί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α, 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1899,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, 41 x 34 </a:t>
            </a:r>
            <a:r>
              <a:rPr lang="en-US" sz="2800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., Williamstown, Clark Art Institute.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87232" y="175536"/>
            <a:ext cx="6513536" cy="9082764"/>
          </a:xfrm>
          <a:custGeom>
            <a:avLst/>
            <a:gdLst/>
            <a:ahLst/>
            <a:cxnLst/>
            <a:rect l="l" t="t" r="r" b="b"/>
            <a:pathLst>
              <a:path w="6513536" h="9082764">
                <a:moveTo>
                  <a:pt x="0" y="0"/>
                </a:moveTo>
                <a:lnTo>
                  <a:pt x="6513536" y="0"/>
                </a:lnTo>
                <a:lnTo>
                  <a:pt x="6513536" y="9082764"/>
                </a:lnTo>
                <a:lnTo>
                  <a:pt x="0" y="90827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3929" y="9356743"/>
            <a:ext cx="17994071" cy="457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Νεκρή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φύση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1864,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l-GR" sz="27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, 130 x 96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., Winterthur, Oskar Reinhart Collection.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54831" y="269414"/>
            <a:ext cx="11378337" cy="8988886"/>
          </a:xfrm>
          <a:custGeom>
            <a:avLst/>
            <a:gdLst/>
            <a:ahLst/>
            <a:cxnLst/>
            <a:rect l="l" t="t" r="r" b="b"/>
            <a:pathLst>
              <a:path w="11378337" h="8988886">
                <a:moveTo>
                  <a:pt x="0" y="0"/>
                </a:moveTo>
                <a:lnTo>
                  <a:pt x="11378338" y="0"/>
                </a:lnTo>
                <a:lnTo>
                  <a:pt x="11378338" y="8988886"/>
                </a:lnTo>
                <a:lnTo>
                  <a:pt x="0" y="89888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6964" y="9356743"/>
            <a:ext cx="17994071" cy="434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τινέρ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στο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Bois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de Boulogne, 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1868,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, 72 x 90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Ιδιωτική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συλλογή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02915" y="240138"/>
            <a:ext cx="12099502" cy="9018162"/>
          </a:xfrm>
          <a:custGeom>
            <a:avLst/>
            <a:gdLst/>
            <a:ahLst/>
            <a:cxnLst/>
            <a:rect l="l" t="t" r="r" b="b"/>
            <a:pathLst>
              <a:path w="12099502" h="9018162">
                <a:moveTo>
                  <a:pt x="0" y="0"/>
                </a:moveTo>
                <a:lnTo>
                  <a:pt x="12099502" y="0"/>
                </a:lnTo>
                <a:lnTo>
                  <a:pt x="12099502" y="9018162"/>
                </a:lnTo>
                <a:lnTo>
                  <a:pt x="0" y="90181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6964" y="9356743"/>
            <a:ext cx="17994071" cy="434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Χορός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στο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Moulin de la Galette, 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1876,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, 131 x 175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ρίσι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Μουσείο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 Orsay.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24500" y="434820"/>
            <a:ext cx="10639000" cy="8637889"/>
          </a:xfrm>
          <a:custGeom>
            <a:avLst/>
            <a:gdLst/>
            <a:ahLst/>
            <a:cxnLst/>
            <a:rect l="l" t="t" r="r" b="b"/>
            <a:pathLst>
              <a:path w="10639000" h="8637889">
                <a:moveTo>
                  <a:pt x="0" y="0"/>
                </a:moveTo>
                <a:lnTo>
                  <a:pt x="10639000" y="0"/>
                </a:lnTo>
                <a:lnTo>
                  <a:pt x="10639000" y="8637889"/>
                </a:lnTo>
                <a:lnTo>
                  <a:pt x="0" y="86378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6964" y="9191625"/>
            <a:ext cx="17437299" cy="93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O Monet 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ζωγρ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φίζει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τον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κή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ο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του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στο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Argenteuil, 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1873,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, </a:t>
            </a:r>
            <a:br>
              <a:rPr lang="el-GR" sz="2600" dirty="0">
                <a:solidFill>
                  <a:srgbClr val="FEFEFE"/>
                </a:solidFill>
                <a:latin typeface="GFS Artemisia Bold"/>
              </a:rPr>
            </a:b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61 x 50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Χάρτφορντ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, Wadsworth Atheneum.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26574" y="318894"/>
            <a:ext cx="11927608" cy="8657118"/>
          </a:xfrm>
          <a:custGeom>
            <a:avLst/>
            <a:gdLst/>
            <a:ahLst/>
            <a:cxnLst/>
            <a:rect l="l" t="t" r="r" b="b"/>
            <a:pathLst>
              <a:path w="11927608" h="8657118">
                <a:moveTo>
                  <a:pt x="0" y="0"/>
                </a:moveTo>
                <a:lnTo>
                  <a:pt x="11927608" y="0"/>
                </a:lnTo>
                <a:lnTo>
                  <a:pt x="11927608" y="8657117"/>
                </a:lnTo>
                <a:lnTo>
                  <a:pt x="0" y="8657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74" t="-129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6964" y="9191625"/>
            <a:ext cx="17994071" cy="930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Η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Camille Monet 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κ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ι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ο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γ</a:t>
            </a:r>
            <a:r>
              <a:rPr lang="el-GR" sz="2600" dirty="0" err="1">
                <a:solidFill>
                  <a:srgbClr val="FEFEFE"/>
                </a:solidFill>
                <a:latin typeface="GFS Artemisia Bold Italics"/>
              </a:rPr>
              <a:t>ιο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ς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της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Jean 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σε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κή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ο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στο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Argenteuil, 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1874,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, </a:t>
            </a:r>
            <a:br>
              <a:rPr lang="el-GR" sz="2600" dirty="0">
                <a:solidFill>
                  <a:srgbClr val="FEFEFE"/>
                </a:solidFill>
                <a:latin typeface="GFS Artemisia Bold"/>
              </a:rPr>
            </a:b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51 x 68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Ουάσινγκτον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Εθνική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Πιν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κοθήκη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20769" y="275742"/>
            <a:ext cx="6766297" cy="8711970"/>
          </a:xfrm>
          <a:custGeom>
            <a:avLst/>
            <a:gdLst/>
            <a:ahLst/>
            <a:cxnLst/>
            <a:rect l="l" t="t" r="r" b="b"/>
            <a:pathLst>
              <a:path w="6766297" h="8711970">
                <a:moveTo>
                  <a:pt x="0" y="0"/>
                </a:moveTo>
                <a:lnTo>
                  <a:pt x="6766297" y="0"/>
                </a:lnTo>
                <a:lnTo>
                  <a:pt x="6766297" y="8711971"/>
                </a:lnTo>
                <a:lnTo>
                  <a:pt x="0" y="87119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6964" y="9191625"/>
            <a:ext cx="17994071" cy="457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Θεωρείο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1874,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, 80 x 64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Λονδίνο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Courtauld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 Institute of Art.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08411" y="196203"/>
            <a:ext cx="7219471" cy="9062097"/>
          </a:xfrm>
          <a:custGeom>
            <a:avLst/>
            <a:gdLst/>
            <a:ahLst/>
            <a:cxnLst/>
            <a:rect l="l" t="t" r="r" b="b"/>
            <a:pathLst>
              <a:path w="7219471" h="9062097">
                <a:moveTo>
                  <a:pt x="0" y="0"/>
                </a:moveTo>
                <a:lnTo>
                  <a:pt x="7219470" y="0"/>
                </a:lnTo>
                <a:lnTo>
                  <a:pt x="7219470" y="9062097"/>
                </a:lnTo>
                <a:lnTo>
                  <a:pt x="0" y="9062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6964" y="9356743"/>
            <a:ext cx="17994071" cy="434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Δί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π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λ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α 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στη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θάλ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α</a:t>
            </a:r>
            <a:r>
              <a:rPr lang="en-US" sz="2600" dirty="0" err="1">
                <a:solidFill>
                  <a:srgbClr val="FEFEFE"/>
                </a:solidFill>
                <a:latin typeface="GFS Artemisia Bold Italics"/>
              </a:rPr>
              <a:t>σσ</a:t>
            </a:r>
            <a:r>
              <a:rPr lang="en-US" sz="2600" dirty="0">
                <a:solidFill>
                  <a:srgbClr val="FEFEFE"/>
                </a:solidFill>
                <a:latin typeface="GFS Artemisia Bold Italics"/>
              </a:rPr>
              <a:t>α, 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1876,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ιογρ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φί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σε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κ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μ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β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ά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, 175 x 131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.,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Π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α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ρίσι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, </a:t>
            </a:r>
            <a:r>
              <a:rPr lang="en-US" sz="2600" dirty="0" err="1">
                <a:solidFill>
                  <a:srgbClr val="FEFEFE"/>
                </a:solidFill>
                <a:latin typeface="GFS Artemisia Bold"/>
              </a:rPr>
              <a:t>Μουσείο</a:t>
            </a:r>
            <a:r>
              <a:rPr lang="en-US" sz="2600" dirty="0">
                <a:solidFill>
                  <a:srgbClr val="FEFEFE"/>
                </a:solidFill>
                <a:latin typeface="GFS Artemisia Bold"/>
              </a:rPr>
              <a:t> Orsay.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463</Words>
  <Application>Microsoft Macintosh PowerPoint</Application>
  <PresentationFormat>Προσαρμογή</PresentationFormat>
  <Paragraphs>22</Paragraphs>
  <Slides>21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6" baseType="lpstr">
      <vt:lpstr>Calibri</vt:lpstr>
      <vt:lpstr>GFS Artemisia Bold Italics</vt:lpstr>
      <vt:lpstr>Arial</vt:lpstr>
      <vt:lpstr>GFS Artemisia Bold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Pierre-Auguste Renoir (1841-1919)</dc:title>
  <cp:lastModifiedBy>Microsoft Office User</cp:lastModifiedBy>
  <cp:revision>3</cp:revision>
  <dcterms:created xsi:type="dcterms:W3CDTF">2006-08-16T00:00:00Z</dcterms:created>
  <dcterms:modified xsi:type="dcterms:W3CDTF">2024-06-10T14:11:45Z</dcterms:modified>
  <dc:identifier>DAF5fxB0W9A</dc:identifier>
</cp:coreProperties>
</file>