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FS Artemisia" panose="02000503080000020003" pitchFamily="2" charset="0"/>
      <p:regular r:id="rId27"/>
    </p:embeddedFont>
    <p:embeddedFont>
      <p:font typeface="GFS Artemisia Bold" panose="02000503080000020003" pitchFamily="2" charset="0"/>
      <p:regular r:id="rId28"/>
      <p:bold r:id="rId29"/>
    </p:embeddedFont>
    <p:embeddedFont>
      <p:font typeface="GFS Artemisia Bold Italics" panose="02000805000000090004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333" b="-5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67776" y="8354370"/>
            <a:ext cx="12277242" cy="193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7"/>
              </a:lnSpc>
            </a:pPr>
            <a:r>
              <a:rPr lang="en-US" sz="5362">
                <a:solidFill>
                  <a:srgbClr val="FFFFFF"/>
                </a:solidFill>
                <a:latin typeface="GFS Artemisia Bold"/>
              </a:rPr>
              <a:t>Théodore Géricault</a:t>
            </a:r>
          </a:p>
          <a:p>
            <a:pPr algn="ctr">
              <a:lnSpc>
                <a:spcPts val="7507"/>
              </a:lnSpc>
              <a:spcBef>
                <a:spcPct val="0"/>
              </a:spcBef>
            </a:pPr>
            <a:r>
              <a:rPr lang="en-US" sz="5362">
                <a:solidFill>
                  <a:srgbClr val="FFFFFF"/>
                </a:solidFill>
                <a:latin typeface="GFS Artemisia Bold"/>
              </a:rPr>
              <a:t> (1791-1824)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1309" y="225712"/>
            <a:ext cx="11862401" cy="8914670"/>
          </a:xfrm>
          <a:custGeom>
            <a:avLst/>
            <a:gdLst/>
            <a:ahLst/>
            <a:cxnLst/>
            <a:rect l="l" t="t" r="r" b="b"/>
            <a:pathLst>
              <a:path w="11862401" h="8914670">
                <a:moveTo>
                  <a:pt x="0" y="0"/>
                </a:moveTo>
                <a:lnTo>
                  <a:pt x="11862401" y="0"/>
                </a:lnTo>
                <a:lnTo>
                  <a:pt x="11862401" y="8914670"/>
                </a:lnTo>
                <a:lnTo>
                  <a:pt x="0" y="8914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2" t="-2052" r="-1322" b="-8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929" y="9240538"/>
            <a:ext cx="17994071" cy="49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To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ν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υάγιο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1821-24,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19 x 25 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0814" y="224916"/>
            <a:ext cx="11530405" cy="8766408"/>
          </a:xfrm>
          <a:custGeom>
            <a:avLst/>
            <a:gdLst/>
            <a:ahLst/>
            <a:cxnLst/>
            <a:rect l="l" t="t" r="r" b="b"/>
            <a:pathLst>
              <a:path w="11530405" h="8766408">
                <a:moveTo>
                  <a:pt x="0" y="0"/>
                </a:moveTo>
                <a:lnTo>
                  <a:pt x="11530406" y="0"/>
                </a:lnTo>
                <a:lnTo>
                  <a:pt x="11530406" y="8766409"/>
                </a:lnTo>
                <a:lnTo>
                  <a:pt x="0" y="8766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7670" y="9182100"/>
            <a:ext cx="16882811" cy="104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ζάρι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α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λόγων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(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Πέντε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άλογ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στον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άσσ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λο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),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1816-19, </a:t>
            </a:r>
            <a:br>
              <a:rPr lang="el-GR" sz="2900" dirty="0">
                <a:solidFill>
                  <a:srgbClr val="FEFEFE"/>
                </a:solidFill>
                <a:latin typeface="GFS Artemisia Bold"/>
              </a:rPr>
            </a:br>
            <a:r>
              <a:rPr lang="el-GR" sz="2900" dirty="0">
                <a:solidFill>
                  <a:srgbClr val="FEFEFE"/>
                </a:solidFill>
                <a:latin typeface="GFS Artemisia Bold"/>
              </a:rPr>
              <a:t>υδατογραφία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ύρο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πα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νί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κόκκινη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κιμωλί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α, 230 x 300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3628" y="222716"/>
            <a:ext cx="7744976" cy="8851401"/>
          </a:xfrm>
          <a:custGeom>
            <a:avLst/>
            <a:gdLst/>
            <a:ahLst/>
            <a:cxnLst/>
            <a:rect l="l" t="t" r="r" b="b"/>
            <a:pathLst>
              <a:path w="7744976" h="8851401">
                <a:moveTo>
                  <a:pt x="0" y="0"/>
                </a:moveTo>
                <a:lnTo>
                  <a:pt x="7744975" y="0"/>
                </a:lnTo>
                <a:lnTo>
                  <a:pt x="7744975" y="8851401"/>
                </a:lnTo>
                <a:lnTo>
                  <a:pt x="0" y="885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288000" cy="1021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Ηρωικό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το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ίο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ψ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ράδες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1818,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250 x 218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endParaRPr lang="el-GR" sz="2900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Μόν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χο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1326" y="185591"/>
            <a:ext cx="12585348" cy="8843305"/>
          </a:xfrm>
          <a:custGeom>
            <a:avLst/>
            <a:gdLst/>
            <a:ahLst/>
            <a:cxnLst/>
            <a:rect l="l" t="t" r="r" b="b"/>
            <a:pathLst>
              <a:path w="12585348" h="8843305">
                <a:moveTo>
                  <a:pt x="0" y="0"/>
                </a:moveTo>
                <a:lnTo>
                  <a:pt x="12585348" y="0"/>
                </a:lnTo>
                <a:lnTo>
                  <a:pt x="12585348" y="8843305"/>
                </a:lnTo>
                <a:lnTo>
                  <a:pt x="0" y="8843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6923" y="9172575"/>
            <a:ext cx="18054155" cy="482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863" dirty="0">
                <a:solidFill>
                  <a:srgbClr val="FEFEFE"/>
                </a:solidFill>
                <a:latin typeface="GFS Artemisia Bold Italics"/>
              </a:rPr>
              <a:t>ππ</a:t>
            </a:r>
            <a:r>
              <a:rPr lang="en-US" sz="2863" dirty="0" err="1">
                <a:solidFill>
                  <a:srgbClr val="FEFEFE"/>
                </a:solidFill>
                <a:latin typeface="GFS Artemisia Bold Italics"/>
              </a:rPr>
              <a:t>οδρομίες</a:t>
            </a:r>
            <a:r>
              <a:rPr lang="en-US" sz="2863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63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863" dirty="0">
                <a:solidFill>
                  <a:srgbClr val="FEFEFE"/>
                </a:solidFill>
                <a:latin typeface="GFS Artemisia Bold Italics"/>
              </a:rPr>
              <a:t> Epsom,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 1821, 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863" dirty="0">
                <a:solidFill>
                  <a:srgbClr val="FEFEFE"/>
                </a:solidFill>
                <a:latin typeface="GFS Artemisia Bold"/>
              </a:rPr>
              <a:t>92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 x </a:t>
            </a:r>
            <a:r>
              <a:rPr lang="el-GR" sz="2863" dirty="0">
                <a:solidFill>
                  <a:srgbClr val="FEFEFE"/>
                </a:solidFill>
                <a:latin typeface="GFS Artemisia Bold"/>
              </a:rPr>
              <a:t>123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63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863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2349" y="206908"/>
            <a:ext cx="10866103" cy="8922314"/>
          </a:xfrm>
          <a:custGeom>
            <a:avLst/>
            <a:gdLst/>
            <a:ahLst/>
            <a:cxnLst/>
            <a:rect l="l" t="t" r="r" b="b"/>
            <a:pathLst>
              <a:path w="10866103" h="8922314">
                <a:moveTo>
                  <a:pt x="0" y="0"/>
                </a:moveTo>
                <a:lnTo>
                  <a:pt x="10866103" y="0"/>
                </a:lnTo>
                <a:lnTo>
                  <a:pt x="10866103" y="8922314"/>
                </a:lnTo>
                <a:lnTo>
                  <a:pt x="0" y="8922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3845" y="9172575"/>
            <a:ext cx="18054155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γύψινος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κλί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βα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νος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1822-1823,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50 x 61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800" dirty="0">
                <a:solidFill>
                  <a:srgbClr val="FEFEFE"/>
                </a:solidFill>
                <a:latin typeface="GFS Artemisia"/>
              </a:rPr>
              <a:t>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01792" y="177158"/>
            <a:ext cx="7144008" cy="8903823"/>
          </a:xfrm>
          <a:custGeom>
            <a:avLst/>
            <a:gdLst/>
            <a:ahLst/>
            <a:cxnLst/>
            <a:rect l="l" t="t" r="r" b="b"/>
            <a:pathLst>
              <a:path w="7144008" h="8903823">
                <a:moveTo>
                  <a:pt x="0" y="0"/>
                </a:moveTo>
                <a:lnTo>
                  <a:pt x="7144008" y="0"/>
                </a:lnTo>
                <a:lnTo>
                  <a:pt x="7144008" y="8903823"/>
                </a:lnTo>
                <a:lnTo>
                  <a:pt x="0" y="890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3845" y="9182100"/>
            <a:ext cx="17820309" cy="48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Κορμός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γυμνού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άν</a:t>
            </a:r>
            <a:r>
              <a:rPr lang="el-GR" sz="2826" dirty="0">
                <a:solidFill>
                  <a:srgbClr val="FEFEFE"/>
                </a:solidFill>
                <a:latin typeface="GFS Artemisia Bold Italics"/>
              </a:rPr>
              <a:t>δ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ρ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1812,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102 x 82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5047" y="233310"/>
            <a:ext cx="7213699" cy="8783556"/>
          </a:xfrm>
          <a:custGeom>
            <a:avLst/>
            <a:gdLst/>
            <a:ahLst/>
            <a:cxnLst/>
            <a:rect l="l" t="t" r="r" b="b"/>
            <a:pathLst>
              <a:path w="7213699" h="8783556">
                <a:moveTo>
                  <a:pt x="0" y="0"/>
                </a:moveTo>
                <a:lnTo>
                  <a:pt x="7213699" y="0"/>
                </a:lnTo>
                <a:lnTo>
                  <a:pt x="7213699" y="8783557"/>
                </a:lnTo>
                <a:lnTo>
                  <a:pt x="0" y="8783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54" t="-1616" r="-1574" b="-16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3845" y="9182100"/>
            <a:ext cx="17820309" cy="101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Προσω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ογρ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τ</a:t>
            </a:r>
            <a:r>
              <a:rPr lang="el-GR" sz="2826" dirty="0">
                <a:solidFill>
                  <a:srgbClr val="FEFEFE"/>
                </a:solidFill>
                <a:latin typeface="GFS Artemisia Bold Italics"/>
              </a:rPr>
              <a:t>ου 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Eugène Delacroix,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1818-1819,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51 x 61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Ρουέν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Musée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des Beaux-Arts.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18748" y="202358"/>
            <a:ext cx="7050504" cy="8833306"/>
          </a:xfrm>
          <a:custGeom>
            <a:avLst/>
            <a:gdLst/>
            <a:ahLst/>
            <a:cxnLst/>
            <a:rect l="l" t="t" r="r" b="b"/>
            <a:pathLst>
              <a:path w="7050504" h="8833306">
                <a:moveTo>
                  <a:pt x="0" y="0"/>
                </a:moveTo>
                <a:lnTo>
                  <a:pt x="7050504" y="0"/>
                </a:lnTo>
                <a:lnTo>
                  <a:pt x="7050504" y="8833305"/>
                </a:lnTo>
                <a:lnTo>
                  <a:pt x="0" y="8833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68" t="-3824" r="-3694" b="-384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3845" y="9182100"/>
            <a:ext cx="17820309" cy="101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Κεφ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λή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l-GR" sz="2826" dirty="0" err="1">
                <a:solidFill>
                  <a:srgbClr val="FEFEFE"/>
                </a:solidFill>
                <a:latin typeface="GFS Artemisia Bold Italics"/>
              </a:rPr>
              <a:t>Ανατολ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ί</a:t>
            </a:r>
            <a:r>
              <a:rPr lang="el-GR" sz="2826" dirty="0">
                <a:solidFill>
                  <a:srgbClr val="FEFEFE"/>
                </a:solidFill>
                <a:latin typeface="GFS Artemisia Bold Italics"/>
              </a:rPr>
              <a:t>τη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(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Προσω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ογρ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Mustapha)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1819-1820,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endParaRPr lang="el-GR" sz="2826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60 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x 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48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εζ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νσόν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Musée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des Beaux-Arts et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d'archéologie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8404" y="225363"/>
            <a:ext cx="6711192" cy="8869417"/>
          </a:xfrm>
          <a:custGeom>
            <a:avLst/>
            <a:gdLst/>
            <a:ahLst/>
            <a:cxnLst/>
            <a:rect l="l" t="t" r="r" b="b"/>
            <a:pathLst>
              <a:path w="6711192" h="8869417">
                <a:moveTo>
                  <a:pt x="0" y="0"/>
                </a:moveTo>
                <a:lnTo>
                  <a:pt x="6711192" y="0"/>
                </a:lnTo>
                <a:lnTo>
                  <a:pt x="6711192" y="8869416"/>
                </a:lnTo>
                <a:lnTo>
                  <a:pt x="0" y="8869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288000" cy="1022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  <a:spcBef>
                <a:spcPct val="0"/>
              </a:spcBef>
            </a:pPr>
            <a:r>
              <a:rPr lang="en-US" sz="2926" dirty="0">
                <a:solidFill>
                  <a:srgbClr val="FEFEFE"/>
                </a:solidFill>
                <a:latin typeface="GFS Artemisia Bold Italics"/>
              </a:rPr>
              <a:t>H </a:t>
            </a:r>
            <a:r>
              <a:rPr lang="en-US" sz="2926" dirty="0" err="1">
                <a:solidFill>
                  <a:srgbClr val="FEFEFE"/>
                </a:solidFill>
                <a:latin typeface="GFS Artemisia Bold Italics"/>
              </a:rPr>
              <a:t>τρελή</a:t>
            </a:r>
            <a:r>
              <a:rPr lang="en-US" sz="2926" dirty="0">
                <a:solidFill>
                  <a:srgbClr val="FEFEFE"/>
                </a:solidFill>
                <a:latin typeface="GFS Artemisia Bold Italics"/>
              </a:rPr>
              <a:t> (</a:t>
            </a:r>
            <a:r>
              <a:rPr lang="el-GR" sz="2926" dirty="0" err="1">
                <a:solidFill>
                  <a:srgbClr val="FEFEFE"/>
                </a:solidFill>
                <a:latin typeface="GFS Artemisia Bold Italics"/>
              </a:rPr>
              <a:t>Μονομαν</a:t>
            </a:r>
            <a:r>
              <a:rPr lang="en-US" sz="2926" dirty="0" err="1">
                <a:solidFill>
                  <a:srgbClr val="FEFEFE"/>
                </a:solidFill>
                <a:latin typeface="GFS Artemisia Bold Italics"/>
              </a:rPr>
              <a:t>ή</a:t>
            </a:r>
            <a:r>
              <a:rPr lang="el-GR" sz="2926" dirty="0">
                <a:solidFill>
                  <a:srgbClr val="FEFEFE"/>
                </a:solidFill>
                <a:latin typeface="GFS Artemisia Bold Italics"/>
              </a:rPr>
              <a:t>ς φθονερή</a:t>
            </a:r>
            <a:r>
              <a:rPr lang="en-US" sz="2926" dirty="0">
                <a:solidFill>
                  <a:srgbClr val="FEFEFE"/>
                </a:solidFill>
                <a:latin typeface="GFS Artemisia Bold Italics"/>
              </a:rPr>
              <a:t>),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 1822,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926" dirty="0">
                <a:solidFill>
                  <a:srgbClr val="FEFEFE"/>
                </a:solidFill>
                <a:latin typeface="GFS Artemisia Bold"/>
              </a:rPr>
            </a:br>
            <a:r>
              <a:rPr lang="el-GR" sz="2926" dirty="0">
                <a:solidFill>
                  <a:srgbClr val="FEFEFE"/>
                </a:solidFill>
                <a:latin typeface="GFS Artemisia Bold"/>
              </a:rPr>
              <a:t>72 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x </a:t>
            </a:r>
            <a:r>
              <a:rPr lang="el-GR" sz="2926" dirty="0">
                <a:solidFill>
                  <a:srgbClr val="FEFEFE"/>
                </a:solidFill>
                <a:latin typeface="GFS Artemisia Bold"/>
              </a:rPr>
              <a:t>58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Λυ</a:t>
            </a:r>
            <a:r>
              <a:rPr lang="el-GR" sz="2926" dirty="0" err="1">
                <a:solidFill>
                  <a:srgbClr val="FEFEFE"/>
                </a:solidFill>
                <a:latin typeface="GFS Artemisia Bold"/>
              </a:rPr>
              <a:t>ό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ν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Musée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 des Beaux-Arts.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96343" y="249229"/>
            <a:ext cx="6895314" cy="8783839"/>
          </a:xfrm>
          <a:custGeom>
            <a:avLst/>
            <a:gdLst/>
            <a:ahLst/>
            <a:cxnLst/>
            <a:rect l="l" t="t" r="r" b="b"/>
            <a:pathLst>
              <a:path w="6895314" h="8783839">
                <a:moveTo>
                  <a:pt x="0" y="0"/>
                </a:moveTo>
                <a:lnTo>
                  <a:pt x="6895314" y="0"/>
                </a:lnTo>
                <a:lnTo>
                  <a:pt x="6895314" y="8783839"/>
                </a:lnTo>
                <a:lnTo>
                  <a:pt x="0" y="8783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3845" y="9182100"/>
            <a:ext cx="17820309" cy="49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  <a:spcBef>
                <a:spcPct val="0"/>
              </a:spcBef>
            </a:pPr>
            <a:r>
              <a:rPr lang="en-US" sz="2926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926" dirty="0">
                <a:solidFill>
                  <a:srgbClr val="FEFEFE"/>
                </a:solidFill>
                <a:latin typeface="GFS Artemisia Bold Italics"/>
              </a:rPr>
              <a:t> πα</a:t>
            </a:r>
            <a:r>
              <a:rPr lang="en-US" sz="2926" dirty="0" err="1">
                <a:solidFill>
                  <a:srgbClr val="FEFEFE"/>
                </a:solidFill>
                <a:latin typeface="GFS Artemisia Bold Italics"/>
              </a:rPr>
              <a:t>ράφρων</a:t>
            </a:r>
            <a:r>
              <a:rPr lang="en-US" sz="2926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 1822-1823,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, 86 x 65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., Winterthur,  </a:t>
            </a:r>
            <a:r>
              <a:rPr lang="en-US" sz="2926" dirty="0" err="1">
                <a:solidFill>
                  <a:srgbClr val="FEFEFE"/>
                </a:solidFill>
                <a:latin typeface="GFS Artemisia Bold"/>
              </a:rPr>
              <a:t>Kunstmuseum</a:t>
            </a:r>
            <a:r>
              <a:rPr lang="en-US" sz="2926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1684" y="166976"/>
            <a:ext cx="7008584" cy="9091324"/>
          </a:xfrm>
          <a:custGeom>
            <a:avLst/>
            <a:gdLst/>
            <a:ahLst/>
            <a:cxnLst/>
            <a:rect l="l" t="t" r="r" b="b"/>
            <a:pathLst>
              <a:path w="7008584" h="9091324">
                <a:moveTo>
                  <a:pt x="0" y="0"/>
                </a:moveTo>
                <a:lnTo>
                  <a:pt x="7008584" y="0"/>
                </a:lnTo>
                <a:lnTo>
                  <a:pt x="7008584" y="9091324"/>
                </a:lnTo>
                <a:lnTo>
                  <a:pt x="0" y="9091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7691" y="9276753"/>
            <a:ext cx="17820309" cy="101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Προσω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ογρ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ενός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λλιτέχνη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εργ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στηριό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π.1820, </a:t>
            </a: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58736" y="172239"/>
            <a:ext cx="7358353" cy="8926983"/>
          </a:xfrm>
          <a:custGeom>
            <a:avLst/>
            <a:gdLst/>
            <a:ahLst/>
            <a:cxnLst/>
            <a:rect l="l" t="t" r="r" b="b"/>
            <a:pathLst>
              <a:path w="7358353" h="8926983">
                <a:moveTo>
                  <a:pt x="0" y="0"/>
                </a:moveTo>
                <a:lnTo>
                  <a:pt x="7358354" y="0"/>
                </a:lnTo>
                <a:lnTo>
                  <a:pt x="7358354" y="8926983"/>
                </a:lnTo>
                <a:lnTo>
                  <a:pt x="0" y="8926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43" t="-940" r="-1467" b="-12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229038"/>
            <a:ext cx="18288000" cy="494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  <a:spcBef>
                <a:spcPct val="0"/>
              </a:spcBef>
            </a:pPr>
            <a:r>
              <a:rPr lang="en-US" sz="2948" dirty="0" err="1">
                <a:solidFill>
                  <a:srgbClr val="FEFEFE"/>
                </a:solidFill>
                <a:latin typeface="GFS Artemisia Bold Italics"/>
              </a:rPr>
              <a:t>Κεφ</a:t>
            </a:r>
            <a:r>
              <a:rPr lang="en-US" sz="2948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48" dirty="0" err="1">
                <a:solidFill>
                  <a:srgbClr val="FEFEFE"/>
                </a:solidFill>
                <a:latin typeface="GFS Artemisia Bold Italics"/>
              </a:rPr>
              <a:t>λή</a:t>
            </a:r>
            <a:r>
              <a:rPr lang="en-US" sz="2948" dirty="0">
                <a:solidFill>
                  <a:srgbClr val="FEFEFE"/>
                </a:solidFill>
                <a:latin typeface="GFS Artemisia Bold Italics"/>
              </a:rPr>
              <a:t> α</a:t>
            </a:r>
            <a:r>
              <a:rPr lang="en-US" sz="2948" dirty="0" err="1">
                <a:solidFill>
                  <a:srgbClr val="FEFEFE"/>
                </a:solidFill>
                <a:latin typeface="GFS Artemisia Bold Italics"/>
              </a:rPr>
              <a:t>λόγου</a:t>
            </a:r>
            <a:r>
              <a:rPr lang="en-US" sz="2948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1814, 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, 65 x 54 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48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948" dirty="0">
                <a:solidFill>
                  <a:srgbClr val="FEFEFE"/>
                </a:solidFill>
                <a:latin typeface="GFS Artemisia Bold"/>
              </a:rPr>
              <a:t>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3432" y="291122"/>
            <a:ext cx="10869955" cy="8967178"/>
          </a:xfrm>
          <a:custGeom>
            <a:avLst/>
            <a:gdLst/>
            <a:ahLst/>
            <a:cxnLst/>
            <a:rect l="l" t="t" r="r" b="b"/>
            <a:pathLst>
              <a:path w="10869955" h="8967178">
                <a:moveTo>
                  <a:pt x="0" y="0"/>
                </a:moveTo>
                <a:lnTo>
                  <a:pt x="10869954" y="0"/>
                </a:lnTo>
                <a:lnTo>
                  <a:pt x="10869954" y="8967178"/>
                </a:lnTo>
                <a:lnTo>
                  <a:pt x="0" y="8967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7" t="-1811" r="-3383" b="-24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6331" y="9276753"/>
            <a:ext cx="17820309" cy="48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Κεφ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λή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λιοντ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ριού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1821,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55 x 65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3430" y="224049"/>
            <a:ext cx="11961140" cy="8871179"/>
          </a:xfrm>
          <a:custGeom>
            <a:avLst/>
            <a:gdLst/>
            <a:ahLst/>
            <a:cxnLst/>
            <a:rect l="l" t="t" r="r" b="b"/>
            <a:pathLst>
              <a:path w="11961140" h="8871179">
                <a:moveTo>
                  <a:pt x="0" y="0"/>
                </a:moveTo>
                <a:lnTo>
                  <a:pt x="11961140" y="0"/>
                </a:lnTo>
                <a:lnTo>
                  <a:pt x="11961140" y="8871178"/>
                </a:lnTo>
                <a:lnTo>
                  <a:pt x="0" y="887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440400" cy="1010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Οι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δολοφόνοι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μετ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φέρουν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το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σώμ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Φουάλδη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1818, </a:t>
            </a: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22 x 29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Ρουέν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Musée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des Beaux-Arts.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6390" y="227705"/>
            <a:ext cx="12924597" cy="8823192"/>
          </a:xfrm>
          <a:custGeom>
            <a:avLst/>
            <a:gdLst/>
            <a:ahLst/>
            <a:cxnLst/>
            <a:rect l="l" t="t" r="r" b="b"/>
            <a:pathLst>
              <a:path w="12924597" h="8823192">
                <a:moveTo>
                  <a:pt x="0" y="0"/>
                </a:moveTo>
                <a:lnTo>
                  <a:pt x="12924597" y="0"/>
                </a:lnTo>
                <a:lnTo>
                  <a:pt x="12924597" y="8823192"/>
                </a:lnTo>
                <a:lnTo>
                  <a:pt x="0" y="8823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287999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H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σχεδί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της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Μέδουσ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1818-19,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491 x 716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8800" y="143787"/>
            <a:ext cx="7010400" cy="8657314"/>
          </a:xfrm>
          <a:custGeom>
            <a:avLst/>
            <a:gdLst/>
            <a:ahLst/>
            <a:cxnLst/>
            <a:rect l="l" t="t" r="r" b="b"/>
            <a:pathLst>
              <a:path w="7109488" h="8829325">
                <a:moveTo>
                  <a:pt x="0" y="0"/>
                </a:moveTo>
                <a:lnTo>
                  <a:pt x="7109488" y="0"/>
                </a:lnTo>
                <a:lnTo>
                  <a:pt x="7109488" y="8829325"/>
                </a:lnTo>
                <a:lnTo>
                  <a:pt x="0" y="8829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4" t="-3863" r="-2536" b="-168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288000" cy="1010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Κεφ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λή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ν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υ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γού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1817-19,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4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7 x 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3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7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826" dirty="0">
                <a:solidFill>
                  <a:srgbClr val="FEFEFE"/>
                </a:solidFill>
                <a:latin typeface="GFS Artemisia Bold"/>
              </a:rPr>
            </a:b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εζ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νσόν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Musée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des Beaux-Arts et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d'archéologie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3162" y="213806"/>
            <a:ext cx="10618166" cy="8848472"/>
          </a:xfrm>
          <a:custGeom>
            <a:avLst/>
            <a:gdLst/>
            <a:ahLst/>
            <a:cxnLst/>
            <a:rect l="l" t="t" r="r" b="b"/>
            <a:pathLst>
              <a:path w="10618166" h="8848472">
                <a:moveTo>
                  <a:pt x="0" y="0"/>
                </a:moveTo>
                <a:lnTo>
                  <a:pt x="10618166" y="0"/>
                </a:lnTo>
                <a:lnTo>
                  <a:pt x="10618166" y="8848472"/>
                </a:lnTo>
                <a:lnTo>
                  <a:pt x="0" y="8848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287999" cy="1010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Κεφ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λές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θυμ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τών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βα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σ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νισμού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1818-20, </a:t>
            </a: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48 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x 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60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Ρουέν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Musée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des Beaux-Arts.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1671" y="194445"/>
            <a:ext cx="10572859" cy="8898823"/>
          </a:xfrm>
          <a:custGeom>
            <a:avLst/>
            <a:gdLst/>
            <a:ahLst/>
            <a:cxnLst/>
            <a:rect l="l" t="t" r="r" b="b"/>
            <a:pathLst>
              <a:path w="10572859" h="8898823">
                <a:moveTo>
                  <a:pt x="0" y="0"/>
                </a:moveTo>
                <a:lnTo>
                  <a:pt x="10572859" y="0"/>
                </a:lnTo>
                <a:lnTo>
                  <a:pt x="10572859" y="8898823"/>
                </a:lnTo>
                <a:lnTo>
                  <a:pt x="0" y="8898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440399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Ανθρώ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ιν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μέλη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1819,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37 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x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 46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Ρουέν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Musée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des Beaux-Arts.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06122" y="233310"/>
            <a:ext cx="7275757" cy="8783610"/>
          </a:xfrm>
          <a:custGeom>
            <a:avLst/>
            <a:gdLst/>
            <a:ahLst/>
            <a:cxnLst/>
            <a:rect l="l" t="t" r="r" b="b"/>
            <a:pathLst>
              <a:path w="7275757" h="8783610">
                <a:moveTo>
                  <a:pt x="0" y="0"/>
                </a:moveTo>
                <a:lnTo>
                  <a:pt x="7275756" y="0"/>
                </a:lnTo>
                <a:lnTo>
                  <a:pt x="7275756" y="8783610"/>
                </a:lnTo>
                <a:lnTo>
                  <a:pt x="0" y="8783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3845" y="9182100"/>
            <a:ext cx="17820309" cy="101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Κεφ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λή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826" dirty="0" err="1">
                <a:solidFill>
                  <a:srgbClr val="FEFEFE"/>
                </a:solidFill>
                <a:latin typeface="GFS Artemisia Bold Italics"/>
              </a:rPr>
              <a:t>νιγμένου</a:t>
            </a:r>
            <a:r>
              <a:rPr lang="en-US" sz="2826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π.</a:t>
            </a:r>
            <a:r>
              <a:rPr lang="el-GR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1819,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, 47 x 38 </a:t>
            </a:r>
            <a:r>
              <a:rPr lang="en-US" sz="2826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., </a:t>
            </a:r>
            <a:endParaRPr lang="el-GR" sz="2826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3957"/>
              </a:lnSpc>
              <a:spcBef>
                <a:spcPct val="0"/>
              </a:spcBef>
            </a:pPr>
            <a:r>
              <a:rPr lang="en-US" sz="2826" dirty="0">
                <a:solidFill>
                  <a:srgbClr val="FEFEFE"/>
                </a:solidFill>
                <a:latin typeface="GFS Artemisia Bold"/>
              </a:rPr>
              <a:t>St. Louis, Saint Louis Art Museum.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54549" y="252146"/>
            <a:ext cx="11778903" cy="8747799"/>
          </a:xfrm>
          <a:custGeom>
            <a:avLst/>
            <a:gdLst/>
            <a:ahLst/>
            <a:cxnLst/>
            <a:rect l="l" t="t" r="r" b="b"/>
            <a:pathLst>
              <a:path w="11778903" h="8747799">
                <a:moveTo>
                  <a:pt x="0" y="0"/>
                </a:moveTo>
                <a:lnTo>
                  <a:pt x="11778902" y="0"/>
                </a:lnTo>
                <a:lnTo>
                  <a:pt x="11778902" y="8747799"/>
                </a:lnTo>
                <a:lnTo>
                  <a:pt x="0" y="8747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182100"/>
            <a:ext cx="18288000" cy="49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85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FEFEFE"/>
                </a:solidFill>
                <a:latin typeface="GFS Artemisia Bold Italics"/>
              </a:rPr>
              <a:t>Σκηνή</a:t>
            </a:r>
            <a:r>
              <a:rPr lang="en-US" sz="2918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18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918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18" dirty="0" err="1">
                <a:solidFill>
                  <a:srgbClr val="FEFEFE"/>
                </a:solidFill>
                <a:latin typeface="GFS Artemisia Bold Italics"/>
              </a:rPr>
              <a:t>τ</a:t>
            </a:r>
            <a:r>
              <a:rPr lang="en-US" sz="2918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18" dirty="0" err="1">
                <a:solidFill>
                  <a:srgbClr val="FEFEFE"/>
                </a:solidFill>
                <a:latin typeface="GFS Artemisia Bold Italics"/>
              </a:rPr>
              <a:t>κλυσμού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, 1820, 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, 97 x 130 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Λού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18" dirty="0" err="1">
                <a:solidFill>
                  <a:srgbClr val="FEFEFE"/>
                </a:solidFill>
                <a:latin typeface="GFS Artemisia Bold"/>
              </a:rPr>
              <a:t>ρο</a:t>
            </a:r>
            <a:r>
              <a:rPr lang="en-US" sz="2918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440</Words>
  <Application>Microsoft Macintosh PowerPoint</Application>
  <PresentationFormat>Προσαρμογή</PresentationFormat>
  <Paragraphs>28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Calibri</vt:lpstr>
      <vt:lpstr>GFS Artemisia Bold</vt:lpstr>
      <vt:lpstr>GFS Artemisia Bold Italics</vt:lpstr>
      <vt:lpstr>Arial</vt:lpstr>
      <vt:lpstr>GFS Artemisia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Théodore Géricault  (1791-1824)</dc:title>
  <cp:lastModifiedBy>Microsoft Office User</cp:lastModifiedBy>
  <cp:revision>4</cp:revision>
  <dcterms:created xsi:type="dcterms:W3CDTF">2006-08-16T00:00:00Z</dcterms:created>
  <dcterms:modified xsi:type="dcterms:W3CDTF">2024-04-15T17:55:39Z</dcterms:modified>
  <dc:identifier>DAF5qarnEG4</dc:identifier>
</cp:coreProperties>
</file>