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74" r:id="rId6"/>
    <p:sldId id="260" r:id="rId7"/>
    <p:sldId id="263" r:id="rId8"/>
    <p:sldId id="283" r:id="rId9"/>
    <p:sldId id="284" r:id="rId10"/>
    <p:sldId id="275" r:id="rId11"/>
    <p:sldId id="285" r:id="rId12"/>
    <p:sldId id="282" r:id="rId13"/>
    <p:sldId id="277" r:id="rId14"/>
    <p:sldId id="278" r:id="rId15"/>
    <p:sldId id="276" r:id="rId16"/>
    <p:sldId id="281" r:id="rId17"/>
    <p:sldId id="264" r:id="rId18"/>
    <p:sldId id="279" r:id="rId19"/>
    <p:sldId id="272" r:id="rId20"/>
    <p:sldId id="280" r:id="rId21"/>
    <p:sldId id="268"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Στυλ κύριου τίτλου</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Στυλ κύριου τίτλου</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10/18/2023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Στυλ κύριου τίτλου</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A16AA21-1863-4931-97CB-99D0A168701B}" type="datetimeFigureOut">
              <a:rPr lang="en-US" dirty="0"/>
              <a:t>10/18/2023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Στυλ κύριου τίτλου</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3772C379-9A7C-4C87-A116-CBE9F58B04C5}" type="datetimeFigureOut">
              <a:rPr lang="en-US" dirty="0"/>
              <a:t>10/18/2023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10/18/2023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sz="4800" dirty="0" err="1">
                <a:solidFill>
                  <a:srgbClr val="000000"/>
                </a:solidFill>
                <a:latin typeface="Palatino Linotype" panose="02040502050505030304" pitchFamily="18" charset="0"/>
                <a:ea typeface="MS Mincho"/>
                <a:cs typeface="Times New Roman" panose="02020603050405020304" pitchFamily="18" charset="0"/>
              </a:rPr>
              <a:t>Αρχειακη</a:t>
            </a:r>
            <a:r>
              <a:rPr lang="el-GR" sz="4800" dirty="0">
                <a:solidFill>
                  <a:srgbClr val="000000"/>
                </a:solidFill>
                <a:latin typeface="Palatino Linotype" panose="02040502050505030304" pitchFamily="18" charset="0"/>
                <a:ea typeface="MS Mincho"/>
                <a:cs typeface="Times New Roman" panose="02020603050405020304" pitchFamily="18" charset="0"/>
              </a:rPr>
              <a:t> </a:t>
            </a:r>
            <a:r>
              <a:rPr lang="el-GR" sz="4800" dirty="0" err="1">
                <a:solidFill>
                  <a:srgbClr val="000000"/>
                </a:solidFill>
                <a:latin typeface="Palatino Linotype" panose="02040502050505030304" pitchFamily="18" charset="0"/>
                <a:ea typeface="MS Mincho"/>
                <a:cs typeface="Times New Roman" panose="02020603050405020304" pitchFamily="18" charset="0"/>
              </a:rPr>
              <a:t>ερευνα</a:t>
            </a:r>
            <a:r>
              <a:rPr lang="el-GR" sz="4800" dirty="0">
                <a:solidFill>
                  <a:srgbClr val="000000"/>
                </a:solidFill>
                <a:latin typeface="Palatino Linotype" panose="02040502050505030304" pitchFamily="18" charset="0"/>
                <a:ea typeface="MS Mincho"/>
                <a:cs typeface="Times New Roman" panose="02020603050405020304" pitchFamily="18" charset="0"/>
              </a:rPr>
              <a:t> και </a:t>
            </a:r>
            <a:r>
              <a:rPr lang="el-GR" sz="4800" dirty="0" err="1">
                <a:solidFill>
                  <a:srgbClr val="000000"/>
                </a:solidFill>
                <a:latin typeface="Palatino Linotype" panose="02040502050505030304" pitchFamily="18" charset="0"/>
                <a:ea typeface="MS Mincho"/>
                <a:cs typeface="Times New Roman" panose="02020603050405020304" pitchFamily="18" charset="0"/>
              </a:rPr>
              <a:t>πηγες</a:t>
            </a:r>
            <a:r>
              <a:rPr lang="el-GR" sz="4800" dirty="0">
                <a:solidFill>
                  <a:srgbClr val="000000"/>
                </a:solidFill>
                <a:latin typeface="Palatino Linotype" panose="02040502050505030304" pitchFamily="18" charset="0"/>
                <a:ea typeface="MS Mincho"/>
                <a:cs typeface="Times New Roman" panose="02020603050405020304" pitchFamily="18" charset="0"/>
              </a:rPr>
              <a:t> της </a:t>
            </a:r>
            <a:r>
              <a:rPr lang="el-GR" sz="4800" dirty="0" err="1">
                <a:solidFill>
                  <a:srgbClr val="000000"/>
                </a:solidFill>
                <a:latin typeface="Palatino Linotype" panose="02040502050505030304" pitchFamily="18" charset="0"/>
                <a:ea typeface="MS Mincho"/>
                <a:cs typeface="Times New Roman" panose="02020603050405020304" pitchFamily="18" charset="0"/>
              </a:rPr>
              <a:t>ιστοριας</a:t>
            </a:r>
            <a:r>
              <a:rPr lang="el-GR" sz="4800" dirty="0">
                <a:solidFill>
                  <a:srgbClr val="000000"/>
                </a:solidFill>
                <a:latin typeface="Palatino Linotype" panose="02040502050505030304" pitchFamily="18" charset="0"/>
                <a:ea typeface="MS Mincho"/>
                <a:cs typeface="Times New Roman" panose="02020603050405020304" pitchFamily="18" charset="0"/>
              </a:rPr>
              <a:t> του </a:t>
            </a:r>
            <a:r>
              <a:rPr lang="el-GR" sz="4800" dirty="0" err="1">
                <a:solidFill>
                  <a:srgbClr val="000000"/>
                </a:solidFill>
                <a:latin typeface="Palatino Linotype" panose="02040502050505030304" pitchFamily="18" charset="0"/>
                <a:ea typeface="MS Mincho"/>
                <a:cs typeface="Times New Roman" panose="02020603050405020304" pitchFamily="18" charset="0"/>
              </a:rPr>
              <a:t>νεου</a:t>
            </a:r>
            <a:r>
              <a:rPr lang="el-GR" sz="4800" dirty="0">
                <a:solidFill>
                  <a:srgbClr val="000000"/>
                </a:solidFill>
                <a:latin typeface="Palatino Linotype" panose="02040502050505030304" pitchFamily="18" charset="0"/>
                <a:ea typeface="MS Mincho"/>
                <a:cs typeface="Times New Roman" panose="02020603050405020304" pitchFamily="18" charset="0"/>
              </a:rPr>
              <a:t> </a:t>
            </a:r>
            <a:r>
              <a:rPr lang="el-GR" sz="4800" dirty="0" err="1">
                <a:solidFill>
                  <a:srgbClr val="000000"/>
                </a:solidFill>
                <a:latin typeface="Palatino Linotype" panose="02040502050505030304" pitchFamily="18" charset="0"/>
                <a:ea typeface="MS Mincho"/>
                <a:cs typeface="Times New Roman" panose="02020603050405020304" pitchFamily="18" charset="0"/>
              </a:rPr>
              <a:t>ελληνισμου</a:t>
            </a:r>
            <a:r>
              <a:rPr lang="el-GR" sz="4800" dirty="0">
                <a:solidFill>
                  <a:srgbClr val="000000"/>
                </a:solidFill>
                <a:latin typeface="Palatino Linotype" panose="02040502050505030304" pitchFamily="18" charset="0"/>
                <a:ea typeface="MS Mincho"/>
                <a:cs typeface="Times New Roman" panose="02020603050405020304" pitchFamily="18" charset="0"/>
              </a:rPr>
              <a:t> </a:t>
            </a:r>
            <a:endParaRPr lang="el-GR" sz="4800" dirty="0"/>
          </a:p>
        </p:txBody>
      </p:sp>
      <p:sp>
        <p:nvSpPr>
          <p:cNvPr id="3" name="Υπότιτλος 2"/>
          <p:cNvSpPr>
            <a:spLocks noGrp="1"/>
          </p:cNvSpPr>
          <p:nvPr>
            <p:ph type="subTitle" idx="1"/>
          </p:nvPr>
        </p:nvSpPr>
        <p:spPr>
          <a:xfrm>
            <a:off x="1596980" y="4559121"/>
            <a:ext cx="7364140" cy="899847"/>
          </a:xfrm>
        </p:spPr>
        <p:txBody>
          <a:bodyPr>
            <a:normAutofit/>
          </a:bodyPr>
          <a:lstStyle/>
          <a:p>
            <a:r>
              <a:rPr lang="el-GR" dirty="0"/>
              <a:t>Βαγγέλης Σαράφης, Δρ. Ιστορίας</a:t>
            </a:r>
            <a:r>
              <a:rPr lang="en-US" dirty="0"/>
              <a:t> </a:t>
            </a:r>
            <a:r>
              <a:rPr lang="el-GR" dirty="0" err="1"/>
              <a:t>ΕΚΠΑ</a:t>
            </a:r>
            <a:endParaRPr lang="el-GR" dirty="0"/>
          </a:p>
          <a:p>
            <a:r>
              <a:rPr lang="el-GR" dirty="0"/>
              <a:t> 18/10/2023</a:t>
            </a:r>
          </a:p>
        </p:txBody>
      </p:sp>
    </p:spTree>
    <p:extLst>
      <p:ext uri="{BB962C8B-B14F-4D97-AF65-F5344CB8AC3E}">
        <p14:creationId xmlns:p14="http://schemas.microsoft.com/office/powerpoint/2010/main" val="412297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err="1"/>
              <a:t>Πωλητηριο</a:t>
            </a:r>
            <a:r>
              <a:rPr lang="el-GR" dirty="0"/>
              <a:t> </a:t>
            </a:r>
            <a:r>
              <a:rPr lang="el-GR" dirty="0" err="1"/>
              <a:t>εγγραφο</a:t>
            </a:r>
            <a:r>
              <a:rPr lang="el-GR" dirty="0"/>
              <a:t> </a:t>
            </a:r>
            <a:r>
              <a:rPr lang="el-GR" dirty="0" err="1"/>
              <a:t>χωραφιου</a:t>
            </a:r>
            <a:br>
              <a:rPr lang="el-GR" dirty="0"/>
            </a:br>
            <a:r>
              <a:rPr lang="el-GR" dirty="0"/>
              <a:t>1799</a:t>
            </a:r>
          </a:p>
        </p:txBody>
      </p:sp>
      <p:sp>
        <p:nvSpPr>
          <p:cNvPr id="6" name="Θέση κειμένου 5"/>
          <p:cNvSpPr>
            <a:spLocks noGrp="1"/>
          </p:cNvSpPr>
          <p:nvPr>
            <p:ph type="body" sz="half" idx="2"/>
          </p:nvPr>
        </p:nvSpPr>
        <p:spPr>
          <a:xfrm>
            <a:off x="8549640" y="2423160"/>
            <a:ext cx="3200400" cy="3749040"/>
          </a:xfrm>
        </p:spPr>
        <p:txBody>
          <a:bodyPr>
            <a:normAutofit lnSpcReduction="10000"/>
          </a:bodyPr>
          <a:lstStyle/>
          <a:p>
            <a:r>
              <a:rPr lang="el-GR" i="1" dirty="0" err="1"/>
              <a:t>Αρχείον</a:t>
            </a:r>
            <a:r>
              <a:rPr lang="el-GR" i="1" dirty="0"/>
              <a:t> </a:t>
            </a:r>
            <a:r>
              <a:rPr lang="el-GR" i="1" dirty="0" err="1"/>
              <a:t>Κανέλλου</a:t>
            </a:r>
            <a:r>
              <a:rPr lang="el-GR" i="1" dirty="0"/>
              <a:t> Δεληγιάννη: Τα έγγραφα, 1799-1827</a:t>
            </a:r>
            <a:r>
              <a:rPr lang="en-US" i="1" dirty="0"/>
              <a:t>, </a:t>
            </a:r>
            <a:r>
              <a:rPr lang="el-GR" dirty="0"/>
              <a:t>Αθήνα, Εταιρεία Φίλων του Λαού, 1993.</a:t>
            </a:r>
          </a:p>
          <a:p>
            <a:endParaRPr lang="el-GR" dirty="0"/>
          </a:p>
          <a:p>
            <a:r>
              <a:rPr lang="el-GR" sz="1800" dirty="0"/>
              <a:t>«1799 </a:t>
            </a:r>
            <a:r>
              <a:rPr lang="el-GR" sz="1800" dirty="0" err="1"/>
              <a:t>μαηου</a:t>
            </a:r>
            <a:r>
              <a:rPr lang="el-GR" sz="1800" dirty="0"/>
              <a:t> </a:t>
            </a:r>
            <a:r>
              <a:rPr lang="el-GR" sz="1800" dirty="0" err="1"/>
              <a:t>προτι</a:t>
            </a:r>
            <a:r>
              <a:rPr lang="el-GR" sz="1800" dirty="0"/>
              <a:t> δια του </a:t>
            </a:r>
            <a:r>
              <a:rPr lang="el-GR" sz="1800" dirty="0" err="1"/>
              <a:t>παροντος</a:t>
            </a:r>
            <a:r>
              <a:rPr lang="el-GR" sz="1800" dirty="0"/>
              <a:t> μου </a:t>
            </a:r>
            <a:r>
              <a:rPr lang="el-GR" sz="1800" dirty="0" err="1"/>
              <a:t>γραμματος</a:t>
            </a:r>
            <a:r>
              <a:rPr lang="el-GR" sz="1800" dirty="0"/>
              <a:t> </a:t>
            </a:r>
            <a:r>
              <a:rPr lang="el-GR" sz="1800" dirty="0" err="1"/>
              <a:t>φανερονο</a:t>
            </a:r>
            <a:r>
              <a:rPr lang="el-GR" sz="1800" dirty="0"/>
              <a:t> </a:t>
            </a:r>
            <a:r>
              <a:rPr lang="el-GR" sz="1800" dirty="0" err="1"/>
              <a:t>εγο</a:t>
            </a:r>
            <a:r>
              <a:rPr lang="el-GR" sz="1800" dirty="0"/>
              <a:t> </a:t>
            </a:r>
            <a:r>
              <a:rPr lang="el-GR" sz="1800" dirty="0" err="1"/>
              <a:t>παπα</a:t>
            </a:r>
            <a:r>
              <a:rPr lang="el-GR" sz="1800" dirty="0"/>
              <a:t> </a:t>
            </a:r>
            <a:r>
              <a:rPr lang="el-GR" sz="1800" dirty="0" err="1"/>
              <a:t>μιχαλις</a:t>
            </a:r>
            <a:r>
              <a:rPr lang="el-GR" sz="1800" dirty="0"/>
              <a:t> </a:t>
            </a:r>
            <a:r>
              <a:rPr lang="el-GR" sz="1800" dirty="0" err="1"/>
              <a:t>παπαγιαννοπουλος</a:t>
            </a:r>
            <a:r>
              <a:rPr lang="el-GR" sz="1800" dirty="0"/>
              <a:t> με το να </a:t>
            </a:r>
            <a:r>
              <a:rPr lang="el-GR" sz="1800" dirty="0" err="1"/>
              <a:t>εχομε</a:t>
            </a:r>
            <a:r>
              <a:rPr lang="el-GR" sz="1800" dirty="0"/>
              <a:t> το </a:t>
            </a:r>
            <a:r>
              <a:rPr lang="el-GR" sz="1800" dirty="0" err="1"/>
              <a:t>χοραφι</a:t>
            </a:r>
            <a:r>
              <a:rPr lang="el-GR" sz="1800" dirty="0"/>
              <a:t> στις </a:t>
            </a:r>
            <a:r>
              <a:rPr lang="el-GR" sz="1800" dirty="0" err="1"/>
              <a:t>λακες</a:t>
            </a:r>
            <a:r>
              <a:rPr lang="el-GR" sz="1800" dirty="0"/>
              <a:t> </a:t>
            </a:r>
            <a:r>
              <a:rPr lang="el-GR" sz="1800" dirty="0" err="1"/>
              <a:t>απου</a:t>
            </a:r>
            <a:r>
              <a:rPr lang="el-GR" sz="1800" dirty="0"/>
              <a:t> </a:t>
            </a:r>
            <a:r>
              <a:rPr lang="el-GR" sz="1800" dirty="0" err="1"/>
              <a:t>πανο</a:t>
            </a:r>
            <a:r>
              <a:rPr lang="el-GR" sz="1800" dirty="0"/>
              <a:t> </a:t>
            </a:r>
            <a:r>
              <a:rPr lang="el-GR" sz="1800" dirty="0" err="1"/>
              <a:t>στρατα</a:t>
            </a:r>
            <a:r>
              <a:rPr lang="el-GR" sz="1800" dirty="0"/>
              <a:t> </a:t>
            </a:r>
            <a:r>
              <a:rPr lang="el-GR" sz="1800" dirty="0" err="1"/>
              <a:t>μαζι</a:t>
            </a:r>
            <a:r>
              <a:rPr lang="el-GR" sz="1800" dirty="0"/>
              <a:t> με τον </a:t>
            </a:r>
            <a:r>
              <a:rPr lang="el-GR" sz="1800" dirty="0" err="1"/>
              <a:t>αδελφον</a:t>
            </a:r>
            <a:r>
              <a:rPr lang="el-GR" sz="1800" dirty="0"/>
              <a:t> μου κυρ </a:t>
            </a:r>
            <a:r>
              <a:rPr lang="el-GR" sz="1800" dirty="0" err="1"/>
              <a:t>γιανι</a:t>
            </a:r>
            <a:r>
              <a:rPr lang="el-GR" sz="1800" dirty="0"/>
              <a:t> και με το να </a:t>
            </a:r>
            <a:r>
              <a:rPr lang="el-GR" sz="1800" dirty="0" err="1"/>
              <a:t>εχο</a:t>
            </a:r>
            <a:r>
              <a:rPr lang="el-GR" sz="1800" dirty="0"/>
              <a:t> </a:t>
            </a:r>
            <a:r>
              <a:rPr lang="el-GR" sz="1800" dirty="0" err="1"/>
              <a:t>χρια</a:t>
            </a:r>
            <a:r>
              <a:rPr lang="el-GR" sz="1800" dirty="0"/>
              <a:t> το </a:t>
            </a:r>
            <a:r>
              <a:rPr lang="el-GR" sz="1800" dirty="0" err="1"/>
              <a:t>επουλισα</a:t>
            </a:r>
            <a:r>
              <a:rPr lang="el-GR" sz="1800" dirty="0"/>
              <a:t> το </a:t>
            </a:r>
            <a:r>
              <a:rPr lang="el-GR" sz="1800" dirty="0" err="1"/>
              <a:t>μισο</a:t>
            </a:r>
            <a:r>
              <a:rPr lang="el-GR" sz="1800" dirty="0"/>
              <a:t> </a:t>
            </a:r>
            <a:r>
              <a:rPr lang="el-GR" sz="1800" dirty="0" err="1"/>
              <a:t>μεριδιον</a:t>
            </a:r>
            <a:r>
              <a:rPr lang="el-GR" sz="1800" dirty="0"/>
              <a:t> μου του </a:t>
            </a:r>
            <a:r>
              <a:rPr lang="el-GR" sz="1800" dirty="0" err="1"/>
              <a:t>αδελφου</a:t>
            </a:r>
            <a:r>
              <a:rPr lang="el-GR" sz="1800" dirty="0"/>
              <a:t> μου […]»</a:t>
            </a:r>
          </a:p>
        </p:txBody>
      </p:sp>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121" y="685800"/>
            <a:ext cx="3520108" cy="5019675"/>
          </a:xfrm>
        </p:spPr>
      </p:pic>
    </p:spTree>
    <p:extLst>
      <p:ext uri="{BB962C8B-B14F-4D97-AF65-F5344CB8AC3E}">
        <p14:creationId xmlns:p14="http://schemas.microsoft.com/office/powerpoint/2010/main" val="115001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8CDEF020-6B83-FD4F-ECE3-F51F4416F6FC}"/>
              </a:ext>
            </a:extLst>
          </p:cNvPr>
          <p:cNvSpPr>
            <a:spLocks noGrp="1"/>
          </p:cNvSpPr>
          <p:nvPr>
            <p:ph type="title"/>
          </p:nvPr>
        </p:nvSpPr>
        <p:spPr/>
        <p:txBody>
          <a:bodyPr>
            <a:normAutofit fontScale="90000"/>
          </a:bodyPr>
          <a:lstStyle/>
          <a:p>
            <a:r>
              <a:rPr lang="el-GR" dirty="0" err="1"/>
              <a:t>Χρεωστικη</a:t>
            </a:r>
            <a:r>
              <a:rPr lang="el-GR" dirty="0"/>
              <a:t> </a:t>
            </a:r>
            <a:r>
              <a:rPr lang="el-GR" dirty="0" err="1"/>
              <a:t>ομολογια</a:t>
            </a:r>
            <a:r>
              <a:rPr lang="el-GR" dirty="0"/>
              <a:t> του </a:t>
            </a:r>
            <a:r>
              <a:rPr lang="el-GR" dirty="0" err="1"/>
              <a:t>κοινου</a:t>
            </a:r>
            <a:r>
              <a:rPr lang="el-GR" dirty="0"/>
              <a:t> του </a:t>
            </a:r>
            <a:r>
              <a:rPr lang="el-GR" dirty="0" err="1"/>
              <a:t>αργους</a:t>
            </a:r>
            <a:r>
              <a:rPr lang="el-GR" dirty="0"/>
              <a:t> 1813</a:t>
            </a:r>
          </a:p>
        </p:txBody>
      </p:sp>
      <p:sp>
        <p:nvSpPr>
          <p:cNvPr id="11" name="Θέση περιεχομένου 10">
            <a:extLst>
              <a:ext uri="{FF2B5EF4-FFF2-40B4-BE49-F238E27FC236}">
                <a16:creationId xmlns:a16="http://schemas.microsoft.com/office/drawing/2014/main" id="{C8037B7F-39DE-CC9F-7F78-B9BE80045716}"/>
              </a:ext>
            </a:extLst>
          </p:cNvPr>
          <p:cNvSpPr>
            <a:spLocks noGrp="1"/>
          </p:cNvSpPr>
          <p:nvPr>
            <p:ph idx="1"/>
          </p:nvPr>
        </p:nvSpPr>
        <p:spPr>
          <a:xfrm>
            <a:off x="838200" y="685800"/>
            <a:ext cx="6711696" cy="5874026"/>
          </a:xfrm>
        </p:spPr>
        <p:txBody>
          <a:bodyPr>
            <a:normAutofit/>
          </a:bodyPr>
          <a:lstStyle/>
          <a:p>
            <a:pPr marL="0" indent="0" algn="just">
              <a:buNone/>
            </a:pPr>
            <a:r>
              <a:rPr lang="el-GR" dirty="0">
                <a:effectLst>
                  <a:outerShdw blurRad="38100" dist="38100" dir="2700000" algn="tl">
                    <a:srgbClr val="000000">
                      <a:alpha val="43137"/>
                    </a:srgbClr>
                  </a:outerShdw>
                </a:effectLst>
              </a:rPr>
              <a:t>Την σήμερον δια του παρόντος </a:t>
            </a:r>
            <a:r>
              <a:rPr lang="el-GR" dirty="0" err="1">
                <a:effectLst>
                  <a:outerShdw blurRad="38100" dist="38100" dir="2700000" algn="tl">
                    <a:srgbClr val="000000">
                      <a:alpha val="43137"/>
                    </a:srgbClr>
                  </a:outerShdw>
                </a:effectLst>
              </a:rPr>
              <a:t>φανερόνωμεν</a:t>
            </a:r>
            <a:r>
              <a:rPr lang="el-GR" dirty="0">
                <a:effectLst>
                  <a:outerShdw blurRad="38100" dist="38100" dir="2700000" algn="tl">
                    <a:srgbClr val="000000">
                      <a:alpha val="43137"/>
                    </a:srgbClr>
                  </a:outerShdw>
                </a:effectLst>
              </a:rPr>
              <a:t> και </a:t>
            </a:r>
            <a:r>
              <a:rPr lang="el-GR" dirty="0" err="1">
                <a:effectLst>
                  <a:outerShdw blurRad="38100" dist="38100" dir="2700000" algn="tl">
                    <a:srgbClr val="000000">
                      <a:alpha val="43137"/>
                    </a:srgbClr>
                  </a:outerShdw>
                </a:effectLst>
              </a:rPr>
              <a:t>ομολογούμεν</a:t>
            </a:r>
            <a:r>
              <a:rPr lang="el-GR" dirty="0">
                <a:effectLst>
                  <a:outerShdw blurRad="38100" dist="38100" dir="2700000" algn="tl">
                    <a:srgbClr val="000000">
                      <a:alpha val="43137"/>
                    </a:srgbClr>
                  </a:outerShdw>
                </a:effectLst>
              </a:rPr>
              <a:t> εμείς ει </a:t>
            </a:r>
            <a:r>
              <a:rPr lang="el-GR" dirty="0" err="1">
                <a:effectLst>
                  <a:outerShdw blurRad="38100" dist="38100" dir="2700000" algn="tl">
                    <a:srgbClr val="000000">
                      <a:alpha val="43137"/>
                    </a:srgbClr>
                  </a:outerShdw>
                </a:effectLst>
              </a:rPr>
              <a:t>υποκάτωθεν</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βεβαιομένοι</a:t>
            </a:r>
            <a:r>
              <a:rPr lang="el-GR" dirty="0">
                <a:effectLst>
                  <a:outerShdw blurRad="38100" dist="38100" dir="2700000" algn="tl">
                    <a:srgbClr val="000000">
                      <a:alpha val="43137"/>
                    </a:srgbClr>
                  </a:outerShdw>
                </a:effectLst>
              </a:rPr>
              <a:t> γέροντες και προεστοί του </a:t>
            </a:r>
            <a:r>
              <a:rPr lang="el-GR" dirty="0" err="1">
                <a:effectLst>
                  <a:outerShdw blurRad="38100" dist="38100" dir="2700000" algn="tl">
                    <a:srgbClr val="000000">
                      <a:alpha val="43137"/>
                    </a:srgbClr>
                  </a:outerShdw>
                </a:effectLst>
              </a:rPr>
              <a:t>καζά</a:t>
            </a:r>
            <a:r>
              <a:rPr lang="el-GR" dirty="0">
                <a:effectLst>
                  <a:outerShdw blurRad="38100" dist="38100" dir="2700000" algn="tl">
                    <a:srgbClr val="000000">
                      <a:alpha val="43137"/>
                    </a:srgbClr>
                  </a:outerShdw>
                </a:effectLst>
              </a:rPr>
              <a:t> Άργους ότι </a:t>
            </a:r>
            <a:r>
              <a:rPr lang="el-GR" dirty="0" err="1">
                <a:effectLst>
                  <a:outerShdw blurRad="38100" dist="38100" dir="2700000" algn="tl">
                    <a:srgbClr val="000000">
                      <a:alpha val="43137"/>
                    </a:srgbClr>
                  </a:outerShdw>
                </a:effectLst>
              </a:rPr>
              <a:t>εμήναμεν</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χρεόστες</a:t>
            </a:r>
            <a:r>
              <a:rPr lang="el-GR" dirty="0">
                <a:effectLst>
                  <a:outerShdw blurRad="38100" dist="38100" dir="2700000" algn="tl">
                    <a:srgbClr val="000000">
                      <a:alpha val="43137"/>
                    </a:srgbClr>
                  </a:outerShdw>
                </a:effectLst>
              </a:rPr>
              <a:t> δια </a:t>
            </a:r>
            <a:r>
              <a:rPr lang="el-GR" dirty="0" err="1">
                <a:effectLst>
                  <a:outerShdw blurRad="38100" dist="38100" dir="2700000" algn="tl">
                    <a:srgbClr val="000000">
                      <a:alpha val="43137"/>
                    </a:srgbClr>
                  </a:outerShdw>
                </a:effectLst>
              </a:rPr>
              <a:t>χρίαν</a:t>
            </a:r>
            <a:r>
              <a:rPr lang="el-GR" dirty="0">
                <a:effectLst>
                  <a:outerShdw blurRad="38100" dist="38100" dir="2700000" algn="tl">
                    <a:srgbClr val="000000">
                      <a:alpha val="43137"/>
                    </a:srgbClr>
                  </a:outerShdw>
                </a:effectLst>
              </a:rPr>
              <a:t> του </a:t>
            </a:r>
            <a:r>
              <a:rPr lang="el-GR" dirty="0" err="1">
                <a:effectLst>
                  <a:outerShdw blurRad="38100" dist="38100" dir="2700000" algn="tl">
                    <a:srgbClr val="000000">
                      <a:alpha val="43137"/>
                    </a:srgbClr>
                  </a:outerShdw>
                </a:effectLst>
              </a:rPr>
              <a:t>καζά</a:t>
            </a:r>
            <a:r>
              <a:rPr lang="el-GR" dirty="0">
                <a:effectLst>
                  <a:outerShdw blurRad="38100" dist="38100" dir="2700000" algn="tl">
                    <a:srgbClr val="000000">
                      <a:alpha val="43137"/>
                    </a:srgbClr>
                  </a:outerShdw>
                </a:effectLst>
              </a:rPr>
              <a:t> μας εις τον </a:t>
            </a:r>
            <a:r>
              <a:rPr lang="el-GR" dirty="0" err="1">
                <a:effectLst>
                  <a:outerShdw blurRad="38100" dist="38100" dir="2700000" algn="tl">
                    <a:srgbClr val="000000">
                      <a:alpha val="43137"/>
                    </a:srgbClr>
                  </a:outerShdw>
                </a:effectLst>
              </a:rPr>
              <a:t>ενδοξώτατον</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βοηβόνδα</a:t>
            </a:r>
            <a:r>
              <a:rPr lang="el-GR" dirty="0">
                <a:effectLst>
                  <a:outerShdw blurRad="38100" dist="38100" dir="2700000" algn="tl">
                    <a:srgbClr val="000000">
                      <a:alpha val="43137"/>
                    </a:srgbClr>
                  </a:outerShdw>
                </a:effectLst>
              </a:rPr>
              <a:t> μας </a:t>
            </a:r>
            <a:r>
              <a:rPr lang="el-GR" dirty="0" err="1">
                <a:effectLst>
                  <a:outerShdw blurRad="38100" dist="38100" dir="2700000" algn="tl">
                    <a:srgbClr val="000000">
                      <a:alpha val="43137"/>
                    </a:srgbClr>
                  </a:outerShdw>
                </a:effectLst>
              </a:rPr>
              <a:t>Ζουλφουκάρ</a:t>
            </a:r>
            <a:r>
              <a:rPr lang="el-GR" dirty="0">
                <a:effectLst>
                  <a:outerShdw blurRad="38100" dist="38100" dir="2700000" algn="tl">
                    <a:srgbClr val="000000">
                      <a:alpha val="43137"/>
                    </a:srgbClr>
                  </a:outerShdw>
                </a:effectLst>
              </a:rPr>
              <a:t> πέη </a:t>
            </a:r>
            <a:r>
              <a:rPr lang="el-GR" dirty="0" err="1">
                <a:effectLst>
                  <a:outerShdw blurRad="38100" dist="38100" dir="2700000" algn="tl">
                    <a:srgbClr val="000000">
                      <a:alpha val="43137"/>
                    </a:srgbClr>
                  </a:outerShdw>
                </a:effectLst>
              </a:rPr>
              <a:t>εφέντι</a:t>
            </a:r>
            <a:r>
              <a:rPr lang="el-GR" dirty="0">
                <a:effectLst>
                  <a:outerShdw blurRad="38100" dist="38100" dir="2700000" algn="tl">
                    <a:srgbClr val="000000">
                      <a:alpha val="43137"/>
                    </a:srgbClr>
                  </a:outerShdw>
                </a:effectLst>
              </a:rPr>
              <a:t> γρόσια δύο </a:t>
            </a:r>
            <a:r>
              <a:rPr lang="el-GR" dirty="0" err="1">
                <a:effectLst>
                  <a:outerShdw blurRad="38100" dist="38100" dir="2700000" algn="tl">
                    <a:srgbClr val="000000">
                      <a:alpha val="43137"/>
                    </a:srgbClr>
                  </a:outerShdw>
                </a:effectLst>
              </a:rPr>
              <a:t>χιλειάδες</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ήτι</a:t>
            </a:r>
            <a:r>
              <a:rPr lang="el-GR" dirty="0">
                <a:effectLst>
                  <a:outerShdw blurRad="38100" dist="38100" dir="2700000" algn="tl">
                    <a:srgbClr val="000000">
                      <a:alpha val="43137"/>
                    </a:srgbClr>
                  </a:outerShdw>
                </a:effectLst>
              </a:rPr>
              <a:t>: ν: </a:t>
            </a:r>
            <a:r>
              <a:rPr lang="el-GR" dirty="0" err="1">
                <a:effectLst>
                  <a:outerShdw blurRad="38100" dist="38100" dir="2700000" algn="tl">
                    <a:srgbClr val="000000">
                      <a:alpha val="43137"/>
                    </a:srgbClr>
                  </a:outerShdw>
                </a:effectLst>
              </a:rPr>
              <a:t>γρ</a:t>
            </a:r>
            <a:r>
              <a:rPr lang="el-GR" dirty="0">
                <a:effectLst>
                  <a:outerShdw blurRad="38100" dist="38100" dir="2700000" algn="tl">
                    <a:srgbClr val="000000">
                      <a:alpha val="43137"/>
                    </a:srgbClr>
                  </a:outerShdw>
                </a:effectLst>
              </a:rPr>
              <a:t>: 2000: τα οποία γρόσια τα </a:t>
            </a:r>
            <a:r>
              <a:rPr lang="el-GR" dirty="0" err="1">
                <a:effectLst>
                  <a:outerShdw blurRad="38100" dist="38100" dir="2700000" algn="tl">
                    <a:srgbClr val="000000">
                      <a:alpha val="43137"/>
                    </a:srgbClr>
                  </a:outerShdw>
                </a:effectLst>
              </a:rPr>
              <a:t>εχροστούσαμεν</a:t>
            </a:r>
            <a:r>
              <a:rPr lang="el-GR" dirty="0">
                <a:effectLst>
                  <a:outerShdw blurRad="38100" dist="38100" dir="2700000" algn="tl">
                    <a:srgbClr val="000000">
                      <a:alpha val="43137"/>
                    </a:srgbClr>
                  </a:outerShdw>
                </a:effectLst>
              </a:rPr>
              <a:t> του </a:t>
            </a:r>
            <a:r>
              <a:rPr lang="el-GR" dirty="0" err="1">
                <a:effectLst>
                  <a:outerShdw blurRad="38100" dist="38100" dir="2700000" algn="tl">
                    <a:srgbClr val="000000">
                      <a:alpha val="43137"/>
                    </a:srgbClr>
                  </a:outerShdw>
                </a:effectLst>
              </a:rPr>
              <a:t>χιβζή</a:t>
            </a:r>
            <a:r>
              <a:rPr lang="el-GR" dirty="0">
                <a:effectLst>
                  <a:outerShdw blurRad="38100" dist="38100" dir="2700000" algn="tl">
                    <a:srgbClr val="000000">
                      <a:alpha val="43137"/>
                    </a:srgbClr>
                  </a:outerShdw>
                </a:effectLst>
              </a:rPr>
              <a:t> Μουσταφά </a:t>
            </a:r>
            <a:r>
              <a:rPr lang="el-GR" dirty="0" err="1">
                <a:effectLst>
                  <a:outerShdw blurRad="38100" dist="38100" dir="2700000" algn="tl">
                    <a:srgbClr val="000000">
                      <a:alpha val="43137"/>
                    </a:srgbClr>
                  </a:outerShdw>
                </a:effectLst>
              </a:rPr>
              <a:t>εφέντι</a:t>
            </a:r>
            <a:r>
              <a:rPr lang="el-GR" dirty="0">
                <a:effectLst>
                  <a:outerShdw blurRad="38100" dist="38100" dir="2700000" algn="tl">
                    <a:srgbClr val="000000">
                      <a:alpha val="43137"/>
                    </a:srgbClr>
                  </a:outerShdw>
                </a:effectLst>
              </a:rPr>
              <a:t> από τα χαντάκια και από μερικούς άλλους </a:t>
            </a:r>
            <a:r>
              <a:rPr lang="el-GR" dirty="0" err="1">
                <a:effectLst>
                  <a:outerShdw blurRad="38100" dist="38100" dir="2700000" algn="tl">
                    <a:srgbClr val="000000">
                      <a:alpha val="43137"/>
                    </a:srgbClr>
                  </a:outerShdw>
                </a:effectLst>
              </a:rPr>
              <a:t>μαντέδες</a:t>
            </a:r>
            <a:r>
              <a:rPr lang="el-GR" dirty="0">
                <a:effectLst>
                  <a:outerShdw blurRad="38100" dist="38100" dir="2700000" algn="tl">
                    <a:srgbClr val="000000">
                      <a:alpha val="43137"/>
                    </a:srgbClr>
                  </a:outerShdw>
                </a:effectLst>
              </a:rPr>
              <a:t> του βιλαετιού και </a:t>
            </a:r>
            <a:r>
              <a:rPr lang="el-GR" dirty="0" err="1">
                <a:effectLst>
                  <a:outerShdw blurRad="38100" dist="38100" dir="2700000" algn="tl">
                    <a:srgbClr val="000000">
                      <a:alpha val="43137"/>
                    </a:srgbClr>
                  </a:outerShdw>
                </a:effectLst>
              </a:rPr>
              <a:t>επερικαλέσαμεν</a:t>
            </a:r>
            <a:r>
              <a:rPr lang="el-GR" dirty="0">
                <a:effectLst>
                  <a:outerShdw blurRad="38100" dist="38100" dir="2700000" algn="tl">
                    <a:srgbClr val="000000">
                      <a:alpha val="43137"/>
                    </a:srgbClr>
                  </a:outerShdw>
                </a:effectLst>
              </a:rPr>
              <a:t> τον </a:t>
            </a:r>
            <a:r>
              <a:rPr lang="el-GR" dirty="0" err="1">
                <a:effectLst>
                  <a:outerShdw blurRad="38100" dist="38100" dir="2700000" algn="tl">
                    <a:srgbClr val="000000">
                      <a:alpha val="43137"/>
                    </a:srgbClr>
                  </a:outerShdw>
                </a:effectLst>
              </a:rPr>
              <a:t>ενδοξώτατον</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βοηβόνδα</a:t>
            </a:r>
            <a:r>
              <a:rPr lang="el-GR" dirty="0">
                <a:effectLst>
                  <a:outerShdw blurRad="38100" dist="38100" dir="2700000" algn="tl">
                    <a:srgbClr val="000000">
                      <a:alpha val="43137"/>
                    </a:srgbClr>
                  </a:outerShdw>
                </a:effectLst>
              </a:rPr>
              <a:t> μας </a:t>
            </a:r>
            <a:r>
              <a:rPr lang="el-GR" dirty="0" err="1">
                <a:effectLst>
                  <a:outerShdw blurRad="38100" dist="38100" dir="2700000" algn="tl">
                    <a:srgbClr val="000000">
                      <a:alpha val="43137"/>
                    </a:srgbClr>
                  </a:outerShdw>
                </a:effectLst>
              </a:rPr>
              <a:t>Ζουλφουκάρ</a:t>
            </a:r>
            <a:r>
              <a:rPr lang="el-GR" dirty="0">
                <a:effectLst>
                  <a:outerShdw blurRad="38100" dist="38100" dir="2700000" algn="tl">
                    <a:srgbClr val="000000">
                      <a:alpha val="43137"/>
                    </a:srgbClr>
                  </a:outerShdw>
                </a:effectLst>
              </a:rPr>
              <a:t> πέη </a:t>
            </a:r>
            <a:r>
              <a:rPr lang="el-GR" dirty="0" err="1">
                <a:effectLst>
                  <a:outerShdw blurRad="38100" dist="38100" dir="2700000" algn="tl">
                    <a:srgbClr val="000000">
                      <a:alpha val="43137"/>
                    </a:srgbClr>
                  </a:outerShdw>
                </a:effectLst>
              </a:rPr>
              <a:t>εφέντι</a:t>
            </a:r>
            <a:r>
              <a:rPr lang="el-GR" dirty="0">
                <a:effectLst>
                  <a:outerShdw blurRad="38100" dist="38100" dir="2700000" algn="tl">
                    <a:srgbClr val="000000">
                      <a:alpha val="43137"/>
                    </a:srgbClr>
                  </a:outerShdw>
                </a:effectLst>
              </a:rPr>
              <a:t> και του τα </a:t>
            </a:r>
            <a:r>
              <a:rPr lang="el-GR" dirty="0" err="1">
                <a:effectLst>
                  <a:outerShdw blurRad="38100" dist="38100" dir="2700000" algn="tl">
                    <a:srgbClr val="000000">
                      <a:alpha val="43137"/>
                    </a:srgbClr>
                  </a:outerShdw>
                </a:effectLst>
              </a:rPr>
              <a:t>έδοσε</a:t>
            </a:r>
            <a:r>
              <a:rPr lang="el-GR" dirty="0">
                <a:effectLst>
                  <a:outerShdw blurRad="38100" dist="38100" dir="2700000" algn="tl">
                    <a:srgbClr val="000000">
                      <a:alpha val="43137"/>
                    </a:srgbClr>
                  </a:outerShdw>
                </a:effectLst>
              </a:rPr>
              <a:t> τα οποία να τρέχουν με το διάφορόν τους προς </a:t>
            </a:r>
            <a:r>
              <a:rPr lang="el-GR" dirty="0" err="1">
                <a:effectLst>
                  <a:outerShdw blurRad="38100" dist="38100" dir="2700000" algn="tl">
                    <a:srgbClr val="000000">
                      <a:alpha val="43137"/>
                    </a:srgbClr>
                  </a:outerShdw>
                </a:effectLst>
              </a:rPr>
              <a:t>ήκοσι</a:t>
            </a:r>
            <a:r>
              <a:rPr lang="el-GR" dirty="0">
                <a:effectLst>
                  <a:outerShdw blurRad="38100" dist="38100" dir="2700000" algn="tl">
                    <a:srgbClr val="000000">
                      <a:alpha val="43137"/>
                    </a:srgbClr>
                  </a:outerShdw>
                </a:effectLst>
              </a:rPr>
              <a:t> τα </a:t>
            </a:r>
            <a:r>
              <a:rPr lang="el-GR" dirty="0" err="1">
                <a:effectLst>
                  <a:outerShdw blurRad="38100" dist="38100" dir="2700000" algn="tl">
                    <a:srgbClr val="000000">
                      <a:alpha val="43137"/>
                    </a:srgbClr>
                  </a:outerShdw>
                </a:effectLst>
              </a:rPr>
              <a:t>εκατώ</a:t>
            </a:r>
            <a:r>
              <a:rPr lang="el-GR" dirty="0">
                <a:effectLst>
                  <a:outerShdw blurRad="38100" dist="38100" dir="2700000" algn="tl">
                    <a:srgbClr val="000000">
                      <a:alpha val="43137"/>
                    </a:srgbClr>
                  </a:outerShdw>
                </a:effectLst>
              </a:rPr>
              <a:t> τον </a:t>
            </a:r>
            <a:r>
              <a:rPr lang="el-GR" dirty="0" err="1">
                <a:effectLst>
                  <a:outerShdw blurRad="38100" dist="38100" dir="2700000" algn="tl">
                    <a:srgbClr val="000000">
                      <a:alpha val="43137"/>
                    </a:srgbClr>
                  </a:outerShdw>
                </a:effectLst>
              </a:rPr>
              <a:t>χρόνω</a:t>
            </a:r>
            <a:r>
              <a:rPr lang="el-GR" dirty="0">
                <a:effectLst>
                  <a:outerShdw blurRad="38100" dist="38100" dir="2700000" algn="tl">
                    <a:srgbClr val="000000">
                      <a:alpha val="43137"/>
                    </a:srgbClr>
                  </a:outerShdw>
                </a:effectLst>
              </a:rPr>
              <a:t> δια όσος καιρός ήθελε </a:t>
            </a:r>
            <a:r>
              <a:rPr lang="el-GR" dirty="0" err="1">
                <a:effectLst>
                  <a:outerShdw blurRad="38100" dist="38100" dir="2700000" algn="tl">
                    <a:srgbClr val="000000">
                      <a:alpha val="43137"/>
                    </a:srgbClr>
                  </a:outerShdw>
                </a:effectLst>
              </a:rPr>
              <a:t>περάσι</a:t>
            </a:r>
            <a:r>
              <a:rPr lang="el-GR" dirty="0">
                <a:effectLst>
                  <a:outerShdw blurRad="38100" dist="38100" dir="2700000" algn="tl">
                    <a:srgbClr val="000000">
                      <a:alpha val="43137"/>
                    </a:srgbClr>
                  </a:outerShdw>
                </a:effectLst>
              </a:rPr>
              <a:t> και ούτως του </a:t>
            </a:r>
            <a:r>
              <a:rPr lang="el-GR" dirty="0" err="1">
                <a:effectLst>
                  <a:outerShdw blurRad="38100" dist="38100" dir="2700000" algn="tl">
                    <a:srgbClr val="000000">
                      <a:alpha val="43137"/>
                    </a:srgbClr>
                  </a:outerShdw>
                </a:effectLst>
              </a:rPr>
              <a:t>εδόσαμεν</a:t>
            </a:r>
            <a:r>
              <a:rPr lang="el-GR" dirty="0">
                <a:effectLst>
                  <a:outerShdw blurRad="38100" dist="38100" dir="2700000" algn="tl">
                    <a:srgbClr val="000000">
                      <a:alpha val="43137"/>
                    </a:srgbClr>
                  </a:outerShdw>
                </a:effectLst>
              </a:rPr>
              <a:t> την παρόν </a:t>
            </a:r>
            <a:r>
              <a:rPr lang="el-GR" dirty="0" err="1">
                <a:effectLst>
                  <a:outerShdw blurRad="38100" dist="38100" dir="2700000" algn="tl">
                    <a:srgbClr val="000000">
                      <a:alpha val="43137"/>
                    </a:srgbClr>
                  </a:outerShdw>
                </a:effectLst>
              </a:rPr>
              <a:t>ομολογίαν</a:t>
            </a:r>
            <a:r>
              <a:rPr lang="el-GR" dirty="0">
                <a:effectLst>
                  <a:outerShdw blurRad="38100" dist="38100" dir="2700000" algn="tl">
                    <a:srgbClr val="000000">
                      <a:alpha val="43137"/>
                    </a:srgbClr>
                  </a:outerShdw>
                </a:effectLst>
              </a:rPr>
              <a:t> εις χήρας της </a:t>
            </a:r>
            <a:r>
              <a:rPr lang="el-GR" dirty="0" err="1">
                <a:effectLst>
                  <a:outerShdw blurRad="38100" dist="38100" dir="2700000" algn="tl">
                    <a:srgbClr val="000000">
                      <a:alpha val="43137"/>
                    </a:srgbClr>
                  </a:outerShdw>
                </a:effectLst>
              </a:rPr>
              <a:t>ενδοξότητός</a:t>
            </a:r>
            <a:r>
              <a:rPr lang="el-GR" dirty="0">
                <a:effectLst>
                  <a:outerShdw blurRad="38100" dist="38100" dir="2700000" algn="tl">
                    <a:srgbClr val="000000">
                      <a:alpha val="43137"/>
                    </a:srgbClr>
                  </a:outerShdw>
                </a:effectLst>
              </a:rPr>
              <a:t> του και </a:t>
            </a:r>
            <a:r>
              <a:rPr lang="el-GR" dirty="0" err="1">
                <a:effectLst>
                  <a:outerShdw blurRad="38100" dist="38100" dir="2700000" algn="tl">
                    <a:srgbClr val="000000">
                      <a:alpha val="43137"/>
                    </a:srgbClr>
                  </a:outerShdw>
                </a:effectLst>
              </a:rPr>
              <a:t>θέλομεν</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βεβαιόσομε</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Ιδηοχείρος</a:t>
            </a:r>
            <a:r>
              <a:rPr lang="el-GR" dirty="0">
                <a:effectLst>
                  <a:outerShdw blurRad="38100" dist="38100" dir="2700000" algn="tl">
                    <a:srgbClr val="000000">
                      <a:alpha val="43137"/>
                    </a:srgbClr>
                  </a:outerShdw>
                </a:effectLst>
              </a:rPr>
              <a:t> μας: 1813: </a:t>
            </a:r>
            <a:r>
              <a:rPr lang="el-GR" dirty="0" err="1">
                <a:effectLst>
                  <a:outerShdw blurRad="38100" dist="38100" dir="2700000" algn="tl">
                    <a:srgbClr val="000000">
                      <a:alpha val="43137"/>
                    </a:srgbClr>
                  </a:outerShdw>
                </a:effectLst>
              </a:rPr>
              <a:t>Μαϊου:17</a:t>
            </a:r>
            <a:r>
              <a:rPr lang="el-GR" dirty="0">
                <a:effectLst>
                  <a:outerShdw blurRad="38100" dist="38100" dir="2700000" algn="tl">
                    <a:srgbClr val="000000">
                      <a:alpha val="43137"/>
                    </a:srgbClr>
                  </a:outerShdw>
                </a:effectLst>
              </a:rPr>
              <a:t>: Άργος</a:t>
            </a:r>
          </a:p>
          <a:p>
            <a:pPr marL="0" indent="0" algn="r">
              <a:buNone/>
            </a:pPr>
            <a:r>
              <a:rPr lang="el-GR" dirty="0"/>
              <a:t>[έπονται υπογραφές]</a:t>
            </a:r>
          </a:p>
          <a:p>
            <a:pPr marL="0" indent="0" algn="just">
              <a:buNone/>
            </a:pPr>
            <a:r>
              <a:rPr lang="el-GR" dirty="0">
                <a:effectLst>
                  <a:outerShdw blurRad="38100" dist="38100" dir="2700000" algn="tl">
                    <a:srgbClr val="000000">
                      <a:alpha val="43137"/>
                    </a:srgbClr>
                  </a:outerShdw>
                </a:effectLst>
              </a:rPr>
              <a:t>[επί του νώτου:] 1813: </a:t>
            </a:r>
            <a:r>
              <a:rPr lang="el-GR" dirty="0" err="1">
                <a:effectLst>
                  <a:outerShdw blurRad="38100" dist="38100" dir="2700000" algn="tl">
                    <a:srgbClr val="000000">
                      <a:alpha val="43137"/>
                    </a:srgbClr>
                  </a:outerShdw>
                </a:effectLst>
              </a:rPr>
              <a:t>Μαγιού</a:t>
            </a:r>
            <a:r>
              <a:rPr lang="el-GR" dirty="0">
                <a:effectLst>
                  <a:outerShdw blurRad="38100" dist="38100" dir="2700000" algn="tl">
                    <a:srgbClr val="000000">
                      <a:alpha val="43137"/>
                    </a:srgbClr>
                  </a:outerShdw>
                </a:effectLst>
              </a:rPr>
              <a:t>: 22: </a:t>
            </a:r>
            <a:r>
              <a:rPr lang="el-GR" dirty="0" err="1">
                <a:effectLst>
                  <a:outerShdw blurRad="38100" dist="38100" dir="2700000" algn="tl">
                    <a:srgbClr val="000000">
                      <a:alpha val="43137"/>
                    </a:srgbClr>
                  </a:outerShdw>
                </a:effectLst>
              </a:rPr>
              <a:t>εμέτρισα</a:t>
            </a:r>
            <a:r>
              <a:rPr lang="el-GR" dirty="0">
                <a:effectLst>
                  <a:outerShdw blurRad="38100" dist="38100" dir="2700000" algn="tl">
                    <a:srgbClr val="000000">
                      <a:alpha val="43137"/>
                    </a:srgbClr>
                  </a:outerShdw>
                </a:effectLst>
              </a:rPr>
              <a:t> ο </a:t>
            </a:r>
            <a:r>
              <a:rPr lang="el-GR" dirty="0" err="1">
                <a:effectLst>
                  <a:outerShdw blurRad="38100" dist="38100" dir="2700000" algn="tl">
                    <a:srgbClr val="000000">
                      <a:alpha val="43137"/>
                    </a:srgbClr>
                  </a:outerShdw>
                </a:effectLst>
              </a:rPr>
              <a:t>σπίρος</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γραματικός</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οπου</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σινάζει</a:t>
            </a:r>
            <a:r>
              <a:rPr lang="el-GR" dirty="0">
                <a:effectLst>
                  <a:outerShdw blurRad="38100" dist="38100" dir="2700000" algn="tl">
                    <a:srgbClr val="000000">
                      <a:alpha val="43137"/>
                    </a:srgbClr>
                  </a:outerShdw>
                </a:effectLst>
              </a:rPr>
              <a:t> του χαντακιού τους παράδες του </a:t>
            </a:r>
            <a:r>
              <a:rPr lang="el-GR" dirty="0" err="1">
                <a:effectLst>
                  <a:outerShdw blurRad="38100" dist="38100" dir="2700000" algn="tl">
                    <a:srgbClr val="000000">
                      <a:alpha val="43137"/>
                    </a:srgbClr>
                  </a:outerShdw>
                </a:effectLst>
              </a:rPr>
              <a:t>ενδοξοτατου</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Ζουλφικαρ</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μπεγεφέντι</a:t>
            </a:r>
            <a:r>
              <a:rPr lang="el-GR" dirty="0">
                <a:effectLst>
                  <a:outerShdw blurRad="38100" dist="38100" dir="2700000" algn="tl">
                    <a:srgbClr val="000000">
                      <a:alpha val="43137"/>
                    </a:srgbClr>
                  </a:outerShdw>
                </a:effectLst>
              </a:rPr>
              <a:t> γρόσια διακόσια </a:t>
            </a:r>
            <a:r>
              <a:rPr lang="el-GR" dirty="0" err="1">
                <a:effectLst>
                  <a:outerShdw blurRad="38100" dist="38100" dir="2700000" algn="tl">
                    <a:srgbClr val="000000">
                      <a:alpha val="43137"/>
                    </a:srgbClr>
                  </a:outerShdw>
                </a:effectLst>
              </a:rPr>
              <a:t>πενίντα</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ήτι</a:t>
            </a:r>
            <a:r>
              <a:rPr lang="el-GR" dirty="0">
                <a:effectLst>
                  <a:outerShdw blurRad="38100" dist="38100" dir="2700000" algn="tl">
                    <a:srgbClr val="000000">
                      <a:alpha val="43137"/>
                    </a:srgbClr>
                  </a:outerShdw>
                </a:effectLst>
              </a:rPr>
              <a:t>: </a:t>
            </a:r>
            <a:r>
              <a:rPr lang="el-GR" dirty="0" err="1">
                <a:effectLst>
                  <a:outerShdw blurRad="38100" dist="38100" dir="2700000" algn="tl">
                    <a:srgbClr val="000000">
                      <a:alpha val="43137"/>
                    </a:srgbClr>
                  </a:outerShdw>
                </a:effectLst>
              </a:rPr>
              <a:t>γρ</a:t>
            </a:r>
            <a:r>
              <a:rPr lang="el-GR" dirty="0">
                <a:effectLst>
                  <a:outerShdw blurRad="38100" dist="38100" dir="2700000" algn="tl">
                    <a:srgbClr val="000000">
                      <a:alpha val="43137"/>
                    </a:srgbClr>
                  </a:outerShdw>
                </a:effectLst>
              </a:rPr>
              <a:t>: 250: </a:t>
            </a:r>
          </a:p>
          <a:p>
            <a:endParaRPr lang="el-GR" dirty="0"/>
          </a:p>
        </p:txBody>
      </p:sp>
      <p:sp>
        <p:nvSpPr>
          <p:cNvPr id="12" name="Θέση κειμένου 11">
            <a:extLst>
              <a:ext uri="{FF2B5EF4-FFF2-40B4-BE49-F238E27FC236}">
                <a16:creationId xmlns:a16="http://schemas.microsoft.com/office/drawing/2014/main" id="{6D118D05-37EE-9283-B018-2941FA1AB948}"/>
              </a:ext>
            </a:extLst>
          </p:cNvPr>
          <p:cNvSpPr>
            <a:spLocks noGrp="1"/>
          </p:cNvSpPr>
          <p:nvPr>
            <p:ph type="body" sz="half" idx="2"/>
          </p:nvPr>
        </p:nvSpPr>
        <p:spPr/>
        <p:txBody>
          <a:bodyPr/>
          <a:lstStyle/>
          <a:p>
            <a:r>
              <a:rPr lang="el-GR" dirty="0" err="1"/>
              <a:t>ΙΕΕΕ</a:t>
            </a:r>
            <a:r>
              <a:rPr lang="el-GR" dirty="0"/>
              <a:t>, Αρχείο Περούκα, έγγρ. 47587.</a:t>
            </a:r>
          </a:p>
          <a:p>
            <a:endParaRPr lang="el-GR" dirty="0"/>
          </a:p>
          <a:p>
            <a:endParaRPr lang="el-GR" dirty="0"/>
          </a:p>
        </p:txBody>
      </p:sp>
    </p:spTree>
    <p:extLst>
      <p:ext uri="{BB962C8B-B14F-4D97-AF65-F5344CB8AC3E}">
        <p14:creationId xmlns:p14="http://schemas.microsoft.com/office/powerpoint/2010/main" val="205822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C42EB-961D-E20F-48D6-3D3FAA022C0A}"/>
              </a:ext>
            </a:extLst>
          </p:cNvPr>
          <p:cNvSpPr>
            <a:spLocks noGrp="1"/>
          </p:cNvSpPr>
          <p:nvPr>
            <p:ph type="title"/>
          </p:nvPr>
        </p:nvSpPr>
        <p:spPr/>
        <p:txBody>
          <a:bodyPr>
            <a:normAutofit/>
          </a:bodyPr>
          <a:lstStyle/>
          <a:p>
            <a:r>
              <a:rPr lang="el-GR" sz="1800" dirty="0" err="1"/>
              <a:t>Επιστολη</a:t>
            </a:r>
            <a:r>
              <a:rPr lang="el-GR" sz="1800" dirty="0"/>
              <a:t> </a:t>
            </a:r>
            <a:r>
              <a:rPr lang="el-GR" sz="1800" dirty="0" err="1"/>
              <a:t>εμπορων</a:t>
            </a:r>
            <a:r>
              <a:rPr lang="el-GR" sz="1800" dirty="0"/>
              <a:t>, 29 </a:t>
            </a:r>
            <a:r>
              <a:rPr lang="el-GR" sz="1800" dirty="0" err="1"/>
              <a:t>Απριλιου</a:t>
            </a:r>
            <a:r>
              <a:rPr lang="el-GR" sz="1800" dirty="0"/>
              <a:t> 1790</a:t>
            </a:r>
            <a:br>
              <a:rPr lang="el-GR" sz="1800" dirty="0"/>
            </a:br>
            <a:br>
              <a:rPr lang="el-GR" sz="1800" dirty="0"/>
            </a:br>
            <a:r>
              <a:rPr lang="el-GR" sz="1800" dirty="0"/>
              <a:t>ΑΡΧΕΙΟ ΜΠΑΤΗ</a:t>
            </a:r>
          </a:p>
        </p:txBody>
      </p:sp>
      <p:sp>
        <p:nvSpPr>
          <p:cNvPr id="4" name="Θέση κειμένου 3">
            <a:extLst>
              <a:ext uri="{FF2B5EF4-FFF2-40B4-BE49-F238E27FC236}">
                <a16:creationId xmlns:a16="http://schemas.microsoft.com/office/drawing/2014/main" id="{99851BCC-B4B6-A043-059B-9C06B02C1185}"/>
              </a:ext>
            </a:extLst>
          </p:cNvPr>
          <p:cNvSpPr>
            <a:spLocks noGrp="1"/>
          </p:cNvSpPr>
          <p:nvPr>
            <p:ph type="body" sz="half" idx="2"/>
          </p:nvPr>
        </p:nvSpPr>
        <p:spPr/>
        <p:txBody>
          <a:bodyPr/>
          <a:lstStyle/>
          <a:p>
            <a:r>
              <a:rPr lang="el-GR" sz="1200" dirty="0"/>
              <a:t>Βασίλης </a:t>
            </a:r>
            <a:r>
              <a:rPr lang="el-GR" sz="1200" dirty="0" err="1"/>
              <a:t>Κρεμμυδάς</a:t>
            </a:r>
            <a:r>
              <a:rPr lang="el-GR" sz="1200" dirty="0"/>
              <a:t>, «Η αλληλογραφία ως απόλυτο εργαλείο της εμπορικής πράξης», στο </a:t>
            </a:r>
            <a:r>
              <a:rPr lang="el-GR" sz="1200" i="1" dirty="0"/>
              <a:t>Διπλό ταξίδι. Ψηλαφήσεις ενός ιστορικού</a:t>
            </a:r>
            <a:r>
              <a:rPr lang="el-GR" sz="1200" dirty="0"/>
              <a:t>, Αθήνα, Μουσείο Μπενάκη, 2009, σ. 463.</a:t>
            </a:r>
          </a:p>
          <a:p>
            <a:endParaRPr lang="el-GR" dirty="0"/>
          </a:p>
          <a:p>
            <a:r>
              <a:rPr lang="el-GR" dirty="0"/>
              <a:t>«και είμαι λυπημένος και μου κακοφαίνεται οπού δεν με </a:t>
            </a:r>
            <a:r>
              <a:rPr lang="el-GR" dirty="0" err="1"/>
              <a:t>εγράψατε</a:t>
            </a:r>
            <a:r>
              <a:rPr lang="el-GR" dirty="0"/>
              <a:t> έως τώρα και δεν κάνετε καλά, </a:t>
            </a:r>
            <a:r>
              <a:rPr lang="el-GR" dirty="0" err="1"/>
              <a:t>διατί</a:t>
            </a:r>
            <a:r>
              <a:rPr lang="el-GR" dirty="0"/>
              <a:t> όποιος άνθρωπος δίνει </a:t>
            </a:r>
            <a:r>
              <a:rPr lang="el-GR" dirty="0" err="1"/>
              <a:t>υπόσχεσιν</a:t>
            </a:r>
            <a:r>
              <a:rPr lang="el-GR" dirty="0"/>
              <a:t> να δουλεύει </a:t>
            </a:r>
            <a:r>
              <a:rPr lang="el-GR" dirty="0" err="1"/>
              <a:t>πραγματευτήν</a:t>
            </a:r>
            <a:r>
              <a:rPr lang="el-GR" dirty="0"/>
              <a:t>, πρέπει να βαστά ρέγουλα, να του γράφει εις ό,τι δουλειά του διορίσει» (Γ. Μπάτης προς Μ. </a:t>
            </a:r>
            <a:r>
              <a:rPr lang="el-GR" dirty="0" err="1"/>
              <a:t>Χατζηκυριάκη</a:t>
            </a:r>
            <a:r>
              <a:rPr lang="el-GR"/>
              <a:t>, 21.9.1791).</a:t>
            </a:r>
            <a:endParaRPr lang="el-GR" dirty="0"/>
          </a:p>
          <a:p>
            <a:endParaRPr lang="el-GR" dirty="0"/>
          </a:p>
          <a:p>
            <a:endParaRPr lang="el-GR" dirty="0"/>
          </a:p>
        </p:txBody>
      </p:sp>
      <p:pic>
        <p:nvPicPr>
          <p:cNvPr id="10" name="Θέση περιεχομένου 9">
            <a:extLst>
              <a:ext uri="{FF2B5EF4-FFF2-40B4-BE49-F238E27FC236}">
                <a16:creationId xmlns:a16="http://schemas.microsoft.com/office/drawing/2014/main" id="{4127B280-E56D-7154-66F7-B06B3566C17E}"/>
              </a:ext>
            </a:extLst>
          </p:cNvPr>
          <p:cNvPicPr>
            <a:picLocks noGrp="1" noChangeAspect="1"/>
          </p:cNvPicPr>
          <p:nvPr>
            <p:ph idx="1"/>
          </p:nvPr>
        </p:nvPicPr>
        <p:blipFill>
          <a:blip r:embed="rId2"/>
          <a:stretch>
            <a:fillRect/>
          </a:stretch>
        </p:blipFill>
        <p:spPr>
          <a:xfrm>
            <a:off x="2507456" y="685800"/>
            <a:ext cx="3906596" cy="5383696"/>
          </a:xfrm>
        </p:spPr>
      </p:pic>
    </p:spTree>
    <p:extLst>
      <p:ext uri="{BB962C8B-B14F-4D97-AF65-F5344CB8AC3E}">
        <p14:creationId xmlns:p14="http://schemas.microsoft.com/office/powerpoint/2010/main" val="177637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Πουσουλας</a:t>
            </a:r>
            <a:r>
              <a:rPr lang="el-GR" dirty="0"/>
              <a:t> του </a:t>
            </a:r>
            <a:r>
              <a:rPr lang="el-GR" dirty="0" err="1"/>
              <a:t>Αργους</a:t>
            </a:r>
            <a:r>
              <a:rPr lang="el-GR" dirty="0"/>
              <a:t> 1801</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20966"/>
            <a:ext cx="6711950" cy="4349343"/>
          </a:xfrm>
        </p:spPr>
      </p:pic>
      <p:sp>
        <p:nvSpPr>
          <p:cNvPr id="4" name="Θέση κειμένου 3"/>
          <p:cNvSpPr>
            <a:spLocks noGrp="1"/>
          </p:cNvSpPr>
          <p:nvPr>
            <p:ph type="body" sz="half" idx="2"/>
          </p:nvPr>
        </p:nvSpPr>
        <p:spPr/>
        <p:txBody>
          <a:bodyPr/>
          <a:lstStyle/>
          <a:p>
            <a:r>
              <a:rPr lang="el-GR" dirty="0"/>
              <a:t>Ευτυχία </a:t>
            </a:r>
            <a:r>
              <a:rPr lang="el-GR" dirty="0" err="1"/>
              <a:t>Λιάτα</a:t>
            </a:r>
            <a:r>
              <a:rPr lang="el-GR" dirty="0"/>
              <a:t>, </a:t>
            </a:r>
            <a:r>
              <a:rPr lang="el-GR" i="1" dirty="0" err="1"/>
              <a:t>Αργεία</a:t>
            </a:r>
            <a:r>
              <a:rPr lang="el-GR" i="1" dirty="0"/>
              <a:t> </a:t>
            </a:r>
            <a:r>
              <a:rPr lang="el-GR" i="1" dirty="0" err="1"/>
              <a:t>γη:από</a:t>
            </a:r>
            <a:r>
              <a:rPr lang="el-GR" i="1" dirty="0"/>
              <a:t> το </a:t>
            </a:r>
            <a:r>
              <a:rPr lang="el-GR" i="1" dirty="0" err="1"/>
              <a:t>τεριτόριο</a:t>
            </a:r>
            <a:r>
              <a:rPr lang="el-GR" i="1" dirty="0"/>
              <a:t> στο βιλαέτι (τέλη </a:t>
            </a:r>
            <a:r>
              <a:rPr lang="el-GR" i="1" dirty="0" err="1"/>
              <a:t>17</a:t>
            </a:r>
            <a:r>
              <a:rPr lang="el-GR" i="1" baseline="30000" dirty="0" err="1"/>
              <a:t>ου</a:t>
            </a:r>
            <a:r>
              <a:rPr lang="el-GR" i="1" dirty="0"/>
              <a:t> –αρχές </a:t>
            </a:r>
            <a:r>
              <a:rPr lang="el-GR" i="1" dirty="0" err="1"/>
              <a:t>19</a:t>
            </a:r>
            <a:r>
              <a:rPr lang="el-GR" i="1" baseline="30000" dirty="0" err="1"/>
              <a:t>ου</a:t>
            </a:r>
            <a:r>
              <a:rPr lang="el-GR" i="1" dirty="0"/>
              <a:t> αι.)</a:t>
            </a:r>
            <a:r>
              <a:rPr lang="el-GR" dirty="0"/>
              <a:t>, Αθήνα, ΚΝΕ/ΕΙΕ, 2003.</a:t>
            </a:r>
          </a:p>
        </p:txBody>
      </p:sp>
    </p:spTree>
    <p:extLst>
      <p:ext uri="{BB962C8B-B14F-4D97-AF65-F5344CB8AC3E}">
        <p14:creationId xmlns:p14="http://schemas.microsoft.com/office/powerpoint/2010/main" val="328508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Λογαριασμοσ</a:t>
            </a:r>
            <a:r>
              <a:rPr lang="el-GR" dirty="0"/>
              <a:t> </a:t>
            </a:r>
            <a:r>
              <a:rPr lang="el-GR" dirty="0" err="1"/>
              <a:t>χρεωστικων</a:t>
            </a:r>
            <a:r>
              <a:rPr lang="el-GR" dirty="0"/>
              <a:t> </a:t>
            </a:r>
            <a:r>
              <a:rPr lang="el-GR" dirty="0" err="1"/>
              <a:t>υπολοιπων</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014" y="685800"/>
            <a:ext cx="3452321" cy="5019675"/>
          </a:xfrm>
        </p:spPr>
      </p:pic>
      <p:sp>
        <p:nvSpPr>
          <p:cNvPr id="4" name="Θέση κειμένου 3"/>
          <p:cNvSpPr>
            <a:spLocks noGrp="1"/>
          </p:cNvSpPr>
          <p:nvPr>
            <p:ph type="body" sz="half" idx="2"/>
          </p:nvPr>
        </p:nvSpPr>
        <p:spPr/>
        <p:txBody>
          <a:bodyPr/>
          <a:lstStyle/>
          <a:p>
            <a:r>
              <a:rPr lang="el-GR" dirty="0"/>
              <a:t>Βασίλης Παναγιωτόπουλος (</a:t>
            </a:r>
            <a:r>
              <a:rPr lang="el-GR" dirty="0" err="1"/>
              <a:t>επιμ</a:t>
            </a:r>
            <a:r>
              <a:rPr lang="el-GR" dirty="0"/>
              <a:t>.), με τη συνεργασία του Δημήτρη Δημητρόπουλου και του Παναγιώτη </a:t>
            </a:r>
            <a:r>
              <a:rPr lang="el-GR" dirty="0" err="1"/>
              <a:t>Μιχαηλάρη</a:t>
            </a:r>
            <a:r>
              <a:rPr lang="el-GR" dirty="0"/>
              <a:t>, </a:t>
            </a:r>
            <a:r>
              <a:rPr lang="el-GR" i="1" dirty="0"/>
              <a:t>Αρχείο Αλή πασά</a:t>
            </a:r>
            <a:r>
              <a:rPr lang="el-GR" dirty="0"/>
              <a:t>, τ. 2, Αθήνα, </a:t>
            </a:r>
            <a:r>
              <a:rPr lang="el-GR" dirty="0" err="1"/>
              <a:t>ΙΝΕ</a:t>
            </a:r>
            <a:r>
              <a:rPr lang="el-GR" dirty="0"/>
              <a:t>/ΕΙΕ, σ. 495. </a:t>
            </a:r>
          </a:p>
        </p:txBody>
      </p:sp>
    </p:spTree>
    <p:extLst>
      <p:ext uri="{BB962C8B-B14F-4D97-AF65-F5344CB8AC3E}">
        <p14:creationId xmlns:p14="http://schemas.microsoft.com/office/powerpoint/2010/main" val="76992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Εισαγωγη</a:t>
            </a:r>
            <a:r>
              <a:rPr lang="el-GR" dirty="0"/>
              <a:t> </a:t>
            </a:r>
            <a:r>
              <a:rPr lang="el-GR" dirty="0" err="1"/>
              <a:t>απομνημονευματοσ</a:t>
            </a:r>
            <a:r>
              <a:rPr lang="el-GR" dirty="0"/>
              <a:t> </a:t>
            </a:r>
            <a:r>
              <a:rPr lang="el-GR" dirty="0" err="1"/>
              <a:t>στρατη</a:t>
            </a:r>
            <a:r>
              <a:rPr lang="el-GR" dirty="0"/>
              <a:t> </a:t>
            </a:r>
            <a:r>
              <a:rPr lang="el-GR" dirty="0" err="1"/>
              <a:t>πισσα</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344" y="515155"/>
            <a:ext cx="4549837" cy="5743977"/>
          </a:xfrm>
        </p:spPr>
      </p:pic>
      <p:sp>
        <p:nvSpPr>
          <p:cNvPr id="4" name="Θέση κειμένου 3"/>
          <p:cNvSpPr>
            <a:spLocks noGrp="1"/>
          </p:cNvSpPr>
          <p:nvPr>
            <p:ph type="body" sz="half" idx="2"/>
          </p:nvPr>
        </p:nvSpPr>
        <p:spPr/>
        <p:txBody>
          <a:bodyPr>
            <a:normAutofit lnSpcReduction="10000"/>
          </a:bodyPr>
          <a:lstStyle/>
          <a:p>
            <a:r>
              <a:rPr lang="el-GR" sz="1600" dirty="0"/>
              <a:t>ΓΑΚ, Β ́ Κατάλογος Βλαχογιάννη, </a:t>
            </a:r>
            <a:r>
              <a:rPr lang="el-GR" sz="1600" dirty="0" err="1"/>
              <a:t>φάκ</a:t>
            </a:r>
            <a:r>
              <a:rPr lang="el-GR" sz="1600" dirty="0"/>
              <a:t>. </a:t>
            </a:r>
            <a:r>
              <a:rPr lang="el-GR" sz="1600" dirty="0" err="1"/>
              <a:t>56</a:t>
            </a:r>
            <a:r>
              <a:rPr lang="el-GR" sz="1600" baseline="30000" dirty="0" err="1"/>
              <a:t>α</a:t>
            </a:r>
            <a:r>
              <a:rPr lang="el-GR" sz="1600" dirty="0"/>
              <a:t>.</a:t>
            </a:r>
          </a:p>
          <a:p>
            <a:endParaRPr lang="el-GR" dirty="0"/>
          </a:p>
          <a:p>
            <a:r>
              <a:rPr lang="el-GR" sz="1800" dirty="0"/>
              <a:t>«Λόγοι </a:t>
            </a:r>
            <a:r>
              <a:rPr lang="el-GR" sz="1800" dirty="0" err="1"/>
              <a:t>ἰσχυροὶ</a:t>
            </a:r>
            <a:r>
              <a:rPr lang="el-GR" sz="1800" dirty="0"/>
              <a:t> </a:t>
            </a:r>
            <a:r>
              <a:rPr lang="el-GR" sz="1800" dirty="0" err="1"/>
              <a:t>καὶ</a:t>
            </a:r>
            <a:r>
              <a:rPr lang="el-GR" sz="1800" dirty="0"/>
              <a:t> </a:t>
            </a:r>
            <a:r>
              <a:rPr lang="el-GR" sz="1800" dirty="0" err="1"/>
              <a:t>οὐσιώδεις</a:t>
            </a:r>
            <a:r>
              <a:rPr lang="el-GR" sz="1800" dirty="0"/>
              <a:t> </a:t>
            </a:r>
            <a:r>
              <a:rPr lang="el-GR" sz="1800" dirty="0" err="1"/>
              <a:t>ἀνεχαίτισαν</a:t>
            </a:r>
            <a:r>
              <a:rPr lang="el-GR" sz="1800" dirty="0"/>
              <a:t> </a:t>
            </a:r>
            <a:r>
              <a:rPr lang="el-GR" sz="1800" dirty="0" err="1"/>
              <a:t>τὴν</a:t>
            </a:r>
            <a:r>
              <a:rPr lang="el-GR" sz="1800" dirty="0"/>
              <a:t> </a:t>
            </a:r>
            <a:r>
              <a:rPr lang="el-GR" sz="1800" dirty="0" err="1"/>
              <a:t>πολλάκις</a:t>
            </a:r>
            <a:r>
              <a:rPr lang="el-GR" sz="1800" dirty="0"/>
              <a:t> </a:t>
            </a:r>
            <a:r>
              <a:rPr lang="el-GR" sz="1800" dirty="0" err="1"/>
              <a:t>ἐπιχειρισθεῖσαν</a:t>
            </a:r>
            <a:r>
              <a:rPr lang="el-GR" sz="1800" dirty="0"/>
              <a:t> μέχρι </a:t>
            </a:r>
            <a:r>
              <a:rPr lang="el-GR" sz="1800" dirty="0" err="1"/>
              <a:t>τοῦδε</a:t>
            </a:r>
            <a:r>
              <a:rPr lang="el-GR" sz="1800" dirty="0"/>
              <a:t> </a:t>
            </a:r>
            <a:r>
              <a:rPr lang="el-GR" sz="1800" dirty="0" err="1"/>
              <a:t>ἔκθεσιν</a:t>
            </a:r>
            <a:r>
              <a:rPr lang="el-GR" sz="1800" dirty="0"/>
              <a:t> </a:t>
            </a:r>
            <a:r>
              <a:rPr lang="el-GR" sz="1800" dirty="0" err="1"/>
              <a:t>τοῦ</a:t>
            </a:r>
            <a:r>
              <a:rPr lang="el-GR" sz="1800" dirty="0"/>
              <a:t> βίου μου […] </a:t>
            </a:r>
            <a:r>
              <a:rPr lang="el-GR" sz="1800" dirty="0" err="1"/>
              <a:t>ἐπιχειρῶ</a:t>
            </a:r>
            <a:r>
              <a:rPr lang="el-GR" sz="1800" dirty="0"/>
              <a:t> σήμερον </a:t>
            </a:r>
            <a:r>
              <a:rPr lang="el-GR" sz="1800" dirty="0" err="1"/>
              <a:t>τὴν</a:t>
            </a:r>
            <a:r>
              <a:rPr lang="el-GR" sz="1800" dirty="0"/>
              <a:t> </a:t>
            </a:r>
            <a:r>
              <a:rPr lang="el-GR" sz="1800" dirty="0" err="1"/>
              <a:t>ὅσον</a:t>
            </a:r>
            <a:r>
              <a:rPr lang="el-GR" sz="1800" dirty="0"/>
              <a:t> </a:t>
            </a:r>
            <a:r>
              <a:rPr lang="el-GR" sz="1800" dirty="0" err="1"/>
              <a:t>οἷοντε</a:t>
            </a:r>
            <a:r>
              <a:rPr lang="el-GR" sz="1800" dirty="0"/>
              <a:t> </a:t>
            </a:r>
            <a:r>
              <a:rPr lang="el-GR" sz="1800" dirty="0" err="1"/>
              <a:t>ἀγνήν</a:t>
            </a:r>
            <a:r>
              <a:rPr lang="el-GR" sz="1800" dirty="0"/>
              <a:t> </a:t>
            </a:r>
            <a:r>
              <a:rPr lang="el-GR" sz="1800" dirty="0" err="1"/>
              <a:t>καὶ</a:t>
            </a:r>
            <a:r>
              <a:rPr lang="el-GR" sz="1800" dirty="0"/>
              <a:t> </a:t>
            </a:r>
            <a:r>
              <a:rPr lang="el-GR" sz="1800" dirty="0" err="1"/>
              <a:t>καθαρὰν</a:t>
            </a:r>
            <a:r>
              <a:rPr lang="el-GR" sz="1800" dirty="0"/>
              <a:t> </a:t>
            </a:r>
            <a:r>
              <a:rPr lang="el-GR" sz="1800" dirty="0" err="1"/>
              <a:t>ἐξιστόρησιν</a:t>
            </a:r>
            <a:r>
              <a:rPr lang="el-GR" sz="1800" dirty="0"/>
              <a:t> </a:t>
            </a:r>
            <a:r>
              <a:rPr lang="el-GR" sz="1800" dirty="0" err="1"/>
              <a:t>τῶν</a:t>
            </a:r>
            <a:r>
              <a:rPr lang="el-GR" sz="1800" dirty="0"/>
              <a:t> </a:t>
            </a:r>
            <a:r>
              <a:rPr lang="el-GR" sz="1800" dirty="0" err="1"/>
              <a:t>ὅσων</a:t>
            </a:r>
            <a:r>
              <a:rPr lang="el-GR" sz="1800" dirty="0"/>
              <a:t> </a:t>
            </a:r>
            <a:r>
              <a:rPr lang="el-GR" sz="1800" dirty="0" err="1"/>
              <a:t>ἔτυχε</a:t>
            </a:r>
            <a:r>
              <a:rPr lang="el-GR" sz="1800" dirty="0"/>
              <a:t> </a:t>
            </a:r>
            <a:r>
              <a:rPr lang="el-GR" sz="1800" dirty="0" err="1"/>
              <a:t>νὰ</a:t>
            </a:r>
            <a:r>
              <a:rPr lang="el-GR" sz="1800" dirty="0"/>
              <a:t> </a:t>
            </a:r>
            <a:r>
              <a:rPr lang="el-GR" sz="1800" dirty="0" err="1"/>
              <a:t>παρευρεθῶ</a:t>
            </a:r>
            <a:r>
              <a:rPr lang="el-GR" sz="1800" dirty="0"/>
              <a:t> </a:t>
            </a:r>
            <a:r>
              <a:rPr lang="el-GR" sz="1800" dirty="0" err="1"/>
              <a:t>αὐτοπροσώπως</a:t>
            </a:r>
            <a:r>
              <a:rPr lang="el-GR" sz="1800" dirty="0"/>
              <a:t>».</a:t>
            </a:r>
          </a:p>
        </p:txBody>
      </p:sp>
    </p:spTree>
    <p:extLst>
      <p:ext uri="{BB962C8B-B14F-4D97-AF65-F5344CB8AC3E}">
        <p14:creationId xmlns:p14="http://schemas.microsoft.com/office/powerpoint/2010/main" val="32616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800" dirty="0" err="1"/>
              <a:t>Πραξη</a:t>
            </a:r>
            <a:r>
              <a:rPr lang="el-GR" sz="1800" dirty="0"/>
              <a:t> </a:t>
            </a:r>
            <a:r>
              <a:rPr lang="el-GR" sz="1800" dirty="0" err="1"/>
              <a:t>συνελευσης</a:t>
            </a:r>
            <a:r>
              <a:rPr lang="el-GR" sz="1800" dirty="0"/>
              <a:t> των </a:t>
            </a:r>
            <a:r>
              <a:rPr lang="el-GR" sz="1800" dirty="0" err="1"/>
              <a:t>Καλτεζων</a:t>
            </a:r>
            <a:r>
              <a:rPr lang="el-GR" sz="1800" dirty="0"/>
              <a:t> με την </a:t>
            </a:r>
            <a:r>
              <a:rPr lang="el-GR" sz="1800" dirty="0" err="1"/>
              <a:t>οποια</a:t>
            </a:r>
            <a:r>
              <a:rPr lang="el-GR" sz="1800" dirty="0"/>
              <a:t> </a:t>
            </a:r>
            <a:r>
              <a:rPr lang="el-GR" sz="1800" dirty="0" err="1"/>
              <a:t>συγκροτειται</a:t>
            </a:r>
            <a:r>
              <a:rPr lang="el-GR" sz="1800" dirty="0"/>
              <a:t> η </a:t>
            </a:r>
            <a:r>
              <a:rPr lang="el-GR" sz="1800" dirty="0" err="1"/>
              <a:t>Πελοποννησιακη</a:t>
            </a:r>
            <a:r>
              <a:rPr lang="el-GR" sz="1800" dirty="0"/>
              <a:t> </a:t>
            </a:r>
            <a:r>
              <a:rPr lang="el-GR" sz="1800" dirty="0" err="1"/>
              <a:t>Γερουσια</a:t>
            </a:r>
            <a:r>
              <a:rPr lang="el-GR" sz="1800" dirty="0"/>
              <a:t>. 26 </a:t>
            </a:r>
            <a:r>
              <a:rPr lang="el-GR" sz="1800" dirty="0" err="1"/>
              <a:t>Μαιου</a:t>
            </a:r>
            <a:r>
              <a:rPr lang="el-GR" sz="1800" dirty="0"/>
              <a:t> 1821. </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345" y="685800"/>
            <a:ext cx="3428933" cy="5019675"/>
          </a:xfrm>
        </p:spPr>
      </p:pic>
      <p:sp>
        <p:nvSpPr>
          <p:cNvPr id="4" name="Θέση κειμένου 3"/>
          <p:cNvSpPr>
            <a:spLocks noGrp="1"/>
          </p:cNvSpPr>
          <p:nvPr>
            <p:ph type="body" sz="half" idx="2"/>
          </p:nvPr>
        </p:nvSpPr>
        <p:spPr/>
        <p:txBody>
          <a:bodyPr/>
          <a:lstStyle/>
          <a:p>
            <a:r>
              <a:rPr lang="el-GR" dirty="0"/>
              <a:t>Ιστορικά Αρχεία Μουσείου Μπενάκη (4/1), </a:t>
            </a:r>
            <a:r>
              <a:rPr lang="el-GR" dirty="0" err="1"/>
              <a:t>προσβάσιμο</a:t>
            </a:r>
            <a:r>
              <a:rPr lang="el-GR" dirty="0"/>
              <a:t> στο: </a:t>
            </a:r>
            <a:r>
              <a:rPr lang="en-US" dirty="0"/>
              <a:t>https://</a:t>
            </a:r>
            <a:r>
              <a:rPr lang="en-US" dirty="0" err="1"/>
              <a:t>www.benaki.org</a:t>
            </a:r>
            <a:r>
              <a:rPr lang="en-US" dirty="0"/>
              <a:t>/</a:t>
            </a:r>
            <a:r>
              <a:rPr lang="en-US" dirty="0" err="1"/>
              <a:t>index.php?option</a:t>
            </a:r>
            <a:r>
              <a:rPr lang="en-US" dirty="0"/>
              <a:t>=</a:t>
            </a:r>
            <a:r>
              <a:rPr lang="en-US" dirty="0" err="1"/>
              <a:t>com_collectionitems&amp;amp;view</a:t>
            </a:r>
            <a:r>
              <a:rPr lang="en-US" dirty="0"/>
              <a:t>=</a:t>
            </a:r>
            <a:r>
              <a:rPr lang="en-US" dirty="0" err="1"/>
              <a:t>collectionitem&amp;amp;id</a:t>
            </a:r>
            <a:r>
              <a:rPr lang="en-US" dirty="0"/>
              <a:t>=</a:t>
            </a:r>
            <a:r>
              <a:rPr lang="en-US" dirty="0" err="1"/>
              <a:t>160928&amp;amp;Itemid</a:t>
            </a:r>
            <a:r>
              <a:rPr lang="en-US" dirty="0"/>
              <a:t>=&amp;</a:t>
            </a:r>
            <a:r>
              <a:rPr lang="en-US" dirty="0" err="1"/>
              <a:t>amp;lang</a:t>
            </a:r>
            <a:r>
              <a:rPr lang="en-US" dirty="0"/>
              <a:t>=el</a:t>
            </a:r>
            <a:endParaRPr lang="el-GR" dirty="0"/>
          </a:p>
        </p:txBody>
      </p:sp>
    </p:spTree>
    <p:extLst>
      <p:ext uri="{BB962C8B-B14F-4D97-AF65-F5344CB8AC3E}">
        <p14:creationId xmlns:p14="http://schemas.microsoft.com/office/powerpoint/2010/main" val="192631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549640" y="685800"/>
            <a:ext cx="3200400" cy="2469524"/>
          </a:xfrm>
        </p:spPr>
        <p:txBody>
          <a:bodyPr>
            <a:noAutofit/>
          </a:bodyPr>
          <a:lstStyle/>
          <a:p>
            <a:r>
              <a:rPr lang="el-GR" sz="2000" dirty="0" err="1"/>
              <a:t>Πρωτη</a:t>
            </a:r>
            <a:r>
              <a:rPr lang="el-GR" sz="2000" dirty="0"/>
              <a:t> </a:t>
            </a:r>
            <a:r>
              <a:rPr lang="el-GR" sz="2000" dirty="0" err="1"/>
              <a:t>σελιδα</a:t>
            </a:r>
            <a:r>
              <a:rPr lang="el-GR" sz="2000" dirty="0"/>
              <a:t> του </a:t>
            </a:r>
            <a:r>
              <a:rPr lang="el-GR" sz="2000" dirty="0" err="1"/>
              <a:t>κωδικα</a:t>
            </a:r>
            <a:r>
              <a:rPr lang="el-GR" sz="2000" dirty="0"/>
              <a:t> </a:t>
            </a:r>
            <a:r>
              <a:rPr lang="el-GR" sz="2000" dirty="0" err="1"/>
              <a:t>πρακτικων</a:t>
            </a:r>
            <a:r>
              <a:rPr lang="el-GR" sz="2000" dirty="0"/>
              <a:t> του </a:t>
            </a:r>
            <a:r>
              <a:rPr lang="el-GR" sz="2000" dirty="0" err="1"/>
              <a:t>Βουλευτικου</a:t>
            </a:r>
            <a:r>
              <a:rPr lang="el-GR" sz="2000" dirty="0"/>
              <a:t> </a:t>
            </a:r>
            <a:r>
              <a:rPr lang="el-GR" sz="2000" dirty="0" err="1"/>
              <a:t>σωματος</a:t>
            </a:r>
            <a:r>
              <a:rPr lang="el-GR" sz="2000" dirty="0"/>
              <a:t>, </a:t>
            </a:r>
            <a:r>
              <a:rPr lang="el-GR" sz="2000" dirty="0" err="1"/>
              <a:t>Βιβλιοθηκη</a:t>
            </a:r>
            <a:r>
              <a:rPr lang="el-GR" sz="2000" dirty="0"/>
              <a:t> της </a:t>
            </a:r>
            <a:r>
              <a:rPr lang="el-GR" sz="2000" dirty="0" err="1"/>
              <a:t>Βουλης</a:t>
            </a:r>
            <a:r>
              <a:rPr lang="el-GR" sz="2000" dirty="0"/>
              <a:t>, </a:t>
            </a:r>
            <a:r>
              <a:rPr lang="el-GR" sz="2000" dirty="0" err="1"/>
              <a:t>Αρχεια</a:t>
            </a:r>
            <a:r>
              <a:rPr lang="el-GR" sz="2000" dirty="0"/>
              <a:t> </a:t>
            </a:r>
            <a:r>
              <a:rPr lang="el-GR" sz="2000" dirty="0" err="1"/>
              <a:t>Ελληνικης</a:t>
            </a:r>
            <a:r>
              <a:rPr lang="el-GR" sz="2000" dirty="0"/>
              <a:t> </a:t>
            </a:r>
            <a:r>
              <a:rPr lang="el-GR" sz="2000" dirty="0" err="1"/>
              <a:t>Παλιγγενεσιας</a:t>
            </a:r>
            <a:endParaRPr lang="el-GR" sz="2000" dirty="0"/>
          </a:p>
        </p:txBody>
      </p:sp>
      <p:pic>
        <p:nvPicPr>
          <p:cNvPr id="10" name="Θέση περιεχομένου 9"/>
          <p:cNvPicPr>
            <a:picLocks noGrp="1" noChangeAspect="1"/>
          </p:cNvPicPr>
          <p:nvPr>
            <p:ph idx="1"/>
          </p:nvPr>
        </p:nvPicPr>
        <p:blipFill>
          <a:blip r:embed="rId2"/>
          <a:stretch>
            <a:fillRect/>
          </a:stretch>
        </p:blipFill>
        <p:spPr>
          <a:xfrm>
            <a:off x="1416676" y="901521"/>
            <a:ext cx="6220496" cy="5203065"/>
          </a:xfrm>
          <a:prstGeom prst="rect">
            <a:avLst/>
          </a:prstGeom>
        </p:spPr>
      </p:pic>
      <p:sp>
        <p:nvSpPr>
          <p:cNvPr id="9" name="Θέση κειμένου 8"/>
          <p:cNvSpPr>
            <a:spLocks noGrp="1"/>
          </p:cNvSpPr>
          <p:nvPr>
            <p:ph type="body" sz="half" idx="2"/>
          </p:nvPr>
        </p:nvSpPr>
        <p:spPr>
          <a:xfrm>
            <a:off x="8549640" y="3155324"/>
            <a:ext cx="3200400" cy="2559676"/>
          </a:xfrm>
        </p:spPr>
        <p:txBody>
          <a:bodyPr/>
          <a:lstStyle/>
          <a:p>
            <a:r>
              <a:rPr lang="el-GR" dirty="0"/>
              <a:t>Αντιπρόσωποι Εθνοσυνελεύσεων και Βουλευτικό, Ίδρυμα της Βουλής των Ελλήνων – Ινστιτούτο Ιστορικών Ερευνών/ΕΙΕ – Βιβλιοθήκη της Βουλής, Αθήνα 2019, http://representatives1821.gr  (ημερομηνία πρόσβασης 17/10/2023)</a:t>
            </a:r>
          </a:p>
        </p:txBody>
      </p:sp>
    </p:spTree>
    <p:extLst>
      <p:ext uri="{BB962C8B-B14F-4D97-AF65-F5344CB8AC3E}">
        <p14:creationId xmlns:p14="http://schemas.microsoft.com/office/powerpoint/2010/main" val="127391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κατάστιχο </a:t>
            </a:r>
            <a:r>
              <a:rPr lang="el-GR" dirty="0" err="1"/>
              <a:t>δημοπρασιας</a:t>
            </a:r>
            <a:r>
              <a:rPr lang="el-GR" dirty="0"/>
              <a:t> </a:t>
            </a:r>
            <a:r>
              <a:rPr lang="el-GR" dirty="0" err="1"/>
              <a:t>φορων</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581" y="685800"/>
            <a:ext cx="3549187" cy="5019675"/>
          </a:xfrm>
        </p:spPr>
      </p:pic>
      <p:sp>
        <p:nvSpPr>
          <p:cNvPr id="4" name="Θέση κειμένου 3"/>
          <p:cNvSpPr>
            <a:spLocks noGrp="1"/>
          </p:cNvSpPr>
          <p:nvPr>
            <p:ph type="body" sz="half" idx="2"/>
          </p:nvPr>
        </p:nvSpPr>
        <p:spPr/>
        <p:txBody>
          <a:bodyPr/>
          <a:lstStyle/>
          <a:p>
            <a:r>
              <a:rPr lang="el-GR" dirty="0"/>
              <a:t>ΓΑΚ, Υπηρεσιακά Βιβλία: 267 (</a:t>
            </a:r>
            <a:r>
              <a:rPr lang="el-GR" dirty="0" err="1"/>
              <a:t>ΚΠΑΚ</a:t>
            </a:r>
            <a:r>
              <a:rPr lang="el-GR" dirty="0"/>
              <a:t> 267) – Μάιος 1829</a:t>
            </a:r>
          </a:p>
          <a:p>
            <a:endParaRPr lang="el-GR" dirty="0"/>
          </a:p>
          <a:p>
            <a:r>
              <a:rPr lang="el-GR" dirty="0"/>
              <a:t>Τα οικονομικά του Αγώνα. Φορολογία και Κράτος, Ινστιτούτο Ιστορικών Ερευνών / Εθνικό Ίδρυμα Ερευνών, Αθήνα 2020, </a:t>
            </a:r>
            <a:r>
              <a:rPr lang="el-GR" dirty="0" err="1"/>
              <a:t>https</a:t>
            </a:r>
            <a:r>
              <a:rPr lang="el-GR" dirty="0"/>
              <a:t>://</a:t>
            </a:r>
            <a:r>
              <a:rPr lang="el-GR" dirty="0" err="1"/>
              <a:t>www.finances1821.eu</a:t>
            </a:r>
            <a:r>
              <a:rPr lang="el-GR" dirty="0"/>
              <a:t>, (ημερομηνία πρόσβασης 17/10/2023).</a:t>
            </a:r>
          </a:p>
          <a:p>
            <a:endParaRPr lang="el-GR" dirty="0"/>
          </a:p>
          <a:p>
            <a:endParaRPr lang="el-GR" dirty="0"/>
          </a:p>
        </p:txBody>
      </p:sp>
    </p:spTree>
    <p:extLst>
      <p:ext uri="{BB962C8B-B14F-4D97-AF65-F5344CB8AC3E}">
        <p14:creationId xmlns:p14="http://schemas.microsoft.com/office/powerpoint/2010/main" val="213803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549640" y="341194"/>
            <a:ext cx="3200400" cy="1214651"/>
          </a:xfrm>
        </p:spPr>
        <p:txBody>
          <a:bodyPr>
            <a:normAutofit fontScale="90000"/>
          </a:bodyPr>
          <a:lstStyle/>
          <a:p>
            <a:r>
              <a:rPr lang="el-GR" sz="1600" dirty="0" err="1"/>
              <a:t>Φυλλο</a:t>
            </a:r>
            <a:r>
              <a:rPr lang="el-GR" sz="1600" dirty="0"/>
              <a:t> της 24ης </a:t>
            </a:r>
            <a:r>
              <a:rPr lang="el-GR" sz="1600" dirty="0" err="1"/>
              <a:t>Φεβρουαριου</a:t>
            </a:r>
            <a:r>
              <a:rPr lang="el-GR" sz="1600" dirty="0"/>
              <a:t> 1822 της </a:t>
            </a:r>
            <a:r>
              <a:rPr lang="el-GR" sz="1600" dirty="0" err="1"/>
              <a:t>χειρογραφης</a:t>
            </a:r>
            <a:r>
              <a:rPr lang="el-GR" sz="1600" dirty="0"/>
              <a:t> </a:t>
            </a:r>
            <a:r>
              <a:rPr lang="el-GR" sz="1600" dirty="0" err="1"/>
              <a:t>εφημεριδας</a:t>
            </a:r>
            <a:r>
              <a:rPr lang="el-GR" sz="1600" dirty="0"/>
              <a:t> «Ο </a:t>
            </a:r>
            <a:r>
              <a:rPr lang="el-GR" sz="1600" dirty="0" err="1"/>
              <a:t>Αχελωος</a:t>
            </a:r>
            <a:r>
              <a:rPr lang="el-GR" sz="1600" dirty="0"/>
              <a:t>»</a:t>
            </a:r>
            <a:br>
              <a:rPr lang="el-GR" sz="1600" dirty="0"/>
            </a:br>
            <a:br>
              <a:rPr lang="el-GR" sz="1600" dirty="0"/>
            </a:br>
            <a:r>
              <a:rPr lang="el-GR" sz="1600" dirty="0"/>
              <a:t>ΤΝΕ/ΕΙΕ, </a:t>
            </a:r>
            <a:r>
              <a:rPr lang="el-GR" sz="1600" dirty="0" err="1"/>
              <a:t>Αρχειο</a:t>
            </a:r>
            <a:r>
              <a:rPr lang="el-GR" sz="1600" dirty="0"/>
              <a:t> Α. </a:t>
            </a:r>
            <a:r>
              <a:rPr lang="el-GR" sz="1600" dirty="0" err="1"/>
              <a:t>Λουριωτη</a:t>
            </a:r>
            <a:br>
              <a:rPr lang="el-GR" sz="1600" dirty="0"/>
            </a:br>
            <a:endParaRPr lang="el-GR" sz="1200" dirty="0"/>
          </a:p>
        </p:txBody>
      </p:sp>
      <p:pic>
        <p:nvPicPr>
          <p:cNvPr id="7" name="Θέση περιεχομένου 6"/>
          <p:cNvPicPr>
            <a:picLocks noGrp="1" noChangeAspect="1"/>
          </p:cNvPicPr>
          <p:nvPr>
            <p:ph idx="1"/>
          </p:nvPr>
        </p:nvPicPr>
        <p:blipFill>
          <a:blip r:embed="rId2"/>
          <a:stretch>
            <a:fillRect/>
          </a:stretch>
        </p:blipFill>
        <p:spPr>
          <a:xfrm>
            <a:off x="1665027" y="436728"/>
            <a:ext cx="3605185" cy="5158854"/>
          </a:xfrm>
          <a:prstGeom prst="rect">
            <a:avLst/>
          </a:prstGeom>
        </p:spPr>
      </p:pic>
      <p:sp>
        <p:nvSpPr>
          <p:cNvPr id="6" name="Θέση κειμένου 5"/>
          <p:cNvSpPr>
            <a:spLocks noGrp="1"/>
          </p:cNvSpPr>
          <p:nvPr>
            <p:ph type="body" sz="half" idx="2"/>
          </p:nvPr>
        </p:nvSpPr>
        <p:spPr>
          <a:xfrm>
            <a:off x="8440457" y="1555844"/>
            <a:ext cx="3200400" cy="4708477"/>
          </a:xfrm>
        </p:spPr>
        <p:txBody>
          <a:bodyPr>
            <a:normAutofit fontScale="77500" lnSpcReduction="20000"/>
          </a:bodyPr>
          <a:lstStyle/>
          <a:p>
            <a:r>
              <a:rPr lang="el-GR" sz="1700" dirty="0"/>
              <a:t>Φύλλο της 24ης Φεβρουαρίου 1822 της χειρόγραφης εφημερίδας «Ο Αχελώος». Πρόκειται για την τρίτη χειρόγραφη εφημερίδα της επαναστατικής περιόδου, που εκδιδόταν στο </a:t>
            </a:r>
            <a:r>
              <a:rPr lang="el-GR" sz="1700" dirty="0" err="1"/>
              <a:t>Βραχώρι</a:t>
            </a:r>
            <a:r>
              <a:rPr lang="el-GR" sz="1700" dirty="0"/>
              <a:t> (Αγρίνιο) τουλάχιστον κατά τον μήνα Φεβρουάριο του 1822. Ο «Αχελώος» μπορεί να θεωρηθεί ως πρόδρομος των μετέπειτα επίσημων εφημερίδων της Διοίκησης, αφού σε αυτόν δημοσιεύονταν κατά κύριο λόγο θεσπίσματα και αποφάσεις της Γερουσίας της Δυτικής Χέρσου Ελλάδος, ενώ στον τίτλο του χρησιμοποιήθηκε και η σφραγίδα του σώματος. Συντάκτης της ήταν, πιθανόν, ο Νικόλαος </a:t>
            </a:r>
            <a:r>
              <a:rPr lang="el-GR" sz="1700" dirty="0" err="1"/>
              <a:t>Λουριώτης</a:t>
            </a:r>
            <a:r>
              <a:rPr lang="el-GR" sz="1700" dirty="0"/>
              <a:t>, ο οποίος ήταν επίσης αρχιγραμματέας της Γερουσίας. Μαζί με τις αποφάσεις δημοσιεύονταν επιπλέον ειδήσεις, κυρίως σχετικές με τη λειτουργία της Γερουσίας και τη δράση του προέδρου της, του Αλέξανδρου Μαυροκορδάτου. </a:t>
            </a:r>
          </a:p>
          <a:p>
            <a:endParaRPr lang="el-GR" dirty="0"/>
          </a:p>
          <a:p>
            <a:r>
              <a:rPr lang="en-US" sz="1500" dirty="0"/>
              <a:t>https://www.protovoulia21.gr/ekthema/feb-2021/ </a:t>
            </a:r>
            <a:endParaRPr lang="el-GR" sz="1500" dirty="0"/>
          </a:p>
        </p:txBody>
      </p:sp>
    </p:spTree>
    <p:extLst>
      <p:ext uri="{BB962C8B-B14F-4D97-AF65-F5344CB8AC3E}">
        <p14:creationId xmlns:p14="http://schemas.microsoft.com/office/powerpoint/2010/main" val="5184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a:t>Ιστορια</a:t>
            </a:r>
            <a:r>
              <a:rPr lang="el-GR" dirty="0"/>
              <a:t> </a:t>
            </a:r>
            <a:r>
              <a:rPr lang="el-GR" dirty="0" err="1"/>
              <a:t>Νεου</a:t>
            </a:r>
            <a:r>
              <a:rPr lang="el-GR" dirty="0"/>
              <a:t> </a:t>
            </a:r>
            <a:r>
              <a:rPr lang="el-GR" dirty="0" err="1"/>
              <a:t>ελληνισμου</a:t>
            </a:r>
            <a:endParaRPr lang="el-GR" dirty="0"/>
          </a:p>
        </p:txBody>
      </p:sp>
      <p:sp>
        <p:nvSpPr>
          <p:cNvPr id="3" name="Θέση περιεχομένου 2"/>
          <p:cNvSpPr>
            <a:spLocks noGrp="1"/>
          </p:cNvSpPr>
          <p:nvPr>
            <p:ph idx="1"/>
          </p:nvPr>
        </p:nvSpPr>
        <p:spPr/>
        <p:txBody>
          <a:bodyPr/>
          <a:lstStyle/>
          <a:p>
            <a:r>
              <a:rPr lang="el-GR" dirty="0"/>
              <a:t>	Χρονικά όρια: </a:t>
            </a:r>
            <a:r>
              <a:rPr lang="el-GR" dirty="0" err="1"/>
              <a:t>15</a:t>
            </a:r>
            <a:r>
              <a:rPr lang="el-GR" baseline="30000" dirty="0" err="1"/>
              <a:t>ος</a:t>
            </a:r>
            <a:r>
              <a:rPr lang="el-GR" dirty="0" err="1"/>
              <a:t>-19</a:t>
            </a:r>
            <a:r>
              <a:rPr lang="el-GR" baseline="30000" dirty="0" err="1"/>
              <a:t>ος</a:t>
            </a:r>
            <a:r>
              <a:rPr lang="el-GR" dirty="0"/>
              <a:t> αιώνας</a:t>
            </a:r>
          </a:p>
          <a:p>
            <a:pPr marL="0" indent="0">
              <a:buNone/>
            </a:pPr>
            <a:endParaRPr lang="el-GR" dirty="0"/>
          </a:p>
          <a:p>
            <a:r>
              <a:rPr lang="el-GR" dirty="0"/>
              <a:t>	Περίοδος των πρώιμων νεότερων χρόνων / οθωμανική και βενετική κυριαρχία</a:t>
            </a:r>
          </a:p>
          <a:p>
            <a:pPr marL="0" indent="0">
              <a:buNone/>
            </a:pPr>
            <a:endParaRPr lang="el-GR" dirty="0"/>
          </a:p>
          <a:p>
            <a:r>
              <a:rPr lang="el-GR" dirty="0"/>
              <a:t>	Πηγές: ελληνικές / οθωμανικές – βενετικές κ.ά.</a:t>
            </a:r>
          </a:p>
          <a:p>
            <a:pPr marL="0" indent="0">
              <a:buNone/>
            </a:pPr>
            <a:r>
              <a:rPr lang="el-GR" dirty="0"/>
              <a:t> 	Η νεοελληνική ιστορία μοιράζεται τον ίδιο χώρο, χρόνο και υποκείμενα με την 	οθωμανική / βενετική ιστορία (ιστορία της βενετικής Ανατολής)</a:t>
            </a:r>
          </a:p>
        </p:txBody>
      </p:sp>
    </p:spTree>
    <p:extLst>
      <p:ext uri="{BB962C8B-B14F-4D97-AF65-F5344CB8AC3E}">
        <p14:creationId xmlns:p14="http://schemas.microsoft.com/office/powerpoint/2010/main" val="16991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1800" dirty="0" err="1"/>
              <a:t>Φυλλο</a:t>
            </a:r>
            <a:r>
              <a:rPr lang="el-GR" sz="1800" dirty="0"/>
              <a:t> της </a:t>
            </a:r>
            <a:r>
              <a:rPr lang="el-GR" sz="1800" dirty="0" err="1"/>
              <a:t>7</a:t>
            </a:r>
            <a:r>
              <a:rPr lang="el-GR" sz="1800" baseline="30000" dirty="0" err="1"/>
              <a:t>ης</a:t>
            </a:r>
            <a:r>
              <a:rPr lang="el-GR" sz="1800" dirty="0"/>
              <a:t> </a:t>
            </a:r>
            <a:r>
              <a:rPr lang="el-GR" sz="1800" dirty="0" err="1"/>
              <a:t>Οκτωβριου</a:t>
            </a:r>
            <a:r>
              <a:rPr lang="el-GR" sz="1800" dirty="0"/>
              <a:t> 1825 της </a:t>
            </a:r>
            <a:r>
              <a:rPr lang="el-GR" sz="1800" i="1" dirty="0" err="1"/>
              <a:t>γενικησ</a:t>
            </a:r>
            <a:r>
              <a:rPr lang="el-GR" sz="1800" i="1" dirty="0"/>
              <a:t> </a:t>
            </a:r>
            <a:r>
              <a:rPr lang="el-GR" sz="1800" i="1" dirty="0" err="1"/>
              <a:t>εφημεριδοσ</a:t>
            </a:r>
            <a:r>
              <a:rPr lang="el-GR" sz="1800" i="1" dirty="0"/>
              <a:t> της </a:t>
            </a:r>
            <a:r>
              <a:rPr lang="el-GR" sz="1800" i="1" dirty="0" err="1"/>
              <a:t>ελλαδοσ</a:t>
            </a:r>
            <a:endParaRPr lang="el-GR" sz="1800" i="1"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6788" y="685800"/>
            <a:ext cx="3914774" cy="5019675"/>
          </a:xfrm>
        </p:spPr>
      </p:pic>
      <p:sp>
        <p:nvSpPr>
          <p:cNvPr id="4" name="Θέση κειμένου 3"/>
          <p:cNvSpPr>
            <a:spLocks noGrp="1"/>
          </p:cNvSpPr>
          <p:nvPr>
            <p:ph type="body" sz="half" idx="2"/>
          </p:nvPr>
        </p:nvSpPr>
        <p:spPr/>
        <p:txBody>
          <a:bodyPr/>
          <a:lstStyle/>
          <a:p>
            <a:r>
              <a:rPr lang="el-GR" dirty="0"/>
              <a:t>Βιβλιοθήκη της Βουλής των Ελλήνων</a:t>
            </a:r>
          </a:p>
          <a:p>
            <a:r>
              <a:rPr lang="el-GR" dirty="0"/>
              <a:t>προσβάσιμο στο: </a:t>
            </a:r>
          </a:p>
          <a:p>
            <a:r>
              <a:rPr lang="en-US" dirty="0"/>
              <a:t>https://</a:t>
            </a:r>
            <a:r>
              <a:rPr lang="en-US" dirty="0" err="1"/>
              <a:t>library.parliament.gr</a:t>
            </a:r>
            <a:r>
              <a:rPr lang="en-US" dirty="0"/>
              <a:t>/%</a:t>
            </a:r>
            <a:r>
              <a:rPr lang="en-US" dirty="0" err="1"/>
              <a:t>CE%A8%CE%B7%CF%86%CE%B9%CE%B1%CE%BA%CE%AE</a:t>
            </a:r>
            <a:r>
              <a:rPr lang="en-US" dirty="0"/>
              <a:t>-%</a:t>
            </a:r>
            <a:r>
              <a:rPr lang="en-US" dirty="0" err="1"/>
              <a:t>CE%92%CE%B9%CE%B2%CE%BB%CE%B9%CE%BF%CE%B8%CE%AE%CE%BA%CE%B7</a:t>
            </a:r>
            <a:r>
              <a:rPr lang="en-US" dirty="0"/>
              <a:t>/1821</a:t>
            </a:r>
            <a:endParaRPr lang="el-GR" dirty="0"/>
          </a:p>
        </p:txBody>
      </p:sp>
    </p:spTree>
    <p:extLst>
      <p:ext uri="{BB962C8B-B14F-4D97-AF65-F5344CB8AC3E}">
        <p14:creationId xmlns:p14="http://schemas.microsoft.com/office/powerpoint/2010/main" val="1663334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549640" y="272955"/>
            <a:ext cx="3200400" cy="1463080"/>
          </a:xfrm>
        </p:spPr>
        <p:txBody>
          <a:bodyPr>
            <a:normAutofit/>
          </a:bodyPr>
          <a:lstStyle/>
          <a:p>
            <a:r>
              <a:rPr lang="en-US" sz="2400" dirty="0"/>
              <a:t>Die </a:t>
            </a:r>
            <a:r>
              <a:rPr lang="en-US" sz="2400" dirty="0" err="1"/>
              <a:t>attische</a:t>
            </a:r>
            <a:r>
              <a:rPr lang="en-US" sz="2400" dirty="0"/>
              <a:t> </a:t>
            </a:r>
            <a:r>
              <a:rPr lang="en-US" sz="2400" dirty="0" err="1"/>
              <a:t>Bauernhutte</a:t>
            </a:r>
            <a:r>
              <a:rPr lang="en-US" sz="2400" dirty="0"/>
              <a:t>. </a:t>
            </a:r>
            <a:r>
              <a:rPr lang="el-GR" sz="2400" dirty="0" err="1"/>
              <a:t>ΛιθογραφΙα</a:t>
            </a:r>
            <a:r>
              <a:rPr lang="el-GR" sz="2400" dirty="0"/>
              <a:t> 1831</a:t>
            </a:r>
          </a:p>
        </p:txBody>
      </p:sp>
      <p:pic>
        <p:nvPicPr>
          <p:cNvPr id="7" name="Θέση περιεχομένου 6"/>
          <p:cNvPicPr>
            <a:picLocks noGrp="1" noChangeAspect="1"/>
          </p:cNvPicPr>
          <p:nvPr>
            <p:ph idx="1"/>
          </p:nvPr>
        </p:nvPicPr>
        <p:blipFill>
          <a:blip r:embed="rId2"/>
          <a:stretch>
            <a:fillRect/>
          </a:stretch>
        </p:blipFill>
        <p:spPr>
          <a:xfrm>
            <a:off x="627798" y="573206"/>
            <a:ext cx="6905766" cy="5141794"/>
          </a:xfrm>
          <a:prstGeom prst="rect">
            <a:avLst/>
          </a:prstGeom>
        </p:spPr>
      </p:pic>
      <p:sp>
        <p:nvSpPr>
          <p:cNvPr id="6" name="Θέση κειμένου 5"/>
          <p:cNvSpPr>
            <a:spLocks noGrp="1"/>
          </p:cNvSpPr>
          <p:nvPr>
            <p:ph type="body" sz="half" idx="2"/>
          </p:nvPr>
        </p:nvSpPr>
        <p:spPr>
          <a:xfrm>
            <a:off x="8549640" y="2305878"/>
            <a:ext cx="3200400" cy="3409122"/>
          </a:xfrm>
        </p:spPr>
        <p:txBody>
          <a:bodyPr>
            <a:normAutofit/>
          </a:bodyPr>
          <a:lstStyle/>
          <a:p>
            <a:r>
              <a:rPr lang="el-GR" sz="2000" dirty="0"/>
              <a:t>Η κατοικία των χωρικών της Αττικής, Ήθη και έθιμα των Νεοελλήνων, Γενικά Αρχεία του Κράτους - Κεντρική Υπηρεσία. Ψηφιακό Αρχείο 1821. Ημερομηνία τελευταίας πρόσβασης: 17/10/2023. https://1821.digitalarchive.gr/archive/show/art/258</a:t>
            </a:r>
          </a:p>
        </p:txBody>
      </p:sp>
    </p:spTree>
    <p:extLst>
      <p:ext uri="{BB962C8B-B14F-4D97-AF65-F5344CB8AC3E}">
        <p14:creationId xmlns:p14="http://schemas.microsoft.com/office/powerpoint/2010/main" val="17465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49640" y="685800"/>
            <a:ext cx="3200400" cy="1567069"/>
          </a:xfrm>
        </p:spPr>
        <p:txBody>
          <a:bodyPr>
            <a:normAutofit/>
          </a:bodyPr>
          <a:lstStyle/>
          <a:p>
            <a:r>
              <a:rPr lang="el-GR" sz="2800" dirty="0" err="1"/>
              <a:t>Λιθογραφια</a:t>
            </a:r>
            <a:br>
              <a:rPr lang="el-GR" sz="2800" dirty="0"/>
            </a:br>
            <a:r>
              <a:rPr lang="el-GR" sz="2800" dirty="0"/>
              <a:t>1831</a:t>
            </a:r>
          </a:p>
        </p:txBody>
      </p:sp>
      <p:pic>
        <p:nvPicPr>
          <p:cNvPr id="5" name="Θέση περιεχομένου 4"/>
          <p:cNvPicPr>
            <a:picLocks noGrp="1" noChangeAspect="1"/>
          </p:cNvPicPr>
          <p:nvPr>
            <p:ph idx="1"/>
          </p:nvPr>
        </p:nvPicPr>
        <p:blipFill>
          <a:blip r:embed="rId2"/>
          <a:stretch>
            <a:fillRect/>
          </a:stretch>
        </p:blipFill>
        <p:spPr>
          <a:xfrm>
            <a:off x="723331" y="685800"/>
            <a:ext cx="7574508" cy="5029200"/>
          </a:xfrm>
          <a:prstGeom prst="rect">
            <a:avLst/>
          </a:prstGeom>
        </p:spPr>
      </p:pic>
      <p:sp>
        <p:nvSpPr>
          <p:cNvPr id="4" name="Θέση κειμένου 3"/>
          <p:cNvSpPr>
            <a:spLocks noGrp="1"/>
          </p:cNvSpPr>
          <p:nvPr>
            <p:ph type="body" sz="half" idx="2"/>
          </p:nvPr>
        </p:nvSpPr>
        <p:spPr>
          <a:xfrm>
            <a:off x="8549640" y="2464904"/>
            <a:ext cx="3200400" cy="3250096"/>
          </a:xfrm>
        </p:spPr>
        <p:txBody>
          <a:bodyPr>
            <a:normAutofit/>
          </a:bodyPr>
          <a:lstStyle/>
          <a:p>
            <a:r>
              <a:rPr lang="el-GR" sz="2000" dirty="0"/>
              <a:t>Ψυχοσάββατο στην Αθήνα, Ήθη και έθιμα των Νεοελλήνων, Γενικά Αρχεία του Κράτους - Κεντρική Υπηρεσία. Ψηφιακό Αρχείο 1821. Ημερομηνία τελευταίας πρόσβασης: 17/10/2023. https://1821.digitalarchive.gr/archive/show/art/26 </a:t>
            </a:r>
          </a:p>
        </p:txBody>
      </p:sp>
    </p:spTree>
    <p:extLst>
      <p:ext uri="{BB962C8B-B14F-4D97-AF65-F5344CB8AC3E}">
        <p14:creationId xmlns:p14="http://schemas.microsoft.com/office/powerpoint/2010/main" val="41972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dirty="0" err="1">
                <a:effectLst>
                  <a:outerShdw blurRad="38100" dist="38100" dir="2700000" algn="tl">
                    <a:srgbClr val="000000">
                      <a:alpha val="43137"/>
                    </a:srgbClr>
                  </a:outerShdw>
                </a:effectLst>
              </a:rPr>
              <a:t>συνοπτικο</a:t>
            </a:r>
            <a:r>
              <a:rPr lang="el-GR" sz="3600" dirty="0">
                <a:effectLst>
                  <a:outerShdw blurRad="38100" dist="38100" dir="2700000" algn="tl">
                    <a:srgbClr val="000000">
                      <a:alpha val="43137"/>
                    </a:srgbClr>
                  </a:outerShdw>
                </a:effectLst>
              </a:rPr>
              <a:t> </a:t>
            </a:r>
            <a:r>
              <a:rPr lang="el-GR" sz="3600" dirty="0" err="1">
                <a:effectLst>
                  <a:outerShdw blurRad="38100" dist="38100" dir="2700000" algn="tl">
                    <a:srgbClr val="000000">
                      <a:alpha val="43137"/>
                    </a:srgbClr>
                  </a:outerShdw>
                </a:effectLst>
              </a:rPr>
              <a:t>διαγραμμα</a:t>
            </a:r>
            <a:endParaRPr lang="el-GR" sz="3600"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algn="ctr"/>
            <a:r>
              <a:rPr lang="el-GR" b="1" dirty="0">
                <a:effectLst>
                  <a:outerShdw blurRad="38100" dist="38100" dir="2700000" algn="tl">
                    <a:srgbClr val="000000">
                      <a:alpha val="43137"/>
                    </a:srgbClr>
                  </a:outerShdw>
                </a:effectLst>
              </a:rPr>
              <a:t>Δημόσια έγγραφα</a:t>
            </a:r>
          </a:p>
          <a:p>
            <a:pPr marL="0" indent="0">
              <a:buNone/>
            </a:pPr>
            <a:endParaRPr lang="el-GR" dirty="0"/>
          </a:p>
          <a:p>
            <a:pPr marL="0" indent="0" algn="ctr">
              <a:buNone/>
            </a:pPr>
            <a:r>
              <a:rPr lang="el-GR" dirty="0"/>
              <a:t>Έγγραφα που παρήχθησαν από τους διοικητικούς μηχανισμούς των κρατών.</a:t>
            </a:r>
          </a:p>
          <a:p>
            <a:r>
              <a:rPr lang="el-GR" u="sng" dirty="0"/>
              <a:t>Οθωμανικά έγγραφα</a:t>
            </a:r>
            <a:r>
              <a:rPr lang="el-GR" dirty="0"/>
              <a:t>: φιρμάνια, </a:t>
            </a:r>
            <a:r>
              <a:rPr lang="el-GR" dirty="0" err="1"/>
              <a:t>χοτζέτια</a:t>
            </a:r>
            <a:r>
              <a:rPr lang="el-GR" dirty="0"/>
              <a:t>, διαταγές, απογραφές, φορολογικά κατάστιχα, κτηματολόγια, υπηρεσιακές οδηγίες / επαρχιακά: αλληλογραφία προς την Υψηλή Πύλη, τοπικά φορολογικά έγγραφα, </a:t>
            </a:r>
            <a:r>
              <a:rPr lang="el-GR" dirty="0" err="1"/>
              <a:t>ιεροδικαστικές</a:t>
            </a:r>
            <a:r>
              <a:rPr lang="el-GR" dirty="0"/>
              <a:t> αποφάσεις κ.λπ.</a:t>
            </a:r>
          </a:p>
          <a:p>
            <a:r>
              <a:rPr lang="el-GR" u="sng" dirty="0"/>
              <a:t>Βενετικά έγγραφα</a:t>
            </a:r>
          </a:p>
          <a:p>
            <a:r>
              <a:rPr lang="el-GR" u="sng" dirty="0"/>
              <a:t>Βρετανικά έγγραφα: </a:t>
            </a:r>
            <a:r>
              <a:rPr lang="el-GR" dirty="0"/>
              <a:t>δημόσια έγγραφα στα Επτάνησα (1815-1864)</a:t>
            </a:r>
          </a:p>
          <a:p>
            <a:endParaRPr lang="el-GR" u="sng" dirty="0"/>
          </a:p>
          <a:p>
            <a:endParaRPr lang="el-GR" dirty="0"/>
          </a:p>
          <a:p>
            <a:endParaRPr lang="el-GR" dirty="0"/>
          </a:p>
        </p:txBody>
      </p:sp>
    </p:spTree>
    <p:extLst>
      <p:ext uri="{BB962C8B-B14F-4D97-AF65-F5344CB8AC3E}">
        <p14:creationId xmlns:p14="http://schemas.microsoft.com/office/powerpoint/2010/main" val="344055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484632"/>
            <a:ext cx="10058400" cy="352495"/>
          </a:xfrm>
        </p:spPr>
        <p:txBody>
          <a:bodyPr>
            <a:normAutofit fontScale="90000"/>
          </a:bodyPr>
          <a:lstStyle/>
          <a:p>
            <a:endParaRPr lang="el-GR" dirty="0"/>
          </a:p>
        </p:txBody>
      </p:sp>
      <p:sp>
        <p:nvSpPr>
          <p:cNvPr id="3" name="Θέση περιεχομένου 2"/>
          <p:cNvSpPr>
            <a:spLocks noGrp="1"/>
          </p:cNvSpPr>
          <p:nvPr>
            <p:ph idx="1"/>
          </p:nvPr>
        </p:nvSpPr>
        <p:spPr>
          <a:xfrm>
            <a:off x="1069848" y="1287887"/>
            <a:ext cx="10058400" cy="4884313"/>
          </a:xfrm>
        </p:spPr>
        <p:txBody>
          <a:bodyPr/>
          <a:lstStyle/>
          <a:p>
            <a:pPr algn="ctr"/>
            <a:r>
              <a:rPr lang="el-GR" b="1" dirty="0">
                <a:effectLst>
                  <a:outerShdw blurRad="38100" dist="38100" dir="2700000" algn="tl">
                    <a:srgbClr val="000000">
                      <a:alpha val="43137"/>
                    </a:srgbClr>
                  </a:outerShdw>
                </a:effectLst>
              </a:rPr>
              <a:t>Ελληνικά δημόσια έγγραφα</a:t>
            </a:r>
          </a:p>
          <a:p>
            <a:pPr marL="0" indent="0" algn="just">
              <a:buNone/>
            </a:pPr>
            <a:r>
              <a:rPr lang="el-GR" dirty="0"/>
              <a:t>Έγγραφα που παρήχθησαν από θεσμούς</a:t>
            </a:r>
          </a:p>
          <a:p>
            <a:pPr algn="just"/>
            <a:endParaRPr lang="el-GR" u="sng" dirty="0"/>
          </a:p>
          <a:p>
            <a:pPr algn="just"/>
            <a:r>
              <a:rPr lang="el-GR" u="sng" dirty="0"/>
              <a:t>Εκκλησιαστικά έγγραφα</a:t>
            </a:r>
            <a:r>
              <a:rPr lang="el-GR" dirty="0"/>
              <a:t>: πατριαρχικά έγγραφα / επισκοπικά / μοναστηριακά</a:t>
            </a:r>
          </a:p>
          <a:p>
            <a:pPr algn="just"/>
            <a:endParaRPr lang="el-GR" u="sng" dirty="0"/>
          </a:p>
          <a:p>
            <a:pPr algn="just"/>
            <a:r>
              <a:rPr lang="el-GR" u="sng" dirty="0"/>
              <a:t>Κοινοτικά έγγραφα</a:t>
            </a:r>
            <a:r>
              <a:rPr lang="el-GR" dirty="0"/>
              <a:t>: αλληλογραφία με τις οθωμανικές αρχές, φορολογικοί κατάλογοι, οικονομικά έγγραφα (λ.χ. χρεωστικές ομολογίες), οικονομικά κατάστιχα, δικαιοπρακτικά έγγραφα</a:t>
            </a:r>
          </a:p>
          <a:p>
            <a:pPr algn="just"/>
            <a:endParaRPr lang="el-GR" dirty="0"/>
          </a:p>
          <a:p>
            <a:pPr algn="just"/>
            <a:r>
              <a:rPr lang="el-GR" u="sng" dirty="0"/>
              <a:t>Κοινοτικά έγγραφα της Διασποράς</a:t>
            </a:r>
            <a:r>
              <a:rPr lang="el-GR" dirty="0"/>
              <a:t>: κοινοτικά αρχεία ελληνικών κοινοτήτων (λ.χ. Τεργέστης, Βιέννης)</a:t>
            </a:r>
          </a:p>
        </p:txBody>
      </p:sp>
    </p:spTree>
    <p:extLst>
      <p:ext uri="{BB962C8B-B14F-4D97-AF65-F5344CB8AC3E}">
        <p14:creationId xmlns:p14="http://schemas.microsoft.com/office/powerpoint/2010/main" val="18812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112134" y="450761"/>
            <a:ext cx="8268237" cy="875764"/>
          </a:xfrm>
        </p:spPr>
        <p:txBody>
          <a:bodyPr>
            <a:normAutofit/>
          </a:bodyPr>
          <a:lstStyle/>
          <a:p>
            <a:endParaRPr lang="el-GR" dirty="0"/>
          </a:p>
        </p:txBody>
      </p:sp>
      <p:sp>
        <p:nvSpPr>
          <p:cNvPr id="5" name="Θέση περιεχομένου 4"/>
          <p:cNvSpPr>
            <a:spLocks noGrp="1"/>
          </p:cNvSpPr>
          <p:nvPr>
            <p:ph idx="1"/>
          </p:nvPr>
        </p:nvSpPr>
        <p:spPr>
          <a:xfrm>
            <a:off x="1069848" y="1326525"/>
            <a:ext cx="10058400" cy="4845675"/>
          </a:xfrm>
        </p:spPr>
        <p:txBody>
          <a:bodyPr/>
          <a:lstStyle/>
          <a:p>
            <a:pPr algn="ctr"/>
            <a:r>
              <a:rPr lang="el-GR" b="1" dirty="0"/>
              <a:t>Ιδιωτικά έγγραφα</a:t>
            </a:r>
          </a:p>
          <a:p>
            <a:pPr algn="just"/>
            <a:r>
              <a:rPr lang="el-GR" u="sng" dirty="0"/>
              <a:t>Αλληλογραφία</a:t>
            </a:r>
            <a:r>
              <a:rPr lang="el-GR" dirty="0"/>
              <a:t>: ιδιωτική, εμπορική</a:t>
            </a:r>
          </a:p>
          <a:p>
            <a:pPr algn="just"/>
            <a:endParaRPr lang="el-GR" dirty="0"/>
          </a:p>
          <a:p>
            <a:pPr algn="just"/>
            <a:r>
              <a:rPr lang="el-GR" u="sng" dirty="0"/>
              <a:t>Οικονομικά έγγραφα</a:t>
            </a:r>
            <a:r>
              <a:rPr lang="el-GR" dirty="0"/>
              <a:t>: κατάστιχα, απολογισμοί, έγγραφα οικονομικής συναλλαγής (</a:t>
            </a:r>
            <a:r>
              <a:rPr lang="el-GR" dirty="0" err="1"/>
              <a:t>πόλιτζα</a:t>
            </a:r>
            <a:r>
              <a:rPr lang="el-GR" dirty="0"/>
              <a:t> [:  συναλλαγματική] κ.ά.), χρεωστικές ομολογίες</a:t>
            </a:r>
          </a:p>
          <a:p>
            <a:pPr algn="just"/>
            <a:endParaRPr lang="el-GR" dirty="0"/>
          </a:p>
          <a:p>
            <a:pPr algn="just"/>
            <a:r>
              <a:rPr lang="el-GR" u="sng" dirty="0"/>
              <a:t>Δικαιοπρακτικά έγγραφα</a:t>
            </a:r>
            <a:r>
              <a:rPr lang="el-GR" dirty="0"/>
              <a:t>: διαθήκες, προικοσύμφωνα, πωλητήρια συμβόλαια, κ.λπ.</a:t>
            </a:r>
          </a:p>
        </p:txBody>
      </p:sp>
    </p:spTree>
    <p:extLst>
      <p:ext uri="{BB962C8B-B14F-4D97-AF65-F5344CB8AC3E}">
        <p14:creationId xmlns:p14="http://schemas.microsoft.com/office/powerpoint/2010/main" val="212994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482700"/>
            <a:ext cx="10058400" cy="534732"/>
          </a:xfrm>
        </p:spPr>
        <p:txBody>
          <a:bodyPr>
            <a:normAutofit/>
          </a:bodyPr>
          <a:lstStyle/>
          <a:p>
            <a:pPr algn="ctr"/>
            <a:endParaRPr lang="el-GR" sz="3200" dirty="0"/>
          </a:p>
        </p:txBody>
      </p:sp>
      <p:sp>
        <p:nvSpPr>
          <p:cNvPr id="3" name="Θέση περιεχομένου 2"/>
          <p:cNvSpPr>
            <a:spLocks noGrp="1"/>
          </p:cNvSpPr>
          <p:nvPr>
            <p:ph idx="1"/>
          </p:nvPr>
        </p:nvSpPr>
        <p:spPr/>
        <p:txBody>
          <a:bodyPr/>
          <a:lstStyle/>
          <a:p>
            <a:pPr marL="0" indent="0" algn="just">
              <a:buNone/>
            </a:pPr>
            <a:r>
              <a:rPr lang="el-GR" u="sng" dirty="0"/>
              <a:t>Διπλωματικά έγγραφα</a:t>
            </a:r>
            <a:r>
              <a:rPr lang="el-GR" dirty="0"/>
              <a:t>: διπλωματικές εκθέσεις των πρεσβευτών, αλληλογραφία</a:t>
            </a:r>
          </a:p>
          <a:p>
            <a:pPr marL="0" indent="0" algn="just">
              <a:buNone/>
            </a:pPr>
            <a:endParaRPr lang="el-GR" u="sng" dirty="0"/>
          </a:p>
          <a:p>
            <a:pPr marL="0" indent="0" algn="just">
              <a:buNone/>
            </a:pPr>
            <a:r>
              <a:rPr lang="el-GR" u="sng" dirty="0"/>
              <a:t>Προξενικά έγγραφα</a:t>
            </a:r>
            <a:r>
              <a:rPr lang="el-GR" dirty="0"/>
              <a:t>: προξενικές εκθέσεις, αλληλογραφία</a:t>
            </a:r>
          </a:p>
        </p:txBody>
      </p:sp>
    </p:spTree>
    <p:extLst>
      <p:ext uri="{BB962C8B-B14F-4D97-AF65-F5344CB8AC3E}">
        <p14:creationId xmlns:p14="http://schemas.microsoft.com/office/powerpoint/2010/main" val="419351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69848" y="484632"/>
            <a:ext cx="10058400" cy="558557"/>
          </a:xfrm>
        </p:spPr>
        <p:txBody>
          <a:bodyPr>
            <a:normAutofit/>
          </a:bodyPr>
          <a:lstStyle/>
          <a:p>
            <a:pPr algn="ctr"/>
            <a:endParaRPr lang="el-GR" sz="3200" dirty="0"/>
          </a:p>
        </p:txBody>
      </p:sp>
      <p:sp>
        <p:nvSpPr>
          <p:cNvPr id="6" name="Θέση περιεχομένου 5"/>
          <p:cNvSpPr>
            <a:spLocks noGrp="1"/>
          </p:cNvSpPr>
          <p:nvPr>
            <p:ph idx="1"/>
          </p:nvPr>
        </p:nvSpPr>
        <p:spPr/>
        <p:txBody>
          <a:bodyPr>
            <a:normAutofit lnSpcReduction="10000"/>
          </a:bodyPr>
          <a:lstStyle/>
          <a:p>
            <a:pPr algn="ctr"/>
            <a:r>
              <a:rPr lang="el-GR" b="1" dirty="0">
                <a:effectLst>
                  <a:outerShdw blurRad="38100" dist="38100" dir="2700000" algn="tl">
                    <a:srgbClr val="000000">
                      <a:alpha val="43137"/>
                    </a:srgbClr>
                  </a:outerShdw>
                </a:effectLst>
              </a:rPr>
              <a:t>Αφηγηματικές πηγές</a:t>
            </a:r>
          </a:p>
          <a:p>
            <a:pPr algn="just"/>
            <a:r>
              <a:rPr lang="el-GR" u="sng" dirty="0"/>
              <a:t>Ελληνικές αφηγηματικές πηγές</a:t>
            </a:r>
            <a:r>
              <a:rPr lang="el-GR" dirty="0"/>
              <a:t>: απομνημονεύματα, ενθυμήσεις, </a:t>
            </a:r>
            <a:r>
              <a:rPr lang="el-GR" dirty="0" err="1"/>
              <a:t>κτητορικές</a:t>
            </a:r>
            <a:r>
              <a:rPr lang="el-GR" dirty="0"/>
              <a:t> επιγραφές</a:t>
            </a:r>
            <a:r>
              <a:rPr lang="el-GR"/>
              <a:t>, 				   ημερολόγια</a:t>
            </a:r>
            <a:endParaRPr lang="el-GR" dirty="0"/>
          </a:p>
          <a:p>
            <a:pPr algn="just"/>
            <a:endParaRPr lang="el-GR" dirty="0"/>
          </a:p>
          <a:p>
            <a:pPr algn="just"/>
            <a:r>
              <a:rPr lang="el-GR" u="sng" dirty="0"/>
              <a:t>Ξένες αφηγηματικές πηγές</a:t>
            </a:r>
            <a:r>
              <a:rPr lang="el-GR" dirty="0"/>
              <a:t>:</a:t>
            </a:r>
            <a:r>
              <a:rPr lang="el-GR" u="sng" dirty="0"/>
              <a:t> </a:t>
            </a:r>
            <a:r>
              <a:rPr lang="el-GR" dirty="0"/>
              <a:t>στρατιωτικά ημερολόγια / αφηγήσεις, περιηγητικά κείμενα</a:t>
            </a:r>
          </a:p>
          <a:p>
            <a:pPr algn="just"/>
            <a:endParaRPr lang="el-GR" dirty="0"/>
          </a:p>
          <a:p>
            <a:pPr algn="ctr"/>
            <a:r>
              <a:rPr lang="el-GR" b="1" dirty="0">
                <a:effectLst>
                  <a:outerShdw blurRad="38100" dist="38100" dir="2700000" algn="tl">
                    <a:srgbClr val="000000">
                      <a:alpha val="43137"/>
                    </a:srgbClr>
                  </a:outerShdw>
                </a:effectLst>
              </a:rPr>
              <a:t>Πηγές του Διαφωτισμού</a:t>
            </a:r>
          </a:p>
          <a:p>
            <a:pPr algn="just"/>
            <a:r>
              <a:rPr lang="el-GR" dirty="0"/>
              <a:t>Βιβλιοπαραγωγή, περιοδικά, ιδιωτική αλληλογραφία</a:t>
            </a:r>
          </a:p>
          <a:p>
            <a:pPr algn="ctr"/>
            <a:endParaRPr lang="el-GR" b="1" dirty="0"/>
          </a:p>
          <a:p>
            <a:pPr algn="ctr"/>
            <a:r>
              <a:rPr lang="el-GR" b="1" dirty="0"/>
              <a:t>Τύπος</a:t>
            </a:r>
          </a:p>
          <a:p>
            <a:pPr marL="0" indent="0" algn="just">
              <a:buNone/>
            </a:pPr>
            <a:endParaRPr lang="el-GR" dirty="0"/>
          </a:p>
        </p:txBody>
      </p:sp>
    </p:spTree>
    <p:extLst>
      <p:ext uri="{BB962C8B-B14F-4D97-AF65-F5344CB8AC3E}">
        <p14:creationId xmlns:p14="http://schemas.microsoft.com/office/powerpoint/2010/main" val="184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a:extLst>
              <a:ext uri="{FF2B5EF4-FFF2-40B4-BE49-F238E27FC236}">
                <a16:creationId xmlns:a16="http://schemas.microsoft.com/office/drawing/2014/main" id="{1663829C-D339-4165-14AB-1899DB72C9A1}"/>
              </a:ext>
            </a:extLst>
          </p:cNvPr>
          <p:cNvSpPr>
            <a:spLocks noGrp="1"/>
          </p:cNvSpPr>
          <p:nvPr>
            <p:ph type="title"/>
          </p:nvPr>
        </p:nvSpPr>
        <p:spPr/>
        <p:txBody>
          <a:bodyPr>
            <a:normAutofit/>
          </a:bodyPr>
          <a:lstStyle/>
          <a:p>
            <a:pPr algn="ctr"/>
            <a:r>
              <a:rPr lang="el-GR" sz="1800" b="1" dirty="0" err="1"/>
              <a:t>Ενθυμησεισ</a:t>
            </a:r>
            <a:br>
              <a:rPr lang="el-GR" sz="1800" b="1" dirty="0"/>
            </a:br>
            <a:br>
              <a:rPr lang="el-GR" sz="1800" b="1" dirty="0"/>
            </a:br>
            <a:endParaRPr lang="el-GR" sz="1800" b="1" dirty="0"/>
          </a:p>
        </p:txBody>
      </p:sp>
      <p:pic>
        <p:nvPicPr>
          <p:cNvPr id="28" name="Θέση περιεχομένου 27">
            <a:extLst>
              <a:ext uri="{FF2B5EF4-FFF2-40B4-BE49-F238E27FC236}">
                <a16:creationId xmlns:a16="http://schemas.microsoft.com/office/drawing/2014/main" id="{AA081A91-BA72-C4B7-2B3F-84C565BCD35E}"/>
              </a:ext>
            </a:extLst>
          </p:cNvPr>
          <p:cNvPicPr>
            <a:picLocks noGrp="1" noChangeAspect="1"/>
          </p:cNvPicPr>
          <p:nvPr>
            <p:ph idx="1"/>
          </p:nvPr>
        </p:nvPicPr>
        <p:blipFill>
          <a:blip r:embed="rId2"/>
          <a:stretch>
            <a:fillRect/>
          </a:stretch>
        </p:blipFill>
        <p:spPr>
          <a:xfrm>
            <a:off x="864704" y="618953"/>
            <a:ext cx="6711950" cy="2810047"/>
          </a:xfrm>
        </p:spPr>
      </p:pic>
      <p:sp>
        <p:nvSpPr>
          <p:cNvPr id="26" name="Θέση κειμένου 25">
            <a:extLst>
              <a:ext uri="{FF2B5EF4-FFF2-40B4-BE49-F238E27FC236}">
                <a16:creationId xmlns:a16="http://schemas.microsoft.com/office/drawing/2014/main" id="{924C72D3-26C4-51F5-530F-5A91A1FAB1F9}"/>
              </a:ext>
            </a:extLst>
          </p:cNvPr>
          <p:cNvSpPr>
            <a:spLocks noGrp="1"/>
          </p:cNvSpPr>
          <p:nvPr>
            <p:ph type="body" sz="half" idx="2"/>
          </p:nvPr>
        </p:nvSpPr>
        <p:spPr/>
        <p:txBody>
          <a:bodyPr/>
          <a:lstStyle/>
          <a:p>
            <a:r>
              <a:rPr lang="el-GR" dirty="0"/>
              <a:t>Σπυρίδων Λάμπρος, «Ενθυμήσεων ήτοι χρονικών σημειωμάτων συλλογή πρώτη», </a:t>
            </a:r>
            <a:r>
              <a:rPr lang="el-GR" i="1" dirty="0"/>
              <a:t>Νέος </a:t>
            </a:r>
            <a:r>
              <a:rPr lang="el-GR" i="1" dirty="0" err="1"/>
              <a:t>Ελληνομνήμων</a:t>
            </a:r>
            <a:r>
              <a:rPr lang="el-GR" dirty="0"/>
              <a:t>, 7/2-3 (1910), σ. 218-219.</a:t>
            </a:r>
          </a:p>
        </p:txBody>
      </p:sp>
      <p:pic>
        <p:nvPicPr>
          <p:cNvPr id="30" name="Εικόνα 29">
            <a:extLst>
              <a:ext uri="{FF2B5EF4-FFF2-40B4-BE49-F238E27FC236}">
                <a16:creationId xmlns:a16="http://schemas.microsoft.com/office/drawing/2014/main" id="{D8C12C41-667A-A4AC-0922-80593D9D918B}"/>
              </a:ext>
            </a:extLst>
          </p:cNvPr>
          <p:cNvPicPr>
            <a:picLocks noChangeAspect="1"/>
          </p:cNvPicPr>
          <p:nvPr/>
        </p:nvPicPr>
        <p:blipFill>
          <a:blip r:embed="rId3"/>
          <a:stretch>
            <a:fillRect/>
          </a:stretch>
        </p:blipFill>
        <p:spPr>
          <a:xfrm>
            <a:off x="636821" y="3343043"/>
            <a:ext cx="7525800" cy="2896004"/>
          </a:xfrm>
          <a:prstGeom prst="rect">
            <a:avLst/>
          </a:prstGeom>
        </p:spPr>
      </p:pic>
    </p:spTree>
    <p:extLst>
      <p:ext uri="{BB962C8B-B14F-4D97-AF65-F5344CB8AC3E}">
        <p14:creationId xmlns:p14="http://schemas.microsoft.com/office/powerpoint/2010/main" val="379619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820476-546A-51DE-853E-5FBC03992F18}"/>
              </a:ext>
            </a:extLst>
          </p:cNvPr>
          <p:cNvSpPr>
            <a:spLocks noGrp="1"/>
          </p:cNvSpPr>
          <p:nvPr>
            <p:ph type="title"/>
          </p:nvPr>
        </p:nvSpPr>
        <p:spPr/>
        <p:txBody>
          <a:bodyPr>
            <a:normAutofit/>
          </a:bodyPr>
          <a:lstStyle/>
          <a:p>
            <a:r>
              <a:rPr lang="el-GR" sz="2000" dirty="0" err="1"/>
              <a:t>Κτητορικη</a:t>
            </a:r>
            <a:r>
              <a:rPr lang="el-GR" sz="2000" dirty="0"/>
              <a:t> </a:t>
            </a:r>
            <a:r>
              <a:rPr lang="el-GR" sz="2000" dirty="0" err="1"/>
              <a:t>επιγραφη</a:t>
            </a:r>
            <a:r>
              <a:rPr lang="el-GR" sz="2000" dirty="0"/>
              <a:t> στο στην </a:t>
            </a:r>
            <a:r>
              <a:rPr lang="el-GR" sz="2000" dirty="0" err="1"/>
              <a:t>τοιχογραφια</a:t>
            </a:r>
            <a:r>
              <a:rPr lang="el-GR" sz="2000" dirty="0"/>
              <a:t> του </a:t>
            </a:r>
            <a:r>
              <a:rPr lang="el-GR" sz="2000" dirty="0" err="1"/>
              <a:t>αγιου</a:t>
            </a:r>
            <a:r>
              <a:rPr lang="el-GR" sz="2000" dirty="0"/>
              <a:t> </a:t>
            </a:r>
            <a:r>
              <a:rPr lang="el-GR" sz="2000" dirty="0" err="1"/>
              <a:t>ιωαννη</a:t>
            </a:r>
            <a:r>
              <a:rPr lang="el-GR" sz="2000" dirty="0"/>
              <a:t> </a:t>
            </a:r>
            <a:r>
              <a:rPr lang="el-GR" sz="2000" dirty="0" err="1"/>
              <a:t>προδρομου</a:t>
            </a:r>
            <a:r>
              <a:rPr lang="el-GR" sz="2000" dirty="0"/>
              <a:t> του </a:t>
            </a:r>
            <a:r>
              <a:rPr lang="el-GR" sz="2000" dirty="0" err="1"/>
              <a:t>ριγοδιωκτη</a:t>
            </a:r>
            <a:r>
              <a:rPr lang="el-GR" sz="2000" dirty="0"/>
              <a:t> (</a:t>
            </a:r>
            <a:r>
              <a:rPr lang="el-GR" sz="2000" dirty="0" err="1"/>
              <a:t>ναξος</a:t>
            </a:r>
            <a:r>
              <a:rPr lang="el-GR" sz="2000" dirty="0"/>
              <a:t>)</a:t>
            </a:r>
          </a:p>
        </p:txBody>
      </p:sp>
      <p:pic>
        <p:nvPicPr>
          <p:cNvPr id="6" name="Θέση περιεχομένου 5">
            <a:extLst>
              <a:ext uri="{FF2B5EF4-FFF2-40B4-BE49-F238E27FC236}">
                <a16:creationId xmlns:a16="http://schemas.microsoft.com/office/drawing/2014/main" id="{C067DA84-AD53-7C23-4993-7799E5867964}"/>
              </a:ext>
            </a:extLst>
          </p:cNvPr>
          <p:cNvPicPr>
            <a:picLocks noGrp="1" noChangeAspect="1"/>
          </p:cNvPicPr>
          <p:nvPr>
            <p:ph idx="1"/>
          </p:nvPr>
        </p:nvPicPr>
        <p:blipFill>
          <a:blip r:embed="rId2"/>
          <a:stretch>
            <a:fillRect/>
          </a:stretch>
        </p:blipFill>
        <p:spPr>
          <a:xfrm>
            <a:off x="2015281" y="490331"/>
            <a:ext cx="4796336" cy="5910470"/>
          </a:xfrm>
        </p:spPr>
      </p:pic>
      <p:sp>
        <p:nvSpPr>
          <p:cNvPr id="4" name="Θέση κειμένου 3">
            <a:extLst>
              <a:ext uri="{FF2B5EF4-FFF2-40B4-BE49-F238E27FC236}">
                <a16:creationId xmlns:a16="http://schemas.microsoft.com/office/drawing/2014/main" id="{54BE07D6-0866-CF3F-0815-50A652717A83}"/>
              </a:ext>
            </a:extLst>
          </p:cNvPr>
          <p:cNvSpPr>
            <a:spLocks noGrp="1"/>
          </p:cNvSpPr>
          <p:nvPr>
            <p:ph type="body" sz="half" idx="2"/>
          </p:nvPr>
        </p:nvSpPr>
        <p:spPr>
          <a:xfrm>
            <a:off x="8549640" y="2421171"/>
            <a:ext cx="3200400" cy="3291840"/>
          </a:xfrm>
        </p:spPr>
        <p:txBody>
          <a:bodyPr>
            <a:normAutofit/>
          </a:bodyPr>
          <a:lstStyle/>
          <a:p>
            <a:r>
              <a:rPr lang="en-US" sz="1600" dirty="0"/>
              <a:t>Theodora </a:t>
            </a:r>
            <a:r>
              <a:rPr lang="en-US" sz="1600" dirty="0" err="1"/>
              <a:t>Konstantellou</a:t>
            </a:r>
            <a:r>
              <a:rPr lang="en-US" sz="1600" dirty="0"/>
              <a:t>, </a:t>
            </a:r>
            <a:r>
              <a:rPr lang="el-GR" sz="1600" dirty="0"/>
              <a:t>«</a:t>
            </a:r>
            <a:r>
              <a:rPr lang="en-US" sz="1600" dirty="0"/>
              <a:t>Saint John the Baptist </a:t>
            </a:r>
            <a:r>
              <a:rPr lang="en-US" sz="1600" dirty="0" err="1"/>
              <a:t>Rigodioktes</a:t>
            </a:r>
            <a:r>
              <a:rPr lang="en-US" sz="1600" dirty="0"/>
              <a:t>. A holy healer of fevers</a:t>
            </a:r>
            <a:r>
              <a:rPr lang="el-GR" sz="1600" dirty="0"/>
              <a:t> </a:t>
            </a:r>
            <a:r>
              <a:rPr lang="en-US" sz="1600" dirty="0"/>
              <a:t>in the church of the Panaghia at </a:t>
            </a:r>
            <a:r>
              <a:rPr lang="en-US" sz="1600" dirty="0" err="1"/>
              <a:t>Archatos</a:t>
            </a:r>
            <a:r>
              <a:rPr lang="en-US" sz="1600" dirty="0"/>
              <a:t>, Naxos (1285)</a:t>
            </a:r>
            <a:r>
              <a:rPr lang="el-GR" sz="1600" dirty="0"/>
              <a:t>»,</a:t>
            </a:r>
            <a:r>
              <a:rPr lang="en-US" sz="1600" dirty="0"/>
              <a:t> </a:t>
            </a:r>
            <a:r>
              <a:rPr lang="el-GR" sz="1600" i="1" dirty="0" err="1"/>
              <a:t>Δελτίον</a:t>
            </a:r>
            <a:r>
              <a:rPr lang="el-GR" sz="1600" i="1" dirty="0"/>
              <a:t> της Αρχαιολογικής Εταιρείας της Ελλάδος</a:t>
            </a:r>
            <a:r>
              <a:rPr lang="el-GR" sz="1600" dirty="0"/>
              <a:t>, 41 (2020), σ.  183.</a:t>
            </a:r>
          </a:p>
        </p:txBody>
      </p:sp>
      <p:pic>
        <p:nvPicPr>
          <p:cNvPr id="9" name="Εικόνα 8">
            <a:extLst>
              <a:ext uri="{FF2B5EF4-FFF2-40B4-BE49-F238E27FC236}">
                <a16:creationId xmlns:a16="http://schemas.microsoft.com/office/drawing/2014/main" id="{E93C9266-9770-08D9-3B70-38648B9541A0}"/>
              </a:ext>
            </a:extLst>
          </p:cNvPr>
          <p:cNvPicPr>
            <a:picLocks noChangeAspect="1"/>
          </p:cNvPicPr>
          <p:nvPr/>
        </p:nvPicPr>
        <p:blipFill>
          <a:blip r:embed="rId3"/>
          <a:stretch>
            <a:fillRect/>
          </a:stretch>
        </p:blipFill>
        <p:spPr>
          <a:xfrm>
            <a:off x="8044071" y="4434841"/>
            <a:ext cx="4147930" cy="1551549"/>
          </a:xfrm>
          <a:prstGeom prst="rect">
            <a:avLst/>
          </a:prstGeom>
        </p:spPr>
      </p:pic>
    </p:spTree>
    <p:extLst>
      <p:ext uri="{BB962C8B-B14F-4D97-AF65-F5344CB8AC3E}">
        <p14:creationId xmlns:p14="http://schemas.microsoft.com/office/powerpoint/2010/main" val="3857177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TM03090434[[fn=Ξυλογραφία]]</Template>
  <TotalTime>433</TotalTime>
  <Words>1355</Words>
  <Application>Microsoft Office PowerPoint</Application>
  <PresentationFormat>Ευρεία οθόνη</PresentationFormat>
  <Paragraphs>89</Paragraphs>
  <Slides>22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Cambria</vt:lpstr>
      <vt:lpstr>Palatino Linotype</vt:lpstr>
      <vt:lpstr>Rockwell</vt:lpstr>
      <vt:lpstr>Rockwell Condensed</vt:lpstr>
      <vt:lpstr>Wingdings</vt:lpstr>
      <vt:lpstr>Ξυλογραφία</vt:lpstr>
      <vt:lpstr>Αρχειακη ερευνα και πηγες της ιστοριας του νεου ελληνισμου </vt:lpstr>
      <vt:lpstr>Ιστορια Νεου ελληνισμου</vt:lpstr>
      <vt:lpstr>συνοπτικο διαγραμμα</vt:lpstr>
      <vt:lpstr>Παρουσίαση του PowerPoint</vt:lpstr>
      <vt:lpstr>Παρουσίαση του PowerPoint</vt:lpstr>
      <vt:lpstr>Παρουσίαση του PowerPoint</vt:lpstr>
      <vt:lpstr>Παρουσίαση του PowerPoint</vt:lpstr>
      <vt:lpstr>Ενθυμησεισ  </vt:lpstr>
      <vt:lpstr>Κτητορικη επιγραφη στο στην τοιχογραφια του αγιου ιωαννη προδρομου του ριγοδιωκτη (ναξος)</vt:lpstr>
      <vt:lpstr>Πωλητηριο εγγραφο χωραφιου 1799</vt:lpstr>
      <vt:lpstr>Χρεωστικη ομολογια του κοινου του αργους 1813</vt:lpstr>
      <vt:lpstr>Επιστολη εμπορων, 29 Απριλιου 1790  ΑΡΧΕΙΟ ΜΠΑΤΗ</vt:lpstr>
      <vt:lpstr>Πουσουλας του Αργους 1801</vt:lpstr>
      <vt:lpstr>Λογαριασμοσ χρεωστικων υπολοιπων</vt:lpstr>
      <vt:lpstr>Εισαγωγη απομνημονευματοσ στρατη πισσα</vt:lpstr>
      <vt:lpstr>Πραξη συνελευσης των Καλτεζων με την οποια συγκροτειται η Πελοποννησιακη Γερουσια. 26 Μαιου 1821. </vt:lpstr>
      <vt:lpstr>Πρωτη σελιδα του κωδικα πρακτικων του Βουλευτικου σωματος, Βιβλιοθηκη της Βουλης, Αρχεια Ελληνικης Παλιγγενεσιας</vt:lpstr>
      <vt:lpstr>κατάστιχο δημοπρασιας φορων</vt:lpstr>
      <vt:lpstr>Φυλλο της 24ης Φεβρουαριου 1822 της χειρογραφης εφημεριδας «Ο Αχελωος»  ΤΝΕ/ΕΙΕ, Αρχειο Α. Λουριωτη </vt:lpstr>
      <vt:lpstr>Φυλλο της 7ης Οκτωβριου 1825 της γενικησ εφημεριδοσ της ελλαδοσ</vt:lpstr>
      <vt:lpstr>Die attische Bauernhutte. ΛιθογραφΙα 1831</vt:lpstr>
      <vt:lpstr>Λιθογραφια 1831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την οθωμανικΗ κυριαρχΙα στο εθνικΟ κρΑτος</dc:title>
  <dc:creator>vagelis</dc:creator>
  <cp:lastModifiedBy>User</cp:lastModifiedBy>
  <cp:revision>36</cp:revision>
  <dcterms:created xsi:type="dcterms:W3CDTF">2022-03-12T16:54:33Z</dcterms:created>
  <dcterms:modified xsi:type="dcterms:W3CDTF">2023-10-18T19:09:22Z</dcterms:modified>
</cp:coreProperties>
</file>