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7" r:id="rId4"/>
    <p:sldId id="285" r:id="rId5"/>
    <p:sldId id="259" r:id="rId6"/>
    <p:sldId id="260" r:id="rId7"/>
    <p:sldId id="262" r:id="rId8"/>
    <p:sldId id="261" r:id="rId9"/>
    <p:sldId id="263" r:id="rId10"/>
    <p:sldId id="304" r:id="rId11"/>
    <p:sldId id="286" r:id="rId12"/>
    <p:sldId id="264" r:id="rId13"/>
    <p:sldId id="265" r:id="rId14"/>
    <p:sldId id="266" r:id="rId15"/>
    <p:sldId id="267" r:id="rId16"/>
    <p:sldId id="268" r:id="rId17"/>
    <p:sldId id="305" r:id="rId18"/>
    <p:sldId id="287" r:id="rId19"/>
    <p:sldId id="269" r:id="rId20"/>
    <p:sldId id="270" r:id="rId21"/>
    <p:sldId id="271" r:id="rId22"/>
    <p:sldId id="272" r:id="rId23"/>
    <p:sldId id="273" r:id="rId24"/>
    <p:sldId id="306" r:id="rId25"/>
    <p:sldId id="275" r:id="rId26"/>
    <p:sldId id="274" r:id="rId27"/>
    <p:sldId id="307" r:id="rId28"/>
    <p:sldId id="276" r:id="rId29"/>
    <p:sldId id="277" r:id="rId30"/>
    <p:sldId id="278" r:id="rId31"/>
    <p:sldId id="279" r:id="rId32"/>
    <p:sldId id="280" r:id="rId33"/>
    <p:sldId id="281" r:id="rId34"/>
    <p:sldId id="282" r:id="rId35"/>
    <p:sldId id="283" r:id="rId36"/>
    <p:sldId id="284" r:id="rId37"/>
    <p:sldId id="288" r:id="rId38"/>
    <p:sldId id="289" r:id="rId39"/>
    <p:sldId id="290" r:id="rId40"/>
    <p:sldId id="292" r:id="rId41"/>
    <p:sldId id="291" r:id="rId42"/>
    <p:sldId id="293" r:id="rId43"/>
    <p:sldId id="296" r:id="rId44"/>
    <p:sldId id="294" r:id="rId45"/>
    <p:sldId id="297" r:id="rId46"/>
    <p:sldId id="303" r:id="rId47"/>
    <p:sldId id="301" r:id="rId48"/>
    <p:sldId id="300" r:id="rId49"/>
    <p:sldId id="302" r:id="rId50"/>
    <p:sldId id="298" r:id="rId51"/>
    <p:sldId id="299"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6"/>
    <p:restoredTop sz="96327"/>
  </p:normalViewPr>
  <p:slideViewPr>
    <p:cSldViewPr snapToGrid="0">
      <p:cViewPr varScale="1">
        <p:scale>
          <a:sx n="128" d="100"/>
          <a:sy n="128" d="100"/>
        </p:scale>
        <p:origin x="6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GB"/>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5BFA08D-EB5B-1C46-9430-BB59BE885A37}" type="datetimeFigureOut">
              <a:rPr lang="en-GR" smtClean="0"/>
              <a:t>4/4/24</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a:xfrm>
            <a:off x="9255346" y="2750337"/>
            <a:ext cx="1171888" cy="1356442"/>
          </a:xfrm>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3456210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5BFA08D-EB5B-1C46-9430-BB59BE885A37}" type="datetimeFigureOut">
              <a:rPr lang="en-GR" smtClean="0"/>
              <a:t>4/4/24</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a:xfrm>
            <a:off x="10729455" y="4711309"/>
            <a:ext cx="1154151" cy="1090789"/>
          </a:xfrm>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124649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5BFA08D-EB5B-1C46-9430-BB59BE885A37}" type="datetimeFigureOut">
              <a:rPr lang="en-GR" smtClean="0"/>
              <a:t>4/4/24</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a:xfrm>
            <a:off x="10729455" y="4711615"/>
            <a:ext cx="1154151" cy="1090789"/>
          </a:xfrm>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1661982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5BFA08D-EB5B-1C46-9430-BB59BE885A37}" type="datetimeFigureOut">
              <a:rPr lang="en-GR" smtClean="0"/>
              <a:t>4/4/24</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a:xfrm>
            <a:off x="10729455" y="4709925"/>
            <a:ext cx="1154151" cy="1090789"/>
          </a:xfrm>
        </p:spPr>
        <p:txBody>
          <a:bodyPr/>
          <a:lstStyle/>
          <a:p>
            <a:fld id="{F0C5DDB9-EAAE-3941-A70B-BD473AC4B28F}" type="slidenum">
              <a:rPr lang="en-GR" smtClean="0"/>
              <a:t>‹#›</a:t>
            </a:fld>
            <a:endParaRPr lang="en-G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018333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5BFA08D-EB5B-1C46-9430-BB59BE885A37}" type="datetimeFigureOut">
              <a:rPr lang="en-GR" smtClean="0"/>
              <a:t>4/4/24</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a:xfrm>
            <a:off x="10729455" y="4709925"/>
            <a:ext cx="1154151" cy="1090789"/>
          </a:xfrm>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4263628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GB"/>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5BFA08D-EB5B-1C46-9430-BB59BE885A37}" type="datetimeFigureOut">
              <a:rPr lang="en-GR" smtClean="0"/>
              <a:t>4/4/24</a:t>
            </a:fld>
            <a:endParaRPr lang="en-GR"/>
          </a:p>
        </p:txBody>
      </p:sp>
      <p:sp>
        <p:nvSpPr>
          <p:cNvPr id="4" name="Footer Placeholder 3"/>
          <p:cNvSpPr>
            <a:spLocks noGrp="1"/>
          </p:cNvSpPr>
          <p:nvPr>
            <p:ph type="ftr" sz="quarter" idx="11"/>
          </p:nvPr>
        </p:nvSpPr>
        <p:spPr/>
        <p:txBody>
          <a:bodyPr/>
          <a:lstStyle/>
          <a:p>
            <a:endParaRPr lang="en-GR"/>
          </a:p>
        </p:txBody>
      </p:sp>
      <p:sp>
        <p:nvSpPr>
          <p:cNvPr id="5" name="Slide Number Placeholder 4"/>
          <p:cNvSpPr>
            <a:spLocks noGrp="1"/>
          </p:cNvSpPr>
          <p:nvPr>
            <p:ph type="sldNum" sz="quarter" idx="12"/>
          </p:nvPr>
        </p:nvSpPr>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994183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GB"/>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5BFA08D-EB5B-1C46-9430-BB59BE885A37}" type="datetimeFigureOut">
              <a:rPr lang="en-GR" smtClean="0"/>
              <a:t>4/4/24</a:t>
            </a:fld>
            <a:endParaRPr lang="en-GR"/>
          </a:p>
        </p:txBody>
      </p:sp>
      <p:sp>
        <p:nvSpPr>
          <p:cNvPr id="4" name="Footer Placeholder 3"/>
          <p:cNvSpPr>
            <a:spLocks noGrp="1"/>
          </p:cNvSpPr>
          <p:nvPr>
            <p:ph type="ftr" sz="quarter" idx="11"/>
          </p:nvPr>
        </p:nvSpPr>
        <p:spPr/>
        <p:txBody>
          <a:bodyPr/>
          <a:lstStyle/>
          <a:p>
            <a:endParaRPr lang="en-GR"/>
          </a:p>
        </p:txBody>
      </p:sp>
      <p:sp>
        <p:nvSpPr>
          <p:cNvPr id="5" name="Slide Number Placeholder 4"/>
          <p:cNvSpPr>
            <a:spLocks noGrp="1"/>
          </p:cNvSpPr>
          <p:nvPr>
            <p:ph type="sldNum" sz="quarter" idx="12"/>
          </p:nvPr>
        </p:nvSpPr>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1774243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BFA08D-EB5B-1C46-9430-BB59BE885A37}" type="datetimeFigureOut">
              <a:rPr lang="en-GR" smtClean="0"/>
              <a:t>4/4/24</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1284987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5BFA08D-EB5B-1C46-9430-BB59BE885A37}" type="datetimeFigureOut">
              <a:rPr lang="en-GR" smtClean="0"/>
              <a:t>4/4/24</a:t>
            </a:fld>
            <a:endParaRPr lang="en-GR"/>
          </a:p>
        </p:txBody>
      </p:sp>
      <p:sp>
        <p:nvSpPr>
          <p:cNvPr id="5" name="Footer Placeholder 4"/>
          <p:cNvSpPr>
            <a:spLocks noGrp="1"/>
          </p:cNvSpPr>
          <p:nvPr>
            <p:ph type="ftr" sz="quarter" idx="11"/>
          </p:nvPr>
        </p:nvSpPr>
        <p:spPr>
          <a:xfrm>
            <a:off x="680321" y="5936188"/>
            <a:ext cx="6126805" cy="365125"/>
          </a:xfrm>
        </p:spPr>
        <p:txBody>
          <a:bodyPr/>
          <a:lstStyle/>
          <a:p>
            <a:endParaRPr lang="en-G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F0C5DDB9-EAAE-3941-A70B-BD473AC4B28F}" type="slidenum">
              <a:rPr lang="en-GR" smtClean="0"/>
              <a:t>‹#›</a:t>
            </a:fld>
            <a:endParaRPr lang="en-GR"/>
          </a:p>
        </p:txBody>
      </p:sp>
    </p:spTree>
    <p:extLst>
      <p:ext uri="{BB962C8B-B14F-4D97-AF65-F5344CB8AC3E}">
        <p14:creationId xmlns:p14="http://schemas.microsoft.com/office/powerpoint/2010/main" val="1750646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BFA08D-EB5B-1C46-9430-BB59BE885A37}" type="datetimeFigureOut">
              <a:rPr lang="en-GR" smtClean="0"/>
              <a:t>4/4/24</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209558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GB"/>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BFA08D-EB5B-1C46-9430-BB59BE885A37}" type="datetimeFigureOut">
              <a:rPr lang="en-GR" smtClean="0"/>
              <a:t>4/4/24</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a:xfrm>
            <a:off x="10729455" y="2869895"/>
            <a:ext cx="1154151" cy="1090789"/>
          </a:xfrm>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387705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5BFA08D-EB5B-1C46-9430-BB59BE885A37}" type="datetimeFigureOut">
              <a:rPr lang="en-GR" smtClean="0"/>
              <a:t>4/4/24</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276907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GB"/>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5BFA08D-EB5B-1C46-9430-BB59BE885A37}" type="datetimeFigureOut">
              <a:rPr lang="en-GR" smtClean="0"/>
              <a:t>4/4/24</a:t>
            </a:fld>
            <a:endParaRPr lang="en-GR"/>
          </a:p>
        </p:txBody>
      </p:sp>
      <p:sp>
        <p:nvSpPr>
          <p:cNvPr id="8" name="Footer Placeholder 7"/>
          <p:cNvSpPr>
            <a:spLocks noGrp="1"/>
          </p:cNvSpPr>
          <p:nvPr>
            <p:ph type="ftr" sz="quarter" idx="11"/>
          </p:nvPr>
        </p:nvSpPr>
        <p:spPr/>
        <p:txBody>
          <a:bodyPr/>
          <a:lstStyle/>
          <a:p>
            <a:endParaRPr lang="en-GR"/>
          </a:p>
        </p:txBody>
      </p:sp>
      <p:sp>
        <p:nvSpPr>
          <p:cNvPr id="9" name="Slide Number Placeholder 8"/>
          <p:cNvSpPr>
            <a:spLocks noGrp="1"/>
          </p:cNvSpPr>
          <p:nvPr>
            <p:ph type="sldNum" sz="quarter" idx="12"/>
          </p:nvPr>
        </p:nvSpPr>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26899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5BFA08D-EB5B-1C46-9430-BB59BE885A37}" type="datetimeFigureOut">
              <a:rPr lang="en-GR" smtClean="0"/>
              <a:t>4/4/24</a:t>
            </a:fld>
            <a:endParaRPr lang="en-GR"/>
          </a:p>
        </p:txBody>
      </p:sp>
      <p:sp>
        <p:nvSpPr>
          <p:cNvPr id="4" name="Footer Placeholder 3"/>
          <p:cNvSpPr>
            <a:spLocks noGrp="1"/>
          </p:cNvSpPr>
          <p:nvPr>
            <p:ph type="ftr" sz="quarter" idx="11"/>
          </p:nvPr>
        </p:nvSpPr>
        <p:spPr/>
        <p:txBody>
          <a:bodyPr/>
          <a:lstStyle/>
          <a:p>
            <a:endParaRPr lang="en-GR"/>
          </a:p>
        </p:txBody>
      </p:sp>
      <p:sp>
        <p:nvSpPr>
          <p:cNvPr id="5" name="Slide Number Placeholder 4"/>
          <p:cNvSpPr>
            <a:spLocks noGrp="1"/>
          </p:cNvSpPr>
          <p:nvPr>
            <p:ph type="sldNum" sz="quarter" idx="12"/>
          </p:nvPr>
        </p:nvSpPr>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3620073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5BFA08D-EB5B-1C46-9430-BB59BE885A37}" type="datetimeFigureOut">
              <a:rPr lang="en-GR" smtClean="0"/>
              <a:t>4/4/24</a:t>
            </a:fld>
            <a:endParaRPr lang="en-GR"/>
          </a:p>
        </p:txBody>
      </p:sp>
      <p:sp>
        <p:nvSpPr>
          <p:cNvPr id="3" name="Footer Placeholder 2"/>
          <p:cNvSpPr>
            <a:spLocks noGrp="1"/>
          </p:cNvSpPr>
          <p:nvPr>
            <p:ph type="ftr" sz="quarter" idx="11"/>
          </p:nvPr>
        </p:nvSpPr>
        <p:spPr/>
        <p:txBody>
          <a:bodyPr/>
          <a:lstStyle/>
          <a:p>
            <a:endParaRPr lang="en-GR"/>
          </a:p>
        </p:txBody>
      </p:sp>
      <p:sp>
        <p:nvSpPr>
          <p:cNvPr id="4" name="Slide Number Placeholder 3"/>
          <p:cNvSpPr>
            <a:spLocks noGrp="1"/>
          </p:cNvSpPr>
          <p:nvPr>
            <p:ph type="sldNum" sz="quarter" idx="12"/>
          </p:nvPr>
        </p:nvSpPr>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421131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5BFA08D-EB5B-1C46-9430-BB59BE885A37}" type="datetimeFigureOut">
              <a:rPr lang="en-GR" smtClean="0"/>
              <a:t>4/4/24</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3560019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5BFA08D-EB5B-1C46-9430-BB59BE885A37}" type="datetimeFigureOut">
              <a:rPr lang="en-GR" smtClean="0"/>
              <a:t>4/4/24</a:t>
            </a:fld>
            <a:endParaRPr lang="en-GR"/>
          </a:p>
        </p:txBody>
      </p:sp>
      <p:sp>
        <p:nvSpPr>
          <p:cNvPr id="6" name="Footer Placeholder 5"/>
          <p:cNvSpPr>
            <a:spLocks noGrp="1"/>
          </p:cNvSpPr>
          <p:nvPr>
            <p:ph type="ftr" sz="quarter" idx="11"/>
          </p:nvPr>
        </p:nvSpPr>
        <p:spPr/>
        <p:txBody>
          <a:bodyPr/>
          <a:lstStyle/>
          <a:p>
            <a:endParaRPr lang="en-GR"/>
          </a:p>
        </p:txBody>
      </p:sp>
      <p:sp>
        <p:nvSpPr>
          <p:cNvPr id="7" name="Slide Number Placeholder 6"/>
          <p:cNvSpPr>
            <a:spLocks noGrp="1"/>
          </p:cNvSpPr>
          <p:nvPr>
            <p:ph type="sldNum" sz="quarter" idx="12"/>
          </p:nvPr>
        </p:nvSpPr>
        <p:spPr/>
        <p:txBody>
          <a:bodyPr/>
          <a:lstStyle/>
          <a:p>
            <a:fld id="{F0C5DDB9-EAAE-3941-A70B-BD473AC4B28F}" type="slidenum">
              <a:rPr lang="en-GR" smtClean="0"/>
              <a:t>‹#›</a:t>
            </a:fld>
            <a:endParaRPr lang="en-GR"/>
          </a:p>
        </p:txBody>
      </p:sp>
    </p:spTree>
    <p:extLst>
      <p:ext uri="{BB962C8B-B14F-4D97-AF65-F5344CB8AC3E}">
        <p14:creationId xmlns:p14="http://schemas.microsoft.com/office/powerpoint/2010/main" val="94128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BFA08D-EB5B-1C46-9430-BB59BE885A37}" type="datetimeFigureOut">
              <a:rPr lang="en-GR" smtClean="0"/>
              <a:t>4/4/24</a:t>
            </a:fld>
            <a:endParaRPr lang="en-G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F0C5DDB9-EAAE-3941-A70B-BD473AC4B28F}" type="slidenum">
              <a:rPr lang="en-GR" smtClean="0"/>
              <a:t>‹#›</a:t>
            </a:fld>
            <a:endParaRPr lang="en-GR"/>
          </a:p>
        </p:txBody>
      </p:sp>
    </p:spTree>
    <p:extLst>
      <p:ext uri="{BB962C8B-B14F-4D97-AF65-F5344CB8AC3E}">
        <p14:creationId xmlns:p14="http://schemas.microsoft.com/office/powerpoint/2010/main" val="3412856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A95D71-2F85-698F-FAF0-45810E809B52}"/>
              </a:ext>
            </a:extLst>
          </p:cNvPr>
          <p:cNvSpPr>
            <a:spLocks noGrp="1"/>
          </p:cNvSpPr>
          <p:nvPr>
            <p:ph type="ctrTitle"/>
          </p:nvPr>
        </p:nvSpPr>
        <p:spPr/>
        <p:txBody>
          <a:bodyPr/>
          <a:lstStyle/>
          <a:p>
            <a:r>
              <a:rPr lang="en-GR" dirty="0"/>
              <a:t>Location Based Marketing</a:t>
            </a:r>
          </a:p>
        </p:txBody>
      </p:sp>
    </p:spTree>
    <p:extLst>
      <p:ext uri="{BB962C8B-B14F-4D97-AF65-F5344CB8AC3E}">
        <p14:creationId xmlns:p14="http://schemas.microsoft.com/office/powerpoint/2010/main" val="1653513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D198-0492-5D8E-9079-0E894A6454B3}"/>
              </a:ext>
            </a:extLst>
          </p:cNvPr>
          <p:cNvSpPr>
            <a:spLocks noGrp="1"/>
          </p:cNvSpPr>
          <p:nvPr>
            <p:ph type="title"/>
          </p:nvPr>
        </p:nvSpPr>
        <p:spPr/>
        <p:txBody>
          <a:bodyPr/>
          <a:lstStyle/>
          <a:p>
            <a:r>
              <a:rPr lang="el-GR" dirty="0" err="1"/>
              <a:t>Γεωστόχευση</a:t>
            </a:r>
            <a:r>
              <a:rPr lang="en-US" dirty="0"/>
              <a:t> - </a:t>
            </a:r>
            <a:r>
              <a:rPr lang="en-GB" i="0" u="none" strike="noStrike" dirty="0">
                <a:effectLst/>
                <a:latin typeface="proxima-nova"/>
              </a:rPr>
              <a:t>Geotargeting</a:t>
            </a:r>
            <a:endParaRPr lang="en-GR" dirty="0"/>
          </a:p>
        </p:txBody>
      </p:sp>
      <p:sp>
        <p:nvSpPr>
          <p:cNvPr id="3" name="Content Placeholder 2">
            <a:extLst>
              <a:ext uri="{FF2B5EF4-FFF2-40B4-BE49-F238E27FC236}">
                <a16:creationId xmlns:a16="http://schemas.microsoft.com/office/drawing/2014/main" id="{70D44460-E5A6-C2B8-0DC6-4A44456373A3}"/>
              </a:ext>
            </a:extLst>
          </p:cNvPr>
          <p:cNvSpPr>
            <a:spLocks noGrp="1"/>
          </p:cNvSpPr>
          <p:nvPr>
            <p:ph idx="1"/>
          </p:nvPr>
        </p:nvSpPr>
        <p:spPr>
          <a:xfrm>
            <a:off x="680320" y="1979065"/>
            <a:ext cx="9613861" cy="3599316"/>
          </a:xfrm>
        </p:spPr>
        <p:txBody>
          <a:bodyPr/>
          <a:lstStyle/>
          <a:p>
            <a:r>
              <a:rPr lang="el-GR" dirty="0"/>
              <a:t>Παράδειγμα</a:t>
            </a:r>
            <a:r>
              <a:rPr lang="en-US" dirty="0"/>
              <a:t> </a:t>
            </a:r>
            <a:r>
              <a:rPr lang="el-GR" dirty="0"/>
              <a:t>σε ιστοσελίδα</a:t>
            </a:r>
            <a:br>
              <a:rPr lang="el-GR" dirty="0"/>
            </a:br>
            <a:r>
              <a:rPr lang="en-US" dirty="0"/>
              <a:t>CMS </a:t>
            </a:r>
            <a:r>
              <a:rPr lang="en-US" dirty="0" err="1"/>
              <a:t>Wordpress</a:t>
            </a:r>
            <a:r>
              <a:rPr lang="en-US" dirty="0"/>
              <a:t> </a:t>
            </a:r>
          </a:p>
          <a:p>
            <a:r>
              <a:rPr lang="en-GB" dirty="0"/>
              <a:t>https://</a:t>
            </a:r>
            <a:r>
              <a:rPr lang="en-GB" dirty="0" err="1"/>
              <a:t>docs.wppopupmaker.com</a:t>
            </a:r>
            <a:r>
              <a:rPr lang="en-GB" dirty="0"/>
              <a:t>/article/538-setting-up-geotargeting</a:t>
            </a:r>
            <a:endParaRPr lang="en-GR" dirty="0"/>
          </a:p>
        </p:txBody>
      </p:sp>
      <p:pic>
        <p:nvPicPr>
          <p:cNvPr id="4" name="Picture 2" descr="Setting Up Geotargeting - Popup Maker Documentation">
            <a:extLst>
              <a:ext uri="{FF2B5EF4-FFF2-40B4-BE49-F238E27FC236}">
                <a16:creationId xmlns:a16="http://schemas.microsoft.com/office/drawing/2014/main" id="{77EE0599-7BE6-6E73-DE62-3F0BE3DDAC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83965" y="3286582"/>
            <a:ext cx="5065736" cy="35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38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51E9-98E0-4558-EFB9-71089F2CC511}"/>
              </a:ext>
            </a:extLst>
          </p:cNvPr>
          <p:cNvSpPr>
            <a:spLocks noGrp="1"/>
          </p:cNvSpPr>
          <p:nvPr>
            <p:ph type="title"/>
          </p:nvPr>
        </p:nvSpPr>
        <p:spPr/>
        <p:txBody>
          <a:bodyPr/>
          <a:lstStyle/>
          <a:p>
            <a:r>
              <a:rPr lang="el-GR" dirty="0" err="1"/>
              <a:t>Γεωφράχτη</a:t>
            </a:r>
            <a:r>
              <a:rPr lang="el-GR" dirty="0"/>
              <a:t> - </a:t>
            </a:r>
            <a:r>
              <a:rPr lang="en-GB" dirty="0"/>
              <a:t>Geofencing</a:t>
            </a:r>
            <a:endParaRPr lang="en-GR" dirty="0"/>
          </a:p>
        </p:txBody>
      </p:sp>
      <p:sp>
        <p:nvSpPr>
          <p:cNvPr id="3" name="Text Placeholder 2">
            <a:extLst>
              <a:ext uri="{FF2B5EF4-FFF2-40B4-BE49-F238E27FC236}">
                <a16:creationId xmlns:a16="http://schemas.microsoft.com/office/drawing/2014/main" id="{18A482DB-5EC0-A7A9-A0EE-11E73B002776}"/>
              </a:ext>
            </a:extLst>
          </p:cNvPr>
          <p:cNvSpPr>
            <a:spLocks noGrp="1"/>
          </p:cNvSpPr>
          <p:nvPr>
            <p:ph type="body" idx="1"/>
          </p:nvPr>
        </p:nvSpPr>
        <p:spPr/>
        <p:txBody>
          <a:bodyPr/>
          <a:lstStyle/>
          <a:p>
            <a:endParaRPr lang="en-GR"/>
          </a:p>
        </p:txBody>
      </p:sp>
    </p:spTree>
    <p:extLst>
      <p:ext uri="{BB962C8B-B14F-4D97-AF65-F5344CB8AC3E}">
        <p14:creationId xmlns:p14="http://schemas.microsoft.com/office/powerpoint/2010/main" val="1431234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C2C7-4347-1A51-59F2-52D08DCCEDE3}"/>
              </a:ext>
            </a:extLst>
          </p:cNvPr>
          <p:cNvSpPr>
            <a:spLocks noGrp="1"/>
          </p:cNvSpPr>
          <p:nvPr>
            <p:ph type="title"/>
          </p:nvPr>
        </p:nvSpPr>
        <p:spPr/>
        <p:txBody>
          <a:bodyPr/>
          <a:lstStyle/>
          <a:p>
            <a:r>
              <a:rPr lang="el-GR" dirty="0" err="1"/>
              <a:t>Γεωφράχτη</a:t>
            </a:r>
            <a:r>
              <a:rPr lang="el-GR" dirty="0"/>
              <a:t> - </a:t>
            </a:r>
            <a:r>
              <a:rPr lang="en-GB" dirty="0"/>
              <a:t>Geofencing</a:t>
            </a:r>
            <a:endParaRPr lang="en-GR" dirty="0"/>
          </a:p>
        </p:txBody>
      </p:sp>
      <p:sp>
        <p:nvSpPr>
          <p:cNvPr id="3" name="Content Placeholder 2">
            <a:extLst>
              <a:ext uri="{FF2B5EF4-FFF2-40B4-BE49-F238E27FC236}">
                <a16:creationId xmlns:a16="http://schemas.microsoft.com/office/drawing/2014/main" id="{BA2513E3-C9F6-5D3F-85AA-75564F80BFA5}"/>
              </a:ext>
            </a:extLst>
          </p:cNvPr>
          <p:cNvSpPr>
            <a:spLocks noGrp="1"/>
          </p:cNvSpPr>
          <p:nvPr>
            <p:ph idx="1"/>
          </p:nvPr>
        </p:nvSpPr>
        <p:spPr>
          <a:xfrm>
            <a:off x="680321" y="1975946"/>
            <a:ext cx="9613861" cy="4803226"/>
          </a:xfrm>
        </p:spPr>
        <p:txBody>
          <a:bodyPr>
            <a:normAutofit/>
          </a:bodyPr>
          <a:lstStyle/>
          <a:p>
            <a:endParaRPr lang="el-GR" dirty="0"/>
          </a:p>
          <a:p>
            <a:r>
              <a:rPr lang="el-GR" dirty="0"/>
              <a:t>Το </a:t>
            </a:r>
            <a:r>
              <a:rPr lang="en-GB" dirty="0"/>
              <a:t>Geofencing </a:t>
            </a:r>
            <a:r>
              <a:rPr lang="el-GR" dirty="0"/>
              <a:t>είναι η </a:t>
            </a:r>
            <a:r>
              <a:rPr lang="el-GR" u="sng" dirty="0"/>
              <a:t>δημιουργία ενός ορίου εντός μιας συγκεκριμένης περιοχής</a:t>
            </a:r>
            <a:r>
              <a:rPr lang="el-GR" dirty="0"/>
              <a:t>. Όταν το κοινό-στόχος εισέλθει σε αυτό το όριο, θα γίνει ενεργός στόχος της στρατηγικής μάρκετινγκ. </a:t>
            </a:r>
          </a:p>
          <a:p>
            <a:endParaRPr lang="el-GR" dirty="0"/>
          </a:p>
          <a:p>
            <a:r>
              <a:rPr lang="el-GR" dirty="0"/>
              <a:t>Αυτό μπορεί να σημαίνει ότι λαμβάνουν περιεχόμενο, προσφορές ή κάποια άλλη μορφή μηνυμάτων από την εταιρεία που τους στοχεύει. </a:t>
            </a:r>
          </a:p>
          <a:p>
            <a:r>
              <a:rPr lang="el-GR" dirty="0"/>
              <a:t>Ένα παράδειγμα ορίου είναι μια περιοχή που περιλαμβάνει ένα δημοφιλές εμπορικό κέντρο στο οποίο η εταιρεία διαθέτει κατάστημα. </a:t>
            </a:r>
          </a:p>
        </p:txBody>
      </p:sp>
    </p:spTree>
    <p:extLst>
      <p:ext uri="{BB962C8B-B14F-4D97-AF65-F5344CB8AC3E}">
        <p14:creationId xmlns:p14="http://schemas.microsoft.com/office/powerpoint/2010/main" val="1367511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C2C7-4347-1A51-59F2-52D08DCCEDE3}"/>
              </a:ext>
            </a:extLst>
          </p:cNvPr>
          <p:cNvSpPr>
            <a:spLocks noGrp="1"/>
          </p:cNvSpPr>
          <p:nvPr>
            <p:ph type="title"/>
          </p:nvPr>
        </p:nvSpPr>
        <p:spPr/>
        <p:txBody>
          <a:bodyPr/>
          <a:lstStyle/>
          <a:p>
            <a:r>
              <a:rPr lang="el-GR" dirty="0" err="1"/>
              <a:t>Γεωφράχτη</a:t>
            </a:r>
            <a:r>
              <a:rPr lang="el-GR" dirty="0"/>
              <a:t> - </a:t>
            </a:r>
            <a:r>
              <a:rPr lang="en-GB" dirty="0"/>
              <a:t>Geofencing</a:t>
            </a:r>
            <a:endParaRPr lang="en-GR" dirty="0"/>
          </a:p>
        </p:txBody>
      </p:sp>
      <p:sp>
        <p:nvSpPr>
          <p:cNvPr id="3" name="Content Placeholder 2">
            <a:extLst>
              <a:ext uri="{FF2B5EF4-FFF2-40B4-BE49-F238E27FC236}">
                <a16:creationId xmlns:a16="http://schemas.microsoft.com/office/drawing/2014/main" id="{BA2513E3-C9F6-5D3F-85AA-75564F80BFA5}"/>
              </a:ext>
            </a:extLst>
          </p:cNvPr>
          <p:cNvSpPr>
            <a:spLocks noGrp="1"/>
          </p:cNvSpPr>
          <p:nvPr>
            <p:ph idx="1"/>
          </p:nvPr>
        </p:nvSpPr>
        <p:spPr>
          <a:xfrm>
            <a:off x="680321" y="1975946"/>
            <a:ext cx="9613861" cy="4803226"/>
          </a:xfrm>
        </p:spPr>
        <p:txBody>
          <a:bodyPr>
            <a:normAutofit/>
          </a:bodyPr>
          <a:lstStyle/>
          <a:p>
            <a:endParaRPr lang="el-GR" dirty="0"/>
          </a:p>
          <a:p>
            <a:r>
              <a:rPr lang="el-GR" dirty="0"/>
              <a:t>Πως δουλεύει</a:t>
            </a:r>
          </a:p>
          <a:p>
            <a:r>
              <a:rPr lang="el-GR" dirty="0"/>
              <a:t>Το </a:t>
            </a:r>
            <a:r>
              <a:rPr lang="en-GB" dirty="0"/>
              <a:t>Geofencing </a:t>
            </a:r>
            <a:r>
              <a:rPr lang="el-GR" dirty="0"/>
              <a:t>χρησιμοποιεί την τεχνολογία </a:t>
            </a:r>
            <a:r>
              <a:rPr lang="en-GB" u="sng" dirty="0"/>
              <a:t>GPS</a:t>
            </a:r>
            <a:r>
              <a:rPr lang="en-GB" dirty="0"/>
              <a:t> </a:t>
            </a:r>
            <a:r>
              <a:rPr lang="el-GR" dirty="0"/>
              <a:t>για να δημιουργήσει ένα περίγραμμα. Κάθε φορά που ένας χρήστης-στόχος διασχίζει αυτό το σύνορο, λαμβάνει μια ειδοποίηση ή ένα μήνυμα. </a:t>
            </a:r>
          </a:p>
        </p:txBody>
      </p:sp>
    </p:spTree>
    <p:extLst>
      <p:ext uri="{BB962C8B-B14F-4D97-AF65-F5344CB8AC3E}">
        <p14:creationId xmlns:p14="http://schemas.microsoft.com/office/powerpoint/2010/main" val="1627134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C2C7-4347-1A51-59F2-52D08DCCEDE3}"/>
              </a:ext>
            </a:extLst>
          </p:cNvPr>
          <p:cNvSpPr>
            <a:spLocks noGrp="1"/>
          </p:cNvSpPr>
          <p:nvPr>
            <p:ph type="title"/>
          </p:nvPr>
        </p:nvSpPr>
        <p:spPr/>
        <p:txBody>
          <a:bodyPr/>
          <a:lstStyle/>
          <a:p>
            <a:r>
              <a:rPr lang="el-GR" dirty="0" err="1"/>
              <a:t>Γεωφράχτη</a:t>
            </a:r>
            <a:r>
              <a:rPr lang="el-GR" dirty="0"/>
              <a:t> - </a:t>
            </a:r>
            <a:r>
              <a:rPr lang="en-GB" dirty="0"/>
              <a:t>Geofencing</a:t>
            </a:r>
            <a:endParaRPr lang="en-GR" dirty="0"/>
          </a:p>
        </p:txBody>
      </p:sp>
      <p:sp>
        <p:nvSpPr>
          <p:cNvPr id="3" name="Content Placeholder 2">
            <a:extLst>
              <a:ext uri="{FF2B5EF4-FFF2-40B4-BE49-F238E27FC236}">
                <a16:creationId xmlns:a16="http://schemas.microsoft.com/office/drawing/2014/main" id="{BA2513E3-C9F6-5D3F-85AA-75564F80BFA5}"/>
              </a:ext>
            </a:extLst>
          </p:cNvPr>
          <p:cNvSpPr>
            <a:spLocks noGrp="1"/>
          </p:cNvSpPr>
          <p:nvPr>
            <p:ph idx="1"/>
          </p:nvPr>
        </p:nvSpPr>
        <p:spPr>
          <a:xfrm>
            <a:off x="680321" y="1975946"/>
            <a:ext cx="9613861" cy="4803226"/>
          </a:xfrm>
        </p:spPr>
        <p:txBody>
          <a:bodyPr>
            <a:normAutofit/>
          </a:bodyPr>
          <a:lstStyle/>
          <a:p>
            <a:r>
              <a:rPr lang="el-GR" dirty="0"/>
              <a:t>Οφέλη</a:t>
            </a:r>
          </a:p>
          <a:p>
            <a:r>
              <a:rPr lang="el-GR" dirty="0"/>
              <a:t>Το </a:t>
            </a:r>
            <a:r>
              <a:rPr lang="en-GB" dirty="0"/>
              <a:t>Geofencing </a:t>
            </a:r>
            <a:r>
              <a:rPr lang="el-GR" dirty="0"/>
              <a:t>επιτρέπει στους επαγγελματίες του μάρκετινγκ να καλύπτουν μεγάλες περιοχές, όπως εμπορικά κέντρα ή χώρους εκδηλώσεων. Με αυτήν τη μέθοδο, οι έμποροι μπορούν να στοχεύσουν όλους τους χρήστες που βρίσκονται εντός μιας συγκεκριμένης περιμέτρου. </a:t>
            </a:r>
          </a:p>
          <a:p>
            <a:r>
              <a:rPr lang="el-GR" dirty="0"/>
              <a:t>Εάν θέλετε να καταγράψετε την κίνηση ακριβώς μπροστά από το κατάστημά σας.</a:t>
            </a:r>
          </a:p>
          <a:p>
            <a:r>
              <a:rPr lang="el-GR" dirty="0"/>
              <a:t>Το </a:t>
            </a:r>
            <a:r>
              <a:rPr lang="en-GB" dirty="0"/>
              <a:t>Geofencing </a:t>
            </a:r>
            <a:r>
              <a:rPr lang="el-GR" dirty="0"/>
              <a:t>βασίζεται σε δεδομένα τοποθεσίας σε πραγματικό χρόνο, τα οποία επιτρέπουν στους επαγγελματίες του μάρκετινγκ </a:t>
            </a:r>
            <a:r>
              <a:rPr lang="el-GR" u="sng" dirty="0"/>
              <a:t>να ενθαρρύνουν τους χρήστες να </a:t>
            </a:r>
            <a:r>
              <a:rPr lang="el-GR" u="sng" dirty="0" err="1"/>
              <a:t>αλληλεπιδρούν</a:t>
            </a:r>
            <a:r>
              <a:rPr lang="el-GR" u="sng" dirty="0"/>
              <a:t> με τα προϊόντα τους ή να εκτρέπουν τους καταναλωτές από την αλληλεπίδραση με τους ανταγωνιστές.</a:t>
            </a:r>
          </a:p>
        </p:txBody>
      </p:sp>
    </p:spTree>
    <p:extLst>
      <p:ext uri="{BB962C8B-B14F-4D97-AF65-F5344CB8AC3E}">
        <p14:creationId xmlns:p14="http://schemas.microsoft.com/office/powerpoint/2010/main" val="464570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C2C7-4347-1A51-59F2-52D08DCCEDE3}"/>
              </a:ext>
            </a:extLst>
          </p:cNvPr>
          <p:cNvSpPr>
            <a:spLocks noGrp="1"/>
          </p:cNvSpPr>
          <p:nvPr>
            <p:ph type="title"/>
          </p:nvPr>
        </p:nvSpPr>
        <p:spPr/>
        <p:txBody>
          <a:bodyPr/>
          <a:lstStyle/>
          <a:p>
            <a:r>
              <a:rPr lang="el-GR" dirty="0" err="1"/>
              <a:t>Γεωφράχτη</a:t>
            </a:r>
            <a:r>
              <a:rPr lang="el-GR" dirty="0"/>
              <a:t> - </a:t>
            </a:r>
            <a:r>
              <a:rPr lang="en-GB" dirty="0"/>
              <a:t>Geofencing</a:t>
            </a:r>
            <a:endParaRPr lang="en-GR" dirty="0"/>
          </a:p>
        </p:txBody>
      </p:sp>
      <p:sp>
        <p:nvSpPr>
          <p:cNvPr id="3" name="Content Placeholder 2">
            <a:extLst>
              <a:ext uri="{FF2B5EF4-FFF2-40B4-BE49-F238E27FC236}">
                <a16:creationId xmlns:a16="http://schemas.microsoft.com/office/drawing/2014/main" id="{BA2513E3-C9F6-5D3F-85AA-75564F80BFA5}"/>
              </a:ext>
            </a:extLst>
          </p:cNvPr>
          <p:cNvSpPr>
            <a:spLocks noGrp="1"/>
          </p:cNvSpPr>
          <p:nvPr>
            <p:ph idx="1"/>
          </p:nvPr>
        </p:nvSpPr>
        <p:spPr>
          <a:xfrm>
            <a:off x="680321" y="1975946"/>
            <a:ext cx="9613861" cy="4803226"/>
          </a:xfrm>
        </p:spPr>
        <p:txBody>
          <a:bodyPr>
            <a:normAutofit/>
          </a:bodyPr>
          <a:lstStyle/>
          <a:p>
            <a:r>
              <a:rPr lang="el-GR" dirty="0"/>
              <a:t>Παραδείγματα </a:t>
            </a:r>
          </a:p>
          <a:p>
            <a:r>
              <a:rPr lang="el-GR" dirty="0"/>
              <a:t>Οι έμποροι λιανικής μπορούν να χρησιμοποιήσουν το </a:t>
            </a:r>
            <a:r>
              <a:rPr lang="en-GB" dirty="0"/>
              <a:t>geofencing </a:t>
            </a:r>
            <a:r>
              <a:rPr lang="el-GR" dirty="0"/>
              <a:t>για να στοχεύσουν χρήστες κοντά στα καταστήματά τους για να τους ενθαρρύνουν να σταματήσουν σε ένα κατάστημα. </a:t>
            </a:r>
          </a:p>
          <a:p>
            <a:endParaRPr lang="el-GR" dirty="0"/>
          </a:p>
          <a:p>
            <a:r>
              <a:rPr lang="el-GR" u="sng" dirty="0"/>
              <a:t>Για παράδειγμα, εάν ένας πελάτης έχει αξιολογήσει ένα προϊόν στο διαδίκτυο, μπορεί να λάβει μια ειδοποίηση ότι το προϊόν είναι σε απόθεμα σε ένα κοντινό κατάστημα</a:t>
            </a:r>
            <a:r>
              <a:rPr lang="el-GR" dirty="0"/>
              <a:t>. </a:t>
            </a:r>
            <a:endParaRPr lang="en-GR" dirty="0"/>
          </a:p>
        </p:txBody>
      </p:sp>
    </p:spTree>
    <p:extLst>
      <p:ext uri="{BB962C8B-B14F-4D97-AF65-F5344CB8AC3E}">
        <p14:creationId xmlns:p14="http://schemas.microsoft.com/office/powerpoint/2010/main" val="1955095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C2C7-4347-1A51-59F2-52D08DCCEDE3}"/>
              </a:ext>
            </a:extLst>
          </p:cNvPr>
          <p:cNvSpPr>
            <a:spLocks noGrp="1"/>
          </p:cNvSpPr>
          <p:nvPr>
            <p:ph type="title"/>
          </p:nvPr>
        </p:nvSpPr>
        <p:spPr/>
        <p:txBody>
          <a:bodyPr/>
          <a:lstStyle/>
          <a:p>
            <a:r>
              <a:rPr lang="el-GR" dirty="0" err="1"/>
              <a:t>Γεωφράχτη</a:t>
            </a:r>
            <a:r>
              <a:rPr lang="el-GR" dirty="0"/>
              <a:t> - </a:t>
            </a:r>
            <a:r>
              <a:rPr lang="en-GB" dirty="0"/>
              <a:t>Geofencing</a:t>
            </a:r>
            <a:endParaRPr lang="en-GR" dirty="0"/>
          </a:p>
        </p:txBody>
      </p:sp>
      <p:sp>
        <p:nvSpPr>
          <p:cNvPr id="3" name="Content Placeholder 2">
            <a:extLst>
              <a:ext uri="{FF2B5EF4-FFF2-40B4-BE49-F238E27FC236}">
                <a16:creationId xmlns:a16="http://schemas.microsoft.com/office/drawing/2014/main" id="{BA2513E3-C9F6-5D3F-85AA-75564F80BFA5}"/>
              </a:ext>
            </a:extLst>
          </p:cNvPr>
          <p:cNvSpPr>
            <a:spLocks noGrp="1"/>
          </p:cNvSpPr>
          <p:nvPr>
            <p:ph idx="1"/>
          </p:nvPr>
        </p:nvSpPr>
        <p:spPr>
          <a:xfrm>
            <a:off x="680321" y="1975946"/>
            <a:ext cx="9613861" cy="4803226"/>
          </a:xfrm>
        </p:spPr>
        <p:txBody>
          <a:bodyPr>
            <a:normAutofit/>
          </a:bodyPr>
          <a:lstStyle/>
          <a:p>
            <a:r>
              <a:rPr lang="el-GR" dirty="0"/>
              <a:t>Παράδειγμα</a:t>
            </a:r>
            <a:endParaRPr lang="en-GR" dirty="0"/>
          </a:p>
        </p:txBody>
      </p:sp>
      <p:pic>
        <p:nvPicPr>
          <p:cNvPr id="2050" name="Picture 2" descr="Geofencing use cases: how to implement geofencing in 2024 | Volpis">
            <a:extLst>
              <a:ext uri="{FF2B5EF4-FFF2-40B4-BE49-F238E27FC236}">
                <a16:creationId xmlns:a16="http://schemas.microsoft.com/office/drawing/2014/main" id="{CA4A2988-FCCE-CF1F-08DE-DC94BCFCDA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876" y="2273980"/>
            <a:ext cx="7872248" cy="437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416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C2C7-4347-1A51-59F2-52D08DCCEDE3}"/>
              </a:ext>
            </a:extLst>
          </p:cNvPr>
          <p:cNvSpPr>
            <a:spLocks noGrp="1"/>
          </p:cNvSpPr>
          <p:nvPr>
            <p:ph type="title"/>
          </p:nvPr>
        </p:nvSpPr>
        <p:spPr/>
        <p:txBody>
          <a:bodyPr/>
          <a:lstStyle/>
          <a:p>
            <a:r>
              <a:rPr lang="el-GR" dirty="0" err="1"/>
              <a:t>Γεωφράχτη</a:t>
            </a:r>
            <a:r>
              <a:rPr lang="el-GR" dirty="0"/>
              <a:t> - </a:t>
            </a:r>
            <a:r>
              <a:rPr lang="en-GB" dirty="0"/>
              <a:t>Geofencing</a:t>
            </a:r>
            <a:endParaRPr lang="en-GR" dirty="0"/>
          </a:p>
        </p:txBody>
      </p:sp>
      <p:sp>
        <p:nvSpPr>
          <p:cNvPr id="3" name="Content Placeholder 2">
            <a:extLst>
              <a:ext uri="{FF2B5EF4-FFF2-40B4-BE49-F238E27FC236}">
                <a16:creationId xmlns:a16="http://schemas.microsoft.com/office/drawing/2014/main" id="{BA2513E3-C9F6-5D3F-85AA-75564F80BFA5}"/>
              </a:ext>
            </a:extLst>
          </p:cNvPr>
          <p:cNvSpPr>
            <a:spLocks noGrp="1"/>
          </p:cNvSpPr>
          <p:nvPr>
            <p:ph idx="1"/>
          </p:nvPr>
        </p:nvSpPr>
        <p:spPr>
          <a:xfrm>
            <a:off x="680321" y="1975946"/>
            <a:ext cx="9613861" cy="4803226"/>
          </a:xfrm>
        </p:spPr>
        <p:txBody>
          <a:bodyPr>
            <a:normAutofit/>
          </a:bodyPr>
          <a:lstStyle/>
          <a:p>
            <a:r>
              <a:rPr lang="el-GR" dirty="0"/>
              <a:t>Παράδειγμα</a:t>
            </a:r>
            <a:r>
              <a:rPr lang="en-US" dirty="0"/>
              <a:t> Family Link Google </a:t>
            </a:r>
            <a:endParaRPr lang="en-GR" dirty="0"/>
          </a:p>
        </p:txBody>
      </p:sp>
      <p:pic>
        <p:nvPicPr>
          <p:cNvPr id="4" name="Picture 2" descr="Google overhauls Family Link app for easier parental controls | Digital  Trends">
            <a:extLst>
              <a:ext uri="{FF2B5EF4-FFF2-40B4-BE49-F238E27FC236}">
                <a16:creationId xmlns:a16="http://schemas.microsoft.com/office/drawing/2014/main" id="{BEF2B4F0-7868-3E4F-BE50-610DD181E8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31434" y="2731051"/>
            <a:ext cx="5768009" cy="384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02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3908A-16EF-BF3D-F388-444AAFB53540}"/>
              </a:ext>
            </a:extLst>
          </p:cNvPr>
          <p:cNvSpPr>
            <a:spLocks noGrp="1"/>
          </p:cNvSpPr>
          <p:nvPr>
            <p:ph type="title"/>
          </p:nvPr>
        </p:nvSpPr>
        <p:spPr/>
        <p:txBody>
          <a:bodyPr/>
          <a:lstStyle/>
          <a:p>
            <a:r>
              <a:rPr lang="en-GB" dirty="0"/>
              <a:t>Beaconing</a:t>
            </a:r>
            <a:endParaRPr lang="en-GR" dirty="0"/>
          </a:p>
        </p:txBody>
      </p:sp>
      <p:sp>
        <p:nvSpPr>
          <p:cNvPr id="3" name="Text Placeholder 2">
            <a:extLst>
              <a:ext uri="{FF2B5EF4-FFF2-40B4-BE49-F238E27FC236}">
                <a16:creationId xmlns:a16="http://schemas.microsoft.com/office/drawing/2014/main" id="{8E54B014-B5B9-4095-9F54-888F37EF49AF}"/>
              </a:ext>
            </a:extLst>
          </p:cNvPr>
          <p:cNvSpPr>
            <a:spLocks noGrp="1"/>
          </p:cNvSpPr>
          <p:nvPr>
            <p:ph type="body" idx="1"/>
          </p:nvPr>
        </p:nvSpPr>
        <p:spPr/>
        <p:txBody>
          <a:bodyPr/>
          <a:lstStyle/>
          <a:p>
            <a:endParaRPr lang="en-GR"/>
          </a:p>
        </p:txBody>
      </p:sp>
    </p:spTree>
    <p:extLst>
      <p:ext uri="{BB962C8B-B14F-4D97-AF65-F5344CB8AC3E}">
        <p14:creationId xmlns:p14="http://schemas.microsoft.com/office/powerpoint/2010/main" val="2057876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lstStyle/>
          <a:p>
            <a:r>
              <a:rPr lang="en-GB" dirty="0"/>
              <a:t>Beaconing</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endParaRPr lang="en-US" dirty="0"/>
          </a:p>
          <a:p>
            <a:r>
              <a:rPr lang="el-GR" dirty="0"/>
              <a:t>Τα </a:t>
            </a:r>
            <a:r>
              <a:rPr lang="en-GB" dirty="0"/>
              <a:t>beacons </a:t>
            </a:r>
            <a:r>
              <a:rPr lang="el-GR" dirty="0"/>
              <a:t>είναι συνδεδεμένες συσκευές που χρησιμοποιούν </a:t>
            </a:r>
            <a:r>
              <a:rPr lang="en-GB" u="sng" dirty="0"/>
              <a:t>Bluetooth </a:t>
            </a:r>
            <a:r>
              <a:rPr lang="el-GR" u="sng" dirty="0"/>
              <a:t>ή </a:t>
            </a:r>
            <a:r>
              <a:rPr lang="en-GB" u="sng" dirty="0"/>
              <a:t>WIFI </a:t>
            </a:r>
            <a:r>
              <a:rPr lang="el-GR" dirty="0"/>
              <a:t>για σύνδεση με προκαθορισμένες εφαρμογές που λειτουργούν εντός της εμβέλειας του </a:t>
            </a:r>
            <a:r>
              <a:rPr lang="en-GB" dirty="0"/>
              <a:t>beacon. </a:t>
            </a:r>
            <a:r>
              <a:rPr lang="el-GR" dirty="0"/>
              <a:t>Τα </a:t>
            </a:r>
            <a:r>
              <a:rPr lang="en-GB" dirty="0"/>
              <a:t>Beacon </a:t>
            </a:r>
            <a:r>
              <a:rPr lang="el-GR" dirty="0"/>
              <a:t>λειτουργούν καλά για να στοχεύουν υπάρχοντες πελάτες σε μια μικρή γεωγραφική περιοχή.  </a:t>
            </a:r>
          </a:p>
        </p:txBody>
      </p:sp>
    </p:spTree>
    <p:extLst>
      <p:ext uri="{BB962C8B-B14F-4D97-AF65-F5344CB8AC3E}">
        <p14:creationId xmlns:p14="http://schemas.microsoft.com/office/powerpoint/2010/main" val="73982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246C-2FF1-E3D0-9CBF-C97EE9D8D643}"/>
              </a:ext>
            </a:extLst>
          </p:cNvPr>
          <p:cNvSpPr>
            <a:spLocks noGrp="1"/>
          </p:cNvSpPr>
          <p:nvPr>
            <p:ph type="title"/>
          </p:nvPr>
        </p:nvSpPr>
        <p:spPr/>
        <p:txBody>
          <a:bodyPr/>
          <a:lstStyle/>
          <a:p>
            <a:r>
              <a:rPr lang="el-GR" b="0" i="0" u="none" strike="noStrike" dirty="0">
                <a:effectLst/>
                <a:latin typeface="proxima-nova"/>
              </a:rPr>
              <a:t>Τι είναι το μάρκετινγκ βάσει τοποθεσίας;</a:t>
            </a:r>
            <a:endParaRPr lang="en-GR" dirty="0"/>
          </a:p>
        </p:txBody>
      </p:sp>
      <p:sp>
        <p:nvSpPr>
          <p:cNvPr id="3" name="Content Placeholder 2">
            <a:extLst>
              <a:ext uri="{FF2B5EF4-FFF2-40B4-BE49-F238E27FC236}">
                <a16:creationId xmlns:a16="http://schemas.microsoft.com/office/drawing/2014/main" id="{B811C334-C4F3-D27C-80A4-E1692F1A3616}"/>
              </a:ext>
            </a:extLst>
          </p:cNvPr>
          <p:cNvSpPr>
            <a:spLocks noGrp="1"/>
          </p:cNvSpPr>
          <p:nvPr>
            <p:ph idx="1"/>
          </p:nvPr>
        </p:nvSpPr>
        <p:spPr>
          <a:xfrm>
            <a:off x="680321" y="2336872"/>
            <a:ext cx="9613861" cy="4521127"/>
          </a:xfrm>
        </p:spPr>
        <p:txBody>
          <a:bodyPr>
            <a:normAutofit lnSpcReduction="10000"/>
          </a:bodyPr>
          <a:lstStyle/>
          <a:p>
            <a:r>
              <a:rPr lang="el-GR" dirty="0"/>
              <a:t>Το μάρκετινγκ βάσει τοποθεσίας επιτρέπει στους οργανισμούς να </a:t>
            </a:r>
            <a:r>
              <a:rPr lang="el-GR" u="sng" dirty="0"/>
              <a:t>στοχεύουν καταναλωτές </a:t>
            </a:r>
            <a:r>
              <a:rPr lang="el-GR" dirty="0"/>
              <a:t>σε αναλυτικό επίπεδο, ατόμου με </a:t>
            </a:r>
            <a:r>
              <a:rPr lang="el-GR" u="sng" dirty="0"/>
              <a:t>διαδικτυακά ή εκτός σύνδεσης μηνύματα </a:t>
            </a:r>
            <a:r>
              <a:rPr lang="el-GR" dirty="0"/>
              <a:t>με βάση τη </a:t>
            </a:r>
            <a:r>
              <a:rPr lang="el-GR" u="sng" dirty="0"/>
              <a:t>φυσική τους τοποθεσία</a:t>
            </a:r>
            <a:r>
              <a:rPr lang="el-GR" dirty="0"/>
              <a:t>. </a:t>
            </a:r>
            <a:endParaRPr lang="en-US" dirty="0"/>
          </a:p>
          <a:p>
            <a:endParaRPr lang="en-US" dirty="0"/>
          </a:p>
          <a:p>
            <a:r>
              <a:rPr lang="el-GR" dirty="0"/>
              <a:t>Χρησιμοποιώντας δεδομένα τοποθεσίας, οι ομάδες μάρκετινγκ μπορούν να προσεγγίσουν καταναλωτές με βάση κριτήρια όπως η εγγύτητα σε ένα κατάστημα, συμβάντα που συμβαίνουν στην περιοχή τους και άλλα.</a:t>
            </a:r>
            <a:endParaRPr lang="en-US" dirty="0"/>
          </a:p>
          <a:p>
            <a:r>
              <a:rPr lang="en-US" dirty="0"/>
              <a:t>T</a:t>
            </a:r>
            <a:r>
              <a:rPr lang="el-GR" dirty="0"/>
              <a:t>ο μάρκετινγκ βάσει τοποθεσίας μπορεί να ειδοποιήσει έναν υποψήφιο ότι ένα προϊόν που σκέφτεται είναι αποθηκευμένο σε ένα κοντινό κατάστημα, επιτρέποντάς του να το παραλάβει αμέσως. </a:t>
            </a:r>
            <a:endParaRPr lang="en-GR" dirty="0"/>
          </a:p>
        </p:txBody>
      </p:sp>
    </p:spTree>
    <p:extLst>
      <p:ext uri="{BB962C8B-B14F-4D97-AF65-F5344CB8AC3E}">
        <p14:creationId xmlns:p14="http://schemas.microsoft.com/office/powerpoint/2010/main" val="2444059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lstStyle/>
          <a:p>
            <a:r>
              <a:rPr lang="en-GB" dirty="0"/>
              <a:t>Beaconing</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r>
              <a:rPr lang="el-GR" dirty="0"/>
              <a:t>Πως δουλεύει</a:t>
            </a:r>
          </a:p>
          <a:p>
            <a:endParaRPr lang="el-GR" dirty="0"/>
          </a:p>
          <a:p>
            <a:r>
              <a:rPr lang="el-GR" dirty="0"/>
              <a:t>Τα </a:t>
            </a:r>
            <a:r>
              <a:rPr lang="en-GB" dirty="0"/>
              <a:t>beacon </a:t>
            </a:r>
            <a:r>
              <a:rPr lang="el-GR" dirty="0"/>
              <a:t>στέλνουν ένα σήμα στη συσκευή σας που ζητά από έναν διακομιστή να στείλει περιεχόμενο στη συσκευή σας. Αυτό θα μπορούσε να είναι μια ειδοποίηση </a:t>
            </a:r>
            <a:r>
              <a:rPr lang="en-GB" dirty="0"/>
              <a:t>push, email </a:t>
            </a:r>
            <a:r>
              <a:rPr lang="el-GR" dirty="0"/>
              <a:t>κ.λπ. </a:t>
            </a:r>
          </a:p>
          <a:p>
            <a:endParaRPr lang="el-GR" dirty="0"/>
          </a:p>
          <a:p>
            <a:r>
              <a:rPr lang="el-GR" u="sng" dirty="0"/>
              <a:t>Για παράδειγμα, ας πούμε ότι ένα αθλητικό στάδιο ενθαρρύνει τους συμμετέχοντες να κατεβάσουν την εφαρμογή τους για έκδοση εισιτηρίων, παραχωρήσεις </a:t>
            </a:r>
            <a:r>
              <a:rPr lang="el-GR" dirty="0"/>
              <a:t>κ.λπ.</a:t>
            </a:r>
          </a:p>
        </p:txBody>
      </p:sp>
    </p:spTree>
    <p:extLst>
      <p:ext uri="{BB962C8B-B14F-4D97-AF65-F5344CB8AC3E}">
        <p14:creationId xmlns:p14="http://schemas.microsoft.com/office/powerpoint/2010/main" val="330470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lstStyle/>
          <a:p>
            <a:r>
              <a:rPr lang="en-GB" dirty="0"/>
              <a:t>Beaconing</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r>
              <a:rPr lang="el-GR" dirty="0"/>
              <a:t>Οφέλη</a:t>
            </a:r>
          </a:p>
          <a:p>
            <a:r>
              <a:rPr lang="el-GR" dirty="0"/>
              <a:t>Οι χρήστες πρέπει να είναι ενεργοποιημένοι και να έχουν </a:t>
            </a:r>
            <a:r>
              <a:rPr lang="el-GR" u="sng" dirty="0"/>
              <a:t>ενεργοποιημένο το </a:t>
            </a:r>
            <a:r>
              <a:rPr lang="en-GB" u="sng" dirty="0"/>
              <a:t>Bluetooth </a:t>
            </a:r>
            <a:r>
              <a:rPr lang="el-GR" dirty="0"/>
              <a:t>για να μπορείτε να επωφεληθείτε από αυτό. Ωστόσο, αυτό το μέσο στόχευσης βάσει τοποθεσίας σάς προσφέρει ένα πιο άμεσο κανάλι επικοινωνίας με τους πελάτες .</a:t>
            </a:r>
          </a:p>
          <a:p>
            <a:r>
              <a:rPr lang="el-GR" u="sng" dirty="0"/>
              <a:t>Οι οργανισμοί μπορούν να παρακολουθούν τους χρήστες σε εσωτερικούς χώρους </a:t>
            </a:r>
            <a:r>
              <a:rPr lang="el-GR" dirty="0"/>
              <a:t>με πιο ακριβή τρόπο. Αυτό όχι μόνο επιτρέπει πιο συγκεκριμένη στόχευση, αλλά βοηθά τους επαγγελματίες του μάρκετινγκ να κατανοήσουν πληρέστερα τη συμπεριφορά των πελατών. </a:t>
            </a:r>
          </a:p>
          <a:p>
            <a:r>
              <a:rPr lang="el-GR" u="sng" dirty="0"/>
              <a:t>Οι χρήστες δεν χρειάζεται να είναι συνδεδεμένοι για να λαμβάνουν αυτές τις ειδοποιήσεις</a:t>
            </a:r>
            <a:r>
              <a:rPr lang="el-GR" dirty="0"/>
              <a:t>.</a:t>
            </a:r>
          </a:p>
        </p:txBody>
      </p:sp>
    </p:spTree>
    <p:extLst>
      <p:ext uri="{BB962C8B-B14F-4D97-AF65-F5344CB8AC3E}">
        <p14:creationId xmlns:p14="http://schemas.microsoft.com/office/powerpoint/2010/main" val="2841194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lstStyle/>
          <a:p>
            <a:r>
              <a:rPr lang="en-GB" dirty="0"/>
              <a:t>Beaconing</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r>
              <a:rPr lang="el-GR" dirty="0"/>
              <a:t>Παραδείγματα</a:t>
            </a:r>
          </a:p>
          <a:p>
            <a:endParaRPr lang="en-US" dirty="0"/>
          </a:p>
          <a:p>
            <a:r>
              <a:rPr lang="el-GR" u="sng" dirty="0"/>
              <a:t>Τα καταστήματα μπορούν να τοποθετήσουν </a:t>
            </a:r>
            <a:r>
              <a:rPr lang="en-GB" u="sng" dirty="0"/>
              <a:t>beacons </a:t>
            </a:r>
            <a:r>
              <a:rPr lang="el-GR" u="sng" dirty="0"/>
              <a:t>σε διαδρόμους γύρω από το κατάστημα για να στείλουν προσφορές καθώς οι καταναλωτές περιηγούνται</a:t>
            </a:r>
            <a:r>
              <a:rPr lang="el-GR" dirty="0"/>
              <a:t>. </a:t>
            </a:r>
            <a:endParaRPr lang="en-US" dirty="0"/>
          </a:p>
          <a:p>
            <a:r>
              <a:rPr lang="el-GR" dirty="0"/>
              <a:t>Για παράδειγμα, ένα παντοπωλείο μπορεί να χρησιμοποιήσει φάρους για να δει πότε ένας καταναλωτής βρίσκεται στο διάδρομο του παγωτού και στη συνέχεια να του στείλει μια προσφορά για χωνάκια παγωτού. </a:t>
            </a:r>
            <a:endParaRPr lang="en-GR" dirty="0"/>
          </a:p>
        </p:txBody>
      </p:sp>
    </p:spTree>
    <p:extLst>
      <p:ext uri="{BB962C8B-B14F-4D97-AF65-F5344CB8AC3E}">
        <p14:creationId xmlns:p14="http://schemas.microsoft.com/office/powerpoint/2010/main" val="3592202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lstStyle/>
          <a:p>
            <a:r>
              <a:rPr lang="en-GB" dirty="0"/>
              <a:t>Beaconing</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r>
              <a:rPr lang="el-GR" dirty="0"/>
              <a:t>Παραδείγματα</a:t>
            </a:r>
          </a:p>
        </p:txBody>
      </p:sp>
      <p:pic>
        <p:nvPicPr>
          <p:cNvPr id="3074" name="Picture 2" descr="Five more examples of how organizations are using beacons - Steven Van  Belleghem">
            <a:extLst>
              <a:ext uri="{FF2B5EF4-FFF2-40B4-BE49-F238E27FC236}">
                <a16:creationId xmlns:a16="http://schemas.microsoft.com/office/drawing/2014/main" id="{1034ECA8-407A-8895-9FC4-44494B85D7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21876" y="2423510"/>
            <a:ext cx="6513786" cy="434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54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lstStyle/>
          <a:p>
            <a:r>
              <a:rPr lang="en-GB" dirty="0"/>
              <a:t>Beaconing</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r>
              <a:rPr lang="el-GR" dirty="0"/>
              <a:t>Παραδείγματα </a:t>
            </a:r>
            <a:r>
              <a:rPr lang="en-US" dirty="0"/>
              <a:t>Mall</a:t>
            </a:r>
            <a:endParaRPr lang="el-GR" dirty="0"/>
          </a:p>
        </p:txBody>
      </p:sp>
      <p:pic>
        <p:nvPicPr>
          <p:cNvPr id="4" name="Picture 2" descr="How Beacons Can Boost Your Retail Sales">
            <a:extLst>
              <a:ext uri="{FF2B5EF4-FFF2-40B4-BE49-F238E27FC236}">
                <a16:creationId xmlns:a16="http://schemas.microsoft.com/office/drawing/2014/main" id="{524FF35C-8053-F0BF-2931-0B597BA67D2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43363" y="2723625"/>
            <a:ext cx="6305273" cy="400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496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C149-6233-0C0B-B1FA-996161A60426}"/>
              </a:ext>
            </a:extLst>
          </p:cNvPr>
          <p:cNvSpPr>
            <a:spLocks noGrp="1"/>
          </p:cNvSpPr>
          <p:nvPr>
            <p:ph type="title"/>
          </p:nvPr>
        </p:nvSpPr>
        <p:spPr/>
        <p:txBody>
          <a:bodyPr/>
          <a:lstStyle/>
          <a:p>
            <a:r>
              <a:rPr lang="el-GR" dirty="0"/>
              <a:t>Στόχευση κινητών τηλεφώνων</a:t>
            </a:r>
            <a:endParaRPr lang="en-GR" dirty="0"/>
          </a:p>
        </p:txBody>
      </p:sp>
      <p:sp>
        <p:nvSpPr>
          <p:cNvPr id="3" name="Text Placeholder 2">
            <a:extLst>
              <a:ext uri="{FF2B5EF4-FFF2-40B4-BE49-F238E27FC236}">
                <a16:creationId xmlns:a16="http://schemas.microsoft.com/office/drawing/2014/main" id="{B7F42A07-4E84-BDFF-E8BC-D8A9E37BD1F9}"/>
              </a:ext>
            </a:extLst>
          </p:cNvPr>
          <p:cNvSpPr>
            <a:spLocks noGrp="1"/>
          </p:cNvSpPr>
          <p:nvPr>
            <p:ph type="body" idx="1"/>
          </p:nvPr>
        </p:nvSpPr>
        <p:spPr/>
        <p:txBody>
          <a:bodyPr/>
          <a:lstStyle/>
          <a:p>
            <a:endParaRPr lang="en-GR"/>
          </a:p>
        </p:txBody>
      </p:sp>
    </p:spTree>
    <p:extLst>
      <p:ext uri="{BB962C8B-B14F-4D97-AF65-F5344CB8AC3E}">
        <p14:creationId xmlns:p14="http://schemas.microsoft.com/office/powerpoint/2010/main" val="2070320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normAutofit/>
          </a:bodyPr>
          <a:lstStyle/>
          <a:p>
            <a:r>
              <a:rPr lang="el-GR" dirty="0"/>
              <a:t>Στόχευση κινητών τηλεφώνων</a:t>
            </a:r>
            <a:r>
              <a:rPr lang="en-US" dirty="0"/>
              <a:t> </a:t>
            </a:r>
            <a:br>
              <a:rPr lang="en-US" dirty="0"/>
            </a:br>
            <a:r>
              <a:rPr lang="en-US" dirty="0"/>
              <a:t>- </a:t>
            </a:r>
            <a:r>
              <a:rPr lang="en-GB" i="0" u="none" strike="noStrike" dirty="0">
                <a:effectLst/>
                <a:latin typeface="proxima-nova"/>
              </a:rPr>
              <a:t>Mobile Targeting</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endParaRPr lang="en-US" dirty="0"/>
          </a:p>
          <a:p>
            <a:r>
              <a:rPr lang="el-GR" dirty="0"/>
              <a:t>Η στόχευση για κινητές συσκευές συμβαίνει όταν οι έμποροι στοχεύουν καταναλωτές με διαφημίσεις στις κινητές συσκευές τους. </a:t>
            </a:r>
            <a:endParaRPr lang="en-US" dirty="0"/>
          </a:p>
          <a:p>
            <a:endParaRPr lang="en-US" dirty="0"/>
          </a:p>
          <a:p>
            <a:r>
              <a:rPr lang="el-GR" u="sng" dirty="0"/>
              <a:t>Επειδή οι καταναλωτές συνήθως θέλουν να αποφύγουν τη διαφήμιση, οι έμποροι στοχεύουν να κάνουν τις διαφημίσεις τους προσωποποιημένες</a:t>
            </a:r>
            <a:r>
              <a:rPr lang="el-GR" dirty="0"/>
              <a:t>, οι οποίες βασίζονται στο χρόνο την συσκευή ή την τοποθεσία. </a:t>
            </a:r>
            <a:endParaRPr lang="en-US" dirty="0"/>
          </a:p>
          <a:p>
            <a:endParaRPr lang="en-US" dirty="0"/>
          </a:p>
          <a:p>
            <a:r>
              <a:rPr lang="el-GR" dirty="0"/>
              <a:t>Πώς γίνονται όμως προσωποποιημένες;</a:t>
            </a:r>
          </a:p>
        </p:txBody>
      </p:sp>
    </p:spTree>
    <p:extLst>
      <p:ext uri="{BB962C8B-B14F-4D97-AF65-F5344CB8AC3E}">
        <p14:creationId xmlns:p14="http://schemas.microsoft.com/office/powerpoint/2010/main" val="2235925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normAutofit/>
          </a:bodyPr>
          <a:lstStyle/>
          <a:p>
            <a:r>
              <a:rPr lang="el-GR" dirty="0"/>
              <a:t>Στόχευση κινητών τηλεφώνων</a:t>
            </a:r>
            <a:r>
              <a:rPr lang="en-US" dirty="0"/>
              <a:t> </a:t>
            </a:r>
            <a:br>
              <a:rPr lang="en-US" dirty="0"/>
            </a:br>
            <a:r>
              <a:rPr lang="en-US" dirty="0"/>
              <a:t>- </a:t>
            </a:r>
            <a:r>
              <a:rPr lang="en-GB" i="0" u="none" strike="noStrike" dirty="0">
                <a:effectLst/>
                <a:latin typeface="proxima-nova"/>
              </a:rPr>
              <a:t>Mobile Targeting</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r>
              <a:rPr lang="el-GR" dirty="0"/>
              <a:t>Είναι ευρέως γνωστό ότι έχουμε τη δυνατότητα να διερευνήσουμε και να εντοπίσουμε πλήρως την καταναλωτική συμπεριφορά πελατών</a:t>
            </a:r>
            <a:r>
              <a:rPr lang="en-US" dirty="0"/>
              <a:t> </a:t>
            </a:r>
            <a:endParaRPr lang="el-GR" dirty="0"/>
          </a:p>
        </p:txBody>
      </p:sp>
      <p:pic>
        <p:nvPicPr>
          <p:cNvPr id="4098" name="Picture 2" descr="What Are Buyer Personas? Why Do You Need Them? And How Do You Create Them?  | Martech Zone">
            <a:extLst>
              <a:ext uri="{FF2B5EF4-FFF2-40B4-BE49-F238E27FC236}">
                <a16:creationId xmlns:a16="http://schemas.microsoft.com/office/drawing/2014/main" id="{3D2F1C74-CA4B-26BD-BA34-C8FDB9DAA5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7836" y="2837792"/>
            <a:ext cx="4178829" cy="391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649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lstStyle/>
          <a:p>
            <a:r>
              <a:rPr lang="el-GR" dirty="0"/>
              <a:t>Στόχευση κινητών τηλεφώνων</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r>
              <a:rPr lang="el-GR" dirty="0"/>
              <a:t>Πως δουλεύει</a:t>
            </a:r>
          </a:p>
          <a:p>
            <a:endParaRPr lang="en-US" dirty="0"/>
          </a:p>
          <a:p>
            <a:r>
              <a:rPr lang="el-GR" dirty="0"/>
              <a:t>Δημιουργία τμημάτων</a:t>
            </a:r>
            <a:r>
              <a:rPr lang="en-US" dirty="0"/>
              <a:t> </a:t>
            </a:r>
            <a:r>
              <a:rPr lang="el-GR" dirty="0"/>
              <a:t>στην πλατφόρμα διαφημίσεων για κινητά που ορίζουν ποιους στοχεύουμε</a:t>
            </a:r>
            <a:r>
              <a:rPr lang="en-US" dirty="0"/>
              <a:t> </a:t>
            </a:r>
            <a:r>
              <a:rPr lang="el-GR" dirty="0"/>
              <a:t>και με ποια βιογραφικά στοιχεία</a:t>
            </a:r>
            <a:r>
              <a:rPr lang="en-US" dirty="0"/>
              <a:t>.</a:t>
            </a:r>
            <a:endParaRPr lang="el-GR" dirty="0"/>
          </a:p>
        </p:txBody>
      </p:sp>
    </p:spTree>
    <p:extLst>
      <p:ext uri="{BB962C8B-B14F-4D97-AF65-F5344CB8AC3E}">
        <p14:creationId xmlns:p14="http://schemas.microsoft.com/office/powerpoint/2010/main" val="699918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lstStyle/>
          <a:p>
            <a:r>
              <a:rPr lang="el-GR" dirty="0"/>
              <a:t>Στόχευση κινητών τηλεφώνων</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r>
              <a:rPr lang="el-GR" dirty="0"/>
              <a:t>Οφέλη</a:t>
            </a:r>
          </a:p>
          <a:p>
            <a:endParaRPr lang="en-US" dirty="0"/>
          </a:p>
          <a:p>
            <a:r>
              <a:rPr lang="el-GR" dirty="0"/>
              <a:t>Αυτό επιτρέπει στους επαγγελματίες του μάρκετινγκ να στοχεύουν χρήστες απευθείας στις συσκευές τους για μια πιο εξατομικευμένη σύνδεση.</a:t>
            </a:r>
          </a:p>
          <a:p>
            <a:endParaRPr lang="en-US" dirty="0"/>
          </a:p>
          <a:p>
            <a:r>
              <a:rPr lang="el-GR" dirty="0"/>
              <a:t>Οι έμποροι βλέπουν συχνά μεγαλύτερες αποδόσεις στις δαπάνες προώθησης χρησιμοποιώντας μια πιο </a:t>
            </a:r>
            <a:r>
              <a:rPr lang="el-GR" dirty="0" err="1"/>
              <a:t>στοχευμένη</a:t>
            </a:r>
            <a:r>
              <a:rPr lang="el-GR" dirty="0"/>
              <a:t> προσέγγιση. </a:t>
            </a:r>
          </a:p>
        </p:txBody>
      </p:sp>
    </p:spTree>
    <p:extLst>
      <p:ext uri="{BB962C8B-B14F-4D97-AF65-F5344CB8AC3E}">
        <p14:creationId xmlns:p14="http://schemas.microsoft.com/office/powerpoint/2010/main" val="119229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8962-19F4-BE1A-C405-E73C1532507E}"/>
              </a:ext>
            </a:extLst>
          </p:cNvPr>
          <p:cNvSpPr>
            <a:spLocks noGrp="1"/>
          </p:cNvSpPr>
          <p:nvPr>
            <p:ph type="title"/>
          </p:nvPr>
        </p:nvSpPr>
        <p:spPr/>
        <p:txBody>
          <a:bodyPr/>
          <a:lstStyle/>
          <a:p>
            <a:r>
              <a:rPr lang="el-GR" b="1" i="0" u="none" strike="noStrike" dirty="0">
                <a:effectLst/>
                <a:latin typeface="proxima-nova"/>
              </a:rPr>
              <a:t>Τύποι μάρκετινγκ βάσει τοποθεσίας</a:t>
            </a:r>
            <a:endParaRPr lang="en-GR" dirty="0"/>
          </a:p>
        </p:txBody>
      </p:sp>
      <p:sp>
        <p:nvSpPr>
          <p:cNvPr id="3" name="Content Placeholder 2">
            <a:extLst>
              <a:ext uri="{FF2B5EF4-FFF2-40B4-BE49-F238E27FC236}">
                <a16:creationId xmlns:a16="http://schemas.microsoft.com/office/drawing/2014/main" id="{0D3C2982-FF55-1126-58A1-7A46C0D1C129}"/>
              </a:ext>
            </a:extLst>
          </p:cNvPr>
          <p:cNvSpPr>
            <a:spLocks noGrp="1"/>
          </p:cNvSpPr>
          <p:nvPr>
            <p:ph idx="1"/>
          </p:nvPr>
        </p:nvSpPr>
        <p:spPr>
          <a:xfrm>
            <a:off x="680321" y="2336873"/>
            <a:ext cx="9613861" cy="4389748"/>
          </a:xfrm>
        </p:spPr>
        <p:txBody>
          <a:bodyPr/>
          <a:lstStyle/>
          <a:p>
            <a:r>
              <a:rPr lang="el-GR" dirty="0" err="1"/>
              <a:t>Γεωστόχευση</a:t>
            </a:r>
            <a:r>
              <a:rPr lang="el-GR" dirty="0"/>
              <a:t> - </a:t>
            </a:r>
            <a:r>
              <a:rPr lang="en-GB" i="0" u="none" strike="noStrike" dirty="0">
                <a:effectLst/>
                <a:latin typeface="proxima-nova"/>
              </a:rPr>
              <a:t>Geotargeting</a:t>
            </a:r>
            <a:endParaRPr lang="en-US" dirty="0"/>
          </a:p>
          <a:p>
            <a:endParaRPr lang="en-US" dirty="0"/>
          </a:p>
          <a:p>
            <a:r>
              <a:rPr lang="el-GR" dirty="0" err="1"/>
              <a:t>Γεωφράχτη</a:t>
            </a:r>
            <a:r>
              <a:rPr lang="el-GR" dirty="0"/>
              <a:t> - </a:t>
            </a:r>
            <a:r>
              <a:rPr lang="en-GB" dirty="0"/>
              <a:t>Geofencing</a:t>
            </a:r>
            <a:endParaRPr lang="en-US" dirty="0"/>
          </a:p>
          <a:p>
            <a:endParaRPr lang="en-GB" dirty="0"/>
          </a:p>
          <a:p>
            <a:r>
              <a:rPr lang="el-GR" dirty="0"/>
              <a:t>Σηματοδότηση </a:t>
            </a:r>
            <a:r>
              <a:rPr lang="en-US" dirty="0"/>
              <a:t>- </a:t>
            </a:r>
            <a:r>
              <a:rPr lang="en-GB" dirty="0"/>
              <a:t>Beaconing</a:t>
            </a:r>
            <a:endParaRPr lang="en-US" dirty="0"/>
          </a:p>
          <a:p>
            <a:endParaRPr lang="en-US" dirty="0"/>
          </a:p>
          <a:p>
            <a:r>
              <a:rPr lang="el-GR" dirty="0"/>
              <a:t>Στόχευση κινητών τηλεφώνων</a:t>
            </a:r>
            <a:r>
              <a:rPr lang="en-US" dirty="0"/>
              <a:t> - Mobile phone targeting</a:t>
            </a:r>
          </a:p>
          <a:p>
            <a:endParaRPr lang="en-US" dirty="0"/>
          </a:p>
          <a:p>
            <a:r>
              <a:rPr lang="el-GR" dirty="0" err="1"/>
              <a:t>Γεωκατακτητική</a:t>
            </a:r>
            <a:r>
              <a:rPr lang="en-US" dirty="0"/>
              <a:t> – </a:t>
            </a:r>
            <a:r>
              <a:rPr lang="en-GB" dirty="0"/>
              <a:t>Geo </a:t>
            </a:r>
            <a:r>
              <a:rPr lang="en-GB" dirty="0" err="1"/>
              <a:t>Conquesting</a:t>
            </a:r>
            <a:endParaRPr lang="en-US" dirty="0"/>
          </a:p>
          <a:p>
            <a:endParaRPr lang="en-GR" dirty="0"/>
          </a:p>
        </p:txBody>
      </p:sp>
    </p:spTree>
    <p:extLst>
      <p:ext uri="{BB962C8B-B14F-4D97-AF65-F5344CB8AC3E}">
        <p14:creationId xmlns:p14="http://schemas.microsoft.com/office/powerpoint/2010/main" val="4256496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lstStyle/>
          <a:p>
            <a:r>
              <a:rPr lang="el-GR" dirty="0"/>
              <a:t>Στόχευση κινητών τηλεφώνων</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r>
              <a:rPr lang="el-GR" dirty="0"/>
              <a:t>Παραδείγματα </a:t>
            </a:r>
          </a:p>
          <a:p>
            <a:endParaRPr lang="en-US" dirty="0"/>
          </a:p>
          <a:p>
            <a:r>
              <a:rPr lang="el-GR" dirty="0"/>
              <a:t>Οι διαφημίσεις μέσων κοινωνικής δικτύωσης που στοχεύουν με βάση τα δεδομένα τοποθεσίας μπορούν να βοηθήσουν στην ενθάρρυνση των επισκέψεων σε κατάστημα, εστιατόριο ή εκδήλωση σε κοντινή απόσταση. </a:t>
            </a:r>
          </a:p>
          <a:p>
            <a:endParaRPr lang="el-GR" dirty="0"/>
          </a:p>
        </p:txBody>
      </p:sp>
    </p:spTree>
    <p:extLst>
      <p:ext uri="{BB962C8B-B14F-4D97-AF65-F5344CB8AC3E}">
        <p14:creationId xmlns:p14="http://schemas.microsoft.com/office/powerpoint/2010/main" val="1436985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8A19-C083-72E5-394F-4421179C3F70}"/>
              </a:ext>
            </a:extLst>
          </p:cNvPr>
          <p:cNvSpPr>
            <a:spLocks noGrp="1"/>
          </p:cNvSpPr>
          <p:nvPr>
            <p:ph type="title"/>
          </p:nvPr>
        </p:nvSpPr>
        <p:spPr/>
        <p:txBody>
          <a:bodyPr/>
          <a:lstStyle/>
          <a:p>
            <a:r>
              <a:rPr lang="el-GR" dirty="0"/>
              <a:t>Στόχευση κινητών τηλεφώνων</a:t>
            </a:r>
            <a:endParaRPr lang="en-GR" dirty="0"/>
          </a:p>
        </p:txBody>
      </p:sp>
      <p:sp>
        <p:nvSpPr>
          <p:cNvPr id="3" name="Content Placeholder 2">
            <a:extLst>
              <a:ext uri="{FF2B5EF4-FFF2-40B4-BE49-F238E27FC236}">
                <a16:creationId xmlns:a16="http://schemas.microsoft.com/office/drawing/2014/main" id="{34C01198-2445-F720-BD2B-8E8576C67601}"/>
              </a:ext>
            </a:extLst>
          </p:cNvPr>
          <p:cNvSpPr>
            <a:spLocks noGrp="1"/>
          </p:cNvSpPr>
          <p:nvPr>
            <p:ph idx="1"/>
          </p:nvPr>
        </p:nvSpPr>
        <p:spPr>
          <a:xfrm>
            <a:off x="680321" y="1986454"/>
            <a:ext cx="9613861" cy="4871545"/>
          </a:xfrm>
        </p:spPr>
        <p:txBody>
          <a:bodyPr>
            <a:normAutofit/>
          </a:bodyPr>
          <a:lstStyle/>
          <a:p>
            <a:r>
              <a:rPr lang="el-GR" dirty="0"/>
              <a:t>Παραδείγματα </a:t>
            </a:r>
            <a:r>
              <a:rPr lang="en-US" dirty="0"/>
              <a:t>Facebook </a:t>
            </a:r>
            <a:endParaRPr lang="el-GR" dirty="0"/>
          </a:p>
          <a:p>
            <a:endParaRPr lang="el-GR" dirty="0"/>
          </a:p>
        </p:txBody>
      </p:sp>
      <p:pic>
        <p:nvPicPr>
          <p:cNvPr id="5122" name="Picture 2" descr="15 Ideas for Mobile App Targeting on Facebook">
            <a:extLst>
              <a:ext uri="{FF2B5EF4-FFF2-40B4-BE49-F238E27FC236}">
                <a16:creationId xmlns:a16="http://schemas.microsoft.com/office/drawing/2014/main" id="{2F7AFAEC-6EA6-636A-D987-A539E9C37D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9323" y="3019672"/>
            <a:ext cx="6840045" cy="352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133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2450-EFBE-E986-9314-3B9D49FC4979}"/>
              </a:ext>
            </a:extLst>
          </p:cNvPr>
          <p:cNvSpPr>
            <a:spLocks noGrp="1"/>
          </p:cNvSpPr>
          <p:nvPr>
            <p:ph type="title"/>
          </p:nvPr>
        </p:nvSpPr>
        <p:spPr/>
        <p:txBody>
          <a:bodyPr/>
          <a:lstStyle/>
          <a:p>
            <a:r>
              <a:rPr lang="el-GR" dirty="0" err="1"/>
              <a:t>Γεωκατακτητική</a:t>
            </a:r>
            <a:r>
              <a:rPr lang="el-GR" dirty="0"/>
              <a:t> – </a:t>
            </a:r>
            <a:r>
              <a:rPr lang="en-GB" dirty="0"/>
              <a:t>Geo </a:t>
            </a:r>
            <a:r>
              <a:rPr lang="en-GB" dirty="0" err="1"/>
              <a:t>Conquesting</a:t>
            </a:r>
            <a:endParaRPr lang="en-GR" dirty="0"/>
          </a:p>
        </p:txBody>
      </p:sp>
      <p:sp>
        <p:nvSpPr>
          <p:cNvPr id="3" name="Text Placeholder 2">
            <a:extLst>
              <a:ext uri="{FF2B5EF4-FFF2-40B4-BE49-F238E27FC236}">
                <a16:creationId xmlns:a16="http://schemas.microsoft.com/office/drawing/2014/main" id="{01FF7BEA-92F9-C751-74C7-414F3361D61B}"/>
              </a:ext>
            </a:extLst>
          </p:cNvPr>
          <p:cNvSpPr>
            <a:spLocks noGrp="1"/>
          </p:cNvSpPr>
          <p:nvPr>
            <p:ph type="body" idx="1"/>
          </p:nvPr>
        </p:nvSpPr>
        <p:spPr/>
        <p:txBody>
          <a:bodyPr/>
          <a:lstStyle/>
          <a:p>
            <a:endParaRPr lang="en-GR"/>
          </a:p>
        </p:txBody>
      </p:sp>
    </p:spTree>
    <p:extLst>
      <p:ext uri="{BB962C8B-B14F-4D97-AF65-F5344CB8AC3E}">
        <p14:creationId xmlns:p14="http://schemas.microsoft.com/office/powerpoint/2010/main" val="909560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0D3A-33B7-7E14-7C79-BD2E15B88B5F}"/>
              </a:ext>
            </a:extLst>
          </p:cNvPr>
          <p:cNvSpPr>
            <a:spLocks noGrp="1"/>
          </p:cNvSpPr>
          <p:nvPr>
            <p:ph type="title"/>
          </p:nvPr>
        </p:nvSpPr>
        <p:spPr/>
        <p:txBody>
          <a:bodyPr/>
          <a:lstStyle/>
          <a:p>
            <a:r>
              <a:rPr lang="el-GR" dirty="0" err="1"/>
              <a:t>Γεωκατακτητική</a:t>
            </a:r>
            <a:endParaRPr lang="en-GR" dirty="0"/>
          </a:p>
        </p:txBody>
      </p:sp>
      <p:sp>
        <p:nvSpPr>
          <p:cNvPr id="3" name="Content Placeholder 2">
            <a:extLst>
              <a:ext uri="{FF2B5EF4-FFF2-40B4-BE49-F238E27FC236}">
                <a16:creationId xmlns:a16="http://schemas.microsoft.com/office/drawing/2014/main" id="{69537E60-C788-10E9-577D-29A7C4D7FBE3}"/>
              </a:ext>
            </a:extLst>
          </p:cNvPr>
          <p:cNvSpPr>
            <a:spLocks noGrp="1"/>
          </p:cNvSpPr>
          <p:nvPr>
            <p:ph idx="1"/>
          </p:nvPr>
        </p:nvSpPr>
        <p:spPr>
          <a:xfrm>
            <a:off x="680321" y="2336872"/>
            <a:ext cx="9613861" cy="4232093"/>
          </a:xfrm>
        </p:spPr>
        <p:txBody>
          <a:bodyPr>
            <a:normAutofit/>
          </a:bodyPr>
          <a:lstStyle/>
          <a:p>
            <a:r>
              <a:rPr lang="el-GR" dirty="0" err="1"/>
              <a:t>Γεωκατακτητική</a:t>
            </a:r>
            <a:endParaRPr lang="el-GR" dirty="0"/>
          </a:p>
          <a:p>
            <a:r>
              <a:rPr lang="el-GR" dirty="0"/>
              <a:t>Το </a:t>
            </a:r>
            <a:r>
              <a:rPr lang="en-GB" dirty="0"/>
              <a:t>Geo-</a:t>
            </a:r>
            <a:r>
              <a:rPr lang="en-GB" dirty="0" err="1"/>
              <a:t>conquesting</a:t>
            </a:r>
            <a:r>
              <a:rPr lang="en-GB" dirty="0"/>
              <a:t> </a:t>
            </a:r>
            <a:r>
              <a:rPr lang="el-GR" dirty="0"/>
              <a:t>χρησιμοποιεί δεδομένα τοποθεσίας για να εκτρέψει τους υποψήφιους πελάτες από τοποθεσίες ανταγωνιστών. </a:t>
            </a:r>
          </a:p>
          <a:p>
            <a:r>
              <a:rPr lang="el-GR" dirty="0"/>
              <a:t>Για παράδειγμα, οι αντιπροσωπείες αυτοκινήτων μπορεί να δημιουργήσουν ένα όριο γύρω από την έδρα ενός ανταγωνιστή. Όταν ένας καταναλωτής-στόχος εισέλθει εντός αυτού του ορίου, θα του σταλεί μια προσφορά στους χρήστες που τους ενθαρρύνει να επισκεφτούν τον άλλο αντιπρόσωπο. </a:t>
            </a:r>
          </a:p>
        </p:txBody>
      </p:sp>
    </p:spTree>
    <p:extLst>
      <p:ext uri="{BB962C8B-B14F-4D97-AF65-F5344CB8AC3E}">
        <p14:creationId xmlns:p14="http://schemas.microsoft.com/office/powerpoint/2010/main" val="1888563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0D3A-33B7-7E14-7C79-BD2E15B88B5F}"/>
              </a:ext>
            </a:extLst>
          </p:cNvPr>
          <p:cNvSpPr>
            <a:spLocks noGrp="1"/>
          </p:cNvSpPr>
          <p:nvPr>
            <p:ph type="title"/>
          </p:nvPr>
        </p:nvSpPr>
        <p:spPr/>
        <p:txBody>
          <a:bodyPr/>
          <a:lstStyle/>
          <a:p>
            <a:r>
              <a:rPr lang="el-GR" dirty="0" err="1"/>
              <a:t>Γεωκατακτητική</a:t>
            </a:r>
            <a:endParaRPr lang="en-GR" dirty="0"/>
          </a:p>
        </p:txBody>
      </p:sp>
      <p:sp>
        <p:nvSpPr>
          <p:cNvPr id="3" name="Content Placeholder 2">
            <a:extLst>
              <a:ext uri="{FF2B5EF4-FFF2-40B4-BE49-F238E27FC236}">
                <a16:creationId xmlns:a16="http://schemas.microsoft.com/office/drawing/2014/main" id="{69537E60-C788-10E9-577D-29A7C4D7FBE3}"/>
              </a:ext>
            </a:extLst>
          </p:cNvPr>
          <p:cNvSpPr>
            <a:spLocks noGrp="1"/>
          </p:cNvSpPr>
          <p:nvPr>
            <p:ph idx="1"/>
          </p:nvPr>
        </p:nvSpPr>
        <p:spPr/>
        <p:txBody>
          <a:bodyPr>
            <a:normAutofit/>
          </a:bodyPr>
          <a:lstStyle/>
          <a:p>
            <a:r>
              <a:rPr lang="el-GR" dirty="0"/>
              <a:t>Πως δουλεύει</a:t>
            </a:r>
          </a:p>
          <a:p>
            <a:r>
              <a:rPr lang="el-GR" dirty="0"/>
              <a:t>Το </a:t>
            </a:r>
            <a:r>
              <a:rPr lang="en-GB" dirty="0"/>
              <a:t>Geo-</a:t>
            </a:r>
            <a:r>
              <a:rPr lang="en-GB" dirty="0" err="1"/>
              <a:t>conquesting</a:t>
            </a:r>
            <a:r>
              <a:rPr lang="en-GB" dirty="0"/>
              <a:t> </a:t>
            </a:r>
            <a:r>
              <a:rPr lang="el-GR" dirty="0"/>
              <a:t>χρησιμοποιεί τεχνολογία </a:t>
            </a:r>
            <a:r>
              <a:rPr lang="en-GB" dirty="0"/>
              <a:t>GPS </a:t>
            </a:r>
            <a:r>
              <a:rPr lang="el-GR" dirty="0"/>
              <a:t>για να στοχεύσει χρήστες που βρίσκονται κοντά στον ανταγωνισμό σας.</a:t>
            </a:r>
          </a:p>
          <a:p>
            <a:r>
              <a:rPr lang="el-GR" dirty="0"/>
              <a:t>Οφέλη</a:t>
            </a:r>
          </a:p>
          <a:p>
            <a:r>
              <a:rPr lang="el-GR" dirty="0"/>
              <a:t>Οι οργανισμοί μπορούν να κερδίσουν μερίδιο αγοράς και νέους πελάτες ενθαρρύνοντας τους χρήστες που γνωρίζουν ότι ήδη αγοράζουν ένα προϊόν στο χώρο να αγοράσουν από αυτούς έναντι ενός ανταγωνιστή. </a:t>
            </a:r>
          </a:p>
        </p:txBody>
      </p:sp>
    </p:spTree>
    <p:extLst>
      <p:ext uri="{BB962C8B-B14F-4D97-AF65-F5344CB8AC3E}">
        <p14:creationId xmlns:p14="http://schemas.microsoft.com/office/powerpoint/2010/main" val="3118368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0D3A-33B7-7E14-7C79-BD2E15B88B5F}"/>
              </a:ext>
            </a:extLst>
          </p:cNvPr>
          <p:cNvSpPr>
            <a:spLocks noGrp="1"/>
          </p:cNvSpPr>
          <p:nvPr>
            <p:ph type="title"/>
          </p:nvPr>
        </p:nvSpPr>
        <p:spPr/>
        <p:txBody>
          <a:bodyPr/>
          <a:lstStyle/>
          <a:p>
            <a:r>
              <a:rPr lang="el-GR" dirty="0" err="1"/>
              <a:t>Γεωκατακτητική</a:t>
            </a:r>
            <a:endParaRPr lang="en-GR" dirty="0"/>
          </a:p>
        </p:txBody>
      </p:sp>
      <p:sp>
        <p:nvSpPr>
          <p:cNvPr id="3" name="Content Placeholder 2">
            <a:extLst>
              <a:ext uri="{FF2B5EF4-FFF2-40B4-BE49-F238E27FC236}">
                <a16:creationId xmlns:a16="http://schemas.microsoft.com/office/drawing/2014/main" id="{69537E60-C788-10E9-577D-29A7C4D7FBE3}"/>
              </a:ext>
            </a:extLst>
          </p:cNvPr>
          <p:cNvSpPr>
            <a:spLocks noGrp="1"/>
          </p:cNvSpPr>
          <p:nvPr>
            <p:ph idx="1"/>
          </p:nvPr>
        </p:nvSpPr>
        <p:spPr/>
        <p:txBody>
          <a:bodyPr>
            <a:normAutofit/>
          </a:bodyPr>
          <a:lstStyle/>
          <a:p>
            <a:r>
              <a:rPr lang="el-GR" dirty="0"/>
              <a:t>Παραδείγματα </a:t>
            </a:r>
          </a:p>
          <a:p>
            <a:r>
              <a:rPr lang="el-GR" dirty="0"/>
              <a:t>Ο </a:t>
            </a:r>
            <a:r>
              <a:rPr lang="en-GB" dirty="0"/>
              <a:t>Burger King </a:t>
            </a:r>
            <a:r>
              <a:rPr lang="el-GR" dirty="0"/>
              <a:t>χρησιμοποίησε τη γεωγραφική κατάκτηση με εξαιρετικό αποτέλεσμα, εκτρέποντας τους επίδοξους πελάτες της </a:t>
            </a:r>
            <a:r>
              <a:rPr lang="en-GB" dirty="0"/>
              <a:t>McDonalds </a:t>
            </a:r>
            <a:r>
              <a:rPr lang="el-GR" dirty="0"/>
              <a:t>πίσω στα δικά τους εστιατόρια. Οι καταναλωτές ενθαρρύνθηκαν να κατεβάσουν την εφαρμογή </a:t>
            </a:r>
            <a:r>
              <a:rPr lang="en-GB" dirty="0"/>
              <a:t>Burger King. </a:t>
            </a:r>
            <a:r>
              <a:rPr lang="el-GR" dirty="0"/>
              <a:t>Όταν έφτασαν σε απόσταση 600 ποδιών από τα </a:t>
            </a:r>
            <a:r>
              <a:rPr lang="en-GB" dirty="0"/>
              <a:t>McDonalds, </a:t>
            </a:r>
            <a:r>
              <a:rPr lang="el-GR" dirty="0"/>
              <a:t>η εφαρμογή </a:t>
            </a:r>
            <a:r>
              <a:rPr lang="en-GB" dirty="0"/>
              <a:t>Burger King </a:t>
            </a:r>
            <a:r>
              <a:rPr lang="el-GR" dirty="0"/>
              <a:t>έστειλε μια προσφορά για 1 </a:t>
            </a:r>
            <a:r>
              <a:rPr lang="el-GR" dirty="0" err="1"/>
              <a:t>σεντ</a:t>
            </a:r>
            <a:r>
              <a:rPr lang="el-GR" dirty="0"/>
              <a:t> και οδήγησε τους πελάτες στην πλησιέστερη τοποθεσία. </a:t>
            </a:r>
            <a:endParaRPr lang="en-GR" dirty="0"/>
          </a:p>
        </p:txBody>
      </p:sp>
    </p:spTree>
    <p:extLst>
      <p:ext uri="{BB962C8B-B14F-4D97-AF65-F5344CB8AC3E}">
        <p14:creationId xmlns:p14="http://schemas.microsoft.com/office/powerpoint/2010/main" val="3547759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0D3A-33B7-7E14-7C79-BD2E15B88B5F}"/>
              </a:ext>
            </a:extLst>
          </p:cNvPr>
          <p:cNvSpPr>
            <a:spLocks noGrp="1"/>
          </p:cNvSpPr>
          <p:nvPr>
            <p:ph type="title"/>
          </p:nvPr>
        </p:nvSpPr>
        <p:spPr/>
        <p:txBody>
          <a:bodyPr/>
          <a:lstStyle/>
          <a:p>
            <a:r>
              <a:rPr lang="el-GR" dirty="0" err="1"/>
              <a:t>Γεωκατακτητική</a:t>
            </a:r>
            <a:endParaRPr lang="en-GR" dirty="0"/>
          </a:p>
        </p:txBody>
      </p:sp>
      <p:sp>
        <p:nvSpPr>
          <p:cNvPr id="3" name="Content Placeholder 2">
            <a:extLst>
              <a:ext uri="{FF2B5EF4-FFF2-40B4-BE49-F238E27FC236}">
                <a16:creationId xmlns:a16="http://schemas.microsoft.com/office/drawing/2014/main" id="{69537E60-C788-10E9-577D-29A7C4D7FBE3}"/>
              </a:ext>
            </a:extLst>
          </p:cNvPr>
          <p:cNvSpPr>
            <a:spLocks noGrp="1"/>
          </p:cNvSpPr>
          <p:nvPr>
            <p:ph idx="1"/>
          </p:nvPr>
        </p:nvSpPr>
        <p:spPr/>
        <p:txBody>
          <a:bodyPr>
            <a:normAutofit/>
          </a:bodyPr>
          <a:lstStyle/>
          <a:p>
            <a:r>
              <a:rPr lang="el-GR" dirty="0"/>
              <a:t>Παραδείγματα </a:t>
            </a:r>
          </a:p>
        </p:txBody>
      </p:sp>
      <p:pic>
        <p:nvPicPr>
          <p:cNvPr id="6146" name="Picture 2" descr="Why Geo Conquesting Will Smash All Marketing Trends?">
            <a:extLst>
              <a:ext uri="{FF2B5EF4-FFF2-40B4-BE49-F238E27FC236}">
                <a16:creationId xmlns:a16="http://schemas.microsoft.com/office/drawing/2014/main" id="{D4A39AB9-0C7A-5288-A82F-FD136D222A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47393" y="2735317"/>
            <a:ext cx="6026369" cy="401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859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2171-2023-20DB-0496-3B866A3144AA}"/>
              </a:ext>
            </a:extLst>
          </p:cNvPr>
          <p:cNvSpPr>
            <a:spLocks noGrp="1"/>
          </p:cNvSpPr>
          <p:nvPr>
            <p:ph type="title"/>
          </p:nvPr>
        </p:nvSpPr>
        <p:spPr/>
        <p:txBody>
          <a:bodyPr/>
          <a:lstStyle/>
          <a:p>
            <a:r>
              <a:rPr lang="en-GR" dirty="0"/>
              <a:t>Πλεονεκτήματα στόχευσης κινητών τηλεφώνων</a:t>
            </a:r>
          </a:p>
        </p:txBody>
      </p:sp>
      <p:sp>
        <p:nvSpPr>
          <p:cNvPr id="3" name="Text Placeholder 2">
            <a:extLst>
              <a:ext uri="{FF2B5EF4-FFF2-40B4-BE49-F238E27FC236}">
                <a16:creationId xmlns:a16="http://schemas.microsoft.com/office/drawing/2014/main" id="{F3255C9E-D1EB-3454-92EB-51A7A9076471}"/>
              </a:ext>
            </a:extLst>
          </p:cNvPr>
          <p:cNvSpPr>
            <a:spLocks noGrp="1"/>
          </p:cNvSpPr>
          <p:nvPr>
            <p:ph type="body" idx="1"/>
          </p:nvPr>
        </p:nvSpPr>
        <p:spPr/>
        <p:txBody>
          <a:bodyPr/>
          <a:lstStyle/>
          <a:p>
            <a:endParaRPr lang="en-GR"/>
          </a:p>
        </p:txBody>
      </p:sp>
    </p:spTree>
    <p:extLst>
      <p:ext uri="{BB962C8B-B14F-4D97-AF65-F5344CB8AC3E}">
        <p14:creationId xmlns:p14="http://schemas.microsoft.com/office/powerpoint/2010/main" val="2552777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6F96-8F6E-9079-787A-08868EC3CCCE}"/>
              </a:ext>
            </a:extLst>
          </p:cNvPr>
          <p:cNvSpPr>
            <a:spLocks noGrp="1"/>
          </p:cNvSpPr>
          <p:nvPr>
            <p:ph type="title"/>
          </p:nvPr>
        </p:nvSpPr>
        <p:spPr/>
        <p:txBody>
          <a:bodyPr>
            <a:normAutofit/>
          </a:bodyPr>
          <a:lstStyle/>
          <a:p>
            <a:r>
              <a:rPr lang="el-GR" dirty="0"/>
              <a:t>Λόγοι χρήσης του μάρκετινγκ βάσει τοποθεσίας</a:t>
            </a:r>
            <a:endParaRPr lang="en-GR" dirty="0"/>
          </a:p>
        </p:txBody>
      </p:sp>
      <p:sp>
        <p:nvSpPr>
          <p:cNvPr id="3" name="Content Placeholder 2">
            <a:extLst>
              <a:ext uri="{FF2B5EF4-FFF2-40B4-BE49-F238E27FC236}">
                <a16:creationId xmlns:a16="http://schemas.microsoft.com/office/drawing/2014/main" id="{DFF53122-E84C-D45F-A13E-36BF000BF490}"/>
              </a:ext>
            </a:extLst>
          </p:cNvPr>
          <p:cNvSpPr>
            <a:spLocks noGrp="1"/>
          </p:cNvSpPr>
          <p:nvPr>
            <p:ph idx="1"/>
          </p:nvPr>
        </p:nvSpPr>
        <p:spPr>
          <a:xfrm>
            <a:off x="680321" y="2000250"/>
            <a:ext cx="9613861" cy="4857750"/>
          </a:xfrm>
        </p:spPr>
        <p:txBody>
          <a:bodyPr>
            <a:normAutofit/>
          </a:bodyPr>
          <a:lstStyle/>
          <a:p>
            <a:r>
              <a:rPr lang="el-GR" dirty="0"/>
              <a:t>Το μάρκετινγκ με βάση την τοποθεσία μπορεί να προσφέρει </a:t>
            </a:r>
            <a:r>
              <a:rPr lang="el-GR" u="sng" dirty="0"/>
              <a:t>πλήθος πλεονεκτημάτων τόσο στους καταναλωτές όσο και στους εμπόρους. </a:t>
            </a:r>
          </a:p>
          <a:p>
            <a:r>
              <a:rPr lang="el-GR" dirty="0"/>
              <a:t>Οι </a:t>
            </a:r>
            <a:r>
              <a:rPr lang="el-GR" b="1" dirty="0">
                <a:solidFill>
                  <a:schemeClr val="bg1"/>
                </a:solidFill>
              </a:rPr>
              <a:t>έμποροι</a:t>
            </a:r>
            <a:r>
              <a:rPr lang="el-GR" dirty="0"/>
              <a:t> μπορούν να παρέχουν πιο </a:t>
            </a:r>
            <a:r>
              <a:rPr lang="el-GR" u="sng" dirty="0" err="1"/>
              <a:t>στοχευμένα</a:t>
            </a:r>
            <a:r>
              <a:rPr lang="el-GR" u="sng" dirty="0"/>
              <a:t> μηνύματα</a:t>
            </a:r>
            <a:r>
              <a:rPr lang="el-GR" dirty="0"/>
              <a:t> που </a:t>
            </a:r>
            <a:r>
              <a:rPr lang="el-GR" u="sng" dirty="0"/>
              <a:t>αυξάνουν την </a:t>
            </a:r>
            <a:r>
              <a:rPr lang="el-GR" u="sng" dirty="0" err="1"/>
              <a:t>αναγνωρισιμότητα</a:t>
            </a:r>
            <a:r>
              <a:rPr lang="el-GR" u="sng" dirty="0"/>
              <a:t> </a:t>
            </a:r>
            <a:r>
              <a:rPr lang="el-GR" dirty="0"/>
              <a:t>και </a:t>
            </a:r>
            <a:r>
              <a:rPr lang="el-GR" u="sng" dirty="0"/>
              <a:t>καλλιεργούν τις σχέσεις με πελάτες</a:t>
            </a:r>
            <a:r>
              <a:rPr lang="el-GR" dirty="0"/>
              <a:t> και υποψήφιους πελάτες. Η </a:t>
            </a:r>
            <a:r>
              <a:rPr lang="el-GR" dirty="0" err="1"/>
              <a:t>στοχευμένη</a:t>
            </a:r>
            <a:r>
              <a:rPr lang="el-GR" dirty="0"/>
              <a:t> φύση αυτών των διαφημίσεων οδηγεί επίσης συχνά σε λιγότερες σπατάλες. </a:t>
            </a:r>
          </a:p>
          <a:p>
            <a:r>
              <a:rPr lang="el-GR" dirty="0"/>
              <a:t>Οι </a:t>
            </a:r>
            <a:r>
              <a:rPr lang="el-GR" b="1" dirty="0">
                <a:solidFill>
                  <a:schemeClr val="bg1"/>
                </a:solidFill>
              </a:rPr>
              <a:t>καταναλωτές</a:t>
            </a:r>
            <a:r>
              <a:rPr lang="el-GR" dirty="0"/>
              <a:t>, οι οποίοι γίνονται όλο και πιο εξοικειωμένοι με τα επώνυμα μηνύματα με τα οποία </a:t>
            </a:r>
            <a:r>
              <a:rPr lang="el-GR" dirty="0" err="1"/>
              <a:t>αλληλεπιδρούν</a:t>
            </a:r>
            <a:r>
              <a:rPr lang="el-GR" dirty="0"/>
              <a:t>, λαμβάνουν </a:t>
            </a:r>
            <a:r>
              <a:rPr lang="el-GR" u="sng" dirty="0"/>
              <a:t>εξατομικευμένες προσφορές </a:t>
            </a:r>
            <a:r>
              <a:rPr lang="el-GR" dirty="0"/>
              <a:t>σε </a:t>
            </a:r>
            <a:r>
              <a:rPr lang="el-GR" u="sng" dirty="0"/>
              <a:t>κατάλληλες ώρες</a:t>
            </a:r>
            <a:r>
              <a:rPr lang="el-GR" dirty="0"/>
              <a:t>, </a:t>
            </a:r>
            <a:r>
              <a:rPr lang="el-GR" u="sng" dirty="0"/>
              <a:t>βελτιώνοντας έτσι τη συνολική τους εμπειρία</a:t>
            </a:r>
            <a:r>
              <a:rPr lang="el-GR" dirty="0"/>
              <a:t>.</a:t>
            </a:r>
            <a:endParaRPr lang="en-GR" dirty="0"/>
          </a:p>
        </p:txBody>
      </p:sp>
    </p:spTree>
    <p:extLst>
      <p:ext uri="{BB962C8B-B14F-4D97-AF65-F5344CB8AC3E}">
        <p14:creationId xmlns:p14="http://schemas.microsoft.com/office/powerpoint/2010/main" val="301204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6F96-8F6E-9079-787A-08868EC3CCCE}"/>
              </a:ext>
            </a:extLst>
          </p:cNvPr>
          <p:cNvSpPr>
            <a:spLocks noGrp="1"/>
          </p:cNvSpPr>
          <p:nvPr>
            <p:ph type="title"/>
          </p:nvPr>
        </p:nvSpPr>
        <p:spPr/>
        <p:txBody>
          <a:bodyPr>
            <a:normAutofit/>
          </a:bodyPr>
          <a:lstStyle/>
          <a:p>
            <a:r>
              <a:rPr lang="el-GR" dirty="0"/>
              <a:t>Αύξηση της άμεσης επισκεψιμότητας</a:t>
            </a:r>
          </a:p>
        </p:txBody>
      </p:sp>
      <p:sp>
        <p:nvSpPr>
          <p:cNvPr id="3" name="Content Placeholder 2">
            <a:extLst>
              <a:ext uri="{FF2B5EF4-FFF2-40B4-BE49-F238E27FC236}">
                <a16:creationId xmlns:a16="http://schemas.microsoft.com/office/drawing/2014/main" id="{DFF53122-E84C-D45F-A13E-36BF000BF490}"/>
              </a:ext>
            </a:extLst>
          </p:cNvPr>
          <p:cNvSpPr>
            <a:spLocks noGrp="1"/>
          </p:cNvSpPr>
          <p:nvPr>
            <p:ph idx="1"/>
          </p:nvPr>
        </p:nvSpPr>
        <p:spPr>
          <a:xfrm>
            <a:off x="680321" y="2000250"/>
            <a:ext cx="9613861" cy="4857750"/>
          </a:xfrm>
        </p:spPr>
        <p:txBody>
          <a:bodyPr>
            <a:normAutofit/>
          </a:bodyPr>
          <a:lstStyle/>
          <a:p>
            <a:endParaRPr lang="el-GR" dirty="0"/>
          </a:p>
          <a:p>
            <a:r>
              <a:rPr lang="el-GR" dirty="0"/>
              <a:t>Το μάρκετινγκ βάσει τοποθεσίας μπορεί να </a:t>
            </a:r>
            <a:r>
              <a:rPr lang="el-GR" u="sng" dirty="0"/>
              <a:t>αυξήσει την επισκεψιμότητα για τοπικές επιχειρήσεις</a:t>
            </a:r>
            <a:r>
              <a:rPr lang="el-GR" dirty="0"/>
              <a:t>, όπως καταστήματα λιανικής πώλησης ή υπηρεσίες εστίασης, ενημερώνοντας τους χρήστες της αγοράς τους για την εγγύτητά τους και δελεάζοντάς τους με μια προσφορά.</a:t>
            </a:r>
          </a:p>
          <a:p>
            <a:endParaRPr lang="el-GR" dirty="0"/>
          </a:p>
          <a:p>
            <a:r>
              <a:rPr lang="el-GR" dirty="0"/>
              <a:t>Άρα παρά του ότι στην αρχή φαίνεται ως εξαιρετικά τεχνολογικό και ακριβό μιας και οι έμποροι το εντάσσουν στην λίστα λύσεων για προώθηση μεγάλων επιχειρήσεων, ωστόσο είναι απλό και βοηθά τοπικές επιχειρήσεις </a:t>
            </a:r>
            <a:endParaRPr lang="en-GR" dirty="0"/>
          </a:p>
        </p:txBody>
      </p:sp>
    </p:spTree>
    <p:extLst>
      <p:ext uri="{BB962C8B-B14F-4D97-AF65-F5344CB8AC3E}">
        <p14:creationId xmlns:p14="http://schemas.microsoft.com/office/powerpoint/2010/main" val="2484388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B085-7BC6-0EFF-623D-C6CB637BA9B7}"/>
              </a:ext>
            </a:extLst>
          </p:cNvPr>
          <p:cNvSpPr>
            <a:spLocks noGrp="1"/>
          </p:cNvSpPr>
          <p:nvPr>
            <p:ph type="title"/>
          </p:nvPr>
        </p:nvSpPr>
        <p:spPr/>
        <p:txBody>
          <a:bodyPr/>
          <a:lstStyle/>
          <a:p>
            <a:r>
              <a:rPr lang="el-GR" dirty="0" err="1"/>
              <a:t>Γεωστόχευση</a:t>
            </a:r>
            <a:r>
              <a:rPr lang="el-GR" dirty="0"/>
              <a:t> - </a:t>
            </a:r>
            <a:r>
              <a:rPr lang="en-GB" i="0" u="none" strike="noStrike" dirty="0">
                <a:effectLst/>
                <a:latin typeface="proxima-nova"/>
              </a:rPr>
              <a:t>Geotargeting</a:t>
            </a:r>
            <a:endParaRPr lang="en-GR" dirty="0"/>
          </a:p>
        </p:txBody>
      </p:sp>
      <p:sp>
        <p:nvSpPr>
          <p:cNvPr id="3" name="Text Placeholder 2">
            <a:extLst>
              <a:ext uri="{FF2B5EF4-FFF2-40B4-BE49-F238E27FC236}">
                <a16:creationId xmlns:a16="http://schemas.microsoft.com/office/drawing/2014/main" id="{D0B5BFC7-FD66-4C29-33B7-B9DA1C1FD97A}"/>
              </a:ext>
            </a:extLst>
          </p:cNvPr>
          <p:cNvSpPr>
            <a:spLocks noGrp="1"/>
          </p:cNvSpPr>
          <p:nvPr>
            <p:ph type="body" idx="1"/>
          </p:nvPr>
        </p:nvSpPr>
        <p:spPr/>
        <p:txBody>
          <a:bodyPr/>
          <a:lstStyle/>
          <a:p>
            <a:endParaRPr lang="en-GR"/>
          </a:p>
        </p:txBody>
      </p:sp>
    </p:spTree>
    <p:extLst>
      <p:ext uri="{BB962C8B-B14F-4D97-AF65-F5344CB8AC3E}">
        <p14:creationId xmlns:p14="http://schemas.microsoft.com/office/powerpoint/2010/main" val="1263831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6F96-8F6E-9079-787A-08868EC3CCCE}"/>
              </a:ext>
            </a:extLst>
          </p:cNvPr>
          <p:cNvSpPr>
            <a:spLocks noGrp="1"/>
          </p:cNvSpPr>
          <p:nvPr>
            <p:ph type="title"/>
          </p:nvPr>
        </p:nvSpPr>
        <p:spPr/>
        <p:txBody>
          <a:bodyPr>
            <a:normAutofit/>
          </a:bodyPr>
          <a:lstStyle/>
          <a:p>
            <a:r>
              <a:rPr lang="el-GR" dirty="0"/>
              <a:t>Παροχή εξατομικευμένων διαφημίσεων 1/2</a:t>
            </a:r>
            <a:endParaRPr lang="en-GR" dirty="0"/>
          </a:p>
        </p:txBody>
      </p:sp>
      <p:sp>
        <p:nvSpPr>
          <p:cNvPr id="3" name="Content Placeholder 2">
            <a:extLst>
              <a:ext uri="{FF2B5EF4-FFF2-40B4-BE49-F238E27FC236}">
                <a16:creationId xmlns:a16="http://schemas.microsoft.com/office/drawing/2014/main" id="{DFF53122-E84C-D45F-A13E-36BF000BF490}"/>
              </a:ext>
            </a:extLst>
          </p:cNvPr>
          <p:cNvSpPr>
            <a:spLocks noGrp="1"/>
          </p:cNvSpPr>
          <p:nvPr>
            <p:ph idx="1"/>
          </p:nvPr>
        </p:nvSpPr>
        <p:spPr>
          <a:xfrm>
            <a:off x="680321" y="2000250"/>
            <a:ext cx="9613861" cy="4857750"/>
          </a:xfrm>
        </p:spPr>
        <p:txBody>
          <a:bodyPr>
            <a:normAutofit/>
          </a:bodyPr>
          <a:lstStyle/>
          <a:p>
            <a:r>
              <a:rPr lang="el-GR" dirty="0"/>
              <a:t>Οι έμποροι μπορούν να χρησιμοποιήσουν δεδομένα τοποθεσίας σε πραγματικό χρόνο για να δημιουργήσουν πιο σχετικές, εξατομικευμένες </a:t>
            </a:r>
            <a:r>
              <a:rPr lang="el-GR" dirty="0" err="1"/>
              <a:t>διαφημίσεις.Αυτό</a:t>
            </a:r>
            <a:r>
              <a:rPr lang="el-GR" dirty="0"/>
              <a:t> δεν περιορίζεται απαραίτητα στο πού βρίσκεται ένα άτομο φυσικά. </a:t>
            </a:r>
          </a:p>
          <a:p>
            <a:endParaRPr lang="el-GR" dirty="0"/>
          </a:p>
          <a:p>
            <a:r>
              <a:rPr lang="el-GR" dirty="0">
                <a:solidFill>
                  <a:schemeClr val="bg1"/>
                </a:solidFill>
              </a:rPr>
              <a:t>Τα δεδομένα τοποθεσίας μπορούν να ενημερώσουν για το χρονοδιάγραμμα αποστολής μηνυμάτων</a:t>
            </a:r>
            <a:r>
              <a:rPr lang="el-GR" dirty="0"/>
              <a:t>. </a:t>
            </a:r>
          </a:p>
          <a:p>
            <a:endParaRPr lang="el-GR" dirty="0"/>
          </a:p>
          <a:p>
            <a:r>
              <a:rPr lang="el-GR" dirty="0"/>
              <a:t>Για παράδειγμα, η ανάλυση μπορεί να δείξει ότι ένας καταναλωτής είναι πιο πιθανό να ασχοληθεί με μια διαφήμιση </a:t>
            </a:r>
            <a:r>
              <a:rPr lang="el-GR" u="sng" dirty="0"/>
              <a:t>όταν βρίσκεται στο τρένο ή όταν μετακινείται</a:t>
            </a:r>
            <a:r>
              <a:rPr lang="el-GR" dirty="0"/>
              <a:t>, βοηθώντας τους εμπόρους να καθορίσουν </a:t>
            </a:r>
            <a:r>
              <a:rPr lang="el-GR" u="sng" dirty="0"/>
              <a:t>πότε</a:t>
            </a:r>
            <a:r>
              <a:rPr lang="el-GR" dirty="0"/>
              <a:t> να προβάλουν μια διαφήμιση. </a:t>
            </a:r>
          </a:p>
        </p:txBody>
      </p:sp>
    </p:spTree>
    <p:extLst>
      <p:ext uri="{BB962C8B-B14F-4D97-AF65-F5344CB8AC3E}">
        <p14:creationId xmlns:p14="http://schemas.microsoft.com/office/powerpoint/2010/main" val="1972441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6F96-8F6E-9079-787A-08868EC3CCCE}"/>
              </a:ext>
            </a:extLst>
          </p:cNvPr>
          <p:cNvSpPr>
            <a:spLocks noGrp="1"/>
          </p:cNvSpPr>
          <p:nvPr>
            <p:ph type="title"/>
          </p:nvPr>
        </p:nvSpPr>
        <p:spPr/>
        <p:txBody>
          <a:bodyPr>
            <a:normAutofit/>
          </a:bodyPr>
          <a:lstStyle/>
          <a:p>
            <a:r>
              <a:rPr lang="el-GR" dirty="0"/>
              <a:t>Παροχή εξατομικευμένων διαφημίσεων 2/2</a:t>
            </a:r>
            <a:endParaRPr lang="en-GR" dirty="0"/>
          </a:p>
        </p:txBody>
      </p:sp>
      <p:sp>
        <p:nvSpPr>
          <p:cNvPr id="3" name="Content Placeholder 2">
            <a:extLst>
              <a:ext uri="{FF2B5EF4-FFF2-40B4-BE49-F238E27FC236}">
                <a16:creationId xmlns:a16="http://schemas.microsoft.com/office/drawing/2014/main" id="{DFF53122-E84C-D45F-A13E-36BF000BF490}"/>
              </a:ext>
            </a:extLst>
          </p:cNvPr>
          <p:cNvSpPr>
            <a:spLocks noGrp="1"/>
          </p:cNvSpPr>
          <p:nvPr>
            <p:ph idx="1"/>
          </p:nvPr>
        </p:nvSpPr>
        <p:spPr>
          <a:xfrm>
            <a:off x="680321" y="2000250"/>
            <a:ext cx="9613861" cy="4857750"/>
          </a:xfrm>
        </p:spPr>
        <p:txBody>
          <a:bodyPr>
            <a:normAutofit/>
          </a:bodyPr>
          <a:lstStyle/>
          <a:p>
            <a:endParaRPr lang="el-GR" dirty="0"/>
          </a:p>
          <a:p>
            <a:r>
              <a:rPr lang="el-GR" dirty="0">
                <a:solidFill>
                  <a:schemeClr val="bg1"/>
                </a:solidFill>
              </a:rPr>
              <a:t>Τα δεδομένα τοποθεσίας μπορούν επίσης να τροποποιήσουν το περιεχόμενο.</a:t>
            </a:r>
            <a:r>
              <a:rPr lang="el-GR" dirty="0"/>
              <a:t> </a:t>
            </a:r>
          </a:p>
          <a:p>
            <a:endParaRPr lang="el-GR" dirty="0"/>
          </a:p>
          <a:p>
            <a:r>
              <a:rPr lang="el-GR" dirty="0"/>
              <a:t>Για παράδειγμα, οι ομάδες μάρκετινγκ μπορεί να επιλέξουν να χρησιμοποιήσουν </a:t>
            </a:r>
            <a:r>
              <a:rPr lang="el-GR" u="sng" dirty="0"/>
              <a:t>εικόνες της πόλης στην οποία ζει ο καταναλωτής-στόχος</a:t>
            </a:r>
            <a:r>
              <a:rPr lang="el-GR" dirty="0"/>
              <a:t>, αντί για γενικές εικόνες. </a:t>
            </a:r>
          </a:p>
          <a:p>
            <a:r>
              <a:rPr lang="el-GR" u="sng" dirty="0"/>
              <a:t>Το πλαίσιο και η συνάφεια έχουν γίνει ζωτικής σημασίας </a:t>
            </a:r>
            <a:r>
              <a:rPr lang="el-GR" dirty="0"/>
              <a:t>συστατικά των μηνυμάτων με τα οποία ασχολούνται οι χρήστες, </a:t>
            </a:r>
            <a:r>
              <a:rPr lang="el-GR" u="sng" dirty="0"/>
              <a:t>για να μην τα αγνοούν</a:t>
            </a:r>
            <a:r>
              <a:rPr lang="el-GR" dirty="0"/>
              <a:t>. Η χρήση αυτών των πληροφοριών σε πραγματικό χρόνο διασφαλίζει την εκπλήρωση αυτών των κριτηρίων. </a:t>
            </a:r>
            <a:endParaRPr lang="en-GR" dirty="0"/>
          </a:p>
        </p:txBody>
      </p:sp>
    </p:spTree>
    <p:extLst>
      <p:ext uri="{BB962C8B-B14F-4D97-AF65-F5344CB8AC3E}">
        <p14:creationId xmlns:p14="http://schemas.microsoft.com/office/powerpoint/2010/main" val="2778653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9C0E-C3AB-55B8-E5FD-B61E060E6E1B}"/>
              </a:ext>
            </a:extLst>
          </p:cNvPr>
          <p:cNvSpPr>
            <a:spLocks noGrp="1"/>
          </p:cNvSpPr>
          <p:nvPr>
            <p:ph type="title"/>
          </p:nvPr>
        </p:nvSpPr>
        <p:spPr/>
        <p:txBody>
          <a:bodyPr>
            <a:normAutofit/>
          </a:bodyPr>
          <a:lstStyle/>
          <a:p>
            <a:r>
              <a:rPr lang="el-GR" dirty="0"/>
              <a:t>Απομάκρυνση των καταναλωτών από τον ανταγωνισμό</a:t>
            </a:r>
            <a:endParaRPr lang="en-GR" dirty="0"/>
          </a:p>
        </p:txBody>
      </p:sp>
      <p:sp>
        <p:nvSpPr>
          <p:cNvPr id="3" name="Content Placeholder 2">
            <a:extLst>
              <a:ext uri="{FF2B5EF4-FFF2-40B4-BE49-F238E27FC236}">
                <a16:creationId xmlns:a16="http://schemas.microsoft.com/office/drawing/2014/main" id="{A53CC5E7-07D0-5DCC-26C9-9BDCF9898B54}"/>
              </a:ext>
            </a:extLst>
          </p:cNvPr>
          <p:cNvSpPr>
            <a:spLocks noGrp="1"/>
          </p:cNvSpPr>
          <p:nvPr>
            <p:ph idx="1"/>
          </p:nvPr>
        </p:nvSpPr>
        <p:spPr/>
        <p:txBody>
          <a:bodyPr/>
          <a:lstStyle/>
          <a:p>
            <a:r>
              <a:rPr lang="el-GR" dirty="0"/>
              <a:t>Με τη </a:t>
            </a:r>
            <a:r>
              <a:rPr lang="el-GR" u="sng" dirty="0"/>
              <a:t>στόχευση χρηστών που κατευθύνονται </a:t>
            </a:r>
            <a:r>
              <a:rPr lang="el-GR" dirty="0"/>
              <a:t>προς την επιχείρηση ενός </a:t>
            </a:r>
            <a:r>
              <a:rPr lang="el-GR" u="sng" dirty="0"/>
              <a:t>ανταγωνιστή</a:t>
            </a:r>
            <a:r>
              <a:rPr lang="el-GR" dirty="0"/>
              <a:t>, οι έμποροι μπορούν να ενθαρρύνουν τους πελάτες να επισκεφθούν το κατάστημά τους, </a:t>
            </a:r>
            <a:r>
              <a:rPr lang="el-GR" u="sng" dirty="0"/>
              <a:t>κερδίζοντας μερίδιο αγοράς.</a:t>
            </a:r>
          </a:p>
          <a:p>
            <a:endParaRPr lang="el-GR" dirty="0"/>
          </a:p>
          <a:p>
            <a:r>
              <a:rPr lang="el-GR" u="sng" dirty="0"/>
              <a:t>Η στρατηγική αυτή δεν χαρακτηρίζεται ως αρνητική διαφήμιση που νομοθετικά απαγορεύεται</a:t>
            </a:r>
            <a:r>
              <a:rPr lang="el-GR" dirty="0"/>
              <a:t>.</a:t>
            </a:r>
            <a:endParaRPr lang="en-GR" dirty="0"/>
          </a:p>
        </p:txBody>
      </p:sp>
    </p:spTree>
    <p:extLst>
      <p:ext uri="{BB962C8B-B14F-4D97-AF65-F5344CB8AC3E}">
        <p14:creationId xmlns:p14="http://schemas.microsoft.com/office/powerpoint/2010/main" val="2802822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1DFB8-E590-80FB-6C43-51804F1831F4}"/>
              </a:ext>
            </a:extLst>
          </p:cNvPr>
          <p:cNvSpPr>
            <a:spLocks noGrp="1"/>
          </p:cNvSpPr>
          <p:nvPr>
            <p:ph type="title"/>
          </p:nvPr>
        </p:nvSpPr>
        <p:spPr/>
        <p:txBody>
          <a:bodyPr/>
          <a:lstStyle/>
          <a:p>
            <a:r>
              <a:rPr lang="el-GR" dirty="0"/>
              <a:t>Καλύτερη εμπειρία χρήστη</a:t>
            </a:r>
            <a:endParaRPr lang="en-GR" dirty="0"/>
          </a:p>
        </p:txBody>
      </p:sp>
      <p:sp>
        <p:nvSpPr>
          <p:cNvPr id="3" name="Content Placeholder 2">
            <a:extLst>
              <a:ext uri="{FF2B5EF4-FFF2-40B4-BE49-F238E27FC236}">
                <a16:creationId xmlns:a16="http://schemas.microsoft.com/office/drawing/2014/main" id="{ACB89E73-31B8-7F76-95A7-D1393E46FF86}"/>
              </a:ext>
            </a:extLst>
          </p:cNvPr>
          <p:cNvSpPr>
            <a:spLocks noGrp="1"/>
          </p:cNvSpPr>
          <p:nvPr>
            <p:ph idx="1"/>
          </p:nvPr>
        </p:nvSpPr>
        <p:spPr>
          <a:xfrm>
            <a:off x="680321" y="2019300"/>
            <a:ext cx="9613861" cy="4600575"/>
          </a:xfrm>
        </p:spPr>
        <p:txBody>
          <a:bodyPr>
            <a:normAutofit fontScale="92500"/>
          </a:bodyPr>
          <a:lstStyle/>
          <a:p>
            <a:r>
              <a:rPr lang="el-GR" dirty="0"/>
              <a:t>Στοχεύοντας τους πελάτες όταν είναι πιθανό να χρειάζονται περισσότερο τις υπηρεσίες, μπορεί να παραχθεί</a:t>
            </a:r>
            <a:r>
              <a:rPr lang="en-US" dirty="0"/>
              <a:t> </a:t>
            </a:r>
            <a:r>
              <a:rPr lang="el-GR" dirty="0"/>
              <a:t>καλύτερη εμπειρία χρήσης.</a:t>
            </a:r>
          </a:p>
          <a:p>
            <a:endParaRPr lang="el-GR" dirty="0"/>
          </a:p>
          <a:p>
            <a:r>
              <a:rPr lang="el-GR" dirty="0"/>
              <a:t>Για παράδειγμα, οι επιχειρήσεις που βρίσκονται σε έναν δρόμο με ελάχιστη επισκεψιμότητα μπορεί να μην θέλουν να επενδύσουν σε τακτικές τοποθεσίας.</a:t>
            </a:r>
            <a:endParaRPr lang="en-US" dirty="0"/>
          </a:p>
          <a:p>
            <a:r>
              <a:rPr lang="el-GR" dirty="0"/>
              <a:t> Ομοίως, τα καταστήματα που δεν βρίσκονται στο επίπεδο του δρόμου, όπως σε πολυκατοικίες ή ξενοδοχεία, θα πρέπει να προσέχουν να στοχεύουν μόνο σε άτομα που επισκέπτονται το κτίριο για να ψωνίσουν. </a:t>
            </a:r>
            <a:endParaRPr lang="en-US" dirty="0"/>
          </a:p>
          <a:p>
            <a:r>
              <a:rPr lang="el-GR" dirty="0"/>
              <a:t>Για όσους δεν ενδιαφέρονται να επισκεφθούν το κατάστημα, οι τακτικές ειδοποιήσεις μπορεί να προκαλέσουν ενόχληση και να βλάψουν τη φήμη της μάρκας.</a:t>
            </a:r>
            <a:endParaRPr lang="en-GR" dirty="0"/>
          </a:p>
        </p:txBody>
      </p:sp>
    </p:spTree>
    <p:extLst>
      <p:ext uri="{BB962C8B-B14F-4D97-AF65-F5344CB8AC3E}">
        <p14:creationId xmlns:p14="http://schemas.microsoft.com/office/powerpoint/2010/main" val="3325537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5524-DD42-A51A-C8CD-51F6C23AE4AF}"/>
              </a:ext>
            </a:extLst>
          </p:cNvPr>
          <p:cNvSpPr>
            <a:spLocks noGrp="1"/>
          </p:cNvSpPr>
          <p:nvPr>
            <p:ph type="title"/>
          </p:nvPr>
        </p:nvSpPr>
        <p:spPr/>
        <p:txBody>
          <a:bodyPr/>
          <a:lstStyle/>
          <a:p>
            <a:r>
              <a:rPr lang="en-US" dirty="0"/>
              <a:t>Augment Reality </a:t>
            </a:r>
            <a:endParaRPr lang="en-GR" dirty="0"/>
          </a:p>
        </p:txBody>
      </p:sp>
      <p:sp>
        <p:nvSpPr>
          <p:cNvPr id="3" name="Text Placeholder 2">
            <a:extLst>
              <a:ext uri="{FF2B5EF4-FFF2-40B4-BE49-F238E27FC236}">
                <a16:creationId xmlns:a16="http://schemas.microsoft.com/office/drawing/2014/main" id="{F4FE5F2B-EE62-1AA2-D286-0289FF7EE085}"/>
              </a:ext>
            </a:extLst>
          </p:cNvPr>
          <p:cNvSpPr>
            <a:spLocks noGrp="1"/>
          </p:cNvSpPr>
          <p:nvPr>
            <p:ph type="body" idx="1"/>
          </p:nvPr>
        </p:nvSpPr>
        <p:spPr/>
        <p:txBody>
          <a:bodyPr/>
          <a:lstStyle/>
          <a:p>
            <a:endParaRPr lang="en-GR"/>
          </a:p>
        </p:txBody>
      </p:sp>
    </p:spTree>
    <p:extLst>
      <p:ext uri="{BB962C8B-B14F-4D97-AF65-F5344CB8AC3E}">
        <p14:creationId xmlns:p14="http://schemas.microsoft.com/office/powerpoint/2010/main" val="3892214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9BA7-3F62-99D4-3645-F3FBE1432068}"/>
              </a:ext>
            </a:extLst>
          </p:cNvPr>
          <p:cNvSpPr>
            <a:spLocks noGrp="1"/>
          </p:cNvSpPr>
          <p:nvPr>
            <p:ph type="title"/>
          </p:nvPr>
        </p:nvSpPr>
        <p:spPr/>
        <p:txBody>
          <a:bodyPr/>
          <a:lstStyle/>
          <a:p>
            <a:r>
              <a:rPr lang="el-GR" dirty="0"/>
              <a:t>Επαυξημένη τοποθεσία</a:t>
            </a:r>
            <a:endParaRPr lang="en-GR" dirty="0"/>
          </a:p>
        </p:txBody>
      </p:sp>
      <p:sp>
        <p:nvSpPr>
          <p:cNvPr id="3" name="Content Placeholder 2">
            <a:extLst>
              <a:ext uri="{FF2B5EF4-FFF2-40B4-BE49-F238E27FC236}">
                <a16:creationId xmlns:a16="http://schemas.microsoft.com/office/drawing/2014/main" id="{2760CD96-D1FD-C8D3-B368-6980603A459A}"/>
              </a:ext>
            </a:extLst>
          </p:cNvPr>
          <p:cNvSpPr>
            <a:spLocks noGrp="1"/>
          </p:cNvSpPr>
          <p:nvPr>
            <p:ph idx="1"/>
          </p:nvPr>
        </p:nvSpPr>
        <p:spPr/>
        <p:txBody>
          <a:bodyPr>
            <a:normAutofit/>
          </a:bodyPr>
          <a:lstStyle/>
          <a:p>
            <a:r>
              <a:rPr lang="el-GR" dirty="0"/>
              <a:t>Οι έμποροι μπορούν να δημιουργήσουν εμπειρίες με βάση το πού βρίσκεται ο χρήστης εκείνη τη στιγμή. </a:t>
            </a:r>
          </a:p>
          <a:p>
            <a:r>
              <a:rPr lang="en-GB" dirty="0">
                <a:solidFill>
                  <a:schemeClr val="bg1"/>
                </a:solidFill>
              </a:rPr>
              <a:t>Pokémon Go</a:t>
            </a:r>
            <a:r>
              <a:rPr lang="en-GB" dirty="0"/>
              <a:t>. </a:t>
            </a:r>
            <a:r>
              <a:rPr lang="el-GR" dirty="0"/>
              <a:t>Αυτή η εφαρμογή εντοπίζει τη θέση του χρήστη και, χρησιμοποιώντας τη λειτουργία της κάμερας της κινητής συσκευής του, τοποθετεί ένα ψηφιακό πλάσμα στον φυσικό χώρο του χρήστη. </a:t>
            </a:r>
          </a:p>
        </p:txBody>
      </p:sp>
      <p:pic>
        <p:nvPicPr>
          <p:cNvPr id="8194" name="Picture 2" descr="Pokémon GO">
            <a:extLst>
              <a:ext uri="{FF2B5EF4-FFF2-40B4-BE49-F238E27FC236}">
                <a16:creationId xmlns:a16="http://schemas.microsoft.com/office/drawing/2014/main" id="{CF46B143-29E1-31FE-B9B4-7F46A45D6D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35850" y="4371975"/>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273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9BA7-3F62-99D4-3645-F3FBE1432068}"/>
              </a:ext>
            </a:extLst>
          </p:cNvPr>
          <p:cNvSpPr>
            <a:spLocks noGrp="1"/>
          </p:cNvSpPr>
          <p:nvPr>
            <p:ph type="title"/>
          </p:nvPr>
        </p:nvSpPr>
        <p:spPr/>
        <p:txBody>
          <a:bodyPr/>
          <a:lstStyle/>
          <a:p>
            <a:r>
              <a:rPr lang="el-GR" dirty="0"/>
              <a:t>Επαυξημένη τοποθεσία</a:t>
            </a:r>
            <a:endParaRPr lang="en-GR" dirty="0"/>
          </a:p>
        </p:txBody>
      </p:sp>
      <p:sp>
        <p:nvSpPr>
          <p:cNvPr id="3" name="Content Placeholder 2">
            <a:extLst>
              <a:ext uri="{FF2B5EF4-FFF2-40B4-BE49-F238E27FC236}">
                <a16:creationId xmlns:a16="http://schemas.microsoft.com/office/drawing/2014/main" id="{2760CD96-D1FD-C8D3-B368-6980603A459A}"/>
              </a:ext>
            </a:extLst>
          </p:cNvPr>
          <p:cNvSpPr>
            <a:spLocks noGrp="1"/>
          </p:cNvSpPr>
          <p:nvPr>
            <p:ph idx="1"/>
          </p:nvPr>
        </p:nvSpPr>
        <p:spPr/>
        <p:txBody>
          <a:bodyPr>
            <a:normAutofit/>
          </a:bodyPr>
          <a:lstStyle/>
          <a:p>
            <a:r>
              <a:rPr lang="en-US" dirty="0"/>
              <a:t>Angry Birds. </a:t>
            </a:r>
            <a:r>
              <a:rPr lang="en-GB" b="0" i="0" u="none" strike="noStrike" dirty="0">
                <a:solidFill>
                  <a:srgbClr val="4D5156"/>
                </a:solidFill>
                <a:effectLst/>
                <a:latin typeface="arial" panose="020B0604020202020204" pitchFamily="34" charset="0"/>
              </a:rPr>
              <a:t>Isle of Pigs</a:t>
            </a:r>
            <a:r>
              <a:rPr lang="en-US" dirty="0"/>
              <a:t> </a:t>
            </a:r>
            <a:endParaRPr lang="el-GR" dirty="0"/>
          </a:p>
        </p:txBody>
      </p:sp>
      <p:pic>
        <p:nvPicPr>
          <p:cNvPr id="16386" name="Picture 2" descr="Angry Birds AR is coming to iPhone this spring | TechCrunch">
            <a:extLst>
              <a:ext uri="{FF2B5EF4-FFF2-40B4-BE49-F238E27FC236}">
                <a16:creationId xmlns:a16="http://schemas.microsoft.com/office/drawing/2014/main" id="{CAB065F3-3857-694E-8744-AE1F1D90C74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04974" y="2620537"/>
            <a:ext cx="3061010" cy="408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934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9BA7-3F62-99D4-3645-F3FBE1432068}"/>
              </a:ext>
            </a:extLst>
          </p:cNvPr>
          <p:cNvSpPr>
            <a:spLocks noGrp="1"/>
          </p:cNvSpPr>
          <p:nvPr>
            <p:ph type="title"/>
          </p:nvPr>
        </p:nvSpPr>
        <p:spPr/>
        <p:txBody>
          <a:bodyPr/>
          <a:lstStyle/>
          <a:p>
            <a:r>
              <a:rPr lang="el-GR" dirty="0"/>
              <a:t>Επαυξημένη τοποθεσία</a:t>
            </a:r>
            <a:endParaRPr lang="en-GR" dirty="0"/>
          </a:p>
        </p:txBody>
      </p:sp>
      <p:sp>
        <p:nvSpPr>
          <p:cNvPr id="3" name="Content Placeholder 2">
            <a:extLst>
              <a:ext uri="{FF2B5EF4-FFF2-40B4-BE49-F238E27FC236}">
                <a16:creationId xmlns:a16="http://schemas.microsoft.com/office/drawing/2014/main" id="{2760CD96-D1FD-C8D3-B368-6980603A459A}"/>
              </a:ext>
            </a:extLst>
          </p:cNvPr>
          <p:cNvSpPr>
            <a:spLocks noGrp="1"/>
          </p:cNvSpPr>
          <p:nvPr>
            <p:ph idx="1"/>
          </p:nvPr>
        </p:nvSpPr>
        <p:spPr/>
        <p:txBody>
          <a:bodyPr>
            <a:normAutofit/>
          </a:bodyPr>
          <a:lstStyle/>
          <a:p>
            <a:r>
              <a:rPr lang="en-US" dirty="0"/>
              <a:t>To </a:t>
            </a:r>
            <a:r>
              <a:rPr lang="en-US" dirty="0">
                <a:solidFill>
                  <a:schemeClr val="bg1"/>
                </a:solidFill>
              </a:rPr>
              <a:t>Google lens</a:t>
            </a:r>
            <a:r>
              <a:rPr lang="en-US" dirty="0"/>
              <a:t>. A</a:t>
            </a:r>
            <a:r>
              <a:rPr lang="el-GR" dirty="0" err="1"/>
              <a:t>λλάζει</a:t>
            </a:r>
            <a:r>
              <a:rPr lang="el-GR" dirty="0"/>
              <a:t> τον τρόπο αναζήτησης, εργασίας, αλληλεπίδρασης και κατανόησης του κόσμου που μας περιβάλλει, απλώς αξιοποιώντας την κάμερα του</a:t>
            </a:r>
            <a:r>
              <a:rPr lang="en-US" dirty="0"/>
              <a:t> </a:t>
            </a:r>
            <a:endParaRPr lang="el-GR" dirty="0"/>
          </a:p>
        </p:txBody>
      </p:sp>
      <p:pic>
        <p:nvPicPr>
          <p:cNvPr id="5" name="Picture 4">
            <a:extLst>
              <a:ext uri="{FF2B5EF4-FFF2-40B4-BE49-F238E27FC236}">
                <a16:creationId xmlns:a16="http://schemas.microsoft.com/office/drawing/2014/main" id="{A55C5B30-68E0-1FBB-12CE-E514EE579B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2712" y="3429000"/>
            <a:ext cx="1584894" cy="3429000"/>
          </a:xfrm>
          <a:prstGeom prst="rect">
            <a:avLst/>
          </a:prstGeom>
        </p:spPr>
      </p:pic>
      <p:pic>
        <p:nvPicPr>
          <p:cNvPr id="7" name="Picture 6">
            <a:extLst>
              <a:ext uri="{FF2B5EF4-FFF2-40B4-BE49-F238E27FC236}">
                <a16:creationId xmlns:a16="http://schemas.microsoft.com/office/drawing/2014/main" id="{9D9173CE-1ACB-B6DD-A5FF-240FD2F04D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9997" y="3429000"/>
            <a:ext cx="1584894" cy="3429000"/>
          </a:xfrm>
          <a:prstGeom prst="rect">
            <a:avLst/>
          </a:prstGeom>
        </p:spPr>
      </p:pic>
      <p:pic>
        <p:nvPicPr>
          <p:cNvPr id="9" name="Picture 8">
            <a:extLst>
              <a:ext uri="{FF2B5EF4-FFF2-40B4-BE49-F238E27FC236}">
                <a16:creationId xmlns:a16="http://schemas.microsoft.com/office/drawing/2014/main" id="{59A686E9-C33A-8024-AC73-BDBA52284C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0488" y="3429000"/>
            <a:ext cx="1584894" cy="3429000"/>
          </a:xfrm>
          <a:prstGeom prst="rect">
            <a:avLst/>
          </a:prstGeom>
        </p:spPr>
      </p:pic>
    </p:spTree>
    <p:extLst>
      <p:ext uri="{BB962C8B-B14F-4D97-AF65-F5344CB8AC3E}">
        <p14:creationId xmlns:p14="http://schemas.microsoft.com/office/powerpoint/2010/main" val="3440398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9BA7-3F62-99D4-3645-F3FBE1432068}"/>
              </a:ext>
            </a:extLst>
          </p:cNvPr>
          <p:cNvSpPr>
            <a:spLocks noGrp="1"/>
          </p:cNvSpPr>
          <p:nvPr>
            <p:ph type="title"/>
          </p:nvPr>
        </p:nvSpPr>
        <p:spPr/>
        <p:txBody>
          <a:bodyPr/>
          <a:lstStyle/>
          <a:p>
            <a:r>
              <a:rPr lang="el-GR" dirty="0"/>
              <a:t>Επαυξημένη τοποθεσία</a:t>
            </a:r>
            <a:endParaRPr lang="en-GR" dirty="0"/>
          </a:p>
        </p:txBody>
      </p:sp>
      <p:sp>
        <p:nvSpPr>
          <p:cNvPr id="3" name="Content Placeholder 2">
            <a:extLst>
              <a:ext uri="{FF2B5EF4-FFF2-40B4-BE49-F238E27FC236}">
                <a16:creationId xmlns:a16="http://schemas.microsoft.com/office/drawing/2014/main" id="{2760CD96-D1FD-C8D3-B368-6980603A459A}"/>
              </a:ext>
            </a:extLst>
          </p:cNvPr>
          <p:cNvSpPr>
            <a:spLocks noGrp="1"/>
          </p:cNvSpPr>
          <p:nvPr>
            <p:ph idx="1"/>
          </p:nvPr>
        </p:nvSpPr>
        <p:spPr/>
        <p:txBody>
          <a:bodyPr>
            <a:normAutofit/>
          </a:bodyPr>
          <a:lstStyle/>
          <a:p>
            <a:r>
              <a:rPr lang="el-GR" dirty="0"/>
              <a:t>Το </a:t>
            </a:r>
            <a:r>
              <a:rPr lang="en-US" dirty="0">
                <a:solidFill>
                  <a:schemeClr val="bg1"/>
                </a:solidFill>
              </a:rPr>
              <a:t>Apple Vision Pro </a:t>
            </a:r>
            <a:r>
              <a:rPr lang="el-GR" dirty="0"/>
              <a:t>είναι ο πρώτος υπολογιστής της </a:t>
            </a:r>
            <a:r>
              <a:rPr lang="en-US" dirty="0"/>
              <a:t>Apple </a:t>
            </a:r>
            <a:r>
              <a:rPr lang="el-GR" dirty="0"/>
              <a:t>με χωρική απεικόνιση. Συνδυάζει άψογα το ψηφιακό περιεχόμενο με τον φυσικό χώρο χρησιμοποιώντας επαναστατική τεχνολογία.</a:t>
            </a:r>
          </a:p>
        </p:txBody>
      </p:sp>
      <p:pic>
        <p:nvPicPr>
          <p:cNvPr id="11266" name="Picture 2" descr="Apple Vision Pro - ICONMEDIA.gr">
            <a:extLst>
              <a:ext uri="{FF2B5EF4-FFF2-40B4-BE49-F238E27FC236}">
                <a16:creationId xmlns:a16="http://schemas.microsoft.com/office/drawing/2014/main" id="{9D53F71C-52A8-E63F-D1BE-A9C306F07C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631" y="4165596"/>
            <a:ext cx="3568700" cy="22733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eveloper tools to create spatial experiences for Apple Vision Pro now  available - Apple (GR)">
            <a:extLst>
              <a:ext uri="{FF2B5EF4-FFF2-40B4-BE49-F238E27FC236}">
                <a16:creationId xmlns:a16="http://schemas.microsoft.com/office/drawing/2014/main" id="{AA30C737-20D2-0161-7814-CFB08C82D6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62813" y="4305296"/>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47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9BA7-3F62-99D4-3645-F3FBE1432068}"/>
              </a:ext>
            </a:extLst>
          </p:cNvPr>
          <p:cNvSpPr>
            <a:spLocks noGrp="1"/>
          </p:cNvSpPr>
          <p:nvPr>
            <p:ph type="title"/>
          </p:nvPr>
        </p:nvSpPr>
        <p:spPr/>
        <p:txBody>
          <a:bodyPr/>
          <a:lstStyle/>
          <a:p>
            <a:r>
              <a:rPr lang="el-GR" dirty="0"/>
              <a:t>Επαυξημένη τοποθεσία</a:t>
            </a:r>
            <a:endParaRPr lang="en-GR" dirty="0"/>
          </a:p>
        </p:txBody>
      </p:sp>
      <p:sp>
        <p:nvSpPr>
          <p:cNvPr id="3" name="Content Placeholder 2">
            <a:extLst>
              <a:ext uri="{FF2B5EF4-FFF2-40B4-BE49-F238E27FC236}">
                <a16:creationId xmlns:a16="http://schemas.microsoft.com/office/drawing/2014/main" id="{2760CD96-D1FD-C8D3-B368-6980603A459A}"/>
              </a:ext>
            </a:extLst>
          </p:cNvPr>
          <p:cNvSpPr>
            <a:spLocks noGrp="1"/>
          </p:cNvSpPr>
          <p:nvPr>
            <p:ph idx="1"/>
          </p:nvPr>
        </p:nvSpPr>
        <p:spPr/>
        <p:txBody>
          <a:bodyPr>
            <a:normAutofit/>
          </a:bodyPr>
          <a:lstStyle/>
          <a:p>
            <a:r>
              <a:rPr lang="en-US" dirty="0">
                <a:solidFill>
                  <a:schemeClr val="bg1"/>
                </a:solidFill>
              </a:rPr>
              <a:t>IKEA Place</a:t>
            </a:r>
            <a:r>
              <a:rPr lang="en-US" dirty="0"/>
              <a:t>.  </a:t>
            </a:r>
            <a:endParaRPr lang="el-GR" dirty="0"/>
          </a:p>
        </p:txBody>
      </p:sp>
      <p:pic>
        <p:nvPicPr>
          <p:cNvPr id="6" name="Picture 5">
            <a:extLst>
              <a:ext uri="{FF2B5EF4-FFF2-40B4-BE49-F238E27FC236}">
                <a16:creationId xmlns:a16="http://schemas.microsoft.com/office/drawing/2014/main" id="{2F9A8291-20B9-13B8-9CAC-B2068AFD39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5605" y="2336873"/>
            <a:ext cx="7772400" cy="4020894"/>
          </a:xfrm>
          <a:prstGeom prst="rect">
            <a:avLst/>
          </a:prstGeom>
        </p:spPr>
      </p:pic>
    </p:spTree>
    <p:extLst>
      <p:ext uri="{BB962C8B-B14F-4D97-AF65-F5344CB8AC3E}">
        <p14:creationId xmlns:p14="http://schemas.microsoft.com/office/powerpoint/2010/main" val="249663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30593-F605-EA85-20E5-6274B471ADC9}"/>
              </a:ext>
            </a:extLst>
          </p:cNvPr>
          <p:cNvSpPr>
            <a:spLocks noGrp="1"/>
          </p:cNvSpPr>
          <p:nvPr>
            <p:ph type="title"/>
          </p:nvPr>
        </p:nvSpPr>
        <p:spPr/>
        <p:txBody>
          <a:bodyPr/>
          <a:lstStyle/>
          <a:p>
            <a:r>
              <a:rPr lang="el-GR" dirty="0" err="1"/>
              <a:t>Γεωστόχευση</a:t>
            </a:r>
            <a:r>
              <a:rPr lang="en-US" dirty="0"/>
              <a:t> - </a:t>
            </a:r>
            <a:r>
              <a:rPr lang="en-GB" i="0" u="none" strike="noStrike" dirty="0">
                <a:effectLst/>
                <a:latin typeface="proxima-nova"/>
              </a:rPr>
              <a:t>Geotargeting</a:t>
            </a:r>
            <a:endParaRPr lang="en-GR" dirty="0"/>
          </a:p>
        </p:txBody>
      </p:sp>
      <p:sp>
        <p:nvSpPr>
          <p:cNvPr id="3" name="Content Placeholder 2">
            <a:extLst>
              <a:ext uri="{FF2B5EF4-FFF2-40B4-BE49-F238E27FC236}">
                <a16:creationId xmlns:a16="http://schemas.microsoft.com/office/drawing/2014/main" id="{6901F8C8-12AC-06C2-94C9-2E1A4782F826}"/>
              </a:ext>
            </a:extLst>
          </p:cNvPr>
          <p:cNvSpPr>
            <a:spLocks noGrp="1"/>
          </p:cNvSpPr>
          <p:nvPr>
            <p:ph idx="1"/>
          </p:nvPr>
        </p:nvSpPr>
        <p:spPr>
          <a:xfrm>
            <a:off x="680321" y="2336872"/>
            <a:ext cx="9714410" cy="4179541"/>
          </a:xfrm>
        </p:spPr>
        <p:txBody>
          <a:bodyPr/>
          <a:lstStyle/>
          <a:p>
            <a:r>
              <a:rPr lang="el-GR" dirty="0"/>
              <a:t>Η γεωγραφική στόχευση χρησιμοποιείται για τον προσδιορισμό της τοποθεσίας ενός χρήστη και, στη συνέχεια, την υπηρεσία εξατομικευμένων μηνυμάτων με βάση την τοποθεσία του. </a:t>
            </a:r>
          </a:p>
          <a:p>
            <a:endParaRPr lang="el-GR" dirty="0"/>
          </a:p>
          <a:p>
            <a:r>
              <a:rPr lang="el-GR" u="sng" dirty="0"/>
              <a:t>Εάν ένας καταναλωτής έχει επιλέξει να επιτρέψει σε μια εφαρμογή να έχει πρόσβαση στην τοποθεσία του, μπορεί να λάβει μηνύματα στην εφαρμογή</a:t>
            </a:r>
            <a:r>
              <a:rPr lang="el-GR" dirty="0"/>
              <a:t> ή ειδοποιήσεις </a:t>
            </a:r>
            <a:r>
              <a:rPr lang="en-GB" dirty="0"/>
              <a:t>push </a:t>
            </a:r>
            <a:r>
              <a:rPr lang="el-GR" dirty="0"/>
              <a:t>με βάση την περιοχή ή την εγγύτητά του σε ένα κατάστημα.</a:t>
            </a:r>
            <a:endParaRPr lang="en-GR" dirty="0"/>
          </a:p>
        </p:txBody>
      </p:sp>
    </p:spTree>
    <p:extLst>
      <p:ext uri="{BB962C8B-B14F-4D97-AF65-F5344CB8AC3E}">
        <p14:creationId xmlns:p14="http://schemas.microsoft.com/office/powerpoint/2010/main" val="3807105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9BA7-3F62-99D4-3645-F3FBE1432068}"/>
              </a:ext>
            </a:extLst>
          </p:cNvPr>
          <p:cNvSpPr>
            <a:spLocks noGrp="1"/>
          </p:cNvSpPr>
          <p:nvPr>
            <p:ph type="title"/>
          </p:nvPr>
        </p:nvSpPr>
        <p:spPr/>
        <p:txBody>
          <a:bodyPr/>
          <a:lstStyle/>
          <a:p>
            <a:r>
              <a:rPr lang="el-GR" dirty="0"/>
              <a:t>Επαυξημένη τοποθεσία</a:t>
            </a:r>
            <a:endParaRPr lang="en-GR" dirty="0"/>
          </a:p>
        </p:txBody>
      </p:sp>
      <p:sp>
        <p:nvSpPr>
          <p:cNvPr id="3" name="Content Placeholder 2">
            <a:extLst>
              <a:ext uri="{FF2B5EF4-FFF2-40B4-BE49-F238E27FC236}">
                <a16:creationId xmlns:a16="http://schemas.microsoft.com/office/drawing/2014/main" id="{2760CD96-D1FD-C8D3-B368-6980603A459A}"/>
              </a:ext>
            </a:extLst>
          </p:cNvPr>
          <p:cNvSpPr>
            <a:spLocks noGrp="1"/>
          </p:cNvSpPr>
          <p:nvPr>
            <p:ph idx="1"/>
          </p:nvPr>
        </p:nvSpPr>
        <p:spPr/>
        <p:txBody>
          <a:bodyPr>
            <a:normAutofit/>
          </a:bodyPr>
          <a:lstStyle/>
          <a:p>
            <a:r>
              <a:rPr lang="el-GR" dirty="0"/>
              <a:t>Μάρκες όπως το </a:t>
            </a:r>
            <a:r>
              <a:rPr lang="en-GB" dirty="0"/>
              <a:t>Yelp </a:t>
            </a:r>
            <a:r>
              <a:rPr lang="el-GR" dirty="0"/>
              <a:t>παίζουν επίσης σε αυτή την τάση, επιτρέποντας στους χρήστες να στρέψουν την κάμερά τους στο τρέχον περιβάλλον τους και να δουν καταχωρήσεις για κοντινά εστιατόρια. </a:t>
            </a:r>
            <a:endParaRPr lang="en-GR" dirty="0"/>
          </a:p>
        </p:txBody>
      </p:sp>
      <p:pic>
        <p:nvPicPr>
          <p:cNvPr id="9218" name="Picture 2" descr="How to Use the Augmented Reality Monocle on the Yelp for iPhone App">
            <a:extLst>
              <a:ext uri="{FF2B5EF4-FFF2-40B4-BE49-F238E27FC236}">
                <a16:creationId xmlns:a16="http://schemas.microsoft.com/office/drawing/2014/main" id="{E528BCEB-01D1-5C0C-1BA5-A1D8B4D78B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35850" y="4136531"/>
            <a:ext cx="32893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e strange tale of Monocle, the pioneering AR app you've never heard of">
            <a:extLst>
              <a:ext uri="{FF2B5EF4-FFF2-40B4-BE49-F238E27FC236}">
                <a16:creationId xmlns:a16="http://schemas.microsoft.com/office/drawing/2014/main" id="{7FF36853-3DBD-9316-33E1-939AD9A2A6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36318" y="3600653"/>
            <a:ext cx="5332761" cy="299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03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8671-D9B2-124C-B216-7BA177B74D52}"/>
              </a:ext>
            </a:extLst>
          </p:cNvPr>
          <p:cNvSpPr>
            <a:spLocks noGrp="1"/>
          </p:cNvSpPr>
          <p:nvPr>
            <p:ph type="title"/>
          </p:nvPr>
        </p:nvSpPr>
        <p:spPr/>
        <p:txBody>
          <a:bodyPr/>
          <a:lstStyle/>
          <a:p>
            <a:endParaRPr lang="en-GR"/>
          </a:p>
        </p:txBody>
      </p:sp>
      <p:sp>
        <p:nvSpPr>
          <p:cNvPr id="3" name="Content Placeholder 2">
            <a:extLst>
              <a:ext uri="{FF2B5EF4-FFF2-40B4-BE49-F238E27FC236}">
                <a16:creationId xmlns:a16="http://schemas.microsoft.com/office/drawing/2014/main" id="{DF93F829-7D04-F5F7-20AB-E3A4FB1C0116}"/>
              </a:ext>
            </a:extLst>
          </p:cNvPr>
          <p:cNvSpPr>
            <a:spLocks noGrp="1"/>
          </p:cNvSpPr>
          <p:nvPr>
            <p:ph idx="1"/>
          </p:nvPr>
        </p:nvSpPr>
        <p:spPr/>
        <p:txBody>
          <a:bodyPr/>
          <a:lstStyle/>
          <a:p>
            <a:r>
              <a:rPr lang="en-GR" dirty="0"/>
              <a:t>q</a:t>
            </a:r>
          </a:p>
        </p:txBody>
      </p:sp>
      <p:pic>
        <p:nvPicPr>
          <p:cNvPr id="5" name="Picture 4">
            <a:extLst>
              <a:ext uri="{FF2B5EF4-FFF2-40B4-BE49-F238E27FC236}">
                <a16:creationId xmlns:a16="http://schemas.microsoft.com/office/drawing/2014/main" id="{82AADC60-1008-BDD1-8AF7-1EB5BAF105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7818" y="2756541"/>
            <a:ext cx="7772400" cy="2986616"/>
          </a:xfrm>
          <a:prstGeom prst="rect">
            <a:avLst/>
          </a:prstGeom>
        </p:spPr>
      </p:pic>
    </p:spTree>
    <p:extLst>
      <p:ext uri="{BB962C8B-B14F-4D97-AF65-F5344CB8AC3E}">
        <p14:creationId xmlns:p14="http://schemas.microsoft.com/office/powerpoint/2010/main" val="240747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4442-28AC-9D70-F6AE-46E7D69D655F}"/>
              </a:ext>
            </a:extLst>
          </p:cNvPr>
          <p:cNvSpPr>
            <a:spLocks noGrp="1"/>
          </p:cNvSpPr>
          <p:nvPr>
            <p:ph type="title"/>
          </p:nvPr>
        </p:nvSpPr>
        <p:spPr/>
        <p:txBody>
          <a:bodyPr/>
          <a:lstStyle/>
          <a:p>
            <a:r>
              <a:rPr lang="el-GR" dirty="0" err="1"/>
              <a:t>Γεωστόχευση</a:t>
            </a:r>
            <a:r>
              <a:rPr lang="en-US" dirty="0"/>
              <a:t> - </a:t>
            </a:r>
            <a:r>
              <a:rPr lang="en-GB" i="0" u="none" strike="noStrike" dirty="0">
                <a:effectLst/>
                <a:latin typeface="proxima-nova"/>
              </a:rPr>
              <a:t>Geotargeting</a:t>
            </a:r>
            <a:endParaRPr lang="en-GR" dirty="0"/>
          </a:p>
        </p:txBody>
      </p:sp>
      <p:sp>
        <p:nvSpPr>
          <p:cNvPr id="3" name="Content Placeholder 2">
            <a:extLst>
              <a:ext uri="{FF2B5EF4-FFF2-40B4-BE49-F238E27FC236}">
                <a16:creationId xmlns:a16="http://schemas.microsoft.com/office/drawing/2014/main" id="{0C17F031-454D-2E69-5468-C3854BC78010}"/>
              </a:ext>
            </a:extLst>
          </p:cNvPr>
          <p:cNvSpPr>
            <a:spLocks noGrp="1"/>
          </p:cNvSpPr>
          <p:nvPr>
            <p:ph idx="1"/>
          </p:nvPr>
        </p:nvSpPr>
        <p:spPr>
          <a:xfrm>
            <a:off x="680321" y="1996966"/>
            <a:ext cx="9613861" cy="4761186"/>
          </a:xfrm>
        </p:spPr>
        <p:txBody>
          <a:bodyPr>
            <a:normAutofit/>
          </a:bodyPr>
          <a:lstStyle/>
          <a:p>
            <a:r>
              <a:rPr lang="el-GR" dirty="0"/>
              <a:t>Πως δουλεύει</a:t>
            </a:r>
          </a:p>
          <a:p>
            <a:endParaRPr lang="el-GR" dirty="0"/>
          </a:p>
          <a:p>
            <a:r>
              <a:rPr lang="el-GR" dirty="0"/>
              <a:t>Η γεωγραφική στόχευση βασίζεται σε διευθύνσεις </a:t>
            </a:r>
            <a:r>
              <a:rPr lang="en-GB" u="sng" dirty="0"/>
              <a:t>IP </a:t>
            </a:r>
            <a:r>
              <a:rPr lang="el-GR" u="sng" dirty="0"/>
              <a:t>και ΙΜΕΙ</a:t>
            </a:r>
            <a:r>
              <a:rPr lang="en-GB" dirty="0"/>
              <a:t>. </a:t>
            </a:r>
            <a:r>
              <a:rPr lang="el-GR" dirty="0"/>
              <a:t>Κάθε συνδεδεμένη συσκευή έχει μια μοναδική διεύθυνση </a:t>
            </a:r>
            <a:r>
              <a:rPr lang="en-GB" dirty="0"/>
              <a:t>IP </a:t>
            </a:r>
            <a:r>
              <a:rPr lang="el-GR" dirty="0"/>
              <a:t>που την καθιστά αναγνωρίσιμη. Από εκεί, οι διευθύνσεις </a:t>
            </a:r>
            <a:r>
              <a:rPr lang="en-GB" dirty="0"/>
              <a:t>IP </a:t>
            </a:r>
            <a:r>
              <a:rPr lang="el-GR" dirty="0"/>
              <a:t>της συσκευής μπορούν να αντιστοιχιστούν με τη χώρα, τον ταχυδρομικό κώδικα κ.λπ. για να προσδιοριστεί πού βρίσκονται οι χρήστες.</a:t>
            </a:r>
          </a:p>
        </p:txBody>
      </p:sp>
    </p:spTree>
    <p:extLst>
      <p:ext uri="{BB962C8B-B14F-4D97-AF65-F5344CB8AC3E}">
        <p14:creationId xmlns:p14="http://schemas.microsoft.com/office/powerpoint/2010/main" val="427455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4442-28AC-9D70-F6AE-46E7D69D655F}"/>
              </a:ext>
            </a:extLst>
          </p:cNvPr>
          <p:cNvSpPr>
            <a:spLocks noGrp="1"/>
          </p:cNvSpPr>
          <p:nvPr>
            <p:ph type="title"/>
          </p:nvPr>
        </p:nvSpPr>
        <p:spPr/>
        <p:txBody>
          <a:bodyPr/>
          <a:lstStyle/>
          <a:p>
            <a:r>
              <a:rPr lang="el-GR" dirty="0" err="1"/>
              <a:t>Γεωστόχευση</a:t>
            </a:r>
            <a:r>
              <a:rPr lang="en-US" dirty="0"/>
              <a:t> - </a:t>
            </a:r>
            <a:r>
              <a:rPr lang="en-GB" i="0" u="none" strike="noStrike" dirty="0">
                <a:effectLst/>
                <a:latin typeface="proxima-nova"/>
              </a:rPr>
              <a:t>Geotargeting</a:t>
            </a:r>
            <a:endParaRPr lang="en-GR" dirty="0"/>
          </a:p>
        </p:txBody>
      </p:sp>
      <p:sp>
        <p:nvSpPr>
          <p:cNvPr id="3" name="Content Placeholder 2">
            <a:extLst>
              <a:ext uri="{FF2B5EF4-FFF2-40B4-BE49-F238E27FC236}">
                <a16:creationId xmlns:a16="http://schemas.microsoft.com/office/drawing/2014/main" id="{0C17F031-454D-2E69-5468-C3854BC78010}"/>
              </a:ext>
            </a:extLst>
          </p:cNvPr>
          <p:cNvSpPr>
            <a:spLocks noGrp="1"/>
          </p:cNvSpPr>
          <p:nvPr>
            <p:ph idx="1"/>
          </p:nvPr>
        </p:nvSpPr>
        <p:spPr>
          <a:xfrm>
            <a:off x="680321" y="1996966"/>
            <a:ext cx="9613861" cy="4761186"/>
          </a:xfrm>
        </p:spPr>
        <p:txBody>
          <a:bodyPr>
            <a:normAutofit/>
          </a:bodyPr>
          <a:lstStyle/>
          <a:p>
            <a:r>
              <a:rPr lang="el-GR" dirty="0"/>
              <a:t>Οφέλη</a:t>
            </a:r>
          </a:p>
          <a:p>
            <a:endParaRPr lang="el-GR" dirty="0"/>
          </a:p>
          <a:p>
            <a:r>
              <a:rPr lang="el-GR" dirty="0"/>
              <a:t>Το βασικό πλεονέκτημα της γεωγραφικής στόχευσης είναι η αύξηση της εμπειρίας των πελατών μέσω της εξατομίκευσης. </a:t>
            </a:r>
          </a:p>
          <a:p>
            <a:endParaRPr lang="el-GR" dirty="0"/>
          </a:p>
          <a:p>
            <a:r>
              <a:rPr lang="el-GR" dirty="0"/>
              <a:t>Για παράδειγμα, οι επαγγελματίες του μάρκετινγκ μπορούν να στοχεύουν χρήστες με βάση τις ανάγκες που αφορούν την τοποθεσία τους, όπως ο καιρός ή οι τοπικές ειδήσεις και εκδηλώσεις. </a:t>
            </a:r>
          </a:p>
        </p:txBody>
      </p:sp>
    </p:spTree>
    <p:extLst>
      <p:ext uri="{BB962C8B-B14F-4D97-AF65-F5344CB8AC3E}">
        <p14:creationId xmlns:p14="http://schemas.microsoft.com/office/powerpoint/2010/main" val="365505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4442-28AC-9D70-F6AE-46E7D69D655F}"/>
              </a:ext>
            </a:extLst>
          </p:cNvPr>
          <p:cNvSpPr>
            <a:spLocks noGrp="1"/>
          </p:cNvSpPr>
          <p:nvPr>
            <p:ph type="title"/>
          </p:nvPr>
        </p:nvSpPr>
        <p:spPr/>
        <p:txBody>
          <a:bodyPr/>
          <a:lstStyle/>
          <a:p>
            <a:r>
              <a:rPr lang="el-GR" dirty="0" err="1"/>
              <a:t>Γεωστόχευση</a:t>
            </a:r>
            <a:r>
              <a:rPr lang="en-US" dirty="0"/>
              <a:t> - </a:t>
            </a:r>
            <a:r>
              <a:rPr lang="en-GB" i="0" u="none" strike="noStrike" dirty="0">
                <a:effectLst/>
                <a:latin typeface="proxima-nova"/>
              </a:rPr>
              <a:t>Geotargeting</a:t>
            </a:r>
            <a:endParaRPr lang="en-GR" dirty="0"/>
          </a:p>
        </p:txBody>
      </p:sp>
      <p:sp>
        <p:nvSpPr>
          <p:cNvPr id="3" name="Content Placeholder 2">
            <a:extLst>
              <a:ext uri="{FF2B5EF4-FFF2-40B4-BE49-F238E27FC236}">
                <a16:creationId xmlns:a16="http://schemas.microsoft.com/office/drawing/2014/main" id="{0C17F031-454D-2E69-5468-C3854BC78010}"/>
              </a:ext>
            </a:extLst>
          </p:cNvPr>
          <p:cNvSpPr>
            <a:spLocks noGrp="1"/>
          </p:cNvSpPr>
          <p:nvPr>
            <p:ph idx="1"/>
          </p:nvPr>
        </p:nvSpPr>
        <p:spPr>
          <a:xfrm>
            <a:off x="680321" y="1996966"/>
            <a:ext cx="9613861" cy="4761186"/>
          </a:xfrm>
        </p:spPr>
        <p:txBody>
          <a:bodyPr>
            <a:normAutofit/>
          </a:bodyPr>
          <a:lstStyle/>
          <a:p>
            <a:r>
              <a:rPr lang="el-GR" dirty="0"/>
              <a:t>Παραδείγματα</a:t>
            </a:r>
          </a:p>
          <a:p>
            <a:r>
              <a:rPr lang="el-GR" dirty="0"/>
              <a:t>Ένα δημοφιλές παράδειγμα γεωγραφικής στόχευσης είναι τα αποτελέσματα αναζήτησης </a:t>
            </a:r>
            <a:r>
              <a:rPr lang="en-GB" u="sng" dirty="0"/>
              <a:t>Google</a:t>
            </a:r>
            <a:r>
              <a:rPr lang="en-GB" dirty="0"/>
              <a:t>. </a:t>
            </a:r>
            <a:r>
              <a:rPr lang="el-GR" dirty="0"/>
              <a:t>Εάν ένας χρήστης πραγματοποιήσει αναζήτηση σε "καφετέριες", η </a:t>
            </a:r>
            <a:r>
              <a:rPr lang="en-GB" dirty="0"/>
              <a:t>Google </a:t>
            </a:r>
            <a:r>
              <a:rPr lang="el-GR" dirty="0"/>
              <a:t>θα χρησιμοποιήσει δεδομένα τοποθεσίας με βάση τη διεύθυνση </a:t>
            </a:r>
            <a:r>
              <a:rPr lang="en-GB" dirty="0"/>
              <a:t>IP </a:t>
            </a:r>
            <a:r>
              <a:rPr lang="el-GR" dirty="0"/>
              <a:t>της συσκευής από την οποία πραγματοποιείται η αναζήτηση για να επιστρέψει πληροφορίες για καφετέριες στην περιοχή. </a:t>
            </a:r>
            <a:endParaRPr lang="en-US" dirty="0"/>
          </a:p>
          <a:p>
            <a:endParaRPr lang="en-US" dirty="0"/>
          </a:p>
          <a:p>
            <a:r>
              <a:rPr lang="el-GR" dirty="0"/>
              <a:t>Ένα άλλο συνηθισμένο παράδειγμα γεωγραφικής στόχευσης γίνεται από την </a:t>
            </a:r>
            <a:r>
              <a:rPr lang="en-GB" u="sng" dirty="0"/>
              <a:t>Uber</a:t>
            </a:r>
            <a:r>
              <a:rPr lang="en-GB" dirty="0"/>
              <a:t>. </a:t>
            </a:r>
            <a:r>
              <a:rPr lang="el-GR" dirty="0"/>
              <a:t>Όταν ένας χρήστης ταξιδεύει και αφιχθεί σε μια νέα πόλη, μόλις ανοίξει την εφαρμογή θα λάβει μια ειδοποίηση σχετικά με τα διαθέσιμα αυτοκίνητα σε αυτήν την πόλη. </a:t>
            </a:r>
            <a:endParaRPr lang="en-GR" dirty="0"/>
          </a:p>
        </p:txBody>
      </p:sp>
    </p:spTree>
    <p:extLst>
      <p:ext uri="{BB962C8B-B14F-4D97-AF65-F5344CB8AC3E}">
        <p14:creationId xmlns:p14="http://schemas.microsoft.com/office/powerpoint/2010/main" val="2815884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D198-0492-5D8E-9079-0E894A6454B3}"/>
              </a:ext>
            </a:extLst>
          </p:cNvPr>
          <p:cNvSpPr>
            <a:spLocks noGrp="1"/>
          </p:cNvSpPr>
          <p:nvPr>
            <p:ph type="title"/>
          </p:nvPr>
        </p:nvSpPr>
        <p:spPr/>
        <p:txBody>
          <a:bodyPr/>
          <a:lstStyle/>
          <a:p>
            <a:r>
              <a:rPr lang="el-GR" dirty="0" err="1"/>
              <a:t>Γεωστόχευση</a:t>
            </a:r>
            <a:r>
              <a:rPr lang="en-US" dirty="0"/>
              <a:t> - </a:t>
            </a:r>
            <a:r>
              <a:rPr lang="en-GB" i="0" u="none" strike="noStrike" dirty="0">
                <a:effectLst/>
                <a:latin typeface="proxima-nova"/>
              </a:rPr>
              <a:t>Geotargeting</a:t>
            </a:r>
            <a:endParaRPr lang="en-GR" dirty="0"/>
          </a:p>
        </p:txBody>
      </p:sp>
      <p:sp>
        <p:nvSpPr>
          <p:cNvPr id="3" name="Content Placeholder 2">
            <a:extLst>
              <a:ext uri="{FF2B5EF4-FFF2-40B4-BE49-F238E27FC236}">
                <a16:creationId xmlns:a16="http://schemas.microsoft.com/office/drawing/2014/main" id="{70D44460-E5A6-C2B8-0DC6-4A44456373A3}"/>
              </a:ext>
            </a:extLst>
          </p:cNvPr>
          <p:cNvSpPr>
            <a:spLocks noGrp="1"/>
          </p:cNvSpPr>
          <p:nvPr>
            <p:ph idx="1"/>
          </p:nvPr>
        </p:nvSpPr>
        <p:spPr/>
        <p:txBody>
          <a:bodyPr/>
          <a:lstStyle/>
          <a:p>
            <a:r>
              <a:rPr lang="el-GR" dirty="0"/>
              <a:t>Παράδειγμα</a:t>
            </a:r>
            <a:endParaRPr lang="en-GR" dirty="0"/>
          </a:p>
        </p:txBody>
      </p:sp>
      <p:pic>
        <p:nvPicPr>
          <p:cNvPr id="1026" name="Picture 2" descr="Tips for Geographical Targeting in AdWords">
            <a:extLst>
              <a:ext uri="{FF2B5EF4-FFF2-40B4-BE49-F238E27FC236}">
                <a16:creationId xmlns:a16="http://schemas.microsoft.com/office/drawing/2014/main" id="{95CF4177-734B-18A5-5F62-A6213D7AD4B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15518" y="2336873"/>
            <a:ext cx="7305073" cy="434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383394"/>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{D16B8359-7C2D-A64E-99C2-4897404C8493}tf10001057</Template>
  <TotalTime>5575</TotalTime>
  <Words>1956</Words>
  <Application>Microsoft Macintosh PowerPoint</Application>
  <PresentationFormat>Widescreen</PresentationFormat>
  <Paragraphs>178</Paragraphs>
  <Slides>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Arial</vt:lpstr>
      <vt:lpstr>proxima-nova</vt:lpstr>
      <vt:lpstr>Trebuchet MS</vt:lpstr>
      <vt:lpstr>Berlin</vt:lpstr>
      <vt:lpstr>Location Based Marketing</vt:lpstr>
      <vt:lpstr>Τι είναι το μάρκετινγκ βάσει τοποθεσίας;</vt:lpstr>
      <vt:lpstr>Τύποι μάρκετινγκ βάσει τοποθεσίας</vt:lpstr>
      <vt:lpstr>Γεωστόχευση - Geotargeting</vt:lpstr>
      <vt:lpstr>Γεωστόχευση - Geotargeting</vt:lpstr>
      <vt:lpstr>Γεωστόχευση - Geotargeting</vt:lpstr>
      <vt:lpstr>Γεωστόχευση - Geotargeting</vt:lpstr>
      <vt:lpstr>Γεωστόχευση - Geotargeting</vt:lpstr>
      <vt:lpstr>Γεωστόχευση - Geotargeting</vt:lpstr>
      <vt:lpstr>Γεωστόχευση - Geotargeting</vt:lpstr>
      <vt:lpstr>Γεωφράχτη - Geofencing</vt:lpstr>
      <vt:lpstr>Γεωφράχτη - Geofencing</vt:lpstr>
      <vt:lpstr>Γεωφράχτη - Geofencing</vt:lpstr>
      <vt:lpstr>Γεωφράχτη - Geofencing</vt:lpstr>
      <vt:lpstr>Γεωφράχτη - Geofencing</vt:lpstr>
      <vt:lpstr>Γεωφράχτη - Geofencing</vt:lpstr>
      <vt:lpstr>Γεωφράχτη - Geofencing</vt:lpstr>
      <vt:lpstr>Beaconing</vt:lpstr>
      <vt:lpstr>Beaconing</vt:lpstr>
      <vt:lpstr>Beaconing</vt:lpstr>
      <vt:lpstr>Beaconing</vt:lpstr>
      <vt:lpstr>Beaconing</vt:lpstr>
      <vt:lpstr>Beaconing</vt:lpstr>
      <vt:lpstr>Beaconing</vt:lpstr>
      <vt:lpstr>Στόχευση κινητών τηλεφώνων</vt:lpstr>
      <vt:lpstr>Στόχευση κινητών τηλεφώνων  - Mobile Targeting</vt:lpstr>
      <vt:lpstr>Στόχευση κινητών τηλεφώνων  - Mobile Targeting</vt:lpstr>
      <vt:lpstr>Στόχευση κινητών τηλεφώνων</vt:lpstr>
      <vt:lpstr>Στόχευση κινητών τηλεφώνων</vt:lpstr>
      <vt:lpstr>Στόχευση κινητών τηλεφώνων</vt:lpstr>
      <vt:lpstr>Στόχευση κινητών τηλεφώνων</vt:lpstr>
      <vt:lpstr>Γεωκατακτητική – Geo Conquesting</vt:lpstr>
      <vt:lpstr>Γεωκατακτητική</vt:lpstr>
      <vt:lpstr>Γεωκατακτητική</vt:lpstr>
      <vt:lpstr>Γεωκατακτητική</vt:lpstr>
      <vt:lpstr>Γεωκατακτητική</vt:lpstr>
      <vt:lpstr>Πλεονεκτήματα στόχευσης κινητών τηλεφώνων</vt:lpstr>
      <vt:lpstr>Λόγοι χρήσης του μάρκετινγκ βάσει τοποθεσίας</vt:lpstr>
      <vt:lpstr>Αύξηση της άμεσης επισκεψιμότητας</vt:lpstr>
      <vt:lpstr>Παροχή εξατομικευμένων διαφημίσεων 1/2</vt:lpstr>
      <vt:lpstr>Παροχή εξατομικευμένων διαφημίσεων 2/2</vt:lpstr>
      <vt:lpstr>Απομάκρυνση των καταναλωτών από τον ανταγωνισμό</vt:lpstr>
      <vt:lpstr>Καλύτερη εμπειρία χρήστη</vt:lpstr>
      <vt:lpstr>Augment Reality </vt:lpstr>
      <vt:lpstr>Επαυξημένη τοποθεσία</vt:lpstr>
      <vt:lpstr>Επαυξημένη τοποθεσία</vt:lpstr>
      <vt:lpstr>Επαυξημένη τοποθεσία</vt:lpstr>
      <vt:lpstr>Επαυξημένη τοποθεσία</vt:lpstr>
      <vt:lpstr>Επαυξημένη τοποθεσία</vt:lpstr>
      <vt:lpstr>Επαυξημένη τοποθεσία</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Location Based Marketing</dc:title>
  <dc:creator>Microsoft Office User</dc:creator>
  <cp:lastModifiedBy>Microsoft Office User</cp:lastModifiedBy>
  <cp:revision>23</cp:revision>
  <dcterms:created xsi:type="dcterms:W3CDTF">2024-03-31T09:15:51Z</dcterms:created>
  <dcterms:modified xsi:type="dcterms:W3CDTF">2024-04-04T06:12:18Z</dcterms:modified>
</cp:coreProperties>
</file>