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9"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080"/>
  </p:normalViewPr>
  <p:slideViewPr>
    <p:cSldViewPr snapToGrid="0" snapToObjects="1">
      <p:cViewPr varScale="1">
        <p:scale>
          <a:sx n="91" d="100"/>
          <a:sy n="91" d="100"/>
        </p:scale>
        <p:origin x="13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12/22/20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12/22/20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AAB1-0101-DC4D-BE12-527E2E569C4A}"/>
              </a:ext>
            </a:extLst>
          </p:cNvPr>
          <p:cNvSpPr>
            <a:spLocks noGrp="1"/>
          </p:cNvSpPr>
          <p:nvPr>
            <p:ph type="ctrTitle"/>
          </p:nvPr>
        </p:nvSpPr>
        <p:spPr/>
        <p:txBody>
          <a:bodyPr/>
          <a:lstStyle/>
          <a:p>
            <a:r>
              <a:rPr lang="en-US" b="1" dirty="0"/>
              <a:t>Digital Marketing Strategy </a:t>
            </a:r>
            <a:endParaRPr lang="en-US" dirty="0"/>
          </a:p>
        </p:txBody>
      </p:sp>
      <p:sp>
        <p:nvSpPr>
          <p:cNvPr id="3" name="Subtitle 2">
            <a:extLst>
              <a:ext uri="{FF2B5EF4-FFF2-40B4-BE49-F238E27FC236}">
                <a16:creationId xmlns:a16="http://schemas.microsoft.com/office/drawing/2014/main" id="{641BE253-8BBE-FD40-ACB7-9E57137A56A0}"/>
              </a:ext>
            </a:extLst>
          </p:cNvPr>
          <p:cNvSpPr>
            <a:spLocks noGrp="1"/>
          </p:cNvSpPr>
          <p:nvPr>
            <p:ph type="subTitle" idx="1"/>
          </p:nvPr>
        </p:nvSpPr>
        <p:spPr/>
        <p:txBody>
          <a:bodyPr/>
          <a:lstStyle/>
          <a:p>
            <a:r>
              <a:rPr lang="en-US" dirty="0" err="1"/>
              <a:t>DDr</a:t>
            </a:r>
            <a:r>
              <a:rPr lang="en-US" dirty="0"/>
              <a:t>. </a:t>
            </a:r>
            <a:r>
              <a:rPr lang="en-US" dirty="0" err="1"/>
              <a:t>Damianos</a:t>
            </a:r>
            <a:r>
              <a:rPr lang="en-US" dirty="0"/>
              <a:t> </a:t>
            </a:r>
            <a:r>
              <a:rPr lang="en-US" dirty="0" err="1"/>
              <a:t>Sakas</a:t>
            </a:r>
            <a:endParaRPr lang="en-US" dirty="0"/>
          </a:p>
        </p:txBody>
      </p:sp>
    </p:spTree>
    <p:extLst>
      <p:ext uri="{BB962C8B-B14F-4D97-AF65-F5344CB8AC3E}">
        <p14:creationId xmlns:p14="http://schemas.microsoft.com/office/powerpoint/2010/main" val="105348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3: Αποτελέσματα</a:t>
            </a:r>
            <a:r>
              <a:rPr lang="en-US" dirty="0"/>
              <a:t> </a:t>
            </a:r>
            <a:r>
              <a:rPr lang="el-GR" dirty="0"/>
              <a:t>«</a:t>
            </a:r>
            <a:r>
              <a:rPr lang="en-US" dirty="0"/>
              <a:t>ηθικής</a:t>
            </a:r>
            <a:r>
              <a:rPr lang="el-GR" dirty="0"/>
              <a:t> </a:t>
            </a:r>
            <a:r>
              <a:rPr lang="en-US" dirty="0" err="1"/>
              <a:t>δωροδοκί</a:t>
            </a:r>
            <a:r>
              <a:rPr lang="en-US" dirty="0"/>
              <a:t>α</a:t>
            </a:r>
            <a:r>
              <a:rPr lang="en-US" dirty="0" err="1"/>
              <a:t>ς</a:t>
            </a:r>
            <a:r>
              <a:rPr lang="el-GR" dirty="0"/>
              <a:t>»</a:t>
            </a:r>
            <a:endParaRPr lang="en-US" dirty="0"/>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endParaRPr lang="en-US" dirty="0"/>
          </a:p>
        </p:txBody>
      </p:sp>
      <p:pic>
        <p:nvPicPr>
          <p:cNvPr id="2049" name="Picture 1" descr="page15image21442336">
            <a:extLst>
              <a:ext uri="{FF2B5EF4-FFF2-40B4-BE49-F238E27FC236}">
                <a16:creationId xmlns:a16="http://schemas.microsoft.com/office/drawing/2014/main" id="{354163D0-4E5F-7343-A13A-0EA13479F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3062" y="1993692"/>
            <a:ext cx="5867809" cy="440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27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4: </a:t>
            </a:r>
            <a:r>
              <a:rPr lang="en-US" dirty="0" err="1"/>
              <a:t>Mετ</a:t>
            </a:r>
            <a:r>
              <a:rPr lang="en-US" dirty="0"/>
              <a:t>α</a:t>
            </a:r>
            <a:r>
              <a:rPr lang="en-US" dirty="0" err="1"/>
              <a:t>τρο</a:t>
            </a:r>
            <a:r>
              <a:rPr lang="en-US" dirty="0"/>
              <a:t>πή</a:t>
            </a:r>
            <a:r>
              <a:rPr lang="el-GR" dirty="0"/>
              <a:t> </a:t>
            </a:r>
            <a:r>
              <a:rPr lang="en-US" dirty="0"/>
              <a:t>Conversion Rate</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r>
              <a:rPr lang="el-GR" dirty="0"/>
              <a:t>Ορισμένοι από το πελατειακό κοινό είναι έτοιμοι να αυξήσουν το επίπεδο δέσμευσής τους. </a:t>
            </a:r>
          </a:p>
          <a:p>
            <a:r>
              <a:rPr lang="el-GR" dirty="0"/>
              <a:t>Επένδυση νοείται είτε ο χρόνος είτε το χρήμα.</a:t>
            </a:r>
          </a:p>
          <a:p>
            <a:r>
              <a:rPr lang="el-GR" dirty="0"/>
              <a:t>Το κλειδί για την επιτυχία σε αυτό το στάδιο είναι</a:t>
            </a:r>
            <a:r>
              <a:rPr lang="en-US" dirty="0"/>
              <a:t> </a:t>
            </a:r>
            <a:r>
              <a:rPr lang="el-GR" dirty="0"/>
              <a:t>η χρησιμοποίηση των "προσφορών εισόδου". Αυτές οι προσφορές έχουν σχεδιαστεί για να δώσουν στη νέα προοπτική τεράστια αξία χωρίς να τους αναγκάσουν τους πελάτες να επενδύσουν πολλά.</a:t>
            </a:r>
          </a:p>
          <a:p>
            <a:r>
              <a:rPr lang="el-GR" dirty="0"/>
              <a:t>Σε αυτό το στάδιο, το να ζητήσετε μια σημαντική επένδυση σε ένα σύνθετο προϊόν ή υπηρεσία κρίνετε ότι είναι πολύ σύντομα. Η διαμορφωμένη πελατειακή σχέση βρίσκεται στα πρώτα στάδια της.</a:t>
            </a:r>
          </a:p>
          <a:p>
            <a:r>
              <a:rPr lang="el-GR" dirty="0"/>
              <a:t>Στην πραγματικότητα, είναι πολύ νωρίς ακόμη για να υπάρξει κερδοφορία. </a:t>
            </a:r>
            <a:endParaRPr lang="en-US" dirty="0"/>
          </a:p>
        </p:txBody>
      </p:sp>
    </p:spTree>
    <p:extLst>
      <p:ext uri="{BB962C8B-B14F-4D97-AF65-F5344CB8AC3E}">
        <p14:creationId xmlns:p14="http://schemas.microsoft.com/office/powerpoint/2010/main" val="386836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4: </a:t>
            </a:r>
            <a:r>
              <a:rPr lang="en-US" dirty="0" err="1"/>
              <a:t>Mετ</a:t>
            </a:r>
            <a:r>
              <a:rPr lang="en-US" dirty="0"/>
              <a:t>α</a:t>
            </a:r>
            <a:r>
              <a:rPr lang="en-US" dirty="0" err="1"/>
              <a:t>τρο</a:t>
            </a:r>
            <a:r>
              <a:rPr lang="en-US" dirty="0"/>
              <a:t>πή</a:t>
            </a:r>
            <a:r>
              <a:rPr lang="el-GR" dirty="0"/>
              <a:t> </a:t>
            </a:r>
            <a:r>
              <a:rPr lang="en-US" dirty="0"/>
              <a:t>Conversion Rate</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endParaRPr lang="el-GR" b="1" dirty="0"/>
          </a:p>
          <a:p>
            <a:endParaRPr lang="el-GR" b="1" dirty="0"/>
          </a:p>
          <a:p>
            <a:endParaRPr lang="el-GR" b="1" dirty="0"/>
          </a:p>
          <a:p>
            <a:r>
              <a:rPr lang="en-US" b="1" dirty="0"/>
              <a:t>The Convert stage of the Customer Value Journey is about acquiring buyers or ramping up the commitment level of the leads you already have. It is NOT about profitability.</a:t>
            </a:r>
          </a:p>
        </p:txBody>
      </p:sp>
    </p:spTree>
    <p:extLst>
      <p:ext uri="{BB962C8B-B14F-4D97-AF65-F5344CB8AC3E}">
        <p14:creationId xmlns:p14="http://schemas.microsoft.com/office/powerpoint/2010/main" val="718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4: </a:t>
            </a:r>
            <a:r>
              <a:rPr lang="en-US" dirty="0" err="1"/>
              <a:t>Mετ</a:t>
            </a:r>
            <a:r>
              <a:rPr lang="en-US" dirty="0"/>
              <a:t>α</a:t>
            </a:r>
            <a:r>
              <a:rPr lang="en-US" dirty="0" err="1"/>
              <a:t>τρο</a:t>
            </a:r>
            <a:r>
              <a:rPr lang="en-US" dirty="0"/>
              <a:t>πή</a:t>
            </a:r>
            <a:r>
              <a:rPr lang="el-GR" dirty="0"/>
              <a:t> </a:t>
            </a:r>
            <a:r>
              <a:rPr lang="en-US" dirty="0"/>
              <a:t>Conversion Rate</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r>
              <a:rPr lang="el-GR" b="1" dirty="0"/>
              <a:t>Υπάρχουν δύο τύποι προσφορών σημείου εισόδου: εκείνοι που απαιτούν δέσμευση χρόνου και εκείνοι που απαιτούν δέσμευση χρημάτων. </a:t>
            </a:r>
          </a:p>
          <a:p>
            <a:pPr lvl="1"/>
            <a:endParaRPr lang="en-US" b="1" dirty="0"/>
          </a:p>
          <a:p>
            <a:pPr lvl="1"/>
            <a:r>
              <a:rPr lang="el-GR" b="1" dirty="0"/>
              <a:t>Ο </a:t>
            </a:r>
            <a:r>
              <a:rPr lang="en-US" b="1" dirty="0"/>
              <a:t>VP </a:t>
            </a:r>
            <a:r>
              <a:rPr lang="el-GR" b="1" dirty="0"/>
              <a:t>των Επιχειρήσεων σε μια μεγάλη εταιρεία αγοράζει ένα οικονομικό βιβλίο για 8 $ σε ένα </a:t>
            </a:r>
            <a:r>
              <a:rPr lang="el-GR" b="1" dirty="0" err="1"/>
              <a:t>ιστότοπο</a:t>
            </a:r>
            <a:r>
              <a:rPr lang="el-GR" b="1" dirty="0"/>
              <a:t> συμβούλου.</a:t>
            </a:r>
          </a:p>
          <a:p>
            <a:pPr lvl="1"/>
            <a:r>
              <a:rPr lang="el-GR" b="1" dirty="0"/>
              <a:t>Μια κόρη ηλικιωμένων γονέων προγραμματίζει μια επίσκεψη σε ένα τοπικό ιατρείο.</a:t>
            </a:r>
          </a:p>
          <a:p>
            <a:pPr lvl="1"/>
            <a:r>
              <a:rPr lang="el-GR" b="1" dirty="0"/>
              <a:t>Ένας άντρας εκμεταλλεύεται μια υπηρεσία λεύκανσης δοντιών 20 $ στον τοπικό οδοντίατρό του.</a:t>
            </a:r>
          </a:p>
          <a:p>
            <a:pPr marL="0" indent="0">
              <a:buNone/>
            </a:pPr>
            <a:endParaRPr lang="el-GR" b="1" dirty="0"/>
          </a:p>
        </p:txBody>
      </p:sp>
    </p:spTree>
    <p:extLst>
      <p:ext uri="{BB962C8B-B14F-4D97-AF65-F5344CB8AC3E}">
        <p14:creationId xmlns:p14="http://schemas.microsoft.com/office/powerpoint/2010/main" val="294508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4: </a:t>
            </a:r>
            <a:r>
              <a:rPr lang="en-US" dirty="0" err="1"/>
              <a:t>Mετ</a:t>
            </a:r>
            <a:r>
              <a:rPr lang="en-US" dirty="0"/>
              <a:t>α</a:t>
            </a:r>
            <a:r>
              <a:rPr lang="en-US" dirty="0" err="1"/>
              <a:t>τρο</a:t>
            </a:r>
            <a:r>
              <a:rPr lang="en-US" dirty="0"/>
              <a:t>πή</a:t>
            </a:r>
            <a:r>
              <a:rPr lang="el-GR" dirty="0"/>
              <a:t> </a:t>
            </a:r>
            <a:r>
              <a:rPr lang="en-US" dirty="0"/>
              <a:t>Conversion Rate</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pPr marL="0" indent="0">
              <a:buNone/>
            </a:pPr>
            <a:r>
              <a:rPr lang="el-GR" b="1" dirty="0"/>
              <a:t>παράδειγμα προσφοράς από το </a:t>
            </a:r>
            <a:r>
              <a:rPr lang="en-US" b="1" dirty="0"/>
              <a:t>GoDaddy </a:t>
            </a:r>
            <a:r>
              <a:rPr lang="el-GR" b="1" dirty="0"/>
              <a:t>που κάνει εξαιρετική δουλειά στην απόκτηση νέων πελατών με εξαιρετικά χαμηλές τιμές </a:t>
            </a:r>
            <a:r>
              <a:rPr lang="en-US" b="1" dirty="0"/>
              <a:t>se </a:t>
            </a:r>
            <a:r>
              <a:rPr lang="el-GR" b="1" dirty="0"/>
              <a:t>υπηρεσίες εγγραφής </a:t>
            </a:r>
            <a:r>
              <a:rPr lang="en-US" b="1" dirty="0"/>
              <a:t>domain name</a:t>
            </a:r>
            <a:endParaRPr lang="el-GR" b="1" dirty="0"/>
          </a:p>
        </p:txBody>
      </p:sp>
      <p:pic>
        <p:nvPicPr>
          <p:cNvPr id="3073" name="Picture 1" descr="page18image21134992">
            <a:extLst>
              <a:ext uri="{FF2B5EF4-FFF2-40B4-BE49-F238E27FC236}">
                <a16:creationId xmlns:a16="http://schemas.microsoft.com/office/drawing/2014/main" id="{28F8010A-4817-134E-AE1D-BF9B11FA0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751" y="3896193"/>
            <a:ext cx="64770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61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5: Ενθουσιασμός </a:t>
            </a:r>
            <a:r>
              <a:rPr lang="en-US" dirty="0"/>
              <a:t>Excite</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r>
              <a:rPr lang="el-GR" b="1" dirty="0"/>
              <a:t>Το πρώτο που συμβάλλει στη δημιουργία σημείων ενθουσιασμού στον πελάτη είναι η ποιότητα των προϊόντων ή των υπηρεσιών που παρέχονται προς αυτόν.</a:t>
            </a:r>
            <a:endParaRPr lang="en-US" b="1" dirty="0"/>
          </a:p>
          <a:p>
            <a:endParaRPr lang="el-GR" b="1" dirty="0"/>
          </a:p>
          <a:p>
            <a:r>
              <a:rPr lang="el-GR" b="1" dirty="0"/>
              <a:t>Το δεύτερο σημείο δημιουργίας ενθουσιασμού προέρχεται από το προηγούμενο στάδιο της μετατροπής.</a:t>
            </a:r>
          </a:p>
          <a:p>
            <a:endParaRPr lang="el-GR" b="1" dirty="0"/>
          </a:p>
          <a:p>
            <a:r>
              <a:rPr lang="el-GR" b="1" dirty="0"/>
              <a:t>Μεγιστοποίηση της εμπειρίας του πελάτη, ανάλογα τα ζητούμενα του.</a:t>
            </a:r>
          </a:p>
          <a:p>
            <a:pPr marL="0" indent="0">
              <a:buNone/>
            </a:pPr>
            <a:endParaRPr lang="el-GR" b="1" dirty="0"/>
          </a:p>
        </p:txBody>
      </p:sp>
    </p:spTree>
    <p:extLst>
      <p:ext uri="{BB962C8B-B14F-4D97-AF65-F5344CB8AC3E}">
        <p14:creationId xmlns:p14="http://schemas.microsoft.com/office/powerpoint/2010/main" val="1235787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5: </a:t>
            </a:r>
            <a:r>
              <a:rPr lang="en-US" dirty="0"/>
              <a:t>πα</a:t>
            </a:r>
            <a:r>
              <a:rPr lang="en-US" dirty="0" err="1"/>
              <a:t>ρ</a:t>
            </a:r>
            <a:r>
              <a:rPr lang="en-US" dirty="0"/>
              <a:t>α</a:t>
            </a:r>
            <a:r>
              <a:rPr lang="en-US" dirty="0" err="1"/>
              <a:t>δείγμ</a:t>
            </a:r>
            <a:r>
              <a:rPr lang="en-US" dirty="0"/>
              <a:t>ατα </a:t>
            </a:r>
            <a:r>
              <a:rPr lang="en-US" dirty="0" err="1"/>
              <a:t>δημιουργί</a:t>
            </a:r>
            <a:r>
              <a:rPr lang="en-US" dirty="0"/>
              <a:t>α</a:t>
            </a:r>
            <a:r>
              <a:rPr lang="en-US" dirty="0" err="1"/>
              <a:t>ς</a:t>
            </a:r>
            <a:r>
              <a:rPr lang="en-US" dirty="0"/>
              <a:t> </a:t>
            </a:r>
            <a:r>
              <a:rPr lang="en-US" dirty="0" err="1"/>
              <a:t>ενθουσι</a:t>
            </a:r>
            <a:r>
              <a:rPr lang="en-US" dirty="0"/>
              <a:t>α</a:t>
            </a:r>
            <a:r>
              <a:rPr lang="en-US" dirty="0" err="1"/>
              <a:t>σμού</a:t>
            </a:r>
            <a:endParaRPr lang="en-US" dirty="0"/>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endParaRPr lang="el-GR" b="1" dirty="0"/>
          </a:p>
          <a:p>
            <a:r>
              <a:rPr lang="el-GR" b="1" dirty="0"/>
              <a:t>Ένα παντρεμένο ζευγάρι αγοράζει μια καφετιέρα και χρησιμοποιεί τις δωρεάν μερίδες καφέ και τον Οδηγό γρήγορης εκκίνησης για να έχει ένα καταπληκτικό φλιτζάνι καφέ μέσα σε λίγα λεπτά από το άνοιγμα του κουτιού.</a:t>
            </a:r>
          </a:p>
          <a:p>
            <a:endParaRPr lang="el-GR" b="1" dirty="0"/>
          </a:p>
          <a:p>
            <a:r>
              <a:rPr lang="el-GR" b="1" dirty="0"/>
              <a:t>Ένας νέος χρήστης της εφαρμογής μουσικής </a:t>
            </a:r>
            <a:r>
              <a:rPr lang="en-US" b="1" dirty="0"/>
              <a:t>Spotify </a:t>
            </a:r>
            <a:r>
              <a:rPr lang="el-GR" b="1" dirty="0"/>
              <a:t>περνά από μια εκπαιδευτική καθοδήγηση που του διδάσκει πώς να δημιουργήσει μια λίστα αναπαραγωγής των αγαπημένων του τραγουδιών.</a:t>
            </a:r>
          </a:p>
        </p:txBody>
      </p:sp>
    </p:spTree>
    <p:extLst>
      <p:ext uri="{BB962C8B-B14F-4D97-AF65-F5344CB8AC3E}">
        <p14:creationId xmlns:p14="http://schemas.microsoft.com/office/powerpoint/2010/main" val="375763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6: Ανέβασμα </a:t>
            </a:r>
            <a:r>
              <a:rPr lang="en-US" dirty="0"/>
              <a:t>Ascending </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lnSpcReduction="10000"/>
          </a:bodyPr>
          <a:lstStyle/>
          <a:p>
            <a:r>
              <a:rPr lang="el-GR" b="1" dirty="0"/>
              <a:t>Σε αυτό το στάδιο γίνεται αξιολόγηση των πελατών προκειμένου να φανεί εάν θα προσφέρουν στην κερδοφορία της επιχείρησης</a:t>
            </a:r>
            <a:r>
              <a:rPr lang="en-US" b="1" dirty="0"/>
              <a:t>.</a:t>
            </a:r>
          </a:p>
          <a:p>
            <a:endParaRPr lang="el-GR" b="1" dirty="0"/>
          </a:p>
          <a:p>
            <a:r>
              <a:rPr lang="el-GR" b="1" dirty="0"/>
              <a:t>Το στάδιο </a:t>
            </a:r>
            <a:r>
              <a:rPr lang="en-US" b="1" dirty="0"/>
              <a:t>Ascend </a:t>
            </a:r>
            <a:r>
              <a:rPr lang="el-GR" b="1" dirty="0"/>
              <a:t>είναι όπου ο πελάτης σας θα είναι έτοιμος να αγοράζει όλο και πιο συχνά. </a:t>
            </a:r>
          </a:p>
          <a:p>
            <a:endParaRPr lang="el-GR" b="1" dirty="0"/>
          </a:p>
          <a:p>
            <a:r>
              <a:rPr lang="el-GR" b="1" dirty="0"/>
              <a:t>Εάν η επιχείρησή έχει μια βασική προσφορά, αυτό είναι το κατάλληλο μέρος για γίνει προς τους πελάτες.</a:t>
            </a:r>
          </a:p>
          <a:p>
            <a:endParaRPr lang="el-GR" b="1" dirty="0"/>
          </a:p>
          <a:p>
            <a:r>
              <a:rPr lang="el-GR" b="1" dirty="0"/>
              <a:t>Στόχος οι πολλαπλές αγορές. Κοστίζει περισσότερο η απόκτηση ενός νέου πελάτη παρά για η πώληση σε έναν υπάρχοντα. </a:t>
            </a:r>
          </a:p>
        </p:txBody>
      </p:sp>
    </p:spTree>
    <p:extLst>
      <p:ext uri="{BB962C8B-B14F-4D97-AF65-F5344CB8AC3E}">
        <p14:creationId xmlns:p14="http://schemas.microsoft.com/office/powerpoint/2010/main" val="262099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6: Ανέβασμα </a:t>
            </a:r>
            <a:r>
              <a:rPr lang="en-US" dirty="0"/>
              <a:t>Ascending </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endParaRPr lang="el-GR" b="1" dirty="0"/>
          </a:p>
        </p:txBody>
      </p:sp>
      <p:pic>
        <p:nvPicPr>
          <p:cNvPr id="4097" name="Picture 1" descr="page22image21873680">
            <a:extLst>
              <a:ext uri="{FF2B5EF4-FFF2-40B4-BE49-F238E27FC236}">
                <a16:creationId xmlns:a16="http://schemas.microsoft.com/office/drawing/2014/main" id="{4C9E92A5-04B5-BD40-AE55-EEBCA560A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487" y="1993692"/>
            <a:ext cx="7359025" cy="445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78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7: Υποστήριξη </a:t>
            </a:r>
            <a:r>
              <a:rPr lang="en-US" dirty="0"/>
              <a:t>Advocate</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endParaRPr lang="el-GR" b="1" dirty="0"/>
          </a:p>
          <a:p>
            <a:r>
              <a:rPr lang="en-US" dirty="0" err="1"/>
              <a:t>Δημιουργί</a:t>
            </a:r>
            <a:r>
              <a:rPr lang="en-US" dirty="0"/>
              <a:t>α marketing για την ενθάρρυνση των πιστών π</a:t>
            </a:r>
            <a:r>
              <a:rPr lang="en-US" dirty="0" err="1"/>
              <a:t>ελ</a:t>
            </a:r>
            <a:r>
              <a:rPr lang="en-US" dirty="0"/>
              <a:t>α</a:t>
            </a:r>
            <a:r>
              <a:rPr lang="en-US" dirty="0" err="1"/>
              <a:t>τών</a:t>
            </a:r>
            <a:r>
              <a:rPr lang="en-US" dirty="0"/>
              <a:t> π</a:t>
            </a:r>
            <a:r>
              <a:rPr lang="en-US" dirty="0" err="1"/>
              <a:t>ρος</a:t>
            </a:r>
            <a:r>
              <a:rPr lang="en-US" dirty="0"/>
              <a:t> </a:t>
            </a:r>
            <a:r>
              <a:rPr lang="en-US" dirty="0" err="1"/>
              <a:t>υ</a:t>
            </a:r>
            <a:r>
              <a:rPr lang="en-US" dirty="0"/>
              <a:t>π</a:t>
            </a:r>
            <a:r>
              <a:rPr lang="en-US" dirty="0" err="1"/>
              <a:t>οστήριξη</a:t>
            </a:r>
            <a:r>
              <a:rPr lang="en-US" dirty="0"/>
              <a:t> της επ</a:t>
            </a:r>
            <a:r>
              <a:rPr lang="en-US" dirty="0" err="1"/>
              <a:t>ιχείρησης</a:t>
            </a:r>
            <a:r>
              <a:rPr lang="el-GR" dirty="0"/>
              <a:t>. </a:t>
            </a:r>
          </a:p>
          <a:p>
            <a:r>
              <a:rPr lang="el-GR" dirty="0"/>
              <a:t>Υποστήριξη σημαίνει ύπαρξη πελατών</a:t>
            </a:r>
            <a:r>
              <a:rPr lang="en-US" dirty="0"/>
              <a:t> </a:t>
            </a:r>
            <a:r>
              <a:rPr lang="el-GR" dirty="0"/>
              <a:t>με θετικά σχόλια για την επωνυμία της επιχείρησης.</a:t>
            </a:r>
          </a:p>
          <a:p>
            <a:r>
              <a:rPr lang="el-GR" dirty="0"/>
              <a:t>"παθητικός προωθητής" οι ευχαριστημένοι πελάτες δεν είναι απαραίτητο να υποστηρίζουν το εταιρικό όνομα της επιχείρησης με ενεργό τρόπο αλλά σε ενδεχόμενο που ερωτηθούν, θα ανταποκριθούν θετικά.</a:t>
            </a:r>
          </a:p>
          <a:p>
            <a:r>
              <a:rPr lang="el-GR" dirty="0"/>
              <a:t>Δημιουργία μάρκετινγκ που δημιουργεί σκόπιμα περισσότερους υποστηρικτές.</a:t>
            </a:r>
          </a:p>
        </p:txBody>
      </p:sp>
    </p:spTree>
    <p:extLst>
      <p:ext uri="{BB962C8B-B14F-4D97-AF65-F5344CB8AC3E}">
        <p14:creationId xmlns:p14="http://schemas.microsoft.com/office/powerpoint/2010/main" val="372838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1: Γνωστοποίηση </a:t>
            </a:r>
            <a:r>
              <a:rPr lang="en-US" dirty="0"/>
              <a:t> </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lstStyle/>
          <a:p>
            <a:r>
              <a:rPr lang="el-GR" dirty="0"/>
              <a:t>Για να μπορέσει κανείς να αγοράσει πρέπει να γνωρίζει ότι υπάρχει κάποιος που το εμπορεύεται.</a:t>
            </a:r>
          </a:p>
          <a:p>
            <a:endParaRPr lang="el-GR" dirty="0"/>
          </a:p>
          <a:p>
            <a:r>
              <a:rPr lang="el-GR" dirty="0"/>
              <a:t>Οι διαφημίσεις στο </a:t>
            </a:r>
            <a:r>
              <a:rPr lang="en-US" dirty="0"/>
              <a:t>Facebook </a:t>
            </a:r>
            <a:r>
              <a:rPr lang="el-GR" dirty="0"/>
              <a:t>είναι το τέλειο όχημα για την γνωστοποίηση.</a:t>
            </a:r>
          </a:p>
          <a:p>
            <a:r>
              <a:rPr lang="el-GR" dirty="0"/>
              <a:t>Υπάρχουν πολλοί ψηφιακή τρόποι γνωστοποίησης της ύπαρξης </a:t>
            </a:r>
          </a:p>
          <a:p>
            <a:pPr lvl="1"/>
            <a:r>
              <a:rPr lang="el-GR" dirty="0"/>
              <a:t>Ένας πατέρας δύο παιδιών βλέπει μια διαφήμιση για μια θερινή κατασκήνωση νέων παιδιών στο </a:t>
            </a:r>
            <a:r>
              <a:rPr lang="en-US" b="1" dirty="0">
                <a:solidFill>
                  <a:schemeClr val="bg1"/>
                </a:solidFill>
              </a:rPr>
              <a:t>Facebook</a:t>
            </a:r>
            <a:r>
              <a:rPr lang="en-US" dirty="0"/>
              <a:t>.</a:t>
            </a:r>
          </a:p>
          <a:p>
            <a:pPr lvl="1"/>
            <a:r>
              <a:rPr lang="el-GR" dirty="0"/>
              <a:t>Ένας διευθυντής γραφείου κάνει αναζήτηση στο </a:t>
            </a:r>
            <a:r>
              <a:rPr lang="en-US" b="1" dirty="0">
                <a:solidFill>
                  <a:schemeClr val="bg1"/>
                </a:solidFill>
              </a:rPr>
              <a:t>Google</a:t>
            </a:r>
            <a:r>
              <a:rPr lang="en-US" dirty="0"/>
              <a:t> </a:t>
            </a:r>
            <a:r>
              <a:rPr lang="el-GR" dirty="0"/>
              <a:t>για να βρει έναν νέο προμηθευτή καφέ.</a:t>
            </a:r>
          </a:p>
          <a:p>
            <a:pPr lvl="1"/>
            <a:r>
              <a:rPr lang="el-GR" dirty="0"/>
              <a:t>Ένας φοιτητής κολεγίου παρακολουθεί ένα βίντεο </a:t>
            </a:r>
            <a:r>
              <a:rPr lang="en-US" b="1" dirty="0">
                <a:solidFill>
                  <a:schemeClr val="bg1"/>
                </a:solidFill>
              </a:rPr>
              <a:t>Instagram</a:t>
            </a:r>
            <a:r>
              <a:rPr lang="en-US" dirty="0"/>
              <a:t> </a:t>
            </a:r>
            <a:r>
              <a:rPr lang="el-GR" dirty="0"/>
              <a:t>από όπου μιλάει για μια νέα μάρκα ακουστικών ακύρωσης θορύβου. </a:t>
            </a:r>
          </a:p>
          <a:p>
            <a:endParaRPr lang="en-US" dirty="0"/>
          </a:p>
        </p:txBody>
      </p:sp>
    </p:spTree>
    <p:extLst>
      <p:ext uri="{BB962C8B-B14F-4D97-AF65-F5344CB8AC3E}">
        <p14:creationId xmlns:p14="http://schemas.microsoft.com/office/powerpoint/2010/main" val="3506918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7: Υποστήριξη </a:t>
            </a:r>
            <a:r>
              <a:rPr lang="en-US" dirty="0"/>
              <a:t>Advocate</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r>
              <a:rPr lang="el-GR" dirty="0"/>
              <a:t>Πρόσκληση για συγγραφή ενός </a:t>
            </a:r>
            <a:r>
              <a:rPr lang="en-US" dirty="0"/>
              <a:t>review</a:t>
            </a:r>
            <a:endParaRPr lang="el-GR" dirty="0"/>
          </a:p>
        </p:txBody>
      </p:sp>
      <p:pic>
        <p:nvPicPr>
          <p:cNvPr id="5121" name="Picture 1" descr="page24image21186800">
            <a:extLst>
              <a:ext uri="{FF2B5EF4-FFF2-40B4-BE49-F238E27FC236}">
                <a16:creationId xmlns:a16="http://schemas.microsoft.com/office/drawing/2014/main" id="{29E2DA97-137C-A041-AC99-1561EF7EC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909" y="2713220"/>
            <a:ext cx="7316991" cy="403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57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a:t>
            </a:r>
            <a:r>
              <a:rPr lang="en-US" dirty="0"/>
              <a:t>8</a:t>
            </a:r>
            <a:r>
              <a:rPr lang="el-GR" dirty="0"/>
              <a:t>: Προώθηση </a:t>
            </a:r>
            <a:r>
              <a:rPr lang="en-US" dirty="0"/>
              <a:t>Promote</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lnSpcReduction="10000"/>
          </a:bodyPr>
          <a:lstStyle/>
          <a:p>
            <a:r>
              <a:rPr lang="el-GR" dirty="0"/>
              <a:t>Οι υπεύθυνοι προώθησης διαφέρουν από τους υποστηρικτές στο ότι επιδιώκουν ενεργά να διαδώσουν τη λέξη σχετικά με τις επωνυμίες, τα προϊόντα και τις υπηρεσίες.</a:t>
            </a:r>
          </a:p>
          <a:p>
            <a:r>
              <a:rPr lang="el-GR" dirty="0"/>
              <a:t>Είδη προώθησης </a:t>
            </a:r>
          </a:p>
          <a:p>
            <a:pPr lvl="1"/>
            <a:r>
              <a:rPr lang="el-GR" dirty="0"/>
              <a:t>Εθελούσια</a:t>
            </a:r>
          </a:p>
          <a:p>
            <a:pPr lvl="1"/>
            <a:r>
              <a:rPr lang="el-GR" dirty="0"/>
              <a:t>Με κίνητρο </a:t>
            </a:r>
          </a:p>
          <a:p>
            <a:r>
              <a:rPr lang="el-GR" dirty="0"/>
              <a:t>Αυτό βάζει το εταιρικό μήνυμά μπροστά σε ένα νέο κοινό, τους θαυμαστές, τους οπαδούς και τους φίλους του προωθητή.</a:t>
            </a:r>
          </a:p>
          <a:p>
            <a:r>
              <a:rPr lang="el-GR" dirty="0"/>
              <a:t>Αυτό το μήνυμα προώθησης χαίρει περισσότερης εμπιστοσύνης από την κλασσική διαφημιστική εκστρατεία.</a:t>
            </a:r>
          </a:p>
          <a:p>
            <a:r>
              <a:rPr lang="el-GR" dirty="0"/>
              <a:t>Σκόπιμη δημιουργία περισσότερων υποστηρικτών είναι σημαντική, διότι δημιουργεί έναν στρατό αμειβόμενων ή μη αμειβόμενων πωλητών που διαδίδουν την εταιρική εικόνα.</a:t>
            </a:r>
          </a:p>
        </p:txBody>
      </p:sp>
    </p:spTree>
    <p:extLst>
      <p:ext uri="{BB962C8B-B14F-4D97-AF65-F5344CB8AC3E}">
        <p14:creationId xmlns:p14="http://schemas.microsoft.com/office/powerpoint/2010/main" val="279416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a:t>
            </a:r>
            <a:r>
              <a:rPr lang="en-US" dirty="0"/>
              <a:t>8</a:t>
            </a:r>
            <a:r>
              <a:rPr lang="el-GR" dirty="0"/>
              <a:t>: Προώθηση </a:t>
            </a:r>
            <a:r>
              <a:rPr lang="en-US" dirty="0"/>
              <a:t>Promote</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endParaRPr lang="el-GR" dirty="0"/>
          </a:p>
          <a:p>
            <a:r>
              <a:rPr lang="el-GR" dirty="0"/>
              <a:t>Ένα καλό παράδειγμα αυτού είναι το </a:t>
            </a:r>
            <a:r>
              <a:rPr lang="en-US" dirty="0"/>
              <a:t>Dropbox. </a:t>
            </a:r>
            <a:r>
              <a:rPr lang="el-GR" dirty="0"/>
              <a:t>Όταν ξεκίνησε ως μια νέα εταιρεία σε μια νέα βιομηχανία, συνειδητοποίησαν ότι η δυνατότητα εντοπισμού θα ήταν καθοριστική για την επιτυχία τους. </a:t>
            </a:r>
          </a:p>
          <a:p>
            <a:endParaRPr lang="el-GR" dirty="0"/>
          </a:p>
          <a:p>
            <a:r>
              <a:rPr lang="el-GR" dirty="0"/>
              <a:t>Έτσι ξεκίνησαν ένα πρόγραμμα παραπομπής που έδωσε στους χρήστες του ένα ισχυρό κίνητρο για την προώθηση της υπηρεσίας σε άλλους.</a:t>
            </a:r>
          </a:p>
        </p:txBody>
      </p:sp>
    </p:spTree>
    <p:extLst>
      <p:ext uri="{BB962C8B-B14F-4D97-AF65-F5344CB8AC3E}">
        <p14:creationId xmlns:p14="http://schemas.microsoft.com/office/powerpoint/2010/main" val="391197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a:xfrm>
            <a:off x="680321" y="810378"/>
            <a:ext cx="9613861" cy="1080938"/>
          </a:xfrm>
        </p:spPr>
        <p:txBody>
          <a:bodyPr/>
          <a:lstStyle/>
          <a:p>
            <a:r>
              <a:rPr lang="el-GR" dirty="0"/>
              <a:t>Βήμα </a:t>
            </a:r>
            <a:r>
              <a:rPr lang="en-US" dirty="0"/>
              <a:t>8</a:t>
            </a:r>
            <a:r>
              <a:rPr lang="el-GR" dirty="0"/>
              <a:t>: Προώθηση </a:t>
            </a:r>
            <a:r>
              <a:rPr lang="en-US" dirty="0"/>
              <a:t>Promote</a:t>
            </a:r>
          </a:p>
        </p:txBody>
      </p:sp>
      <p:pic>
        <p:nvPicPr>
          <p:cNvPr id="6145" name="Picture 1" descr="page26image21516352">
            <a:extLst>
              <a:ext uri="{FF2B5EF4-FFF2-40B4-BE49-F238E27FC236}">
                <a16:creationId xmlns:a16="http://schemas.microsoft.com/office/drawing/2014/main" id="{502FC704-E3BE-664D-A46E-36D4B2533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8" y="2014374"/>
            <a:ext cx="6686550" cy="484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375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1: Γνωστοποίηση</a:t>
            </a:r>
            <a:r>
              <a:rPr lang="en-US" dirty="0"/>
              <a:t> </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endParaRPr lang="el-GR" dirty="0"/>
          </a:p>
          <a:p>
            <a:r>
              <a:rPr lang="el-GR" dirty="0"/>
              <a:t>Ψηφιακοί κλάδοι μάρκετινγκ που δημιουργούν γνωστοποίηση</a:t>
            </a:r>
          </a:p>
          <a:p>
            <a:endParaRPr lang="el-GR" dirty="0"/>
          </a:p>
          <a:p>
            <a:r>
              <a:rPr lang="el-GR" dirty="0"/>
              <a:t>Για να βελτιωθεί η γνωστοποίηση της εταιρείας υπάρχουν διάφορες στρατηγικές ψηφιακού </a:t>
            </a:r>
            <a:r>
              <a:rPr lang="el-GR" dirty="0" err="1"/>
              <a:t>marketing</a:t>
            </a:r>
            <a:r>
              <a:rPr lang="el-GR" dirty="0"/>
              <a:t> μεταξύ των οποίων:</a:t>
            </a:r>
          </a:p>
          <a:p>
            <a:pPr lvl="1"/>
            <a:endParaRPr lang="el-GR" dirty="0"/>
          </a:p>
          <a:p>
            <a:pPr lvl="1"/>
            <a:r>
              <a:rPr lang="el-GR" dirty="0"/>
              <a:t>Ψηφιακή διαφήμιση</a:t>
            </a:r>
          </a:p>
          <a:p>
            <a:pPr lvl="1"/>
            <a:r>
              <a:rPr lang="el-GR" dirty="0"/>
              <a:t>Μάρκετινγκ μηχανών αναζήτησης</a:t>
            </a:r>
          </a:p>
          <a:p>
            <a:pPr lvl="1"/>
            <a:r>
              <a:rPr lang="el-GR" dirty="0"/>
              <a:t>Περιεχόμενο μάρκετινγκ</a:t>
            </a:r>
          </a:p>
          <a:p>
            <a:pPr lvl="1"/>
            <a:r>
              <a:rPr lang="el-GR" dirty="0"/>
              <a:t>Μάρκετινγκ κοινωνικών δικτύων</a:t>
            </a:r>
          </a:p>
          <a:p>
            <a:pPr lvl="1"/>
            <a:r>
              <a:rPr lang="el-GR" dirty="0"/>
              <a:t>Διαχείριση κοινότητας</a:t>
            </a:r>
          </a:p>
          <a:p>
            <a:pPr lvl="1"/>
            <a:r>
              <a:rPr lang="en-US" dirty="0"/>
              <a:t>Copywriting</a:t>
            </a:r>
          </a:p>
        </p:txBody>
      </p:sp>
    </p:spTree>
    <p:extLst>
      <p:ext uri="{BB962C8B-B14F-4D97-AF65-F5344CB8AC3E}">
        <p14:creationId xmlns:p14="http://schemas.microsoft.com/office/powerpoint/2010/main" val="225590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2: Δημιουργία Αφοσίωσης</a:t>
            </a:r>
            <a:r>
              <a:rPr lang="en-US" dirty="0"/>
              <a:t> </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lnSpcReduction="10000"/>
          </a:bodyPr>
          <a:lstStyle/>
          <a:p>
            <a:endParaRPr lang="el-GR" dirty="0"/>
          </a:p>
          <a:p>
            <a:r>
              <a:rPr lang="el-GR" dirty="0"/>
              <a:t>Πρώτα στάδια μιας σχέσης με τους πελάτες.</a:t>
            </a:r>
          </a:p>
          <a:p>
            <a:r>
              <a:rPr lang="el-GR" dirty="0"/>
              <a:t>Ανυπαρξία εμπιστοσύνης</a:t>
            </a:r>
          </a:p>
          <a:p>
            <a:r>
              <a:rPr lang="el-GR" dirty="0"/>
              <a:t>Ανάπτυξη σχέσης με προοπτική.</a:t>
            </a:r>
          </a:p>
          <a:p>
            <a:r>
              <a:rPr lang="el-GR" dirty="0"/>
              <a:t>Αφοσίωση, είναι το </a:t>
            </a:r>
            <a:r>
              <a:rPr lang="el-GR"/>
              <a:t>σημείο όπου </a:t>
            </a:r>
            <a:r>
              <a:rPr lang="el-GR" dirty="0"/>
              <a:t>γίνεται η έναρξη της αφοσίωσης του πελάτη στο εταιρικό όνομα. </a:t>
            </a:r>
          </a:p>
          <a:p>
            <a:r>
              <a:rPr lang="el-GR" dirty="0"/>
              <a:t>Η εμπλοκή του πελάτη με την εταιρεία γίνεται μέσω της εταιρικής ιστοσελίδας και κάποιου είδους περιεχομένου που παρέχει ψυχαγωγία, πληροφορίες ή και τα δύο.</a:t>
            </a:r>
          </a:p>
          <a:p>
            <a:r>
              <a:rPr lang="el-GR" dirty="0"/>
              <a:t>Η δέσμευση είναι κάτι που πρέπει να συνεχιστεί καθ 'όλη τη διάρκεια πελατειακών σχέσεων. Δεν γίνεται μόνο για την δημιουργία της αφοσίωσης.</a:t>
            </a:r>
            <a:endParaRPr lang="en-US" dirty="0"/>
          </a:p>
        </p:txBody>
      </p:sp>
    </p:spTree>
    <p:extLst>
      <p:ext uri="{BB962C8B-B14F-4D97-AF65-F5344CB8AC3E}">
        <p14:creationId xmlns:p14="http://schemas.microsoft.com/office/powerpoint/2010/main" val="132817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2: Δημιουργία Αφοσίωσης</a:t>
            </a:r>
            <a:r>
              <a:rPr lang="en-US" dirty="0"/>
              <a:t> </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r>
              <a:rPr lang="el-GR" dirty="0"/>
              <a:t>Η αφοσίωση συνήθως εμφανίζεται με τη μορφή περιεχομένου ή την δημιουργία κοινότητας. </a:t>
            </a:r>
          </a:p>
          <a:p>
            <a:r>
              <a:rPr lang="el-GR" dirty="0"/>
              <a:t>Ένας πατέρας λαμβάνει ένα ενημερωτικό δελτίο μέσω </a:t>
            </a:r>
            <a:r>
              <a:rPr lang="el-GR" b="1" dirty="0">
                <a:solidFill>
                  <a:schemeClr val="bg1"/>
                </a:solidFill>
              </a:rPr>
              <a:t>ηλεκτρονικού ταχυδρομείου </a:t>
            </a:r>
            <a:r>
              <a:rPr lang="el-GR" dirty="0"/>
              <a:t>από τον οικονομικό του σύμβουλο όπου περιγράφει διάφορους τρόπους για να εξοικονομήσει χρήματα για τα δίδακτρα του παιδιού, μειώνοντας παράλληλα τους φόρους.</a:t>
            </a:r>
          </a:p>
          <a:p>
            <a:r>
              <a:rPr lang="el-GR" dirty="0"/>
              <a:t>• Ο ιδιοκτήτης ενός οινοπωλείου δραστηριοποιείται σε μια κοινότητα </a:t>
            </a:r>
            <a:r>
              <a:rPr lang="en-US" b="1" dirty="0">
                <a:solidFill>
                  <a:schemeClr val="bg1"/>
                </a:solidFill>
              </a:rPr>
              <a:t>Facebook</a:t>
            </a:r>
            <a:r>
              <a:rPr lang="en-US" dirty="0"/>
              <a:t> </a:t>
            </a:r>
            <a:r>
              <a:rPr lang="el-GR" dirty="0"/>
              <a:t>για οινοποιεία και άλλους λιανοπωλητές οίνου.</a:t>
            </a:r>
          </a:p>
          <a:p>
            <a:r>
              <a:rPr lang="el-GR" dirty="0"/>
              <a:t>• Μια νέα μητέρα παρακολουθεί ένα βίντεο στο </a:t>
            </a:r>
            <a:r>
              <a:rPr lang="en-US" b="1" dirty="0">
                <a:solidFill>
                  <a:schemeClr val="bg1"/>
                </a:solidFill>
              </a:rPr>
              <a:t>YouTube</a:t>
            </a:r>
            <a:r>
              <a:rPr lang="en-US" dirty="0"/>
              <a:t> </a:t>
            </a:r>
            <a:r>
              <a:rPr lang="el-GR" dirty="0"/>
              <a:t>από την </a:t>
            </a:r>
            <a:r>
              <a:rPr lang="en-US" dirty="0"/>
              <a:t>Johnson &amp; Johnson </a:t>
            </a:r>
            <a:r>
              <a:rPr lang="el-GR" dirty="0"/>
              <a:t>που δείχνει πώς να κάνει το μωρό της μπάνιο.</a:t>
            </a:r>
            <a:endParaRPr lang="en-US" dirty="0"/>
          </a:p>
        </p:txBody>
      </p:sp>
    </p:spTree>
    <p:extLst>
      <p:ext uri="{BB962C8B-B14F-4D97-AF65-F5344CB8AC3E}">
        <p14:creationId xmlns:p14="http://schemas.microsoft.com/office/powerpoint/2010/main" val="401512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2: Δημιουργία Αφοσίωσης</a:t>
            </a:r>
            <a:r>
              <a:rPr lang="en-US" dirty="0"/>
              <a:t> </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r>
              <a:rPr lang="el-GR" dirty="0"/>
              <a:t>Παράδειγμα</a:t>
            </a:r>
            <a:endParaRPr lang="en-US" dirty="0"/>
          </a:p>
        </p:txBody>
      </p:sp>
      <p:pic>
        <p:nvPicPr>
          <p:cNvPr id="1025" name="Picture 1" descr="page12image21422832">
            <a:extLst>
              <a:ext uri="{FF2B5EF4-FFF2-40B4-BE49-F238E27FC236}">
                <a16:creationId xmlns:a16="http://schemas.microsoft.com/office/drawing/2014/main" id="{26E4380C-EC83-7E43-8DAF-AD51A8B44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867" y="2123790"/>
            <a:ext cx="4774908" cy="446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30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3: Εγγραφή </a:t>
            </a:r>
            <a:r>
              <a:rPr lang="en-US" dirty="0"/>
              <a:t>Subscribe</a:t>
            </a:r>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r>
              <a:rPr lang="en-US" dirty="0"/>
              <a:t>Πα</a:t>
            </a:r>
            <a:r>
              <a:rPr lang="en-US" dirty="0" err="1"/>
              <a:t>ρά</a:t>
            </a:r>
            <a:r>
              <a:rPr lang="en-US" dirty="0"/>
              <a:t> την </a:t>
            </a:r>
            <a:r>
              <a:rPr lang="en-US" dirty="0" err="1"/>
              <a:t>δημιουργί</a:t>
            </a:r>
            <a:r>
              <a:rPr lang="en-US" dirty="0"/>
              <a:t>α της α</a:t>
            </a:r>
            <a:r>
              <a:rPr lang="en-US" dirty="0" err="1"/>
              <a:t>φοσίωσης</a:t>
            </a:r>
            <a:r>
              <a:rPr lang="en-US" dirty="0"/>
              <a:t> </a:t>
            </a:r>
            <a:r>
              <a:rPr lang="en-US" dirty="0" err="1"/>
              <a:t>είν</a:t>
            </a:r>
            <a:r>
              <a:rPr lang="en-US" dirty="0"/>
              <a:t>αι π</a:t>
            </a:r>
            <a:r>
              <a:rPr lang="en-US" dirty="0" err="1"/>
              <a:t>ολύ</a:t>
            </a:r>
            <a:r>
              <a:rPr lang="en-US" dirty="0"/>
              <a:t> π</a:t>
            </a:r>
            <a:r>
              <a:rPr lang="en-US" dirty="0" err="1"/>
              <a:t>ιθ</a:t>
            </a:r>
            <a:r>
              <a:rPr lang="en-US" dirty="0"/>
              <a:t>α</a:t>
            </a:r>
            <a:r>
              <a:rPr lang="en-US" dirty="0" err="1"/>
              <a:t>νό</a:t>
            </a:r>
            <a:r>
              <a:rPr lang="el-GR" dirty="0"/>
              <a:t> λόγω πληθώρα προωθητικών ενεργειών και μεγάλου όγκου πληροφοριών χωρίς συγκομιδή προσωπικών στοιχείων οι πελατειακές σχέσεις είναι εφήμερες.</a:t>
            </a:r>
          </a:p>
          <a:p>
            <a:endParaRPr lang="el-GR" dirty="0"/>
          </a:p>
          <a:p>
            <a:r>
              <a:rPr lang="el-GR" dirty="0"/>
              <a:t>«ηθική δωροδοκία». Προώθηση μίας πολύτιμης προσφοράς, με αντάλλαγμα τα στοιχεία επικοινωνίας του υποψήφιου πελάτη.</a:t>
            </a:r>
            <a:endParaRPr lang="en-US" dirty="0"/>
          </a:p>
        </p:txBody>
      </p:sp>
    </p:spTree>
    <p:extLst>
      <p:ext uri="{BB962C8B-B14F-4D97-AF65-F5344CB8AC3E}">
        <p14:creationId xmlns:p14="http://schemas.microsoft.com/office/powerpoint/2010/main" val="109473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3: </a:t>
            </a:r>
            <a:r>
              <a:rPr lang="en-US" dirty="0"/>
              <a:t>πα</a:t>
            </a:r>
            <a:r>
              <a:rPr lang="en-US" dirty="0" err="1"/>
              <a:t>ρ</a:t>
            </a:r>
            <a:r>
              <a:rPr lang="en-US" dirty="0"/>
              <a:t>α</a:t>
            </a:r>
            <a:r>
              <a:rPr lang="en-US" dirty="0" err="1"/>
              <a:t>δείγμ</a:t>
            </a:r>
            <a:r>
              <a:rPr lang="en-US" dirty="0"/>
              <a:t>ατα ηθικής</a:t>
            </a:r>
            <a:r>
              <a:rPr lang="el-GR" dirty="0"/>
              <a:t> </a:t>
            </a:r>
            <a:r>
              <a:rPr lang="en-US" dirty="0" err="1"/>
              <a:t>δωροδοκί</a:t>
            </a:r>
            <a:r>
              <a:rPr lang="en-US" dirty="0"/>
              <a:t>α</a:t>
            </a:r>
            <a:r>
              <a:rPr lang="en-US" dirty="0" err="1"/>
              <a:t>ς</a:t>
            </a:r>
            <a:endParaRPr lang="en-US" dirty="0"/>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endParaRPr lang="el-GR" dirty="0"/>
          </a:p>
          <a:p>
            <a:r>
              <a:rPr lang="el-GR" dirty="0"/>
              <a:t>Ένας νέος επαγγελματίας εγγράφεται σε ένα διαδικτυακό σεμινάριο που παρουσιάζεται από έναν τοπικό μεσίτη σχετικά με τις βέλτιστες πρακτικές αγοράς ενός πρώτου σπιτιού.</a:t>
            </a:r>
          </a:p>
          <a:p>
            <a:r>
              <a:rPr lang="el-GR" dirty="0"/>
              <a:t>Ένα κορίτσι πανεπιστημίου συμπληρώνει μια φόρμα σε ένα </a:t>
            </a:r>
            <a:r>
              <a:rPr lang="en-US" dirty="0"/>
              <a:t>blog </a:t>
            </a:r>
            <a:r>
              <a:rPr lang="el-GR" dirty="0"/>
              <a:t>για να λάβει ένα δωρεάν δείγμα μιας νέας κρέμας προσώπου.</a:t>
            </a:r>
          </a:p>
          <a:p>
            <a:r>
              <a:rPr lang="el-GR" dirty="0"/>
              <a:t>Ο διευθυντής Ανθρώπινου Δυναμικού σε μια μεσαίου μεγέθους εταιρεία εγγράφεται για μια επίδειξη μιας νέας εφαρμογής που μπορεί να χρησιμοποιήσει για τη διαχείριση της πρόσληψης νέων υπαλλήλων.</a:t>
            </a:r>
            <a:endParaRPr lang="en-US" dirty="0"/>
          </a:p>
        </p:txBody>
      </p:sp>
    </p:spTree>
    <p:extLst>
      <p:ext uri="{BB962C8B-B14F-4D97-AF65-F5344CB8AC3E}">
        <p14:creationId xmlns:p14="http://schemas.microsoft.com/office/powerpoint/2010/main" val="461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E9C-B7B4-FF4C-A7BC-1B1F3DFC3807}"/>
              </a:ext>
            </a:extLst>
          </p:cNvPr>
          <p:cNvSpPr>
            <a:spLocks noGrp="1"/>
          </p:cNvSpPr>
          <p:nvPr>
            <p:ph type="title"/>
          </p:nvPr>
        </p:nvSpPr>
        <p:spPr/>
        <p:txBody>
          <a:bodyPr/>
          <a:lstStyle/>
          <a:p>
            <a:r>
              <a:rPr lang="el-GR" dirty="0"/>
              <a:t>Βήμα 3: Αποτελέσματα</a:t>
            </a:r>
            <a:r>
              <a:rPr lang="en-US" dirty="0"/>
              <a:t> </a:t>
            </a:r>
            <a:r>
              <a:rPr lang="el-GR" dirty="0"/>
              <a:t>«</a:t>
            </a:r>
            <a:r>
              <a:rPr lang="en-US" dirty="0"/>
              <a:t>ηθικής</a:t>
            </a:r>
            <a:r>
              <a:rPr lang="el-GR" dirty="0"/>
              <a:t> </a:t>
            </a:r>
            <a:r>
              <a:rPr lang="en-US" dirty="0" err="1"/>
              <a:t>δωροδοκί</a:t>
            </a:r>
            <a:r>
              <a:rPr lang="en-US" dirty="0"/>
              <a:t>α</a:t>
            </a:r>
            <a:r>
              <a:rPr lang="en-US" dirty="0" err="1"/>
              <a:t>ς</a:t>
            </a:r>
            <a:r>
              <a:rPr lang="el-GR" dirty="0"/>
              <a:t>»</a:t>
            </a:r>
            <a:endParaRPr lang="en-US" dirty="0"/>
          </a:p>
        </p:txBody>
      </p:sp>
      <p:sp>
        <p:nvSpPr>
          <p:cNvPr id="3" name="Content Placeholder 2">
            <a:extLst>
              <a:ext uri="{FF2B5EF4-FFF2-40B4-BE49-F238E27FC236}">
                <a16:creationId xmlns:a16="http://schemas.microsoft.com/office/drawing/2014/main" id="{8730677D-6B75-2448-9005-03CE791265ED}"/>
              </a:ext>
            </a:extLst>
          </p:cNvPr>
          <p:cNvSpPr>
            <a:spLocks noGrp="1"/>
          </p:cNvSpPr>
          <p:nvPr>
            <p:ph idx="1"/>
          </p:nvPr>
        </p:nvSpPr>
        <p:spPr>
          <a:xfrm>
            <a:off x="680321" y="1993692"/>
            <a:ext cx="9613861" cy="4721901"/>
          </a:xfrm>
        </p:spPr>
        <p:txBody>
          <a:bodyPr>
            <a:normAutofit/>
          </a:bodyPr>
          <a:lstStyle/>
          <a:p>
            <a:r>
              <a:rPr lang="el-GR" dirty="0"/>
              <a:t>Σε κάθε περίπτωση, ο υποψήφιος συμπληρώνει μια φόρμα, παρέχει τα στοιχεία επικοινωνίας τους και αποστέλλεται πληροφορίες σχετικά με τον τρόπο πρόσβασης στην προσφορά.</a:t>
            </a:r>
          </a:p>
          <a:p>
            <a:endParaRPr lang="el-GR" dirty="0"/>
          </a:p>
          <a:p>
            <a:r>
              <a:rPr lang="el-GR" dirty="0"/>
              <a:t>Στο νεαρό επαγγελματία αποστέλλεται η ώρα και η διεύθυνση </a:t>
            </a:r>
            <a:r>
              <a:rPr lang="en-US" dirty="0"/>
              <a:t>URL </a:t>
            </a:r>
            <a:r>
              <a:rPr lang="el-GR" dirty="0"/>
              <a:t>του διαδικτυακού σεμιναρίου με </a:t>
            </a:r>
            <a:r>
              <a:rPr lang="en-US" dirty="0"/>
              <a:t>email</a:t>
            </a:r>
            <a:r>
              <a:rPr lang="el-GR" dirty="0"/>
              <a:t>.</a:t>
            </a:r>
          </a:p>
          <a:p>
            <a:r>
              <a:rPr lang="el-GR" dirty="0"/>
              <a:t>Στο κορίτσι αποστέλλεται ευχαριστήριο μήνυμα ηλεκτρονικού ταχυδρομείου που του λέει ότι η κρέμα προσώπου βρίσκεται στο ταχυδρομείο.</a:t>
            </a:r>
          </a:p>
          <a:p>
            <a:r>
              <a:rPr lang="el-GR" dirty="0"/>
              <a:t>Με τον διευθυντή υπάρχει ηλεκτρονική επικοινωνία για να προγραμματίσει την επίδειξή του νέου προγράμματος.</a:t>
            </a:r>
            <a:endParaRPr lang="en-US" dirty="0"/>
          </a:p>
        </p:txBody>
      </p:sp>
    </p:spTree>
    <p:extLst>
      <p:ext uri="{BB962C8B-B14F-4D97-AF65-F5344CB8AC3E}">
        <p14:creationId xmlns:p14="http://schemas.microsoft.com/office/powerpoint/2010/main" val="252500594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694</TotalTime>
  <Words>1226</Words>
  <Application>Microsoft Macintosh PowerPoint</Application>
  <PresentationFormat>Widescreen</PresentationFormat>
  <Paragraphs>114</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Trebuchet MS</vt:lpstr>
      <vt:lpstr>Berlin</vt:lpstr>
      <vt:lpstr>Digital Marketing Strategy </vt:lpstr>
      <vt:lpstr>Βήμα 1: Γνωστοποίηση  </vt:lpstr>
      <vt:lpstr>Βήμα 1: Γνωστοποίηση </vt:lpstr>
      <vt:lpstr>Βήμα 2: Δημιουργία Αφοσίωσης </vt:lpstr>
      <vt:lpstr>Βήμα 2: Δημιουργία Αφοσίωσης </vt:lpstr>
      <vt:lpstr>Βήμα 2: Δημιουργία Αφοσίωσης </vt:lpstr>
      <vt:lpstr>Βήμα 3: Εγγραφή Subscribe</vt:lpstr>
      <vt:lpstr>Βήμα 3: παραδείγματα ηθικής δωροδοκίας</vt:lpstr>
      <vt:lpstr>Βήμα 3: Αποτελέσματα «ηθικής δωροδοκίας»</vt:lpstr>
      <vt:lpstr>Βήμα 3: Αποτελέσματα «ηθικής δωροδοκίας»</vt:lpstr>
      <vt:lpstr>Βήμα 4: Mετατροπή Conversion Rate</vt:lpstr>
      <vt:lpstr>Βήμα 4: Mετατροπή Conversion Rate</vt:lpstr>
      <vt:lpstr>Βήμα 4: Mετατροπή Conversion Rate</vt:lpstr>
      <vt:lpstr>Βήμα 4: Mετατροπή Conversion Rate</vt:lpstr>
      <vt:lpstr>Βήμα 5: Ενθουσιασμός Excite</vt:lpstr>
      <vt:lpstr>Βήμα 5: παραδείγματα δημιουργίας ενθουσιασμού</vt:lpstr>
      <vt:lpstr>Βήμα 6: Ανέβασμα Ascending </vt:lpstr>
      <vt:lpstr>Βήμα 6: Ανέβασμα Ascending </vt:lpstr>
      <vt:lpstr>Βήμα 7: Υποστήριξη Advocate</vt:lpstr>
      <vt:lpstr>Βήμα 7: Υποστήριξη Advocate</vt:lpstr>
      <vt:lpstr>Βήμα 8: Προώθηση Promote</vt:lpstr>
      <vt:lpstr>Βήμα 8: Προώθηση Promote</vt:lpstr>
      <vt:lpstr>Βήμα 8: Προώθηση Promote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Strategy </dc:title>
  <dc:creator>Damianos Sakas</dc:creator>
  <cp:lastModifiedBy>Damianos Sakas</cp:lastModifiedBy>
  <cp:revision>16</cp:revision>
  <dcterms:created xsi:type="dcterms:W3CDTF">2020-10-16T19:12:46Z</dcterms:created>
  <dcterms:modified xsi:type="dcterms:W3CDTF">2020-12-22T10:59:09Z</dcterms:modified>
</cp:coreProperties>
</file>