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8"/>
  </p:notes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348" r:id="rId10"/>
    <p:sldId id="263" r:id="rId11"/>
    <p:sldId id="346" r:id="rId12"/>
    <p:sldId id="345" r:id="rId13"/>
    <p:sldId id="352" r:id="rId14"/>
    <p:sldId id="349" r:id="rId15"/>
    <p:sldId id="353" r:id="rId16"/>
    <p:sldId id="351" r:id="rId17"/>
    <p:sldId id="360" r:id="rId18"/>
    <p:sldId id="362" r:id="rId19"/>
    <p:sldId id="361" r:id="rId20"/>
    <p:sldId id="347" r:id="rId21"/>
    <p:sldId id="355" r:id="rId22"/>
    <p:sldId id="356" r:id="rId23"/>
    <p:sldId id="357" r:id="rId24"/>
    <p:sldId id="354" r:id="rId25"/>
    <p:sldId id="350" r:id="rId26"/>
    <p:sldId id="358" r:id="rId27"/>
    <p:sldId id="359" r:id="rId28"/>
    <p:sldId id="363" r:id="rId29"/>
    <p:sldId id="365" r:id="rId30"/>
    <p:sldId id="366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" panose="02040503050406030204" pitchFamily="18" charset="0"/>
      <p:regular r:id="rId53"/>
      <p:bold r:id="rId54"/>
      <p:italic r:id="rId55"/>
      <p:boldItalic r:id="rId56"/>
    </p:embeddedFont>
    <p:embeddedFont>
      <p:font typeface="Rambla" panose="020F0502020204030204" pitchFamily="34" charset="0"/>
      <p:regular r:id="rId57"/>
      <p:bold r:id="rId58"/>
      <p:italic r:id="rId59"/>
      <p:boldItalic r:id="rId60"/>
    </p:embeddedFont>
    <p:embeddedFont>
      <p:font typeface="Rockwell" panose="02060603020205020403" pitchFamily="18" charset="77"/>
      <p:regular r:id="rId61"/>
      <p:bold r:id="rId62"/>
      <p:italic r:id="rId63"/>
      <p:boldItalic r:id="rId64"/>
    </p:embeddedFont>
    <p:embeddedFont>
      <p:font typeface="Rockwell Condensed" panose="02060603050405020104" pitchFamily="18" charset="77"/>
      <p:regular r:id="rId65"/>
      <p:bold r:id="rId66"/>
    </p:embeddedFont>
    <p:embeddedFont>
      <p:font typeface="Rockwell Extra Bold" panose="02060603020205020403" pitchFamily="18" charset="77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94"/>
    <p:restoredTop sz="95782"/>
  </p:normalViewPr>
  <p:slideViewPr>
    <p:cSldViewPr snapToGrid="0">
      <p:cViewPr varScale="1">
        <p:scale>
          <a:sx n="122" d="100"/>
          <a:sy n="122" d="100"/>
        </p:scale>
        <p:origin x="976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41776ff6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441776ff6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091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04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992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393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5075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9078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8515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4331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210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091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111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2686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3241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0543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574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5300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1197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083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1185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428add4b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428add4b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9f96a33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9f96a33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935c3075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5935c3075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424a3e0b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424a3e0b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424a3e0b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424a3e0b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dbbae49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dbbae493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424a3e0b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424a3e0b3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428add4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428add4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dbbae493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dbbae493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dbbae493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dbbae493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52a162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152a162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152a162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152a162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dbbae493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dbbae493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c96d7ad0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c96d7ad0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935c3075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935c3075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dc749ee4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dc749ee4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935c307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935c307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935c307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935c307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91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495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80206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831350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71279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14245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39256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775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943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01013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710187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8179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301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rofile/Ioannis_Drivas2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r.linkedin.com/in/ioannis-c-drivas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el-gr.facebook.com/Ioannis.C.Drivas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bm.aua.gr/?page_id=528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xpandedramblings.com/index.php/by-the-numbers-17-amazing-facebook-stat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ordstream.co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stream.co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oserscafe.com/facebook-ad-targeting-options-infographic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/>
          <p:nvPr/>
        </p:nvSpPr>
        <p:spPr>
          <a:xfrm>
            <a:off x="311700" y="414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2</a:t>
            </a:r>
            <a:endParaRPr sz="40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l-GR" sz="40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Χτίζοντας την Facebook Σελίδα της Επιχείρησης μας</a:t>
            </a:r>
            <a:endParaRPr sz="40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5" name="Google Shape;2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800" y="2933875"/>
            <a:ext cx="6108400" cy="3602400"/>
          </a:xfrm>
          <a:prstGeom prst="rect">
            <a:avLst/>
          </a:prstGeom>
          <a:noFill/>
          <a:ln w="19050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Δυνατότητα επικοινωνίας και δημιουργίας συνεργασιών με άλλες επιχειρήσεις - οργανισμούς. Μάλιστα αυτές οι συνεργασίες δεν είναι κατ’ ανάγκη μεταξύ επιχειρήσεων με κοινά προϊόντα-υπηρεσίες προς πώληση. </a:t>
            </a:r>
            <a:endParaRPr sz="18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Για παράδειγμα, ας φέρουμε στο μυαλό μας περιπτώσεις όπου επιχειρήσεις ανακοινώνουν συνεργασίες με εκπαιδευτικούς φορείς..</a:t>
            </a:r>
            <a:endParaRPr sz="18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Η ανακοίνωση συνεργασιών πάντοτε υπήρχε (με παραδοσιακούς τρόπους μάρκετινγκ &amp; προώθησης). Εντούτοις πλέον, μέσω των κοινωνικών δικτύων έχουμε την δυνατότητα να δημιουργήσουμε συνέργειες με άλλες επιχειρήσεις - οργανισμούς τις οποίες μπορούμε:</a:t>
            </a:r>
            <a:endParaRPr sz="18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1FADCC"/>
              </a:buClr>
              <a:buSzPts val="1800"/>
              <a:buFont typeface="Times New Roman"/>
              <a:buChar char="●"/>
            </a:pP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να τις προβάλουμε σε συγκεκριμένο πληθυσμιακό κοινό που επιθυμούμε το οποίο αντικατοπτρίζει το </a:t>
            </a:r>
            <a:r>
              <a:rPr lang="el-GR" sz="18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</a:t>
            </a: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18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</a:t>
            </a: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που απευθύνεται κάθε μας προϊόν-υπηρεσία</a:t>
            </a:r>
            <a:endParaRPr sz="18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FADCC"/>
              </a:buClr>
              <a:buSzPts val="1800"/>
              <a:buFont typeface="Times New Roman"/>
              <a:buChar char="●"/>
            </a:pP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να τις αναπτύξουμε και να τις προβάλλουμε ακόμα περισσότερο μέσω της κοινής διοργάνωσης εκδηλώσεων και δράσεων (</a:t>
            </a:r>
            <a:r>
              <a:rPr lang="el-GR" sz="18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events</a:t>
            </a:r>
            <a:r>
              <a:rPr lang="el-GR" sz="18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Marketing Mix 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Το κοινό στόχευσης χωρίζεται σε 2 μεγάλες κατηγορίες: τους καταναλωτές και τις επιχειρήσεις.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Ορισμένες εταιρείες εξυπηρετούν μεμονωμένους αγοραστές (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B2C),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ενώ άλλες εξυπηρετούν εταιρείες και οργανισμούς (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B2B). 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Το μίγμα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marketing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που θα εφαρμοστεί σε μια επιχείρηση θα διαφέρει πολύ από εκείνο που θα εφαρμοστεί πάνω σε έναν καταναλωτή.</a:t>
            </a:r>
            <a:endParaRPr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352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Εστιασμ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ό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ς στην κατάλληλη </a:t>
            </a:r>
            <a:r>
              <a:rPr lang="en-US" b="1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buyer persona</a:t>
            </a:r>
            <a:r>
              <a:rPr lang="el-GR" b="1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. 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5AAF8-15E9-6746-BE13-4CEE8A9E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535" y="2773476"/>
            <a:ext cx="5528930" cy="37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Εστιασμ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ό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ς στην κατάλληλη </a:t>
            </a:r>
            <a:r>
              <a:rPr lang="en-US" b="1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buyer persona</a:t>
            </a:r>
            <a:r>
              <a:rPr lang="el-GR" b="1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.</a:t>
            </a:r>
            <a:endParaRPr lang="en-US" b="1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n-US" b="1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b="1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Mark Zuckerberg</a:t>
            </a:r>
            <a:r>
              <a:rPr lang="el-GR" b="1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 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2DD749-743C-6E43-A280-22EE2989A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974" y="2958833"/>
            <a:ext cx="5986732" cy="35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86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31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generation website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Ο σκοπός ενός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lead generation website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είναι να προσφέρει πολύτιμο και εκπαιδευτικό περιεχόμενο στους επισκέπτες που αναζητούν πληροφορίες, καθοδηγώντας και παροτρύνοντάς τους να πραγματοποιήσουν κάποια ενέργεια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. 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Παράλληλα συλλέγει πολύτιμες πληροφορίες σχετικά με αυτούς, μέσα από φόρμες συμπλήρωσης στοιχείων κα. 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B3BE8-9A69-754C-8759-6AF71CD2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72" y="4250480"/>
            <a:ext cx="3666106" cy="243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9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476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generation website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το 80% των καταναλωτών επισκέπτονται το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website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ενός προϊόντος ή μιας υπηρεσίας προτού προβούν σε κάποια αγορά.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Walmart vs 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Amazon.com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776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46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generation website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Call-to-Action CTA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Live Chat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υπηρεσία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SEO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Προσφορ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έ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ς 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Δωρεάν Δοκιμή –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Demo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Newsletter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Web Design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B3BE8-9A69-754C-8759-6AF71CD2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944" y="2734690"/>
            <a:ext cx="3666106" cy="243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4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46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generation website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Call-to-Action CTA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997C2-6FAB-AD42-A9BF-26D445D7C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99" y="2270768"/>
            <a:ext cx="4632926" cy="23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3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1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generation website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Προσφορ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έ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ς 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Buy One, Get One Free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Competitions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Free Delivery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Gift Vouchers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10% Off Discount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Loyalty Cards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Free Workshops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Student Discounts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Free ‘X’ If You Buy Before ‘Y’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Free Trials/Try Before You Buy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Loyalty Points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Cash Back</a:t>
            </a: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Gift Cards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etc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4ECA7-6296-6F40-9C3C-D6FD24CF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556" y="2367800"/>
            <a:ext cx="5146444" cy="290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41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285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lead generation website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Live Chat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υπηρεσία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br>
              <a:rPr lang="el-GR" dirty="0"/>
            </a:b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</a:rPr>
              <a:t>Η ζωντανή συνομιλία επιτρέπει στις εταιρείες να συνδεθούν σε πραγματικό χρόνο με τους πελάτες που επισκέπτονται τον </a:t>
            </a:r>
            <a:r>
              <a:rPr lang="el-GR" dirty="0" err="1">
                <a:solidFill>
                  <a:srgbClr val="595959"/>
                </a:solidFill>
                <a:latin typeface="Times New Roman"/>
                <a:cs typeface="Times New Roman"/>
              </a:rPr>
              <a:t>ιστότοπό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</a:rPr>
              <a:t> τους. 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Πελατοκεντρική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 αντιμετώπιση 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Παραμονή στην εταιρική ιστοσελίδα 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E48E47-EB2E-BC48-93A1-A1626337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13" y="3518928"/>
            <a:ext cx="4537205" cy="260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4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ctrTitle"/>
          </p:nvPr>
        </p:nvSpPr>
        <p:spPr>
          <a:xfrm>
            <a:off x="503650" y="1679175"/>
            <a:ext cx="83814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FADCC"/>
              </a:buClr>
              <a:buSzPts val="4320"/>
              <a:buFont typeface="Rambla"/>
              <a:buNone/>
            </a:pPr>
            <a:r>
              <a:rPr lang="en-US" sz="432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Digital Marketing </a:t>
            </a:r>
            <a:r>
              <a:rPr lang="el-GR" sz="432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για Οργανισμούς και Επιχειρήσεις</a:t>
            </a:r>
            <a:endParaRPr sz="2500" i="0" u="none" strike="noStrike" cap="none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6876256" y="6386844"/>
            <a:ext cx="2008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Copyright 2018 IST Studies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165" y="3137400"/>
            <a:ext cx="3559700" cy="2099325"/>
          </a:xfrm>
          <a:prstGeom prst="rect">
            <a:avLst/>
          </a:prstGeom>
          <a:noFill/>
          <a:ln w="19050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" name="Google Shape;104;p13"/>
          <p:cNvSpPr txBox="1"/>
          <p:nvPr/>
        </p:nvSpPr>
        <p:spPr>
          <a:xfrm>
            <a:off x="64825" y="5110750"/>
            <a:ext cx="76197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l-GR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Δαμιανός Σακάς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Ιωάννης Χ. Δρίβας</a:t>
            </a:r>
            <a:br>
              <a:rPr lang="el-GR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376" y="6477000"/>
            <a:ext cx="329075" cy="3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479" y="6451038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3504" y="6451050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/>
          <p:nvPr/>
        </p:nvSpPr>
        <p:spPr>
          <a:xfrm>
            <a:off x="6934500" y="6334788"/>
            <a:ext cx="22095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Αθήνα, 23/11/2019</a:t>
            </a:r>
            <a:endParaRPr sz="2000" b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On Page SEO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Το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On-Page SEO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είναι η πρακτική της βελτιστοποίησης των </a:t>
            </a:r>
            <a:r>
              <a:rPr lang="el-GR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υποσελίδων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 ώστε να κατατάσσονται υψηλότερα και να κερδίζουν περισσότερη </a:t>
            </a:r>
            <a:r>
              <a:rPr lang="el-GR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επισκεψιμότητα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 στις μηχανές αναζήτησης. 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Στην σελίδα αναφέρεται τόσο το περιεχόμενο όσο και ο πηγαίος κώδικας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HTML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που μπορεί να βελτιστοποιηθεί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.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6735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On Page SEO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SEO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φιλικά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URLs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Η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Google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δηλώνει πως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κατατάσσει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υψηλότερα τα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URL 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ό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ταν :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Όταν είναι φιλικό, δηλαδή να μην έχει παραμέτρους το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URL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  <a:hlinkClick r:id="rId3"/>
              </a:rPr>
              <a:t>http://www.farmbm.aua.gr/?page_id=5282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  <a:hlinkClick r:id="rId3"/>
              </a:rPr>
              <a:t>http://www.farmbm.aua.gr/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photo 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Να μην είναι πολύ μεγάλο σε μέγεθος.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Να περιέχουν στις πρώτες λέξεις το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target keyword.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644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On Page SEO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Title Meta Tag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Ο τίτλος (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Meta Tag)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της σελίδας προς </a:t>
            </a:r>
            <a:r>
              <a:rPr lang="el-GR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βελτιστοποιήση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 είναι από τους πιο σημαντικούς παράγοντες σύμφωνα με την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Google.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Ειδικότερα όσο πιο κοντά στην αρχή του τίτλου βρίσκεται το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target keyword,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τόσο περισσότερο βάρος έχει για τις μηχανές αναζήτησης.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http://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farmbm.gr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http://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blogspot.aua.farmbm.gr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6005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On Page SEO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Η1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Η2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Multimedia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Lead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Outbound Links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Internal Links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Image Optimization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Dwell Time (Hit and Run)</a:t>
            </a: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436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Β2Β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Email Marketing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το 93% των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B2B marketers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χρησιμοποιούν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email marketing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 (</a:t>
            </a:r>
            <a:r>
              <a:rPr lang="en-US" dirty="0" err="1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Hubspot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)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</a:rPr>
              <a:t>83% των εταιρειών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</a:rPr>
              <a:t>B2B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</a:rPr>
              <a:t>χρησιμοποιούν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</a:rPr>
              <a:t>email newsletters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</a:rPr>
              <a:t>ως μέρος της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</a:rPr>
              <a:t>content marketing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</a:rPr>
              <a:t>στρατηγικής 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το 40% των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marketers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να ισχυρίζονται πως η επιτυχία της οφείλεται στην χρήση των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emails.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SPAM </a:t>
            </a:r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και νομοθετικό πλαίσιο </a:t>
            </a: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495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2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2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(B2B)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Β2Β </a:t>
            </a:r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Email Marketing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9B2F75-6093-CC48-B0F1-FDD0B6C58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76" y="268569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21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cs typeface="Times New Roman"/>
                <a:sym typeface="Times New Roman"/>
              </a:rPr>
              <a:t>Neuromarketing</a:t>
            </a: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166A3-21B5-A74F-9A17-B8FAD3C7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66" y="2841082"/>
            <a:ext cx="3843068" cy="38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15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cs typeface="Times New Roman"/>
                <a:sym typeface="Times New Roman"/>
              </a:rPr>
              <a:t>Neuromarketing</a:t>
            </a:r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89FDE-DD0C-354A-8852-C4A132186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22" y="1128365"/>
            <a:ext cx="5563744" cy="55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09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595959"/>
                </a:solidFill>
                <a:latin typeface="Times New Roman"/>
                <a:cs typeface="Times New Roman"/>
                <a:sym typeface="Times New Roman"/>
              </a:rPr>
              <a:t>N</a:t>
            </a:r>
            <a:r>
              <a:rPr lang="en-US" sz="2200" b="1" dirty="0">
                <a:solidFill>
                  <a:schemeClr val="accent3"/>
                </a:solidFill>
                <a:latin typeface="Times New Roman"/>
                <a:cs typeface="Times New Roman"/>
                <a:sym typeface="Times New Roman"/>
              </a:rPr>
              <a:t>euromarketing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/>
              <a:t>το μάρκετινγκ περνάει σε άλλη διάσταση και “μπαίνει” σε ξένα χωράφια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/>
              <a:t>Ξεφεύγουμε από την εποχή όπου η ψυχολογία του καταναλωτή έπαιζε τον σημαντικότερο ρόλο στην λήψη αποφάσεων και περνάμε στην εποχή όπου το σύγχρονο μάρκετινγκ θα στηριχτεί στην </a:t>
            </a:r>
            <a:r>
              <a:rPr lang="el-GR" b="1" dirty="0" err="1"/>
              <a:t>Νευροεπιστήμη</a:t>
            </a:r>
            <a:r>
              <a:rPr lang="el-GR" dirty="0"/>
              <a:t>!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/>
              <a:t>Τα τελευταία χρόνια, πολλές έρευνες επικεντρώνονται στο να βρεθεί τι είναι αυτό που πατάει το “</a:t>
            </a:r>
            <a:r>
              <a:rPr lang="en-US" dirty="0"/>
              <a:t>buy button” </a:t>
            </a:r>
            <a:r>
              <a:rPr lang="el-GR" dirty="0"/>
              <a:t>των καταναλωτών. 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3469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cs typeface="Times New Roman"/>
                <a:sym typeface="Times New Roman"/>
              </a:rPr>
              <a:t>Neuromarketing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/>
              <a:t>Εξετάζεται με ποιον τρόπο τα μηνύματα μάρκετινγκ και τα διαφημιστικά </a:t>
            </a:r>
            <a:r>
              <a:rPr lang="el-GR" dirty="0" err="1"/>
              <a:t>σπότ</a:t>
            </a:r>
            <a:r>
              <a:rPr lang="el-GR" dirty="0"/>
              <a:t> των εταιρειών, επιδρούν στους </a:t>
            </a:r>
            <a:r>
              <a:rPr lang="el-GR" b="1" dirty="0"/>
              <a:t>νευρώνες</a:t>
            </a:r>
            <a:r>
              <a:rPr lang="el-GR" dirty="0"/>
              <a:t> του εγκεφάλου και ποιες αντιδράσεις προκαλούν στους καταναλωτές.</a:t>
            </a:r>
          </a:p>
          <a:p>
            <a:pPr lvl="0"/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pPr lvl="0"/>
            <a:r>
              <a:rPr lang="el-GR" dirty="0"/>
              <a:t>Εδώ </a:t>
            </a:r>
            <a:r>
              <a:rPr lang="el-GR" b="1" dirty="0"/>
              <a:t>δεν μιλάμε για έρευνες που εξετάζεται η διάθεση του καταναλωτή </a:t>
            </a:r>
            <a:r>
              <a:rPr lang="el-GR" dirty="0"/>
              <a:t>και τι προηγήθηκε πριν απλώσει το χέρι του στο ράφι, </a:t>
            </a:r>
            <a:r>
              <a:rPr lang="el-GR" b="1" dirty="0"/>
              <a:t>αλλά για έρευνες που δείχνουν την στιγμή της αγοράς τι υπάρχει στο μυαλό του, τι σκέφτεται και τι τον επηρεάζει </a:t>
            </a:r>
            <a:r>
              <a:rPr lang="el-GR" dirty="0"/>
              <a:t>σε εκείνο το κομβικό σημείο μεταξύ δυο ίδιων προϊόντων και επιλέγει το ένα από αυτά;</a:t>
            </a:r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879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/>
        </p:nvSpPr>
        <p:spPr>
          <a:xfrm>
            <a:off x="118100" y="201400"/>
            <a:ext cx="88158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Δομή Μαθήματος &amp; Στόχοι</a:t>
            </a:r>
            <a:endParaRPr sz="35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Ενότητες</a:t>
            </a:r>
            <a:endParaRPr sz="2200" b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2826175" y="1304750"/>
            <a:ext cx="6248700" cy="46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b="1">
                <a:latin typeface="Times New Roman"/>
                <a:ea typeface="Times New Roman"/>
                <a:cs typeface="Times New Roman"/>
                <a:sym typeface="Times New Roman"/>
              </a:rPr>
              <a:t>Ενότητα 1. </a:t>
            </a:r>
            <a:r>
              <a:rPr lang="el-GR" sz="3000">
                <a:latin typeface="Times New Roman"/>
                <a:ea typeface="Times New Roman"/>
                <a:cs typeface="Times New Roman"/>
                <a:sym typeface="Times New Roman"/>
              </a:rPr>
              <a:t>Εισαγωγή: Γιατί Χρειαζόμαστε τα Κοινωνικά Δίκτυα στην Επιχείρηση μας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l-GR" sz="30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3000" b="1">
                <a:latin typeface="Times New Roman"/>
                <a:ea typeface="Times New Roman"/>
                <a:cs typeface="Times New Roman"/>
                <a:sym typeface="Times New Roman"/>
              </a:rPr>
              <a:t>Ενότητα 2. </a:t>
            </a:r>
            <a:r>
              <a:rPr lang="el-GR" sz="3000">
                <a:latin typeface="Times New Roman"/>
                <a:ea typeface="Times New Roman"/>
                <a:cs typeface="Times New Roman"/>
                <a:sym typeface="Times New Roman"/>
              </a:rPr>
              <a:t>Αναπτύσσοντας και Βελτιώνοντας την Facebook Σελίδα της Επιχείρησης μας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l-GR" sz="30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3000" b="1">
                <a:latin typeface="Times New Roman"/>
                <a:ea typeface="Times New Roman"/>
                <a:cs typeface="Times New Roman"/>
                <a:sym typeface="Times New Roman"/>
              </a:rPr>
              <a:t>Ενότητα 3. </a:t>
            </a:r>
            <a:r>
              <a:rPr lang="el-GR" sz="3000">
                <a:latin typeface="Times New Roman"/>
                <a:ea typeface="Times New Roman"/>
                <a:cs typeface="Times New Roman"/>
                <a:sym typeface="Times New Roman"/>
              </a:rPr>
              <a:t>Facebook Analytics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00" y="2234801"/>
            <a:ext cx="2358050" cy="30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/>
        </p:nvSpPr>
        <p:spPr>
          <a:xfrm>
            <a:off x="244575" y="1218900"/>
            <a:ext cx="8721300" cy="5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b="1" dirty="0">
                <a:solidFill>
                  <a:schemeClr val="accent3"/>
                </a:solidFill>
                <a:latin typeface="Times New Roman"/>
                <a:cs typeface="Times New Roman"/>
                <a:sym typeface="Times New Roman"/>
              </a:rPr>
              <a:t>Neuromarketing</a:t>
            </a:r>
          </a:p>
          <a:p>
            <a:pPr lvl="0"/>
            <a:endParaRPr lang="en-US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  <a:p>
            <a:r>
              <a:rPr lang="en-US" dirty="0"/>
              <a:t>FMRI – </a:t>
            </a:r>
            <a:r>
              <a:rPr lang="el-GR" dirty="0"/>
              <a:t>Τομογράφος Λειτουργικής Μαγνητικής Απεικόνισης. </a:t>
            </a:r>
          </a:p>
          <a:p>
            <a:endParaRPr lang="el-GR" dirty="0"/>
          </a:p>
          <a:p>
            <a:r>
              <a:rPr lang="el-GR" dirty="0"/>
              <a:t>Χρησιμοποιείτε από νευρολόγους σε νοσοκομεία, όπου τους επιτρέπει να βλέπουν μέσα στον εγκέφαλο των ασθενών σε πραγματικό χρόνο! Φανταστείτε κάτι σαν </a:t>
            </a:r>
            <a:r>
              <a:rPr lang="en-US" dirty="0"/>
              <a:t>scanner </a:t>
            </a:r>
            <a:r>
              <a:rPr lang="el-GR" dirty="0"/>
              <a:t>εγκεφάλου.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>
              <a:solidFill>
                <a:srgbClr val="595959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44575" y="173850"/>
            <a:ext cx="73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AEE9D-0C6F-574E-8ED8-B60CA80EB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65" y="3742650"/>
            <a:ext cx="3929439" cy="265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3BE5F-B85D-5144-B863-01D19EE81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027" y="4123499"/>
            <a:ext cx="4202973" cy="1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9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/>
        </p:nvSpPr>
        <p:spPr>
          <a:xfrm>
            <a:off x="285900" y="503400"/>
            <a:ext cx="8692800" cy="5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</a:t>
            </a:r>
            <a:r>
              <a:rPr lang="el-GR" sz="1800" b="1" dirty="0" err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1800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Human (H2H) → </a:t>
            </a:r>
            <a:r>
              <a:rPr lang="el-GR" sz="18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 χρήστης έχει περισσότερο </a:t>
            </a:r>
            <a:r>
              <a:rPr lang="el-GR" sz="1800" b="1" i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λόγο </a:t>
            </a:r>
            <a:r>
              <a:rPr lang="el-GR" sz="18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από ποτέ για ένα προϊόν ή μια υπηρεσία που του παρέχεται.</a:t>
            </a:r>
            <a:endParaRPr sz="18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Η έννοια H2H σχετίζεται με την πλήρη δυνατότητα των χρηστών των Social </a:t>
            </a:r>
            <a:r>
              <a:rPr lang="el-GR" sz="17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</a:t>
            </a: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να δημοσιεύσουν, να διαμοιράσουν και να ανταλλάξουν την άποψη τους σχετικά με ένα προϊόν-υπηρεσία που τους προσφέρεται. Η παράθεση της άποψης τους μπορεί να έχει πολλές μορφές όπως:</a:t>
            </a:r>
            <a:endParaRPr sz="17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FADCC"/>
              </a:buClr>
              <a:buSzPts val="1700"/>
              <a:buFont typeface="Times New Roman"/>
              <a:buChar char="●"/>
            </a:pP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Να βαθμολογήσουν (</a:t>
            </a:r>
            <a:r>
              <a:rPr lang="el-GR" sz="17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review</a:t>
            </a: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ένα προϊόν-υπηρεσία ή ακόμα και έναν οργανισμό </a:t>
            </a:r>
            <a:endParaRPr sz="17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ADCC"/>
              </a:buClr>
              <a:buSzPts val="1700"/>
              <a:buFont typeface="Times New Roman"/>
              <a:buChar char="●"/>
            </a:pP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Να σχολιάσουν (</a:t>
            </a:r>
            <a:r>
              <a:rPr lang="el-GR" sz="17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comment</a:t>
            </a: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την εμπειρία τους και την ικανοποίηση τους σχετικά με έναν προϊόν-υπηρεσία</a:t>
            </a:r>
            <a:endParaRPr sz="17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ADCC"/>
              </a:buClr>
              <a:buSzPts val="1700"/>
              <a:buFont typeface="Times New Roman"/>
              <a:buChar char="●"/>
            </a:pP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Να διαμοιράσουν (</a:t>
            </a:r>
            <a:r>
              <a:rPr lang="el-GR" sz="17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share</a:t>
            </a: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μεταξύ τους πληροφορίες για ένα προϊόν-υπηρεσία σε άλλους </a:t>
            </a:r>
            <a:r>
              <a:rPr lang="el-GR" sz="17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ιστοτόπους</a:t>
            </a: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ή </a:t>
            </a:r>
            <a:r>
              <a:rPr lang="el-GR" sz="17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</a:t>
            </a: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17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</a:t>
            </a:r>
            <a:endParaRPr sz="17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Η H2H προσέγγιση μπορεί να αποφέρει τα μέγιστα για την επιχείρηση μας, εφόσον παρέχουμε την: </a:t>
            </a:r>
            <a:r>
              <a:rPr lang="el-GR" sz="17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σωστή </a:t>
            </a:r>
            <a:r>
              <a:rPr lang="el-GR" sz="1700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ποιότητα</a:t>
            </a:r>
            <a:r>
              <a:rPr lang="el-GR" sz="17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με τη σωστή </a:t>
            </a:r>
            <a:r>
              <a:rPr lang="el-GR" sz="1700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συνοχή μηνύματος</a:t>
            </a:r>
            <a:r>
              <a:rPr lang="el-GR" sz="17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στο σωστό </a:t>
            </a:r>
            <a:r>
              <a:rPr lang="el-GR" sz="1700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κοινό</a:t>
            </a:r>
            <a:r>
              <a:rPr lang="el-GR" sz="17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την σωστή </a:t>
            </a:r>
            <a:r>
              <a:rPr lang="el-GR" sz="1700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στιγμή </a:t>
            </a:r>
            <a:r>
              <a:rPr lang="el-GR" sz="17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και τέλος με τη </a:t>
            </a:r>
            <a:r>
              <a:rPr lang="el-GR" sz="17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σωστή </a:t>
            </a:r>
            <a:r>
              <a:rPr lang="el-GR" sz="1700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συχνότητα</a:t>
            </a:r>
            <a:r>
              <a:rPr lang="el-GR" sz="17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700" b="1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Αντιθέτως, η H2H προσέγγιση μπορεί να αποτελέσει το μεγαλύτερο “</a:t>
            </a:r>
            <a:r>
              <a:rPr lang="el-GR" sz="17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αγκάθι</a:t>
            </a: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για μια επιχείρηση</a:t>
            </a:r>
            <a:b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17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στον κόσμο του Ψηφιακού Μάρκετινγκ. Μπορούμε να αντιληφθούμε το λόγο…;</a:t>
            </a:r>
            <a:endParaRPr sz="17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155400" y="0"/>
            <a:ext cx="88332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Επιχείρησή μας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7238" y="426825"/>
            <a:ext cx="3149524" cy="314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1415275" y="3370950"/>
            <a:ext cx="65598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Μπορεί να βελτιώσει την καθημερινότητα μας;</a:t>
            </a:r>
            <a:endParaRPr sz="40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246325" y="5211550"/>
            <a:ext cx="88977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17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Η έννοια </a:t>
            </a:r>
            <a:r>
              <a:rPr lang="el-GR" sz="17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H2H </a:t>
            </a:r>
            <a:r>
              <a:rPr lang="el-GR" sz="17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σχετίζεται με την πλήρη δυνατότητα των χρηστών των Social Media να δημοσιεύσουν, να διαμοιράσουν και να ανταλλάξουν την άποψη τους σχετικά με ένα προϊόν-υπηρεσία που τους παρέχεται.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 descr="Αποτέλεσμα εικόνας για people are hooked machines are learning"/>
          <p:cNvPicPr preferRelativeResize="0"/>
          <p:nvPr/>
        </p:nvPicPr>
        <p:blipFill rotWithShape="1">
          <a:blip r:embed="rId3">
            <a:alphaModFix/>
          </a:blip>
          <a:srcRect l="3606" t="20904" r="1991" b="27857"/>
          <a:stretch/>
        </p:blipFill>
        <p:spPr>
          <a:xfrm>
            <a:off x="348800" y="616525"/>
            <a:ext cx="4223200" cy="4891675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1039" y="428625"/>
            <a:ext cx="2418625" cy="241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/>
          <p:nvPr/>
        </p:nvSpPr>
        <p:spPr>
          <a:xfrm>
            <a:off x="4724100" y="2925700"/>
            <a:ext cx="4312500" cy="1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Μπορεί να βελτιώσει την καθημερινότητα μας;</a:t>
            </a:r>
            <a:endParaRPr sz="30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/>
        </p:nvSpPr>
        <p:spPr>
          <a:xfrm>
            <a:off x="98550" y="208225"/>
            <a:ext cx="89004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endParaRPr sz="2200"/>
          </a:p>
        </p:txBody>
      </p:sp>
      <p:sp>
        <p:nvSpPr>
          <p:cNvPr id="181" name="Google Shape;181;p24"/>
          <p:cNvSpPr txBox="1"/>
          <p:nvPr/>
        </p:nvSpPr>
        <p:spPr>
          <a:xfrm>
            <a:off x="152400" y="1088550"/>
            <a:ext cx="8792700" cy="46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Η ερώτηση πλέον δεν είναι </a:t>
            </a: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αν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οι χρήστες του </a:t>
            </a:r>
            <a:r>
              <a:rPr lang="el-GR" sz="20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internet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κάνουν </a:t>
            </a:r>
            <a:r>
              <a:rPr lang="el-GR" sz="2000" i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</a:t>
            </a:r>
            <a:r>
              <a:rPr lang="el-GR" sz="2000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000" i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</a:t>
            </a:r>
            <a:r>
              <a:rPr lang="el-GR" sz="2000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&amp; </a:t>
            </a:r>
            <a:r>
              <a:rPr lang="el-GR" sz="2000" i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</a:t>
            </a:r>
            <a:r>
              <a:rPr lang="el-GR" sz="2000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...η ερώτηση είναι </a:t>
            </a: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που κάνουν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000" i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</a:t>
            </a:r>
            <a:r>
              <a:rPr lang="el-GR" sz="2000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000" i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</a:t>
            </a:r>
            <a:r>
              <a:rPr lang="el-GR" sz="2000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&amp; </a:t>
            </a:r>
            <a:r>
              <a:rPr lang="el-GR" sz="2000" i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</a:t>
            </a:r>
            <a:r>
              <a:rPr lang="el-GR" sz="2000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και μάλιστα για </a:t>
            </a: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ποιο λόγο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</a:t>
            </a:r>
            <a:endParaRPr sz="20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Times New Roman"/>
              <a:buChar char="●"/>
            </a:pP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Πάντοτε οι επιχειρήσεις επικοινωνούσαν με το κοινό που απευθύνονταν, ωστόσο αυτή η επικοινωνία πολλές φορές ήταν μόνο από την πλευρά των επιχειρήσεων προς τους πελάτες. </a:t>
            </a:r>
            <a:b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Times New Roman"/>
              <a:buChar char="●"/>
            </a:pP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Πλέον, η μεγάλη διαφορά σήμερα με την ύπαρξη των Social </a:t>
            </a:r>
            <a:r>
              <a:rPr lang="el-GR" sz="20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</a:t>
            </a: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είναι πως η επικοινωνία γίνεται αμφίδρομη (</a:t>
            </a:r>
            <a:r>
              <a:rPr lang="el-GR" sz="20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two-way</a:t>
            </a: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0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</a:t>
            </a: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δίνοντας την ευκαιρία στους πελάτες να επικοινωνήσουν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και αυτοί έμπρακτα με την επιχείρηση, λαμβάνοντας παράλληλα και το ανάλογο </a:t>
            </a:r>
            <a:r>
              <a:rPr lang="el-GR" sz="20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Feedback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l-GR" sz="2000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Wong</a:t>
            </a:r>
            <a:r>
              <a:rPr lang="el-GR" sz="20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2012).</a:t>
            </a:r>
            <a:endParaRPr sz="20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7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/>
        </p:nvSpPr>
        <p:spPr>
          <a:xfrm>
            <a:off x="98550" y="208225"/>
            <a:ext cx="89004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endParaRPr sz="2200"/>
          </a:p>
        </p:txBody>
      </p:sp>
      <p:sp>
        <p:nvSpPr>
          <p:cNvPr id="187" name="Google Shape;187;p25"/>
          <p:cNvSpPr txBox="1"/>
          <p:nvPr/>
        </p:nvSpPr>
        <p:spPr>
          <a:xfrm>
            <a:off x="98550" y="1044775"/>
            <a:ext cx="8792700" cy="1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000" b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Πλεονεκτήματα των Social Media για τις Επιχειρήσεις και την καθημερινή βελτίωση των υπηρεσιών  που προσφέρουν:  πηγή (Tiago &amp; Veríssimo, 2014)</a:t>
            </a:r>
            <a:endParaRPr sz="2000" b="1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 l="41067" t="28058" r="29384" b="37357"/>
          <a:stretch/>
        </p:blipFill>
        <p:spPr>
          <a:xfrm>
            <a:off x="219100" y="2357575"/>
            <a:ext cx="6531725" cy="4151674"/>
          </a:xfrm>
          <a:prstGeom prst="rect">
            <a:avLst/>
          </a:prstGeom>
          <a:noFill/>
          <a:ln w="28575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/>
        </p:nvSpPr>
        <p:spPr>
          <a:xfrm>
            <a:off x="0" y="205775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Stats: Ερμηνεία και Αξιοποίηση</a:t>
            </a:r>
            <a:endParaRPr sz="3200"/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25" y="1418100"/>
            <a:ext cx="4559076" cy="2638725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600" y="1792948"/>
            <a:ext cx="3203099" cy="1889029"/>
          </a:xfrm>
          <a:prstGeom prst="rect">
            <a:avLst/>
          </a:prstGeom>
          <a:noFill/>
          <a:ln w="19050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8800" y="4207800"/>
            <a:ext cx="4293325" cy="24849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26"/>
          <p:cNvSpPr txBox="1"/>
          <p:nvPr/>
        </p:nvSpPr>
        <p:spPr>
          <a:xfrm>
            <a:off x="0" y="6447300"/>
            <a:ext cx="32031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>
                <a:latin typeface="Times New Roman"/>
                <a:ea typeface="Times New Roman"/>
                <a:cs typeface="Times New Roman"/>
                <a:sym typeface="Times New Roman"/>
              </a:rPr>
              <a:t>Πηγή Στατιστικών: Facebook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/>
        </p:nvSpPr>
        <p:spPr>
          <a:xfrm>
            <a:off x="0" y="322900"/>
            <a:ext cx="98028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Stats: </a:t>
            </a:r>
            <a:b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</a:t>
            </a:r>
            <a:endParaRPr sz="3200"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600" y="0"/>
            <a:ext cx="2010399" cy="1185625"/>
          </a:xfrm>
          <a:prstGeom prst="rect">
            <a:avLst/>
          </a:prstGeom>
          <a:noFill/>
          <a:ln w="19050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Google Shape;204;p27"/>
          <p:cNvSpPr txBox="1"/>
          <p:nvPr/>
        </p:nvSpPr>
        <p:spPr>
          <a:xfrm>
            <a:off x="155575" y="1361675"/>
            <a:ext cx="8867400" cy="3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Ποσοστό των Millennials (16-34 χρονών) που χρησιμοποιούν το Facebook σε παγκόσμιο επίπεδο (91%) [American Press Institute, 2018]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Μέσος όρος φίλων που μπορεί να έχει ο μέσος χρήστης: </a:t>
            </a:r>
            <a:r>
              <a:rPr lang="el-GR" sz="2200" b="1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155</a:t>
            </a: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 [The Telegraph, 2018]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Μηνιαίος αριθμός χρηστών Facebook στην Ευρώπη : 376 εκ. Χρήστες [Facebook, 2018]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Έως τώρα το Facebook είναι μεταφρασμένο σε 101 γλώσσες. Περισσότεροι από 300.000 χρήστες του, έχουν βοηθήσει σε αυτή την μετάφραση. [Wordstream, 2018]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64825" y="6505825"/>
            <a:ext cx="11019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Σελ 15/85</a:t>
            </a:r>
            <a:endParaRPr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/>
        </p:nvSpPr>
        <p:spPr>
          <a:xfrm>
            <a:off x="0" y="322900"/>
            <a:ext cx="98028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Stats: </a:t>
            </a:r>
            <a:b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</a:t>
            </a:r>
            <a:endParaRPr sz="3200"/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600" y="0"/>
            <a:ext cx="2010399" cy="1185625"/>
          </a:xfrm>
          <a:prstGeom prst="rect">
            <a:avLst/>
          </a:prstGeom>
          <a:noFill/>
          <a:ln w="19050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2" name="Google Shape;212;p28"/>
          <p:cNvSpPr txBox="1"/>
          <p:nvPr/>
        </p:nvSpPr>
        <p:spPr>
          <a:xfrm>
            <a:off x="138300" y="1468850"/>
            <a:ext cx="8867400" cy="4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Ποσοστό των Facebook φίλων όπου οι χρήστες τους θεωρούν όντως πραγματικούς φίλους 28% [</a:t>
            </a:r>
            <a:r>
              <a:rPr lang="el-G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Telegraph, 2018</a:t>
            </a: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Ποσοστό Χρηστών ηλικίας 16 έως 64 που συνδέονται στο Facebook περισσότερο από μια φορά την ημέρα: 23% [Pew, </a:t>
            </a:r>
            <a:r>
              <a:rPr lang="el-G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2019</a:t>
            </a: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Το 50% των χρηστών ηλικίας 18-24 συνδέονται στο Facebook άμεσα αφού ξυπνήσουν. [The Social Skinny, </a:t>
            </a:r>
            <a:r>
              <a:rPr lang="el-G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r>
              <a:rPr lang="el-GR" sz="2200">
                <a:latin typeface="Times New Roman"/>
                <a:ea typeface="Times New Roman"/>
                <a:cs typeface="Times New Roman"/>
                <a:sym typeface="Times New Roman"/>
              </a:rPr>
              <a:t>].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latin typeface="Times New Roman"/>
                <a:ea typeface="Times New Roman"/>
                <a:cs typeface="Times New Roman"/>
                <a:sym typeface="Times New Roman"/>
              </a:rPr>
              <a:t>Μάλιστα το ποσοστό αυτό μπορεί να αυξάνεται εφόσον οι χρήστες έχουν αναρτήσει κάποιο περιεχόμενο το προηγούμενο βράδυ..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l-G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Οι Φωτογραφίες-Εικόνες σε μια διαφήμιση στο Facebook, υπολογίζεται πως ευθύνονται για το 75% έως και 90% της συνολικής απόδοσης που μπορεί να λάβει ένα Ad. [Wordstream, 2019].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/>
        </p:nvSpPr>
        <p:spPr>
          <a:xfrm>
            <a:off x="0" y="490825"/>
            <a:ext cx="98028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Stats: </a:t>
            </a:r>
            <a:b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 </a:t>
            </a:r>
            <a:b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Στατιστικά για Επιχειρήσεις</a:t>
            </a:r>
            <a:endParaRPr sz="2800"/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600" y="0"/>
            <a:ext cx="2010399" cy="1185625"/>
          </a:xfrm>
          <a:prstGeom prst="rect">
            <a:avLst/>
          </a:prstGeom>
          <a:noFill/>
          <a:ln w="19050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9" name="Google Shape;219;p29"/>
          <p:cNvSpPr txBox="1"/>
          <p:nvPr/>
        </p:nvSpPr>
        <p:spPr>
          <a:xfrm>
            <a:off x="200250" y="1698350"/>
            <a:ext cx="8866200" cy="3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l-GR" sz="1900">
                <a:latin typeface="Times New Roman"/>
                <a:ea typeface="Times New Roman"/>
                <a:cs typeface="Times New Roman"/>
                <a:sym typeface="Times New Roman"/>
              </a:rPr>
              <a:t>Συνολικός Αριθμός Facebook Σελίδων για Επιχειρήσεις: ~80 εκ. [Facebook 3/3/2019]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l-GR" sz="1900">
                <a:latin typeface="Times New Roman"/>
                <a:ea typeface="Times New Roman"/>
                <a:cs typeface="Times New Roman"/>
                <a:sym typeface="Times New Roman"/>
              </a:rPr>
              <a:t>Μέσος όρος Χρηστών που επισκέπτονται Facebook Σελίδες Επιχειρήσεων: περισσότεροι από 1 δισ. </a:t>
            </a:r>
            <a:r>
              <a:rPr lang="el-G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[Facebook 3/5/2018]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l-GR" sz="1900">
                <a:latin typeface="Times New Roman"/>
                <a:ea typeface="Times New Roman"/>
                <a:cs typeface="Times New Roman"/>
                <a:sym typeface="Times New Roman"/>
              </a:rPr>
              <a:t>Μέσος όρος καθημερινών Posts για τις Facebook Σελίδες Επιχειρήσεων: 1.48 posts / ανά ημέρα [Adweek, 2019]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l-GR" sz="1900">
                <a:latin typeface="Times New Roman"/>
                <a:ea typeface="Times New Roman"/>
                <a:cs typeface="Times New Roman"/>
                <a:sym typeface="Times New Roman"/>
              </a:rPr>
              <a:t>Ποσοστό των Facebook posts τα οποία δεν λαμβάνουν κάποιο σχόλιο (comment) 87% [Locowise, 2018] → </a:t>
            </a:r>
            <a:r>
              <a:rPr lang="el-GR" sz="1900" b="1" i="1">
                <a:latin typeface="Times New Roman"/>
                <a:ea typeface="Times New Roman"/>
                <a:cs typeface="Times New Roman"/>
                <a:sym typeface="Times New Roman"/>
              </a:rPr>
              <a:t>Ίσως να αυξάνεται το ποσοστό που απλά ο ένας κοιτά τον άλλον χωρίς κάποια ενέργεια ή δράση.</a:t>
            </a:r>
            <a:endParaRPr sz="19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●"/>
            </a:pPr>
            <a:r>
              <a:rPr lang="el-GR" sz="1900">
                <a:latin typeface="Times New Roman"/>
                <a:ea typeface="Times New Roman"/>
                <a:cs typeface="Times New Roman"/>
                <a:sym typeface="Times New Roman"/>
              </a:rPr>
              <a:t>Ποσοστό Επιχειρήσεων που προωθούν με επί πληρωμή διαφήμιση τα posts τους 75% [Social Bakers, 2018]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77500" y="6263900"/>
            <a:ext cx="76587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https://expandedramblings.com/index.php/by-the-numbers-17-amazing-facebook-stats/</a:t>
            </a:r>
            <a:r>
              <a:rPr lang="el-GR">
                <a:latin typeface="Times New Roman"/>
                <a:ea typeface="Times New Roman"/>
                <a:cs typeface="Times New Roman"/>
                <a:sym typeface="Times New Roman"/>
              </a:rPr>
              <a:t> [Ημ Προσβ. 17/09/2019]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/>
        </p:nvSpPr>
        <p:spPr>
          <a:xfrm>
            <a:off x="164100" y="136600"/>
            <a:ext cx="88158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Δομή Μαθήματος &amp; Στόχοι</a:t>
            </a:r>
            <a:endParaRPr sz="35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Στόχοι</a:t>
            </a:r>
            <a:endParaRPr sz="2200" b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164100" y="1345675"/>
            <a:ext cx="8478600" cy="3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latin typeface="Times New Roman"/>
                <a:ea typeface="Times New Roman"/>
                <a:cs typeface="Times New Roman"/>
                <a:sym typeface="Times New Roman"/>
              </a:rPr>
              <a:t>Μέσα από αυτό το μάθημα θα κατανοήσετε: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l-GR" sz="1800">
                <a:latin typeface="Times New Roman"/>
                <a:ea typeface="Times New Roman"/>
                <a:cs typeface="Times New Roman"/>
                <a:sym typeface="Times New Roman"/>
              </a:rPr>
              <a:t>Βασικές αρχές στρατηγικής Social Media Marketing και Οργάνωσης της Ψηφιακής Υπόστασης της Επιχείρησης-Οργανισμού σας στον κόσμο του Διαδικτύου.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l-GR" sz="1800">
                <a:latin typeface="Times New Roman"/>
                <a:ea typeface="Times New Roman"/>
                <a:cs typeface="Times New Roman"/>
                <a:sym typeface="Times New Roman"/>
              </a:rPr>
              <a:t>Πως να δημιουργήσετε την Facebook Σελίδα της Επιχείρησής σας </a:t>
            </a:r>
            <a:r>
              <a:rPr lang="el-G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από το μηδέν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l-G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Πως να την βελτιστοποιήσετε την ήδη Υπάρχουσα Σελίδα σας στο Facebook. Μέθοδοι και Προσεγγίσεις.</a:t>
            </a:r>
            <a:br>
              <a:rPr lang="el-G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l-G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Πως να βελτιώσετε και να αυξήσετε την Επικοινωνία και την Αλληλεπίδραση με το κοινό στο οποίο απευθύνεστε (Δημιουργία Κουμπιών Προτροπής | Posts | Εκδηλώσεις | Διαγωνισμοί)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l-G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Πως να ερμηνεύετε και να αξιολογείτε τις κινήσεις που κάνετε για την αύξηση της ορατότητας της επιχείρησης σας στο διαδίκτυο μέσω των Facebook Analytics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/>
        </p:nvSpPr>
        <p:spPr>
          <a:xfrm>
            <a:off x="0" y="0"/>
            <a:ext cx="9144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 - Facebook Advertising: </a:t>
            </a:r>
            <a:b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 - Στατιστικά για Επιχειρήσεις</a:t>
            </a:r>
            <a:endParaRPr sz="2500"/>
          </a:p>
        </p:txBody>
      </p:sp>
      <p:pic>
        <p:nvPicPr>
          <p:cNvPr id="226" name="Google Shape;226;p30"/>
          <p:cNvPicPr preferRelativeResize="0"/>
          <p:nvPr/>
        </p:nvPicPr>
        <p:blipFill rotWithShape="1">
          <a:blip r:embed="rId3">
            <a:alphaModFix/>
          </a:blip>
          <a:srcRect t="9243" b="17340"/>
          <a:stretch/>
        </p:blipFill>
        <p:spPr>
          <a:xfrm>
            <a:off x="273800" y="995675"/>
            <a:ext cx="7224275" cy="5754775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7" name="Google Shape;227;p30"/>
          <p:cNvSpPr txBox="1"/>
          <p:nvPr/>
        </p:nvSpPr>
        <p:spPr>
          <a:xfrm>
            <a:off x="7599750" y="4838475"/>
            <a:ext cx="16734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>
                <a:latin typeface="Rambla"/>
                <a:ea typeface="Rambla"/>
                <a:cs typeface="Rambla"/>
                <a:sym typeface="Rambla"/>
              </a:rPr>
              <a:t>Source: </a:t>
            </a:r>
            <a:r>
              <a:rPr lang="el-GR" u="sng">
                <a:solidFill>
                  <a:schemeClr val="hlink"/>
                </a:solidFill>
                <a:latin typeface="Rambla"/>
                <a:ea typeface="Rambla"/>
                <a:cs typeface="Rambla"/>
                <a:sym typeface="Rambla"/>
                <a:hlinkClick r:id="rId4"/>
              </a:rPr>
              <a:t>Wordstream, 2019</a:t>
            </a:r>
            <a:endParaRPr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/>
        </p:nvSpPr>
        <p:spPr>
          <a:xfrm>
            <a:off x="0" y="0"/>
            <a:ext cx="9144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 - Facebook Advertising: </a:t>
            </a:r>
            <a:b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 - Στατιστικά για Επιχειρήσεις</a:t>
            </a:r>
            <a:endParaRPr sz="2500"/>
          </a:p>
        </p:txBody>
      </p:sp>
      <p:sp>
        <p:nvSpPr>
          <p:cNvPr id="233" name="Google Shape;233;p31"/>
          <p:cNvSpPr txBox="1"/>
          <p:nvPr/>
        </p:nvSpPr>
        <p:spPr>
          <a:xfrm>
            <a:off x="7916075" y="4851875"/>
            <a:ext cx="14106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>
                <a:latin typeface="Rambla"/>
                <a:ea typeface="Rambla"/>
                <a:cs typeface="Rambla"/>
                <a:sym typeface="Rambla"/>
              </a:rPr>
              <a:t>Source: </a:t>
            </a:r>
            <a:r>
              <a:rPr lang="el-GR" u="sng">
                <a:solidFill>
                  <a:schemeClr val="hlink"/>
                </a:solidFill>
                <a:latin typeface="Rambla"/>
                <a:ea typeface="Rambla"/>
                <a:cs typeface="Rambla"/>
                <a:sym typeface="Rambla"/>
                <a:hlinkClick r:id="rId3"/>
              </a:rPr>
              <a:t>Wordstream, 2019</a:t>
            </a:r>
            <a:endParaRPr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34" name="Google Shape;234;p31"/>
          <p:cNvPicPr preferRelativeResize="0"/>
          <p:nvPr/>
        </p:nvPicPr>
        <p:blipFill rotWithShape="1">
          <a:blip r:embed="rId4">
            <a:alphaModFix/>
          </a:blip>
          <a:srcRect t="3148" b="11286"/>
          <a:stretch/>
        </p:blipFill>
        <p:spPr>
          <a:xfrm>
            <a:off x="113200" y="1097275"/>
            <a:ext cx="7695076" cy="56954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/>
        </p:nvSpPr>
        <p:spPr>
          <a:xfrm>
            <a:off x="0" y="0"/>
            <a:ext cx="9144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 - Facebook Advertising: </a:t>
            </a:r>
            <a:b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 - Στατιστικά για Επιχειρήσεις</a:t>
            </a:r>
            <a:endParaRPr sz="2500"/>
          </a:p>
        </p:txBody>
      </p:sp>
      <p:sp>
        <p:nvSpPr>
          <p:cNvPr id="240" name="Google Shape;240;p32"/>
          <p:cNvSpPr txBox="1"/>
          <p:nvPr/>
        </p:nvSpPr>
        <p:spPr>
          <a:xfrm>
            <a:off x="7916075" y="4851875"/>
            <a:ext cx="14106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>
                <a:latin typeface="Rambla"/>
                <a:ea typeface="Rambla"/>
                <a:cs typeface="Rambla"/>
                <a:sym typeface="Rambla"/>
              </a:rPr>
              <a:t>Source: Wordstream, 2019</a:t>
            </a:r>
            <a:endParaRPr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41" name="Google Shape;2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813" y="1018625"/>
            <a:ext cx="6290375" cy="5633400"/>
          </a:xfrm>
          <a:prstGeom prst="rect">
            <a:avLst/>
          </a:prstGeom>
          <a:noFill/>
          <a:ln w="28575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/>
        </p:nvSpPr>
        <p:spPr>
          <a:xfrm>
            <a:off x="0" y="0"/>
            <a:ext cx="9144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 - Facebook Advertising: </a:t>
            </a:r>
            <a:b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 - Στατιστικά για Επιχειρήσεις</a:t>
            </a:r>
            <a:endParaRPr sz="2500"/>
          </a:p>
        </p:txBody>
      </p:sp>
      <p:sp>
        <p:nvSpPr>
          <p:cNvPr id="247" name="Google Shape;247;p33"/>
          <p:cNvSpPr txBox="1"/>
          <p:nvPr/>
        </p:nvSpPr>
        <p:spPr>
          <a:xfrm>
            <a:off x="7916075" y="4851875"/>
            <a:ext cx="14106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>
                <a:latin typeface="Rambla"/>
                <a:ea typeface="Rambla"/>
                <a:cs typeface="Rambla"/>
                <a:sym typeface="Rambla"/>
              </a:rPr>
              <a:t>Source: Wordstream, 2019</a:t>
            </a:r>
            <a:endParaRPr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48" name="Google Shape;2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975" y="1098975"/>
            <a:ext cx="6317150" cy="5616774"/>
          </a:xfrm>
          <a:prstGeom prst="rect">
            <a:avLst/>
          </a:prstGeom>
          <a:noFill/>
          <a:ln w="28575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/>
        </p:nvSpPr>
        <p:spPr>
          <a:xfrm>
            <a:off x="0" y="490825"/>
            <a:ext cx="98028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Stats: </a:t>
            </a:r>
            <a:b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Ερμηνεία και Αξιοποίηση </a:t>
            </a:r>
            <a:b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Στατιστικά για Επιχειρήσεις</a:t>
            </a:r>
            <a:endParaRPr sz="2800"/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600" y="0"/>
            <a:ext cx="2010399" cy="1185625"/>
          </a:xfrm>
          <a:prstGeom prst="rect">
            <a:avLst/>
          </a:prstGeom>
          <a:noFill/>
          <a:ln w="19050" cap="flat" cmpd="sng">
            <a:solidFill>
              <a:srgbClr val="1FAD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34"/>
          <p:cNvSpPr txBox="1"/>
          <p:nvPr/>
        </p:nvSpPr>
        <p:spPr>
          <a:xfrm>
            <a:off x="200250" y="1698350"/>
            <a:ext cx="8866200" cy="3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0" y="2074650"/>
            <a:ext cx="3080700" cy="27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●"/>
            </a:pPr>
            <a:r>
              <a:rPr lang="el-GR" sz="2000">
                <a:latin typeface="Times New Roman"/>
                <a:ea typeface="Times New Roman"/>
                <a:cs typeface="Times New Roman"/>
                <a:sym typeface="Times New Roman"/>
              </a:rPr>
              <a:t>Το </a:t>
            </a:r>
            <a:r>
              <a:rPr lang="el-GR" sz="2000" b="1">
                <a:latin typeface="Times New Roman"/>
                <a:ea typeface="Times New Roman"/>
                <a:cs typeface="Times New Roman"/>
                <a:sym typeface="Times New Roman"/>
              </a:rPr>
              <a:t>47% </a:t>
            </a:r>
            <a:r>
              <a:rPr lang="el-GR" sz="2000">
                <a:latin typeface="Times New Roman"/>
                <a:ea typeface="Times New Roman"/>
                <a:cs typeface="Times New Roman"/>
                <a:sym typeface="Times New Roman"/>
              </a:rPr>
              <a:t>των Facebook χρηστών αποκλειστικά χρησιμοποιεί το App για να μπει στην πλατφόρμα. </a:t>
            </a:r>
            <a:r>
              <a:rPr lang="el-G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[Wordstream, 2019].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 rotWithShape="1">
          <a:blip r:embed="rId4">
            <a:alphaModFix/>
          </a:blip>
          <a:srcRect t="8285" r="4434" b="2809"/>
          <a:stretch/>
        </p:blipFill>
        <p:spPr>
          <a:xfrm>
            <a:off x="3015225" y="1698350"/>
            <a:ext cx="6128775" cy="42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/>
        </p:nvSpPr>
        <p:spPr>
          <a:xfrm>
            <a:off x="0" y="0"/>
            <a:ext cx="91440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Stats: </a:t>
            </a:r>
            <a:b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Γιατί να θέλουμε το Facebook App?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63" name="Google Shape;263;p35" descr="Αποτέλεσμα εικόνας για FB APP"/>
          <p:cNvPicPr preferRelativeResize="0"/>
          <p:nvPr/>
        </p:nvPicPr>
        <p:blipFill rotWithShape="1">
          <a:blip r:embed="rId3">
            <a:alphaModFix/>
          </a:blip>
          <a:srcRect l="17738" t="7958" r="17283" b="7108"/>
          <a:stretch/>
        </p:blipFill>
        <p:spPr>
          <a:xfrm>
            <a:off x="5639472" y="1534025"/>
            <a:ext cx="3400829" cy="33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/>
          <p:nvPr/>
        </p:nvSpPr>
        <p:spPr>
          <a:xfrm>
            <a:off x="194875" y="1312450"/>
            <a:ext cx="5390700" cy="3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Προσφέρει περισσότερο </a:t>
            </a:r>
            <a:r>
              <a:rPr lang="el-GR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Personalization</a:t>
            </a:r>
            <a:r>
              <a:rPr lang="el-GR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μέσω ενός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web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app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, σε σχέση με ένα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website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ως προς τον τρόπο που εμφανίζεται σε μια ιστοσελίδα. Συνεπώς εμείς ως </a:t>
            </a: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Marketers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, μπορούμε να είμαστε </a:t>
            </a:r>
            <a:r>
              <a:rPr lang="el-GR" sz="1800" b="1" dirty="0">
                <a:latin typeface="Times New Roman"/>
                <a:ea typeface="Times New Roman"/>
                <a:cs typeface="Times New Roman"/>
                <a:sym typeface="Times New Roman"/>
              </a:rPr>
              <a:t>ευκολότερα κοντά στους πελάτες μας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και τις ανάγκες τους.</a:t>
            </a:r>
            <a:b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●"/>
            </a:pP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Προσφέρει μεγαλύτερη </a:t>
            </a:r>
            <a:r>
              <a:rPr lang="el-GR" sz="1800" b="1" dirty="0">
                <a:latin typeface="Times New Roman"/>
                <a:ea typeface="Times New Roman"/>
                <a:cs typeface="Times New Roman"/>
                <a:sym typeface="Times New Roman"/>
              </a:rPr>
              <a:t>Ευχρηστία 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buttons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layouts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templates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) σε σχέση με μια ιστοσελίδα, χωρίς εξάρτηση από κάποιον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browser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και την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mobile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συμβατότητα που διαθέτει.</a:t>
            </a:r>
            <a:b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●"/>
            </a:pP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Μια καλά σχεδιασμένη εφαρμογή προσφέρει </a:t>
            </a:r>
            <a:r>
              <a:rPr lang="el-GR" sz="1800" b="1" dirty="0">
                <a:latin typeface="Times New Roman"/>
                <a:ea typeface="Times New Roman"/>
                <a:cs typeface="Times New Roman"/>
                <a:sym typeface="Times New Roman"/>
              </a:rPr>
              <a:t>μεγαλύτερη ταχύτητα πλοήγησης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σε σχέση με μια ιστοσελίδα όσο και </a:t>
            </a:r>
            <a:r>
              <a:rPr lang="el-GR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mobile-friendly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αν είναι. </a:t>
            </a:r>
            <a:r>
              <a:rPr lang="el-GR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Ωστόσο είναι καλά σχεδιασμένο το </a:t>
            </a:r>
            <a:r>
              <a:rPr lang="el-GR" sz="1800" b="1" i="1" dirty="0" err="1">
                <a:latin typeface="Times New Roman"/>
                <a:ea typeface="Times New Roman"/>
                <a:cs typeface="Times New Roman"/>
                <a:sym typeface="Times New Roman"/>
              </a:rPr>
              <a:t>App</a:t>
            </a:r>
            <a:r>
              <a:rPr lang="el-GR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 του FB?</a:t>
            </a:r>
            <a:r>
              <a:rPr lang="el-GR" sz="18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l-GR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35"/>
          <p:cNvSpPr txBox="1"/>
          <p:nvPr/>
        </p:nvSpPr>
        <p:spPr>
          <a:xfrm>
            <a:off x="194875" y="6152898"/>
            <a:ext cx="11019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dirty="0" err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Σελ</a:t>
            </a:r>
            <a:r>
              <a:rPr lang="el-GR" b="1" dirty="0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21/85</a:t>
            </a:r>
            <a:endParaRPr b="1" dirty="0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/>
        </p:nvSpPr>
        <p:spPr>
          <a:xfrm>
            <a:off x="0" y="0"/>
            <a:ext cx="9144000" cy="8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Stats: </a:t>
            </a:r>
            <a:br>
              <a:rPr lang="el-GR" sz="32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8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Γιατί να θέλουμε το Facebook App?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71" name="Google Shape;271;p36"/>
          <p:cNvSpPr txBox="1"/>
          <p:nvPr/>
        </p:nvSpPr>
        <p:spPr>
          <a:xfrm>
            <a:off x="455950" y="4996500"/>
            <a:ext cx="35295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>
                <a:latin typeface="Times New Roman"/>
                <a:ea typeface="Times New Roman"/>
                <a:cs typeface="Times New Roman"/>
                <a:sym typeface="Times New Roman"/>
              </a:rPr>
              <a:t>Version ...239.0.0.41.152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2" name="Google Shape;272;p36" descr="Σχετική εικόνα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525" y="1244100"/>
            <a:ext cx="3888525" cy="52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 rotWithShape="1">
          <a:blip r:embed="rId4">
            <a:alphaModFix/>
          </a:blip>
          <a:srcRect l="9716" t="41358" r="46867" b="5350"/>
          <a:stretch/>
        </p:blipFill>
        <p:spPr>
          <a:xfrm>
            <a:off x="348250" y="1438575"/>
            <a:ext cx="4647898" cy="335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/>
          <p:nvPr/>
        </p:nvSpPr>
        <p:spPr>
          <a:xfrm>
            <a:off x="311700" y="414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</a:t>
            </a:r>
            <a:endParaRPr sz="40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l-GR" sz="40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Γιατί Χρειαζόμαστε τα Κοινωνικά Δίκτυα στην Επιχείρηση μας</a:t>
            </a:r>
            <a:endParaRPr sz="40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4000" b="1">
              <a:solidFill>
                <a:srgbClr val="1FAD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617" y="3077150"/>
            <a:ext cx="607785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 descr="Αποτέλεσμα εικόνας για b2c b2b and h2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200" y="2651487"/>
            <a:ext cx="3512100" cy="34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 descr="Αποτέλεσμα εικόνας για b2c b2b and h2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972947"/>
            <a:ext cx="4572000" cy="256035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/>
          <p:nvPr/>
        </p:nvSpPr>
        <p:spPr>
          <a:xfrm>
            <a:off x="388450" y="1097275"/>
            <a:ext cx="86127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Τα Κοινωνικά Δίκτυα έχουν αλλάξει ριζικά την επικοινωνία μεταξύ των επιχειρήσεων και των πελατών (B2C), μεταξύ των επιχειρήσεων (B2B), καθώς και μεταξύ των ίδιων των Πελατών (H2H).</a:t>
            </a: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200" b="1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0" y="156700"/>
            <a:ext cx="91440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200" b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Προσεγγίσεις B2C | B2B | H2H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/>
        </p:nvSpPr>
        <p:spPr>
          <a:xfrm>
            <a:off x="311700" y="1213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 to Customer (B2C)</a:t>
            </a:r>
            <a:endParaRPr sz="2000" b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Πραγματοποιείται </a:t>
            </a:r>
            <a:r>
              <a:rPr lang="el-GR" sz="2200" b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Διάδραση </a:t>
            </a: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σε πραγματικό χρόνο (Real-time) με την Επιχείρηση μας </a:t>
            </a:r>
            <a:endParaRPr sz="22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1FADCC"/>
              </a:buClr>
              <a:buSzPts val="2200"/>
              <a:buFont typeface="Times New Roman"/>
              <a:buChar char="●"/>
            </a:pP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Στιγμιαία (Instant) Ανταλλαγή Μηνυμάτων Επικοινωνίας για ένα προϊόν ή μια υπηρεσία που παρέχουμε</a:t>
            </a:r>
            <a:endParaRPr sz="22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ADCC"/>
              </a:buClr>
              <a:buSzPts val="2200"/>
              <a:buFont typeface="Times New Roman"/>
              <a:buChar char="●"/>
            </a:pP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Στιγμιαία αλληλεπίδραση σε ένα post μας →   </a:t>
            </a:r>
            <a:endParaRPr sz="22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ADCC"/>
              </a:buClr>
              <a:buSzPts val="2200"/>
              <a:buFont typeface="Times New Roman"/>
              <a:buChar char="●"/>
            </a:pP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και δυστυχώς…στιγμιαία(instant) κατανόηση της </a:t>
            </a:r>
            <a:r>
              <a:rPr lang="el-GR" sz="2200" b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απάθειας</a:t>
            </a: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(μη ενδιαφέροντος) που μπορεί να εκφράζει το κοινό που απευθυνόμαστε ως προς τα posts μας για ένα προϊόν ή μια υπηρεσία που παρέχουμε </a:t>
            </a:r>
            <a:b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(Low </a:t>
            </a:r>
            <a:r>
              <a:rPr lang="el-GR" sz="2200" i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l-GR" sz="22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Likes | Shares | Comments = Low Rate of Engagement)</a:t>
            </a:r>
            <a:endParaRPr sz="22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300" b="1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b="1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l="1281" t="85068" r="44868" b="7943"/>
          <a:stretch/>
        </p:blipFill>
        <p:spPr>
          <a:xfrm>
            <a:off x="5975575" y="3702600"/>
            <a:ext cx="2856725" cy="40496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231200" y="160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/>
        </p:nvSpPr>
        <p:spPr>
          <a:xfrm>
            <a:off x="0" y="322100"/>
            <a:ext cx="9144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255000" y="1778100"/>
            <a:ext cx="8669700" cy="16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Times New Roman"/>
              <a:buChar char="●"/>
            </a:pPr>
            <a:r>
              <a:rPr lang="el-GR" sz="25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Δυνατότητα για αναζήτηση πιο </a:t>
            </a:r>
            <a:r>
              <a:rPr lang="el-GR" sz="25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στοχευμένων</a:t>
            </a:r>
            <a:r>
              <a:rPr lang="el-GR" sz="25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5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</a:t>
            </a:r>
            <a:r>
              <a:rPr lang="el-GR" sz="25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500" b="1" dirty="0" err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groups</a:t>
            </a:r>
            <a:r>
              <a:rPr lang="el-GR" sz="2500" b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l-GR" sz="25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audiences</a:t>
            </a:r>
            <a:r>
              <a:rPr lang="el-GR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αλλά και περισσότερων πελατών οι οποίοι εκφράζουν κοινές ανάγκες σε σχέση με τα προϊόντα ή τις υπηρεσίες που παρέχουμε.  </a:t>
            </a:r>
            <a:br>
              <a:rPr lang="el-GR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Times New Roman"/>
              <a:buChar char="●"/>
            </a:pPr>
            <a:r>
              <a:rPr lang="el-GR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Αυτό το γεγονός, μετατρέπει την προσέγγιση της Μάρκετινγκ Στρατηγικής που εφαρμόζουμε από το “</a:t>
            </a:r>
            <a:r>
              <a:rPr lang="el-GR" sz="2500" b="1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τι πουλάμε να τους πουλήσουμε</a:t>
            </a:r>
            <a:r>
              <a:rPr lang="el-GR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en-US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(Ford)</a:t>
            </a:r>
            <a:r>
              <a:rPr lang="el-GR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στο “</a:t>
            </a:r>
            <a:r>
              <a:rPr lang="el-GR" sz="2500" b="1" i="1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πως μπορούμε να τους βοηθήσουμε</a:t>
            </a:r>
            <a:r>
              <a:rPr lang="el-GR" sz="2500" dirty="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βάσει των αναγκών που εκφράζουν.</a:t>
            </a:r>
            <a:endParaRPr sz="25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0" y="1140750"/>
            <a:ext cx="84015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500" b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 to Customer (B2C)</a:t>
            </a:r>
            <a:endParaRPr sz="2500" b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/>
        </p:nvSpPr>
        <p:spPr>
          <a:xfrm>
            <a:off x="0" y="322100"/>
            <a:ext cx="9144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b="1">
                <a:solidFill>
                  <a:srgbClr val="1FAD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Ενότητα 1. Γιατί Χρειαζόμαστε τα Κοινωνικά Δίκτυα στην Επιχείρηση μας</a:t>
            </a:r>
            <a:br>
              <a:rPr lang="el-GR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255000" y="1778100"/>
            <a:ext cx="8669700" cy="16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Times New Roman"/>
              <a:buChar char="●"/>
            </a:pPr>
            <a:endParaRPr sz="2500" dirty="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0" y="1140750"/>
            <a:ext cx="84015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l-GR" sz="25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Business</a:t>
            </a:r>
            <a:r>
              <a:rPr lang="el-GR" sz="25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5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</a:t>
            </a:r>
            <a:r>
              <a:rPr lang="el-GR" sz="25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l-GR" sz="2500" b="1" dirty="0" err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Customer</a:t>
            </a:r>
            <a:r>
              <a:rPr lang="el-GR" sz="25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(B2</a:t>
            </a:r>
            <a:r>
              <a:rPr lang="en-US" sz="25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l-GR" sz="2500" b="1" dirty="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500" b="1" dirty="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966DC-F9ED-F640-8ED0-4C8D8EBD9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17" y="1958098"/>
            <a:ext cx="7779866" cy="41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75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{3C15118A-63DA-6944-BA09-0CD3F10F96F0}tf10001070</Template>
  <TotalTime>25252</TotalTime>
  <Words>2582</Words>
  <Application>Microsoft Macintosh PowerPoint</Application>
  <PresentationFormat>On-screen Show (4:3)</PresentationFormat>
  <Paragraphs>366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Cambria</vt:lpstr>
      <vt:lpstr>Times New Roman</vt:lpstr>
      <vt:lpstr>Calibri</vt:lpstr>
      <vt:lpstr>Rockwell Extra Bold</vt:lpstr>
      <vt:lpstr>Rambla</vt:lpstr>
      <vt:lpstr>Rockwell Condensed</vt:lpstr>
      <vt:lpstr>Wingdings</vt:lpstr>
      <vt:lpstr>Arial</vt:lpstr>
      <vt:lpstr>Rockwell</vt:lpstr>
      <vt:lpstr>Wood Type</vt:lpstr>
      <vt:lpstr>PowerPoint Presentation</vt:lpstr>
      <vt:lpstr>Digital Marketing  για Οργανισμούς και Επιχειρήσεις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 για Οργανισμούς και Επιχειρήσεις</dc:title>
  <cp:lastModifiedBy>Microsoft Office User</cp:lastModifiedBy>
  <cp:revision>37</cp:revision>
  <dcterms:modified xsi:type="dcterms:W3CDTF">2023-03-05T13:40:46Z</dcterms:modified>
</cp:coreProperties>
</file>