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57" r:id="rId6"/>
    <p:sldId id="258" r:id="rId7"/>
    <p:sldId id="259" r:id="rId8"/>
    <p:sldId id="260" r:id="rId9"/>
    <p:sldId id="261" r:id="rId10"/>
    <p:sldId id="264" r:id="rId11"/>
    <p:sldId id="279" r:id="rId12"/>
    <p:sldId id="265" r:id="rId13"/>
    <p:sldId id="266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4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5085B0-AF1D-4C36-B0EF-21ACC5BFF9EC}" type="datetimeFigureOut">
              <a:rPr lang="el-GR" smtClean="0"/>
              <a:pPr/>
              <a:t>15/11/2023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2ED7EC-0A32-4D76-BDCE-101E41649F1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ΦΟΡΟΛ. ΕΙΣΟΔ. ΦΥΣΙΚΩΝ ΠΡΟΣΩΠΩΝ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ΣΠΥΡΟΣ ΠΑΠΑΔΑΚΗΣ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Μεταφορα</a:t>
            </a:r>
            <a:r>
              <a:rPr lang="el-GR" dirty="0"/>
              <a:t>  </a:t>
            </a:r>
            <a:r>
              <a:rPr lang="el-GR" dirty="0" err="1"/>
              <a:t>ζημιων</a:t>
            </a:r>
            <a:r>
              <a:rPr lang="el-GR" dirty="0"/>
              <a:t> – </a:t>
            </a:r>
            <a:r>
              <a:rPr lang="el-GR" dirty="0" err="1"/>
              <a:t>αρθρο</a:t>
            </a:r>
            <a:r>
              <a:rPr lang="el-GR" dirty="0"/>
              <a:t>  27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Παράδειγμα 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sz="2750" dirty="0" smtClean="0"/>
              <a:t>Ο </a:t>
            </a:r>
            <a:r>
              <a:rPr lang="el-GR" sz="2750" dirty="0"/>
              <a:t>«Χ» και η σύζυγός του τον Μάιο του 2023 υποβάλλουν τη φορολογική τους δήλωση για τα εισοδήματά τους στο 2022 τα οποία έχουν ως εξής : Τι θα συμβεί στην περίπτωση αυτή (έστω ότι </a:t>
            </a:r>
            <a:r>
              <a:rPr lang="el-GR" sz="2750" dirty="0" smtClean="0"/>
              <a:t>η σύζυγος έχει εισοδήματα από μισθωτές υπηρεσίες  15.000 € και από ενοίκια 10.000 €) ?</a:t>
            </a:r>
            <a:endParaRPr lang="en-US" sz="2750" dirty="0"/>
          </a:p>
          <a:p>
            <a:endParaRPr lang="el-GR" dirty="0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11922"/>
              </p:ext>
            </p:extLst>
          </p:nvPr>
        </p:nvGraphicFramePr>
        <p:xfrm>
          <a:off x="899592" y="4149080"/>
          <a:ext cx="5184576" cy="2232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7913"/>
                <a:gridCol w="950559"/>
                <a:gridCol w="936104"/>
              </a:tblGrid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Εισοδήματα από </a:t>
                      </a:r>
                      <a:r>
                        <a:rPr lang="el-GR" sz="1100" u="none" strike="noStrike" dirty="0" err="1">
                          <a:effectLst/>
                        </a:rPr>
                        <a:t>Επιχ</a:t>
                      </a:r>
                      <a:r>
                        <a:rPr lang="el-GR" sz="1100" u="none" strike="noStrike" dirty="0">
                          <a:effectLst/>
                        </a:rPr>
                        <a:t>. </a:t>
                      </a:r>
                      <a:r>
                        <a:rPr lang="el-GR" sz="1100" u="none" strike="noStrike" dirty="0" err="1">
                          <a:effectLst/>
                        </a:rPr>
                        <a:t>Δραστ</a:t>
                      </a:r>
                      <a:r>
                        <a:rPr lang="el-GR" sz="1100" u="none" strike="noStrike" dirty="0">
                          <a:effectLst/>
                        </a:rPr>
                        <a:t>.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Του συζύγου 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Της συζύγου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Κέρδη από Π.Υ.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10.000 €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8.000 €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Ζημιές από εμπορ. δραστ.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-2.000 €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-9.000 €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Συνολικό Καθαρό Εισόδημα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8.000 €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-1.000 €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 </a:t>
            </a:r>
            <a:r>
              <a:rPr lang="el-GR" dirty="0" err="1" smtClean="0"/>
              <a:t>λογιστικοσ</a:t>
            </a:r>
            <a:r>
              <a:rPr lang="el-GR" dirty="0" smtClean="0"/>
              <a:t> </a:t>
            </a:r>
            <a:r>
              <a:rPr lang="el-GR" dirty="0" err="1" smtClean="0"/>
              <a:t>προσδιορισμοσ</a:t>
            </a:r>
            <a:r>
              <a:rPr lang="el-GR" dirty="0" smtClean="0"/>
              <a:t> – </a:t>
            </a:r>
            <a:r>
              <a:rPr lang="el-GR" dirty="0" err="1" smtClean="0"/>
              <a:t>αρθρο</a:t>
            </a:r>
            <a:r>
              <a:rPr lang="el-GR" dirty="0" smtClean="0"/>
              <a:t> 28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err="1" smtClean="0"/>
              <a:t>Εξωλογιστικό</a:t>
            </a:r>
            <a:r>
              <a:rPr lang="el-GR" dirty="0" smtClean="0"/>
              <a:t> προσδιορισμό, δηλαδή με κάθε διαθέσιμο στοιχείο ή με έμμεσες τεχνικές ελέγχου έχουμε στις ακόλουθες περιπτώσεις :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/>
              <a:t>Ό</a:t>
            </a:r>
            <a:r>
              <a:rPr lang="el-GR" dirty="0" smtClean="0"/>
              <a:t>ταν τα λογιστικά αρχεία δεν τηρούνται ή οικονομικές καταστάσεις δεν συντάσσονται σύμφωνα με τον νόμο.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Όταν τα φορολογικά στοιχεία δεν </a:t>
            </a:r>
            <a:r>
              <a:rPr lang="el-GR" dirty="0" smtClean="0"/>
              <a:t>εκδίδ</a:t>
            </a:r>
            <a:r>
              <a:rPr lang="el-GR" dirty="0" smtClean="0"/>
              <a:t>ονται </a:t>
            </a:r>
            <a:r>
              <a:rPr lang="el-GR" dirty="0" smtClean="0"/>
              <a:t>σύμφωνα με τον ΚΦΔ.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Όταν τα λογιστικά αρχεία ή τα φορολογικά στοιχεία δεν προσκομίζονται στη φορολογική Διοίκηση μετά από σχετική πρόσκληση.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2486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Ασκηση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Προσδιορισμού καθαρού αποτελ. από Π.Υ.</a:t>
            </a:r>
            <a:endParaRPr lang="en-US" b="1" dirty="0" smtClean="0"/>
          </a:p>
          <a:p>
            <a:pPr marL="0" indent="0">
              <a:buNone/>
            </a:pPr>
            <a:r>
              <a:rPr lang="el-GR" dirty="0" smtClean="0"/>
              <a:t>Λογιστής τηρεί βιβλίο «εσόδων – εξόδων» και με 31.12.2022 έχει τα κάτωθι λογιστικά δεδομένα :</a:t>
            </a:r>
          </a:p>
          <a:p>
            <a:pPr marL="0" indent="0">
              <a:buNone/>
            </a:pPr>
            <a:r>
              <a:rPr lang="el-GR" dirty="0" smtClean="0"/>
              <a:t>Ακαθάριστες αμοιβές από παροχή υπηρεσιών : 60.000 €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332244"/>
              </p:ext>
            </p:extLst>
          </p:nvPr>
        </p:nvGraphicFramePr>
        <p:xfrm>
          <a:off x="467545" y="4221088"/>
          <a:ext cx="7056784" cy="223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696"/>
                <a:gridCol w="1186745"/>
                <a:gridCol w="2242343"/>
              </a:tblGrid>
              <a:tr h="58246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u="none" strike="noStrike" dirty="0">
                          <a:effectLst/>
                        </a:rPr>
                        <a:t>Συνολικά έξοδα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u="none" strike="noStrike" dirty="0">
                          <a:effectLst/>
                        </a:rPr>
                        <a:t>Έξοδα παροχής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l-G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Έξοδα διοίκησης και διάθεσης</a:t>
                      </a:r>
                    </a:p>
                  </a:txBody>
                  <a:tcPr marL="9525" marR="9525" marT="9525" marB="0" anchor="b"/>
                </a:tc>
              </a:tr>
              <a:tr h="51251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Παροχές σε εργαζόμενους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19.000 €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09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Φόροι και Τέλη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650 €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09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Διάφορα Λειτ. Έξοδα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40.000 €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10.350 €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09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Σύνολο Εξόδων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59.000 €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11.000 €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Ασκηση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Ο λογιστής έλαβε το 2022 επιστρεπτέα προκαταβολή 1.600 €, από την οποία το 2022 επέστρεψε το 50%, ήτοι 800 €, ενώ το υπόλοιπο 50% του χαρίστηκε (είναι αφορολόγητο έσοδο).</a:t>
            </a:r>
          </a:p>
          <a:p>
            <a:pPr marL="0" indent="0">
              <a:buNone/>
            </a:pPr>
            <a:r>
              <a:rPr lang="el-GR" dirty="0" smtClean="0"/>
              <a:t>Το τέλος επιτηδεύματος ανέρχεται σε 650 €.</a:t>
            </a:r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 err="1" smtClean="0"/>
              <a:t>προκ</a:t>
            </a:r>
            <a:r>
              <a:rPr lang="el-GR" dirty="0" smtClean="0"/>
              <a:t>/βολή φόρου της προηγ. χρήσης ήταν 0 €.</a:t>
            </a:r>
          </a:p>
          <a:p>
            <a:pPr marL="0" indent="0">
              <a:buNone/>
            </a:pPr>
            <a:r>
              <a:rPr lang="el-GR" b="1" dirty="0" smtClean="0"/>
              <a:t>Ζητείται </a:t>
            </a:r>
            <a:r>
              <a:rPr lang="el-GR" dirty="0" smtClean="0"/>
              <a:t>: Να προσδιοριστεί το καθαρό αποτέλεσμα που θα δηλωθεί από τον συγκεκριμένο λογιστή , να συμπληρωθεί η κατάσταση αποτελεσμάτων καθώς και οι πίνακες Δ’, Στ’ και Ζ’ του εντύπου Ε3.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 </a:t>
            </a:r>
            <a:r>
              <a:rPr lang="el-GR" dirty="0" err="1" smtClean="0"/>
              <a:t>εκπιπτομενεσ</a:t>
            </a:r>
            <a:r>
              <a:rPr lang="el-GR" dirty="0" smtClean="0"/>
              <a:t> </a:t>
            </a:r>
            <a:r>
              <a:rPr lang="el-GR" dirty="0" err="1" smtClean="0"/>
              <a:t>δαπανεσ</a:t>
            </a:r>
            <a:r>
              <a:rPr lang="el-GR" dirty="0" smtClean="0"/>
              <a:t> </a:t>
            </a:r>
            <a:r>
              <a:rPr lang="el-GR" dirty="0"/>
              <a:t>– ΑΡΘΡΟ </a:t>
            </a:r>
            <a:r>
              <a:rPr lang="el-GR" dirty="0" smtClean="0"/>
              <a:t>23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/>
              <a:t>Παράδειγμα 1 :</a:t>
            </a:r>
          </a:p>
          <a:p>
            <a:pPr marL="0" indent="0" algn="just">
              <a:buNone/>
            </a:pPr>
            <a:r>
              <a:rPr lang="el-GR" dirty="0" smtClean="0"/>
              <a:t>Η επιχείρηση «Α» στις 01.01.2022 παίρνει δάνειο 100.000 € από την επιχείρηση «Β» με επιτόκιο 12% ενώ το επιτόκιο της Τράπεζας της Ελλάδας είναι 8%. Ποιο είναι το ποσό των τόκων που δεν αναγνωρίζεται για το 2022?</a:t>
            </a:r>
          </a:p>
          <a:p>
            <a:pPr marL="0" indent="0" algn="just">
              <a:buNone/>
            </a:pPr>
            <a:r>
              <a:rPr lang="el-GR" b="1" dirty="0" smtClean="0"/>
              <a:t>ΛΥΣΗ</a:t>
            </a:r>
            <a:r>
              <a:rPr lang="el-GR" dirty="0" smtClean="0"/>
              <a:t> : 100.000 Χ (12%-8%) = 4.000 €</a:t>
            </a:r>
          </a:p>
          <a:p>
            <a:pPr marL="0" indent="0" algn="just">
              <a:buNone/>
            </a:pPr>
            <a:r>
              <a:rPr lang="el-GR" dirty="0" smtClean="0"/>
              <a:t>Το ποσό αυτό δεν αναγνωρίζεται φορολογικά προς έκπτωση για το 2022.</a:t>
            </a:r>
          </a:p>
          <a:p>
            <a:pPr marL="0" indent="0" algn="just">
              <a:buNone/>
            </a:pPr>
            <a:r>
              <a:rPr lang="el-GR" dirty="0" smtClean="0"/>
              <a:t>Θεωρείται λογιστική διαφορά.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67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Μη </a:t>
            </a:r>
            <a:r>
              <a:rPr lang="el-GR" dirty="0" err="1"/>
              <a:t>εκπιπτομενεσ</a:t>
            </a:r>
            <a:r>
              <a:rPr lang="el-GR" dirty="0"/>
              <a:t> </a:t>
            </a:r>
            <a:r>
              <a:rPr lang="el-GR" dirty="0" err="1"/>
              <a:t>δαπανεσ</a:t>
            </a:r>
            <a:r>
              <a:rPr lang="el-GR" dirty="0"/>
              <a:t> – ΑΡΘΡΟ 23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buClr>
                <a:srgbClr val="4F81BD"/>
              </a:buClr>
            </a:pPr>
            <a:r>
              <a:rPr lang="el-GR" dirty="0">
                <a:solidFill>
                  <a:srgbClr val="1F497D"/>
                </a:solidFill>
              </a:rPr>
              <a:t>Παράδειγμα 2 :</a:t>
            </a:r>
          </a:p>
          <a:p>
            <a:pPr marL="0" indent="0" algn="just">
              <a:buNone/>
            </a:pPr>
            <a:r>
              <a:rPr lang="el-GR" dirty="0" smtClean="0"/>
              <a:t>Σε ενημερωτική ημερίδα της επιχείρησης </a:t>
            </a:r>
            <a:r>
              <a:rPr lang="el-GR" dirty="0"/>
              <a:t>«Α</a:t>
            </a:r>
            <a:r>
              <a:rPr lang="el-GR" dirty="0" smtClean="0"/>
              <a:t>», με έσοδα 1.000.000 €, για 50 άτομα (πελάτες και εργαζόμενους της </a:t>
            </a:r>
            <a:r>
              <a:rPr lang="el-GR" dirty="0" err="1" smtClean="0"/>
              <a:t>επιχ</a:t>
            </a:r>
            <a:r>
              <a:rPr lang="el-GR" dirty="0" smtClean="0"/>
              <a:t>.) καταβλήθηκαν από την «Α» σε ξενοδοχείο για διαμονή 5.000 € και για σίτιση 3.000 €, συνολικό κόστος 8.000 €. Ποιο είναι το ποσό της δαπάνης που θα εκπέσει?</a:t>
            </a:r>
          </a:p>
          <a:p>
            <a:pPr marL="0" indent="0" algn="just">
              <a:buNone/>
            </a:pPr>
            <a:r>
              <a:rPr lang="el-GR" b="1" dirty="0" smtClean="0"/>
              <a:t>Λύση</a:t>
            </a:r>
            <a:r>
              <a:rPr lang="el-GR" dirty="0" smtClean="0"/>
              <a:t> : 50Χ300 € = 15.000 € &gt; 8.000 €</a:t>
            </a:r>
          </a:p>
          <a:p>
            <a:pPr marL="0" indent="0" algn="just">
              <a:buNone/>
            </a:pPr>
            <a:r>
              <a:rPr lang="el-GR" dirty="0" smtClean="0"/>
              <a:t>Όμως 1.000.000 € Χ 0,5%= 5.000 € &lt;8.000 €</a:t>
            </a:r>
          </a:p>
          <a:p>
            <a:pPr marL="0" indent="0" algn="just">
              <a:buNone/>
            </a:pPr>
            <a:r>
              <a:rPr lang="el-GR" dirty="0" smtClean="0"/>
              <a:t>Άρα φορολογικά αναγνωρίζεται μόνο το ποσό των 5.000 € και η διαφορά των 3.000 € είναι φορολογικά μη αναγνωρίσιμη.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554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Μη </a:t>
            </a:r>
            <a:r>
              <a:rPr lang="el-GR" dirty="0" err="1"/>
              <a:t>εκπιπτομενεσ</a:t>
            </a:r>
            <a:r>
              <a:rPr lang="el-GR" dirty="0"/>
              <a:t> </a:t>
            </a:r>
            <a:r>
              <a:rPr lang="el-GR" dirty="0" err="1"/>
              <a:t>δαπανεσ</a:t>
            </a:r>
            <a:r>
              <a:rPr lang="el-GR" dirty="0"/>
              <a:t> – ΑΡΘΡΟ 23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Clr>
                <a:srgbClr val="4F81BD"/>
              </a:buClr>
            </a:pPr>
            <a:r>
              <a:rPr lang="el-GR" dirty="0">
                <a:solidFill>
                  <a:srgbClr val="1F497D"/>
                </a:solidFill>
              </a:rPr>
              <a:t>Παράδειγμα </a:t>
            </a:r>
            <a:r>
              <a:rPr lang="el-GR" dirty="0" smtClean="0">
                <a:solidFill>
                  <a:srgbClr val="1F497D"/>
                </a:solidFill>
              </a:rPr>
              <a:t>3 </a:t>
            </a:r>
            <a:r>
              <a:rPr lang="el-GR" dirty="0">
                <a:solidFill>
                  <a:srgbClr val="1F497D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l-GR" dirty="0" smtClean="0"/>
              <a:t>Η ατομική επιχείρηση «Α» με αντικείμενο εργασιών την εμπορία τροφίμων </a:t>
            </a:r>
            <a:r>
              <a:rPr lang="el-GR" dirty="0" err="1" smtClean="0"/>
              <a:t>ιδιοχρησιμοποιεί</a:t>
            </a:r>
            <a:r>
              <a:rPr lang="el-GR" dirty="0" smtClean="0"/>
              <a:t> ακίνητο αντικειμενικής αξίας 100.000 €. Ποιο είναι το εισόδημα που θα φορολογηθεί με </a:t>
            </a:r>
            <a:r>
              <a:rPr lang="el-GR" dirty="0" smtClean="0"/>
              <a:t>την κλίμακα </a:t>
            </a:r>
            <a:r>
              <a:rPr lang="el-GR" smtClean="0"/>
              <a:t>του άρθρου 40 και </a:t>
            </a:r>
            <a:r>
              <a:rPr lang="el-GR" dirty="0" smtClean="0"/>
              <a:t>ταυτόχρονα θα καταχωρηθεί στα λογιστικά βιβλία ως δαπάνη </a:t>
            </a:r>
            <a:r>
              <a:rPr lang="el-GR" dirty="0" err="1" smtClean="0"/>
              <a:t>εκπεστέα</a:t>
            </a:r>
            <a:r>
              <a:rPr lang="el-GR" dirty="0" smtClean="0"/>
              <a:t> από τα ακαθάριστα έσοδα? </a:t>
            </a:r>
          </a:p>
          <a:p>
            <a:pPr marL="0" indent="0" algn="just">
              <a:buNone/>
            </a:pPr>
            <a:r>
              <a:rPr lang="el-GR" b="1" dirty="0" smtClean="0"/>
              <a:t>Λύση</a:t>
            </a:r>
            <a:r>
              <a:rPr lang="el-GR" dirty="0" smtClean="0"/>
              <a:t> </a:t>
            </a:r>
            <a:r>
              <a:rPr lang="el-GR" dirty="0"/>
              <a:t>: </a:t>
            </a:r>
            <a:r>
              <a:rPr lang="el-GR" dirty="0" smtClean="0"/>
              <a:t>100.000 Χ 3% = 3.000 € Αυτό είναι το ποσό το οποίο αφενός θα φορολογηθεί με συντελεστή 15% και ταυτόχρονα θα </a:t>
            </a:r>
            <a:r>
              <a:rPr lang="el-GR" dirty="0" err="1" smtClean="0"/>
              <a:t>εκπεστεί</a:t>
            </a:r>
            <a:r>
              <a:rPr lang="el-GR" dirty="0" smtClean="0"/>
              <a:t> ως δαπάνη.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572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ΦΟΡΟΛΟΓΙΚΕΣ ΑΠΟΣΒΕΣΕΙΣ – ΑΡΘΡΟ 24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Φορολογικά αναγνωρίσιμη δαπάνη</a:t>
            </a:r>
          </a:p>
          <a:p>
            <a:pPr algn="just"/>
            <a:r>
              <a:rPr lang="el-GR" dirty="0" smtClean="0"/>
              <a:t>Τι είναι?</a:t>
            </a:r>
          </a:p>
          <a:p>
            <a:pPr algn="just"/>
            <a:r>
              <a:rPr lang="el-GR" dirty="0" smtClean="0"/>
              <a:t>Πως και πάνω σε τι υπολογίζονται?</a:t>
            </a:r>
          </a:p>
          <a:p>
            <a:pPr algn="just"/>
            <a:r>
              <a:rPr lang="el-GR" dirty="0" smtClean="0"/>
              <a:t>Τι δεν υπόκειται σε αποσβέσεις?</a:t>
            </a:r>
          </a:p>
          <a:p>
            <a:pPr algn="just"/>
            <a:r>
              <a:rPr lang="el-GR" dirty="0" smtClean="0"/>
              <a:t>Υποχρεωτικότητα?</a:t>
            </a:r>
          </a:p>
          <a:p>
            <a:pPr algn="just"/>
            <a:r>
              <a:rPr lang="el-GR" dirty="0" smtClean="0"/>
              <a:t>Στοιχεία με αξία &lt;1.500 €</a:t>
            </a:r>
          </a:p>
          <a:p>
            <a:pPr algn="just"/>
            <a:r>
              <a:rPr lang="el-GR" dirty="0" smtClean="0"/>
              <a:t>Πότε αρχίζουν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ΦΟΡΟΛΟΓΙΚΕΣ ΑΠΟΣΒΕΣΕΙΣ – ΑΡΘΡΟ 24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Παράδειγμα 1 :</a:t>
            </a:r>
          </a:p>
          <a:p>
            <a:pPr marL="0" indent="0" algn="just">
              <a:buNone/>
            </a:pPr>
            <a:r>
              <a:rPr lang="el-GR" dirty="0" smtClean="0"/>
              <a:t>Αγορά ενός μηχανήματος στις 10.2.2022 αξίας 10.000 €. Άρχισε να χρησιμοποιείται στις 15.3.2022. Ο συντελεστής απόσβεσης είναι 10%.Να προσδιοριστεί το ποσό των αποσβέσεων για το 2022?</a:t>
            </a:r>
          </a:p>
          <a:p>
            <a:pPr lvl="0" algn="just">
              <a:buClr>
                <a:srgbClr val="4F81BD"/>
              </a:buClr>
            </a:pPr>
            <a:r>
              <a:rPr lang="el-GR" dirty="0">
                <a:solidFill>
                  <a:srgbClr val="1F497D"/>
                </a:solidFill>
              </a:rPr>
              <a:t>Παράδειγμα </a:t>
            </a:r>
            <a:r>
              <a:rPr lang="el-GR" dirty="0" smtClean="0">
                <a:solidFill>
                  <a:srgbClr val="1F497D"/>
                </a:solidFill>
              </a:rPr>
              <a:t>2 :</a:t>
            </a:r>
          </a:p>
          <a:p>
            <a:pPr marL="0" indent="0" algn="just">
              <a:buNone/>
            </a:pPr>
            <a:r>
              <a:rPr lang="el-GR" dirty="0" smtClean="0"/>
              <a:t>Η επιχείρηση «Α» μέσα στο </a:t>
            </a:r>
            <a:r>
              <a:rPr lang="el-GR" dirty="0" err="1" smtClean="0"/>
              <a:t>φορολ</a:t>
            </a:r>
            <a:r>
              <a:rPr lang="el-GR" dirty="0" smtClean="0"/>
              <a:t>. έτος 2020 αγοράζει ένα ακίνητο  (οικόπεδο και κτίσμα μαζί) αντί του ποσού των 1.000.000 €. Ο Φ.Μ.Α. υπολογίστηκε πάνω στις αντικειμενικές αξίες  που είναι συνολικά 700.000 €, ήτοι 400.000 € για το οικόπεδο και 300.000 € για το κτίσμα. Επί ποιου ποσού θα υπολογιστούν οι αποσβέσεις?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Αποτιμηση</a:t>
            </a:r>
            <a:r>
              <a:rPr lang="el-GR" dirty="0" smtClean="0"/>
              <a:t> </a:t>
            </a:r>
            <a:r>
              <a:rPr lang="el-GR" dirty="0" err="1" smtClean="0"/>
              <a:t>αποθεματων</a:t>
            </a:r>
            <a:r>
              <a:rPr lang="el-GR" dirty="0" smtClean="0"/>
              <a:t> – </a:t>
            </a:r>
            <a:r>
              <a:rPr lang="el-GR" dirty="0" err="1" smtClean="0"/>
              <a:t>αρθρο</a:t>
            </a:r>
            <a:r>
              <a:rPr lang="el-GR" dirty="0" smtClean="0"/>
              <a:t> 25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l-GR" sz="2750" dirty="0" smtClean="0"/>
              <a:t>Η αποτίμηση γίνεται με μια από τις μεθόδους της λογιστικής (</a:t>
            </a:r>
            <a:r>
              <a:rPr lang="en-US" sz="2750" dirty="0" smtClean="0"/>
              <a:t>FIFO, LIFO, </a:t>
            </a:r>
            <a:r>
              <a:rPr lang="el-GR" sz="2750" dirty="0" err="1" smtClean="0"/>
              <a:t>Σταθμ</a:t>
            </a:r>
            <a:r>
              <a:rPr lang="el-GR" sz="2750" dirty="0" smtClean="0"/>
              <a:t>. Μ.Ο.).</a:t>
            </a:r>
            <a:endParaRPr lang="en-US" sz="2750" dirty="0" smtClean="0"/>
          </a:p>
          <a:p>
            <a:pPr algn="just">
              <a:lnSpc>
                <a:spcPct val="120000"/>
              </a:lnSpc>
            </a:pPr>
            <a:r>
              <a:rPr lang="el-GR" sz="2750" dirty="0" smtClean="0"/>
              <a:t>Η επιλεχθείσα μέθοδος δεν αλλάζει για 4 έτη.</a:t>
            </a:r>
          </a:p>
          <a:p>
            <a:pPr algn="just">
              <a:lnSpc>
                <a:spcPct val="120000"/>
              </a:lnSpc>
            </a:pPr>
            <a:r>
              <a:rPr lang="el-GR" sz="2750" dirty="0" smtClean="0"/>
              <a:t>Η αποτίμηση επηρεάζει το μικτό αποτέλεσμα.  Πώς ?</a:t>
            </a:r>
          </a:p>
          <a:p>
            <a:pPr algn="just">
              <a:lnSpc>
                <a:spcPct val="120000"/>
              </a:lnSpc>
            </a:pPr>
            <a:endParaRPr lang="en-US" sz="275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Αποτιμηση</a:t>
            </a:r>
            <a:r>
              <a:rPr lang="el-GR" dirty="0"/>
              <a:t> </a:t>
            </a:r>
            <a:r>
              <a:rPr lang="el-GR" dirty="0" err="1"/>
              <a:t>αποθεματων</a:t>
            </a:r>
            <a:r>
              <a:rPr lang="el-GR" dirty="0"/>
              <a:t> – </a:t>
            </a:r>
            <a:r>
              <a:rPr lang="el-GR" dirty="0" err="1"/>
              <a:t>αρθρο</a:t>
            </a:r>
            <a:r>
              <a:rPr lang="el-GR" dirty="0"/>
              <a:t> 25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Autofit/>
          </a:bodyPr>
          <a:lstStyle/>
          <a:p>
            <a:pPr algn="just"/>
            <a:r>
              <a:rPr lang="el-GR" sz="2750" dirty="0" smtClean="0"/>
              <a:t>Παράδειγμα :</a:t>
            </a:r>
          </a:p>
          <a:p>
            <a:pPr marL="0" indent="0" algn="just">
              <a:buNone/>
            </a:pPr>
            <a:r>
              <a:rPr lang="el-GR" sz="2750" dirty="0" smtClean="0"/>
              <a:t>Έστω Αρχικό απόθεμα (ΑΑ) = 300.000 €, Αγορές (ΑΓ)=700.000 € και Τελικό Απόθεμα (ΤΑ) = 400.000 €.  Τότε το Κόστος Πωληθέντων (ΚΠ) = 600.000 €</a:t>
            </a:r>
          </a:p>
          <a:p>
            <a:pPr marL="0" indent="0" algn="just">
              <a:buNone/>
            </a:pPr>
            <a:r>
              <a:rPr lang="el-GR" sz="2750" dirty="0" smtClean="0"/>
              <a:t>Και αν οι Πωλήσεις = 1.000.000 € τότε Μικτό Κέρδος (ΜΚ) =400.000 €</a:t>
            </a:r>
          </a:p>
          <a:p>
            <a:pPr marL="0" indent="0" algn="just">
              <a:buNone/>
            </a:pPr>
            <a:r>
              <a:rPr lang="el-GR" sz="2800" dirty="0" smtClean="0"/>
              <a:t>Όμως, αν Τ.Α. = 300.000 € Τότε Κ.Π. 700.000 € και Μ.Κ. =300.000 €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Μεταφορα</a:t>
            </a:r>
            <a:r>
              <a:rPr lang="el-GR" dirty="0" smtClean="0"/>
              <a:t>  </a:t>
            </a:r>
            <a:r>
              <a:rPr lang="el-GR" dirty="0" err="1" smtClean="0"/>
              <a:t>ζημιων</a:t>
            </a:r>
            <a:r>
              <a:rPr lang="el-GR" dirty="0" smtClean="0"/>
              <a:t> – </a:t>
            </a:r>
            <a:r>
              <a:rPr lang="el-GR" dirty="0" err="1" smtClean="0"/>
              <a:t>αρθρο</a:t>
            </a:r>
            <a:r>
              <a:rPr lang="el-GR" dirty="0" smtClean="0"/>
              <a:t>  27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Η ζημιά μπορεί να μεταφερθεί για συμψηφισμό με τα επιχειρηματικά κέρδη στα επόμενα 5 </a:t>
            </a:r>
            <a:r>
              <a:rPr lang="el-GR" dirty="0" err="1" smtClean="0"/>
              <a:t>φορ</a:t>
            </a:r>
            <a:r>
              <a:rPr lang="el-GR" dirty="0" smtClean="0"/>
              <a:t>. έτη.</a:t>
            </a:r>
            <a:endParaRPr lang="en-US" dirty="0" smtClean="0"/>
          </a:p>
          <a:p>
            <a:pPr algn="just"/>
            <a:r>
              <a:rPr lang="el-GR" dirty="0" smtClean="0"/>
              <a:t>Πρώτα συμψηφίζεται η ζημιά του προγενέστερου έτους και μετά του μεταγενέστερου.</a:t>
            </a:r>
          </a:p>
          <a:p>
            <a:pPr algn="just"/>
            <a:r>
              <a:rPr lang="el-GR" dirty="0" smtClean="0"/>
              <a:t>Όταν το εισόδημα προσδιορίζεται από τεκμήρια τότε δεν εκπίπτουν οι ζημιές του έτους ή των προηγούμενων ετών.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1134</TotalTime>
  <Words>914</Words>
  <Application>Microsoft Office PowerPoint</Application>
  <PresentationFormat>Προβολή στην οθόνη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Wingdings 2</vt:lpstr>
      <vt:lpstr>Διαστημικό</vt:lpstr>
      <vt:lpstr>ΦΟΡΟΛ. ΕΙΣΟΔ. ΦΥΣΙΚΩΝ ΠΡΟΣΩΠΩΝ</vt:lpstr>
      <vt:lpstr>Μη εκπιπτομενεσ δαπανεσ – ΑΡΘΡΟ 23</vt:lpstr>
      <vt:lpstr>Μη εκπιπτομενεσ δαπανεσ – ΑΡΘΡΟ 23</vt:lpstr>
      <vt:lpstr>Μη εκπιπτομενεσ δαπανεσ – ΑΡΘΡΟ 23</vt:lpstr>
      <vt:lpstr>ΦΟΡΟΛΟΓΙΚΕΣ ΑΠΟΣΒΕΣΕΙΣ – ΑΡΘΡΟ 24</vt:lpstr>
      <vt:lpstr>ΦΟΡΟΛΟΓΙΚΕΣ ΑΠΟΣΒΕΣΕΙΣ – ΑΡΘΡΟ 24</vt:lpstr>
      <vt:lpstr>Αποτιμηση αποθεματων – αρθρο 25</vt:lpstr>
      <vt:lpstr>Αποτιμηση αποθεματων – αρθρο 25</vt:lpstr>
      <vt:lpstr>Μεταφορα  ζημιων – αρθρο  27</vt:lpstr>
      <vt:lpstr>Μεταφορα  ζημιων – αρθρο  27</vt:lpstr>
      <vt:lpstr>Μη λογιστικοσ προσδιορισμοσ – αρθρο 28</vt:lpstr>
      <vt:lpstr>Ασκηση </vt:lpstr>
      <vt:lpstr>Ασκηση  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DETERMINANTS OF VAT GAP IN GREECE</dc:title>
  <dc:creator>Your User Name</dc:creator>
  <cp:lastModifiedBy>demo</cp:lastModifiedBy>
  <cp:revision>78</cp:revision>
  <dcterms:created xsi:type="dcterms:W3CDTF">2019-06-18T12:28:37Z</dcterms:created>
  <dcterms:modified xsi:type="dcterms:W3CDTF">2023-11-15T11:27:29Z</dcterms:modified>
</cp:coreProperties>
</file>