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slideLayouts/slideLayout1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6" r:id="rId2"/>
    <p:sldMasterId id="2147483678" r:id="rId3"/>
    <p:sldMasterId id="2147483682" r:id="rId4"/>
    <p:sldMasterId id="2147483684" r:id="rId5"/>
    <p:sldMasterId id="2147483691" r:id="rId6"/>
    <p:sldMasterId id="2147483695" r:id="rId7"/>
    <p:sldMasterId id="2147483697" r:id="rId8"/>
    <p:sldMasterId id="2147483701" r:id="rId9"/>
    <p:sldMasterId id="2147483711" r:id="rId10"/>
    <p:sldMasterId id="2147483715" r:id="rId11"/>
    <p:sldMasterId id="2147483719" r:id="rId12"/>
    <p:sldMasterId id="2147483721" r:id="rId13"/>
    <p:sldMasterId id="2147483723" r:id="rId14"/>
    <p:sldMasterId id="2147483729" r:id="rId15"/>
    <p:sldMasterId id="2147483733" r:id="rId16"/>
    <p:sldMasterId id="2147483739" r:id="rId17"/>
    <p:sldMasterId id="2147483741" r:id="rId18"/>
    <p:sldMasterId id="2147483745" r:id="rId19"/>
    <p:sldMasterId id="2147483747" r:id="rId20"/>
    <p:sldMasterId id="2147483753" r:id="rId21"/>
  </p:sldMasterIdLst>
  <p:notesMasterIdLst>
    <p:notesMasterId r:id="rId71"/>
  </p:notesMasterIdLst>
  <p:handoutMasterIdLst>
    <p:handoutMasterId r:id="rId72"/>
  </p:handoutMasterIdLst>
  <p:sldIdLst>
    <p:sldId id="256" r:id="rId22"/>
    <p:sldId id="346" r:id="rId23"/>
    <p:sldId id="286" r:id="rId24"/>
    <p:sldId id="277" r:id="rId25"/>
    <p:sldId id="338" r:id="rId26"/>
    <p:sldId id="339" r:id="rId27"/>
    <p:sldId id="333" r:id="rId28"/>
    <p:sldId id="340" r:id="rId29"/>
    <p:sldId id="354" r:id="rId30"/>
    <p:sldId id="343" r:id="rId31"/>
    <p:sldId id="355" r:id="rId32"/>
    <p:sldId id="342" r:id="rId33"/>
    <p:sldId id="344" r:id="rId34"/>
    <p:sldId id="345" r:id="rId35"/>
    <p:sldId id="378" r:id="rId36"/>
    <p:sldId id="380" r:id="rId37"/>
    <p:sldId id="384" r:id="rId38"/>
    <p:sldId id="385" r:id="rId39"/>
    <p:sldId id="386" r:id="rId40"/>
    <p:sldId id="387" r:id="rId41"/>
    <p:sldId id="388" r:id="rId42"/>
    <p:sldId id="421" r:id="rId43"/>
    <p:sldId id="422" r:id="rId44"/>
    <p:sldId id="423" r:id="rId45"/>
    <p:sldId id="428" r:id="rId46"/>
    <p:sldId id="427" r:id="rId47"/>
    <p:sldId id="429" r:id="rId48"/>
    <p:sldId id="425" r:id="rId49"/>
    <p:sldId id="426" r:id="rId50"/>
    <p:sldId id="449" r:id="rId51"/>
    <p:sldId id="448" r:id="rId52"/>
    <p:sldId id="430" r:id="rId53"/>
    <p:sldId id="431" r:id="rId54"/>
    <p:sldId id="432" r:id="rId55"/>
    <p:sldId id="433" r:id="rId56"/>
    <p:sldId id="434" r:id="rId57"/>
    <p:sldId id="435" r:id="rId58"/>
    <p:sldId id="436" r:id="rId59"/>
    <p:sldId id="437" r:id="rId60"/>
    <p:sldId id="438" r:id="rId61"/>
    <p:sldId id="439" r:id="rId62"/>
    <p:sldId id="440" r:id="rId63"/>
    <p:sldId id="441" r:id="rId64"/>
    <p:sldId id="442" r:id="rId65"/>
    <p:sldId id="443" r:id="rId66"/>
    <p:sldId id="444" r:id="rId67"/>
    <p:sldId id="445" r:id="rId68"/>
    <p:sldId id="446" r:id="rId69"/>
    <p:sldId id="447" r:id="rId7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84170" autoAdjust="0"/>
  </p:normalViewPr>
  <p:slideViewPr>
    <p:cSldViewPr>
      <p:cViewPr varScale="1">
        <p:scale>
          <a:sx n="69" d="100"/>
          <a:sy n="69" d="100"/>
        </p:scale>
        <p:origin x="1368" y="72"/>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3/13/2018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3/13/2018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panose="020B0604020202020204" pitchFamily="34" charset="0"/>
            </a:endParaRPr>
          </a:p>
        </p:txBody>
      </p:sp>
    </p:spTree>
    <p:extLst>
      <p:ext uri="{BB962C8B-B14F-4D97-AF65-F5344CB8AC3E}">
        <p14:creationId xmlns:p14="http://schemas.microsoft.com/office/powerpoint/2010/main" val="301175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AC420713-EE56-4B04-8EB0-8698349B1FB1}" type="slidenum">
              <a:rPr lang="en-US" altLang="en-US" sz="1200"/>
              <a:pPr/>
              <a:t>20</a:t>
            </a:fld>
            <a:endParaRPr lang="en-US" altLang="en-US" sz="1200" dirty="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Times New Roman" panose="02020603050405020304" pitchFamily="18" charset="0"/>
              </a:rPr>
              <a:t>Figure 26.8 Aligning segments of DNA.</a:t>
            </a:r>
          </a:p>
        </p:txBody>
      </p:sp>
    </p:spTree>
    <p:extLst>
      <p:ext uri="{BB962C8B-B14F-4D97-AF65-F5344CB8AC3E}">
        <p14:creationId xmlns:p14="http://schemas.microsoft.com/office/powerpoint/2010/main" val="309791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F4E42D85-7738-41A3-B073-00CC0BA3BD26}" type="slidenum">
              <a:rPr lang="en-US" altLang="en-US" sz="1200"/>
              <a:pPr/>
              <a:t>21</a:t>
            </a:fld>
            <a:endParaRPr lang="en-US" altLang="en-US" sz="1200" dirty="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Times New Roman" panose="02020603050405020304" pitchFamily="18" charset="0"/>
              </a:rPr>
              <a:t>Figure 26.8 Aligning segments of DNA.</a:t>
            </a:r>
          </a:p>
        </p:txBody>
      </p:sp>
    </p:spTree>
    <p:extLst>
      <p:ext uri="{BB962C8B-B14F-4D97-AF65-F5344CB8AC3E}">
        <p14:creationId xmlns:p14="http://schemas.microsoft.com/office/powerpoint/2010/main" val="172051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22</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4496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23</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44534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24</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49290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25</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1052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26</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9443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27</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90013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28</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03828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29</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2243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AE9AB4E-99D3-446C-90A9-1983AF7FDB0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sym typeface="Symbol" panose="050501020107060205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sym typeface="Symbol" panose="05050102010706020507" pitchFamily="18" charset="2"/>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kumimoji="0" lang="en-US" altLang="en-US" dirty="0"/>
              <a:t>Figure 26.10 Monophyletic, paraphyletic, and polyphyletic groups</a:t>
            </a:r>
          </a:p>
        </p:txBody>
      </p:sp>
    </p:spTree>
    <p:extLst>
      <p:ext uri="{BB962C8B-B14F-4D97-AF65-F5344CB8AC3E}">
        <p14:creationId xmlns:p14="http://schemas.microsoft.com/office/powerpoint/2010/main" val="2271238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30</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37336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31</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82597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32</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45380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33</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50367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34</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01030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35</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95645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36</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05675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37</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69025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38</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83437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39</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0236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kumimoji="1" sz="2900">
                <a:solidFill>
                  <a:schemeClr val="tx1"/>
                </a:solidFill>
                <a:latin typeface="Arial" panose="020B0604020202020204" pitchFamily="34" charset="0"/>
                <a:sym typeface="Symbol" panose="05050102010706020507" pitchFamily="18" charset="2"/>
              </a:defRPr>
            </a:lvl1pPr>
            <a:lvl2pPr marL="742950" indent="-285750">
              <a:defRPr kumimoji="1" sz="2900">
                <a:solidFill>
                  <a:schemeClr val="tx1"/>
                </a:solidFill>
                <a:latin typeface="Arial" panose="020B0604020202020204" pitchFamily="34" charset="0"/>
                <a:sym typeface="Symbol" panose="05050102010706020507" pitchFamily="18" charset="2"/>
              </a:defRPr>
            </a:lvl2pPr>
            <a:lvl3pPr marL="1143000" indent="-228600">
              <a:defRPr kumimoji="1" sz="2900">
                <a:solidFill>
                  <a:schemeClr val="tx1"/>
                </a:solidFill>
                <a:latin typeface="Arial" panose="020B0604020202020204" pitchFamily="34" charset="0"/>
                <a:sym typeface="Symbol" panose="05050102010706020507" pitchFamily="18" charset="2"/>
              </a:defRPr>
            </a:lvl3pPr>
            <a:lvl4pPr marL="1600200" indent="-228600">
              <a:defRPr kumimoji="1" sz="2900">
                <a:solidFill>
                  <a:schemeClr val="tx1"/>
                </a:solidFill>
                <a:latin typeface="Arial" panose="020B0604020202020204" pitchFamily="34" charset="0"/>
                <a:sym typeface="Symbol" panose="05050102010706020507" pitchFamily="18" charset="2"/>
              </a:defRPr>
            </a:lvl4pPr>
            <a:lvl5pPr marL="2057400" indent="-228600">
              <a:defRPr kumimoji="1" sz="2900">
                <a:solidFill>
                  <a:schemeClr val="tx1"/>
                </a:solidFill>
                <a:latin typeface="Arial" panose="020B0604020202020204" pitchFamily="34" charset="0"/>
                <a:sym typeface="Symbol" panose="05050102010706020507" pitchFamily="18" charset="2"/>
              </a:defRPr>
            </a:lvl5pPr>
            <a:lvl6pPr marL="25146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29718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4290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3886200" indent="-2286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DBBB79-F704-41DC-BD68-317616104C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sym typeface="Symbol" panose="05050102010706020507" pitchFamily="18" charset="2"/>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sym typeface="Symbol" panose="05050102010706020507" pitchFamily="18" charset="2"/>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64521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40</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6997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41</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97735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42</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62782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43</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32586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44</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33503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45</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77202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46</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61132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47</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87950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48</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99503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2DCF0601-A955-42E7-B488-66E8140CCAC5}" type="slidenum">
              <a:rPr lang="en-US" altLang="en-US" sz="1200"/>
              <a:pPr/>
              <a:t>49</a:t>
            </a:fld>
            <a:endParaRPr lang="en-US" altLang="en-US" sz="1200" dirty="0"/>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391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285750" y="858838"/>
            <a:ext cx="6070600" cy="3416300"/>
          </a:xfrm>
          <a:ln cap="flat"/>
        </p:spPr>
      </p:sp>
      <p:sp>
        <p:nvSpPr>
          <p:cNvPr id="19459" name="Rectangle 3"/>
          <p:cNvSpPr>
            <a:spLocks noGrp="1" noChangeArrowheads="1"/>
          </p:cNvSpPr>
          <p:nvPr>
            <p:ph type="body" idx="1"/>
          </p:nvPr>
        </p:nvSpPr>
        <p:spPr>
          <a:ln/>
        </p:spPr>
        <p:txBody>
          <a:bodyPr/>
          <a:lstStyle/>
          <a:p>
            <a:endParaRPr lang="en-US" altLang="en-US" dirty="0"/>
          </a:p>
        </p:txBody>
      </p:sp>
    </p:spTree>
    <p:extLst>
      <p:ext uri="{BB962C8B-B14F-4D97-AF65-F5344CB8AC3E}">
        <p14:creationId xmlns:p14="http://schemas.microsoft.com/office/powerpoint/2010/main" val="251528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5139C9E1-CAAE-4E30-AF8B-67031C21604B}" type="slidenum">
              <a:rPr lang="en-US" altLang="en-US" sz="1200"/>
              <a:pPr/>
              <a:t>15</a:t>
            </a:fld>
            <a:endParaRPr lang="en-US" altLang="en-US" sz="1200" dirty="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644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4D7D7E8A-1770-43E3-B275-9A551E6C05A8}" type="slidenum">
              <a:rPr lang="en-US" altLang="en-US" sz="1200"/>
              <a:pPr/>
              <a:t>16</a:t>
            </a:fld>
            <a:endParaRPr lang="en-US" altLang="en-US" sz="1200" dirty="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4162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4B51DD81-5995-4D8A-9AE8-818EE61AA12E}" type="slidenum">
              <a:rPr lang="en-US" altLang="en-US" sz="1200"/>
              <a:pPr/>
              <a:t>17</a:t>
            </a:fld>
            <a:endParaRPr lang="en-US" altLang="en-US" sz="1200" dirty="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96830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17AF3DB0-9963-43A6-B7CF-036073DD96D2}" type="slidenum">
              <a:rPr lang="en-US" altLang="en-US" sz="1200"/>
              <a:pPr/>
              <a:t>18</a:t>
            </a:fld>
            <a:endParaRPr lang="en-US" altLang="en-US" sz="1200" dirty="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Times New Roman" panose="02020603050405020304" pitchFamily="18" charset="0"/>
              </a:rPr>
              <a:t>Figure 26.8 Aligning segments of DNA.</a:t>
            </a:r>
          </a:p>
        </p:txBody>
      </p:sp>
    </p:spTree>
    <p:extLst>
      <p:ext uri="{BB962C8B-B14F-4D97-AF65-F5344CB8AC3E}">
        <p14:creationId xmlns:p14="http://schemas.microsoft.com/office/powerpoint/2010/main" val="2257297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96354AEF-6217-4EA0-96EA-4436D88FF4FC}" type="slidenum">
              <a:rPr lang="en-US" altLang="en-US" sz="1200"/>
              <a:pPr/>
              <a:t>19</a:t>
            </a:fld>
            <a:endParaRPr lang="en-US" altLang="en-US" sz="1200" dirty="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Times New Roman" panose="02020603050405020304" pitchFamily="18" charset="0"/>
              </a:rPr>
              <a:t>Figure 26.8 Aligning segments of DNA.</a:t>
            </a:r>
          </a:p>
        </p:txBody>
      </p:sp>
    </p:spTree>
    <p:extLst>
      <p:ext uri="{BB962C8B-B14F-4D97-AF65-F5344CB8AC3E}">
        <p14:creationId xmlns:p14="http://schemas.microsoft.com/office/powerpoint/2010/main" val="280446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3/13/2018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3/13/2018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208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37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5130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031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09739"/>
            <a:ext cx="10512862"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634" y="4589464"/>
            <a:ext cx="1051286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88301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20" y="5791201"/>
            <a:ext cx="5637332" cy="51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5199" y="5791201"/>
            <a:ext cx="5637332" cy="51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962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98" y="365126"/>
            <a:ext cx="10512862"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40099" y="1681163"/>
            <a:ext cx="51569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505075"/>
            <a:ext cx="515697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23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236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261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497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3/13/2018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702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99" y="457200"/>
            <a:ext cx="3931743"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2367" y="987426"/>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45588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99" y="457200"/>
            <a:ext cx="3931743"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2367" y="987426"/>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099" y="2057400"/>
            <a:ext cx="3931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16265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203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3078" y="365125"/>
            <a:ext cx="2869453" cy="59451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0" y="365125"/>
            <a:ext cx="8405211" cy="59451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320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3/13/2018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3/13/2018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3/13/2018</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3/13/2018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3/13/2018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3/13/2018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3/13/2018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3.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3/13/2018</a:t>
            </a:fld>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76870188"/>
      </p:ext>
    </p:extLst>
  </p:cSld>
  <p:clrMap bg1="lt1" tx1="dk1" bg2="lt2" tx2="dk2" accent1="accent1" accent2="accent2" accent3="accent3" accent4="accent4" accent5="accent5" accent6="accent6" hlink="hlink" folHlink="folHlink"/>
  <p:sldLayoutIdLst>
    <p:sldLayoutId id="214748371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54005616"/>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21931107"/>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26744241"/>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80023652"/>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05775288"/>
      </p:ext>
    </p:extLst>
  </p:cSld>
  <p:clrMap bg1="lt1" tx1="dk1" bg2="lt2" tx2="dk2" accent1="accent1" accent2="accent2" accent3="accent3" accent4="accent4" accent5="accent5" accent6="accent6" hlink="hlink" folHlink="folHlink"/>
  <p:sldLayoutIdLst>
    <p:sldLayoutId id="214748373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17417118"/>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16240841"/>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311681624"/>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95880595"/>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14867515"/>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85877607"/>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2518724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85817890"/>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10902069"/>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40851249"/>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03018085"/>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92100643"/>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42735379"/>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body" idx="1"/>
          </p:nvPr>
        </p:nvSpPr>
        <p:spPr bwMode="auto">
          <a:xfrm>
            <a:off x="304721" y="5791201"/>
            <a:ext cx="114778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66403987"/>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defRPr sz="28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ΕΞΕΛΙΚΤΙΚΗ ΒΙΟΛΟΓΙΑ</a:t>
            </a:r>
            <a:br>
              <a:rPr lang="el-GR" dirty="0"/>
            </a:br>
            <a:r>
              <a:rPr lang="el-GR" b="1" dirty="0">
                <a:solidFill>
                  <a:srgbClr val="FF0000"/>
                </a:solidFill>
              </a:rPr>
              <a:t>Φυλογένεση στην πράξη</a:t>
            </a:r>
            <a:endParaRPr lang="en-US" b="1" dirty="0">
              <a:solidFill>
                <a:srgbClr val="FF0000"/>
              </a:solidFill>
            </a:endParaRPr>
          </a:p>
        </p:txBody>
      </p:sp>
      <p:sp>
        <p:nvSpPr>
          <p:cNvPr id="3" name="Subtitle 2"/>
          <p:cNvSpPr>
            <a:spLocks noGrp="1"/>
          </p:cNvSpPr>
          <p:nvPr>
            <p:ph type="subTitle" idx="1"/>
          </p:nvPr>
        </p:nvSpPr>
        <p:spPr/>
        <p:txBody>
          <a:bodyPr/>
          <a:lstStyle/>
          <a:p>
            <a:r>
              <a:rPr lang="el-GR" dirty="0"/>
              <a:t>ΑΡΗΣ ΠΑΡΜΑΚΕΛΗΣ</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379412" y="685800"/>
            <a:ext cx="11430000"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spcBef>
                <a:spcPct val="0"/>
              </a:spcBef>
              <a:buClrTx/>
              <a:buSzTx/>
              <a:buFontTx/>
              <a:buNone/>
            </a:pPr>
            <a:r>
              <a:rPr lang="el-GR" altLang="en-US" sz="2400" dirty="0">
                <a:solidFill>
                  <a:srgbClr val="FFFFCC"/>
                </a:solidFill>
                <a:latin typeface="Comic Sans MS" panose="030F0702030302020204" pitchFamily="66" charset="0"/>
              </a:rPr>
              <a:t>Δέντρα υπό κλίμακα (τα μήκη των κλάδων αναλογικά των αλλαγών που έχουν συμβεί)</a:t>
            </a:r>
          </a:p>
          <a:p>
            <a:pPr algn="ctr" eaLnBrk="1" hangingPunct="1">
              <a:lnSpc>
                <a:spcPct val="120000"/>
              </a:lnSpc>
              <a:spcBef>
                <a:spcPct val="0"/>
              </a:spcBef>
              <a:buClrTx/>
              <a:buSzTx/>
              <a:buFontTx/>
              <a:buNone/>
            </a:pPr>
            <a:r>
              <a:rPr lang="el-GR" altLang="en-US" sz="2400" dirty="0">
                <a:solidFill>
                  <a:srgbClr val="FFFFCC"/>
                </a:solidFill>
                <a:latin typeface="Comic Sans MS" panose="030F0702030302020204" pitchFamily="66" charset="0"/>
              </a:rPr>
              <a:t>και</a:t>
            </a:r>
          </a:p>
          <a:p>
            <a:pPr eaLnBrk="1" hangingPunct="1">
              <a:lnSpc>
                <a:spcPct val="120000"/>
              </a:lnSpc>
              <a:spcBef>
                <a:spcPct val="0"/>
              </a:spcBef>
              <a:buClrTx/>
              <a:buSzTx/>
              <a:buFontTx/>
              <a:buNone/>
            </a:pPr>
            <a:r>
              <a:rPr lang="el-GR" altLang="en-US" sz="2400" dirty="0">
                <a:solidFill>
                  <a:srgbClr val="FFFFCC"/>
                </a:solidFill>
                <a:latin typeface="Comic Sans MS" panose="030F0702030302020204" pitchFamily="66" charset="0"/>
              </a:rPr>
              <a:t>Δέντρα χωρίς κλίμακα </a:t>
            </a:r>
            <a:r>
              <a:rPr lang="el-GR" altLang="en-US" sz="2000" dirty="0">
                <a:solidFill>
                  <a:srgbClr val="FFFFCC"/>
                </a:solidFill>
              </a:rPr>
              <a:t>(τα μήκη των κλάδων δεν είναι αναλογικά των αλλαγών που έχουν συμβεί)</a:t>
            </a:r>
            <a:endParaRPr lang="en-US" altLang="en-US" sz="2000" dirty="0">
              <a:solidFill>
                <a:srgbClr val="FFFFCC"/>
              </a:solidFill>
            </a:endParaRPr>
          </a:p>
        </p:txBody>
      </p:sp>
      <p:sp>
        <p:nvSpPr>
          <p:cNvPr id="65542" name="Rectangle 6"/>
          <p:cNvSpPr>
            <a:spLocks noChangeArrowheads="1"/>
          </p:cNvSpPr>
          <p:nvPr/>
        </p:nvSpPr>
        <p:spPr bwMode="auto">
          <a:xfrm>
            <a:off x="4340225" y="0"/>
            <a:ext cx="7848600" cy="683264"/>
          </a:xfrm>
          <a:prstGeom prst="rect">
            <a:avLst/>
          </a:prstGeom>
          <a:noFill/>
          <a:ln w="9525">
            <a:noFill/>
            <a:miter lim="800000"/>
            <a:headEnd/>
            <a:tailEnd/>
          </a:ln>
          <a:effectLst/>
        </p:spPr>
        <p:txBody>
          <a:bodyPr wrap="square">
            <a:spAutoFit/>
          </a:bodyPr>
          <a:lstStyle/>
          <a:p>
            <a:pPr algn="r" eaLnBrk="1" hangingPunct="1">
              <a:lnSpc>
                <a:spcPct val="120000"/>
              </a:lnSpc>
              <a:defRPr/>
            </a:pPr>
            <a:r>
              <a:rPr lang="el-GR" sz="3200" b="1" dirty="0">
                <a:solidFill>
                  <a:schemeClr val="folHlink"/>
                </a:solidFill>
                <a:effectLst>
                  <a:outerShdw blurRad="38100" dist="38100" dir="2700000" algn="tl">
                    <a:srgbClr val="000000"/>
                  </a:outerShdw>
                </a:effectLst>
                <a:latin typeface="Comic Sans MS" pitchFamily="66" charset="0"/>
              </a:rPr>
              <a:t>ΤΥΠΟΙ ΦΥΛΟΓΕΝΕΤΙΚΩΝ ΔΕΝΤΡΩΝ</a:t>
            </a:r>
            <a:endParaRPr lang="en-US" sz="3200" b="1" dirty="0">
              <a:solidFill>
                <a:schemeClr val="folHlink"/>
              </a:solidFill>
              <a:effectLst>
                <a:outerShdw blurRad="38100" dist="38100" dir="2700000" algn="tl">
                  <a:srgbClr val="000000"/>
                </a:outerShdw>
              </a:effectLst>
              <a:latin typeface="Comic Sans MS" pitchFamily="66" charset="0"/>
            </a:endParaRPr>
          </a:p>
        </p:txBody>
      </p:sp>
      <p:pic>
        <p:nvPicPr>
          <p:cNvPr id="9626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212" y="2819400"/>
            <a:ext cx="8534400" cy="3875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60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19276" y="1255713"/>
            <a:ext cx="8548687" cy="4687887"/>
            <a:chOff x="1819276" y="1084264"/>
            <a:chExt cx="8548687" cy="4687887"/>
          </a:xfrm>
        </p:grpSpPr>
        <p:pic>
          <p:nvPicPr>
            <p:cNvPr id="77826" name="Picture 20" descr="26_13GeologicTimeTre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6" y="1084264"/>
              <a:ext cx="8548687"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4"/>
            <p:cNvSpPr txBox="1">
              <a:spLocks noChangeArrowheads="1"/>
            </p:cNvSpPr>
            <p:nvPr/>
          </p:nvSpPr>
          <p:spPr bwMode="auto">
            <a:xfrm>
              <a:off x="8824912" y="1339850"/>
              <a:ext cx="1022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200" b="1" i="1" dirty="0">
                  <a:solidFill>
                    <a:schemeClr val="bg1"/>
                  </a:solidFill>
                  <a:latin typeface="Arial" panose="020B0604020202020204" pitchFamily="34" charset="0"/>
                </a:rPr>
                <a:t>Drosophila</a:t>
              </a:r>
            </a:p>
          </p:txBody>
        </p:sp>
        <p:sp>
          <p:nvSpPr>
            <p:cNvPr id="77829" name="Text Box 5"/>
            <p:cNvSpPr txBox="1">
              <a:spLocks noChangeArrowheads="1"/>
            </p:cNvSpPr>
            <p:nvPr/>
          </p:nvSpPr>
          <p:spPr bwMode="auto">
            <a:xfrm>
              <a:off x="8815388" y="1885950"/>
              <a:ext cx="796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200" b="1" dirty="0">
                  <a:solidFill>
                    <a:schemeClr val="bg1"/>
                  </a:solidFill>
                  <a:latin typeface="Arial" panose="020B0604020202020204" pitchFamily="34" charset="0"/>
                </a:rPr>
                <a:t>Lancelet</a:t>
              </a:r>
            </a:p>
          </p:txBody>
        </p:sp>
        <p:sp>
          <p:nvSpPr>
            <p:cNvPr id="77830" name="Text Box 6"/>
            <p:cNvSpPr txBox="1">
              <a:spLocks noChangeArrowheads="1"/>
            </p:cNvSpPr>
            <p:nvPr/>
          </p:nvSpPr>
          <p:spPr bwMode="auto">
            <a:xfrm>
              <a:off x="8815387" y="2441575"/>
              <a:ext cx="9271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200" b="1" dirty="0">
                  <a:solidFill>
                    <a:schemeClr val="bg1"/>
                  </a:solidFill>
                  <a:latin typeface="Arial" panose="020B0604020202020204" pitchFamily="34" charset="0"/>
                </a:rPr>
                <a:t>Zebrafish</a:t>
              </a:r>
            </a:p>
          </p:txBody>
        </p:sp>
        <p:sp>
          <p:nvSpPr>
            <p:cNvPr id="77831" name="Text Box 7"/>
            <p:cNvSpPr txBox="1">
              <a:spLocks noChangeArrowheads="1"/>
            </p:cNvSpPr>
            <p:nvPr/>
          </p:nvSpPr>
          <p:spPr bwMode="auto">
            <a:xfrm>
              <a:off x="8818562" y="2968625"/>
              <a:ext cx="4445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200" b="1" dirty="0">
                  <a:solidFill>
                    <a:schemeClr val="bg1"/>
                  </a:solidFill>
                  <a:latin typeface="Arial" panose="020B0604020202020204" pitchFamily="34" charset="0"/>
                </a:rPr>
                <a:t>Frog</a:t>
              </a:r>
            </a:p>
          </p:txBody>
        </p:sp>
        <p:sp>
          <p:nvSpPr>
            <p:cNvPr id="77832" name="Text Box 8"/>
            <p:cNvSpPr txBox="1">
              <a:spLocks noChangeArrowheads="1"/>
            </p:cNvSpPr>
            <p:nvPr/>
          </p:nvSpPr>
          <p:spPr bwMode="auto">
            <a:xfrm>
              <a:off x="8821738" y="4051300"/>
              <a:ext cx="7143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200" b="1" dirty="0">
                  <a:solidFill>
                    <a:schemeClr val="bg1"/>
                  </a:solidFill>
                  <a:latin typeface="Arial" panose="020B0604020202020204" pitchFamily="34" charset="0"/>
                </a:rPr>
                <a:t>Human</a:t>
              </a:r>
            </a:p>
          </p:txBody>
        </p:sp>
        <p:sp>
          <p:nvSpPr>
            <p:cNvPr id="77833" name="Text Box 9"/>
            <p:cNvSpPr txBox="1">
              <a:spLocks noChangeArrowheads="1"/>
            </p:cNvSpPr>
            <p:nvPr/>
          </p:nvSpPr>
          <p:spPr bwMode="auto">
            <a:xfrm>
              <a:off x="8818563" y="3505200"/>
              <a:ext cx="7143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200" b="1" dirty="0">
                  <a:solidFill>
                    <a:schemeClr val="bg1"/>
                  </a:solidFill>
                  <a:latin typeface="Arial" panose="020B0604020202020204" pitchFamily="34" charset="0"/>
                </a:rPr>
                <a:t>Chicken</a:t>
              </a:r>
            </a:p>
          </p:txBody>
        </p:sp>
        <p:sp>
          <p:nvSpPr>
            <p:cNvPr id="77834" name="Text Box 10"/>
            <p:cNvSpPr txBox="1">
              <a:spLocks noChangeArrowheads="1"/>
            </p:cNvSpPr>
            <p:nvPr/>
          </p:nvSpPr>
          <p:spPr bwMode="auto">
            <a:xfrm>
              <a:off x="8821737" y="4591050"/>
              <a:ext cx="6032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200" b="1" dirty="0">
                  <a:solidFill>
                    <a:schemeClr val="bg1"/>
                  </a:solidFill>
                  <a:latin typeface="Arial" panose="020B0604020202020204" pitchFamily="34" charset="0"/>
                </a:rPr>
                <a:t>Mouse</a:t>
              </a:r>
            </a:p>
          </p:txBody>
        </p:sp>
        <p:sp>
          <p:nvSpPr>
            <p:cNvPr id="77835" name="Text Box 12"/>
            <p:cNvSpPr txBox="1">
              <a:spLocks noChangeArrowheads="1"/>
            </p:cNvSpPr>
            <p:nvPr/>
          </p:nvSpPr>
          <p:spPr bwMode="auto">
            <a:xfrm>
              <a:off x="8024812" y="4943476"/>
              <a:ext cx="8255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100" b="1" dirty="0">
                  <a:solidFill>
                    <a:schemeClr val="bg1"/>
                  </a:solidFill>
                  <a:latin typeface="Arial" panose="020B0604020202020204" pitchFamily="34" charset="0"/>
                </a:rPr>
                <a:t>CENOZOIC</a:t>
              </a:r>
            </a:p>
          </p:txBody>
        </p:sp>
        <p:sp>
          <p:nvSpPr>
            <p:cNvPr id="77836" name="Text Box 13"/>
            <p:cNvSpPr txBox="1">
              <a:spLocks noChangeArrowheads="1"/>
            </p:cNvSpPr>
            <p:nvPr/>
          </p:nvSpPr>
          <p:spPr bwMode="auto">
            <a:xfrm>
              <a:off x="8526462" y="5207001"/>
              <a:ext cx="5461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100" b="1" dirty="0">
                  <a:solidFill>
                    <a:schemeClr val="bg1"/>
                  </a:solidFill>
                  <a:latin typeface="Arial" panose="020B0604020202020204" pitchFamily="34" charset="0"/>
                </a:rPr>
                <a:t>Present</a:t>
              </a:r>
            </a:p>
          </p:txBody>
        </p:sp>
        <p:sp>
          <p:nvSpPr>
            <p:cNvPr id="77837" name="Text Box 14"/>
            <p:cNvSpPr txBox="1">
              <a:spLocks noChangeArrowheads="1"/>
            </p:cNvSpPr>
            <p:nvPr/>
          </p:nvSpPr>
          <p:spPr bwMode="auto">
            <a:xfrm>
              <a:off x="7869237" y="5207001"/>
              <a:ext cx="311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100" b="1" dirty="0">
                  <a:solidFill>
                    <a:schemeClr val="bg1"/>
                  </a:solidFill>
                  <a:latin typeface="Arial" panose="020B0604020202020204" pitchFamily="34" charset="0"/>
                </a:rPr>
                <a:t>65.5</a:t>
              </a:r>
            </a:p>
          </p:txBody>
        </p:sp>
        <p:sp>
          <p:nvSpPr>
            <p:cNvPr id="77838" name="Text Box 15"/>
            <p:cNvSpPr txBox="1">
              <a:spLocks noChangeArrowheads="1"/>
            </p:cNvSpPr>
            <p:nvPr/>
          </p:nvSpPr>
          <p:spPr bwMode="auto">
            <a:xfrm>
              <a:off x="6516687" y="4943476"/>
              <a:ext cx="8064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100" b="1" dirty="0">
                  <a:solidFill>
                    <a:schemeClr val="bg1"/>
                  </a:solidFill>
                  <a:latin typeface="Arial" panose="020B0604020202020204" pitchFamily="34" charset="0"/>
                </a:rPr>
                <a:t>MESOZOIC</a:t>
              </a:r>
            </a:p>
          </p:txBody>
        </p:sp>
        <p:sp>
          <p:nvSpPr>
            <p:cNvPr id="77839" name="Text Box 16"/>
            <p:cNvSpPr txBox="1">
              <a:spLocks noChangeArrowheads="1"/>
            </p:cNvSpPr>
            <p:nvPr/>
          </p:nvSpPr>
          <p:spPr bwMode="auto">
            <a:xfrm>
              <a:off x="5649912" y="5207001"/>
              <a:ext cx="2476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100" b="1" dirty="0">
                  <a:solidFill>
                    <a:schemeClr val="bg1"/>
                  </a:solidFill>
                  <a:latin typeface="Arial" panose="020B0604020202020204" pitchFamily="34" charset="0"/>
                </a:rPr>
                <a:t>251</a:t>
              </a:r>
            </a:p>
          </p:txBody>
        </p:sp>
        <p:sp>
          <p:nvSpPr>
            <p:cNvPr id="77840" name="Text Box 17"/>
            <p:cNvSpPr txBox="1">
              <a:spLocks noChangeArrowheads="1"/>
            </p:cNvSpPr>
            <p:nvPr/>
          </p:nvSpPr>
          <p:spPr bwMode="auto">
            <a:xfrm>
              <a:off x="5030788" y="5403850"/>
              <a:ext cx="15144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200" b="1" dirty="0">
                  <a:solidFill>
                    <a:schemeClr val="bg1"/>
                  </a:solidFill>
                  <a:latin typeface="Arial" panose="020B0604020202020204" pitchFamily="34" charset="0"/>
                </a:rPr>
                <a:t>Millions of years ago</a:t>
              </a:r>
            </a:p>
          </p:txBody>
        </p:sp>
        <p:sp>
          <p:nvSpPr>
            <p:cNvPr id="77841" name="Text Box 18"/>
            <p:cNvSpPr txBox="1">
              <a:spLocks noChangeArrowheads="1"/>
            </p:cNvSpPr>
            <p:nvPr/>
          </p:nvSpPr>
          <p:spPr bwMode="auto">
            <a:xfrm>
              <a:off x="3579813" y="4943476"/>
              <a:ext cx="8540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100" b="1" dirty="0">
                  <a:solidFill>
                    <a:schemeClr val="bg1"/>
                  </a:solidFill>
                  <a:latin typeface="Arial" panose="020B0604020202020204" pitchFamily="34" charset="0"/>
                </a:rPr>
                <a:t>PALEOZOIC</a:t>
              </a:r>
            </a:p>
          </p:txBody>
        </p:sp>
        <p:sp>
          <p:nvSpPr>
            <p:cNvPr id="77842" name="Text Box 19"/>
            <p:cNvSpPr txBox="1">
              <a:spLocks noChangeArrowheads="1"/>
            </p:cNvSpPr>
            <p:nvPr/>
          </p:nvSpPr>
          <p:spPr bwMode="auto">
            <a:xfrm>
              <a:off x="2112962" y="5207001"/>
              <a:ext cx="254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1100" b="1" dirty="0">
                  <a:solidFill>
                    <a:schemeClr val="bg1"/>
                  </a:solidFill>
                  <a:latin typeface="Arial" panose="020B0604020202020204" pitchFamily="34" charset="0"/>
                </a:rPr>
                <a:t>542</a:t>
              </a:r>
            </a:p>
          </p:txBody>
        </p:sp>
      </p:grpSp>
      <p:sp>
        <p:nvSpPr>
          <p:cNvPr id="77843" name="TextBox 18"/>
          <p:cNvSpPr txBox="1">
            <a:spLocks noChangeArrowheads="1"/>
          </p:cNvSpPr>
          <p:nvPr/>
        </p:nvSpPr>
        <p:spPr bwMode="auto">
          <a:xfrm>
            <a:off x="912812" y="228600"/>
            <a:ext cx="1066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lgn="just">
              <a:spcBef>
                <a:spcPct val="0"/>
              </a:spcBef>
              <a:buFontTx/>
              <a:buNone/>
            </a:pPr>
            <a:r>
              <a:rPr lang="el-GR" altLang="en-US" sz="2400" dirty="0">
                <a:solidFill>
                  <a:schemeClr val="accent2">
                    <a:lumMod val="40000"/>
                    <a:lumOff val="60000"/>
                  </a:schemeClr>
                </a:solidFill>
                <a:latin typeface="+mn-lt"/>
              </a:rPr>
              <a:t>Ένας συγκεκριμένος τύπος φυλογράμματος στα οποί</a:t>
            </a:r>
            <a:r>
              <a:rPr lang="en-US" altLang="en-US" sz="2400" dirty="0">
                <a:solidFill>
                  <a:schemeClr val="accent2">
                    <a:lumMod val="40000"/>
                    <a:lumOff val="60000"/>
                  </a:schemeClr>
                </a:solidFill>
                <a:latin typeface="+mn-lt"/>
              </a:rPr>
              <a:t>o</a:t>
            </a:r>
            <a:r>
              <a:rPr lang="el-GR" altLang="en-US" sz="2400" dirty="0">
                <a:solidFill>
                  <a:schemeClr val="accent2">
                    <a:lumMod val="40000"/>
                    <a:lumOff val="60000"/>
                  </a:schemeClr>
                </a:solidFill>
                <a:latin typeface="+mn-lt"/>
              </a:rPr>
              <a:t> η ποσότητα αλλαγής αντιστοιχεί σε χρόνο. Πρόκειται για ένα χρονόγραμμα (</a:t>
            </a:r>
            <a:r>
              <a:rPr lang="en-US" altLang="en-US" sz="2400" dirty="0">
                <a:solidFill>
                  <a:schemeClr val="accent2">
                    <a:lumMod val="40000"/>
                    <a:lumOff val="60000"/>
                  </a:schemeClr>
                </a:solidFill>
                <a:latin typeface="+mn-lt"/>
              </a:rPr>
              <a:t>chronogram=ultrametric tree</a:t>
            </a:r>
            <a:r>
              <a:rPr lang="el-GR" altLang="en-US" sz="2400" dirty="0">
                <a:solidFill>
                  <a:schemeClr val="accent2">
                    <a:lumMod val="40000"/>
                    <a:lumOff val="60000"/>
                  </a:schemeClr>
                </a:solidFill>
                <a:latin typeface="+mn-lt"/>
              </a:rPr>
              <a:t>)</a:t>
            </a:r>
            <a:r>
              <a:rPr lang="en-US" altLang="en-US" sz="2400" dirty="0">
                <a:solidFill>
                  <a:schemeClr val="accent2">
                    <a:lumMod val="40000"/>
                    <a:lumOff val="60000"/>
                  </a:schemeClr>
                </a:solidFill>
                <a:latin typeface="+mn-lt"/>
              </a:rPr>
              <a:t> </a:t>
            </a:r>
          </a:p>
        </p:txBody>
      </p:sp>
      <p:sp>
        <p:nvSpPr>
          <p:cNvPr id="22" name="TextBox 18"/>
          <p:cNvSpPr txBox="1">
            <a:spLocks noChangeArrowheads="1"/>
          </p:cNvSpPr>
          <p:nvPr/>
        </p:nvSpPr>
        <p:spPr bwMode="auto">
          <a:xfrm>
            <a:off x="1742280" y="6052064"/>
            <a:ext cx="7520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lgn="just">
              <a:spcBef>
                <a:spcPct val="0"/>
              </a:spcBef>
              <a:buFontTx/>
              <a:buNone/>
            </a:pPr>
            <a:r>
              <a:rPr lang="el-GR" altLang="en-US" sz="2400" dirty="0">
                <a:solidFill>
                  <a:schemeClr val="accent2">
                    <a:lumMod val="40000"/>
                    <a:lumOff val="60000"/>
                  </a:schemeClr>
                </a:solidFill>
                <a:latin typeface="+mn-lt"/>
              </a:rPr>
              <a:t>Η χρονολόγηση έγινε με απολίθωμα</a:t>
            </a:r>
            <a:endParaRPr lang="en-US" altLang="en-US" sz="2400" dirty="0">
              <a:solidFill>
                <a:schemeClr val="accent2">
                  <a:lumMod val="40000"/>
                  <a:lumOff val="60000"/>
                </a:schemeClr>
              </a:solidFill>
              <a:latin typeface="+mn-lt"/>
            </a:endParaRPr>
          </a:p>
        </p:txBody>
      </p:sp>
    </p:spTree>
    <p:extLst>
      <p:ext uri="{BB962C8B-B14F-4D97-AF65-F5344CB8AC3E}">
        <p14:creationId xmlns:p14="http://schemas.microsoft.com/office/powerpoint/2010/main" val="88346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ChangeArrowheads="1"/>
          </p:cNvSpPr>
          <p:nvPr/>
        </p:nvSpPr>
        <p:spPr bwMode="auto">
          <a:xfrm>
            <a:off x="2132012" y="1064569"/>
            <a:ext cx="358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l-GR" altLang="en-US" sz="2400" dirty="0">
                <a:solidFill>
                  <a:srgbClr val="FFFFCC"/>
                </a:solidFill>
                <a:latin typeface="Comic Sans MS" panose="030F0702030302020204" pitchFamily="66" charset="0"/>
                <a:cs typeface="Times New Roman" panose="02020603050405020304" pitchFamily="18" charset="0"/>
              </a:rPr>
              <a:t>για έρριζα δένδρα</a:t>
            </a:r>
            <a:r>
              <a:rPr lang="el-GR" altLang="en-US" sz="2400" dirty="0">
                <a:solidFill>
                  <a:srgbClr val="FFFFCC"/>
                </a:solidFill>
                <a:latin typeface="Comic Sans MS" panose="030F0702030302020204" pitchFamily="66" charset="0"/>
              </a:rPr>
              <a:t> (</a:t>
            </a:r>
            <a:r>
              <a:rPr lang="en-US" altLang="en-US" sz="2400" dirty="0">
                <a:solidFill>
                  <a:srgbClr val="FFFFCC"/>
                </a:solidFill>
                <a:latin typeface="Comic Sans MS" panose="030F0702030302020204" pitchFamily="66" charset="0"/>
              </a:rPr>
              <a:t>n</a:t>
            </a:r>
            <a:r>
              <a:rPr lang="el-GR" altLang="en-US" sz="2400" dirty="0">
                <a:solidFill>
                  <a:srgbClr val="FFFFCC"/>
                </a:solidFill>
                <a:latin typeface="Comic Sans MS" panose="030F0702030302020204" pitchFamily="66" charset="0"/>
              </a:rPr>
              <a:t>≥2)</a:t>
            </a:r>
            <a:r>
              <a:rPr lang="el-GR" altLang="en-US" sz="2400" dirty="0">
                <a:solidFill>
                  <a:srgbClr val="FFFFCC"/>
                </a:solidFill>
                <a:latin typeface="Comic Sans MS" panose="030F0702030302020204" pitchFamily="66" charset="0"/>
                <a:cs typeface="Times New Roman" panose="02020603050405020304" pitchFamily="18" charset="0"/>
              </a:rPr>
              <a:t>: </a:t>
            </a:r>
          </a:p>
        </p:txBody>
      </p:sp>
      <p:graphicFrame>
        <p:nvGraphicFramePr>
          <p:cNvPr id="95235" name="Object 5"/>
          <p:cNvGraphicFramePr>
            <a:graphicFrameLocks noChangeAspect="1"/>
          </p:cNvGraphicFramePr>
          <p:nvPr/>
        </p:nvGraphicFramePr>
        <p:xfrm>
          <a:off x="2132013" y="1752600"/>
          <a:ext cx="3286125" cy="1282700"/>
        </p:xfrm>
        <a:graphic>
          <a:graphicData uri="http://schemas.openxmlformats.org/presentationml/2006/ole">
            <mc:AlternateContent xmlns:mc="http://schemas.openxmlformats.org/markup-compatibility/2006">
              <mc:Choice xmlns:v="urn:schemas-microsoft-com:vml" Requires="v">
                <p:oleObj spid="_x0000_s1686" name="Εξίσωση" r:id="rId3" imgW="1066800" imgH="419100" progId="Equation.3">
                  <p:embed/>
                </p:oleObj>
              </mc:Choice>
              <mc:Fallback>
                <p:oleObj name="Εξίσωση" r:id="rId3" imgW="1066800" imgH="419100" progId="Equation.3">
                  <p:embed/>
                  <p:pic>
                    <p:nvPicPr>
                      <p:cNvPr id="9523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013" y="1752600"/>
                        <a:ext cx="3286125" cy="1282700"/>
                      </a:xfrm>
                      <a:prstGeom prst="rect">
                        <a:avLst/>
                      </a:prstGeom>
                      <a:solidFill>
                        <a:schemeClr val="tx1"/>
                      </a:solidFill>
                      <a:ln>
                        <a:noFill/>
                      </a:ln>
                      <a:extLst>
                        <a:ext uri="{91240B29-F687-4F45-9708-019B960494DF}">
                          <a14:hiddenLine xmlns:a14="http://schemas.microsoft.com/office/drawing/2010/main" w="9525">
                            <a:solidFill>
                              <a:srgbClr val="FFFFCC"/>
                            </a:solidFill>
                            <a:miter lim="800000"/>
                            <a:headEnd/>
                            <a:tailEnd/>
                          </a14:hiddenLine>
                        </a:ext>
                      </a:extLst>
                    </p:spPr>
                  </p:pic>
                </p:oleObj>
              </mc:Fallback>
            </mc:AlternateContent>
          </a:graphicData>
        </a:graphic>
      </p:graphicFrame>
      <p:sp>
        <p:nvSpPr>
          <p:cNvPr id="95236" name="Rectangle 7"/>
          <p:cNvSpPr>
            <a:spLocks noChangeArrowheads="1"/>
          </p:cNvSpPr>
          <p:nvPr/>
        </p:nvSpPr>
        <p:spPr bwMode="auto">
          <a:xfrm>
            <a:off x="6121409" y="1064569"/>
            <a:ext cx="3576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l-GR" altLang="en-US" sz="2400" dirty="0">
                <a:solidFill>
                  <a:srgbClr val="FFFFCC"/>
                </a:solidFill>
                <a:latin typeface="Comic Sans MS" panose="030F0702030302020204" pitchFamily="66" charset="0"/>
                <a:cs typeface="Times New Roman" panose="02020603050405020304" pitchFamily="18" charset="0"/>
              </a:rPr>
              <a:t>για άρριζα δένδρα</a:t>
            </a:r>
            <a:r>
              <a:rPr lang="el-GR" altLang="en-US" sz="2400" dirty="0">
                <a:solidFill>
                  <a:srgbClr val="FFFFCC"/>
                </a:solidFill>
                <a:latin typeface="Comic Sans MS" panose="030F0702030302020204" pitchFamily="66" charset="0"/>
              </a:rPr>
              <a:t> (</a:t>
            </a:r>
            <a:r>
              <a:rPr lang="en-US" altLang="en-US" sz="2400" dirty="0">
                <a:solidFill>
                  <a:srgbClr val="FFFFCC"/>
                </a:solidFill>
                <a:latin typeface="Comic Sans MS" panose="030F0702030302020204" pitchFamily="66" charset="0"/>
              </a:rPr>
              <a:t>n</a:t>
            </a:r>
            <a:r>
              <a:rPr lang="el-GR" altLang="en-US" sz="2400" dirty="0">
                <a:solidFill>
                  <a:srgbClr val="FFFFCC"/>
                </a:solidFill>
                <a:latin typeface="Comic Sans MS" panose="030F0702030302020204" pitchFamily="66" charset="0"/>
              </a:rPr>
              <a:t>≥3)</a:t>
            </a:r>
            <a:r>
              <a:rPr lang="el-GR" altLang="en-US" sz="2400" dirty="0">
                <a:solidFill>
                  <a:srgbClr val="FFFFCC"/>
                </a:solidFill>
                <a:latin typeface="Comic Sans MS" panose="030F0702030302020204" pitchFamily="66" charset="0"/>
                <a:cs typeface="Times New Roman" panose="02020603050405020304" pitchFamily="18" charset="0"/>
              </a:rPr>
              <a:t>: </a:t>
            </a:r>
          </a:p>
        </p:txBody>
      </p:sp>
      <p:graphicFrame>
        <p:nvGraphicFramePr>
          <p:cNvPr id="95237" name="Object 4"/>
          <p:cNvGraphicFramePr>
            <a:graphicFrameLocks noChangeAspect="1"/>
          </p:cNvGraphicFramePr>
          <p:nvPr/>
        </p:nvGraphicFramePr>
        <p:xfrm>
          <a:off x="6323012" y="1828800"/>
          <a:ext cx="3016250" cy="1168400"/>
        </p:xfrm>
        <a:graphic>
          <a:graphicData uri="http://schemas.openxmlformats.org/presentationml/2006/ole">
            <mc:AlternateContent xmlns:mc="http://schemas.openxmlformats.org/markup-compatibility/2006">
              <mc:Choice xmlns:v="urn:schemas-microsoft-com:vml" Requires="v">
                <p:oleObj spid="_x0000_s1687" name="Εξίσωση" r:id="rId5" imgW="1104900" imgH="431800" progId="Equation.3">
                  <p:embed/>
                </p:oleObj>
              </mc:Choice>
              <mc:Fallback>
                <p:oleObj name="Εξίσωση" r:id="rId5" imgW="1104900" imgH="431800" progId="Equation.3">
                  <p:embed/>
                  <p:pic>
                    <p:nvPicPr>
                      <p:cNvPr id="95237"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3012" y="1828800"/>
                        <a:ext cx="3016250" cy="1168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656" name="Rectangle 144"/>
          <p:cNvSpPr>
            <a:spLocks noChangeArrowheads="1"/>
          </p:cNvSpPr>
          <p:nvPr/>
        </p:nvSpPr>
        <p:spPr bwMode="auto">
          <a:xfrm>
            <a:off x="4416425" y="0"/>
            <a:ext cx="7772400" cy="683264"/>
          </a:xfrm>
          <a:prstGeom prst="rect">
            <a:avLst/>
          </a:prstGeom>
          <a:noFill/>
          <a:ln w="9525">
            <a:noFill/>
            <a:miter lim="800000"/>
            <a:headEnd/>
            <a:tailEnd/>
          </a:ln>
          <a:effectLst/>
        </p:spPr>
        <p:txBody>
          <a:bodyPr wrap="square">
            <a:spAutoFit/>
          </a:bodyPr>
          <a:lstStyle/>
          <a:p>
            <a:pPr algn="r" eaLnBrk="1" hangingPunct="1">
              <a:lnSpc>
                <a:spcPct val="120000"/>
              </a:lnSpc>
              <a:defRPr/>
            </a:pPr>
            <a:r>
              <a:rPr lang="el-GR" sz="3200" b="1" dirty="0">
                <a:solidFill>
                  <a:schemeClr val="folHlink"/>
                </a:solidFill>
                <a:effectLst>
                  <a:outerShdw blurRad="38100" dist="38100" dir="2700000" algn="tl">
                    <a:srgbClr val="000000"/>
                  </a:outerShdw>
                </a:effectLst>
                <a:latin typeface="Comic Sans MS" pitchFamily="66" charset="0"/>
              </a:rPr>
              <a:t>ΤΥΠΟΙ ΦΥΛΟΓΕΝΕΤΙΚΩΝ ΔΕΝΤΡΩΝ</a:t>
            </a:r>
            <a:endParaRPr lang="en-US" sz="3200" b="1" dirty="0">
              <a:solidFill>
                <a:schemeClr val="folHlink"/>
              </a:solidFill>
              <a:effectLst>
                <a:outerShdw blurRad="38100" dist="38100" dir="2700000" algn="tl">
                  <a:srgbClr val="000000"/>
                </a:outerShdw>
              </a:effectLst>
              <a:latin typeface="Comic Sans MS" pitchFamily="66" charset="0"/>
            </a:endParaRPr>
          </a:p>
        </p:txBody>
      </p:sp>
      <p:graphicFrame>
        <p:nvGraphicFramePr>
          <p:cNvPr id="64657" name="Group 145"/>
          <p:cNvGraphicFramePr>
            <a:graphicFrameLocks noGrp="1"/>
          </p:cNvGraphicFramePr>
          <p:nvPr/>
        </p:nvGraphicFramePr>
        <p:xfrm>
          <a:off x="2894012" y="3581400"/>
          <a:ext cx="6248400" cy="2895600"/>
        </p:xfrm>
        <a:graphic>
          <a:graphicData uri="http://schemas.openxmlformats.org/drawingml/2006/table">
            <a:tbl>
              <a:tblPr/>
              <a:tblGrid>
                <a:gridCol w="1062038">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522537">
                  <a:extLst>
                    <a:ext uri="{9D8B030D-6E8A-4147-A177-3AD203B41FA5}">
                      <a16:colId xmlns:a16="http://schemas.microsoft.com/office/drawing/2014/main" val="20002"/>
                    </a:ext>
                  </a:extLst>
                </a:gridCol>
              </a:tblGrid>
              <a:tr h="538163">
                <a:tc>
                  <a:txBody>
                    <a:bodyPr/>
                    <a:lstStyle/>
                    <a:p>
                      <a:pPr marL="0" marR="0" lvl="0" indent="3175"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mic Sans MS" pitchFamily="66" charset="0"/>
                          <a:cs typeface="Times New Roman" pitchFamily="18" charset="0"/>
                        </a:rPr>
                        <a:t>Number of </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3175"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mic Sans MS" pitchFamily="66" charset="0"/>
                          <a:cs typeface="Times New Roman" pitchFamily="18" charset="0"/>
                        </a:rPr>
                        <a:t>OTUs (n)</a:t>
                      </a:r>
                      <a:endParaRPr kumimoji="0" lang="en-US" sz="1800" b="0" i="0" u="none" strike="noStrike" cap="none" normalizeH="0" baseline="0" dirty="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mic Sans MS" pitchFamily="66" charset="0"/>
                          <a:cs typeface="Times New Roman" pitchFamily="18" charset="0"/>
                        </a:rPr>
                        <a:t>Number of rooted trees </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000000"/>
                          </a:solidFill>
                          <a:effectLst/>
                          <a:latin typeface="Comic Sans MS" pitchFamily="66" charset="0"/>
                          <a:cs typeface="Times New Roman" pitchFamily="18" charset="0"/>
                        </a:rPr>
                        <a:t>(</a:t>
                      </a:r>
                      <a:r>
                        <a:rPr kumimoji="0" lang="el-GR" sz="1000" b="1" i="0" u="none" strike="noStrike" cap="none" normalizeH="0" baseline="0" dirty="0">
                          <a:ln>
                            <a:noFill/>
                          </a:ln>
                          <a:solidFill>
                            <a:srgbClr val="000000"/>
                          </a:solidFill>
                          <a:effectLst/>
                          <a:latin typeface="Comic Sans MS" pitchFamily="66" charset="0"/>
                          <a:cs typeface="Times New Roman" pitchFamily="18" charset="0"/>
                        </a:rPr>
                        <a:t>Ν</a:t>
                      </a:r>
                      <a:r>
                        <a:rPr kumimoji="0" lang="en-US" sz="1000" b="1" i="0" u="none" strike="noStrike" cap="none" normalizeH="0" baseline="-30000" dirty="0">
                          <a:ln>
                            <a:noFill/>
                          </a:ln>
                          <a:solidFill>
                            <a:srgbClr val="000000"/>
                          </a:solidFill>
                          <a:effectLst/>
                          <a:latin typeface="Comic Sans MS" pitchFamily="66" charset="0"/>
                          <a:cs typeface="Times New Roman" pitchFamily="18" charset="0"/>
                        </a:rPr>
                        <a:t>R</a:t>
                      </a:r>
                      <a:r>
                        <a:rPr kumimoji="0" lang="en-US" sz="1000" b="1" i="0" u="none" strike="noStrike" cap="none" normalizeH="0" baseline="0" dirty="0">
                          <a:ln>
                            <a:noFill/>
                          </a:ln>
                          <a:solidFill>
                            <a:srgbClr val="000000"/>
                          </a:solidFill>
                          <a:effectLst/>
                          <a:latin typeface="Comic Sans MS" pitchFamily="66" charset="0"/>
                          <a:cs typeface="Times New Roman" pitchFamily="18" charset="0"/>
                        </a:rPr>
                        <a:t>)</a:t>
                      </a:r>
                      <a:endParaRPr kumimoji="0" lang="en-US" sz="1800" b="0" i="0" u="none" strike="noStrike" cap="none" normalizeH="0" baseline="0" dirty="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mic Sans MS" pitchFamily="66" charset="0"/>
                          <a:cs typeface="Times New Roman" pitchFamily="18" charset="0"/>
                        </a:rPr>
                        <a:t>Number of unrooted trees </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omic Sans MS" pitchFamily="66" charset="0"/>
                          <a:cs typeface="Times New Roman" pitchFamily="18" charset="0"/>
                        </a:rPr>
                        <a:t>(N</a:t>
                      </a:r>
                      <a:r>
                        <a:rPr kumimoji="0" lang="en-US" sz="1000" b="1" i="0" u="none" strike="noStrike" cap="none" normalizeH="0" baseline="-30000" dirty="0">
                          <a:ln>
                            <a:noFill/>
                          </a:ln>
                          <a:solidFill>
                            <a:srgbClr val="000000"/>
                          </a:solidFill>
                          <a:effectLst/>
                          <a:latin typeface="Comic Sans MS" pitchFamily="66" charset="0"/>
                          <a:cs typeface="Times New Roman" pitchFamily="18" charset="0"/>
                        </a:rPr>
                        <a:t>U</a:t>
                      </a:r>
                      <a:r>
                        <a:rPr kumimoji="0" lang="en-US" sz="1000" b="1" i="0" u="none" strike="noStrike" cap="none" normalizeH="0" baseline="0" dirty="0">
                          <a:ln>
                            <a:noFill/>
                          </a:ln>
                          <a:solidFill>
                            <a:srgbClr val="000000"/>
                          </a:solidFill>
                          <a:effectLst/>
                          <a:latin typeface="Comic Sans MS" pitchFamily="66" charset="0"/>
                          <a:cs typeface="Times New Roman" pitchFamily="18" charset="0"/>
                        </a:rPr>
                        <a:t>)</a:t>
                      </a:r>
                      <a:endParaRPr kumimoji="0" lang="en-US" sz="1800" b="0" i="0" u="none" strike="noStrike" cap="none" normalizeH="0" baseline="0" dirty="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35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2</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3</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4</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6</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7</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8</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9</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10</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15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20</a:t>
                      </a:r>
                      <a:endParaRPr kumimoji="0" lang="el-GR" sz="1800" b="0" i="0" u="none" strike="noStrike" cap="none" normalizeH="0" baseline="0" dirty="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3</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105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904</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10,395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135,135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2,027,025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34,459,425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213,458,046,676,875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8,200,794,532,637,891,559,375</a:t>
                      </a:r>
                      <a:endParaRPr kumimoji="0" lang="el-GR" sz="1800" b="0" i="0" u="none" strike="noStrike" cap="none" normalizeH="0" baseline="0" dirty="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3</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105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904</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10,395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135,135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2,027,025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7,905,853,580,625</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endParaRPr kumimoji="0" lang="en-GB" sz="1000" b="0" i="0" u="none" strike="noStrike" cap="none" normalizeH="0" baseline="0" dirty="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omic Sans MS" pitchFamily="66" charset="0"/>
                          <a:cs typeface="Times New Roman" pitchFamily="18" charset="0"/>
                        </a:rPr>
                        <a:t>221</a:t>
                      </a: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r>
                        <a:rPr kumimoji="0" lang="en-US" sz="1000" b="0" i="0" u="none" strike="noStrike" cap="none" normalizeH="0" baseline="0" dirty="0">
                          <a:ln>
                            <a:noFill/>
                          </a:ln>
                          <a:solidFill>
                            <a:srgbClr val="000000"/>
                          </a:solidFill>
                          <a:effectLst/>
                          <a:latin typeface="Comic Sans MS" pitchFamily="66" charset="0"/>
                          <a:cs typeface="Times New Roman" pitchFamily="18" charset="0"/>
                        </a:rPr>
                        <a:t>643</a:t>
                      </a: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r>
                        <a:rPr kumimoji="0" lang="en-US" sz="1000" b="0" i="0" u="none" strike="noStrike" cap="none" normalizeH="0" baseline="0" dirty="0">
                          <a:ln>
                            <a:noFill/>
                          </a:ln>
                          <a:solidFill>
                            <a:srgbClr val="000000"/>
                          </a:solidFill>
                          <a:effectLst/>
                          <a:latin typeface="Comic Sans MS" pitchFamily="66" charset="0"/>
                          <a:cs typeface="Times New Roman" pitchFamily="18" charset="0"/>
                        </a:rPr>
                        <a:t>095</a:t>
                      </a: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r>
                        <a:rPr kumimoji="0" lang="en-US" sz="1000" b="0" i="0" u="none" strike="noStrike" cap="none" normalizeH="0" baseline="0" dirty="0">
                          <a:ln>
                            <a:noFill/>
                          </a:ln>
                          <a:solidFill>
                            <a:srgbClr val="000000"/>
                          </a:solidFill>
                          <a:effectLst/>
                          <a:latin typeface="Comic Sans MS" pitchFamily="66" charset="0"/>
                          <a:cs typeface="Times New Roman" pitchFamily="18" charset="0"/>
                        </a:rPr>
                        <a:t>476</a:t>
                      </a: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r>
                        <a:rPr kumimoji="0" lang="en-US" sz="1000" b="0" i="0" u="none" strike="noStrike" cap="none" normalizeH="0" baseline="0" dirty="0">
                          <a:ln>
                            <a:noFill/>
                          </a:ln>
                          <a:solidFill>
                            <a:srgbClr val="000000"/>
                          </a:solidFill>
                          <a:effectLst/>
                          <a:latin typeface="Comic Sans MS" pitchFamily="66" charset="0"/>
                          <a:cs typeface="Times New Roman" pitchFamily="18" charset="0"/>
                        </a:rPr>
                        <a:t>699</a:t>
                      </a: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r>
                        <a:rPr kumimoji="0" lang="en-US" sz="1000" b="0" i="0" u="none" strike="noStrike" cap="none" normalizeH="0" baseline="0" dirty="0">
                          <a:ln>
                            <a:noFill/>
                          </a:ln>
                          <a:solidFill>
                            <a:srgbClr val="000000"/>
                          </a:solidFill>
                          <a:effectLst/>
                          <a:latin typeface="Comic Sans MS" pitchFamily="66" charset="0"/>
                          <a:cs typeface="Times New Roman" pitchFamily="18" charset="0"/>
                        </a:rPr>
                        <a:t>771</a:t>
                      </a:r>
                      <a:r>
                        <a:rPr kumimoji="0" lang="el-GR" sz="1000" b="0" i="0" u="none" strike="noStrike" cap="none" normalizeH="0" baseline="0" dirty="0">
                          <a:ln>
                            <a:noFill/>
                          </a:ln>
                          <a:solidFill>
                            <a:srgbClr val="000000"/>
                          </a:solidFill>
                          <a:effectLst/>
                          <a:latin typeface="Comic Sans MS" pitchFamily="66" charset="0"/>
                          <a:cs typeface="Times New Roman" pitchFamily="18" charset="0"/>
                        </a:rPr>
                        <a:t>,</a:t>
                      </a:r>
                      <a:r>
                        <a:rPr kumimoji="0" lang="en-US" sz="1000" b="0" i="0" u="none" strike="noStrike" cap="none" normalizeH="0" baseline="0" dirty="0">
                          <a:ln>
                            <a:noFill/>
                          </a:ln>
                          <a:solidFill>
                            <a:srgbClr val="000000"/>
                          </a:solidFill>
                          <a:effectLst/>
                          <a:latin typeface="Comic Sans MS" pitchFamily="66" charset="0"/>
                          <a:cs typeface="Times New Roman" pitchFamily="18" charset="0"/>
                        </a:rPr>
                        <a:t>875</a:t>
                      </a:r>
                      <a:endParaRPr kumimoji="0" lang="en-US" sz="1800" b="0" i="0" u="none" strike="noStrike" cap="none" normalizeH="0" baseline="0" dirty="0">
                        <a:ln>
                          <a:noFill/>
                        </a:ln>
                        <a:solidFill>
                          <a:srgbClr val="00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095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684212" y="667222"/>
            <a:ext cx="4648200" cy="535531"/>
          </a:xfrm>
          <a:prstGeom prst="rect">
            <a:avLst/>
          </a:prstGeom>
          <a:noFill/>
          <a:ln w="9525">
            <a:noFill/>
            <a:miter lim="800000"/>
            <a:headEnd/>
            <a:tailEnd/>
          </a:ln>
          <a:effectLst/>
        </p:spPr>
        <p:txBody>
          <a:bodyPr>
            <a:spAutoFit/>
          </a:bodyPr>
          <a:lstStyle/>
          <a:p>
            <a:pPr eaLnBrk="1" hangingPunct="1">
              <a:lnSpc>
                <a:spcPct val="120000"/>
              </a:lnSpc>
              <a:defRPr/>
            </a:pPr>
            <a:r>
              <a:rPr lang="el-GR" sz="2400" b="1" dirty="0">
                <a:solidFill>
                  <a:srgbClr val="FFFFCC"/>
                </a:solidFill>
                <a:effectLst>
                  <a:outerShdw blurRad="38100" dist="38100" dir="2700000" algn="tl">
                    <a:srgbClr val="000000"/>
                  </a:outerShdw>
                </a:effectLst>
                <a:latin typeface="Comic Sans MS" pitchFamily="66" charset="0"/>
              </a:rPr>
              <a:t>Δέντρο με μορφή </a:t>
            </a:r>
            <a:r>
              <a:rPr lang="en-US" sz="2400" b="1" dirty="0">
                <a:solidFill>
                  <a:srgbClr val="FFFFCC"/>
                </a:solidFill>
                <a:effectLst>
                  <a:outerShdw blurRad="38100" dist="38100" dir="2700000" algn="tl">
                    <a:srgbClr val="000000"/>
                  </a:outerShdw>
                </a:effectLst>
                <a:latin typeface="Comic Sans MS" pitchFamily="66" charset="0"/>
              </a:rPr>
              <a:t>Newick</a:t>
            </a:r>
          </a:p>
        </p:txBody>
      </p:sp>
      <p:pic>
        <p:nvPicPr>
          <p:cNvPr id="9728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6862" y="1350486"/>
            <a:ext cx="8695750" cy="520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ctangle 6"/>
          <p:cNvSpPr>
            <a:spLocks noChangeArrowheads="1"/>
          </p:cNvSpPr>
          <p:nvPr/>
        </p:nvSpPr>
        <p:spPr bwMode="auto">
          <a:xfrm>
            <a:off x="4340225" y="0"/>
            <a:ext cx="7848600" cy="683264"/>
          </a:xfrm>
          <a:prstGeom prst="rect">
            <a:avLst/>
          </a:prstGeom>
          <a:noFill/>
          <a:ln w="9525">
            <a:noFill/>
            <a:miter lim="800000"/>
            <a:headEnd/>
            <a:tailEnd/>
          </a:ln>
          <a:effectLst/>
        </p:spPr>
        <p:txBody>
          <a:bodyPr wrap="square">
            <a:spAutoFit/>
          </a:bodyPr>
          <a:lstStyle/>
          <a:p>
            <a:pPr algn="r" eaLnBrk="1" hangingPunct="1">
              <a:lnSpc>
                <a:spcPct val="120000"/>
              </a:lnSpc>
              <a:defRPr/>
            </a:pPr>
            <a:r>
              <a:rPr lang="el-GR" sz="3200" b="1" dirty="0">
                <a:solidFill>
                  <a:schemeClr val="folHlink"/>
                </a:solidFill>
                <a:effectLst>
                  <a:outerShdw blurRad="38100" dist="38100" dir="2700000" algn="tl">
                    <a:srgbClr val="000000"/>
                  </a:outerShdw>
                </a:effectLst>
                <a:latin typeface="Comic Sans MS" pitchFamily="66" charset="0"/>
              </a:rPr>
              <a:t>ΤΥΠΟΙ ΦΥΛΟΓΕΝΕΤΙΚΩΝ ΔΕΝΤΡΩΝ</a:t>
            </a:r>
            <a:endParaRPr lang="en-US" sz="3200" b="1" dirty="0">
              <a:solidFill>
                <a:schemeClr val="folHlink"/>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3037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5446712" y="-32084"/>
            <a:ext cx="72390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spcBef>
                <a:spcPct val="0"/>
              </a:spcBef>
              <a:buClrTx/>
              <a:buSzTx/>
              <a:buFontTx/>
              <a:buNone/>
            </a:pPr>
            <a:r>
              <a:rPr lang="el-GR" altLang="en-US" dirty="0">
                <a:solidFill>
                  <a:schemeClr val="folHlink"/>
                </a:solidFill>
                <a:latin typeface="Comic Sans MS" panose="030F0702030302020204" pitchFamily="66" charset="0"/>
              </a:rPr>
              <a:t>Γονιδιακά Δέντρα και Δέντρα Ειδών</a:t>
            </a:r>
            <a:endParaRPr lang="en-US" altLang="en-US" dirty="0">
              <a:solidFill>
                <a:schemeClr val="folHlink"/>
              </a:solidFill>
              <a:latin typeface="Comic Sans MS" panose="030F0702030302020204" pitchFamily="66" charset="0"/>
            </a:endParaRPr>
          </a:p>
        </p:txBody>
      </p:sp>
      <p:sp>
        <p:nvSpPr>
          <p:cNvPr id="98307" name="Rectangle 5"/>
          <p:cNvSpPr>
            <a:spLocks noChangeArrowheads="1"/>
          </p:cNvSpPr>
          <p:nvPr/>
        </p:nvSpPr>
        <p:spPr bwMode="auto">
          <a:xfrm>
            <a:off x="1751012" y="914401"/>
            <a:ext cx="8915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spcBef>
                <a:spcPct val="0"/>
              </a:spcBef>
              <a:buClrTx/>
              <a:buSzTx/>
              <a:buFont typeface="Wingdings" panose="05000000000000000000" pitchFamily="2" charset="2"/>
              <a:buNone/>
            </a:pPr>
            <a:r>
              <a:rPr lang="el-GR" altLang="en-US" sz="2200" dirty="0">
                <a:solidFill>
                  <a:srgbClr val="FFFFCC"/>
                </a:solidFill>
                <a:latin typeface="Comic Sans MS" panose="030F0702030302020204" pitchFamily="66" charset="0"/>
              </a:rPr>
              <a:t>Δεν συμφωνούν πάντα τα δύο αυτά τα δένδρα</a:t>
            </a:r>
          </a:p>
          <a:p>
            <a:pPr eaLnBrk="1" hangingPunct="1">
              <a:lnSpc>
                <a:spcPct val="120000"/>
              </a:lnSpc>
              <a:spcBef>
                <a:spcPct val="0"/>
              </a:spcBef>
              <a:buClrTx/>
              <a:buSzTx/>
              <a:buFont typeface="Wingdings" panose="05000000000000000000" pitchFamily="2" charset="2"/>
              <a:buChar char="Ø"/>
            </a:pPr>
            <a:r>
              <a:rPr lang="el-GR" altLang="en-US" sz="2200" dirty="0">
                <a:solidFill>
                  <a:srgbClr val="FFFFCC"/>
                </a:solidFill>
                <a:latin typeface="Comic Sans MS" panose="030F0702030302020204" pitchFamily="66" charset="0"/>
              </a:rPr>
              <a:t>η απόκλιση των γονιδίων προηγείται της απόκλισης των ειδών</a:t>
            </a:r>
          </a:p>
        </p:txBody>
      </p:sp>
      <p:pic>
        <p:nvPicPr>
          <p:cNvPr id="98308" name="Picture 7" descr="gene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012" y="2286000"/>
            <a:ext cx="6172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3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46226" y="571500"/>
            <a:ext cx="10034586" cy="914400"/>
          </a:xfrm>
        </p:spPr>
        <p:txBody>
          <a:bodyPr>
            <a:normAutofit fontScale="90000"/>
          </a:bodyPr>
          <a:lstStyle/>
          <a:p>
            <a:pPr marL="117475" indent="-3175"/>
            <a:r>
              <a:rPr lang="el-GR" altLang="en-US" dirty="0"/>
              <a:t>Οι </a:t>
            </a:r>
            <a:r>
              <a:rPr lang="el-GR" altLang="en-US" b="1" dirty="0">
                <a:solidFill>
                  <a:srgbClr val="FF0000"/>
                </a:solidFill>
              </a:rPr>
              <a:t>φυλογενέσεις</a:t>
            </a:r>
            <a:r>
              <a:rPr lang="el-GR" altLang="en-US" dirty="0"/>
              <a:t> στηρίζονται σε </a:t>
            </a:r>
            <a:r>
              <a:rPr lang="el-GR" altLang="en-US" b="1" dirty="0">
                <a:solidFill>
                  <a:srgbClr val="FF0000"/>
                </a:solidFill>
              </a:rPr>
              <a:t>μορφολογικά</a:t>
            </a:r>
            <a:r>
              <a:rPr lang="el-GR" altLang="en-US" dirty="0"/>
              <a:t> και </a:t>
            </a:r>
            <a:r>
              <a:rPr lang="el-GR" altLang="en-US" b="1" dirty="0">
                <a:solidFill>
                  <a:srgbClr val="FF0000"/>
                </a:solidFill>
              </a:rPr>
              <a:t>μοριακά</a:t>
            </a:r>
            <a:r>
              <a:rPr lang="el-GR" altLang="en-US" dirty="0"/>
              <a:t> δεδομένα</a:t>
            </a:r>
            <a:endParaRPr lang="en-US" altLang="en-US" dirty="0"/>
          </a:p>
        </p:txBody>
      </p:sp>
      <p:sp>
        <p:nvSpPr>
          <p:cNvPr id="27651" name="Rectangle 3"/>
          <p:cNvSpPr>
            <a:spLocks noGrp="1" noChangeArrowheads="1"/>
          </p:cNvSpPr>
          <p:nvPr>
            <p:ph type="body" idx="1"/>
          </p:nvPr>
        </p:nvSpPr>
        <p:spPr>
          <a:xfrm>
            <a:off x="2055812" y="1911350"/>
            <a:ext cx="8534400" cy="1981200"/>
          </a:xfrm>
        </p:spPr>
        <p:txBody>
          <a:bodyPr>
            <a:normAutofit fontScale="85000" lnSpcReduction="20000"/>
          </a:bodyPr>
          <a:lstStyle/>
          <a:p>
            <a:pPr eaLnBrk="1" hangingPunct="1"/>
            <a:r>
              <a:rPr lang="el-GR" altLang="en-US" sz="2800" dirty="0"/>
              <a:t>Οι συστηματικοί στην προσπάθεια να ανακατασκευάσουν τις φυλογενετικές σχέσεις χρησιμοποιούν πληροφορίες προερχόμενες από την μορφολογία, τα γονίδια και τη βιοχημεία των ζωντανών οργανισμών</a:t>
            </a:r>
          </a:p>
          <a:p>
            <a:pPr eaLnBrk="1" hangingPunct="1"/>
            <a:r>
              <a:rPr lang="el-GR" altLang="en-US" sz="2800" dirty="0"/>
              <a:t>Οι πληροφορίες που είναι χρήσιμες στην φυλογένεση είναι οι ομολογίες</a:t>
            </a:r>
            <a:endParaRPr lang="en-US" altLang="en-US" sz="2800" dirty="0"/>
          </a:p>
        </p:txBody>
      </p:sp>
      <p:sp>
        <p:nvSpPr>
          <p:cNvPr id="9" name="Rectangle 3"/>
          <p:cNvSpPr txBox="1">
            <a:spLocks noChangeArrowheads="1"/>
          </p:cNvSpPr>
          <p:nvPr/>
        </p:nvSpPr>
        <p:spPr>
          <a:xfrm>
            <a:off x="2055812" y="3892550"/>
            <a:ext cx="8534400" cy="24384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l-GR" altLang="en-US" dirty="0"/>
              <a:t>Φαινοτυπικές και γενετικές ομοιότητες που προκύπτουν από κοινή καταγωγή αποτελούν ομόλογα γνωρίσματα</a:t>
            </a:r>
          </a:p>
          <a:p>
            <a:r>
              <a:rPr lang="el-GR" altLang="en-US" dirty="0"/>
              <a:t>Οργανισμοί με παρόμοια μορφολογία ή/και παρόμοιες αλληλουχίες είναι πολύ πιθανό να είναι συγγενικοί μεταξύ τους σε σχέση με άλλους που φέρουν διαφορετικές δομές και αλληλουχίες</a:t>
            </a:r>
            <a:endParaRPr lang="en-US" altLang="en-US" dirty="0"/>
          </a:p>
        </p:txBody>
      </p:sp>
    </p:spTree>
    <p:extLst>
      <p:ext uri="{BB962C8B-B14F-4D97-AF65-F5344CB8AC3E}">
        <p14:creationId xmlns:p14="http://schemas.microsoft.com/office/powerpoint/2010/main" val="87055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2412" y="533400"/>
            <a:ext cx="10287000" cy="772331"/>
          </a:xfrm>
        </p:spPr>
        <p:txBody>
          <a:bodyPr>
            <a:noAutofit/>
          </a:bodyPr>
          <a:lstStyle/>
          <a:p>
            <a:pPr eaLnBrk="1" hangingPunct="1"/>
            <a:r>
              <a:rPr lang="el-GR" altLang="en-US" sz="2900" dirty="0"/>
              <a:t>Διακρίνοντας τα </a:t>
            </a:r>
            <a:r>
              <a:rPr lang="el-GR" altLang="en-US" sz="2900" b="1" dirty="0">
                <a:solidFill>
                  <a:srgbClr val="FF0000"/>
                </a:solidFill>
              </a:rPr>
              <a:t>ομόλογα</a:t>
            </a:r>
            <a:r>
              <a:rPr lang="el-GR" altLang="en-US" sz="2900" dirty="0"/>
              <a:t> από τα </a:t>
            </a:r>
            <a:r>
              <a:rPr lang="el-GR" altLang="en-US" sz="2900" b="1" dirty="0">
                <a:solidFill>
                  <a:srgbClr val="FF0000"/>
                </a:solidFill>
              </a:rPr>
              <a:t>ανάλογα</a:t>
            </a:r>
            <a:r>
              <a:rPr lang="el-GR" altLang="en-US" sz="2900" dirty="0"/>
              <a:t> γνωρίσματα</a:t>
            </a:r>
            <a:endParaRPr lang="en-US" altLang="en-US" sz="2900" b="0" dirty="0">
              <a:solidFill>
                <a:schemeClr val="tx1"/>
              </a:solidFill>
            </a:endParaRPr>
          </a:p>
        </p:txBody>
      </p:sp>
      <p:sp>
        <p:nvSpPr>
          <p:cNvPr id="29699" name="Rectangle 3"/>
          <p:cNvSpPr>
            <a:spLocks noGrp="1" noChangeArrowheads="1"/>
          </p:cNvSpPr>
          <p:nvPr>
            <p:ph type="body" idx="1"/>
          </p:nvPr>
        </p:nvSpPr>
        <p:spPr>
          <a:xfrm>
            <a:off x="1522412" y="1752600"/>
            <a:ext cx="10287000" cy="2378075"/>
          </a:xfrm>
        </p:spPr>
        <p:txBody>
          <a:bodyPr>
            <a:normAutofit/>
          </a:bodyPr>
          <a:lstStyle/>
          <a:p>
            <a:pPr eaLnBrk="1" hangingPunct="1"/>
            <a:r>
              <a:rPr lang="el-GR" altLang="en-US" dirty="0"/>
              <a:t>Κατά την ανακατασκευή των φυλογενετικών σχέσεων είναι απαραίτητο να διευκρινιστεί κατά πόσο η ομοιότητα οφείλεται σε ομόλογα ή ανάλογα γνωρίσματα</a:t>
            </a:r>
            <a:endParaRPr lang="en-US" altLang="en-US" b="1" dirty="0"/>
          </a:p>
          <a:p>
            <a:pPr eaLnBrk="1" hangingPunct="1"/>
            <a:r>
              <a:rPr lang="el-GR" altLang="en-US" b="1" dirty="0">
                <a:solidFill>
                  <a:srgbClr val="FF0000"/>
                </a:solidFill>
              </a:rPr>
              <a:t>Ομολογία</a:t>
            </a:r>
            <a:r>
              <a:rPr lang="el-GR" altLang="en-US" dirty="0"/>
              <a:t> είναι ομοιότητα λόγω </a:t>
            </a:r>
            <a:r>
              <a:rPr lang="el-GR" altLang="en-US" b="1" dirty="0">
                <a:solidFill>
                  <a:srgbClr val="FF0000"/>
                </a:solidFill>
              </a:rPr>
              <a:t>κοινής καταγωγής</a:t>
            </a:r>
            <a:endParaRPr lang="en-US" altLang="en-US" b="1" dirty="0">
              <a:solidFill>
                <a:srgbClr val="FF0000"/>
              </a:solidFill>
            </a:endParaRPr>
          </a:p>
          <a:p>
            <a:pPr eaLnBrk="1" hangingPunct="1"/>
            <a:r>
              <a:rPr lang="el-GR" altLang="en-US" b="1" dirty="0">
                <a:solidFill>
                  <a:srgbClr val="FF0000"/>
                </a:solidFill>
              </a:rPr>
              <a:t>Αναλογία</a:t>
            </a:r>
            <a:r>
              <a:rPr lang="el-GR" altLang="en-US" dirty="0"/>
              <a:t> είναι ομοιότητα λόγω </a:t>
            </a:r>
            <a:r>
              <a:rPr lang="el-GR" altLang="en-US" b="1" dirty="0">
                <a:solidFill>
                  <a:srgbClr val="FF0000"/>
                </a:solidFill>
              </a:rPr>
              <a:t>συγκλίνουσας εξέλιξης*</a:t>
            </a:r>
          </a:p>
          <a:p>
            <a:pPr eaLnBrk="1" hangingPunct="1"/>
            <a:endParaRPr lang="en-US" altLang="en-US" b="1" dirty="0"/>
          </a:p>
        </p:txBody>
      </p:sp>
      <p:sp>
        <p:nvSpPr>
          <p:cNvPr id="2" name="Rectangle 1"/>
          <p:cNvSpPr/>
          <p:nvPr/>
        </p:nvSpPr>
        <p:spPr>
          <a:xfrm>
            <a:off x="74612" y="6204845"/>
            <a:ext cx="11734800" cy="646331"/>
          </a:xfrm>
          <a:prstGeom prst="rect">
            <a:avLst/>
          </a:prstGeom>
        </p:spPr>
        <p:txBody>
          <a:bodyPr wrap="square">
            <a:spAutoFit/>
          </a:bodyPr>
          <a:lstStyle/>
          <a:p>
            <a:r>
              <a:rPr lang="el-GR" altLang="en-US" dirty="0"/>
              <a:t>*Συγκλίνουσα εξέλιξη προκύπτει όταν παρόμοιες εξελικτικές πιέσεις και φυσικής επιλογής οδηγούν σε παρόμοιες (ανάλογες) προσαρμογές, σε οργανισμούς που ανήκουν σε διαφορετικές εξελικτικές γραμμές</a:t>
            </a:r>
            <a:endParaRPr lang="en-US" altLang="en-US" dirty="0"/>
          </a:p>
        </p:txBody>
      </p:sp>
    </p:spTree>
    <p:extLst>
      <p:ext uri="{BB962C8B-B14F-4D97-AF65-F5344CB8AC3E}">
        <p14:creationId xmlns:p14="http://schemas.microsoft.com/office/powerpoint/2010/main" val="26573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98612" y="838200"/>
            <a:ext cx="8534400" cy="503237"/>
          </a:xfrm>
        </p:spPr>
        <p:txBody>
          <a:bodyPr>
            <a:normAutofit fontScale="90000"/>
          </a:bodyPr>
          <a:lstStyle/>
          <a:p>
            <a:pPr eaLnBrk="1" hangingPunct="1"/>
            <a:r>
              <a:rPr lang="el-GR" altLang="en-US" dirty="0"/>
              <a:t>Αξιολογώντας τις </a:t>
            </a:r>
            <a:r>
              <a:rPr lang="el-GR" altLang="en-US" b="1" dirty="0">
                <a:solidFill>
                  <a:srgbClr val="C00000"/>
                </a:solidFill>
              </a:rPr>
              <a:t>Μοριακές</a:t>
            </a:r>
            <a:r>
              <a:rPr lang="el-GR" altLang="en-US" dirty="0"/>
              <a:t> </a:t>
            </a:r>
            <a:r>
              <a:rPr lang="el-GR" altLang="en-US" b="1" dirty="0">
                <a:solidFill>
                  <a:srgbClr val="C00000"/>
                </a:solidFill>
              </a:rPr>
              <a:t>Ομολογίες</a:t>
            </a:r>
            <a:endParaRPr lang="en-US" altLang="en-US" b="1" dirty="0">
              <a:solidFill>
                <a:srgbClr val="C00000"/>
              </a:solidFill>
            </a:endParaRPr>
          </a:p>
        </p:txBody>
      </p:sp>
      <p:sp>
        <p:nvSpPr>
          <p:cNvPr id="33795" name="Rectangle 3"/>
          <p:cNvSpPr>
            <a:spLocks noGrp="1" noChangeArrowheads="1"/>
          </p:cNvSpPr>
          <p:nvPr>
            <p:ph type="body" idx="1"/>
          </p:nvPr>
        </p:nvSpPr>
        <p:spPr>
          <a:xfrm>
            <a:off x="531812" y="1584218"/>
            <a:ext cx="11048999" cy="1082782"/>
          </a:xfrm>
        </p:spPr>
        <p:txBody>
          <a:bodyPr>
            <a:normAutofit/>
          </a:bodyPr>
          <a:lstStyle/>
          <a:p>
            <a:pPr eaLnBrk="1" hangingPunct="1"/>
            <a:r>
              <a:rPr lang="el-GR" altLang="en-US" dirty="0"/>
              <a:t>Οι συστηματικοί σήμερα χρησιμοποιούν υπολογιστικά προγράμματα και μαθηματικά εργαλεία κατά την ανάλυση συγκρίσιμων τμημάτων </a:t>
            </a:r>
            <a:r>
              <a:rPr lang="en-US" altLang="en-US" dirty="0"/>
              <a:t>DNA </a:t>
            </a:r>
            <a:r>
              <a:rPr lang="el-GR" altLang="en-US" dirty="0"/>
              <a:t>από διαφορετικούς οργανισμούς </a:t>
            </a:r>
            <a:endParaRPr lang="en-US" altLang="en-US" dirty="0"/>
          </a:p>
        </p:txBody>
      </p:sp>
      <p:pic>
        <p:nvPicPr>
          <p:cNvPr id="2" name="Picture 1"/>
          <p:cNvPicPr>
            <a:picLocks noChangeAspect="1"/>
          </p:cNvPicPr>
          <p:nvPr/>
        </p:nvPicPr>
        <p:blipFill>
          <a:blip r:embed="rId3"/>
          <a:stretch>
            <a:fillRect/>
          </a:stretch>
        </p:blipFill>
        <p:spPr>
          <a:xfrm>
            <a:off x="531812" y="2667000"/>
            <a:ext cx="7315200" cy="4114800"/>
          </a:xfrm>
          <a:prstGeom prst="rect">
            <a:avLst/>
          </a:prstGeom>
        </p:spPr>
      </p:pic>
      <p:sp>
        <p:nvSpPr>
          <p:cNvPr id="9" name="Rectangle 3"/>
          <p:cNvSpPr txBox="1">
            <a:spLocks noChangeArrowheads="1"/>
          </p:cNvSpPr>
          <p:nvPr/>
        </p:nvSpPr>
        <p:spPr>
          <a:xfrm>
            <a:off x="7847012" y="2909780"/>
            <a:ext cx="4267200" cy="2500420"/>
          </a:xfrm>
          <a:prstGeom prst="rect">
            <a:avLst/>
          </a:prstGeom>
        </p:spPr>
        <p:txBody>
          <a:bodyPr vert="horz" lIns="91440" tIns="45720" rIns="91440" bIns="45720" rtlCol="0">
            <a:normAutofit fontScale="77500" lnSpcReduction="2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l-GR" altLang="en-US" dirty="0"/>
              <a:t>Μαθηματικά εργαλεία ενσωματωμένα στα υπολογιστικά προγράμματα προσπαθούν να διακρίνουν τις μοριακές ομοπλασίες</a:t>
            </a:r>
          </a:p>
          <a:p>
            <a:r>
              <a:rPr lang="el-GR" altLang="en-US" dirty="0"/>
              <a:t>Συνήθως μετά από μια φυλογενετική ανάλυση (μέθοδο Μέγιστης Φειδωλότητας, πρόγραμμα </a:t>
            </a:r>
            <a:r>
              <a:rPr lang="en-US" altLang="en-US" dirty="0"/>
              <a:t>PAUP)</a:t>
            </a:r>
            <a:r>
              <a:rPr lang="el-GR" altLang="en-US" dirty="0"/>
              <a:t>, ειδικοί δείκτες αποτυπώνουν τα επίπεδα ομοπλασίας που υπάρχουν στα δεδομένα</a:t>
            </a:r>
            <a:endParaRPr lang="en-US" altLang="en-US" dirty="0"/>
          </a:p>
        </p:txBody>
      </p:sp>
    </p:spTree>
    <p:extLst>
      <p:ext uri="{BB962C8B-B14F-4D97-AF65-F5344CB8AC3E}">
        <p14:creationId xmlns:p14="http://schemas.microsoft.com/office/powerpoint/2010/main" val="10199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26_08AligningDNA_1-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2" y="136525"/>
            <a:ext cx="45974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Oval 4"/>
          <p:cNvSpPr>
            <a:spLocks noChangeArrowheads="1"/>
          </p:cNvSpPr>
          <p:nvPr/>
        </p:nvSpPr>
        <p:spPr bwMode="auto">
          <a:xfrm>
            <a:off x="3856037" y="165100"/>
            <a:ext cx="279400" cy="279400"/>
          </a:xfrm>
          <a:prstGeom prst="ellipse">
            <a:avLst/>
          </a:prstGeom>
          <a:solidFill>
            <a:srgbClr val="0192C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endParaRPr lang="en-US" altLang="en-US" dirty="0">
              <a:solidFill>
                <a:schemeClr val="bg1"/>
              </a:solidFill>
              <a:latin typeface="Times" panose="02020603050405020304" pitchFamily="18" charset="0"/>
            </a:endParaRPr>
          </a:p>
        </p:txBody>
      </p:sp>
      <p:sp>
        <p:nvSpPr>
          <p:cNvPr id="34821" name="Text Box 5"/>
          <p:cNvSpPr txBox="1">
            <a:spLocks noChangeArrowheads="1"/>
          </p:cNvSpPr>
          <p:nvPr/>
        </p:nvSpPr>
        <p:spPr bwMode="auto">
          <a:xfrm>
            <a:off x="4529138" y="3095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1</a:t>
            </a:r>
          </a:p>
        </p:txBody>
      </p:sp>
      <p:sp>
        <p:nvSpPr>
          <p:cNvPr id="34822" name="Text Box 6"/>
          <p:cNvSpPr txBox="1">
            <a:spLocks noChangeArrowheads="1"/>
          </p:cNvSpPr>
          <p:nvPr/>
        </p:nvSpPr>
        <p:spPr bwMode="auto">
          <a:xfrm>
            <a:off x="4535488" y="7667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2</a:t>
            </a:r>
          </a:p>
        </p:txBody>
      </p:sp>
      <p:sp>
        <p:nvSpPr>
          <p:cNvPr id="34823" name="Text Box 7"/>
          <p:cNvSpPr txBox="1">
            <a:spLocks noChangeArrowheads="1"/>
          </p:cNvSpPr>
          <p:nvPr/>
        </p:nvSpPr>
        <p:spPr bwMode="auto">
          <a:xfrm>
            <a:off x="3913188" y="185739"/>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solidFill>
                  <a:schemeClr val="bg1"/>
                </a:solidFill>
              </a:rPr>
              <a:t>1</a:t>
            </a:r>
          </a:p>
        </p:txBody>
      </p:sp>
    </p:spTree>
    <p:extLst>
      <p:ext uri="{BB962C8B-B14F-4D97-AF65-F5344CB8AC3E}">
        <p14:creationId xmlns:p14="http://schemas.microsoft.com/office/powerpoint/2010/main" val="289891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26_08AligningDNA_2-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2" y="136525"/>
            <a:ext cx="45974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Oval 4"/>
          <p:cNvSpPr>
            <a:spLocks noChangeArrowheads="1"/>
          </p:cNvSpPr>
          <p:nvPr/>
        </p:nvSpPr>
        <p:spPr bwMode="auto">
          <a:xfrm>
            <a:off x="3849687" y="1971675"/>
            <a:ext cx="279400" cy="279400"/>
          </a:xfrm>
          <a:prstGeom prst="ellipse">
            <a:avLst/>
          </a:prstGeom>
          <a:solidFill>
            <a:srgbClr val="0192C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ltLang="en-US" dirty="0">
              <a:latin typeface="Times" panose="02020603050405020304" pitchFamily="18" charset="0"/>
            </a:endParaRPr>
          </a:p>
        </p:txBody>
      </p:sp>
      <p:sp>
        <p:nvSpPr>
          <p:cNvPr id="35845" name="Oval 5"/>
          <p:cNvSpPr>
            <a:spLocks noChangeArrowheads="1"/>
          </p:cNvSpPr>
          <p:nvPr/>
        </p:nvSpPr>
        <p:spPr bwMode="auto">
          <a:xfrm>
            <a:off x="3856037" y="165100"/>
            <a:ext cx="279400" cy="279400"/>
          </a:xfrm>
          <a:prstGeom prst="ellipse">
            <a:avLst/>
          </a:prstGeom>
          <a:solidFill>
            <a:srgbClr val="0192C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ltLang="en-US" dirty="0">
              <a:latin typeface="Times" panose="02020603050405020304" pitchFamily="18" charset="0"/>
            </a:endParaRPr>
          </a:p>
        </p:txBody>
      </p:sp>
      <p:sp>
        <p:nvSpPr>
          <p:cNvPr id="35846" name="Text Box 6"/>
          <p:cNvSpPr txBox="1">
            <a:spLocks noChangeArrowheads="1"/>
          </p:cNvSpPr>
          <p:nvPr/>
        </p:nvSpPr>
        <p:spPr bwMode="auto">
          <a:xfrm>
            <a:off x="6823075" y="1663700"/>
            <a:ext cx="10080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Deletion</a:t>
            </a:r>
          </a:p>
        </p:txBody>
      </p:sp>
      <p:sp>
        <p:nvSpPr>
          <p:cNvPr id="35847" name="Text Box 7"/>
          <p:cNvSpPr txBox="1">
            <a:spLocks noChangeArrowheads="1"/>
          </p:cNvSpPr>
          <p:nvPr/>
        </p:nvSpPr>
        <p:spPr bwMode="auto">
          <a:xfrm>
            <a:off x="5927725" y="2967038"/>
            <a:ext cx="10080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Insertion</a:t>
            </a:r>
          </a:p>
        </p:txBody>
      </p:sp>
      <p:sp>
        <p:nvSpPr>
          <p:cNvPr id="35848" name="Text Box 8"/>
          <p:cNvSpPr txBox="1">
            <a:spLocks noChangeArrowheads="1"/>
          </p:cNvSpPr>
          <p:nvPr/>
        </p:nvSpPr>
        <p:spPr bwMode="auto">
          <a:xfrm>
            <a:off x="4529138" y="3095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1</a:t>
            </a:r>
          </a:p>
        </p:txBody>
      </p:sp>
      <p:sp>
        <p:nvSpPr>
          <p:cNvPr id="35849" name="Text Box 9"/>
          <p:cNvSpPr txBox="1">
            <a:spLocks noChangeArrowheads="1"/>
          </p:cNvSpPr>
          <p:nvPr/>
        </p:nvSpPr>
        <p:spPr bwMode="auto">
          <a:xfrm>
            <a:off x="4535488" y="20621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1</a:t>
            </a:r>
          </a:p>
        </p:txBody>
      </p:sp>
      <p:sp>
        <p:nvSpPr>
          <p:cNvPr id="35850" name="Text Box 10"/>
          <p:cNvSpPr txBox="1">
            <a:spLocks noChangeArrowheads="1"/>
          </p:cNvSpPr>
          <p:nvPr/>
        </p:nvSpPr>
        <p:spPr bwMode="auto">
          <a:xfrm>
            <a:off x="4535488" y="7667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2</a:t>
            </a:r>
          </a:p>
        </p:txBody>
      </p:sp>
      <p:sp>
        <p:nvSpPr>
          <p:cNvPr id="35851" name="Text Box 11"/>
          <p:cNvSpPr txBox="1">
            <a:spLocks noChangeArrowheads="1"/>
          </p:cNvSpPr>
          <p:nvPr/>
        </p:nvSpPr>
        <p:spPr bwMode="auto">
          <a:xfrm>
            <a:off x="4541838" y="2508250"/>
            <a:ext cx="161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2</a:t>
            </a:r>
          </a:p>
        </p:txBody>
      </p:sp>
      <p:sp>
        <p:nvSpPr>
          <p:cNvPr id="35852" name="Text Box 12"/>
          <p:cNvSpPr txBox="1">
            <a:spLocks noChangeArrowheads="1"/>
          </p:cNvSpPr>
          <p:nvPr/>
        </p:nvSpPr>
        <p:spPr bwMode="auto">
          <a:xfrm>
            <a:off x="3919538" y="1965325"/>
            <a:ext cx="161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solidFill>
                  <a:schemeClr val="bg1"/>
                </a:solidFill>
              </a:rPr>
              <a:t>2</a:t>
            </a:r>
          </a:p>
        </p:txBody>
      </p:sp>
      <p:sp>
        <p:nvSpPr>
          <p:cNvPr id="35853" name="Text Box 13"/>
          <p:cNvSpPr txBox="1">
            <a:spLocks noChangeArrowheads="1"/>
          </p:cNvSpPr>
          <p:nvPr/>
        </p:nvSpPr>
        <p:spPr bwMode="auto">
          <a:xfrm>
            <a:off x="3913188" y="185739"/>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solidFill>
                  <a:schemeClr val="bg1"/>
                </a:solidFill>
              </a:rPr>
              <a:t>1</a:t>
            </a:r>
          </a:p>
        </p:txBody>
      </p:sp>
    </p:spTree>
    <p:extLst>
      <p:ext uri="{BB962C8B-B14F-4D97-AF65-F5344CB8AC3E}">
        <p14:creationId xmlns:p14="http://schemas.microsoft.com/office/powerpoint/2010/main" val="338045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455612" y="304800"/>
            <a:ext cx="11503024" cy="839788"/>
          </a:xfrm>
        </p:spPr>
        <p:txBody>
          <a:bodyPr>
            <a:normAutofit fontScale="90000"/>
          </a:bodyPr>
          <a:lstStyle/>
          <a:p>
            <a:pPr eaLnBrk="1" hangingPunct="1"/>
            <a:r>
              <a:rPr lang="el-GR" altLang="en-US" dirty="0">
                <a:solidFill>
                  <a:srgbClr val="DC050F"/>
                </a:solidFill>
              </a:rPr>
              <a:t>Η κλαδιστική </a:t>
            </a:r>
            <a:r>
              <a:rPr lang="el-GR" altLang="en-US" sz="3200" dirty="0"/>
              <a:t>ομαδοποιεί τους οργανισμούς με βάση την </a:t>
            </a:r>
            <a:r>
              <a:rPr lang="el-GR" altLang="en-US" sz="3200" b="1" dirty="0">
                <a:solidFill>
                  <a:srgbClr val="C00000"/>
                </a:solidFill>
              </a:rPr>
              <a:t>κοινή καταγωγή</a:t>
            </a:r>
            <a:endParaRPr lang="en-US" altLang="en-US" sz="3200" b="1" dirty="0">
              <a:solidFill>
                <a:srgbClr val="C00000"/>
              </a:solidFill>
            </a:endParaRPr>
          </a:p>
        </p:txBody>
      </p:sp>
      <p:sp>
        <p:nvSpPr>
          <p:cNvPr id="7" name="Rectangle 3"/>
          <p:cNvSpPr txBox="1">
            <a:spLocks noChangeArrowheads="1"/>
          </p:cNvSpPr>
          <p:nvPr/>
        </p:nvSpPr>
        <p:spPr>
          <a:xfrm>
            <a:off x="149224" y="1676400"/>
            <a:ext cx="11809412" cy="439261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r>
              <a:rPr lang="el-GR" altLang="en-US" sz="2600" dirty="0"/>
              <a:t>Ένας </a:t>
            </a:r>
            <a:r>
              <a:rPr lang="el-GR" altLang="en-US" sz="2600" b="1" dirty="0">
                <a:solidFill>
                  <a:srgbClr val="C00000"/>
                </a:solidFill>
              </a:rPr>
              <a:t>κλάδος</a:t>
            </a:r>
            <a:r>
              <a:rPr lang="el-GR" altLang="en-US" sz="2600" dirty="0"/>
              <a:t> είναι μια ομάδα ειδών που περιλαμβάνει το προγονικό είδος και όλους τους απογόνους του</a:t>
            </a:r>
            <a:r>
              <a:rPr lang="en-US" altLang="en-US" sz="2600" dirty="0"/>
              <a:t>.</a:t>
            </a:r>
          </a:p>
          <a:p>
            <a:pPr algn="just"/>
            <a:r>
              <a:rPr lang="el-GR" altLang="en-US" sz="2600" dirty="0"/>
              <a:t>Ένα σύνολο κλαδιών συνιστούν ένα κλάδο μόνο όταν σχηματίζουν </a:t>
            </a:r>
            <a:r>
              <a:rPr lang="el-GR" altLang="en-US" sz="2600" b="1" dirty="0">
                <a:solidFill>
                  <a:srgbClr val="C00000"/>
                </a:solidFill>
              </a:rPr>
              <a:t>μονοφυλετική</a:t>
            </a:r>
            <a:r>
              <a:rPr lang="el-GR" altLang="en-US" sz="2600" dirty="0"/>
              <a:t> </a:t>
            </a:r>
            <a:r>
              <a:rPr lang="el-GR" altLang="en-US" sz="2600" b="1" dirty="0">
                <a:solidFill>
                  <a:srgbClr val="C00000"/>
                </a:solidFill>
              </a:rPr>
              <a:t>ομάδα</a:t>
            </a:r>
            <a:r>
              <a:rPr lang="el-GR" altLang="en-US" sz="2600" dirty="0"/>
              <a:t>, δηλαδή περιλαμβάνουν τον κοινό πρόγονο και όλους τους απογόνους τους. </a:t>
            </a:r>
          </a:p>
          <a:p>
            <a:r>
              <a:rPr lang="el-GR" altLang="en-US" sz="2600" dirty="0"/>
              <a:t>Μια </a:t>
            </a:r>
            <a:r>
              <a:rPr lang="el-GR" altLang="en-US" sz="2600" b="1" dirty="0">
                <a:solidFill>
                  <a:srgbClr val="C00000"/>
                </a:solidFill>
              </a:rPr>
              <a:t>παραφυλετική ομάδα </a:t>
            </a:r>
            <a:r>
              <a:rPr lang="el-GR" altLang="en-US" sz="2600" dirty="0"/>
              <a:t>αποτελείται από το προγονικό είδος και μερικούς από τους απόγονους του. </a:t>
            </a:r>
            <a:endParaRPr lang="en-US" altLang="en-US" sz="2600" dirty="0"/>
          </a:p>
          <a:p>
            <a:r>
              <a:rPr lang="el-GR" altLang="en-US" sz="2600" dirty="0"/>
              <a:t>Μια </a:t>
            </a:r>
            <a:r>
              <a:rPr lang="el-GR" altLang="en-US" sz="2600" b="1" dirty="0">
                <a:solidFill>
                  <a:srgbClr val="C00000"/>
                </a:solidFill>
              </a:rPr>
              <a:t>πολυφυλετική ομάδα </a:t>
            </a:r>
            <a:r>
              <a:rPr lang="el-GR" altLang="en-US" sz="2600" dirty="0"/>
              <a:t>περιλαμβάνει διάφορα είδη που όμως δεν έχουν έναν κοινό πρόγονο. </a:t>
            </a:r>
            <a:endParaRPr lang="en-US" altLang="en-US" sz="2600" dirty="0"/>
          </a:p>
          <a:p>
            <a:endParaRPr lang="en-US" altLang="en-US" sz="2600" dirty="0"/>
          </a:p>
          <a:p>
            <a:endParaRPr lang="en-US" altLang="en-US" sz="2600" dirty="0"/>
          </a:p>
          <a:p>
            <a:endParaRPr lang="en-US" altLang="en-US" sz="2600" dirty="0"/>
          </a:p>
        </p:txBody>
      </p:sp>
    </p:spTree>
    <p:extLst>
      <p:ext uri="{BB962C8B-B14F-4D97-AF65-F5344CB8AC3E}">
        <p14:creationId xmlns:p14="http://schemas.microsoft.com/office/powerpoint/2010/main" val="35144425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26_08AligningDNA_3-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2" y="136525"/>
            <a:ext cx="45974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Oval 4"/>
          <p:cNvSpPr>
            <a:spLocks noChangeArrowheads="1"/>
          </p:cNvSpPr>
          <p:nvPr/>
        </p:nvSpPr>
        <p:spPr bwMode="auto">
          <a:xfrm>
            <a:off x="3849687" y="1971675"/>
            <a:ext cx="279400" cy="279400"/>
          </a:xfrm>
          <a:prstGeom prst="ellipse">
            <a:avLst/>
          </a:prstGeom>
          <a:solidFill>
            <a:srgbClr val="0192C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ltLang="en-US" dirty="0">
              <a:latin typeface="Times" panose="02020603050405020304" pitchFamily="18" charset="0"/>
            </a:endParaRPr>
          </a:p>
        </p:txBody>
      </p:sp>
      <p:sp>
        <p:nvSpPr>
          <p:cNvPr id="36869" name="Oval 5"/>
          <p:cNvSpPr>
            <a:spLocks noChangeArrowheads="1"/>
          </p:cNvSpPr>
          <p:nvPr/>
        </p:nvSpPr>
        <p:spPr bwMode="auto">
          <a:xfrm>
            <a:off x="3856037" y="165100"/>
            <a:ext cx="279400" cy="279400"/>
          </a:xfrm>
          <a:prstGeom prst="ellipse">
            <a:avLst/>
          </a:prstGeom>
          <a:solidFill>
            <a:srgbClr val="0192C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ltLang="en-US" dirty="0">
              <a:latin typeface="Times" panose="02020603050405020304" pitchFamily="18" charset="0"/>
            </a:endParaRPr>
          </a:p>
        </p:txBody>
      </p:sp>
      <p:sp>
        <p:nvSpPr>
          <p:cNvPr id="36870" name="Oval 6"/>
          <p:cNvSpPr>
            <a:spLocks noChangeArrowheads="1"/>
          </p:cNvSpPr>
          <p:nvPr/>
        </p:nvSpPr>
        <p:spPr bwMode="auto">
          <a:xfrm>
            <a:off x="3843337" y="3870325"/>
            <a:ext cx="279400" cy="279400"/>
          </a:xfrm>
          <a:prstGeom prst="ellipse">
            <a:avLst/>
          </a:prstGeom>
          <a:solidFill>
            <a:srgbClr val="0192C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ltLang="en-US" dirty="0">
              <a:latin typeface="Times" panose="02020603050405020304" pitchFamily="18" charset="0"/>
            </a:endParaRPr>
          </a:p>
        </p:txBody>
      </p:sp>
      <p:sp>
        <p:nvSpPr>
          <p:cNvPr id="36871" name="Text Box 7"/>
          <p:cNvSpPr txBox="1">
            <a:spLocks noChangeArrowheads="1"/>
          </p:cNvSpPr>
          <p:nvPr/>
        </p:nvSpPr>
        <p:spPr bwMode="auto">
          <a:xfrm>
            <a:off x="6823075" y="1663700"/>
            <a:ext cx="10080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Deletion</a:t>
            </a:r>
          </a:p>
        </p:txBody>
      </p:sp>
      <p:sp>
        <p:nvSpPr>
          <p:cNvPr id="36872" name="Text Box 8"/>
          <p:cNvSpPr txBox="1">
            <a:spLocks noChangeArrowheads="1"/>
          </p:cNvSpPr>
          <p:nvPr/>
        </p:nvSpPr>
        <p:spPr bwMode="auto">
          <a:xfrm>
            <a:off x="5927725" y="2967038"/>
            <a:ext cx="10080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Insertion</a:t>
            </a:r>
          </a:p>
        </p:txBody>
      </p:sp>
      <p:sp>
        <p:nvSpPr>
          <p:cNvPr id="36873" name="Text Box 9"/>
          <p:cNvSpPr txBox="1">
            <a:spLocks noChangeArrowheads="1"/>
          </p:cNvSpPr>
          <p:nvPr/>
        </p:nvSpPr>
        <p:spPr bwMode="auto">
          <a:xfrm>
            <a:off x="4529138" y="3095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1</a:t>
            </a:r>
          </a:p>
        </p:txBody>
      </p:sp>
      <p:sp>
        <p:nvSpPr>
          <p:cNvPr id="36874" name="Text Box 10"/>
          <p:cNvSpPr txBox="1">
            <a:spLocks noChangeArrowheads="1"/>
          </p:cNvSpPr>
          <p:nvPr/>
        </p:nvSpPr>
        <p:spPr bwMode="auto">
          <a:xfrm>
            <a:off x="4535488" y="20621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1</a:t>
            </a:r>
          </a:p>
        </p:txBody>
      </p:sp>
      <p:sp>
        <p:nvSpPr>
          <p:cNvPr id="36875" name="Text Box 11"/>
          <p:cNvSpPr txBox="1">
            <a:spLocks noChangeArrowheads="1"/>
          </p:cNvSpPr>
          <p:nvPr/>
        </p:nvSpPr>
        <p:spPr bwMode="auto">
          <a:xfrm>
            <a:off x="4535488" y="403701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1</a:t>
            </a:r>
          </a:p>
        </p:txBody>
      </p:sp>
      <p:sp>
        <p:nvSpPr>
          <p:cNvPr id="36876" name="Text Box 12"/>
          <p:cNvSpPr txBox="1">
            <a:spLocks noChangeArrowheads="1"/>
          </p:cNvSpPr>
          <p:nvPr/>
        </p:nvSpPr>
        <p:spPr bwMode="auto">
          <a:xfrm>
            <a:off x="4535488" y="7667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2</a:t>
            </a:r>
          </a:p>
        </p:txBody>
      </p:sp>
      <p:sp>
        <p:nvSpPr>
          <p:cNvPr id="36877" name="Text Box 13"/>
          <p:cNvSpPr txBox="1">
            <a:spLocks noChangeArrowheads="1"/>
          </p:cNvSpPr>
          <p:nvPr/>
        </p:nvSpPr>
        <p:spPr bwMode="auto">
          <a:xfrm>
            <a:off x="4541838" y="2508250"/>
            <a:ext cx="161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2</a:t>
            </a:r>
          </a:p>
        </p:txBody>
      </p:sp>
      <p:sp>
        <p:nvSpPr>
          <p:cNvPr id="36878" name="Text Box 14"/>
          <p:cNvSpPr txBox="1">
            <a:spLocks noChangeArrowheads="1"/>
          </p:cNvSpPr>
          <p:nvPr/>
        </p:nvSpPr>
        <p:spPr bwMode="auto">
          <a:xfrm>
            <a:off x="4541838" y="4492625"/>
            <a:ext cx="161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2</a:t>
            </a:r>
          </a:p>
        </p:txBody>
      </p:sp>
      <p:sp>
        <p:nvSpPr>
          <p:cNvPr id="36879" name="Text Box 15"/>
          <p:cNvSpPr txBox="1">
            <a:spLocks noChangeArrowheads="1"/>
          </p:cNvSpPr>
          <p:nvPr/>
        </p:nvSpPr>
        <p:spPr bwMode="auto">
          <a:xfrm>
            <a:off x="3919538" y="1965325"/>
            <a:ext cx="161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solidFill>
                  <a:schemeClr val="bg1"/>
                </a:solidFill>
              </a:rPr>
              <a:t>2</a:t>
            </a:r>
          </a:p>
        </p:txBody>
      </p:sp>
      <p:sp>
        <p:nvSpPr>
          <p:cNvPr id="36880" name="Text Box 16"/>
          <p:cNvSpPr txBox="1">
            <a:spLocks noChangeArrowheads="1"/>
          </p:cNvSpPr>
          <p:nvPr/>
        </p:nvSpPr>
        <p:spPr bwMode="auto">
          <a:xfrm>
            <a:off x="3913188" y="185739"/>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solidFill>
                  <a:schemeClr val="bg1"/>
                </a:solidFill>
              </a:rPr>
              <a:t>1</a:t>
            </a:r>
          </a:p>
        </p:txBody>
      </p:sp>
      <p:sp>
        <p:nvSpPr>
          <p:cNvPr id="36881" name="Text Box 17"/>
          <p:cNvSpPr txBox="1">
            <a:spLocks noChangeArrowheads="1"/>
          </p:cNvSpPr>
          <p:nvPr/>
        </p:nvSpPr>
        <p:spPr bwMode="auto">
          <a:xfrm>
            <a:off x="3913188" y="38782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solidFill>
                  <a:schemeClr val="bg1"/>
                </a:solidFill>
              </a:rPr>
              <a:t>3</a:t>
            </a:r>
          </a:p>
        </p:txBody>
      </p:sp>
    </p:spTree>
    <p:extLst>
      <p:ext uri="{BB962C8B-B14F-4D97-AF65-F5344CB8AC3E}">
        <p14:creationId xmlns:p14="http://schemas.microsoft.com/office/powerpoint/2010/main" val="280684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26_08AligningDNA_4-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2" y="136525"/>
            <a:ext cx="45974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Oval 4"/>
          <p:cNvSpPr>
            <a:spLocks noChangeArrowheads="1"/>
          </p:cNvSpPr>
          <p:nvPr/>
        </p:nvSpPr>
        <p:spPr bwMode="auto">
          <a:xfrm>
            <a:off x="3849687" y="1971675"/>
            <a:ext cx="279400" cy="279400"/>
          </a:xfrm>
          <a:prstGeom prst="ellipse">
            <a:avLst/>
          </a:prstGeom>
          <a:solidFill>
            <a:srgbClr val="0192C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ltLang="en-US" dirty="0">
              <a:latin typeface="Times" panose="02020603050405020304" pitchFamily="18" charset="0"/>
            </a:endParaRPr>
          </a:p>
        </p:txBody>
      </p:sp>
      <p:sp>
        <p:nvSpPr>
          <p:cNvPr id="37893" name="Oval 5"/>
          <p:cNvSpPr>
            <a:spLocks noChangeArrowheads="1"/>
          </p:cNvSpPr>
          <p:nvPr/>
        </p:nvSpPr>
        <p:spPr bwMode="auto">
          <a:xfrm>
            <a:off x="3856037" y="165100"/>
            <a:ext cx="279400" cy="279400"/>
          </a:xfrm>
          <a:prstGeom prst="ellipse">
            <a:avLst/>
          </a:prstGeom>
          <a:solidFill>
            <a:srgbClr val="0192C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ltLang="en-US" dirty="0">
              <a:latin typeface="Times" panose="02020603050405020304" pitchFamily="18" charset="0"/>
            </a:endParaRPr>
          </a:p>
        </p:txBody>
      </p:sp>
      <p:sp>
        <p:nvSpPr>
          <p:cNvPr id="37894" name="Oval 6"/>
          <p:cNvSpPr>
            <a:spLocks noChangeArrowheads="1"/>
          </p:cNvSpPr>
          <p:nvPr/>
        </p:nvSpPr>
        <p:spPr bwMode="auto">
          <a:xfrm>
            <a:off x="3843337" y="3870325"/>
            <a:ext cx="279400" cy="279400"/>
          </a:xfrm>
          <a:prstGeom prst="ellipse">
            <a:avLst/>
          </a:prstGeom>
          <a:solidFill>
            <a:srgbClr val="0192C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ltLang="en-US" dirty="0">
              <a:latin typeface="Times" panose="02020603050405020304" pitchFamily="18" charset="0"/>
            </a:endParaRPr>
          </a:p>
        </p:txBody>
      </p:sp>
      <p:sp>
        <p:nvSpPr>
          <p:cNvPr id="37895" name="Oval 7"/>
          <p:cNvSpPr>
            <a:spLocks noChangeArrowheads="1"/>
          </p:cNvSpPr>
          <p:nvPr/>
        </p:nvSpPr>
        <p:spPr bwMode="auto">
          <a:xfrm>
            <a:off x="3843337" y="5524500"/>
            <a:ext cx="279400" cy="279400"/>
          </a:xfrm>
          <a:prstGeom prst="ellipse">
            <a:avLst/>
          </a:prstGeom>
          <a:solidFill>
            <a:srgbClr val="0192C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endParaRPr lang="en-US" altLang="en-US" dirty="0">
              <a:latin typeface="Times" panose="02020603050405020304" pitchFamily="18" charset="0"/>
            </a:endParaRPr>
          </a:p>
        </p:txBody>
      </p:sp>
      <p:sp>
        <p:nvSpPr>
          <p:cNvPr id="37896" name="Text Box 8"/>
          <p:cNvSpPr txBox="1">
            <a:spLocks noChangeArrowheads="1"/>
          </p:cNvSpPr>
          <p:nvPr/>
        </p:nvSpPr>
        <p:spPr bwMode="auto">
          <a:xfrm>
            <a:off x="6823075" y="1663700"/>
            <a:ext cx="10080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Deletion</a:t>
            </a:r>
          </a:p>
        </p:txBody>
      </p:sp>
      <p:sp>
        <p:nvSpPr>
          <p:cNvPr id="37897" name="Text Box 9"/>
          <p:cNvSpPr txBox="1">
            <a:spLocks noChangeArrowheads="1"/>
          </p:cNvSpPr>
          <p:nvPr/>
        </p:nvSpPr>
        <p:spPr bwMode="auto">
          <a:xfrm>
            <a:off x="5927725" y="2967038"/>
            <a:ext cx="10080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Insertion</a:t>
            </a:r>
          </a:p>
        </p:txBody>
      </p:sp>
      <p:sp>
        <p:nvSpPr>
          <p:cNvPr id="37898" name="Text Box 10"/>
          <p:cNvSpPr txBox="1">
            <a:spLocks noChangeArrowheads="1"/>
          </p:cNvSpPr>
          <p:nvPr/>
        </p:nvSpPr>
        <p:spPr bwMode="auto">
          <a:xfrm>
            <a:off x="4529138" y="3095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1</a:t>
            </a:r>
          </a:p>
        </p:txBody>
      </p:sp>
      <p:sp>
        <p:nvSpPr>
          <p:cNvPr id="37899" name="Text Box 11"/>
          <p:cNvSpPr txBox="1">
            <a:spLocks noChangeArrowheads="1"/>
          </p:cNvSpPr>
          <p:nvPr/>
        </p:nvSpPr>
        <p:spPr bwMode="auto">
          <a:xfrm>
            <a:off x="4535488" y="20621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1</a:t>
            </a:r>
          </a:p>
        </p:txBody>
      </p:sp>
      <p:sp>
        <p:nvSpPr>
          <p:cNvPr id="37900" name="Text Box 12"/>
          <p:cNvSpPr txBox="1">
            <a:spLocks noChangeArrowheads="1"/>
          </p:cNvSpPr>
          <p:nvPr/>
        </p:nvSpPr>
        <p:spPr bwMode="auto">
          <a:xfrm>
            <a:off x="4535488" y="403701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1</a:t>
            </a:r>
          </a:p>
        </p:txBody>
      </p:sp>
      <p:sp>
        <p:nvSpPr>
          <p:cNvPr id="37901" name="Text Box 13"/>
          <p:cNvSpPr txBox="1">
            <a:spLocks noChangeArrowheads="1"/>
          </p:cNvSpPr>
          <p:nvPr/>
        </p:nvSpPr>
        <p:spPr bwMode="auto">
          <a:xfrm>
            <a:off x="4535488" y="5756275"/>
            <a:ext cx="161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1</a:t>
            </a:r>
          </a:p>
        </p:txBody>
      </p:sp>
      <p:sp>
        <p:nvSpPr>
          <p:cNvPr id="37902" name="Text Box 14"/>
          <p:cNvSpPr txBox="1">
            <a:spLocks noChangeArrowheads="1"/>
          </p:cNvSpPr>
          <p:nvPr/>
        </p:nvSpPr>
        <p:spPr bwMode="auto">
          <a:xfrm>
            <a:off x="4535488" y="7667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2</a:t>
            </a:r>
          </a:p>
        </p:txBody>
      </p:sp>
      <p:sp>
        <p:nvSpPr>
          <p:cNvPr id="37903" name="Text Box 15"/>
          <p:cNvSpPr txBox="1">
            <a:spLocks noChangeArrowheads="1"/>
          </p:cNvSpPr>
          <p:nvPr/>
        </p:nvSpPr>
        <p:spPr bwMode="auto">
          <a:xfrm>
            <a:off x="4541838" y="2508250"/>
            <a:ext cx="161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2</a:t>
            </a:r>
          </a:p>
        </p:txBody>
      </p:sp>
      <p:sp>
        <p:nvSpPr>
          <p:cNvPr id="37904" name="Text Box 16"/>
          <p:cNvSpPr txBox="1">
            <a:spLocks noChangeArrowheads="1"/>
          </p:cNvSpPr>
          <p:nvPr/>
        </p:nvSpPr>
        <p:spPr bwMode="auto">
          <a:xfrm>
            <a:off x="4541838" y="4492625"/>
            <a:ext cx="161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2</a:t>
            </a:r>
          </a:p>
        </p:txBody>
      </p:sp>
      <p:sp>
        <p:nvSpPr>
          <p:cNvPr id="37905" name="Text Box 17"/>
          <p:cNvSpPr txBox="1">
            <a:spLocks noChangeArrowheads="1"/>
          </p:cNvSpPr>
          <p:nvPr/>
        </p:nvSpPr>
        <p:spPr bwMode="auto">
          <a:xfrm>
            <a:off x="4541838" y="6199189"/>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t>2</a:t>
            </a:r>
          </a:p>
        </p:txBody>
      </p:sp>
      <p:sp>
        <p:nvSpPr>
          <p:cNvPr id="37906" name="Text Box 18"/>
          <p:cNvSpPr txBox="1">
            <a:spLocks noChangeArrowheads="1"/>
          </p:cNvSpPr>
          <p:nvPr/>
        </p:nvSpPr>
        <p:spPr bwMode="auto">
          <a:xfrm>
            <a:off x="3919538" y="1965325"/>
            <a:ext cx="161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solidFill>
                  <a:schemeClr val="bg1"/>
                </a:solidFill>
              </a:rPr>
              <a:t>2</a:t>
            </a:r>
          </a:p>
        </p:txBody>
      </p:sp>
      <p:sp>
        <p:nvSpPr>
          <p:cNvPr id="37907" name="Text Box 19"/>
          <p:cNvSpPr txBox="1">
            <a:spLocks noChangeArrowheads="1"/>
          </p:cNvSpPr>
          <p:nvPr/>
        </p:nvSpPr>
        <p:spPr bwMode="auto">
          <a:xfrm>
            <a:off x="3913188" y="185739"/>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solidFill>
                  <a:schemeClr val="bg1"/>
                </a:solidFill>
              </a:rPr>
              <a:t>1</a:t>
            </a:r>
          </a:p>
        </p:txBody>
      </p:sp>
      <p:sp>
        <p:nvSpPr>
          <p:cNvPr id="37908" name="Text Box 20"/>
          <p:cNvSpPr txBox="1">
            <a:spLocks noChangeArrowheads="1"/>
          </p:cNvSpPr>
          <p:nvPr/>
        </p:nvSpPr>
        <p:spPr bwMode="auto">
          <a:xfrm>
            <a:off x="3913188" y="3878264"/>
            <a:ext cx="1619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solidFill>
                  <a:schemeClr val="bg1"/>
                </a:solidFill>
              </a:rPr>
              <a:t>3</a:t>
            </a:r>
          </a:p>
        </p:txBody>
      </p:sp>
      <p:sp>
        <p:nvSpPr>
          <p:cNvPr id="37909" name="Text Box 21"/>
          <p:cNvSpPr txBox="1">
            <a:spLocks noChangeArrowheads="1"/>
          </p:cNvSpPr>
          <p:nvPr/>
        </p:nvSpPr>
        <p:spPr bwMode="auto">
          <a:xfrm>
            <a:off x="3914776" y="5518150"/>
            <a:ext cx="1619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r>
              <a:rPr lang="en-US" altLang="en-US" sz="1900" b="1" dirty="0">
                <a:solidFill>
                  <a:schemeClr val="bg1"/>
                </a:solidFill>
              </a:rPr>
              <a:t>4</a:t>
            </a:r>
          </a:p>
        </p:txBody>
      </p:sp>
    </p:spTree>
    <p:extLst>
      <p:ext uri="{BB962C8B-B14F-4D97-AF65-F5344CB8AC3E}">
        <p14:creationId xmlns:p14="http://schemas.microsoft.com/office/powerpoint/2010/main" val="97146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455612" y="1600200"/>
            <a:ext cx="11506200" cy="4302124"/>
          </a:xfrm>
        </p:spPr>
        <p:txBody>
          <a:bodyPr>
            <a:normAutofit fontScale="85000" lnSpcReduction="10000"/>
          </a:bodyPr>
          <a:lstStyle/>
          <a:p>
            <a:pPr eaLnBrk="1" hangingPunct="1">
              <a:spcBef>
                <a:spcPts val="600"/>
              </a:spcBef>
              <a:buFont typeface="Arial" panose="020B0604020202020204" pitchFamily="34" charset="0"/>
              <a:buChar char="•"/>
            </a:pPr>
            <a:r>
              <a:rPr lang="en-US" altLang="en-US" dirty="0"/>
              <a:t>Neighbor-joining</a:t>
            </a:r>
          </a:p>
          <a:p>
            <a:pPr eaLnBrk="1" hangingPunct="1">
              <a:spcBef>
                <a:spcPts val="600"/>
              </a:spcBef>
              <a:buFont typeface="Arial" panose="020B0604020202020204" pitchFamily="34" charset="0"/>
              <a:buChar char="•"/>
            </a:pPr>
            <a:r>
              <a:rPr lang="en-US" altLang="en-US" dirty="0"/>
              <a:t>Minimum Evolution</a:t>
            </a:r>
          </a:p>
          <a:p>
            <a:pPr eaLnBrk="1" hangingPunct="1">
              <a:spcBef>
                <a:spcPts val="600"/>
              </a:spcBef>
              <a:buFont typeface="Arial" panose="020B0604020202020204" pitchFamily="34" charset="0"/>
              <a:buChar char="•"/>
            </a:pPr>
            <a:r>
              <a:rPr lang="en-US" altLang="en-US" dirty="0"/>
              <a:t>Maximum Parsimony</a:t>
            </a:r>
          </a:p>
          <a:p>
            <a:pPr eaLnBrk="1" hangingPunct="1">
              <a:spcBef>
                <a:spcPts val="600"/>
              </a:spcBef>
              <a:buFont typeface="Arial" panose="020B0604020202020204" pitchFamily="34" charset="0"/>
              <a:buChar char="•"/>
            </a:pPr>
            <a:r>
              <a:rPr lang="en-US" altLang="en-US" dirty="0"/>
              <a:t>Maximum Likelihood</a:t>
            </a:r>
            <a:endParaRPr lang="el-GR" altLang="en-US" dirty="0"/>
          </a:p>
          <a:p>
            <a:pPr eaLnBrk="1" hangingPunct="1">
              <a:spcBef>
                <a:spcPts val="600"/>
              </a:spcBef>
              <a:buFont typeface="Arial" panose="020B0604020202020204" pitchFamily="34" charset="0"/>
              <a:buChar char="•"/>
            </a:pPr>
            <a:r>
              <a:rPr lang="el-GR" altLang="en-US" dirty="0"/>
              <a:t>Στοίχιση αλληλουχιών (</a:t>
            </a:r>
            <a:r>
              <a:rPr lang="en-US" altLang="en-US" dirty="0"/>
              <a:t>input: </a:t>
            </a:r>
            <a:r>
              <a:rPr lang="el-GR" altLang="en-US" dirty="0"/>
              <a:t>αρχείο </a:t>
            </a:r>
            <a:r>
              <a:rPr lang="en-US" altLang="en-US" dirty="0"/>
              <a:t>FASTA) </a:t>
            </a:r>
            <a:r>
              <a:rPr lang="el-GR" altLang="en-US" dirty="0"/>
              <a:t>με διάφορους αλγόριθμους </a:t>
            </a:r>
            <a:r>
              <a:rPr lang="en-US" altLang="en-US" dirty="0"/>
              <a:t>(</a:t>
            </a:r>
            <a:r>
              <a:rPr lang="el-GR" altLang="en-US" b="1" dirty="0"/>
              <a:t>Προσοχή κατά τη στοίχιση όλες οι αλληλουχίες να είναι κατά την ίδια φορά π.χ. 5’ προς 3’ ή 3’ προς 5’</a:t>
            </a:r>
            <a:r>
              <a:rPr lang="el-GR" altLang="en-US" dirty="0"/>
              <a:t>)</a:t>
            </a:r>
          </a:p>
          <a:p>
            <a:pPr eaLnBrk="1" hangingPunct="1">
              <a:spcBef>
                <a:spcPts val="600"/>
              </a:spcBef>
              <a:buFont typeface="Arial" panose="020B0604020202020204" pitchFamily="34" charset="0"/>
              <a:buChar char="•"/>
            </a:pPr>
            <a:r>
              <a:rPr lang="el-GR" altLang="en-US" dirty="0"/>
              <a:t>Περιγραφικά στατιστικά των αλληλουχιών όπως, αριθμός μεταβλητών θέσεων, αριθμός </a:t>
            </a:r>
            <a:r>
              <a:rPr lang="en-US" altLang="en-US" dirty="0"/>
              <a:t>parsimony informative sites, </a:t>
            </a:r>
            <a:r>
              <a:rPr lang="el-GR" altLang="en-US" dirty="0" err="1"/>
              <a:t>νουκλεοτιδική</a:t>
            </a:r>
            <a:r>
              <a:rPr lang="el-GR" altLang="en-US" dirty="0"/>
              <a:t> σύνθεση, χρήση </a:t>
            </a:r>
            <a:r>
              <a:rPr lang="el-GR" altLang="en-US" dirty="0" err="1"/>
              <a:t>κωδικωνίων</a:t>
            </a:r>
            <a:r>
              <a:rPr lang="el-GR" altLang="en-US" dirty="0"/>
              <a:t> κ.α. </a:t>
            </a:r>
          </a:p>
          <a:p>
            <a:pPr eaLnBrk="1" hangingPunct="1">
              <a:spcBef>
                <a:spcPts val="600"/>
              </a:spcBef>
              <a:buFont typeface="Arial" panose="020B0604020202020204" pitchFamily="34" charset="0"/>
              <a:buChar char="•"/>
            </a:pPr>
            <a:r>
              <a:rPr lang="el-GR" altLang="en-US" dirty="0"/>
              <a:t>Δοκιμασίες: ουδετερότητας δεδομένων, ισχύς μοριακού ρολογιού κ.α.</a:t>
            </a:r>
            <a:endParaRPr lang="en-US" altLang="en-US" dirty="0"/>
          </a:p>
          <a:p>
            <a:pPr eaLnBrk="1" hangingPunct="1">
              <a:spcBef>
                <a:spcPts val="600"/>
              </a:spcBef>
              <a:buFont typeface="Arial" panose="020B0604020202020204" pitchFamily="34" charset="0"/>
              <a:buChar char="•"/>
            </a:pPr>
            <a:r>
              <a:rPr lang="el-GR" altLang="en-US" dirty="0"/>
              <a:t>Εξαγωγή στοιχισμένων νουκλεοτιδικών δεδομένων σε διάφορες μορφές όπως </a:t>
            </a:r>
            <a:r>
              <a:rPr lang="en-US" altLang="en-US" dirty="0"/>
              <a:t>Nexus, Phylip </a:t>
            </a:r>
            <a:r>
              <a:rPr lang="el-GR" altLang="en-US" dirty="0"/>
              <a:t>κ.α. </a:t>
            </a:r>
          </a:p>
          <a:p>
            <a:pPr eaLnBrk="1" hangingPunct="1">
              <a:spcBef>
                <a:spcPts val="600"/>
              </a:spcBef>
              <a:buFont typeface="Arial" panose="020B0604020202020204" pitchFamily="34" charset="0"/>
              <a:buChar char="•"/>
            </a:pPr>
            <a:r>
              <a:rPr lang="el-GR" altLang="en-US" b="1" u="sng" dirty="0"/>
              <a:t>Το </a:t>
            </a:r>
            <a:r>
              <a:rPr lang="en-US" altLang="en-US" b="1" u="sng" dirty="0"/>
              <a:t>MEGA </a:t>
            </a:r>
            <a:r>
              <a:rPr lang="el-GR" altLang="en-US" b="1" u="sng" dirty="0"/>
              <a:t>είναι το πιο εύχρηστο ΒΑΣΙΚΟ φυλογενετικό πακέτο για τις βασικές αναλύσεις που πρέπει να γίνουν στη διάρκεια μιας φυλογενετικής ή πληθυσμιακής γενετικής ανάλυσης (πίνακες αποστάσεων, διάφορες δοκιμασίες, ομαδοποιήσεις αλληλουχιών και εκ νέου υπολογισμοί κ.α.)</a:t>
            </a:r>
            <a:endParaRPr lang="en-US" altLang="en-US" b="1" u="sng" dirty="0"/>
          </a:p>
          <a:p>
            <a:pPr>
              <a:spcBef>
                <a:spcPts val="600"/>
              </a:spcBef>
              <a:buFont typeface="Arial" panose="020B0604020202020204" pitchFamily="34" charset="0"/>
              <a:buChar char="•"/>
            </a:pPr>
            <a:r>
              <a:rPr lang="el-GR" altLang="en-US" dirty="0"/>
              <a:t>Διαθέτει πολύ εύχρηστο και αναλυτικό εγχειρίδιο χρήσης</a:t>
            </a:r>
            <a:r>
              <a:rPr lang="en-US" altLang="en-US" dirty="0"/>
              <a:t> (http://www.megasoftware.net/docs)</a:t>
            </a:r>
          </a:p>
          <a:p>
            <a:pPr marL="0" indent="0" eaLnBrk="1" hangingPunct="1">
              <a:buNone/>
            </a:pPr>
            <a:endParaRPr lang="en-US" altLang="en-US" sz="2800" dirty="0"/>
          </a:p>
        </p:txBody>
      </p:sp>
      <p:sp>
        <p:nvSpPr>
          <p:cNvPr id="105475" name="Text Box 3"/>
          <p:cNvSpPr txBox="1">
            <a:spLocks noChangeArrowheads="1"/>
          </p:cNvSpPr>
          <p:nvPr/>
        </p:nvSpPr>
        <p:spPr bwMode="auto">
          <a:xfrm>
            <a:off x="836612" y="13855"/>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2" name="Rectangle 1"/>
          <p:cNvSpPr/>
          <p:nvPr/>
        </p:nvSpPr>
        <p:spPr>
          <a:xfrm>
            <a:off x="455612" y="1041546"/>
            <a:ext cx="7381123" cy="461665"/>
          </a:xfrm>
          <a:prstGeom prst="rect">
            <a:avLst/>
          </a:prstGeom>
        </p:spPr>
        <p:txBody>
          <a:bodyPr wrap="none">
            <a:spAutoFit/>
          </a:bodyPr>
          <a:lstStyle/>
          <a:p>
            <a:pPr>
              <a:buFont typeface="Wingdings" panose="05000000000000000000" pitchFamily="2" charset="2"/>
              <a:buChar char="Ø"/>
            </a:pPr>
            <a:r>
              <a:rPr lang="en-US" altLang="en-US" sz="2400" b="1" dirty="0">
                <a:solidFill>
                  <a:srgbClr val="FFC000"/>
                </a:solidFill>
              </a:rPr>
              <a:t>MEGA software v7. (http://www.megasoftware.net/)</a:t>
            </a:r>
          </a:p>
        </p:txBody>
      </p:sp>
      <p:sp>
        <p:nvSpPr>
          <p:cNvPr id="3" name="TextBox 2">
            <a:extLst>
              <a:ext uri="{FF2B5EF4-FFF2-40B4-BE49-F238E27FC236}">
                <a16:creationId xmlns:a16="http://schemas.microsoft.com/office/drawing/2014/main" id="{30491BF5-0233-4AF6-AD64-C8005EBD4FBB}"/>
              </a:ext>
            </a:extLst>
          </p:cNvPr>
          <p:cNvSpPr txBox="1"/>
          <p:nvPr/>
        </p:nvSpPr>
        <p:spPr>
          <a:xfrm>
            <a:off x="684211" y="6096000"/>
            <a:ext cx="11504613" cy="646331"/>
          </a:xfrm>
          <a:prstGeom prst="rect">
            <a:avLst/>
          </a:prstGeom>
          <a:noFill/>
        </p:spPr>
        <p:txBody>
          <a:bodyPr wrap="square" rtlCol="0">
            <a:spAutoFit/>
          </a:bodyPr>
          <a:lstStyle/>
          <a:p>
            <a:pPr>
              <a:lnSpc>
                <a:spcPct val="90000"/>
              </a:lnSpc>
            </a:pPr>
            <a:r>
              <a:rPr lang="el-GR" altLang="en-US" sz="2000" b="1" dirty="0">
                <a:solidFill>
                  <a:srgbClr val="FF0000"/>
                </a:solidFill>
              </a:rPr>
              <a:t>Εξαιρετικά χρήσιμο πρόγραμμα για τη μετατροπή αρχείων αλληλουχιών σε διάφορες μορφές είναι το </a:t>
            </a:r>
            <a:r>
              <a:rPr lang="en-US" altLang="en-US" sz="2000" b="1" dirty="0">
                <a:solidFill>
                  <a:srgbClr val="FF0000"/>
                </a:solidFill>
              </a:rPr>
              <a:t>PGD Spider (http://www.cmpg.unibe.ch/software/PGDSpider/).</a:t>
            </a:r>
            <a:endParaRPr lang="en-US" sz="2400" b="1" dirty="0">
              <a:solidFill>
                <a:srgbClr val="FF0000"/>
              </a:solidFill>
            </a:endParaRPr>
          </a:p>
        </p:txBody>
      </p:sp>
    </p:spTree>
    <p:extLst>
      <p:ext uri="{BB962C8B-B14F-4D97-AF65-F5344CB8AC3E}">
        <p14:creationId xmlns:p14="http://schemas.microsoft.com/office/powerpoint/2010/main" val="42004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60412" y="1585019"/>
            <a:ext cx="9372600" cy="5272087"/>
          </a:xfrm>
          <a:prstGeom prst="rect">
            <a:avLst/>
          </a:prstGeom>
        </p:spPr>
      </p:pic>
      <p:sp>
        <p:nvSpPr>
          <p:cNvPr id="105474" name="Rectangle 2"/>
          <p:cNvSpPr>
            <a:spLocks noGrp="1" noChangeArrowheads="1"/>
          </p:cNvSpPr>
          <p:nvPr>
            <p:ph type="body" idx="1"/>
          </p:nvPr>
        </p:nvSpPr>
        <p:spPr>
          <a:xfrm>
            <a:off x="531812" y="928196"/>
            <a:ext cx="11506200" cy="644524"/>
          </a:xfrm>
        </p:spPr>
        <p:txBody>
          <a:bodyPr>
            <a:normAutofit fontScale="925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Μορφή του αρχείου </a:t>
            </a:r>
            <a:r>
              <a:rPr lang="en-US" altLang="en-US" sz="2800" b="1" dirty="0">
                <a:solidFill>
                  <a:srgbClr val="FFC000"/>
                </a:solidFill>
              </a:rPr>
              <a:t>MEGA</a:t>
            </a:r>
            <a:r>
              <a:rPr lang="el-GR" altLang="en-US" sz="2800" b="1" dirty="0">
                <a:solidFill>
                  <a:srgbClr val="FFC000"/>
                </a:solidFill>
              </a:rPr>
              <a:t>, βλέποντας το με το </a:t>
            </a:r>
            <a:r>
              <a:rPr lang="en-US" altLang="en-US" sz="2800" b="1" dirty="0">
                <a:solidFill>
                  <a:srgbClr val="FFC000"/>
                </a:solidFill>
              </a:rPr>
              <a:t>TEXTPAD </a:t>
            </a:r>
            <a:r>
              <a:rPr lang="el-GR" altLang="en-US" sz="2800" b="1" dirty="0">
                <a:solidFill>
                  <a:srgbClr val="FFC000"/>
                </a:solidFill>
              </a:rPr>
              <a:t>ως απλό κείμενο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5" name="TextBox 4"/>
          <p:cNvSpPr txBox="1"/>
          <p:nvPr/>
        </p:nvSpPr>
        <p:spPr>
          <a:xfrm>
            <a:off x="760412" y="4633770"/>
            <a:ext cx="8153400" cy="313931"/>
          </a:xfrm>
          <a:prstGeom prst="rect">
            <a:avLst/>
          </a:prstGeom>
          <a:noFill/>
        </p:spPr>
        <p:txBody>
          <a:bodyPr wrap="square" rtlCol="0">
            <a:spAutoFit/>
          </a:bodyPr>
          <a:lstStyle/>
          <a:p>
            <a:pPr>
              <a:lnSpc>
                <a:spcPct val="90000"/>
              </a:lnSpc>
            </a:pPr>
            <a:r>
              <a:rPr lang="el-GR" sz="1600" b="1" dirty="0">
                <a:solidFill>
                  <a:srgbClr val="FF0000"/>
                </a:solidFill>
              </a:rPr>
              <a:t>Πριν το όνομα της κάθε αλληλουχίας είναι απαραίτητη η ύπαρξη του συμβόλου </a:t>
            </a:r>
            <a:r>
              <a:rPr lang="el-GR" sz="1600" dirty="0">
                <a:solidFill>
                  <a:srgbClr val="FF0000"/>
                </a:solidFill>
              </a:rPr>
              <a:t>#</a:t>
            </a:r>
          </a:p>
        </p:txBody>
      </p:sp>
      <p:sp>
        <p:nvSpPr>
          <p:cNvPr id="6" name="Arrow: Up 5"/>
          <p:cNvSpPr/>
          <p:nvPr/>
        </p:nvSpPr>
        <p:spPr>
          <a:xfrm rot="2724252">
            <a:off x="901833" y="3073744"/>
            <a:ext cx="264488" cy="1752862"/>
          </a:xfrm>
          <a:prstGeom prst="up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779606" y="5080640"/>
            <a:ext cx="9144000" cy="1643527"/>
          </a:xfrm>
          <a:prstGeom prst="rect">
            <a:avLst/>
          </a:prstGeom>
          <a:noFill/>
        </p:spPr>
        <p:txBody>
          <a:bodyPr wrap="square" rtlCol="0">
            <a:spAutoFit/>
          </a:bodyPr>
          <a:lstStyle/>
          <a:p>
            <a:pPr>
              <a:lnSpc>
                <a:spcPct val="90000"/>
              </a:lnSpc>
            </a:pPr>
            <a:r>
              <a:rPr lang="el-GR" sz="1600" b="1" dirty="0">
                <a:solidFill>
                  <a:srgbClr val="FF0000"/>
                </a:solidFill>
              </a:rPr>
              <a:t>Αυτό σημαίνει ότι πρέπει με κάποιο τρόπο να εισάγουμε το σύμβολο # πριν από κάθε όνομα</a:t>
            </a:r>
          </a:p>
          <a:p>
            <a:pPr>
              <a:lnSpc>
                <a:spcPct val="90000"/>
              </a:lnSpc>
            </a:pPr>
            <a:r>
              <a:rPr lang="el-GR" sz="1600" b="1" dirty="0">
                <a:solidFill>
                  <a:srgbClr val="FF0000"/>
                </a:solidFill>
              </a:rPr>
              <a:t>Μπορούμε να το κάνουμε πριν κάνουμε τη στοίχιση, στο αρχείο </a:t>
            </a:r>
            <a:r>
              <a:rPr lang="en-US" sz="1600" b="1" dirty="0">
                <a:solidFill>
                  <a:srgbClr val="FF0000"/>
                </a:solidFill>
              </a:rPr>
              <a:t>FASTA </a:t>
            </a:r>
            <a:r>
              <a:rPr lang="el-GR" sz="1600" b="1" dirty="0">
                <a:solidFill>
                  <a:srgbClr val="FF0000"/>
                </a:solidFill>
              </a:rPr>
              <a:t>που έχουμε ήδη ετοιμάσει, αντικαθιστώντας το: </a:t>
            </a:r>
            <a:r>
              <a:rPr lang="el-GR" sz="1600" b="1" i="1" dirty="0">
                <a:solidFill>
                  <a:srgbClr val="FF0000"/>
                </a:solidFill>
              </a:rPr>
              <a:t> &gt;</a:t>
            </a:r>
            <a:r>
              <a:rPr lang="en-US" sz="1600" b="1" i="1" dirty="0" err="1">
                <a:solidFill>
                  <a:srgbClr val="FF0000"/>
                </a:solidFill>
              </a:rPr>
              <a:t>Sequence_name</a:t>
            </a:r>
            <a:r>
              <a:rPr lang="el-GR" sz="1600" b="1" i="1" dirty="0">
                <a:solidFill>
                  <a:srgbClr val="FF0000"/>
                </a:solidFill>
              </a:rPr>
              <a:t> </a:t>
            </a:r>
            <a:r>
              <a:rPr lang="el-GR" sz="1600" b="1" dirty="0">
                <a:solidFill>
                  <a:srgbClr val="FF0000"/>
                </a:solidFill>
              </a:rPr>
              <a:t>με </a:t>
            </a:r>
            <a:r>
              <a:rPr lang="el-GR" sz="1600" b="1" i="1" dirty="0">
                <a:solidFill>
                  <a:srgbClr val="FF0000"/>
                </a:solidFill>
              </a:rPr>
              <a:t>&gt;#</a:t>
            </a:r>
            <a:r>
              <a:rPr lang="en-US" sz="1600" b="1" i="1" dirty="0">
                <a:solidFill>
                  <a:srgbClr val="FF0000"/>
                </a:solidFill>
              </a:rPr>
              <a:t> </a:t>
            </a:r>
            <a:r>
              <a:rPr lang="en-US" sz="1600" b="1" i="1" dirty="0" err="1">
                <a:solidFill>
                  <a:srgbClr val="FF0000"/>
                </a:solidFill>
              </a:rPr>
              <a:t>Sequence_name</a:t>
            </a:r>
            <a:r>
              <a:rPr lang="el-GR" sz="1600" b="1" i="1" dirty="0">
                <a:solidFill>
                  <a:srgbClr val="FF0000"/>
                </a:solidFill>
              </a:rPr>
              <a:t>. </a:t>
            </a:r>
            <a:r>
              <a:rPr lang="el-GR" sz="1600" b="1" dirty="0">
                <a:solidFill>
                  <a:srgbClr val="FF0000"/>
                </a:solidFill>
              </a:rPr>
              <a:t>Κατόπιν μπορούμε να κάνουμε τη στοίχιση. </a:t>
            </a:r>
            <a:endParaRPr lang="el-GR" sz="1600" b="1" i="1" dirty="0">
              <a:solidFill>
                <a:srgbClr val="FF0000"/>
              </a:solidFill>
            </a:endParaRPr>
          </a:p>
          <a:p>
            <a:pPr>
              <a:lnSpc>
                <a:spcPct val="90000"/>
              </a:lnSpc>
            </a:pPr>
            <a:r>
              <a:rPr lang="el-GR" sz="1600" b="1" dirty="0">
                <a:solidFill>
                  <a:srgbClr val="FF0000"/>
                </a:solidFill>
              </a:rPr>
              <a:t>Προσέξτε ότι στο </a:t>
            </a:r>
            <a:r>
              <a:rPr lang="en-US" sz="1600" b="1" i="1" dirty="0" err="1">
                <a:solidFill>
                  <a:srgbClr val="FF0000"/>
                </a:solidFill>
              </a:rPr>
              <a:t>Sequence_name</a:t>
            </a:r>
            <a:r>
              <a:rPr lang="el-GR" sz="1600" b="1" dirty="0">
                <a:solidFill>
                  <a:srgbClr val="FF0000"/>
                </a:solidFill>
              </a:rPr>
              <a:t> τα κενά έχουν αντικατασταθεί με το σύμβολο _ (κάτω παύλα)</a:t>
            </a:r>
            <a:r>
              <a:rPr lang="en-US" sz="1600" b="1" i="1" dirty="0">
                <a:solidFill>
                  <a:srgbClr val="FF0000"/>
                </a:solidFill>
              </a:rPr>
              <a:t>, </a:t>
            </a:r>
            <a:r>
              <a:rPr lang="el-GR" sz="1600" b="1" dirty="0">
                <a:solidFill>
                  <a:srgbClr val="FF0000"/>
                </a:solidFill>
              </a:rPr>
              <a:t>ενώ ΠΟΤΕ δεν χρησιμοποιούμε ελληνικούς ή άλλους χαρακτήρες πλην των λατινικών. Επιπλέον, αποφεύγουμε την χρήση της τελείας στα ονόματα των αλληλουχιών</a:t>
            </a:r>
            <a:endParaRPr lang="el-GR" sz="1600" dirty="0">
              <a:solidFill>
                <a:srgbClr val="FF0000"/>
              </a:solidFill>
            </a:endParaRPr>
          </a:p>
        </p:txBody>
      </p:sp>
    </p:spTree>
    <p:extLst>
      <p:ext uri="{BB962C8B-B14F-4D97-AF65-F5344CB8AC3E}">
        <p14:creationId xmlns:p14="http://schemas.microsoft.com/office/powerpoint/2010/main" val="8782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Διερεύνηση του αρχείου στο </a:t>
            </a:r>
            <a:r>
              <a:rPr lang="en-US" altLang="en-US" sz="2800" b="1" dirty="0">
                <a:solidFill>
                  <a:srgbClr val="FFC000"/>
                </a:solidFill>
              </a:rPr>
              <a:t>MEGA</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315912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Το αρχείο </a:t>
            </a:r>
            <a:r>
              <a:rPr lang="en-US" altLang="en-US" sz="1600" dirty="0"/>
              <a:t>MEGA </a:t>
            </a:r>
            <a:r>
              <a:rPr lang="el-GR" altLang="en-US" sz="1600" dirty="0"/>
              <a:t>πρέπει να έχει κατάληξη </a:t>
            </a:r>
            <a:r>
              <a:rPr lang="en-US" altLang="en-US" sz="1600" b="1" dirty="0"/>
              <a:t>.MEG</a:t>
            </a:r>
            <a:r>
              <a:rPr lang="en-US" altLang="en-US" sz="1600" dirty="0"/>
              <a:t>, </a:t>
            </a:r>
            <a:r>
              <a:rPr lang="el-GR" altLang="en-US" sz="1600" dirty="0"/>
              <a:t>δηλαδή το όνομα είναι της μορφής: </a:t>
            </a:r>
            <a:r>
              <a:rPr lang="en-US" altLang="en-US" sz="1600" dirty="0" err="1"/>
              <a:t>File_name.MEG</a:t>
            </a:r>
            <a:r>
              <a:rPr lang="en-US" altLang="en-US" sz="1600" dirty="0"/>
              <a:t>. </a:t>
            </a:r>
            <a:r>
              <a:rPr lang="el-GR" altLang="en-US" sz="1600" dirty="0"/>
              <a:t>Από τη στιγμή που έχουμε εγκαταστήσει το πρόγραμμα στον υπολογιστή μας, κάνοντας διπλό κλικ στο αρχείο, το </a:t>
            </a:r>
            <a:r>
              <a:rPr lang="en-US" altLang="en-US" sz="1600" dirty="0"/>
              <a:t>MEGA </a:t>
            </a:r>
            <a:r>
              <a:rPr lang="el-GR" altLang="en-US" sz="1600" dirty="0"/>
              <a:t>θα ανοίξει το αρχείο μας. </a:t>
            </a:r>
            <a:r>
              <a:rPr lang="el-GR" altLang="en-US" sz="1600" b="1" dirty="0"/>
              <a:t>Είναι πολύ σημαντικό να φαίνονται οι προεκτάσεις των αρχείων στον υπολογιστή μας!!!</a:t>
            </a:r>
            <a:endParaRPr lang="en-US" altLang="en-US" sz="1600" b="1" dirty="0"/>
          </a:p>
        </p:txBody>
      </p:sp>
      <p:pic>
        <p:nvPicPr>
          <p:cNvPr id="7" name="Picture 6"/>
          <p:cNvPicPr>
            <a:picLocks noChangeAspect="1"/>
          </p:cNvPicPr>
          <p:nvPr/>
        </p:nvPicPr>
        <p:blipFill>
          <a:blip r:embed="rId4"/>
          <a:stretch>
            <a:fillRect/>
          </a:stretch>
        </p:blipFill>
        <p:spPr>
          <a:xfrm>
            <a:off x="2741612" y="1676400"/>
            <a:ext cx="8940800" cy="5029200"/>
          </a:xfrm>
          <a:prstGeom prst="rect">
            <a:avLst/>
          </a:prstGeom>
        </p:spPr>
      </p:pic>
      <p:grpSp>
        <p:nvGrpSpPr>
          <p:cNvPr id="12" name="Group 11"/>
          <p:cNvGrpSpPr/>
          <p:nvPr/>
        </p:nvGrpSpPr>
        <p:grpSpPr>
          <a:xfrm>
            <a:off x="227012" y="5373775"/>
            <a:ext cx="2514600" cy="1331825"/>
            <a:chOff x="531812" y="4876800"/>
            <a:chExt cx="3133355" cy="1677901"/>
          </a:xfrm>
        </p:grpSpPr>
        <p:sp>
          <p:nvSpPr>
            <p:cNvPr id="11" name="Rectangle 10"/>
            <p:cNvSpPr/>
            <p:nvPr/>
          </p:nvSpPr>
          <p:spPr>
            <a:xfrm>
              <a:off x="684212" y="5966341"/>
              <a:ext cx="2667000" cy="58836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8" name="Object 7"/>
            <p:cNvGraphicFramePr>
              <a:graphicFrameLocks noChangeAspect="1"/>
            </p:cNvGraphicFramePr>
            <p:nvPr>
              <p:extLst>
                <p:ext uri="{D42A27DB-BD31-4B8C-83A1-F6EECF244321}">
                  <p14:modId xmlns:p14="http://schemas.microsoft.com/office/powerpoint/2010/main" val="84548702"/>
                </p:ext>
              </p:extLst>
            </p:nvPr>
          </p:nvGraphicFramePr>
          <p:xfrm>
            <a:off x="531812" y="4876800"/>
            <a:ext cx="3133355" cy="1677901"/>
          </p:xfrm>
          <a:graphic>
            <a:graphicData uri="http://schemas.openxmlformats.org/presentationml/2006/ole">
              <mc:AlternateContent xmlns:mc="http://schemas.openxmlformats.org/markup-compatibility/2006">
                <mc:Choice xmlns:v="urn:schemas-microsoft-com:vml" Requires="v">
                  <p:oleObj spid="_x0000_s2182" name="Packager Shell Object" showAsIcon="1" r:id="rId5" imgW="781920" imgH="419040" progId="Package">
                    <p:embed/>
                  </p:oleObj>
                </mc:Choice>
                <mc:Fallback>
                  <p:oleObj name="Packager Shell Object" showAsIcon="1" r:id="rId5" imgW="781920" imgH="419040" progId="Package">
                    <p:embed/>
                    <p:pic>
                      <p:nvPicPr>
                        <p:cNvPr id="0" name=""/>
                        <p:cNvPicPr/>
                        <p:nvPr/>
                      </p:nvPicPr>
                      <p:blipFill>
                        <a:blip r:embed="rId6"/>
                        <a:stretch>
                          <a:fillRect/>
                        </a:stretch>
                      </p:blipFill>
                      <p:spPr>
                        <a:xfrm>
                          <a:off x="531812" y="4876800"/>
                          <a:ext cx="3133355" cy="1677901"/>
                        </a:xfrm>
                        <a:prstGeom prst="rect">
                          <a:avLst/>
                        </a:prstGeom>
                      </p:spPr>
                    </p:pic>
                  </p:oleObj>
                </mc:Fallback>
              </mc:AlternateContent>
            </a:graphicData>
          </a:graphic>
        </p:graphicFrame>
      </p:grpSp>
      <p:sp>
        <p:nvSpPr>
          <p:cNvPr id="15" name="Rectangle 2"/>
          <p:cNvSpPr txBox="1">
            <a:spLocks noChangeArrowheads="1"/>
          </p:cNvSpPr>
          <p:nvPr/>
        </p:nvSpPr>
        <p:spPr>
          <a:xfrm>
            <a:off x="6170612" y="2535988"/>
            <a:ext cx="4419600" cy="2493212"/>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800" dirty="0">
                <a:solidFill>
                  <a:srgbClr val="FF0000"/>
                </a:solidFill>
              </a:rPr>
              <a:t>Πατώντας το εικονίδιο </a:t>
            </a:r>
            <a:r>
              <a:rPr lang="el-GR" altLang="en-US" sz="1800" b="1" dirty="0">
                <a:solidFill>
                  <a:srgbClr val="FF0000"/>
                </a:solidFill>
              </a:rPr>
              <a:t>Τ</a:t>
            </a:r>
            <a:r>
              <a:rPr lang="el-GR" altLang="en-US" sz="1800" b="1" dirty="0">
                <a:solidFill>
                  <a:srgbClr val="002060"/>
                </a:solidFill>
              </a:rPr>
              <a:t>Α</a:t>
            </a:r>
            <a:r>
              <a:rPr lang="el-GR" altLang="en-US" sz="1800" dirty="0">
                <a:solidFill>
                  <a:srgbClr val="FF0000"/>
                </a:solidFill>
              </a:rPr>
              <a:t>, μπαίνουμε στο  </a:t>
            </a:r>
            <a:r>
              <a:rPr lang="en-US" altLang="en-US" sz="1800" dirty="0">
                <a:solidFill>
                  <a:srgbClr val="FF0000"/>
                </a:solidFill>
              </a:rPr>
              <a:t>Sequence Data Explorer </a:t>
            </a:r>
            <a:r>
              <a:rPr lang="el-GR" altLang="en-US" sz="1800" dirty="0">
                <a:solidFill>
                  <a:srgbClr val="FF0000"/>
                </a:solidFill>
              </a:rPr>
              <a:t>του </a:t>
            </a:r>
            <a:r>
              <a:rPr lang="en-US" altLang="en-US" sz="1800" dirty="0">
                <a:solidFill>
                  <a:srgbClr val="FF0000"/>
                </a:solidFill>
              </a:rPr>
              <a:t>MEGA. </a:t>
            </a:r>
            <a:r>
              <a:rPr lang="el-GR" altLang="en-US" sz="1800" dirty="0">
                <a:solidFill>
                  <a:srgbClr val="FF0000"/>
                </a:solidFill>
              </a:rPr>
              <a:t>Εκεί μπορούμε, επιλέγοντας τα διάφορα </a:t>
            </a:r>
            <a:r>
              <a:rPr lang="en-US" altLang="en-US" sz="1800" dirty="0">
                <a:solidFill>
                  <a:srgbClr val="FF0000"/>
                </a:solidFill>
              </a:rPr>
              <a:t>tabs </a:t>
            </a:r>
            <a:r>
              <a:rPr lang="el-GR" altLang="en-US" sz="1800" dirty="0">
                <a:solidFill>
                  <a:srgbClr val="FF0000"/>
                </a:solidFill>
              </a:rPr>
              <a:t>να κάνουμε μια πρώτη διερεύνηση του </a:t>
            </a:r>
            <a:r>
              <a:rPr lang="en-US" altLang="en-US" sz="1800" dirty="0">
                <a:solidFill>
                  <a:srgbClr val="FF0000"/>
                </a:solidFill>
              </a:rPr>
              <a:t>dataset, </a:t>
            </a:r>
            <a:r>
              <a:rPr lang="el-GR" altLang="en-US" sz="1800" dirty="0">
                <a:solidFill>
                  <a:srgbClr val="FF0000"/>
                </a:solidFill>
              </a:rPr>
              <a:t>αλλά και να ορίσουμε το εύρος των </a:t>
            </a:r>
            <a:r>
              <a:rPr lang="en-US" altLang="en-US" sz="1800" dirty="0">
                <a:solidFill>
                  <a:srgbClr val="FF0000"/>
                </a:solidFill>
              </a:rPr>
              <a:t>exons</a:t>
            </a:r>
            <a:r>
              <a:rPr lang="el-GR" altLang="en-US" sz="1800" dirty="0">
                <a:solidFill>
                  <a:srgbClr val="FF0000"/>
                </a:solidFill>
              </a:rPr>
              <a:t> και</a:t>
            </a:r>
            <a:r>
              <a:rPr lang="en-US" altLang="en-US" sz="1800" dirty="0">
                <a:solidFill>
                  <a:srgbClr val="FF0000"/>
                </a:solidFill>
              </a:rPr>
              <a:t> introns, </a:t>
            </a:r>
            <a:r>
              <a:rPr lang="el-GR" altLang="en-US" sz="1800" dirty="0">
                <a:solidFill>
                  <a:srgbClr val="FF0000"/>
                </a:solidFill>
              </a:rPr>
              <a:t>τα όρια των διαφορετικών γονιδίων εν σειρά που αναλύουμε κ.α. </a:t>
            </a:r>
            <a:endParaRPr lang="en-US" altLang="en-US" sz="1800" dirty="0">
              <a:solidFill>
                <a:srgbClr val="FF0000"/>
              </a:solidFill>
            </a:endParaRPr>
          </a:p>
        </p:txBody>
      </p:sp>
      <p:cxnSp>
        <p:nvCxnSpPr>
          <p:cNvPr id="14" name="Straight Arrow Connector 13"/>
          <p:cNvCxnSpPr/>
          <p:nvPr/>
        </p:nvCxnSpPr>
        <p:spPr>
          <a:xfrm>
            <a:off x="2894012" y="2432308"/>
            <a:ext cx="3276600" cy="990600"/>
          </a:xfrm>
          <a:prstGeom prst="straightConnector1">
            <a:avLst/>
          </a:prstGeom>
          <a:ln w="25400">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3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Διερεύνηση του αρχείου στο </a:t>
            </a:r>
            <a:r>
              <a:rPr lang="en-US" altLang="en-US" sz="2800" b="1" dirty="0">
                <a:solidFill>
                  <a:srgbClr val="FFC000"/>
                </a:solidFill>
              </a:rPr>
              <a:t>MEGA</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377824" y="1615176"/>
            <a:ext cx="2514600" cy="25836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Πλέον μέσα στο παράθυρο του </a:t>
            </a:r>
            <a:r>
              <a:rPr lang="en-US" altLang="en-US" sz="1600" dirty="0"/>
              <a:t>Sequence Data Explorer, </a:t>
            </a:r>
            <a:r>
              <a:rPr lang="el-GR" altLang="en-US" sz="1600" dirty="0"/>
              <a:t>επιλέγοντας το κουμπί </a:t>
            </a:r>
            <a:r>
              <a:rPr lang="en-US" altLang="en-US" sz="1600" dirty="0"/>
              <a:t>Select and Edit Gene/Domains</a:t>
            </a:r>
            <a:r>
              <a:rPr lang="el-GR" altLang="en-US" sz="1600" dirty="0"/>
              <a:t>  μπορούμε να ορίσουμε το εύρος των </a:t>
            </a:r>
            <a:r>
              <a:rPr lang="en-US" altLang="en-US" sz="1600" dirty="0"/>
              <a:t>introns </a:t>
            </a:r>
            <a:r>
              <a:rPr lang="el-GR" altLang="en-US" sz="1600" dirty="0"/>
              <a:t>και </a:t>
            </a:r>
            <a:r>
              <a:rPr lang="en-US" altLang="en-US" sz="1600" dirty="0"/>
              <a:t>exons, </a:t>
            </a:r>
            <a:r>
              <a:rPr lang="el-GR" altLang="en-US" sz="1600" dirty="0"/>
              <a:t>το εύρος των εν σειρά γονιδίων ή </a:t>
            </a:r>
            <a:r>
              <a:rPr lang="el-GR" altLang="en-US" sz="1600" dirty="0" err="1"/>
              <a:t>διαγονιδιακών</a:t>
            </a:r>
            <a:r>
              <a:rPr lang="el-GR" altLang="en-US" sz="1600" dirty="0"/>
              <a:t> περιοχών που χρησιμοποιούμε κ.α. </a:t>
            </a:r>
            <a:endParaRPr lang="en-US" altLang="en-US" sz="1600" b="1" dirty="0"/>
          </a:p>
        </p:txBody>
      </p:sp>
      <p:pic>
        <p:nvPicPr>
          <p:cNvPr id="2" name="Picture 1"/>
          <p:cNvPicPr>
            <a:picLocks noChangeAspect="1"/>
          </p:cNvPicPr>
          <p:nvPr/>
        </p:nvPicPr>
        <p:blipFill>
          <a:blip r:embed="rId3"/>
          <a:stretch>
            <a:fillRect/>
          </a:stretch>
        </p:blipFill>
        <p:spPr>
          <a:xfrm>
            <a:off x="2970213" y="1752600"/>
            <a:ext cx="9088582" cy="5112327"/>
          </a:xfrm>
          <a:prstGeom prst="rect">
            <a:avLst/>
          </a:prstGeom>
        </p:spPr>
      </p:pic>
      <p:cxnSp>
        <p:nvCxnSpPr>
          <p:cNvPr id="4" name="Straight Arrow Connector 3"/>
          <p:cNvCxnSpPr/>
          <p:nvPr/>
        </p:nvCxnSpPr>
        <p:spPr>
          <a:xfrm flipV="1">
            <a:off x="1598612" y="2133600"/>
            <a:ext cx="2362200" cy="4572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88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2894013" y="1643523"/>
            <a:ext cx="9294812" cy="5228332"/>
          </a:xfrm>
          <a:prstGeom prst="rect">
            <a:avLst/>
          </a:prstGeom>
        </p:spPr>
      </p:pic>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Διερεύνηση του αρχείου στο </a:t>
            </a:r>
            <a:r>
              <a:rPr lang="en-US" altLang="en-US" sz="2800" b="1" dirty="0">
                <a:solidFill>
                  <a:srgbClr val="FFC000"/>
                </a:solidFill>
              </a:rPr>
              <a:t>MEGA</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50982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Στην εικόνα ορίσαμε ότι το 1</a:t>
            </a:r>
            <a:r>
              <a:rPr lang="el-GR" altLang="en-US" sz="1600" baseline="30000" dirty="0"/>
              <a:t>ο</a:t>
            </a:r>
            <a:r>
              <a:rPr lang="el-GR" altLang="en-US" sz="1600" dirty="0"/>
              <a:t> </a:t>
            </a:r>
            <a:r>
              <a:rPr lang="en-US" altLang="en-US" sz="1600" dirty="0"/>
              <a:t>exon </a:t>
            </a:r>
            <a:r>
              <a:rPr lang="el-GR" altLang="en-US" sz="1600" dirty="0"/>
              <a:t>ξεκινάει από τη βάση </a:t>
            </a:r>
            <a:r>
              <a:rPr lang="en-US" altLang="en-US" sz="1600" dirty="0"/>
              <a:t>1 </a:t>
            </a:r>
            <a:r>
              <a:rPr lang="el-GR" altLang="en-US" sz="1600" dirty="0"/>
              <a:t>και εκτείνεται μέχρι τη βάση 54</a:t>
            </a:r>
            <a:r>
              <a:rPr lang="en-US" altLang="en-US" sz="1600" dirty="0"/>
              <a:t>2</a:t>
            </a:r>
            <a:r>
              <a:rPr lang="el-GR" altLang="en-US" sz="1600" dirty="0"/>
              <a:t>, ενώ το </a:t>
            </a:r>
            <a:r>
              <a:rPr lang="en-US" altLang="en-US" sz="1600" dirty="0"/>
              <a:t>intron 1 </a:t>
            </a:r>
            <a:r>
              <a:rPr lang="el-GR" altLang="en-US" sz="1600" dirty="0"/>
              <a:t>ξεκινάει από την βάση 54</a:t>
            </a:r>
            <a:r>
              <a:rPr lang="en-US" altLang="en-US" sz="1600" dirty="0"/>
              <a:t>3</a:t>
            </a:r>
            <a:r>
              <a:rPr lang="el-GR" altLang="en-US" sz="1600" dirty="0"/>
              <a:t> και πάει μέχρι τέλος. Κατά την ανάλυση μπορούμε να επιλέξουμε να αναλύσουμε μόνο τη μια από τις δυο διαφορετικές περιοχές. Το ίδιο θα κάναμε αν είχαμε στη διάθεση μας δυο γονίδια ή δια-γονιδιακές περιοχές ή συνδυασμούς αυτών.  Όπως μπορείτε να παρατηρήσετε έχουμε ορίσει ότι το 1</a:t>
            </a:r>
            <a:r>
              <a:rPr lang="el-GR" altLang="en-US" sz="1600" baseline="30000" dirty="0"/>
              <a:t>ο</a:t>
            </a:r>
            <a:r>
              <a:rPr lang="el-GR" altLang="en-US" sz="1600" dirty="0"/>
              <a:t> </a:t>
            </a:r>
            <a:r>
              <a:rPr lang="el-GR" altLang="en-US" sz="1600" dirty="0" err="1"/>
              <a:t>κωδικώνιο</a:t>
            </a:r>
            <a:r>
              <a:rPr lang="el-GR" altLang="en-US" sz="1600" dirty="0"/>
              <a:t> του </a:t>
            </a:r>
            <a:r>
              <a:rPr lang="en-US" altLang="en-US" sz="1600" dirty="0"/>
              <a:t>exon </a:t>
            </a:r>
            <a:r>
              <a:rPr lang="el-GR" altLang="en-US" sz="1600" dirty="0"/>
              <a:t>ξεκινάει από την 1</a:t>
            </a:r>
            <a:r>
              <a:rPr lang="el-GR" altLang="en-US" sz="1600" baseline="30000" dirty="0"/>
              <a:t>η</a:t>
            </a:r>
            <a:r>
              <a:rPr lang="el-GR" altLang="en-US" sz="1600" dirty="0"/>
              <a:t> βάση του, άρα το πλαίσιο ανάγνωσης ξεκινάει από εκεί.</a:t>
            </a:r>
            <a:endParaRPr lang="en-US" altLang="en-US" sz="1600" b="1" dirty="0"/>
          </a:p>
        </p:txBody>
      </p:sp>
    </p:spTree>
    <p:extLst>
      <p:ext uri="{BB962C8B-B14F-4D97-AF65-F5344CB8AC3E}">
        <p14:creationId xmlns:p14="http://schemas.microsoft.com/office/powerpoint/2010/main" val="111595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Διερεύνηση του αρχείου στο </a:t>
            </a:r>
            <a:r>
              <a:rPr lang="en-US" altLang="en-US" sz="2800" b="1" dirty="0">
                <a:solidFill>
                  <a:srgbClr val="FFC000"/>
                </a:solidFill>
              </a:rPr>
              <a:t>MEGA</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377824" y="1615176"/>
            <a:ext cx="2514600" cy="25836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l-GR" altLang="en-US" sz="1600" dirty="0"/>
              <a:t>Ξανά μέσα στο παράθυρο του </a:t>
            </a:r>
            <a:r>
              <a:rPr lang="en-US" altLang="en-US" sz="1600" dirty="0"/>
              <a:t>Sequence Data Explorer, </a:t>
            </a:r>
            <a:r>
              <a:rPr lang="el-GR" altLang="en-US" sz="1600" dirty="0"/>
              <a:t>επιλέγοντας το κουμπί </a:t>
            </a:r>
            <a:r>
              <a:rPr lang="en-US" altLang="en-US" sz="1600" dirty="0"/>
              <a:t>Highlight</a:t>
            </a:r>
            <a:r>
              <a:rPr lang="el-GR" altLang="en-US" sz="1600" dirty="0"/>
              <a:t> μπορούμε να δούμε κάποια πράγματα όπως τον αριθμό των μεταβλητών θέσεων, τον αριθμό των θέσεων που είναι πληροφοριακές για μια ανάλυση MP και άλλα.  </a:t>
            </a:r>
            <a:endParaRPr lang="en-US" altLang="en-US" sz="1600" b="1" dirty="0"/>
          </a:p>
        </p:txBody>
      </p:sp>
      <p:grpSp>
        <p:nvGrpSpPr>
          <p:cNvPr id="21" name="Group 20"/>
          <p:cNvGrpSpPr/>
          <p:nvPr/>
        </p:nvGrpSpPr>
        <p:grpSpPr>
          <a:xfrm>
            <a:off x="1151765" y="1572720"/>
            <a:ext cx="11161641" cy="5249751"/>
            <a:chOff x="1141412" y="1557973"/>
            <a:chExt cx="11161641" cy="5249751"/>
          </a:xfrm>
        </p:grpSpPr>
        <p:pic>
          <p:nvPicPr>
            <p:cNvPr id="2" name="Picture 1"/>
            <p:cNvPicPr>
              <a:picLocks noChangeAspect="1"/>
            </p:cNvPicPr>
            <p:nvPr/>
          </p:nvPicPr>
          <p:blipFill>
            <a:blip r:embed="rId3"/>
            <a:stretch>
              <a:fillRect/>
            </a:stretch>
          </p:blipFill>
          <p:spPr>
            <a:xfrm>
              <a:off x="2970162" y="1557973"/>
              <a:ext cx="9332891" cy="5249751"/>
            </a:xfrm>
            <a:prstGeom prst="rect">
              <a:avLst/>
            </a:prstGeom>
          </p:spPr>
        </p:pic>
        <p:cxnSp>
          <p:nvCxnSpPr>
            <p:cNvPr id="4" name="Straight Arrow Connector 3"/>
            <p:cNvCxnSpPr/>
            <p:nvPr/>
          </p:nvCxnSpPr>
          <p:spPr>
            <a:xfrm flipV="1">
              <a:off x="1141412" y="1704527"/>
              <a:ext cx="3037647" cy="657673"/>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875212" y="3657600"/>
              <a:ext cx="6894295" cy="923330"/>
            </a:xfrm>
            <a:prstGeom prst="rect">
              <a:avLst/>
            </a:prstGeom>
          </p:spPr>
          <p:txBody>
            <a:bodyPr wrap="square">
              <a:spAutoFit/>
            </a:bodyPr>
            <a:lstStyle/>
            <a:p>
              <a:r>
                <a:rPr lang="el-GR" altLang="en-US" dirty="0">
                  <a:solidFill>
                    <a:srgbClr val="FF0000"/>
                  </a:solidFill>
                </a:rPr>
                <a:t>Επιλέγοντας το κουμπί </a:t>
              </a:r>
              <a:r>
                <a:rPr lang="en-US" altLang="en-US" dirty="0" err="1">
                  <a:solidFill>
                    <a:srgbClr val="FF0000"/>
                  </a:solidFill>
                </a:rPr>
                <a:t>Phe</a:t>
              </a:r>
              <a:r>
                <a:rPr lang="en-US" altLang="en-US" dirty="0">
                  <a:solidFill>
                    <a:srgbClr val="FF0000"/>
                  </a:solidFill>
                </a:rPr>
                <a:t>-UUC, </a:t>
              </a:r>
              <a:r>
                <a:rPr lang="el-GR" altLang="en-US" dirty="0">
                  <a:solidFill>
                    <a:srgbClr val="FF0000"/>
                  </a:solidFill>
                </a:rPr>
                <a:t>μπορούμε να δούμε τη μετάφραση της </a:t>
              </a:r>
              <a:r>
                <a:rPr lang="el-GR" altLang="en-US" dirty="0" err="1">
                  <a:solidFill>
                    <a:srgbClr val="FF0000"/>
                  </a:solidFill>
                </a:rPr>
                <a:t>πρωτεϊνης</a:t>
              </a:r>
              <a:r>
                <a:rPr lang="el-GR" altLang="en-US" dirty="0">
                  <a:solidFill>
                    <a:srgbClr val="FF0000"/>
                  </a:solidFill>
                </a:rPr>
                <a:t> και να επιβεβαιώσουμε ότι σωστά ορίσαμε το πλαίσιο ανάγνωσης κ.α.</a:t>
              </a:r>
              <a:endParaRPr lang="el-GR" dirty="0">
                <a:solidFill>
                  <a:srgbClr val="FF0000"/>
                </a:solidFill>
              </a:endParaRPr>
            </a:p>
          </p:txBody>
        </p:sp>
        <p:cxnSp>
          <p:nvCxnSpPr>
            <p:cNvPr id="17" name="Straight Arrow Connector 16"/>
            <p:cNvCxnSpPr/>
            <p:nvPr/>
          </p:nvCxnSpPr>
          <p:spPr>
            <a:xfrm flipH="1" flipV="1">
              <a:off x="4676494" y="1855329"/>
              <a:ext cx="274771" cy="3061102"/>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75211" y="4680605"/>
              <a:ext cx="6894295" cy="923330"/>
            </a:xfrm>
            <a:prstGeom prst="rect">
              <a:avLst/>
            </a:prstGeom>
          </p:spPr>
          <p:txBody>
            <a:bodyPr wrap="square">
              <a:spAutoFit/>
            </a:bodyPr>
            <a:lstStyle/>
            <a:p>
              <a:r>
                <a:rPr lang="el-GR" altLang="en-US" dirty="0">
                  <a:solidFill>
                    <a:srgbClr val="FF0000"/>
                  </a:solidFill>
                </a:rPr>
                <a:t>Επιλέγοντας το κουμπί </a:t>
              </a:r>
              <a:r>
                <a:rPr lang="en-US" altLang="en-US" dirty="0">
                  <a:solidFill>
                    <a:srgbClr val="FF0000"/>
                  </a:solidFill>
                </a:rPr>
                <a:t>Statistics, </a:t>
              </a:r>
              <a:r>
                <a:rPr lang="el-GR" altLang="en-US" dirty="0">
                  <a:solidFill>
                    <a:srgbClr val="FF0000"/>
                  </a:solidFill>
                </a:rPr>
                <a:t>μπορούμε να δούμε κάποια</a:t>
              </a:r>
              <a:r>
                <a:rPr lang="en-US" altLang="en-US" dirty="0">
                  <a:solidFill>
                    <a:srgbClr val="FF0000"/>
                  </a:solidFill>
                </a:rPr>
                <a:t> </a:t>
              </a:r>
              <a:r>
                <a:rPr lang="el-GR" altLang="en-US" dirty="0">
                  <a:solidFill>
                    <a:srgbClr val="FF0000"/>
                  </a:solidFill>
                </a:rPr>
                <a:t>άλλα  πράγματα όπως τη σύνθεση των αλληλουχιών μας από τα επιμέρους νουκλεοτίδια, όπως φαίνεται στην μεθεπόμενη εικόνα. </a:t>
              </a:r>
              <a:endParaRPr lang="el-GR" dirty="0">
                <a:solidFill>
                  <a:srgbClr val="FF0000"/>
                </a:solidFill>
              </a:endParaRPr>
            </a:p>
          </p:txBody>
        </p:sp>
        <p:cxnSp>
          <p:nvCxnSpPr>
            <p:cNvPr id="20" name="Straight Arrow Connector 19"/>
            <p:cNvCxnSpPr/>
            <p:nvPr/>
          </p:nvCxnSpPr>
          <p:spPr>
            <a:xfrm flipH="1" flipV="1">
              <a:off x="4497434" y="1870076"/>
              <a:ext cx="531568" cy="1892648"/>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013016" y="1615176"/>
            <a:ext cx="8766843" cy="5103197"/>
            <a:chOff x="2925472" y="1870076"/>
            <a:chExt cx="8433667" cy="4743937"/>
          </a:xfrm>
        </p:grpSpPr>
        <p:pic>
          <p:nvPicPr>
            <p:cNvPr id="6" name="Picture 5"/>
            <p:cNvPicPr>
              <a:picLocks noChangeAspect="1"/>
            </p:cNvPicPr>
            <p:nvPr/>
          </p:nvPicPr>
          <p:blipFill>
            <a:blip r:embed="rId4"/>
            <a:stretch>
              <a:fillRect/>
            </a:stretch>
          </p:blipFill>
          <p:spPr>
            <a:xfrm>
              <a:off x="2925472" y="1870076"/>
              <a:ext cx="8433667" cy="4743937"/>
            </a:xfrm>
            <a:prstGeom prst="rect">
              <a:avLst/>
            </a:prstGeom>
          </p:spPr>
        </p:pic>
        <p:sp>
          <p:nvSpPr>
            <p:cNvPr id="13" name="Rectangle 2"/>
            <p:cNvSpPr txBox="1">
              <a:spLocks noChangeArrowheads="1"/>
            </p:cNvSpPr>
            <p:nvPr/>
          </p:nvSpPr>
          <p:spPr>
            <a:xfrm>
              <a:off x="4378204" y="4353218"/>
              <a:ext cx="6516808" cy="78024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l-GR" altLang="en-US" sz="1600" b="1" dirty="0">
                  <a:solidFill>
                    <a:srgbClr val="FF0000"/>
                  </a:solidFill>
                </a:rPr>
                <a:t>Ο αριθμός των μεταβλητών θέσεων (341/762) στο στοιχισμένο αρχείο</a:t>
              </a:r>
              <a:endParaRPr lang="en-US" altLang="en-US" sz="1600" b="1" dirty="0">
                <a:solidFill>
                  <a:srgbClr val="FF0000"/>
                </a:solidFill>
              </a:endParaRPr>
            </a:p>
          </p:txBody>
        </p:sp>
      </p:grpSp>
    </p:spTree>
    <p:extLst>
      <p:ext uri="{BB962C8B-B14F-4D97-AF65-F5344CB8AC3E}">
        <p14:creationId xmlns:p14="http://schemas.microsoft.com/office/powerpoint/2010/main" val="218202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Διερεύνηση του αρχείου στο </a:t>
            </a:r>
            <a:r>
              <a:rPr lang="en-US" altLang="en-US" sz="2800" b="1" dirty="0">
                <a:solidFill>
                  <a:srgbClr val="FFC000"/>
                </a:solidFill>
              </a:rPr>
              <a:t>MEGA</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15168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Η σύνθεση των αλληλουχιών μας σε νουκλεοτίδια. Αυτή η σύνθεση είναι χαρακτηριστική της ευρύτερης ομάδας. </a:t>
            </a:r>
            <a:endParaRPr lang="en-US" altLang="en-US" sz="1600" b="1" dirty="0"/>
          </a:p>
        </p:txBody>
      </p:sp>
      <p:pic>
        <p:nvPicPr>
          <p:cNvPr id="9" name="Picture 8"/>
          <p:cNvPicPr>
            <a:picLocks noChangeAspect="1"/>
          </p:cNvPicPr>
          <p:nvPr/>
        </p:nvPicPr>
        <p:blipFill>
          <a:blip r:embed="rId3"/>
          <a:stretch>
            <a:fillRect/>
          </a:stretch>
        </p:blipFill>
        <p:spPr>
          <a:xfrm>
            <a:off x="2741612" y="1666713"/>
            <a:ext cx="9007282" cy="5066596"/>
          </a:xfrm>
          <a:prstGeom prst="rect">
            <a:avLst/>
          </a:prstGeom>
        </p:spPr>
      </p:pic>
    </p:spTree>
    <p:extLst>
      <p:ext uri="{BB962C8B-B14F-4D97-AF65-F5344CB8AC3E}">
        <p14:creationId xmlns:p14="http://schemas.microsoft.com/office/powerpoint/2010/main" val="428108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97877E-57CD-438C-BA3B-C7CABBA34060}"/>
              </a:ext>
            </a:extLst>
          </p:cNvPr>
          <p:cNvPicPr>
            <a:picLocks noChangeAspect="1"/>
          </p:cNvPicPr>
          <p:nvPr/>
        </p:nvPicPr>
        <p:blipFill>
          <a:blip r:embed="rId3"/>
          <a:stretch>
            <a:fillRect/>
          </a:stretch>
        </p:blipFill>
        <p:spPr>
          <a:xfrm>
            <a:off x="2721559" y="1587303"/>
            <a:ext cx="9294812" cy="5228332"/>
          </a:xfrm>
          <a:prstGeom prst="rect">
            <a:avLst/>
          </a:prstGeom>
        </p:spPr>
      </p:pic>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Υπολογισμός γενετικών αποστάσεων μεταξύ των </a:t>
            </a:r>
            <a:r>
              <a:rPr lang="en-US" altLang="en-US" sz="2800" b="1" dirty="0">
                <a:solidFill>
                  <a:srgbClr val="FFC000"/>
                </a:solidFill>
              </a:rPr>
              <a:t>OTUs</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34980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Κλείνοντας το </a:t>
            </a:r>
            <a:r>
              <a:rPr lang="en-US" altLang="en-US" sz="1600" dirty="0"/>
              <a:t>Sequence Data Explorer, </a:t>
            </a:r>
            <a:r>
              <a:rPr lang="el-GR" altLang="en-US" sz="1600" dirty="0"/>
              <a:t>επιστρέφουμε στο κεντρικό κατάλογο επιλογών. Επιλέγοντας το </a:t>
            </a:r>
            <a:r>
              <a:rPr lang="en-US" altLang="en-US" sz="1600" dirty="0"/>
              <a:t>tab Distance </a:t>
            </a:r>
          </a:p>
          <a:p>
            <a:pPr marL="0" indent="0">
              <a:buFont typeface="Arial" pitchFamily="34" charset="0"/>
              <a:buNone/>
            </a:pPr>
            <a:r>
              <a:rPr lang="el-GR" altLang="en-US" sz="1600" dirty="0"/>
              <a:t>και την επιλογή </a:t>
            </a:r>
            <a:r>
              <a:rPr lang="en-US" altLang="en-US" sz="1600" dirty="0"/>
              <a:t>Compute pairwise distances,  </a:t>
            </a:r>
            <a:r>
              <a:rPr lang="el-GR" altLang="en-US" sz="1600" dirty="0"/>
              <a:t>προκύπτει το παράθυρο που βλέπετε. Σε αυτό το παράθυρο ορίζονται οι παράμετροι της ανάλυσης</a:t>
            </a:r>
            <a:r>
              <a:rPr lang="en-US" altLang="en-US" sz="1600" dirty="0"/>
              <a:t> </a:t>
            </a:r>
            <a:r>
              <a:rPr lang="el-GR" altLang="en-US" sz="1600" dirty="0"/>
              <a:t>και το μοντέλο υπολογισμού των γενετικών αποστάσεων.</a:t>
            </a:r>
          </a:p>
        </p:txBody>
      </p:sp>
      <p:cxnSp>
        <p:nvCxnSpPr>
          <p:cNvPr id="11" name="Straight Arrow Connector 10"/>
          <p:cNvCxnSpPr>
            <a:cxnSpLocks/>
          </p:cNvCxnSpPr>
          <p:nvPr/>
        </p:nvCxnSpPr>
        <p:spPr>
          <a:xfrm flipV="1">
            <a:off x="1370012" y="1981200"/>
            <a:ext cx="2362200" cy="8382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08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26_10-MonoParaPolyphyly-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86" y="873592"/>
            <a:ext cx="11706326" cy="402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8"/>
          <p:cNvSpPr txBox="1">
            <a:spLocks noChangeArrowheads="1"/>
          </p:cNvSpPr>
          <p:nvPr/>
        </p:nvSpPr>
        <p:spPr bwMode="auto">
          <a:xfrm>
            <a:off x="2439987" y="1041396"/>
            <a:ext cx="761999"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A</a:t>
            </a:r>
          </a:p>
        </p:txBody>
      </p:sp>
      <p:sp>
        <p:nvSpPr>
          <p:cNvPr id="34821" name="Text Box 9"/>
          <p:cNvSpPr txBox="1">
            <a:spLocks noChangeArrowheads="1"/>
          </p:cNvSpPr>
          <p:nvPr/>
        </p:nvSpPr>
        <p:spPr bwMode="auto">
          <a:xfrm>
            <a:off x="6308483" y="1107471"/>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A</a:t>
            </a:r>
          </a:p>
        </p:txBody>
      </p:sp>
      <p:sp>
        <p:nvSpPr>
          <p:cNvPr id="34822" name="Text Box 10"/>
          <p:cNvSpPr txBox="1">
            <a:spLocks noChangeArrowheads="1"/>
          </p:cNvSpPr>
          <p:nvPr/>
        </p:nvSpPr>
        <p:spPr bwMode="auto">
          <a:xfrm>
            <a:off x="10285412" y="1093003"/>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A</a:t>
            </a:r>
          </a:p>
        </p:txBody>
      </p:sp>
      <p:sp>
        <p:nvSpPr>
          <p:cNvPr id="34823" name="Text Box 11"/>
          <p:cNvSpPr txBox="1">
            <a:spLocks noChangeArrowheads="1"/>
          </p:cNvSpPr>
          <p:nvPr/>
        </p:nvSpPr>
        <p:spPr bwMode="auto">
          <a:xfrm>
            <a:off x="10298210" y="1579521"/>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B</a:t>
            </a:r>
          </a:p>
        </p:txBody>
      </p:sp>
      <p:sp>
        <p:nvSpPr>
          <p:cNvPr id="34824" name="Text Box 12"/>
          <p:cNvSpPr txBox="1">
            <a:spLocks noChangeArrowheads="1"/>
          </p:cNvSpPr>
          <p:nvPr/>
        </p:nvSpPr>
        <p:spPr bwMode="auto">
          <a:xfrm>
            <a:off x="6306515" y="1485668"/>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B</a:t>
            </a:r>
          </a:p>
        </p:txBody>
      </p:sp>
      <p:sp>
        <p:nvSpPr>
          <p:cNvPr id="34825" name="Text Box 13"/>
          <p:cNvSpPr txBox="1">
            <a:spLocks noChangeArrowheads="1"/>
          </p:cNvSpPr>
          <p:nvPr/>
        </p:nvSpPr>
        <p:spPr bwMode="auto">
          <a:xfrm>
            <a:off x="2436811" y="1516530"/>
            <a:ext cx="761999"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B</a:t>
            </a:r>
          </a:p>
        </p:txBody>
      </p:sp>
      <p:sp>
        <p:nvSpPr>
          <p:cNvPr id="34826" name="Text Box 14"/>
          <p:cNvSpPr txBox="1">
            <a:spLocks noChangeArrowheads="1"/>
          </p:cNvSpPr>
          <p:nvPr/>
        </p:nvSpPr>
        <p:spPr bwMode="auto">
          <a:xfrm>
            <a:off x="2436811" y="2044779"/>
            <a:ext cx="761999"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C</a:t>
            </a:r>
          </a:p>
        </p:txBody>
      </p:sp>
      <p:sp>
        <p:nvSpPr>
          <p:cNvPr id="34827" name="Text Box 15"/>
          <p:cNvSpPr txBox="1">
            <a:spLocks noChangeArrowheads="1"/>
          </p:cNvSpPr>
          <p:nvPr/>
        </p:nvSpPr>
        <p:spPr bwMode="auto">
          <a:xfrm>
            <a:off x="6306515" y="2023071"/>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C</a:t>
            </a:r>
          </a:p>
        </p:txBody>
      </p:sp>
      <p:sp>
        <p:nvSpPr>
          <p:cNvPr id="34828" name="Text Box 16"/>
          <p:cNvSpPr txBox="1">
            <a:spLocks noChangeArrowheads="1"/>
          </p:cNvSpPr>
          <p:nvPr/>
        </p:nvSpPr>
        <p:spPr bwMode="auto">
          <a:xfrm>
            <a:off x="10278596" y="2085419"/>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C</a:t>
            </a:r>
          </a:p>
        </p:txBody>
      </p:sp>
      <p:sp>
        <p:nvSpPr>
          <p:cNvPr id="34829" name="Text Box 17"/>
          <p:cNvSpPr txBox="1">
            <a:spLocks noChangeArrowheads="1"/>
          </p:cNvSpPr>
          <p:nvPr/>
        </p:nvSpPr>
        <p:spPr bwMode="auto">
          <a:xfrm>
            <a:off x="10285412" y="2523062"/>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D</a:t>
            </a:r>
          </a:p>
        </p:txBody>
      </p:sp>
      <p:sp>
        <p:nvSpPr>
          <p:cNvPr id="34830" name="Text Box 18"/>
          <p:cNvSpPr txBox="1">
            <a:spLocks noChangeArrowheads="1"/>
          </p:cNvSpPr>
          <p:nvPr/>
        </p:nvSpPr>
        <p:spPr bwMode="auto">
          <a:xfrm>
            <a:off x="6306515" y="2515532"/>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D</a:t>
            </a:r>
          </a:p>
        </p:txBody>
      </p:sp>
      <p:sp>
        <p:nvSpPr>
          <p:cNvPr id="34831" name="Text Box 19"/>
          <p:cNvSpPr txBox="1">
            <a:spLocks noChangeArrowheads="1"/>
          </p:cNvSpPr>
          <p:nvPr/>
        </p:nvSpPr>
        <p:spPr bwMode="auto">
          <a:xfrm>
            <a:off x="2459285" y="2473453"/>
            <a:ext cx="761999"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D</a:t>
            </a:r>
          </a:p>
        </p:txBody>
      </p:sp>
      <p:sp>
        <p:nvSpPr>
          <p:cNvPr id="34832" name="Text Box 20"/>
          <p:cNvSpPr txBox="1">
            <a:spLocks noChangeArrowheads="1"/>
          </p:cNvSpPr>
          <p:nvPr/>
        </p:nvSpPr>
        <p:spPr bwMode="auto">
          <a:xfrm>
            <a:off x="2459286" y="3033532"/>
            <a:ext cx="761999"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E</a:t>
            </a:r>
          </a:p>
        </p:txBody>
      </p:sp>
      <p:sp>
        <p:nvSpPr>
          <p:cNvPr id="34833" name="Text Box 21"/>
          <p:cNvSpPr txBox="1">
            <a:spLocks noChangeArrowheads="1"/>
          </p:cNvSpPr>
          <p:nvPr/>
        </p:nvSpPr>
        <p:spPr bwMode="auto">
          <a:xfrm>
            <a:off x="6306516" y="3018788"/>
            <a:ext cx="212720"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E</a:t>
            </a:r>
          </a:p>
        </p:txBody>
      </p:sp>
      <p:sp>
        <p:nvSpPr>
          <p:cNvPr id="34834" name="Text Box 22"/>
          <p:cNvSpPr txBox="1">
            <a:spLocks noChangeArrowheads="1"/>
          </p:cNvSpPr>
          <p:nvPr/>
        </p:nvSpPr>
        <p:spPr bwMode="auto">
          <a:xfrm>
            <a:off x="10291238" y="3029134"/>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E</a:t>
            </a:r>
          </a:p>
        </p:txBody>
      </p:sp>
      <p:sp>
        <p:nvSpPr>
          <p:cNvPr id="34835" name="Text Box 23"/>
          <p:cNvSpPr txBox="1">
            <a:spLocks noChangeArrowheads="1"/>
          </p:cNvSpPr>
          <p:nvPr/>
        </p:nvSpPr>
        <p:spPr bwMode="auto">
          <a:xfrm>
            <a:off x="10291238" y="3515883"/>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F</a:t>
            </a:r>
          </a:p>
        </p:txBody>
      </p:sp>
      <p:sp>
        <p:nvSpPr>
          <p:cNvPr id="34836" name="Text Box 24"/>
          <p:cNvSpPr txBox="1">
            <a:spLocks noChangeArrowheads="1"/>
          </p:cNvSpPr>
          <p:nvPr/>
        </p:nvSpPr>
        <p:spPr bwMode="auto">
          <a:xfrm>
            <a:off x="6285076" y="3508503"/>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F</a:t>
            </a:r>
          </a:p>
        </p:txBody>
      </p:sp>
      <p:sp>
        <p:nvSpPr>
          <p:cNvPr id="34837" name="Text Box 25"/>
          <p:cNvSpPr txBox="1">
            <a:spLocks noChangeArrowheads="1"/>
          </p:cNvSpPr>
          <p:nvPr/>
        </p:nvSpPr>
        <p:spPr bwMode="auto">
          <a:xfrm>
            <a:off x="2459286" y="3438881"/>
            <a:ext cx="761999"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F</a:t>
            </a:r>
          </a:p>
        </p:txBody>
      </p:sp>
      <p:sp>
        <p:nvSpPr>
          <p:cNvPr id="34838" name="Text Box 26"/>
          <p:cNvSpPr txBox="1">
            <a:spLocks noChangeArrowheads="1"/>
          </p:cNvSpPr>
          <p:nvPr/>
        </p:nvSpPr>
        <p:spPr bwMode="auto">
          <a:xfrm>
            <a:off x="2436811" y="3929744"/>
            <a:ext cx="761999"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G</a:t>
            </a:r>
          </a:p>
        </p:txBody>
      </p:sp>
      <p:sp>
        <p:nvSpPr>
          <p:cNvPr id="34839" name="Text Box 27"/>
          <p:cNvSpPr txBox="1">
            <a:spLocks noChangeArrowheads="1"/>
          </p:cNvSpPr>
          <p:nvPr/>
        </p:nvSpPr>
        <p:spPr bwMode="auto">
          <a:xfrm>
            <a:off x="6306515" y="3957156"/>
            <a:ext cx="168348"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G</a:t>
            </a:r>
          </a:p>
        </p:txBody>
      </p:sp>
      <p:sp>
        <p:nvSpPr>
          <p:cNvPr id="34840" name="Text Box 28"/>
          <p:cNvSpPr txBox="1">
            <a:spLocks noChangeArrowheads="1"/>
          </p:cNvSpPr>
          <p:nvPr/>
        </p:nvSpPr>
        <p:spPr bwMode="auto">
          <a:xfrm>
            <a:off x="10266034" y="3957732"/>
            <a:ext cx="212721"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G</a:t>
            </a:r>
          </a:p>
        </p:txBody>
      </p:sp>
      <p:sp>
        <p:nvSpPr>
          <p:cNvPr id="34841" name="Text Box 29"/>
          <p:cNvSpPr txBox="1">
            <a:spLocks noChangeArrowheads="1"/>
          </p:cNvSpPr>
          <p:nvPr/>
        </p:nvSpPr>
        <p:spPr bwMode="auto">
          <a:xfrm>
            <a:off x="10945318" y="3018788"/>
            <a:ext cx="970646"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Group </a:t>
            </a:r>
            <a:r>
              <a:rPr lang="en-US" altLang="en-US" sz="1400" b="1" dirty="0">
                <a:solidFill>
                  <a:srgbClr val="000000"/>
                </a:solidFill>
                <a:latin typeface="Times" panose="02020603050405020304" pitchFamily="18" charset="0"/>
                <a:sym typeface="Symbol" panose="05050102010706020507" pitchFamily="18" charset="2"/>
              </a:rPr>
              <a:t>III</a:t>
            </a:r>
            <a:endParaRPr lang="en-US" altLang="en-US" sz="1400" b="1" dirty="0">
              <a:solidFill>
                <a:srgbClr val="000000"/>
              </a:solidFill>
              <a:sym typeface="Symbol" panose="05050102010706020507" pitchFamily="18" charset="2"/>
            </a:endParaRPr>
          </a:p>
        </p:txBody>
      </p:sp>
      <p:sp>
        <p:nvSpPr>
          <p:cNvPr id="34842" name="Text Box 30"/>
          <p:cNvSpPr txBox="1">
            <a:spLocks noChangeArrowheads="1"/>
          </p:cNvSpPr>
          <p:nvPr/>
        </p:nvSpPr>
        <p:spPr bwMode="auto">
          <a:xfrm>
            <a:off x="6888764" y="3070581"/>
            <a:ext cx="970646"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Group </a:t>
            </a:r>
            <a:r>
              <a:rPr lang="en-US" altLang="en-US" sz="1400" b="1" dirty="0">
                <a:solidFill>
                  <a:srgbClr val="000000"/>
                </a:solidFill>
                <a:latin typeface="Times" panose="02020603050405020304" pitchFamily="18" charset="0"/>
                <a:sym typeface="Symbol" panose="05050102010706020507" pitchFamily="18" charset="2"/>
              </a:rPr>
              <a:t>II</a:t>
            </a:r>
            <a:endParaRPr lang="en-US" altLang="en-US" sz="1400" b="1" dirty="0">
              <a:solidFill>
                <a:srgbClr val="000000"/>
              </a:solidFill>
              <a:sym typeface="Symbol" panose="05050102010706020507" pitchFamily="18" charset="2"/>
            </a:endParaRPr>
          </a:p>
        </p:txBody>
      </p:sp>
      <p:sp>
        <p:nvSpPr>
          <p:cNvPr id="34843" name="Text Box 31"/>
          <p:cNvSpPr txBox="1">
            <a:spLocks noChangeArrowheads="1"/>
          </p:cNvSpPr>
          <p:nvPr/>
        </p:nvSpPr>
        <p:spPr bwMode="auto">
          <a:xfrm>
            <a:off x="2961059" y="1592422"/>
            <a:ext cx="970646" cy="215444"/>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Group </a:t>
            </a:r>
            <a:r>
              <a:rPr lang="en-US" altLang="en-US" sz="1400" b="1" dirty="0">
                <a:solidFill>
                  <a:srgbClr val="000000"/>
                </a:solidFill>
                <a:latin typeface="Times" panose="02020603050405020304" pitchFamily="18" charset="0"/>
                <a:sym typeface="Symbol" panose="05050102010706020507" pitchFamily="18" charset="2"/>
              </a:rPr>
              <a:t>I</a:t>
            </a:r>
            <a:endParaRPr lang="en-US" altLang="en-US" sz="1400" b="1" dirty="0">
              <a:solidFill>
                <a:srgbClr val="000000"/>
              </a:solidFill>
              <a:sym typeface="Symbol" panose="05050102010706020507" pitchFamily="18" charset="2"/>
            </a:endParaRPr>
          </a:p>
        </p:txBody>
      </p:sp>
      <p:sp>
        <p:nvSpPr>
          <p:cNvPr id="34844" name="Text Box 32"/>
          <p:cNvSpPr txBox="1">
            <a:spLocks noChangeArrowheads="1"/>
          </p:cNvSpPr>
          <p:nvPr/>
        </p:nvSpPr>
        <p:spPr bwMode="auto">
          <a:xfrm>
            <a:off x="739627" y="4297004"/>
            <a:ext cx="3221185" cy="276999"/>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457200" indent="-457200">
              <a:defRPr kumimoji="1" sz="2900">
                <a:solidFill>
                  <a:schemeClr val="tx1"/>
                </a:solidFill>
                <a:latin typeface="Arial" panose="020B0604020202020204" pitchFamily="34" charset="0"/>
                <a:sym typeface="Symbol" panose="05050102010706020507" pitchFamily="18" charset="2"/>
              </a:defRPr>
            </a:lvl1pPr>
            <a:lvl2pPr marL="914400" indent="-457200">
              <a:defRPr kumimoji="1" sz="2900">
                <a:solidFill>
                  <a:schemeClr val="tx1"/>
                </a:solidFill>
                <a:latin typeface="Arial" panose="020B0604020202020204" pitchFamily="34" charset="0"/>
                <a:sym typeface="Symbol" panose="05050102010706020507" pitchFamily="18" charset="2"/>
              </a:defRPr>
            </a:lvl2pPr>
            <a:lvl3pPr marL="1371600" indent="-457200">
              <a:defRPr kumimoji="1" sz="2900">
                <a:solidFill>
                  <a:schemeClr val="tx1"/>
                </a:solidFill>
                <a:latin typeface="Arial" panose="020B0604020202020204" pitchFamily="34" charset="0"/>
                <a:sym typeface="Symbol" panose="05050102010706020507" pitchFamily="18" charset="2"/>
              </a:defRPr>
            </a:lvl3pPr>
            <a:lvl4pPr marL="1828800" indent="-457200">
              <a:defRPr kumimoji="1" sz="2900">
                <a:solidFill>
                  <a:schemeClr val="tx1"/>
                </a:solidFill>
                <a:latin typeface="Arial" panose="020B0604020202020204" pitchFamily="34" charset="0"/>
                <a:sym typeface="Symbol" panose="05050102010706020507" pitchFamily="18" charset="2"/>
              </a:defRPr>
            </a:lvl4pPr>
            <a:lvl5pPr marL="2286000" indent="-457200">
              <a:defRPr kumimoji="1" sz="2900">
                <a:solidFill>
                  <a:schemeClr val="tx1"/>
                </a:solidFill>
                <a:latin typeface="Arial" panose="020B0604020202020204" pitchFamily="34" charset="0"/>
                <a:sym typeface="Symbol" panose="05050102010706020507" pitchFamily="18" charset="2"/>
              </a:defRPr>
            </a:lvl5pPr>
            <a:lvl6pPr marL="2743200" indent="-4572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6pPr>
            <a:lvl7pPr marL="3200400" indent="-4572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7pPr>
            <a:lvl8pPr marL="3657600" indent="-4572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8pPr>
            <a:lvl9pPr marL="4114800" indent="-457200" eaLnBrk="0" fontAlgn="base" hangingPunct="0">
              <a:spcBef>
                <a:spcPct val="0"/>
              </a:spcBef>
              <a:spcAft>
                <a:spcPct val="0"/>
              </a:spcAft>
              <a:defRPr kumimoji="1" sz="2900">
                <a:solidFill>
                  <a:schemeClr val="tx1"/>
                </a:solidFill>
                <a:latin typeface="Arial" panose="020B0604020202020204" pitchFamily="34" charset="0"/>
                <a:sym typeface="Symbol" panose="05050102010706020507" pitchFamily="18" charset="2"/>
              </a:defRPr>
            </a:lvl9pPr>
          </a:lstStyle>
          <a:p>
            <a:pPr eaLnBrk="0" fontAlgn="base" hangingPunct="0">
              <a:spcBef>
                <a:spcPct val="0"/>
              </a:spcBef>
              <a:spcAft>
                <a:spcPct val="0"/>
              </a:spcAft>
            </a:pPr>
            <a:r>
              <a:rPr kumimoji="0" lang="en-US" altLang="en-US" sz="1800" b="1" dirty="0">
                <a:solidFill>
                  <a:srgbClr val="DC050F"/>
                </a:solidFill>
              </a:rPr>
              <a:t>Monophyletic</a:t>
            </a:r>
            <a:r>
              <a:rPr kumimoji="0" lang="en-US" altLang="en-US" sz="1400" b="1" dirty="0">
                <a:solidFill>
                  <a:srgbClr val="000000"/>
                </a:solidFill>
              </a:rPr>
              <a:t> group / clade</a:t>
            </a:r>
          </a:p>
        </p:txBody>
      </p:sp>
      <p:sp>
        <p:nvSpPr>
          <p:cNvPr id="34845" name="Text Box 33"/>
          <p:cNvSpPr txBox="1">
            <a:spLocks noChangeArrowheads="1"/>
          </p:cNvSpPr>
          <p:nvPr/>
        </p:nvSpPr>
        <p:spPr bwMode="auto">
          <a:xfrm>
            <a:off x="4755465" y="4297004"/>
            <a:ext cx="2706368" cy="276999"/>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      </a:t>
            </a:r>
            <a:r>
              <a:rPr lang="en-US" altLang="en-US" sz="1800" b="1" dirty="0">
                <a:solidFill>
                  <a:srgbClr val="DC050F"/>
                </a:solidFill>
                <a:sym typeface="Symbol" panose="05050102010706020507" pitchFamily="18" charset="2"/>
              </a:rPr>
              <a:t>Paraphyletic</a:t>
            </a:r>
            <a:r>
              <a:rPr lang="en-US" altLang="en-US" sz="1400" b="1" dirty="0">
                <a:solidFill>
                  <a:srgbClr val="000000"/>
                </a:solidFill>
                <a:sym typeface="Symbol" panose="05050102010706020507" pitchFamily="18" charset="2"/>
              </a:rPr>
              <a:t> group</a:t>
            </a:r>
          </a:p>
        </p:txBody>
      </p:sp>
      <p:sp>
        <p:nvSpPr>
          <p:cNvPr id="34846" name="Text Box 34"/>
          <p:cNvSpPr txBox="1">
            <a:spLocks noChangeArrowheads="1"/>
          </p:cNvSpPr>
          <p:nvPr/>
        </p:nvSpPr>
        <p:spPr bwMode="auto">
          <a:xfrm>
            <a:off x="8510127" y="4325304"/>
            <a:ext cx="2928025" cy="276999"/>
          </a:xfrm>
          <a:prstGeom prst="rect">
            <a:avLst/>
          </a:prstGeom>
          <a:noFill/>
          <a:ln>
            <a:noFill/>
          </a:ln>
          <a:effectLst/>
          <a:extLst>
            <a:ext uri="{909E8E84-426E-40DD-AFC4-6F175D3DCCD1}">
              <a14:hiddenFill xmlns:a14="http://schemas.microsoft.com/office/drawing/2010/main">
                <a:solidFill>
                  <a:srgbClr val="C3373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defRPr sz="2800">
                <a:solidFill>
                  <a:schemeClr val="accent2"/>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b="1" dirty="0">
                <a:solidFill>
                  <a:srgbClr val="000000"/>
                </a:solidFill>
                <a:sym typeface="Symbol" panose="05050102010706020507" pitchFamily="18" charset="2"/>
              </a:rPr>
              <a:t>         </a:t>
            </a:r>
            <a:r>
              <a:rPr lang="en-US" altLang="en-US" sz="1800" b="1" dirty="0">
                <a:solidFill>
                  <a:srgbClr val="DC050F"/>
                </a:solidFill>
                <a:sym typeface="Symbol" panose="05050102010706020507" pitchFamily="18" charset="2"/>
              </a:rPr>
              <a:t>Polyphyletic</a:t>
            </a:r>
            <a:r>
              <a:rPr lang="en-US" altLang="en-US" sz="1400" b="1" dirty="0">
                <a:solidFill>
                  <a:srgbClr val="000000"/>
                </a:solidFill>
                <a:sym typeface="Symbol" panose="05050102010706020507" pitchFamily="18" charset="2"/>
              </a:rPr>
              <a:t> group</a:t>
            </a:r>
          </a:p>
        </p:txBody>
      </p:sp>
    </p:spTree>
    <p:extLst>
      <p:ext uri="{BB962C8B-B14F-4D97-AF65-F5344CB8AC3E}">
        <p14:creationId xmlns:p14="http://schemas.microsoft.com/office/powerpoint/2010/main" val="372377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Υπολογισμός γενετικών αποστάσεων μεταξύ των </a:t>
            </a:r>
            <a:r>
              <a:rPr lang="en-US" altLang="en-US" sz="2800" b="1" dirty="0">
                <a:solidFill>
                  <a:srgbClr val="FFC000"/>
                </a:solidFill>
              </a:rPr>
              <a:t>OTUs</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41838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l-GR" altLang="en-US" sz="1600" dirty="0"/>
              <a:t>Το αποτέλεσμα είναι ένας πίνακας αποστάσεων που μπορεί να εξαχθεί και στο </a:t>
            </a:r>
            <a:r>
              <a:rPr lang="en-US" altLang="en-US" sz="1600" dirty="0"/>
              <a:t>Excel. </a:t>
            </a:r>
            <a:r>
              <a:rPr lang="el-GR" altLang="en-US" sz="1600" dirty="0"/>
              <a:t>ΠΡΟΣΟΧΗ, αν οι γενετικές αποστάσεις ξεπερνούν το 1,οοο τότε πιθανόν μέσα στο </a:t>
            </a:r>
            <a:r>
              <a:rPr lang="en-US" altLang="en-US" sz="1600" dirty="0"/>
              <a:t>dataset </a:t>
            </a:r>
            <a:r>
              <a:rPr lang="el-GR" altLang="en-US" sz="1600" dirty="0"/>
              <a:t>υπάρχουν αλληλουχίες που έχουν στοιχηθεί με αντίθετη κατεύθυνση, δηλαδή ενώ όλες είναι της φοράς 5’ – 3’ υπάρχουν κάποιες που είναι 3’ – 5’. Σε αυτή την περίπτωση πρέπει να ξαναγίνει η στοίχιση, αλλιώς όλοι οι υπολογισμοί αλλά και το δένδρο, θα είναι πλασματικοί. </a:t>
            </a:r>
            <a:endParaRPr lang="en-US" altLang="en-US" sz="1600" dirty="0"/>
          </a:p>
        </p:txBody>
      </p:sp>
      <p:pic>
        <p:nvPicPr>
          <p:cNvPr id="2" name="Picture 1">
            <a:extLst>
              <a:ext uri="{FF2B5EF4-FFF2-40B4-BE49-F238E27FC236}">
                <a16:creationId xmlns:a16="http://schemas.microsoft.com/office/drawing/2014/main" id="{BE077BB1-31BD-46AA-BF70-E2F3F8F729C8}"/>
              </a:ext>
            </a:extLst>
          </p:cNvPr>
          <p:cNvPicPr>
            <a:picLocks noChangeAspect="1"/>
          </p:cNvPicPr>
          <p:nvPr/>
        </p:nvPicPr>
        <p:blipFill>
          <a:blip r:embed="rId3"/>
          <a:stretch>
            <a:fillRect/>
          </a:stretch>
        </p:blipFill>
        <p:spPr>
          <a:xfrm>
            <a:off x="2817812" y="1585913"/>
            <a:ext cx="8991600" cy="5057775"/>
          </a:xfrm>
          <a:prstGeom prst="rect">
            <a:avLst/>
          </a:prstGeom>
        </p:spPr>
      </p:pic>
    </p:spTree>
    <p:extLst>
      <p:ext uri="{BB962C8B-B14F-4D97-AF65-F5344CB8AC3E}">
        <p14:creationId xmlns:p14="http://schemas.microsoft.com/office/powerpoint/2010/main" val="214562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Κάνοντας </a:t>
            </a:r>
            <a:r>
              <a:rPr lang="en-US" altLang="en-US" sz="2800" b="1" dirty="0">
                <a:solidFill>
                  <a:srgbClr val="FFC000"/>
                </a:solidFill>
              </a:rPr>
              <a:t>NJ </a:t>
            </a:r>
            <a:r>
              <a:rPr lang="el-GR" altLang="en-US" sz="2800" b="1" dirty="0">
                <a:solidFill>
                  <a:srgbClr val="FFC000"/>
                </a:solidFill>
              </a:rPr>
              <a:t>στο </a:t>
            </a:r>
            <a:r>
              <a:rPr lang="en-US" altLang="en-US" sz="2800" b="1" dirty="0">
                <a:solidFill>
                  <a:srgbClr val="FFC000"/>
                </a:solidFill>
              </a:rPr>
              <a:t>MEGA</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50982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Κλείνοντας το </a:t>
            </a:r>
            <a:r>
              <a:rPr lang="en-US" altLang="en-US" sz="1600" dirty="0"/>
              <a:t>Sequence Data Explorer, </a:t>
            </a:r>
            <a:r>
              <a:rPr lang="el-GR" altLang="en-US" sz="1600" dirty="0"/>
              <a:t>επιστρέφουμε στο κεντρικό κατάλογο επιλογών. Επιλέγοντας το </a:t>
            </a:r>
            <a:r>
              <a:rPr lang="en-US" altLang="en-US" sz="1600" dirty="0"/>
              <a:t>tab Phylogeny </a:t>
            </a:r>
          </a:p>
          <a:p>
            <a:pPr marL="0" indent="0">
              <a:buFont typeface="Arial" pitchFamily="34" charset="0"/>
              <a:buNone/>
            </a:pPr>
            <a:r>
              <a:rPr lang="el-GR" altLang="en-US" sz="1600" dirty="0"/>
              <a:t>και την επιλογή </a:t>
            </a:r>
            <a:r>
              <a:rPr lang="en-US" altLang="en-US" sz="1600" dirty="0"/>
              <a:t>Neighbor Joining Tree,  </a:t>
            </a:r>
            <a:r>
              <a:rPr lang="el-GR" altLang="en-US" sz="1600" dirty="0"/>
              <a:t>προκύπτει το παράθυρο που βλέπετε. Σε αυτό το παράθυρο ορίζονται οι παράμετροι της ανάλυσης, το μοντέλο υπολογισμού των γενετικών αποστάσεων, τον αριθμό των επαναλήψεων </a:t>
            </a:r>
            <a:r>
              <a:rPr lang="en-US" altLang="en-US" sz="1600" dirty="0"/>
              <a:t>bootstrap, </a:t>
            </a:r>
            <a:r>
              <a:rPr lang="el-GR" altLang="en-US" sz="1600" dirty="0"/>
              <a:t>κατά πόσο θέλετε να λαμβάνονται υπόψιν σε όλες τις συγκρίσεις τα κενά στην στοίχιση και οι άγνωστες βάσεις κ.α. </a:t>
            </a:r>
            <a:endParaRPr lang="en-US" altLang="en-US" sz="1600" b="1" dirty="0"/>
          </a:p>
        </p:txBody>
      </p:sp>
      <p:pic>
        <p:nvPicPr>
          <p:cNvPr id="2" name="Picture 1"/>
          <p:cNvPicPr>
            <a:picLocks noChangeAspect="1"/>
          </p:cNvPicPr>
          <p:nvPr/>
        </p:nvPicPr>
        <p:blipFill>
          <a:blip r:embed="rId3"/>
          <a:stretch>
            <a:fillRect/>
          </a:stretch>
        </p:blipFill>
        <p:spPr>
          <a:xfrm>
            <a:off x="2855933" y="1607355"/>
            <a:ext cx="9332891" cy="5249751"/>
          </a:xfrm>
          <a:prstGeom prst="rect">
            <a:avLst/>
          </a:prstGeom>
        </p:spPr>
      </p:pic>
      <p:cxnSp>
        <p:nvCxnSpPr>
          <p:cNvPr id="5" name="Straight Arrow Connector 4"/>
          <p:cNvCxnSpPr/>
          <p:nvPr/>
        </p:nvCxnSpPr>
        <p:spPr>
          <a:xfrm>
            <a:off x="4951412" y="2057400"/>
            <a:ext cx="1143000" cy="8382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1598612" y="2057400"/>
            <a:ext cx="3238479" cy="8382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51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Κάνοντας </a:t>
            </a:r>
            <a:r>
              <a:rPr lang="en-US" altLang="en-US" sz="2800" b="1" dirty="0">
                <a:solidFill>
                  <a:srgbClr val="FFC000"/>
                </a:solidFill>
              </a:rPr>
              <a:t>NJ </a:t>
            </a:r>
            <a:r>
              <a:rPr lang="el-GR" altLang="en-US" sz="2800" b="1" dirty="0">
                <a:solidFill>
                  <a:srgbClr val="FFC000"/>
                </a:solidFill>
              </a:rPr>
              <a:t>στο </a:t>
            </a:r>
            <a:r>
              <a:rPr lang="en-US" altLang="en-US" sz="2800" b="1" dirty="0">
                <a:solidFill>
                  <a:srgbClr val="FFC000"/>
                </a:solidFill>
              </a:rPr>
              <a:t>MEGA</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22026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Η ανάλυση προχωράει και μας δίνει το δένδρο </a:t>
            </a:r>
            <a:r>
              <a:rPr lang="en-US" altLang="en-US" sz="1600" dirty="0"/>
              <a:t>Neighbor Joining Tree</a:t>
            </a:r>
            <a:r>
              <a:rPr lang="el-GR" altLang="en-US" sz="1600" dirty="0"/>
              <a:t> μαζί με τον αριθμό των </a:t>
            </a:r>
            <a:r>
              <a:rPr lang="en-US" altLang="en-US" sz="1600" dirty="0"/>
              <a:t>bootstrap</a:t>
            </a:r>
            <a:r>
              <a:rPr lang="el-GR" altLang="en-US" sz="1600" dirty="0"/>
              <a:t> επαναλήψεων στις οποίες υποστηρίχθηκε αυτή η σχέση σε κάθε κόμβο του δένδρου</a:t>
            </a:r>
            <a:endParaRPr lang="en-US" altLang="en-US" sz="1600" b="1" dirty="0"/>
          </a:p>
        </p:txBody>
      </p:sp>
      <p:pic>
        <p:nvPicPr>
          <p:cNvPr id="3" name="Picture 2"/>
          <p:cNvPicPr>
            <a:picLocks noChangeAspect="1"/>
          </p:cNvPicPr>
          <p:nvPr/>
        </p:nvPicPr>
        <p:blipFill>
          <a:blip r:embed="rId3"/>
          <a:stretch>
            <a:fillRect/>
          </a:stretch>
        </p:blipFill>
        <p:spPr>
          <a:xfrm>
            <a:off x="2794358" y="1572719"/>
            <a:ext cx="9125122" cy="5132881"/>
          </a:xfrm>
          <a:prstGeom prst="rect">
            <a:avLst/>
          </a:prstGeom>
        </p:spPr>
      </p:pic>
      <p:sp>
        <p:nvSpPr>
          <p:cNvPr id="9" name="Rectangle 2"/>
          <p:cNvSpPr txBox="1">
            <a:spLocks noChangeArrowheads="1"/>
          </p:cNvSpPr>
          <p:nvPr/>
        </p:nvSpPr>
        <p:spPr>
          <a:xfrm>
            <a:off x="8151812" y="2632478"/>
            <a:ext cx="2514600" cy="567922"/>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solidFill>
                  <a:srgbClr val="FF0000"/>
                </a:solidFill>
              </a:rPr>
              <a:t>Τιμές υποστήριξης </a:t>
            </a:r>
            <a:r>
              <a:rPr lang="en-US" altLang="en-US" sz="1600" dirty="0">
                <a:solidFill>
                  <a:srgbClr val="FF0000"/>
                </a:solidFill>
              </a:rPr>
              <a:t>BOOTSTRAP</a:t>
            </a:r>
            <a:endParaRPr lang="en-US" altLang="en-US" sz="1600" b="1" dirty="0">
              <a:solidFill>
                <a:srgbClr val="FF0000"/>
              </a:solidFill>
            </a:endParaRPr>
          </a:p>
        </p:txBody>
      </p:sp>
      <p:cxnSp>
        <p:nvCxnSpPr>
          <p:cNvPr id="6" name="Straight Arrow Connector 5"/>
          <p:cNvCxnSpPr/>
          <p:nvPr/>
        </p:nvCxnSpPr>
        <p:spPr>
          <a:xfrm flipV="1">
            <a:off x="3579812" y="2819400"/>
            <a:ext cx="4724400" cy="2286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a:xfrm>
            <a:off x="8151812" y="4010718"/>
            <a:ext cx="3581400" cy="1399481"/>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solidFill>
                  <a:srgbClr val="FF0000"/>
                </a:solidFill>
              </a:rPr>
              <a:t>Χρησιμοποιώντας την κλίμακα αυτή μπορούμε να εκτιμήσουμε και από το δένδρο την απόσταση των αλληλουχιών (</a:t>
            </a:r>
            <a:r>
              <a:rPr lang="en-US" altLang="en-US" sz="1600" dirty="0">
                <a:solidFill>
                  <a:srgbClr val="FF0000"/>
                </a:solidFill>
              </a:rPr>
              <a:t>OTUs) </a:t>
            </a:r>
            <a:r>
              <a:rPr lang="el-GR" altLang="en-US" sz="1600" dirty="0">
                <a:solidFill>
                  <a:srgbClr val="FF0000"/>
                </a:solidFill>
              </a:rPr>
              <a:t>μεταξύ τους.</a:t>
            </a:r>
            <a:endParaRPr lang="en-US" altLang="en-US" sz="1600" b="1" dirty="0">
              <a:solidFill>
                <a:srgbClr val="FF0000"/>
              </a:solidFill>
            </a:endParaRPr>
          </a:p>
        </p:txBody>
      </p:sp>
      <p:cxnSp>
        <p:nvCxnSpPr>
          <p:cNvPr id="15" name="Straight Arrow Connector 14"/>
          <p:cNvCxnSpPr/>
          <p:nvPr/>
        </p:nvCxnSpPr>
        <p:spPr>
          <a:xfrm flipV="1">
            <a:off x="3579812" y="4197641"/>
            <a:ext cx="4724400" cy="2286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5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fontScale="925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Ενώνοντας 2 ή περισσότερα αρχεία (γονίδια) σε ένα ενιαίο αρχείο </a:t>
            </a:r>
            <a:r>
              <a:rPr lang="en-US" altLang="en-US" sz="2800" b="1" dirty="0">
                <a:solidFill>
                  <a:srgbClr val="FFC000"/>
                </a:solidFill>
              </a:rPr>
              <a:t>MEGA</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5"/>
            <a:ext cx="3124200" cy="4869645"/>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Σε μια ανάλυση μπορούμε να έχουμε στη διάθεση μας για κάθε </a:t>
            </a:r>
            <a:r>
              <a:rPr lang="en-US" altLang="en-US" sz="1600" dirty="0"/>
              <a:t>OTU </a:t>
            </a:r>
            <a:r>
              <a:rPr lang="el-GR" altLang="en-US" sz="1600" dirty="0"/>
              <a:t>τις αλληλουχίες από περισσότερα από ένα γονίδια. Σε αυτή την περίπτωση κάνουμε </a:t>
            </a:r>
            <a:r>
              <a:rPr lang="en-US" altLang="en-US" sz="1600" dirty="0"/>
              <a:t>concatenated </a:t>
            </a:r>
            <a:r>
              <a:rPr lang="el-GR" altLang="en-US" sz="1600" dirty="0"/>
              <a:t>ανάλυση. Για κάθε γονίδιο φτιάχνουμε ξεχωριστό αρχείο </a:t>
            </a:r>
            <a:r>
              <a:rPr lang="en-US" altLang="en-US" sz="1600" dirty="0"/>
              <a:t>MEGA </a:t>
            </a:r>
            <a:r>
              <a:rPr lang="el-GR" altLang="en-US" sz="1600" dirty="0"/>
              <a:t>και φροντίζουμε τα </a:t>
            </a:r>
            <a:r>
              <a:rPr lang="en-US" altLang="en-US" sz="1600" dirty="0"/>
              <a:t>OTUs </a:t>
            </a:r>
            <a:r>
              <a:rPr lang="el-GR" altLang="en-US" sz="1600" dirty="0"/>
              <a:t>και στα δυο αρχεία να εμφανίζονται στην ίδια σειρά, να φέρουν ακριβώς το ίδιο όνομα, να είναι όλα παρόντα (σε κάποιες αναλύσεις αυτό δεν είναι απαραίτητο). Αφού διαμορφώσουμε το κάθε αρχείο </a:t>
            </a:r>
            <a:r>
              <a:rPr lang="en-US" altLang="en-US" sz="1600" dirty="0"/>
              <a:t>MEGA </a:t>
            </a:r>
            <a:r>
              <a:rPr lang="el-GR" altLang="en-US" sz="1600" dirty="0"/>
              <a:t>κάνουμε </a:t>
            </a:r>
            <a:r>
              <a:rPr lang="en-US" altLang="en-US" sz="1600" dirty="0"/>
              <a:t>copy &amp; paste </a:t>
            </a:r>
            <a:r>
              <a:rPr lang="el-GR" altLang="en-US" sz="1600" dirty="0"/>
              <a:t>το </a:t>
            </a:r>
            <a:r>
              <a:rPr lang="el-GR" altLang="en-US" sz="1600" dirty="0" err="1"/>
              <a:t>μπλόκ</a:t>
            </a:r>
            <a:r>
              <a:rPr lang="el-GR" altLang="en-US" sz="1600" dirty="0"/>
              <a:t> των αλληλουχιών του ενός, μέσα στο άλλο όπως δείχνει η εικόνα. Η επεξεργασία αυτή γίνεται και πάλι σε κάποιο πρόγραμμα τύπου </a:t>
            </a:r>
            <a:r>
              <a:rPr lang="en-US" altLang="en-US" sz="1600" dirty="0"/>
              <a:t>TEXTPAD.</a:t>
            </a:r>
            <a:endParaRPr lang="en-US" altLang="en-US" sz="1600" b="1" dirty="0"/>
          </a:p>
        </p:txBody>
      </p:sp>
      <p:pic>
        <p:nvPicPr>
          <p:cNvPr id="2" name="Picture 1"/>
          <p:cNvPicPr>
            <a:picLocks noChangeAspect="1"/>
          </p:cNvPicPr>
          <p:nvPr/>
        </p:nvPicPr>
        <p:blipFill>
          <a:blip r:embed="rId3"/>
          <a:stretch>
            <a:fillRect/>
          </a:stretch>
        </p:blipFill>
        <p:spPr>
          <a:xfrm>
            <a:off x="3351213" y="1617593"/>
            <a:ext cx="7148812" cy="4021207"/>
          </a:xfrm>
          <a:prstGeom prst="rect">
            <a:avLst/>
          </a:prstGeom>
        </p:spPr>
      </p:pic>
      <p:sp>
        <p:nvSpPr>
          <p:cNvPr id="7" name="Rectangle 2"/>
          <p:cNvSpPr txBox="1">
            <a:spLocks noChangeArrowheads="1"/>
          </p:cNvSpPr>
          <p:nvPr/>
        </p:nvSpPr>
        <p:spPr>
          <a:xfrm>
            <a:off x="3351212" y="5697653"/>
            <a:ext cx="8534400" cy="626947"/>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Σε αυτό το αρχείο έχει ιδιαίτερη σημασία να ορίσουμε τα όρια των δυο γονιδίων όπως έχουμε ήδη δείξει σε προηγούμενη διαφάνεια. </a:t>
            </a:r>
            <a:endParaRPr lang="en-US" altLang="en-US" sz="1600" b="1" dirty="0"/>
          </a:p>
        </p:txBody>
      </p:sp>
    </p:spTree>
    <p:extLst>
      <p:ext uri="{BB962C8B-B14F-4D97-AF65-F5344CB8AC3E}">
        <p14:creationId xmlns:p14="http://schemas.microsoft.com/office/powerpoint/2010/main" val="398782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2894013" y="1643523"/>
            <a:ext cx="9294812" cy="5228332"/>
          </a:xfrm>
          <a:prstGeom prst="rect">
            <a:avLst/>
          </a:prstGeom>
        </p:spPr>
      </p:pic>
      <p:sp>
        <p:nvSpPr>
          <p:cNvPr id="105474" name="Rectangle 2"/>
          <p:cNvSpPr>
            <a:spLocks noGrp="1" noChangeArrowheads="1"/>
          </p:cNvSpPr>
          <p:nvPr>
            <p:ph type="body" idx="1"/>
          </p:nvPr>
        </p:nvSpPr>
        <p:spPr>
          <a:xfrm>
            <a:off x="531812" y="928196"/>
            <a:ext cx="11506200" cy="644524"/>
          </a:xfrm>
        </p:spPr>
        <p:txBody>
          <a:bodyPr>
            <a:normAutofit fontScale="925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Ενώνοντας 2 ή περισσότερα αρχεία (γονίδια) σε ένα ενιαίο αρχείο </a:t>
            </a:r>
            <a:r>
              <a:rPr lang="en-US" altLang="en-US" sz="2800" b="1" dirty="0">
                <a:solidFill>
                  <a:srgbClr val="FFC000"/>
                </a:solidFill>
              </a:rPr>
              <a:t>MEGA</a:t>
            </a:r>
            <a:r>
              <a:rPr lang="el-GR" altLang="en-US" sz="2800" b="1" dirty="0">
                <a:solidFill>
                  <a:srgbClr val="FFC000"/>
                </a:solidFill>
              </a:rPr>
              <a:t> </a:t>
            </a:r>
            <a:endParaRPr lang="el-GR" altLang="en-US" sz="2800" dirty="0"/>
          </a:p>
          <a:p>
            <a:pPr marL="0" indent="360363">
              <a:spcBef>
                <a:spcPts val="0"/>
              </a:spcBef>
              <a:buNone/>
            </a:pPr>
            <a:endParaRPr lang="en-US" altLang="en-US" sz="2800" dirty="0"/>
          </a:p>
          <a:p>
            <a:pPr>
              <a:buFont typeface="Wingdings" panose="05000000000000000000" pitchFamily="2" charset="2"/>
              <a:buChar char="Ø"/>
            </a:pP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25836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l-GR" altLang="en-US" sz="1600" dirty="0"/>
              <a:t>Αν είχαμε στη διάθεση μας δυο γονίδια ή δια-γονιδιακές περιοχές ή συνδυασμούς αυτών, θα ορίζαμε εδώ τα όρια τους. Επίσης, από εδώ επιλέγουμε σε ποιο γονίδιο θα έχουν εφαρμογή οι αναλύσεις που θα κάνουμε επιλέγοντας ή από-επιλέγοντας το από εδώ. </a:t>
            </a:r>
            <a:endParaRPr lang="en-US" altLang="en-US" sz="1600" b="1" dirty="0"/>
          </a:p>
        </p:txBody>
      </p:sp>
    </p:spTree>
    <p:extLst>
      <p:ext uri="{BB962C8B-B14F-4D97-AF65-F5344CB8AC3E}">
        <p14:creationId xmlns:p14="http://schemas.microsoft.com/office/powerpoint/2010/main" val="277655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Επιλογή μοντέλου </a:t>
            </a:r>
            <a:r>
              <a:rPr lang="el-GR" altLang="en-US" sz="2800" b="1" dirty="0" err="1">
                <a:solidFill>
                  <a:srgbClr val="FFC000"/>
                </a:solidFill>
              </a:rPr>
              <a:t>νουκλεοτιδικής</a:t>
            </a:r>
            <a:r>
              <a:rPr lang="el-GR" altLang="en-US" sz="2800" b="1" dirty="0">
                <a:solidFill>
                  <a:srgbClr val="FFC000"/>
                </a:solidFill>
              </a:rPr>
              <a:t> υποκατάστασης στο </a:t>
            </a:r>
            <a:r>
              <a:rPr lang="en-US" altLang="en-US" sz="2800" b="1" dirty="0">
                <a:solidFill>
                  <a:srgbClr val="FFC000"/>
                </a:solidFill>
              </a:rPr>
              <a:t>MEGA</a:t>
            </a:r>
            <a:r>
              <a:rPr lang="el-GR" altLang="en-US" sz="2800" b="1" dirty="0">
                <a:solidFill>
                  <a:srgbClr val="FFC000"/>
                </a:solidFill>
              </a:rPr>
              <a:t> </a:t>
            </a:r>
            <a:endParaRPr lang="el-GR" altLang="en-US" sz="2800" dirty="0"/>
          </a:p>
          <a:p>
            <a:pPr marL="0" indent="360363">
              <a:spcBef>
                <a:spcPts val="0"/>
              </a:spcBef>
              <a:buNone/>
            </a:pPr>
            <a:endParaRPr lang="en-US" altLang="en-US" sz="2800" dirty="0"/>
          </a:p>
          <a:p>
            <a:pPr>
              <a:buFont typeface="Wingdings" panose="05000000000000000000" pitchFamily="2" charset="2"/>
              <a:buChar char="Ø"/>
            </a:pP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524975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l-GR" altLang="en-US" sz="1500" dirty="0"/>
              <a:t>Αν είχαμε στη διάθεση μας δυο γονίδια ή δια-γονιδιακές περιοχές ή συνδυασμούς αυτών, θα είχαμε ήδη ορίσει τα όρια τους και θα έπρεπε για κάθε γονίδιο να βρούμε το μοντέλο </a:t>
            </a:r>
            <a:r>
              <a:rPr lang="el-GR" altLang="en-US" sz="1500" dirty="0" err="1"/>
              <a:t>νουκλεοτιδικής</a:t>
            </a:r>
            <a:r>
              <a:rPr lang="el-GR" altLang="en-US" sz="1500" dirty="0"/>
              <a:t> </a:t>
            </a:r>
            <a:r>
              <a:rPr lang="en-US" altLang="en-US" sz="1500" dirty="0"/>
              <a:t>(56 </a:t>
            </a:r>
            <a:r>
              <a:rPr lang="el-GR" altLang="en-US" sz="1500" dirty="0"/>
              <a:t>πιθανά μοντέλα) υποκατάστασης που καλύτερα περιγράφει τις αλλαγές που παρατηρούνται στις διάφορες θέσεις του γονιδίου, από </a:t>
            </a:r>
            <a:r>
              <a:rPr lang="en-US" altLang="en-US" sz="1500" dirty="0"/>
              <a:t>OTU </a:t>
            </a:r>
            <a:r>
              <a:rPr lang="el-GR" altLang="en-US" sz="1500" dirty="0"/>
              <a:t>σε </a:t>
            </a:r>
            <a:r>
              <a:rPr lang="en-US" altLang="en-US" sz="1500" dirty="0"/>
              <a:t>OTU</a:t>
            </a:r>
            <a:r>
              <a:rPr lang="el-GR" altLang="en-US" sz="1500" dirty="0"/>
              <a:t>. Κάθε φορά επιλέγουμε το γονίδιο που θέλουμε να διερευνήσουμε από το </a:t>
            </a:r>
            <a:r>
              <a:rPr lang="en-US" altLang="en-US" sz="1500" dirty="0"/>
              <a:t>tab Select and Edit Gene/Domains</a:t>
            </a:r>
            <a:r>
              <a:rPr lang="el-GR" altLang="en-US" sz="1500" dirty="0"/>
              <a:t> και στη συνέχεια επιλέγουμε </a:t>
            </a:r>
            <a:r>
              <a:rPr lang="en-US" altLang="en-US" sz="1500" b="1" dirty="0"/>
              <a:t>Models </a:t>
            </a:r>
            <a:r>
              <a:rPr lang="el-GR" altLang="en-US" sz="1500" dirty="0"/>
              <a:t>και την επιλογή </a:t>
            </a:r>
            <a:r>
              <a:rPr lang="en-US" altLang="en-US" sz="1500" b="1" dirty="0"/>
              <a:t>Find Best DNA/protein model. </a:t>
            </a:r>
          </a:p>
        </p:txBody>
      </p:sp>
      <p:pic>
        <p:nvPicPr>
          <p:cNvPr id="4" name="Picture 3"/>
          <p:cNvPicPr>
            <a:picLocks noChangeAspect="1"/>
          </p:cNvPicPr>
          <p:nvPr/>
        </p:nvPicPr>
        <p:blipFill>
          <a:blip r:embed="rId3"/>
          <a:stretch>
            <a:fillRect/>
          </a:stretch>
        </p:blipFill>
        <p:spPr>
          <a:xfrm>
            <a:off x="2855934" y="1608249"/>
            <a:ext cx="9332891" cy="5249751"/>
          </a:xfrm>
          <a:prstGeom prst="rect">
            <a:avLst/>
          </a:prstGeom>
        </p:spPr>
      </p:pic>
      <p:cxnSp>
        <p:nvCxnSpPr>
          <p:cNvPr id="6" name="Straight Arrow Connector 5"/>
          <p:cNvCxnSpPr/>
          <p:nvPr/>
        </p:nvCxnSpPr>
        <p:spPr>
          <a:xfrm flipH="1">
            <a:off x="836613" y="2057400"/>
            <a:ext cx="2819399" cy="40386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70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Επιλογή μοντέλου </a:t>
            </a:r>
            <a:r>
              <a:rPr lang="el-GR" altLang="en-US" sz="2800" b="1" dirty="0" err="1">
                <a:solidFill>
                  <a:srgbClr val="FFC000"/>
                </a:solidFill>
              </a:rPr>
              <a:t>νουκλεοτιδικής</a:t>
            </a:r>
            <a:r>
              <a:rPr lang="el-GR" altLang="en-US" sz="2800" b="1" dirty="0">
                <a:solidFill>
                  <a:srgbClr val="FFC000"/>
                </a:solidFill>
              </a:rPr>
              <a:t> υποκατάστασης στο </a:t>
            </a:r>
            <a:r>
              <a:rPr lang="en-US" altLang="en-US" sz="2800" b="1" dirty="0">
                <a:solidFill>
                  <a:srgbClr val="FFC000"/>
                </a:solidFill>
              </a:rPr>
              <a:t>MEGA</a:t>
            </a:r>
            <a:r>
              <a:rPr lang="el-GR" altLang="en-US" sz="2800" b="1" dirty="0">
                <a:solidFill>
                  <a:srgbClr val="FFC000"/>
                </a:solidFill>
              </a:rPr>
              <a:t> </a:t>
            </a:r>
            <a:endParaRPr lang="el-GR" altLang="en-US" sz="2800" dirty="0"/>
          </a:p>
          <a:p>
            <a:pPr marL="0" indent="360363">
              <a:spcBef>
                <a:spcPts val="0"/>
              </a:spcBef>
              <a:buNone/>
            </a:pPr>
            <a:endParaRPr lang="en-US" altLang="en-US" sz="2800" dirty="0"/>
          </a:p>
          <a:p>
            <a:pPr>
              <a:buFont typeface="Wingdings" panose="05000000000000000000" pitchFamily="2" charset="2"/>
              <a:buChar char="Ø"/>
            </a:pP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15168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n-US" altLang="en-US" sz="1600" dirty="0"/>
              <a:t>To </a:t>
            </a:r>
            <a:r>
              <a:rPr lang="el-GR" altLang="en-US" sz="1600" dirty="0"/>
              <a:t>πρόγραμμα θα τρέξει με τις παραμέτρους που του ορίσαμε και στη συνέχεια θα προβάλει έναν πίνακα με το καλύτερο μοντέλο πρώτο στη σειρά.</a:t>
            </a:r>
            <a:endParaRPr lang="en-US" altLang="en-US" sz="1600" b="1" dirty="0"/>
          </a:p>
        </p:txBody>
      </p:sp>
      <p:pic>
        <p:nvPicPr>
          <p:cNvPr id="7" name="Picture 6"/>
          <p:cNvPicPr>
            <a:picLocks noChangeAspect="1"/>
          </p:cNvPicPr>
          <p:nvPr/>
        </p:nvPicPr>
        <p:blipFill>
          <a:blip r:embed="rId3"/>
          <a:stretch>
            <a:fillRect/>
          </a:stretch>
        </p:blipFill>
        <p:spPr>
          <a:xfrm>
            <a:off x="2719552" y="1607356"/>
            <a:ext cx="7413460" cy="4170071"/>
          </a:xfrm>
          <a:prstGeom prst="rect">
            <a:avLst/>
          </a:prstGeom>
        </p:spPr>
      </p:pic>
      <p:cxnSp>
        <p:nvCxnSpPr>
          <p:cNvPr id="9" name="Straight Arrow Connector 8"/>
          <p:cNvCxnSpPr/>
          <p:nvPr/>
        </p:nvCxnSpPr>
        <p:spPr>
          <a:xfrm>
            <a:off x="2360612" y="2667000"/>
            <a:ext cx="1219200" cy="211249"/>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a:xfrm>
            <a:off x="227012" y="3425422"/>
            <a:ext cx="2514600" cy="2899178"/>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l-GR" altLang="en-US" sz="1600" dirty="0"/>
              <a:t>Τα μοντέλα εντάσσονται σε ευρύτερες κατηγορίες και με αυτό τον τρόπο τα εφαρμόζουμε σε αναλύσεις πιο σύνθετες όπως η </a:t>
            </a:r>
            <a:r>
              <a:rPr lang="en-US" altLang="en-US" sz="1600" dirty="0"/>
              <a:t>Bayesian Inference </a:t>
            </a:r>
            <a:r>
              <a:rPr lang="el-GR" altLang="en-US" sz="1600" dirty="0"/>
              <a:t>και η </a:t>
            </a:r>
            <a:r>
              <a:rPr lang="en-US" altLang="en-US" sz="1600" dirty="0"/>
              <a:t>Maximum Likelihood</a:t>
            </a:r>
            <a:r>
              <a:rPr lang="el-GR" altLang="en-US" sz="1600" dirty="0"/>
              <a:t>. Σε μεθόδους απλές όπως η </a:t>
            </a:r>
            <a:r>
              <a:rPr lang="en-US" altLang="en-US" sz="1600" dirty="0"/>
              <a:t>NJ </a:t>
            </a:r>
            <a:r>
              <a:rPr lang="el-GR" altLang="en-US" sz="1600" dirty="0"/>
              <a:t>συνήθως δεν κάνουμε ιδιαίτερη διερεύνηση σε μοντέλα, αλλά εφαρμόζουμε τα σχετικά πιο απλά, όπως τ</a:t>
            </a:r>
            <a:r>
              <a:rPr lang="en-US" altLang="en-US" sz="1600" dirty="0"/>
              <a:t>o K2p. </a:t>
            </a:r>
            <a:r>
              <a:rPr lang="el-GR" altLang="en-US" sz="1600" dirty="0"/>
              <a:t> </a:t>
            </a:r>
            <a:endParaRPr lang="en-US" altLang="en-US" sz="1600" b="1" dirty="0"/>
          </a:p>
        </p:txBody>
      </p:sp>
      <p:sp>
        <p:nvSpPr>
          <p:cNvPr id="16" name="Rectangle 2"/>
          <p:cNvSpPr txBox="1">
            <a:spLocks noChangeArrowheads="1"/>
          </p:cNvSpPr>
          <p:nvPr/>
        </p:nvSpPr>
        <p:spPr>
          <a:xfrm>
            <a:off x="2753672" y="5830260"/>
            <a:ext cx="7379340" cy="79913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l-GR" altLang="en-US" sz="1600" dirty="0"/>
              <a:t>Υπάρχουν και άλλα πιο αποτελεσματικά και δημοφιλή προγράμματα για επιλογή μοντέλου, όπως το </a:t>
            </a:r>
            <a:r>
              <a:rPr lang="en-US" altLang="en-US" sz="1600" dirty="0" err="1"/>
              <a:t>partionfinder</a:t>
            </a:r>
            <a:r>
              <a:rPr lang="en-US" altLang="en-US" sz="1600" dirty="0"/>
              <a:t>, </a:t>
            </a:r>
            <a:r>
              <a:rPr lang="el-GR" altLang="en-US" sz="1600" dirty="0"/>
              <a:t>που όμως απαιτούν παραπάνω πληροφοριακό </a:t>
            </a:r>
            <a:r>
              <a:rPr lang="en-US" altLang="en-US" sz="1600" dirty="0"/>
              <a:t>background. </a:t>
            </a:r>
            <a:endParaRPr lang="en-US" altLang="en-US" sz="1600" b="1" dirty="0"/>
          </a:p>
        </p:txBody>
      </p:sp>
      <p:sp>
        <p:nvSpPr>
          <p:cNvPr id="17" name="Rectangle 2"/>
          <p:cNvSpPr txBox="1">
            <a:spLocks noChangeArrowheads="1"/>
          </p:cNvSpPr>
          <p:nvPr/>
        </p:nvSpPr>
        <p:spPr>
          <a:xfrm>
            <a:off x="10303158" y="3276600"/>
            <a:ext cx="1752600" cy="1203638"/>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l-GR" altLang="en-US" sz="1600" dirty="0"/>
              <a:t>Την εφαρμογή μοντέλου στην </a:t>
            </a:r>
            <a:r>
              <a:rPr lang="en-US" altLang="en-US" sz="1600" dirty="0"/>
              <a:t>Bayesian Inference</a:t>
            </a:r>
            <a:r>
              <a:rPr lang="el-GR" altLang="en-US" sz="1600" dirty="0"/>
              <a:t>, θα την δούμε παρακάτω. </a:t>
            </a:r>
            <a:endParaRPr lang="en-US" altLang="en-US" sz="1600" b="1" dirty="0"/>
          </a:p>
        </p:txBody>
      </p:sp>
    </p:spTree>
    <p:extLst>
      <p:ext uri="{BB962C8B-B14F-4D97-AF65-F5344CB8AC3E}">
        <p14:creationId xmlns:p14="http://schemas.microsoft.com/office/powerpoint/2010/main" val="22406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l-GR" altLang="en-US" sz="2800" b="1" dirty="0">
                <a:solidFill>
                  <a:srgbClr val="FFC000"/>
                </a:solidFill>
              </a:rPr>
              <a:t>Μοντέλα </a:t>
            </a:r>
            <a:r>
              <a:rPr lang="el-GR" altLang="en-US" sz="2800" b="1" dirty="0" err="1">
                <a:solidFill>
                  <a:srgbClr val="FFC000"/>
                </a:solidFill>
              </a:rPr>
              <a:t>νουκλεοτιδικής</a:t>
            </a:r>
            <a:r>
              <a:rPr lang="el-GR" altLang="en-US" sz="2800" b="1" dirty="0">
                <a:solidFill>
                  <a:srgbClr val="FFC000"/>
                </a:solidFill>
              </a:rPr>
              <a:t> υποκατάστασης </a:t>
            </a:r>
            <a:endParaRPr lang="el-GR" altLang="en-US" sz="2800" dirty="0"/>
          </a:p>
          <a:p>
            <a:pPr marL="0" indent="360363">
              <a:spcBef>
                <a:spcPts val="0"/>
              </a:spcBef>
              <a:buNone/>
            </a:pPr>
            <a:endParaRPr lang="en-US" altLang="en-US" sz="2800" dirty="0"/>
          </a:p>
          <a:p>
            <a:pPr>
              <a:buFont typeface="Wingdings" panose="05000000000000000000" pitchFamily="2" charset="2"/>
              <a:buChar char="Ø"/>
            </a:pP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4" name="Rectangle 2"/>
          <p:cNvSpPr txBox="1">
            <a:spLocks noChangeArrowheads="1"/>
          </p:cNvSpPr>
          <p:nvPr/>
        </p:nvSpPr>
        <p:spPr>
          <a:xfrm>
            <a:off x="0" y="1752600"/>
            <a:ext cx="2971800" cy="221158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l-GR" altLang="en-US" sz="1600" dirty="0"/>
              <a:t>Τα διάφορα μοντέλα και οι σχέσεις μεταξύ των μοντέλων. Υπάρχουν κάποια γενικά μοντέλα και τα υπόλοιπα είναι υποπεριπτώσεις αυτών. Το πιο απλό μοντέλο είναι το </a:t>
            </a:r>
            <a:r>
              <a:rPr lang="en-US" altLang="en-US" sz="1600" dirty="0"/>
              <a:t>Jukes-Cantor (JC, 1969) </a:t>
            </a:r>
            <a:r>
              <a:rPr lang="el-GR" altLang="en-US" sz="1600" dirty="0"/>
              <a:t>και το πιο σύνθετο είναι το </a:t>
            </a:r>
            <a:r>
              <a:rPr lang="en-US" altLang="en-US" sz="1600" dirty="0"/>
              <a:t>General Time Reversible Model (GTR).</a:t>
            </a:r>
            <a:endParaRPr lang="en-US" altLang="en-US" sz="1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612" y="1732546"/>
            <a:ext cx="6781800" cy="4951373"/>
          </a:xfrm>
          <a:prstGeom prst="rect">
            <a:avLst/>
          </a:prstGeom>
        </p:spPr>
      </p:pic>
    </p:spTree>
    <p:extLst>
      <p:ext uri="{BB962C8B-B14F-4D97-AF65-F5344CB8AC3E}">
        <p14:creationId xmlns:p14="http://schemas.microsoft.com/office/powerpoint/2010/main" val="151070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Κορεσμός νουκλεοτιδικών υποκαταστάσεων </a:t>
            </a: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98786" y="1589754"/>
            <a:ext cx="3352800" cy="15930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just">
              <a:buNone/>
            </a:pPr>
            <a:r>
              <a:rPr lang="el-GR" altLang="en-US" sz="1600" dirty="0"/>
              <a:t>Ένα από τα κυρίαρχα προβλήματα κατά τη φυλογένεση είναι ο κορεσμός των νουκλεοτιδικών υποκαταστάσεων. Ιδιαίτερα έντονο πρόβλημα στις περιπτώσεις που δεν έχει γίνει σωστή επιλογή μοριακού δείκτη. </a:t>
            </a:r>
            <a:r>
              <a:rPr lang="en-US" altLang="en-US" sz="1600" dirty="0"/>
              <a:t> </a:t>
            </a:r>
            <a:r>
              <a:rPr lang="el-GR" altLang="en-US" sz="1600" dirty="0"/>
              <a:t>Μέρος αυτού του προβλήματος το αντιμετωπίζουν τα διάφορα </a:t>
            </a:r>
            <a:r>
              <a:rPr lang="el-GR" altLang="en-US" sz="1600" dirty="0" err="1"/>
              <a:t>μοτέλα</a:t>
            </a:r>
            <a:r>
              <a:rPr lang="el-GR" altLang="en-US" sz="1600" dirty="0"/>
              <a:t> που αναφέραμε πριν. </a:t>
            </a:r>
            <a:endParaRPr lang="en-US" altLang="en-US" sz="1600" b="1" dirty="0"/>
          </a:p>
        </p:txBody>
      </p:sp>
      <p:pic>
        <p:nvPicPr>
          <p:cNvPr id="2" name="Picture 1">
            <a:extLst>
              <a:ext uri="{FF2B5EF4-FFF2-40B4-BE49-F238E27FC236}">
                <a16:creationId xmlns:a16="http://schemas.microsoft.com/office/drawing/2014/main" id="{C98BC2B1-B973-43F9-8591-4088DD169FB2}"/>
              </a:ext>
            </a:extLst>
          </p:cNvPr>
          <p:cNvPicPr>
            <a:picLocks noChangeAspect="1"/>
          </p:cNvPicPr>
          <p:nvPr/>
        </p:nvPicPr>
        <p:blipFill>
          <a:blip r:embed="rId3"/>
          <a:stretch>
            <a:fillRect/>
          </a:stretch>
        </p:blipFill>
        <p:spPr>
          <a:xfrm>
            <a:off x="3518607" y="1645824"/>
            <a:ext cx="3460769" cy="3916776"/>
          </a:xfrm>
          <a:prstGeom prst="rect">
            <a:avLst/>
          </a:prstGeom>
        </p:spPr>
      </p:pic>
      <p:sp>
        <p:nvSpPr>
          <p:cNvPr id="11" name="Rectangle 2">
            <a:extLst>
              <a:ext uri="{FF2B5EF4-FFF2-40B4-BE49-F238E27FC236}">
                <a16:creationId xmlns:a16="http://schemas.microsoft.com/office/drawing/2014/main" id="{2C3D1506-CAC5-4E52-9796-452568F0C9A9}"/>
              </a:ext>
            </a:extLst>
          </p:cNvPr>
          <p:cNvSpPr txBox="1">
            <a:spLocks noChangeArrowheads="1"/>
          </p:cNvSpPr>
          <p:nvPr/>
        </p:nvSpPr>
        <p:spPr>
          <a:xfrm>
            <a:off x="3518607" y="5558589"/>
            <a:ext cx="3210619" cy="106680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just">
              <a:buNone/>
            </a:pPr>
            <a:r>
              <a:rPr lang="el-GR" altLang="en-US" sz="1600" dirty="0"/>
              <a:t>Στην εικόνα επάνω, διερευνάται αυτό το θέμα σε 13 γονίδια που χρησιμοποιούνται συχνά σε φυλογενέσεις. </a:t>
            </a:r>
            <a:endParaRPr lang="en-US" altLang="en-US" sz="1600" dirty="0"/>
          </a:p>
        </p:txBody>
      </p:sp>
      <p:sp>
        <p:nvSpPr>
          <p:cNvPr id="12" name="Rectangle 2">
            <a:extLst>
              <a:ext uri="{FF2B5EF4-FFF2-40B4-BE49-F238E27FC236}">
                <a16:creationId xmlns:a16="http://schemas.microsoft.com/office/drawing/2014/main" id="{E9D7AD40-DA88-46F8-849B-5448D77AF052}"/>
              </a:ext>
            </a:extLst>
          </p:cNvPr>
          <p:cNvSpPr txBox="1">
            <a:spLocks noChangeArrowheads="1"/>
          </p:cNvSpPr>
          <p:nvPr/>
        </p:nvSpPr>
        <p:spPr>
          <a:xfrm>
            <a:off x="7046397" y="1572720"/>
            <a:ext cx="4991614" cy="292308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just">
              <a:buNone/>
            </a:pPr>
            <a:r>
              <a:rPr lang="el-GR" altLang="en-US" sz="1600" dirty="0"/>
              <a:t>Όταν δεν υπάρχει κορεσμός στις νουκλεοτιδικές υποκαταστάσεις [τις διακρίνουμε σε μεταπτώσεις (</a:t>
            </a:r>
            <a:r>
              <a:rPr lang="en-US" altLang="en-US" sz="1600" dirty="0" err="1"/>
              <a:t>Ts</a:t>
            </a:r>
            <a:r>
              <a:rPr lang="en-US" altLang="en-US" sz="1600" dirty="0"/>
              <a:t>) </a:t>
            </a:r>
            <a:r>
              <a:rPr lang="el-GR" altLang="en-US" sz="1600" dirty="0"/>
              <a:t>και μεταστροφές </a:t>
            </a:r>
            <a:r>
              <a:rPr lang="en-US" altLang="en-US" sz="1600" dirty="0"/>
              <a:t>(Tv)</a:t>
            </a:r>
            <a:r>
              <a:rPr lang="el-GR" altLang="en-US" sz="1600" dirty="0"/>
              <a:t>]</a:t>
            </a:r>
            <a:r>
              <a:rPr lang="en-US" altLang="en-US" sz="1600" dirty="0"/>
              <a:t> </a:t>
            </a:r>
            <a:r>
              <a:rPr lang="el-GR" altLang="en-US" sz="1600" dirty="0"/>
              <a:t>μεταξύ των αλληλουχιών των </a:t>
            </a:r>
            <a:r>
              <a:rPr lang="en-US" altLang="en-US" sz="1600" dirty="0"/>
              <a:t>OTUs, </a:t>
            </a:r>
            <a:r>
              <a:rPr lang="el-GR" altLang="en-US" sz="1600" dirty="0"/>
              <a:t>τότε έχουμε γραμμική αύξηση αυτών συναρτήσει της γενετικής απόστασης που χωρίζει τις αλληλουχίες. Αν υπάρχει κορεσμός τότε παρατηρείται πλατό στο γράφημα, δηλαδή παρά το ότι αυξάνει η γενετική απόσταση, δεν μεταβάλλεται ο αριθμός των υποκαταστάσεων. </a:t>
            </a:r>
          </a:p>
          <a:p>
            <a:pPr marL="0" indent="0" algn="just">
              <a:buNone/>
            </a:pPr>
            <a:r>
              <a:rPr lang="el-GR" altLang="en-US" sz="1600" dirty="0"/>
              <a:t>Εκτός της οπτικής διερεύνησης του κορεσμού, υπάρχουν και εξειδικευμένες στατιστικές δοκιμασίες που μπορούν να εξετάσουν αυτό το φαινόμενο.</a:t>
            </a:r>
            <a:endParaRPr lang="en-US" altLang="en-US" sz="1600" dirty="0"/>
          </a:p>
        </p:txBody>
      </p:sp>
      <p:pic>
        <p:nvPicPr>
          <p:cNvPr id="3" name="Picture 2">
            <a:extLst>
              <a:ext uri="{FF2B5EF4-FFF2-40B4-BE49-F238E27FC236}">
                <a16:creationId xmlns:a16="http://schemas.microsoft.com/office/drawing/2014/main" id="{1F92F473-8E5A-4AD2-A78B-4B32B4997542}"/>
              </a:ext>
            </a:extLst>
          </p:cNvPr>
          <p:cNvPicPr>
            <a:picLocks noChangeAspect="1"/>
          </p:cNvPicPr>
          <p:nvPr/>
        </p:nvPicPr>
        <p:blipFill>
          <a:blip r:embed="rId4"/>
          <a:stretch>
            <a:fillRect/>
          </a:stretch>
        </p:blipFill>
        <p:spPr>
          <a:xfrm>
            <a:off x="150812" y="4442076"/>
            <a:ext cx="3234137" cy="1524000"/>
          </a:xfrm>
          <a:prstGeom prst="rect">
            <a:avLst/>
          </a:prstGeom>
        </p:spPr>
      </p:pic>
      <p:sp>
        <p:nvSpPr>
          <p:cNvPr id="4" name="Rectangle 3">
            <a:extLst>
              <a:ext uri="{FF2B5EF4-FFF2-40B4-BE49-F238E27FC236}">
                <a16:creationId xmlns:a16="http://schemas.microsoft.com/office/drawing/2014/main" id="{C7482541-D695-41A3-B9BB-AB7E25C56990}"/>
              </a:ext>
            </a:extLst>
          </p:cNvPr>
          <p:cNvSpPr/>
          <p:nvPr/>
        </p:nvSpPr>
        <p:spPr>
          <a:xfrm>
            <a:off x="117075" y="5983110"/>
            <a:ext cx="3234137" cy="830997"/>
          </a:xfrm>
          <a:prstGeom prst="rect">
            <a:avLst/>
          </a:prstGeom>
        </p:spPr>
        <p:txBody>
          <a:bodyPr wrap="square">
            <a:spAutoFit/>
          </a:bodyPr>
          <a:lstStyle/>
          <a:p>
            <a:pPr algn="just"/>
            <a:r>
              <a:rPr lang="el-GR" sz="1600" dirty="0"/>
              <a:t>Αντικαταστάσεις μεταξύ </a:t>
            </a:r>
            <a:r>
              <a:rPr lang="el-GR" sz="1600" dirty="0" err="1"/>
              <a:t>πουρινών</a:t>
            </a:r>
            <a:r>
              <a:rPr lang="el-GR" sz="1600" dirty="0"/>
              <a:t> (A,G) ή μεταξύ </a:t>
            </a:r>
            <a:r>
              <a:rPr lang="el-GR" sz="1600" dirty="0" err="1"/>
              <a:t>πυριμιδινών</a:t>
            </a:r>
            <a:r>
              <a:rPr lang="el-GR" sz="1600" dirty="0"/>
              <a:t> (C, T) λέγονται  μεταπτώσεις</a:t>
            </a:r>
            <a:endParaRPr lang="en-US" sz="1600" dirty="0"/>
          </a:p>
        </p:txBody>
      </p:sp>
    </p:spTree>
    <p:extLst>
      <p:ext uri="{BB962C8B-B14F-4D97-AF65-F5344CB8AC3E}">
        <p14:creationId xmlns:p14="http://schemas.microsoft.com/office/powerpoint/2010/main" val="276172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531812" y="928196"/>
            <a:ext cx="11506200" cy="644524"/>
          </a:xfrm>
        </p:spPr>
        <p:txBody>
          <a:bodyPr>
            <a:normAutofit fontScale="85000" lnSpcReduction="200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Διερευνώντας τον κορεσμό των νουκλεοτιδικών υποκαταστάσεων με το </a:t>
            </a:r>
            <a:r>
              <a:rPr lang="en-US" altLang="en-US" sz="2800" b="1" dirty="0">
                <a:solidFill>
                  <a:srgbClr val="FFC000"/>
                </a:solidFill>
              </a:rPr>
              <a:t>DAMBE (http://dambe.bio.uottawa.ca/DAMBE/dambe.aspx)</a:t>
            </a: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1" name="Rectangle 2">
            <a:extLst>
              <a:ext uri="{FF2B5EF4-FFF2-40B4-BE49-F238E27FC236}">
                <a16:creationId xmlns:a16="http://schemas.microsoft.com/office/drawing/2014/main" id="{2C3D1506-CAC5-4E52-9796-452568F0C9A9}"/>
              </a:ext>
            </a:extLst>
          </p:cNvPr>
          <p:cNvSpPr txBox="1">
            <a:spLocks noChangeArrowheads="1"/>
          </p:cNvSpPr>
          <p:nvPr/>
        </p:nvSpPr>
        <p:spPr>
          <a:xfrm>
            <a:off x="150812" y="1886024"/>
            <a:ext cx="2514600" cy="3828976"/>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l-GR" altLang="en-US" sz="1600" dirty="0"/>
              <a:t>Με το πρόγραμμα </a:t>
            </a:r>
            <a:r>
              <a:rPr lang="en-US" altLang="en-US" sz="1600" dirty="0"/>
              <a:t>DAMBE </a:t>
            </a:r>
            <a:r>
              <a:rPr lang="el-GR" altLang="en-US" sz="1600" dirty="0"/>
              <a:t>μπορεί να διερευνηθεί το θέμα του κορεσμού. Αν έχουμε περισσότερα του ενός γονίδια, ο κορεσμός εξετάζεται για καθένα από αυτά. Αν πρόκειται για γονίδιο που κωδικοποιεί πρωτεΐνη, υπάρχει τρόπος να εξετάσουμε κορεσμό στην 1</a:t>
            </a:r>
            <a:r>
              <a:rPr lang="el-GR" altLang="en-US" sz="1600" baseline="30000" dirty="0"/>
              <a:t>η</a:t>
            </a:r>
            <a:r>
              <a:rPr lang="el-GR" altLang="en-US" sz="1600" dirty="0"/>
              <a:t>, 2</a:t>
            </a:r>
            <a:r>
              <a:rPr lang="el-GR" altLang="en-US" sz="1600" baseline="30000" dirty="0"/>
              <a:t>η</a:t>
            </a:r>
            <a:r>
              <a:rPr lang="el-GR" altLang="en-US" sz="1600" dirty="0"/>
              <a:t> , ή 3</a:t>
            </a:r>
            <a:r>
              <a:rPr lang="el-GR" altLang="en-US" sz="1600" baseline="30000" dirty="0"/>
              <a:t>η</a:t>
            </a:r>
            <a:r>
              <a:rPr lang="el-GR" altLang="en-US" sz="1600" dirty="0"/>
              <a:t> θέση των </a:t>
            </a:r>
            <a:r>
              <a:rPr lang="el-GR" altLang="en-US" sz="1600" dirty="0" err="1"/>
              <a:t>κωδικονίων</a:t>
            </a:r>
            <a:r>
              <a:rPr lang="el-GR" altLang="en-US" sz="1600" dirty="0"/>
              <a:t>.</a:t>
            </a:r>
            <a:r>
              <a:rPr lang="el-GR" altLang="en-US" sz="1600" baseline="30000" dirty="0"/>
              <a:t> </a:t>
            </a:r>
            <a:r>
              <a:rPr lang="el-GR" altLang="en-US" sz="1600" dirty="0"/>
              <a:t>Λόγω του εκφυλισμού του γενετικού κώδικα, αναμένουμε να έχουμε υψηλότερο κορεσμό στην 3</a:t>
            </a:r>
            <a:r>
              <a:rPr lang="el-GR" altLang="en-US" sz="1600" baseline="30000" dirty="0"/>
              <a:t>η</a:t>
            </a:r>
            <a:r>
              <a:rPr lang="el-GR" altLang="en-US" sz="1600" dirty="0"/>
              <a:t> θέση. </a:t>
            </a:r>
          </a:p>
          <a:p>
            <a:pPr marL="0" indent="0">
              <a:buNone/>
            </a:pPr>
            <a:r>
              <a:rPr lang="el-GR" altLang="en-US" sz="1600" dirty="0"/>
              <a:t>Ανοίγουμε το αρχείο μορφής </a:t>
            </a:r>
            <a:r>
              <a:rPr lang="en-US" altLang="en-US" sz="1600" dirty="0"/>
              <a:t>MEGA </a:t>
            </a:r>
            <a:r>
              <a:rPr lang="el-GR" altLang="en-US" sz="1600" dirty="0"/>
              <a:t>ή και άλλης μορφής</a:t>
            </a:r>
            <a:r>
              <a:rPr lang="en-US" altLang="en-US" sz="1600" dirty="0"/>
              <a:t> </a:t>
            </a:r>
            <a:r>
              <a:rPr lang="el-GR" altLang="en-US" sz="1600" dirty="0"/>
              <a:t>μια και έχει πολλές επιλογές.</a:t>
            </a:r>
            <a:endParaRPr lang="en-US" altLang="en-US" sz="1600" dirty="0"/>
          </a:p>
        </p:txBody>
      </p:sp>
      <p:pic>
        <p:nvPicPr>
          <p:cNvPr id="6" name="Picture 5">
            <a:extLst>
              <a:ext uri="{FF2B5EF4-FFF2-40B4-BE49-F238E27FC236}">
                <a16:creationId xmlns:a16="http://schemas.microsoft.com/office/drawing/2014/main" id="{89708933-7168-4ACF-995B-BF6DD70188A4}"/>
              </a:ext>
            </a:extLst>
          </p:cNvPr>
          <p:cNvPicPr>
            <a:picLocks noChangeAspect="1"/>
          </p:cNvPicPr>
          <p:nvPr/>
        </p:nvPicPr>
        <p:blipFill>
          <a:blip r:embed="rId3"/>
          <a:stretch>
            <a:fillRect/>
          </a:stretch>
        </p:blipFill>
        <p:spPr>
          <a:xfrm>
            <a:off x="2777654" y="1570074"/>
            <a:ext cx="9129824" cy="5135526"/>
          </a:xfrm>
          <a:prstGeom prst="rect">
            <a:avLst/>
          </a:prstGeom>
        </p:spPr>
      </p:pic>
      <p:cxnSp>
        <p:nvCxnSpPr>
          <p:cNvPr id="8" name="Straight Arrow Connector 7">
            <a:extLst>
              <a:ext uri="{FF2B5EF4-FFF2-40B4-BE49-F238E27FC236}">
                <a16:creationId xmlns:a16="http://schemas.microsoft.com/office/drawing/2014/main" id="{05A93AF1-4621-40B9-B15B-3A327C2C23E0}"/>
              </a:ext>
            </a:extLst>
          </p:cNvPr>
          <p:cNvCxnSpPr>
            <a:cxnSpLocks/>
          </p:cNvCxnSpPr>
          <p:nvPr/>
        </p:nvCxnSpPr>
        <p:spPr>
          <a:xfrm flipV="1">
            <a:off x="2360612" y="4267200"/>
            <a:ext cx="6477000" cy="1600201"/>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53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27012" y="228600"/>
            <a:ext cx="11734800" cy="1066800"/>
          </a:xfrm>
        </p:spPr>
        <p:txBody>
          <a:bodyPr>
            <a:normAutofit/>
          </a:bodyPr>
          <a:lstStyle/>
          <a:p>
            <a:pPr eaLnBrk="1" hangingPunct="1"/>
            <a:r>
              <a:rPr lang="el-GR" altLang="en-US" dirty="0"/>
              <a:t>Συνδέοντας την ταξινόμηση με τη φυλογένεση και τις εξελικτικές σχέσεις</a:t>
            </a:r>
            <a:endParaRPr lang="en-US" altLang="en-US" dirty="0">
              <a:solidFill>
                <a:schemeClr val="tx1"/>
              </a:solidFill>
            </a:endParaRPr>
          </a:p>
        </p:txBody>
      </p:sp>
      <p:sp>
        <p:nvSpPr>
          <p:cNvPr id="16387" name="Rectangle 3"/>
          <p:cNvSpPr>
            <a:spLocks noGrp="1" noChangeArrowheads="1"/>
          </p:cNvSpPr>
          <p:nvPr>
            <p:ph type="body" idx="4294967295"/>
          </p:nvPr>
        </p:nvSpPr>
        <p:spPr>
          <a:xfrm>
            <a:off x="227012" y="2590800"/>
            <a:ext cx="11657012" cy="3573379"/>
          </a:xfrm>
        </p:spPr>
        <p:txBody>
          <a:bodyPr/>
          <a:lstStyle/>
          <a:p>
            <a:pPr eaLnBrk="1" hangingPunct="1">
              <a:lnSpc>
                <a:spcPct val="90000"/>
              </a:lnSpc>
            </a:pPr>
            <a:r>
              <a:rPr lang="el-GR" altLang="en-US" sz="2600" b="1" dirty="0">
                <a:solidFill>
                  <a:srgbClr val="DC050F"/>
                </a:solidFill>
              </a:rPr>
              <a:t>Οι συστηματικοί </a:t>
            </a:r>
            <a:r>
              <a:rPr lang="el-GR" altLang="en-US" sz="2600" dirty="0"/>
              <a:t>αποτυπώνουν </a:t>
            </a:r>
            <a:r>
              <a:rPr lang="el-GR" altLang="en-US" sz="2600" b="1" dirty="0">
                <a:solidFill>
                  <a:srgbClr val="DC050F"/>
                </a:solidFill>
              </a:rPr>
              <a:t>εξελικτικές σχέσεις </a:t>
            </a:r>
            <a:r>
              <a:rPr lang="el-GR" altLang="en-US" sz="2600" dirty="0"/>
              <a:t>σε διακλαδιζόμενα </a:t>
            </a:r>
            <a:r>
              <a:rPr lang="el-GR" altLang="en-US" sz="2600" b="1" dirty="0">
                <a:solidFill>
                  <a:srgbClr val="DC050F"/>
                </a:solidFill>
              </a:rPr>
              <a:t>φυλογενετικά δένδρα</a:t>
            </a:r>
            <a:r>
              <a:rPr lang="en-US" altLang="en-US" sz="2600" b="1" dirty="0"/>
              <a:t>.</a:t>
            </a:r>
            <a:endParaRPr lang="en-US" altLang="en-US" sz="2600" dirty="0"/>
          </a:p>
          <a:p>
            <a:pPr eaLnBrk="1" hangingPunct="1">
              <a:lnSpc>
                <a:spcPct val="90000"/>
              </a:lnSpc>
            </a:pPr>
            <a:r>
              <a:rPr lang="el-GR" altLang="en-US" sz="2600" dirty="0"/>
              <a:t>Ένα φυλογενετικό δένδρο είναι μια υπόθεση σε ότι αφορά τις εξελικτικές σχέσεις των τάξων που ενσωματώνει</a:t>
            </a:r>
            <a:r>
              <a:rPr lang="en-US" altLang="en-US" sz="2600" dirty="0"/>
              <a:t>.</a:t>
            </a:r>
          </a:p>
          <a:p>
            <a:pPr eaLnBrk="1" hangingPunct="1">
              <a:lnSpc>
                <a:spcPct val="90000"/>
              </a:lnSpc>
            </a:pPr>
            <a:r>
              <a:rPr lang="el-GR" altLang="en-US" sz="2600" dirty="0"/>
              <a:t>Κάθε </a:t>
            </a:r>
            <a:r>
              <a:rPr lang="el-GR" altLang="en-US" sz="2600" dirty="0">
                <a:solidFill>
                  <a:srgbClr val="FF0000"/>
                </a:solidFill>
              </a:rPr>
              <a:t>διακλάδωση</a:t>
            </a:r>
            <a:r>
              <a:rPr lang="el-GR" altLang="en-US" sz="2600" dirty="0"/>
              <a:t> εκπροσωπεί την απόκλιση δυο ειδών.</a:t>
            </a:r>
          </a:p>
          <a:p>
            <a:pPr eaLnBrk="1" hangingPunct="1">
              <a:lnSpc>
                <a:spcPct val="90000"/>
              </a:lnSpc>
            </a:pPr>
            <a:r>
              <a:rPr lang="el-GR" altLang="en-US" sz="2600" b="1" dirty="0">
                <a:solidFill>
                  <a:srgbClr val="FF0000"/>
                </a:solidFill>
              </a:rPr>
              <a:t>Αδελφά τάξα </a:t>
            </a:r>
            <a:r>
              <a:rPr lang="el-GR" altLang="en-US" sz="2600" dirty="0"/>
              <a:t>είναι αυτά που μοιράζονται άμεσα έναν κοινό πρόγονο</a:t>
            </a:r>
            <a:r>
              <a:rPr lang="en-US" altLang="en-US" sz="2600" dirty="0"/>
              <a:t>.</a:t>
            </a:r>
          </a:p>
          <a:p>
            <a:pPr eaLnBrk="1" hangingPunct="1">
              <a:lnSpc>
                <a:spcPct val="90000"/>
              </a:lnSpc>
            </a:pPr>
            <a:endParaRPr lang="en-US" altLang="en-US" sz="2600" dirty="0"/>
          </a:p>
          <a:p>
            <a:pPr eaLnBrk="1" hangingPunct="1">
              <a:lnSpc>
                <a:spcPct val="90000"/>
              </a:lnSpc>
            </a:pPr>
            <a:endParaRPr lang="en-US" altLang="en-US" sz="2600" dirty="0"/>
          </a:p>
          <a:p>
            <a:pPr eaLnBrk="1" hangingPunct="1">
              <a:lnSpc>
                <a:spcPct val="90000"/>
              </a:lnSpc>
            </a:pPr>
            <a:endParaRPr lang="en-US" altLang="en-US" sz="2600" dirty="0"/>
          </a:p>
          <a:p>
            <a:pPr eaLnBrk="1" hangingPunct="1">
              <a:lnSpc>
                <a:spcPct val="90000"/>
              </a:lnSpc>
            </a:pPr>
            <a:endParaRPr lang="en-US" altLang="en-US" sz="2600" b="1" dirty="0"/>
          </a:p>
          <a:p>
            <a:pPr eaLnBrk="1" hangingPunct="1">
              <a:lnSpc>
                <a:spcPct val="90000"/>
              </a:lnSpc>
            </a:pPr>
            <a:endParaRPr lang="en-US" altLang="en-US" sz="2600" b="1" dirty="0"/>
          </a:p>
        </p:txBody>
      </p:sp>
    </p:spTree>
    <p:extLst>
      <p:ext uri="{BB962C8B-B14F-4D97-AF65-F5344CB8AC3E}">
        <p14:creationId xmlns:p14="http://schemas.microsoft.com/office/powerpoint/2010/main" val="321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1" name="Rectangle 2">
            <a:extLst>
              <a:ext uri="{FF2B5EF4-FFF2-40B4-BE49-F238E27FC236}">
                <a16:creationId xmlns:a16="http://schemas.microsoft.com/office/drawing/2014/main" id="{2C3D1506-CAC5-4E52-9796-452568F0C9A9}"/>
              </a:ext>
            </a:extLst>
          </p:cNvPr>
          <p:cNvSpPr txBox="1">
            <a:spLocks noChangeArrowheads="1"/>
          </p:cNvSpPr>
          <p:nvPr/>
        </p:nvSpPr>
        <p:spPr>
          <a:xfrm>
            <a:off x="303212" y="1886024"/>
            <a:ext cx="2362200" cy="2228776"/>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endParaRPr lang="en-US" altLang="en-US" sz="1600" dirty="0"/>
          </a:p>
        </p:txBody>
      </p:sp>
      <p:sp>
        <p:nvSpPr>
          <p:cNvPr id="3" name="TextBox 2">
            <a:extLst>
              <a:ext uri="{FF2B5EF4-FFF2-40B4-BE49-F238E27FC236}">
                <a16:creationId xmlns:a16="http://schemas.microsoft.com/office/drawing/2014/main" id="{7A9BE156-43E5-429E-808F-F269E58B193C}"/>
              </a:ext>
            </a:extLst>
          </p:cNvPr>
          <p:cNvSpPr txBox="1"/>
          <p:nvPr/>
        </p:nvSpPr>
        <p:spPr>
          <a:xfrm>
            <a:off x="8825259" y="2743200"/>
            <a:ext cx="3207620" cy="535531"/>
          </a:xfrm>
          <a:prstGeom prst="rect">
            <a:avLst/>
          </a:prstGeom>
          <a:noFill/>
        </p:spPr>
        <p:txBody>
          <a:bodyPr wrap="square" rtlCol="0">
            <a:spAutoFit/>
          </a:bodyPr>
          <a:lstStyle/>
          <a:p>
            <a:pPr algn="just">
              <a:lnSpc>
                <a:spcPct val="90000"/>
              </a:lnSpc>
            </a:pPr>
            <a:r>
              <a:rPr lang="el-GR" sz="1600" dirty="0"/>
              <a:t>Επιλέγουμε τον τύπο του αρχείου που ταιριάζει στο δικό μας.</a:t>
            </a:r>
            <a:endParaRPr lang="en-US" sz="1600" dirty="0"/>
          </a:p>
        </p:txBody>
      </p:sp>
      <p:pic>
        <p:nvPicPr>
          <p:cNvPr id="4" name="Picture 3">
            <a:extLst>
              <a:ext uri="{FF2B5EF4-FFF2-40B4-BE49-F238E27FC236}">
                <a16:creationId xmlns:a16="http://schemas.microsoft.com/office/drawing/2014/main" id="{FAF00606-CCFF-47FB-8659-6C9F6046493B}"/>
              </a:ext>
            </a:extLst>
          </p:cNvPr>
          <p:cNvPicPr>
            <a:picLocks noChangeAspect="1"/>
          </p:cNvPicPr>
          <p:nvPr/>
        </p:nvPicPr>
        <p:blipFill>
          <a:blip r:embed="rId3"/>
          <a:stretch>
            <a:fillRect/>
          </a:stretch>
        </p:blipFill>
        <p:spPr>
          <a:xfrm>
            <a:off x="150812" y="1756661"/>
            <a:ext cx="8527179" cy="4796539"/>
          </a:xfrm>
          <a:prstGeom prst="rect">
            <a:avLst/>
          </a:prstGeom>
        </p:spPr>
      </p:pic>
      <p:sp>
        <p:nvSpPr>
          <p:cNvPr id="7" name="Content Placeholder 6">
            <a:extLst>
              <a:ext uri="{FF2B5EF4-FFF2-40B4-BE49-F238E27FC236}">
                <a16:creationId xmlns:a16="http://schemas.microsoft.com/office/drawing/2014/main" id="{A7FA8185-96B7-4C72-B89F-A73586AFD774}"/>
              </a:ext>
            </a:extLst>
          </p:cNvPr>
          <p:cNvSpPr>
            <a:spLocks noGrp="1"/>
          </p:cNvSpPr>
          <p:nvPr>
            <p:ph idx="1"/>
          </p:nvPr>
        </p:nvSpPr>
        <p:spPr/>
        <p:txBody>
          <a:bodyPr/>
          <a:lstStyle/>
          <a:p>
            <a:endParaRPr lang="en-US"/>
          </a:p>
        </p:txBody>
      </p:sp>
      <p:sp>
        <p:nvSpPr>
          <p:cNvPr id="12" name="Rectangle 2">
            <a:extLst>
              <a:ext uri="{FF2B5EF4-FFF2-40B4-BE49-F238E27FC236}">
                <a16:creationId xmlns:a16="http://schemas.microsoft.com/office/drawing/2014/main" id="{010C5302-46FD-493A-BDEF-A3399B68975C}"/>
              </a:ext>
            </a:extLst>
          </p:cNvPr>
          <p:cNvSpPr txBox="1">
            <a:spLocks noChangeArrowheads="1"/>
          </p:cNvSpPr>
          <p:nvPr/>
        </p:nvSpPr>
        <p:spPr>
          <a:xfrm>
            <a:off x="531812" y="928196"/>
            <a:ext cx="11506200" cy="644524"/>
          </a:xfrm>
          <a:prstGeom prst="rect">
            <a:avLst/>
          </a:prstGeom>
        </p:spPr>
        <p:txBody>
          <a:bodyPr vert="horz" lIns="91440" tIns="45720" rIns="91440" bIns="45720" rtlCol="0">
            <a:normAutofit fontScale="85000" lnSpcReduction="2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buFont typeface="Wingdings" panose="05000000000000000000" pitchFamily="2" charset="2"/>
              <a:buChar char="Ø"/>
            </a:pPr>
            <a:r>
              <a:rPr lang="en-US" altLang="en-US" sz="2800" b="1">
                <a:solidFill>
                  <a:srgbClr val="FFC000"/>
                </a:solidFill>
              </a:rPr>
              <a:t> </a:t>
            </a:r>
            <a:r>
              <a:rPr lang="el-GR" altLang="en-US" sz="2800" b="1">
                <a:solidFill>
                  <a:srgbClr val="FFC000"/>
                </a:solidFill>
              </a:rPr>
              <a:t>Διερευνώντας τον κορεσμό των νουκλεοτιδικών υποκαταστάσεων με το </a:t>
            </a:r>
            <a:r>
              <a:rPr lang="en-US" altLang="en-US" sz="2800" b="1">
                <a:solidFill>
                  <a:srgbClr val="FFC000"/>
                </a:solidFill>
              </a:rPr>
              <a:t>DAMBE (http://dambe.bio.uottawa.ca/DAMBE/dambe.aspx)</a:t>
            </a:r>
            <a:endParaRPr lang="en-US" altLang="en-US" sz="2800" dirty="0"/>
          </a:p>
        </p:txBody>
      </p:sp>
    </p:spTree>
    <p:extLst>
      <p:ext uri="{BB962C8B-B14F-4D97-AF65-F5344CB8AC3E}">
        <p14:creationId xmlns:p14="http://schemas.microsoft.com/office/powerpoint/2010/main" val="39509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1" name="Rectangle 2">
            <a:extLst>
              <a:ext uri="{FF2B5EF4-FFF2-40B4-BE49-F238E27FC236}">
                <a16:creationId xmlns:a16="http://schemas.microsoft.com/office/drawing/2014/main" id="{2C3D1506-CAC5-4E52-9796-452568F0C9A9}"/>
              </a:ext>
            </a:extLst>
          </p:cNvPr>
          <p:cNvSpPr txBox="1">
            <a:spLocks noChangeArrowheads="1"/>
          </p:cNvSpPr>
          <p:nvPr/>
        </p:nvSpPr>
        <p:spPr>
          <a:xfrm>
            <a:off x="303212" y="1886024"/>
            <a:ext cx="2362200" cy="2228776"/>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endParaRPr lang="en-US" altLang="en-US" sz="1600" dirty="0"/>
          </a:p>
        </p:txBody>
      </p:sp>
      <p:sp>
        <p:nvSpPr>
          <p:cNvPr id="3" name="TextBox 2">
            <a:extLst>
              <a:ext uri="{FF2B5EF4-FFF2-40B4-BE49-F238E27FC236}">
                <a16:creationId xmlns:a16="http://schemas.microsoft.com/office/drawing/2014/main" id="{7A9BE156-43E5-429E-808F-F269E58B193C}"/>
              </a:ext>
            </a:extLst>
          </p:cNvPr>
          <p:cNvSpPr txBox="1"/>
          <p:nvPr/>
        </p:nvSpPr>
        <p:spPr>
          <a:xfrm>
            <a:off x="9293619" y="1687926"/>
            <a:ext cx="2748121" cy="3637919"/>
          </a:xfrm>
          <a:prstGeom prst="rect">
            <a:avLst/>
          </a:prstGeom>
          <a:noFill/>
        </p:spPr>
        <p:txBody>
          <a:bodyPr wrap="square" rtlCol="0">
            <a:spAutoFit/>
          </a:bodyPr>
          <a:lstStyle/>
          <a:p>
            <a:pPr algn="just">
              <a:lnSpc>
                <a:spcPct val="90000"/>
              </a:lnSpc>
            </a:pPr>
            <a:r>
              <a:rPr lang="el-GR" sz="1600" dirty="0"/>
              <a:t>Πάμε στο </a:t>
            </a:r>
            <a:r>
              <a:rPr lang="en-US" sz="1600" dirty="0"/>
              <a:t>tab Graphics </a:t>
            </a:r>
            <a:r>
              <a:rPr lang="el-GR" sz="1600" dirty="0"/>
              <a:t>και στην επιλογή </a:t>
            </a:r>
            <a:r>
              <a:rPr lang="en-US" sz="1600" dirty="0"/>
              <a:t>Transitions and Transversions versus divergence. </a:t>
            </a:r>
            <a:r>
              <a:rPr lang="el-GR" sz="1600" dirty="0"/>
              <a:t>Επιλέγουμε ένα μοντέλο </a:t>
            </a:r>
            <a:r>
              <a:rPr lang="el-GR" sz="1600" dirty="0" err="1"/>
              <a:t>νουκλεοτιδικής</a:t>
            </a:r>
            <a:r>
              <a:rPr lang="el-GR" sz="1600" dirty="0"/>
              <a:t> υποκατάστασης και κατόπιν προκύπτει το γράφημα. </a:t>
            </a:r>
            <a:r>
              <a:rPr lang="el-GR" sz="1600" dirty="0" err="1"/>
              <a:t>Ισως</a:t>
            </a:r>
            <a:r>
              <a:rPr lang="el-GR" sz="1600" dirty="0"/>
              <a:t> μας ζητήσει να κάνουμε ξανά στοίχιση. Σε αυτή την περίπτωση κάνετε στοίχιση από τ</a:t>
            </a:r>
            <a:r>
              <a:rPr lang="en-US" sz="1600" dirty="0"/>
              <a:t>o tab Alignment </a:t>
            </a:r>
            <a:r>
              <a:rPr lang="el-GR" sz="1600" dirty="0"/>
              <a:t>και κατόπιν επιλέγετε το </a:t>
            </a:r>
            <a:r>
              <a:rPr lang="en-US" sz="1600" dirty="0"/>
              <a:t>tab Graphics…</a:t>
            </a:r>
          </a:p>
          <a:p>
            <a:pPr algn="just">
              <a:lnSpc>
                <a:spcPct val="90000"/>
              </a:lnSpc>
            </a:pPr>
            <a:r>
              <a:rPr lang="el-GR" sz="1600" dirty="0"/>
              <a:t>Το γράφημα μπορεί να εξαχθεί στο </a:t>
            </a:r>
            <a:r>
              <a:rPr lang="en-US" sz="1600" dirty="0"/>
              <a:t>excel </a:t>
            </a:r>
            <a:r>
              <a:rPr lang="el-GR" sz="1600" dirty="0"/>
              <a:t>και να γίνει επεξεργασία του εκεί.</a:t>
            </a:r>
            <a:endParaRPr lang="en-US" sz="1600" dirty="0"/>
          </a:p>
        </p:txBody>
      </p:sp>
      <p:pic>
        <p:nvPicPr>
          <p:cNvPr id="2" name="Picture 1">
            <a:extLst>
              <a:ext uri="{FF2B5EF4-FFF2-40B4-BE49-F238E27FC236}">
                <a16:creationId xmlns:a16="http://schemas.microsoft.com/office/drawing/2014/main" id="{38A01CC7-B2FB-40A7-9FAE-8077F26FDE97}"/>
              </a:ext>
            </a:extLst>
          </p:cNvPr>
          <p:cNvPicPr>
            <a:picLocks noChangeAspect="1"/>
          </p:cNvPicPr>
          <p:nvPr/>
        </p:nvPicPr>
        <p:blipFill>
          <a:blip r:embed="rId3"/>
          <a:stretch>
            <a:fillRect/>
          </a:stretch>
        </p:blipFill>
        <p:spPr>
          <a:xfrm>
            <a:off x="74612" y="1677293"/>
            <a:ext cx="9210146" cy="5180707"/>
          </a:xfrm>
          <a:prstGeom prst="rect">
            <a:avLst/>
          </a:prstGeom>
        </p:spPr>
      </p:pic>
      <p:cxnSp>
        <p:nvCxnSpPr>
          <p:cNvPr id="6" name="Straight Arrow Connector 5">
            <a:extLst>
              <a:ext uri="{FF2B5EF4-FFF2-40B4-BE49-F238E27FC236}">
                <a16:creationId xmlns:a16="http://schemas.microsoft.com/office/drawing/2014/main" id="{12C418D1-6FA3-4CDC-AE00-FF78C8A279CF}"/>
              </a:ext>
            </a:extLst>
          </p:cNvPr>
          <p:cNvCxnSpPr>
            <a:cxnSpLocks/>
          </p:cNvCxnSpPr>
          <p:nvPr/>
        </p:nvCxnSpPr>
        <p:spPr>
          <a:xfrm flipH="1">
            <a:off x="2894012" y="1870076"/>
            <a:ext cx="7467600" cy="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BEDA470-F6BB-41D5-8D65-221FC8C94E2E}"/>
              </a:ext>
            </a:extLst>
          </p:cNvPr>
          <p:cNvCxnSpPr>
            <a:cxnSpLocks/>
          </p:cNvCxnSpPr>
          <p:nvPr/>
        </p:nvCxnSpPr>
        <p:spPr>
          <a:xfrm flipH="1">
            <a:off x="3427413" y="2112908"/>
            <a:ext cx="7240266" cy="325492"/>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638084B-6FF6-4FEE-8BF0-145C3824FEA1}"/>
              </a:ext>
            </a:extLst>
          </p:cNvPr>
          <p:cNvPicPr>
            <a:picLocks noChangeAspect="1"/>
          </p:cNvPicPr>
          <p:nvPr/>
        </p:nvPicPr>
        <p:blipFill>
          <a:blip r:embed="rId4"/>
          <a:stretch>
            <a:fillRect/>
          </a:stretch>
        </p:blipFill>
        <p:spPr>
          <a:xfrm>
            <a:off x="1484312" y="2816685"/>
            <a:ext cx="6667500" cy="3750468"/>
          </a:xfrm>
          <a:prstGeom prst="rect">
            <a:avLst/>
          </a:prstGeom>
        </p:spPr>
      </p:pic>
      <p:cxnSp>
        <p:nvCxnSpPr>
          <p:cNvPr id="16" name="Straight Arrow Connector 15">
            <a:extLst>
              <a:ext uri="{FF2B5EF4-FFF2-40B4-BE49-F238E27FC236}">
                <a16:creationId xmlns:a16="http://schemas.microsoft.com/office/drawing/2014/main" id="{06A0918B-223A-4D0E-8983-6968E47ACFCE}"/>
              </a:ext>
            </a:extLst>
          </p:cNvPr>
          <p:cNvCxnSpPr>
            <a:cxnSpLocks/>
          </p:cNvCxnSpPr>
          <p:nvPr/>
        </p:nvCxnSpPr>
        <p:spPr>
          <a:xfrm flipH="1" flipV="1">
            <a:off x="531812" y="1892559"/>
            <a:ext cx="10135867" cy="2145987"/>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76DCB4-5D00-4527-A54D-197E4CC87954}"/>
              </a:ext>
            </a:extLst>
          </p:cNvPr>
          <p:cNvCxnSpPr>
            <a:cxnSpLocks/>
          </p:cNvCxnSpPr>
          <p:nvPr/>
        </p:nvCxnSpPr>
        <p:spPr>
          <a:xfrm flipH="1">
            <a:off x="6475412" y="3200400"/>
            <a:ext cx="4495801" cy="1675914"/>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60D48DE9-CEC2-4839-A3EE-6BA377EAE006}"/>
              </a:ext>
            </a:extLst>
          </p:cNvPr>
          <p:cNvSpPr txBox="1">
            <a:spLocks noChangeArrowheads="1"/>
          </p:cNvSpPr>
          <p:nvPr/>
        </p:nvSpPr>
        <p:spPr>
          <a:xfrm>
            <a:off x="531812" y="928196"/>
            <a:ext cx="11506200" cy="644524"/>
          </a:xfrm>
          <a:prstGeom prst="rect">
            <a:avLst/>
          </a:prstGeom>
        </p:spPr>
        <p:txBody>
          <a:bodyPr vert="horz" lIns="91440" tIns="45720" rIns="91440" bIns="45720" rtlCol="0">
            <a:normAutofit fontScale="85000" lnSpcReduction="2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buFont typeface="Wingdings" panose="05000000000000000000" pitchFamily="2" charset="2"/>
              <a:buChar char="Ø"/>
            </a:pPr>
            <a:r>
              <a:rPr lang="en-US" altLang="en-US" sz="2800" b="1">
                <a:solidFill>
                  <a:srgbClr val="FFC000"/>
                </a:solidFill>
              </a:rPr>
              <a:t> </a:t>
            </a:r>
            <a:r>
              <a:rPr lang="el-GR" altLang="en-US" sz="2800" b="1">
                <a:solidFill>
                  <a:srgbClr val="FFC000"/>
                </a:solidFill>
              </a:rPr>
              <a:t>Διερευνώντας τον κορεσμό των νουκλεοτιδικών υποκαταστάσεων με το </a:t>
            </a:r>
            <a:r>
              <a:rPr lang="en-US" altLang="en-US" sz="2800" b="1">
                <a:solidFill>
                  <a:srgbClr val="FFC000"/>
                </a:solidFill>
              </a:rPr>
              <a:t>DAMBE (http://dambe.bio.uottawa.ca/DAMBE/dambe.aspx)</a:t>
            </a:r>
            <a:endParaRPr lang="en-US" altLang="en-US" sz="2800" dirty="0"/>
          </a:p>
        </p:txBody>
      </p:sp>
    </p:spTree>
    <p:extLst>
      <p:ext uri="{BB962C8B-B14F-4D97-AF65-F5344CB8AC3E}">
        <p14:creationId xmlns:p14="http://schemas.microsoft.com/office/powerpoint/2010/main" val="392946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D820C1-ED0D-4404-B624-AEB488D2B69F}"/>
              </a:ext>
            </a:extLst>
          </p:cNvPr>
          <p:cNvPicPr>
            <a:picLocks noChangeAspect="1"/>
          </p:cNvPicPr>
          <p:nvPr/>
        </p:nvPicPr>
        <p:blipFill>
          <a:blip r:embed="rId3"/>
          <a:stretch>
            <a:fillRect/>
          </a:stretch>
        </p:blipFill>
        <p:spPr>
          <a:xfrm>
            <a:off x="2725847" y="1629668"/>
            <a:ext cx="9294812" cy="5228332"/>
          </a:xfrm>
          <a:prstGeom prst="rect">
            <a:avLst/>
          </a:prstGeom>
        </p:spPr>
      </p:pic>
      <p:sp>
        <p:nvSpPr>
          <p:cNvPr id="105474" name="Rectangle 2"/>
          <p:cNvSpPr>
            <a:spLocks noGrp="1" noChangeArrowheads="1"/>
          </p:cNvSpPr>
          <p:nvPr>
            <p:ph type="body" idx="1"/>
          </p:nvPr>
        </p:nvSpPr>
        <p:spPr>
          <a:xfrm>
            <a:off x="227012" y="928196"/>
            <a:ext cx="11811000" cy="644524"/>
          </a:xfrm>
        </p:spPr>
        <p:txBody>
          <a:bodyPr>
            <a:normAutofit fontScale="85000" lnSpcReduction="200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Κάνοντας </a:t>
            </a:r>
            <a:r>
              <a:rPr lang="en-US" altLang="en-US" sz="2800" b="1" dirty="0">
                <a:solidFill>
                  <a:srgbClr val="FFC000"/>
                </a:solidFill>
              </a:rPr>
              <a:t>Bayesian Inference </a:t>
            </a:r>
            <a:r>
              <a:rPr lang="el-GR" altLang="en-US" sz="2800" b="1" dirty="0">
                <a:solidFill>
                  <a:srgbClr val="FFC000"/>
                </a:solidFill>
              </a:rPr>
              <a:t>με το </a:t>
            </a:r>
            <a:r>
              <a:rPr lang="en-US" altLang="en-US" sz="2800" b="1" dirty="0" err="1">
                <a:solidFill>
                  <a:srgbClr val="FFC000"/>
                </a:solidFill>
              </a:rPr>
              <a:t>MrBayes</a:t>
            </a:r>
            <a:r>
              <a:rPr lang="el-GR" altLang="en-US" sz="2800" b="1" dirty="0">
                <a:solidFill>
                  <a:srgbClr val="FFC000"/>
                </a:solidFill>
              </a:rPr>
              <a:t> </a:t>
            </a:r>
            <a:r>
              <a:rPr lang="en-US" altLang="en-US" sz="2800" b="1" dirty="0">
                <a:solidFill>
                  <a:srgbClr val="FFC000"/>
                </a:solidFill>
              </a:rPr>
              <a:t>(http://mrbayes.sourceforge.net/download.php)</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227012" y="1607356"/>
            <a:ext cx="2514600" cy="37266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n-US" altLang="en-US" sz="1600" dirty="0"/>
              <a:t>To </a:t>
            </a:r>
            <a:r>
              <a:rPr lang="en-US" altLang="en-US" sz="1600" dirty="0" err="1"/>
              <a:t>MrBayes</a:t>
            </a:r>
            <a:r>
              <a:rPr lang="en-US" altLang="en-US" sz="1600" dirty="0"/>
              <a:t> </a:t>
            </a:r>
            <a:r>
              <a:rPr lang="el-GR" altLang="en-US" sz="1600" dirty="0"/>
              <a:t>χρειάζεται ένα αρχείο της μορφής </a:t>
            </a:r>
            <a:r>
              <a:rPr lang="en-US" altLang="en-US" sz="1600" dirty="0"/>
              <a:t>nexus, </a:t>
            </a:r>
            <a:r>
              <a:rPr lang="el-GR" altLang="en-US" sz="1600" dirty="0"/>
              <a:t>όπως αυτό που παρουσιάζεται δίπλα</a:t>
            </a:r>
            <a:r>
              <a:rPr lang="en-US" altLang="en-US" sz="1600" dirty="0"/>
              <a:t> </a:t>
            </a:r>
            <a:r>
              <a:rPr lang="el-GR" altLang="en-US" sz="1600" dirty="0"/>
              <a:t>εντός του </a:t>
            </a:r>
            <a:r>
              <a:rPr lang="en-US" altLang="en-US" sz="1600" dirty="0"/>
              <a:t>TEXTPAD</a:t>
            </a:r>
            <a:r>
              <a:rPr lang="el-GR" altLang="en-US" sz="1600" dirty="0"/>
              <a:t>. </a:t>
            </a:r>
          </a:p>
          <a:p>
            <a:pPr marL="0" indent="0">
              <a:buFont typeface="Arial" pitchFamily="34" charset="0"/>
              <a:buNone/>
            </a:pPr>
            <a:r>
              <a:rPr lang="el-GR" altLang="en-US" sz="1600" dirty="0"/>
              <a:t>Το αρχείο αυτό μπορεί να γίνει εξαγωγή από το </a:t>
            </a:r>
            <a:r>
              <a:rPr lang="en-US" altLang="en-US" sz="1600" dirty="0"/>
              <a:t>MEGA, </a:t>
            </a:r>
            <a:r>
              <a:rPr lang="el-GR" altLang="en-US" sz="1600" dirty="0"/>
              <a:t>να φτιαχτεί από ένα αρχείο </a:t>
            </a:r>
            <a:r>
              <a:rPr lang="en-US" altLang="en-US" sz="1600" dirty="0"/>
              <a:t>FASTA</a:t>
            </a:r>
            <a:r>
              <a:rPr lang="el-GR" altLang="en-US" sz="1600" dirty="0"/>
              <a:t>, ή να προκύψει με την μετατροπή ενός αρχείου μιας μορφής προς αρχείο τύπου </a:t>
            </a:r>
            <a:r>
              <a:rPr lang="en-US" altLang="en-US" sz="1600" dirty="0"/>
              <a:t>nexus </a:t>
            </a:r>
            <a:r>
              <a:rPr lang="el-GR" altLang="en-US" sz="1600" dirty="0"/>
              <a:t>χρησιμοποιώντας το πρόγραμμα </a:t>
            </a:r>
            <a:r>
              <a:rPr lang="en-US" altLang="en-US" sz="1600" dirty="0"/>
              <a:t>PGD Spider.</a:t>
            </a:r>
          </a:p>
        </p:txBody>
      </p:sp>
      <p:cxnSp>
        <p:nvCxnSpPr>
          <p:cNvPr id="6" name="Straight Arrow Connector 5">
            <a:extLst>
              <a:ext uri="{FF2B5EF4-FFF2-40B4-BE49-F238E27FC236}">
                <a16:creationId xmlns:a16="http://schemas.microsoft.com/office/drawing/2014/main" id="{7F6C4CE5-CA13-4345-82E8-40BB62C99EB5}"/>
              </a:ext>
            </a:extLst>
          </p:cNvPr>
          <p:cNvCxnSpPr>
            <a:cxnSpLocks/>
          </p:cNvCxnSpPr>
          <p:nvPr/>
        </p:nvCxnSpPr>
        <p:spPr>
          <a:xfrm flipV="1">
            <a:off x="5225995" y="2209800"/>
            <a:ext cx="2621017" cy="226828"/>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4E85807-2111-4225-9721-C0E0431E4C88}"/>
              </a:ext>
            </a:extLst>
          </p:cNvPr>
          <p:cNvSpPr/>
          <p:nvPr/>
        </p:nvSpPr>
        <p:spPr>
          <a:xfrm>
            <a:off x="7694612" y="2055911"/>
            <a:ext cx="3046412" cy="307777"/>
          </a:xfrm>
          <a:prstGeom prst="rect">
            <a:avLst/>
          </a:prstGeom>
        </p:spPr>
        <p:txBody>
          <a:bodyPr wrap="square">
            <a:spAutoFit/>
          </a:bodyPr>
          <a:lstStyle/>
          <a:p>
            <a:r>
              <a:rPr lang="el-GR" sz="1400" dirty="0">
                <a:solidFill>
                  <a:schemeClr val="bg1"/>
                </a:solidFill>
              </a:rPr>
              <a:t>Στο </a:t>
            </a:r>
            <a:r>
              <a:rPr lang="en-US" sz="1400" dirty="0">
                <a:solidFill>
                  <a:schemeClr val="bg1"/>
                </a:solidFill>
              </a:rPr>
              <a:t>datatype </a:t>
            </a:r>
            <a:r>
              <a:rPr lang="el-GR" sz="1400" dirty="0">
                <a:solidFill>
                  <a:schemeClr val="bg1"/>
                </a:solidFill>
              </a:rPr>
              <a:t>πρέπει να αναφέρει </a:t>
            </a:r>
            <a:r>
              <a:rPr lang="en-US" sz="1400" dirty="0">
                <a:solidFill>
                  <a:schemeClr val="bg1"/>
                </a:solidFill>
              </a:rPr>
              <a:t>DNA</a:t>
            </a:r>
          </a:p>
        </p:txBody>
      </p:sp>
    </p:spTree>
    <p:extLst>
      <p:ext uri="{BB962C8B-B14F-4D97-AF65-F5344CB8AC3E}">
        <p14:creationId xmlns:p14="http://schemas.microsoft.com/office/powerpoint/2010/main" val="226138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DCC57A2-AB81-47E8-B99A-A06705D70CF2}"/>
              </a:ext>
            </a:extLst>
          </p:cNvPr>
          <p:cNvPicPr>
            <a:picLocks noChangeAspect="1"/>
          </p:cNvPicPr>
          <p:nvPr/>
        </p:nvPicPr>
        <p:blipFill>
          <a:blip r:embed="rId3"/>
          <a:stretch>
            <a:fillRect/>
          </a:stretch>
        </p:blipFill>
        <p:spPr>
          <a:xfrm>
            <a:off x="2741612" y="1628775"/>
            <a:ext cx="9296400" cy="5229225"/>
          </a:xfrm>
          <a:prstGeom prst="rect">
            <a:avLst/>
          </a:prstGeom>
        </p:spPr>
      </p:pic>
      <p:sp>
        <p:nvSpPr>
          <p:cNvPr id="105474" name="Rectangle 2"/>
          <p:cNvSpPr>
            <a:spLocks noGrp="1" noChangeArrowheads="1"/>
          </p:cNvSpPr>
          <p:nvPr>
            <p:ph type="body" idx="1"/>
          </p:nvPr>
        </p:nvSpPr>
        <p:spPr>
          <a:xfrm>
            <a:off x="227012" y="928196"/>
            <a:ext cx="11811000" cy="644524"/>
          </a:xfrm>
        </p:spPr>
        <p:txBody>
          <a:bodyPr>
            <a:normAutofit fontScale="85000" lnSpcReduction="200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Κάνοντας </a:t>
            </a:r>
            <a:r>
              <a:rPr lang="en-US" altLang="en-US" sz="2800" b="1" dirty="0">
                <a:solidFill>
                  <a:srgbClr val="FFC000"/>
                </a:solidFill>
              </a:rPr>
              <a:t>Bayesian Inference </a:t>
            </a:r>
            <a:r>
              <a:rPr lang="el-GR" altLang="en-US" sz="2800" b="1" dirty="0">
                <a:solidFill>
                  <a:srgbClr val="FFC000"/>
                </a:solidFill>
              </a:rPr>
              <a:t>με το </a:t>
            </a:r>
            <a:r>
              <a:rPr lang="en-US" altLang="en-US" sz="2800" b="1" dirty="0" err="1">
                <a:solidFill>
                  <a:srgbClr val="FFC000"/>
                </a:solidFill>
              </a:rPr>
              <a:t>MrBayes</a:t>
            </a:r>
            <a:r>
              <a:rPr lang="el-GR" altLang="en-US" sz="2800" b="1" dirty="0">
                <a:solidFill>
                  <a:srgbClr val="FFC000"/>
                </a:solidFill>
              </a:rPr>
              <a:t> </a:t>
            </a:r>
            <a:r>
              <a:rPr lang="en-US" altLang="en-US" sz="2800" b="1" dirty="0">
                <a:solidFill>
                  <a:srgbClr val="FFC000"/>
                </a:solidFill>
              </a:rPr>
              <a:t>(http://mrbayes.sourceforge.net/download.php)</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0" name="Rectangle 2"/>
          <p:cNvSpPr txBox="1">
            <a:spLocks noChangeArrowheads="1"/>
          </p:cNvSpPr>
          <p:nvPr/>
        </p:nvSpPr>
        <p:spPr>
          <a:xfrm>
            <a:off x="344200" y="2934654"/>
            <a:ext cx="2514600" cy="1135844"/>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Στο αρχείο αυτό, όπως το έχουμε ανοιχτό στο </a:t>
            </a:r>
            <a:r>
              <a:rPr lang="en-US" altLang="en-US" sz="1600" dirty="0"/>
              <a:t>TEXTPAD </a:t>
            </a:r>
            <a:r>
              <a:rPr lang="el-GR" altLang="en-US" sz="1600" dirty="0"/>
              <a:t>προσθέτουμε και το </a:t>
            </a:r>
            <a:r>
              <a:rPr lang="en-US" altLang="en-US" sz="1600" dirty="0"/>
              <a:t>block </a:t>
            </a:r>
            <a:r>
              <a:rPr lang="el-GR" altLang="en-US" sz="1600" dirty="0"/>
              <a:t>εντολών του </a:t>
            </a:r>
            <a:r>
              <a:rPr lang="en-US" altLang="en-US" sz="1600" dirty="0" err="1"/>
              <a:t>MrBayes</a:t>
            </a:r>
            <a:r>
              <a:rPr lang="en-US" altLang="en-US" sz="1600" dirty="0"/>
              <a:t>.</a:t>
            </a:r>
          </a:p>
        </p:txBody>
      </p:sp>
      <p:cxnSp>
        <p:nvCxnSpPr>
          <p:cNvPr id="5" name="Straight Arrow Connector 4">
            <a:extLst>
              <a:ext uri="{FF2B5EF4-FFF2-40B4-BE49-F238E27FC236}">
                <a16:creationId xmlns:a16="http://schemas.microsoft.com/office/drawing/2014/main" id="{65EC9305-6814-44F2-8E62-CAD55CD2EC97}"/>
              </a:ext>
            </a:extLst>
          </p:cNvPr>
          <p:cNvCxnSpPr>
            <a:cxnSpLocks/>
          </p:cNvCxnSpPr>
          <p:nvPr/>
        </p:nvCxnSpPr>
        <p:spPr>
          <a:xfrm>
            <a:off x="1141412" y="4038600"/>
            <a:ext cx="2286000" cy="7620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E0BF68D-6C3A-4A61-9872-882F90E893D0}"/>
              </a:ext>
            </a:extLst>
          </p:cNvPr>
          <p:cNvCxnSpPr>
            <a:cxnSpLocks/>
            <a:stCxn id="13" idx="1"/>
          </p:cNvCxnSpPr>
          <p:nvPr/>
        </p:nvCxnSpPr>
        <p:spPr>
          <a:xfrm flipH="1" flipV="1">
            <a:off x="4418012" y="4954836"/>
            <a:ext cx="685800" cy="196705"/>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C856F8E-76BB-4611-B196-78BBB945DA67}"/>
              </a:ext>
            </a:extLst>
          </p:cNvPr>
          <p:cNvSpPr txBox="1"/>
          <p:nvPr/>
        </p:nvSpPr>
        <p:spPr>
          <a:xfrm>
            <a:off x="5103812" y="5029200"/>
            <a:ext cx="5029200" cy="244682"/>
          </a:xfrm>
          <a:prstGeom prst="rect">
            <a:avLst/>
          </a:prstGeom>
          <a:noFill/>
        </p:spPr>
        <p:txBody>
          <a:bodyPr wrap="square" rtlCol="0">
            <a:spAutoFit/>
          </a:bodyPr>
          <a:lstStyle/>
          <a:p>
            <a:pPr>
              <a:lnSpc>
                <a:spcPct val="90000"/>
              </a:lnSpc>
            </a:pPr>
            <a:r>
              <a:rPr lang="el-GR" sz="1100" dirty="0">
                <a:solidFill>
                  <a:schemeClr val="bg1"/>
                </a:solidFill>
              </a:rPr>
              <a:t>Ορισμός του μοντέλου </a:t>
            </a:r>
            <a:r>
              <a:rPr lang="el-GR" sz="1100" dirty="0" err="1">
                <a:solidFill>
                  <a:schemeClr val="bg1"/>
                </a:solidFill>
              </a:rPr>
              <a:t>ν.υ</a:t>
            </a:r>
            <a:r>
              <a:rPr lang="el-GR" sz="1100" dirty="0">
                <a:solidFill>
                  <a:schemeClr val="bg1"/>
                </a:solidFill>
              </a:rPr>
              <a:t>. αλλά προσδιορίζοντας μόνο την ευρύτερη κατηγορία.</a:t>
            </a:r>
            <a:endParaRPr lang="en-US" sz="1100" dirty="0">
              <a:solidFill>
                <a:schemeClr val="bg1"/>
              </a:solidFill>
            </a:endParaRPr>
          </a:p>
        </p:txBody>
      </p:sp>
      <p:cxnSp>
        <p:nvCxnSpPr>
          <p:cNvPr id="18" name="Straight Arrow Connector 17">
            <a:extLst>
              <a:ext uri="{FF2B5EF4-FFF2-40B4-BE49-F238E27FC236}">
                <a16:creationId xmlns:a16="http://schemas.microsoft.com/office/drawing/2014/main" id="{0CC4A081-9F5F-4EEB-A905-E0AF8E9C6105}"/>
              </a:ext>
            </a:extLst>
          </p:cNvPr>
          <p:cNvCxnSpPr>
            <a:cxnSpLocks/>
          </p:cNvCxnSpPr>
          <p:nvPr/>
        </p:nvCxnSpPr>
        <p:spPr>
          <a:xfrm flipH="1" flipV="1">
            <a:off x="4189412" y="4847508"/>
            <a:ext cx="685800" cy="19848"/>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9136593-50F7-4CA2-B283-A1D7068B8682}"/>
              </a:ext>
            </a:extLst>
          </p:cNvPr>
          <p:cNvSpPr txBox="1"/>
          <p:nvPr/>
        </p:nvSpPr>
        <p:spPr>
          <a:xfrm>
            <a:off x="4836318" y="4735091"/>
            <a:ext cx="2592388" cy="244682"/>
          </a:xfrm>
          <a:prstGeom prst="rect">
            <a:avLst/>
          </a:prstGeom>
          <a:noFill/>
        </p:spPr>
        <p:txBody>
          <a:bodyPr wrap="square" rtlCol="0">
            <a:spAutoFit/>
          </a:bodyPr>
          <a:lstStyle/>
          <a:p>
            <a:pPr>
              <a:lnSpc>
                <a:spcPct val="90000"/>
              </a:lnSpc>
            </a:pPr>
            <a:r>
              <a:rPr lang="el-GR" sz="1100" dirty="0">
                <a:solidFill>
                  <a:schemeClr val="bg1"/>
                </a:solidFill>
              </a:rPr>
              <a:t>Ορισμός της </a:t>
            </a:r>
            <a:r>
              <a:rPr lang="el-GR" sz="1100" dirty="0" err="1">
                <a:solidFill>
                  <a:schemeClr val="bg1"/>
                </a:solidFill>
              </a:rPr>
              <a:t>εξωομάδας</a:t>
            </a:r>
            <a:r>
              <a:rPr lang="el-GR" sz="1100" dirty="0">
                <a:solidFill>
                  <a:schemeClr val="bg1"/>
                </a:solidFill>
              </a:rPr>
              <a:t> της ανάλυσης.</a:t>
            </a:r>
            <a:endParaRPr lang="en-US" sz="1100" dirty="0">
              <a:solidFill>
                <a:schemeClr val="bg1"/>
              </a:solidFill>
            </a:endParaRPr>
          </a:p>
        </p:txBody>
      </p:sp>
      <p:cxnSp>
        <p:nvCxnSpPr>
          <p:cNvPr id="23" name="Straight Arrow Connector 22">
            <a:extLst>
              <a:ext uri="{FF2B5EF4-FFF2-40B4-BE49-F238E27FC236}">
                <a16:creationId xmlns:a16="http://schemas.microsoft.com/office/drawing/2014/main" id="{B5DAE046-1A19-4826-82D1-379D8C9FE762}"/>
              </a:ext>
            </a:extLst>
          </p:cNvPr>
          <p:cNvCxnSpPr>
            <a:cxnSpLocks/>
          </p:cNvCxnSpPr>
          <p:nvPr/>
        </p:nvCxnSpPr>
        <p:spPr>
          <a:xfrm flipH="1" flipV="1">
            <a:off x="4200334" y="5046086"/>
            <a:ext cx="674878" cy="3252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E84F318-B4E4-4E1A-9710-FF6219D2E819}"/>
              </a:ext>
            </a:extLst>
          </p:cNvPr>
          <p:cNvSpPr txBox="1"/>
          <p:nvPr/>
        </p:nvSpPr>
        <p:spPr>
          <a:xfrm>
            <a:off x="4837906" y="5288052"/>
            <a:ext cx="5676106" cy="1311128"/>
          </a:xfrm>
          <a:prstGeom prst="rect">
            <a:avLst/>
          </a:prstGeom>
          <a:noFill/>
        </p:spPr>
        <p:txBody>
          <a:bodyPr wrap="square" rtlCol="0">
            <a:spAutoFit/>
          </a:bodyPr>
          <a:lstStyle/>
          <a:p>
            <a:pPr>
              <a:lnSpc>
                <a:spcPct val="90000"/>
              </a:lnSpc>
            </a:pPr>
            <a:r>
              <a:rPr lang="el-GR" sz="1100" dirty="0">
                <a:solidFill>
                  <a:schemeClr val="bg1"/>
                </a:solidFill>
              </a:rPr>
              <a:t>Ορισμός του αριθμού των γενεών που θα τρέξει η ανάλυση. Καθορίζει κατά πόσο θα συγκλίνουν οι αναλύσεις. Το πρόγραμμα </a:t>
            </a:r>
            <a:r>
              <a:rPr lang="en-US" sz="1100" dirty="0">
                <a:solidFill>
                  <a:schemeClr val="bg1"/>
                </a:solidFill>
              </a:rPr>
              <a:t>by default </a:t>
            </a:r>
            <a:r>
              <a:rPr lang="el-GR" sz="1100" dirty="0">
                <a:solidFill>
                  <a:schemeClr val="bg1"/>
                </a:solidFill>
              </a:rPr>
              <a:t>τρέχει δυο αναλύσεις ταυτόχρονα (μπορούμε να τις αυξήσουμε). Αν οι αναλύσεις αυτές συγκλίνουν, υπάρχουν δείκτες που θα μας το υποδείξουν. Η σύγκλιση είναι απαραίτητη προϋπόθεση για να αυξήσουμε τις πιθανότητες να πάρουμε καλά επιλυμένο δένδρο. Αν δεν συγκλίνουν οι αναλύσεις, τότε πρέπει να αυξήσουμε τις γενεές και αν ακόμα δεν συγκλίνουν πρέπει να τροποποιήσουμε παραμέτρους και αν επιμείνει η μη σύγκλιση τότε πιθανόν χρειαζόμαστε και άλλη φυλογενετική πληροφορία. </a:t>
            </a:r>
            <a:endParaRPr lang="en-US" sz="1100" dirty="0">
              <a:solidFill>
                <a:schemeClr val="bg1"/>
              </a:solidFill>
            </a:endParaRPr>
          </a:p>
        </p:txBody>
      </p:sp>
    </p:spTree>
    <p:extLst>
      <p:ext uri="{BB962C8B-B14F-4D97-AF65-F5344CB8AC3E}">
        <p14:creationId xmlns:p14="http://schemas.microsoft.com/office/powerpoint/2010/main" val="348890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7BBF86B-DBFF-4C53-95B4-F0BD569B0CEA}"/>
              </a:ext>
            </a:extLst>
          </p:cNvPr>
          <p:cNvPicPr>
            <a:picLocks noChangeAspect="1"/>
          </p:cNvPicPr>
          <p:nvPr/>
        </p:nvPicPr>
        <p:blipFill>
          <a:blip r:embed="rId3"/>
          <a:stretch>
            <a:fillRect/>
          </a:stretch>
        </p:blipFill>
        <p:spPr>
          <a:xfrm>
            <a:off x="160866" y="1600200"/>
            <a:ext cx="9210146" cy="5180707"/>
          </a:xfrm>
          <a:prstGeom prst="rect">
            <a:avLst/>
          </a:prstGeom>
        </p:spPr>
      </p:pic>
      <p:sp>
        <p:nvSpPr>
          <p:cNvPr id="105474" name="Rectangle 2"/>
          <p:cNvSpPr>
            <a:spLocks noGrp="1" noChangeArrowheads="1"/>
          </p:cNvSpPr>
          <p:nvPr>
            <p:ph type="body" idx="1"/>
          </p:nvPr>
        </p:nvSpPr>
        <p:spPr>
          <a:xfrm>
            <a:off x="227012" y="928196"/>
            <a:ext cx="11811000" cy="644524"/>
          </a:xfrm>
        </p:spPr>
        <p:txBody>
          <a:bodyPr>
            <a:normAutofit fontScale="85000" lnSpcReduction="200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Κάνοντας </a:t>
            </a:r>
            <a:r>
              <a:rPr lang="en-US" altLang="en-US" sz="2800" b="1" dirty="0">
                <a:solidFill>
                  <a:srgbClr val="FFC000"/>
                </a:solidFill>
              </a:rPr>
              <a:t>Bayesian Inference </a:t>
            </a:r>
            <a:r>
              <a:rPr lang="el-GR" altLang="en-US" sz="2800" b="1" dirty="0">
                <a:solidFill>
                  <a:srgbClr val="FFC000"/>
                </a:solidFill>
              </a:rPr>
              <a:t>με το </a:t>
            </a:r>
            <a:r>
              <a:rPr lang="en-US" altLang="en-US" sz="2800" b="1" dirty="0" err="1">
                <a:solidFill>
                  <a:srgbClr val="FFC000"/>
                </a:solidFill>
              </a:rPr>
              <a:t>MrBayes</a:t>
            </a:r>
            <a:r>
              <a:rPr lang="el-GR" altLang="en-US" sz="2800" b="1" dirty="0">
                <a:solidFill>
                  <a:srgbClr val="FFC000"/>
                </a:solidFill>
              </a:rPr>
              <a:t> </a:t>
            </a:r>
            <a:r>
              <a:rPr lang="en-US" altLang="en-US" sz="2800" b="1" dirty="0">
                <a:solidFill>
                  <a:srgbClr val="FFC000"/>
                </a:solidFill>
              </a:rPr>
              <a:t>(http://mrbayes.sourceforge.net/download.php)</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12" name="TextBox 11">
            <a:extLst>
              <a:ext uri="{FF2B5EF4-FFF2-40B4-BE49-F238E27FC236}">
                <a16:creationId xmlns:a16="http://schemas.microsoft.com/office/drawing/2014/main" id="{7274415C-8BC2-45B1-AF68-CB002BF22843}"/>
              </a:ext>
            </a:extLst>
          </p:cNvPr>
          <p:cNvSpPr txBox="1"/>
          <p:nvPr/>
        </p:nvSpPr>
        <p:spPr>
          <a:xfrm>
            <a:off x="9410561" y="1563452"/>
            <a:ext cx="2778264" cy="674031"/>
          </a:xfrm>
          <a:prstGeom prst="rect">
            <a:avLst/>
          </a:prstGeom>
          <a:noFill/>
        </p:spPr>
        <p:txBody>
          <a:bodyPr wrap="square" rtlCol="0">
            <a:spAutoFit/>
          </a:bodyPr>
          <a:lstStyle/>
          <a:p>
            <a:pPr>
              <a:lnSpc>
                <a:spcPct val="90000"/>
              </a:lnSpc>
            </a:pPr>
            <a:r>
              <a:rPr lang="el-GR" sz="1400" dirty="0"/>
              <a:t>Κάνουμε διπλό κλικ στο </a:t>
            </a:r>
            <a:r>
              <a:rPr lang="en-US" sz="1400" dirty="0"/>
              <a:t>executable </a:t>
            </a:r>
            <a:r>
              <a:rPr lang="el-GR" sz="1400" dirty="0"/>
              <a:t>αρχείο προκειμένου να ενεργοποιήσουμε το </a:t>
            </a:r>
            <a:r>
              <a:rPr lang="en-US" sz="1400" dirty="0" err="1"/>
              <a:t>MrBayes</a:t>
            </a:r>
            <a:endParaRPr lang="en-US" sz="1400" dirty="0"/>
          </a:p>
        </p:txBody>
      </p:sp>
      <p:cxnSp>
        <p:nvCxnSpPr>
          <p:cNvPr id="8" name="Straight Arrow Connector 7">
            <a:extLst>
              <a:ext uri="{FF2B5EF4-FFF2-40B4-BE49-F238E27FC236}">
                <a16:creationId xmlns:a16="http://schemas.microsoft.com/office/drawing/2014/main" id="{BD5F3D74-8527-4BB0-B70B-18C64ECCE962}"/>
              </a:ext>
            </a:extLst>
          </p:cNvPr>
          <p:cNvCxnSpPr>
            <a:cxnSpLocks/>
          </p:cNvCxnSpPr>
          <p:nvPr/>
        </p:nvCxnSpPr>
        <p:spPr>
          <a:xfrm flipV="1">
            <a:off x="1903412" y="2057400"/>
            <a:ext cx="7507149" cy="28956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89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227012" y="928196"/>
            <a:ext cx="11811000" cy="644524"/>
          </a:xfrm>
        </p:spPr>
        <p:txBody>
          <a:bodyPr>
            <a:normAutofit fontScale="85000" lnSpcReduction="200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Κάνοντας </a:t>
            </a:r>
            <a:r>
              <a:rPr lang="en-US" altLang="en-US" sz="2800" b="1" dirty="0">
                <a:solidFill>
                  <a:srgbClr val="FFC000"/>
                </a:solidFill>
              </a:rPr>
              <a:t>Bayesian Inference </a:t>
            </a:r>
            <a:r>
              <a:rPr lang="el-GR" altLang="en-US" sz="2800" b="1" dirty="0">
                <a:solidFill>
                  <a:srgbClr val="FFC000"/>
                </a:solidFill>
              </a:rPr>
              <a:t>με το </a:t>
            </a:r>
            <a:r>
              <a:rPr lang="en-US" altLang="en-US" sz="2800" b="1" dirty="0" err="1">
                <a:solidFill>
                  <a:srgbClr val="FFC000"/>
                </a:solidFill>
              </a:rPr>
              <a:t>MrBayes</a:t>
            </a:r>
            <a:r>
              <a:rPr lang="el-GR" altLang="en-US" sz="2800" b="1" dirty="0">
                <a:solidFill>
                  <a:srgbClr val="FFC000"/>
                </a:solidFill>
              </a:rPr>
              <a:t> </a:t>
            </a:r>
            <a:r>
              <a:rPr lang="en-US" altLang="en-US" sz="2800" b="1" dirty="0">
                <a:solidFill>
                  <a:srgbClr val="FFC000"/>
                </a:solidFill>
              </a:rPr>
              <a:t>(http://mrbayes.sourceforge.net/download.php)</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grpSp>
        <p:nvGrpSpPr>
          <p:cNvPr id="4" name="Group 3">
            <a:extLst>
              <a:ext uri="{FF2B5EF4-FFF2-40B4-BE49-F238E27FC236}">
                <a16:creationId xmlns:a16="http://schemas.microsoft.com/office/drawing/2014/main" id="{41DF7E63-13E0-4FD1-9949-D3F8B35A2B11}"/>
              </a:ext>
            </a:extLst>
          </p:cNvPr>
          <p:cNvGrpSpPr/>
          <p:nvPr/>
        </p:nvGrpSpPr>
        <p:grpSpPr>
          <a:xfrm>
            <a:off x="253776" y="1572720"/>
            <a:ext cx="9879235" cy="5285280"/>
            <a:chOff x="262638" y="1676400"/>
            <a:chExt cx="8940800" cy="5029200"/>
          </a:xfrm>
        </p:grpSpPr>
        <p:pic>
          <p:nvPicPr>
            <p:cNvPr id="9" name="Picture 8">
              <a:extLst>
                <a:ext uri="{FF2B5EF4-FFF2-40B4-BE49-F238E27FC236}">
                  <a16:creationId xmlns:a16="http://schemas.microsoft.com/office/drawing/2014/main" id="{F4E97E22-973E-4349-A109-B789A929BB05}"/>
                </a:ext>
              </a:extLst>
            </p:cNvPr>
            <p:cNvPicPr>
              <a:picLocks noChangeAspect="1"/>
            </p:cNvPicPr>
            <p:nvPr/>
          </p:nvPicPr>
          <p:blipFill>
            <a:blip r:embed="rId3"/>
            <a:stretch>
              <a:fillRect/>
            </a:stretch>
          </p:blipFill>
          <p:spPr>
            <a:xfrm>
              <a:off x="262638" y="1676400"/>
              <a:ext cx="8940800" cy="5029200"/>
            </a:xfrm>
            <a:prstGeom prst="rect">
              <a:avLst/>
            </a:prstGeom>
          </p:spPr>
        </p:pic>
        <p:sp>
          <p:nvSpPr>
            <p:cNvPr id="12" name="TextBox 11">
              <a:extLst>
                <a:ext uri="{FF2B5EF4-FFF2-40B4-BE49-F238E27FC236}">
                  <a16:creationId xmlns:a16="http://schemas.microsoft.com/office/drawing/2014/main" id="{7274415C-8BC2-45B1-AF68-CB002BF22843}"/>
                </a:ext>
              </a:extLst>
            </p:cNvPr>
            <p:cNvSpPr txBox="1"/>
            <p:nvPr/>
          </p:nvSpPr>
          <p:spPr>
            <a:xfrm>
              <a:off x="4189412" y="2362200"/>
              <a:ext cx="4495800" cy="1837426"/>
            </a:xfrm>
            <a:prstGeom prst="rect">
              <a:avLst/>
            </a:prstGeom>
            <a:noFill/>
          </p:spPr>
          <p:txBody>
            <a:bodyPr wrap="square" rtlCol="0">
              <a:spAutoFit/>
            </a:bodyPr>
            <a:lstStyle/>
            <a:p>
              <a:pPr>
                <a:lnSpc>
                  <a:spcPct val="90000"/>
                </a:lnSpc>
              </a:pPr>
              <a:r>
                <a:rPr lang="el-GR" sz="1400" dirty="0"/>
                <a:t>Μέσα στο ενεργό παράθυρο του </a:t>
              </a:r>
              <a:r>
                <a:rPr lang="en-US" sz="1400" dirty="0" err="1"/>
                <a:t>MrBayes</a:t>
              </a:r>
              <a:r>
                <a:rPr lang="el-GR" sz="1400" dirty="0"/>
                <a:t> γράφουμε </a:t>
              </a:r>
              <a:r>
                <a:rPr lang="en-US" sz="1400" dirty="0"/>
                <a:t>exe </a:t>
              </a:r>
              <a:r>
                <a:rPr lang="el-GR" sz="1400" dirty="0"/>
                <a:t>και πληκτρολογούμε όλη τη διαδρομή του αρχείου που θέλουμε να εκτελέσουμε. Στην περίπτωση μας γράφουμε</a:t>
              </a:r>
              <a:r>
                <a:rPr lang="en-US" sz="1400" dirty="0"/>
                <a:t>: </a:t>
              </a:r>
              <a:endParaRPr lang="el-GR" sz="1400" dirty="0"/>
            </a:p>
            <a:p>
              <a:pPr>
                <a:lnSpc>
                  <a:spcPct val="90000"/>
                </a:lnSpc>
              </a:pPr>
              <a:r>
                <a:rPr lang="en-US" sz="1400" dirty="0"/>
                <a:t>exe C:\Users\user\Desktop\File_name.nex</a:t>
              </a:r>
              <a:endParaRPr lang="el-GR" sz="1400" dirty="0"/>
            </a:p>
            <a:p>
              <a:pPr>
                <a:lnSpc>
                  <a:spcPct val="90000"/>
                </a:lnSpc>
              </a:pPr>
              <a:endParaRPr lang="el-GR" sz="1400" dirty="0"/>
            </a:p>
            <a:p>
              <a:pPr>
                <a:lnSpc>
                  <a:spcPct val="90000"/>
                </a:lnSpc>
              </a:pPr>
              <a:r>
                <a:rPr lang="el-GR" sz="1400" dirty="0"/>
                <a:t>μια και το αρχείο μας βρίσκεται επάνω στην επιφάνεια εργασίας του υπολογιστή. Πατώντας </a:t>
              </a:r>
              <a:r>
                <a:rPr lang="en-US" sz="1400" dirty="0"/>
                <a:t>enter </a:t>
              </a:r>
              <a:r>
                <a:rPr lang="el-GR" sz="1400" dirty="0"/>
                <a:t>το πρόγραμμα θα αρχίσει να τρέχει την ανάλυση.</a:t>
              </a:r>
              <a:endParaRPr lang="en-US" sz="1400" dirty="0"/>
            </a:p>
          </p:txBody>
        </p:sp>
      </p:grpSp>
    </p:spTree>
    <p:extLst>
      <p:ext uri="{BB962C8B-B14F-4D97-AF65-F5344CB8AC3E}">
        <p14:creationId xmlns:p14="http://schemas.microsoft.com/office/powerpoint/2010/main" val="382581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227012" y="928196"/>
            <a:ext cx="11811000" cy="644524"/>
          </a:xfrm>
        </p:spPr>
        <p:txBody>
          <a:bodyPr>
            <a:normAutofit fontScale="85000" lnSpcReduction="200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Κάνοντας </a:t>
            </a:r>
            <a:r>
              <a:rPr lang="en-US" altLang="en-US" sz="2800" b="1" dirty="0">
                <a:solidFill>
                  <a:srgbClr val="FFC000"/>
                </a:solidFill>
              </a:rPr>
              <a:t>Bayesian Inference </a:t>
            </a:r>
            <a:r>
              <a:rPr lang="el-GR" altLang="en-US" sz="2800" b="1" dirty="0">
                <a:solidFill>
                  <a:srgbClr val="FFC000"/>
                </a:solidFill>
              </a:rPr>
              <a:t>με το </a:t>
            </a:r>
            <a:r>
              <a:rPr lang="en-US" altLang="en-US" sz="2800" b="1" dirty="0" err="1">
                <a:solidFill>
                  <a:srgbClr val="FFC000"/>
                </a:solidFill>
              </a:rPr>
              <a:t>MrBayes</a:t>
            </a:r>
            <a:r>
              <a:rPr lang="el-GR" altLang="en-US" sz="2800" b="1" dirty="0">
                <a:solidFill>
                  <a:srgbClr val="FFC000"/>
                </a:solidFill>
              </a:rPr>
              <a:t> </a:t>
            </a:r>
            <a:r>
              <a:rPr lang="en-US" altLang="en-US" sz="2800" b="1" dirty="0">
                <a:solidFill>
                  <a:srgbClr val="FFC000"/>
                </a:solidFill>
              </a:rPr>
              <a:t>(http://mrbayes.sourceforge.net/download.php)</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8" name="Rectangle 2">
            <a:extLst>
              <a:ext uri="{FF2B5EF4-FFF2-40B4-BE49-F238E27FC236}">
                <a16:creationId xmlns:a16="http://schemas.microsoft.com/office/drawing/2014/main" id="{0A5E5190-2590-46A9-BBC1-E0D1178D76F5}"/>
              </a:ext>
            </a:extLst>
          </p:cNvPr>
          <p:cNvSpPr txBox="1">
            <a:spLocks noChangeArrowheads="1"/>
          </p:cNvSpPr>
          <p:nvPr/>
        </p:nvSpPr>
        <p:spPr>
          <a:xfrm>
            <a:off x="259094" y="1700413"/>
            <a:ext cx="2514600" cy="4471787"/>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400" dirty="0"/>
              <a:t>Καθώς τρέχει το αρχείο, παρατηρούμε την παράμετρο </a:t>
            </a:r>
            <a:r>
              <a:rPr lang="en-US" altLang="en-US" sz="1400" dirty="0"/>
              <a:t>“Average Standard Deviation of Split Frequencies”. </a:t>
            </a:r>
            <a:r>
              <a:rPr lang="el-GR" altLang="en-US" sz="1400" dirty="0"/>
              <a:t>Η τιμή αυτής της παραμέτρου θα παρουσιάζεται ανά 5οοο γενεές. Στο τέλος της ανάλυσης, θα πρέπει αυτή η παράμετρος να έχει τιμή  μικρότερη από 0.005, προκειμένου να θεωρηθεί ότι η ανάλυση μας έχει συγκλίνει. Αν έχει ακόμα μικρότερη τιμή, αυτό είναι ακόμα πιο ισχυρή ένδειξη. Στο τέλος της ανάλυσης αν η τιμή δεν έχει πέσει στο όριο που θέσαμε, θα ζητήσουμε από το πρόγραμμα να τρέξει και άλλες γενεές. Θα πρέπει να απαντήσουμε </a:t>
            </a:r>
            <a:r>
              <a:rPr lang="en-US" altLang="en-US" sz="1400" b="1" dirty="0"/>
              <a:t>yes/no </a:t>
            </a:r>
            <a:r>
              <a:rPr lang="el-GR" altLang="en-US" sz="1400" dirty="0"/>
              <a:t>στην ερώτηση που θα μας θέσει και να ορίσουμε τον επιπλέον αριθμό γενεών.</a:t>
            </a:r>
            <a:endParaRPr lang="en-US" altLang="en-US" sz="1400" dirty="0"/>
          </a:p>
        </p:txBody>
      </p:sp>
      <p:grpSp>
        <p:nvGrpSpPr>
          <p:cNvPr id="10" name="Group 9">
            <a:extLst>
              <a:ext uri="{FF2B5EF4-FFF2-40B4-BE49-F238E27FC236}">
                <a16:creationId xmlns:a16="http://schemas.microsoft.com/office/drawing/2014/main" id="{1D5D121C-B9F0-4AE2-A4F2-C4F6D3982428}"/>
              </a:ext>
            </a:extLst>
          </p:cNvPr>
          <p:cNvGrpSpPr/>
          <p:nvPr/>
        </p:nvGrpSpPr>
        <p:grpSpPr>
          <a:xfrm>
            <a:off x="3122612" y="1690687"/>
            <a:ext cx="8915400" cy="5014913"/>
            <a:chOff x="3122612" y="1690687"/>
            <a:chExt cx="8915400" cy="5014913"/>
          </a:xfrm>
        </p:grpSpPr>
        <p:pic>
          <p:nvPicPr>
            <p:cNvPr id="2" name="Picture 1">
              <a:extLst>
                <a:ext uri="{FF2B5EF4-FFF2-40B4-BE49-F238E27FC236}">
                  <a16:creationId xmlns:a16="http://schemas.microsoft.com/office/drawing/2014/main" id="{C0AC9651-A604-4979-AD09-EB8992EAB216}"/>
                </a:ext>
              </a:extLst>
            </p:cNvPr>
            <p:cNvPicPr>
              <a:picLocks noChangeAspect="1"/>
            </p:cNvPicPr>
            <p:nvPr/>
          </p:nvPicPr>
          <p:blipFill>
            <a:blip r:embed="rId3"/>
            <a:stretch>
              <a:fillRect/>
            </a:stretch>
          </p:blipFill>
          <p:spPr>
            <a:xfrm>
              <a:off x="3122612" y="1690687"/>
              <a:ext cx="8915400" cy="5014913"/>
            </a:xfrm>
            <a:prstGeom prst="rect">
              <a:avLst/>
            </a:prstGeom>
          </p:spPr>
        </p:pic>
        <p:sp>
          <p:nvSpPr>
            <p:cNvPr id="13" name="Rectangle 2">
              <a:extLst>
                <a:ext uri="{FF2B5EF4-FFF2-40B4-BE49-F238E27FC236}">
                  <a16:creationId xmlns:a16="http://schemas.microsoft.com/office/drawing/2014/main" id="{6C6A44DF-3C7B-44F6-A8B2-6DF2B4EC8743}"/>
                </a:ext>
              </a:extLst>
            </p:cNvPr>
            <p:cNvSpPr txBox="1">
              <a:spLocks noChangeArrowheads="1"/>
            </p:cNvSpPr>
            <p:nvPr/>
          </p:nvSpPr>
          <p:spPr>
            <a:xfrm>
              <a:off x="6627812" y="1946277"/>
              <a:ext cx="4953000" cy="1025523"/>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600" dirty="0"/>
                <a:t>Το πρόγραμμα μας παρέχει και μια εκτίμηση της διάρκεια που θα έχει η ανάλυση. Πρέπει να την έχουμε υπόψιν γιατί κάποιες αναλύσεις μπορεί να χρειαστούν πολλά 24ωρα για να ολοκληρωθούν. </a:t>
              </a:r>
              <a:endParaRPr lang="en-US" altLang="en-US" sz="1600" dirty="0"/>
            </a:p>
          </p:txBody>
        </p:sp>
      </p:grpSp>
      <p:cxnSp>
        <p:nvCxnSpPr>
          <p:cNvPr id="5" name="Straight Arrow Connector 4">
            <a:extLst>
              <a:ext uri="{FF2B5EF4-FFF2-40B4-BE49-F238E27FC236}">
                <a16:creationId xmlns:a16="http://schemas.microsoft.com/office/drawing/2014/main" id="{21D7D470-6986-4868-B276-961C1B5F8CA2}"/>
              </a:ext>
            </a:extLst>
          </p:cNvPr>
          <p:cNvCxnSpPr>
            <a:cxnSpLocks/>
          </p:cNvCxnSpPr>
          <p:nvPr/>
        </p:nvCxnSpPr>
        <p:spPr>
          <a:xfrm>
            <a:off x="2665412" y="2590800"/>
            <a:ext cx="685800" cy="30480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3F7B67A-A193-4B3A-8C6D-7F66B00BA3C2}"/>
              </a:ext>
            </a:extLst>
          </p:cNvPr>
          <p:cNvCxnSpPr>
            <a:cxnSpLocks/>
          </p:cNvCxnSpPr>
          <p:nvPr/>
        </p:nvCxnSpPr>
        <p:spPr>
          <a:xfrm flipH="1">
            <a:off x="7618412" y="2971800"/>
            <a:ext cx="1295400" cy="28194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35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227012" y="928196"/>
            <a:ext cx="11811000" cy="644524"/>
          </a:xfrm>
        </p:spPr>
        <p:txBody>
          <a:bodyPr>
            <a:normAutofit fontScale="85000" lnSpcReduction="200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Κάνοντας </a:t>
            </a:r>
            <a:r>
              <a:rPr lang="en-US" altLang="en-US" sz="2800" b="1" dirty="0">
                <a:solidFill>
                  <a:srgbClr val="FFC000"/>
                </a:solidFill>
              </a:rPr>
              <a:t>Bayesian Inference </a:t>
            </a:r>
            <a:r>
              <a:rPr lang="el-GR" altLang="en-US" sz="2800" b="1" dirty="0">
                <a:solidFill>
                  <a:srgbClr val="FFC000"/>
                </a:solidFill>
              </a:rPr>
              <a:t>με το </a:t>
            </a:r>
            <a:r>
              <a:rPr lang="en-US" altLang="en-US" sz="2800" b="1" dirty="0" err="1">
                <a:solidFill>
                  <a:srgbClr val="FFC000"/>
                </a:solidFill>
              </a:rPr>
              <a:t>MrBayes</a:t>
            </a:r>
            <a:r>
              <a:rPr lang="el-GR" altLang="en-US" sz="2800" b="1" dirty="0">
                <a:solidFill>
                  <a:srgbClr val="FFC000"/>
                </a:solidFill>
              </a:rPr>
              <a:t> </a:t>
            </a:r>
            <a:r>
              <a:rPr lang="en-US" altLang="en-US" sz="2800" b="1" dirty="0">
                <a:solidFill>
                  <a:srgbClr val="FFC000"/>
                </a:solidFill>
              </a:rPr>
              <a:t>(http://mrbayes.sourceforge.net/download.php)</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8" name="Rectangle 2">
            <a:extLst>
              <a:ext uri="{FF2B5EF4-FFF2-40B4-BE49-F238E27FC236}">
                <a16:creationId xmlns:a16="http://schemas.microsoft.com/office/drawing/2014/main" id="{0A5E5190-2590-46A9-BBC1-E0D1178D76F5}"/>
              </a:ext>
            </a:extLst>
          </p:cNvPr>
          <p:cNvSpPr txBox="1">
            <a:spLocks noChangeArrowheads="1"/>
          </p:cNvSpPr>
          <p:nvPr/>
        </p:nvSpPr>
        <p:spPr>
          <a:xfrm>
            <a:off x="259094" y="1700413"/>
            <a:ext cx="2787318" cy="2515607"/>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Font typeface="Arial" pitchFamily="34" charset="0"/>
              <a:buNone/>
            </a:pPr>
            <a:r>
              <a:rPr lang="el-GR" altLang="en-US" sz="1400" dirty="0"/>
              <a:t>Αφού ολοκληρωθεί η ανάλυση, μέσα στο παράθυρο το </a:t>
            </a:r>
            <a:r>
              <a:rPr lang="en-US" altLang="en-US" sz="1400" dirty="0" err="1"/>
              <a:t>MrBayes</a:t>
            </a:r>
            <a:r>
              <a:rPr lang="en-US" altLang="en-US" sz="1400" dirty="0"/>
              <a:t> </a:t>
            </a:r>
            <a:r>
              <a:rPr lang="el-GR" altLang="en-US" sz="1400" dirty="0"/>
              <a:t>γράφουμε</a:t>
            </a:r>
          </a:p>
          <a:p>
            <a:pPr marL="0" indent="0">
              <a:buFont typeface="Arial" pitchFamily="34" charset="0"/>
              <a:buNone/>
            </a:pPr>
            <a:r>
              <a:rPr lang="en-US" altLang="en-US" sz="1400" b="1" dirty="0"/>
              <a:t>SUMP</a:t>
            </a:r>
          </a:p>
          <a:p>
            <a:pPr marL="0" indent="0">
              <a:buFont typeface="Arial" pitchFamily="34" charset="0"/>
              <a:buNone/>
            </a:pPr>
            <a:r>
              <a:rPr lang="el-GR" altLang="en-US" sz="1400" dirty="0"/>
              <a:t>και μας δημιουργεί μια σειρά αρχείων</a:t>
            </a:r>
            <a:r>
              <a:rPr lang="en-US" altLang="en-US" sz="1400" dirty="0"/>
              <a:t>* </a:t>
            </a:r>
            <a:r>
              <a:rPr lang="el-GR" altLang="en-US" sz="1400" dirty="0"/>
              <a:t>όπου παρουσιάζονται οι υπολογισμοί διάφορων παραμέτρων της ανάλυσης και παρατίθενται στην οθόνη περιληπτικά τα αποτελέσματα. </a:t>
            </a:r>
          </a:p>
        </p:txBody>
      </p:sp>
      <p:pic>
        <p:nvPicPr>
          <p:cNvPr id="4" name="Picture 3">
            <a:extLst>
              <a:ext uri="{FF2B5EF4-FFF2-40B4-BE49-F238E27FC236}">
                <a16:creationId xmlns:a16="http://schemas.microsoft.com/office/drawing/2014/main" id="{4C61EC48-3A2C-4861-A6F5-D422883A6A32}"/>
              </a:ext>
            </a:extLst>
          </p:cNvPr>
          <p:cNvPicPr>
            <a:picLocks noChangeAspect="1"/>
          </p:cNvPicPr>
          <p:nvPr/>
        </p:nvPicPr>
        <p:blipFill>
          <a:blip r:embed="rId3"/>
          <a:stretch>
            <a:fillRect/>
          </a:stretch>
        </p:blipFill>
        <p:spPr>
          <a:xfrm>
            <a:off x="2970212" y="1676400"/>
            <a:ext cx="9167455" cy="5156693"/>
          </a:xfrm>
          <a:prstGeom prst="rect">
            <a:avLst/>
          </a:prstGeom>
        </p:spPr>
      </p:pic>
      <p:cxnSp>
        <p:nvCxnSpPr>
          <p:cNvPr id="7" name="Straight Arrow Connector 6">
            <a:extLst>
              <a:ext uri="{FF2B5EF4-FFF2-40B4-BE49-F238E27FC236}">
                <a16:creationId xmlns:a16="http://schemas.microsoft.com/office/drawing/2014/main" id="{6431F27F-B5C5-4D03-98CD-D59A6D671AC0}"/>
              </a:ext>
            </a:extLst>
          </p:cNvPr>
          <p:cNvCxnSpPr>
            <a:cxnSpLocks/>
          </p:cNvCxnSpPr>
          <p:nvPr/>
        </p:nvCxnSpPr>
        <p:spPr>
          <a:xfrm flipV="1">
            <a:off x="2665412" y="2895600"/>
            <a:ext cx="1295400" cy="11430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40852A7-9CE4-44CE-8B88-31C7FEBB5A5C}"/>
              </a:ext>
            </a:extLst>
          </p:cNvPr>
          <p:cNvCxnSpPr>
            <a:cxnSpLocks/>
          </p:cNvCxnSpPr>
          <p:nvPr/>
        </p:nvCxnSpPr>
        <p:spPr>
          <a:xfrm>
            <a:off x="2665412" y="4067376"/>
            <a:ext cx="990600" cy="1419024"/>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9FD668C-9C19-449C-B88E-00218179C46B}"/>
              </a:ext>
            </a:extLst>
          </p:cNvPr>
          <p:cNvSpPr/>
          <p:nvPr/>
        </p:nvSpPr>
        <p:spPr>
          <a:xfrm>
            <a:off x="5408612" y="2209800"/>
            <a:ext cx="6629399" cy="830997"/>
          </a:xfrm>
          <a:prstGeom prst="rect">
            <a:avLst/>
          </a:prstGeom>
        </p:spPr>
        <p:txBody>
          <a:bodyPr wrap="square">
            <a:spAutoFit/>
          </a:bodyPr>
          <a:lstStyle/>
          <a:p>
            <a:r>
              <a:rPr lang="el-GR" altLang="en-US" sz="1200" dirty="0"/>
              <a:t>Όταν τα νούμερα 1, 2 που αντιστοιχούν στην ανάλυση 1 και 2 που τρέχουν ταυτόχρονα και ανεξάρτητα επάνω στο </a:t>
            </a:r>
            <a:r>
              <a:rPr lang="en-US" altLang="en-US" sz="1200" dirty="0"/>
              <a:t>dataset </a:t>
            </a:r>
            <a:r>
              <a:rPr lang="el-GR" altLang="en-US" sz="1200" dirty="0"/>
              <a:t>μας, εμφανίζουν αρχικά μια διασπορά και μετά πλησιάζουν μεταξύ τους όσο πλησιάζουμε στο τέλος των γενεών, τότε έχουμε ισχυρή ένδειξη της σύγκλισης των δυο αναλύσεων. </a:t>
            </a:r>
          </a:p>
        </p:txBody>
      </p:sp>
      <p:sp>
        <p:nvSpPr>
          <p:cNvPr id="20" name="Rectangle 19">
            <a:extLst>
              <a:ext uri="{FF2B5EF4-FFF2-40B4-BE49-F238E27FC236}">
                <a16:creationId xmlns:a16="http://schemas.microsoft.com/office/drawing/2014/main" id="{F6E43A29-FA38-4109-9AAF-C2E23E8B2D67}"/>
              </a:ext>
            </a:extLst>
          </p:cNvPr>
          <p:cNvSpPr/>
          <p:nvPr/>
        </p:nvSpPr>
        <p:spPr>
          <a:xfrm>
            <a:off x="5757531" y="4038600"/>
            <a:ext cx="5823282" cy="461665"/>
          </a:xfrm>
          <a:prstGeom prst="rect">
            <a:avLst/>
          </a:prstGeom>
        </p:spPr>
        <p:txBody>
          <a:bodyPr wrap="square">
            <a:spAutoFit/>
          </a:bodyPr>
          <a:lstStyle/>
          <a:p>
            <a:r>
              <a:rPr lang="el-GR" altLang="en-US" sz="1200" dirty="0"/>
              <a:t>Οι παράμετροι </a:t>
            </a:r>
            <a:r>
              <a:rPr lang="en-US" altLang="en-US" sz="1200" dirty="0"/>
              <a:t>ESS, PRSF </a:t>
            </a:r>
            <a:r>
              <a:rPr lang="el-GR" altLang="en-US" sz="1200" dirty="0"/>
              <a:t>επίσης αποτελούν ενδείξεις της σύγκλισης των αναλύσεων μας. Οι τιμές που πρέπει να έχουν περιγράφονται εδώ.  </a:t>
            </a:r>
          </a:p>
        </p:txBody>
      </p:sp>
      <p:cxnSp>
        <p:nvCxnSpPr>
          <p:cNvPr id="21" name="Straight Arrow Connector 20">
            <a:extLst>
              <a:ext uri="{FF2B5EF4-FFF2-40B4-BE49-F238E27FC236}">
                <a16:creationId xmlns:a16="http://schemas.microsoft.com/office/drawing/2014/main" id="{DABDD80C-5A8E-46C4-BD09-D19B42BFAA33}"/>
              </a:ext>
            </a:extLst>
          </p:cNvPr>
          <p:cNvCxnSpPr>
            <a:cxnSpLocks/>
          </p:cNvCxnSpPr>
          <p:nvPr/>
        </p:nvCxnSpPr>
        <p:spPr>
          <a:xfrm flipH="1">
            <a:off x="6780212" y="4236615"/>
            <a:ext cx="446879" cy="1261453"/>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FE940C0-5CF8-4B36-9BAD-FF68806487CE}"/>
              </a:ext>
            </a:extLst>
          </p:cNvPr>
          <p:cNvCxnSpPr>
            <a:cxnSpLocks/>
          </p:cNvCxnSpPr>
          <p:nvPr/>
        </p:nvCxnSpPr>
        <p:spPr>
          <a:xfrm flipH="1">
            <a:off x="6423025" y="4216020"/>
            <a:ext cx="500061" cy="1282048"/>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FBE9110-8B30-4570-ABB0-3E8F6F9A766D}"/>
              </a:ext>
            </a:extLst>
          </p:cNvPr>
          <p:cNvCxnSpPr>
            <a:cxnSpLocks/>
          </p:cNvCxnSpPr>
          <p:nvPr/>
        </p:nvCxnSpPr>
        <p:spPr>
          <a:xfrm flipH="1">
            <a:off x="5424654" y="4500265"/>
            <a:ext cx="3717758" cy="1900535"/>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3D7EE85E-60DF-4E03-92E3-47669B777503}"/>
              </a:ext>
            </a:extLst>
          </p:cNvPr>
          <p:cNvSpPr/>
          <p:nvPr/>
        </p:nvSpPr>
        <p:spPr>
          <a:xfrm>
            <a:off x="85071" y="6216134"/>
            <a:ext cx="2732741" cy="430887"/>
          </a:xfrm>
          <a:prstGeom prst="rect">
            <a:avLst/>
          </a:prstGeom>
        </p:spPr>
        <p:txBody>
          <a:bodyPr wrap="square">
            <a:spAutoFit/>
          </a:bodyPr>
          <a:lstStyle/>
          <a:p>
            <a:r>
              <a:rPr lang="en-US" altLang="en-US" sz="1100" dirty="0"/>
              <a:t>* </a:t>
            </a:r>
            <a:r>
              <a:rPr lang="el-GR" altLang="en-US" sz="1100" dirty="0"/>
              <a:t>Τα αρχεία αποθηκεύονται εκεί που βρίσκεται και το </a:t>
            </a:r>
            <a:r>
              <a:rPr lang="en-US" altLang="en-US" sz="1100" dirty="0"/>
              <a:t>input </a:t>
            </a:r>
            <a:r>
              <a:rPr lang="el-GR" altLang="en-US" sz="1100" dirty="0"/>
              <a:t>αρχείο</a:t>
            </a:r>
            <a:endParaRPr lang="en-US" sz="1100" dirty="0"/>
          </a:p>
        </p:txBody>
      </p:sp>
    </p:spTree>
    <p:extLst>
      <p:ext uri="{BB962C8B-B14F-4D97-AF65-F5344CB8AC3E}">
        <p14:creationId xmlns:p14="http://schemas.microsoft.com/office/powerpoint/2010/main" val="36964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227012" y="928196"/>
            <a:ext cx="11811000" cy="644524"/>
          </a:xfrm>
        </p:spPr>
        <p:txBody>
          <a:bodyPr>
            <a:normAutofit fontScale="85000" lnSpcReduction="200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Κάνοντας </a:t>
            </a:r>
            <a:r>
              <a:rPr lang="en-US" altLang="en-US" sz="2800" b="1" dirty="0">
                <a:solidFill>
                  <a:srgbClr val="FFC000"/>
                </a:solidFill>
              </a:rPr>
              <a:t>Bayesian Inference </a:t>
            </a:r>
            <a:r>
              <a:rPr lang="el-GR" altLang="en-US" sz="2800" b="1" dirty="0">
                <a:solidFill>
                  <a:srgbClr val="FFC000"/>
                </a:solidFill>
              </a:rPr>
              <a:t>με το </a:t>
            </a:r>
            <a:r>
              <a:rPr lang="en-US" altLang="en-US" sz="2800" b="1" dirty="0" err="1">
                <a:solidFill>
                  <a:srgbClr val="FFC000"/>
                </a:solidFill>
              </a:rPr>
              <a:t>MrBayes</a:t>
            </a:r>
            <a:r>
              <a:rPr lang="el-GR" altLang="en-US" sz="2800" b="1" dirty="0">
                <a:solidFill>
                  <a:srgbClr val="FFC000"/>
                </a:solidFill>
              </a:rPr>
              <a:t> </a:t>
            </a:r>
            <a:r>
              <a:rPr lang="en-US" altLang="en-US" sz="2800" b="1" dirty="0">
                <a:solidFill>
                  <a:srgbClr val="FFC000"/>
                </a:solidFill>
              </a:rPr>
              <a:t>(http://mrbayes.sourceforge.net/download.php)</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8" name="Rectangle 2">
            <a:extLst>
              <a:ext uri="{FF2B5EF4-FFF2-40B4-BE49-F238E27FC236}">
                <a16:creationId xmlns:a16="http://schemas.microsoft.com/office/drawing/2014/main" id="{0A5E5190-2590-46A9-BBC1-E0D1178D76F5}"/>
              </a:ext>
            </a:extLst>
          </p:cNvPr>
          <p:cNvSpPr txBox="1">
            <a:spLocks noChangeArrowheads="1"/>
          </p:cNvSpPr>
          <p:nvPr/>
        </p:nvSpPr>
        <p:spPr>
          <a:xfrm>
            <a:off x="259094" y="1700413"/>
            <a:ext cx="3244518" cy="5005187"/>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just">
              <a:buNone/>
            </a:pPr>
            <a:r>
              <a:rPr lang="el-GR" altLang="en-US" sz="1400" dirty="0"/>
              <a:t>Ακολούθως γράφουμε</a:t>
            </a:r>
            <a:endParaRPr lang="en-US" altLang="en-US" sz="1400" dirty="0"/>
          </a:p>
          <a:p>
            <a:pPr marL="0" indent="0" algn="just">
              <a:buNone/>
            </a:pPr>
            <a:r>
              <a:rPr lang="el-GR" altLang="en-US" sz="1400" b="1" dirty="0"/>
              <a:t> </a:t>
            </a:r>
            <a:r>
              <a:rPr lang="en-US" altLang="en-US" sz="1600" b="1" dirty="0"/>
              <a:t>SUMT RELBURNIN=YES BURNINFRAC=0.25 CONTYPE=SIMPLE</a:t>
            </a:r>
            <a:endParaRPr lang="el-GR" altLang="en-US" sz="1600" b="1" dirty="0"/>
          </a:p>
          <a:p>
            <a:pPr marL="0" indent="0" algn="just">
              <a:buNone/>
            </a:pPr>
            <a:r>
              <a:rPr lang="el-GR" altLang="en-US" sz="1400" dirty="0"/>
              <a:t>και μας δημιουργεί τα αρχεία με τα δένδρα που υπολογίστηκαν, καθώς και το ένα δένδρο που προκύπτει ως σύνοψη όλων των υπολοίπων δένδρων και αναφέρει και την στήριξη (</a:t>
            </a:r>
            <a:r>
              <a:rPr lang="en-US" altLang="en-US" sz="1400" dirty="0"/>
              <a:t>posterior probabilities)</a:t>
            </a:r>
            <a:r>
              <a:rPr lang="el-GR" altLang="en-US" sz="1400" dirty="0"/>
              <a:t>.</a:t>
            </a:r>
          </a:p>
          <a:p>
            <a:pPr marL="0" indent="0" algn="just">
              <a:buNone/>
            </a:pPr>
            <a:r>
              <a:rPr lang="el-GR" altLang="en-US" sz="1400" dirty="0"/>
              <a:t>Το αρχείο που φέρει τα </a:t>
            </a:r>
            <a:r>
              <a:rPr lang="en-US" altLang="en-US" sz="1400" dirty="0"/>
              <a:t>posterior probabilities </a:t>
            </a:r>
            <a:r>
              <a:rPr lang="el-GR" altLang="en-US" sz="1400" dirty="0"/>
              <a:t>είναι το αυτό που φέρει την προέκταση </a:t>
            </a:r>
            <a:r>
              <a:rPr lang="en-US" altLang="en-US" sz="1400" dirty="0"/>
              <a:t>*</a:t>
            </a:r>
            <a:r>
              <a:rPr lang="en-US" altLang="en-US" sz="1400" dirty="0" err="1"/>
              <a:t>con.tre</a:t>
            </a:r>
            <a:r>
              <a:rPr lang="en-US" altLang="en-US" sz="1400" dirty="0"/>
              <a:t>. </a:t>
            </a:r>
            <a:r>
              <a:rPr lang="el-GR" altLang="en-US" sz="1400" dirty="0"/>
              <a:t>Μπορείτε να το ανοίξετε είτε με </a:t>
            </a:r>
            <a:r>
              <a:rPr lang="en-US" altLang="en-US" sz="1400" dirty="0" err="1"/>
              <a:t>FigTree</a:t>
            </a:r>
            <a:r>
              <a:rPr lang="en-US" altLang="en-US" sz="1400" dirty="0"/>
              <a:t> (http://tree.bio.ed.ac.uk/software/figtree/ ) </a:t>
            </a:r>
            <a:r>
              <a:rPr lang="el-GR" altLang="en-US" sz="1400" dirty="0"/>
              <a:t>είτε με </a:t>
            </a:r>
            <a:r>
              <a:rPr lang="en-US" altLang="en-US" sz="1400" dirty="0" err="1"/>
              <a:t>TreeView</a:t>
            </a:r>
            <a:r>
              <a:rPr lang="en-US" altLang="en-US" sz="1400" dirty="0"/>
              <a:t> http://darwin.zoology.gla.ac.uk/~rpage/treeviewx/download.html). </a:t>
            </a:r>
            <a:r>
              <a:rPr lang="el-GR" altLang="en-US" sz="1400" dirty="0"/>
              <a:t>Υπάρχουν και άλλα προγράμματα για να βλέπετε δένδρα, αλλά σας συστήνω αυτά ως πιο εύχρηστα. </a:t>
            </a:r>
          </a:p>
        </p:txBody>
      </p:sp>
      <p:pic>
        <p:nvPicPr>
          <p:cNvPr id="2" name="Picture 1">
            <a:extLst>
              <a:ext uri="{FF2B5EF4-FFF2-40B4-BE49-F238E27FC236}">
                <a16:creationId xmlns:a16="http://schemas.microsoft.com/office/drawing/2014/main" id="{E72A43E5-F82D-4D0F-8D6B-2850351A6F5D}"/>
              </a:ext>
            </a:extLst>
          </p:cNvPr>
          <p:cNvPicPr>
            <a:picLocks noChangeAspect="1"/>
          </p:cNvPicPr>
          <p:nvPr/>
        </p:nvPicPr>
        <p:blipFill>
          <a:blip r:embed="rId3"/>
          <a:stretch>
            <a:fillRect/>
          </a:stretch>
        </p:blipFill>
        <p:spPr>
          <a:xfrm>
            <a:off x="3656012" y="1700413"/>
            <a:ext cx="8305800" cy="4672013"/>
          </a:xfrm>
          <a:prstGeom prst="rect">
            <a:avLst/>
          </a:prstGeom>
        </p:spPr>
      </p:pic>
      <p:cxnSp>
        <p:nvCxnSpPr>
          <p:cNvPr id="5" name="Straight Arrow Connector 4">
            <a:extLst>
              <a:ext uri="{FF2B5EF4-FFF2-40B4-BE49-F238E27FC236}">
                <a16:creationId xmlns:a16="http://schemas.microsoft.com/office/drawing/2014/main" id="{B18378E3-58BD-4CEB-8F83-F0E1517A4C1E}"/>
              </a:ext>
            </a:extLst>
          </p:cNvPr>
          <p:cNvCxnSpPr>
            <a:cxnSpLocks/>
          </p:cNvCxnSpPr>
          <p:nvPr/>
        </p:nvCxnSpPr>
        <p:spPr>
          <a:xfrm flipH="1" flipV="1">
            <a:off x="5561012" y="2209800"/>
            <a:ext cx="3048000" cy="18288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096636E-A20C-4B17-9F4A-A9EAC547FB9A}"/>
              </a:ext>
            </a:extLst>
          </p:cNvPr>
          <p:cNvSpPr/>
          <p:nvPr/>
        </p:nvSpPr>
        <p:spPr>
          <a:xfrm>
            <a:off x="7542212" y="4032408"/>
            <a:ext cx="3314700" cy="954107"/>
          </a:xfrm>
          <a:prstGeom prst="rect">
            <a:avLst/>
          </a:prstGeom>
        </p:spPr>
        <p:txBody>
          <a:bodyPr wrap="square">
            <a:spAutoFit/>
          </a:bodyPr>
          <a:lstStyle/>
          <a:p>
            <a:pPr algn="just"/>
            <a:r>
              <a:rPr lang="el-GR" altLang="en-US" sz="1400" dirty="0">
                <a:solidFill>
                  <a:schemeClr val="bg1"/>
                </a:solidFill>
              </a:rPr>
              <a:t>Το αρχείο που φέρει τα </a:t>
            </a:r>
            <a:r>
              <a:rPr lang="en-US" altLang="en-US" sz="1400" dirty="0">
                <a:solidFill>
                  <a:schemeClr val="bg1"/>
                </a:solidFill>
              </a:rPr>
              <a:t>posterior probabilities </a:t>
            </a:r>
            <a:r>
              <a:rPr lang="el-GR" altLang="en-US" sz="1400" dirty="0">
                <a:solidFill>
                  <a:schemeClr val="bg1"/>
                </a:solidFill>
              </a:rPr>
              <a:t>είναι το αυτό που φέρει την προέκταση </a:t>
            </a:r>
            <a:r>
              <a:rPr lang="en-US" altLang="en-US" sz="1400" dirty="0">
                <a:solidFill>
                  <a:schemeClr val="bg1"/>
                </a:solidFill>
              </a:rPr>
              <a:t>*</a:t>
            </a:r>
            <a:r>
              <a:rPr lang="en-US" altLang="en-US" sz="1400" dirty="0" err="1">
                <a:solidFill>
                  <a:schemeClr val="bg1"/>
                </a:solidFill>
              </a:rPr>
              <a:t>con.tre</a:t>
            </a:r>
            <a:r>
              <a:rPr lang="en-US" altLang="en-US" sz="1400" dirty="0">
                <a:solidFill>
                  <a:schemeClr val="bg1"/>
                </a:solidFill>
              </a:rPr>
              <a:t>. </a:t>
            </a:r>
            <a:r>
              <a:rPr lang="el-GR" altLang="en-US" sz="1400" dirty="0">
                <a:solidFill>
                  <a:schemeClr val="bg1"/>
                </a:solidFill>
              </a:rPr>
              <a:t>Ανοίγει με </a:t>
            </a:r>
            <a:r>
              <a:rPr lang="en-US" altLang="en-US" sz="1400" dirty="0" err="1">
                <a:solidFill>
                  <a:schemeClr val="bg1"/>
                </a:solidFill>
              </a:rPr>
              <a:t>FigTree</a:t>
            </a:r>
            <a:r>
              <a:rPr lang="en-US" altLang="en-US" sz="1400" dirty="0">
                <a:solidFill>
                  <a:schemeClr val="bg1"/>
                </a:solidFill>
              </a:rPr>
              <a:t> </a:t>
            </a:r>
            <a:r>
              <a:rPr lang="el-GR" altLang="en-US" sz="1400" dirty="0">
                <a:solidFill>
                  <a:schemeClr val="bg1"/>
                </a:solidFill>
              </a:rPr>
              <a:t>ή </a:t>
            </a:r>
            <a:r>
              <a:rPr lang="en-US" altLang="en-US" sz="1400" dirty="0" err="1">
                <a:solidFill>
                  <a:schemeClr val="bg1"/>
                </a:solidFill>
              </a:rPr>
              <a:t>TreeView</a:t>
            </a:r>
            <a:endParaRPr lang="en-US" sz="1400" dirty="0">
              <a:solidFill>
                <a:schemeClr val="bg1"/>
              </a:solidFill>
            </a:endParaRPr>
          </a:p>
        </p:txBody>
      </p:sp>
    </p:spTree>
    <p:extLst>
      <p:ext uri="{BB962C8B-B14F-4D97-AF65-F5344CB8AC3E}">
        <p14:creationId xmlns:p14="http://schemas.microsoft.com/office/powerpoint/2010/main" val="1504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227012" y="928196"/>
            <a:ext cx="11811000" cy="644524"/>
          </a:xfrm>
        </p:spPr>
        <p:txBody>
          <a:bodyPr>
            <a:normAutofit fontScale="85000" lnSpcReduction="20000"/>
          </a:bodyPr>
          <a:lstStyle/>
          <a:p>
            <a:pPr>
              <a:buFont typeface="Wingdings" panose="05000000000000000000" pitchFamily="2" charset="2"/>
              <a:buChar char="Ø"/>
            </a:pPr>
            <a:r>
              <a:rPr lang="en-US" altLang="en-US" sz="2800" b="1" dirty="0">
                <a:solidFill>
                  <a:srgbClr val="FFC000"/>
                </a:solidFill>
              </a:rPr>
              <a:t> </a:t>
            </a:r>
            <a:r>
              <a:rPr lang="el-GR" altLang="en-US" sz="2800" b="1" dirty="0">
                <a:solidFill>
                  <a:srgbClr val="FFC000"/>
                </a:solidFill>
              </a:rPr>
              <a:t>Κάνοντας </a:t>
            </a:r>
            <a:r>
              <a:rPr lang="en-US" altLang="en-US" sz="2800" b="1" dirty="0">
                <a:solidFill>
                  <a:srgbClr val="FFC000"/>
                </a:solidFill>
              </a:rPr>
              <a:t>Bayesian Inference </a:t>
            </a:r>
            <a:r>
              <a:rPr lang="el-GR" altLang="en-US" sz="2800" b="1" dirty="0">
                <a:solidFill>
                  <a:srgbClr val="FFC000"/>
                </a:solidFill>
              </a:rPr>
              <a:t>με το </a:t>
            </a:r>
            <a:r>
              <a:rPr lang="en-US" altLang="en-US" sz="2800" b="1" dirty="0" err="1">
                <a:solidFill>
                  <a:srgbClr val="FFC000"/>
                </a:solidFill>
              </a:rPr>
              <a:t>MrBayes</a:t>
            </a:r>
            <a:r>
              <a:rPr lang="el-GR" altLang="en-US" sz="2800" b="1" dirty="0">
                <a:solidFill>
                  <a:srgbClr val="FFC000"/>
                </a:solidFill>
              </a:rPr>
              <a:t> </a:t>
            </a:r>
            <a:r>
              <a:rPr lang="en-US" altLang="en-US" sz="2800" b="1" dirty="0">
                <a:solidFill>
                  <a:srgbClr val="FFC000"/>
                </a:solidFill>
              </a:rPr>
              <a:t>(http://mrbayes.sourceforge.net/download.php)</a:t>
            </a:r>
            <a:r>
              <a:rPr lang="el-GR" altLang="en-US" sz="2800" b="1" dirty="0">
                <a:solidFill>
                  <a:srgbClr val="FFC000"/>
                </a:solidFill>
              </a:rPr>
              <a:t> </a:t>
            </a:r>
            <a:endParaRPr lang="el-GR" altLang="en-US" dirty="0"/>
          </a:p>
          <a:p>
            <a:pPr marL="0" indent="360363" eaLnBrk="1" hangingPunct="1">
              <a:spcBef>
                <a:spcPts val="0"/>
              </a:spcBef>
              <a:buNone/>
            </a:pPr>
            <a:endParaRPr lang="en-US" altLang="en-US" dirty="0"/>
          </a:p>
          <a:p>
            <a:pPr marL="0" indent="0" eaLnBrk="1" hangingPunct="1">
              <a:buNone/>
            </a:pPr>
            <a:endParaRPr lang="en-US" altLang="en-US" sz="2800" dirty="0"/>
          </a:p>
        </p:txBody>
      </p:sp>
      <p:sp>
        <p:nvSpPr>
          <p:cNvPr id="105475" name="Text Box 3"/>
          <p:cNvSpPr txBox="1">
            <a:spLocks noChangeArrowheads="1"/>
          </p:cNvSpPr>
          <p:nvPr/>
        </p:nvSpPr>
        <p:spPr bwMode="auto">
          <a:xfrm>
            <a:off x="836612" y="76200"/>
            <a:ext cx="5895974" cy="55464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Bef>
                <a:spcPct val="50000"/>
              </a:spcBef>
            </a:pPr>
            <a:r>
              <a:rPr lang="el-GR" altLang="en-US" sz="3000" b="1" dirty="0">
                <a:solidFill>
                  <a:srgbClr val="C00000"/>
                </a:solidFill>
                <a:latin typeface="Times New Roman" panose="02020603050405020304" pitchFamily="18" charset="0"/>
              </a:rPr>
              <a:t>Φυλογένεση στην πράξη</a:t>
            </a:r>
            <a:endParaRPr lang="en-US" altLang="en-US" sz="3000" b="1" dirty="0">
              <a:solidFill>
                <a:srgbClr val="C00000"/>
              </a:solidFill>
              <a:latin typeface="Times New Roman" panose="02020603050405020304" pitchFamily="18" charset="0"/>
            </a:endParaRPr>
          </a:p>
        </p:txBody>
      </p:sp>
      <p:sp>
        <p:nvSpPr>
          <p:cNvPr id="8" name="Rectangle 2">
            <a:extLst>
              <a:ext uri="{FF2B5EF4-FFF2-40B4-BE49-F238E27FC236}">
                <a16:creationId xmlns:a16="http://schemas.microsoft.com/office/drawing/2014/main" id="{0A5E5190-2590-46A9-BBC1-E0D1178D76F5}"/>
              </a:ext>
            </a:extLst>
          </p:cNvPr>
          <p:cNvSpPr txBox="1">
            <a:spLocks noChangeArrowheads="1"/>
          </p:cNvSpPr>
          <p:nvPr/>
        </p:nvSpPr>
        <p:spPr>
          <a:xfrm>
            <a:off x="259094" y="1700413"/>
            <a:ext cx="3244518" cy="966587"/>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just">
              <a:buNone/>
            </a:pPr>
            <a:r>
              <a:rPr lang="el-GR" altLang="en-US" sz="1400" dirty="0"/>
              <a:t>Το φυλογενετικό μας δένδρο, όπως φαίνεται Α) με το </a:t>
            </a:r>
            <a:r>
              <a:rPr lang="en-US" altLang="en-US" sz="1400" dirty="0" err="1"/>
              <a:t>FigTree</a:t>
            </a:r>
            <a:r>
              <a:rPr lang="en-US" altLang="en-US" sz="1400" dirty="0"/>
              <a:t> </a:t>
            </a:r>
            <a:endParaRPr lang="el-GR" altLang="en-US" sz="1400" dirty="0"/>
          </a:p>
          <a:p>
            <a:pPr marL="0" indent="0" algn="just">
              <a:buNone/>
            </a:pPr>
            <a:r>
              <a:rPr lang="el-GR" altLang="en-US" sz="1400" dirty="0"/>
              <a:t>και </a:t>
            </a:r>
            <a:r>
              <a:rPr lang="en-US" altLang="en-US" sz="1400" dirty="0"/>
              <a:t>B) </a:t>
            </a:r>
            <a:r>
              <a:rPr lang="el-GR" altLang="en-US" sz="1400" dirty="0"/>
              <a:t>στο </a:t>
            </a:r>
            <a:r>
              <a:rPr lang="en-US" altLang="en-US" sz="1400" dirty="0"/>
              <a:t>TEXTPAD</a:t>
            </a:r>
            <a:r>
              <a:rPr lang="el-GR" altLang="en-US" sz="1400" dirty="0"/>
              <a:t> (μορφή </a:t>
            </a:r>
            <a:r>
              <a:rPr lang="en-US" altLang="en-US" sz="1400" dirty="0" err="1"/>
              <a:t>Newick</a:t>
            </a:r>
            <a:r>
              <a:rPr lang="en-US" altLang="en-US" sz="1400" dirty="0"/>
              <a:t>)</a:t>
            </a:r>
            <a:endParaRPr lang="el-GR" altLang="en-US" sz="1400" dirty="0"/>
          </a:p>
        </p:txBody>
      </p:sp>
      <p:pic>
        <p:nvPicPr>
          <p:cNvPr id="3" name="Picture 2">
            <a:extLst>
              <a:ext uri="{FF2B5EF4-FFF2-40B4-BE49-F238E27FC236}">
                <a16:creationId xmlns:a16="http://schemas.microsoft.com/office/drawing/2014/main" id="{AAB2CA9A-C88D-42F7-A47F-88FE31A5EAA4}"/>
              </a:ext>
            </a:extLst>
          </p:cNvPr>
          <p:cNvPicPr>
            <a:picLocks noChangeAspect="1"/>
          </p:cNvPicPr>
          <p:nvPr/>
        </p:nvPicPr>
        <p:blipFill>
          <a:blip r:embed="rId3"/>
          <a:stretch>
            <a:fillRect/>
          </a:stretch>
        </p:blipFill>
        <p:spPr>
          <a:xfrm>
            <a:off x="6172199" y="1613996"/>
            <a:ext cx="5865813" cy="3299520"/>
          </a:xfrm>
          <a:prstGeom prst="rect">
            <a:avLst/>
          </a:prstGeom>
        </p:spPr>
      </p:pic>
      <p:cxnSp>
        <p:nvCxnSpPr>
          <p:cNvPr id="6" name="Straight Arrow Connector 5">
            <a:extLst>
              <a:ext uri="{FF2B5EF4-FFF2-40B4-BE49-F238E27FC236}">
                <a16:creationId xmlns:a16="http://schemas.microsoft.com/office/drawing/2014/main" id="{23F53275-7242-4E7F-A3CA-19F72816DCBE}"/>
              </a:ext>
            </a:extLst>
          </p:cNvPr>
          <p:cNvCxnSpPr>
            <a:cxnSpLocks/>
          </p:cNvCxnSpPr>
          <p:nvPr/>
        </p:nvCxnSpPr>
        <p:spPr>
          <a:xfrm>
            <a:off x="2284412" y="2090392"/>
            <a:ext cx="3848100" cy="424208"/>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EB0E9E8-9BF1-4AFC-8719-324380F5ACFD}"/>
              </a:ext>
            </a:extLst>
          </p:cNvPr>
          <p:cNvPicPr>
            <a:picLocks noChangeAspect="1"/>
          </p:cNvPicPr>
          <p:nvPr/>
        </p:nvPicPr>
        <p:blipFill>
          <a:blip r:embed="rId4"/>
          <a:stretch>
            <a:fillRect/>
          </a:stretch>
        </p:blipFill>
        <p:spPr>
          <a:xfrm>
            <a:off x="10444" y="2947787"/>
            <a:ext cx="6161755" cy="3465987"/>
          </a:xfrm>
          <a:prstGeom prst="rect">
            <a:avLst/>
          </a:prstGeom>
        </p:spPr>
      </p:pic>
      <p:cxnSp>
        <p:nvCxnSpPr>
          <p:cNvPr id="14" name="Straight Arrow Connector 13">
            <a:extLst>
              <a:ext uri="{FF2B5EF4-FFF2-40B4-BE49-F238E27FC236}">
                <a16:creationId xmlns:a16="http://schemas.microsoft.com/office/drawing/2014/main" id="{9999E166-5D1C-45F1-AFC0-7CAFC06FB787}"/>
              </a:ext>
            </a:extLst>
          </p:cNvPr>
          <p:cNvCxnSpPr>
            <a:cxnSpLocks/>
          </p:cNvCxnSpPr>
          <p:nvPr/>
        </p:nvCxnSpPr>
        <p:spPr>
          <a:xfrm>
            <a:off x="1751012" y="2582552"/>
            <a:ext cx="891504" cy="436982"/>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5A4BBFA-4F8D-45E4-A3A5-7C33A0EB101B}"/>
              </a:ext>
            </a:extLst>
          </p:cNvPr>
          <p:cNvCxnSpPr>
            <a:cxnSpLocks/>
          </p:cNvCxnSpPr>
          <p:nvPr/>
        </p:nvCxnSpPr>
        <p:spPr>
          <a:xfrm flipH="1" flipV="1">
            <a:off x="6732586" y="3255736"/>
            <a:ext cx="2257426" cy="630464"/>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F9F2EC3E-5E12-41EC-A0CE-EB5B6F106D67}"/>
              </a:ext>
            </a:extLst>
          </p:cNvPr>
          <p:cNvSpPr txBox="1">
            <a:spLocks noChangeArrowheads="1"/>
          </p:cNvSpPr>
          <p:nvPr/>
        </p:nvSpPr>
        <p:spPr>
          <a:xfrm>
            <a:off x="8913812" y="3622676"/>
            <a:ext cx="2865105" cy="807836"/>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lgn="just">
              <a:buNone/>
            </a:pPr>
            <a:r>
              <a:rPr lang="el-GR" altLang="en-US" sz="1200" dirty="0">
                <a:solidFill>
                  <a:schemeClr val="bg1"/>
                </a:solidFill>
              </a:rPr>
              <a:t>Εδώ υπάρχουν μια σειρά από επιλογές που μπορούμε να αλλάξουμε στο δένδρο μας, όπως πάχος γραμμών, μέγεθος γραμμάτων κ.α. </a:t>
            </a:r>
          </a:p>
        </p:txBody>
      </p:sp>
    </p:spTree>
    <p:extLst>
      <p:ext uri="{BB962C8B-B14F-4D97-AF65-F5344CB8AC3E}">
        <p14:creationId xmlns:p14="http://schemas.microsoft.com/office/powerpoint/2010/main" val="30911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6748963" y="28074"/>
            <a:ext cx="5410200" cy="683264"/>
          </a:xfrm>
          <a:prstGeom prst="rect">
            <a:avLst/>
          </a:prstGeom>
          <a:noFill/>
          <a:ln w="9525">
            <a:noFill/>
            <a:miter lim="800000"/>
            <a:headEnd/>
            <a:tailEnd/>
          </a:ln>
          <a:effectLst/>
        </p:spPr>
        <p:txBody>
          <a:bodyPr>
            <a:spAutoFit/>
          </a:bodyPr>
          <a:lstStyle/>
          <a:p>
            <a:pPr eaLnBrk="1" hangingPunct="1">
              <a:lnSpc>
                <a:spcPct val="120000"/>
              </a:lnSpc>
              <a:defRPr/>
            </a:pPr>
            <a:r>
              <a:rPr lang="el-GR" sz="3200" b="1" dirty="0">
                <a:solidFill>
                  <a:schemeClr val="folHlink"/>
                </a:solidFill>
                <a:effectLst>
                  <a:outerShdw blurRad="38100" dist="38100" dir="2700000" algn="tl">
                    <a:srgbClr val="000000"/>
                  </a:outerShdw>
                </a:effectLst>
                <a:latin typeface="Comic Sans MS" pitchFamily="66" charset="0"/>
              </a:rPr>
              <a:t>ΦΥΛΟΓΕΝΕΤΙΚΑ ΔΕΝΤΡΑ</a:t>
            </a:r>
            <a:endParaRPr lang="en-US" sz="3200" b="1" dirty="0">
              <a:solidFill>
                <a:schemeClr val="folHlink"/>
              </a:solidFill>
              <a:effectLst>
                <a:outerShdw blurRad="38100" dist="38100" dir="2700000" algn="tl">
                  <a:srgbClr val="000000"/>
                </a:outerShdw>
              </a:effectLst>
              <a:latin typeface="Comic Sans MS" pitchFamily="66" charset="0"/>
            </a:endParaRPr>
          </a:p>
        </p:txBody>
      </p:sp>
      <p:sp>
        <p:nvSpPr>
          <p:cNvPr id="92163" name="Rectangle 5"/>
          <p:cNvSpPr>
            <a:spLocks noChangeArrowheads="1"/>
          </p:cNvSpPr>
          <p:nvPr/>
        </p:nvSpPr>
        <p:spPr bwMode="auto">
          <a:xfrm>
            <a:off x="455612" y="990601"/>
            <a:ext cx="11201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spcBef>
                <a:spcPct val="50000"/>
              </a:spcBef>
              <a:buClrTx/>
              <a:buSzTx/>
              <a:buFontTx/>
              <a:buNone/>
            </a:pPr>
            <a:r>
              <a:rPr lang="el-GR" altLang="en-US" sz="2200" dirty="0">
                <a:solidFill>
                  <a:srgbClr val="FFFFCC"/>
                </a:solidFill>
                <a:latin typeface="Comic Sans MS" panose="030F0702030302020204" pitchFamily="66" charset="0"/>
              </a:rPr>
              <a:t>Δενδροειδής (συνήθως) παράσταση που απεικονίζει τις εξελικτικές σχέσεις ανάμεσα σε μια ομάδα οργανισμών.</a:t>
            </a:r>
            <a:endParaRPr lang="en-US" altLang="en-US" sz="2200" dirty="0">
              <a:solidFill>
                <a:srgbClr val="FFFFCC"/>
              </a:solidFill>
              <a:latin typeface="Comic Sans MS" panose="030F0702030302020204" pitchFamily="66" charset="0"/>
            </a:endParaRPr>
          </a:p>
        </p:txBody>
      </p:sp>
      <p:sp>
        <p:nvSpPr>
          <p:cNvPr id="62472" name="Rectangle 8"/>
          <p:cNvSpPr>
            <a:spLocks noChangeArrowheads="1"/>
          </p:cNvSpPr>
          <p:nvPr/>
        </p:nvSpPr>
        <p:spPr bwMode="auto">
          <a:xfrm>
            <a:off x="455612" y="2590800"/>
            <a:ext cx="6553200" cy="3886200"/>
          </a:xfrm>
          <a:prstGeom prst="rect">
            <a:avLst/>
          </a:prstGeom>
          <a:noFill/>
          <a:ln w="9525">
            <a:noFill/>
            <a:miter lim="800000"/>
            <a:headEnd/>
            <a:tailEnd/>
          </a:ln>
          <a:effectLst/>
        </p:spPr>
        <p:txBody>
          <a:bodyPr/>
          <a:lstStyle/>
          <a:p>
            <a:pPr marL="609600" indent="-609600" algn="just">
              <a:lnSpc>
                <a:spcPct val="120000"/>
              </a:lnSpc>
              <a:spcBef>
                <a:spcPct val="20000"/>
              </a:spcBef>
              <a:buClr>
                <a:schemeClr val="hlink"/>
              </a:buClr>
              <a:buSzPct val="65000"/>
              <a:defRPr/>
            </a:pPr>
            <a:r>
              <a:rPr lang="el-GR" sz="2400" dirty="0">
                <a:solidFill>
                  <a:srgbClr val="FFFFCC"/>
                </a:solidFill>
                <a:latin typeface="Comic Sans MS" pitchFamily="66" charset="0"/>
              </a:rPr>
              <a:t>Το φυλογενετικό δέντρο είναι ένα γράφημα που αποτελείται από</a:t>
            </a:r>
            <a:endParaRPr lang="en-GB" sz="2400" dirty="0">
              <a:solidFill>
                <a:srgbClr val="FFFFCC"/>
              </a:solidFill>
              <a:latin typeface="Comic Sans MS" pitchFamily="66" charset="0"/>
            </a:endParaRPr>
          </a:p>
          <a:p>
            <a:pPr marL="609600" indent="-609600" algn="just">
              <a:lnSpc>
                <a:spcPct val="120000"/>
              </a:lnSpc>
              <a:spcBef>
                <a:spcPct val="20000"/>
              </a:spcBef>
              <a:spcAft>
                <a:spcPct val="20000"/>
              </a:spcAft>
              <a:buClr>
                <a:srgbClr val="FFFFCC"/>
              </a:buClr>
              <a:buFont typeface="Wingdings" pitchFamily="2" charset="2"/>
              <a:buAutoNum type="arabicPeriod"/>
              <a:defRPr/>
            </a:pPr>
            <a:r>
              <a:rPr lang="el-GR" sz="2400" b="1" dirty="0">
                <a:solidFill>
                  <a:srgbClr val="FFFFCC"/>
                </a:solidFill>
                <a:latin typeface="Comic Sans MS" pitchFamily="66" charset="0"/>
              </a:rPr>
              <a:t>Κόμβους</a:t>
            </a:r>
            <a:r>
              <a:rPr lang="en-GB" sz="2400" b="1" dirty="0">
                <a:solidFill>
                  <a:srgbClr val="FFFFCC"/>
                </a:solidFill>
                <a:latin typeface="Comic Sans MS" pitchFamily="66" charset="0"/>
              </a:rPr>
              <a:t> </a:t>
            </a:r>
            <a:r>
              <a:rPr lang="en-GB" dirty="0">
                <a:solidFill>
                  <a:srgbClr val="FFFFCC"/>
                </a:solidFill>
                <a:latin typeface="Comic Sans MS" pitchFamily="66" charset="0"/>
              </a:rPr>
              <a:t>(</a:t>
            </a:r>
            <a:r>
              <a:rPr lang="el-GR" dirty="0">
                <a:solidFill>
                  <a:srgbClr val="FFFFCC"/>
                </a:solidFill>
                <a:latin typeface="Comic Sans MS" pitchFamily="66" charset="0"/>
              </a:rPr>
              <a:t>ταξινομικές μονάδες</a:t>
            </a:r>
            <a:r>
              <a:rPr lang="en-US" dirty="0">
                <a:solidFill>
                  <a:srgbClr val="FFFFCC"/>
                </a:solidFill>
                <a:latin typeface="Comic Sans MS" pitchFamily="66" charset="0"/>
              </a:rPr>
              <a:t>)</a:t>
            </a:r>
          </a:p>
          <a:p>
            <a:pPr marL="609600" indent="-609600" algn="just">
              <a:lnSpc>
                <a:spcPct val="120000"/>
              </a:lnSpc>
              <a:spcBef>
                <a:spcPct val="20000"/>
              </a:spcBef>
              <a:spcAft>
                <a:spcPct val="20000"/>
              </a:spcAft>
              <a:buClr>
                <a:srgbClr val="FFFFCC"/>
              </a:buClr>
              <a:defRPr/>
            </a:pPr>
            <a:r>
              <a:rPr lang="en-GB" sz="3200" dirty="0">
                <a:solidFill>
                  <a:srgbClr val="FFFFCC"/>
                </a:solidFill>
                <a:effectLst>
                  <a:outerShdw blurRad="38100" dist="38100" dir="2700000" algn="tl">
                    <a:srgbClr val="000000"/>
                  </a:outerShdw>
                </a:effectLst>
              </a:rPr>
              <a:t> </a:t>
            </a:r>
            <a:r>
              <a:rPr lang="el-GR" sz="2400" dirty="0">
                <a:solidFill>
                  <a:srgbClr val="FFFFCC"/>
                </a:solidFill>
                <a:latin typeface="Comic Sans MS" pitchFamily="66" charset="0"/>
              </a:rPr>
              <a:t>και</a:t>
            </a:r>
            <a:endParaRPr lang="en-GB" sz="2400" dirty="0">
              <a:solidFill>
                <a:srgbClr val="FFFFCC"/>
              </a:solidFill>
              <a:latin typeface="Comic Sans MS" pitchFamily="66" charset="0"/>
            </a:endParaRPr>
          </a:p>
          <a:p>
            <a:pPr marL="609600" indent="-609600" algn="just">
              <a:lnSpc>
                <a:spcPct val="120000"/>
              </a:lnSpc>
              <a:spcBef>
                <a:spcPct val="20000"/>
              </a:spcBef>
              <a:spcAft>
                <a:spcPct val="20000"/>
              </a:spcAft>
              <a:buClr>
                <a:srgbClr val="FFFFCC"/>
              </a:buClr>
              <a:buFont typeface="Wingdings" pitchFamily="2" charset="2"/>
              <a:buAutoNum type="arabicPeriod" startAt="2"/>
              <a:defRPr/>
            </a:pPr>
            <a:r>
              <a:rPr lang="el-GR" sz="2400" b="1" dirty="0">
                <a:solidFill>
                  <a:srgbClr val="FFFFCC"/>
                </a:solidFill>
                <a:latin typeface="Comic Sans MS" pitchFamily="66" charset="0"/>
              </a:rPr>
              <a:t>Κλάδους</a:t>
            </a:r>
            <a:r>
              <a:rPr lang="en-US" sz="2400" b="1" dirty="0">
                <a:solidFill>
                  <a:srgbClr val="FFFFCC"/>
                </a:solidFill>
                <a:latin typeface="Comic Sans MS" pitchFamily="66" charset="0"/>
              </a:rPr>
              <a:t> </a:t>
            </a:r>
            <a:r>
              <a:rPr lang="en-US" dirty="0">
                <a:solidFill>
                  <a:srgbClr val="FFFFCC"/>
                </a:solidFill>
                <a:latin typeface="Comic Sans MS" pitchFamily="66" charset="0"/>
              </a:rPr>
              <a:t>(</a:t>
            </a:r>
            <a:r>
              <a:rPr lang="el-GR" dirty="0">
                <a:solidFill>
                  <a:srgbClr val="FFFFCC"/>
                </a:solidFill>
                <a:latin typeface="Comic Sans MS" pitchFamily="66" charset="0"/>
              </a:rPr>
              <a:t>γραμμές που διέρχονται από κόμβο</a:t>
            </a:r>
            <a:r>
              <a:rPr lang="en-GB" dirty="0">
                <a:solidFill>
                  <a:srgbClr val="FFFFCC"/>
                </a:solidFill>
                <a:effectLst>
                  <a:outerShdw blurRad="38100" dist="38100" dir="2700000" algn="tl">
                    <a:srgbClr val="000000"/>
                  </a:outerShdw>
                </a:effectLst>
                <a:latin typeface="Comic Sans MS" pitchFamily="66" charset="0"/>
              </a:rPr>
              <a:t>)</a:t>
            </a:r>
            <a:endParaRPr lang="el-GR" dirty="0">
              <a:solidFill>
                <a:srgbClr val="FFFFCC"/>
              </a:solidFill>
              <a:effectLst>
                <a:outerShdw blurRad="38100" dist="38100" dir="2700000" algn="tl">
                  <a:srgbClr val="000000"/>
                </a:outerShdw>
              </a:effectLst>
              <a:latin typeface="Comic Sans MS" pitchFamily="66" charset="0"/>
            </a:endParaRPr>
          </a:p>
        </p:txBody>
      </p:sp>
      <p:pic>
        <p:nvPicPr>
          <p:cNvPr id="9216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3612" y="2682875"/>
            <a:ext cx="3886200" cy="37941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21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6094413" y="1425575"/>
            <a:ext cx="4680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l-GR" altLang="en-US" sz="1200" b="1" dirty="0">
                <a:latin typeface="Comic Sans MS" panose="030F0702030302020204" pitchFamily="66" charset="0"/>
              </a:rPr>
              <a:t>Κόμβοι</a:t>
            </a:r>
            <a:endParaRPr lang="en-GB" altLang="en-US" sz="1200" dirty="0"/>
          </a:p>
        </p:txBody>
      </p:sp>
      <p:sp>
        <p:nvSpPr>
          <p:cNvPr id="93187" name="Rectangle 5"/>
          <p:cNvSpPr>
            <a:spLocks noChangeArrowheads="1"/>
          </p:cNvSpPr>
          <p:nvPr/>
        </p:nvSpPr>
        <p:spPr bwMode="auto">
          <a:xfrm>
            <a:off x="6937375" y="968375"/>
            <a:ext cx="3298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l-GR" altLang="en-US" sz="1200" b="1" dirty="0">
                <a:latin typeface="Comic Sans MS" panose="030F0702030302020204" pitchFamily="66" charset="0"/>
              </a:rPr>
              <a:t>Εξωτερικοί</a:t>
            </a:r>
            <a:r>
              <a:rPr lang="en-GB" altLang="en-US" sz="1200" b="1" dirty="0">
                <a:latin typeface="Comic Sans MS" panose="030F0702030302020204" pitchFamily="66" charset="0"/>
              </a:rPr>
              <a:t>: </a:t>
            </a:r>
            <a:r>
              <a:rPr lang="el-GR" altLang="en-US" sz="1200" b="1" dirty="0">
                <a:latin typeface="Comic Sans MS" panose="030F0702030302020204" pitchFamily="66" charset="0"/>
              </a:rPr>
              <a:t>αρτίγονες ταξινομικές μονάδες</a:t>
            </a:r>
            <a:r>
              <a:rPr lang="en-US" altLang="en-US" sz="1200" b="1" dirty="0">
                <a:latin typeface="Comic Sans MS" panose="030F0702030302020204" pitchFamily="66" charset="0"/>
              </a:rPr>
              <a:t> =</a:t>
            </a:r>
          </a:p>
          <a:p>
            <a:pPr eaLnBrk="1" hangingPunct="1">
              <a:spcBef>
                <a:spcPct val="0"/>
              </a:spcBef>
              <a:buClrTx/>
              <a:buSzTx/>
              <a:buFontTx/>
              <a:buNone/>
            </a:pPr>
            <a:r>
              <a:rPr lang="en-US" altLang="en-US" sz="1200" b="1" dirty="0">
                <a:latin typeface="Comic Sans MS" panose="030F0702030302020204" pitchFamily="66" charset="0"/>
              </a:rPr>
              <a:t>operational taxonomic units</a:t>
            </a:r>
            <a:r>
              <a:rPr lang="en-GB" altLang="en-US" sz="1200" dirty="0"/>
              <a:t> </a:t>
            </a:r>
            <a:r>
              <a:rPr lang="en-GB" altLang="en-US" sz="1200" dirty="0">
                <a:latin typeface="Comic Sans MS" panose="030F0702030302020204" pitchFamily="66" charset="0"/>
              </a:rPr>
              <a:t> </a:t>
            </a:r>
            <a:r>
              <a:rPr lang="en-GB" altLang="en-US" sz="1200" b="1" dirty="0">
                <a:latin typeface="Comic Sans MS" panose="030F0702030302020204" pitchFamily="66" charset="0"/>
              </a:rPr>
              <a:t>(OTUs)</a:t>
            </a:r>
          </a:p>
        </p:txBody>
      </p:sp>
      <p:sp>
        <p:nvSpPr>
          <p:cNvPr id="93188" name="Rectangle 6"/>
          <p:cNvSpPr>
            <a:spLocks noChangeArrowheads="1"/>
          </p:cNvSpPr>
          <p:nvPr/>
        </p:nvSpPr>
        <p:spPr bwMode="auto">
          <a:xfrm>
            <a:off x="7466012" y="3940175"/>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893763" indent="-893763">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l-GR" altLang="en-US" sz="1200" b="1" dirty="0">
                <a:latin typeface="Comic Sans MS" panose="030F0702030302020204" pitchFamily="66" charset="0"/>
              </a:rPr>
              <a:t>Διχοτομούμενοι</a:t>
            </a:r>
            <a:r>
              <a:rPr lang="en-GB" altLang="en-US" sz="1200" b="1" dirty="0">
                <a:latin typeface="Comic Sans MS" panose="030F0702030302020204" pitchFamily="66" charset="0"/>
              </a:rPr>
              <a:t>: </a:t>
            </a:r>
            <a:r>
              <a:rPr lang="el-GR" altLang="en-US" sz="1200" b="1" dirty="0">
                <a:latin typeface="Comic Sans MS" panose="030F0702030302020204" pitchFamily="66" charset="0"/>
              </a:rPr>
              <a:t>ένα έχει μόνο δύο άμεσους απόγονους</a:t>
            </a:r>
            <a:r>
              <a:rPr lang="en-GB" altLang="en-US" sz="1200" dirty="0">
                <a:latin typeface="Comic Sans MS" panose="030F0702030302020204" pitchFamily="66" charset="0"/>
              </a:rPr>
              <a:t> </a:t>
            </a:r>
          </a:p>
        </p:txBody>
      </p:sp>
      <p:sp>
        <p:nvSpPr>
          <p:cNvPr id="93189" name="Rectangle 7"/>
          <p:cNvSpPr>
            <a:spLocks noChangeArrowheads="1"/>
          </p:cNvSpPr>
          <p:nvPr/>
        </p:nvSpPr>
        <p:spPr bwMode="auto">
          <a:xfrm>
            <a:off x="6931025" y="1654175"/>
            <a:ext cx="3331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l-GR" altLang="en-US" sz="1200" b="1" dirty="0">
                <a:latin typeface="Comic Sans MS" panose="030F0702030302020204" pitchFamily="66" charset="0"/>
              </a:rPr>
              <a:t>Εσωτερικοί</a:t>
            </a:r>
            <a:r>
              <a:rPr lang="en-GB" altLang="en-US" sz="1200" b="1" dirty="0">
                <a:latin typeface="Comic Sans MS" panose="030F0702030302020204" pitchFamily="66" charset="0"/>
              </a:rPr>
              <a:t>: </a:t>
            </a:r>
            <a:r>
              <a:rPr lang="el-GR" altLang="en-US" sz="1200" b="1" dirty="0">
                <a:latin typeface="Comic Sans MS" panose="030F0702030302020204" pitchFamily="66" charset="0"/>
              </a:rPr>
              <a:t>προγονικές ταξινομικές μονάδες</a:t>
            </a:r>
            <a:r>
              <a:rPr lang="en-US" altLang="en-US" sz="1200" b="1" dirty="0">
                <a:latin typeface="Comic Sans MS" panose="030F0702030302020204" pitchFamily="66" charset="0"/>
              </a:rPr>
              <a:t> =</a:t>
            </a:r>
          </a:p>
          <a:p>
            <a:pPr eaLnBrk="1" hangingPunct="1">
              <a:spcBef>
                <a:spcPct val="0"/>
              </a:spcBef>
              <a:buClrTx/>
              <a:buSzTx/>
              <a:buFontTx/>
              <a:buNone/>
            </a:pPr>
            <a:r>
              <a:rPr lang="en-US" altLang="en-US" sz="1200" b="1" dirty="0">
                <a:latin typeface="Comic Sans MS" panose="030F0702030302020204" pitchFamily="66" charset="0"/>
              </a:rPr>
              <a:t>hypothetical taxonomic units</a:t>
            </a:r>
            <a:r>
              <a:rPr lang="en-US" altLang="en-US" sz="1200" dirty="0">
                <a:latin typeface="Comic Sans MS" panose="030F0702030302020204" pitchFamily="66" charset="0"/>
              </a:rPr>
              <a:t> </a:t>
            </a:r>
            <a:r>
              <a:rPr lang="en-GB" altLang="en-US" sz="1200" dirty="0"/>
              <a:t> </a:t>
            </a:r>
            <a:r>
              <a:rPr lang="en-GB" altLang="en-US" sz="1200" b="1" dirty="0">
                <a:latin typeface="Comic Sans MS" panose="030F0702030302020204" pitchFamily="66" charset="0"/>
              </a:rPr>
              <a:t>(HTUs)</a:t>
            </a:r>
          </a:p>
        </p:txBody>
      </p:sp>
      <p:sp>
        <p:nvSpPr>
          <p:cNvPr id="93190" name="Rectangle 8"/>
          <p:cNvSpPr>
            <a:spLocks noChangeArrowheads="1"/>
          </p:cNvSpPr>
          <p:nvPr/>
        </p:nvSpPr>
        <p:spPr bwMode="auto">
          <a:xfrm>
            <a:off x="7466012" y="5159375"/>
            <a:ext cx="2971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68400" indent="-116840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l-GR" altLang="en-US" sz="1200" b="1" dirty="0">
                <a:latin typeface="Comic Sans MS" panose="030F0702030302020204" pitchFamily="66" charset="0"/>
              </a:rPr>
              <a:t>Πολυτομούμενοι</a:t>
            </a:r>
            <a:r>
              <a:rPr lang="en-GB" altLang="en-US" sz="1200" b="1" dirty="0">
                <a:latin typeface="Comic Sans MS" panose="030F0702030302020204" pitchFamily="66" charset="0"/>
              </a:rPr>
              <a:t>: </a:t>
            </a:r>
            <a:r>
              <a:rPr lang="el-GR" altLang="en-US" sz="1200" b="1" dirty="0">
                <a:latin typeface="Comic Sans MS" panose="030F0702030302020204" pitchFamily="66" charset="0"/>
              </a:rPr>
              <a:t>ένα έχει περισσότερους από δύο άμεσους απόγονους</a:t>
            </a:r>
            <a:r>
              <a:rPr lang="en-GB" altLang="en-US" sz="1200" dirty="0">
                <a:latin typeface="Comic Sans MS" panose="030F0702030302020204" pitchFamily="66" charset="0"/>
              </a:rPr>
              <a:t> </a:t>
            </a:r>
          </a:p>
        </p:txBody>
      </p:sp>
      <p:sp>
        <p:nvSpPr>
          <p:cNvPr id="93191" name="Rectangle 9"/>
          <p:cNvSpPr>
            <a:spLocks noChangeArrowheads="1"/>
          </p:cNvSpPr>
          <p:nvPr/>
        </p:nvSpPr>
        <p:spPr bwMode="auto">
          <a:xfrm>
            <a:off x="6162443" y="4648200"/>
            <a:ext cx="8447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l-GR" altLang="en-US" sz="1200" b="1" dirty="0">
                <a:latin typeface="Comic Sans MS" panose="030F0702030302020204" pitchFamily="66" charset="0"/>
              </a:rPr>
              <a:t>Εσωτερικοί </a:t>
            </a:r>
          </a:p>
          <a:p>
            <a:pPr algn="r" eaLnBrk="1" hangingPunct="1">
              <a:spcBef>
                <a:spcPct val="0"/>
              </a:spcBef>
              <a:buClrTx/>
              <a:buSzTx/>
              <a:buFontTx/>
              <a:buNone/>
            </a:pPr>
            <a:r>
              <a:rPr lang="el-GR" altLang="en-US" sz="1200" b="1" dirty="0">
                <a:latin typeface="Comic Sans MS" panose="030F0702030302020204" pitchFamily="66" charset="0"/>
              </a:rPr>
              <a:t>κόμβοι</a:t>
            </a:r>
            <a:r>
              <a:rPr lang="en-GB" altLang="en-US" sz="1200" b="1" dirty="0">
                <a:latin typeface="Comic Sans MS" panose="030F0702030302020204" pitchFamily="66" charset="0"/>
              </a:rPr>
              <a:t> </a:t>
            </a:r>
            <a:endParaRPr lang="en-GB" altLang="en-US" sz="1200" dirty="0">
              <a:latin typeface="Comic Sans MS" panose="030F0702030302020204" pitchFamily="66" charset="0"/>
            </a:endParaRPr>
          </a:p>
        </p:txBody>
      </p:sp>
      <p:grpSp>
        <p:nvGrpSpPr>
          <p:cNvPr id="93192" name="Group 10"/>
          <p:cNvGrpSpPr>
            <a:grpSpLocks/>
          </p:cNvGrpSpPr>
          <p:nvPr/>
        </p:nvGrpSpPr>
        <p:grpSpPr bwMode="auto">
          <a:xfrm>
            <a:off x="6565900" y="1174751"/>
            <a:ext cx="279400" cy="631825"/>
            <a:chOff x="3321" y="562"/>
            <a:chExt cx="176" cy="262"/>
          </a:xfrm>
        </p:grpSpPr>
        <p:sp>
          <p:nvSpPr>
            <p:cNvPr id="93215" name="Freeform 11"/>
            <p:cNvSpPr>
              <a:spLocks/>
            </p:cNvSpPr>
            <p:nvPr/>
          </p:nvSpPr>
          <p:spPr bwMode="auto">
            <a:xfrm>
              <a:off x="3321" y="562"/>
              <a:ext cx="176" cy="262"/>
            </a:xfrm>
            <a:custGeom>
              <a:avLst/>
              <a:gdLst>
                <a:gd name="T0" fmla="*/ 176 w 176"/>
                <a:gd name="T1" fmla="*/ 0 h 262"/>
                <a:gd name="T2" fmla="*/ 0 w 176"/>
                <a:gd name="T3" fmla="*/ 139 h 262"/>
                <a:gd name="T4" fmla="*/ 168 w 176"/>
                <a:gd name="T5" fmla="*/ 262 h 262"/>
                <a:gd name="T6" fmla="*/ 0 60000 65536"/>
                <a:gd name="T7" fmla="*/ 0 60000 65536"/>
                <a:gd name="T8" fmla="*/ 0 60000 65536"/>
                <a:gd name="T9" fmla="*/ 0 w 176"/>
                <a:gd name="T10" fmla="*/ 0 h 262"/>
                <a:gd name="T11" fmla="*/ 176 w 176"/>
                <a:gd name="T12" fmla="*/ 262 h 262"/>
              </a:gdLst>
              <a:ahLst/>
              <a:cxnLst>
                <a:cxn ang="T6">
                  <a:pos x="T0" y="T1"/>
                </a:cxn>
                <a:cxn ang="T7">
                  <a:pos x="T2" y="T3"/>
                </a:cxn>
                <a:cxn ang="T8">
                  <a:pos x="T4" y="T5"/>
                </a:cxn>
              </a:cxnLst>
              <a:rect l="T9" t="T10" r="T11" b="T12"/>
              <a:pathLst>
                <a:path w="176" h="262">
                  <a:moveTo>
                    <a:pt x="176" y="0"/>
                  </a:moveTo>
                  <a:lnTo>
                    <a:pt x="0" y="139"/>
                  </a:lnTo>
                  <a:lnTo>
                    <a:pt x="168" y="262"/>
                  </a:lnTo>
                </a:path>
              </a:pathLst>
            </a:custGeom>
            <a:noFill/>
            <a:ln w="28575">
              <a:solidFill>
                <a:srgbClr val="FF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3216" name="Freeform 12"/>
            <p:cNvSpPr>
              <a:spLocks/>
            </p:cNvSpPr>
            <p:nvPr/>
          </p:nvSpPr>
          <p:spPr bwMode="auto">
            <a:xfrm>
              <a:off x="3414" y="562"/>
              <a:ext cx="83" cy="74"/>
            </a:xfrm>
            <a:custGeom>
              <a:avLst/>
              <a:gdLst>
                <a:gd name="T0" fmla="*/ 83 w 83"/>
                <a:gd name="T1" fmla="*/ 0 h 74"/>
                <a:gd name="T2" fmla="*/ 43 w 83"/>
                <a:gd name="T3" fmla="*/ 74 h 74"/>
                <a:gd name="T4" fmla="*/ 43 w 83"/>
                <a:gd name="T5" fmla="*/ 74 h 74"/>
                <a:gd name="T6" fmla="*/ 43 w 83"/>
                <a:gd name="T7" fmla="*/ 74 h 74"/>
                <a:gd name="T8" fmla="*/ 43 w 83"/>
                <a:gd name="T9" fmla="*/ 72 h 74"/>
                <a:gd name="T10" fmla="*/ 40 w 83"/>
                <a:gd name="T11" fmla="*/ 69 h 74"/>
                <a:gd name="T12" fmla="*/ 40 w 83"/>
                <a:gd name="T13" fmla="*/ 66 h 74"/>
                <a:gd name="T14" fmla="*/ 40 w 83"/>
                <a:gd name="T15" fmla="*/ 64 h 74"/>
                <a:gd name="T16" fmla="*/ 40 w 83"/>
                <a:gd name="T17" fmla="*/ 64 h 74"/>
                <a:gd name="T18" fmla="*/ 38 w 83"/>
                <a:gd name="T19" fmla="*/ 61 h 74"/>
                <a:gd name="T20" fmla="*/ 38 w 83"/>
                <a:gd name="T21" fmla="*/ 58 h 74"/>
                <a:gd name="T22" fmla="*/ 38 w 83"/>
                <a:gd name="T23" fmla="*/ 56 h 74"/>
                <a:gd name="T24" fmla="*/ 35 w 83"/>
                <a:gd name="T25" fmla="*/ 56 h 74"/>
                <a:gd name="T26" fmla="*/ 35 w 83"/>
                <a:gd name="T27" fmla="*/ 53 h 74"/>
                <a:gd name="T28" fmla="*/ 32 w 83"/>
                <a:gd name="T29" fmla="*/ 50 h 74"/>
                <a:gd name="T30" fmla="*/ 32 w 83"/>
                <a:gd name="T31" fmla="*/ 50 h 74"/>
                <a:gd name="T32" fmla="*/ 32 w 83"/>
                <a:gd name="T33" fmla="*/ 48 h 74"/>
                <a:gd name="T34" fmla="*/ 30 w 83"/>
                <a:gd name="T35" fmla="*/ 45 h 74"/>
                <a:gd name="T36" fmla="*/ 30 w 83"/>
                <a:gd name="T37" fmla="*/ 45 h 74"/>
                <a:gd name="T38" fmla="*/ 27 w 83"/>
                <a:gd name="T39" fmla="*/ 42 h 74"/>
                <a:gd name="T40" fmla="*/ 27 w 83"/>
                <a:gd name="T41" fmla="*/ 40 h 74"/>
                <a:gd name="T42" fmla="*/ 24 w 83"/>
                <a:gd name="T43" fmla="*/ 40 h 74"/>
                <a:gd name="T44" fmla="*/ 24 w 83"/>
                <a:gd name="T45" fmla="*/ 37 h 74"/>
                <a:gd name="T46" fmla="*/ 22 w 83"/>
                <a:gd name="T47" fmla="*/ 37 h 74"/>
                <a:gd name="T48" fmla="*/ 19 w 83"/>
                <a:gd name="T49" fmla="*/ 34 h 74"/>
                <a:gd name="T50" fmla="*/ 19 w 83"/>
                <a:gd name="T51" fmla="*/ 34 h 74"/>
                <a:gd name="T52" fmla="*/ 16 w 83"/>
                <a:gd name="T53" fmla="*/ 32 h 74"/>
                <a:gd name="T54" fmla="*/ 14 w 83"/>
                <a:gd name="T55" fmla="*/ 32 h 74"/>
                <a:gd name="T56" fmla="*/ 14 w 83"/>
                <a:gd name="T57" fmla="*/ 29 h 74"/>
                <a:gd name="T58" fmla="*/ 11 w 83"/>
                <a:gd name="T59" fmla="*/ 29 h 74"/>
                <a:gd name="T60" fmla="*/ 8 w 83"/>
                <a:gd name="T61" fmla="*/ 26 h 74"/>
                <a:gd name="T62" fmla="*/ 8 w 83"/>
                <a:gd name="T63" fmla="*/ 26 h 74"/>
                <a:gd name="T64" fmla="*/ 6 w 83"/>
                <a:gd name="T65" fmla="*/ 24 h 74"/>
                <a:gd name="T66" fmla="*/ 3 w 83"/>
                <a:gd name="T67" fmla="*/ 24 h 74"/>
                <a:gd name="T68" fmla="*/ 0 w 83"/>
                <a:gd name="T69" fmla="*/ 24 h 74"/>
                <a:gd name="T70" fmla="*/ 83 w 83"/>
                <a:gd name="T71" fmla="*/ 0 h 74"/>
                <a:gd name="T72" fmla="*/ 83 w 83"/>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74"/>
                <a:gd name="T113" fmla="*/ 83 w 83"/>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74">
                  <a:moveTo>
                    <a:pt x="83" y="0"/>
                  </a:moveTo>
                  <a:lnTo>
                    <a:pt x="43" y="74"/>
                  </a:lnTo>
                  <a:lnTo>
                    <a:pt x="43" y="72"/>
                  </a:lnTo>
                  <a:lnTo>
                    <a:pt x="40" y="69"/>
                  </a:lnTo>
                  <a:lnTo>
                    <a:pt x="40" y="66"/>
                  </a:lnTo>
                  <a:lnTo>
                    <a:pt x="40" y="64"/>
                  </a:lnTo>
                  <a:lnTo>
                    <a:pt x="38" y="61"/>
                  </a:lnTo>
                  <a:lnTo>
                    <a:pt x="38" y="58"/>
                  </a:lnTo>
                  <a:lnTo>
                    <a:pt x="38" y="56"/>
                  </a:lnTo>
                  <a:lnTo>
                    <a:pt x="35" y="56"/>
                  </a:lnTo>
                  <a:lnTo>
                    <a:pt x="35" y="53"/>
                  </a:lnTo>
                  <a:lnTo>
                    <a:pt x="32" y="50"/>
                  </a:lnTo>
                  <a:lnTo>
                    <a:pt x="32" y="48"/>
                  </a:lnTo>
                  <a:lnTo>
                    <a:pt x="30" y="45"/>
                  </a:lnTo>
                  <a:lnTo>
                    <a:pt x="27" y="42"/>
                  </a:lnTo>
                  <a:lnTo>
                    <a:pt x="27" y="40"/>
                  </a:lnTo>
                  <a:lnTo>
                    <a:pt x="24" y="40"/>
                  </a:lnTo>
                  <a:lnTo>
                    <a:pt x="24" y="37"/>
                  </a:lnTo>
                  <a:lnTo>
                    <a:pt x="22" y="37"/>
                  </a:lnTo>
                  <a:lnTo>
                    <a:pt x="19" y="34"/>
                  </a:lnTo>
                  <a:lnTo>
                    <a:pt x="16" y="32"/>
                  </a:lnTo>
                  <a:lnTo>
                    <a:pt x="14" y="32"/>
                  </a:lnTo>
                  <a:lnTo>
                    <a:pt x="14" y="29"/>
                  </a:lnTo>
                  <a:lnTo>
                    <a:pt x="11" y="29"/>
                  </a:lnTo>
                  <a:lnTo>
                    <a:pt x="8" y="26"/>
                  </a:lnTo>
                  <a:lnTo>
                    <a:pt x="6" y="24"/>
                  </a:lnTo>
                  <a:lnTo>
                    <a:pt x="3" y="24"/>
                  </a:lnTo>
                  <a:lnTo>
                    <a:pt x="0" y="24"/>
                  </a:lnTo>
                  <a:lnTo>
                    <a:pt x="83" y="0"/>
                  </a:lnTo>
                  <a:close/>
                </a:path>
              </a:pathLst>
            </a:custGeom>
            <a:solidFill>
              <a:srgbClr val="FFFFCC"/>
            </a:solidFill>
            <a:ln w="9525">
              <a:solidFill>
                <a:srgbClr val="FFFFCC"/>
              </a:solidFill>
              <a:round/>
              <a:headEnd/>
              <a:tailEnd/>
            </a:ln>
          </p:spPr>
          <p:txBody>
            <a:bodyPr/>
            <a:lstStyle/>
            <a:p>
              <a:endParaRPr lang="en-US" dirty="0"/>
            </a:p>
          </p:txBody>
        </p:sp>
        <p:sp>
          <p:nvSpPr>
            <p:cNvPr id="93217" name="Freeform 13"/>
            <p:cNvSpPr>
              <a:spLocks/>
            </p:cNvSpPr>
            <p:nvPr/>
          </p:nvSpPr>
          <p:spPr bwMode="auto">
            <a:xfrm>
              <a:off x="3406" y="749"/>
              <a:ext cx="83" cy="75"/>
            </a:xfrm>
            <a:custGeom>
              <a:avLst/>
              <a:gdLst>
                <a:gd name="T0" fmla="*/ 83 w 83"/>
                <a:gd name="T1" fmla="*/ 75 h 75"/>
                <a:gd name="T2" fmla="*/ 38 w 83"/>
                <a:gd name="T3" fmla="*/ 0 h 75"/>
                <a:gd name="T4" fmla="*/ 38 w 83"/>
                <a:gd name="T5" fmla="*/ 0 h 75"/>
                <a:gd name="T6" fmla="*/ 38 w 83"/>
                <a:gd name="T7" fmla="*/ 3 h 75"/>
                <a:gd name="T8" fmla="*/ 38 w 83"/>
                <a:gd name="T9" fmla="*/ 5 h 75"/>
                <a:gd name="T10" fmla="*/ 38 w 83"/>
                <a:gd name="T11" fmla="*/ 8 h 75"/>
                <a:gd name="T12" fmla="*/ 38 w 83"/>
                <a:gd name="T13" fmla="*/ 11 h 75"/>
                <a:gd name="T14" fmla="*/ 35 w 83"/>
                <a:gd name="T15" fmla="*/ 13 h 75"/>
                <a:gd name="T16" fmla="*/ 35 w 83"/>
                <a:gd name="T17" fmla="*/ 13 h 75"/>
                <a:gd name="T18" fmla="*/ 35 w 83"/>
                <a:gd name="T19" fmla="*/ 16 h 75"/>
                <a:gd name="T20" fmla="*/ 35 w 83"/>
                <a:gd name="T21" fmla="*/ 19 h 75"/>
                <a:gd name="T22" fmla="*/ 32 w 83"/>
                <a:gd name="T23" fmla="*/ 21 h 75"/>
                <a:gd name="T24" fmla="*/ 32 w 83"/>
                <a:gd name="T25" fmla="*/ 21 h 75"/>
                <a:gd name="T26" fmla="*/ 32 w 83"/>
                <a:gd name="T27" fmla="*/ 24 h 75"/>
                <a:gd name="T28" fmla="*/ 30 w 83"/>
                <a:gd name="T29" fmla="*/ 27 h 75"/>
                <a:gd name="T30" fmla="*/ 30 w 83"/>
                <a:gd name="T31" fmla="*/ 27 h 75"/>
                <a:gd name="T32" fmla="*/ 27 w 83"/>
                <a:gd name="T33" fmla="*/ 29 h 75"/>
                <a:gd name="T34" fmla="*/ 27 w 83"/>
                <a:gd name="T35" fmla="*/ 32 h 75"/>
                <a:gd name="T36" fmla="*/ 27 w 83"/>
                <a:gd name="T37" fmla="*/ 32 h 75"/>
                <a:gd name="T38" fmla="*/ 24 w 83"/>
                <a:gd name="T39" fmla="*/ 35 h 75"/>
                <a:gd name="T40" fmla="*/ 24 w 83"/>
                <a:gd name="T41" fmla="*/ 37 h 75"/>
                <a:gd name="T42" fmla="*/ 22 w 83"/>
                <a:gd name="T43" fmla="*/ 37 h 75"/>
                <a:gd name="T44" fmla="*/ 19 w 83"/>
                <a:gd name="T45" fmla="*/ 40 h 75"/>
                <a:gd name="T46" fmla="*/ 19 w 83"/>
                <a:gd name="T47" fmla="*/ 40 h 75"/>
                <a:gd name="T48" fmla="*/ 16 w 83"/>
                <a:gd name="T49" fmla="*/ 43 h 75"/>
                <a:gd name="T50" fmla="*/ 16 w 83"/>
                <a:gd name="T51" fmla="*/ 45 h 75"/>
                <a:gd name="T52" fmla="*/ 14 w 83"/>
                <a:gd name="T53" fmla="*/ 45 h 75"/>
                <a:gd name="T54" fmla="*/ 14 w 83"/>
                <a:gd name="T55" fmla="*/ 48 h 75"/>
                <a:gd name="T56" fmla="*/ 11 w 83"/>
                <a:gd name="T57" fmla="*/ 48 h 75"/>
                <a:gd name="T58" fmla="*/ 8 w 83"/>
                <a:gd name="T59" fmla="*/ 51 h 75"/>
                <a:gd name="T60" fmla="*/ 6 w 83"/>
                <a:gd name="T61" fmla="*/ 51 h 75"/>
                <a:gd name="T62" fmla="*/ 6 w 83"/>
                <a:gd name="T63" fmla="*/ 51 h 75"/>
                <a:gd name="T64" fmla="*/ 3 w 83"/>
                <a:gd name="T65" fmla="*/ 53 h 75"/>
                <a:gd name="T66" fmla="*/ 0 w 83"/>
                <a:gd name="T67" fmla="*/ 53 h 75"/>
                <a:gd name="T68" fmla="*/ 0 w 83"/>
                <a:gd name="T69" fmla="*/ 56 h 75"/>
                <a:gd name="T70" fmla="*/ 83 w 83"/>
                <a:gd name="T71" fmla="*/ 75 h 75"/>
                <a:gd name="T72" fmla="*/ 83 w 83"/>
                <a:gd name="T73" fmla="*/ 75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75"/>
                <a:gd name="T113" fmla="*/ 83 w 83"/>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75">
                  <a:moveTo>
                    <a:pt x="83" y="75"/>
                  </a:moveTo>
                  <a:lnTo>
                    <a:pt x="38" y="0"/>
                  </a:lnTo>
                  <a:lnTo>
                    <a:pt x="38" y="3"/>
                  </a:lnTo>
                  <a:lnTo>
                    <a:pt x="38" y="5"/>
                  </a:lnTo>
                  <a:lnTo>
                    <a:pt x="38" y="8"/>
                  </a:lnTo>
                  <a:lnTo>
                    <a:pt x="38" y="11"/>
                  </a:lnTo>
                  <a:lnTo>
                    <a:pt x="35" y="13"/>
                  </a:lnTo>
                  <a:lnTo>
                    <a:pt x="35" y="16"/>
                  </a:lnTo>
                  <a:lnTo>
                    <a:pt x="35" y="19"/>
                  </a:lnTo>
                  <a:lnTo>
                    <a:pt x="32" y="21"/>
                  </a:lnTo>
                  <a:lnTo>
                    <a:pt x="32" y="24"/>
                  </a:lnTo>
                  <a:lnTo>
                    <a:pt x="30" y="27"/>
                  </a:lnTo>
                  <a:lnTo>
                    <a:pt x="27" y="29"/>
                  </a:lnTo>
                  <a:lnTo>
                    <a:pt x="27" y="32"/>
                  </a:lnTo>
                  <a:lnTo>
                    <a:pt x="24" y="35"/>
                  </a:lnTo>
                  <a:lnTo>
                    <a:pt x="24" y="37"/>
                  </a:lnTo>
                  <a:lnTo>
                    <a:pt x="22" y="37"/>
                  </a:lnTo>
                  <a:lnTo>
                    <a:pt x="19" y="40"/>
                  </a:lnTo>
                  <a:lnTo>
                    <a:pt x="16" y="43"/>
                  </a:lnTo>
                  <a:lnTo>
                    <a:pt x="16" y="45"/>
                  </a:lnTo>
                  <a:lnTo>
                    <a:pt x="14" y="45"/>
                  </a:lnTo>
                  <a:lnTo>
                    <a:pt x="14" y="48"/>
                  </a:lnTo>
                  <a:lnTo>
                    <a:pt x="11" y="48"/>
                  </a:lnTo>
                  <a:lnTo>
                    <a:pt x="8" y="51"/>
                  </a:lnTo>
                  <a:lnTo>
                    <a:pt x="6" y="51"/>
                  </a:lnTo>
                  <a:lnTo>
                    <a:pt x="3" y="53"/>
                  </a:lnTo>
                  <a:lnTo>
                    <a:pt x="0" y="53"/>
                  </a:lnTo>
                  <a:lnTo>
                    <a:pt x="0" y="56"/>
                  </a:lnTo>
                  <a:lnTo>
                    <a:pt x="83" y="75"/>
                  </a:lnTo>
                  <a:close/>
                </a:path>
              </a:pathLst>
            </a:custGeom>
            <a:solidFill>
              <a:srgbClr val="FFFFCC"/>
            </a:solidFill>
            <a:ln w="9525">
              <a:solidFill>
                <a:srgbClr val="FFFFCC"/>
              </a:solidFill>
              <a:round/>
              <a:headEnd/>
              <a:tailEnd/>
            </a:ln>
          </p:spPr>
          <p:txBody>
            <a:bodyPr/>
            <a:lstStyle/>
            <a:p>
              <a:endParaRPr lang="en-US" dirty="0"/>
            </a:p>
          </p:txBody>
        </p:sp>
      </p:grpSp>
      <p:grpSp>
        <p:nvGrpSpPr>
          <p:cNvPr id="93193" name="Group 14"/>
          <p:cNvGrpSpPr>
            <a:grpSpLocks/>
          </p:cNvGrpSpPr>
          <p:nvPr/>
        </p:nvGrpSpPr>
        <p:grpSpPr bwMode="auto">
          <a:xfrm>
            <a:off x="8228013" y="4549775"/>
            <a:ext cx="727075" cy="319088"/>
            <a:chOff x="3970" y="2558"/>
            <a:chExt cx="458" cy="201"/>
          </a:xfrm>
        </p:grpSpPr>
        <p:sp>
          <p:nvSpPr>
            <p:cNvPr id="93212" name="Freeform 15"/>
            <p:cNvSpPr>
              <a:spLocks noEditPoints="1"/>
            </p:cNvSpPr>
            <p:nvPr/>
          </p:nvSpPr>
          <p:spPr bwMode="auto">
            <a:xfrm>
              <a:off x="3970" y="2558"/>
              <a:ext cx="458" cy="115"/>
            </a:xfrm>
            <a:custGeom>
              <a:avLst/>
              <a:gdLst>
                <a:gd name="T0" fmla="*/ 0 w 458"/>
                <a:gd name="T1" fmla="*/ 94 h 115"/>
                <a:gd name="T2" fmla="*/ 179 w 458"/>
                <a:gd name="T3" fmla="*/ 94 h 115"/>
                <a:gd name="T4" fmla="*/ 179 w 458"/>
                <a:gd name="T5" fmla="*/ 115 h 115"/>
                <a:gd name="T6" fmla="*/ 0 w 458"/>
                <a:gd name="T7" fmla="*/ 115 h 115"/>
                <a:gd name="T8" fmla="*/ 0 w 458"/>
                <a:gd name="T9" fmla="*/ 94 h 115"/>
                <a:gd name="T10" fmla="*/ 182 w 458"/>
                <a:gd name="T11" fmla="*/ 115 h 115"/>
                <a:gd name="T12" fmla="*/ 179 w 458"/>
                <a:gd name="T13" fmla="*/ 115 h 115"/>
                <a:gd name="T14" fmla="*/ 179 w 458"/>
                <a:gd name="T15" fmla="*/ 105 h 115"/>
                <a:gd name="T16" fmla="*/ 182 w 458"/>
                <a:gd name="T17" fmla="*/ 115 h 115"/>
                <a:gd name="T18" fmla="*/ 176 w 458"/>
                <a:gd name="T19" fmla="*/ 94 h 115"/>
                <a:gd name="T20" fmla="*/ 452 w 458"/>
                <a:gd name="T21" fmla="*/ 0 h 115"/>
                <a:gd name="T22" fmla="*/ 458 w 458"/>
                <a:gd name="T23" fmla="*/ 19 h 115"/>
                <a:gd name="T24" fmla="*/ 182 w 458"/>
                <a:gd name="T25" fmla="*/ 115 h 115"/>
                <a:gd name="T26" fmla="*/ 176 w 458"/>
                <a:gd name="T27" fmla="*/ 94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8"/>
                <a:gd name="T43" fmla="*/ 0 h 115"/>
                <a:gd name="T44" fmla="*/ 458 w 458"/>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8" h="115">
                  <a:moveTo>
                    <a:pt x="0" y="94"/>
                  </a:moveTo>
                  <a:lnTo>
                    <a:pt x="179" y="94"/>
                  </a:lnTo>
                  <a:lnTo>
                    <a:pt x="179" y="115"/>
                  </a:lnTo>
                  <a:lnTo>
                    <a:pt x="0" y="115"/>
                  </a:lnTo>
                  <a:lnTo>
                    <a:pt x="0" y="94"/>
                  </a:lnTo>
                  <a:close/>
                  <a:moveTo>
                    <a:pt x="182" y="115"/>
                  </a:moveTo>
                  <a:lnTo>
                    <a:pt x="179" y="115"/>
                  </a:lnTo>
                  <a:lnTo>
                    <a:pt x="179" y="105"/>
                  </a:lnTo>
                  <a:lnTo>
                    <a:pt x="182" y="115"/>
                  </a:lnTo>
                  <a:close/>
                  <a:moveTo>
                    <a:pt x="176" y="94"/>
                  </a:moveTo>
                  <a:lnTo>
                    <a:pt x="452" y="0"/>
                  </a:lnTo>
                  <a:lnTo>
                    <a:pt x="458" y="19"/>
                  </a:lnTo>
                  <a:lnTo>
                    <a:pt x="182" y="115"/>
                  </a:lnTo>
                  <a:lnTo>
                    <a:pt x="176" y="94"/>
                  </a:lnTo>
                  <a:close/>
                </a:path>
              </a:pathLst>
            </a:custGeom>
            <a:solidFill>
              <a:srgbClr val="FFFFCC"/>
            </a:solidFill>
            <a:ln w="9525">
              <a:solidFill>
                <a:srgbClr val="FFFFCC"/>
              </a:solidFill>
              <a:round/>
              <a:headEnd/>
              <a:tailEnd/>
            </a:ln>
          </p:spPr>
          <p:txBody>
            <a:bodyPr/>
            <a:lstStyle/>
            <a:p>
              <a:endParaRPr lang="en-US" dirty="0"/>
            </a:p>
          </p:txBody>
        </p:sp>
        <p:sp>
          <p:nvSpPr>
            <p:cNvPr id="93213" name="Freeform 16"/>
            <p:cNvSpPr>
              <a:spLocks/>
            </p:cNvSpPr>
            <p:nvPr/>
          </p:nvSpPr>
          <p:spPr bwMode="auto">
            <a:xfrm>
              <a:off x="4152" y="2660"/>
              <a:ext cx="276" cy="99"/>
            </a:xfrm>
            <a:custGeom>
              <a:avLst/>
              <a:gdLst>
                <a:gd name="T0" fmla="*/ 5 w 276"/>
                <a:gd name="T1" fmla="*/ 0 h 99"/>
                <a:gd name="T2" fmla="*/ 276 w 276"/>
                <a:gd name="T3" fmla="*/ 77 h 99"/>
                <a:gd name="T4" fmla="*/ 270 w 276"/>
                <a:gd name="T5" fmla="*/ 99 h 99"/>
                <a:gd name="T6" fmla="*/ 0 w 276"/>
                <a:gd name="T7" fmla="*/ 21 h 99"/>
                <a:gd name="T8" fmla="*/ 5 w 276"/>
                <a:gd name="T9" fmla="*/ 0 h 99"/>
                <a:gd name="T10" fmla="*/ 0 60000 65536"/>
                <a:gd name="T11" fmla="*/ 0 60000 65536"/>
                <a:gd name="T12" fmla="*/ 0 60000 65536"/>
                <a:gd name="T13" fmla="*/ 0 60000 65536"/>
                <a:gd name="T14" fmla="*/ 0 60000 65536"/>
                <a:gd name="T15" fmla="*/ 0 w 276"/>
                <a:gd name="T16" fmla="*/ 0 h 99"/>
                <a:gd name="T17" fmla="*/ 276 w 276"/>
                <a:gd name="T18" fmla="*/ 99 h 99"/>
              </a:gdLst>
              <a:ahLst/>
              <a:cxnLst>
                <a:cxn ang="T10">
                  <a:pos x="T0" y="T1"/>
                </a:cxn>
                <a:cxn ang="T11">
                  <a:pos x="T2" y="T3"/>
                </a:cxn>
                <a:cxn ang="T12">
                  <a:pos x="T4" y="T5"/>
                </a:cxn>
                <a:cxn ang="T13">
                  <a:pos x="T6" y="T7"/>
                </a:cxn>
                <a:cxn ang="T14">
                  <a:pos x="T8" y="T9"/>
                </a:cxn>
              </a:cxnLst>
              <a:rect l="T15" t="T16" r="T17" b="T18"/>
              <a:pathLst>
                <a:path w="276" h="99">
                  <a:moveTo>
                    <a:pt x="5" y="0"/>
                  </a:moveTo>
                  <a:lnTo>
                    <a:pt x="276" y="77"/>
                  </a:lnTo>
                  <a:lnTo>
                    <a:pt x="270" y="99"/>
                  </a:lnTo>
                  <a:lnTo>
                    <a:pt x="0" y="21"/>
                  </a:lnTo>
                  <a:lnTo>
                    <a:pt x="5" y="0"/>
                  </a:lnTo>
                  <a:close/>
                </a:path>
              </a:pathLst>
            </a:custGeom>
            <a:solidFill>
              <a:srgbClr val="FFFFCC"/>
            </a:solidFill>
            <a:ln w="9525">
              <a:solidFill>
                <a:srgbClr val="FFFFCC"/>
              </a:solidFill>
              <a:round/>
              <a:headEnd/>
              <a:tailEnd/>
            </a:ln>
          </p:spPr>
          <p:txBody>
            <a:bodyPr/>
            <a:lstStyle/>
            <a:p>
              <a:endParaRPr lang="en-US" dirty="0"/>
            </a:p>
          </p:txBody>
        </p:sp>
        <p:sp>
          <p:nvSpPr>
            <p:cNvPr id="93214" name="Freeform 17"/>
            <p:cNvSpPr>
              <a:spLocks/>
            </p:cNvSpPr>
            <p:nvPr/>
          </p:nvSpPr>
          <p:spPr bwMode="auto">
            <a:xfrm>
              <a:off x="4122" y="2636"/>
              <a:ext cx="57" cy="59"/>
            </a:xfrm>
            <a:custGeom>
              <a:avLst/>
              <a:gdLst>
                <a:gd name="T0" fmla="*/ 27 w 57"/>
                <a:gd name="T1" fmla="*/ 0 h 59"/>
                <a:gd name="T2" fmla="*/ 41 w 57"/>
                <a:gd name="T3" fmla="*/ 2 h 59"/>
                <a:gd name="T4" fmla="*/ 49 w 57"/>
                <a:gd name="T5" fmla="*/ 8 h 59"/>
                <a:gd name="T6" fmla="*/ 54 w 57"/>
                <a:gd name="T7" fmla="*/ 18 h 59"/>
                <a:gd name="T8" fmla="*/ 57 w 57"/>
                <a:gd name="T9" fmla="*/ 29 h 59"/>
                <a:gd name="T10" fmla="*/ 54 w 57"/>
                <a:gd name="T11" fmla="*/ 40 h 59"/>
                <a:gd name="T12" fmla="*/ 49 w 57"/>
                <a:gd name="T13" fmla="*/ 51 h 59"/>
                <a:gd name="T14" fmla="*/ 41 w 57"/>
                <a:gd name="T15" fmla="*/ 56 h 59"/>
                <a:gd name="T16" fmla="*/ 27 w 57"/>
                <a:gd name="T17" fmla="*/ 59 h 59"/>
                <a:gd name="T18" fmla="*/ 16 w 57"/>
                <a:gd name="T19" fmla="*/ 56 h 59"/>
                <a:gd name="T20" fmla="*/ 8 w 57"/>
                <a:gd name="T21" fmla="*/ 51 h 59"/>
                <a:gd name="T22" fmla="*/ 0 w 57"/>
                <a:gd name="T23" fmla="*/ 40 h 59"/>
                <a:gd name="T24" fmla="*/ 0 w 57"/>
                <a:gd name="T25" fmla="*/ 29 h 59"/>
                <a:gd name="T26" fmla="*/ 0 w 57"/>
                <a:gd name="T27" fmla="*/ 18 h 59"/>
                <a:gd name="T28" fmla="*/ 8 w 57"/>
                <a:gd name="T29" fmla="*/ 8 h 59"/>
                <a:gd name="T30" fmla="*/ 16 w 57"/>
                <a:gd name="T31" fmla="*/ 2 h 59"/>
                <a:gd name="T32" fmla="*/ 27 w 57"/>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9"/>
                <a:gd name="T53" fmla="*/ 57 w 57"/>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9">
                  <a:moveTo>
                    <a:pt x="27" y="0"/>
                  </a:moveTo>
                  <a:lnTo>
                    <a:pt x="41" y="2"/>
                  </a:lnTo>
                  <a:lnTo>
                    <a:pt x="49" y="8"/>
                  </a:lnTo>
                  <a:lnTo>
                    <a:pt x="54" y="18"/>
                  </a:lnTo>
                  <a:lnTo>
                    <a:pt x="57" y="29"/>
                  </a:lnTo>
                  <a:lnTo>
                    <a:pt x="54" y="40"/>
                  </a:lnTo>
                  <a:lnTo>
                    <a:pt x="49" y="51"/>
                  </a:lnTo>
                  <a:lnTo>
                    <a:pt x="41" y="56"/>
                  </a:lnTo>
                  <a:lnTo>
                    <a:pt x="27" y="59"/>
                  </a:lnTo>
                  <a:lnTo>
                    <a:pt x="16" y="56"/>
                  </a:lnTo>
                  <a:lnTo>
                    <a:pt x="8" y="51"/>
                  </a:lnTo>
                  <a:lnTo>
                    <a:pt x="0" y="40"/>
                  </a:lnTo>
                  <a:lnTo>
                    <a:pt x="0" y="29"/>
                  </a:lnTo>
                  <a:lnTo>
                    <a:pt x="0" y="18"/>
                  </a:lnTo>
                  <a:lnTo>
                    <a:pt x="8" y="8"/>
                  </a:lnTo>
                  <a:lnTo>
                    <a:pt x="16" y="2"/>
                  </a:lnTo>
                  <a:lnTo>
                    <a:pt x="27" y="0"/>
                  </a:lnTo>
                  <a:close/>
                </a:path>
              </a:pathLst>
            </a:custGeom>
            <a:solidFill>
              <a:srgbClr val="FF0000"/>
            </a:solidFill>
            <a:ln w="9525">
              <a:solidFill>
                <a:srgbClr val="FFFFCC"/>
              </a:solidFill>
              <a:round/>
              <a:headEnd/>
              <a:tailEnd/>
            </a:ln>
          </p:spPr>
          <p:txBody>
            <a:bodyPr/>
            <a:lstStyle/>
            <a:p>
              <a:endParaRPr lang="en-US" dirty="0"/>
            </a:p>
          </p:txBody>
        </p:sp>
      </p:grpSp>
      <p:grpSp>
        <p:nvGrpSpPr>
          <p:cNvPr id="93194" name="Group 18"/>
          <p:cNvGrpSpPr>
            <a:grpSpLocks/>
          </p:cNvGrpSpPr>
          <p:nvPr/>
        </p:nvGrpSpPr>
        <p:grpSpPr bwMode="auto">
          <a:xfrm>
            <a:off x="8228013" y="5768976"/>
            <a:ext cx="722313" cy="403225"/>
            <a:chOff x="4354" y="3343"/>
            <a:chExt cx="455" cy="254"/>
          </a:xfrm>
        </p:grpSpPr>
        <p:sp>
          <p:nvSpPr>
            <p:cNvPr id="93208" name="Freeform 19"/>
            <p:cNvSpPr>
              <a:spLocks noEditPoints="1"/>
            </p:cNvSpPr>
            <p:nvPr/>
          </p:nvSpPr>
          <p:spPr bwMode="auto">
            <a:xfrm>
              <a:off x="4354" y="3343"/>
              <a:ext cx="444" cy="131"/>
            </a:xfrm>
            <a:custGeom>
              <a:avLst/>
              <a:gdLst>
                <a:gd name="T0" fmla="*/ 0 w 444"/>
                <a:gd name="T1" fmla="*/ 107 h 131"/>
                <a:gd name="T2" fmla="*/ 179 w 444"/>
                <a:gd name="T3" fmla="*/ 107 h 131"/>
                <a:gd name="T4" fmla="*/ 179 w 444"/>
                <a:gd name="T5" fmla="*/ 131 h 131"/>
                <a:gd name="T6" fmla="*/ 0 w 444"/>
                <a:gd name="T7" fmla="*/ 131 h 131"/>
                <a:gd name="T8" fmla="*/ 0 w 444"/>
                <a:gd name="T9" fmla="*/ 107 h 131"/>
                <a:gd name="T10" fmla="*/ 185 w 444"/>
                <a:gd name="T11" fmla="*/ 129 h 131"/>
                <a:gd name="T12" fmla="*/ 179 w 444"/>
                <a:gd name="T13" fmla="*/ 131 h 131"/>
                <a:gd name="T14" fmla="*/ 179 w 444"/>
                <a:gd name="T15" fmla="*/ 121 h 131"/>
                <a:gd name="T16" fmla="*/ 185 w 444"/>
                <a:gd name="T17" fmla="*/ 129 h 131"/>
                <a:gd name="T18" fmla="*/ 174 w 444"/>
                <a:gd name="T19" fmla="*/ 110 h 131"/>
                <a:gd name="T20" fmla="*/ 434 w 444"/>
                <a:gd name="T21" fmla="*/ 0 h 131"/>
                <a:gd name="T22" fmla="*/ 444 w 444"/>
                <a:gd name="T23" fmla="*/ 19 h 131"/>
                <a:gd name="T24" fmla="*/ 185 w 444"/>
                <a:gd name="T25" fmla="*/ 129 h 131"/>
                <a:gd name="T26" fmla="*/ 174 w 444"/>
                <a:gd name="T27" fmla="*/ 110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4"/>
                <a:gd name="T43" fmla="*/ 0 h 131"/>
                <a:gd name="T44" fmla="*/ 444 w 444"/>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4" h="131">
                  <a:moveTo>
                    <a:pt x="0" y="107"/>
                  </a:moveTo>
                  <a:lnTo>
                    <a:pt x="179" y="107"/>
                  </a:lnTo>
                  <a:lnTo>
                    <a:pt x="179" y="131"/>
                  </a:lnTo>
                  <a:lnTo>
                    <a:pt x="0" y="131"/>
                  </a:lnTo>
                  <a:lnTo>
                    <a:pt x="0" y="107"/>
                  </a:lnTo>
                  <a:close/>
                  <a:moveTo>
                    <a:pt x="185" y="129"/>
                  </a:moveTo>
                  <a:lnTo>
                    <a:pt x="179" y="131"/>
                  </a:lnTo>
                  <a:lnTo>
                    <a:pt x="179" y="121"/>
                  </a:lnTo>
                  <a:lnTo>
                    <a:pt x="185" y="129"/>
                  </a:lnTo>
                  <a:close/>
                  <a:moveTo>
                    <a:pt x="174" y="110"/>
                  </a:moveTo>
                  <a:lnTo>
                    <a:pt x="434" y="0"/>
                  </a:lnTo>
                  <a:lnTo>
                    <a:pt x="444" y="19"/>
                  </a:lnTo>
                  <a:lnTo>
                    <a:pt x="185" y="129"/>
                  </a:lnTo>
                  <a:lnTo>
                    <a:pt x="174" y="110"/>
                  </a:lnTo>
                  <a:close/>
                </a:path>
              </a:pathLst>
            </a:custGeom>
            <a:solidFill>
              <a:srgbClr val="FFFFCC"/>
            </a:solidFill>
            <a:ln w="9525">
              <a:solidFill>
                <a:srgbClr val="FFFFCC"/>
              </a:solidFill>
              <a:round/>
              <a:headEnd/>
              <a:tailEnd/>
            </a:ln>
          </p:spPr>
          <p:txBody>
            <a:bodyPr/>
            <a:lstStyle/>
            <a:p>
              <a:endParaRPr lang="en-US" dirty="0"/>
            </a:p>
          </p:txBody>
        </p:sp>
        <p:sp>
          <p:nvSpPr>
            <p:cNvPr id="93209" name="Freeform 20"/>
            <p:cNvSpPr>
              <a:spLocks/>
            </p:cNvSpPr>
            <p:nvPr/>
          </p:nvSpPr>
          <p:spPr bwMode="auto">
            <a:xfrm>
              <a:off x="4533" y="3456"/>
              <a:ext cx="255" cy="141"/>
            </a:xfrm>
            <a:custGeom>
              <a:avLst/>
              <a:gdLst>
                <a:gd name="T0" fmla="*/ 8 w 255"/>
                <a:gd name="T1" fmla="*/ 0 h 141"/>
                <a:gd name="T2" fmla="*/ 255 w 255"/>
                <a:gd name="T3" fmla="*/ 120 h 141"/>
                <a:gd name="T4" fmla="*/ 244 w 255"/>
                <a:gd name="T5" fmla="*/ 141 h 141"/>
                <a:gd name="T6" fmla="*/ 0 w 255"/>
                <a:gd name="T7" fmla="*/ 18 h 141"/>
                <a:gd name="T8" fmla="*/ 8 w 255"/>
                <a:gd name="T9" fmla="*/ 0 h 141"/>
                <a:gd name="T10" fmla="*/ 0 60000 65536"/>
                <a:gd name="T11" fmla="*/ 0 60000 65536"/>
                <a:gd name="T12" fmla="*/ 0 60000 65536"/>
                <a:gd name="T13" fmla="*/ 0 60000 65536"/>
                <a:gd name="T14" fmla="*/ 0 60000 65536"/>
                <a:gd name="T15" fmla="*/ 0 w 255"/>
                <a:gd name="T16" fmla="*/ 0 h 141"/>
                <a:gd name="T17" fmla="*/ 255 w 255"/>
                <a:gd name="T18" fmla="*/ 141 h 141"/>
              </a:gdLst>
              <a:ahLst/>
              <a:cxnLst>
                <a:cxn ang="T10">
                  <a:pos x="T0" y="T1"/>
                </a:cxn>
                <a:cxn ang="T11">
                  <a:pos x="T2" y="T3"/>
                </a:cxn>
                <a:cxn ang="T12">
                  <a:pos x="T4" y="T5"/>
                </a:cxn>
                <a:cxn ang="T13">
                  <a:pos x="T6" y="T7"/>
                </a:cxn>
                <a:cxn ang="T14">
                  <a:pos x="T8" y="T9"/>
                </a:cxn>
              </a:cxnLst>
              <a:rect l="T15" t="T16" r="T17" b="T18"/>
              <a:pathLst>
                <a:path w="255" h="141">
                  <a:moveTo>
                    <a:pt x="8" y="0"/>
                  </a:moveTo>
                  <a:lnTo>
                    <a:pt x="255" y="120"/>
                  </a:lnTo>
                  <a:lnTo>
                    <a:pt x="244" y="141"/>
                  </a:lnTo>
                  <a:lnTo>
                    <a:pt x="0" y="18"/>
                  </a:lnTo>
                  <a:lnTo>
                    <a:pt x="8" y="0"/>
                  </a:lnTo>
                  <a:close/>
                </a:path>
              </a:pathLst>
            </a:custGeom>
            <a:solidFill>
              <a:srgbClr val="FFFFCC"/>
            </a:solidFill>
            <a:ln w="9525">
              <a:solidFill>
                <a:srgbClr val="FFFFCC"/>
              </a:solidFill>
              <a:round/>
              <a:headEnd/>
              <a:tailEnd/>
            </a:ln>
          </p:spPr>
          <p:txBody>
            <a:bodyPr/>
            <a:lstStyle/>
            <a:p>
              <a:endParaRPr lang="en-US" dirty="0"/>
            </a:p>
          </p:txBody>
        </p:sp>
        <p:sp>
          <p:nvSpPr>
            <p:cNvPr id="93210" name="Freeform 21"/>
            <p:cNvSpPr>
              <a:spLocks/>
            </p:cNvSpPr>
            <p:nvPr/>
          </p:nvSpPr>
          <p:spPr bwMode="auto">
            <a:xfrm>
              <a:off x="4560" y="3456"/>
              <a:ext cx="249" cy="29"/>
            </a:xfrm>
            <a:custGeom>
              <a:avLst/>
              <a:gdLst>
                <a:gd name="T0" fmla="*/ 0 w 249"/>
                <a:gd name="T1" fmla="*/ 5 h 29"/>
                <a:gd name="T2" fmla="*/ 246 w 249"/>
                <a:gd name="T3" fmla="*/ 0 h 29"/>
                <a:gd name="T4" fmla="*/ 249 w 249"/>
                <a:gd name="T5" fmla="*/ 21 h 29"/>
                <a:gd name="T6" fmla="*/ 0 w 249"/>
                <a:gd name="T7" fmla="*/ 29 h 29"/>
                <a:gd name="T8" fmla="*/ 0 w 249"/>
                <a:gd name="T9" fmla="*/ 5 h 29"/>
                <a:gd name="T10" fmla="*/ 0 60000 65536"/>
                <a:gd name="T11" fmla="*/ 0 60000 65536"/>
                <a:gd name="T12" fmla="*/ 0 60000 65536"/>
                <a:gd name="T13" fmla="*/ 0 60000 65536"/>
                <a:gd name="T14" fmla="*/ 0 60000 65536"/>
                <a:gd name="T15" fmla="*/ 0 w 249"/>
                <a:gd name="T16" fmla="*/ 0 h 29"/>
                <a:gd name="T17" fmla="*/ 249 w 249"/>
                <a:gd name="T18" fmla="*/ 29 h 29"/>
              </a:gdLst>
              <a:ahLst/>
              <a:cxnLst>
                <a:cxn ang="T10">
                  <a:pos x="T0" y="T1"/>
                </a:cxn>
                <a:cxn ang="T11">
                  <a:pos x="T2" y="T3"/>
                </a:cxn>
                <a:cxn ang="T12">
                  <a:pos x="T4" y="T5"/>
                </a:cxn>
                <a:cxn ang="T13">
                  <a:pos x="T6" y="T7"/>
                </a:cxn>
                <a:cxn ang="T14">
                  <a:pos x="T8" y="T9"/>
                </a:cxn>
              </a:cxnLst>
              <a:rect l="T15" t="T16" r="T17" b="T18"/>
              <a:pathLst>
                <a:path w="249" h="29">
                  <a:moveTo>
                    <a:pt x="0" y="5"/>
                  </a:moveTo>
                  <a:lnTo>
                    <a:pt x="246" y="0"/>
                  </a:lnTo>
                  <a:lnTo>
                    <a:pt x="249" y="21"/>
                  </a:lnTo>
                  <a:lnTo>
                    <a:pt x="0" y="29"/>
                  </a:lnTo>
                  <a:lnTo>
                    <a:pt x="0" y="5"/>
                  </a:lnTo>
                  <a:close/>
                </a:path>
              </a:pathLst>
            </a:custGeom>
            <a:solidFill>
              <a:srgbClr val="FFFFCC"/>
            </a:solidFill>
            <a:ln w="9525">
              <a:solidFill>
                <a:srgbClr val="FFFFCC"/>
              </a:solidFill>
              <a:round/>
              <a:headEnd/>
              <a:tailEnd/>
            </a:ln>
          </p:spPr>
          <p:txBody>
            <a:bodyPr/>
            <a:lstStyle/>
            <a:p>
              <a:endParaRPr lang="en-US" dirty="0"/>
            </a:p>
          </p:txBody>
        </p:sp>
        <p:sp>
          <p:nvSpPr>
            <p:cNvPr id="93211" name="Freeform 22"/>
            <p:cNvSpPr>
              <a:spLocks/>
            </p:cNvSpPr>
            <p:nvPr/>
          </p:nvSpPr>
          <p:spPr bwMode="auto">
            <a:xfrm>
              <a:off x="4507" y="3437"/>
              <a:ext cx="56" cy="59"/>
            </a:xfrm>
            <a:custGeom>
              <a:avLst/>
              <a:gdLst>
                <a:gd name="T0" fmla="*/ 26 w 56"/>
                <a:gd name="T1" fmla="*/ 0 h 59"/>
                <a:gd name="T2" fmla="*/ 40 w 56"/>
                <a:gd name="T3" fmla="*/ 3 h 59"/>
                <a:gd name="T4" fmla="*/ 48 w 56"/>
                <a:gd name="T5" fmla="*/ 8 h 59"/>
                <a:gd name="T6" fmla="*/ 53 w 56"/>
                <a:gd name="T7" fmla="*/ 19 h 59"/>
                <a:gd name="T8" fmla="*/ 56 w 56"/>
                <a:gd name="T9" fmla="*/ 29 h 59"/>
                <a:gd name="T10" fmla="*/ 53 w 56"/>
                <a:gd name="T11" fmla="*/ 40 h 59"/>
                <a:gd name="T12" fmla="*/ 48 w 56"/>
                <a:gd name="T13" fmla="*/ 51 h 59"/>
                <a:gd name="T14" fmla="*/ 40 w 56"/>
                <a:gd name="T15" fmla="*/ 56 h 59"/>
                <a:gd name="T16" fmla="*/ 26 w 56"/>
                <a:gd name="T17" fmla="*/ 59 h 59"/>
                <a:gd name="T18" fmla="*/ 16 w 56"/>
                <a:gd name="T19" fmla="*/ 56 h 59"/>
                <a:gd name="T20" fmla="*/ 8 w 56"/>
                <a:gd name="T21" fmla="*/ 51 h 59"/>
                <a:gd name="T22" fmla="*/ 0 w 56"/>
                <a:gd name="T23" fmla="*/ 40 h 59"/>
                <a:gd name="T24" fmla="*/ 0 w 56"/>
                <a:gd name="T25" fmla="*/ 29 h 59"/>
                <a:gd name="T26" fmla="*/ 0 w 56"/>
                <a:gd name="T27" fmla="*/ 19 h 59"/>
                <a:gd name="T28" fmla="*/ 8 w 56"/>
                <a:gd name="T29" fmla="*/ 8 h 59"/>
                <a:gd name="T30" fmla="*/ 16 w 56"/>
                <a:gd name="T31" fmla="*/ 3 h 59"/>
                <a:gd name="T32" fmla="*/ 26 w 56"/>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59"/>
                <a:gd name="T53" fmla="*/ 56 w 5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59">
                  <a:moveTo>
                    <a:pt x="26" y="0"/>
                  </a:moveTo>
                  <a:lnTo>
                    <a:pt x="40" y="3"/>
                  </a:lnTo>
                  <a:lnTo>
                    <a:pt x="48" y="8"/>
                  </a:lnTo>
                  <a:lnTo>
                    <a:pt x="53" y="19"/>
                  </a:lnTo>
                  <a:lnTo>
                    <a:pt x="56" y="29"/>
                  </a:lnTo>
                  <a:lnTo>
                    <a:pt x="53" y="40"/>
                  </a:lnTo>
                  <a:lnTo>
                    <a:pt x="48" y="51"/>
                  </a:lnTo>
                  <a:lnTo>
                    <a:pt x="40" y="56"/>
                  </a:lnTo>
                  <a:lnTo>
                    <a:pt x="26" y="59"/>
                  </a:lnTo>
                  <a:lnTo>
                    <a:pt x="16" y="56"/>
                  </a:lnTo>
                  <a:lnTo>
                    <a:pt x="8" y="51"/>
                  </a:lnTo>
                  <a:lnTo>
                    <a:pt x="0" y="40"/>
                  </a:lnTo>
                  <a:lnTo>
                    <a:pt x="0" y="29"/>
                  </a:lnTo>
                  <a:lnTo>
                    <a:pt x="0" y="19"/>
                  </a:lnTo>
                  <a:lnTo>
                    <a:pt x="8" y="8"/>
                  </a:lnTo>
                  <a:lnTo>
                    <a:pt x="16" y="3"/>
                  </a:lnTo>
                  <a:lnTo>
                    <a:pt x="26" y="0"/>
                  </a:lnTo>
                  <a:close/>
                </a:path>
              </a:pathLst>
            </a:custGeom>
            <a:solidFill>
              <a:srgbClr val="FF0000"/>
            </a:solidFill>
            <a:ln w="9525">
              <a:solidFill>
                <a:srgbClr val="FFFFCC"/>
              </a:solidFill>
              <a:round/>
              <a:headEnd/>
              <a:tailEnd/>
            </a:ln>
          </p:spPr>
          <p:txBody>
            <a:bodyPr/>
            <a:lstStyle/>
            <a:p>
              <a:endParaRPr lang="en-US" dirty="0"/>
            </a:p>
          </p:txBody>
        </p:sp>
      </p:grpSp>
      <p:sp>
        <p:nvSpPr>
          <p:cNvPr id="93195" name="Rectangle 23"/>
          <p:cNvSpPr>
            <a:spLocks noChangeArrowheads="1"/>
          </p:cNvSpPr>
          <p:nvPr/>
        </p:nvSpPr>
        <p:spPr bwMode="auto">
          <a:xfrm>
            <a:off x="6018213" y="2933700"/>
            <a:ext cx="4584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l-GR" altLang="en-US" sz="1200" b="1" dirty="0">
                <a:latin typeface="Comic Sans MS" panose="030F0702030302020204" pitchFamily="66" charset="0"/>
              </a:rPr>
              <a:t>Κλάδοι</a:t>
            </a:r>
            <a:endParaRPr lang="en-GB" altLang="en-US" sz="1200" dirty="0"/>
          </a:p>
        </p:txBody>
      </p:sp>
      <p:grpSp>
        <p:nvGrpSpPr>
          <p:cNvPr id="93196" name="Group 24"/>
          <p:cNvGrpSpPr>
            <a:grpSpLocks/>
          </p:cNvGrpSpPr>
          <p:nvPr/>
        </p:nvGrpSpPr>
        <p:grpSpPr bwMode="auto">
          <a:xfrm>
            <a:off x="6704012" y="2781301"/>
            <a:ext cx="279400" cy="415925"/>
            <a:chOff x="3321" y="562"/>
            <a:chExt cx="176" cy="262"/>
          </a:xfrm>
        </p:grpSpPr>
        <p:sp>
          <p:nvSpPr>
            <p:cNvPr id="93205" name="Freeform 25"/>
            <p:cNvSpPr>
              <a:spLocks/>
            </p:cNvSpPr>
            <p:nvPr/>
          </p:nvSpPr>
          <p:spPr bwMode="auto">
            <a:xfrm>
              <a:off x="3321" y="562"/>
              <a:ext cx="176" cy="262"/>
            </a:xfrm>
            <a:custGeom>
              <a:avLst/>
              <a:gdLst>
                <a:gd name="T0" fmla="*/ 176 w 176"/>
                <a:gd name="T1" fmla="*/ 0 h 262"/>
                <a:gd name="T2" fmla="*/ 0 w 176"/>
                <a:gd name="T3" fmla="*/ 139 h 262"/>
                <a:gd name="T4" fmla="*/ 168 w 176"/>
                <a:gd name="T5" fmla="*/ 262 h 262"/>
                <a:gd name="T6" fmla="*/ 0 60000 65536"/>
                <a:gd name="T7" fmla="*/ 0 60000 65536"/>
                <a:gd name="T8" fmla="*/ 0 60000 65536"/>
                <a:gd name="T9" fmla="*/ 0 w 176"/>
                <a:gd name="T10" fmla="*/ 0 h 262"/>
                <a:gd name="T11" fmla="*/ 176 w 176"/>
                <a:gd name="T12" fmla="*/ 262 h 262"/>
              </a:gdLst>
              <a:ahLst/>
              <a:cxnLst>
                <a:cxn ang="T6">
                  <a:pos x="T0" y="T1"/>
                </a:cxn>
                <a:cxn ang="T7">
                  <a:pos x="T2" y="T3"/>
                </a:cxn>
                <a:cxn ang="T8">
                  <a:pos x="T4" y="T5"/>
                </a:cxn>
              </a:cxnLst>
              <a:rect l="T9" t="T10" r="T11" b="T12"/>
              <a:pathLst>
                <a:path w="176" h="262">
                  <a:moveTo>
                    <a:pt x="176" y="0"/>
                  </a:moveTo>
                  <a:lnTo>
                    <a:pt x="0" y="139"/>
                  </a:lnTo>
                  <a:lnTo>
                    <a:pt x="168" y="262"/>
                  </a:lnTo>
                </a:path>
              </a:pathLst>
            </a:custGeom>
            <a:noFill/>
            <a:ln w="28575">
              <a:solidFill>
                <a:srgbClr val="FF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3206" name="Freeform 26"/>
            <p:cNvSpPr>
              <a:spLocks/>
            </p:cNvSpPr>
            <p:nvPr/>
          </p:nvSpPr>
          <p:spPr bwMode="auto">
            <a:xfrm>
              <a:off x="3414" y="562"/>
              <a:ext cx="83" cy="74"/>
            </a:xfrm>
            <a:custGeom>
              <a:avLst/>
              <a:gdLst>
                <a:gd name="T0" fmla="*/ 83 w 83"/>
                <a:gd name="T1" fmla="*/ 0 h 74"/>
                <a:gd name="T2" fmla="*/ 43 w 83"/>
                <a:gd name="T3" fmla="*/ 74 h 74"/>
                <a:gd name="T4" fmla="*/ 43 w 83"/>
                <a:gd name="T5" fmla="*/ 74 h 74"/>
                <a:gd name="T6" fmla="*/ 43 w 83"/>
                <a:gd name="T7" fmla="*/ 74 h 74"/>
                <a:gd name="T8" fmla="*/ 43 w 83"/>
                <a:gd name="T9" fmla="*/ 72 h 74"/>
                <a:gd name="T10" fmla="*/ 40 w 83"/>
                <a:gd name="T11" fmla="*/ 69 h 74"/>
                <a:gd name="T12" fmla="*/ 40 w 83"/>
                <a:gd name="T13" fmla="*/ 66 h 74"/>
                <a:gd name="T14" fmla="*/ 40 w 83"/>
                <a:gd name="T15" fmla="*/ 64 h 74"/>
                <a:gd name="T16" fmla="*/ 40 w 83"/>
                <a:gd name="T17" fmla="*/ 64 h 74"/>
                <a:gd name="T18" fmla="*/ 38 w 83"/>
                <a:gd name="T19" fmla="*/ 61 h 74"/>
                <a:gd name="T20" fmla="*/ 38 w 83"/>
                <a:gd name="T21" fmla="*/ 58 h 74"/>
                <a:gd name="T22" fmla="*/ 38 w 83"/>
                <a:gd name="T23" fmla="*/ 56 h 74"/>
                <a:gd name="T24" fmla="*/ 35 w 83"/>
                <a:gd name="T25" fmla="*/ 56 h 74"/>
                <a:gd name="T26" fmla="*/ 35 w 83"/>
                <a:gd name="T27" fmla="*/ 53 h 74"/>
                <a:gd name="T28" fmla="*/ 32 w 83"/>
                <a:gd name="T29" fmla="*/ 50 h 74"/>
                <a:gd name="T30" fmla="*/ 32 w 83"/>
                <a:gd name="T31" fmla="*/ 50 h 74"/>
                <a:gd name="T32" fmla="*/ 32 w 83"/>
                <a:gd name="T33" fmla="*/ 48 h 74"/>
                <a:gd name="T34" fmla="*/ 30 w 83"/>
                <a:gd name="T35" fmla="*/ 45 h 74"/>
                <a:gd name="T36" fmla="*/ 30 w 83"/>
                <a:gd name="T37" fmla="*/ 45 h 74"/>
                <a:gd name="T38" fmla="*/ 27 w 83"/>
                <a:gd name="T39" fmla="*/ 42 h 74"/>
                <a:gd name="T40" fmla="*/ 27 w 83"/>
                <a:gd name="T41" fmla="*/ 40 h 74"/>
                <a:gd name="T42" fmla="*/ 24 w 83"/>
                <a:gd name="T43" fmla="*/ 40 h 74"/>
                <a:gd name="T44" fmla="*/ 24 w 83"/>
                <a:gd name="T45" fmla="*/ 37 h 74"/>
                <a:gd name="T46" fmla="*/ 22 w 83"/>
                <a:gd name="T47" fmla="*/ 37 h 74"/>
                <a:gd name="T48" fmla="*/ 19 w 83"/>
                <a:gd name="T49" fmla="*/ 34 h 74"/>
                <a:gd name="T50" fmla="*/ 19 w 83"/>
                <a:gd name="T51" fmla="*/ 34 h 74"/>
                <a:gd name="T52" fmla="*/ 16 w 83"/>
                <a:gd name="T53" fmla="*/ 32 h 74"/>
                <a:gd name="T54" fmla="*/ 14 w 83"/>
                <a:gd name="T55" fmla="*/ 32 h 74"/>
                <a:gd name="T56" fmla="*/ 14 w 83"/>
                <a:gd name="T57" fmla="*/ 29 h 74"/>
                <a:gd name="T58" fmla="*/ 11 w 83"/>
                <a:gd name="T59" fmla="*/ 29 h 74"/>
                <a:gd name="T60" fmla="*/ 8 w 83"/>
                <a:gd name="T61" fmla="*/ 26 h 74"/>
                <a:gd name="T62" fmla="*/ 8 w 83"/>
                <a:gd name="T63" fmla="*/ 26 h 74"/>
                <a:gd name="T64" fmla="*/ 6 w 83"/>
                <a:gd name="T65" fmla="*/ 24 h 74"/>
                <a:gd name="T66" fmla="*/ 3 w 83"/>
                <a:gd name="T67" fmla="*/ 24 h 74"/>
                <a:gd name="T68" fmla="*/ 0 w 83"/>
                <a:gd name="T69" fmla="*/ 24 h 74"/>
                <a:gd name="T70" fmla="*/ 83 w 83"/>
                <a:gd name="T71" fmla="*/ 0 h 74"/>
                <a:gd name="T72" fmla="*/ 83 w 83"/>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74"/>
                <a:gd name="T113" fmla="*/ 83 w 83"/>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74">
                  <a:moveTo>
                    <a:pt x="83" y="0"/>
                  </a:moveTo>
                  <a:lnTo>
                    <a:pt x="43" y="74"/>
                  </a:lnTo>
                  <a:lnTo>
                    <a:pt x="43" y="72"/>
                  </a:lnTo>
                  <a:lnTo>
                    <a:pt x="40" y="69"/>
                  </a:lnTo>
                  <a:lnTo>
                    <a:pt x="40" y="66"/>
                  </a:lnTo>
                  <a:lnTo>
                    <a:pt x="40" y="64"/>
                  </a:lnTo>
                  <a:lnTo>
                    <a:pt x="38" y="61"/>
                  </a:lnTo>
                  <a:lnTo>
                    <a:pt x="38" y="58"/>
                  </a:lnTo>
                  <a:lnTo>
                    <a:pt x="38" y="56"/>
                  </a:lnTo>
                  <a:lnTo>
                    <a:pt x="35" y="56"/>
                  </a:lnTo>
                  <a:lnTo>
                    <a:pt x="35" y="53"/>
                  </a:lnTo>
                  <a:lnTo>
                    <a:pt x="32" y="50"/>
                  </a:lnTo>
                  <a:lnTo>
                    <a:pt x="32" y="48"/>
                  </a:lnTo>
                  <a:lnTo>
                    <a:pt x="30" y="45"/>
                  </a:lnTo>
                  <a:lnTo>
                    <a:pt x="27" y="42"/>
                  </a:lnTo>
                  <a:lnTo>
                    <a:pt x="27" y="40"/>
                  </a:lnTo>
                  <a:lnTo>
                    <a:pt x="24" y="40"/>
                  </a:lnTo>
                  <a:lnTo>
                    <a:pt x="24" y="37"/>
                  </a:lnTo>
                  <a:lnTo>
                    <a:pt x="22" y="37"/>
                  </a:lnTo>
                  <a:lnTo>
                    <a:pt x="19" y="34"/>
                  </a:lnTo>
                  <a:lnTo>
                    <a:pt x="16" y="32"/>
                  </a:lnTo>
                  <a:lnTo>
                    <a:pt x="14" y="32"/>
                  </a:lnTo>
                  <a:lnTo>
                    <a:pt x="14" y="29"/>
                  </a:lnTo>
                  <a:lnTo>
                    <a:pt x="11" y="29"/>
                  </a:lnTo>
                  <a:lnTo>
                    <a:pt x="8" y="26"/>
                  </a:lnTo>
                  <a:lnTo>
                    <a:pt x="6" y="24"/>
                  </a:lnTo>
                  <a:lnTo>
                    <a:pt x="3" y="24"/>
                  </a:lnTo>
                  <a:lnTo>
                    <a:pt x="0" y="24"/>
                  </a:lnTo>
                  <a:lnTo>
                    <a:pt x="83" y="0"/>
                  </a:lnTo>
                  <a:close/>
                </a:path>
              </a:pathLst>
            </a:custGeom>
            <a:solidFill>
              <a:srgbClr val="FFFFCC"/>
            </a:solidFill>
            <a:ln w="9525">
              <a:solidFill>
                <a:srgbClr val="FFFFCC"/>
              </a:solidFill>
              <a:round/>
              <a:headEnd/>
              <a:tailEnd/>
            </a:ln>
          </p:spPr>
          <p:txBody>
            <a:bodyPr/>
            <a:lstStyle/>
            <a:p>
              <a:endParaRPr lang="en-US" dirty="0"/>
            </a:p>
          </p:txBody>
        </p:sp>
        <p:sp>
          <p:nvSpPr>
            <p:cNvPr id="93207" name="Freeform 27"/>
            <p:cNvSpPr>
              <a:spLocks/>
            </p:cNvSpPr>
            <p:nvPr/>
          </p:nvSpPr>
          <p:spPr bwMode="auto">
            <a:xfrm>
              <a:off x="3406" y="749"/>
              <a:ext cx="83" cy="75"/>
            </a:xfrm>
            <a:custGeom>
              <a:avLst/>
              <a:gdLst>
                <a:gd name="T0" fmla="*/ 83 w 83"/>
                <a:gd name="T1" fmla="*/ 75 h 75"/>
                <a:gd name="T2" fmla="*/ 38 w 83"/>
                <a:gd name="T3" fmla="*/ 0 h 75"/>
                <a:gd name="T4" fmla="*/ 38 w 83"/>
                <a:gd name="T5" fmla="*/ 0 h 75"/>
                <a:gd name="T6" fmla="*/ 38 w 83"/>
                <a:gd name="T7" fmla="*/ 3 h 75"/>
                <a:gd name="T8" fmla="*/ 38 w 83"/>
                <a:gd name="T9" fmla="*/ 5 h 75"/>
                <a:gd name="T10" fmla="*/ 38 w 83"/>
                <a:gd name="T11" fmla="*/ 8 h 75"/>
                <a:gd name="T12" fmla="*/ 38 w 83"/>
                <a:gd name="T13" fmla="*/ 11 h 75"/>
                <a:gd name="T14" fmla="*/ 35 w 83"/>
                <a:gd name="T15" fmla="*/ 13 h 75"/>
                <a:gd name="T16" fmla="*/ 35 w 83"/>
                <a:gd name="T17" fmla="*/ 13 h 75"/>
                <a:gd name="T18" fmla="*/ 35 w 83"/>
                <a:gd name="T19" fmla="*/ 16 h 75"/>
                <a:gd name="T20" fmla="*/ 35 w 83"/>
                <a:gd name="T21" fmla="*/ 19 h 75"/>
                <a:gd name="T22" fmla="*/ 32 w 83"/>
                <a:gd name="T23" fmla="*/ 21 h 75"/>
                <a:gd name="T24" fmla="*/ 32 w 83"/>
                <a:gd name="T25" fmla="*/ 21 h 75"/>
                <a:gd name="T26" fmla="*/ 32 w 83"/>
                <a:gd name="T27" fmla="*/ 24 h 75"/>
                <a:gd name="T28" fmla="*/ 30 w 83"/>
                <a:gd name="T29" fmla="*/ 27 h 75"/>
                <a:gd name="T30" fmla="*/ 30 w 83"/>
                <a:gd name="T31" fmla="*/ 27 h 75"/>
                <a:gd name="T32" fmla="*/ 27 w 83"/>
                <a:gd name="T33" fmla="*/ 29 h 75"/>
                <a:gd name="T34" fmla="*/ 27 w 83"/>
                <a:gd name="T35" fmla="*/ 32 h 75"/>
                <a:gd name="T36" fmla="*/ 27 w 83"/>
                <a:gd name="T37" fmla="*/ 32 h 75"/>
                <a:gd name="T38" fmla="*/ 24 w 83"/>
                <a:gd name="T39" fmla="*/ 35 h 75"/>
                <a:gd name="T40" fmla="*/ 24 w 83"/>
                <a:gd name="T41" fmla="*/ 37 h 75"/>
                <a:gd name="T42" fmla="*/ 22 w 83"/>
                <a:gd name="T43" fmla="*/ 37 h 75"/>
                <a:gd name="T44" fmla="*/ 19 w 83"/>
                <a:gd name="T45" fmla="*/ 40 h 75"/>
                <a:gd name="T46" fmla="*/ 19 w 83"/>
                <a:gd name="T47" fmla="*/ 40 h 75"/>
                <a:gd name="T48" fmla="*/ 16 w 83"/>
                <a:gd name="T49" fmla="*/ 43 h 75"/>
                <a:gd name="T50" fmla="*/ 16 w 83"/>
                <a:gd name="T51" fmla="*/ 45 h 75"/>
                <a:gd name="T52" fmla="*/ 14 w 83"/>
                <a:gd name="T53" fmla="*/ 45 h 75"/>
                <a:gd name="T54" fmla="*/ 14 w 83"/>
                <a:gd name="T55" fmla="*/ 48 h 75"/>
                <a:gd name="T56" fmla="*/ 11 w 83"/>
                <a:gd name="T57" fmla="*/ 48 h 75"/>
                <a:gd name="T58" fmla="*/ 8 w 83"/>
                <a:gd name="T59" fmla="*/ 51 h 75"/>
                <a:gd name="T60" fmla="*/ 6 w 83"/>
                <a:gd name="T61" fmla="*/ 51 h 75"/>
                <a:gd name="T62" fmla="*/ 6 w 83"/>
                <a:gd name="T63" fmla="*/ 51 h 75"/>
                <a:gd name="T64" fmla="*/ 3 w 83"/>
                <a:gd name="T65" fmla="*/ 53 h 75"/>
                <a:gd name="T66" fmla="*/ 0 w 83"/>
                <a:gd name="T67" fmla="*/ 53 h 75"/>
                <a:gd name="T68" fmla="*/ 0 w 83"/>
                <a:gd name="T69" fmla="*/ 56 h 75"/>
                <a:gd name="T70" fmla="*/ 83 w 83"/>
                <a:gd name="T71" fmla="*/ 75 h 75"/>
                <a:gd name="T72" fmla="*/ 83 w 83"/>
                <a:gd name="T73" fmla="*/ 75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75"/>
                <a:gd name="T113" fmla="*/ 83 w 83"/>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75">
                  <a:moveTo>
                    <a:pt x="83" y="75"/>
                  </a:moveTo>
                  <a:lnTo>
                    <a:pt x="38" y="0"/>
                  </a:lnTo>
                  <a:lnTo>
                    <a:pt x="38" y="3"/>
                  </a:lnTo>
                  <a:lnTo>
                    <a:pt x="38" y="5"/>
                  </a:lnTo>
                  <a:lnTo>
                    <a:pt x="38" y="8"/>
                  </a:lnTo>
                  <a:lnTo>
                    <a:pt x="38" y="11"/>
                  </a:lnTo>
                  <a:lnTo>
                    <a:pt x="35" y="13"/>
                  </a:lnTo>
                  <a:lnTo>
                    <a:pt x="35" y="16"/>
                  </a:lnTo>
                  <a:lnTo>
                    <a:pt x="35" y="19"/>
                  </a:lnTo>
                  <a:lnTo>
                    <a:pt x="32" y="21"/>
                  </a:lnTo>
                  <a:lnTo>
                    <a:pt x="32" y="24"/>
                  </a:lnTo>
                  <a:lnTo>
                    <a:pt x="30" y="27"/>
                  </a:lnTo>
                  <a:lnTo>
                    <a:pt x="27" y="29"/>
                  </a:lnTo>
                  <a:lnTo>
                    <a:pt x="27" y="32"/>
                  </a:lnTo>
                  <a:lnTo>
                    <a:pt x="24" y="35"/>
                  </a:lnTo>
                  <a:lnTo>
                    <a:pt x="24" y="37"/>
                  </a:lnTo>
                  <a:lnTo>
                    <a:pt x="22" y="37"/>
                  </a:lnTo>
                  <a:lnTo>
                    <a:pt x="19" y="40"/>
                  </a:lnTo>
                  <a:lnTo>
                    <a:pt x="16" y="43"/>
                  </a:lnTo>
                  <a:lnTo>
                    <a:pt x="16" y="45"/>
                  </a:lnTo>
                  <a:lnTo>
                    <a:pt x="14" y="45"/>
                  </a:lnTo>
                  <a:lnTo>
                    <a:pt x="14" y="48"/>
                  </a:lnTo>
                  <a:lnTo>
                    <a:pt x="11" y="48"/>
                  </a:lnTo>
                  <a:lnTo>
                    <a:pt x="8" y="51"/>
                  </a:lnTo>
                  <a:lnTo>
                    <a:pt x="6" y="51"/>
                  </a:lnTo>
                  <a:lnTo>
                    <a:pt x="3" y="53"/>
                  </a:lnTo>
                  <a:lnTo>
                    <a:pt x="0" y="53"/>
                  </a:lnTo>
                  <a:lnTo>
                    <a:pt x="0" y="56"/>
                  </a:lnTo>
                  <a:lnTo>
                    <a:pt x="83" y="75"/>
                  </a:lnTo>
                  <a:close/>
                </a:path>
              </a:pathLst>
            </a:custGeom>
            <a:solidFill>
              <a:srgbClr val="FFFFCC"/>
            </a:solidFill>
            <a:ln w="9525">
              <a:solidFill>
                <a:srgbClr val="FFFFCC"/>
              </a:solidFill>
              <a:round/>
              <a:headEnd/>
              <a:tailEnd/>
            </a:ln>
          </p:spPr>
          <p:txBody>
            <a:bodyPr/>
            <a:lstStyle/>
            <a:p>
              <a:endParaRPr lang="en-US" dirty="0"/>
            </a:p>
          </p:txBody>
        </p:sp>
      </p:grpSp>
      <p:sp>
        <p:nvSpPr>
          <p:cNvPr id="93197" name="Rectangle 28"/>
          <p:cNvSpPr>
            <a:spLocks noChangeArrowheads="1"/>
          </p:cNvSpPr>
          <p:nvPr/>
        </p:nvSpPr>
        <p:spPr bwMode="auto">
          <a:xfrm>
            <a:off x="7008812" y="2628900"/>
            <a:ext cx="3608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l-GR" altLang="en-US" sz="1200" b="1" dirty="0">
                <a:latin typeface="Comic Sans MS" panose="030F0702030302020204" pitchFamily="66" charset="0"/>
              </a:rPr>
              <a:t>Εξωτερικοί</a:t>
            </a:r>
            <a:r>
              <a:rPr lang="en-GB" altLang="en-US" sz="1200" b="1" dirty="0">
                <a:latin typeface="Comic Sans MS" panose="030F0702030302020204" pitchFamily="66" charset="0"/>
              </a:rPr>
              <a:t>: </a:t>
            </a:r>
            <a:r>
              <a:rPr lang="el-GR" altLang="en-US" sz="1200" b="1" dirty="0">
                <a:latin typeface="Comic Sans MS" panose="030F0702030302020204" pitchFamily="66" charset="0"/>
              </a:rPr>
              <a:t>κλάδοι που καταλήγουν σε εξωτερικό </a:t>
            </a:r>
          </a:p>
          <a:p>
            <a:pPr eaLnBrk="1" hangingPunct="1">
              <a:spcBef>
                <a:spcPct val="0"/>
              </a:spcBef>
              <a:buClrTx/>
              <a:buSzTx/>
              <a:buFontTx/>
              <a:buNone/>
            </a:pPr>
            <a:r>
              <a:rPr lang="el-GR" altLang="en-US" sz="1200" b="1" dirty="0">
                <a:latin typeface="Comic Sans MS" panose="030F0702030302020204" pitchFamily="66" charset="0"/>
              </a:rPr>
              <a:t>κόμβο</a:t>
            </a:r>
            <a:endParaRPr lang="en-GB" altLang="en-US" sz="1200" b="1" dirty="0">
              <a:latin typeface="Comic Sans MS" panose="030F0702030302020204" pitchFamily="66" charset="0"/>
            </a:endParaRPr>
          </a:p>
        </p:txBody>
      </p:sp>
      <p:sp>
        <p:nvSpPr>
          <p:cNvPr id="93198" name="Rectangle 29"/>
          <p:cNvSpPr>
            <a:spLocks noChangeArrowheads="1"/>
          </p:cNvSpPr>
          <p:nvPr/>
        </p:nvSpPr>
        <p:spPr bwMode="auto">
          <a:xfrm>
            <a:off x="7008813" y="3162300"/>
            <a:ext cx="3624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l-GR" altLang="en-US" sz="1200" b="1" dirty="0">
                <a:latin typeface="Comic Sans MS" panose="030F0702030302020204" pitchFamily="66" charset="0"/>
              </a:rPr>
              <a:t>Εσωτερικοί</a:t>
            </a:r>
            <a:r>
              <a:rPr lang="en-GB" altLang="en-US" sz="1200" b="1" dirty="0">
                <a:latin typeface="Comic Sans MS" panose="030F0702030302020204" pitchFamily="66" charset="0"/>
              </a:rPr>
              <a:t>: </a:t>
            </a:r>
            <a:r>
              <a:rPr lang="el-GR" altLang="en-US" sz="1200" b="1" dirty="0">
                <a:latin typeface="Comic Sans MS" panose="030F0702030302020204" pitchFamily="66" charset="0"/>
              </a:rPr>
              <a:t>κλάδοι που καταλήγουν σε εσωτερικό </a:t>
            </a:r>
          </a:p>
          <a:p>
            <a:pPr eaLnBrk="1" hangingPunct="1">
              <a:spcBef>
                <a:spcPct val="0"/>
              </a:spcBef>
              <a:buClrTx/>
              <a:buSzTx/>
              <a:buFontTx/>
              <a:buNone/>
            </a:pPr>
            <a:r>
              <a:rPr lang="el-GR" altLang="en-US" sz="1200" b="1" dirty="0">
                <a:latin typeface="Comic Sans MS" panose="030F0702030302020204" pitchFamily="66" charset="0"/>
              </a:rPr>
              <a:t>κόμβο</a:t>
            </a:r>
            <a:endParaRPr lang="en-GB" altLang="en-US" sz="1200" b="1" dirty="0">
              <a:latin typeface="Comic Sans MS" panose="030F0702030302020204" pitchFamily="66" charset="0"/>
            </a:endParaRPr>
          </a:p>
        </p:txBody>
      </p:sp>
      <p:pic>
        <p:nvPicPr>
          <p:cNvPr id="93199" name="Picture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7612" y="1053667"/>
            <a:ext cx="4572000" cy="44628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93200" name="Group 31"/>
          <p:cNvGrpSpPr>
            <a:grpSpLocks/>
          </p:cNvGrpSpPr>
          <p:nvPr/>
        </p:nvGrpSpPr>
        <p:grpSpPr bwMode="auto">
          <a:xfrm>
            <a:off x="7085012" y="4092575"/>
            <a:ext cx="279400" cy="1219200"/>
            <a:chOff x="3321" y="562"/>
            <a:chExt cx="176" cy="262"/>
          </a:xfrm>
        </p:grpSpPr>
        <p:sp>
          <p:nvSpPr>
            <p:cNvPr id="93202" name="Freeform 32"/>
            <p:cNvSpPr>
              <a:spLocks/>
            </p:cNvSpPr>
            <p:nvPr/>
          </p:nvSpPr>
          <p:spPr bwMode="auto">
            <a:xfrm>
              <a:off x="3321" y="562"/>
              <a:ext cx="176" cy="262"/>
            </a:xfrm>
            <a:custGeom>
              <a:avLst/>
              <a:gdLst>
                <a:gd name="T0" fmla="*/ 176 w 176"/>
                <a:gd name="T1" fmla="*/ 0 h 262"/>
                <a:gd name="T2" fmla="*/ 0 w 176"/>
                <a:gd name="T3" fmla="*/ 139 h 262"/>
                <a:gd name="T4" fmla="*/ 168 w 176"/>
                <a:gd name="T5" fmla="*/ 262 h 262"/>
                <a:gd name="T6" fmla="*/ 0 60000 65536"/>
                <a:gd name="T7" fmla="*/ 0 60000 65536"/>
                <a:gd name="T8" fmla="*/ 0 60000 65536"/>
                <a:gd name="T9" fmla="*/ 0 w 176"/>
                <a:gd name="T10" fmla="*/ 0 h 262"/>
                <a:gd name="T11" fmla="*/ 176 w 176"/>
                <a:gd name="T12" fmla="*/ 262 h 262"/>
              </a:gdLst>
              <a:ahLst/>
              <a:cxnLst>
                <a:cxn ang="T6">
                  <a:pos x="T0" y="T1"/>
                </a:cxn>
                <a:cxn ang="T7">
                  <a:pos x="T2" y="T3"/>
                </a:cxn>
                <a:cxn ang="T8">
                  <a:pos x="T4" y="T5"/>
                </a:cxn>
              </a:cxnLst>
              <a:rect l="T9" t="T10" r="T11" b="T12"/>
              <a:pathLst>
                <a:path w="176" h="262">
                  <a:moveTo>
                    <a:pt x="176" y="0"/>
                  </a:moveTo>
                  <a:lnTo>
                    <a:pt x="0" y="139"/>
                  </a:lnTo>
                  <a:lnTo>
                    <a:pt x="168" y="262"/>
                  </a:lnTo>
                </a:path>
              </a:pathLst>
            </a:custGeom>
            <a:noFill/>
            <a:ln w="28575">
              <a:solidFill>
                <a:srgbClr val="FF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3203" name="Freeform 33"/>
            <p:cNvSpPr>
              <a:spLocks/>
            </p:cNvSpPr>
            <p:nvPr/>
          </p:nvSpPr>
          <p:spPr bwMode="auto">
            <a:xfrm>
              <a:off x="3414" y="562"/>
              <a:ext cx="83" cy="74"/>
            </a:xfrm>
            <a:custGeom>
              <a:avLst/>
              <a:gdLst>
                <a:gd name="T0" fmla="*/ 83 w 83"/>
                <a:gd name="T1" fmla="*/ 0 h 74"/>
                <a:gd name="T2" fmla="*/ 43 w 83"/>
                <a:gd name="T3" fmla="*/ 74 h 74"/>
                <a:gd name="T4" fmla="*/ 43 w 83"/>
                <a:gd name="T5" fmla="*/ 74 h 74"/>
                <a:gd name="T6" fmla="*/ 43 w 83"/>
                <a:gd name="T7" fmla="*/ 74 h 74"/>
                <a:gd name="T8" fmla="*/ 43 w 83"/>
                <a:gd name="T9" fmla="*/ 72 h 74"/>
                <a:gd name="T10" fmla="*/ 40 w 83"/>
                <a:gd name="T11" fmla="*/ 69 h 74"/>
                <a:gd name="T12" fmla="*/ 40 w 83"/>
                <a:gd name="T13" fmla="*/ 66 h 74"/>
                <a:gd name="T14" fmla="*/ 40 w 83"/>
                <a:gd name="T15" fmla="*/ 64 h 74"/>
                <a:gd name="T16" fmla="*/ 40 w 83"/>
                <a:gd name="T17" fmla="*/ 64 h 74"/>
                <a:gd name="T18" fmla="*/ 38 w 83"/>
                <a:gd name="T19" fmla="*/ 61 h 74"/>
                <a:gd name="T20" fmla="*/ 38 w 83"/>
                <a:gd name="T21" fmla="*/ 58 h 74"/>
                <a:gd name="T22" fmla="*/ 38 w 83"/>
                <a:gd name="T23" fmla="*/ 56 h 74"/>
                <a:gd name="T24" fmla="*/ 35 w 83"/>
                <a:gd name="T25" fmla="*/ 56 h 74"/>
                <a:gd name="T26" fmla="*/ 35 w 83"/>
                <a:gd name="T27" fmla="*/ 53 h 74"/>
                <a:gd name="T28" fmla="*/ 32 w 83"/>
                <a:gd name="T29" fmla="*/ 50 h 74"/>
                <a:gd name="T30" fmla="*/ 32 w 83"/>
                <a:gd name="T31" fmla="*/ 50 h 74"/>
                <a:gd name="T32" fmla="*/ 32 w 83"/>
                <a:gd name="T33" fmla="*/ 48 h 74"/>
                <a:gd name="T34" fmla="*/ 30 w 83"/>
                <a:gd name="T35" fmla="*/ 45 h 74"/>
                <a:gd name="T36" fmla="*/ 30 w 83"/>
                <a:gd name="T37" fmla="*/ 45 h 74"/>
                <a:gd name="T38" fmla="*/ 27 w 83"/>
                <a:gd name="T39" fmla="*/ 42 h 74"/>
                <a:gd name="T40" fmla="*/ 27 w 83"/>
                <a:gd name="T41" fmla="*/ 40 h 74"/>
                <a:gd name="T42" fmla="*/ 24 w 83"/>
                <a:gd name="T43" fmla="*/ 40 h 74"/>
                <a:gd name="T44" fmla="*/ 24 w 83"/>
                <a:gd name="T45" fmla="*/ 37 h 74"/>
                <a:gd name="T46" fmla="*/ 22 w 83"/>
                <a:gd name="T47" fmla="*/ 37 h 74"/>
                <a:gd name="T48" fmla="*/ 19 w 83"/>
                <a:gd name="T49" fmla="*/ 34 h 74"/>
                <a:gd name="T50" fmla="*/ 19 w 83"/>
                <a:gd name="T51" fmla="*/ 34 h 74"/>
                <a:gd name="T52" fmla="*/ 16 w 83"/>
                <a:gd name="T53" fmla="*/ 32 h 74"/>
                <a:gd name="T54" fmla="*/ 14 w 83"/>
                <a:gd name="T55" fmla="*/ 32 h 74"/>
                <a:gd name="T56" fmla="*/ 14 w 83"/>
                <a:gd name="T57" fmla="*/ 29 h 74"/>
                <a:gd name="T58" fmla="*/ 11 w 83"/>
                <a:gd name="T59" fmla="*/ 29 h 74"/>
                <a:gd name="T60" fmla="*/ 8 w 83"/>
                <a:gd name="T61" fmla="*/ 26 h 74"/>
                <a:gd name="T62" fmla="*/ 8 w 83"/>
                <a:gd name="T63" fmla="*/ 26 h 74"/>
                <a:gd name="T64" fmla="*/ 6 w 83"/>
                <a:gd name="T65" fmla="*/ 24 h 74"/>
                <a:gd name="T66" fmla="*/ 3 w 83"/>
                <a:gd name="T67" fmla="*/ 24 h 74"/>
                <a:gd name="T68" fmla="*/ 0 w 83"/>
                <a:gd name="T69" fmla="*/ 24 h 74"/>
                <a:gd name="T70" fmla="*/ 83 w 83"/>
                <a:gd name="T71" fmla="*/ 0 h 74"/>
                <a:gd name="T72" fmla="*/ 83 w 83"/>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74"/>
                <a:gd name="T113" fmla="*/ 83 w 83"/>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74">
                  <a:moveTo>
                    <a:pt x="83" y="0"/>
                  </a:moveTo>
                  <a:lnTo>
                    <a:pt x="43" y="74"/>
                  </a:lnTo>
                  <a:lnTo>
                    <a:pt x="43" y="72"/>
                  </a:lnTo>
                  <a:lnTo>
                    <a:pt x="40" y="69"/>
                  </a:lnTo>
                  <a:lnTo>
                    <a:pt x="40" y="66"/>
                  </a:lnTo>
                  <a:lnTo>
                    <a:pt x="40" y="64"/>
                  </a:lnTo>
                  <a:lnTo>
                    <a:pt x="38" y="61"/>
                  </a:lnTo>
                  <a:lnTo>
                    <a:pt x="38" y="58"/>
                  </a:lnTo>
                  <a:lnTo>
                    <a:pt x="38" y="56"/>
                  </a:lnTo>
                  <a:lnTo>
                    <a:pt x="35" y="56"/>
                  </a:lnTo>
                  <a:lnTo>
                    <a:pt x="35" y="53"/>
                  </a:lnTo>
                  <a:lnTo>
                    <a:pt x="32" y="50"/>
                  </a:lnTo>
                  <a:lnTo>
                    <a:pt x="32" y="48"/>
                  </a:lnTo>
                  <a:lnTo>
                    <a:pt x="30" y="45"/>
                  </a:lnTo>
                  <a:lnTo>
                    <a:pt x="27" y="42"/>
                  </a:lnTo>
                  <a:lnTo>
                    <a:pt x="27" y="40"/>
                  </a:lnTo>
                  <a:lnTo>
                    <a:pt x="24" y="40"/>
                  </a:lnTo>
                  <a:lnTo>
                    <a:pt x="24" y="37"/>
                  </a:lnTo>
                  <a:lnTo>
                    <a:pt x="22" y="37"/>
                  </a:lnTo>
                  <a:lnTo>
                    <a:pt x="19" y="34"/>
                  </a:lnTo>
                  <a:lnTo>
                    <a:pt x="16" y="32"/>
                  </a:lnTo>
                  <a:lnTo>
                    <a:pt x="14" y="32"/>
                  </a:lnTo>
                  <a:lnTo>
                    <a:pt x="14" y="29"/>
                  </a:lnTo>
                  <a:lnTo>
                    <a:pt x="11" y="29"/>
                  </a:lnTo>
                  <a:lnTo>
                    <a:pt x="8" y="26"/>
                  </a:lnTo>
                  <a:lnTo>
                    <a:pt x="6" y="24"/>
                  </a:lnTo>
                  <a:lnTo>
                    <a:pt x="3" y="24"/>
                  </a:lnTo>
                  <a:lnTo>
                    <a:pt x="0" y="24"/>
                  </a:lnTo>
                  <a:lnTo>
                    <a:pt x="83" y="0"/>
                  </a:lnTo>
                  <a:close/>
                </a:path>
              </a:pathLst>
            </a:custGeom>
            <a:solidFill>
              <a:srgbClr val="FFFFCC"/>
            </a:solidFill>
            <a:ln w="9525">
              <a:solidFill>
                <a:srgbClr val="FFFFCC"/>
              </a:solidFill>
              <a:round/>
              <a:headEnd/>
              <a:tailEnd/>
            </a:ln>
          </p:spPr>
          <p:txBody>
            <a:bodyPr/>
            <a:lstStyle/>
            <a:p>
              <a:endParaRPr lang="en-US" dirty="0"/>
            </a:p>
          </p:txBody>
        </p:sp>
        <p:sp>
          <p:nvSpPr>
            <p:cNvPr id="93204" name="Freeform 34"/>
            <p:cNvSpPr>
              <a:spLocks/>
            </p:cNvSpPr>
            <p:nvPr/>
          </p:nvSpPr>
          <p:spPr bwMode="auto">
            <a:xfrm>
              <a:off x="3406" y="749"/>
              <a:ext cx="83" cy="75"/>
            </a:xfrm>
            <a:custGeom>
              <a:avLst/>
              <a:gdLst>
                <a:gd name="T0" fmla="*/ 83 w 83"/>
                <a:gd name="T1" fmla="*/ 75 h 75"/>
                <a:gd name="T2" fmla="*/ 38 w 83"/>
                <a:gd name="T3" fmla="*/ 0 h 75"/>
                <a:gd name="T4" fmla="*/ 38 w 83"/>
                <a:gd name="T5" fmla="*/ 0 h 75"/>
                <a:gd name="T6" fmla="*/ 38 w 83"/>
                <a:gd name="T7" fmla="*/ 3 h 75"/>
                <a:gd name="T8" fmla="*/ 38 w 83"/>
                <a:gd name="T9" fmla="*/ 5 h 75"/>
                <a:gd name="T10" fmla="*/ 38 w 83"/>
                <a:gd name="T11" fmla="*/ 8 h 75"/>
                <a:gd name="T12" fmla="*/ 38 w 83"/>
                <a:gd name="T13" fmla="*/ 11 h 75"/>
                <a:gd name="T14" fmla="*/ 35 w 83"/>
                <a:gd name="T15" fmla="*/ 13 h 75"/>
                <a:gd name="T16" fmla="*/ 35 w 83"/>
                <a:gd name="T17" fmla="*/ 13 h 75"/>
                <a:gd name="T18" fmla="*/ 35 w 83"/>
                <a:gd name="T19" fmla="*/ 16 h 75"/>
                <a:gd name="T20" fmla="*/ 35 w 83"/>
                <a:gd name="T21" fmla="*/ 19 h 75"/>
                <a:gd name="T22" fmla="*/ 32 w 83"/>
                <a:gd name="T23" fmla="*/ 21 h 75"/>
                <a:gd name="T24" fmla="*/ 32 w 83"/>
                <a:gd name="T25" fmla="*/ 21 h 75"/>
                <a:gd name="T26" fmla="*/ 32 w 83"/>
                <a:gd name="T27" fmla="*/ 24 h 75"/>
                <a:gd name="T28" fmla="*/ 30 w 83"/>
                <a:gd name="T29" fmla="*/ 27 h 75"/>
                <a:gd name="T30" fmla="*/ 30 w 83"/>
                <a:gd name="T31" fmla="*/ 27 h 75"/>
                <a:gd name="T32" fmla="*/ 27 w 83"/>
                <a:gd name="T33" fmla="*/ 29 h 75"/>
                <a:gd name="T34" fmla="*/ 27 w 83"/>
                <a:gd name="T35" fmla="*/ 32 h 75"/>
                <a:gd name="T36" fmla="*/ 27 w 83"/>
                <a:gd name="T37" fmla="*/ 32 h 75"/>
                <a:gd name="T38" fmla="*/ 24 w 83"/>
                <a:gd name="T39" fmla="*/ 35 h 75"/>
                <a:gd name="T40" fmla="*/ 24 w 83"/>
                <a:gd name="T41" fmla="*/ 37 h 75"/>
                <a:gd name="T42" fmla="*/ 22 w 83"/>
                <a:gd name="T43" fmla="*/ 37 h 75"/>
                <a:gd name="T44" fmla="*/ 19 w 83"/>
                <a:gd name="T45" fmla="*/ 40 h 75"/>
                <a:gd name="T46" fmla="*/ 19 w 83"/>
                <a:gd name="T47" fmla="*/ 40 h 75"/>
                <a:gd name="T48" fmla="*/ 16 w 83"/>
                <a:gd name="T49" fmla="*/ 43 h 75"/>
                <a:gd name="T50" fmla="*/ 16 w 83"/>
                <a:gd name="T51" fmla="*/ 45 h 75"/>
                <a:gd name="T52" fmla="*/ 14 w 83"/>
                <a:gd name="T53" fmla="*/ 45 h 75"/>
                <a:gd name="T54" fmla="*/ 14 w 83"/>
                <a:gd name="T55" fmla="*/ 48 h 75"/>
                <a:gd name="T56" fmla="*/ 11 w 83"/>
                <a:gd name="T57" fmla="*/ 48 h 75"/>
                <a:gd name="T58" fmla="*/ 8 w 83"/>
                <a:gd name="T59" fmla="*/ 51 h 75"/>
                <a:gd name="T60" fmla="*/ 6 w 83"/>
                <a:gd name="T61" fmla="*/ 51 h 75"/>
                <a:gd name="T62" fmla="*/ 6 w 83"/>
                <a:gd name="T63" fmla="*/ 51 h 75"/>
                <a:gd name="T64" fmla="*/ 3 w 83"/>
                <a:gd name="T65" fmla="*/ 53 h 75"/>
                <a:gd name="T66" fmla="*/ 0 w 83"/>
                <a:gd name="T67" fmla="*/ 53 h 75"/>
                <a:gd name="T68" fmla="*/ 0 w 83"/>
                <a:gd name="T69" fmla="*/ 56 h 75"/>
                <a:gd name="T70" fmla="*/ 83 w 83"/>
                <a:gd name="T71" fmla="*/ 75 h 75"/>
                <a:gd name="T72" fmla="*/ 83 w 83"/>
                <a:gd name="T73" fmla="*/ 75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3"/>
                <a:gd name="T112" fmla="*/ 0 h 75"/>
                <a:gd name="T113" fmla="*/ 83 w 83"/>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3" h="75">
                  <a:moveTo>
                    <a:pt x="83" y="75"/>
                  </a:moveTo>
                  <a:lnTo>
                    <a:pt x="38" y="0"/>
                  </a:lnTo>
                  <a:lnTo>
                    <a:pt x="38" y="3"/>
                  </a:lnTo>
                  <a:lnTo>
                    <a:pt x="38" y="5"/>
                  </a:lnTo>
                  <a:lnTo>
                    <a:pt x="38" y="8"/>
                  </a:lnTo>
                  <a:lnTo>
                    <a:pt x="38" y="11"/>
                  </a:lnTo>
                  <a:lnTo>
                    <a:pt x="35" y="13"/>
                  </a:lnTo>
                  <a:lnTo>
                    <a:pt x="35" y="16"/>
                  </a:lnTo>
                  <a:lnTo>
                    <a:pt x="35" y="19"/>
                  </a:lnTo>
                  <a:lnTo>
                    <a:pt x="32" y="21"/>
                  </a:lnTo>
                  <a:lnTo>
                    <a:pt x="32" y="24"/>
                  </a:lnTo>
                  <a:lnTo>
                    <a:pt x="30" y="27"/>
                  </a:lnTo>
                  <a:lnTo>
                    <a:pt x="27" y="29"/>
                  </a:lnTo>
                  <a:lnTo>
                    <a:pt x="27" y="32"/>
                  </a:lnTo>
                  <a:lnTo>
                    <a:pt x="24" y="35"/>
                  </a:lnTo>
                  <a:lnTo>
                    <a:pt x="24" y="37"/>
                  </a:lnTo>
                  <a:lnTo>
                    <a:pt x="22" y="37"/>
                  </a:lnTo>
                  <a:lnTo>
                    <a:pt x="19" y="40"/>
                  </a:lnTo>
                  <a:lnTo>
                    <a:pt x="16" y="43"/>
                  </a:lnTo>
                  <a:lnTo>
                    <a:pt x="16" y="45"/>
                  </a:lnTo>
                  <a:lnTo>
                    <a:pt x="14" y="45"/>
                  </a:lnTo>
                  <a:lnTo>
                    <a:pt x="14" y="48"/>
                  </a:lnTo>
                  <a:lnTo>
                    <a:pt x="11" y="48"/>
                  </a:lnTo>
                  <a:lnTo>
                    <a:pt x="8" y="51"/>
                  </a:lnTo>
                  <a:lnTo>
                    <a:pt x="6" y="51"/>
                  </a:lnTo>
                  <a:lnTo>
                    <a:pt x="3" y="53"/>
                  </a:lnTo>
                  <a:lnTo>
                    <a:pt x="0" y="53"/>
                  </a:lnTo>
                  <a:lnTo>
                    <a:pt x="0" y="56"/>
                  </a:lnTo>
                  <a:lnTo>
                    <a:pt x="83" y="75"/>
                  </a:lnTo>
                  <a:close/>
                </a:path>
              </a:pathLst>
            </a:custGeom>
            <a:solidFill>
              <a:srgbClr val="FFFFCC"/>
            </a:solidFill>
            <a:ln w="9525">
              <a:solidFill>
                <a:srgbClr val="FFFFCC"/>
              </a:solidFill>
              <a:round/>
              <a:headEnd/>
              <a:tailEnd/>
            </a:ln>
          </p:spPr>
          <p:txBody>
            <a:bodyPr/>
            <a:lstStyle/>
            <a:p>
              <a:endParaRPr lang="en-US" dirty="0"/>
            </a:p>
          </p:txBody>
        </p:sp>
      </p:grpSp>
      <p:sp>
        <p:nvSpPr>
          <p:cNvPr id="110627" name="Rectangle 35"/>
          <p:cNvSpPr>
            <a:spLocks noChangeArrowheads="1"/>
          </p:cNvSpPr>
          <p:nvPr/>
        </p:nvSpPr>
        <p:spPr bwMode="auto">
          <a:xfrm>
            <a:off x="6793874" y="-46201"/>
            <a:ext cx="5410200" cy="683264"/>
          </a:xfrm>
          <a:prstGeom prst="rect">
            <a:avLst/>
          </a:prstGeom>
          <a:noFill/>
          <a:ln w="9525">
            <a:noFill/>
            <a:miter lim="800000"/>
            <a:headEnd/>
            <a:tailEnd/>
          </a:ln>
          <a:effectLst/>
        </p:spPr>
        <p:txBody>
          <a:bodyPr>
            <a:spAutoFit/>
          </a:bodyPr>
          <a:lstStyle/>
          <a:p>
            <a:pPr eaLnBrk="1" hangingPunct="1">
              <a:lnSpc>
                <a:spcPct val="120000"/>
              </a:lnSpc>
              <a:defRPr/>
            </a:pPr>
            <a:r>
              <a:rPr lang="el-GR" sz="3200" b="1" dirty="0">
                <a:solidFill>
                  <a:schemeClr val="folHlink"/>
                </a:solidFill>
                <a:effectLst>
                  <a:outerShdw blurRad="38100" dist="38100" dir="2700000" algn="tl">
                    <a:srgbClr val="000000"/>
                  </a:outerShdw>
                </a:effectLst>
                <a:latin typeface="Comic Sans MS" pitchFamily="66" charset="0"/>
              </a:rPr>
              <a:t>ΦΥΛΟΓΕΝΕΤΙΚΑ ΔΕΝΤΡΑ</a:t>
            </a:r>
            <a:endParaRPr lang="en-US" sz="3200" b="1" dirty="0">
              <a:solidFill>
                <a:schemeClr val="folHlink"/>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349113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5" descr="26_05HowToReadATre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6" y="962026"/>
            <a:ext cx="8548687"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9377362" y="2217308"/>
            <a:ext cx="1014413" cy="69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lnSpc>
                <a:spcPct val="150000"/>
              </a:lnSpc>
              <a:spcBef>
                <a:spcPct val="0"/>
              </a:spcBef>
              <a:buFontTx/>
              <a:buNone/>
            </a:pPr>
            <a:r>
              <a:rPr lang="el-GR" altLang="en-US" sz="1600" b="1" dirty="0">
                <a:solidFill>
                  <a:schemeClr val="bg1"/>
                </a:solidFill>
                <a:latin typeface="Arial" panose="020B0604020202020204" pitchFamily="34" charset="0"/>
              </a:rPr>
              <a:t>Αδελφά </a:t>
            </a:r>
          </a:p>
          <a:p>
            <a:pPr>
              <a:lnSpc>
                <a:spcPct val="150000"/>
              </a:lnSpc>
              <a:spcBef>
                <a:spcPct val="0"/>
              </a:spcBef>
              <a:buFontTx/>
              <a:buNone/>
            </a:pPr>
            <a:r>
              <a:rPr lang="el-GR" altLang="en-US" sz="1600" b="1" dirty="0">
                <a:solidFill>
                  <a:schemeClr val="bg1"/>
                </a:solidFill>
                <a:latin typeface="Arial" panose="020B0604020202020204" pitchFamily="34" charset="0"/>
              </a:rPr>
              <a:t>τάξα</a:t>
            </a:r>
            <a:endParaRPr lang="en-US" altLang="en-US" sz="1600" b="1" dirty="0">
              <a:solidFill>
                <a:schemeClr val="bg1"/>
              </a:solidFill>
              <a:latin typeface="Arial" panose="020B0604020202020204" pitchFamily="34" charset="0"/>
            </a:endParaRPr>
          </a:p>
        </p:txBody>
      </p:sp>
      <p:sp>
        <p:nvSpPr>
          <p:cNvPr id="32773" name="Text Box 10"/>
          <p:cNvSpPr txBox="1">
            <a:spLocks noChangeArrowheads="1"/>
          </p:cNvSpPr>
          <p:nvPr/>
        </p:nvSpPr>
        <p:spPr bwMode="auto">
          <a:xfrm>
            <a:off x="2203075" y="3076076"/>
            <a:ext cx="1674813" cy="5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lnSpc>
                <a:spcPct val="90000"/>
              </a:lnSpc>
              <a:spcBef>
                <a:spcPct val="0"/>
              </a:spcBef>
              <a:buFontTx/>
              <a:buNone/>
            </a:pPr>
            <a:r>
              <a:rPr lang="el-GR" altLang="en-US" sz="2100" b="1" dirty="0">
                <a:solidFill>
                  <a:schemeClr val="bg1"/>
                </a:solidFill>
                <a:latin typeface="Arial" panose="020B0604020202020204" pitchFamily="34" charset="0"/>
              </a:rPr>
              <a:t>Προγονική γραμμή</a:t>
            </a:r>
            <a:endParaRPr lang="en-US" altLang="en-US" sz="2100" b="1" dirty="0">
              <a:solidFill>
                <a:schemeClr val="bg1"/>
              </a:solidFill>
              <a:latin typeface="Arial" panose="020B0604020202020204" pitchFamily="34" charset="0"/>
            </a:endParaRPr>
          </a:p>
        </p:txBody>
      </p:sp>
      <p:sp>
        <p:nvSpPr>
          <p:cNvPr id="32774" name="Text Box 11"/>
          <p:cNvSpPr txBox="1">
            <a:spLocks noChangeArrowheads="1"/>
          </p:cNvSpPr>
          <p:nvPr/>
        </p:nvSpPr>
        <p:spPr bwMode="auto">
          <a:xfrm>
            <a:off x="8145463" y="1450976"/>
            <a:ext cx="1154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2100" b="1" dirty="0">
                <a:solidFill>
                  <a:schemeClr val="bg1"/>
                </a:solidFill>
                <a:latin typeface="Arial" panose="020B0604020202020204" pitchFamily="34" charset="0"/>
              </a:rPr>
              <a:t>Taxon A</a:t>
            </a:r>
          </a:p>
        </p:txBody>
      </p:sp>
      <p:sp>
        <p:nvSpPr>
          <p:cNvPr id="32775" name="Text Box 12"/>
          <p:cNvSpPr txBox="1">
            <a:spLocks noChangeArrowheads="1"/>
          </p:cNvSpPr>
          <p:nvPr/>
        </p:nvSpPr>
        <p:spPr bwMode="auto">
          <a:xfrm>
            <a:off x="5776913" y="5391151"/>
            <a:ext cx="184149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l-GR" altLang="en-US" sz="2100" b="1" dirty="0">
                <a:solidFill>
                  <a:schemeClr val="bg1"/>
                </a:solidFill>
                <a:latin typeface="Arial" panose="020B0604020202020204" pitchFamily="34" charset="0"/>
              </a:rPr>
              <a:t>Πολυτομία</a:t>
            </a:r>
            <a:endParaRPr lang="en-US" altLang="en-US" sz="2100" b="1" dirty="0">
              <a:solidFill>
                <a:schemeClr val="bg1"/>
              </a:solidFill>
              <a:latin typeface="Arial" panose="020B0604020202020204" pitchFamily="34" charset="0"/>
            </a:endParaRPr>
          </a:p>
        </p:txBody>
      </p:sp>
      <p:sp>
        <p:nvSpPr>
          <p:cNvPr id="32776" name="Text Box 22"/>
          <p:cNvSpPr txBox="1">
            <a:spLocks noChangeArrowheads="1"/>
          </p:cNvSpPr>
          <p:nvPr/>
        </p:nvSpPr>
        <p:spPr bwMode="auto">
          <a:xfrm>
            <a:off x="1937544" y="5125287"/>
            <a:ext cx="401637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lnSpc>
                <a:spcPct val="90000"/>
              </a:lnSpc>
              <a:spcBef>
                <a:spcPct val="0"/>
              </a:spcBef>
              <a:buFontTx/>
              <a:buNone/>
            </a:pPr>
            <a:r>
              <a:rPr lang="el-GR" altLang="en-US" sz="2100" b="1" dirty="0">
                <a:solidFill>
                  <a:schemeClr val="bg1"/>
                </a:solidFill>
                <a:latin typeface="Arial" panose="020B0604020202020204" pitchFamily="34" charset="0"/>
              </a:rPr>
              <a:t>Κοινός πρόγονος των </a:t>
            </a:r>
            <a:r>
              <a:rPr lang="en-US" altLang="en-US" sz="2100" b="1" dirty="0">
                <a:solidFill>
                  <a:schemeClr val="bg1"/>
                </a:solidFill>
                <a:latin typeface="Arial" panose="020B0604020202020204" pitchFamily="34" charset="0"/>
              </a:rPr>
              <a:t>taxa A–F</a:t>
            </a:r>
          </a:p>
        </p:txBody>
      </p:sp>
      <p:sp>
        <p:nvSpPr>
          <p:cNvPr id="32777" name="Text Box 23"/>
          <p:cNvSpPr txBox="1">
            <a:spLocks noChangeArrowheads="1"/>
          </p:cNvSpPr>
          <p:nvPr/>
        </p:nvSpPr>
        <p:spPr bwMode="auto">
          <a:xfrm>
            <a:off x="4355306" y="928003"/>
            <a:ext cx="1738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2100" b="1" dirty="0">
                <a:solidFill>
                  <a:schemeClr val="bg1"/>
                </a:solidFill>
                <a:latin typeface="Arial" panose="020B0604020202020204" pitchFamily="34" charset="0"/>
              </a:rPr>
              <a:t>Branch point</a:t>
            </a:r>
          </a:p>
          <a:p>
            <a:pPr>
              <a:spcBef>
                <a:spcPct val="0"/>
              </a:spcBef>
              <a:buFontTx/>
              <a:buNone/>
            </a:pPr>
            <a:r>
              <a:rPr lang="en-US" altLang="en-US" sz="2100" b="1" dirty="0">
                <a:solidFill>
                  <a:schemeClr val="bg1"/>
                </a:solidFill>
                <a:latin typeface="Arial" panose="020B0604020202020204" pitchFamily="34" charset="0"/>
              </a:rPr>
              <a:t>(</a:t>
            </a:r>
            <a:r>
              <a:rPr lang="el-GR" altLang="en-US" sz="2100" b="1" dirty="0">
                <a:solidFill>
                  <a:schemeClr val="bg1"/>
                </a:solidFill>
                <a:latin typeface="Arial" panose="020B0604020202020204" pitchFamily="34" charset="0"/>
              </a:rPr>
              <a:t>κόμβος</a:t>
            </a:r>
            <a:r>
              <a:rPr lang="en-US" altLang="en-US" sz="2100" b="1" dirty="0">
                <a:solidFill>
                  <a:schemeClr val="bg1"/>
                </a:solidFill>
                <a:latin typeface="Arial" panose="020B0604020202020204" pitchFamily="34" charset="0"/>
              </a:rPr>
              <a:t>)</a:t>
            </a:r>
          </a:p>
        </p:txBody>
      </p:sp>
      <p:sp>
        <p:nvSpPr>
          <p:cNvPr id="32778" name="Text Box 24"/>
          <p:cNvSpPr txBox="1">
            <a:spLocks noChangeArrowheads="1"/>
          </p:cNvSpPr>
          <p:nvPr/>
        </p:nvSpPr>
        <p:spPr bwMode="auto">
          <a:xfrm>
            <a:off x="8148638" y="2120901"/>
            <a:ext cx="1154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2100" b="1" dirty="0">
                <a:solidFill>
                  <a:schemeClr val="bg1"/>
                </a:solidFill>
                <a:latin typeface="Arial" panose="020B0604020202020204" pitchFamily="34" charset="0"/>
              </a:rPr>
              <a:t>Taxon B</a:t>
            </a:r>
          </a:p>
        </p:txBody>
      </p:sp>
      <p:sp>
        <p:nvSpPr>
          <p:cNvPr id="32779" name="Text Box 25"/>
          <p:cNvSpPr txBox="1">
            <a:spLocks noChangeArrowheads="1"/>
          </p:cNvSpPr>
          <p:nvPr/>
        </p:nvSpPr>
        <p:spPr bwMode="auto">
          <a:xfrm>
            <a:off x="8145463" y="2762251"/>
            <a:ext cx="1154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2100" b="1" dirty="0">
                <a:solidFill>
                  <a:schemeClr val="bg1"/>
                </a:solidFill>
                <a:latin typeface="Arial" panose="020B0604020202020204" pitchFamily="34" charset="0"/>
              </a:rPr>
              <a:t>Taxon C</a:t>
            </a:r>
          </a:p>
        </p:txBody>
      </p:sp>
      <p:sp>
        <p:nvSpPr>
          <p:cNvPr id="32780" name="Text Box 26"/>
          <p:cNvSpPr txBox="1">
            <a:spLocks noChangeArrowheads="1"/>
          </p:cNvSpPr>
          <p:nvPr/>
        </p:nvSpPr>
        <p:spPr bwMode="auto">
          <a:xfrm>
            <a:off x="8154988" y="3409951"/>
            <a:ext cx="1154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2100" b="1" dirty="0">
                <a:solidFill>
                  <a:schemeClr val="bg1"/>
                </a:solidFill>
                <a:latin typeface="Arial" panose="020B0604020202020204" pitchFamily="34" charset="0"/>
              </a:rPr>
              <a:t>Taxon D</a:t>
            </a:r>
          </a:p>
        </p:txBody>
      </p:sp>
      <p:sp>
        <p:nvSpPr>
          <p:cNvPr id="32781" name="Text Box 27"/>
          <p:cNvSpPr txBox="1">
            <a:spLocks noChangeArrowheads="1"/>
          </p:cNvSpPr>
          <p:nvPr/>
        </p:nvSpPr>
        <p:spPr bwMode="auto">
          <a:xfrm>
            <a:off x="8151813" y="4051301"/>
            <a:ext cx="1154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2100" b="1" dirty="0">
                <a:solidFill>
                  <a:schemeClr val="bg1"/>
                </a:solidFill>
                <a:latin typeface="Arial" panose="020B0604020202020204" pitchFamily="34" charset="0"/>
              </a:rPr>
              <a:t>Taxon E</a:t>
            </a:r>
          </a:p>
        </p:txBody>
      </p:sp>
      <p:sp>
        <p:nvSpPr>
          <p:cNvPr id="32782" name="Text Box 28"/>
          <p:cNvSpPr txBox="1">
            <a:spLocks noChangeArrowheads="1"/>
          </p:cNvSpPr>
          <p:nvPr/>
        </p:nvSpPr>
        <p:spPr bwMode="auto">
          <a:xfrm>
            <a:off x="8151813" y="4692651"/>
            <a:ext cx="1154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r>
              <a:rPr lang="en-US" altLang="en-US" sz="2100" b="1" dirty="0">
                <a:solidFill>
                  <a:schemeClr val="bg1"/>
                </a:solidFill>
                <a:latin typeface="Arial" panose="020B0604020202020204" pitchFamily="34" charset="0"/>
              </a:rPr>
              <a:t>Taxon F</a:t>
            </a:r>
          </a:p>
        </p:txBody>
      </p:sp>
      <p:sp>
        <p:nvSpPr>
          <p:cNvPr id="32783" name="Line 29"/>
          <p:cNvSpPr>
            <a:spLocks noChangeShapeType="1"/>
          </p:cNvSpPr>
          <p:nvPr/>
        </p:nvSpPr>
        <p:spPr bwMode="auto">
          <a:xfrm>
            <a:off x="5456237" y="1428751"/>
            <a:ext cx="533400" cy="72072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2784" name="Line 30"/>
          <p:cNvSpPr>
            <a:spLocks noChangeShapeType="1"/>
          </p:cNvSpPr>
          <p:nvPr/>
        </p:nvSpPr>
        <p:spPr bwMode="auto">
          <a:xfrm flipH="1">
            <a:off x="3846513" y="3257551"/>
            <a:ext cx="212725" cy="18700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32785" name="Line 31"/>
          <p:cNvSpPr>
            <a:spLocks noChangeShapeType="1"/>
          </p:cNvSpPr>
          <p:nvPr/>
        </p:nvSpPr>
        <p:spPr bwMode="auto">
          <a:xfrm>
            <a:off x="6072188" y="4305300"/>
            <a:ext cx="187325" cy="10985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32786" name="AutoShape 32"/>
          <p:cNvSpPr>
            <a:spLocks/>
          </p:cNvSpPr>
          <p:nvPr/>
        </p:nvSpPr>
        <p:spPr bwMode="auto">
          <a:xfrm>
            <a:off x="9153526" y="2038351"/>
            <a:ext cx="152400" cy="1050925"/>
          </a:xfrm>
          <a:prstGeom prst="rightBrace">
            <a:avLst>
              <a:gd name="adj1" fmla="val 57465"/>
              <a:gd name="adj2" fmla="val 50000"/>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charset="-128"/>
              </a:defRPr>
            </a:lvl9pPr>
          </a:lstStyle>
          <a:p>
            <a:pPr>
              <a:spcBef>
                <a:spcPct val="0"/>
              </a:spcBef>
              <a:buFontTx/>
              <a:buNone/>
            </a:pPr>
            <a:endParaRPr lang="en-US" altLang="en-US" sz="2400" dirty="0">
              <a:solidFill>
                <a:schemeClr val="bg1"/>
              </a:solidFill>
              <a:latin typeface="Times" panose="02020603050405020304" pitchFamily="18" charset="0"/>
            </a:endParaRPr>
          </a:p>
        </p:txBody>
      </p:sp>
      <p:sp>
        <p:nvSpPr>
          <p:cNvPr id="19" name="Rectangle 4"/>
          <p:cNvSpPr>
            <a:spLocks noChangeArrowheads="1"/>
          </p:cNvSpPr>
          <p:nvPr/>
        </p:nvSpPr>
        <p:spPr bwMode="auto">
          <a:xfrm>
            <a:off x="6748963" y="28074"/>
            <a:ext cx="5410200" cy="683264"/>
          </a:xfrm>
          <a:prstGeom prst="rect">
            <a:avLst/>
          </a:prstGeom>
          <a:noFill/>
          <a:ln w="9525">
            <a:noFill/>
            <a:miter lim="800000"/>
            <a:headEnd/>
            <a:tailEnd/>
          </a:ln>
          <a:effectLst/>
        </p:spPr>
        <p:txBody>
          <a:bodyPr>
            <a:spAutoFit/>
          </a:bodyPr>
          <a:lstStyle/>
          <a:p>
            <a:pPr eaLnBrk="1" hangingPunct="1">
              <a:lnSpc>
                <a:spcPct val="120000"/>
              </a:lnSpc>
              <a:defRPr/>
            </a:pPr>
            <a:r>
              <a:rPr lang="el-GR" sz="3200" b="1" dirty="0">
                <a:solidFill>
                  <a:schemeClr val="folHlink"/>
                </a:solidFill>
                <a:effectLst>
                  <a:outerShdw blurRad="38100" dist="38100" dir="2700000" algn="tl">
                    <a:srgbClr val="000000"/>
                  </a:outerShdw>
                </a:effectLst>
                <a:latin typeface="Comic Sans MS" pitchFamily="66" charset="0"/>
              </a:rPr>
              <a:t>ΦΥΛΟΓΕΝΕΤΙΚΑ ΔΕΝΤΡΑ</a:t>
            </a:r>
            <a:endParaRPr lang="en-US" sz="3200" b="1" dirty="0">
              <a:solidFill>
                <a:schemeClr val="folHlink"/>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00768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4341812" y="0"/>
            <a:ext cx="7847013" cy="683264"/>
          </a:xfrm>
          <a:prstGeom prst="rect">
            <a:avLst/>
          </a:prstGeom>
          <a:noFill/>
          <a:ln w="9525">
            <a:noFill/>
            <a:miter lim="800000"/>
            <a:headEnd/>
            <a:tailEnd/>
          </a:ln>
          <a:effectLst/>
        </p:spPr>
        <p:txBody>
          <a:bodyPr wrap="square">
            <a:spAutoFit/>
          </a:bodyPr>
          <a:lstStyle/>
          <a:p>
            <a:pPr eaLnBrk="1" hangingPunct="1">
              <a:lnSpc>
                <a:spcPct val="120000"/>
              </a:lnSpc>
              <a:defRPr/>
            </a:pPr>
            <a:r>
              <a:rPr lang="el-GR" sz="3200" b="1" dirty="0">
                <a:solidFill>
                  <a:schemeClr val="folHlink"/>
                </a:solidFill>
                <a:effectLst>
                  <a:outerShdw blurRad="38100" dist="38100" dir="2700000" algn="tl">
                    <a:srgbClr val="000000"/>
                  </a:outerShdw>
                </a:effectLst>
                <a:latin typeface="Comic Sans MS" pitchFamily="66" charset="0"/>
              </a:rPr>
              <a:t>ΤΥΠΟΙ ΦΥΛΟΓΕΝΕΤΙΚΩΝ ΔΕΝΤΡΩΝ</a:t>
            </a:r>
            <a:endParaRPr lang="en-US" sz="3200" b="1" dirty="0">
              <a:solidFill>
                <a:schemeClr val="folHlink"/>
              </a:solidFill>
              <a:effectLst>
                <a:outerShdw blurRad="38100" dist="38100" dir="2700000" algn="tl">
                  <a:srgbClr val="000000"/>
                </a:outerShdw>
              </a:effectLst>
              <a:latin typeface="Comic Sans MS" pitchFamily="66" charset="0"/>
            </a:endParaRPr>
          </a:p>
        </p:txBody>
      </p:sp>
      <p:sp>
        <p:nvSpPr>
          <p:cNvPr id="94211" name="Rectangle 5"/>
          <p:cNvSpPr>
            <a:spLocks noChangeArrowheads="1"/>
          </p:cNvSpPr>
          <p:nvPr/>
        </p:nvSpPr>
        <p:spPr bwMode="auto">
          <a:xfrm>
            <a:off x="1903413" y="990600"/>
            <a:ext cx="39465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120000"/>
              </a:lnSpc>
              <a:spcBef>
                <a:spcPct val="0"/>
              </a:spcBef>
              <a:buClrTx/>
              <a:buSzTx/>
              <a:buFontTx/>
              <a:buNone/>
            </a:pPr>
            <a:r>
              <a:rPr lang="el-GR" altLang="en-US" sz="2800" dirty="0">
                <a:solidFill>
                  <a:srgbClr val="FFFFCC"/>
                </a:solidFill>
                <a:latin typeface="Comic Sans MS" panose="030F0702030302020204" pitchFamily="66" charset="0"/>
              </a:rPr>
              <a:t>Έρριζα και Άρριζα</a:t>
            </a:r>
            <a:endParaRPr lang="en-US" altLang="en-US" sz="2800" dirty="0">
              <a:solidFill>
                <a:srgbClr val="FFFFCC"/>
              </a:solidFill>
              <a:latin typeface="Comic Sans MS" panose="030F0702030302020204" pitchFamily="66" charset="0"/>
            </a:endParaRPr>
          </a:p>
        </p:txBody>
      </p:sp>
      <p:pic>
        <p:nvPicPr>
          <p:cNvPr id="9421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212" y="2057401"/>
            <a:ext cx="8305800" cy="39354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00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455612" y="1869173"/>
            <a:ext cx="2105025" cy="2003425"/>
          </a:xfrm>
          <a:custGeom>
            <a:avLst/>
            <a:gdLst>
              <a:gd name="T0" fmla="*/ 1325 w 1326"/>
              <a:gd name="T1" fmla="*/ 0 h 1262"/>
              <a:gd name="T2" fmla="*/ 0 w 1326"/>
              <a:gd name="T3" fmla="*/ 633 h 1262"/>
              <a:gd name="T4" fmla="*/ 1325 w 1326"/>
              <a:gd name="T5" fmla="*/ 1261 h 1262"/>
            </a:gdLst>
            <a:ahLst/>
            <a:cxnLst>
              <a:cxn ang="0">
                <a:pos x="T0" y="T1"/>
              </a:cxn>
              <a:cxn ang="0">
                <a:pos x="T2" y="T3"/>
              </a:cxn>
              <a:cxn ang="0">
                <a:pos x="T4" y="T5"/>
              </a:cxn>
            </a:cxnLst>
            <a:rect l="0" t="0" r="r" b="b"/>
            <a:pathLst>
              <a:path w="1326" h="1262">
                <a:moveTo>
                  <a:pt x="1325" y="0"/>
                </a:moveTo>
                <a:lnTo>
                  <a:pt x="0" y="633"/>
                </a:lnTo>
                <a:lnTo>
                  <a:pt x="1325" y="1261"/>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35" name="Line 3"/>
          <p:cNvSpPr>
            <a:spLocks noChangeShapeType="1"/>
          </p:cNvSpPr>
          <p:nvPr/>
        </p:nvSpPr>
        <p:spPr bwMode="auto">
          <a:xfrm flipH="1">
            <a:off x="801686" y="2215248"/>
            <a:ext cx="1770062" cy="8080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36" name="Line 4"/>
          <p:cNvSpPr>
            <a:spLocks noChangeShapeType="1"/>
          </p:cNvSpPr>
          <p:nvPr/>
        </p:nvSpPr>
        <p:spPr bwMode="auto">
          <a:xfrm flipH="1" flipV="1">
            <a:off x="2198687" y="2359709"/>
            <a:ext cx="371475" cy="1857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37" name="Line 5"/>
          <p:cNvSpPr>
            <a:spLocks noChangeShapeType="1"/>
          </p:cNvSpPr>
          <p:nvPr/>
        </p:nvSpPr>
        <p:spPr bwMode="auto">
          <a:xfrm flipH="1">
            <a:off x="1495424" y="2888348"/>
            <a:ext cx="1076325" cy="4667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38" name="Line 6"/>
          <p:cNvSpPr>
            <a:spLocks noChangeShapeType="1"/>
          </p:cNvSpPr>
          <p:nvPr/>
        </p:nvSpPr>
        <p:spPr bwMode="auto">
          <a:xfrm flipH="1">
            <a:off x="1854198" y="3221722"/>
            <a:ext cx="71755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39" name="Line 7"/>
          <p:cNvSpPr>
            <a:spLocks noChangeShapeType="1"/>
          </p:cNvSpPr>
          <p:nvPr/>
        </p:nvSpPr>
        <p:spPr bwMode="auto">
          <a:xfrm flipH="1" flipV="1">
            <a:off x="2198687" y="3356660"/>
            <a:ext cx="371475" cy="1952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0" name="Rectangle 8"/>
          <p:cNvSpPr>
            <a:spLocks noChangeArrowheads="1"/>
          </p:cNvSpPr>
          <p:nvPr/>
        </p:nvSpPr>
        <p:spPr bwMode="auto">
          <a:xfrm>
            <a:off x="2692398" y="1645335"/>
            <a:ext cx="128400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rgbClr val="C0FEF9"/>
                </a:solidFill>
                <a:latin typeface="Arial" panose="020B0604020202020204" pitchFamily="34" charset="0"/>
              </a:rPr>
              <a:t>Bacteria 1</a:t>
            </a:r>
          </a:p>
        </p:txBody>
      </p:sp>
      <p:sp>
        <p:nvSpPr>
          <p:cNvPr id="18441" name="Rectangle 9"/>
          <p:cNvSpPr>
            <a:spLocks noChangeArrowheads="1"/>
          </p:cNvSpPr>
          <p:nvPr/>
        </p:nvSpPr>
        <p:spPr bwMode="auto">
          <a:xfrm>
            <a:off x="2692398" y="2407335"/>
            <a:ext cx="128400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rgbClr val="C0FEF9"/>
                </a:solidFill>
                <a:latin typeface="Arial" panose="020B0604020202020204" pitchFamily="34" charset="0"/>
              </a:rPr>
              <a:t>Bacteria 3</a:t>
            </a:r>
          </a:p>
        </p:txBody>
      </p:sp>
      <p:sp>
        <p:nvSpPr>
          <p:cNvPr id="18442" name="Rectangle 10"/>
          <p:cNvSpPr>
            <a:spLocks noChangeArrowheads="1"/>
          </p:cNvSpPr>
          <p:nvPr/>
        </p:nvSpPr>
        <p:spPr bwMode="auto">
          <a:xfrm>
            <a:off x="2692398" y="2026335"/>
            <a:ext cx="128400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rgbClr val="C0FEF9"/>
                </a:solidFill>
                <a:latin typeface="Arial" panose="020B0604020202020204" pitchFamily="34" charset="0"/>
              </a:rPr>
              <a:t>Bacteria 2</a:t>
            </a:r>
          </a:p>
        </p:txBody>
      </p:sp>
      <p:sp>
        <p:nvSpPr>
          <p:cNvPr id="18443" name="Rectangle 11"/>
          <p:cNvSpPr>
            <a:spLocks noChangeArrowheads="1"/>
          </p:cNvSpPr>
          <p:nvPr/>
        </p:nvSpPr>
        <p:spPr bwMode="auto">
          <a:xfrm>
            <a:off x="2692398" y="2712135"/>
            <a:ext cx="152445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chemeClr val="tx2"/>
                </a:solidFill>
                <a:latin typeface="Arial" panose="020B0604020202020204" pitchFamily="34" charset="0"/>
              </a:rPr>
              <a:t>Eukaryote 1</a:t>
            </a:r>
          </a:p>
        </p:txBody>
      </p:sp>
      <p:sp>
        <p:nvSpPr>
          <p:cNvPr id="18444" name="Rectangle 12"/>
          <p:cNvSpPr>
            <a:spLocks noChangeArrowheads="1"/>
          </p:cNvSpPr>
          <p:nvPr/>
        </p:nvSpPr>
        <p:spPr bwMode="auto">
          <a:xfrm>
            <a:off x="2687636" y="3867835"/>
            <a:ext cx="152445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chemeClr val="tx2"/>
                </a:solidFill>
                <a:latin typeface="Arial" panose="020B0604020202020204" pitchFamily="34" charset="0"/>
              </a:rPr>
              <a:t>Eukaryote 4</a:t>
            </a:r>
          </a:p>
        </p:txBody>
      </p:sp>
      <p:sp>
        <p:nvSpPr>
          <p:cNvPr id="18445" name="Rectangle 13"/>
          <p:cNvSpPr>
            <a:spLocks noChangeArrowheads="1"/>
          </p:cNvSpPr>
          <p:nvPr/>
        </p:nvSpPr>
        <p:spPr bwMode="auto">
          <a:xfrm>
            <a:off x="2692399" y="3397935"/>
            <a:ext cx="159979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chemeClr val="tx2"/>
                </a:solidFill>
                <a:latin typeface="Arial" panose="020B0604020202020204" pitchFamily="34" charset="0"/>
              </a:rPr>
              <a:t>Eukaryote  3</a:t>
            </a:r>
          </a:p>
        </p:txBody>
      </p:sp>
      <p:sp>
        <p:nvSpPr>
          <p:cNvPr id="18446" name="Rectangle 14"/>
          <p:cNvSpPr>
            <a:spLocks noChangeArrowheads="1"/>
          </p:cNvSpPr>
          <p:nvPr/>
        </p:nvSpPr>
        <p:spPr bwMode="auto">
          <a:xfrm>
            <a:off x="2687636" y="3016935"/>
            <a:ext cx="152445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chemeClr val="tx2"/>
                </a:solidFill>
                <a:latin typeface="Arial" panose="020B0604020202020204" pitchFamily="34" charset="0"/>
              </a:rPr>
              <a:t>Eukaryote 2</a:t>
            </a:r>
          </a:p>
        </p:txBody>
      </p:sp>
      <p:sp>
        <p:nvSpPr>
          <p:cNvPr id="18447" name="Freeform 15"/>
          <p:cNvSpPr>
            <a:spLocks/>
          </p:cNvSpPr>
          <p:nvPr/>
        </p:nvSpPr>
        <p:spPr bwMode="auto">
          <a:xfrm>
            <a:off x="531812" y="4691748"/>
            <a:ext cx="1065213" cy="865187"/>
          </a:xfrm>
          <a:custGeom>
            <a:avLst/>
            <a:gdLst>
              <a:gd name="T0" fmla="*/ 670 w 671"/>
              <a:gd name="T1" fmla="*/ 0 h 545"/>
              <a:gd name="T2" fmla="*/ 0 w 671"/>
              <a:gd name="T3" fmla="*/ 0 h 545"/>
              <a:gd name="T4" fmla="*/ 0 w 671"/>
              <a:gd name="T5" fmla="*/ 544 h 545"/>
              <a:gd name="T6" fmla="*/ 171 w 671"/>
              <a:gd name="T7" fmla="*/ 544 h 545"/>
            </a:gdLst>
            <a:ahLst/>
            <a:cxnLst>
              <a:cxn ang="0">
                <a:pos x="T0" y="T1"/>
              </a:cxn>
              <a:cxn ang="0">
                <a:pos x="T2" y="T3"/>
              </a:cxn>
              <a:cxn ang="0">
                <a:pos x="T4" y="T5"/>
              </a:cxn>
              <a:cxn ang="0">
                <a:pos x="T6" y="T7"/>
              </a:cxn>
            </a:cxnLst>
            <a:rect l="0" t="0" r="r" b="b"/>
            <a:pathLst>
              <a:path w="671" h="545">
                <a:moveTo>
                  <a:pt x="670" y="0"/>
                </a:moveTo>
                <a:lnTo>
                  <a:pt x="0" y="0"/>
                </a:lnTo>
                <a:lnTo>
                  <a:pt x="0" y="544"/>
                </a:lnTo>
                <a:lnTo>
                  <a:pt x="171" y="544"/>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8" name="Freeform 16"/>
          <p:cNvSpPr>
            <a:spLocks/>
          </p:cNvSpPr>
          <p:nvPr/>
        </p:nvSpPr>
        <p:spPr bwMode="auto">
          <a:xfrm>
            <a:off x="803275" y="5147359"/>
            <a:ext cx="890587" cy="808038"/>
          </a:xfrm>
          <a:custGeom>
            <a:avLst/>
            <a:gdLst>
              <a:gd name="T0" fmla="*/ 560 w 561"/>
              <a:gd name="T1" fmla="*/ 0 h 509"/>
              <a:gd name="T2" fmla="*/ 0 w 561"/>
              <a:gd name="T3" fmla="*/ 0 h 509"/>
              <a:gd name="T4" fmla="*/ 0 w 561"/>
              <a:gd name="T5" fmla="*/ 508 h 509"/>
              <a:gd name="T6" fmla="*/ 492 w 561"/>
              <a:gd name="T7" fmla="*/ 508 h 509"/>
            </a:gdLst>
            <a:ahLst/>
            <a:cxnLst>
              <a:cxn ang="0">
                <a:pos x="T0" y="T1"/>
              </a:cxn>
              <a:cxn ang="0">
                <a:pos x="T2" y="T3"/>
              </a:cxn>
              <a:cxn ang="0">
                <a:pos x="T4" y="T5"/>
              </a:cxn>
              <a:cxn ang="0">
                <a:pos x="T6" y="T7"/>
              </a:cxn>
            </a:cxnLst>
            <a:rect l="0" t="0" r="r" b="b"/>
            <a:pathLst>
              <a:path w="561" h="509">
                <a:moveTo>
                  <a:pt x="560" y="0"/>
                </a:moveTo>
                <a:lnTo>
                  <a:pt x="0" y="0"/>
                </a:lnTo>
                <a:lnTo>
                  <a:pt x="0" y="508"/>
                </a:lnTo>
                <a:lnTo>
                  <a:pt x="492" y="508"/>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9" name="Freeform 17"/>
          <p:cNvSpPr>
            <a:spLocks/>
          </p:cNvSpPr>
          <p:nvPr/>
        </p:nvSpPr>
        <p:spPr bwMode="auto">
          <a:xfrm>
            <a:off x="1692275" y="4994959"/>
            <a:ext cx="695325" cy="304800"/>
          </a:xfrm>
          <a:custGeom>
            <a:avLst/>
            <a:gdLst>
              <a:gd name="T0" fmla="*/ 389 w 438"/>
              <a:gd name="T1" fmla="*/ 0 h 192"/>
              <a:gd name="T2" fmla="*/ 0 w 438"/>
              <a:gd name="T3" fmla="*/ 0 h 192"/>
              <a:gd name="T4" fmla="*/ 0 w 438"/>
              <a:gd name="T5" fmla="*/ 191 h 192"/>
              <a:gd name="T6" fmla="*/ 437 w 438"/>
              <a:gd name="T7" fmla="*/ 191 h 192"/>
            </a:gdLst>
            <a:ahLst/>
            <a:cxnLst>
              <a:cxn ang="0">
                <a:pos x="T0" y="T1"/>
              </a:cxn>
              <a:cxn ang="0">
                <a:pos x="T2" y="T3"/>
              </a:cxn>
              <a:cxn ang="0">
                <a:pos x="T4" y="T5"/>
              </a:cxn>
              <a:cxn ang="0">
                <a:pos x="T6" y="T7"/>
              </a:cxn>
            </a:cxnLst>
            <a:rect l="0" t="0" r="r" b="b"/>
            <a:pathLst>
              <a:path w="438" h="192">
                <a:moveTo>
                  <a:pt x="389" y="0"/>
                </a:moveTo>
                <a:lnTo>
                  <a:pt x="0" y="0"/>
                </a:lnTo>
                <a:lnTo>
                  <a:pt x="0" y="191"/>
                </a:lnTo>
                <a:lnTo>
                  <a:pt x="437" y="191"/>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50" name="Freeform 18"/>
          <p:cNvSpPr>
            <a:spLocks/>
          </p:cNvSpPr>
          <p:nvPr/>
        </p:nvSpPr>
        <p:spPr bwMode="auto">
          <a:xfrm>
            <a:off x="1584324" y="5612497"/>
            <a:ext cx="1162050" cy="684212"/>
          </a:xfrm>
          <a:custGeom>
            <a:avLst/>
            <a:gdLst>
              <a:gd name="T0" fmla="*/ 731 w 732"/>
              <a:gd name="T1" fmla="*/ 0 h 431"/>
              <a:gd name="T2" fmla="*/ 0 w 732"/>
              <a:gd name="T3" fmla="*/ 0 h 431"/>
              <a:gd name="T4" fmla="*/ 0 w 732"/>
              <a:gd name="T5" fmla="*/ 430 h 431"/>
              <a:gd name="T6" fmla="*/ 546 w 732"/>
              <a:gd name="T7" fmla="*/ 430 h 431"/>
            </a:gdLst>
            <a:ahLst/>
            <a:cxnLst>
              <a:cxn ang="0">
                <a:pos x="T0" y="T1"/>
              </a:cxn>
              <a:cxn ang="0">
                <a:pos x="T2" y="T3"/>
              </a:cxn>
              <a:cxn ang="0">
                <a:pos x="T4" y="T5"/>
              </a:cxn>
              <a:cxn ang="0">
                <a:pos x="T6" y="T7"/>
              </a:cxn>
            </a:cxnLst>
            <a:rect l="0" t="0" r="r" b="b"/>
            <a:pathLst>
              <a:path w="732" h="431">
                <a:moveTo>
                  <a:pt x="731" y="0"/>
                </a:moveTo>
                <a:lnTo>
                  <a:pt x="0" y="0"/>
                </a:lnTo>
                <a:lnTo>
                  <a:pt x="0" y="430"/>
                </a:lnTo>
                <a:lnTo>
                  <a:pt x="546" y="430"/>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51" name="Freeform 19"/>
          <p:cNvSpPr>
            <a:spLocks/>
          </p:cNvSpPr>
          <p:nvPr/>
        </p:nvSpPr>
        <p:spPr bwMode="auto">
          <a:xfrm>
            <a:off x="2451099" y="6068109"/>
            <a:ext cx="1682750" cy="457200"/>
          </a:xfrm>
          <a:custGeom>
            <a:avLst/>
            <a:gdLst>
              <a:gd name="T0" fmla="*/ 581 w 1060"/>
              <a:gd name="T1" fmla="*/ 0 h 288"/>
              <a:gd name="T2" fmla="*/ 0 w 1060"/>
              <a:gd name="T3" fmla="*/ 0 h 288"/>
              <a:gd name="T4" fmla="*/ 0 w 1060"/>
              <a:gd name="T5" fmla="*/ 287 h 288"/>
              <a:gd name="T6" fmla="*/ 1059 w 1060"/>
              <a:gd name="T7" fmla="*/ 287 h 288"/>
            </a:gdLst>
            <a:ahLst/>
            <a:cxnLst>
              <a:cxn ang="0">
                <a:pos x="T0" y="T1"/>
              </a:cxn>
              <a:cxn ang="0">
                <a:pos x="T2" y="T3"/>
              </a:cxn>
              <a:cxn ang="0">
                <a:pos x="T4" y="T5"/>
              </a:cxn>
              <a:cxn ang="0">
                <a:pos x="T6" y="T7"/>
              </a:cxn>
            </a:cxnLst>
            <a:rect l="0" t="0" r="r" b="b"/>
            <a:pathLst>
              <a:path w="1060" h="288">
                <a:moveTo>
                  <a:pt x="581" y="0"/>
                </a:moveTo>
                <a:lnTo>
                  <a:pt x="0" y="0"/>
                </a:lnTo>
                <a:lnTo>
                  <a:pt x="0" y="287"/>
                </a:lnTo>
                <a:lnTo>
                  <a:pt x="1059" y="287"/>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52" name="Freeform 20"/>
          <p:cNvSpPr>
            <a:spLocks/>
          </p:cNvSpPr>
          <p:nvPr/>
        </p:nvSpPr>
        <p:spPr bwMode="auto">
          <a:xfrm>
            <a:off x="3373436" y="5915709"/>
            <a:ext cx="1835150" cy="304800"/>
          </a:xfrm>
          <a:custGeom>
            <a:avLst/>
            <a:gdLst>
              <a:gd name="T0" fmla="*/ 1155 w 1156"/>
              <a:gd name="T1" fmla="*/ 0 h 192"/>
              <a:gd name="T2" fmla="*/ 0 w 1156"/>
              <a:gd name="T3" fmla="*/ 0 h 192"/>
              <a:gd name="T4" fmla="*/ 0 w 1156"/>
              <a:gd name="T5" fmla="*/ 191 h 192"/>
              <a:gd name="T6" fmla="*/ 998 w 1156"/>
              <a:gd name="T7" fmla="*/ 191 h 192"/>
            </a:gdLst>
            <a:ahLst/>
            <a:cxnLst>
              <a:cxn ang="0">
                <a:pos x="T0" y="T1"/>
              </a:cxn>
              <a:cxn ang="0">
                <a:pos x="T2" y="T3"/>
              </a:cxn>
              <a:cxn ang="0">
                <a:pos x="T4" y="T5"/>
              </a:cxn>
              <a:cxn ang="0">
                <a:pos x="T6" y="T7"/>
              </a:cxn>
            </a:cxnLst>
            <a:rect l="0" t="0" r="r" b="b"/>
            <a:pathLst>
              <a:path w="1156" h="192">
                <a:moveTo>
                  <a:pt x="1155" y="0"/>
                </a:moveTo>
                <a:lnTo>
                  <a:pt x="0" y="0"/>
                </a:lnTo>
                <a:lnTo>
                  <a:pt x="0" y="191"/>
                </a:lnTo>
                <a:lnTo>
                  <a:pt x="998" y="191"/>
                </a:lnTo>
              </a:path>
            </a:pathLst>
          </a:custGeom>
          <a:noFill/>
          <a:ln w="254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53" name="Rectangle 21"/>
          <p:cNvSpPr>
            <a:spLocks noChangeArrowheads="1"/>
          </p:cNvSpPr>
          <p:nvPr/>
        </p:nvSpPr>
        <p:spPr bwMode="auto">
          <a:xfrm>
            <a:off x="1782761" y="4553635"/>
            <a:ext cx="128400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rgbClr val="C0FEF9"/>
                </a:solidFill>
                <a:latin typeface="Arial" panose="020B0604020202020204" pitchFamily="34" charset="0"/>
              </a:rPr>
              <a:t>Bacteria 1</a:t>
            </a:r>
          </a:p>
        </p:txBody>
      </p:sp>
      <p:sp>
        <p:nvSpPr>
          <p:cNvPr id="18454" name="Rectangle 22"/>
          <p:cNvSpPr>
            <a:spLocks noChangeArrowheads="1"/>
          </p:cNvSpPr>
          <p:nvPr/>
        </p:nvSpPr>
        <p:spPr bwMode="auto">
          <a:xfrm>
            <a:off x="2509836" y="5239435"/>
            <a:ext cx="128400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rgbClr val="C0FEF9"/>
                </a:solidFill>
                <a:latin typeface="Arial" panose="020B0604020202020204" pitchFamily="34" charset="0"/>
              </a:rPr>
              <a:t>Bacteria 3</a:t>
            </a:r>
          </a:p>
        </p:txBody>
      </p:sp>
      <p:sp>
        <p:nvSpPr>
          <p:cNvPr id="18455" name="Rectangle 23"/>
          <p:cNvSpPr>
            <a:spLocks noChangeArrowheads="1"/>
          </p:cNvSpPr>
          <p:nvPr/>
        </p:nvSpPr>
        <p:spPr bwMode="auto">
          <a:xfrm>
            <a:off x="2455861" y="4906060"/>
            <a:ext cx="128400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rgbClr val="C0FEF9"/>
                </a:solidFill>
                <a:latin typeface="Arial" panose="020B0604020202020204" pitchFamily="34" charset="0"/>
              </a:rPr>
              <a:t>Bacteria 2</a:t>
            </a:r>
          </a:p>
        </p:txBody>
      </p:sp>
      <p:sp>
        <p:nvSpPr>
          <p:cNvPr id="18456" name="Rectangle 24"/>
          <p:cNvSpPr>
            <a:spLocks noChangeArrowheads="1"/>
          </p:cNvSpPr>
          <p:nvPr/>
        </p:nvSpPr>
        <p:spPr bwMode="auto">
          <a:xfrm>
            <a:off x="2867024" y="5533123"/>
            <a:ext cx="152445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chemeClr val="tx2"/>
                </a:solidFill>
                <a:latin typeface="Arial" panose="020B0604020202020204" pitchFamily="34" charset="0"/>
              </a:rPr>
              <a:t>Eukaryote 1</a:t>
            </a:r>
          </a:p>
        </p:txBody>
      </p:sp>
      <p:sp>
        <p:nvSpPr>
          <p:cNvPr id="18457" name="Rectangle 25"/>
          <p:cNvSpPr>
            <a:spLocks noChangeArrowheads="1"/>
          </p:cNvSpPr>
          <p:nvPr/>
        </p:nvSpPr>
        <p:spPr bwMode="auto">
          <a:xfrm>
            <a:off x="4306886" y="6382435"/>
            <a:ext cx="152445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chemeClr val="tx2"/>
                </a:solidFill>
                <a:latin typeface="Arial" panose="020B0604020202020204" pitchFamily="34" charset="0"/>
              </a:rPr>
              <a:t>Eukaryote 4</a:t>
            </a:r>
          </a:p>
        </p:txBody>
      </p:sp>
      <p:sp>
        <p:nvSpPr>
          <p:cNvPr id="18458" name="Rectangle 26"/>
          <p:cNvSpPr>
            <a:spLocks noChangeArrowheads="1"/>
          </p:cNvSpPr>
          <p:nvPr/>
        </p:nvSpPr>
        <p:spPr bwMode="auto">
          <a:xfrm>
            <a:off x="5102225" y="6077635"/>
            <a:ext cx="159979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chemeClr val="tx2"/>
                </a:solidFill>
                <a:latin typeface="Arial" panose="020B0604020202020204" pitchFamily="34" charset="0"/>
              </a:rPr>
              <a:t>Eukaryote  3</a:t>
            </a:r>
          </a:p>
        </p:txBody>
      </p:sp>
      <p:sp>
        <p:nvSpPr>
          <p:cNvPr id="18459" name="Rectangle 27"/>
          <p:cNvSpPr>
            <a:spLocks noChangeArrowheads="1"/>
          </p:cNvSpPr>
          <p:nvPr/>
        </p:nvSpPr>
        <p:spPr bwMode="auto">
          <a:xfrm>
            <a:off x="5432424" y="5696635"/>
            <a:ext cx="152445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l-GR" altLang="en-US" sz="2100" b="1" dirty="0">
                <a:solidFill>
                  <a:schemeClr val="tx2"/>
                </a:solidFill>
                <a:latin typeface="Arial" panose="020B0604020202020204" pitchFamily="34" charset="0"/>
              </a:rPr>
              <a:t>Eukaryote 2</a:t>
            </a:r>
          </a:p>
        </p:txBody>
      </p:sp>
      <p:sp>
        <p:nvSpPr>
          <p:cNvPr id="18460" name="Rectangle 28"/>
          <p:cNvSpPr>
            <a:spLocks noChangeArrowheads="1"/>
          </p:cNvSpPr>
          <p:nvPr/>
        </p:nvSpPr>
        <p:spPr bwMode="auto">
          <a:xfrm>
            <a:off x="4722812" y="4455606"/>
            <a:ext cx="6705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l-GR" altLang="en-US" sz="2000" b="1" dirty="0">
                <a:solidFill>
                  <a:srgbClr val="C0FEF9"/>
                </a:solidFill>
                <a:latin typeface="Arial" panose="020B0604020202020204" pitchFamily="34" charset="0"/>
              </a:rPr>
              <a:t>Τα Φυλογράμματα=Προσθετικά δένδρα </a:t>
            </a:r>
            <a:r>
              <a:rPr lang="el-GR" altLang="en-US" sz="2000" b="1" dirty="0">
                <a:solidFill>
                  <a:srgbClr val="FFFF00"/>
                </a:solidFill>
                <a:latin typeface="Arial" panose="020B0604020202020204" pitchFamily="34" charset="0"/>
              </a:rPr>
              <a:t>δείχνουν το πρότυπο διακλάδωσης  και τα μήκη των κλάδων αντιστοιχούν σε ποσότητα αλλαγής. </a:t>
            </a:r>
          </a:p>
        </p:txBody>
      </p:sp>
      <p:sp>
        <p:nvSpPr>
          <p:cNvPr id="18461" name="Rectangle 29"/>
          <p:cNvSpPr>
            <a:spLocks noGrp="1" noChangeArrowheads="1"/>
          </p:cNvSpPr>
          <p:nvPr>
            <p:ph type="title"/>
          </p:nvPr>
        </p:nvSpPr>
        <p:spPr>
          <a:xfrm>
            <a:off x="1698853" y="536626"/>
            <a:ext cx="7772400" cy="584885"/>
          </a:xfrm>
          <a:noFill/>
          <a:ln/>
        </p:spPr>
        <p:txBody>
          <a:bodyPr/>
          <a:lstStyle/>
          <a:p>
            <a:r>
              <a:rPr lang="el-GR" altLang="en-US" dirty="0"/>
              <a:t>Κλαδογράμματα και Φυλογράμματα </a:t>
            </a:r>
          </a:p>
        </p:txBody>
      </p:sp>
      <p:sp>
        <p:nvSpPr>
          <p:cNvPr id="18462" name="Rectangle 30"/>
          <p:cNvSpPr>
            <a:spLocks noChangeArrowheads="1"/>
          </p:cNvSpPr>
          <p:nvPr/>
        </p:nvSpPr>
        <p:spPr bwMode="auto">
          <a:xfrm>
            <a:off x="4722812" y="1658284"/>
            <a:ext cx="6934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l-GR" altLang="en-US" sz="2000" b="1" dirty="0">
                <a:solidFill>
                  <a:srgbClr val="C0FEF9"/>
                </a:solidFill>
                <a:latin typeface="Arial" panose="020B0604020202020204" pitchFamily="34" charset="0"/>
              </a:rPr>
              <a:t>Τα Κλαδογράμματα=Φαινογράμματα=Δενδρογράμματα </a:t>
            </a:r>
            <a:r>
              <a:rPr lang="el-GR" altLang="en-US" sz="2000" b="1" dirty="0">
                <a:solidFill>
                  <a:srgbClr val="FFFF00"/>
                </a:solidFill>
                <a:latin typeface="Arial" panose="020B0604020202020204" pitchFamily="34" charset="0"/>
              </a:rPr>
              <a:t>δείχνουν το πρότυπο διακλάδωσης  - τα μήκη των κλάδων δεν έχουν κανένα νόημα</a:t>
            </a:r>
          </a:p>
        </p:txBody>
      </p:sp>
    </p:spTree>
    <p:extLst>
      <p:ext uri="{BB962C8B-B14F-4D97-AF65-F5344CB8AC3E}">
        <p14:creationId xmlns:p14="http://schemas.microsoft.com/office/powerpoint/2010/main" val="231307526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10.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900" b="0" i="0" u="none" strike="noStrike" cap="none" normalizeH="0" baseline="0" smtClean="0">
            <a:ln>
              <a:noFill/>
            </a:ln>
            <a:solidFill>
              <a:schemeClr val="tx1"/>
            </a:solidFill>
            <a:effectLst/>
            <a:latin typeface="Arial" panose="020B0604020202020204" pitchFamily="34" charset="0"/>
            <a:sym typeface="Symbol" panose="05050102010706020507" pitchFamily="18" charset="2"/>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3762</Words>
  <Application>Microsoft Office PowerPoint</Application>
  <PresentationFormat>Custom</PresentationFormat>
  <Paragraphs>406</Paragraphs>
  <Slides>49</Slides>
  <Notes>39</Notes>
  <HiddenSlides>0</HiddenSlides>
  <MMClips>0</MMClips>
  <ScaleCrop>false</ScaleCrop>
  <HeadingPairs>
    <vt:vector size="8" baseType="variant">
      <vt:variant>
        <vt:lpstr>Fonts Used</vt:lpstr>
      </vt:variant>
      <vt:variant>
        <vt:i4>12</vt:i4>
      </vt:variant>
      <vt:variant>
        <vt:lpstr>Theme</vt:lpstr>
      </vt:variant>
      <vt:variant>
        <vt:i4>21</vt:i4>
      </vt:variant>
      <vt:variant>
        <vt:lpstr>Embedded OLE Servers</vt:lpstr>
      </vt:variant>
      <vt:variant>
        <vt:i4>2</vt:i4>
      </vt:variant>
      <vt:variant>
        <vt:lpstr>Slide Titles</vt:lpstr>
      </vt:variant>
      <vt:variant>
        <vt:i4>49</vt:i4>
      </vt:variant>
    </vt:vector>
  </HeadingPairs>
  <TitlesOfParts>
    <vt:vector size="84" baseType="lpstr">
      <vt:lpstr>ＭＳ Ｐゴシック</vt:lpstr>
      <vt:lpstr>Arial</vt:lpstr>
      <vt:lpstr>Comic Sans MS</vt:lpstr>
      <vt:lpstr>Consolas</vt:lpstr>
      <vt:lpstr>Corbel</vt:lpstr>
      <vt:lpstr>Helvetica</vt:lpstr>
      <vt:lpstr>Symbol</vt:lpstr>
      <vt:lpstr>Tahoma</vt:lpstr>
      <vt:lpstr>Times</vt:lpstr>
      <vt:lpstr>Times New Roman</vt:lpstr>
      <vt:lpstr>Wingdings</vt:lpstr>
      <vt:lpstr>ヒラギノ角ゴ Pro W3</vt:lpstr>
      <vt:lpstr>Chalkboard 16x9</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Εξίσωση</vt:lpstr>
      <vt:lpstr>Packager Shell Object</vt:lpstr>
      <vt:lpstr>ΕΞΕΛΙΚΤΙΚΗ ΒΙΟΛΟΓΙΑ Φυλογένεση στην πράξη</vt:lpstr>
      <vt:lpstr>Η κλαδιστική ομαδοποιεί τους οργανισμούς με βάση την κοινή καταγωγή</vt:lpstr>
      <vt:lpstr>PowerPoint Presentation</vt:lpstr>
      <vt:lpstr>Συνδέοντας την ταξινόμηση με τη φυλογένεση και τις εξελικτικές σχέσεις</vt:lpstr>
      <vt:lpstr>PowerPoint Presentation</vt:lpstr>
      <vt:lpstr>PowerPoint Presentation</vt:lpstr>
      <vt:lpstr>PowerPoint Presentation</vt:lpstr>
      <vt:lpstr>PowerPoint Presentation</vt:lpstr>
      <vt:lpstr>Κλαδογράμματα και Φυλογράμματα </vt:lpstr>
      <vt:lpstr>PowerPoint Presentation</vt:lpstr>
      <vt:lpstr>PowerPoint Presentation</vt:lpstr>
      <vt:lpstr>PowerPoint Presentation</vt:lpstr>
      <vt:lpstr>PowerPoint Presentation</vt:lpstr>
      <vt:lpstr>PowerPoint Presentation</vt:lpstr>
      <vt:lpstr>Οι φυλογενέσεις στηρίζονται σε μορφολογικά και μοριακά δεδομένα</vt:lpstr>
      <vt:lpstr>Διακρίνοντας τα ομόλογα από τα ανάλογα γνωρίσματα</vt:lpstr>
      <vt:lpstr>Αξιολογώντας τις Μοριακές Ομολογίες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2015-11-08T12:13:42Z</dcterms:created>
  <dcterms:modified xsi:type="dcterms:W3CDTF">2018-03-13T09:58:28Z</dcterms:modified>
  <cp:version/>
</cp:coreProperties>
</file>