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68" r:id="rId2"/>
    <p:sldId id="686" r:id="rId3"/>
    <p:sldId id="682" r:id="rId4"/>
    <p:sldId id="608" r:id="rId5"/>
    <p:sldId id="266" r:id="rId6"/>
    <p:sldId id="689" r:id="rId7"/>
    <p:sldId id="690" r:id="rId8"/>
    <p:sldId id="683" r:id="rId9"/>
    <p:sldId id="720" r:id="rId10"/>
    <p:sldId id="687" r:id="rId11"/>
    <p:sldId id="309" r:id="rId12"/>
    <p:sldId id="671" r:id="rId13"/>
    <p:sldId id="609" r:id="rId14"/>
    <p:sldId id="432" r:id="rId15"/>
    <p:sldId id="642" r:id="rId16"/>
    <p:sldId id="643" r:id="rId17"/>
    <p:sldId id="697" r:id="rId18"/>
    <p:sldId id="692" r:id="rId19"/>
    <p:sldId id="699" r:id="rId20"/>
    <p:sldId id="700" r:id="rId21"/>
    <p:sldId id="722" r:id="rId22"/>
    <p:sldId id="721" r:id="rId23"/>
    <p:sldId id="669" r:id="rId24"/>
    <p:sldId id="695" r:id="rId25"/>
    <p:sldId id="693" r:id="rId26"/>
    <p:sldId id="696" r:id="rId27"/>
    <p:sldId id="388" r:id="rId28"/>
    <p:sldId id="698" r:id="rId29"/>
    <p:sldId id="670" r:id="rId30"/>
    <p:sldId id="701" r:id="rId31"/>
    <p:sldId id="702" r:id="rId32"/>
    <p:sldId id="703" r:id="rId33"/>
    <p:sldId id="704" r:id="rId34"/>
    <p:sldId id="705" r:id="rId35"/>
    <p:sldId id="706" r:id="rId36"/>
    <p:sldId id="707" r:id="rId37"/>
    <p:sldId id="708" r:id="rId38"/>
    <p:sldId id="709" r:id="rId39"/>
    <p:sldId id="710" r:id="rId40"/>
    <p:sldId id="711" r:id="rId41"/>
    <p:sldId id="712" r:id="rId42"/>
    <p:sldId id="724" r:id="rId4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FF33"/>
    <a:srgbClr val="006600"/>
    <a:srgbClr val="FFFFCC"/>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14" autoAdjust="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2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E0D2FF-0A9F-4A8A-B2F5-5721D529B42D}" type="datetimeFigureOut">
              <a:rPr lang="el-GR" smtClean="0"/>
              <a:pPr/>
              <a:t>10/11/2025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F66A10-1CC5-4B26-9060-52F1EA37621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s://el.wikipedia.org/wiki/%CE%9F%CE%BB%CE%B9%CE%B3%CF%8C%CE%BA%CE%B1%CE%B9%CE%BD%CE%BF" TargetMode="External"/><Relationship Id="rId18" Type="http://schemas.openxmlformats.org/officeDocument/2006/relationships/hyperlink" Target="https://el.wikipedia.org/wiki/%CE%91%CF%80%CE%BF%CE%BB%CE%B9%CE%B8%CF%89%CE%BC%CE%AD%CE%BD%CE%BF_%CE%B4%CE%AC%CF%83%CE%BF%CF%82_%CF%84%CE%B7%CF%82_%CE%9B%CE%AD%CF%83%CE%B2%CE%BF%CF%85" TargetMode="External"/><Relationship Id="rId26" Type="http://schemas.openxmlformats.org/officeDocument/2006/relationships/hyperlink" Target="https://el.wikipedia.org/wiki/%CE%9B%CE%B5%CF%8D%CE%BA%CE%B1" TargetMode="External"/><Relationship Id="rId3" Type="http://schemas.openxmlformats.org/officeDocument/2006/relationships/hyperlink" Target="https://el.wikipedia.org/wiki/%CE%91%CF%80%CE%BF%CE%BB%CE%AF%CE%B8%CF%89%CE%BC%CE%B1" TargetMode="External"/><Relationship Id="rId21" Type="http://schemas.openxmlformats.org/officeDocument/2006/relationships/hyperlink" Target="https://el.wikipedia.org/wiki/%CE%9A%CF%85%CF%80%CE%B1%CF%81%CE%AF%CF%83%CF%83%CE%B9" TargetMode="External"/><Relationship Id="rId34" Type="http://schemas.openxmlformats.org/officeDocument/2006/relationships/hyperlink" Target="https://el.wikipedia.org/wiki/%CE%A3%CF%86%CE%AD%CE%BD%CE%B4%CE%B1%CE%BC%CE%BF%CF%82" TargetMode="External"/><Relationship Id="rId7" Type="http://schemas.openxmlformats.org/officeDocument/2006/relationships/hyperlink" Target="https://el.wikipedia.org/wiki/%CE%95%CF%81%CE%B5%CF%83%CF%8C%CF%82" TargetMode="External"/><Relationship Id="rId12" Type="http://schemas.openxmlformats.org/officeDocument/2006/relationships/hyperlink" Target="https://el.wikipedia.org/wiki/%CE%A0%CE%BB%CF%89%CE%BC%CE%AC%CF%81%CE%B9" TargetMode="External"/><Relationship Id="rId17" Type="http://schemas.openxmlformats.org/officeDocument/2006/relationships/hyperlink" Target="https://el.wikipedia.org/wiki/%CE%A6%CE%BF%CE%AF%CE%BD%CE%B9%CE%BA%CE%B1%CF%82_(%CF%86%CF%85%CF%84%CF%8C)" TargetMode="External"/><Relationship Id="rId25" Type="http://schemas.openxmlformats.org/officeDocument/2006/relationships/hyperlink" Target="https://el.wikipedia.org/w/index.php?title=%CE%9A%CF%85%CF%80%CE%B1%CF%81%CE%B9%CF%83%CF%83%CE%AF%CE%B4%CE%B5%CF%82&amp;action=edit&amp;redlink=1" TargetMode="External"/><Relationship Id="rId33" Type="http://schemas.openxmlformats.org/officeDocument/2006/relationships/hyperlink" Target="https://el.wikipedia.org/wiki/%CE%92%CE%AC%CF%84%CE%BF%CF%82" TargetMode="External"/><Relationship Id="rId2" Type="http://schemas.openxmlformats.org/officeDocument/2006/relationships/slide" Target="../slides/slide19.xml"/><Relationship Id="rId16" Type="http://schemas.openxmlformats.org/officeDocument/2006/relationships/hyperlink" Target="https://el.wikipedia.org/w/index.php?title=%CE%91%CF%80%CE%BF%CE%BB%CE%B9%CE%B8%CF%89%CE%BC%CE%AD%CE%BD%CE%BF_%CE%B4%CE%AC%CF%83%CE%BF%CF%82_%CF%84%CE%B7%CF%82_%CE%9B%CE%AD%CF%83%CE%B2%CE%BF%CF%85&amp;action=edit&amp;section=3" TargetMode="External"/><Relationship Id="rId20" Type="http://schemas.openxmlformats.org/officeDocument/2006/relationships/hyperlink" Target="https://el.wikipedia.org/wiki/%CE%A0%CE%B5%CF%8D%CE%BA%CE%BF" TargetMode="External"/><Relationship Id="rId29" Type="http://schemas.openxmlformats.org/officeDocument/2006/relationships/hyperlink" Target="https://el.wikipedia.org/wiki/%CE%A0%CE%BB%CE%AC%CF%84%CE%B1%CE%BD%CE%BF%CF%82" TargetMode="External"/><Relationship Id="rId1" Type="http://schemas.openxmlformats.org/officeDocument/2006/relationships/notesMaster" Target="../notesMasters/notesMaster1.xml"/><Relationship Id="rId6" Type="http://schemas.openxmlformats.org/officeDocument/2006/relationships/hyperlink" Target="https://el.wikipedia.org/wiki/%CE%A3%CE%AF%CE%B3%CF%81%CE%B9" TargetMode="External"/><Relationship Id="rId11" Type="http://schemas.openxmlformats.org/officeDocument/2006/relationships/hyperlink" Target="https://el.wikipedia.org/wiki/%CE%A0%CE%BF%CE%BB%CE%B9%CF%87%CE%BD%CE%AF%CF%84%CE%BF%CF%82" TargetMode="External"/><Relationship Id="rId24" Type="http://schemas.openxmlformats.org/officeDocument/2006/relationships/hyperlink" Target="https://el.wikipedia.org/wiki/%CE%88%CE%BB%CE%B1%CF%84%CE%BF" TargetMode="External"/><Relationship Id="rId32" Type="http://schemas.openxmlformats.org/officeDocument/2006/relationships/hyperlink" Target="https://el.wikipedia.org/w/index.php?title=%CE%A3%CE%BA%CE%BB%CE%AE%CE%B8%CF%81%CE%BF&amp;action=edit&amp;redlink=1" TargetMode="External"/><Relationship Id="rId5" Type="http://schemas.openxmlformats.org/officeDocument/2006/relationships/hyperlink" Target="https://el.wikipedia.org/wiki/%CE%91%CF%81%CE%B9%CE%B6%CF%8C%CE%BD%CE%B1" TargetMode="External"/><Relationship Id="rId15" Type="http://schemas.openxmlformats.org/officeDocument/2006/relationships/hyperlink" Target="https://el.wikipedia.org/w/index.php?title=%CE%91%CF%80%CE%BF%CE%BB%CE%B9%CE%B8%CF%89%CE%BC%CE%AD%CE%BD%CE%BF_%CE%B4%CE%AC%CF%83%CE%BF%CF%82_%CF%84%CE%B7%CF%82_%CE%9B%CE%AD%CF%83%CE%B2%CE%BF%CF%85&amp;veaction=edit&amp;section=3" TargetMode="External"/><Relationship Id="rId23" Type="http://schemas.openxmlformats.org/officeDocument/2006/relationships/hyperlink" Target="https://el.wikipedia.org/w/index.php?title=%CE%A0%CF%81%CF%89%CF%84%CE%BF%CF%80%CE%B5%CF%85%CE%BA%CE%AF%CE%B4%CE%B5%CF%82&amp;action=edit&amp;redlink=1" TargetMode="External"/><Relationship Id="rId28" Type="http://schemas.openxmlformats.org/officeDocument/2006/relationships/hyperlink" Target="https://el.wikipedia.org/w/index.php?title=%CE%9A%CE%B1%CE%BD%CE%B5%CE%BB%CE%BB%CF%8C%CE%B4%CE%B5%CE%BD%CE%B4%CF%81%CE%BF&amp;action=edit&amp;redlink=1" TargetMode="External"/><Relationship Id="rId10" Type="http://schemas.openxmlformats.org/officeDocument/2006/relationships/hyperlink" Target="https://el.wikipedia.org/wiki/%CE%9C%CE%AE%CE%B8%CF%85%CE%BC%CE%BD%CE%B1_%CE%9B%CE%AD%CF%83%CE%B2%CE%BF%CF%85" TargetMode="External"/><Relationship Id="rId19" Type="http://schemas.openxmlformats.org/officeDocument/2006/relationships/hyperlink" Target="https://el.wikipedia.org/wiki/%CE%A3%CE%B5%CE%BA%CF%8C%CE%B9%CE%B1" TargetMode="External"/><Relationship Id="rId31" Type="http://schemas.openxmlformats.org/officeDocument/2006/relationships/hyperlink" Target="https://el.wikipedia.org/wiki/%CE%9F%CE%BE%CE%B9%CE%AC" TargetMode="External"/><Relationship Id="rId4" Type="http://schemas.openxmlformats.org/officeDocument/2006/relationships/hyperlink" Target="https://el.wikipedia.org/wiki/%CE%95%CE%B8%CE%BD%CE%B9%CE%BA%CF%8C_%CE%A0%CE%AC%CF%81%CE%BA%CE%BF_%CE%91%CF%80%CE%BF%CE%BB%CE%B9%CE%B8%CF%89%CE%BC%CE%AD%CE%BD%CE%BF%CF%85_%CE%94%CE%AC%CF%83%CE%BF%CF%85%CF%82" TargetMode="External"/><Relationship Id="rId9" Type="http://schemas.openxmlformats.org/officeDocument/2006/relationships/hyperlink" Target="https://el.wikipedia.org/wiki/%CE%9B%CE%AD%CF%83%CE%B2%CE%BF%CF%82" TargetMode="External"/><Relationship Id="rId14" Type="http://schemas.openxmlformats.org/officeDocument/2006/relationships/hyperlink" Target="https://el.wikipedia.org/wiki/%CE%9C%CE%B5%CE%B9%CF%8C%CE%BA%CE%B1%CE%B9%CE%BD%CE%BF" TargetMode="External"/><Relationship Id="rId22" Type="http://schemas.openxmlformats.org/officeDocument/2006/relationships/hyperlink" Target="https://el.wikipedia.org/w/index.php?title=%CE%A4%CE%AC%CE%BE%CE%BF%CF%82&amp;action=edit&amp;redlink=1" TargetMode="External"/><Relationship Id="rId27" Type="http://schemas.openxmlformats.org/officeDocument/2006/relationships/hyperlink" Target="https://el.wikipedia.org/wiki/%CE%94%CE%AC%CF%86%CE%BD%CE%B7_(%CF%86%CF%85%CF%84%CF%8C)" TargetMode="External"/><Relationship Id="rId30" Type="http://schemas.openxmlformats.org/officeDocument/2006/relationships/hyperlink" Target="https://el.wikipedia.org/wiki/%CE%94%CF%81%CF%85%CF%82" TargetMode="External"/><Relationship Id="rId35" Type="http://schemas.openxmlformats.org/officeDocument/2006/relationships/hyperlink" Target="https://el.wikipedia.org/wiki/%CE%9A%CE%B1%CF%81%CF%85%CE%B4%CE%B9%CE%AC" TargetMode="External"/><Relationship Id="rId8" Type="http://schemas.openxmlformats.org/officeDocument/2006/relationships/hyperlink" Target="https://el.wikipedia.org/wiki/%CE%86%CE%BD%CF%84%CE%B9%CF%83%CF%83%CE%B1_%CE%9B%CE%AD%CF%83%CE%B2%CE%BF%CF%85" TargetMode="External"/></Relationships>
</file>

<file path=ppt/notesSlides/_rels/notesSlide12.xml.rels><?xml version="1.0" encoding="UTF-8" standalone="yes"?>
<Relationships xmlns="http://schemas.openxmlformats.org/package/2006/relationships"><Relationship Id="rId13" Type="http://schemas.openxmlformats.org/officeDocument/2006/relationships/hyperlink" Target="https://el.wikipedia.org/wiki/%CE%9F%CE%BB%CE%B9%CE%B3%CF%8C%CE%BA%CE%B1%CE%B9%CE%BD%CE%BF" TargetMode="External"/><Relationship Id="rId18" Type="http://schemas.openxmlformats.org/officeDocument/2006/relationships/hyperlink" Target="https://el.wikipedia.org/wiki/%CE%91%CF%80%CE%BF%CE%BB%CE%B9%CE%B8%CF%89%CE%BC%CE%AD%CE%BD%CE%BF_%CE%B4%CE%AC%CF%83%CE%BF%CF%82_%CF%84%CE%B7%CF%82_%CE%9B%CE%AD%CF%83%CE%B2%CE%BF%CF%85" TargetMode="External"/><Relationship Id="rId26" Type="http://schemas.openxmlformats.org/officeDocument/2006/relationships/hyperlink" Target="https://el.wikipedia.org/wiki/%CE%9B%CE%B5%CF%8D%CE%BA%CE%B1" TargetMode="External"/><Relationship Id="rId3" Type="http://schemas.openxmlformats.org/officeDocument/2006/relationships/hyperlink" Target="https://el.wikipedia.org/wiki/%CE%91%CF%80%CE%BF%CE%BB%CE%AF%CE%B8%CF%89%CE%BC%CE%B1" TargetMode="External"/><Relationship Id="rId21" Type="http://schemas.openxmlformats.org/officeDocument/2006/relationships/hyperlink" Target="https://el.wikipedia.org/wiki/%CE%9A%CF%85%CF%80%CE%B1%CF%81%CE%AF%CF%83%CF%83%CE%B9" TargetMode="External"/><Relationship Id="rId34" Type="http://schemas.openxmlformats.org/officeDocument/2006/relationships/hyperlink" Target="https://el.wikipedia.org/wiki/%CE%A3%CF%86%CE%AD%CE%BD%CE%B4%CE%B1%CE%BC%CE%BF%CF%82" TargetMode="External"/><Relationship Id="rId7" Type="http://schemas.openxmlformats.org/officeDocument/2006/relationships/hyperlink" Target="https://el.wikipedia.org/wiki/%CE%95%CF%81%CE%B5%CF%83%CF%8C%CF%82" TargetMode="External"/><Relationship Id="rId12" Type="http://schemas.openxmlformats.org/officeDocument/2006/relationships/hyperlink" Target="https://el.wikipedia.org/wiki/%CE%A0%CE%BB%CF%89%CE%BC%CE%AC%CF%81%CE%B9" TargetMode="External"/><Relationship Id="rId17" Type="http://schemas.openxmlformats.org/officeDocument/2006/relationships/hyperlink" Target="https://el.wikipedia.org/wiki/%CE%A6%CE%BF%CE%AF%CE%BD%CE%B9%CE%BA%CE%B1%CF%82_(%CF%86%CF%85%CF%84%CF%8C)" TargetMode="External"/><Relationship Id="rId25" Type="http://schemas.openxmlformats.org/officeDocument/2006/relationships/hyperlink" Target="https://el.wikipedia.org/w/index.php?title=%CE%9A%CF%85%CF%80%CE%B1%CF%81%CE%B9%CF%83%CF%83%CE%AF%CE%B4%CE%B5%CF%82&amp;action=edit&amp;redlink=1" TargetMode="External"/><Relationship Id="rId33" Type="http://schemas.openxmlformats.org/officeDocument/2006/relationships/hyperlink" Target="https://el.wikipedia.org/wiki/%CE%92%CE%AC%CF%84%CE%BF%CF%82" TargetMode="External"/><Relationship Id="rId2" Type="http://schemas.openxmlformats.org/officeDocument/2006/relationships/slide" Target="../slides/slide20.xml"/><Relationship Id="rId16" Type="http://schemas.openxmlformats.org/officeDocument/2006/relationships/hyperlink" Target="https://el.wikipedia.org/w/index.php?title=%CE%91%CF%80%CE%BF%CE%BB%CE%B9%CE%B8%CF%89%CE%BC%CE%AD%CE%BD%CE%BF_%CE%B4%CE%AC%CF%83%CE%BF%CF%82_%CF%84%CE%B7%CF%82_%CE%9B%CE%AD%CF%83%CE%B2%CE%BF%CF%85&amp;action=edit&amp;section=3" TargetMode="External"/><Relationship Id="rId20" Type="http://schemas.openxmlformats.org/officeDocument/2006/relationships/hyperlink" Target="https://el.wikipedia.org/wiki/%CE%A0%CE%B5%CF%8D%CE%BA%CE%BF" TargetMode="External"/><Relationship Id="rId29" Type="http://schemas.openxmlformats.org/officeDocument/2006/relationships/hyperlink" Target="https://el.wikipedia.org/wiki/%CE%A0%CE%BB%CE%AC%CF%84%CE%B1%CE%BD%CE%BF%CF%82" TargetMode="External"/><Relationship Id="rId1" Type="http://schemas.openxmlformats.org/officeDocument/2006/relationships/notesMaster" Target="../notesMasters/notesMaster1.xml"/><Relationship Id="rId6" Type="http://schemas.openxmlformats.org/officeDocument/2006/relationships/hyperlink" Target="https://el.wikipedia.org/wiki/%CE%A3%CE%AF%CE%B3%CF%81%CE%B9" TargetMode="External"/><Relationship Id="rId11" Type="http://schemas.openxmlformats.org/officeDocument/2006/relationships/hyperlink" Target="https://el.wikipedia.org/wiki/%CE%A0%CE%BF%CE%BB%CE%B9%CF%87%CE%BD%CE%AF%CF%84%CE%BF%CF%82" TargetMode="External"/><Relationship Id="rId24" Type="http://schemas.openxmlformats.org/officeDocument/2006/relationships/hyperlink" Target="https://el.wikipedia.org/wiki/%CE%88%CE%BB%CE%B1%CF%84%CE%BF" TargetMode="External"/><Relationship Id="rId32" Type="http://schemas.openxmlformats.org/officeDocument/2006/relationships/hyperlink" Target="https://el.wikipedia.org/w/index.php?title=%CE%A3%CE%BA%CE%BB%CE%AE%CE%B8%CF%81%CE%BF&amp;action=edit&amp;redlink=1" TargetMode="External"/><Relationship Id="rId5" Type="http://schemas.openxmlformats.org/officeDocument/2006/relationships/hyperlink" Target="https://el.wikipedia.org/wiki/%CE%91%CF%81%CE%B9%CE%B6%CF%8C%CE%BD%CE%B1" TargetMode="External"/><Relationship Id="rId15" Type="http://schemas.openxmlformats.org/officeDocument/2006/relationships/hyperlink" Target="https://el.wikipedia.org/w/index.php?title=%CE%91%CF%80%CE%BF%CE%BB%CE%B9%CE%B8%CF%89%CE%BC%CE%AD%CE%BD%CE%BF_%CE%B4%CE%AC%CF%83%CE%BF%CF%82_%CF%84%CE%B7%CF%82_%CE%9B%CE%AD%CF%83%CE%B2%CE%BF%CF%85&amp;veaction=edit&amp;section=3" TargetMode="External"/><Relationship Id="rId23" Type="http://schemas.openxmlformats.org/officeDocument/2006/relationships/hyperlink" Target="https://el.wikipedia.org/w/index.php?title=%CE%A0%CF%81%CF%89%CF%84%CE%BF%CF%80%CE%B5%CF%85%CE%BA%CE%AF%CE%B4%CE%B5%CF%82&amp;action=edit&amp;redlink=1" TargetMode="External"/><Relationship Id="rId28" Type="http://schemas.openxmlformats.org/officeDocument/2006/relationships/hyperlink" Target="https://el.wikipedia.org/w/index.php?title=%CE%9A%CE%B1%CE%BD%CE%B5%CE%BB%CE%BB%CF%8C%CE%B4%CE%B5%CE%BD%CE%B4%CF%81%CE%BF&amp;action=edit&amp;redlink=1" TargetMode="External"/><Relationship Id="rId10" Type="http://schemas.openxmlformats.org/officeDocument/2006/relationships/hyperlink" Target="https://el.wikipedia.org/wiki/%CE%9C%CE%AE%CE%B8%CF%85%CE%BC%CE%BD%CE%B1_%CE%9B%CE%AD%CF%83%CE%B2%CE%BF%CF%85" TargetMode="External"/><Relationship Id="rId19" Type="http://schemas.openxmlformats.org/officeDocument/2006/relationships/hyperlink" Target="https://el.wikipedia.org/wiki/%CE%A3%CE%B5%CE%BA%CF%8C%CE%B9%CE%B1" TargetMode="External"/><Relationship Id="rId31" Type="http://schemas.openxmlformats.org/officeDocument/2006/relationships/hyperlink" Target="https://el.wikipedia.org/wiki/%CE%9F%CE%BE%CE%B9%CE%AC" TargetMode="External"/><Relationship Id="rId4" Type="http://schemas.openxmlformats.org/officeDocument/2006/relationships/hyperlink" Target="https://el.wikipedia.org/wiki/%CE%95%CE%B8%CE%BD%CE%B9%CE%BA%CF%8C_%CE%A0%CE%AC%CF%81%CE%BA%CE%BF_%CE%91%CF%80%CE%BF%CE%BB%CE%B9%CE%B8%CF%89%CE%BC%CE%AD%CE%BD%CE%BF%CF%85_%CE%94%CE%AC%CF%83%CE%BF%CF%85%CF%82" TargetMode="External"/><Relationship Id="rId9" Type="http://schemas.openxmlformats.org/officeDocument/2006/relationships/hyperlink" Target="https://el.wikipedia.org/wiki/%CE%9B%CE%AD%CF%83%CE%B2%CE%BF%CF%82" TargetMode="External"/><Relationship Id="rId14" Type="http://schemas.openxmlformats.org/officeDocument/2006/relationships/hyperlink" Target="https://el.wikipedia.org/wiki/%CE%9C%CE%B5%CE%B9%CF%8C%CE%BA%CE%B1%CE%B9%CE%BD%CE%BF" TargetMode="External"/><Relationship Id="rId22" Type="http://schemas.openxmlformats.org/officeDocument/2006/relationships/hyperlink" Target="https://el.wikipedia.org/w/index.php?title=%CE%A4%CE%AC%CE%BE%CE%BF%CF%82&amp;action=edit&amp;redlink=1" TargetMode="External"/><Relationship Id="rId27" Type="http://schemas.openxmlformats.org/officeDocument/2006/relationships/hyperlink" Target="https://el.wikipedia.org/wiki/%CE%94%CE%AC%CF%86%CE%BD%CE%B7_(%CF%86%CF%85%CF%84%CF%8C)" TargetMode="External"/><Relationship Id="rId30" Type="http://schemas.openxmlformats.org/officeDocument/2006/relationships/hyperlink" Target="https://el.wikipedia.org/wiki/%CE%94%CF%81%CF%85%CF%82" TargetMode="External"/><Relationship Id="rId35" Type="http://schemas.openxmlformats.org/officeDocument/2006/relationships/hyperlink" Target="https://el.wikipedia.org/wiki/%CE%9A%CE%B1%CF%81%CF%85%CE%B4%CE%B9%CE%AC" TargetMode="External"/><Relationship Id="rId8" Type="http://schemas.openxmlformats.org/officeDocument/2006/relationships/hyperlink" Target="https://el.wikipedia.org/wiki/%CE%86%CE%BD%CF%84%CE%B9%CF%83%CF%83%CE%B1_%CE%9B%CE%AD%CF%83%CE%B2%CE%BF%CF%85" TargetMode="External"/></Relationships>
</file>

<file path=ppt/notesSlides/_rels/notesSlide13.xml.rels><?xml version="1.0" encoding="UTF-8" standalone="yes"?>
<Relationships xmlns="http://schemas.openxmlformats.org/package/2006/relationships"><Relationship Id="rId13" Type="http://schemas.openxmlformats.org/officeDocument/2006/relationships/hyperlink" Target="https://el.wikipedia.org/wiki/%CE%9F%CE%BB%CE%B9%CE%B3%CF%8C%CE%BA%CE%B1%CE%B9%CE%BD%CE%BF" TargetMode="External"/><Relationship Id="rId18" Type="http://schemas.openxmlformats.org/officeDocument/2006/relationships/hyperlink" Target="https://el.wikipedia.org/wiki/%CE%91%CF%80%CE%BF%CE%BB%CE%B9%CE%B8%CF%89%CE%BC%CE%AD%CE%BD%CE%BF_%CE%B4%CE%AC%CF%83%CE%BF%CF%82_%CF%84%CE%B7%CF%82_%CE%9B%CE%AD%CF%83%CE%B2%CE%BF%CF%85" TargetMode="External"/><Relationship Id="rId26" Type="http://schemas.openxmlformats.org/officeDocument/2006/relationships/hyperlink" Target="https://el.wikipedia.org/wiki/%CE%9B%CE%B5%CF%8D%CE%BA%CE%B1" TargetMode="External"/><Relationship Id="rId3" Type="http://schemas.openxmlformats.org/officeDocument/2006/relationships/hyperlink" Target="https://el.wikipedia.org/wiki/%CE%91%CF%80%CE%BF%CE%BB%CE%AF%CE%B8%CF%89%CE%BC%CE%B1" TargetMode="External"/><Relationship Id="rId21" Type="http://schemas.openxmlformats.org/officeDocument/2006/relationships/hyperlink" Target="https://el.wikipedia.org/wiki/%CE%9A%CF%85%CF%80%CE%B1%CF%81%CE%AF%CF%83%CF%83%CE%B9" TargetMode="External"/><Relationship Id="rId34" Type="http://schemas.openxmlformats.org/officeDocument/2006/relationships/hyperlink" Target="https://el.wikipedia.org/wiki/%CE%A3%CF%86%CE%AD%CE%BD%CE%B4%CE%B1%CE%BC%CE%BF%CF%82" TargetMode="External"/><Relationship Id="rId7" Type="http://schemas.openxmlformats.org/officeDocument/2006/relationships/hyperlink" Target="https://el.wikipedia.org/wiki/%CE%95%CF%81%CE%B5%CF%83%CF%8C%CF%82" TargetMode="External"/><Relationship Id="rId12" Type="http://schemas.openxmlformats.org/officeDocument/2006/relationships/hyperlink" Target="https://el.wikipedia.org/wiki/%CE%A0%CE%BB%CF%89%CE%BC%CE%AC%CF%81%CE%B9" TargetMode="External"/><Relationship Id="rId17" Type="http://schemas.openxmlformats.org/officeDocument/2006/relationships/hyperlink" Target="https://el.wikipedia.org/wiki/%CE%A6%CE%BF%CE%AF%CE%BD%CE%B9%CE%BA%CE%B1%CF%82_(%CF%86%CF%85%CF%84%CF%8C)" TargetMode="External"/><Relationship Id="rId25" Type="http://schemas.openxmlformats.org/officeDocument/2006/relationships/hyperlink" Target="https://el.wikipedia.org/w/index.php?title=%CE%9A%CF%85%CF%80%CE%B1%CF%81%CE%B9%CF%83%CF%83%CE%AF%CE%B4%CE%B5%CF%82&amp;action=edit&amp;redlink=1" TargetMode="External"/><Relationship Id="rId33" Type="http://schemas.openxmlformats.org/officeDocument/2006/relationships/hyperlink" Target="https://el.wikipedia.org/wiki/%CE%92%CE%AC%CF%84%CE%BF%CF%82" TargetMode="External"/><Relationship Id="rId2" Type="http://schemas.openxmlformats.org/officeDocument/2006/relationships/slide" Target="../slides/slide21.xml"/><Relationship Id="rId16" Type="http://schemas.openxmlformats.org/officeDocument/2006/relationships/hyperlink" Target="https://el.wikipedia.org/w/index.php?title=%CE%91%CF%80%CE%BF%CE%BB%CE%B9%CE%B8%CF%89%CE%BC%CE%AD%CE%BD%CE%BF_%CE%B4%CE%AC%CF%83%CE%BF%CF%82_%CF%84%CE%B7%CF%82_%CE%9B%CE%AD%CF%83%CE%B2%CE%BF%CF%85&amp;action=edit&amp;section=3" TargetMode="External"/><Relationship Id="rId20" Type="http://schemas.openxmlformats.org/officeDocument/2006/relationships/hyperlink" Target="https://el.wikipedia.org/wiki/%CE%A0%CE%B5%CF%8D%CE%BA%CE%BF" TargetMode="External"/><Relationship Id="rId29" Type="http://schemas.openxmlformats.org/officeDocument/2006/relationships/hyperlink" Target="https://el.wikipedia.org/wiki/%CE%A0%CE%BB%CE%AC%CF%84%CE%B1%CE%BD%CE%BF%CF%82" TargetMode="External"/><Relationship Id="rId1" Type="http://schemas.openxmlformats.org/officeDocument/2006/relationships/notesMaster" Target="../notesMasters/notesMaster1.xml"/><Relationship Id="rId6" Type="http://schemas.openxmlformats.org/officeDocument/2006/relationships/hyperlink" Target="https://el.wikipedia.org/wiki/%CE%A3%CE%AF%CE%B3%CF%81%CE%B9" TargetMode="External"/><Relationship Id="rId11" Type="http://schemas.openxmlformats.org/officeDocument/2006/relationships/hyperlink" Target="https://el.wikipedia.org/wiki/%CE%A0%CE%BF%CE%BB%CE%B9%CF%87%CE%BD%CE%AF%CF%84%CE%BF%CF%82" TargetMode="External"/><Relationship Id="rId24" Type="http://schemas.openxmlformats.org/officeDocument/2006/relationships/hyperlink" Target="https://el.wikipedia.org/wiki/%CE%88%CE%BB%CE%B1%CF%84%CE%BF" TargetMode="External"/><Relationship Id="rId32" Type="http://schemas.openxmlformats.org/officeDocument/2006/relationships/hyperlink" Target="https://el.wikipedia.org/w/index.php?title=%CE%A3%CE%BA%CE%BB%CE%AE%CE%B8%CF%81%CE%BF&amp;action=edit&amp;redlink=1" TargetMode="External"/><Relationship Id="rId5" Type="http://schemas.openxmlformats.org/officeDocument/2006/relationships/hyperlink" Target="https://el.wikipedia.org/wiki/%CE%91%CF%81%CE%B9%CE%B6%CF%8C%CE%BD%CE%B1" TargetMode="External"/><Relationship Id="rId15" Type="http://schemas.openxmlformats.org/officeDocument/2006/relationships/hyperlink" Target="https://el.wikipedia.org/w/index.php?title=%CE%91%CF%80%CE%BF%CE%BB%CE%B9%CE%B8%CF%89%CE%BC%CE%AD%CE%BD%CE%BF_%CE%B4%CE%AC%CF%83%CE%BF%CF%82_%CF%84%CE%B7%CF%82_%CE%9B%CE%AD%CF%83%CE%B2%CE%BF%CF%85&amp;veaction=edit&amp;section=3" TargetMode="External"/><Relationship Id="rId23" Type="http://schemas.openxmlformats.org/officeDocument/2006/relationships/hyperlink" Target="https://el.wikipedia.org/w/index.php?title=%CE%A0%CF%81%CF%89%CF%84%CE%BF%CF%80%CE%B5%CF%85%CE%BA%CE%AF%CE%B4%CE%B5%CF%82&amp;action=edit&amp;redlink=1" TargetMode="External"/><Relationship Id="rId28" Type="http://schemas.openxmlformats.org/officeDocument/2006/relationships/hyperlink" Target="https://el.wikipedia.org/w/index.php?title=%CE%9A%CE%B1%CE%BD%CE%B5%CE%BB%CE%BB%CF%8C%CE%B4%CE%B5%CE%BD%CE%B4%CF%81%CE%BF&amp;action=edit&amp;redlink=1" TargetMode="External"/><Relationship Id="rId10" Type="http://schemas.openxmlformats.org/officeDocument/2006/relationships/hyperlink" Target="https://el.wikipedia.org/wiki/%CE%9C%CE%AE%CE%B8%CF%85%CE%BC%CE%BD%CE%B1_%CE%9B%CE%AD%CF%83%CE%B2%CE%BF%CF%85" TargetMode="External"/><Relationship Id="rId19" Type="http://schemas.openxmlformats.org/officeDocument/2006/relationships/hyperlink" Target="https://el.wikipedia.org/wiki/%CE%A3%CE%B5%CE%BA%CF%8C%CE%B9%CE%B1" TargetMode="External"/><Relationship Id="rId31" Type="http://schemas.openxmlformats.org/officeDocument/2006/relationships/hyperlink" Target="https://el.wikipedia.org/wiki/%CE%9F%CE%BE%CE%B9%CE%AC" TargetMode="External"/><Relationship Id="rId4" Type="http://schemas.openxmlformats.org/officeDocument/2006/relationships/hyperlink" Target="https://el.wikipedia.org/wiki/%CE%95%CE%B8%CE%BD%CE%B9%CE%BA%CF%8C_%CE%A0%CE%AC%CF%81%CE%BA%CE%BF_%CE%91%CF%80%CE%BF%CE%BB%CE%B9%CE%B8%CF%89%CE%BC%CE%AD%CE%BD%CE%BF%CF%85_%CE%94%CE%AC%CF%83%CE%BF%CF%85%CF%82" TargetMode="External"/><Relationship Id="rId9" Type="http://schemas.openxmlformats.org/officeDocument/2006/relationships/hyperlink" Target="https://el.wikipedia.org/wiki/%CE%9B%CE%AD%CF%83%CE%B2%CE%BF%CF%82" TargetMode="External"/><Relationship Id="rId14" Type="http://schemas.openxmlformats.org/officeDocument/2006/relationships/hyperlink" Target="https://el.wikipedia.org/wiki/%CE%9C%CE%B5%CE%B9%CF%8C%CE%BA%CE%B1%CE%B9%CE%BD%CE%BF" TargetMode="External"/><Relationship Id="rId22" Type="http://schemas.openxmlformats.org/officeDocument/2006/relationships/hyperlink" Target="https://el.wikipedia.org/w/index.php?title=%CE%A4%CE%AC%CE%BE%CE%BF%CF%82&amp;action=edit&amp;redlink=1" TargetMode="External"/><Relationship Id="rId27" Type="http://schemas.openxmlformats.org/officeDocument/2006/relationships/hyperlink" Target="https://el.wikipedia.org/wiki/%CE%94%CE%AC%CF%86%CE%BD%CE%B7_(%CF%86%CF%85%CF%84%CF%8C)" TargetMode="External"/><Relationship Id="rId30" Type="http://schemas.openxmlformats.org/officeDocument/2006/relationships/hyperlink" Target="https://el.wikipedia.org/wiki/%CE%94%CF%81%CF%85%CF%82" TargetMode="External"/><Relationship Id="rId35" Type="http://schemas.openxmlformats.org/officeDocument/2006/relationships/hyperlink" Target="https://el.wikipedia.org/wiki/%CE%9A%CE%B1%CF%81%CF%85%CE%B4%CE%B9%CE%AC" TargetMode="External"/><Relationship Id="rId8" Type="http://schemas.openxmlformats.org/officeDocument/2006/relationships/hyperlink" Target="https://el.wikipedia.org/wiki/%CE%86%CE%BD%CF%84%CE%B9%CF%83%CF%83%CE%B1_%CE%9B%CE%AD%CF%83%CE%B2%CE%BF%CF%85" TargetMode="External"/></Relationships>
</file>

<file path=ppt/notesSlides/_rels/notesSlide14.xml.rels><?xml version="1.0" encoding="UTF-8" standalone="yes"?>
<Relationships xmlns="http://schemas.openxmlformats.org/package/2006/relationships"><Relationship Id="rId13" Type="http://schemas.openxmlformats.org/officeDocument/2006/relationships/hyperlink" Target="https://el.wikipedia.org/wiki/%CE%9F%CE%BB%CE%B9%CE%B3%CF%8C%CE%BA%CE%B1%CE%B9%CE%BD%CE%BF" TargetMode="External"/><Relationship Id="rId18" Type="http://schemas.openxmlformats.org/officeDocument/2006/relationships/hyperlink" Target="https://el.wikipedia.org/wiki/%CE%91%CF%80%CE%BF%CE%BB%CE%B9%CE%B8%CF%89%CE%BC%CE%AD%CE%BD%CE%BF_%CE%B4%CE%AC%CF%83%CE%BF%CF%82_%CF%84%CE%B7%CF%82_%CE%9B%CE%AD%CF%83%CE%B2%CE%BF%CF%85" TargetMode="External"/><Relationship Id="rId26" Type="http://schemas.openxmlformats.org/officeDocument/2006/relationships/hyperlink" Target="https://el.wikipedia.org/wiki/%CE%9B%CE%B5%CF%8D%CE%BA%CE%B1" TargetMode="External"/><Relationship Id="rId3" Type="http://schemas.openxmlformats.org/officeDocument/2006/relationships/hyperlink" Target="https://el.wikipedia.org/wiki/%CE%91%CF%80%CE%BF%CE%BB%CE%AF%CE%B8%CF%89%CE%BC%CE%B1" TargetMode="External"/><Relationship Id="rId21" Type="http://schemas.openxmlformats.org/officeDocument/2006/relationships/hyperlink" Target="https://el.wikipedia.org/wiki/%CE%9A%CF%85%CF%80%CE%B1%CF%81%CE%AF%CF%83%CF%83%CE%B9" TargetMode="External"/><Relationship Id="rId34" Type="http://schemas.openxmlformats.org/officeDocument/2006/relationships/hyperlink" Target="https://el.wikipedia.org/wiki/%CE%A3%CF%86%CE%AD%CE%BD%CE%B4%CE%B1%CE%BC%CE%BF%CF%82" TargetMode="External"/><Relationship Id="rId7" Type="http://schemas.openxmlformats.org/officeDocument/2006/relationships/hyperlink" Target="https://el.wikipedia.org/wiki/%CE%95%CF%81%CE%B5%CF%83%CF%8C%CF%82" TargetMode="External"/><Relationship Id="rId12" Type="http://schemas.openxmlformats.org/officeDocument/2006/relationships/hyperlink" Target="https://el.wikipedia.org/wiki/%CE%A0%CE%BB%CF%89%CE%BC%CE%AC%CF%81%CE%B9" TargetMode="External"/><Relationship Id="rId17" Type="http://schemas.openxmlformats.org/officeDocument/2006/relationships/hyperlink" Target="https://el.wikipedia.org/wiki/%CE%A6%CE%BF%CE%AF%CE%BD%CE%B9%CE%BA%CE%B1%CF%82_(%CF%86%CF%85%CF%84%CF%8C)" TargetMode="External"/><Relationship Id="rId25" Type="http://schemas.openxmlformats.org/officeDocument/2006/relationships/hyperlink" Target="https://el.wikipedia.org/w/index.php?title=%CE%9A%CF%85%CF%80%CE%B1%CF%81%CE%B9%CF%83%CF%83%CE%AF%CE%B4%CE%B5%CF%82&amp;action=edit&amp;redlink=1" TargetMode="External"/><Relationship Id="rId33" Type="http://schemas.openxmlformats.org/officeDocument/2006/relationships/hyperlink" Target="https://el.wikipedia.org/wiki/%CE%92%CE%AC%CF%84%CE%BF%CF%82" TargetMode="External"/><Relationship Id="rId2" Type="http://schemas.openxmlformats.org/officeDocument/2006/relationships/slide" Target="../slides/slide22.xml"/><Relationship Id="rId16" Type="http://schemas.openxmlformats.org/officeDocument/2006/relationships/hyperlink" Target="https://el.wikipedia.org/w/index.php?title=%CE%91%CF%80%CE%BF%CE%BB%CE%B9%CE%B8%CF%89%CE%BC%CE%AD%CE%BD%CE%BF_%CE%B4%CE%AC%CF%83%CE%BF%CF%82_%CF%84%CE%B7%CF%82_%CE%9B%CE%AD%CF%83%CE%B2%CE%BF%CF%85&amp;action=edit&amp;section=3" TargetMode="External"/><Relationship Id="rId20" Type="http://schemas.openxmlformats.org/officeDocument/2006/relationships/hyperlink" Target="https://el.wikipedia.org/wiki/%CE%A0%CE%B5%CF%8D%CE%BA%CE%BF" TargetMode="External"/><Relationship Id="rId29" Type="http://schemas.openxmlformats.org/officeDocument/2006/relationships/hyperlink" Target="https://el.wikipedia.org/wiki/%CE%A0%CE%BB%CE%AC%CF%84%CE%B1%CE%BD%CE%BF%CF%82" TargetMode="External"/><Relationship Id="rId1" Type="http://schemas.openxmlformats.org/officeDocument/2006/relationships/notesMaster" Target="../notesMasters/notesMaster1.xml"/><Relationship Id="rId6" Type="http://schemas.openxmlformats.org/officeDocument/2006/relationships/hyperlink" Target="https://el.wikipedia.org/wiki/%CE%A3%CE%AF%CE%B3%CF%81%CE%B9" TargetMode="External"/><Relationship Id="rId11" Type="http://schemas.openxmlformats.org/officeDocument/2006/relationships/hyperlink" Target="https://el.wikipedia.org/wiki/%CE%A0%CE%BF%CE%BB%CE%B9%CF%87%CE%BD%CE%AF%CF%84%CE%BF%CF%82" TargetMode="External"/><Relationship Id="rId24" Type="http://schemas.openxmlformats.org/officeDocument/2006/relationships/hyperlink" Target="https://el.wikipedia.org/wiki/%CE%88%CE%BB%CE%B1%CF%84%CE%BF" TargetMode="External"/><Relationship Id="rId32" Type="http://schemas.openxmlformats.org/officeDocument/2006/relationships/hyperlink" Target="https://el.wikipedia.org/w/index.php?title=%CE%A3%CE%BA%CE%BB%CE%AE%CE%B8%CF%81%CE%BF&amp;action=edit&amp;redlink=1" TargetMode="External"/><Relationship Id="rId5" Type="http://schemas.openxmlformats.org/officeDocument/2006/relationships/hyperlink" Target="https://el.wikipedia.org/wiki/%CE%91%CF%81%CE%B9%CE%B6%CF%8C%CE%BD%CE%B1" TargetMode="External"/><Relationship Id="rId15" Type="http://schemas.openxmlformats.org/officeDocument/2006/relationships/hyperlink" Target="https://el.wikipedia.org/w/index.php?title=%CE%91%CF%80%CE%BF%CE%BB%CE%B9%CE%B8%CF%89%CE%BC%CE%AD%CE%BD%CE%BF_%CE%B4%CE%AC%CF%83%CE%BF%CF%82_%CF%84%CE%B7%CF%82_%CE%9B%CE%AD%CF%83%CE%B2%CE%BF%CF%85&amp;veaction=edit&amp;section=3" TargetMode="External"/><Relationship Id="rId23" Type="http://schemas.openxmlformats.org/officeDocument/2006/relationships/hyperlink" Target="https://el.wikipedia.org/w/index.php?title=%CE%A0%CF%81%CF%89%CF%84%CE%BF%CF%80%CE%B5%CF%85%CE%BA%CE%AF%CE%B4%CE%B5%CF%82&amp;action=edit&amp;redlink=1" TargetMode="External"/><Relationship Id="rId28" Type="http://schemas.openxmlformats.org/officeDocument/2006/relationships/hyperlink" Target="https://el.wikipedia.org/w/index.php?title=%CE%9A%CE%B1%CE%BD%CE%B5%CE%BB%CE%BB%CF%8C%CE%B4%CE%B5%CE%BD%CE%B4%CF%81%CE%BF&amp;action=edit&amp;redlink=1" TargetMode="External"/><Relationship Id="rId10" Type="http://schemas.openxmlformats.org/officeDocument/2006/relationships/hyperlink" Target="https://el.wikipedia.org/wiki/%CE%9C%CE%AE%CE%B8%CF%85%CE%BC%CE%BD%CE%B1_%CE%9B%CE%AD%CF%83%CE%B2%CE%BF%CF%85" TargetMode="External"/><Relationship Id="rId19" Type="http://schemas.openxmlformats.org/officeDocument/2006/relationships/hyperlink" Target="https://el.wikipedia.org/wiki/%CE%A3%CE%B5%CE%BA%CF%8C%CE%B9%CE%B1" TargetMode="External"/><Relationship Id="rId31" Type="http://schemas.openxmlformats.org/officeDocument/2006/relationships/hyperlink" Target="https://el.wikipedia.org/wiki/%CE%9F%CE%BE%CE%B9%CE%AC" TargetMode="External"/><Relationship Id="rId4" Type="http://schemas.openxmlformats.org/officeDocument/2006/relationships/hyperlink" Target="https://el.wikipedia.org/wiki/%CE%95%CE%B8%CE%BD%CE%B9%CE%BA%CF%8C_%CE%A0%CE%AC%CF%81%CE%BA%CE%BF_%CE%91%CF%80%CE%BF%CE%BB%CE%B9%CE%B8%CF%89%CE%BC%CE%AD%CE%BD%CE%BF%CF%85_%CE%94%CE%AC%CF%83%CE%BF%CF%85%CF%82" TargetMode="External"/><Relationship Id="rId9" Type="http://schemas.openxmlformats.org/officeDocument/2006/relationships/hyperlink" Target="https://el.wikipedia.org/wiki/%CE%9B%CE%AD%CF%83%CE%B2%CE%BF%CF%82" TargetMode="External"/><Relationship Id="rId14" Type="http://schemas.openxmlformats.org/officeDocument/2006/relationships/hyperlink" Target="https://el.wikipedia.org/wiki/%CE%9C%CE%B5%CE%B9%CF%8C%CE%BA%CE%B1%CE%B9%CE%BD%CE%BF" TargetMode="External"/><Relationship Id="rId22" Type="http://schemas.openxmlformats.org/officeDocument/2006/relationships/hyperlink" Target="https://el.wikipedia.org/w/index.php?title=%CE%A4%CE%AC%CE%BE%CE%BF%CF%82&amp;action=edit&amp;redlink=1" TargetMode="External"/><Relationship Id="rId27" Type="http://schemas.openxmlformats.org/officeDocument/2006/relationships/hyperlink" Target="https://el.wikipedia.org/wiki/%CE%94%CE%AC%CF%86%CE%BD%CE%B7_(%CF%86%CF%85%CF%84%CF%8C)" TargetMode="External"/><Relationship Id="rId30" Type="http://schemas.openxmlformats.org/officeDocument/2006/relationships/hyperlink" Target="https://el.wikipedia.org/wiki/%CE%94%CF%81%CF%85%CF%82" TargetMode="External"/><Relationship Id="rId35" Type="http://schemas.openxmlformats.org/officeDocument/2006/relationships/hyperlink" Target="https://el.wikipedia.org/wiki/%CE%9A%CE%B1%CF%81%CF%85%CE%B4%CE%B9%CE%AC" TargetMode="External"/><Relationship Id="rId8" Type="http://schemas.openxmlformats.org/officeDocument/2006/relationships/hyperlink" Target="https://el.wikipedia.org/wiki/%CE%86%CE%BD%CF%84%CE%B9%CF%83%CF%83%CE%B1_%CE%9B%CE%AD%CF%83%CE%B2%CE%BF%CF%85"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42CB750-064C-4D3F-892E-E10F7BD95F20}" type="slidenum">
              <a:rPr lang="el-GR" altLang="el-GR" smtClean="0"/>
              <a:pPr/>
              <a:t>18</a:t>
            </a:fld>
            <a:endParaRPr lang="el-GR" altLang="el-GR"/>
          </a:p>
        </p:txBody>
      </p:sp>
      <p:sp>
        <p:nvSpPr>
          <p:cNvPr id="49155" name="Rectangle 2"/>
          <p:cNvSpPr>
            <a:spLocks noGrp="1" noRot="1" noChangeAspect="1" noChangeArrowheads="1" noTextEdit="1"/>
          </p:cNvSpPr>
          <p:nvPr>
            <p:ph type="sldImg"/>
          </p:nvPr>
        </p:nvSpPr>
        <p:spPr>
          <a:xfrm>
            <a:off x="1119188" y="668338"/>
            <a:ext cx="4618037" cy="3463925"/>
          </a:xfrm>
          <a:ln/>
        </p:spPr>
      </p:sp>
      <p:sp>
        <p:nvSpPr>
          <p:cNvPr id="49156" name="Rectangle 3"/>
          <p:cNvSpPr>
            <a:spLocks noGrp="1" noChangeArrowheads="1"/>
          </p:cNvSpPr>
          <p:nvPr>
            <p:ph type="body" idx="1"/>
          </p:nvPr>
        </p:nvSpPr>
        <p:spPr>
          <a:xfrm>
            <a:off x="923925" y="4354513"/>
            <a:ext cx="5008563" cy="4127500"/>
          </a:xfrm>
          <a:noFill/>
          <a:ln/>
        </p:spPr>
        <p:txBody>
          <a:bodyPr lIns="88615" tIns="44307" rIns="88615" bIns="44307"/>
          <a:lstStyle/>
          <a:p>
            <a:endParaRPr lang="fr-F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l-GR" dirty="0" err="1"/>
              <a:t>Σίγρι</a:t>
            </a:r>
            <a:r>
              <a:rPr lang="el-GR" dirty="0"/>
              <a:t>, </a:t>
            </a:r>
            <a:r>
              <a:rPr lang="el-GR" dirty="0" err="1"/>
              <a:t>φωτ</a:t>
            </a:r>
            <a:r>
              <a:rPr lang="el-GR" dirty="0"/>
              <a:t>. Κ. Θάνος</a:t>
            </a:r>
          </a:p>
          <a:p>
            <a:r>
              <a:rPr lang="el-GR" sz="1200" b="0" i="0" kern="1200" dirty="0">
                <a:solidFill>
                  <a:schemeClr val="tx1"/>
                </a:solidFill>
                <a:latin typeface="+mn-lt"/>
                <a:ea typeface="+mn-ea"/>
                <a:cs typeface="+mn-cs"/>
              </a:rPr>
              <a:t>ΒΙΚΙΠΑΙΔΕΙΑ</a:t>
            </a:r>
          </a:p>
          <a:p>
            <a:r>
              <a:rPr lang="el-GR" sz="1200" b="0" i="0" kern="1200" dirty="0">
                <a:solidFill>
                  <a:schemeClr val="tx1"/>
                </a:solidFill>
                <a:latin typeface="+mn-lt"/>
                <a:ea typeface="+mn-ea"/>
                <a:cs typeface="+mn-cs"/>
              </a:rPr>
              <a:t>Το </a:t>
            </a:r>
            <a:r>
              <a:rPr lang="el-GR" sz="1200" b="1" i="0" kern="1200" dirty="0">
                <a:solidFill>
                  <a:schemeClr val="tx1"/>
                </a:solidFill>
                <a:latin typeface="+mn-lt"/>
                <a:ea typeface="+mn-ea"/>
                <a:cs typeface="+mn-cs"/>
              </a:rPr>
              <a:t>Απολιθωμένο δάσος της Λέσβου</a:t>
            </a:r>
            <a:r>
              <a:rPr lang="el-GR" sz="1200" b="0" i="0" kern="1200" dirty="0">
                <a:solidFill>
                  <a:schemeClr val="tx1"/>
                </a:solidFill>
                <a:latin typeface="+mn-lt"/>
                <a:ea typeface="+mn-ea"/>
                <a:cs typeface="+mn-cs"/>
              </a:rPr>
              <a:t> είναι ένα από τα δύο μεγαλύτερα </a:t>
            </a:r>
            <a:r>
              <a:rPr lang="el-GR" sz="1200" b="0" i="0" u="none" strike="noStrike" kern="1200" dirty="0">
                <a:solidFill>
                  <a:schemeClr val="tx1"/>
                </a:solidFill>
                <a:latin typeface="+mn-lt"/>
                <a:ea typeface="+mn-ea"/>
                <a:cs typeface="+mn-cs"/>
                <a:hlinkClick r:id="rId3" tooltip="Απολίθωμα"/>
              </a:rPr>
              <a:t>απολιθωμένα</a:t>
            </a:r>
            <a:r>
              <a:rPr lang="el-GR" sz="1200" b="0" i="0" kern="1200" dirty="0">
                <a:solidFill>
                  <a:schemeClr val="tx1"/>
                </a:solidFill>
                <a:latin typeface="+mn-lt"/>
                <a:ea typeface="+mn-ea"/>
                <a:cs typeface="+mn-cs"/>
              </a:rPr>
              <a:t> δάση στον κόσμο (το άλλο είναι το </a:t>
            </a:r>
            <a:r>
              <a:rPr lang="el-GR" sz="1200" b="0" i="0" u="none" strike="noStrike" kern="1200" dirty="0">
                <a:solidFill>
                  <a:schemeClr val="tx1"/>
                </a:solidFill>
                <a:latin typeface="+mn-lt"/>
                <a:ea typeface="+mn-ea"/>
                <a:cs typeface="+mn-cs"/>
                <a:hlinkClick r:id="rId4" tooltip="Εθνικό Πάρκο Απολιθωμένου Δάσους"/>
              </a:rPr>
              <a:t>Εθνικό Πάρκο Απολιθωμένου Δάσους</a:t>
            </a:r>
            <a:r>
              <a:rPr lang="el-GR" sz="1200" b="0" i="0" kern="1200" dirty="0">
                <a:solidFill>
                  <a:schemeClr val="tx1"/>
                </a:solidFill>
                <a:latin typeface="+mn-lt"/>
                <a:ea typeface="+mn-ea"/>
                <a:cs typeface="+mn-cs"/>
              </a:rPr>
              <a:t> στην </a:t>
            </a:r>
            <a:r>
              <a:rPr lang="el-GR" sz="1200" b="0" i="0" u="none" strike="noStrike" kern="1200" dirty="0">
                <a:solidFill>
                  <a:schemeClr val="tx1"/>
                </a:solidFill>
                <a:latin typeface="+mn-lt"/>
                <a:ea typeface="+mn-ea"/>
                <a:cs typeface="+mn-cs"/>
                <a:hlinkClick r:id="rId5" tooltip="Αριζόνα"/>
              </a:rPr>
              <a:t>Αριζόνα</a:t>
            </a:r>
            <a:r>
              <a:rPr lang="el-GR" sz="1200" b="0" i="0" kern="1200" dirty="0">
                <a:solidFill>
                  <a:schemeClr val="tx1"/>
                </a:solidFill>
                <a:latin typeface="+mn-lt"/>
                <a:ea typeface="+mn-ea"/>
                <a:cs typeface="+mn-cs"/>
              </a:rPr>
              <a:t>). Απολιθωμένοι κορμοί βρίσκονται διάσπαρτοι σε μία έκταση 150 τετραγωνικών χιλιομέτρων που περικλείεται από τους οικισμούς </a:t>
            </a:r>
            <a:r>
              <a:rPr lang="el-GR" sz="1200" b="0" i="0" u="none" strike="noStrike" kern="1200" dirty="0" err="1">
                <a:solidFill>
                  <a:schemeClr val="tx1"/>
                </a:solidFill>
                <a:latin typeface="+mn-lt"/>
                <a:ea typeface="+mn-ea"/>
                <a:cs typeface="+mn-cs"/>
                <a:hlinkClick r:id="rId6" tooltip="Σίγρι"/>
              </a:rPr>
              <a:t>Σίγρι</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7" tooltip="Ερεσός"/>
              </a:rPr>
              <a:t>Ερεσός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8" tooltip="Άντισσα Λέσβου"/>
              </a:rPr>
              <a:t>Άντισσα</a:t>
            </a:r>
            <a:r>
              <a:rPr lang="el-GR" sz="1200" b="0" i="0" kern="1200" dirty="0">
                <a:solidFill>
                  <a:schemeClr val="tx1"/>
                </a:solidFill>
                <a:latin typeface="+mn-lt"/>
                <a:ea typeface="+mn-ea"/>
                <a:cs typeface="+mn-cs"/>
              </a:rPr>
              <a:t> στη δυτική </a:t>
            </a:r>
            <a:r>
              <a:rPr lang="el-GR" sz="1200" b="0" i="0" u="none" strike="noStrike" kern="1200" dirty="0">
                <a:solidFill>
                  <a:schemeClr val="tx1"/>
                </a:solidFill>
                <a:latin typeface="+mn-lt"/>
                <a:ea typeface="+mn-ea"/>
                <a:cs typeface="+mn-cs"/>
                <a:hlinkClick r:id="rId9" tooltip="Λέσβος"/>
              </a:rPr>
              <a:t>Λέσβο</a:t>
            </a:r>
            <a:r>
              <a:rPr lang="el-GR" sz="1200" b="0" i="0" kern="1200" dirty="0">
                <a:solidFill>
                  <a:schemeClr val="tx1"/>
                </a:solidFill>
                <a:latin typeface="+mn-lt"/>
                <a:ea typeface="+mn-ea"/>
                <a:cs typeface="+mn-cs"/>
              </a:rPr>
              <a:t>. Μεμονωμένα απολιθώματα βρίσκονται και σε πολλά άλλα μέρη του νησιού, συμπεριλαμβανομένων των χωριών </a:t>
            </a:r>
            <a:r>
              <a:rPr lang="el-GR" sz="1200" b="0" i="0" u="none" strike="noStrike" kern="1200" dirty="0" err="1">
                <a:solidFill>
                  <a:schemeClr val="tx1"/>
                </a:solidFill>
                <a:latin typeface="+mn-lt"/>
                <a:ea typeface="+mn-ea"/>
                <a:cs typeface="+mn-cs"/>
                <a:hlinkClick r:id="rId10" tooltip="Μήθυμνα Λέσβου"/>
              </a:rPr>
              <a:t>Μόλυβος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11" tooltip="Πολιχνίτος"/>
              </a:rPr>
              <a:t>Πολιχνίτος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12" tooltip="Πλωμάρι"/>
              </a:rPr>
              <a:t>Πλωμάρι</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Άκρασι</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Ο σχηματισμός του απολιθωμένου δάσους σχετίζεται με την έντονη ηφαιστειακή δραστηριότητα που έλαβε χώρα στη Λέσβο κατά το τέλος του </a:t>
            </a:r>
            <a:r>
              <a:rPr lang="el-GR" sz="1200" b="0" i="0" u="none" strike="noStrike" kern="1200" dirty="0" err="1">
                <a:solidFill>
                  <a:schemeClr val="tx1"/>
                </a:solidFill>
                <a:latin typeface="+mn-lt"/>
                <a:ea typeface="+mn-ea"/>
                <a:cs typeface="+mn-cs"/>
                <a:hlinkClick r:id="rId13" tooltip="Ολιγόκαινο"/>
              </a:rPr>
              <a:t>Ολιγοκαίνου</a:t>
            </a:r>
            <a:r>
              <a:rPr lang="el-GR" sz="1200" b="0" i="0" kern="1200" dirty="0">
                <a:solidFill>
                  <a:schemeClr val="tx1"/>
                </a:solidFill>
                <a:latin typeface="+mn-lt"/>
                <a:ea typeface="+mn-ea"/>
                <a:cs typeface="+mn-cs"/>
              </a:rPr>
              <a:t> μέχρι το μέσο </a:t>
            </a:r>
            <a:r>
              <a:rPr lang="el-GR" sz="1200" b="0" i="0" u="none" strike="noStrike" kern="1200" dirty="0">
                <a:solidFill>
                  <a:schemeClr val="tx1"/>
                </a:solidFill>
                <a:latin typeface="+mn-lt"/>
                <a:ea typeface="+mn-ea"/>
                <a:cs typeface="+mn-cs"/>
                <a:hlinkClick r:id="rId14" tooltip="Μειόκαινο"/>
              </a:rPr>
              <a:t>Μειόκαινο</a:t>
            </a:r>
            <a:r>
              <a:rPr lang="el-GR" sz="1200" b="0" i="0" kern="1200" dirty="0">
                <a:solidFill>
                  <a:schemeClr val="tx1"/>
                </a:solidFill>
                <a:latin typeface="+mn-lt"/>
                <a:ea typeface="+mn-ea"/>
                <a:cs typeface="+mn-cs"/>
              </a:rPr>
              <a:t>, περίπου πριν 20 εκατομμύρια χρόνια. </a:t>
            </a:r>
          </a:p>
          <a:p>
            <a:r>
              <a:rPr lang="el-GR" sz="1200" b="0" i="0" kern="1200" dirty="0" err="1">
                <a:solidFill>
                  <a:schemeClr val="tx1"/>
                </a:solidFill>
                <a:latin typeface="+mn-lt"/>
                <a:ea typeface="+mn-ea"/>
                <a:cs typeface="+mn-cs"/>
              </a:rPr>
              <a:t>Παλαιοοικοσύστημα</a:t>
            </a:r>
            <a:r>
              <a:rPr lang="el-GR" sz="1200" b="0" i="0" kern="1200" dirty="0">
                <a:solidFill>
                  <a:schemeClr val="tx1"/>
                </a:solidFill>
                <a:latin typeface="+mn-lt"/>
                <a:ea typeface="+mn-ea"/>
                <a:cs typeface="+mn-cs"/>
              </a:rPr>
              <a:t>[</a:t>
            </a:r>
            <a:r>
              <a:rPr lang="el-GR" sz="1200" b="0" i="0" u="none" strike="noStrike" kern="1200" dirty="0">
                <a:solidFill>
                  <a:schemeClr val="tx1"/>
                </a:solidFill>
                <a:latin typeface="+mn-lt"/>
                <a:ea typeface="+mn-ea"/>
                <a:cs typeface="+mn-cs"/>
                <a:hlinkClick r:id="rId15" tooltip="Επεξεργασία ενότητας: Παλαιοοικοσύστημα"/>
              </a:rPr>
              <a:t>Επεξεργασία</a:t>
            </a:r>
            <a:r>
              <a:rPr lang="el-GR" sz="1200" b="0" i="0" kern="1200" dirty="0">
                <a:solidFill>
                  <a:schemeClr val="tx1"/>
                </a:solidFill>
                <a:latin typeface="+mn-lt"/>
                <a:ea typeface="+mn-ea"/>
                <a:cs typeface="+mn-cs"/>
              </a:rPr>
              <a:t> | </a:t>
            </a:r>
            <a:r>
              <a:rPr lang="el-GR" sz="1200" b="0" i="0" u="none" strike="noStrike" kern="1200" dirty="0">
                <a:solidFill>
                  <a:schemeClr val="tx1"/>
                </a:solidFill>
                <a:latin typeface="+mn-lt"/>
                <a:ea typeface="+mn-ea"/>
                <a:cs typeface="+mn-cs"/>
                <a:hlinkClick r:id="rId16" tooltip="Επεξεργασία ενότητας: Παλαιοοικοσύστημα"/>
              </a:rPr>
              <a:t>επεξεργασία κώδικα</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Από τη μελέτη της απολιθωμένης χλωρίδας προκύπτει ότι το κλίμα στην περιοχή του Αιγαίου πριν 20 εκατομμύρια χρόνια ήταν υποτροπικό που μεταβαλλόταν σε θερμό ηπειρωτικό. Σήμερα δάση ανάλογα με αυτό που βρισκόταν στην Λέσβο παρατηρούνται στην υποτροπική Ασία και Αμερική. Από τις ερευνητικές εργασίες του Μουσείου Φυσικής Ιστορίας Απολιθωμένου δάσους Λέσβου τα τελευταία δέκα χρόνια στη περιοχή του Απολιθωμένου Δάσους Λέσβου έχουν αποκαλυφθεί διαφορετικές ζώνες βλάστησης, συνθέτοντας έτσι την εικόνα της βλάστησης που επικρατούσε στην περιοχή πριν από 20 εκατομμύρια χρόνια. Το δάσος βρίσκεται σε μια ζώνη όπου υπάρχουν μικτά δάση κωνοφόρων ενώ σε χαμηλότερα υψόμετρα φύτρωναν </a:t>
            </a:r>
            <a:r>
              <a:rPr lang="el-GR" sz="1200" b="0" i="0" u="sng" kern="1200" dirty="0">
                <a:solidFill>
                  <a:schemeClr val="tx1"/>
                </a:solidFill>
                <a:latin typeface="+mn-lt"/>
                <a:ea typeface="+mn-ea"/>
                <a:cs typeface="+mn-cs"/>
                <a:hlinkClick r:id="rId17"/>
              </a:rPr>
              <a:t>φοινικόδεντρα</a:t>
            </a:r>
            <a:r>
              <a:rPr lang="el-GR" sz="1200" b="0" i="0" kern="1200" dirty="0">
                <a:solidFill>
                  <a:schemeClr val="tx1"/>
                </a:solidFill>
                <a:latin typeface="+mn-lt"/>
                <a:ea typeface="+mn-ea"/>
                <a:cs typeface="+mn-cs"/>
              </a:rPr>
              <a:t> και πλατύφυλλα φυτά.</a:t>
            </a:r>
            <a:r>
              <a:rPr lang="el-GR" sz="1200" b="0" i="0" u="none" strike="noStrike" kern="1200" baseline="30000" dirty="0">
                <a:solidFill>
                  <a:schemeClr val="tx1"/>
                </a:solidFill>
                <a:latin typeface="+mn-lt"/>
                <a:ea typeface="+mn-ea"/>
                <a:cs typeface="+mn-cs"/>
                <a:hlinkClick r:id="rId18"/>
              </a:rPr>
              <a:t>[11]</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Το απολιθωμένο δάσος αποτελείται κωνοφόρα, αγγειόσπερμα – ανθοφόρα φυτά, και λίγα πτεριδόφυτα. Στα κωνοφόρα περιλαμβάνεται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με τα είδη T. </a:t>
            </a:r>
            <a:r>
              <a:rPr lang="el-GR" sz="1200" b="0" i="0" kern="1200" dirty="0" err="1">
                <a:solidFill>
                  <a:schemeClr val="tx1"/>
                </a:solidFill>
                <a:latin typeface="+mn-lt"/>
                <a:ea typeface="+mn-ea"/>
                <a:cs typeface="+mn-cs"/>
              </a:rPr>
              <a:t>gyspaceum</a:t>
            </a:r>
            <a:r>
              <a:rPr lang="el-GR" sz="1200" b="0" i="0" kern="1200" dirty="0">
                <a:solidFill>
                  <a:schemeClr val="tx1"/>
                </a:solidFill>
                <a:latin typeface="+mn-lt"/>
                <a:ea typeface="+mn-ea"/>
                <a:cs typeface="+mn-cs"/>
              </a:rPr>
              <a:t> και T. </a:t>
            </a:r>
            <a:r>
              <a:rPr lang="el-GR" sz="1200" b="0" i="0" kern="1200" dirty="0" err="1">
                <a:solidFill>
                  <a:schemeClr val="tx1"/>
                </a:solidFill>
                <a:latin typeface="+mn-lt"/>
                <a:ea typeface="+mn-ea"/>
                <a:cs typeface="+mn-cs"/>
              </a:rPr>
              <a:t>albertense</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taxoxylon</a:t>
            </a:r>
            <a:r>
              <a:rPr lang="el-GR" sz="1200" b="0" i="0" kern="1200" dirty="0">
                <a:solidFill>
                  <a:schemeClr val="tx1"/>
                </a:solidFill>
                <a:latin typeface="+mn-lt"/>
                <a:ea typeface="+mn-ea"/>
                <a:cs typeface="+mn-cs"/>
              </a:rPr>
              <a:t>. Τα είδη αυτά είναι προγονικές μορφές της </a:t>
            </a:r>
            <a:r>
              <a:rPr lang="el-GR" sz="1200" b="0" i="0" u="none" strike="noStrike" kern="1200" dirty="0" err="1">
                <a:solidFill>
                  <a:schemeClr val="tx1"/>
                </a:solidFill>
                <a:latin typeface="+mn-lt"/>
                <a:ea typeface="+mn-ea"/>
                <a:cs typeface="+mn-cs"/>
                <a:hlinkClick r:id="rId19" tooltip="Σεκόια"/>
              </a:rPr>
              <a:t>σεκόιας</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0" tooltip="Πεύκο"/>
              </a:rPr>
              <a:t>πεύκου</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1" tooltip="Κυπαρίσσι"/>
              </a:rPr>
              <a:t>κυπαρισσιού</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2" tooltip="Τάξος (δεν έχει γραφτεί ακόμα)"/>
              </a:rPr>
              <a:t>τάξου</a:t>
            </a:r>
            <a:r>
              <a:rPr lang="el-GR" sz="1200" b="0" i="0" kern="1200" dirty="0">
                <a:solidFill>
                  <a:schemeClr val="tx1"/>
                </a:solidFill>
                <a:latin typeface="+mn-lt"/>
                <a:ea typeface="+mn-ea"/>
                <a:cs typeface="+mn-cs"/>
              </a:rPr>
              <a:t>, ενώ υπάρχουν και άλλα σπάνια ειδών των οποίων δεν υπάρχουν σύγχρονοι απόγονοι.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είναι προγονική μορφή του φυτού </a:t>
            </a:r>
            <a:r>
              <a:rPr lang="el-GR" sz="1200" b="0" i="0" u="none" strike="noStrike" kern="1200" dirty="0" err="1">
                <a:solidFill>
                  <a:schemeClr val="tx1"/>
                </a:solidFill>
                <a:latin typeface="+mn-lt"/>
                <a:ea typeface="+mn-ea"/>
                <a:cs typeface="+mn-cs"/>
                <a:hlinkClick r:id="rId19" tooltip="Σεκόια"/>
              </a:rPr>
              <a:t>σεκόια</a:t>
            </a:r>
            <a:r>
              <a:rPr lang="el-GR" sz="1200" b="0" i="0" kern="1200" dirty="0">
                <a:solidFill>
                  <a:schemeClr val="tx1"/>
                </a:solidFill>
                <a:latin typeface="+mn-lt"/>
                <a:ea typeface="+mn-ea"/>
                <a:cs typeface="+mn-cs"/>
              </a:rPr>
              <a:t>, που φύεται στις δυτικές ακτές των Ηνωμένων Πολιτειών. Υπολογίζεται ότι κάποια φυτά του γένους πρέπει να ξεπερνούσαν σε ύψος τα 100 μέτρα. Το είδος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paradoxum</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πεύκη</a:t>
            </a:r>
            <a:r>
              <a:rPr lang="el-GR" sz="1200" b="0" i="0" kern="1200" dirty="0">
                <a:solidFill>
                  <a:schemeClr val="tx1"/>
                </a:solidFill>
                <a:latin typeface="+mn-lt"/>
                <a:ea typeface="+mn-ea"/>
                <a:cs typeface="+mn-cs"/>
              </a:rPr>
              <a:t> η παράδοξη) παίζει σημαντικό ρόλο στην σύνθεση του δάσους κωνοφόρων. Το είδος ανήκει στην οικογένειες των </a:t>
            </a:r>
            <a:r>
              <a:rPr lang="el-GR" sz="1200" b="0" i="0" u="none" strike="noStrike" kern="1200" dirty="0" err="1">
                <a:solidFill>
                  <a:schemeClr val="tx1"/>
                </a:solidFill>
                <a:latin typeface="+mn-lt"/>
                <a:ea typeface="+mn-ea"/>
                <a:cs typeface="+mn-cs"/>
                <a:hlinkClick r:id="rId23" tooltip="Πρωτοπευκίδες (δεν έχει γραφτεί ακόμα)"/>
              </a:rPr>
              <a:t>πρωτοπευκίδων</a:t>
            </a:r>
            <a:r>
              <a:rPr lang="el-GR" sz="1200" b="0" i="0" kern="1200" dirty="0">
                <a:solidFill>
                  <a:schemeClr val="tx1"/>
                </a:solidFill>
                <a:latin typeface="+mn-lt"/>
                <a:ea typeface="+mn-ea"/>
                <a:cs typeface="+mn-cs"/>
              </a:rPr>
              <a:t> και προσδιορίστηκε για πρώτη φορά στο πάρκο. Αυτό το είδος έχει το χαρακτηριστικό ότι συνδυάζει τόσο χαρακτηριστικά </a:t>
            </a:r>
            <a:r>
              <a:rPr lang="el-GR" sz="1200" b="0" i="0" u="none" strike="noStrike" kern="1200" dirty="0">
                <a:solidFill>
                  <a:schemeClr val="tx1"/>
                </a:solidFill>
                <a:latin typeface="+mn-lt"/>
                <a:ea typeface="+mn-ea"/>
                <a:cs typeface="+mn-cs"/>
                <a:hlinkClick r:id="rId24" tooltip="Έλατο"/>
              </a:rPr>
              <a:t>ελάτου</a:t>
            </a:r>
            <a:r>
              <a:rPr lang="el-GR" sz="1200" b="0" i="0" kern="1200" dirty="0">
                <a:solidFill>
                  <a:schemeClr val="tx1"/>
                </a:solidFill>
                <a:latin typeface="+mn-lt"/>
                <a:ea typeface="+mn-ea"/>
                <a:cs typeface="+mn-cs"/>
              </a:rPr>
              <a:t>, όσο και πεύκου, των οποίων αποτελεί προγονική μορφή. Έχουν προσδιορισθεί επίσης φυτά της οικογένειας </a:t>
            </a:r>
            <a:r>
              <a:rPr lang="el-GR" sz="1200" b="0" i="0" u="none" strike="noStrike" kern="1200" dirty="0" err="1">
                <a:solidFill>
                  <a:schemeClr val="tx1"/>
                </a:solidFill>
                <a:latin typeface="+mn-lt"/>
                <a:ea typeface="+mn-ea"/>
                <a:cs typeface="+mn-cs"/>
                <a:hlinkClick r:id="rId25" tooltip="Κυπαρισσίδες (δεν έχει γραφτεί ακόμα)"/>
              </a:rPr>
              <a:t>κυπαρισσίδες</a:t>
            </a:r>
            <a:r>
              <a:rPr lang="el-GR" sz="1200" b="0" i="0" kern="1200" dirty="0">
                <a:solidFill>
                  <a:schemeClr val="tx1"/>
                </a:solidFill>
                <a:latin typeface="+mn-lt"/>
                <a:ea typeface="+mn-ea"/>
                <a:cs typeface="+mn-cs"/>
              </a:rPr>
              <a:t>, όπως το γένος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το σπάνιο κωνοφόρο </a:t>
            </a:r>
            <a:r>
              <a:rPr lang="el-GR" sz="1200" b="0" i="0" kern="1200" dirty="0" err="1">
                <a:solidFill>
                  <a:schemeClr val="tx1"/>
                </a:solidFill>
                <a:latin typeface="+mn-lt"/>
                <a:ea typeface="+mn-ea"/>
                <a:cs typeface="+mn-cs"/>
              </a:rPr>
              <a:t>Κουνιχάμια</a:t>
            </a:r>
            <a:r>
              <a:rPr lang="el-GR" sz="1200" b="0" i="0" kern="1200" dirty="0">
                <a:solidFill>
                  <a:schemeClr val="tx1"/>
                </a:solidFill>
                <a:latin typeface="+mn-lt"/>
                <a:ea typeface="+mn-ea"/>
                <a:cs typeface="+mn-cs"/>
              </a:rPr>
              <a:t> η </a:t>
            </a:r>
            <a:r>
              <a:rPr lang="el-GR" sz="1200" b="0" i="0" kern="1200" dirty="0" err="1">
                <a:solidFill>
                  <a:schemeClr val="tx1"/>
                </a:solidFill>
                <a:latin typeface="+mn-lt"/>
                <a:ea typeface="+mn-ea"/>
                <a:cs typeface="+mn-cs"/>
              </a:rPr>
              <a:t>μειοκαινική</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Τα αγγειόσπερμα – ανθοφόρα φυτά περιλαμβάνουν αντιπρόσωπους των ειδών </a:t>
            </a:r>
            <a:r>
              <a:rPr lang="el-GR" sz="1200" b="0" i="0" u="none" strike="noStrike" kern="1200" dirty="0">
                <a:solidFill>
                  <a:schemeClr val="tx1"/>
                </a:solidFill>
                <a:latin typeface="+mn-lt"/>
                <a:ea typeface="+mn-ea"/>
                <a:cs typeface="+mn-cs"/>
                <a:hlinkClick r:id="rId26" tooltip="Λεύκα"/>
              </a:rPr>
              <a:t>Λεύκα</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7" tooltip="Δάφνη (φυτό)"/>
              </a:rPr>
              <a:t>Δάφνη</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28" tooltip="Κανελλόδενδρο (δεν έχει γραφτεί ακόμα)"/>
              </a:rPr>
              <a:t>Κανελλόδενδρο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9" tooltip="Πλάτανος"/>
              </a:rPr>
              <a:t>Πλάτανος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0" tooltip="Δρυς"/>
              </a:rPr>
              <a:t>Δρυς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1" tooltip="Οξιά"/>
              </a:rPr>
              <a:t>Οξιά</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2" tooltip="Σκλήθρο (δεν έχει γραφτεί ακόμα)"/>
              </a:rPr>
              <a:t>Σκλήθρο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3" tooltip="Βάτος"/>
              </a:rPr>
              <a:t>Βάτος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4" tooltip="Σφένδαμος"/>
              </a:rPr>
              <a:t>Σφένδαμος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35" tooltip="Καρυδιά"/>
              </a:rPr>
              <a:t>Καρυδιά</a:t>
            </a:r>
            <a:r>
              <a:rPr lang="el-GR" sz="1200" b="0" i="0" kern="1200" dirty="0">
                <a:solidFill>
                  <a:schemeClr val="tx1"/>
                </a:solidFill>
                <a:latin typeface="+mn-lt"/>
                <a:ea typeface="+mn-ea"/>
                <a:cs typeface="+mn-cs"/>
              </a:rPr>
              <a:t>. Επίσης, έχουν προσδιοριστεί πολλά είδη </a:t>
            </a:r>
            <a:r>
              <a:rPr lang="el-GR" sz="1200" b="0" i="0" kern="1200" dirty="0" err="1">
                <a:solidFill>
                  <a:schemeClr val="tx1"/>
                </a:solidFill>
                <a:latin typeface="+mn-lt"/>
                <a:ea typeface="+mn-ea"/>
                <a:cs typeface="+mn-cs"/>
              </a:rPr>
              <a:t>φοινικίδων</a:t>
            </a:r>
            <a:r>
              <a:rPr lang="el-GR" sz="1200" b="0" i="0" kern="1200" dirty="0">
                <a:solidFill>
                  <a:schemeClr val="tx1"/>
                </a:solidFill>
                <a:latin typeface="+mn-lt"/>
                <a:ea typeface="+mn-ea"/>
                <a:cs typeface="+mn-cs"/>
              </a:rPr>
              <a:t>, όπως </a:t>
            </a:r>
            <a:r>
              <a:rPr lang="el-GR" sz="1200" b="0" i="0" kern="1200" dirty="0" err="1">
                <a:solidFill>
                  <a:schemeClr val="tx1"/>
                </a:solidFill>
                <a:latin typeface="+mn-lt"/>
                <a:ea typeface="+mn-ea"/>
                <a:cs typeface="+mn-cs"/>
              </a:rPr>
              <a:t>Phoenix</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Palmoxylon</a:t>
            </a:r>
            <a:r>
              <a:rPr lang="el-GR" sz="1200" b="0" i="0" kern="1200" dirty="0">
                <a:solidFill>
                  <a:schemeClr val="tx1"/>
                </a:solidFill>
                <a:latin typeface="+mn-lt"/>
                <a:ea typeface="+mn-ea"/>
                <a:cs typeface="+mn-cs"/>
              </a:rPr>
              <a:t>. Οι ανασκαφές έδειξαν ότι μετά την καταστροφή και απολίθωση του δάσους κωνοφόρων αναπτύχθηκε στον ίδιο ορίζοντα ένα δάσος </a:t>
            </a:r>
            <a:r>
              <a:rPr lang="el-GR" sz="1200" b="0" i="0" kern="1200" dirty="0" err="1">
                <a:solidFill>
                  <a:schemeClr val="tx1"/>
                </a:solidFill>
                <a:latin typeface="+mn-lt"/>
                <a:ea typeface="+mn-ea"/>
                <a:cs typeface="+mn-cs"/>
              </a:rPr>
              <a:t>αγγειόσπερμων</a:t>
            </a:r>
            <a:r>
              <a:rPr lang="el-GR" sz="1200" b="0" i="0" kern="1200" dirty="0">
                <a:solidFill>
                  <a:schemeClr val="tx1"/>
                </a:solidFill>
                <a:latin typeface="+mn-lt"/>
                <a:ea typeface="+mn-ea"/>
                <a:cs typeface="+mn-cs"/>
              </a:rPr>
              <a:t> το οποίο στην συνέχεια απολιθώθηκε από άλλη έκρηξη.</a:t>
            </a:r>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19</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l-GR" dirty="0" err="1"/>
              <a:t>Σίγρι</a:t>
            </a:r>
            <a:r>
              <a:rPr lang="el-GR" dirty="0"/>
              <a:t>, </a:t>
            </a:r>
            <a:r>
              <a:rPr lang="el-GR" dirty="0" err="1"/>
              <a:t>φωτ</a:t>
            </a:r>
            <a:r>
              <a:rPr lang="el-GR" dirty="0"/>
              <a:t>. Κ. Θάνος (</a:t>
            </a:r>
            <a:r>
              <a:rPr lang="el-GR" dirty="0" err="1"/>
              <a:t>αριστ</a:t>
            </a:r>
            <a:r>
              <a:rPr lang="el-GR" dirty="0"/>
              <a:t>. Ευάγγελος </a:t>
            </a:r>
            <a:r>
              <a:rPr lang="el-GR" dirty="0" err="1"/>
              <a:t>Βελιτζέλος</a:t>
            </a:r>
            <a:r>
              <a:rPr lang="el-GR" dirty="0"/>
              <a:t>)</a:t>
            </a:r>
          </a:p>
          <a:p>
            <a:r>
              <a:rPr lang="el-GR" sz="1200" b="0" i="0" kern="1200" dirty="0">
                <a:solidFill>
                  <a:schemeClr val="tx1"/>
                </a:solidFill>
                <a:latin typeface="+mn-lt"/>
                <a:ea typeface="+mn-ea"/>
                <a:cs typeface="+mn-cs"/>
              </a:rPr>
              <a:t>ΒΙΚΙΠΑΙΔΕΙΑ</a:t>
            </a:r>
          </a:p>
          <a:p>
            <a:r>
              <a:rPr lang="el-GR" sz="1200" b="0" i="0" kern="1200" dirty="0">
                <a:solidFill>
                  <a:schemeClr val="tx1"/>
                </a:solidFill>
                <a:latin typeface="+mn-lt"/>
                <a:ea typeface="+mn-ea"/>
                <a:cs typeface="+mn-cs"/>
              </a:rPr>
              <a:t>Το </a:t>
            </a:r>
            <a:r>
              <a:rPr lang="el-GR" sz="1200" b="1" i="0" kern="1200" dirty="0">
                <a:solidFill>
                  <a:schemeClr val="tx1"/>
                </a:solidFill>
                <a:latin typeface="+mn-lt"/>
                <a:ea typeface="+mn-ea"/>
                <a:cs typeface="+mn-cs"/>
              </a:rPr>
              <a:t>Απολιθωμένο δάσος της Λέσβου</a:t>
            </a:r>
            <a:r>
              <a:rPr lang="el-GR" sz="1200" b="0" i="0" kern="1200" dirty="0">
                <a:solidFill>
                  <a:schemeClr val="tx1"/>
                </a:solidFill>
                <a:latin typeface="+mn-lt"/>
                <a:ea typeface="+mn-ea"/>
                <a:cs typeface="+mn-cs"/>
              </a:rPr>
              <a:t> είναι ένα από τα δύο μεγαλύτερα </a:t>
            </a:r>
            <a:r>
              <a:rPr lang="el-GR" sz="1200" b="0" i="0" u="none" strike="noStrike" kern="1200" dirty="0">
                <a:solidFill>
                  <a:schemeClr val="tx1"/>
                </a:solidFill>
                <a:latin typeface="+mn-lt"/>
                <a:ea typeface="+mn-ea"/>
                <a:cs typeface="+mn-cs"/>
                <a:hlinkClick r:id="rId3" tooltip="Απολίθωμα"/>
              </a:rPr>
              <a:t>απολιθωμένα</a:t>
            </a:r>
            <a:r>
              <a:rPr lang="el-GR" sz="1200" b="0" i="0" kern="1200" dirty="0">
                <a:solidFill>
                  <a:schemeClr val="tx1"/>
                </a:solidFill>
                <a:latin typeface="+mn-lt"/>
                <a:ea typeface="+mn-ea"/>
                <a:cs typeface="+mn-cs"/>
              </a:rPr>
              <a:t> δάση στον κόσμο (το άλλο είναι το </a:t>
            </a:r>
            <a:r>
              <a:rPr lang="el-GR" sz="1200" b="0" i="0" u="none" strike="noStrike" kern="1200" dirty="0">
                <a:solidFill>
                  <a:schemeClr val="tx1"/>
                </a:solidFill>
                <a:latin typeface="+mn-lt"/>
                <a:ea typeface="+mn-ea"/>
                <a:cs typeface="+mn-cs"/>
                <a:hlinkClick r:id="rId4" tooltip="Εθνικό Πάρκο Απολιθωμένου Δάσους"/>
              </a:rPr>
              <a:t>Εθνικό Πάρκο Απολιθωμένου Δάσους</a:t>
            </a:r>
            <a:r>
              <a:rPr lang="el-GR" sz="1200" b="0" i="0" kern="1200" dirty="0">
                <a:solidFill>
                  <a:schemeClr val="tx1"/>
                </a:solidFill>
                <a:latin typeface="+mn-lt"/>
                <a:ea typeface="+mn-ea"/>
                <a:cs typeface="+mn-cs"/>
              </a:rPr>
              <a:t> στην </a:t>
            </a:r>
            <a:r>
              <a:rPr lang="el-GR" sz="1200" b="0" i="0" u="none" strike="noStrike" kern="1200" dirty="0">
                <a:solidFill>
                  <a:schemeClr val="tx1"/>
                </a:solidFill>
                <a:latin typeface="+mn-lt"/>
                <a:ea typeface="+mn-ea"/>
                <a:cs typeface="+mn-cs"/>
                <a:hlinkClick r:id="rId5" tooltip="Αριζόνα"/>
              </a:rPr>
              <a:t>Αριζόνα</a:t>
            </a:r>
            <a:r>
              <a:rPr lang="el-GR" sz="1200" b="0" i="0" kern="1200" dirty="0">
                <a:solidFill>
                  <a:schemeClr val="tx1"/>
                </a:solidFill>
                <a:latin typeface="+mn-lt"/>
                <a:ea typeface="+mn-ea"/>
                <a:cs typeface="+mn-cs"/>
              </a:rPr>
              <a:t>). Απολιθωμένοι κορμοί βρίσκονται διάσπαρτοι σε μία έκταση 150 τετραγωνικών χιλιομέτρων που περικλείεται από τους οικισμούς </a:t>
            </a:r>
            <a:r>
              <a:rPr lang="el-GR" sz="1200" b="0" i="0" u="none" strike="noStrike" kern="1200" dirty="0" err="1">
                <a:solidFill>
                  <a:schemeClr val="tx1"/>
                </a:solidFill>
                <a:latin typeface="+mn-lt"/>
                <a:ea typeface="+mn-ea"/>
                <a:cs typeface="+mn-cs"/>
                <a:hlinkClick r:id="rId6" tooltip="Σίγρι"/>
              </a:rPr>
              <a:t>Σίγρι</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7" tooltip="Ερεσός"/>
              </a:rPr>
              <a:t>Ερεσός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8" tooltip="Άντισσα Λέσβου"/>
              </a:rPr>
              <a:t>Άντισσα</a:t>
            </a:r>
            <a:r>
              <a:rPr lang="el-GR" sz="1200" b="0" i="0" kern="1200" dirty="0">
                <a:solidFill>
                  <a:schemeClr val="tx1"/>
                </a:solidFill>
                <a:latin typeface="+mn-lt"/>
                <a:ea typeface="+mn-ea"/>
                <a:cs typeface="+mn-cs"/>
              </a:rPr>
              <a:t> στη δυτική </a:t>
            </a:r>
            <a:r>
              <a:rPr lang="el-GR" sz="1200" b="0" i="0" u="none" strike="noStrike" kern="1200" dirty="0">
                <a:solidFill>
                  <a:schemeClr val="tx1"/>
                </a:solidFill>
                <a:latin typeface="+mn-lt"/>
                <a:ea typeface="+mn-ea"/>
                <a:cs typeface="+mn-cs"/>
                <a:hlinkClick r:id="rId9" tooltip="Λέσβος"/>
              </a:rPr>
              <a:t>Λέσβο</a:t>
            </a:r>
            <a:r>
              <a:rPr lang="el-GR" sz="1200" b="0" i="0" kern="1200" dirty="0">
                <a:solidFill>
                  <a:schemeClr val="tx1"/>
                </a:solidFill>
                <a:latin typeface="+mn-lt"/>
                <a:ea typeface="+mn-ea"/>
                <a:cs typeface="+mn-cs"/>
              </a:rPr>
              <a:t>. Μεμονωμένα απολιθώματα βρίσκονται και σε πολλά άλλα μέρη του νησιού, συμπεριλαμβανομένων των χωριών </a:t>
            </a:r>
            <a:r>
              <a:rPr lang="el-GR" sz="1200" b="0" i="0" u="none" strike="noStrike" kern="1200" dirty="0" err="1">
                <a:solidFill>
                  <a:schemeClr val="tx1"/>
                </a:solidFill>
                <a:latin typeface="+mn-lt"/>
                <a:ea typeface="+mn-ea"/>
                <a:cs typeface="+mn-cs"/>
                <a:hlinkClick r:id="rId10" tooltip="Μήθυμνα Λέσβου"/>
              </a:rPr>
              <a:t>Μόλυβος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11" tooltip="Πολιχνίτος"/>
              </a:rPr>
              <a:t>Πολιχνίτος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12" tooltip="Πλωμάρι"/>
              </a:rPr>
              <a:t>Πλωμάρι</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Άκρασι</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Ο σχηματισμός του απολιθωμένου δάσους σχετίζεται με την έντονη ηφαιστειακή δραστηριότητα που έλαβε χώρα στη Λέσβο κατά το τέλος του </a:t>
            </a:r>
            <a:r>
              <a:rPr lang="el-GR" sz="1200" b="0" i="0" u="none" strike="noStrike" kern="1200" dirty="0" err="1">
                <a:solidFill>
                  <a:schemeClr val="tx1"/>
                </a:solidFill>
                <a:latin typeface="+mn-lt"/>
                <a:ea typeface="+mn-ea"/>
                <a:cs typeface="+mn-cs"/>
                <a:hlinkClick r:id="rId13" tooltip="Ολιγόκαινο"/>
              </a:rPr>
              <a:t>Ολιγοκαίνου</a:t>
            </a:r>
            <a:r>
              <a:rPr lang="el-GR" sz="1200" b="0" i="0" kern="1200" dirty="0">
                <a:solidFill>
                  <a:schemeClr val="tx1"/>
                </a:solidFill>
                <a:latin typeface="+mn-lt"/>
                <a:ea typeface="+mn-ea"/>
                <a:cs typeface="+mn-cs"/>
              </a:rPr>
              <a:t> μέχρι το μέσο </a:t>
            </a:r>
            <a:r>
              <a:rPr lang="el-GR" sz="1200" b="0" i="0" u="none" strike="noStrike" kern="1200" dirty="0">
                <a:solidFill>
                  <a:schemeClr val="tx1"/>
                </a:solidFill>
                <a:latin typeface="+mn-lt"/>
                <a:ea typeface="+mn-ea"/>
                <a:cs typeface="+mn-cs"/>
                <a:hlinkClick r:id="rId14" tooltip="Μειόκαινο"/>
              </a:rPr>
              <a:t>Μειόκαινο</a:t>
            </a:r>
            <a:r>
              <a:rPr lang="el-GR" sz="1200" b="0" i="0" kern="1200" dirty="0">
                <a:solidFill>
                  <a:schemeClr val="tx1"/>
                </a:solidFill>
                <a:latin typeface="+mn-lt"/>
                <a:ea typeface="+mn-ea"/>
                <a:cs typeface="+mn-cs"/>
              </a:rPr>
              <a:t>, περίπου πριν 20 εκατομμύρια χρόνια. </a:t>
            </a:r>
          </a:p>
          <a:p>
            <a:r>
              <a:rPr lang="el-GR" sz="1200" b="0" i="0" kern="1200" dirty="0" err="1">
                <a:solidFill>
                  <a:schemeClr val="tx1"/>
                </a:solidFill>
                <a:latin typeface="+mn-lt"/>
                <a:ea typeface="+mn-ea"/>
                <a:cs typeface="+mn-cs"/>
              </a:rPr>
              <a:t>Παλαιοοικοσύστημα</a:t>
            </a:r>
            <a:r>
              <a:rPr lang="el-GR" sz="1200" b="0" i="0" kern="1200" dirty="0">
                <a:solidFill>
                  <a:schemeClr val="tx1"/>
                </a:solidFill>
                <a:latin typeface="+mn-lt"/>
                <a:ea typeface="+mn-ea"/>
                <a:cs typeface="+mn-cs"/>
              </a:rPr>
              <a:t>[</a:t>
            </a:r>
            <a:r>
              <a:rPr lang="el-GR" sz="1200" b="0" i="0" u="none" strike="noStrike" kern="1200" dirty="0">
                <a:solidFill>
                  <a:schemeClr val="tx1"/>
                </a:solidFill>
                <a:latin typeface="+mn-lt"/>
                <a:ea typeface="+mn-ea"/>
                <a:cs typeface="+mn-cs"/>
                <a:hlinkClick r:id="rId15" tooltip="Επεξεργασία ενότητας: Παλαιοοικοσύστημα"/>
              </a:rPr>
              <a:t>Επεξεργασία</a:t>
            </a:r>
            <a:r>
              <a:rPr lang="el-GR" sz="1200" b="0" i="0" kern="1200" dirty="0">
                <a:solidFill>
                  <a:schemeClr val="tx1"/>
                </a:solidFill>
                <a:latin typeface="+mn-lt"/>
                <a:ea typeface="+mn-ea"/>
                <a:cs typeface="+mn-cs"/>
              </a:rPr>
              <a:t> | </a:t>
            </a:r>
            <a:r>
              <a:rPr lang="el-GR" sz="1200" b="0" i="0" u="none" strike="noStrike" kern="1200" dirty="0">
                <a:solidFill>
                  <a:schemeClr val="tx1"/>
                </a:solidFill>
                <a:latin typeface="+mn-lt"/>
                <a:ea typeface="+mn-ea"/>
                <a:cs typeface="+mn-cs"/>
                <a:hlinkClick r:id="rId16" tooltip="Επεξεργασία ενότητας: Παλαιοοικοσύστημα"/>
              </a:rPr>
              <a:t>επεξεργασία κώδικα</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Από τη μελέτη της απολιθωμένης χλωρίδας προκύπτει ότι το κλίμα στην περιοχή του Αιγαίου πριν 20 εκατομμύρια χρόνια ήταν υποτροπικό που μεταβαλλόταν σε θερμό ηπειρωτικό. Σήμερα δάση ανάλογα με αυτό που βρισκόταν στην Λέσβο παρατηρούνται στην υποτροπική Ασία και Αμερική. Από τις ερευνητικές εργασίες του Μουσείου Φυσικής Ιστορίας Απολιθωμένου δάσους Λέσβου τα τελευταία δέκα χρόνια στη περιοχή του Απολιθωμένου Δάσους Λέσβου έχουν αποκαλυφθεί διαφορετικές ζώνες βλάστησης, συνθέτοντας έτσι την εικόνα της βλάστησης που επικρατούσε στην περιοχή πριν από 20 εκατομμύρια χρόνια. Το δάσος βρίσκεται σε μια ζώνη όπου υπάρχουν μικτά δάση κωνοφόρων ενώ σε χαμηλότερα υψόμετρα φύτρωναν </a:t>
            </a:r>
            <a:r>
              <a:rPr lang="el-GR" sz="1200" b="0" i="0" u="sng" kern="1200" dirty="0">
                <a:solidFill>
                  <a:schemeClr val="tx1"/>
                </a:solidFill>
                <a:latin typeface="+mn-lt"/>
                <a:ea typeface="+mn-ea"/>
                <a:cs typeface="+mn-cs"/>
                <a:hlinkClick r:id="rId17"/>
              </a:rPr>
              <a:t>φοινικόδεντρα</a:t>
            </a:r>
            <a:r>
              <a:rPr lang="el-GR" sz="1200" b="0" i="0" kern="1200" dirty="0">
                <a:solidFill>
                  <a:schemeClr val="tx1"/>
                </a:solidFill>
                <a:latin typeface="+mn-lt"/>
                <a:ea typeface="+mn-ea"/>
                <a:cs typeface="+mn-cs"/>
              </a:rPr>
              <a:t> και πλατύφυλλα φυτά.</a:t>
            </a:r>
            <a:r>
              <a:rPr lang="el-GR" sz="1200" b="0" i="0" u="none" strike="noStrike" kern="1200" baseline="30000" dirty="0">
                <a:solidFill>
                  <a:schemeClr val="tx1"/>
                </a:solidFill>
                <a:latin typeface="+mn-lt"/>
                <a:ea typeface="+mn-ea"/>
                <a:cs typeface="+mn-cs"/>
                <a:hlinkClick r:id="rId18"/>
              </a:rPr>
              <a:t>[11]</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Το απολιθωμένο δάσος αποτελείται κωνοφόρα, αγγειόσπερμα – ανθοφόρα φυτά, και λίγα πτεριδόφυτα. Στα κωνοφόρα περιλαμβάνεται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με τα είδη T. </a:t>
            </a:r>
            <a:r>
              <a:rPr lang="el-GR" sz="1200" b="0" i="0" kern="1200" dirty="0" err="1">
                <a:solidFill>
                  <a:schemeClr val="tx1"/>
                </a:solidFill>
                <a:latin typeface="+mn-lt"/>
                <a:ea typeface="+mn-ea"/>
                <a:cs typeface="+mn-cs"/>
              </a:rPr>
              <a:t>gyspaceum</a:t>
            </a:r>
            <a:r>
              <a:rPr lang="el-GR" sz="1200" b="0" i="0" kern="1200" dirty="0">
                <a:solidFill>
                  <a:schemeClr val="tx1"/>
                </a:solidFill>
                <a:latin typeface="+mn-lt"/>
                <a:ea typeface="+mn-ea"/>
                <a:cs typeface="+mn-cs"/>
              </a:rPr>
              <a:t> και T. </a:t>
            </a:r>
            <a:r>
              <a:rPr lang="el-GR" sz="1200" b="0" i="0" kern="1200" dirty="0" err="1">
                <a:solidFill>
                  <a:schemeClr val="tx1"/>
                </a:solidFill>
                <a:latin typeface="+mn-lt"/>
                <a:ea typeface="+mn-ea"/>
                <a:cs typeface="+mn-cs"/>
              </a:rPr>
              <a:t>albertense</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taxoxylon</a:t>
            </a:r>
            <a:r>
              <a:rPr lang="el-GR" sz="1200" b="0" i="0" kern="1200" dirty="0">
                <a:solidFill>
                  <a:schemeClr val="tx1"/>
                </a:solidFill>
                <a:latin typeface="+mn-lt"/>
                <a:ea typeface="+mn-ea"/>
                <a:cs typeface="+mn-cs"/>
              </a:rPr>
              <a:t>. Τα είδη αυτά είναι προγονικές μορφές της </a:t>
            </a:r>
            <a:r>
              <a:rPr lang="el-GR" sz="1200" b="0" i="0" u="none" strike="noStrike" kern="1200" dirty="0" err="1">
                <a:solidFill>
                  <a:schemeClr val="tx1"/>
                </a:solidFill>
                <a:latin typeface="+mn-lt"/>
                <a:ea typeface="+mn-ea"/>
                <a:cs typeface="+mn-cs"/>
                <a:hlinkClick r:id="rId19" tooltip="Σεκόια"/>
              </a:rPr>
              <a:t>σεκόιας</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0" tooltip="Πεύκο"/>
              </a:rPr>
              <a:t>πεύκου</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1" tooltip="Κυπαρίσσι"/>
              </a:rPr>
              <a:t>κυπαρισσιού</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2" tooltip="Τάξος (δεν έχει γραφτεί ακόμα)"/>
              </a:rPr>
              <a:t>τάξου</a:t>
            </a:r>
            <a:r>
              <a:rPr lang="el-GR" sz="1200" b="0" i="0" kern="1200" dirty="0">
                <a:solidFill>
                  <a:schemeClr val="tx1"/>
                </a:solidFill>
                <a:latin typeface="+mn-lt"/>
                <a:ea typeface="+mn-ea"/>
                <a:cs typeface="+mn-cs"/>
              </a:rPr>
              <a:t>, ενώ υπάρχουν και άλλα σπάνια ειδών των οποίων δεν υπάρχουν σύγχρονοι απόγονοι.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είναι προγονική μορφή του φυτού </a:t>
            </a:r>
            <a:r>
              <a:rPr lang="el-GR" sz="1200" b="0" i="0" u="none" strike="noStrike" kern="1200" dirty="0" err="1">
                <a:solidFill>
                  <a:schemeClr val="tx1"/>
                </a:solidFill>
                <a:latin typeface="+mn-lt"/>
                <a:ea typeface="+mn-ea"/>
                <a:cs typeface="+mn-cs"/>
                <a:hlinkClick r:id="rId19" tooltip="Σεκόια"/>
              </a:rPr>
              <a:t>σεκόια</a:t>
            </a:r>
            <a:r>
              <a:rPr lang="el-GR" sz="1200" b="0" i="0" kern="1200" dirty="0">
                <a:solidFill>
                  <a:schemeClr val="tx1"/>
                </a:solidFill>
                <a:latin typeface="+mn-lt"/>
                <a:ea typeface="+mn-ea"/>
                <a:cs typeface="+mn-cs"/>
              </a:rPr>
              <a:t>, που φύεται στις δυτικές ακτές των Ηνωμένων Πολιτειών. Υπολογίζεται ότι κάποια φυτά του γένους πρέπει να ξεπερνούσαν σε ύψος τα 100 μέτρα. Το είδος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paradoxum</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πεύκη</a:t>
            </a:r>
            <a:r>
              <a:rPr lang="el-GR" sz="1200" b="0" i="0" kern="1200" dirty="0">
                <a:solidFill>
                  <a:schemeClr val="tx1"/>
                </a:solidFill>
                <a:latin typeface="+mn-lt"/>
                <a:ea typeface="+mn-ea"/>
                <a:cs typeface="+mn-cs"/>
              </a:rPr>
              <a:t> η παράδοξη) παίζει σημαντικό ρόλο στην σύνθεση του δάσους κωνοφόρων. Το είδος ανήκει στην οικογένειες των </a:t>
            </a:r>
            <a:r>
              <a:rPr lang="el-GR" sz="1200" b="0" i="0" u="none" strike="noStrike" kern="1200" dirty="0" err="1">
                <a:solidFill>
                  <a:schemeClr val="tx1"/>
                </a:solidFill>
                <a:latin typeface="+mn-lt"/>
                <a:ea typeface="+mn-ea"/>
                <a:cs typeface="+mn-cs"/>
                <a:hlinkClick r:id="rId23" tooltip="Πρωτοπευκίδες (δεν έχει γραφτεί ακόμα)"/>
              </a:rPr>
              <a:t>πρωτοπευκίδων</a:t>
            </a:r>
            <a:r>
              <a:rPr lang="el-GR" sz="1200" b="0" i="0" kern="1200" dirty="0">
                <a:solidFill>
                  <a:schemeClr val="tx1"/>
                </a:solidFill>
                <a:latin typeface="+mn-lt"/>
                <a:ea typeface="+mn-ea"/>
                <a:cs typeface="+mn-cs"/>
              </a:rPr>
              <a:t> και προσδιορίστηκε για πρώτη φορά στο πάρκο. Αυτό το είδος έχει το χαρακτηριστικό ότι συνδυάζει τόσο χαρακτηριστικά </a:t>
            </a:r>
            <a:r>
              <a:rPr lang="el-GR" sz="1200" b="0" i="0" u="none" strike="noStrike" kern="1200" dirty="0">
                <a:solidFill>
                  <a:schemeClr val="tx1"/>
                </a:solidFill>
                <a:latin typeface="+mn-lt"/>
                <a:ea typeface="+mn-ea"/>
                <a:cs typeface="+mn-cs"/>
                <a:hlinkClick r:id="rId24" tooltip="Έλατο"/>
              </a:rPr>
              <a:t>ελάτου</a:t>
            </a:r>
            <a:r>
              <a:rPr lang="el-GR" sz="1200" b="0" i="0" kern="1200" dirty="0">
                <a:solidFill>
                  <a:schemeClr val="tx1"/>
                </a:solidFill>
                <a:latin typeface="+mn-lt"/>
                <a:ea typeface="+mn-ea"/>
                <a:cs typeface="+mn-cs"/>
              </a:rPr>
              <a:t>, όσο και πεύκου, των οποίων αποτελεί προγονική μορφή. Έχουν προσδιορισθεί επίσης φυτά της οικογένειας </a:t>
            </a:r>
            <a:r>
              <a:rPr lang="el-GR" sz="1200" b="0" i="0" u="none" strike="noStrike" kern="1200" dirty="0" err="1">
                <a:solidFill>
                  <a:schemeClr val="tx1"/>
                </a:solidFill>
                <a:latin typeface="+mn-lt"/>
                <a:ea typeface="+mn-ea"/>
                <a:cs typeface="+mn-cs"/>
                <a:hlinkClick r:id="rId25" tooltip="Κυπαρισσίδες (δεν έχει γραφτεί ακόμα)"/>
              </a:rPr>
              <a:t>κυπαρισσίδες</a:t>
            </a:r>
            <a:r>
              <a:rPr lang="el-GR" sz="1200" b="0" i="0" kern="1200" dirty="0">
                <a:solidFill>
                  <a:schemeClr val="tx1"/>
                </a:solidFill>
                <a:latin typeface="+mn-lt"/>
                <a:ea typeface="+mn-ea"/>
                <a:cs typeface="+mn-cs"/>
              </a:rPr>
              <a:t>, όπως το γένος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το σπάνιο κωνοφόρο </a:t>
            </a:r>
            <a:r>
              <a:rPr lang="el-GR" sz="1200" b="0" i="0" kern="1200" dirty="0" err="1">
                <a:solidFill>
                  <a:schemeClr val="tx1"/>
                </a:solidFill>
                <a:latin typeface="+mn-lt"/>
                <a:ea typeface="+mn-ea"/>
                <a:cs typeface="+mn-cs"/>
              </a:rPr>
              <a:t>Κουνιχάμια</a:t>
            </a:r>
            <a:r>
              <a:rPr lang="el-GR" sz="1200" b="0" i="0" kern="1200" dirty="0">
                <a:solidFill>
                  <a:schemeClr val="tx1"/>
                </a:solidFill>
                <a:latin typeface="+mn-lt"/>
                <a:ea typeface="+mn-ea"/>
                <a:cs typeface="+mn-cs"/>
              </a:rPr>
              <a:t> η </a:t>
            </a:r>
            <a:r>
              <a:rPr lang="el-GR" sz="1200" b="0" i="0" kern="1200" dirty="0" err="1">
                <a:solidFill>
                  <a:schemeClr val="tx1"/>
                </a:solidFill>
                <a:latin typeface="+mn-lt"/>
                <a:ea typeface="+mn-ea"/>
                <a:cs typeface="+mn-cs"/>
              </a:rPr>
              <a:t>μειοκαινική</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Τα αγγειόσπερμα – ανθοφόρα φυτά περιλαμβάνουν αντιπρόσωπους των ειδών </a:t>
            </a:r>
            <a:r>
              <a:rPr lang="el-GR" sz="1200" b="0" i="0" u="none" strike="noStrike" kern="1200" dirty="0">
                <a:solidFill>
                  <a:schemeClr val="tx1"/>
                </a:solidFill>
                <a:latin typeface="+mn-lt"/>
                <a:ea typeface="+mn-ea"/>
                <a:cs typeface="+mn-cs"/>
                <a:hlinkClick r:id="rId26" tooltip="Λεύκα"/>
              </a:rPr>
              <a:t>Λεύκα</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7" tooltip="Δάφνη (φυτό)"/>
              </a:rPr>
              <a:t>Δάφνη</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28" tooltip="Κανελλόδενδρο (δεν έχει γραφτεί ακόμα)"/>
              </a:rPr>
              <a:t>Κανελλόδενδρο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9" tooltip="Πλάτανος"/>
              </a:rPr>
              <a:t>Πλάτανος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0" tooltip="Δρυς"/>
              </a:rPr>
              <a:t>Δρυς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1" tooltip="Οξιά"/>
              </a:rPr>
              <a:t>Οξιά</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2" tooltip="Σκλήθρο (δεν έχει γραφτεί ακόμα)"/>
              </a:rPr>
              <a:t>Σκλήθρο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3" tooltip="Βάτος"/>
              </a:rPr>
              <a:t>Βάτος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4" tooltip="Σφένδαμος"/>
              </a:rPr>
              <a:t>Σφένδαμος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35" tooltip="Καρυδιά"/>
              </a:rPr>
              <a:t>Καρυδιά</a:t>
            </a:r>
            <a:r>
              <a:rPr lang="el-GR" sz="1200" b="0" i="0" kern="1200" dirty="0">
                <a:solidFill>
                  <a:schemeClr val="tx1"/>
                </a:solidFill>
                <a:latin typeface="+mn-lt"/>
                <a:ea typeface="+mn-ea"/>
                <a:cs typeface="+mn-cs"/>
              </a:rPr>
              <a:t>. Επίσης, έχουν προσδιοριστεί πολλά είδη </a:t>
            </a:r>
            <a:r>
              <a:rPr lang="el-GR" sz="1200" b="0" i="0" kern="1200" dirty="0" err="1">
                <a:solidFill>
                  <a:schemeClr val="tx1"/>
                </a:solidFill>
                <a:latin typeface="+mn-lt"/>
                <a:ea typeface="+mn-ea"/>
                <a:cs typeface="+mn-cs"/>
              </a:rPr>
              <a:t>φοινικίδων</a:t>
            </a:r>
            <a:r>
              <a:rPr lang="el-GR" sz="1200" b="0" i="0" kern="1200" dirty="0">
                <a:solidFill>
                  <a:schemeClr val="tx1"/>
                </a:solidFill>
                <a:latin typeface="+mn-lt"/>
                <a:ea typeface="+mn-ea"/>
                <a:cs typeface="+mn-cs"/>
              </a:rPr>
              <a:t>, όπως </a:t>
            </a:r>
            <a:r>
              <a:rPr lang="el-GR" sz="1200" b="0" i="0" kern="1200" dirty="0" err="1">
                <a:solidFill>
                  <a:schemeClr val="tx1"/>
                </a:solidFill>
                <a:latin typeface="+mn-lt"/>
                <a:ea typeface="+mn-ea"/>
                <a:cs typeface="+mn-cs"/>
              </a:rPr>
              <a:t>Phoenix</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Palmoxylon</a:t>
            </a:r>
            <a:r>
              <a:rPr lang="el-GR" sz="1200" b="0" i="0" kern="1200" dirty="0">
                <a:solidFill>
                  <a:schemeClr val="tx1"/>
                </a:solidFill>
                <a:latin typeface="+mn-lt"/>
                <a:ea typeface="+mn-ea"/>
                <a:cs typeface="+mn-cs"/>
              </a:rPr>
              <a:t>. Οι ανασκαφές έδειξαν ότι μετά την καταστροφή και απολίθωση του δάσους κωνοφόρων αναπτύχθηκε στον ίδιο ορίζοντα ένα δάσος </a:t>
            </a:r>
            <a:r>
              <a:rPr lang="el-GR" sz="1200" b="0" i="0" kern="1200" dirty="0" err="1">
                <a:solidFill>
                  <a:schemeClr val="tx1"/>
                </a:solidFill>
                <a:latin typeface="+mn-lt"/>
                <a:ea typeface="+mn-ea"/>
                <a:cs typeface="+mn-cs"/>
              </a:rPr>
              <a:t>αγγειόσπερμων</a:t>
            </a:r>
            <a:r>
              <a:rPr lang="el-GR" sz="1200" b="0" i="0" kern="1200" dirty="0">
                <a:solidFill>
                  <a:schemeClr val="tx1"/>
                </a:solidFill>
                <a:latin typeface="+mn-lt"/>
                <a:ea typeface="+mn-ea"/>
                <a:cs typeface="+mn-cs"/>
              </a:rPr>
              <a:t> το οποίο στην συνέχεια απολιθώθηκε από άλλη έκρηξη.</a:t>
            </a:r>
          </a:p>
          <a:p>
            <a:endParaRPr lang="en-US"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20</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l-GR" dirty="0" err="1"/>
              <a:t>Σίγρι</a:t>
            </a:r>
            <a:r>
              <a:rPr lang="el-GR" dirty="0"/>
              <a:t>, </a:t>
            </a:r>
            <a:r>
              <a:rPr lang="el-GR" dirty="0" err="1"/>
              <a:t>φωτ</a:t>
            </a:r>
            <a:r>
              <a:rPr lang="el-GR" dirty="0"/>
              <a:t>. Κ. Θάνος</a:t>
            </a:r>
          </a:p>
          <a:p>
            <a:r>
              <a:rPr lang="el-GR" sz="1200" b="0" i="0" kern="1200" dirty="0">
                <a:solidFill>
                  <a:schemeClr val="tx1"/>
                </a:solidFill>
                <a:latin typeface="+mn-lt"/>
                <a:ea typeface="+mn-ea"/>
                <a:cs typeface="+mn-cs"/>
              </a:rPr>
              <a:t>ΒΙΚΙΠΑΙΔΕΙΑ</a:t>
            </a:r>
          </a:p>
          <a:p>
            <a:r>
              <a:rPr lang="el-GR" sz="1200" b="0" i="0" kern="1200" dirty="0">
                <a:solidFill>
                  <a:schemeClr val="tx1"/>
                </a:solidFill>
                <a:latin typeface="+mn-lt"/>
                <a:ea typeface="+mn-ea"/>
                <a:cs typeface="+mn-cs"/>
              </a:rPr>
              <a:t>Το </a:t>
            </a:r>
            <a:r>
              <a:rPr lang="el-GR" sz="1200" b="1" i="0" kern="1200" dirty="0">
                <a:solidFill>
                  <a:schemeClr val="tx1"/>
                </a:solidFill>
                <a:latin typeface="+mn-lt"/>
                <a:ea typeface="+mn-ea"/>
                <a:cs typeface="+mn-cs"/>
              </a:rPr>
              <a:t>Απολιθωμένο δάσος της Λέσβου</a:t>
            </a:r>
            <a:r>
              <a:rPr lang="el-GR" sz="1200" b="0" i="0" kern="1200" dirty="0">
                <a:solidFill>
                  <a:schemeClr val="tx1"/>
                </a:solidFill>
                <a:latin typeface="+mn-lt"/>
                <a:ea typeface="+mn-ea"/>
                <a:cs typeface="+mn-cs"/>
              </a:rPr>
              <a:t> είναι ένα από τα δύο μεγαλύτερα </a:t>
            </a:r>
            <a:r>
              <a:rPr lang="el-GR" sz="1200" b="0" i="0" u="none" strike="noStrike" kern="1200" dirty="0">
                <a:solidFill>
                  <a:schemeClr val="tx1"/>
                </a:solidFill>
                <a:latin typeface="+mn-lt"/>
                <a:ea typeface="+mn-ea"/>
                <a:cs typeface="+mn-cs"/>
                <a:hlinkClick r:id="rId3" tooltip="Απολίθωμα"/>
              </a:rPr>
              <a:t>απολιθωμένα</a:t>
            </a:r>
            <a:r>
              <a:rPr lang="el-GR" sz="1200" b="0" i="0" kern="1200" dirty="0">
                <a:solidFill>
                  <a:schemeClr val="tx1"/>
                </a:solidFill>
                <a:latin typeface="+mn-lt"/>
                <a:ea typeface="+mn-ea"/>
                <a:cs typeface="+mn-cs"/>
              </a:rPr>
              <a:t> δάση στον κόσμο (το άλλο είναι το </a:t>
            </a:r>
            <a:r>
              <a:rPr lang="el-GR" sz="1200" b="0" i="0" u="none" strike="noStrike" kern="1200" dirty="0">
                <a:solidFill>
                  <a:schemeClr val="tx1"/>
                </a:solidFill>
                <a:latin typeface="+mn-lt"/>
                <a:ea typeface="+mn-ea"/>
                <a:cs typeface="+mn-cs"/>
                <a:hlinkClick r:id="rId4" tooltip="Εθνικό Πάρκο Απολιθωμένου Δάσους"/>
              </a:rPr>
              <a:t>Εθνικό Πάρκο Απολιθωμένου Δάσους</a:t>
            </a:r>
            <a:r>
              <a:rPr lang="el-GR" sz="1200" b="0" i="0" kern="1200" dirty="0">
                <a:solidFill>
                  <a:schemeClr val="tx1"/>
                </a:solidFill>
                <a:latin typeface="+mn-lt"/>
                <a:ea typeface="+mn-ea"/>
                <a:cs typeface="+mn-cs"/>
              </a:rPr>
              <a:t> στην </a:t>
            </a:r>
            <a:r>
              <a:rPr lang="el-GR" sz="1200" b="0" i="0" u="none" strike="noStrike" kern="1200" dirty="0">
                <a:solidFill>
                  <a:schemeClr val="tx1"/>
                </a:solidFill>
                <a:latin typeface="+mn-lt"/>
                <a:ea typeface="+mn-ea"/>
                <a:cs typeface="+mn-cs"/>
                <a:hlinkClick r:id="rId5" tooltip="Αριζόνα"/>
              </a:rPr>
              <a:t>Αριζόνα</a:t>
            </a:r>
            <a:r>
              <a:rPr lang="el-GR" sz="1200" b="0" i="0" kern="1200" dirty="0">
                <a:solidFill>
                  <a:schemeClr val="tx1"/>
                </a:solidFill>
                <a:latin typeface="+mn-lt"/>
                <a:ea typeface="+mn-ea"/>
                <a:cs typeface="+mn-cs"/>
              </a:rPr>
              <a:t>). Απολιθωμένοι κορμοί βρίσκονται διάσπαρτοι σε μία έκταση 150 τετραγωνικών χιλιομέτρων που περικλείεται από τους οικισμούς </a:t>
            </a:r>
            <a:r>
              <a:rPr lang="el-GR" sz="1200" b="0" i="0" u="none" strike="noStrike" kern="1200" dirty="0" err="1">
                <a:solidFill>
                  <a:schemeClr val="tx1"/>
                </a:solidFill>
                <a:latin typeface="+mn-lt"/>
                <a:ea typeface="+mn-ea"/>
                <a:cs typeface="+mn-cs"/>
                <a:hlinkClick r:id="rId6" tooltip="Σίγρι"/>
              </a:rPr>
              <a:t>Σίγρι</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7" tooltip="Ερεσός"/>
              </a:rPr>
              <a:t>Ερεσός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8" tooltip="Άντισσα Λέσβου"/>
              </a:rPr>
              <a:t>Άντισσα</a:t>
            </a:r>
            <a:r>
              <a:rPr lang="el-GR" sz="1200" b="0" i="0" kern="1200" dirty="0">
                <a:solidFill>
                  <a:schemeClr val="tx1"/>
                </a:solidFill>
                <a:latin typeface="+mn-lt"/>
                <a:ea typeface="+mn-ea"/>
                <a:cs typeface="+mn-cs"/>
              </a:rPr>
              <a:t> στη δυτική </a:t>
            </a:r>
            <a:r>
              <a:rPr lang="el-GR" sz="1200" b="0" i="0" u="none" strike="noStrike" kern="1200" dirty="0">
                <a:solidFill>
                  <a:schemeClr val="tx1"/>
                </a:solidFill>
                <a:latin typeface="+mn-lt"/>
                <a:ea typeface="+mn-ea"/>
                <a:cs typeface="+mn-cs"/>
                <a:hlinkClick r:id="rId9" tooltip="Λέσβος"/>
              </a:rPr>
              <a:t>Λέσβο</a:t>
            </a:r>
            <a:r>
              <a:rPr lang="el-GR" sz="1200" b="0" i="0" kern="1200" dirty="0">
                <a:solidFill>
                  <a:schemeClr val="tx1"/>
                </a:solidFill>
                <a:latin typeface="+mn-lt"/>
                <a:ea typeface="+mn-ea"/>
                <a:cs typeface="+mn-cs"/>
              </a:rPr>
              <a:t>. Μεμονωμένα απολιθώματα βρίσκονται και σε πολλά άλλα μέρη του νησιού, συμπεριλαμβανομένων των χωριών </a:t>
            </a:r>
            <a:r>
              <a:rPr lang="el-GR" sz="1200" b="0" i="0" u="none" strike="noStrike" kern="1200" dirty="0" err="1">
                <a:solidFill>
                  <a:schemeClr val="tx1"/>
                </a:solidFill>
                <a:latin typeface="+mn-lt"/>
                <a:ea typeface="+mn-ea"/>
                <a:cs typeface="+mn-cs"/>
                <a:hlinkClick r:id="rId10" tooltip="Μήθυμνα Λέσβου"/>
              </a:rPr>
              <a:t>Μόλυβος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11" tooltip="Πολιχνίτος"/>
              </a:rPr>
              <a:t>Πολιχνίτος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12" tooltip="Πλωμάρι"/>
              </a:rPr>
              <a:t>Πλωμάρι</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Άκρασι</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Ο σχηματισμός του απολιθωμένου δάσους σχετίζεται με την έντονη ηφαιστειακή δραστηριότητα που έλαβε χώρα στη Λέσβο κατά το τέλος του </a:t>
            </a:r>
            <a:r>
              <a:rPr lang="el-GR" sz="1200" b="0" i="0" u="none" strike="noStrike" kern="1200" dirty="0" err="1">
                <a:solidFill>
                  <a:schemeClr val="tx1"/>
                </a:solidFill>
                <a:latin typeface="+mn-lt"/>
                <a:ea typeface="+mn-ea"/>
                <a:cs typeface="+mn-cs"/>
                <a:hlinkClick r:id="rId13" tooltip="Ολιγόκαινο"/>
              </a:rPr>
              <a:t>Ολιγοκαίνου</a:t>
            </a:r>
            <a:r>
              <a:rPr lang="el-GR" sz="1200" b="0" i="0" kern="1200" dirty="0">
                <a:solidFill>
                  <a:schemeClr val="tx1"/>
                </a:solidFill>
                <a:latin typeface="+mn-lt"/>
                <a:ea typeface="+mn-ea"/>
                <a:cs typeface="+mn-cs"/>
              </a:rPr>
              <a:t> μέχρι το μέσο </a:t>
            </a:r>
            <a:r>
              <a:rPr lang="el-GR" sz="1200" b="0" i="0" u="none" strike="noStrike" kern="1200" dirty="0">
                <a:solidFill>
                  <a:schemeClr val="tx1"/>
                </a:solidFill>
                <a:latin typeface="+mn-lt"/>
                <a:ea typeface="+mn-ea"/>
                <a:cs typeface="+mn-cs"/>
                <a:hlinkClick r:id="rId14" tooltip="Μειόκαινο"/>
              </a:rPr>
              <a:t>Μειόκαινο</a:t>
            </a:r>
            <a:r>
              <a:rPr lang="el-GR" sz="1200" b="0" i="0" kern="1200" dirty="0">
                <a:solidFill>
                  <a:schemeClr val="tx1"/>
                </a:solidFill>
                <a:latin typeface="+mn-lt"/>
                <a:ea typeface="+mn-ea"/>
                <a:cs typeface="+mn-cs"/>
              </a:rPr>
              <a:t>, περίπου πριν 20 εκατομμύρια χρόνια. </a:t>
            </a:r>
          </a:p>
          <a:p>
            <a:r>
              <a:rPr lang="el-GR" sz="1200" b="0" i="0" kern="1200" dirty="0" err="1">
                <a:solidFill>
                  <a:schemeClr val="tx1"/>
                </a:solidFill>
                <a:latin typeface="+mn-lt"/>
                <a:ea typeface="+mn-ea"/>
                <a:cs typeface="+mn-cs"/>
              </a:rPr>
              <a:t>Παλαιοοικοσύστημα</a:t>
            </a:r>
            <a:r>
              <a:rPr lang="el-GR" sz="1200" b="0" i="0" kern="1200" dirty="0">
                <a:solidFill>
                  <a:schemeClr val="tx1"/>
                </a:solidFill>
                <a:latin typeface="+mn-lt"/>
                <a:ea typeface="+mn-ea"/>
                <a:cs typeface="+mn-cs"/>
              </a:rPr>
              <a:t>[</a:t>
            </a:r>
            <a:r>
              <a:rPr lang="el-GR" sz="1200" b="0" i="0" u="none" strike="noStrike" kern="1200" dirty="0">
                <a:solidFill>
                  <a:schemeClr val="tx1"/>
                </a:solidFill>
                <a:latin typeface="+mn-lt"/>
                <a:ea typeface="+mn-ea"/>
                <a:cs typeface="+mn-cs"/>
                <a:hlinkClick r:id="rId15" tooltip="Επεξεργασία ενότητας: Παλαιοοικοσύστημα"/>
              </a:rPr>
              <a:t>Επεξεργασία</a:t>
            </a:r>
            <a:r>
              <a:rPr lang="el-GR" sz="1200" b="0" i="0" kern="1200" dirty="0">
                <a:solidFill>
                  <a:schemeClr val="tx1"/>
                </a:solidFill>
                <a:latin typeface="+mn-lt"/>
                <a:ea typeface="+mn-ea"/>
                <a:cs typeface="+mn-cs"/>
              </a:rPr>
              <a:t> | </a:t>
            </a:r>
            <a:r>
              <a:rPr lang="el-GR" sz="1200" b="0" i="0" u="none" strike="noStrike" kern="1200" dirty="0">
                <a:solidFill>
                  <a:schemeClr val="tx1"/>
                </a:solidFill>
                <a:latin typeface="+mn-lt"/>
                <a:ea typeface="+mn-ea"/>
                <a:cs typeface="+mn-cs"/>
                <a:hlinkClick r:id="rId16" tooltip="Επεξεργασία ενότητας: Παλαιοοικοσύστημα"/>
              </a:rPr>
              <a:t>επεξεργασία κώδικα</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Από τη μελέτη της απολιθωμένης χλωρίδας προκύπτει ότι το κλίμα στην περιοχή του Αιγαίου πριν 20 εκατομμύρια χρόνια ήταν υποτροπικό που μεταβαλλόταν σε θερμό ηπειρωτικό. Σήμερα δάση ανάλογα με αυτό που βρισκόταν στην Λέσβο παρατηρούνται στην υποτροπική Ασία και Αμερική. Από τις ερευνητικές εργασίες του Μουσείου Φυσικής Ιστορίας Απολιθωμένου δάσους Λέσβου τα τελευταία δέκα χρόνια στη περιοχή του Απολιθωμένου Δάσους Λέσβου έχουν αποκαλυφθεί διαφορετικές ζώνες βλάστησης, συνθέτοντας έτσι την εικόνα της βλάστησης που επικρατούσε στην περιοχή πριν από 20 εκατομμύρια χρόνια. Το δάσος βρίσκεται σε μια ζώνη όπου υπάρχουν μικτά δάση κωνοφόρων ενώ σε χαμηλότερα υψόμετρα φύτρωναν </a:t>
            </a:r>
            <a:r>
              <a:rPr lang="el-GR" sz="1200" b="0" i="0" u="sng" kern="1200" dirty="0">
                <a:solidFill>
                  <a:schemeClr val="tx1"/>
                </a:solidFill>
                <a:latin typeface="+mn-lt"/>
                <a:ea typeface="+mn-ea"/>
                <a:cs typeface="+mn-cs"/>
                <a:hlinkClick r:id="rId17"/>
              </a:rPr>
              <a:t>φοινικόδεντρα</a:t>
            </a:r>
            <a:r>
              <a:rPr lang="el-GR" sz="1200" b="0" i="0" kern="1200" dirty="0">
                <a:solidFill>
                  <a:schemeClr val="tx1"/>
                </a:solidFill>
                <a:latin typeface="+mn-lt"/>
                <a:ea typeface="+mn-ea"/>
                <a:cs typeface="+mn-cs"/>
              </a:rPr>
              <a:t> και πλατύφυλλα φυτά.</a:t>
            </a:r>
            <a:r>
              <a:rPr lang="el-GR" sz="1200" b="0" i="0" u="none" strike="noStrike" kern="1200" baseline="30000" dirty="0">
                <a:solidFill>
                  <a:schemeClr val="tx1"/>
                </a:solidFill>
                <a:latin typeface="+mn-lt"/>
                <a:ea typeface="+mn-ea"/>
                <a:cs typeface="+mn-cs"/>
                <a:hlinkClick r:id="rId18"/>
              </a:rPr>
              <a:t>[11]</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Το απολιθωμένο δάσος αποτελείται κωνοφόρα, αγγειόσπερμα – ανθοφόρα φυτά, και λίγα πτεριδόφυτα. Στα κωνοφόρα περιλαμβάνεται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με τα είδη T. </a:t>
            </a:r>
            <a:r>
              <a:rPr lang="el-GR" sz="1200" b="0" i="0" kern="1200" dirty="0" err="1">
                <a:solidFill>
                  <a:schemeClr val="tx1"/>
                </a:solidFill>
                <a:latin typeface="+mn-lt"/>
                <a:ea typeface="+mn-ea"/>
                <a:cs typeface="+mn-cs"/>
              </a:rPr>
              <a:t>gyspaceum</a:t>
            </a:r>
            <a:r>
              <a:rPr lang="el-GR" sz="1200" b="0" i="0" kern="1200" dirty="0">
                <a:solidFill>
                  <a:schemeClr val="tx1"/>
                </a:solidFill>
                <a:latin typeface="+mn-lt"/>
                <a:ea typeface="+mn-ea"/>
                <a:cs typeface="+mn-cs"/>
              </a:rPr>
              <a:t> και T. </a:t>
            </a:r>
            <a:r>
              <a:rPr lang="el-GR" sz="1200" b="0" i="0" kern="1200" dirty="0" err="1">
                <a:solidFill>
                  <a:schemeClr val="tx1"/>
                </a:solidFill>
                <a:latin typeface="+mn-lt"/>
                <a:ea typeface="+mn-ea"/>
                <a:cs typeface="+mn-cs"/>
              </a:rPr>
              <a:t>albertense</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taxoxylon</a:t>
            </a:r>
            <a:r>
              <a:rPr lang="el-GR" sz="1200" b="0" i="0" kern="1200" dirty="0">
                <a:solidFill>
                  <a:schemeClr val="tx1"/>
                </a:solidFill>
                <a:latin typeface="+mn-lt"/>
                <a:ea typeface="+mn-ea"/>
                <a:cs typeface="+mn-cs"/>
              </a:rPr>
              <a:t>. Τα είδη αυτά είναι προγονικές μορφές της </a:t>
            </a:r>
            <a:r>
              <a:rPr lang="el-GR" sz="1200" b="0" i="0" u="none" strike="noStrike" kern="1200" dirty="0" err="1">
                <a:solidFill>
                  <a:schemeClr val="tx1"/>
                </a:solidFill>
                <a:latin typeface="+mn-lt"/>
                <a:ea typeface="+mn-ea"/>
                <a:cs typeface="+mn-cs"/>
                <a:hlinkClick r:id="rId19" tooltip="Σεκόια"/>
              </a:rPr>
              <a:t>σεκόιας</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0" tooltip="Πεύκο"/>
              </a:rPr>
              <a:t>πεύκου</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1" tooltip="Κυπαρίσσι"/>
              </a:rPr>
              <a:t>κυπαρισσιού</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2" tooltip="Τάξος (δεν έχει γραφτεί ακόμα)"/>
              </a:rPr>
              <a:t>τάξου</a:t>
            </a:r>
            <a:r>
              <a:rPr lang="el-GR" sz="1200" b="0" i="0" kern="1200" dirty="0">
                <a:solidFill>
                  <a:schemeClr val="tx1"/>
                </a:solidFill>
                <a:latin typeface="+mn-lt"/>
                <a:ea typeface="+mn-ea"/>
                <a:cs typeface="+mn-cs"/>
              </a:rPr>
              <a:t>, ενώ υπάρχουν και άλλα σπάνια ειδών των οποίων δεν υπάρχουν σύγχρονοι απόγονοι.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είναι προγονική μορφή του φυτού </a:t>
            </a:r>
            <a:r>
              <a:rPr lang="el-GR" sz="1200" b="0" i="0" u="none" strike="noStrike" kern="1200" dirty="0" err="1">
                <a:solidFill>
                  <a:schemeClr val="tx1"/>
                </a:solidFill>
                <a:latin typeface="+mn-lt"/>
                <a:ea typeface="+mn-ea"/>
                <a:cs typeface="+mn-cs"/>
                <a:hlinkClick r:id="rId19" tooltip="Σεκόια"/>
              </a:rPr>
              <a:t>σεκόια</a:t>
            </a:r>
            <a:r>
              <a:rPr lang="el-GR" sz="1200" b="0" i="0" kern="1200" dirty="0">
                <a:solidFill>
                  <a:schemeClr val="tx1"/>
                </a:solidFill>
                <a:latin typeface="+mn-lt"/>
                <a:ea typeface="+mn-ea"/>
                <a:cs typeface="+mn-cs"/>
              </a:rPr>
              <a:t>, που φύεται στις δυτικές ακτές των Ηνωμένων Πολιτειών. Υπολογίζεται ότι κάποια φυτά του γένους πρέπει να ξεπερνούσαν σε ύψος τα 100 μέτρα. Το είδος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paradoxum</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πεύκη</a:t>
            </a:r>
            <a:r>
              <a:rPr lang="el-GR" sz="1200" b="0" i="0" kern="1200" dirty="0">
                <a:solidFill>
                  <a:schemeClr val="tx1"/>
                </a:solidFill>
                <a:latin typeface="+mn-lt"/>
                <a:ea typeface="+mn-ea"/>
                <a:cs typeface="+mn-cs"/>
              </a:rPr>
              <a:t> η παράδοξη) παίζει σημαντικό ρόλο στην σύνθεση του δάσους κωνοφόρων. Το είδος ανήκει στην οικογένειες των </a:t>
            </a:r>
            <a:r>
              <a:rPr lang="el-GR" sz="1200" b="0" i="0" u="none" strike="noStrike" kern="1200" dirty="0" err="1">
                <a:solidFill>
                  <a:schemeClr val="tx1"/>
                </a:solidFill>
                <a:latin typeface="+mn-lt"/>
                <a:ea typeface="+mn-ea"/>
                <a:cs typeface="+mn-cs"/>
                <a:hlinkClick r:id="rId23" tooltip="Πρωτοπευκίδες (δεν έχει γραφτεί ακόμα)"/>
              </a:rPr>
              <a:t>πρωτοπευκίδων</a:t>
            </a:r>
            <a:r>
              <a:rPr lang="el-GR" sz="1200" b="0" i="0" kern="1200" dirty="0">
                <a:solidFill>
                  <a:schemeClr val="tx1"/>
                </a:solidFill>
                <a:latin typeface="+mn-lt"/>
                <a:ea typeface="+mn-ea"/>
                <a:cs typeface="+mn-cs"/>
              </a:rPr>
              <a:t> και προσδιορίστηκε για πρώτη φορά στο πάρκο. Αυτό το είδος έχει το χαρακτηριστικό ότι συνδυάζει τόσο χαρακτηριστικά </a:t>
            </a:r>
            <a:r>
              <a:rPr lang="el-GR" sz="1200" b="0" i="0" u="none" strike="noStrike" kern="1200" dirty="0">
                <a:solidFill>
                  <a:schemeClr val="tx1"/>
                </a:solidFill>
                <a:latin typeface="+mn-lt"/>
                <a:ea typeface="+mn-ea"/>
                <a:cs typeface="+mn-cs"/>
                <a:hlinkClick r:id="rId24" tooltip="Έλατο"/>
              </a:rPr>
              <a:t>ελάτου</a:t>
            </a:r>
            <a:r>
              <a:rPr lang="el-GR" sz="1200" b="0" i="0" kern="1200" dirty="0">
                <a:solidFill>
                  <a:schemeClr val="tx1"/>
                </a:solidFill>
                <a:latin typeface="+mn-lt"/>
                <a:ea typeface="+mn-ea"/>
                <a:cs typeface="+mn-cs"/>
              </a:rPr>
              <a:t>, όσο και πεύκου, των οποίων αποτελεί προγονική μορφή. Έχουν προσδιορισθεί επίσης φυτά της οικογένειας </a:t>
            </a:r>
            <a:r>
              <a:rPr lang="el-GR" sz="1200" b="0" i="0" u="none" strike="noStrike" kern="1200" dirty="0" err="1">
                <a:solidFill>
                  <a:schemeClr val="tx1"/>
                </a:solidFill>
                <a:latin typeface="+mn-lt"/>
                <a:ea typeface="+mn-ea"/>
                <a:cs typeface="+mn-cs"/>
                <a:hlinkClick r:id="rId25" tooltip="Κυπαρισσίδες (δεν έχει γραφτεί ακόμα)"/>
              </a:rPr>
              <a:t>κυπαρισσίδες</a:t>
            </a:r>
            <a:r>
              <a:rPr lang="el-GR" sz="1200" b="0" i="0" kern="1200" dirty="0">
                <a:solidFill>
                  <a:schemeClr val="tx1"/>
                </a:solidFill>
                <a:latin typeface="+mn-lt"/>
                <a:ea typeface="+mn-ea"/>
                <a:cs typeface="+mn-cs"/>
              </a:rPr>
              <a:t>, όπως το γένος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το σπάνιο κωνοφόρο </a:t>
            </a:r>
            <a:r>
              <a:rPr lang="el-GR" sz="1200" b="0" i="0" kern="1200" dirty="0" err="1">
                <a:solidFill>
                  <a:schemeClr val="tx1"/>
                </a:solidFill>
                <a:latin typeface="+mn-lt"/>
                <a:ea typeface="+mn-ea"/>
                <a:cs typeface="+mn-cs"/>
              </a:rPr>
              <a:t>Κουνιχάμια</a:t>
            </a:r>
            <a:r>
              <a:rPr lang="el-GR" sz="1200" b="0" i="0" kern="1200" dirty="0">
                <a:solidFill>
                  <a:schemeClr val="tx1"/>
                </a:solidFill>
                <a:latin typeface="+mn-lt"/>
                <a:ea typeface="+mn-ea"/>
                <a:cs typeface="+mn-cs"/>
              </a:rPr>
              <a:t> η </a:t>
            </a:r>
            <a:r>
              <a:rPr lang="el-GR" sz="1200" b="0" i="0" kern="1200" dirty="0" err="1">
                <a:solidFill>
                  <a:schemeClr val="tx1"/>
                </a:solidFill>
                <a:latin typeface="+mn-lt"/>
                <a:ea typeface="+mn-ea"/>
                <a:cs typeface="+mn-cs"/>
              </a:rPr>
              <a:t>μειοκαινική</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Τα αγγειόσπερμα – ανθοφόρα φυτά περιλαμβάνουν αντιπρόσωπους των ειδών </a:t>
            </a:r>
            <a:r>
              <a:rPr lang="el-GR" sz="1200" b="0" i="0" u="none" strike="noStrike" kern="1200" dirty="0">
                <a:solidFill>
                  <a:schemeClr val="tx1"/>
                </a:solidFill>
                <a:latin typeface="+mn-lt"/>
                <a:ea typeface="+mn-ea"/>
                <a:cs typeface="+mn-cs"/>
                <a:hlinkClick r:id="rId26" tooltip="Λεύκα"/>
              </a:rPr>
              <a:t>Λεύκα</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7" tooltip="Δάφνη (φυτό)"/>
              </a:rPr>
              <a:t>Δάφνη</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28" tooltip="Κανελλόδενδρο (δεν έχει γραφτεί ακόμα)"/>
              </a:rPr>
              <a:t>Κανελλόδενδρο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9" tooltip="Πλάτανος"/>
              </a:rPr>
              <a:t>Πλάτανος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0" tooltip="Δρυς"/>
              </a:rPr>
              <a:t>Δρυς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1" tooltip="Οξιά"/>
              </a:rPr>
              <a:t>Οξιά</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2" tooltip="Σκλήθρο (δεν έχει γραφτεί ακόμα)"/>
              </a:rPr>
              <a:t>Σκλήθρο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3" tooltip="Βάτος"/>
              </a:rPr>
              <a:t>Βάτος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4" tooltip="Σφένδαμος"/>
              </a:rPr>
              <a:t>Σφένδαμος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35" tooltip="Καρυδιά"/>
              </a:rPr>
              <a:t>Καρυδιά</a:t>
            </a:r>
            <a:r>
              <a:rPr lang="el-GR" sz="1200" b="0" i="0" kern="1200" dirty="0">
                <a:solidFill>
                  <a:schemeClr val="tx1"/>
                </a:solidFill>
                <a:latin typeface="+mn-lt"/>
                <a:ea typeface="+mn-ea"/>
                <a:cs typeface="+mn-cs"/>
              </a:rPr>
              <a:t>. Επίσης, έχουν προσδιοριστεί πολλά είδη </a:t>
            </a:r>
            <a:r>
              <a:rPr lang="el-GR" sz="1200" b="0" i="0" kern="1200" dirty="0" err="1">
                <a:solidFill>
                  <a:schemeClr val="tx1"/>
                </a:solidFill>
                <a:latin typeface="+mn-lt"/>
                <a:ea typeface="+mn-ea"/>
                <a:cs typeface="+mn-cs"/>
              </a:rPr>
              <a:t>φοινικίδων</a:t>
            </a:r>
            <a:r>
              <a:rPr lang="el-GR" sz="1200" b="0" i="0" kern="1200" dirty="0">
                <a:solidFill>
                  <a:schemeClr val="tx1"/>
                </a:solidFill>
                <a:latin typeface="+mn-lt"/>
                <a:ea typeface="+mn-ea"/>
                <a:cs typeface="+mn-cs"/>
              </a:rPr>
              <a:t>, όπως </a:t>
            </a:r>
            <a:r>
              <a:rPr lang="el-GR" sz="1200" b="0" i="0" kern="1200" dirty="0" err="1">
                <a:solidFill>
                  <a:schemeClr val="tx1"/>
                </a:solidFill>
                <a:latin typeface="+mn-lt"/>
                <a:ea typeface="+mn-ea"/>
                <a:cs typeface="+mn-cs"/>
              </a:rPr>
              <a:t>Phoenix</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Palmoxylon</a:t>
            </a:r>
            <a:r>
              <a:rPr lang="el-GR" sz="1200" b="0" i="0" kern="1200" dirty="0">
                <a:solidFill>
                  <a:schemeClr val="tx1"/>
                </a:solidFill>
                <a:latin typeface="+mn-lt"/>
                <a:ea typeface="+mn-ea"/>
                <a:cs typeface="+mn-cs"/>
              </a:rPr>
              <a:t>. Οι ανασκαφές έδειξαν ότι μετά την καταστροφή και απολίθωση του δάσους κωνοφόρων αναπτύχθηκε στον ίδιο ορίζοντα ένα δάσος </a:t>
            </a:r>
            <a:r>
              <a:rPr lang="el-GR" sz="1200" b="0" i="0" kern="1200" dirty="0" err="1">
                <a:solidFill>
                  <a:schemeClr val="tx1"/>
                </a:solidFill>
                <a:latin typeface="+mn-lt"/>
                <a:ea typeface="+mn-ea"/>
                <a:cs typeface="+mn-cs"/>
              </a:rPr>
              <a:t>αγγειόσπερμων</a:t>
            </a:r>
            <a:r>
              <a:rPr lang="el-GR" sz="1200" b="0" i="0" kern="1200" dirty="0">
                <a:solidFill>
                  <a:schemeClr val="tx1"/>
                </a:solidFill>
                <a:latin typeface="+mn-lt"/>
                <a:ea typeface="+mn-ea"/>
                <a:cs typeface="+mn-cs"/>
              </a:rPr>
              <a:t> το οποίο στην συνέχεια απολιθώθηκε από άλλη έκρηξη.</a:t>
            </a:r>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21</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l-GR" dirty="0" err="1"/>
              <a:t>Σίγρι</a:t>
            </a:r>
            <a:r>
              <a:rPr lang="el-GR" dirty="0"/>
              <a:t>, </a:t>
            </a:r>
            <a:r>
              <a:rPr lang="el-GR" dirty="0" err="1"/>
              <a:t>φωτ</a:t>
            </a:r>
            <a:r>
              <a:rPr lang="el-GR" dirty="0"/>
              <a:t>. Κ. Θάνος</a:t>
            </a:r>
          </a:p>
          <a:p>
            <a:r>
              <a:rPr lang="el-GR" sz="1200" b="0" i="0" kern="1200" dirty="0">
                <a:solidFill>
                  <a:schemeClr val="tx1"/>
                </a:solidFill>
                <a:latin typeface="+mn-lt"/>
                <a:ea typeface="+mn-ea"/>
                <a:cs typeface="+mn-cs"/>
              </a:rPr>
              <a:t>ΒΙΚΙΠΑΙΔΕΙΑ</a:t>
            </a:r>
          </a:p>
          <a:p>
            <a:r>
              <a:rPr lang="el-GR" sz="1200" b="0" i="0" kern="1200" dirty="0">
                <a:solidFill>
                  <a:schemeClr val="tx1"/>
                </a:solidFill>
                <a:latin typeface="+mn-lt"/>
                <a:ea typeface="+mn-ea"/>
                <a:cs typeface="+mn-cs"/>
              </a:rPr>
              <a:t>Το </a:t>
            </a:r>
            <a:r>
              <a:rPr lang="el-GR" sz="1200" b="1" i="0" kern="1200" dirty="0">
                <a:solidFill>
                  <a:schemeClr val="tx1"/>
                </a:solidFill>
                <a:latin typeface="+mn-lt"/>
                <a:ea typeface="+mn-ea"/>
                <a:cs typeface="+mn-cs"/>
              </a:rPr>
              <a:t>Απολιθωμένο δάσος της Λέσβου</a:t>
            </a:r>
            <a:r>
              <a:rPr lang="el-GR" sz="1200" b="0" i="0" kern="1200" dirty="0">
                <a:solidFill>
                  <a:schemeClr val="tx1"/>
                </a:solidFill>
                <a:latin typeface="+mn-lt"/>
                <a:ea typeface="+mn-ea"/>
                <a:cs typeface="+mn-cs"/>
              </a:rPr>
              <a:t> είναι ένα από τα δύο μεγαλύτερα </a:t>
            </a:r>
            <a:r>
              <a:rPr lang="el-GR" sz="1200" b="0" i="0" u="none" strike="noStrike" kern="1200" dirty="0">
                <a:solidFill>
                  <a:schemeClr val="tx1"/>
                </a:solidFill>
                <a:latin typeface="+mn-lt"/>
                <a:ea typeface="+mn-ea"/>
                <a:cs typeface="+mn-cs"/>
                <a:hlinkClick r:id="rId3" tooltip="Απολίθωμα"/>
              </a:rPr>
              <a:t>απολιθωμένα</a:t>
            </a:r>
            <a:r>
              <a:rPr lang="el-GR" sz="1200" b="0" i="0" kern="1200" dirty="0">
                <a:solidFill>
                  <a:schemeClr val="tx1"/>
                </a:solidFill>
                <a:latin typeface="+mn-lt"/>
                <a:ea typeface="+mn-ea"/>
                <a:cs typeface="+mn-cs"/>
              </a:rPr>
              <a:t> δάση στον κόσμο (το άλλο είναι το </a:t>
            </a:r>
            <a:r>
              <a:rPr lang="el-GR" sz="1200" b="0" i="0" u="none" strike="noStrike" kern="1200" dirty="0">
                <a:solidFill>
                  <a:schemeClr val="tx1"/>
                </a:solidFill>
                <a:latin typeface="+mn-lt"/>
                <a:ea typeface="+mn-ea"/>
                <a:cs typeface="+mn-cs"/>
                <a:hlinkClick r:id="rId4" tooltip="Εθνικό Πάρκο Απολιθωμένου Δάσους"/>
              </a:rPr>
              <a:t>Εθνικό Πάρκο Απολιθωμένου Δάσους</a:t>
            </a:r>
            <a:r>
              <a:rPr lang="el-GR" sz="1200" b="0" i="0" kern="1200" dirty="0">
                <a:solidFill>
                  <a:schemeClr val="tx1"/>
                </a:solidFill>
                <a:latin typeface="+mn-lt"/>
                <a:ea typeface="+mn-ea"/>
                <a:cs typeface="+mn-cs"/>
              </a:rPr>
              <a:t> στην </a:t>
            </a:r>
            <a:r>
              <a:rPr lang="el-GR" sz="1200" b="0" i="0" u="none" strike="noStrike" kern="1200" dirty="0">
                <a:solidFill>
                  <a:schemeClr val="tx1"/>
                </a:solidFill>
                <a:latin typeface="+mn-lt"/>
                <a:ea typeface="+mn-ea"/>
                <a:cs typeface="+mn-cs"/>
                <a:hlinkClick r:id="rId5" tooltip="Αριζόνα"/>
              </a:rPr>
              <a:t>Αριζόνα</a:t>
            </a:r>
            <a:r>
              <a:rPr lang="el-GR" sz="1200" b="0" i="0" kern="1200" dirty="0">
                <a:solidFill>
                  <a:schemeClr val="tx1"/>
                </a:solidFill>
                <a:latin typeface="+mn-lt"/>
                <a:ea typeface="+mn-ea"/>
                <a:cs typeface="+mn-cs"/>
              </a:rPr>
              <a:t>). Απολιθωμένοι κορμοί βρίσκονται διάσπαρτοι σε μία έκταση 150 τετραγωνικών χιλιομέτρων που περικλείεται από τους οικισμούς </a:t>
            </a:r>
            <a:r>
              <a:rPr lang="el-GR" sz="1200" b="0" i="0" u="none" strike="noStrike" kern="1200" dirty="0" err="1">
                <a:solidFill>
                  <a:schemeClr val="tx1"/>
                </a:solidFill>
                <a:latin typeface="+mn-lt"/>
                <a:ea typeface="+mn-ea"/>
                <a:cs typeface="+mn-cs"/>
                <a:hlinkClick r:id="rId6" tooltip="Σίγρι"/>
              </a:rPr>
              <a:t>Σίγρι</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7" tooltip="Ερεσός"/>
              </a:rPr>
              <a:t>Ερεσός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8" tooltip="Άντισσα Λέσβου"/>
              </a:rPr>
              <a:t>Άντισσα</a:t>
            </a:r>
            <a:r>
              <a:rPr lang="el-GR" sz="1200" b="0" i="0" kern="1200" dirty="0">
                <a:solidFill>
                  <a:schemeClr val="tx1"/>
                </a:solidFill>
                <a:latin typeface="+mn-lt"/>
                <a:ea typeface="+mn-ea"/>
                <a:cs typeface="+mn-cs"/>
              </a:rPr>
              <a:t> στη δυτική </a:t>
            </a:r>
            <a:r>
              <a:rPr lang="el-GR" sz="1200" b="0" i="0" u="none" strike="noStrike" kern="1200" dirty="0">
                <a:solidFill>
                  <a:schemeClr val="tx1"/>
                </a:solidFill>
                <a:latin typeface="+mn-lt"/>
                <a:ea typeface="+mn-ea"/>
                <a:cs typeface="+mn-cs"/>
                <a:hlinkClick r:id="rId9" tooltip="Λέσβος"/>
              </a:rPr>
              <a:t>Λέσβο</a:t>
            </a:r>
            <a:r>
              <a:rPr lang="el-GR" sz="1200" b="0" i="0" kern="1200" dirty="0">
                <a:solidFill>
                  <a:schemeClr val="tx1"/>
                </a:solidFill>
                <a:latin typeface="+mn-lt"/>
                <a:ea typeface="+mn-ea"/>
                <a:cs typeface="+mn-cs"/>
              </a:rPr>
              <a:t>. Μεμονωμένα απολιθώματα βρίσκονται και σε πολλά άλλα μέρη του νησιού, συμπεριλαμβανομένων των χωριών </a:t>
            </a:r>
            <a:r>
              <a:rPr lang="el-GR" sz="1200" b="0" i="0" u="none" strike="noStrike" kern="1200" dirty="0" err="1">
                <a:solidFill>
                  <a:schemeClr val="tx1"/>
                </a:solidFill>
                <a:latin typeface="+mn-lt"/>
                <a:ea typeface="+mn-ea"/>
                <a:cs typeface="+mn-cs"/>
                <a:hlinkClick r:id="rId10" tooltip="Μήθυμνα Λέσβου"/>
              </a:rPr>
              <a:t>Μόλυβος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11" tooltip="Πολιχνίτος"/>
              </a:rPr>
              <a:t>Πολιχνίτος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12" tooltip="Πλωμάρι"/>
              </a:rPr>
              <a:t>Πλωμάρι</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Άκρασι</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Ο σχηματισμός του απολιθωμένου δάσους σχετίζεται με την έντονη ηφαιστειακή δραστηριότητα που έλαβε χώρα στη Λέσβο κατά το τέλος του </a:t>
            </a:r>
            <a:r>
              <a:rPr lang="el-GR" sz="1200" b="0" i="0" u="none" strike="noStrike" kern="1200" dirty="0" err="1">
                <a:solidFill>
                  <a:schemeClr val="tx1"/>
                </a:solidFill>
                <a:latin typeface="+mn-lt"/>
                <a:ea typeface="+mn-ea"/>
                <a:cs typeface="+mn-cs"/>
                <a:hlinkClick r:id="rId13" tooltip="Ολιγόκαινο"/>
              </a:rPr>
              <a:t>Ολιγοκαίνου</a:t>
            </a:r>
            <a:r>
              <a:rPr lang="el-GR" sz="1200" b="0" i="0" kern="1200" dirty="0">
                <a:solidFill>
                  <a:schemeClr val="tx1"/>
                </a:solidFill>
                <a:latin typeface="+mn-lt"/>
                <a:ea typeface="+mn-ea"/>
                <a:cs typeface="+mn-cs"/>
              </a:rPr>
              <a:t> μέχρι το μέσο </a:t>
            </a:r>
            <a:r>
              <a:rPr lang="el-GR" sz="1200" b="0" i="0" u="none" strike="noStrike" kern="1200" dirty="0">
                <a:solidFill>
                  <a:schemeClr val="tx1"/>
                </a:solidFill>
                <a:latin typeface="+mn-lt"/>
                <a:ea typeface="+mn-ea"/>
                <a:cs typeface="+mn-cs"/>
                <a:hlinkClick r:id="rId14" tooltip="Μειόκαινο"/>
              </a:rPr>
              <a:t>Μειόκαινο</a:t>
            </a:r>
            <a:r>
              <a:rPr lang="el-GR" sz="1200" b="0" i="0" kern="1200" dirty="0">
                <a:solidFill>
                  <a:schemeClr val="tx1"/>
                </a:solidFill>
                <a:latin typeface="+mn-lt"/>
                <a:ea typeface="+mn-ea"/>
                <a:cs typeface="+mn-cs"/>
              </a:rPr>
              <a:t>, περίπου πριν 20 εκατομμύρια χρόνια. </a:t>
            </a:r>
          </a:p>
          <a:p>
            <a:r>
              <a:rPr lang="el-GR" sz="1200" b="0" i="0" kern="1200" dirty="0" err="1">
                <a:solidFill>
                  <a:schemeClr val="tx1"/>
                </a:solidFill>
                <a:latin typeface="+mn-lt"/>
                <a:ea typeface="+mn-ea"/>
                <a:cs typeface="+mn-cs"/>
              </a:rPr>
              <a:t>Παλαιοοικοσύστημα</a:t>
            </a:r>
            <a:r>
              <a:rPr lang="el-GR" sz="1200" b="0" i="0" kern="1200" dirty="0">
                <a:solidFill>
                  <a:schemeClr val="tx1"/>
                </a:solidFill>
                <a:latin typeface="+mn-lt"/>
                <a:ea typeface="+mn-ea"/>
                <a:cs typeface="+mn-cs"/>
              </a:rPr>
              <a:t>[</a:t>
            </a:r>
            <a:r>
              <a:rPr lang="el-GR" sz="1200" b="0" i="0" u="none" strike="noStrike" kern="1200" dirty="0">
                <a:solidFill>
                  <a:schemeClr val="tx1"/>
                </a:solidFill>
                <a:latin typeface="+mn-lt"/>
                <a:ea typeface="+mn-ea"/>
                <a:cs typeface="+mn-cs"/>
                <a:hlinkClick r:id="rId15" tooltip="Επεξεργασία ενότητας: Παλαιοοικοσύστημα"/>
              </a:rPr>
              <a:t>Επεξεργασία</a:t>
            </a:r>
            <a:r>
              <a:rPr lang="el-GR" sz="1200" b="0" i="0" kern="1200" dirty="0">
                <a:solidFill>
                  <a:schemeClr val="tx1"/>
                </a:solidFill>
                <a:latin typeface="+mn-lt"/>
                <a:ea typeface="+mn-ea"/>
                <a:cs typeface="+mn-cs"/>
              </a:rPr>
              <a:t> | </a:t>
            </a:r>
            <a:r>
              <a:rPr lang="el-GR" sz="1200" b="0" i="0" u="none" strike="noStrike" kern="1200" dirty="0">
                <a:solidFill>
                  <a:schemeClr val="tx1"/>
                </a:solidFill>
                <a:latin typeface="+mn-lt"/>
                <a:ea typeface="+mn-ea"/>
                <a:cs typeface="+mn-cs"/>
                <a:hlinkClick r:id="rId16" tooltip="Επεξεργασία ενότητας: Παλαιοοικοσύστημα"/>
              </a:rPr>
              <a:t>επεξεργασία κώδικα</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Από τη μελέτη της απολιθωμένης χλωρίδας προκύπτει ότι το κλίμα στην περιοχή του Αιγαίου πριν 20 εκατομμύρια χρόνια ήταν υποτροπικό που μεταβαλλόταν σε θερμό ηπειρωτικό. Σήμερα δάση ανάλογα με αυτό που βρισκόταν στην Λέσβο παρατηρούνται στην υποτροπική Ασία και Αμερική. Από τις ερευνητικές εργασίες του Μουσείου Φυσικής Ιστορίας Απολιθωμένου δάσους Λέσβου τα τελευταία δέκα χρόνια στη περιοχή του Απολιθωμένου Δάσους Λέσβου έχουν αποκαλυφθεί διαφορετικές ζώνες βλάστησης, συνθέτοντας έτσι την εικόνα της βλάστησης που επικρατούσε στην περιοχή πριν από 20 εκατομμύρια χρόνια. Το δάσος βρίσκεται σε μια ζώνη όπου υπάρχουν μικτά δάση κωνοφόρων ενώ σε χαμηλότερα υψόμετρα φύτρωναν </a:t>
            </a:r>
            <a:r>
              <a:rPr lang="el-GR" sz="1200" b="0" i="0" u="sng" kern="1200" dirty="0">
                <a:solidFill>
                  <a:schemeClr val="tx1"/>
                </a:solidFill>
                <a:latin typeface="+mn-lt"/>
                <a:ea typeface="+mn-ea"/>
                <a:cs typeface="+mn-cs"/>
                <a:hlinkClick r:id="rId17"/>
              </a:rPr>
              <a:t>φοινικόδεντρα</a:t>
            </a:r>
            <a:r>
              <a:rPr lang="el-GR" sz="1200" b="0" i="0" kern="1200" dirty="0">
                <a:solidFill>
                  <a:schemeClr val="tx1"/>
                </a:solidFill>
                <a:latin typeface="+mn-lt"/>
                <a:ea typeface="+mn-ea"/>
                <a:cs typeface="+mn-cs"/>
              </a:rPr>
              <a:t> και πλατύφυλλα φυτά.</a:t>
            </a:r>
            <a:r>
              <a:rPr lang="el-GR" sz="1200" b="0" i="0" u="none" strike="noStrike" kern="1200" baseline="30000" dirty="0">
                <a:solidFill>
                  <a:schemeClr val="tx1"/>
                </a:solidFill>
                <a:latin typeface="+mn-lt"/>
                <a:ea typeface="+mn-ea"/>
                <a:cs typeface="+mn-cs"/>
                <a:hlinkClick r:id="rId18"/>
              </a:rPr>
              <a:t>[11]</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Το απολιθωμένο δάσος αποτελείται κωνοφόρα, αγγειόσπερμα – ανθοφόρα φυτά, και λίγα πτεριδόφυτα. Στα κωνοφόρα περιλαμβάνεται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με τα είδη T. </a:t>
            </a:r>
            <a:r>
              <a:rPr lang="el-GR" sz="1200" b="0" i="0" kern="1200" dirty="0" err="1">
                <a:solidFill>
                  <a:schemeClr val="tx1"/>
                </a:solidFill>
                <a:latin typeface="+mn-lt"/>
                <a:ea typeface="+mn-ea"/>
                <a:cs typeface="+mn-cs"/>
              </a:rPr>
              <a:t>gyspaceum</a:t>
            </a:r>
            <a:r>
              <a:rPr lang="el-GR" sz="1200" b="0" i="0" kern="1200" dirty="0">
                <a:solidFill>
                  <a:schemeClr val="tx1"/>
                </a:solidFill>
                <a:latin typeface="+mn-lt"/>
                <a:ea typeface="+mn-ea"/>
                <a:cs typeface="+mn-cs"/>
              </a:rPr>
              <a:t> και T. </a:t>
            </a:r>
            <a:r>
              <a:rPr lang="el-GR" sz="1200" b="0" i="0" kern="1200" dirty="0" err="1">
                <a:solidFill>
                  <a:schemeClr val="tx1"/>
                </a:solidFill>
                <a:latin typeface="+mn-lt"/>
                <a:ea typeface="+mn-ea"/>
                <a:cs typeface="+mn-cs"/>
              </a:rPr>
              <a:t>albertense</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taxoxylon</a:t>
            </a:r>
            <a:r>
              <a:rPr lang="el-GR" sz="1200" b="0" i="0" kern="1200" dirty="0">
                <a:solidFill>
                  <a:schemeClr val="tx1"/>
                </a:solidFill>
                <a:latin typeface="+mn-lt"/>
                <a:ea typeface="+mn-ea"/>
                <a:cs typeface="+mn-cs"/>
              </a:rPr>
              <a:t>. Τα είδη αυτά είναι προγονικές μορφές της </a:t>
            </a:r>
            <a:r>
              <a:rPr lang="el-GR" sz="1200" b="0" i="0" u="none" strike="noStrike" kern="1200" dirty="0" err="1">
                <a:solidFill>
                  <a:schemeClr val="tx1"/>
                </a:solidFill>
                <a:latin typeface="+mn-lt"/>
                <a:ea typeface="+mn-ea"/>
                <a:cs typeface="+mn-cs"/>
                <a:hlinkClick r:id="rId19" tooltip="Σεκόια"/>
              </a:rPr>
              <a:t>σεκόιας</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0" tooltip="Πεύκο"/>
              </a:rPr>
              <a:t>πεύκου</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1" tooltip="Κυπαρίσσι"/>
              </a:rPr>
              <a:t>κυπαρισσιού</a:t>
            </a:r>
            <a:r>
              <a:rPr lang="el-GR" sz="1200" b="0" i="0" kern="1200" dirty="0">
                <a:solidFill>
                  <a:schemeClr val="tx1"/>
                </a:solidFill>
                <a:latin typeface="+mn-lt"/>
                <a:ea typeface="+mn-ea"/>
                <a:cs typeface="+mn-cs"/>
              </a:rPr>
              <a:t> του </a:t>
            </a:r>
            <a:r>
              <a:rPr lang="el-GR" sz="1200" b="0" i="0" u="none" strike="noStrike" kern="1200" dirty="0">
                <a:solidFill>
                  <a:schemeClr val="tx1"/>
                </a:solidFill>
                <a:latin typeface="+mn-lt"/>
                <a:ea typeface="+mn-ea"/>
                <a:cs typeface="+mn-cs"/>
                <a:hlinkClick r:id="rId22" tooltip="Τάξος (δεν έχει γραφτεί ακόμα)"/>
              </a:rPr>
              <a:t>τάξου</a:t>
            </a:r>
            <a:r>
              <a:rPr lang="el-GR" sz="1200" b="0" i="0" kern="1200" dirty="0">
                <a:solidFill>
                  <a:schemeClr val="tx1"/>
                </a:solidFill>
                <a:latin typeface="+mn-lt"/>
                <a:ea typeface="+mn-ea"/>
                <a:cs typeface="+mn-cs"/>
              </a:rPr>
              <a:t>, ενώ υπάρχουν και άλλα σπάνια ειδών των οποίων δεν υπάρχουν σύγχρονοι απόγονοι. Το γένος </a:t>
            </a:r>
            <a:r>
              <a:rPr lang="el-GR" sz="1200" b="0" i="0" kern="1200" dirty="0" err="1">
                <a:solidFill>
                  <a:schemeClr val="tx1"/>
                </a:solidFill>
                <a:latin typeface="+mn-lt"/>
                <a:ea typeface="+mn-ea"/>
                <a:cs typeface="+mn-cs"/>
              </a:rPr>
              <a:t>Taxodioxylon</a:t>
            </a:r>
            <a:r>
              <a:rPr lang="el-GR" sz="1200" b="0" i="0" kern="1200" dirty="0">
                <a:solidFill>
                  <a:schemeClr val="tx1"/>
                </a:solidFill>
                <a:latin typeface="+mn-lt"/>
                <a:ea typeface="+mn-ea"/>
                <a:cs typeface="+mn-cs"/>
              </a:rPr>
              <a:t> είναι προγονική μορφή του φυτού </a:t>
            </a:r>
            <a:r>
              <a:rPr lang="el-GR" sz="1200" b="0" i="0" u="none" strike="noStrike" kern="1200" dirty="0" err="1">
                <a:solidFill>
                  <a:schemeClr val="tx1"/>
                </a:solidFill>
                <a:latin typeface="+mn-lt"/>
                <a:ea typeface="+mn-ea"/>
                <a:cs typeface="+mn-cs"/>
                <a:hlinkClick r:id="rId19" tooltip="Σεκόια"/>
              </a:rPr>
              <a:t>σεκόια</a:t>
            </a:r>
            <a:r>
              <a:rPr lang="el-GR" sz="1200" b="0" i="0" kern="1200" dirty="0">
                <a:solidFill>
                  <a:schemeClr val="tx1"/>
                </a:solidFill>
                <a:latin typeface="+mn-lt"/>
                <a:ea typeface="+mn-ea"/>
                <a:cs typeface="+mn-cs"/>
              </a:rPr>
              <a:t>, που φύεται στις δυτικές ακτές των Ηνωμένων Πολιτειών. Υπολογίζεται ότι κάποια φυτά του γένους πρέπει να ξεπερνούσαν σε ύψος τα 100 μέτρα. Το είδος </a:t>
            </a:r>
            <a:r>
              <a:rPr lang="el-GR" sz="1200" b="0" i="0" kern="1200" dirty="0" err="1">
                <a:solidFill>
                  <a:schemeClr val="tx1"/>
                </a:solidFill>
                <a:latin typeface="+mn-lt"/>
                <a:ea typeface="+mn-ea"/>
                <a:cs typeface="+mn-cs"/>
              </a:rPr>
              <a:t>Pinoxylon</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paradoxum</a:t>
            </a:r>
            <a:r>
              <a:rPr lang="el-GR" sz="1200" b="0" i="0" kern="1200" dirty="0">
                <a:solidFill>
                  <a:schemeClr val="tx1"/>
                </a:solidFill>
                <a:latin typeface="+mn-lt"/>
                <a:ea typeface="+mn-ea"/>
                <a:cs typeface="+mn-cs"/>
              </a:rPr>
              <a:t> (</a:t>
            </a:r>
            <a:r>
              <a:rPr lang="el-GR" sz="1200" b="0" i="0" kern="1200" dirty="0" err="1">
                <a:solidFill>
                  <a:schemeClr val="tx1"/>
                </a:solidFill>
                <a:latin typeface="+mn-lt"/>
                <a:ea typeface="+mn-ea"/>
                <a:cs typeface="+mn-cs"/>
              </a:rPr>
              <a:t>πεύκη</a:t>
            </a:r>
            <a:r>
              <a:rPr lang="el-GR" sz="1200" b="0" i="0" kern="1200" dirty="0">
                <a:solidFill>
                  <a:schemeClr val="tx1"/>
                </a:solidFill>
                <a:latin typeface="+mn-lt"/>
                <a:ea typeface="+mn-ea"/>
                <a:cs typeface="+mn-cs"/>
              </a:rPr>
              <a:t> η παράδοξη) παίζει σημαντικό ρόλο στην σύνθεση του δάσους κωνοφόρων. Το είδος ανήκει στην οικογένειες των </a:t>
            </a:r>
            <a:r>
              <a:rPr lang="el-GR" sz="1200" b="0" i="0" u="none" strike="noStrike" kern="1200" dirty="0" err="1">
                <a:solidFill>
                  <a:schemeClr val="tx1"/>
                </a:solidFill>
                <a:latin typeface="+mn-lt"/>
                <a:ea typeface="+mn-ea"/>
                <a:cs typeface="+mn-cs"/>
                <a:hlinkClick r:id="rId23" tooltip="Πρωτοπευκίδες (δεν έχει γραφτεί ακόμα)"/>
              </a:rPr>
              <a:t>πρωτοπευκίδων</a:t>
            </a:r>
            <a:r>
              <a:rPr lang="el-GR" sz="1200" b="0" i="0" kern="1200" dirty="0">
                <a:solidFill>
                  <a:schemeClr val="tx1"/>
                </a:solidFill>
                <a:latin typeface="+mn-lt"/>
                <a:ea typeface="+mn-ea"/>
                <a:cs typeface="+mn-cs"/>
              </a:rPr>
              <a:t> και προσδιορίστηκε για πρώτη φορά στο πάρκο. Αυτό το είδος έχει το χαρακτηριστικό ότι συνδυάζει τόσο χαρακτηριστικά </a:t>
            </a:r>
            <a:r>
              <a:rPr lang="el-GR" sz="1200" b="0" i="0" u="none" strike="noStrike" kern="1200" dirty="0">
                <a:solidFill>
                  <a:schemeClr val="tx1"/>
                </a:solidFill>
                <a:latin typeface="+mn-lt"/>
                <a:ea typeface="+mn-ea"/>
                <a:cs typeface="+mn-cs"/>
                <a:hlinkClick r:id="rId24" tooltip="Έλατο"/>
              </a:rPr>
              <a:t>ελάτου</a:t>
            </a:r>
            <a:r>
              <a:rPr lang="el-GR" sz="1200" b="0" i="0" kern="1200" dirty="0">
                <a:solidFill>
                  <a:schemeClr val="tx1"/>
                </a:solidFill>
                <a:latin typeface="+mn-lt"/>
                <a:ea typeface="+mn-ea"/>
                <a:cs typeface="+mn-cs"/>
              </a:rPr>
              <a:t>, όσο και πεύκου, των οποίων αποτελεί προγονική μορφή. Έχουν προσδιορισθεί επίσης φυτά της οικογένειας </a:t>
            </a:r>
            <a:r>
              <a:rPr lang="el-GR" sz="1200" b="0" i="0" u="none" strike="noStrike" kern="1200" dirty="0" err="1">
                <a:solidFill>
                  <a:schemeClr val="tx1"/>
                </a:solidFill>
                <a:latin typeface="+mn-lt"/>
                <a:ea typeface="+mn-ea"/>
                <a:cs typeface="+mn-cs"/>
                <a:hlinkClick r:id="rId25" tooltip="Κυπαρισσίδες (δεν έχει γραφτεί ακόμα)"/>
              </a:rPr>
              <a:t>κυπαρισσίδες</a:t>
            </a:r>
            <a:r>
              <a:rPr lang="el-GR" sz="1200" b="0" i="0" kern="1200" dirty="0">
                <a:solidFill>
                  <a:schemeClr val="tx1"/>
                </a:solidFill>
                <a:latin typeface="+mn-lt"/>
                <a:ea typeface="+mn-ea"/>
                <a:cs typeface="+mn-cs"/>
              </a:rPr>
              <a:t>, όπως το γένος </a:t>
            </a:r>
            <a:r>
              <a:rPr lang="el-GR" sz="1200" b="0" i="0" kern="1200" dirty="0" err="1">
                <a:solidFill>
                  <a:schemeClr val="tx1"/>
                </a:solidFill>
                <a:latin typeface="+mn-lt"/>
                <a:ea typeface="+mn-ea"/>
                <a:cs typeface="+mn-cs"/>
              </a:rPr>
              <a:t>tetraclinoxylon</a:t>
            </a:r>
            <a:r>
              <a:rPr lang="el-GR" sz="1200" b="0" i="0" kern="1200" dirty="0">
                <a:solidFill>
                  <a:schemeClr val="tx1"/>
                </a:solidFill>
                <a:latin typeface="+mn-lt"/>
                <a:ea typeface="+mn-ea"/>
                <a:cs typeface="+mn-cs"/>
              </a:rPr>
              <a:t> και το σπάνιο κωνοφόρο </a:t>
            </a:r>
            <a:r>
              <a:rPr lang="el-GR" sz="1200" b="0" i="0" kern="1200" dirty="0" err="1">
                <a:solidFill>
                  <a:schemeClr val="tx1"/>
                </a:solidFill>
                <a:latin typeface="+mn-lt"/>
                <a:ea typeface="+mn-ea"/>
                <a:cs typeface="+mn-cs"/>
              </a:rPr>
              <a:t>Κουνιχάμια</a:t>
            </a:r>
            <a:r>
              <a:rPr lang="el-GR" sz="1200" b="0" i="0" kern="1200" dirty="0">
                <a:solidFill>
                  <a:schemeClr val="tx1"/>
                </a:solidFill>
                <a:latin typeface="+mn-lt"/>
                <a:ea typeface="+mn-ea"/>
                <a:cs typeface="+mn-cs"/>
              </a:rPr>
              <a:t> η </a:t>
            </a:r>
            <a:r>
              <a:rPr lang="el-GR" sz="1200" b="0" i="0" kern="1200" dirty="0" err="1">
                <a:solidFill>
                  <a:schemeClr val="tx1"/>
                </a:solidFill>
                <a:latin typeface="+mn-lt"/>
                <a:ea typeface="+mn-ea"/>
                <a:cs typeface="+mn-cs"/>
              </a:rPr>
              <a:t>μειοκαινική</a:t>
            </a:r>
            <a:r>
              <a:rPr lang="el-GR" sz="1200" b="0" i="0" kern="1200" dirty="0">
                <a:solidFill>
                  <a:schemeClr val="tx1"/>
                </a:solidFill>
                <a:latin typeface="+mn-lt"/>
                <a:ea typeface="+mn-ea"/>
                <a:cs typeface="+mn-cs"/>
              </a:rPr>
              <a:t>.</a:t>
            </a:r>
          </a:p>
          <a:p>
            <a:r>
              <a:rPr lang="el-GR" sz="1200" b="0" i="0" kern="1200" dirty="0">
                <a:solidFill>
                  <a:schemeClr val="tx1"/>
                </a:solidFill>
                <a:latin typeface="+mn-lt"/>
                <a:ea typeface="+mn-ea"/>
                <a:cs typeface="+mn-cs"/>
              </a:rPr>
              <a:t>Τα αγγειόσπερμα – ανθοφόρα φυτά περιλαμβάνουν αντιπρόσωπους των ειδών </a:t>
            </a:r>
            <a:r>
              <a:rPr lang="el-GR" sz="1200" b="0" i="0" u="none" strike="noStrike" kern="1200" dirty="0">
                <a:solidFill>
                  <a:schemeClr val="tx1"/>
                </a:solidFill>
                <a:latin typeface="+mn-lt"/>
                <a:ea typeface="+mn-ea"/>
                <a:cs typeface="+mn-cs"/>
                <a:hlinkClick r:id="rId26" tooltip="Λεύκα"/>
              </a:rPr>
              <a:t>Λεύκα</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7" tooltip="Δάφνη (φυτό)"/>
              </a:rPr>
              <a:t>Δάφνη</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28" tooltip="Κανελλόδενδρο (δεν έχει γραφτεί ακόμα)"/>
              </a:rPr>
              <a:t>Κανελλόδενδρο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29" tooltip="Πλάτανος"/>
              </a:rPr>
              <a:t>Πλάτανος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0" tooltip="Δρυς"/>
              </a:rPr>
              <a:t>Δρυς</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1" tooltip="Οξιά"/>
              </a:rPr>
              <a:t>Οξιά</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2" tooltip="Σκλήθρο (δεν έχει γραφτεί ακόμα)"/>
              </a:rPr>
              <a:t>Σκλήθρο</a:t>
            </a:r>
            <a:r>
              <a:rPr lang="el-GR" sz="1200" b="0" i="0" kern="1200" dirty="0">
                <a:solidFill>
                  <a:schemeClr val="tx1"/>
                </a:solidFill>
                <a:latin typeface="+mn-lt"/>
                <a:ea typeface="+mn-ea"/>
                <a:cs typeface="+mn-cs"/>
              </a:rPr>
              <a:t>, </a:t>
            </a:r>
            <a:r>
              <a:rPr lang="el-GR" sz="1200" b="0" i="0" u="none" strike="noStrike" kern="1200" dirty="0">
                <a:solidFill>
                  <a:schemeClr val="tx1"/>
                </a:solidFill>
                <a:latin typeface="+mn-lt"/>
                <a:ea typeface="+mn-ea"/>
                <a:cs typeface="+mn-cs"/>
                <a:hlinkClick r:id="rId33" tooltip="Βάτος"/>
              </a:rPr>
              <a:t>Βάτος</a:t>
            </a:r>
            <a:r>
              <a:rPr lang="el-GR" sz="1200" b="0" i="0" kern="1200" dirty="0">
                <a:solidFill>
                  <a:schemeClr val="tx1"/>
                </a:solidFill>
                <a:latin typeface="+mn-lt"/>
                <a:ea typeface="+mn-ea"/>
                <a:cs typeface="+mn-cs"/>
              </a:rPr>
              <a:t>, </a:t>
            </a:r>
            <a:r>
              <a:rPr lang="el-GR" sz="1200" b="0" i="0" u="none" strike="noStrike" kern="1200" dirty="0" err="1">
                <a:solidFill>
                  <a:schemeClr val="tx1"/>
                </a:solidFill>
                <a:latin typeface="+mn-lt"/>
                <a:ea typeface="+mn-ea"/>
                <a:cs typeface="+mn-cs"/>
                <a:hlinkClick r:id="rId34" tooltip="Σφένδαμος"/>
              </a:rPr>
              <a:t>Σφένδαμος</a:t>
            </a:r>
            <a:r>
              <a:rPr lang="el-GR" sz="1200" b="0" i="0" kern="1200" dirty="0">
                <a:solidFill>
                  <a:schemeClr val="tx1"/>
                </a:solidFill>
                <a:latin typeface="+mn-lt"/>
                <a:ea typeface="+mn-ea"/>
                <a:cs typeface="+mn-cs"/>
              </a:rPr>
              <a:t> και </a:t>
            </a:r>
            <a:r>
              <a:rPr lang="el-GR" sz="1200" b="0" i="0" u="none" strike="noStrike" kern="1200" dirty="0">
                <a:solidFill>
                  <a:schemeClr val="tx1"/>
                </a:solidFill>
                <a:latin typeface="+mn-lt"/>
                <a:ea typeface="+mn-ea"/>
                <a:cs typeface="+mn-cs"/>
                <a:hlinkClick r:id="rId35" tooltip="Καρυδιά"/>
              </a:rPr>
              <a:t>Καρυδιά</a:t>
            </a:r>
            <a:r>
              <a:rPr lang="el-GR" sz="1200" b="0" i="0" kern="1200" dirty="0">
                <a:solidFill>
                  <a:schemeClr val="tx1"/>
                </a:solidFill>
                <a:latin typeface="+mn-lt"/>
                <a:ea typeface="+mn-ea"/>
                <a:cs typeface="+mn-cs"/>
              </a:rPr>
              <a:t>. Επίσης, έχουν προσδιοριστεί πολλά είδη </a:t>
            </a:r>
            <a:r>
              <a:rPr lang="el-GR" sz="1200" b="0" i="0" kern="1200" dirty="0" err="1">
                <a:solidFill>
                  <a:schemeClr val="tx1"/>
                </a:solidFill>
                <a:latin typeface="+mn-lt"/>
                <a:ea typeface="+mn-ea"/>
                <a:cs typeface="+mn-cs"/>
              </a:rPr>
              <a:t>φοινικίδων</a:t>
            </a:r>
            <a:r>
              <a:rPr lang="el-GR" sz="1200" b="0" i="0" kern="1200" dirty="0">
                <a:solidFill>
                  <a:schemeClr val="tx1"/>
                </a:solidFill>
                <a:latin typeface="+mn-lt"/>
                <a:ea typeface="+mn-ea"/>
                <a:cs typeface="+mn-cs"/>
              </a:rPr>
              <a:t>, όπως </a:t>
            </a:r>
            <a:r>
              <a:rPr lang="el-GR" sz="1200" b="0" i="0" kern="1200" dirty="0" err="1">
                <a:solidFill>
                  <a:schemeClr val="tx1"/>
                </a:solidFill>
                <a:latin typeface="+mn-lt"/>
                <a:ea typeface="+mn-ea"/>
                <a:cs typeface="+mn-cs"/>
              </a:rPr>
              <a:t>Phoenix</a:t>
            </a:r>
            <a:r>
              <a:rPr lang="el-GR" sz="1200" b="0" i="0" kern="1200" dirty="0">
                <a:solidFill>
                  <a:schemeClr val="tx1"/>
                </a:solidFill>
                <a:latin typeface="+mn-lt"/>
                <a:ea typeface="+mn-ea"/>
                <a:cs typeface="+mn-cs"/>
              </a:rPr>
              <a:t> και </a:t>
            </a:r>
            <a:r>
              <a:rPr lang="el-GR" sz="1200" b="0" i="0" kern="1200" dirty="0" err="1">
                <a:solidFill>
                  <a:schemeClr val="tx1"/>
                </a:solidFill>
                <a:latin typeface="+mn-lt"/>
                <a:ea typeface="+mn-ea"/>
                <a:cs typeface="+mn-cs"/>
              </a:rPr>
              <a:t>Palmoxylon</a:t>
            </a:r>
            <a:r>
              <a:rPr lang="el-GR" sz="1200" b="0" i="0" kern="1200" dirty="0">
                <a:solidFill>
                  <a:schemeClr val="tx1"/>
                </a:solidFill>
                <a:latin typeface="+mn-lt"/>
                <a:ea typeface="+mn-ea"/>
                <a:cs typeface="+mn-cs"/>
              </a:rPr>
              <a:t>. Οι ανασκαφές έδειξαν ότι μετά την καταστροφή και απολίθωση του δάσους κωνοφόρων αναπτύχθηκε στον ίδιο ορίζοντα ένα δάσος </a:t>
            </a:r>
            <a:r>
              <a:rPr lang="el-GR" sz="1200" b="0" i="0" kern="1200" dirty="0" err="1">
                <a:solidFill>
                  <a:schemeClr val="tx1"/>
                </a:solidFill>
                <a:latin typeface="+mn-lt"/>
                <a:ea typeface="+mn-ea"/>
                <a:cs typeface="+mn-cs"/>
              </a:rPr>
              <a:t>αγγειόσπερμων</a:t>
            </a:r>
            <a:r>
              <a:rPr lang="el-GR" sz="1200" b="0" i="0" kern="1200" dirty="0">
                <a:solidFill>
                  <a:schemeClr val="tx1"/>
                </a:solidFill>
                <a:latin typeface="+mn-lt"/>
                <a:ea typeface="+mn-ea"/>
                <a:cs typeface="+mn-cs"/>
              </a:rPr>
              <a:t> το οποίο στην συνέχεια απολιθώθηκε από άλλη έκρηξη.</a:t>
            </a:r>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22</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42CB750-064C-4D3F-892E-E10F7BD95F20}" type="slidenum">
              <a:rPr lang="el-GR" altLang="el-GR" smtClean="0"/>
              <a:pPr/>
              <a:t>23</a:t>
            </a:fld>
            <a:endParaRPr lang="el-GR" altLang="el-GR"/>
          </a:p>
        </p:txBody>
      </p:sp>
      <p:sp>
        <p:nvSpPr>
          <p:cNvPr id="49155" name="Rectangle 2"/>
          <p:cNvSpPr>
            <a:spLocks noGrp="1" noRot="1" noChangeAspect="1" noChangeArrowheads="1" noTextEdit="1"/>
          </p:cNvSpPr>
          <p:nvPr>
            <p:ph type="sldImg"/>
          </p:nvPr>
        </p:nvSpPr>
        <p:spPr>
          <a:xfrm>
            <a:off x="1119188" y="668338"/>
            <a:ext cx="4618037" cy="3463925"/>
          </a:xfrm>
          <a:ln/>
        </p:spPr>
      </p:sp>
      <p:sp>
        <p:nvSpPr>
          <p:cNvPr id="49156" name="Rectangle 3"/>
          <p:cNvSpPr>
            <a:spLocks noGrp="1" noChangeArrowheads="1"/>
          </p:cNvSpPr>
          <p:nvPr>
            <p:ph type="body" idx="1"/>
          </p:nvPr>
        </p:nvSpPr>
        <p:spPr>
          <a:xfrm>
            <a:off x="923925" y="4354513"/>
            <a:ext cx="5008563" cy="4127500"/>
          </a:xfrm>
          <a:noFill/>
          <a:ln/>
        </p:spPr>
        <p:txBody>
          <a:bodyPr lIns="88615" tIns="44307" rIns="88615" bIns="44307"/>
          <a:lstStyle/>
          <a:p>
            <a:endParaRPr lang="fr-F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42CB750-064C-4D3F-892E-E10F7BD95F20}" type="slidenum">
              <a:rPr lang="el-GR" altLang="el-GR" smtClean="0"/>
              <a:pPr/>
              <a:t>24</a:t>
            </a:fld>
            <a:endParaRPr lang="el-GR" altLang="el-GR"/>
          </a:p>
        </p:txBody>
      </p:sp>
      <p:sp>
        <p:nvSpPr>
          <p:cNvPr id="49155" name="Rectangle 2"/>
          <p:cNvSpPr>
            <a:spLocks noGrp="1" noRot="1" noChangeAspect="1" noChangeArrowheads="1" noTextEdit="1"/>
          </p:cNvSpPr>
          <p:nvPr>
            <p:ph type="sldImg"/>
          </p:nvPr>
        </p:nvSpPr>
        <p:spPr>
          <a:xfrm>
            <a:off x="1119188" y="668338"/>
            <a:ext cx="4618037" cy="3463925"/>
          </a:xfrm>
          <a:ln/>
        </p:spPr>
      </p:sp>
      <p:sp>
        <p:nvSpPr>
          <p:cNvPr id="49156" name="Rectangle 3"/>
          <p:cNvSpPr>
            <a:spLocks noGrp="1" noChangeArrowheads="1"/>
          </p:cNvSpPr>
          <p:nvPr>
            <p:ph type="body" idx="1"/>
          </p:nvPr>
        </p:nvSpPr>
        <p:spPr>
          <a:xfrm>
            <a:off x="923925" y="4354513"/>
            <a:ext cx="5008563" cy="4127500"/>
          </a:xfrm>
          <a:noFill/>
          <a:ln/>
        </p:spPr>
        <p:txBody>
          <a:bodyPr lIns="88615" tIns="44307" rIns="88615" bIns="44307"/>
          <a:lstStyle/>
          <a:p>
            <a:endParaRPr lang="fr-FR" alt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442CB750-064C-4D3F-892E-E10F7BD95F20}" type="slidenum">
              <a:rPr lang="el-GR" altLang="el-GR" smtClean="0"/>
              <a:pPr/>
              <a:t>25</a:t>
            </a:fld>
            <a:endParaRPr lang="el-GR" altLang="el-GR"/>
          </a:p>
        </p:txBody>
      </p:sp>
      <p:sp>
        <p:nvSpPr>
          <p:cNvPr id="49155" name="Rectangle 2"/>
          <p:cNvSpPr>
            <a:spLocks noGrp="1" noRot="1" noChangeAspect="1" noChangeArrowheads="1" noTextEdit="1"/>
          </p:cNvSpPr>
          <p:nvPr>
            <p:ph type="sldImg"/>
          </p:nvPr>
        </p:nvSpPr>
        <p:spPr>
          <a:xfrm>
            <a:off x="1119188" y="668338"/>
            <a:ext cx="4618037" cy="3463925"/>
          </a:xfrm>
          <a:ln/>
        </p:spPr>
      </p:sp>
      <p:sp>
        <p:nvSpPr>
          <p:cNvPr id="49156" name="Rectangle 3"/>
          <p:cNvSpPr>
            <a:spLocks noGrp="1" noChangeArrowheads="1"/>
          </p:cNvSpPr>
          <p:nvPr>
            <p:ph type="body" idx="1"/>
          </p:nvPr>
        </p:nvSpPr>
        <p:spPr>
          <a:xfrm>
            <a:off x="923925" y="4354513"/>
            <a:ext cx="5008563" cy="4127500"/>
          </a:xfrm>
          <a:noFill/>
          <a:ln/>
        </p:spPr>
        <p:txBody>
          <a:bodyPr lIns="88615" tIns="44307" rIns="88615" bIns="44307"/>
          <a:lstStyle/>
          <a:p>
            <a:r>
              <a:rPr lang="en-US" sz="1200" kern="1200" baseline="0" dirty="0">
                <a:solidFill>
                  <a:schemeClr val="tx1"/>
                </a:solidFill>
                <a:latin typeface="+mn-lt"/>
                <a:ea typeface="+mn-ea"/>
                <a:cs typeface="+mn-cs"/>
              </a:rPr>
              <a:t>Molecular clock analyses estimate that </a:t>
            </a:r>
            <a:r>
              <a:rPr lang="en-US" sz="1200" kern="1200" baseline="0" dirty="0" err="1">
                <a:solidFill>
                  <a:schemeClr val="tx1"/>
                </a:solidFill>
                <a:latin typeface="+mn-lt"/>
                <a:ea typeface="+mn-ea"/>
                <a:cs typeface="+mn-cs"/>
              </a:rPr>
              <a:t>Streptophyta</a:t>
            </a:r>
            <a:r>
              <a:rPr lang="en-US" sz="1200" kern="1200" baseline="0" dirty="0">
                <a:solidFill>
                  <a:schemeClr val="tx1"/>
                </a:solidFill>
                <a:latin typeface="+mn-lt"/>
                <a:ea typeface="+mn-ea"/>
                <a:cs typeface="+mn-cs"/>
              </a:rPr>
              <a:t> and </a:t>
            </a:r>
            <a:r>
              <a:rPr lang="en-US" sz="1200" kern="1200" baseline="0" dirty="0" err="1">
                <a:solidFill>
                  <a:schemeClr val="tx1"/>
                </a:solidFill>
                <a:latin typeface="+mn-lt"/>
                <a:ea typeface="+mn-ea"/>
                <a:cs typeface="+mn-cs"/>
              </a:rPr>
              <a:t>Viridiplantae</a:t>
            </a:r>
            <a:r>
              <a:rPr lang="en-US" sz="1200" kern="1200" baseline="0" dirty="0">
                <a:solidFill>
                  <a:schemeClr val="tx1"/>
                </a:solidFill>
                <a:latin typeface="+mn-lt"/>
                <a:ea typeface="+mn-ea"/>
                <a:cs typeface="+mn-cs"/>
              </a:rPr>
              <a:t> emerged in the late </a:t>
            </a:r>
            <a:r>
              <a:rPr lang="en-US" sz="1200" kern="1200" baseline="0" dirty="0" err="1">
                <a:solidFill>
                  <a:schemeClr val="tx1"/>
                </a:solidFill>
                <a:latin typeface="+mn-lt"/>
                <a:ea typeface="+mn-ea"/>
                <a:cs typeface="+mn-cs"/>
              </a:rPr>
              <a:t>Mesoproterozoic</a:t>
            </a:r>
            <a:r>
              <a:rPr lang="en-US" sz="1200" kern="1200" baseline="0" dirty="0">
                <a:solidFill>
                  <a:schemeClr val="tx1"/>
                </a:solidFill>
                <a:latin typeface="+mn-lt"/>
                <a:ea typeface="+mn-ea"/>
                <a:cs typeface="+mn-cs"/>
              </a:rPr>
              <a:t> to late </a:t>
            </a:r>
            <a:r>
              <a:rPr lang="en-US" sz="1200" kern="1200" baseline="0" dirty="0" err="1">
                <a:solidFill>
                  <a:schemeClr val="tx1"/>
                </a:solidFill>
                <a:latin typeface="+mn-lt"/>
                <a:ea typeface="+mn-ea"/>
                <a:cs typeface="+mn-cs"/>
              </a:rPr>
              <a:t>Neoproterozoic</a:t>
            </a:r>
            <a:r>
              <a:rPr lang="en-US" sz="1200" kern="1200" baseline="0" dirty="0">
                <a:solidFill>
                  <a:schemeClr val="tx1"/>
                </a:solidFill>
                <a:latin typeface="+mn-lt"/>
                <a:ea typeface="+mn-ea"/>
                <a:cs typeface="+mn-cs"/>
              </a:rPr>
              <a:t>, whereas </a:t>
            </a:r>
            <a:r>
              <a:rPr lang="en-US" sz="1200" kern="1200" baseline="0" dirty="0" err="1">
                <a:solidFill>
                  <a:schemeClr val="tx1"/>
                </a:solidFill>
                <a:latin typeface="+mn-lt"/>
                <a:ea typeface="+mn-ea"/>
                <a:cs typeface="+mn-cs"/>
              </a:rPr>
              <a:t>Archaeplastida</a:t>
            </a:r>
            <a:r>
              <a:rPr lang="en-US" sz="1200" kern="1200" baseline="0" dirty="0">
                <a:solidFill>
                  <a:schemeClr val="tx1"/>
                </a:solidFill>
                <a:latin typeface="+mn-lt"/>
                <a:ea typeface="+mn-ea"/>
                <a:cs typeface="+mn-cs"/>
              </a:rPr>
              <a:t> emerged in the late-mid </a:t>
            </a:r>
            <a:r>
              <a:rPr lang="en-US" sz="1200" kern="1200" baseline="0" dirty="0" err="1">
                <a:solidFill>
                  <a:schemeClr val="tx1"/>
                </a:solidFill>
                <a:latin typeface="+mn-lt"/>
                <a:ea typeface="+mn-ea"/>
                <a:cs typeface="+mn-cs"/>
              </a:rPr>
              <a:t>Palaeoproterozoic</a:t>
            </a:r>
            <a:endParaRPr lang="fr-FR" altLang="el-G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C9FBF5DB-DA40-4C39-814F-E70AF6E812A1}" type="slidenum">
              <a:rPr lang="el-GR" altLang="el-GR" sz="1200">
                <a:latin typeface="Times New Roman" panose="02020603050405020304" pitchFamily="18" charset="0"/>
              </a:rPr>
              <a:pPr/>
              <a:t>26</a:t>
            </a:fld>
            <a:endParaRPr lang="el-GR" altLang="el-GR" sz="1200">
              <a:latin typeface="Times New Roman" panose="02020603050405020304" pitchFamily="18" charset="0"/>
            </a:endParaRPr>
          </a:p>
        </p:txBody>
      </p:sp>
      <p:sp>
        <p:nvSpPr>
          <p:cNvPr id="65539" name="Rectangle 2"/>
          <p:cNvSpPr>
            <a:spLocks noGrp="1" noRot="1" noChangeAspect="1" noChangeArrowheads="1" noTextEdit="1"/>
          </p:cNvSpPr>
          <p:nvPr>
            <p:ph type="sldImg"/>
          </p:nvPr>
        </p:nvSpPr>
        <p:spPr>
          <a:xfrm>
            <a:off x="1119188" y="668338"/>
            <a:ext cx="4618037" cy="3463925"/>
          </a:xfrm>
          <a:ln/>
        </p:spPr>
      </p:sp>
      <p:sp>
        <p:nvSpPr>
          <p:cNvPr id="65540" name="Rectangle 3"/>
          <p:cNvSpPr>
            <a:spLocks noGrp="1" noChangeArrowheads="1"/>
          </p:cNvSpPr>
          <p:nvPr>
            <p:ph type="body" idx="1"/>
          </p:nvPr>
        </p:nvSpPr>
        <p:spPr>
          <a:xfrm>
            <a:off x="923925" y="4354513"/>
            <a:ext cx="5008563" cy="412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15" tIns="44307" rIns="88615" bIns="44307"/>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fr-FR" altLang="el-GR" dirty="0"/>
          </a:p>
        </p:txBody>
      </p:sp>
    </p:spTree>
    <p:extLst>
      <p:ext uri="{BB962C8B-B14F-4D97-AF65-F5344CB8AC3E}">
        <p14:creationId xmlns:p14="http://schemas.microsoft.com/office/powerpoint/2010/main" val="2370503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C9FBF5DB-DA40-4C39-814F-E70AF6E812A1}" type="slidenum">
              <a:rPr lang="el-GR" altLang="el-GR" sz="1200">
                <a:latin typeface="Times New Roman" panose="02020603050405020304" pitchFamily="18" charset="0"/>
              </a:rPr>
              <a:pPr/>
              <a:t>28</a:t>
            </a:fld>
            <a:endParaRPr lang="el-GR" altLang="el-GR" sz="1200">
              <a:latin typeface="Times New Roman" panose="02020603050405020304" pitchFamily="18" charset="0"/>
            </a:endParaRPr>
          </a:p>
        </p:txBody>
      </p:sp>
      <p:sp>
        <p:nvSpPr>
          <p:cNvPr id="65539" name="Rectangle 2"/>
          <p:cNvSpPr>
            <a:spLocks noGrp="1" noRot="1" noChangeAspect="1" noChangeArrowheads="1" noTextEdit="1"/>
          </p:cNvSpPr>
          <p:nvPr>
            <p:ph type="sldImg"/>
          </p:nvPr>
        </p:nvSpPr>
        <p:spPr>
          <a:xfrm>
            <a:off x="1119188" y="668338"/>
            <a:ext cx="4618037" cy="3463925"/>
          </a:xfrm>
          <a:ln/>
        </p:spPr>
      </p:sp>
      <p:sp>
        <p:nvSpPr>
          <p:cNvPr id="65540" name="Rectangle 3"/>
          <p:cNvSpPr>
            <a:spLocks noGrp="1" noChangeArrowheads="1"/>
          </p:cNvSpPr>
          <p:nvPr>
            <p:ph type="body" idx="1"/>
          </p:nvPr>
        </p:nvSpPr>
        <p:spPr>
          <a:xfrm>
            <a:off x="923925" y="4354513"/>
            <a:ext cx="5008563" cy="412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15" tIns="44307" rIns="88615" bIns="44307"/>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fr-FR" altLang="el-GR" dirty="0"/>
          </a:p>
        </p:txBody>
      </p:sp>
    </p:spTree>
    <p:extLst>
      <p:ext uri="{BB962C8B-B14F-4D97-AF65-F5344CB8AC3E}">
        <p14:creationId xmlns:p14="http://schemas.microsoft.com/office/powerpoint/2010/main" val="309789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105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7CC393-F87D-431D-9FF3-339BE195F72C}" type="slidenum">
              <a:rPr lang="el-GR" altLang="el-GR" smtClean="0"/>
              <a:pPr fontAlgn="base">
                <a:spcBef>
                  <a:spcPct val="0"/>
                </a:spcBef>
                <a:spcAft>
                  <a:spcPct val="0"/>
                </a:spcAft>
                <a:defRPr/>
              </a:pPr>
              <a:t>7</a:t>
            </a:fld>
            <a:endParaRPr lang="el-G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3EAE8B2D-D2DA-45E8-AEAA-C331946286BD}" type="slidenum">
              <a:rPr lang="el-GR" altLang="el-GR" smtClean="0"/>
              <a:pPr/>
              <a:t>29</a:t>
            </a:fld>
            <a:endParaRPr lang="el-GR" altLang="el-GR"/>
          </a:p>
        </p:txBody>
      </p:sp>
      <p:sp>
        <p:nvSpPr>
          <p:cNvPr id="50179" name="Rectangle 2"/>
          <p:cNvSpPr>
            <a:spLocks noGrp="1" noRot="1" noChangeAspect="1" noChangeArrowheads="1" noTextEdit="1"/>
          </p:cNvSpPr>
          <p:nvPr>
            <p:ph type="sldImg"/>
          </p:nvPr>
        </p:nvSpPr>
        <p:spPr>
          <a:xfrm>
            <a:off x="1119188" y="668338"/>
            <a:ext cx="4618037" cy="3463925"/>
          </a:xfrm>
          <a:ln/>
        </p:spPr>
      </p:sp>
      <p:sp>
        <p:nvSpPr>
          <p:cNvPr id="50180" name="Rectangle 3"/>
          <p:cNvSpPr>
            <a:spLocks noGrp="1" noChangeArrowheads="1"/>
          </p:cNvSpPr>
          <p:nvPr>
            <p:ph type="body" idx="1"/>
          </p:nvPr>
        </p:nvSpPr>
        <p:spPr>
          <a:xfrm>
            <a:off x="923925" y="4354513"/>
            <a:ext cx="5008563" cy="4127500"/>
          </a:xfrm>
          <a:noFill/>
          <a:ln/>
        </p:spPr>
        <p:txBody>
          <a:bodyPr lIns="88615" tIns="44307" rIns="88615" bIns="44307"/>
          <a:lstStyle/>
          <a:p>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noFill/>
          <a:ln/>
        </p:spPr>
      </p:sp>
      <p:sp>
        <p:nvSpPr>
          <p:cNvPr id="55299" name="Notes Placeholder 2"/>
          <p:cNvSpPr>
            <a:spLocks noGrp="1"/>
          </p:cNvSpPr>
          <p:nvPr>
            <p:ph type="body" idx="1"/>
          </p:nvPr>
        </p:nvSpPr>
        <p:spPr>
          <a:noFill/>
          <a:ln/>
        </p:spPr>
        <p:txBody>
          <a:bodyPr/>
          <a:lstStyle/>
          <a:p>
            <a:endParaRPr lang="en-GB" altLang="en-US"/>
          </a:p>
        </p:txBody>
      </p:sp>
      <p:sp>
        <p:nvSpPr>
          <p:cNvPr id="55300" name="Slide Number Placeholder 3"/>
          <p:cNvSpPr>
            <a:spLocks noGrp="1"/>
          </p:cNvSpPr>
          <p:nvPr>
            <p:ph type="sldNum" sz="quarter" idx="5"/>
          </p:nvPr>
        </p:nvSpPr>
        <p:spPr>
          <a:noFill/>
        </p:spPr>
        <p:txBody>
          <a:bodyPr/>
          <a:lstStyle/>
          <a:p>
            <a:fld id="{801DD0FC-56F8-4CBB-A00C-97FF1A9D0732}" type="slidenum">
              <a:rPr lang="en-GB" altLang="en-US" smtClean="0">
                <a:solidFill>
                  <a:srgbClr val="000000"/>
                </a:solidFill>
              </a:rPr>
              <a:pPr/>
              <a:t>31</a:t>
            </a:fld>
            <a:endParaRPr lang="en-GB"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l-GR"/>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34" charset="0"/>
                <a:ea typeface="msgothic" charset="0"/>
                <a:cs typeface="msgothic" charset="0"/>
              </a:rPr>
              <a:t>The cell walls of some </a:t>
            </a:r>
            <a:r>
              <a:rPr lang="en-GB" dirty="0" err="1">
                <a:latin typeface="Arial" pitchFamily="34" charset="0"/>
                <a:ea typeface="msgothic" charset="0"/>
                <a:cs typeface="msgothic" charset="0"/>
              </a:rPr>
              <a:t>charophycean</a:t>
            </a:r>
            <a:r>
              <a:rPr lang="en-GB" dirty="0">
                <a:latin typeface="Arial" pitchFamily="34" charset="0"/>
                <a:ea typeface="msgothic" charset="0"/>
                <a:cs typeface="msgothic" charset="0"/>
              </a:rPr>
              <a:t> green algae contain cell wall components common to land plants. A, A recently divided P. </a:t>
            </a:r>
            <a:r>
              <a:rPr lang="en-GB" dirty="0" err="1">
                <a:latin typeface="Arial" pitchFamily="34" charset="0"/>
                <a:ea typeface="msgothic" charset="0"/>
                <a:cs typeface="msgothic" charset="0"/>
              </a:rPr>
              <a:t>margaritaceum</a:t>
            </a:r>
            <a:r>
              <a:rPr lang="en-GB" dirty="0">
                <a:latin typeface="Arial" pitchFamily="34" charset="0"/>
                <a:ea typeface="msgothic" charset="0"/>
                <a:cs typeface="msgothic" charset="0"/>
              </a:rPr>
              <a:t> cell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(green) with the anti-HG antibody LM18. The red </a:t>
            </a:r>
            <a:r>
              <a:rPr lang="en-GB" dirty="0" err="1">
                <a:latin typeface="Arial" pitchFamily="34" charset="0"/>
                <a:ea typeface="msgothic" charset="0"/>
                <a:cs typeface="msgothic" charset="0"/>
              </a:rPr>
              <a:t>color</a:t>
            </a:r>
            <a:r>
              <a:rPr lang="en-GB" dirty="0">
                <a:latin typeface="Arial" pitchFamily="34" charset="0"/>
                <a:ea typeface="msgothic" charset="0"/>
                <a:cs typeface="msgothic" charset="0"/>
              </a:rPr>
              <a:t> results from the </a:t>
            </a:r>
            <a:r>
              <a:rPr lang="en-GB" dirty="0" err="1">
                <a:latin typeface="Arial" pitchFamily="34" charset="0"/>
                <a:ea typeface="msgothic" charset="0"/>
                <a:cs typeface="msgothic" charset="0"/>
              </a:rPr>
              <a:t>autofluorescence</a:t>
            </a:r>
            <a:r>
              <a:rPr lang="en-GB" dirty="0">
                <a:latin typeface="Arial" pitchFamily="34" charset="0"/>
                <a:ea typeface="msgothic" charset="0"/>
                <a:cs typeface="msgothic" charset="0"/>
              </a:rPr>
              <a:t> of chlorophyll. The live cell was imaged by </a:t>
            </a:r>
            <a:r>
              <a:rPr lang="en-GB" dirty="0" err="1">
                <a:latin typeface="Arial" pitchFamily="34" charset="0"/>
                <a:ea typeface="msgothic" charset="0"/>
                <a:cs typeface="msgothic" charset="0"/>
              </a:rPr>
              <a:t>confocal</a:t>
            </a:r>
            <a:r>
              <a:rPr lang="en-GB" dirty="0">
                <a:latin typeface="Arial" pitchFamily="34" charset="0"/>
                <a:ea typeface="msgothic" charset="0"/>
                <a:cs typeface="msgothic" charset="0"/>
              </a:rPr>
              <a:t> laser microscopy (CLSM) 12 h after </a:t>
            </a:r>
            <a:r>
              <a:rPr lang="en-GB" dirty="0" err="1">
                <a:latin typeface="Arial" pitchFamily="34" charset="0"/>
                <a:ea typeface="msgothic" charset="0"/>
                <a:cs typeface="msgothic" charset="0"/>
              </a:rPr>
              <a:t>labeling</a:t>
            </a:r>
            <a:r>
              <a:rPr lang="en-GB" dirty="0">
                <a:latin typeface="Arial" pitchFamily="34" charset="0"/>
                <a:ea typeface="msgothic" charset="0"/>
                <a:cs typeface="msgothic" charset="0"/>
              </a:rPr>
              <a:t>. Bar = 10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B, A section through the apical region of C. </a:t>
            </a:r>
            <a:r>
              <a:rPr lang="en-GB" dirty="0" err="1">
                <a:latin typeface="Arial" pitchFamily="34" charset="0"/>
                <a:ea typeface="msgothic" charset="0"/>
                <a:cs typeface="msgothic" charset="0"/>
              </a:rPr>
              <a:t>corallina</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anti-HG antibody JIM5. Bar = 50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C, The </a:t>
            </a:r>
            <a:r>
              <a:rPr lang="en-GB" dirty="0" err="1">
                <a:latin typeface="Arial" pitchFamily="34" charset="0"/>
                <a:ea typeface="msgothic" charset="0"/>
                <a:cs typeface="msgothic" charset="0"/>
              </a:rPr>
              <a:t>thallus</a:t>
            </a:r>
            <a:r>
              <a:rPr lang="en-GB" dirty="0">
                <a:latin typeface="Arial" pitchFamily="34" charset="0"/>
                <a:ea typeface="msgothic" charset="0"/>
                <a:cs typeface="msgothic" charset="0"/>
              </a:rPr>
              <a:t> of </a:t>
            </a:r>
            <a:r>
              <a:rPr lang="en-GB" dirty="0" err="1">
                <a:latin typeface="Arial" pitchFamily="34" charset="0"/>
                <a:ea typeface="msgothic" charset="0"/>
                <a:cs typeface="msgothic" charset="0"/>
              </a:rPr>
              <a:t>Coleochaete</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orbicularis</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anti-HG antibody JIM5. CLSM image of live cell 6 h after </a:t>
            </a:r>
            <a:r>
              <a:rPr lang="en-GB" dirty="0" err="1">
                <a:latin typeface="Arial" pitchFamily="34" charset="0"/>
                <a:ea typeface="msgothic" charset="0"/>
                <a:cs typeface="msgothic" charset="0"/>
              </a:rPr>
              <a:t>labeling</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Autofluorescence</a:t>
            </a:r>
            <a:r>
              <a:rPr lang="en-GB" dirty="0">
                <a:latin typeface="Arial" pitchFamily="34" charset="0"/>
                <a:ea typeface="msgothic" charset="0"/>
                <a:cs typeface="msgothic" charset="0"/>
              </a:rPr>
              <a:t> of chlorophyll is also visible (green). Bar = 40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D, The surface of </a:t>
            </a:r>
            <a:r>
              <a:rPr lang="en-GB" dirty="0" err="1">
                <a:latin typeface="Arial" pitchFamily="34" charset="0"/>
                <a:ea typeface="msgothic" charset="0"/>
                <a:cs typeface="msgothic" charset="0"/>
              </a:rPr>
              <a:t>Pleurotaenium</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trabecula</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a:t>
            </a:r>
            <a:r>
              <a:rPr lang="en-GB" dirty="0" err="1">
                <a:latin typeface="Arial" pitchFamily="34" charset="0"/>
                <a:ea typeface="msgothic" charset="0"/>
                <a:cs typeface="msgothic" charset="0"/>
              </a:rPr>
              <a:t>arabinogalactan</a:t>
            </a:r>
            <a:r>
              <a:rPr lang="en-GB" dirty="0">
                <a:latin typeface="Arial" pitchFamily="34" charset="0"/>
                <a:ea typeface="msgothic" charset="0"/>
                <a:cs typeface="msgothic" charset="0"/>
              </a:rPr>
              <a:t> protein antibody JIM13. The </a:t>
            </a:r>
            <a:r>
              <a:rPr lang="en-GB" dirty="0" err="1">
                <a:latin typeface="Arial" pitchFamily="34" charset="0"/>
                <a:ea typeface="msgothic" charset="0"/>
                <a:cs typeface="msgothic" charset="0"/>
              </a:rPr>
              <a:t>punctate</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labeling</a:t>
            </a:r>
            <a:r>
              <a:rPr lang="en-GB" dirty="0">
                <a:latin typeface="Arial" pitchFamily="34" charset="0"/>
                <a:ea typeface="msgothic" charset="0"/>
                <a:cs typeface="msgothic" charset="0"/>
              </a:rPr>
              <a:t> zones represent the aggregation of stiff hairs found on the outer region of wall pores found on the secondary cell wall. CLSM image of live cell 2 h after </a:t>
            </a:r>
            <a:r>
              <a:rPr lang="en-GB" dirty="0" err="1">
                <a:latin typeface="Arial" pitchFamily="34" charset="0"/>
                <a:ea typeface="msgothic" charset="0"/>
                <a:cs typeface="msgothic" charset="0"/>
              </a:rPr>
              <a:t>labeling</a:t>
            </a:r>
            <a:r>
              <a:rPr lang="en-GB" dirty="0">
                <a:latin typeface="Arial" pitchFamily="34" charset="0"/>
                <a:ea typeface="msgothic" charset="0"/>
                <a:cs typeface="msgothic" charset="0"/>
              </a:rPr>
              <a:t>. Bar = 25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E, The rhizoid of Spirogyra sp.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a:t>
            </a:r>
            <a:r>
              <a:rPr lang="en-GB" dirty="0" err="1">
                <a:latin typeface="Arial" pitchFamily="34" charset="0"/>
                <a:ea typeface="msgothic" charset="0"/>
                <a:cs typeface="msgothic" charset="0"/>
              </a:rPr>
              <a:t>arabinogalactan</a:t>
            </a:r>
            <a:r>
              <a:rPr lang="en-GB" dirty="0">
                <a:latin typeface="Arial" pitchFamily="34" charset="0"/>
                <a:ea typeface="msgothic" charset="0"/>
                <a:cs typeface="msgothic" charset="0"/>
              </a:rPr>
              <a:t> protein antibody JIM16. CLSM of live rhizoid. Bar = 25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F, </a:t>
            </a:r>
            <a:r>
              <a:rPr lang="en-GB" dirty="0" err="1">
                <a:latin typeface="Arial" pitchFamily="34" charset="0"/>
                <a:ea typeface="msgothic" charset="0"/>
                <a:cs typeface="msgothic" charset="0"/>
              </a:rPr>
              <a:t>Chlorokybus</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atmophyticus</a:t>
            </a:r>
            <a:r>
              <a:rPr lang="en-GB" dirty="0">
                <a:latin typeface="Arial" pitchFamily="34" charset="0"/>
                <a:ea typeface="msgothic" charset="0"/>
                <a:cs typeface="msgothic" charset="0"/>
              </a:rPr>
              <a:t> </a:t>
            </a:r>
            <a:r>
              <a:rPr lang="en-GB" dirty="0" err="1">
                <a:latin typeface="Arial" pitchFamily="34" charset="0"/>
                <a:ea typeface="msgothic" charset="0"/>
                <a:cs typeface="msgothic" charset="0"/>
              </a:rPr>
              <a:t>labeled</a:t>
            </a:r>
            <a:r>
              <a:rPr lang="en-GB" dirty="0">
                <a:latin typeface="Arial" pitchFamily="34" charset="0"/>
                <a:ea typeface="msgothic" charset="0"/>
                <a:cs typeface="msgothic" charset="0"/>
              </a:rPr>
              <a:t> (red) with the anti-</a:t>
            </a:r>
            <a:r>
              <a:rPr lang="en-GB" dirty="0" err="1">
                <a:latin typeface="Arial" pitchFamily="34" charset="0"/>
                <a:ea typeface="msgothic" charset="0"/>
                <a:cs typeface="msgothic" charset="0"/>
              </a:rPr>
              <a:t>arabinogalactan</a:t>
            </a:r>
            <a:r>
              <a:rPr lang="en-GB" dirty="0">
                <a:latin typeface="Arial" pitchFamily="34" charset="0"/>
                <a:ea typeface="msgothic" charset="0"/>
                <a:cs typeface="msgothic" charset="0"/>
              </a:rPr>
              <a:t> protein antibody JIM13. CLSM of live cell. Bar = 15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a:t>
            </a:r>
          </a:p>
        </p:txBody>
      </p:sp>
    </p:spTree>
    <p:extLst>
      <p:ext uri="{BB962C8B-B14F-4D97-AF65-F5344CB8AC3E}">
        <p14:creationId xmlns:p14="http://schemas.microsoft.com/office/powerpoint/2010/main" val="2789141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baseline="0" dirty="0">
                <a:solidFill>
                  <a:schemeClr val="tx1"/>
                </a:solidFill>
                <a:latin typeface="+mn-lt"/>
                <a:ea typeface="+mn-ea"/>
                <a:cs typeface="+mn-cs"/>
              </a:rPr>
              <a:t>Starr, Evers &amp; Starr (2014) </a:t>
            </a:r>
            <a:r>
              <a:rPr lang="el-GR" sz="1200" kern="1200" baseline="0" dirty="0">
                <a:solidFill>
                  <a:schemeClr val="tx1"/>
                </a:solidFill>
                <a:latin typeface="+mn-lt"/>
                <a:ea typeface="+mn-ea"/>
                <a:cs typeface="+mn-cs"/>
              </a:rPr>
              <a:t>Βιολογία</a:t>
            </a:r>
            <a:r>
              <a:rPr lang="en-US" sz="1200" kern="1200" baseline="0" dirty="0">
                <a:solidFill>
                  <a:schemeClr val="tx1"/>
                </a:solidFill>
                <a:latin typeface="+mn-lt"/>
                <a:ea typeface="+mn-ea"/>
                <a:cs typeface="+mn-cs"/>
              </a:rPr>
              <a:t> - </a:t>
            </a:r>
            <a:r>
              <a:rPr lang="el-GR" sz="1200" kern="1200" baseline="0" dirty="0">
                <a:solidFill>
                  <a:schemeClr val="tx1"/>
                </a:solidFill>
                <a:latin typeface="+mn-lt"/>
                <a:ea typeface="+mn-ea"/>
                <a:cs typeface="+mn-cs"/>
              </a:rPr>
              <a:t>Βασικές Έννοιες και Αρχές.</a:t>
            </a:r>
            <a:r>
              <a:rPr lang="en-US" sz="1200" kern="1200" baseline="0" dirty="0">
                <a:solidFill>
                  <a:schemeClr val="tx1"/>
                </a:solidFill>
                <a:latin typeface="+mn-lt"/>
                <a:ea typeface="+mn-ea"/>
                <a:cs typeface="+mn-cs"/>
              </a:rPr>
              <a:t> </a:t>
            </a:r>
            <a:r>
              <a:rPr lang="en-US" sz="1200" b="0" kern="1200" baseline="0" dirty="0">
                <a:solidFill>
                  <a:schemeClr val="tx1"/>
                </a:solidFill>
                <a:latin typeface="+mn-lt"/>
                <a:ea typeface="+mn-ea"/>
                <a:cs typeface="+mn-cs"/>
              </a:rPr>
              <a:t>4</a:t>
            </a:r>
            <a:r>
              <a:rPr lang="el-GR" sz="1200" b="0" kern="1200" baseline="0" dirty="0">
                <a:solidFill>
                  <a:schemeClr val="tx1"/>
                </a:solidFill>
                <a:latin typeface="+mn-lt"/>
                <a:ea typeface="+mn-ea"/>
                <a:cs typeface="+mn-cs"/>
              </a:rPr>
              <a:t>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l-GR" altLang="el-GR" dirty="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3ACDF0C8-4BDE-47D4-9105-C8739671DBFB}" type="slidenum">
              <a:rPr lang="el-GR" altLang="el-GR" sz="1200">
                <a:latin typeface="Times New Roman" panose="02020603050405020304" pitchFamily="18" charset="0"/>
                <a:cs typeface="Arial" panose="020B0604020202020204" pitchFamily="34" charset="0"/>
              </a:rPr>
              <a:pPr/>
              <a:t>38</a:t>
            </a:fld>
            <a:endParaRPr lang="el-GR" altLang="el-GR" sz="120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7813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39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F1332E-A6D2-47EE-AC01-5752FF673883}" type="slidenum">
              <a:rPr lang="el-GR" altLang="el-GR" smtClean="0"/>
              <a:pPr fontAlgn="base">
                <a:spcBef>
                  <a:spcPct val="0"/>
                </a:spcBef>
                <a:spcAft>
                  <a:spcPct val="0"/>
                </a:spcAft>
                <a:defRPr/>
              </a:pPr>
              <a:t>8</a:t>
            </a:fld>
            <a:endParaRPr lang="el-GR" alt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Yin-Long QIU</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Alexander B. TAYLOR</a:t>
            </a:r>
            <a:r>
              <a:rPr lang="el-GR"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Hilary A. </a:t>
            </a:r>
            <a:r>
              <a:rPr lang="en-US" sz="1200" kern="1200" baseline="0" dirty="0" err="1">
                <a:solidFill>
                  <a:schemeClr val="tx1"/>
                </a:solidFill>
                <a:latin typeface="+mn-lt"/>
                <a:ea typeface="+mn-ea"/>
                <a:cs typeface="+mn-cs"/>
              </a:rPr>
              <a:t>McMANUS</a:t>
            </a:r>
            <a:endParaRPr lang="el-GR"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Evolution of the life cycle in land plants</a:t>
            </a:r>
          </a:p>
          <a:p>
            <a:r>
              <a:rPr lang="en-US" sz="1200" kern="1200" baseline="0" dirty="0">
                <a:solidFill>
                  <a:schemeClr val="tx1"/>
                </a:solidFill>
                <a:latin typeface="+mn-lt"/>
                <a:ea typeface="+mn-ea"/>
                <a:cs typeface="+mn-cs"/>
              </a:rPr>
              <a:t>Journal of </a:t>
            </a:r>
            <a:r>
              <a:rPr lang="en-US" sz="1200" kern="1200" baseline="0" dirty="0" err="1">
                <a:solidFill>
                  <a:schemeClr val="tx1"/>
                </a:solidFill>
                <a:latin typeface="+mn-lt"/>
                <a:ea typeface="+mn-ea"/>
                <a:cs typeface="+mn-cs"/>
              </a:rPr>
              <a:t>Systematics</a:t>
            </a:r>
            <a:r>
              <a:rPr lang="en-US" sz="1200" kern="1200" baseline="0" dirty="0">
                <a:solidFill>
                  <a:schemeClr val="tx1"/>
                </a:solidFill>
                <a:latin typeface="+mn-lt"/>
                <a:ea typeface="+mn-ea"/>
                <a:cs typeface="+mn-cs"/>
              </a:rPr>
              <a:t> and Evolution 50 (3): 171–194 (2012)</a:t>
            </a:r>
            <a:endParaRPr lang="en-US"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41</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l-GR" dirty="0"/>
              <a:t>An insect hovers near flowers decorating the area around the holy remains of Saint </a:t>
            </a:r>
            <a:r>
              <a:rPr lang="en-US" altLang="el-GR" dirty="0" err="1"/>
              <a:t>Dimitrie</a:t>
            </a:r>
            <a:r>
              <a:rPr lang="en-US" altLang="el-GR" dirty="0"/>
              <a:t> </a:t>
            </a:r>
            <a:r>
              <a:rPr lang="en-US" altLang="el-GR" dirty="0" err="1"/>
              <a:t>Bassarabov</a:t>
            </a:r>
            <a:r>
              <a:rPr lang="en-US" altLang="el-GR" dirty="0"/>
              <a:t>, the patron saint of the Romanian capital, at the end of a religious procession in Bucharest, Romania</a:t>
            </a:r>
            <a:endParaRPr lang="el-GR" altLang="el-GR" dirty="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F1332E-A6D2-47EE-AC01-5752FF673883}" type="slidenum">
              <a:rPr lang="el-GR" altLang="el-GR" smtClean="0"/>
              <a:pPr fontAlgn="base">
                <a:spcBef>
                  <a:spcPct val="0"/>
                </a:spcBef>
                <a:spcAft>
                  <a:spcPct val="0"/>
                </a:spcAft>
                <a:defRPr/>
              </a:pPr>
              <a:t>9</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95F66A10-1CC5-4B26-9060-52F1EA37621F}" type="slidenum">
              <a:rPr lang="el-GR" smtClean="0"/>
              <a:pPr/>
              <a:t>11</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14</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15</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16</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i="0" kern="1200" dirty="0">
                <a:solidFill>
                  <a:schemeClr val="tx1"/>
                </a:solidFill>
                <a:latin typeface="+mn-lt"/>
                <a:ea typeface="+mn-ea"/>
                <a:cs typeface="+mn-cs"/>
              </a:rPr>
              <a:t>2023 International Commission on </a:t>
            </a:r>
            <a:r>
              <a:rPr lang="en-US" sz="1200" b="0" i="0" kern="1200" dirty="0" err="1">
                <a:solidFill>
                  <a:schemeClr val="tx1"/>
                </a:solidFill>
                <a:latin typeface="+mn-lt"/>
                <a:ea typeface="+mn-ea"/>
                <a:cs typeface="+mn-cs"/>
              </a:rPr>
              <a:t>Stratigraphy</a:t>
            </a:r>
            <a:r>
              <a:rPr lang="en-US" sz="1200" b="0" i="0" kern="1200" dirty="0">
                <a:solidFill>
                  <a:schemeClr val="tx1"/>
                </a:solidFill>
                <a:latin typeface="+mn-lt"/>
                <a:ea typeface="+mn-ea"/>
                <a:cs typeface="+mn-cs"/>
              </a:rPr>
              <a:t> (ICS)</a:t>
            </a:r>
            <a:endParaRPr lang="en-US" b="0" i="0" dirty="0"/>
          </a:p>
        </p:txBody>
      </p:sp>
      <p:sp>
        <p:nvSpPr>
          <p:cNvPr id="4" name="3 - Θέση αριθμού διαφάνειας"/>
          <p:cNvSpPr>
            <a:spLocks noGrp="1"/>
          </p:cNvSpPr>
          <p:nvPr>
            <p:ph type="sldNum" sz="quarter" idx="10"/>
          </p:nvPr>
        </p:nvSpPr>
        <p:spPr/>
        <p:txBody>
          <a:bodyPr/>
          <a:lstStyle/>
          <a:p>
            <a:fld id="{95F66A10-1CC5-4B26-9060-52F1EA37621F}" type="slidenum">
              <a:rPr lang="el-GR" smtClean="0"/>
              <a:pPr/>
              <a:t>17</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p:cNvSpPr txBox="1">
            <a:spLocks/>
          </p:cNvSpPr>
          <p:nvPr userDrawn="1"/>
        </p:nvSpPr>
        <p:spPr bwMode="auto">
          <a:xfrm>
            <a:off x="6324600" y="6477000"/>
            <a:ext cx="2600325" cy="304800"/>
          </a:xfrm>
          <a:prstGeom prst="rect">
            <a:avLst/>
          </a:prstGeom>
          <a:noFill/>
          <a:ln w="9525">
            <a:noFill/>
            <a:miter lim="800000"/>
            <a:headEnd/>
            <a:tailEnd/>
          </a:ln>
        </p:spPr>
        <p:txBody>
          <a:bodyPr anchor="ctr"/>
          <a:lstStyle/>
          <a:p>
            <a:pPr algn="r">
              <a:defRPr/>
            </a:pPr>
            <a:r>
              <a:rPr lang="en-US" sz="850" dirty="0">
                <a:latin typeface="+mj-lt"/>
                <a:ea typeface="+mj-ea"/>
                <a:cs typeface="+mj-cs"/>
              </a:rPr>
              <a:t>©  2017 American Society of Plant Biologists</a:t>
            </a:r>
          </a:p>
        </p:txBody>
      </p:sp>
      <p:sp>
        <p:nvSpPr>
          <p:cNvPr id="2" name="Title 1"/>
          <p:cNvSpPr>
            <a:spLocks noGrp="1"/>
          </p:cNvSpPr>
          <p:nvPr>
            <p:ph type="title"/>
          </p:nvPr>
        </p:nvSpPr>
        <p:spPr>
          <a:xfrm>
            <a:off x="457200" y="274638"/>
            <a:ext cx="8229600" cy="1143000"/>
          </a:xfrm>
          <a:prstGeom prst="rect">
            <a:avLst/>
          </a:prstGeom>
        </p:spPr>
        <p:txBody>
          <a:bodyPr/>
          <a:lstStyle>
            <a:lvl1pPr algn="ctr">
              <a:defRPr sz="3600" b="1">
                <a:latin typeface="Arial" pitchFamily="34" charset="0"/>
                <a:cs typeface="Arial" pitchFamily="34" charset="0"/>
              </a:defRPr>
            </a:lvl1pPr>
          </a:lstStyle>
          <a:p>
            <a:r>
              <a:rPr lang="en-US" dirty="0"/>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40AF5FAC-FD9D-4E5E-A545-E5CC4CC5D747}"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67E73-1597-4B2C-AD0C-CE1DA10901A6}" type="datetimeFigureOut">
              <a:rPr lang="el-GR" smtClean="0"/>
              <a:pPr/>
              <a:t>10/11/2025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EEEBB8B-197A-4270-B23A-8D060366524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67E73-1597-4B2C-AD0C-CE1DA10901A6}" type="datetimeFigureOut">
              <a:rPr lang="el-GR" smtClean="0"/>
              <a:pPr/>
              <a:t>10/11/2025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EBB8B-197A-4270-B23A-8D0603665247}"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1-Billion-Years-of-Tectonic-Plate-Movement-in-40-Seconds.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www.frontiersin.org/plant_physiology/10.3389/fpls.2011.00028/pdf/full"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plantphysiol.org/content/80/2/487.full.pdf+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David-Attenborough-Act-now-on-climate-change-or-it-will-be-too-late.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4057" y="1916832"/>
            <a:ext cx="6294287" cy="1754326"/>
          </a:xfrm>
          <a:prstGeom prst="rect">
            <a:avLst/>
          </a:prstGeom>
          <a:noFill/>
        </p:spPr>
        <p:txBody>
          <a:bodyPr wrap="none" rtlCol="0">
            <a:spAutoFit/>
          </a:bodyPr>
          <a:lstStyle/>
          <a:p>
            <a:r>
              <a:rPr lang="el-GR" sz="5400" b="1" dirty="0">
                <a:solidFill>
                  <a:srgbClr val="99FF33"/>
                </a:solidFill>
              </a:rPr>
              <a:t>Η Εξέλιξη των Φυτών</a:t>
            </a:r>
            <a:endParaRPr lang="en-US" sz="5400" b="1" dirty="0">
              <a:solidFill>
                <a:srgbClr val="99FF33"/>
              </a:solidFill>
            </a:endParaRPr>
          </a:p>
          <a:p>
            <a:pPr algn="ctr"/>
            <a:r>
              <a:rPr lang="en-US" sz="5400" b="1" dirty="0">
                <a:solidFill>
                  <a:srgbClr val="99FF33"/>
                </a:solidFill>
              </a:rPr>
              <a:t>1</a:t>
            </a:r>
            <a:endParaRPr lang="el-GR" sz="5400" b="1" dirty="0">
              <a:solidFill>
                <a:srgbClr val="99FF3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thanos\Downloads\CARTOONS\startofterrestrialevolution.jpg"/>
          <p:cNvPicPr>
            <a:picLocks noChangeAspect="1" noChangeArrowheads="1"/>
          </p:cNvPicPr>
          <p:nvPr/>
        </p:nvPicPr>
        <p:blipFill>
          <a:blip r:embed="rId2" cstate="screen"/>
          <a:srcRect/>
          <a:stretch>
            <a:fillRect/>
          </a:stretch>
        </p:blipFill>
        <p:spPr bwMode="auto">
          <a:xfrm>
            <a:off x="0" y="2420888"/>
            <a:ext cx="3876228" cy="4636968"/>
          </a:xfrm>
          <a:prstGeom prst="rect">
            <a:avLst/>
          </a:prstGeom>
          <a:noFill/>
        </p:spPr>
      </p:pic>
      <p:pic>
        <p:nvPicPr>
          <p:cNvPr id="4" name="Picture 3" descr="C:\Users\cthanos\Downloads\CARTOONS\DIaqtx4UIAAX6V2.jpg"/>
          <p:cNvPicPr>
            <a:picLocks noChangeAspect="1" noChangeArrowheads="1"/>
          </p:cNvPicPr>
          <p:nvPr/>
        </p:nvPicPr>
        <p:blipFill>
          <a:blip r:embed="rId3" cstate="screen"/>
          <a:srcRect/>
          <a:stretch>
            <a:fillRect/>
          </a:stretch>
        </p:blipFill>
        <p:spPr bwMode="auto">
          <a:xfrm>
            <a:off x="3526353" y="116632"/>
            <a:ext cx="5617647" cy="3168352"/>
          </a:xfrm>
          <a:prstGeom prst="rect">
            <a:avLst/>
          </a:prstGeom>
          <a:noFill/>
        </p:spPr>
      </p:pic>
      <p:pic>
        <p:nvPicPr>
          <p:cNvPr id="1026" name="Picture 2" descr="E:\CARTOONS scientific\dino Noah.jpg"/>
          <p:cNvPicPr>
            <a:picLocks noChangeAspect="1" noChangeArrowheads="1"/>
          </p:cNvPicPr>
          <p:nvPr/>
        </p:nvPicPr>
        <p:blipFill>
          <a:blip r:embed="rId4" cstate="print"/>
          <a:srcRect/>
          <a:stretch>
            <a:fillRect/>
          </a:stretch>
        </p:blipFill>
        <p:spPr bwMode="auto">
          <a:xfrm>
            <a:off x="5148065" y="3356992"/>
            <a:ext cx="3372294" cy="350100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6453336"/>
            <a:ext cx="652743" cy="369332"/>
          </a:xfrm>
          <a:prstGeom prst="rect">
            <a:avLst/>
          </a:prstGeom>
          <a:noFill/>
        </p:spPr>
        <p:txBody>
          <a:bodyPr wrap="none" rtlCol="0">
            <a:spAutoFit/>
          </a:bodyPr>
          <a:lstStyle/>
          <a:p>
            <a:r>
              <a:rPr lang="en-US" b="1" dirty="0"/>
              <a:t>2005</a:t>
            </a:r>
            <a:endParaRPr lang="el-GR" b="1" dirty="0"/>
          </a:p>
        </p:txBody>
      </p:sp>
      <p:pic>
        <p:nvPicPr>
          <p:cNvPr id="51204" name="Picture 4"/>
          <p:cNvPicPr>
            <a:picLocks noChangeAspect="1" noChangeArrowheads="1"/>
          </p:cNvPicPr>
          <p:nvPr/>
        </p:nvPicPr>
        <p:blipFill>
          <a:blip r:embed="rId3" cstate="screen"/>
          <a:srcRect/>
          <a:stretch>
            <a:fillRect/>
          </a:stretch>
        </p:blipFill>
        <p:spPr bwMode="auto">
          <a:xfrm>
            <a:off x="0" y="0"/>
            <a:ext cx="4511664" cy="6525344"/>
          </a:xfrm>
          <a:prstGeom prst="rect">
            <a:avLst/>
          </a:prstGeom>
          <a:noFill/>
          <a:ln w="9525">
            <a:noFill/>
            <a:miter lim="800000"/>
            <a:headEnd/>
            <a:tailEnd/>
          </a:ln>
        </p:spPr>
      </p:pic>
      <p:sp>
        <p:nvSpPr>
          <p:cNvPr id="7" name="TextBox 6"/>
          <p:cNvSpPr txBox="1"/>
          <p:nvPr/>
        </p:nvSpPr>
        <p:spPr>
          <a:xfrm>
            <a:off x="8244408" y="6453336"/>
            <a:ext cx="652743" cy="369332"/>
          </a:xfrm>
          <a:prstGeom prst="rect">
            <a:avLst/>
          </a:prstGeom>
          <a:noFill/>
        </p:spPr>
        <p:txBody>
          <a:bodyPr wrap="none" rtlCol="0">
            <a:spAutoFit/>
          </a:bodyPr>
          <a:lstStyle/>
          <a:p>
            <a:r>
              <a:rPr lang="en-US" b="1" dirty="0"/>
              <a:t>2002</a:t>
            </a:r>
            <a:endParaRPr lang="el-GR" b="1" dirty="0"/>
          </a:p>
        </p:txBody>
      </p:sp>
      <p:pic>
        <p:nvPicPr>
          <p:cNvPr id="303105" name="Picture 1"/>
          <p:cNvPicPr>
            <a:picLocks noChangeAspect="1" noChangeArrowheads="1"/>
          </p:cNvPicPr>
          <p:nvPr/>
        </p:nvPicPr>
        <p:blipFill>
          <a:blip r:embed="rId4" cstate="screen"/>
          <a:srcRect/>
          <a:stretch>
            <a:fillRect/>
          </a:stretch>
        </p:blipFill>
        <p:spPr bwMode="auto">
          <a:xfrm>
            <a:off x="4572000" y="0"/>
            <a:ext cx="4476749" cy="650557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8" name="Picture 4" descr="https://images-na.ssl-images-amazon.com/images/I/71hE4UaI0VL.jpg"/>
          <p:cNvPicPr>
            <a:picLocks noChangeAspect="1" noChangeArrowheads="1"/>
          </p:cNvPicPr>
          <p:nvPr/>
        </p:nvPicPr>
        <p:blipFill>
          <a:blip r:embed="rId2" cstate="print"/>
          <a:srcRect/>
          <a:stretch>
            <a:fillRect/>
          </a:stretch>
        </p:blipFill>
        <p:spPr bwMode="auto">
          <a:xfrm>
            <a:off x="4572001" y="-1"/>
            <a:ext cx="4572000" cy="6860679"/>
          </a:xfrm>
          <a:prstGeom prst="rect">
            <a:avLst/>
          </a:prstGeom>
          <a:noFill/>
        </p:spPr>
      </p:pic>
      <p:sp>
        <p:nvSpPr>
          <p:cNvPr id="5" name="TextBox 4"/>
          <p:cNvSpPr txBox="1"/>
          <p:nvPr/>
        </p:nvSpPr>
        <p:spPr>
          <a:xfrm>
            <a:off x="179512" y="6453336"/>
            <a:ext cx="652743" cy="369332"/>
          </a:xfrm>
          <a:prstGeom prst="rect">
            <a:avLst/>
          </a:prstGeom>
          <a:noFill/>
        </p:spPr>
        <p:txBody>
          <a:bodyPr wrap="none" rtlCol="0">
            <a:spAutoFit/>
          </a:bodyPr>
          <a:lstStyle/>
          <a:p>
            <a:r>
              <a:rPr lang="en-US" b="1" dirty="0"/>
              <a:t>2016</a:t>
            </a:r>
            <a:endParaRPr lang="el-GR" b="1" dirty="0"/>
          </a:p>
        </p:txBody>
      </p:sp>
      <p:sp>
        <p:nvSpPr>
          <p:cNvPr id="7" name="TextBox 6"/>
          <p:cNvSpPr txBox="1"/>
          <p:nvPr/>
        </p:nvSpPr>
        <p:spPr>
          <a:xfrm>
            <a:off x="8244408" y="6453336"/>
            <a:ext cx="652743" cy="369332"/>
          </a:xfrm>
          <a:prstGeom prst="rect">
            <a:avLst/>
          </a:prstGeom>
          <a:noFill/>
        </p:spPr>
        <p:txBody>
          <a:bodyPr wrap="none" rtlCol="0">
            <a:spAutoFit/>
          </a:bodyPr>
          <a:lstStyle/>
          <a:p>
            <a:r>
              <a:rPr lang="en-US" b="1" dirty="0"/>
              <a:t>2018</a:t>
            </a:r>
            <a:endParaRPr lang="el-GR" b="1" dirty="0"/>
          </a:p>
        </p:txBody>
      </p:sp>
      <p:pic>
        <p:nvPicPr>
          <p:cNvPr id="344066" name="Picture 2" descr="https://images-na.ssl-images-amazon.com/images/I/41yPBUzbPmL.jpg"/>
          <p:cNvPicPr>
            <a:picLocks noChangeAspect="1" noChangeArrowheads="1"/>
          </p:cNvPicPr>
          <p:nvPr/>
        </p:nvPicPr>
        <p:blipFill>
          <a:blip r:embed="rId3" cstate="print"/>
          <a:srcRect/>
          <a:stretch>
            <a:fillRect/>
          </a:stretch>
        </p:blipFill>
        <p:spPr bwMode="auto">
          <a:xfrm>
            <a:off x="35496" y="332655"/>
            <a:ext cx="4464496" cy="5768083"/>
          </a:xfrm>
          <a:prstGeom prst="rect">
            <a:avLst/>
          </a:prstGeom>
          <a:noFill/>
        </p:spPr>
      </p:pic>
      <p:sp>
        <p:nvSpPr>
          <p:cNvPr id="8" name="7 - Ορθογώνιο"/>
          <p:cNvSpPr/>
          <p:nvPr/>
        </p:nvSpPr>
        <p:spPr>
          <a:xfrm>
            <a:off x="5172990" y="6488668"/>
            <a:ext cx="3071418" cy="307777"/>
          </a:xfrm>
          <a:prstGeom prst="rect">
            <a:avLst/>
          </a:prstGeom>
        </p:spPr>
        <p:txBody>
          <a:bodyPr wrap="none">
            <a:spAutoFit/>
          </a:bodyPr>
          <a:lstStyle/>
          <a:p>
            <a:r>
              <a:rPr lang="en-US" sz="1400" dirty="0"/>
              <a:t>University of Chicago Press; 2nd edition</a:t>
            </a:r>
          </a:p>
        </p:txBody>
      </p:sp>
      <p:sp>
        <p:nvSpPr>
          <p:cNvPr id="9" name="8 - Ορθογώνιο"/>
          <p:cNvSpPr/>
          <p:nvPr/>
        </p:nvSpPr>
        <p:spPr>
          <a:xfrm>
            <a:off x="1043608" y="6488668"/>
            <a:ext cx="2176558" cy="307777"/>
          </a:xfrm>
          <a:prstGeom prst="rect">
            <a:avLst/>
          </a:prstGeom>
        </p:spPr>
        <p:txBody>
          <a:bodyPr wrap="none">
            <a:spAutoFit/>
          </a:bodyPr>
          <a:lstStyle/>
          <a:p>
            <a:r>
              <a:rPr lang="en-US" sz="1400" dirty="0"/>
              <a:t>Cambridge University Press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ÎÏÎ¿ÏÎ­Î»ÎµÏÎ¼Î± ÎµÎ¹ÎºÏÎ½Î±Ï Î³Î¹Î± plant evolution under domestication"/>
          <p:cNvPicPr>
            <a:picLocks noChangeAspect="1" noChangeArrowheads="1"/>
          </p:cNvPicPr>
          <p:nvPr/>
        </p:nvPicPr>
        <p:blipFill>
          <a:blip r:embed="rId2" cstate="screen"/>
          <a:srcRect/>
          <a:stretch>
            <a:fillRect/>
          </a:stretch>
        </p:blipFill>
        <p:spPr bwMode="auto">
          <a:xfrm>
            <a:off x="0" y="0"/>
            <a:ext cx="4427984" cy="6716605"/>
          </a:xfrm>
          <a:prstGeom prst="rect">
            <a:avLst/>
          </a:prstGeom>
          <a:noFill/>
        </p:spPr>
      </p:pic>
      <p:sp>
        <p:nvSpPr>
          <p:cNvPr id="5" name="TextBox 4"/>
          <p:cNvSpPr txBox="1"/>
          <p:nvPr/>
        </p:nvSpPr>
        <p:spPr>
          <a:xfrm>
            <a:off x="179512" y="6453336"/>
            <a:ext cx="652743" cy="369332"/>
          </a:xfrm>
          <a:prstGeom prst="rect">
            <a:avLst/>
          </a:prstGeom>
          <a:noFill/>
        </p:spPr>
        <p:txBody>
          <a:bodyPr wrap="none" rtlCol="0">
            <a:spAutoFit/>
          </a:bodyPr>
          <a:lstStyle/>
          <a:p>
            <a:r>
              <a:rPr lang="en-US" b="1" dirty="0"/>
              <a:t>1998</a:t>
            </a:r>
            <a:endParaRPr lang="el-GR" b="1" dirty="0"/>
          </a:p>
        </p:txBody>
      </p:sp>
      <p:sp>
        <p:nvSpPr>
          <p:cNvPr id="7" name="TextBox 6"/>
          <p:cNvSpPr txBox="1"/>
          <p:nvPr/>
        </p:nvSpPr>
        <p:spPr>
          <a:xfrm>
            <a:off x="8244408" y="6453336"/>
            <a:ext cx="652743" cy="369332"/>
          </a:xfrm>
          <a:prstGeom prst="rect">
            <a:avLst/>
          </a:prstGeom>
          <a:noFill/>
        </p:spPr>
        <p:txBody>
          <a:bodyPr wrap="none" rtlCol="0">
            <a:spAutoFit/>
          </a:bodyPr>
          <a:lstStyle/>
          <a:p>
            <a:r>
              <a:rPr lang="en-US" b="1" dirty="0"/>
              <a:t>2006</a:t>
            </a:r>
            <a:endParaRPr lang="el-GR" b="1" dirty="0"/>
          </a:p>
        </p:txBody>
      </p:sp>
      <p:pic>
        <p:nvPicPr>
          <p:cNvPr id="6" name="Picture 3"/>
          <p:cNvPicPr>
            <a:picLocks noChangeAspect="1" noChangeArrowheads="1"/>
          </p:cNvPicPr>
          <p:nvPr/>
        </p:nvPicPr>
        <p:blipFill>
          <a:blip r:embed="rId3" cstate="screen"/>
          <a:srcRect/>
          <a:stretch>
            <a:fillRect/>
          </a:stretch>
        </p:blipFill>
        <p:spPr bwMode="auto">
          <a:xfrm>
            <a:off x="4463480" y="0"/>
            <a:ext cx="4680520" cy="613910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noChangeArrowheads="1"/>
          </p:cNvPicPr>
          <p:nvPr/>
        </p:nvPicPr>
        <p:blipFill>
          <a:blip r:embed="rId3" cstate="print"/>
          <a:srcRect/>
          <a:stretch>
            <a:fillRect/>
          </a:stretch>
        </p:blipFill>
        <p:spPr bwMode="auto">
          <a:xfrm>
            <a:off x="374664" y="0"/>
            <a:ext cx="83738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cstate="print"/>
          <a:srcRect/>
          <a:stretch>
            <a:fillRect/>
          </a:stretch>
        </p:blipFill>
        <p:spPr bwMode="auto">
          <a:xfrm>
            <a:off x="-36512" y="65461"/>
            <a:ext cx="9180512" cy="13372651"/>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cstate="print"/>
          <a:srcRect/>
          <a:stretch>
            <a:fillRect/>
          </a:stretch>
        </p:blipFill>
        <p:spPr bwMode="auto">
          <a:xfrm>
            <a:off x="-36512" y="-6631283"/>
            <a:ext cx="9180512" cy="13372651"/>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9215278" cy="680536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3" action="ppaction://program"/>
            <a:extLst>
              <a:ext uri="{FF2B5EF4-FFF2-40B4-BE49-F238E27FC236}">
                <a16:creationId xmlns:a16="http://schemas.microsoft.com/office/drawing/2014/main" id="{D7172C42-76CB-31C5-C835-B3AE4C696FC0}"/>
              </a:ext>
            </a:extLst>
          </p:cNvPr>
          <p:cNvSpPr txBox="1"/>
          <p:nvPr/>
        </p:nvSpPr>
        <p:spPr>
          <a:xfrm>
            <a:off x="3563888" y="6186260"/>
            <a:ext cx="5256584" cy="646331"/>
          </a:xfrm>
          <a:prstGeom prst="rect">
            <a:avLst/>
          </a:prstGeom>
          <a:noFill/>
        </p:spPr>
        <p:txBody>
          <a:bodyPr wrap="square">
            <a:spAutoFit/>
          </a:bodyPr>
          <a:lstStyle/>
          <a:p>
            <a:r>
              <a:rPr lang="en-US" dirty="0" err="1"/>
              <a:t>EarthByte</a:t>
            </a:r>
            <a:r>
              <a:rPr lang="en-US" dirty="0"/>
              <a:t> (2021)</a:t>
            </a:r>
            <a:r>
              <a:rPr lang="el-GR" dirty="0"/>
              <a:t> </a:t>
            </a:r>
            <a:r>
              <a:rPr lang="en-GB" dirty="0"/>
              <a:t>https://www.youtube.com/watch?v=gQqQhZp4uG8</a:t>
            </a:r>
            <a:endParaRPr lang="el-GR" dirty="0"/>
          </a:p>
        </p:txBody>
      </p:sp>
      <p:pic>
        <p:nvPicPr>
          <p:cNvPr id="48129" name="Picture 1"/>
          <p:cNvPicPr>
            <a:picLocks noChangeAspect="1" noChangeArrowheads="1"/>
          </p:cNvPicPr>
          <p:nvPr/>
        </p:nvPicPr>
        <p:blipFill>
          <a:blip r:embed="rId4" cstate="print"/>
          <a:srcRect/>
          <a:stretch>
            <a:fillRect/>
          </a:stretch>
        </p:blipFill>
        <p:spPr bwMode="auto">
          <a:xfrm>
            <a:off x="-252536" y="537142"/>
            <a:ext cx="9649072" cy="5427603"/>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descr="E:\PHOTOS\Slides Δ\Δ666.jpg"/>
          <p:cNvPicPr>
            <a:picLocks noChangeAspect="1" noChangeArrowheads="1"/>
          </p:cNvPicPr>
          <p:nvPr/>
        </p:nvPicPr>
        <p:blipFill>
          <a:blip r:embed="rId3" cstate="screen"/>
          <a:srcRect/>
          <a:stretch>
            <a:fillRect/>
          </a:stretch>
        </p:blipFill>
        <p:spPr bwMode="auto">
          <a:xfrm>
            <a:off x="0" y="629810"/>
            <a:ext cx="9144000" cy="5967542"/>
          </a:xfrm>
          <a:prstGeom prst="rect">
            <a:avLst/>
          </a:prstGeom>
          <a:noFill/>
        </p:spPr>
      </p:pic>
      <p:sp>
        <p:nvSpPr>
          <p:cNvPr id="3" name="TextBox 2"/>
          <p:cNvSpPr txBox="1"/>
          <p:nvPr/>
        </p:nvSpPr>
        <p:spPr>
          <a:xfrm>
            <a:off x="29344" y="74586"/>
            <a:ext cx="6278514" cy="369332"/>
          </a:xfrm>
          <a:prstGeom prst="rect">
            <a:avLst/>
          </a:prstGeom>
          <a:solidFill>
            <a:schemeClr val="accent1">
              <a:alpha val="38000"/>
            </a:schemeClr>
          </a:solidFill>
        </p:spPr>
        <p:txBody>
          <a:bodyPr wrap="none" rtlCol="0">
            <a:spAutoFit/>
          </a:bodyPr>
          <a:lstStyle/>
          <a:p>
            <a:r>
              <a:rPr lang="el-GR" b="1" dirty="0"/>
              <a:t>Απολιθώματα φυτών – Απολιθωμένο Δάσος Λέσβου</a:t>
            </a:r>
            <a:r>
              <a:rPr lang="en-US" b="1" dirty="0"/>
              <a:t> (ca 20MA)</a:t>
            </a:r>
            <a:endParaRPr lang="el-GR"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3563888" y="5733256"/>
            <a:ext cx="652743" cy="369332"/>
          </a:xfrm>
          <a:prstGeom prst="rect">
            <a:avLst/>
          </a:prstGeom>
          <a:noFill/>
        </p:spPr>
        <p:txBody>
          <a:bodyPr wrap="none" rtlCol="0">
            <a:spAutoFit/>
          </a:bodyPr>
          <a:lstStyle/>
          <a:p>
            <a:r>
              <a:rPr lang="en-US" b="1" dirty="0">
                <a:solidFill>
                  <a:schemeClr val="bg1"/>
                </a:solidFill>
              </a:rPr>
              <a:t>1991</a:t>
            </a:r>
            <a:endParaRPr lang="el-GR" b="1" dirty="0">
              <a:solidFill>
                <a:schemeClr val="bg1"/>
              </a:solidFill>
            </a:endParaRPr>
          </a:p>
        </p:txBody>
      </p:sp>
      <p:grpSp>
        <p:nvGrpSpPr>
          <p:cNvPr id="11" name="10 - Ομάδα"/>
          <p:cNvGrpSpPr/>
          <p:nvPr/>
        </p:nvGrpSpPr>
        <p:grpSpPr>
          <a:xfrm>
            <a:off x="-180528" y="0"/>
            <a:ext cx="4983480" cy="6858000"/>
            <a:chOff x="-180528" y="0"/>
            <a:chExt cx="4983480" cy="6858000"/>
          </a:xfrm>
        </p:grpSpPr>
        <p:pic>
          <p:nvPicPr>
            <p:cNvPr id="6" name="Picture 2" descr="https://static.eudoxus.gr/books/https:/static.eudoxus.gr/books/74/cover-94644874.jpg"/>
            <p:cNvPicPr>
              <a:picLocks noChangeAspect="1" noChangeArrowheads="1"/>
            </p:cNvPicPr>
            <p:nvPr/>
          </p:nvPicPr>
          <p:blipFill>
            <a:blip r:embed="rId2" cstate="print"/>
            <a:srcRect/>
            <a:stretch>
              <a:fillRect/>
            </a:stretch>
          </p:blipFill>
          <p:spPr bwMode="auto">
            <a:xfrm>
              <a:off x="-180528" y="0"/>
              <a:ext cx="4983480" cy="6858000"/>
            </a:xfrm>
            <a:prstGeom prst="rect">
              <a:avLst/>
            </a:prstGeom>
            <a:noFill/>
          </p:spPr>
        </p:pic>
        <p:sp>
          <p:nvSpPr>
            <p:cNvPr id="8" name="7 - TextBox"/>
            <p:cNvSpPr txBox="1"/>
            <p:nvPr/>
          </p:nvSpPr>
          <p:spPr>
            <a:xfrm>
              <a:off x="3423802" y="6381328"/>
              <a:ext cx="1220206" cy="369332"/>
            </a:xfrm>
            <a:prstGeom prst="rect">
              <a:avLst/>
            </a:prstGeom>
            <a:noFill/>
          </p:spPr>
          <p:txBody>
            <a:bodyPr wrap="none" rtlCol="0">
              <a:spAutoFit/>
            </a:bodyPr>
            <a:lstStyle/>
            <a:p>
              <a:r>
                <a:rPr lang="en-US" b="1" dirty="0">
                  <a:solidFill>
                    <a:schemeClr val="bg1"/>
                  </a:solidFill>
                </a:rPr>
                <a:t>2019/2021</a:t>
              </a:r>
            </a:p>
          </p:txBody>
        </p:sp>
        <p:sp>
          <p:nvSpPr>
            <p:cNvPr id="9" name="8 - Ορθογώνιο"/>
            <p:cNvSpPr/>
            <p:nvPr/>
          </p:nvSpPr>
          <p:spPr>
            <a:xfrm>
              <a:off x="395536" y="6093296"/>
              <a:ext cx="4187941" cy="369332"/>
            </a:xfrm>
            <a:prstGeom prst="rect">
              <a:avLst/>
            </a:prstGeom>
          </p:spPr>
          <p:txBody>
            <a:bodyPr wrap="none">
              <a:spAutoFit/>
            </a:bodyPr>
            <a:lstStyle/>
            <a:p>
              <a:pPr algn="r"/>
              <a:r>
                <a:rPr lang="en-US" b="1" dirty="0">
                  <a:solidFill>
                    <a:schemeClr val="bg1"/>
                  </a:solidFill>
                </a:rPr>
                <a:t>3</a:t>
              </a:r>
              <a:r>
                <a:rPr lang="el-GR" b="1" dirty="0">
                  <a:solidFill>
                    <a:schemeClr val="bg1"/>
                  </a:solidFill>
                </a:rPr>
                <a:t>η ΑΜΕΡΙΚΑΝΙΚΗ - 1η ΕΛΛΗΝΙΚΗ ΕΚΔΟΣΗ</a:t>
              </a:r>
            </a:p>
          </p:txBody>
        </p:sp>
      </p:grpSp>
      <p:grpSp>
        <p:nvGrpSpPr>
          <p:cNvPr id="12" name="11 - Ομάδα"/>
          <p:cNvGrpSpPr/>
          <p:nvPr/>
        </p:nvGrpSpPr>
        <p:grpSpPr>
          <a:xfrm>
            <a:off x="4644007" y="0"/>
            <a:ext cx="4499993" cy="6872610"/>
            <a:chOff x="4644007" y="0"/>
            <a:chExt cx="4499993" cy="6872610"/>
          </a:xfrm>
        </p:grpSpPr>
        <p:sp>
          <p:nvSpPr>
            <p:cNvPr id="4" name="3 - Ορθογώνιο"/>
            <p:cNvSpPr/>
            <p:nvPr/>
          </p:nvSpPr>
          <p:spPr>
            <a:xfrm>
              <a:off x="4644007" y="5949280"/>
              <a:ext cx="4499993" cy="923330"/>
            </a:xfrm>
            <a:prstGeom prst="rect">
              <a:avLst/>
            </a:prstGeom>
            <a:solidFill>
              <a:schemeClr val="bg1"/>
            </a:solidFill>
          </p:spPr>
          <p:txBody>
            <a:bodyPr wrap="square">
              <a:spAutoFit/>
            </a:bodyPr>
            <a:lstStyle/>
            <a:p>
              <a:pPr algn="r"/>
              <a:endParaRPr lang="el-GR" b="1" dirty="0"/>
            </a:p>
            <a:p>
              <a:pPr algn="r"/>
              <a:r>
                <a:rPr lang="el-GR" b="1" dirty="0"/>
                <a:t>4η ΑΜΕΡΙΚΑΝΙΚΗ - 1η ΕΛΛΗΝΙΚΗ ΕΚΔΟΣΗ</a:t>
              </a:r>
            </a:p>
            <a:p>
              <a:pPr algn="r"/>
              <a:r>
                <a:rPr lang="en-US" b="1" dirty="0"/>
                <a:t>2017/</a:t>
              </a:r>
              <a:r>
                <a:rPr lang="el-GR" b="1" dirty="0"/>
                <a:t>2019</a:t>
              </a:r>
              <a:endParaRPr lang="en-US" sz="1300" dirty="0"/>
            </a:p>
          </p:txBody>
        </p:sp>
        <p:pic>
          <p:nvPicPr>
            <p:cNvPr id="90114" name="Picture 2" descr="https://static.eudoxus.gr/books/https:/static.eudoxus.gr/books/44/cover-86197244.jpg"/>
            <p:cNvPicPr>
              <a:picLocks noChangeAspect="1" noChangeArrowheads="1"/>
            </p:cNvPicPr>
            <p:nvPr/>
          </p:nvPicPr>
          <p:blipFill>
            <a:blip r:embed="rId3" cstate="print"/>
            <a:srcRect/>
            <a:stretch>
              <a:fillRect/>
            </a:stretch>
          </p:blipFill>
          <p:spPr bwMode="auto">
            <a:xfrm>
              <a:off x="4644008" y="0"/>
              <a:ext cx="4499992" cy="6211646"/>
            </a:xfrm>
            <a:prstGeom prst="rect">
              <a:avLst/>
            </a:prstGeom>
            <a:noFill/>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E:\PHOTOS\Slides Δ\Δ662.jpg"/>
          <p:cNvPicPr>
            <a:picLocks noChangeAspect="1" noChangeArrowheads="1"/>
          </p:cNvPicPr>
          <p:nvPr/>
        </p:nvPicPr>
        <p:blipFill>
          <a:blip r:embed="rId3" cstate="screen"/>
          <a:srcRect/>
          <a:stretch>
            <a:fillRect/>
          </a:stretch>
        </p:blipFill>
        <p:spPr bwMode="auto">
          <a:xfrm>
            <a:off x="61308" y="-1"/>
            <a:ext cx="4510692" cy="6858001"/>
          </a:xfrm>
          <a:prstGeom prst="rect">
            <a:avLst/>
          </a:prstGeom>
          <a:noFill/>
        </p:spPr>
      </p:pic>
      <p:pic>
        <p:nvPicPr>
          <p:cNvPr id="118786" name="Picture 2" descr="E:\PHOTOS\Slides Δ\Δ659.jpg"/>
          <p:cNvPicPr>
            <a:picLocks noChangeAspect="1" noChangeArrowheads="1"/>
          </p:cNvPicPr>
          <p:nvPr/>
        </p:nvPicPr>
        <p:blipFill>
          <a:blip r:embed="rId4" cstate="screen"/>
          <a:srcRect/>
          <a:stretch>
            <a:fillRect/>
          </a:stretch>
        </p:blipFill>
        <p:spPr bwMode="auto">
          <a:xfrm>
            <a:off x="4644008" y="-29660"/>
            <a:ext cx="4445352" cy="6887660"/>
          </a:xfrm>
          <a:prstGeom prst="rect">
            <a:avLst/>
          </a:prstGeom>
          <a:noFill/>
        </p:spPr>
      </p:pic>
      <p:sp>
        <p:nvSpPr>
          <p:cNvPr id="4" name="TextBox 2"/>
          <p:cNvSpPr txBox="1"/>
          <p:nvPr/>
        </p:nvSpPr>
        <p:spPr>
          <a:xfrm>
            <a:off x="29344" y="74586"/>
            <a:ext cx="6278514" cy="369332"/>
          </a:xfrm>
          <a:prstGeom prst="rect">
            <a:avLst/>
          </a:prstGeom>
          <a:solidFill>
            <a:schemeClr val="accent1">
              <a:alpha val="38000"/>
            </a:schemeClr>
          </a:solidFill>
        </p:spPr>
        <p:txBody>
          <a:bodyPr wrap="none" rtlCol="0">
            <a:spAutoFit/>
          </a:bodyPr>
          <a:lstStyle/>
          <a:p>
            <a:r>
              <a:rPr lang="el-GR" b="1" dirty="0"/>
              <a:t>Απολιθώματα φυτών – Απολιθωμένο Δάσος Λέσβου</a:t>
            </a:r>
            <a:r>
              <a:rPr lang="en-US" b="1" dirty="0"/>
              <a:t> (ca 20MA)</a:t>
            </a:r>
            <a:endParaRPr lang="el-G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344" y="74586"/>
            <a:ext cx="6278514" cy="369332"/>
          </a:xfrm>
          <a:prstGeom prst="rect">
            <a:avLst/>
          </a:prstGeom>
          <a:solidFill>
            <a:schemeClr val="accent1">
              <a:alpha val="38000"/>
            </a:schemeClr>
          </a:solidFill>
        </p:spPr>
        <p:txBody>
          <a:bodyPr wrap="none" rtlCol="0">
            <a:spAutoFit/>
          </a:bodyPr>
          <a:lstStyle/>
          <a:p>
            <a:r>
              <a:rPr lang="el-GR" b="1" dirty="0"/>
              <a:t>Απολιθώματα φυτών – Απολιθωμένο Δάσος Λέσβου</a:t>
            </a:r>
            <a:r>
              <a:rPr lang="en-US" b="1" dirty="0"/>
              <a:t> (ca 20MA)</a:t>
            </a:r>
            <a:endParaRPr lang="el-GR" b="1" dirty="0"/>
          </a:p>
        </p:txBody>
      </p:sp>
      <p:pic>
        <p:nvPicPr>
          <p:cNvPr id="104450" name="Picture 2" descr="Lesbos, Grecia, Foresta Pietrificata - Turista A Due Passi Da Casa"/>
          <p:cNvPicPr>
            <a:picLocks noChangeAspect="1" noChangeArrowheads="1"/>
          </p:cNvPicPr>
          <p:nvPr/>
        </p:nvPicPr>
        <p:blipFill>
          <a:blip r:embed="rId3" cstate="print"/>
          <a:srcRect/>
          <a:stretch>
            <a:fillRect/>
          </a:stretch>
        </p:blipFill>
        <p:spPr bwMode="auto">
          <a:xfrm>
            <a:off x="0" y="648072"/>
            <a:ext cx="9174347" cy="609329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344" y="74586"/>
            <a:ext cx="6278514" cy="369332"/>
          </a:xfrm>
          <a:prstGeom prst="rect">
            <a:avLst/>
          </a:prstGeom>
          <a:solidFill>
            <a:schemeClr val="accent1">
              <a:alpha val="38000"/>
            </a:schemeClr>
          </a:solidFill>
        </p:spPr>
        <p:txBody>
          <a:bodyPr wrap="none" rtlCol="0">
            <a:spAutoFit/>
          </a:bodyPr>
          <a:lstStyle/>
          <a:p>
            <a:r>
              <a:rPr lang="el-GR" b="1" dirty="0"/>
              <a:t>Απολιθώματα φυτών – Απολιθωμένο Δάσος Λέσβου</a:t>
            </a:r>
            <a:r>
              <a:rPr lang="en-US" b="1" dirty="0"/>
              <a:t> (ca 20MA)</a:t>
            </a:r>
            <a:endParaRPr lang="el-GR" b="1" dirty="0"/>
          </a:p>
        </p:txBody>
      </p:sp>
      <p:pic>
        <p:nvPicPr>
          <p:cNvPr id="4098" name="Picture 2" descr="Angiosperms-Dicotyledons"/>
          <p:cNvPicPr>
            <a:picLocks noChangeAspect="1" noChangeArrowheads="1"/>
          </p:cNvPicPr>
          <p:nvPr/>
        </p:nvPicPr>
        <p:blipFill>
          <a:blip r:embed="rId3" cstate="print"/>
          <a:srcRect/>
          <a:stretch>
            <a:fillRect/>
          </a:stretch>
        </p:blipFill>
        <p:spPr bwMode="auto">
          <a:xfrm>
            <a:off x="0" y="620688"/>
            <a:ext cx="9181678" cy="609329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1116013" y="908050"/>
            <a:ext cx="4576762" cy="2308225"/>
          </a:xfrm>
          <a:prstGeom prst="rect">
            <a:avLst/>
          </a:prstGeom>
          <a:noFill/>
          <a:ln w="9525">
            <a:noFill/>
            <a:miter lim="800000"/>
            <a:headEnd/>
            <a:tailEnd/>
          </a:ln>
        </p:spPr>
        <p:txBody>
          <a:bodyPr wrap="none" anchor="ctr">
            <a:spAutoFit/>
          </a:bodyPr>
          <a:lstStyle/>
          <a:p>
            <a:r>
              <a:rPr lang="el-GR" altLang="el-GR" sz="4800" b="1" dirty="0">
                <a:solidFill>
                  <a:srgbClr val="92D050"/>
                </a:solidFill>
                <a:latin typeface="Calibri" pitchFamily="34" charset="0"/>
                <a:cs typeface="Times New Roman" pitchFamily="18" charset="0"/>
              </a:rPr>
              <a:t>Φυτά</a:t>
            </a:r>
          </a:p>
          <a:p>
            <a:r>
              <a:rPr lang="el-GR" altLang="el-GR" sz="4800" b="1" dirty="0">
                <a:solidFill>
                  <a:srgbClr val="92D050"/>
                </a:solidFill>
                <a:latin typeface="Calibri" pitchFamily="34" charset="0"/>
                <a:cs typeface="Times New Roman" pitchFamily="18" charset="0"/>
              </a:rPr>
              <a:t>= χερσαία ‘φυτά’</a:t>
            </a:r>
          </a:p>
          <a:p>
            <a:r>
              <a:rPr lang="el-GR" altLang="el-GR" sz="4800" b="1" dirty="0">
                <a:solidFill>
                  <a:srgbClr val="92D050"/>
                </a:solidFill>
                <a:latin typeface="Calibri" pitchFamily="34" charset="0"/>
                <a:cs typeface="Calibri" pitchFamily="34" charset="0"/>
              </a:rPr>
              <a:t>= </a:t>
            </a:r>
            <a:r>
              <a:rPr lang="el-GR" altLang="el-GR" sz="4800" b="1" dirty="0" err="1">
                <a:solidFill>
                  <a:srgbClr val="92D050"/>
                </a:solidFill>
                <a:latin typeface="Calibri" pitchFamily="34" charset="0"/>
                <a:cs typeface="Calibri" pitchFamily="34" charset="0"/>
              </a:rPr>
              <a:t>εμβρυόφυτα</a:t>
            </a:r>
            <a:endParaRPr lang="el-GR" altLang="el-GR" sz="4800" dirty="0">
              <a:solidFill>
                <a:srgbClr val="92D050"/>
              </a:solidFill>
              <a:latin typeface="Calibri" pitchFamily="34" charset="0"/>
              <a:cs typeface="Calibri" pitchFamily="34" charset="0"/>
            </a:endParaRPr>
          </a:p>
        </p:txBody>
      </p:sp>
      <p:sp>
        <p:nvSpPr>
          <p:cNvPr id="4099" name="Rectangle 5"/>
          <p:cNvSpPr>
            <a:spLocks noChangeArrowheads="1"/>
          </p:cNvSpPr>
          <p:nvPr/>
        </p:nvSpPr>
        <p:spPr bwMode="auto">
          <a:xfrm>
            <a:off x="971550" y="3789363"/>
            <a:ext cx="7948613" cy="1570037"/>
          </a:xfrm>
          <a:prstGeom prst="rect">
            <a:avLst/>
          </a:prstGeom>
          <a:noFill/>
          <a:ln w="9525">
            <a:noFill/>
            <a:miter lim="800000"/>
            <a:headEnd/>
            <a:tailEnd/>
          </a:ln>
        </p:spPr>
        <p:txBody>
          <a:bodyPr wrap="none" anchor="ctr">
            <a:spAutoFit/>
          </a:bodyPr>
          <a:lstStyle/>
          <a:p>
            <a:r>
              <a:rPr lang="el-GR" altLang="el-GR" sz="4800" b="1">
                <a:solidFill>
                  <a:srgbClr val="FFFF00"/>
                </a:solidFill>
                <a:latin typeface="Calibri" pitchFamily="34" charset="0"/>
                <a:cs typeface="Times New Roman" pitchFamily="18" charset="0"/>
              </a:rPr>
              <a:t>‘Φυτά’</a:t>
            </a:r>
          </a:p>
          <a:p>
            <a:r>
              <a:rPr lang="el-GR" altLang="el-GR" sz="4800" b="1">
                <a:solidFill>
                  <a:srgbClr val="FFFF00"/>
                </a:solidFill>
                <a:latin typeface="Calibri" pitchFamily="34" charset="0"/>
                <a:cs typeface="Times New Roman" pitchFamily="18" charset="0"/>
              </a:rPr>
              <a:t>= φωτοσυνθετικοί οργανισμοί</a:t>
            </a:r>
            <a:endParaRPr lang="el-GR" altLang="el-GR" sz="4800">
              <a:solidFill>
                <a:srgbClr val="FFFF00"/>
              </a:solidFill>
              <a:latin typeface="Calibri" pitchFamily="34" charset="0"/>
              <a:cs typeface="Calibri"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5118100" y="3356992"/>
            <a:ext cx="4025900" cy="3213100"/>
          </a:xfrm>
          <a:prstGeom prst="rect">
            <a:avLst/>
          </a:prstGeom>
          <a:noFill/>
          <a:ln w="9525">
            <a:noFill/>
            <a:miter lim="800000"/>
            <a:headEnd/>
            <a:tailEnd/>
          </a:ln>
        </p:spPr>
      </p:pic>
      <p:pic>
        <p:nvPicPr>
          <p:cNvPr id="86019" name="Picture 3"/>
          <p:cNvPicPr>
            <a:picLocks noChangeAspect="1" noChangeArrowheads="1"/>
          </p:cNvPicPr>
          <p:nvPr/>
        </p:nvPicPr>
        <p:blipFill>
          <a:blip r:embed="rId4" cstate="print"/>
          <a:srcRect/>
          <a:stretch>
            <a:fillRect/>
          </a:stretch>
        </p:blipFill>
        <p:spPr bwMode="auto">
          <a:xfrm>
            <a:off x="0" y="126098"/>
            <a:ext cx="9144000" cy="3014870"/>
          </a:xfrm>
          <a:prstGeom prst="rect">
            <a:avLst/>
          </a:prstGeom>
          <a:noFill/>
          <a:ln w="9525">
            <a:noFill/>
            <a:miter lim="800000"/>
            <a:headEnd/>
            <a:tailEnd/>
          </a:ln>
        </p:spPr>
      </p:pic>
      <p:sp>
        <p:nvSpPr>
          <p:cNvPr id="2" name="2 - TextBox">
            <a:extLst>
              <a:ext uri="{FF2B5EF4-FFF2-40B4-BE49-F238E27FC236}">
                <a16:creationId xmlns:a16="http://schemas.microsoft.com/office/drawing/2014/main" id="{6CF39EF0-CD5E-E690-EF82-714DB70D75A9}"/>
              </a:ext>
            </a:extLst>
          </p:cNvPr>
          <p:cNvSpPr txBox="1"/>
          <p:nvPr/>
        </p:nvSpPr>
        <p:spPr>
          <a:xfrm>
            <a:off x="323528" y="3662442"/>
            <a:ext cx="4608512" cy="2923877"/>
          </a:xfrm>
          <a:prstGeom prst="rect">
            <a:avLst/>
          </a:prstGeom>
          <a:noFill/>
        </p:spPr>
        <p:txBody>
          <a:bodyPr wrap="square" rtlCol="0">
            <a:spAutoFit/>
          </a:bodyPr>
          <a:lstStyle/>
          <a:p>
            <a:r>
              <a:rPr lang="en-US" sz="4800" b="1" dirty="0">
                <a:solidFill>
                  <a:srgbClr val="99FF33"/>
                </a:solidFill>
              </a:rPr>
              <a:t>Archaeplastida</a:t>
            </a:r>
          </a:p>
          <a:p>
            <a:endParaRPr lang="en-US" b="1" dirty="0">
              <a:solidFill>
                <a:srgbClr val="99FF33"/>
              </a:solidFill>
            </a:endParaRPr>
          </a:p>
          <a:p>
            <a:r>
              <a:rPr lang="el-GR" b="1" dirty="0">
                <a:solidFill>
                  <a:srgbClr val="99FF33"/>
                </a:solidFill>
              </a:rPr>
              <a:t>Μονοφυλετική ομάδα που περιλαμβάνει τους περισσότερους ευκαρυωτικούς φωτοσυνθετικούς οργανισμούς</a:t>
            </a:r>
          </a:p>
          <a:p>
            <a:r>
              <a:rPr lang="el-GR" b="1" dirty="0">
                <a:solidFill>
                  <a:srgbClr val="99FF33"/>
                </a:solidFill>
              </a:rPr>
              <a:t>(και τα χερσαία φυτά)</a:t>
            </a:r>
            <a:endParaRPr lang="en-US" b="1" dirty="0">
              <a:solidFill>
                <a:srgbClr val="99FF33"/>
              </a:solidFill>
            </a:endParaRPr>
          </a:p>
          <a:p>
            <a:endParaRPr lang="en-US" b="1" dirty="0">
              <a:solidFill>
                <a:srgbClr val="99FF33"/>
              </a:solidFill>
            </a:endParaRPr>
          </a:p>
          <a:p>
            <a:r>
              <a:rPr lang="el-GR" sz="2800" b="1" dirty="0" err="1">
                <a:solidFill>
                  <a:srgbClr val="00B0F0"/>
                </a:solidFill>
              </a:rPr>
              <a:t>Αρχαιπλαστιδικά</a:t>
            </a:r>
            <a:endParaRPr lang="en-US" sz="2800" b="1" dirty="0">
              <a:solidFill>
                <a:srgbClr val="00B0F0"/>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Ομάδα 2">
            <a:extLst>
              <a:ext uri="{FF2B5EF4-FFF2-40B4-BE49-F238E27FC236}">
                <a16:creationId xmlns:a16="http://schemas.microsoft.com/office/drawing/2014/main" id="{67D404CD-81FF-80C5-1484-598879F584B6}"/>
              </a:ext>
            </a:extLst>
          </p:cNvPr>
          <p:cNvGrpSpPr/>
          <p:nvPr/>
        </p:nvGrpSpPr>
        <p:grpSpPr>
          <a:xfrm>
            <a:off x="323528" y="-14113"/>
            <a:ext cx="8532440" cy="6872113"/>
            <a:chOff x="323528" y="-14113"/>
            <a:chExt cx="8532440" cy="6872113"/>
          </a:xfrm>
        </p:grpSpPr>
        <p:pic>
          <p:nvPicPr>
            <p:cNvPr id="48130" name="Picture 2"/>
            <p:cNvPicPr>
              <a:picLocks noChangeAspect="1" noChangeArrowheads="1"/>
            </p:cNvPicPr>
            <p:nvPr/>
          </p:nvPicPr>
          <p:blipFill>
            <a:blip r:embed="rId3" cstate="print"/>
            <a:srcRect/>
            <a:stretch>
              <a:fillRect/>
            </a:stretch>
          </p:blipFill>
          <p:spPr bwMode="auto">
            <a:xfrm>
              <a:off x="323528" y="-14113"/>
              <a:ext cx="8532440" cy="6872113"/>
            </a:xfrm>
            <a:prstGeom prst="rect">
              <a:avLst/>
            </a:prstGeom>
            <a:noFill/>
            <a:ln w="9525">
              <a:noFill/>
              <a:miter lim="800000"/>
              <a:headEnd/>
              <a:tailEnd/>
            </a:ln>
          </p:spPr>
        </p:pic>
        <p:sp>
          <p:nvSpPr>
            <p:cNvPr id="2" name="Οβάλ 1">
              <a:extLst>
                <a:ext uri="{FF2B5EF4-FFF2-40B4-BE49-F238E27FC236}">
                  <a16:creationId xmlns:a16="http://schemas.microsoft.com/office/drawing/2014/main" id="{FF27DFB2-635C-4480-475E-98EC843508D8}"/>
                </a:ext>
              </a:extLst>
            </p:cNvPr>
            <p:cNvSpPr/>
            <p:nvPr/>
          </p:nvSpPr>
          <p:spPr>
            <a:xfrm>
              <a:off x="467544" y="1268760"/>
              <a:ext cx="122413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008000"/>
                  </a:solidFill>
                </a:ln>
              </a:endParaRPr>
            </a:p>
          </p:txBody>
        </p:sp>
      </p:grpSp>
      <p:sp>
        <p:nvSpPr>
          <p:cNvPr id="5" name="4 - TextBox"/>
          <p:cNvSpPr txBox="1"/>
          <p:nvPr/>
        </p:nvSpPr>
        <p:spPr>
          <a:xfrm>
            <a:off x="467544" y="116632"/>
            <a:ext cx="2569229" cy="276999"/>
          </a:xfrm>
          <a:prstGeom prst="rect">
            <a:avLst/>
          </a:prstGeom>
          <a:noFill/>
        </p:spPr>
        <p:txBody>
          <a:bodyPr wrap="none" rtlCol="0">
            <a:spAutoFit/>
          </a:bodyPr>
          <a:lstStyle/>
          <a:p>
            <a:r>
              <a:rPr lang="en-US" sz="1200" b="1" dirty="0">
                <a:solidFill>
                  <a:schemeClr val="bg1"/>
                </a:solidFill>
              </a:rPr>
              <a:t>late-mid </a:t>
            </a:r>
            <a:r>
              <a:rPr lang="en-US" sz="1200" b="1" dirty="0" err="1">
                <a:solidFill>
                  <a:schemeClr val="bg1"/>
                </a:solidFill>
              </a:rPr>
              <a:t>Palaeoproterozoic</a:t>
            </a:r>
            <a:r>
              <a:rPr lang="en-US" sz="1200" b="1" dirty="0">
                <a:solidFill>
                  <a:schemeClr val="bg1"/>
                </a:solidFill>
              </a:rPr>
              <a:t>, ca 2Gya</a:t>
            </a:r>
          </a:p>
        </p:txBody>
      </p:sp>
      <p:cxnSp>
        <p:nvCxnSpPr>
          <p:cNvPr id="7" name="6 - Ευθύγραμμο βέλος σύνδεσης"/>
          <p:cNvCxnSpPr/>
          <p:nvPr/>
        </p:nvCxnSpPr>
        <p:spPr>
          <a:xfrm flipV="1">
            <a:off x="899592" y="33265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 Ορθογώνιο"/>
          <p:cNvSpPr/>
          <p:nvPr/>
        </p:nvSpPr>
        <p:spPr>
          <a:xfrm>
            <a:off x="395536" y="5805264"/>
            <a:ext cx="4272452" cy="276999"/>
          </a:xfrm>
          <a:prstGeom prst="rect">
            <a:avLst/>
          </a:prstGeom>
        </p:spPr>
        <p:txBody>
          <a:bodyPr wrap="none">
            <a:spAutoFit/>
          </a:bodyPr>
          <a:lstStyle/>
          <a:p>
            <a:r>
              <a:rPr lang="en-US" sz="1200" b="1" dirty="0">
                <a:solidFill>
                  <a:schemeClr val="bg1"/>
                </a:solidFill>
              </a:rPr>
              <a:t>late </a:t>
            </a:r>
            <a:r>
              <a:rPr lang="en-US" sz="1200" b="1" dirty="0" err="1">
                <a:solidFill>
                  <a:schemeClr val="bg1"/>
                </a:solidFill>
              </a:rPr>
              <a:t>Mesoproterozoic</a:t>
            </a:r>
            <a:r>
              <a:rPr lang="en-US" sz="1200" b="1" dirty="0">
                <a:solidFill>
                  <a:schemeClr val="bg1"/>
                </a:solidFill>
              </a:rPr>
              <a:t> to late </a:t>
            </a:r>
            <a:r>
              <a:rPr lang="en-US" sz="1200" b="1" dirty="0" err="1">
                <a:solidFill>
                  <a:schemeClr val="bg1"/>
                </a:solidFill>
              </a:rPr>
              <a:t>Neoproterozoic</a:t>
            </a:r>
            <a:r>
              <a:rPr lang="el-GR" sz="1200" b="1" dirty="0">
                <a:solidFill>
                  <a:schemeClr val="bg1"/>
                </a:solidFill>
              </a:rPr>
              <a:t>, 1</a:t>
            </a:r>
            <a:r>
              <a:rPr lang="en-US" sz="1200" b="1" dirty="0">
                <a:solidFill>
                  <a:schemeClr val="bg1"/>
                </a:solidFill>
              </a:rPr>
              <a:t>,</a:t>
            </a:r>
            <a:r>
              <a:rPr lang="el-GR" sz="1200" b="1" dirty="0">
                <a:solidFill>
                  <a:schemeClr val="bg1"/>
                </a:solidFill>
              </a:rPr>
              <a:t>2 </a:t>
            </a:r>
            <a:r>
              <a:rPr lang="en-US" sz="1200" b="1" dirty="0" err="1">
                <a:solidFill>
                  <a:schemeClr val="bg1"/>
                </a:solidFill>
              </a:rPr>
              <a:t>Gya</a:t>
            </a:r>
            <a:r>
              <a:rPr lang="en-US" sz="1200" b="1" dirty="0">
                <a:solidFill>
                  <a:schemeClr val="bg1"/>
                </a:solidFill>
              </a:rPr>
              <a:t> – 0,6 </a:t>
            </a:r>
            <a:r>
              <a:rPr lang="en-US" sz="1200" b="1" dirty="0" err="1">
                <a:solidFill>
                  <a:schemeClr val="bg1"/>
                </a:solidFill>
              </a:rPr>
              <a:t>Gya</a:t>
            </a:r>
            <a:endParaRPr lang="en-US" sz="1200" b="1" dirty="0">
              <a:solidFill>
                <a:schemeClr val="bg1"/>
              </a:solidFill>
            </a:endParaRPr>
          </a:p>
        </p:txBody>
      </p:sp>
      <p:cxnSp>
        <p:nvCxnSpPr>
          <p:cNvPr id="12" name="11 - Ευθύγραμμο βέλος σύνδεσης"/>
          <p:cNvCxnSpPr/>
          <p:nvPr/>
        </p:nvCxnSpPr>
        <p:spPr>
          <a:xfrm flipH="1">
            <a:off x="755576" y="2852936"/>
            <a:ext cx="648072" cy="3024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a:extLst>
              <a:ext uri="{FF2B5EF4-FFF2-40B4-BE49-F238E27FC236}">
                <a16:creationId xmlns:a16="http://schemas.microsoft.com/office/drawing/2014/main" id="{DDADDEAA-9CB8-3FBE-D3B8-C611FDE4D054}"/>
              </a:ext>
            </a:extLst>
          </p:cNvPr>
          <p:cNvGrpSpPr/>
          <p:nvPr/>
        </p:nvGrpSpPr>
        <p:grpSpPr>
          <a:xfrm>
            <a:off x="501650" y="0"/>
            <a:ext cx="8140700" cy="6858000"/>
            <a:chOff x="501650" y="0"/>
            <a:chExt cx="8140700" cy="6858000"/>
          </a:xfrm>
        </p:grpSpPr>
        <p:pic>
          <p:nvPicPr>
            <p:cNvPr id="64514" name="Εικόνα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650" y="0"/>
              <a:ext cx="814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BA2B591-EE74-A4B9-8479-F2593400D1E7}"/>
                </a:ext>
              </a:extLst>
            </p:cNvPr>
            <p:cNvSpPr txBox="1"/>
            <p:nvPr/>
          </p:nvSpPr>
          <p:spPr>
            <a:xfrm>
              <a:off x="1619672" y="1124744"/>
              <a:ext cx="2069976" cy="369332"/>
            </a:xfrm>
            <a:prstGeom prst="rect">
              <a:avLst/>
            </a:prstGeom>
            <a:noFill/>
          </p:spPr>
          <p:txBody>
            <a:bodyPr wrap="square">
              <a:spAutoFit/>
            </a:bodyPr>
            <a:lstStyle/>
            <a:p>
              <a:r>
                <a:rPr lang="en-US" sz="1800" b="1" dirty="0">
                  <a:solidFill>
                    <a:srgbClr val="008000"/>
                  </a:solidFill>
                </a:rPr>
                <a:t>Archaeplastida</a:t>
              </a:r>
            </a:p>
          </p:txBody>
        </p:sp>
      </p:grpSp>
      <p:sp>
        <p:nvSpPr>
          <p:cNvPr id="5" name="4 - Έλλειψη"/>
          <p:cNvSpPr/>
          <p:nvPr/>
        </p:nvSpPr>
        <p:spPr>
          <a:xfrm>
            <a:off x="1691680" y="1412776"/>
            <a:ext cx="1512168" cy="115212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8501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91880" y="6303705"/>
            <a:ext cx="5652120" cy="584775"/>
          </a:xfrm>
          <a:prstGeom prst="rect">
            <a:avLst/>
          </a:prstGeom>
          <a:solidFill>
            <a:srgbClr val="FFFF00"/>
          </a:solidFill>
        </p:spPr>
        <p:txBody>
          <a:bodyPr wrap="square">
            <a:spAutoFit/>
          </a:bodyPr>
          <a:lstStyle/>
          <a:p>
            <a:pPr algn="r"/>
            <a:r>
              <a:rPr lang="en-US" sz="1600" b="1" dirty="0">
                <a:solidFill>
                  <a:schemeClr val="accent5">
                    <a:lumMod val="75000"/>
                  </a:schemeClr>
                </a:solidFill>
              </a:rPr>
              <a:t>Three domains on the inside of the </a:t>
            </a:r>
            <a:r>
              <a:rPr lang="en-US" sz="1600" b="1" dirty="0" err="1">
                <a:solidFill>
                  <a:schemeClr val="accent5">
                    <a:lumMod val="75000"/>
                  </a:schemeClr>
                </a:solidFill>
              </a:rPr>
              <a:t>backcover</a:t>
            </a:r>
            <a:r>
              <a:rPr lang="en-US" sz="1600" b="1" dirty="0">
                <a:solidFill>
                  <a:schemeClr val="accent5">
                    <a:lumMod val="75000"/>
                  </a:schemeClr>
                </a:solidFill>
              </a:rPr>
              <a:t> of the evolution textbook  by Nicholas Barton et al (2007) 'Evolution' </a:t>
            </a:r>
            <a:endParaRPr lang="el-GR" sz="1600" b="1" dirty="0">
              <a:solidFill>
                <a:schemeClr val="accent5">
                  <a:lumMod val="75000"/>
                </a:schemeClr>
              </a:solidFill>
            </a:endParaRPr>
          </a:p>
        </p:txBody>
      </p:sp>
      <p:grpSp>
        <p:nvGrpSpPr>
          <p:cNvPr id="5" name="Ομάδα 4">
            <a:extLst>
              <a:ext uri="{FF2B5EF4-FFF2-40B4-BE49-F238E27FC236}">
                <a16:creationId xmlns:a16="http://schemas.microsoft.com/office/drawing/2014/main" id="{DE29973E-6FD0-6407-A6A1-BC49EED0E7AE}"/>
              </a:ext>
            </a:extLst>
          </p:cNvPr>
          <p:cNvGrpSpPr/>
          <p:nvPr/>
        </p:nvGrpSpPr>
        <p:grpSpPr>
          <a:xfrm>
            <a:off x="0" y="-1"/>
            <a:ext cx="9144000" cy="6888481"/>
            <a:chOff x="0" y="-1"/>
            <a:chExt cx="9144000" cy="6888481"/>
          </a:xfrm>
        </p:grpSpPr>
        <p:pic>
          <p:nvPicPr>
            <p:cNvPr id="43010" name="Picture 2" descr="http://wasdarwinwrong.com/images/tree_of_life2.jpg"/>
            <p:cNvPicPr>
              <a:picLocks noChangeAspect="1" noChangeArrowheads="1"/>
            </p:cNvPicPr>
            <p:nvPr/>
          </p:nvPicPr>
          <p:blipFill>
            <a:blip r:embed="rId2" cstate="screen"/>
            <a:srcRect/>
            <a:stretch>
              <a:fillRect/>
            </a:stretch>
          </p:blipFill>
          <p:spPr bwMode="auto">
            <a:xfrm>
              <a:off x="0" y="-1"/>
              <a:ext cx="9144000" cy="6888481"/>
            </a:xfrm>
            <a:prstGeom prst="rect">
              <a:avLst/>
            </a:prstGeom>
            <a:noFill/>
          </p:spPr>
        </p:pic>
        <p:sp>
          <p:nvSpPr>
            <p:cNvPr id="4" name="TextBox 3">
              <a:extLst>
                <a:ext uri="{FF2B5EF4-FFF2-40B4-BE49-F238E27FC236}">
                  <a16:creationId xmlns:a16="http://schemas.microsoft.com/office/drawing/2014/main" id="{9545A430-8CCE-1C21-607B-C39639D13812}"/>
                </a:ext>
              </a:extLst>
            </p:cNvPr>
            <p:cNvSpPr txBox="1"/>
            <p:nvPr/>
          </p:nvSpPr>
          <p:spPr>
            <a:xfrm>
              <a:off x="3779912" y="395372"/>
              <a:ext cx="1728192" cy="369332"/>
            </a:xfrm>
            <a:prstGeom prst="rect">
              <a:avLst/>
            </a:prstGeom>
            <a:noFill/>
          </p:spPr>
          <p:txBody>
            <a:bodyPr wrap="square">
              <a:spAutoFit/>
            </a:bodyPr>
            <a:lstStyle/>
            <a:p>
              <a:r>
                <a:rPr lang="en-US" sz="1800" b="1" dirty="0">
                  <a:solidFill>
                    <a:schemeClr val="bg1"/>
                  </a:solidFill>
                </a:rPr>
                <a:t>Archaeplastida</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899592" y="1340768"/>
            <a:ext cx="3096344" cy="194421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Group 17"/>
          <p:cNvGrpSpPr/>
          <p:nvPr/>
        </p:nvGrpSpPr>
        <p:grpSpPr>
          <a:xfrm>
            <a:off x="539552" y="0"/>
            <a:ext cx="8140700" cy="6858000"/>
            <a:chOff x="539552" y="0"/>
            <a:chExt cx="8140700" cy="6858000"/>
          </a:xfrm>
        </p:grpSpPr>
        <p:pic>
          <p:nvPicPr>
            <p:cNvPr id="64514" name="Εικόνα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52" y="0"/>
              <a:ext cx="814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3631592">
              <a:off x="3703795" y="529977"/>
              <a:ext cx="1139294" cy="662429"/>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Oval 8"/>
            <p:cNvSpPr/>
            <p:nvPr/>
          </p:nvSpPr>
          <p:spPr>
            <a:xfrm rot="3631592">
              <a:off x="6260638" y="480091"/>
              <a:ext cx="1210465" cy="1501786"/>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10"/>
            <p:cNvSpPr/>
            <p:nvPr/>
          </p:nvSpPr>
          <p:spPr>
            <a:xfrm rot="4453502">
              <a:off x="6531521" y="1913214"/>
              <a:ext cx="417140" cy="1501786"/>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Oval 15"/>
            <p:cNvSpPr/>
            <p:nvPr/>
          </p:nvSpPr>
          <p:spPr>
            <a:xfrm rot="8120142">
              <a:off x="6695799" y="4006857"/>
              <a:ext cx="417140" cy="1501786"/>
            </a:xfrm>
            <a:prstGeom prst="ellipse">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Rectangle 16"/>
            <p:cNvSpPr/>
            <p:nvPr/>
          </p:nvSpPr>
          <p:spPr>
            <a:xfrm>
              <a:off x="899592" y="1340768"/>
              <a:ext cx="3096344" cy="1944216"/>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9 - TextBox"/>
          <p:cNvSpPr txBox="1"/>
          <p:nvPr/>
        </p:nvSpPr>
        <p:spPr>
          <a:xfrm>
            <a:off x="971600" y="548680"/>
            <a:ext cx="2592288" cy="523220"/>
          </a:xfrm>
          <a:prstGeom prst="rect">
            <a:avLst/>
          </a:prstGeom>
          <a:noFill/>
          <a:ln w="28575">
            <a:solidFill>
              <a:srgbClr val="008000"/>
            </a:solidFill>
          </a:ln>
        </p:spPr>
        <p:txBody>
          <a:bodyPr wrap="square" rtlCol="0">
            <a:spAutoFit/>
          </a:bodyPr>
          <a:lstStyle/>
          <a:p>
            <a:r>
              <a:rPr lang="el-GR" sz="1400" dirty="0">
                <a:solidFill>
                  <a:schemeClr val="bg1"/>
                </a:solidFill>
              </a:rPr>
              <a:t>Τα πλαίσια  περικλείουν τους φωτοσυνθετικούς οργανισμούς</a:t>
            </a:r>
            <a:endParaRPr lang="en-US" sz="1400" dirty="0">
              <a:solidFill>
                <a:schemeClr val="bg1"/>
              </a:solidFill>
            </a:endParaRPr>
          </a:p>
        </p:txBody>
      </p:sp>
    </p:spTree>
    <p:extLst>
      <p:ext uri="{BB962C8B-B14F-4D97-AF65-F5344CB8AC3E}">
        <p14:creationId xmlns:p14="http://schemas.microsoft.com/office/powerpoint/2010/main" val="931637026"/>
      </p:ext>
    </p:extLst>
  </p:cSld>
  <p:clrMapOvr>
    <a:masterClrMapping/>
  </p:clrMapOvr>
  <p:transition>
    <p:checke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Εικόνα 3"/>
          <p:cNvPicPr>
            <a:picLocks noChangeAspect="1"/>
          </p:cNvPicPr>
          <p:nvPr/>
        </p:nvPicPr>
        <p:blipFill>
          <a:blip r:embed="rId3" cstate="print"/>
          <a:srcRect/>
          <a:stretch>
            <a:fillRect/>
          </a:stretch>
        </p:blipFill>
        <p:spPr bwMode="auto">
          <a:xfrm>
            <a:off x="395288" y="3094038"/>
            <a:ext cx="8366125" cy="3763962"/>
          </a:xfrm>
          <a:prstGeom prst="rect">
            <a:avLst/>
          </a:prstGeom>
          <a:noFill/>
          <a:ln w="9525">
            <a:noFill/>
            <a:miter lim="800000"/>
            <a:headEnd/>
            <a:tailEnd/>
          </a:ln>
        </p:spPr>
      </p:pic>
      <p:pic>
        <p:nvPicPr>
          <p:cNvPr id="5123" name="Εικόνα 1"/>
          <p:cNvPicPr>
            <a:picLocks noChangeAspect="1"/>
          </p:cNvPicPr>
          <p:nvPr/>
        </p:nvPicPr>
        <p:blipFill>
          <a:blip r:embed="rId4" cstate="print"/>
          <a:srcRect/>
          <a:stretch>
            <a:fillRect/>
          </a:stretch>
        </p:blipFill>
        <p:spPr bwMode="auto">
          <a:xfrm>
            <a:off x="827088" y="423863"/>
            <a:ext cx="7429500" cy="2670175"/>
          </a:xfrm>
          <a:prstGeom prst="rect">
            <a:avLst/>
          </a:prstGeom>
          <a:noFill/>
          <a:ln w="9525">
            <a:noFill/>
            <a:miter lim="800000"/>
            <a:headEnd/>
            <a:tailEnd/>
          </a:ln>
        </p:spPr>
      </p:pic>
      <p:pic>
        <p:nvPicPr>
          <p:cNvPr id="5124" name="Εικόνα 2"/>
          <p:cNvPicPr>
            <a:picLocks noChangeAspect="1"/>
          </p:cNvPicPr>
          <p:nvPr/>
        </p:nvPicPr>
        <p:blipFill>
          <a:blip r:embed="rId5" cstate="print"/>
          <a:srcRect/>
          <a:stretch>
            <a:fillRect/>
          </a:stretch>
        </p:blipFill>
        <p:spPr bwMode="auto">
          <a:xfrm>
            <a:off x="407988" y="23813"/>
            <a:ext cx="8027987" cy="611187"/>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3563888" y="5733256"/>
            <a:ext cx="652743" cy="369332"/>
          </a:xfrm>
          <a:prstGeom prst="rect">
            <a:avLst/>
          </a:prstGeom>
          <a:noFill/>
        </p:spPr>
        <p:txBody>
          <a:bodyPr wrap="none" rtlCol="0">
            <a:spAutoFit/>
          </a:bodyPr>
          <a:lstStyle/>
          <a:p>
            <a:r>
              <a:rPr lang="en-US" b="1" dirty="0">
                <a:solidFill>
                  <a:schemeClr val="bg1"/>
                </a:solidFill>
              </a:rPr>
              <a:t>1991</a:t>
            </a:r>
            <a:endParaRPr lang="el-GR" b="1" dirty="0">
              <a:solidFill>
                <a:schemeClr val="bg1"/>
              </a:solidFill>
            </a:endParaRPr>
          </a:p>
        </p:txBody>
      </p:sp>
      <p:grpSp>
        <p:nvGrpSpPr>
          <p:cNvPr id="9" name="8 - Ομάδα"/>
          <p:cNvGrpSpPr/>
          <p:nvPr/>
        </p:nvGrpSpPr>
        <p:grpSpPr>
          <a:xfrm>
            <a:off x="-36512" y="0"/>
            <a:ext cx="4545159" cy="6790284"/>
            <a:chOff x="0" y="0"/>
            <a:chExt cx="4545159" cy="6790284"/>
          </a:xfrm>
        </p:grpSpPr>
        <p:pic>
          <p:nvPicPr>
            <p:cNvPr id="6" name="Picture 2"/>
            <p:cNvPicPr>
              <a:picLocks noChangeAspect="1" noChangeArrowheads="1"/>
            </p:cNvPicPr>
            <p:nvPr/>
          </p:nvPicPr>
          <p:blipFill>
            <a:blip r:embed="rId2" cstate="print"/>
            <a:srcRect/>
            <a:stretch>
              <a:fillRect/>
            </a:stretch>
          </p:blipFill>
          <p:spPr bwMode="auto">
            <a:xfrm>
              <a:off x="0" y="0"/>
              <a:ext cx="4545159" cy="6790284"/>
            </a:xfrm>
            <a:prstGeom prst="rect">
              <a:avLst/>
            </a:prstGeom>
            <a:noFill/>
            <a:ln w="9525">
              <a:noFill/>
              <a:miter lim="800000"/>
              <a:headEnd/>
              <a:tailEnd/>
            </a:ln>
          </p:spPr>
        </p:pic>
        <p:sp>
          <p:nvSpPr>
            <p:cNvPr id="7" name="6 - TextBox"/>
            <p:cNvSpPr txBox="1"/>
            <p:nvPr/>
          </p:nvSpPr>
          <p:spPr>
            <a:xfrm>
              <a:off x="3275856" y="5949280"/>
              <a:ext cx="1210588" cy="369332"/>
            </a:xfrm>
            <a:prstGeom prst="rect">
              <a:avLst/>
            </a:prstGeom>
            <a:noFill/>
          </p:spPr>
          <p:txBody>
            <a:bodyPr wrap="none" rtlCol="0">
              <a:spAutoFit/>
            </a:bodyPr>
            <a:lstStyle/>
            <a:p>
              <a:r>
                <a:rPr lang="en-US" b="1" dirty="0">
                  <a:solidFill>
                    <a:schemeClr val="bg1"/>
                  </a:solidFill>
                </a:rPr>
                <a:t>1986/1995</a:t>
              </a:r>
            </a:p>
          </p:txBody>
        </p:sp>
      </p:grpSp>
      <p:grpSp>
        <p:nvGrpSpPr>
          <p:cNvPr id="11" name="10 - Ομάδα"/>
          <p:cNvGrpSpPr/>
          <p:nvPr/>
        </p:nvGrpSpPr>
        <p:grpSpPr>
          <a:xfrm>
            <a:off x="4478127" y="116632"/>
            <a:ext cx="4846401" cy="6669360"/>
            <a:chOff x="4478127" y="144016"/>
            <a:chExt cx="4846401" cy="6669360"/>
          </a:xfrm>
        </p:grpSpPr>
        <p:pic>
          <p:nvPicPr>
            <p:cNvPr id="67588" name="Picture 4" descr="https://static.eudoxus.gr/books/https:/static.eudoxus.gr/books/21/cover-12465721.jpg"/>
            <p:cNvPicPr>
              <a:picLocks noChangeAspect="1" noChangeArrowheads="1"/>
            </p:cNvPicPr>
            <p:nvPr/>
          </p:nvPicPr>
          <p:blipFill>
            <a:blip r:embed="rId3" cstate="print"/>
            <a:srcRect/>
            <a:stretch>
              <a:fillRect/>
            </a:stretch>
          </p:blipFill>
          <p:spPr bwMode="auto">
            <a:xfrm>
              <a:off x="4478127" y="144016"/>
              <a:ext cx="4846401" cy="6669360"/>
            </a:xfrm>
            <a:prstGeom prst="rect">
              <a:avLst/>
            </a:prstGeom>
            <a:noFill/>
          </p:spPr>
        </p:pic>
        <p:sp>
          <p:nvSpPr>
            <p:cNvPr id="10" name="9 - TextBox"/>
            <p:cNvSpPr txBox="1"/>
            <p:nvPr/>
          </p:nvSpPr>
          <p:spPr>
            <a:xfrm>
              <a:off x="6012160" y="6021288"/>
              <a:ext cx="1220206" cy="369332"/>
            </a:xfrm>
            <a:prstGeom prst="rect">
              <a:avLst/>
            </a:prstGeom>
            <a:noFill/>
          </p:spPr>
          <p:txBody>
            <a:bodyPr wrap="none" rtlCol="0">
              <a:spAutoFit/>
            </a:bodyPr>
            <a:lstStyle/>
            <a:p>
              <a:r>
                <a:rPr lang="el-GR" b="1" dirty="0">
                  <a:solidFill>
                    <a:schemeClr val="bg1"/>
                  </a:solidFill>
                </a:rPr>
                <a:t>2007</a:t>
              </a:r>
              <a:r>
                <a:rPr lang="en-US" b="1" dirty="0">
                  <a:solidFill>
                    <a:schemeClr val="bg1"/>
                  </a:solidFill>
                </a:rPr>
                <a:t>/</a:t>
              </a:r>
              <a:r>
                <a:rPr lang="el-GR" b="1" dirty="0">
                  <a:solidFill>
                    <a:schemeClr val="bg1"/>
                  </a:solidFill>
                </a:rPr>
                <a:t>2013</a:t>
              </a:r>
              <a:endParaRPr lang="en-US" b="1" dirty="0">
                <a:solidFill>
                  <a:schemeClr val="bg1"/>
                </a:solidFil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16632"/>
            <a:ext cx="8229600" cy="1143000"/>
          </a:xfrm>
        </p:spPr>
        <p:txBody>
          <a:bodyPr>
            <a:normAutofit fontScale="90000"/>
          </a:bodyPr>
          <a:lstStyle/>
          <a:p>
            <a:r>
              <a:rPr lang="en-GB" altLang="en-US" dirty="0">
                <a:solidFill>
                  <a:schemeClr val="bg1"/>
                </a:solidFill>
                <a:latin typeface="Arial" charset="0"/>
                <a:cs typeface="Arial" charset="0"/>
              </a:rPr>
              <a:t>Plants descended from a eukaryotic ancestor + a </a:t>
            </a:r>
            <a:r>
              <a:rPr lang="en-GB" altLang="en-US" dirty="0" err="1">
                <a:solidFill>
                  <a:schemeClr val="bg1"/>
                </a:solidFill>
                <a:latin typeface="Arial" charset="0"/>
                <a:cs typeface="Arial" charset="0"/>
              </a:rPr>
              <a:t>cyanobacterium</a:t>
            </a:r>
            <a:endParaRPr lang="en-GB" altLang="en-US" dirty="0">
              <a:solidFill>
                <a:schemeClr val="bg1"/>
              </a:solidFill>
              <a:latin typeface="Arial" charset="0"/>
              <a:cs typeface="Arial" charset="0"/>
            </a:endParaRPr>
          </a:p>
        </p:txBody>
      </p:sp>
      <p:grpSp>
        <p:nvGrpSpPr>
          <p:cNvPr id="3" name="Group 55"/>
          <p:cNvGrpSpPr>
            <a:grpSpLocks/>
          </p:cNvGrpSpPr>
          <p:nvPr/>
        </p:nvGrpSpPr>
        <p:grpSpPr bwMode="auto">
          <a:xfrm>
            <a:off x="255588" y="1370013"/>
            <a:ext cx="5233987" cy="4802187"/>
            <a:chOff x="255716" y="1459468"/>
            <a:chExt cx="5233099" cy="4802071"/>
          </a:xfrm>
        </p:grpSpPr>
        <p:grpSp>
          <p:nvGrpSpPr>
            <p:cNvPr id="4" name="Group 51"/>
            <p:cNvGrpSpPr>
              <a:grpSpLocks/>
            </p:cNvGrpSpPr>
            <p:nvPr/>
          </p:nvGrpSpPr>
          <p:grpSpPr bwMode="auto">
            <a:xfrm>
              <a:off x="255716" y="1459468"/>
              <a:ext cx="5006276" cy="4802071"/>
              <a:chOff x="4114800" y="1459468"/>
              <a:chExt cx="5006276" cy="4802071"/>
            </a:xfrm>
          </p:grpSpPr>
          <p:grpSp>
            <p:nvGrpSpPr>
              <p:cNvPr id="5" name="Group 38"/>
              <p:cNvGrpSpPr>
                <a:grpSpLocks/>
              </p:cNvGrpSpPr>
              <p:nvPr/>
            </p:nvGrpSpPr>
            <p:grpSpPr bwMode="auto">
              <a:xfrm>
                <a:off x="4114800" y="1981200"/>
                <a:ext cx="4571998" cy="3942538"/>
                <a:chOff x="4648202" y="1347783"/>
                <a:chExt cx="4910969" cy="4595817"/>
              </a:xfrm>
            </p:grpSpPr>
            <p:grpSp>
              <p:nvGrpSpPr>
                <p:cNvPr id="6" name="Group 31"/>
                <p:cNvGrpSpPr>
                  <a:grpSpLocks/>
                </p:cNvGrpSpPr>
                <p:nvPr/>
              </p:nvGrpSpPr>
              <p:grpSpPr bwMode="auto">
                <a:xfrm>
                  <a:off x="4648202" y="1347783"/>
                  <a:ext cx="4910969" cy="4595817"/>
                  <a:chOff x="4648202" y="1347783"/>
                  <a:chExt cx="4910969" cy="4595817"/>
                </a:xfrm>
              </p:grpSpPr>
              <p:sp>
                <p:nvSpPr>
                  <p:cNvPr id="25" name="Bent Arrow 24"/>
                  <p:cNvSpPr/>
                  <p:nvPr/>
                </p:nvSpPr>
                <p:spPr>
                  <a:xfrm rot="16200000">
                    <a:off x="6801710" y="2386642"/>
                    <a:ext cx="2768354" cy="695603"/>
                  </a:xfrm>
                  <a:prstGeom prst="bentArrow">
                    <a:avLst>
                      <a:gd name="adj1" fmla="val 35752"/>
                      <a:gd name="adj2" fmla="val 31761"/>
                      <a:gd name="adj3" fmla="val 50000"/>
                      <a:gd name="adj4" fmla="val 875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3" name="Bent Arrow 22"/>
                  <p:cNvSpPr/>
                  <p:nvPr/>
                </p:nvSpPr>
                <p:spPr>
                  <a:xfrm rot="5400000" flipH="1">
                    <a:off x="6474433" y="2418970"/>
                    <a:ext cx="3373469" cy="1236058"/>
                  </a:xfrm>
                  <a:prstGeom prst="bentArrow">
                    <a:avLst>
                      <a:gd name="adj1" fmla="val 18066"/>
                      <a:gd name="adj2" fmla="val 17052"/>
                      <a:gd name="adj3" fmla="val 26907"/>
                      <a:gd name="adj4" fmla="val 87500"/>
                    </a:avLst>
                  </a:prstGeom>
                  <a:gradFill>
                    <a:gsLst>
                      <a:gs pos="0">
                        <a:schemeClr val="accent2"/>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1" name="Bent Arrow 20"/>
                  <p:cNvSpPr/>
                  <p:nvPr/>
                </p:nvSpPr>
                <p:spPr>
                  <a:xfrm rot="5400000" flipH="1">
                    <a:off x="6521663" y="2220002"/>
                    <a:ext cx="3906414" cy="2166940"/>
                  </a:xfrm>
                  <a:prstGeom prst="bentArrow">
                    <a:avLst>
                      <a:gd name="adj1" fmla="val 10345"/>
                      <a:gd name="adj2" fmla="val 10236"/>
                      <a:gd name="adj3" fmla="val 15937"/>
                      <a:gd name="adj4" fmla="val 82328"/>
                    </a:avLst>
                  </a:prstGeom>
                  <a:gradFill>
                    <a:gsLst>
                      <a:gs pos="0">
                        <a:schemeClr val="accent5">
                          <a:lumMod val="75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2" name="Up Arrow 21"/>
                  <p:cNvSpPr/>
                  <p:nvPr/>
                </p:nvSpPr>
                <p:spPr>
                  <a:xfrm>
                    <a:off x="7272056" y="1348415"/>
                    <a:ext cx="422817" cy="4594803"/>
                  </a:xfrm>
                  <a:prstGeom prst="upArrow">
                    <a:avLst>
                      <a:gd name="adj1" fmla="val 50000"/>
                      <a:gd name="adj2" fmla="val 78435"/>
                    </a:avLst>
                  </a:prstGeom>
                  <a:gradFill>
                    <a:gsLst>
                      <a:gs pos="0">
                        <a:srgbClr val="00B050"/>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GB" altLang="en-US" sz="1800">
                      <a:solidFill>
                        <a:srgbClr val="FFFFFF"/>
                      </a:solidFill>
                      <a:latin typeface="Calibri" pitchFamily="34" charset="0"/>
                    </a:endParaRPr>
                  </a:p>
                </p:txBody>
              </p:sp>
              <p:sp>
                <p:nvSpPr>
                  <p:cNvPr id="24" name="Bent Arrow 23"/>
                  <p:cNvSpPr/>
                  <p:nvPr/>
                </p:nvSpPr>
                <p:spPr>
                  <a:xfrm rot="16200000">
                    <a:off x="6464368" y="1661680"/>
                    <a:ext cx="1332363" cy="705832"/>
                  </a:xfrm>
                  <a:prstGeom prst="bentArrow">
                    <a:avLst>
                      <a:gd name="adj1" fmla="val 33091"/>
                      <a:gd name="adj2" fmla="val 29266"/>
                      <a:gd name="adj3" fmla="val 48742"/>
                      <a:gd name="adj4" fmla="val 875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6" name="Bent Arrow 25"/>
                  <p:cNvSpPr/>
                  <p:nvPr/>
                </p:nvSpPr>
                <p:spPr>
                  <a:xfrm rot="16200000">
                    <a:off x="4133931" y="2425306"/>
                    <a:ext cx="4361639" cy="2207857"/>
                  </a:xfrm>
                  <a:prstGeom prst="bentArrow">
                    <a:avLst>
                      <a:gd name="adj1" fmla="val 10345"/>
                      <a:gd name="adj2" fmla="val 9781"/>
                      <a:gd name="adj3" fmla="val 15229"/>
                      <a:gd name="adj4" fmla="val 82328"/>
                    </a:avLst>
                  </a:prstGeom>
                  <a:gradFill>
                    <a:gsLst>
                      <a:gs pos="0">
                        <a:schemeClr val="accent4">
                          <a:lumMod val="60000"/>
                          <a:lumOff val="40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7" name="Bent Arrow 26"/>
                  <p:cNvSpPr/>
                  <p:nvPr/>
                </p:nvSpPr>
                <p:spPr>
                  <a:xfrm rot="16200000">
                    <a:off x="3617012" y="2379605"/>
                    <a:ext cx="2918246" cy="855864"/>
                  </a:xfrm>
                  <a:prstGeom prst="bentArrow">
                    <a:avLst>
                      <a:gd name="adj1" fmla="val 27697"/>
                      <a:gd name="adj2" fmla="val 25000"/>
                      <a:gd name="adj3" fmla="val 39699"/>
                      <a:gd name="adj4" fmla="val 875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8" name="Bent Arrow 27"/>
                  <p:cNvSpPr/>
                  <p:nvPr/>
                </p:nvSpPr>
                <p:spPr>
                  <a:xfrm rot="16200000">
                    <a:off x="4735695" y="2727289"/>
                    <a:ext cx="4060007" cy="1305960"/>
                  </a:xfrm>
                  <a:prstGeom prst="bentArrow">
                    <a:avLst>
                      <a:gd name="adj1" fmla="val 17925"/>
                      <a:gd name="adj2" fmla="val 16544"/>
                      <a:gd name="adj3" fmla="val 25537"/>
                      <a:gd name="adj4" fmla="val 82328"/>
                    </a:avLst>
                  </a:prstGeom>
                  <a:gradFill>
                    <a:gsLst>
                      <a:gs pos="0">
                        <a:schemeClr val="accent4">
                          <a:lumMod val="60000"/>
                          <a:lumOff val="40000"/>
                        </a:schemeClr>
                      </a:gs>
                      <a:gs pos="100000">
                        <a:schemeClr val="tx1">
                          <a:lumMod val="50000"/>
                          <a:lumOff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sp>
                <p:nvSpPr>
                  <p:cNvPr id="29" name="Bent Arrow 28"/>
                  <p:cNvSpPr/>
                  <p:nvPr/>
                </p:nvSpPr>
                <p:spPr>
                  <a:xfrm rot="16200000">
                    <a:off x="4748473" y="2245515"/>
                    <a:ext cx="2500032" cy="705832"/>
                  </a:xfrm>
                  <a:prstGeom prst="bentArrow">
                    <a:avLst>
                      <a:gd name="adj1" fmla="val 33091"/>
                      <a:gd name="adj2" fmla="val 29823"/>
                      <a:gd name="adj3" fmla="val 48000"/>
                      <a:gd name="adj4" fmla="val 875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black"/>
                      </a:solidFill>
                    </a:endParaRPr>
                  </a:p>
                </p:txBody>
              </p:sp>
            </p:grpSp>
            <p:sp>
              <p:nvSpPr>
                <p:cNvPr id="36" name="Freeform 35"/>
                <p:cNvSpPr/>
                <p:nvPr/>
              </p:nvSpPr>
              <p:spPr>
                <a:xfrm>
                  <a:off x="6124653" y="4886579"/>
                  <a:ext cx="1314484" cy="399709"/>
                </a:xfrm>
                <a:custGeom>
                  <a:avLst/>
                  <a:gdLst>
                    <a:gd name="connsiteX0" fmla="*/ 0 w 1314450"/>
                    <a:gd name="connsiteY0" fmla="*/ 400402 h 400402"/>
                    <a:gd name="connsiteX1" fmla="*/ 219075 w 1314450"/>
                    <a:gd name="connsiteY1" fmla="*/ 219427 h 400402"/>
                    <a:gd name="connsiteX2" fmla="*/ 466725 w 1314450"/>
                    <a:gd name="connsiteY2" fmla="*/ 76552 h 400402"/>
                    <a:gd name="connsiteX3" fmla="*/ 866775 w 1314450"/>
                    <a:gd name="connsiteY3" fmla="*/ 9877 h 400402"/>
                    <a:gd name="connsiteX4" fmla="*/ 1314450 w 1314450"/>
                    <a:gd name="connsiteY4" fmla="*/ 352 h 40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400402">
                      <a:moveTo>
                        <a:pt x="0" y="400402"/>
                      </a:moveTo>
                      <a:cubicBezTo>
                        <a:pt x="70644" y="336902"/>
                        <a:pt x="141288" y="273402"/>
                        <a:pt x="219075" y="219427"/>
                      </a:cubicBezTo>
                      <a:cubicBezTo>
                        <a:pt x="296862" y="165452"/>
                        <a:pt x="358775" y="111477"/>
                        <a:pt x="466725" y="76552"/>
                      </a:cubicBezTo>
                      <a:cubicBezTo>
                        <a:pt x="574675" y="41627"/>
                        <a:pt x="725487" y="22577"/>
                        <a:pt x="866775" y="9877"/>
                      </a:cubicBezTo>
                      <a:cubicBezTo>
                        <a:pt x="1008063" y="-2823"/>
                        <a:pt x="1314450" y="352"/>
                        <a:pt x="1314450" y="352"/>
                      </a:cubicBezTo>
                    </a:path>
                  </a:pathLst>
                </a:custGeom>
                <a:noFill/>
                <a:ln w="5715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white"/>
                    </a:solidFill>
                  </a:endParaRPr>
                </a:p>
              </p:txBody>
            </p:sp>
            <p:sp>
              <p:nvSpPr>
                <p:cNvPr id="37" name="Freeform 36"/>
                <p:cNvSpPr/>
                <p:nvPr/>
              </p:nvSpPr>
              <p:spPr>
                <a:xfrm>
                  <a:off x="6351405" y="4118620"/>
                  <a:ext cx="1251403" cy="401559"/>
                </a:xfrm>
                <a:custGeom>
                  <a:avLst/>
                  <a:gdLst>
                    <a:gd name="connsiteX0" fmla="*/ 0 w 1314450"/>
                    <a:gd name="connsiteY0" fmla="*/ 400402 h 400402"/>
                    <a:gd name="connsiteX1" fmla="*/ 219075 w 1314450"/>
                    <a:gd name="connsiteY1" fmla="*/ 219427 h 400402"/>
                    <a:gd name="connsiteX2" fmla="*/ 466725 w 1314450"/>
                    <a:gd name="connsiteY2" fmla="*/ 76552 h 400402"/>
                    <a:gd name="connsiteX3" fmla="*/ 866775 w 1314450"/>
                    <a:gd name="connsiteY3" fmla="*/ 9877 h 400402"/>
                    <a:gd name="connsiteX4" fmla="*/ 1314450 w 1314450"/>
                    <a:gd name="connsiteY4" fmla="*/ 352 h 40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400402">
                      <a:moveTo>
                        <a:pt x="0" y="400402"/>
                      </a:moveTo>
                      <a:cubicBezTo>
                        <a:pt x="70644" y="336902"/>
                        <a:pt x="141288" y="273402"/>
                        <a:pt x="219075" y="219427"/>
                      </a:cubicBezTo>
                      <a:cubicBezTo>
                        <a:pt x="296862" y="165452"/>
                        <a:pt x="358775" y="111477"/>
                        <a:pt x="466725" y="76552"/>
                      </a:cubicBezTo>
                      <a:cubicBezTo>
                        <a:pt x="574675" y="41627"/>
                        <a:pt x="725487" y="22577"/>
                        <a:pt x="866775" y="9877"/>
                      </a:cubicBezTo>
                      <a:cubicBezTo>
                        <a:pt x="1008063" y="-2823"/>
                        <a:pt x="1314450" y="352"/>
                        <a:pt x="1314450" y="352"/>
                      </a:cubicBezTo>
                    </a:path>
                  </a:pathLst>
                </a:custGeom>
                <a:noFill/>
                <a:ln w="5715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800">
                    <a:solidFill>
                      <a:prstClr val="white"/>
                    </a:solidFill>
                  </a:endParaRPr>
                </a:p>
              </p:txBody>
            </p:sp>
          </p:grpSp>
          <p:sp>
            <p:nvSpPr>
              <p:cNvPr id="11275" name="TextBox 39"/>
              <p:cNvSpPr txBox="1">
                <a:spLocks noChangeArrowheads="1"/>
              </p:cNvSpPr>
              <p:nvPr/>
            </p:nvSpPr>
            <p:spPr bwMode="auto">
              <a:xfrm>
                <a:off x="5764084" y="5892207"/>
                <a:ext cx="1941557" cy="369332"/>
              </a:xfrm>
              <a:prstGeom prst="rect">
                <a:avLst/>
              </a:prstGeom>
              <a:noFill/>
              <a:ln w="9525">
                <a:noFill/>
                <a:miter lim="800000"/>
                <a:headEnd/>
                <a:tailEnd/>
              </a:ln>
            </p:spPr>
            <p:txBody>
              <a:bodyPr wrap="none">
                <a:spAutoFit/>
              </a:bodyPr>
              <a:lstStyle/>
              <a:p>
                <a:pPr eaLnBrk="1" hangingPunct="1"/>
                <a:r>
                  <a:rPr lang="en-GB" altLang="en-US" sz="1800" b="1">
                    <a:solidFill>
                      <a:srgbClr val="000000"/>
                    </a:solidFill>
                    <a:latin typeface="Arial" charset="0"/>
                    <a:cs typeface="Arial" charset="0"/>
                  </a:rPr>
                  <a:t>ORIGIN OF LIFE</a:t>
                </a:r>
              </a:p>
            </p:txBody>
          </p:sp>
          <p:sp>
            <p:nvSpPr>
              <p:cNvPr id="41" name="Right Brace 40"/>
              <p:cNvSpPr/>
              <p:nvPr/>
            </p:nvSpPr>
            <p:spPr>
              <a:xfrm rot="16200000">
                <a:off x="4940938" y="1047643"/>
                <a:ext cx="204782" cy="1663418"/>
              </a:xfrm>
              <a:prstGeom prst="rightBrace">
                <a:avLst>
                  <a:gd name="adj1" fmla="val 10024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GB" altLang="en-US" sz="1800">
                  <a:solidFill>
                    <a:prstClr val="black"/>
                  </a:solidFill>
                  <a:latin typeface="Calibri" pitchFamily="34" charset="0"/>
                </a:endParaRPr>
              </a:p>
            </p:txBody>
          </p:sp>
          <p:sp>
            <p:nvSpPr>
              <p:cNvPr id="11277" name="TextBox 41"/>
              <p:cNvSpPr txBox="1">
                <a:spLocks noChangeArrowheads="1"/>
              </p:cNvSpPr>
              <p:nvPr/>
            </p:nvSpPr>
            <p:spPr bwMode="auto">
              <a:xfrm>
                <a:off x="4529384" y="1459468"/>
                <a:ext cx="959885" cy="331756"/>
              </a:xfrm>
              <a:prstGeom prst="rect">
                <a:avLst/>
              </a:prstGeom>
              <a:noFill/>
              <a:ln w="9525">
                <a:noFill/>
                <a:miter lim="800000"/>
                <a:headEnd/>
                <a:tailEnd/>
              </a:ln>
            </p:spPr>
            <p:txBody>
              <a:bodyPr wrap="none">
                <a:spAutoFit/>
              </a:bodyPr>
              <a:lstStyle/>
              <a:p>
                <a:pPr eaLnBrk="1" hangingPunct="1"/>
                <a:r>
                  <a:rPr lang="en-GB" altLang="en-US" sz="1800">
                    <a:solidFill>
                      <a:srgbClr val="000000"/>
                    </a:solidFill>
                    <a:latin typeface="Arial" charset="0"/>
                    <a:cs typeface="Arial" charset="0"/>
                  </a:rPr>
                  <a:t>Bacteria</a:t>
                </a:r>
              </a:p>
            </p:txBody>
          </p:sp>
          <p:sp>
            <p:nvSpPr>
              <p:cNvPr id="11278" name="TextBox 42"/>
              <p:cNvSpPr txBox="1">
                <a:spLocks noChangeArrowheads="1"/>
              </p:cNvSpPr>
              <p:nvPr/>
            </p:nvSpPr>
            <p:spPr bwMode="auto">
              <a:xfrm>
                <a:off x="8077200" y="1459468"/>
                <a:ext cx="1043876" cy="369332"/>
              </a:xfrm>
              <a:prstGeom prst="rect">
                <a:avLst/>
              </a:prstGeom>
              <a:noFill/>
              <a:ln w="9525">
                <a:noFill/>
                <a:miter lim="800000"/>
                <a:headEnd/>
                <a:tailEnd/>
              </a:ln>
            </p:spPr>
            <p:txBody>
              <a:bodyPr wrap="none">
                <a:spAutoFit/>
              </a:bodyPr>
              <a:lstStyle/>
              <a:p>
                <a:pPr eaLnBrk="1" hangingPunct="1"/>
                <a:r>
                  <a:rPr lang="en-GB" altLang="en-US" sz="1800">
                    <a:solidFill>
                      <a:srgbClr val="000000"/>
                    </a:solidFill>
                    <a:latin typeface="Arial" charset="0"/>
                    <a:cs typeface="Arial" charset="0"/>
                  </a:rPr>
                  <a:t>Archaea</a:t>
                </a:r>
              </a:p>
            </p:txBody>
          </p:sp>
          <p:sp>
            <p:nvSpPr>
              <p:cNvPr id="44" name="Right Brace 43"/>
              <p:cNvSpPr/>
              <p:nvPr/>
            </p:nvSpPr>
            <p:spPr>
              <a:xfrm rot="16200000">
                <a:off x="6982116" y="1047643"/>
                <a:ext cx="204782" cy="1663418"/>
              </a:xfrm>
              <a:prstGeom prst="rightBrace">
                <a:avLst>
                  <a:gd name="adj1" fmla="val 10024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GB" altLang="en-US" sz="1800">
                  <a:solidFill>
                    <a:prstClr val="black"/>
                  </a:solidFill>
                  <a:latin typeface="Calibri" pitchFamily="34" charset="0"/>
                </a:endParaRPr>
              </a:p>
            </p:txBody>
          </p:sp>
          <p:sp>
            <p:nvSpPr>
              <p:cNvPr id="11280" name="TextBox 44"/>
              <p:cNvSpPr txBox="1">
                <a:spLocks noChangeArrowheads="1"/>
              </p:cNvSpPr>
              <p:nvPr/>
            </p:nvSpPr>
            <p:spPr bwMode="auto">
              <a:xfrm>
                <a:off x="6604596" y="1459468"/>
                <a:ext cx="1031051" cy="369332"/>
              </a:xfrm>
              <a:prstGeom prst="rect">
                <a:avLst/>
              </a:prstGeom>
              <a:noFill/>
              <a:ln w="9525">
                <a:noFill/>
                <a:miter lim="800000"/>
                <a:headEnd/>
                <a:tailEnd/>
              </a:ln>
            </p:spPr>
            <p:txBody>
              <a:bodyPr wrap="none">
                <a:spAutoFit/>
              </a:bodyPr>
              <a:lstStyle/>
              <a:p>
                <a:pPr eaLnBrk="1" hangingPunct="1"/>
                <a:r>
                  <a:rPr lang="en-GB" altLang="en-US" sz="1800">
                    <a:solidFill>
                      <a:srgbClr val="000000"/>
                    </a:solidFill>
                    <a:latin typeface="Arial" charset="0"/>
                    <a:cs typeface="Arial" charset="0"/>
                  </a:rPr>
                  <a:t>Eukarya</a:t>
                </a:r>
              </a:p>
            </p:txBody>
          </p:sp>
          <p:sp>
            <p:nvSpPr>
              <p:cNvPr id="11281" name="TextBox 45"/>
              <p:cNvSpPr txBox="1">
                <a:spLocks noChangeArrowheads="1"/>
              </p:cNvSpPr>
              <p:nvPr/>
            </p:nvSpPr>
            <p:spPr bwMode="auto">
              <a:xfrm>
                <a:off x="4254183" y="5347161"/>
                <a:ext cx="2271542" cy="523220"/>
              </a:xfrm>
              <a:prstGeom prst="rect">
                <a:avLst/>
              </a:prstGeom>
              <a:noFill/>
              <a:ln w="9525">
                <a:noFill/>
                <a:miter lim="800000"/>
                <a:headEnd/>
                <a:tailEnd/>
              </a:ln>
            </p:spPr>
            <p:txBody>
              <a:bodyPr>
                <a:spAutoFit/>
              </a:bodyPr>
              <a:lstStyle/>
              <a:p>
                <a:pPr eaLnBrk="1" hangingPunct="1"/>
                <a:r>
                  <a:rPr lang="en-GB" altLang="en-US" sz="1400" i="1">
                    <a:solidFill>
                      <a:srgbClr val="000000"/>
                    </a:solidFill>
                    <a:latin typeface="Arial" charset="0"/>
                    <a:cs typeface="Arial" charset="0"/>
                  </a:rPr>
                  <a:t>Mitochondrial endosymbiosis</a:t>
                </a:r>
              </a:p>
            </p:txBody>
          </p:sp>
          <p:sp>
            <p:nvSpPr>
              <p:cNvPr id="11282" name="TextBox 46"/>
              <p:cNvSpPr txBox="1">
                <a:spLocks noChangeArrowheads="1"/>
              </p:cNvSpPr>
              <p:nvPr/>
            </p:nvSpPr>
            <p:spPr bwMode="auto">
              <a:xfrm>
                <a:off x="5766396" y="3583137"/>
                <a:ext cx="1099115" cy="738664"/>
              </a:xfrm>
              <a:prstGeom prst="rect">
                <a:avLst/>
              </a:prstGeom>
              <a:noFill/>
              <a:ln w="9525">
                <a:noFill/>
                <a:miter lim="800000"/>
                <a:headEnd/>
                <a:tailEnd/>
              </a:ln>
            </p:spPr>
            <p:txBody>
              <a:bodyPr>
                <a:spAutoFit/>
              </a:bodyPr>
              <a:lstStyle/>
              <a:p>
                <a:pPr eaLnBrk="1" hangingPunct="1"/>
                <a:r>
                  <a:rPr lang="en-GB" altLang="en-US" sz="1400" i="1">
                    <a:solidFill>
                      <a:srgbClr val="000000"/>
                    </a:solidFill>
                    <a:latin typeface="Arial" charset="0"/>
                    <a:cs typeface="Arial" charset="0"/>
                  </a:rPr>
                  <a:t>Plastid endo-symbiosis</a:t>
                </a:r>
              </a:p>
            </p:txBody>
          </p:sp>
          <p:sp>
            <p:nvSpPr>
              <p:cNvPr id="11283" name="TextBox 47"/>
              <p:cNvSpPr txBox="1">
                <a:spLocks noChangeArrowheads="1"/>
              </p:cNvSpPr>
              <p:nvPr/>
            </p:nvSpPr>
            <p:spPr bwMode="auto">
              <a:xfrm rot="-5400000">
                <a:off x="6307079" y="2354918"/>
                <a:ext cx="902811" cy="307777"/>
              </a:xfrm>
              <a:prstGeom prst="rect">
                <a:avLst/>
              </a:prstGeom>
              <a:noFill/>
              <a:ln w="9525">
                <a:noFill/>
                <a:miter lim="800000"/>
                <a:headEnd/>
                <a:tailEnd/>
              </a:ln>
            </p:spPr>
            <p:txBody>
              <a:bodyPr wrap="none">
                <a:spAutoFit/>
              </a:bodyPr>
              <a:lstStyle/>
              <a:p>
                <a:pPr eaLnBrk="1" hangingPunct="1"/>
                <a:r>
                  <a:rPr lang="en-GB" altLang="en-US" sz="1400" b="1">
                    <a:solidFill>
                      <a:srgbClr val="FFFF99"/>
                    </a:solidFill>
                    <a:latin typeface="Arial" charset="0"/>
                    <a:cs typeface="Arial" charset="0"/>
                  </a:rPr>
                  <a:t>PLANTS</a:t>
                </a:r>
              </a:p>
            </p:txBody>
          </p:sp>
          <p:sp>
            <p:nvSpPr>
              <p:cNvPr id="11284" name="TextBox 48"/>
              <p:cNvSpPr txBox="1">
                <a:spLocks noChangeArrowheads="1"/>
              </p:cNvSpPr>
              <p:nvPr/>
            </p:nvSpPr>
            <p:spPr bwMode="auto">
              <a:xfrm rot="-5400000">
                <a:off x="5896800" y="2310034"/>
                <a:ext cx="813043" cy="307777"/>
              </a:xfrm>
              <a:prstGeom prst="rect">
                <a:avLst/>
              </a:prstGeom>
              <a:noFill/>
              <a:ln w="9525">
                <a:noFill/>
                <a:miter lim="800000"/>
                <a:headEnd/>
                <a:tailEnd/>
              </a:ln>
            </p:spPr>
            <p:txBody>
              <a:bodyPr wrap="none">
                <a:spAutoFit/>
              </a:bodyPr>
              <a:lstStyle/>
              <a:p>
                <a:pPr eaLnBrk="1" hangingPunct="1"/>
                <a:r>
                  <a:rPr lang="en-GB" altLang="en-US" sz="1400" b="1">
                    <a:solidFill>
                      <a:srgbClr val="FFFF99"/>
                    </a:solidFill>
                    <a:latin typeface="Arial" charset="0"/>
                    <a:cs typeface="Arial" charset="0"/>
                  </a:rPr>
                  <a:t>ALGAE</a:t>
                </a:r>
              </a:p>
            </p:txBody>
          </p:sp>
          <p:sp>
            <p:nvSpPr>
              <p:cNvPr id="11285" name="TextBox 49"/>
              <p:cNvSpPr txBox="1">
                <a:spLocks noChangeArrowheads="1"/>
              </p:cNvSpPr>
              <p:nvPr/>
            </p:nvSpPr>
            <p:spPr bwMode="auto">
              <a:xfrm rot="-5400000">
                <a:off x="6919200" y="2274768"/>
                <a:ext cx="742511" cy="307777"/>
              </a:xfrm>
              <a:prstGeom prst="rect">
                <a:avLst/>
              </a:prstGeom>
              <a:noFill/>
              <a:ln w="9525">
                <a:noFill/>
                <a:miter lim="800000"/>
                <a:headEnd/>
                <a:tailEnd/>
              </a:ln>
            </p:spPr>
            <p:txBody>
              <a:bodyPr wrap="none">
                <a:spAutoFit/>
              </a:bodyPr>
              <a:lstStyle/>
              <a:p>
                <a:pPr eaLnBrk="1" hangingPunct="1"/>
                <a:r>
                  <a:rPr lang="en-GB" altLang="en-US" sz="1400" b="1">
                    <a:solidFill>
                      <a:srgbClr val="FFFFCC"/>
                    </a:solidFill>
                    <a:latin typeface="Arial" charset="0"/>
                    <a:cs typeface="Arial" charset="0"/>
                  </a:rPr>
                  <a:t>FUNGI</a:t>
                </a:r>
              </a:p>
            </p:txBody>
          </p:sp>
          <p:sp>
            <p:nvSpPr>
              <p:cNvPr id="11286" name="TextBox 50"/>
              <p:cNvSpPr txBox="1">
                <a:spLocks noChangeArrowheads="1"/>
              </p:cNvSpPr>
              <p:nvPr/>
            </p:nvSpPr>
            <p:spPr bwMode="auto">
              <a:xfrm rot="-5400000">
                <a:off x="7265181" y="2404611"/>
                <a:ext cx="1002197" cy="307777"/>
              </a:xfrm>
              <a:prstGeom prst="rect">
                <a:avLst/>
              </a:prstGeom>
              <a:noFill/>
              <a:ln w="9525">
                <a:noFill/>
                <a:miter lim="800000"/>
                <a:headEnd/>
                <a:tailEnd/>
              </a:ln>
            </p:spPr>
            <p:txBody>
              <a:bodyPr wrap="none">
                <a:spAutoFit/>
              </a:bodyPr>
              <a:lstStyle/>
              <a:p>
                <a:pPr eaLnBrk="1" hangingPunct="1"/>
                <a:r>
                  <a:rPr lang="en-GB" altLang="en-US" sz="1400" b="1">
                    <a:solidFill>
                      <a:srgbClr val="FFFFCC"/>
                    </a:solidFill>
                    <a:latin typeface="Arial" charset="0"/>
                    <a:cs typeface="Arial" charset="0"/>
                  </a:rPr>
                  <a:t>ANIMALS</a:t>
                </a:r>
              </a:p>
            </p:txBody>
          </p:sp>
        </p:grpSp>
        <p:sp>
          <p:nvSpPr>
            <p:cNvPr id="11271" name="TextBox 52"/>
            <p:cNvSpPr txBox="1">
              <a:spLocks noChangeArrowheads="1"/>
            </p:cNvSpPr>
            <p:nvPr/>
          </p:nvSpPr>
          <p:spPr bwMode="auto">
            <a:xfrm>
              <a:off x="4648200" y="5904611"/>
              <a:ext cx="840615" cy="276999"/>
            </a:xfrm>
            <a:prstGeom prst="rect">
              <a:avLst/>
            </a:prstGeom>
            <a:noFill/>
            <a:ln w="9525">
              <a:noFill/>
              <a:miter lim="800000"/>
              <a:headEnd/>
              <a:tailEnd/>
            </a:ln>
          </p:spPr>
          <p:txBody>
            <a:bodyPr wrap="none">
              <a:spAutoFit/>
            </a:bodyPr>
            <a:lstStyle/>
            <a:p>
              <a:pPr eaLnBrk="1" hangingPunct="1"/>
              <a:r>
                <a:rPr lang="en-GB" altLang="en-US" sz="1200" b="1">
                  <a:solidFill>
                    <a:srgbClr val="000000"/>
                  </a:solidFill>
                  <a:latin typeface="Arial" charset="0"/>
                  <a:cs typeface="Arial" charset="0"/>
                </a:rPr>
                <a:t>&gt;3.5 BYA</a:t>
              </a:r>
            </a:p>
          </p:txBody>
        </p:sp>
        <p:sp>
          <p:nvSpPr>
            <p:cNvPr id="11272" name="TextBox 53"/>
            <p:cNvSpPr txBox="1">
              <a:spLocks noChangeArrowheads="1"/>
            </p:cNvSpPr>
            <p:nvPr/>
          </p:nvSpPr>
          <p:spPr bwMode="auto">
            <a:xfrm>
              <a:off x="4648200" y="4017121"/>
              <a:ext cx="840615" cy="276999"/>
            </a:xfrm>
            <a:prstGeom prst="rect">
              <a:avLst/>
            </a:prstGeom>
            <a:noFill/>
            <a:ln w="9525">
              <a:noFill/>
              <a:miter lim="800000"/>
              <a:headEnd/>
              <a:tailEnd/>
            </a:ln>
          </p:spPr>
          <p:txBody>
            <a:bodyPr wrap="none">
              <a:spAutoFit/>
            </a:bodyPr>
            <a:lstStyle/>
            <a:p>
              <a:pPr eaLnBrk="1" hangingPunct="1"/>
              <a:r>
                <a:rPr lang="en-GB" altLang="en-US" sz="1200" b="1">
                  <a:solidFill>
                    <a:srgbClr val="000000"/>
                  </a:solidFill>
                  <a:latin typeface="Arial" charset="0"/>
                  <a:cs typeface="Arial" charset="0"/>
                </a:rPr>
                <a:t>&gt;1.5 BYA</a:t>
              </a:r>
            </a:p>
          </p:txBody>
        </p:sp>
        <p:sp>
          <p:nvSpPr>
            <p:cNvPr id="11273" name="TextBox 54"/>
            <p:cNvSpPr txBox="1">
              <a:spLocks noChangeArrowheads="1"/>
            </p:cNvSpPr>
            <p:nvPr/>
          </p:nvSpPr>
          <p:spPr bwMode="auto">
            <a:xfrm>
              <a:off x="4648200" y="2799912"/>
              <a:ext cx="840615" cy="276999"/>
            </a:xfrm>
            <a:prstGeom prst="rect">
              <a:avLst/>
            </a:prstGeom>
            <a:noFill/>
            <a:ln w="9525">
              <a:noFill/>
              <a:miter lim="800000"/>
              <a:headEnd/>
              <a:tailEnd/>
            </a:ln>
          </p:spPr>
          <p:txBody>
            <a:bodyPr wrap="none">
              <a:spAutoFit/>
            </a:bodyPr>
            <a:lstStyle/>
            <a:p>
              <a:pPr eaLnBrk="1" hangingPunct="1"/>
              <a:r>
                <a:rPr lang="en-GB" altLang="en-US" sz="1200" b="1">
                  <a:solidFill>
                    <a:srgbClr val="000000"/>
                  </a:solidFill>
                  <a:latin typeface="Arial" charset="0"/>
                  <a:cs typeface="Arial" charset="0"/>
                </a:rPr>
                <a:t>&gt;0.5 BYA</a:t>
              </a:r>
            </a:p>
          </p:txBody>
        </p:sp>
      </p:grpSp>
      <p:sp>
        <p:nvSpPr>
          <p:cNvPr id="2" name="TextBox 1"/>
          <p:cNvSpPr txBox="1">
            <a:spLocks noChangeArrowheads="1"/>
          </p:cNvSpPr>
          <p:nvPr/>
        </p:nvSpPr>
        <p:spPr bwMode="auto">
          <a:xfrm>
            <a:off x="5867400" y="2159000"/>
            <a:ext cx="2971800" cy="3108325"/>
          </a:xfrm>
          <a:prstGeom prst="rect">
            <a:avLst/>
          </a:prstGeom>
          <a:solidFill>
            <a:srgbClr val="FFFFCC"/>
          </a:solidFill>
          <a:ln>
            <a:noFill/>
          </a:ln>
          <a:effectLst>
            <a:outerShdw blurRad="63500" sx="102000" sy="102000" algn="ctr" rotWithShape="0">
              <a:srgbClr val="000000">
                <a:alpha val="39999"/>
              </a:srgbClr>
            </a:outerShdw>
          </a:effectLst>
        </p:spPr>
        <p:txBody>
          <a:bodyPr>
            <a:spAutoFit/>
          </a:bodyPr>
          <a:lstStyle>
            <a:lvl1pPr>
              <a:spcBef>
                <a:spcPct val="20000"/>
              </a:spcBef>
              <a:buFont typeface="Arial" charset="0"/>
              <a:buChar char="•"/>
              <a:defRPr sz="3200">
                <a:solidFill>
                  <a:schemeClr val="tx1"/>
                </a:solidFill>
                <a:latin typeface="Arial" charset="0"/>
                <a:cs typeface="Arial" charset="0"/>
              </a:defRPr>
            </a:lvl1pPr>
            <a:lvl2pPr marL="742950" indent="-285750">
              <a:spcBef>
                <a:spcPct val="20000"/>
              </a:spcBef>
              <a:buFont typeface="Arial" charset="0"/>
              <a:buChar char="–"/>
              <a:defRPr sz="2800">
                <a:solidFill>
                  <a:schemeClr val="tx1"/>
                </a:solidFill>
                <a:latin typeface="Arial" charset="0"/>
                <a:cs typeface="Arial" charset="0"/>
              </a:defRPr>
            </a:lvl2pPr>
            <a:lvl3pPr marL="1143000" indent="-228600">
              <a:spcBef>
                <a:spcPct val="20000"/>
              </a:spcBef>
              <a:buFont typeface="Arial" charset="0"/>
              <a:buChar char="•"/>
              <a:defRPr sz="2400">
                <a:solidFill>
                  <a:schemeClr val="tx1"/>
                </a:solidFill>
                <a:latin typeface="Arial" charset="0"/>
                <a:cs typeface="Arial" charset="0"/>
              </a:defRPr>
            </a:lvl3pPr>
            <a:lvl4pPr marL="1600200" indent="-228600">
              <a:spcBef>
                <a:spcPct val="20000"/>
              </a:spcBef>
              <a:buFont typeface="Arial" charset="0"/>
              <a:buChar char="–"/>
              <a:defRPr sz="2000">
                <a:solidFill>
                  <a:schemeClr val="tx1"/>
                </a:solidFill>
                <a:latin typeface="Arial" charset="0"/>
                <a:cs typeface="Arial" charset="0"/>
              </a:defRPr>
            </a:lvl4pPr>
            <a:lvl5pPr marL="2057400" indent="-22860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defRPr/>
            </a:pPr>
            <a:r>
              <a:rPr lang="en-GB" altLang="en-US" sz="1800" dirty="0">
                <a:solidFill>
                  <a:prstClr val="black"/>
                </a:solidFill>
              </a:rPr>
              <a:t>Photosynthesis evolved in bacteria. All photosynthetic eukaryotes acquired this ability through </a:t>
            </a:r>
            <a:r>
              <a:rPr lang="en-GB" altLang="en-US" sz="1800" dirty="0" err="1">
                <a:solidFill>
                  <a:prstClr val="black"/>
                </a:solidFill>
              </a:rPr>
              <a:t>endosymbiosis</a:t>
            </a:r>
            <a:r>
              <a:rPr lang="en-GB" altLang="en-US" sz="1800" dirty="0">
                <a:solidFill>
                  <a:prstClr val="black"/>
                </a:solidFill>
              </a:rPr>
              <a:t> of  photosynthetic bacteria</a:t>
            </a:r>
          </a:p>
          <a:p>
            <a:pPr eaLnBrk="1" hangingPunct="1">
              <a:spcBef>
                <a:spcPct val="0"/>
              </a:spcBef>
              <a:buFontTx/>
              <a:buNone/>
              <a:defRPr/>
            </a:pPr>
            <a:endParaRPr lang="en-GB" altLang="en-US" sz="1800" dirty="0">
              <a:solidFill>
                <a:prstClr val="black"/>
              </a:solidFill>
            </a:endParaRPr>
          </a:p>
          <a:p>
            <a:pPr eaLnBrk="1" hangingPunct="1">
              <a:spcBef>
                <a:spcPct val="0"/>
              </a:spcBef>
              <a:buFontTx/>
              <a:buNone/>
              <a:defRPr/>
            </a:pPr>
            <a:r>
              <a:rPr lang="en-GB" altLang="en-US" sz="1400" dirty="0">
                <a:solidFill>
                  <a:prstClr val="black"/>
                </a:solidFill>
              </a:rPr>
              <a:t>Therefore, some “plant” genes (those derived from the ancestral bacteria) are more like bacterial genes than the genes of other eukaryotes</a:t>
            </a:r>
          </a:p>
        </p:txBody>
      </p:sp>
      <p:sp>
        <p:nvSpPr>
          <p:cNvPr id="11269" name="TextBox 3"/>
          <p:cNvSpPr txBox="1">
            <a:spLocks noChangeArrowheads="1"/>
          </p:cNvSpPr>
          <p:nvPr/>
        </p:nvSpPr>
        <p:spPr bwMode="auto">
          <a:xfrm>
            <a:off x="3198813" y="6119813"/>
            <a:ext cx="5945187" cy="215900"/>
          </a:xfrm>
          <a:prstGeom prst="rect">
            <a:avLst/>
          </a:prstGeom>
          <a:noFill/>
          <a:ln w="9525">
            <a:noFill/>
            <a:miter lim="800000"/>
            <a:headEnd/>
            <a:tailEnd/>
          </a:ln>
        </p:spPr>
        <p:txBody>
          <a:bodyPr>
            <a:spAutoFit/>
          </a:bodyPr>
          <a:lstStyle/>
          <a:p>
            <a:pPr eaLnBrk="1" hangingPunct="1"/>
            <a:r>
              <a:rPr lang="en-GB" altLang="en-US" sz="800">
                <a:solidFill>
                  <a:srgbClr val="000000"/>
                </a:solidFill>
                <a:latin typeface="Times New Roman" pitchFamily="18" charset="0"/>
                <a:cs typeface="Times New Roman" pitchFamily="18" charset="0"/>
              </a:rPr>
              <a:t>Adapted from Govindjee and Shevela, D. (2011). Adventures with cyanobacteria: a personal perspective. Frontiers in Plant Science. 2: </a:t>
            </a:r>
            <a:r>
              <a:rPr lang="en-GB" altLang="en-US" sz="800">
                <a:solidFill>
                  <a:srgbClr val="000000"/>
                </a:solidFill>
                <a:latin typeface="Times New Roman" pitchFamily="18" charset="0"/>
                <a:cs typeface="Times New Roman" pitchFamily="18" charset="0"/>
                <a:hlinkClick r:id="rId2"/>
              </a:rPr>
              <a:t>28</a:t>
            </a:r>
            <a:r>
              <a:rPr lang="en-GB" altLang="en-US" sz="800">
                <a:solidFill>
                  <a:srgbClr val="000000"/>
                </a:solidFill>
                <a:latin typeface="Times New Roman" pitchFamily="18" charset="0"/>
                <a:cs typeface="Times New Roman" pitchFamily="18" charset="0"/>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nk 6"/>
          <p:cNvPicPr>
            <a:picLocks noChangeAspect="1" noChangeArrowheads="1"/>
          </p:cNvPicPr>
          <p:nvPr/>
        </p:nvPicPr>
        <p:blipFill>
          <a:blip r:embed="rId3"/>
          <a:srcRect/>
          <a:stretch>
            <a:fillRect/>
          </a:stretch>
        </p:blipFill>
        <p:spPr bwMode="auto">
          <a:xfrm>
            <a:off x="4006850" y="0"/>
            <a:ext cx="15875" cy="0"/>
          </a:xfrm>
          <a:prstGeom prst="rect">
            <a:avLst/>
          </a:prstGeom>
          <a:noFill/>
          <a:ln w="9525">
            <a:noFill/>
            <a:miter lim="800000"/>
            <a:headEnd/>
            <a:tailEnd/>
          </a:ln>
        </p:spPr>
      </p:pic>
      <p:sp>
        <p:nvSpPr>
          <p:cNvPr id="10243" name="TextBox 1"/>
          <p:cNvSpPr txBox="1">
            <a:spLocks noChangeArrowheads="1"/>
          </p:cNvSpPr>
          <p:nvPr/>
        </p:nvSpPr>
        <p:spPr bwMode="auto">
          <a:xfrm>
            <a:off x="808038" y="6356350"/>
            <a:ext cx="8332787" cy="215900"/>
          </a:xfrm>
          <a:prstGeom prst="rect">
            <a:avLst/>
          </a:prstGeom>
          <a:noFill/>
          <a:ln w="9525">
            <a:noFill/>
            <a:miter lim="800000"/>
            <a:headEnd/>
            <a:tailEnd/>
          </a:ln>
        </p:spPr>
        <p:txBody>
          <a:bodyPr>
            <a:spAutoFit/>
          </a:bodyPr>
          <a:lstStyle/>
          <a:p>
            <a:pPr eaLnBrk="1" hangingPunct="1"/>
            <a:r>
              <a:rPr lang="en-GB" altLang="en-US" sz="800">
                <a:solidFill>
                  <a:srgbClr val="000000"/>
                </a:solidFill>
                <a:latin typeface="Times New Roman" pitchFamily="18" charset="0"/>
                <a:cs typeface="Times New Roman" pitchFamily="18" charset="0"/>
              </a:rPr>
              <a:t>Leaf cross section image from Bouton, J.H., et al., (1986). Photosynthesis, leaf anatomy, and morphology of progeny from hybrids between C</a:t>
            </a:r>
            <a:r>
              <a:rPr lang="en-GB" altLang="en-US" sz="800" baseline="-25000">
                <a:solidFill>
                  <a:srgbClr val="000000"/>
                </a:solidFill>
                <a:latin typeface="Times New Roman" pitchFamily="18" charset="0"/>
                <a:cs typeface="Times New Roman" pitchFamily="18" charset="0"/>
              </a:rPr>
              <a:t>3</a:t>
            </a:r>
            <a:r>
              <a:rPr lang="en-GB" altLang="en-US" sz="800">
                <a:solidFill>
                  <a:srgbClr val="000000"/>
                </a:solidFill>
                <a:latin typeface="Times New Roman" pitchFamily="18" charset="0"/>
                <a:cs typeface="Times New Roman" pitchFamily="18" charset="0"/>
              </a:rPr>
              <a:t> and C</a:t>
            </a:r>
            <a:r>
              <a:rPr lang="en-GB" altLang="en-US" sz="800" baseline="-25000">
                <a:solidFill>
                  <a:srgbClr val="000000"/>
                </a:solidFill>
                <a:latin typeface="Times New Roman" pitchFamily="18" charset="0"/>
                <a:cs typeface="Times New Roman" pitchFamily="18" charset="0"/>
              </a:rPr>
              <a:t>3</a:t>
            </a:r>
            <a:r>
              <a:rPr lang="en-GB" altLang="en-US" sz="800">
                <a:solidFill>
                  <a:srgbClr val="000000"/>
                </a:solidFill>
                <a:latin typeface="Times New Roman" pitchFamily="18" charset="0"/>
                <a:cs typeface="Times New Roman" pitchFamily="18" charset="0"/>
              </a:rPr>
              <a:t>/C</a:t>
            </a:r>
            <a:r>
              <a:rPr lang="en-GB" altLang="en-US" sz="800" baseline="-25000">
                <a:solidFill>
                  <a:srgbClr val="000000"/>
                </a:solidFill>
                <a:latin typeface="Times New Roman" pitchFamily="18" charset="0"/>
                <a:cs typeface="Times New Roman" pitchFamily="18" charset="0"/>
              </a:rPr>
              <a:t>4 </a:t>
            </a:r>
            <a:r>
              <a:rPr lang="en-GB" altLang="en-US" sz="800" i="1">
                <a:solidFill>
                  <a:srgbClr val="000000"/>
                </a:solidFill>
                <a:latin typeface="Times New Roman" pitchFamily="18" charset="0"/>
                <a:cs typeface="Times New Roman" pitchFamily="18" charset="0"/>
              </a:rPr>
              <a:t>Panicum</a:t>
            </a:r>
            <a:r>
              <a:rPr lang="en-GB" altLang="en-US" sz="800">
                <a:solidFill>
                  <a:srgbClr val="000000"/>
                </a:solidFill>
                <a:latin typeface="Times New Roman" pitchFamily="18" charset="0"/>
                <a:cs typeface="Times New Roman" pitchFamily="18" charset="0"/>
              </a:rPr>
              <a:t> Species. Plant Physiol. 80: </a:t>
            </a:r>
            <a:r>
              <a:rPr lang="en-GB" altLang="en-US" sz="800">
                <a:solidFill>
                  <a:srgbClr val="000000"/>
                </a:solidFill>
                <a:latin typeface="Times New Roman" pitchFamily="18" charset="0"/>
                <a:cs typeface="Times New Roman" pitchFamily="18" charset="0"/>
                <a:hlinkClick r:id="rId4"/>
              </a:rPr>
              <a:t>487-492</a:t>
            </a:r>
            <a:r>
              <a:rPr lang="en-GB" altLang="en-US" sz="800">
                <a:solidFill>
                  <a:srgbClr val="000000"/>
                </a:solidFill>
                <a:latin typeface="Times New Roman" pitchFamily="18" charset="0"/>
                <a:cs typeface="Times New Roman" pitchFamily="18" charset="0"/>
              </a:rPr>
              <a:t>.</a:t>
            </a:r>
          </a:p>
        </p:txBody>
      </p:sp>
      <p:grpSp>
        <p:nvGrpSpPr>
          <p:cNvPr id="2" name="7 - Ομάδα"/>
          <p:cNvGrpSpPr/>
          <p:nvPr/>
        </p:nvGrpSpPr>
        <p:grpSpPr>
          <a:xfrm>
            <a:off x="0" y="142875"/>
            <a:ext cx="9191625" cy="6215063"/>
            <a:chOff x="0" y="142875"/>
            <a:chExt cx="9191625" cy="6215063"/>
          </a:xfrm>
        </p:grpSpPr>
        <p:grpSp>
          <p:nvGrpSpPr>
            <p:cNvPr id="3" name="129 - Ομάδα"/>
            <p:cNvGrpSpPr>
              <a:grpSpLocks/>
            </p:cNvGrpSpPr>
            <p:nvPr/>
          </p:nvGrpSpPr>
          <p:grpSpPr bwMode="auto">
            <a:xfrm>
              <a:off x="0" y="142875"/>
              <a:ext cx="9191625" cy="6215063"/>
              <a:chOff x="0" y="142852"/>
              <a:chExt cx="9191625" cy="6215106"/>
            </a:xfrm>
          </p:grpSpPr>
          <p:pic>
            <p:nvPicPr>
              <p:cNvPr id="10245" name="Picture 141"/>
              <p:cNvPicPr>
                <a:picLocks noChangeAspect="1" noChangeArrowheads="1"/>
              </p:cNvPicPr>
              <p:nvPr/>
            </p:nvPicPr>
            <p:blipFill>
              <a:blip r:embed="rId5" cstate="print"/>
              <a:srcRect/>
              <a:stretch>
                <a:fillRect/>
              </a:stretch>
            </p:blipFill>
            <p:spPr bwMode="auto">
              <a:xfrm>
                <a:off x="0" y="1519258"/>
                <a:ext cx="9191625" cy="4838700"/>
              </a:xfrm>
              <a:prstGeom prst="rect">
                <a:avLst/>
              </a:prstGeom>
              <a:noFill/>
              <a:ln w="9525">
                <a:noFill/>
                <a:miter lim="800000"/>
                <a:headEnd/>
                <a:tailEnd/>
              </a:ln>
            </p:spPr>
          </p:pic>
          <p:pic>
            <p:nvPicPr>
              <p:cNvPr id="10246" name="Picture 142"/>
              <p:cNvPicPr>
                <a:picLocks noChangeAspect="1" noChangeArrowheads="1"/>
              </p:cNvPicPr>
              <p:nvPr/>
            </p:nvPicPr>
            <p:blipFill>
              <a:blip r:embed="rId6" cstate="print"/>
              <a:srcRect/>
              <a:stretch>
                <a:fillRect/>
              </a:stretch>
            </p:blipFill>
            <p:spPr bwMode="auto">
              <a:xfrm>
                <a:off x="500034" y="142852"/>
                <a:ext cx="8248650" cy="1276350"/>
              </a:xfrm>
              <a:prstGeom prst="rect">
                <a:avLst/>
              </a:prstGeom>
              <a:noFill/>
              <a:ln w="9525">
                <a:noFill/>
                <a:miter lim="800000"/>
                <a:headEnd/>
                <a:tailEnd/>
              </a:ln>
            </p:spPr>
          </p:pic>
        </p:grpSp>
        <p:sp>
          <p:nvSpPr>
            <p:cNvPr id="7" name="6 - Ορθογώνιο"/>
            <p:cNvSpPr/>
            <p:nvPr/>
          </p:nvSpPr>
          <p:spPr>
            <a:xfrm>
              <a:off x="2555776" y="5313982"/>
              <a:ext cx="4572000" cy="923330"/>
            </a:xfrm>
            <a:prstGeom prst="rect">
              <a:avLst/>
            </a:prstGeom>
            <a:solidFill>
              <a:schemeClr val="accent3">
                <a:lumMod val="40000"/>
                <a:lumOff val="60000"/>
              </a:schemeClr>
            </a:solidFill>
          </p:spPr>
          <p:txBody>
            <a:bodyPr>
              <a:spAutoFit/>
            </a:bodyPr>
            <a:lstStyle/>
            <a:p>
              <a:r>
                <a:rPr lang="el-GR" altLang="el-GR" b="1" dirty="0">
                  <a:solidFill>
                    <a:schemeClr val="bg1"/>
                  </a:solidFill>
                  <a:latin typeface="Calibri" pitchFamily="34" charset="0"/>
                  <a:cs typeface="Times New Roman" pitchFamily="18" charset="0"/>
                </a:rPr>
                <a:t>Φυτά</a:t>
              </a:r>
              <a:r>
                <a:rPr lang="en-US" altLang="el-GR" b="1" dirty="0">
                  <a:solidFill>
                    <a:schemeClr val="bg1"/>
                  </a:solidFill>
                  <a:latin typeface="Calibri" pitchFamily="34" charset="0"/>
                  <a:cs typeface="Times New Roman" pitchFamily="18" charset="0"/>
                </a:rPr>
                <a:t> (</a:t>
              </a:r>
              <a:r>
                <a:rPr lang="el-GR" altLang="el-GR" b="1" dirty="0" err="1">
                  <a:solidFill>
                    <a:schemeClr val="bg1"/>
                  </a:solidFill>
                  <a:latin typeface="Calibri" pitchFamily="34" charset="0"/>
                  <a:cs typeface="Calibri" pitchFamily="34" charset="0"/>
                </a:rPr>
                <a:t>εμβρυόφυτα</a:t>
              </a:r>
              <a:r>
                <a:rPr lang="en-US" altLang="el-GR" b="1" dirty="0">
                  <a:solidFill>
                    <a:schemeClr val="bg1"/>
                  </a:solidFill>
                  <a:latin typeface="Calibri" pitchFamily="34" charset="0"/>
                  <a:cs typeface="Times New Roman" pitchFamily="18" charset="0"/>
                </a:rPr>
                <a:t>)</a:t>
              </a:r>
              <a:endParaRPr lang="el-GR" altLang="el-GR" b="1" dirty="0">
                <a:solidFill>
                  <a:schemeClr val="bg1"/>
                </a:solidFill>
                <a:latin typeface="Calibri" pitchFamily="34" charset="0"/>
                <a:cs typeface="Times New Roman" pitchFamily="18" charset="0"/>
              </a:endParaRPr>
            </a:p>
            <a:p>
              <a:r>
                <a:rPr lang="el-GR" altLang="el-GR" b="1" dirty="0">
                  <a:solidFill>
                    <a:schemeClr val="bg1"/>
                  </a:solidFill>
                  <a:latin typeface="Calibri" pitchFamily="34" charset="0"/>
                  <a:cs typeface="Times New Roman" pitchFamily="18" charset="0"/>
                </a:rPr>
                <a:t>= πολυκύτταροι</a:t>
              </a:r>
              <a:r>
                <a:rPr lang="en-US" altLang="el-GR" b="1" dirty="0">
                  <a:solidFill>
                    <a:schemeClr val="bg1"/>
                  </a:solidFill>
                  <a:latin typeface="Calibri" pitchFamily="34" charset="0"/>
                  <a:cs typeface="Times New Roman" pitchFamily="18" charset="0"/>
                </a:rPr>
                <a:t>, </a:t>
              </a:r>
              <a:r>
                <a:rPr lang="el-GR" altLang="el-GR" b="1" dirty="0" err="1">
                  <a:solidFill>
                    <a:schemeClr val="bg1"/>
                  </a:solidFill>
                  <a:latin typeface="Calibri" pitchFamily="34" charset="0"/>
                  <a:cs typeface="Times New Roman" pitchFamily="18" charset="0"/>
                </a:rPr>
                <a:t>χερσαί</a:t>
              </a:r>
              <a:r>
                <a:rPr lang="en-US" altLang="el-GR" b="1" dirty="0">
                  <a:solidFill>
                    <a:schemeClr val="bg1"/>
                  </a:solidFill>
                  <a:latin typeface="Calibri" pitchFamily="34" charset="0"/>
                  <a:cs typeface="Times New Roman" pitchFamily="18" charset="0"/>
                </a:rPr>
                <a:t>o</a:t>
              </a:r>
              <a:r>
                <a:rPr lang="el-GR" altLang="el-GR" b="1" dirty="0">
                  <a:solidFill>
                    <a:schemeClr val="bg1"/>
                  </a:solidFill>
                  <a:latin typeface="Calibri" pitchFamily="34" charset="0"/>
                  <a:cs typeface="Times New Roman" pitchFamily="18" charset="0"/>
                </a:rPr>
                <a:t>ι,</a:t>
              </a:r>
              <a:r>
                <a:rPr lang="en-US" altLang="el-GR" b="1" dirty="0">
                  <a:solidFill>
                    <a:schemeClr val="bg1"/>
                  </a:solidFill>
                  <a:latin typeface="Calibri" pitchFamily="34" charset="0"/>
                  <a:cs typeface="Times New Roman" pitchFamily="18" charset="0"/>
                </a:rPr>
                <a:t> </a:t>
              </a:r>
              <a:r>
                <a:rPr lang="el-GR" altLang="el-GR" b="1" dirty="0">
                  <a:solidFill>
                    <a:schemeClr val="bg1"/>
                  </a:solidFill>
                  <a:latin typeface="Calibri" pitchFamily="34" charset="0"/>
                  <a:cs typeface="Times New Roman" pitchFamily="18" charset="0"/>
                </a:rPr>
                <a:t>φωτοσυνθετικοί οργανισμοί</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1196752"/>
            <a:ext cx="9144000" cy="5562352"/>
          </a:xfrm>
          <a:prstGeom prst="rect">
            <a:avLst/>
          </a:prstGeom>
        </p:spPr>
      </p:pic>
      <p:sp>
        <p:nvSpPr>
          <p:cNvPr id="3" name="TextBox 2"/>
          <p:cNvSpPr txBox="1"/>
          <p:nvPr/>
        </p:nvSpPr>
        <p:spPr>
          <a:xfrm>
            <a:off x="539552" y="260648"/>
            <a:ext cx="6686959" cy="646331"/>
          </a:xfrm>
          <a:prstGeom prst="rect">
            <a:avLst/>
          </a:prstGeom>
          <a:solidFill>
            <a:schemeClr val="accent1">
              <a:alpha val="38000"/>
            </a:schemeClr>
          </a:solidFill>
        </p:spPr>
        <p:txBody>
          <a:bodyPr wrap="none" rtlCol="0">
            <a:spAutoFit/>
          </a:bodyPr>
          <a:lstStyle/>
          <a:p>
            <a:r>
              <a:rPr lang="el-GR" sz="3600" b="1" dirty="0"/>
              <a:t>Ο πρόγονος των χερσαίων φυτών</a:t>
            </a:r>
          </a:p>
        </p:txBody>
      </p:sp>
      <p:sp>
        <p:nvSpPr>
          <p:cNvPr id="4" name="TextBox 3"/>
          <p:cNvSpPr txBox="1"/>
          <p:nvPr/>
        </p:nvSpPr>
        <p:spPr>
          <a:xfrm>
            <a:off x="4644008" y="5301208"/>
            <a:ext cx="936103" cy="261610"/>
          </a:xfrm>
          <a:prstGeom prst="rect">
            <a:avLst/>
          </a:prstGeom>
          <a:solidFill>
            <a:schemeClr val="tx1"/>
          </a:solidFill>
          <a:ln>
            <a:solidFill>
              <a:schemeClr val="bg1"/>
            </a:solidFill>
          </a:ln>
        </p:spPr>
        <p:txBody>
          <a:bodyPr wrap="square" rtlCol="0">
            <a:spAutoFit/>
          </a:bodyPr>
          <a:lstStyle/>
          <a:p>
            <a:r>
              <a:rPr lang="en-US" sz="1100" b="1" dirty="0" err="1">
                <a:solidFill>
                  <a:srgbClr val="00B050"/>
                </a:solidFill>
              </a:rPr>
              <a:t>Viridiplantae</a:t>
            </a:r>
            <a:endParaRPr lang="el-GR" sz="1100" b="1" dirty="0">
              <a:solidFill>
                <a:srgbClr val="00B050"/>
              </a:solidFill>
            </a:endParaRPr>
          </a:p>
        </p:txBody>
      </p:sp>
    </p:spTree>
    <p:extLst>
      <p:ext uri="{BB962C8B-B14F-4D97-AF65-F5344CB8AC3E}">
        <p14:creationId xmlns:p14="http://schemas.microsoft.com/office/powerpoint/2010/main" val="1015986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print"/>
          <a:srcRect/>
          <a:stretch>
            <a:fillRect/>
          </a:stretch>
        </p:blipFill>
        <p:spPr bwMode="auto">
          <a:xfrm>
            <a:off x="107504" y="1556792"/>
            <a:ext cx="4125582" cy="3384376"/>
          </a:xfrm>
          <a:prstGeom prst="rect">
            <a:avLst/>
          </a:prstGeom>
          <a:noFill/>
          <a:ln w="9525">
            <a:noFill/>
            <a:miter lim="800000"/>
            <a:headEnd/>
            <a:tailEnd/>
          </a:ln>
        </p:spPr>
      </p:pic>
      <p:sp>
        <p:nvSpPr>
          <p:cNvPr id="6" name="5 - TextBox"/>
          <p:cNvSpPr txBox="1"/>
          <p:nvPr/>
        </p:nvSpPr>
        <p:spPr>
          <a:xfrm>
            <a:off x="3491880" y="1628800"/>
            <a:ext cx="5184577" cy="3785652"/>
          </a:xfrm>
          <a:prstGeom prst="rect">
            <a:avLst/>
          </a:prstGeom>
          <a:noFill/>
        </p:spPr>
        <p:txBody>
          <a:bodyPr wrap="square" rtlCol="0">
            <a:spAutoFit/>
          </a:bodyPr>
          <a:lstStyle/>
          <a:p>
            <a:pPr algn="r"/>
            <a:r>
              <a:rPr lang="el-GR" sz="4000" b="1" dirty="0">
                <a:solidFill>
                  <a:srgbClr val="99FF33"/>
                </a:solidFill>
              </a:rPr>
              <a:t>Οι 2 πιθανότερες αδελφές  ομάδες</a:t>
            </a:r>
          </a:p>
          <a:p>
            <a:pPr algn="r"/>
            <a:r>
              <a:rPr lang="el-GR" sz="4000" b="1" dirty="0">
                <a:solidFill>
                  <a:srgbClr val="99FF33"/>
                </a:solidFill>
              </a:rPr>
              <a:t>των </a:t>
            </a:r>
            <a:r>
              <a:rPr lang="el-GR" sz="4000" b="1" dirty="0" err="1">
                <a:solidFill>
                  <a:srgbClr val="99FF33"/>
                </a:solidFill>
              </a:rPr>
              <a:t>Εμβρυοφύτων</a:t>
            </a:r>
            <a:r>
              <a:rPr lang="el-GR" sz="4000" b="1" dirty="0">
                <a:solidFill>
                  <a:srgbClr val="99FF33"/>
                </a:solidFill>
              </a:rPr>
              <a:t>:</a:t>
            </a:r>
          </a:p>
          <a:p>
            <a:pPr algn="r"/>
            <a:endParaRPr lang="el-GR" sz="4000" b="1" dirty="0">
              <a:solidFill>
                <a:srgbClr val="99FF33"/>
              </a:solidFill>
            </a:endParaRPr>
          </a:p>
          <a:p>
            <a:pPr algn="r">
              <a:buFont typeface="Arial" pitchFamily="34" charset="0"/>
              <a:buChar char="•"/>
            </a:pPr>
            <a:r>
              <a:rPr lang="en-US" sz="4000" b="1" dirty="0" err="1">
                <a:solidFill>
                  <a:srgbClr val="00B0F0"/>
                </a:solidFill>
              </a:rPr>
              <a:t>Coleochaete</a:t>
            </a:r>
            <a:endParaRPr lang="en-US" sz="4000" b="1" dirty="0">
              <a:solidFill>
                <a:srgbClr val="00B0F0"/>
              </a:solidFill>
            </a:endParaRPr>
          </a:p>
          <a:p>
            <a:pPr algn="r">
              <a:buFont typeface="Arial" pitchFamily="34" charset="0"/>
              <a:buChar char="•"/>
            </a:pPr>
            <a:r>
              <a:rPr lang="en-US" sz="4000" b="1" dirty="0" err="1">
                <a:solidFill>
                  <a:srgbClr val="00B0F0"/>
                </a:solidFill>
              </a:rPr>
              <a:t>Chara</a:t>
            </a:r>
            <a:endParaRPr lang="en-US" sz="4000" b="1" dirty="0">
              <a:solidFill>
                <a:srgbClr val="00B0F0"/>
              </a:solidFill>
            </a:endParaRPr>
          </a:p>
        </p:txBody>
      </p:sp>
    </p:spTree>
    <p:extLst>
      <p:ext uri="{BB962C8B-B14F-4D97-AF65-F5344CB8AC3E}">
        <p14:creationId xmlns:p14="http://schemas.microsoft.com/office/powerpoint/2010/main" val="1015986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1096489"/>
            <a:ext cx="9144000" cy="5284839"/>
          </a:xfrm>
          <a:prstGeom prst="rect">
            <a:avLst/>
          </a:prstGeom>
        </p:spPr>
      </p:pic>
      <p:sp>
        <p:nvSpPr>
          <p:cNvPr id="3" name="2 - Ορθογώνιο"/>
          <p:cNvSpPr/>
          <p:nvPr/>
        </p:nvSpPr>
        <p:spPr>
          <a:xfrm>
            <a:off x="683568" y="188640"/>
            <a:ext cx="2294411" cy="584775"/>
          </a:xfrm>
          <a:prstGeom prst="rect">
            <a:avLst/>
          </a:prstGeom>
        </p:spPr>
        <p:txBody>
          <a:bodyPr wrap="none">
            <a:spAutoFit/>
          </a:bodyPr>
          <a:lstStyle/>
          <a:p>
            <a:r>
              <a:rPr lang="en-US" sz="3200" b="1" i="1" dirty="0" err="1"/>
              <a:t>Coleochaete</a:t>
            </a:r>
            <a:endParaRPr lang="en-US" sz="3200" i="1" dirty="0"/>
          </a:p>
        </p:txBody>
      </p:sp>
    </p:spTree>
    <p:extLst>
      <p:ext uri="{BB962C8B-B14F-4D97-AF65-F5344CB8AC3E}">
        <p14:creationId xmlns:p14="http://schemas.microsoft.com/office/powerpoint/2010/main" val="1455302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0" y="21396"/>
            <a:ext cx="8211792" cy="5567844"/>
          </a:xfrm>
          <a:prstGeom prst="rect">
            <a:avLst/>
          </a:prstGeom>
        </p:spPr>
      </p:pic>
      <p:pic>
        <p:nvPicPr>
          <p:cNvPr id="3" name="Εικόνα 2"/>
          <p:cNvPicPr>
            <a:picLocks noChangeAspect="1"/>
          </p:cNvPicPr>
          <p:nvPr/>
        </p:nvPicPr>
        <p:blipFill>
          <a:blip r:embed="rId4" cstate="screen"/>
          <a:stretch>
            <a:fillRect/>
          </a:stretch>
        </p:blipFill>
        <p:spPr>
          <a:xfrm>
            <a:off x="5688000" y="5567845"/>
            <a:ext cx="3456000" cy="1260000"/>
          </a:xfrm>
          <a:prstGeom prst="rect">
            <a:avLst/>
          </a:prstGeom>
        </p:spPr>
      </p:pic>
      <p:sp>
        <p:nvSpPr>
          <p:cNvPr id="4" name="3 - Ορθογώνιο"/>
          <p:cNvSpPr/>
          <p:nvPr/>
        </p:nvSpPr>
        <p:spPr>
          <a:xfrm>
            <a:off x="3419872" y="116632"/>
            <a:ext cx="1191352" cy="584775"/>
          </a:xfrm>
          <a:prstGeom prst="rect">
            <a:avLst/>
          </a:prstGeom>
          <a:solidFill>
            <a:srgbClr val="006600"/>
          </a:solidFill>
        </p:spPr>
        <p:txBody>
          <a:bodyPr wrap="none">
            <a:spAutoFit/>
          </a:bodyPr>
          <a:lstStyle/>
          <a:p>
            <a:r>
              <a:rPr lang="en-US" sz="3200" b="1" i="1" dirty="0" err="1"/>
              <a:t>Chara</a:t>
            </a:r>
            <a:endParaRPr lang="en-US" sz="3200" i="1" dirty="0"/>
          </a:p>
        </p:txBody>
      </p:sp>
    </p:spTree>
    <p:extLst>
      <p:ext uri="{BB962C8B-B14F-4D97-AF65-F5344CB8AC3E}">
        <p14:creationId xmlns:p14="http://schemas.microsoft.com/office/powerpoint/2010/main" val="3194063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screen"/>
          <a:stretch>
            <a:fillRect/>
          </a:stretch>
        </p:blipFill>
        <p:spPr>
          <a:xfrm>
            <a:off x="395536" y="0"/>
            <a:ext cx="4968000" cy="6858000"/>
          </a:xfrm>
          <a:prstGeom prst="rect">
            <a:avLst/>
          </a:prstGeom>
        </p:spPr>
      </p:pic>
      <p:pic>
        <p:nvPicPr>
          <p:cNvPr id="3" name="Εικόνα 2"/>
          <p:cNvPicPr>
            <a:picLocks noChangeAspect="1"/>
          </p:cNvPicPr>
          <p:nvPr/>
        </p:nvPicPr>
        <p:blipFill>
          <a:blip r:embed="rId4" cstate="screen"/>
          <a:stretch>
            <a:fillRect/>
          </a:stretch>
        </p:blipFill>
        <p:spPr>
          <a:xfrm>
            <a:off x="5220072" y="4432929"/>
            <a:ext cx="3923928" cy="2452455"/>
          </a:xfrm>
          <a:prstGeom prst="rect">
            <a:avLst/>
          </a:prstGeom>
        </p:spPr>
      </p:pic>
    </p:spTree>
    <p:extLst>
      <p:ext uri="{BB962C8B-B14F-4D97-AF65-F5344CB8AC3E}">
        <p14:creationId xmlns:p14="http://schemas.microsoft.com/office/powerpoint/2010/main" val="1150408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896784" y="61908"/>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dirty="0">
                <a:latin typeface="Arial" pitchFamily="34" charset="0"/>
                <a:ea typeface="msgothic" charset="0"/>
                <a:cs typeface="msgothic" charset="0"/>
              </a:rPr>
              <a:t>The cell walls of some </a:t>
            </a:r>
            <a:r>
              <a:rPr lang="en-GB" b="1" dirty="0" err="1">
                <a:latin typeface="Arial" pitchFamily="34" charset="0"/>
                <a:ea typeface="msgothic" charset="0"/>
                <a:cs typeface="msgothic" charset="0"/>
              </a:rPr>
              <a:t>charophycean</a:t>
            </a:r>
            <a:r>
              <a:rPr lang="en-GB" b="1" dirty="0">
                <a:latin typeface="Arial" pitchFamily="34" charset="0"/>
                <a:ea typeface="msgothic" charset="0"/>
                <a:cs typeface="msgothic" charset="0"/>
              </a:rPr>
              <a:t> green algae</a:t>
            </a:r>
          </a:p>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dirty="0">
                <a:latin typeface="Arial" pitchFamily="34" charset="0"/>
                <a:ea typeface="msgothic" charset="0"/>
                <a:cs typeface="msgothic" charset="0"/>
              </a:rPr>
              <a:t>contain cell wall components common to land plants </a:t>
            </a:r>
          </a:p>
        </p:txBody>
      </p:sp>
      <p:pic>
        <p:nvPicPr>
          <p:cNvPr id="3074" name="Picture 2"/>
          <p:cNvPicPr>
            <a:picLocks noChangeAspect="1" noChangeArrowheads="1"/>
          </p:cNvPicPr>
          <p:nvPr/>
        </p:nvPicPr>
        <p:blipFill>
          <a:blip r:embed="rId3" cstate="screen"/>
          <a:srcRect/>
          <a:stretch>
            <a:fillRect/>
          </a:stretch>
        </p:blipFill>
        <p:spPr bwMode="auto">
          <a:xfrm>
            <a:off x="179512" y="5661248"/>
            <a:ext cx="816480" cy="881373"/>
          </a:xfrm>
          <a:prstGeom prst="rect">
            <a:avLst/>
          </a:prstGeom>
          <a:noFill/>
          <a:ln w="9525">
            <a:noFill/>
            <a:round/>
            <a:headEnd/>
            <a:tailEnd/>
          </a:ln>
          <a:effectLst/>
        </p:spPr>
      </p:pic>
      <p:pic>
        <p:nvPicPr>
          <p:cNvPr id="3075" name="Picture 3"/>
          <p:cNvPicPr>
            <a:picLocks noChangeAspect="1" noChangeArrowheads="1"/>
          </p:cNvPicPr>
          <p:nvPr/>
        </p:nvPicPr>
        <p:blipFill>
          <a:blip r:embed="rId4" cstate="screen"/>
          <a:srcRect/>
          <a:stretch>
            <a:fillRect/>
          </a:stretch>
        </p:blipFill>
        <p:spPr bwMode="auto">
          <a:xfrm>
            <a:off x="0" y="692696"/>
            <a:ext cx="5788800" cy="4893634"/>
          </a:xfrm>
          <a:prstGeom prst="rect">
            <a:avLst/>
          </a:prstGeom>
          <a:noFill/>
          <a:ln w="9525">
            <a:noFill/>
            <a:round/>
            <a:headEnd/>
            <a:tailEnd/>
          </a:ln>
          <a:effectLst/>
        </p:spPr>
      </p:pic>
      <p:sp>
        <p:nvSpPr>
          <p:cNvPr id="3076" name="Text Box 4"/>
          <p:cNvSpPr txBox="1">
            <a:spLocks noChangeArrowheads="1"/>
          </p:cNvSpPr>
          <p:nvPr/>
        </p:nvSpPr>
        <p:spPr bwMode="auto">
          <a:xfrm>
            <a:off x="1115616"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latin typeface="Arial" pitchFamily="34" charset="0"/>
                <a:ea typeface="msgothic" charset="0"/>
                <a:cs typeface="msgothic" charset="0"/>
              </a:rPr>
              <a:t>Iben</a:t>
            </a:r>
            <a:r>
              <a:rPr lang="en-GB" sz="1100" b="1" dirty="0">
                <a:latin typeface="Arial" pitchFamily="34" charset="0"/>
                <a:ea typeface="msgothic" charset="0"/>
                <a:cs typeface="msgothic" charset="0"/>
              </a:rPr>
              <a:t> </a:t>
            </a:r>
            <a:r>
              <a:rPr lang="en-GB" sz="1100" b="1" dirty="0" err="1">
                <a:latin typeface="Arial" pitchFamily="34" charset="0"/>
                <a:ea typeface="msgothic" charset="0"/>
                <a:cs typeface="msgothic" charset="0"/>
              </a:rPr>
              <a:t>Sørensen</a:t>
            </a:r>
            <a:r>
              <a:rPr lang="en-GB" sz="1100" b="1" dirty="0">
                <a:latin typeface="Arial" pitchFamily="34" charset="0"/>
                <a:ea typeface="msgothic" charset="0"/>
                <a:cs typeface="msgothic" charset="0"/>
              </a:rPr>
              <a:t> et al. Plant Physiol. 2010;153:366-372</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pitchFamily="34" charset="0"/>
                <a:ea typeface="msgothic" charset="0"/>
                <a:cs typeface="msgothic" charset="0"/>
              </a:rPr>
              <a:t>©2010 by American Society of Plant Biologists</a:t>
            </a:r>
          </a:p>
        </p:txBody>
      </p:sp>
      <p:sp>
        <p:nvSpPr>
          <p:cNvPr id="7" name="Rectangle 6"/>
          <p:cNvSpPr/>
          <p:nvPr/>
        </p:nvSpPr>
        <p:spPr>
          <a:xfrm>
            <a:off x="5940152" y="1268760"/>
            <a:ext cx="3024336" cy="5447645"/>
          </a:xfrm>
          <a:prstGeom prst="rect">
            <a:avLst/>
          </a:prstGeom>
        </p:spPr>
        <p:txBody>
          <a:bodyPr wrap="square">
            <a:spAutoFit/>
          </a:bodyPr>
          <a:lstStyle/>
          <a:p>
            <a:r>
              <a:rPr lang="fr-FR" sz="1200" dirty="0"/>
              <a:t>Figure 2. The </a:t>
            </a:r>
            <a:r>
              <a:rPr lang="fr-FR" sz="1200" dirty="0" err="1"/>
              <a:t>cell</a:t>
            </a:r>
            <a:r>
              <a:rPr lang="fr-FR" sz="1200" dirty="0"/>
              <a:t> </a:t>
            </a:r>
            <a:r>
              <a:rPr lang="fr-FR" sz="1200" dirty="0" err="1"/>
              <a:t>walls</a:t>
            </a:r>
            <a:r>
              <a:rPr lang="fr-FR" sz="1200" dirty="0"/>
              <a:t> of </a:t>
            </a:r>
            <a:r>
              <a:rPr lang="fr-FR" sz="1200" dirty="0" err="1"/>
              <a:t>some</a:t>
            </a:r>
            <a:r>
              <a:rPr lang="fr-FR" sz="1200" dirty="0"/>
              <a:t> </a:t>
            </a:r>
            <a:r>
              <a:rPr lang="fr-FR" sz="1200" dirty="0" err="1"/>
              <a:t>charopycean</a:t>
            </a:r>
            <a:r>
              <a:rPr lang="fr-FR" sz="1200" dirty="0"/>
              <a:t> green </a:t>
            </a:r>
            <a:r>
              <a:rPr lang="fr-FR" sz="1200" dirty="0" err="1"/>
              <a:t>algae</a:t>
            </a:r>
            <a:r>
              <a:rPr lang="fr-FR" sz="1200" dirty="0"/>
              <a:t> </a:t>
            </a:r>
            <a:r>
              <a:rPr lang="fr-FR" sz="1200" dirty="0" err="1"/>
              <a:t>contain</a:t>
            </a:r>
            <a:r>
              <a:rPr lang="fr-FR" sz="1200" dirty="0"/>
              <a:t> </a:t>
            </a:r>
            <a:r>
              <a:rPr lang="fr-FR" sz="1200" dirty="0" err="1"/>
              <a:t>cell</a:t>
            </a:r>
            <a:r>
              <a:rPr lang="fr-FR" sz="1200" dirty="0"/>
              <a:t> </a:t>
            </a:r>
            <a:r>
              <a:rPr lang="fr-FR" sz="1200" dirty="0" err="1"/>
              <a:t>wall</a:t>
            </a:r>
            <a:r>
              <a:rPr lang="fr-FR" sz="1200" dirty="0"/>
              <a:t> components </a:t>
            </a:r>
            <a:r>
              <a:rPr lang="fr-FR" sz="1200" dirty="0" err="1"/>
              <a:t>common</a:t>
            </a:r>
            <a:r>
              <a:rPr lang="fr-FR" sz="1200" dirty="0"/>
              <a:t> to land plants. A, A </a:t>
            </a:r>
            <a:r>
              <a:rPr lang="fr-FR" sz="1200" dirty="0" err="1"/>
              <a:t>recently</a:t>
            </a:r>
            <a:r>
              <a:rPr lang="fr-FR" sz="1200" dirty="0"/>
              <a:t> </a:t>
            </a:r>
            <a:r>
              <a:rPr lang="fr-FR" sz="1200" dirty="0" err="1"/>
              <a:t>divided</a:t>
            </a:r>
            <a:r>
              <a:rPr lang="fr-FR" sz="1200" dirty="0"/>
              <a:t> </a:t>
            </a:r>
            <a:r>
              <a:rPr lang="fr-FR" sz="1200" i="1" dirty="0"/>
              <a:t>P. </a:t>
            </a:r>
            <a:r>
              <a:rPr lang="fr-FR" sz="1200" i="1" dirty="0" err="1"/>
              <a:t>margaritaceum</a:t>
            </a:r>
            <a:r>
              <a:rPr lang="fr-FR" sz="1200" dirty="0"/>
              <a:t> </a:t>
            </a:r>
            <a:r>
              <a:rPr lang="fr-FR" sz="1200" dirty="0" err="1"/>
              <a:t>cell</a:t>
            </a:r>
            <a:r>
              <a:rPr lang="fr-FR" sz="1200" dirty="0"/>
              <a:t> </a:t>
            </a:r>
            <a:r>
              <a:rPr lang="fr-FR" sz="1200" dirty="0" err="1"/>
              <a:t>labeled</a:t>
            </a:r>
            <a:r>
              <a:rPr lang="fr-FR" sz="1200" dirty="0"/>
              <a:t> (green) </a:t>
            </a:r>
            <a:r>
              <a:rPr lang="fr-FR" sz="1200" dirty="0" err="1"/>
              <a:t>with</a:t>
            </a:r>
            <a:r>
              <a:rPr lang="fr-FR" sz="1200" dirty="0"/>
              <a:t> the </a:t>
            </a:r>
            <a:r>
              <a:rPr lang="fr-FR" sz="1200" dirty="0" err="1"/>
              <a:t>anti-HG</a:t>
            </a:r>
            <a:r>
              <a:rPr lang="fr-FR" sz="1200" dirty="0"/>
              <a:t> </a:t>
            </a:r>
            <a:r>
              <a:rPr lang="fr-FR" sz="1200" dirty="0" err="1"/>
              <a:t>antibody</a:t>
            </a:r>
            <a:r>
              <a:rPr lang="fr-FR" sz="1200" dirty="0"/>
              <a:t> LM18. The </a:t>
            </a:r>
            <a:r>
              <a:rPr lang="fr-FR" sz="1200" dirty="0" err="1"/>
              <a:t>red</a:t>
            </a:r>
            <a:r>
              <a:rPr lang="fr-FR" sz="1200" dirty="0"/>
              <a:t> </a:t>
            </a:r>
            <a:r>
              <a:rPr lang="fr-FR" sz="1200" dirty="0" err="1"/>
              <a:t>color</a:t>
            </a:r>
            <a:r>
              <a:rPr lang="fr-FR" sz="1200" dirty="0"/>
              <a:t> </a:t>
            </a:r>
            <a:r>
              <a:rPr lang="fr-FR" sz="1200" dirty="0" err="1"/>
              <a:t>results</a:t>
            </a:r>
            <a:r>
              <a:rPr lang="fr-FR" sz="1200" dirty="0"/>
              <a:t> </a:t>
            </a:r>
            <a:r>
              <a:rPr lang="fr-FR" sz="1200" dirty="0" err="1"/>
              <a:t>from</a:t>
            </a:r>
            <a:r>
              <a:rPr lang="fr-FR" sz="1200" dirty="0"/>
              <a:t> the </a:t>
            </a:r>
            <a:r>
              <a:rPr lang="fr-FR" sz="1200" dirty="0" err="1"/>
              <a:t>autofluorescence</a:t>
            </a:r>
            <a:r>
              <a:rPr lang="fr-FR" sz="1200" dirty="0"/>
              <a:t> of </a:t>
            </a:r>
            <a:r>
              <a:rPr lang="fr-FR" sz="1200" dirty="0" err="1"/>
              <a:t>chlorophyll</a:t>
            </a:r>
            <a:r>
              <a:rPr lang="fr-FR" sz="1200" dirty="0"/>
              <a:t>. The live </a:t>
            </a:r>
            <a:r>
              <a:rPr lang="fr-FR" sz="1200" dirty="0" err="1"/>
              <a:t>cell</a:t>
            </a:r>
            <a:r>
              <a:rPr lang="fr-FR" sz="1200" dirty="0"/>
              <a:t> </a:t>
            </a:r>
            <a:r>
              <a:rPr lang="fr-FR" sz="1200" dirty="0" err="1"/>
              <a:t>was</a:t>
            </a:r>
            <a:r>
              <a:rPr lang="fr-FR" sz="1200" dirty="0"/>
              <a:t> </a:t>
            </a:r>
            <a:r>
              <a:rPr lang="fr-FR" sz="1200" dirty="0" err="1"/>
              <a:t>imaged</a:t>
            </a:r>
            <a:r>
              <a:rPr lang="fr-FR" sz="1200" dirty="0"/>
              <a:t> by </a:t>
            </a:r>
            <a:r>
              <a:rPr lang="fr-FR" sz="1200" dirty="0" err="1"/>
              <a:t>confocal</a:t>
            </a:r>
            <a:r>
              <a:rPr lang="fr-FR" sz="1200" dirty="0"/>
              <a:t> laser </a:t>
            </a:r>
            <a:r>
              <a:rPr lang="fr-FR" sz="1200" dirty="0" err="1"/>
              <a:t>microscopy</a:t>
            </a:r>
            <a:r>
              <a:rPr lang="fr-FR" sz="1200" dirty="0"/>
              <a:t> (CLSM) 12 h </a:t>
            </a:r>
            <a:r>
              <a:rPr lang="fr-FR" sz="1200" dirty="0" err="1"/>
              <a:t>after</a:t>
            </a:r>
            <a:r>
              <a:rPr lang="fr-FR" sz="1200" dirty="0"/>
              <a:t> </a:t>
            </a:r>
            <a:r>
              <a:rPr lang="fr-FR" sz="1200" dirty="0" err="1"/>
              <a:t>labeling</a:t>
            </a:r>
            <a:r>
              <a:rPr lang="fr-FR" sz="1200" dirty="0"/>
              <a:t>. Bar = 10 </a:t>
            </a:r>
            <a:r>
              <a:rPr lang="el-GR" sz="1200" i="1" dirty="0"/>
              <a:t>μ</a:t>
            </a:r>
            <a:r>
              <a:rPr lang="fr-FR" sz="1200" dirty="0"/>
              <a:t>m. B, A section </a:t>
            </a:r>
            <a:r>
              <a:rPr lang="fr-FR" sz="1200" dirty="0" err="1"/>
              <a:t>through</a:t>
            </a:r>
            <a:r>
              <a:rPr lang="fr-FR" sz="1200" dirty="0"/>
              <a:t> the apical </a:t>
            </a:r>
            <a:r>
              <a:rPr lang="fr-FR" sz="1200" dirty="0" err="1"/>
              <a:t>region</a:t>
            </a:r>
            <a:r>
              <a:rPr lang="fr-FR" sz="1200" dirty="0"/>
              <a:t> of </a:t>
            </a:r>
            <a:r>
              <a:rPr lang="fr-FR" sz="1200" i="1" dirty="0"/>
              <a:t>C. </a:t>
            </a:r>
            <a:r>
              <a:rPr lang="fr-FR" sz="1200" i="1" dirty="0" err="1"/>
              <a:t>corallina</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t>
            </a:r>
            <a:r>
              <a:rPr lang="fr-FR" sz="1200" dirty="0" err="1"/>
              <a:t>anti-HG</a:t>
            </a:r>
            <a:r>
              <a:rPr lang="fr-FR" sz="1200" dirty="0"/>
              <a:t> </a:t>
            </a:r>
            <a:r>
              <a:rPr lang="fr-FR" sz="1200" dirty="0" err="1"/>
              <a:t>antibody</a:t>
            </a:r>
            <a:r>
              <a:rPr lang="fr-FR" sz="1200" dirty="0"/>
              <a:t> JIM5. Bar = 50 </a:t>
            </a:r>
            <a:r>
              <a:rPr lang="el-GR" sz="1200" i="1" dirty="0"/>
              <a:t>μ</a:t>
            </a:r>
            <a:r>
              <a:rPr lang="fr-FR" sz="1200" dirty="0"/>
              <a:t>m. C, The </a:t>
            </a:r>
            <a:r>
              <a:rPr lang="fr-FR" sz="1200" dirty="0" err="1"/>
              <a:t>thallus</a:t>
            </a:r>
            <a:r>
              <a:rPr lang="fr-FR" sz="1200" dirty="0"/>
              <a:t> of </a:t>
            </a:r>
            <a:r>
              <a:rPr lang="fr-FR" sz="1200" i="1" dirty="0" err="1"/>
              <a:t>Coleochaete</a:t>
            </a:r>
            <a:r>
              <a:rPr lang="fr-FR" sz="1200" i="1" dirty="0"/>
              <a:t> </a:t>
            </a:r>
            <a:r>
              <a:rPr lang="fr-FR" sz="1200" i="1" dirty="0" err="1"/>
              <a:t>orbicularis</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t>
            </a:r>
            <a:r>
              <a:rPr lang="fr-FR" sz="1200" dirty="0" err="1"/>
              <a:t>anti-HG</a:t>
            </a:r>
            <a:r>
              <a:rPr lang="fr-FR" sz="1200" dirty="0"/>
              <a:t> </a:t>
            </a:r>
            <a:r>
              <a:rPr lang="fr-FR" sz="1200" dirty="0" err="1"/>
              <a:t>antibody</a:t>
            </a:r>
            <a:r>
              <a:rPr lang="fr-FR" sz="1200" dirty="0"/>
              <a:t> JIM5. CLSM image of live </a:t>
            </a:r>
            <a:r>
              <a:rPr lang="fr-FR" sz="1200" dirty="0" err="1"/>
              <a:t>cell</a:t>
            </a:r>
            <a:r>
              <a:rPr lang="fr-FR" sz="1200" dirty="0"/>
              <a:t> 6 h </a:t>
            </a:r>
            <a:r>
              <a:rPr lang="fr-FR" sz="1200" dirty="0" err="1"/>
              <a:t>after</a:t>
            </a:r>
            <a:r>
              <a:rPr lang="fr-FR" sz="1200" dirty="0"/>
              <a:t> </a:t>
            </a:r>
            <a:r>
              <a:rPr lang="fr-FR" sz="1200" dirty="0" err="1"/>
              <a:t>labeling</a:t>
            </a:r>
            <a:r>
              <a:rPr lang="fr-FR" sz="1200" dirty="0"/>
              <a:t>. </a:t>
            </a:r>
            <a:r>
              <a:rPr lang="fr-FR" sz="1200" dirty="0" err="1"/>
              <a:t>Autofluorescence</a:t>
            </a:r>
            <a:r>
              <a:rPr lang="fr-FR" sz="1200" dirty="0"/>
              <a:t> of </a:t>
            </a:r>
            <a:r>
              <a:rPr lang="fr-FR" sz="1200" dirty="0" err="1"/>
              <a:t>chlorophyll</a:t>
            </a:r>
            <a:r>
              <a:rPr lang="fr-FR" sz="1200" dirty="0"/>
              <a:t> </a:t>
            </a:r>
            <a:r>
              <a:rPr lang="fr-FR" sz="1200" dirty="0" err="1"/>
              <a:t>is</a:t>
            </a:r>
            <a:r>
              <a:rPr lang="fr-FR" sz="1200" dirty="0"/>
              <a:t> </a:t>
            </a:r>
            <a:r>
              <a:rPr lang="fr-FR" sz="1200" dirty="0" err="1"/>
              <a:t>also</a:t>
            </a:r>
            <a:r>
              <a:rPr lang="fr-FR" sz="1200" dirty="0"/>
              <a:t> visible (green). Bar = 40 </a:t>
            </a:r>
            <a:r>
              <a:rPr lang="el-GR" sz="1200" i="1" dirty="0"/>
              <a:t>μ</a:t>
            </a:r>
            <a:r>
              <a:rPr lang="fr-FR" sz="1200" dirty="0"/>
              <a:t>m. D, The surface of </a:t>
            </a:r>
            <a:r>
              <a:rPr lang="fr-FR" sz="1200" i="1" dirty="0" err="1"/>
              <a:t>Pleurotaenium</a:t>
            </a:r>
            <a:r>
              <a:rPr lang="fr-FR" sz="1200" i="1" dirty="0"/>
              <a:t> </a:t>
            </a:r>
            <a:r>
              <a:rPr lang="fr-FR" sz="1200" i="1" dirty="0" err="1"/>
              <a:t>trabecula</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anti-</a:t>
            </a:r>
            <a:r>
              <a:rPr lang="fr-FR" sz="1200" dirty="0" err="1"/>
              <a:t>arabinogalactan</a:t>
            </a:r>
            <a:r>
              <a:rPr lang="fr-FR" sz="1200" dirty="0"/>
              <a:t> </a:t>
            </a:r>
            <a:r>
              <a:rPr lang="fr-FR" sz="1200" dirty="0" err="1"/>
              <a:t>protein</a:t>
            </a:r>
            <a:r>
              <a:rPr lang="fr-FR" sz="1200" dirty="0"/>
              <a:t> </a:t>
            </a:r>
            <a:r>
              <a:rPr lang="fr-FR" sz="1200" dirty="0" err="1"/>
              <a:t>antibody</a:t>
            </a:r>
            <a:r>
              <a:rPr lang="fr-FR" sz="1200" dirty="0"/>
              <a:t> JIM13. The </a:t>
            </a:r>
            <a:r>
              <a:rPr lang="fr-FR" sz="1200" dirty="0" err="1"/>
              <a:t>punctate</a:t>
            </a:r>
            <a:r>
              <a:rPr lang="fr-FR" sz="1200" dirty="0"/>
              <a:t> </a:t>
            </a:r>
            <a:r>
              <a:rPr lang="fr-FR" sz="1200" dirty="0" err="1"/>
              <a:t>labeling</a:t>
            </a:r>
            <a:r>
              <a:rPr lang="fr-FR" sz="1200" dirty="0"/>
              <a:t> zones </a:t>
            </a:r>
            <a:r>
              <a:rPr lang="fr-FR" sz="1200" dirty="0" err="1"/>
              <a:t>represent</a:t>
            </a:r>
            <a:r>
              <a:rPr lang="fr-FR" sz="1200" dirty="0"/>
              <a:t> the </a:t>
            </a:r>
            <a:r>
              <a:rPr lang="fr-FR" sz="1200" dirty="0" err="1"/>
              <a:t>aggregation</a:t>
            </a:r>
            <a:r>
              <a:rPr lang="fr-FR" sz="1200" dirty="0"/>
              <a:t> of </a:t>
            </a:r>
            <a:r>
              <a:rPr lang="fr-FR" sz="1200" dirty="0" err="1"/>
              <a:t>stiff</a:t>
            </a:r>
            <a:r>
              <a:rPr lang="fr-FR" sz="1200" dirty="0"/>
              <a:t> </a:t>
            </a:r>
            <a:r>
              <a:rPr lang="fr-FR" sz="1200" dirty="0" err="1"/>
              <a:t>hairs</a:t>
            </a:r>
            <a:r>
              <a:rPr lang="fr-FR" sz="1200" dirty="0"/>
              <a:t> </a:t>
            </a:r>
            <a:r>
              <a:rPr lang="fr-FR" sz="1200" dirty="0" err="1"/>
              <a:t>found</a:t>
            </a:r>
            <a:r>
              <a:rPr lang="fr-FR" sz="1200" dirty="0"/>
              <a:t> on the </a:t>
            </a:r>
            <a:r>
              <a:rPr lang="fr-FR" sz="1200" dirty="0" err="1"/>
              <a:t>outer</a:t>
            </a:r>
            <a:r>
              <a:rPr lang="fr-FR" sz="1200" dirty="0"/>
              <a:t> </a:t>
            </a:r>
            <a:r>
              <a:rPr lang="fr-FR" sz="1200" dirty="0" err="1"/>
              <a:t>region</a:t>
            </a:r>
            <a:r>
              <a:rPr lang="fr-FR" sz="1200" dirty="0"/>
              <a:t> of </a:t>
            </a:r>
            <a:r>
              <a:rPr lang="fr-FR" sz="1200" dirty="0" err="1"/>
              <a:t>wall</a:t>
            </a:r>
            <a:r>
              <a:rPr lang="fr-FR" sz="1200" dirty="0"/>
              <a:t> pores </a:t>
            </a:r>
            <a:r>
              <a:rPr lang="fr-FR" sz="1200" dirty="0" err="1"/>
              <a:t>found</a:t>
            </a:r>
            <a:r>
              <a:rPr lang="fr-FR" sz="1200" dirty="0"/>
              <a:t> on the </a:t>
            </a:r>
            <a:r>
              <a:rPr lang="fr-FR" sz="1200" dirty="0" err="1"/>
              <a:t>secondary</a:t>
            </a:r>
            <a:r>
              <a:rPr lang="fr-FR" sz="1200" dirty="0"/>
              <a:t> </a:t>
            </a:r>
            <a:r>
              <a:rPr lang="fr-FR" sz="1200" dirty="0" err="1"/>
              <a:t>cell</a:t>
            </a:r>
            <a:r>
              <a:rPr lang="fr-FR" sz="1200" dirty="0"/>
              <a:t> </a:t>
            </a:r>
            <a:r>
              <a:rPr lang="fr-FR" sz="1200" dirty="0" err="1"/>
              <a:t>wall</a:t>
            </a:r>
            <a:r>
              <a:rPr lang="fr-FR" sz="1200" dirty="0"/>
              <a:t>. CLSM image of live </a:t>
            </a:r>
            <a:r>
              <a:rPr lang="fr-FR" sz="1200" dirty="0" err="1"/>
              <a:t>cell</a:t>
            </a:r>
            <a:r>
              <a:rPr lang="fr-FR" sz="1200" dirty="0"/>
              <a:t> 2 h </a:t>
            </a:r>
            <a:r>
              <a:rPr lang="fr-FR" sz="1200" dirty="0" err="1"/>
              <a:t>after</a:t>
            </a:r>
            <a:r>
              <a:rPr lang="fr-FR" sz="1200" dirty="0"/>
              <a:t> </a:t>
            </a:r>
            <a:r>
              <a:rPr lang="fr-FR" sz="1200" dirty="0" err="1"/>
              <a:t>labeling</a:t>
            </a:r>
            <a:r>
              <a:rPr lang="fr-FR" sz="1200" dirty="0"/>
              <a:t>. Bar = 25 </a:t>
            </a:r>
            <a:r>
              <a:rPr lang="el-GR" sz="1200" i="1" dirty="0"/>
              <a:t>μ</a:t>
            </a:r>
            <a:r>
              <a:rPr lang="fr-FR" sz="1200" dirty="0"/>
              <a:t>m. E, The </a:t>
            </a:r>
            <a:r>
              <a:rPr lang="fr-FR" sz="1200" dirty="0" err="1"/>
              <a:t>rhizoid</a:t>
            </a:r>
            <a:r>
              <a:rPr lang="fr-FR" sz="1200" dirty="0"/>
              <a:t> of </a:t>
            </a:r>
            <a:r>
              <a:rPr lang="fr-FR" sz="1200" i="1" dirty="0" err="1"/>
              <a:t>Spirogyra</a:t>
            </a:r>
            <a:r>
              <a:rPr lang="fr-FR" sz="1200" dirty="0"/>
              <a:t> </a:t>
            </a:r>
            <a:r>
              <a:rPr lang="fr-FR" sz="1200" dirty="0" err="1"/>
              <a:t>sp</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anti-</a:t>
            </a:r>
            <a:r>
              <a:rPr lang="fr-FR" sz="1200" dirty="0" err="1"/>
              <a:t>arabinogalactan</a:t>
            </a:r>
            <a:r>
              <a:rPr lang="fr-FR" sz="1200" dirty="0"/>
              <a:t> </a:t>
            </a:r>
            <a:r>
              <a:rPr lang="fr-FR" sz="1200" dirty="0" err="1"/>
              <a:t>protein</a:t>
            </a:r>
            <a:r>
              <a:rPr lang="fr-FR" sz="1200" dirty="0"/>
              <a:t> </a:t>
            </a:r>
            <a:r>
              <a:rPr lang="fr-FR" sz="1200" dirty="0" err="1"/>
              <a:t>antibody</a:t>
            </a:r>
            <a:r>
              <a:rPr lang="fr-FR" sz="1200" dirty="0"/>
              <a:t> JIM16. CLSM of live </a:t>
            </a:r>
            <a:r>
              <a:rPr lang="fr-FR" sz="1200" dirty="0" err="1"/>
              <a:t>rhizoid</a:t>
            </a:r>
            <a:r>
              <a:rPr lang="fr-FR" sz="1200" dirty="0"/>
              <a:t>. Bar = 25 </a:t>
            </a:r>
            <a:r>
              <a:rPr lang="el-GR" sz="1200" i="1" dirty="0"/>
              <a:t>μ</a:t>
            </a:r>
            <a:r>
              <a:rPr lang="fr-FR" sz="1200" dirty="0"/>
              <a:t>m. F, </a:t>
            </a:r>
            <a:r>
              <a:rPr lang="fr-FR" sz="1200" i="1" dirty="0" err="1"/>
              <a:t>Chlorokybus</a:t>
            </a:r>
            <a:r>
              <a:rPr lang="fr-FR" sz="1200" i="1" dirty="0"/>
              <a:t> </a:t>
            </a:r>
            <a:r>
              <a:rPr lang="fr-FR" sz="1200" i="1" dirty="0" err="1"/>
              <a:t>atmophyticus</a:t>
            </a:r>
            <a:r>
              <a:rPr lang="fr-FR" sz="1200" dirty="0"/>
              <a:t> </a:t>
            </a:r>
            <a:r>
              <a:rPr lang="fr-FR" sz="1200" dirty="0" err="1"/>
              <a:t>labeled</a:t>
            </a:r>
            <a:r>
              <a:rPr lang="fr-FR" sz="1200" dirty="0"/>
              <a:t> (</a:t>
            </a:r>
            <a:r>
              <a:rPr lang="fr-FR" sz="1200" dirty="0" err="1"/>
              <a:t>red</a:t>
            </a:r>
            <a:r>
              <a:rPr lang="fr-FR" sz="1200" dirty="0"/>
              <a:t>) </a:t>
            </a:r>
            <a:r>
              <a:rPr lang="fr-FR" sz="1200" dirty="0" err="1"/>
              <a:t>with</a:t>
            </a:r>
            <a:r>
              <a:rPr lang="fr-FR" sz="1200" dirty="0"/>
              <a:t> the anti-</a:t>
            </a:r>
            <a:r>
              <a:rPr lang="fr-FR" sz="1200" dirty="0" err="1"/>
              <a:t>arabinogalactan</a:t>
            </a:r>
            <a:r>
              <a:rPr lang="fr-FR" sz="1200" dirty="0"/>
              <a:t> </a:t>
            </a:r>
            <a:r>
              <a:rPr lang="fr-FR" sz="1200" dirty="0" err="1"/>
              <a:t>protein</a:t>
            </a:r>
            <a:r>
              <a:rPr lang="fr-FR" sz="1200" dirty="0"/>
              <a:t> </a:t>
            </a:r>
            <a:r>
              <a:rPr lang="fr-FR" sz="1200" dirty="0" err="1"/>
              <a:t>antibody</a:t>
            </a:r>
            <a:r>
              <a:rPr lang="fr-FR" sz="1200" dirty="0"/>
              <a:t> JIM13. CLSM of live </a:t>
            </a:r>
            <a:r>
              <a:rPr lang="fr-FR" sz="1200" dirty="0" err="1"/>
              <a:t>cell</a:t>
            </a:r>
            <a:r>
              <a:rPr lang="fr-FR" sz="1200" dirty="0"/>
              <a:t>. Bar = 15 </a:t>
            </a:r>
            <a:r>
              <a:rPr lang="el-GR" sz="1200" i="1" dirty="0"/>
              <a:t>μ</a:t>
            </a:r>
            <a:r>
              <a:rPr lang="fr-FR" sz="1200" dirty="0"/>
              <a:t>m. </a:t>
            </a:r>
          </a:p>
        </p:txBody>
      </p:sp>
    </p:spTree>
    <p:extLst>
      <p:ext uri="{BB962C8B-B14F-4D97-AF65-F5344CB8AC3E}">
        <p14:creationId xmlns:p14="http://schemas.microsoft.com/office/powerpoint/2010/main" val="1638657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628775"/>
            <a:ext cx="9144000"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5"/>
          <p:cNvSpPr>
            <a:spLocks noChangeArrowheads="1"/>
          </p:cNvSpPr>
          <p:nvPr/>
        </p:nvSpPr>
        <p:spPr bwMode="auto">
          <a:xfrm>
            <a:off x="2700338" y="476250"/>
            <a:ext cx="353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l-GR" altLang="el-GR" sz="4800" b="1">
                <a:solidFill>
                  <a:srgbClr val="92D050"/>
                </a:solidFill>
                <a:latin typeface="Calibri" panose="020F0502020204030204" pitchFamily="34" charset="0"/>
                <a:ea typeface="Calibri" panose="020F0502020204030204" pitchFamily="34" charset="0"/>
                <a:cs typeface="Times New Roman" panose="02020603050405020304" pitchFamily="18" charset="0"/>
              </a:rPr>
              <a:t>Εμβρυόφυτα</a:t>
            </a:r>
            <a:endParaRPr lang="el-GR" altLang="el-GR" sz="4800">
              <a:solidFill>
                <a:srgbClr val="92D05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237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p:cNvGrpSpPr/>
          <p:nvPr/>
        </p:nvGrpSpPr>
        <p:grpSpPr>
          <a:xfrm>
            <a:off x="0" y="404664"/>
            <a:ext cx="9144000" cy="6095798"/>
            <a:chOff x="0" y="764704"/>
            <a:chExt cx="9144000" cy="6095798"/>
          </a:xfrm>
        </p:grpSpPr>
        <p:pic>
          <p:nvPicPr>
            <p:cNvPr id="2" name="Εικόνα 1"/>
            <p:cNvPicPr>
              <a:picLocks noChangeAspect="1"/>
            </p:cNvPicPr>
            <p:nvPr/>
          </p:nvPicPr>
          <p:blipFill>
            <a:blip r:embed="rId3" cstate="screen"/>
            <a:stretch>
              <a:fillRect/>
            </a:stretch>
          </p:blipFill>
          <p:spPr>
            <a:xfrm>
              <a:off x="0" y="764704"/>
              <a:ext cx="4711830" cy="6074094"/>
            </a:xfrm>
            <a:prstGeom prst="rect">
              <a:avLst/>
            </a:prstGeom>
          </p:spPr>
        </p:pic>
        <p:pic>
          <p:nvPicPr>
            <p:cNvPr id="3" name="Εικόνα 2"/>
            <p:cNvPicPr>
              <a:picLocks noChangeAspect="1"/>
            </p:cNvPicPr>
            <p:nvPr/>
          </p:nvPicPr>
          <p:blipFill>
            <a:blip r:embed="rId4" cstate="screen"/>
            <a:stretch>
              <a:fillRect/>
            </a:stretch>
          </p:blipFill>
          <p:spPr>
            <a:xfrm>
              <a:off x="4737839" y="3356992"/>
              <a:ext cx="4406161" cy="3503510"/>
            </a:xfrm>
            <a:prstGeom prst="rect">
              <a:avLst/>
            </a:prstGeom>
          </p:spPr>
        </p:pic>
      </p:grpSp>
    </p:spTree>
    <p:extLst>
      <p:ext uri="{BB962C8B-B14F-4D97-AF65-F5344CB8AC3E}">
        <p14:creationId xmlns:p14="http://schemas.microsoft.com/office/powerpoint/2010/main" val="2170776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https://images-na.ssl-images-amazon.com/images/I/912lXJQJlaL.jpg"/>
          <p:cNvPicPr>
            <a:picLocks noChangeAspect="1" noChangeArrowheads="1"/>
          </p:cNvPicPr>
          <p:nvPr/>
        </p:nvPicPr>
        <p:blipFill>
          <a:blip r:embed="rId3" cstate="screen"/>
          <a:srcRect/>
          <a:stretch>
            <a:fillRect/>
          </a:stretch>
        </p:blipFill>
        <p:spPr bwMode="auto">
          <a:xfrm>
            <a:off x="-36512" y="0"/>
            <a:ext cx="4802679" cy="6858000"/>
          </a:xfrm>
          <a:prstGeom prst="rect">
            <a:avLst/>
          </a:prstGeom>
          <a:noFill/>
        </p:spPr>
      </p:pic>
      <p:pic>
        <p:nvPicPr>
          <p:cNvPr id="21505" name="Picture 1" descr="E:\EDUCATION\ΕΞΕΛΙΚΤΙΚΗ ΒΙΟΛΟΓΙΑ\EVOLUTION\9780199292233.jpg"/>
          <p:cNvPicPr>
            <a:picLocks noChangeAspect="1" noChangeArrowheads="1"/>
          </p:cNvPicPr>
          <p:nvPr/>
        </p:nvPicPr>
        <p:blipFill>
          <a:blip r:embed="rId4" cstate="screen"/>
          <a:srcRect/>
          <a:stretch>
            <a:fillRect/>
          </a:stretch>
        </p:blipFill>
        <p:spPr bwMode="auto">
          <a:xfrm>
            <a:off x="4644008" y="292878"/>
            <a:ext cx="4505753" cy="5872426"/>
          </a:xfrm>
          <a:prstGeom prst="rect">
            <a:avLst/>
          </a:prstGeom>
          <a:solidFill>
            <a:srgbClr val="FFFF00"/>
          </a:solidFill>
          <a:ln>
            <a:solidFill>
              <a:srgbClr val="FFFF00"/>
            </a:solidFill>
          </a:ln>
        </p:spPr>
      </p:pic>
      <p:sp>
        <p:nvSpPr>
          <p:cNvPr id="3" name="TextBox 2"/>
          <p:cNvSpPr txBox="1"/>
          <p:nvPr/>
        </p:nvSpPr>
        <p:spPr>
          <a:xfrm>
            <a:off x="179512" y="6309320"/>
            <a:ext cx="1048685" cy="369332"/>
          </a:xfrm>
          <a:prstGeom prst="rect">
            <a:avLst/>
          </a:prstGeom>
          <a:noFill/>
        </p:spPr>
        <p:txBody>
          <a:bodyPr wrap="none" rtlCol="0">
            <a:spAutoFit/>
          </a:bodyPr>
          <a:lstStyle/>
          <a:p>
            <a:r>
              <a:rPr lang="en-US" b="1" dirty="0"/>
              <a:t>1e, 2001 </a:t>
            </a:r>
            <a:endParaRPr lang="el-GR" b="1" dirty="0"/>
          </a:p>
        </p:txBody>
      </p:sp>
      <p:sp>
        <p:nvSpPr>
          <p:cNvPr id="7" name="TextBox 6"/>
          <p:cNvSpPr txBox="1"/>
          <p:nvPr/>
        </p:nvSpPr>
        <p:spPr>
          <a:xfrm>
            <a:off x="7884368" y="6300028"/>
            <a:ext cx="995785" cy="369332"/>
          </a:xfrm>
          <a:prstGeom prst="rect">
            <a:avLst/>
          </a:prstGeom>
          <a:noFill/>
        </p:spPr>
        <p:txBody>
          <a:bodyPr wrap="none" rtlCol="0">
            <a:spAutoFit/>
          </a:bodyPr>
          <a:lstStyle/>
          <a:p>
            <a:r>
              <a:rPr lang="el-GR" b="1" dirty="0"/>
              <a:t>2</a:t>
            </a:r>
            <a:r>
              <a:rPr lang="en-US" b="1" dirty="0"/>
              <a:t>e, 2014</a:t>
            </a:r>
            <a:endParaRPr lang="el-GR"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395536" y="116632"/>
            <a:ext cx="8208911" cy="6401753"/>
          </a:xfrm>
          <a:prstGeom prst="rect">
            <a:avLst/>
          </a:prstGeom>
          <a:noFill/>
          <a:ln w="9525">
            <a:noFill/>
            <a:miter lim="800000"/>
            <a:headEnd/>
            <a:tailEnd/>
          </a:ln>
          <a:effectLst/>
        </p:spPr>
        <p:txBody>
          <a:bodyPr wrap="square">
            <a:spAutoFit/>
          </a:bodyPr>
          <a:lstStyle/>
          <a:p>
            <a:pPr algn="ctr"/>
            <a:r>
              <a:rPr lang="el-GR" sz="4400" b="1" dirty="0">
                <a:solidFill>
                  <a:srgbClr val="00B0F0"/>
                </a:solidFill>
              </a:rPr>
              <a:t>Η Εναλλαγή των</a:t>
            </a:r>
            <a:r>
              <a:rPr lang="en-US" sz="4400" b="1" dirty="0">
                <a:solidFill>
                  <a:srgbClr val="00B0F0"/>
                </a:solidFill>
              </a:rPr>
              <a:t> </a:t>
            </a:r>
            <a:r>
              <a:rPr lang="el-GR" sz="4400" b="1" dirty="0">
                <a:solidFill>
                  <a:srgbClr val="00B0F0"/>
                </a:solidFill>
              </a:rPr>
              <a:t>Γενεών</a:t>
            </a:r>
            <a:endParaRPr lang="en-US" sz="4400" b="1" dirty="0">
              <a:solidFill>
                <a:srgbClr val="00B0F0"/>
              </a:solidFill>
            </a:endParaRPr>
          </a:p>
          <a:p>
            <a:pPr algn="ctr"/>
            <a:r>
              <a:rPr lang="en-US" sz="3200" b="1" dirty="0">
                <a:solidFill>
                  <a:srgbClr val="FFFF00"/>
                </a:solidFill>
              </a:rPr>
              <a:t>Alternation of Generations</a:t>
            </a:r>
          </a:p>
          <a:p>
            <a:pPr algn="ctr"/>
            <a:endParaRPr lang="en-US" sz="3200" b="1" dirty="0">
              <a:solidFill>
                <a:srgbClr val="FFFF00"/>
              </a:solidFill>
            </a:endParaRPr>
          </a:p>
          <a:p>
            <a:pPr algn="ctr"/>
            <a:r>
              <a:rPr lang="en-US" sz="1400" b="1" dirty="0">
                <a:solidFill>
                  <a:srgbClr val="92D050"/>
                </a:solidFill>
              </a:rPr>
              <a:t>(</a:t>
            </a:r>
            <a:r>
              <a:rPr lang="el-GR" sz="1400" b="1" dirty="0">
                <a:solidFill>
                  <a:srgbClr val="92D050"/>
                </a:solidFill>
              </a:rPr>
              <a:t>χωρίς ή με Εναλλαγή Γενεών)</a:t>
            </a:r>
            <a:endParaRPr lang="en-US" sz="1400" b="1" dirty="0">
              <a:solidFill>
                <a:srgbClr val="92D050"/>
              </a:solidFill>
            </a:endParaRPr>
          </a:p>
          <a:p>
            <a:pPr algn="ctr"/>
            <a:r>
              <a:rPr lang="el-GR" sz="3200" b="1" dirty="0" err="1">
                <a:solidFill>
                  <a:srgbClr val="00B0F0"/>
                </a:solidFill>
              </a:rPr>
              <a:t>Απλοβιώτης</a:t>
            </a:r>
            <a:r>
              <a:rPr lang="el-GR" sz="3200" b="1" dirty="0">
                <a:solidFill>
                  <a:srgbClr val="00B0F0"/>
                </a:solidFill>
              </a:rPr>
              <a:t>/</a:t>
            </a:r>
            <a:r>
              <a:rPr lang="el-GR" sz="3200" b="1" dirty="0" err="1">
                <a:solidFill>
                  <a:srgbClr val="00B0F0"/>
                </a:solidFill>
              </a:rPr>
              <a:t>ικός</a:t>
            </a:r>
            <a:r>
              <a:rPr lang="el-GR" sz="3200" b="1" dirty="0">
                <a:solidFill>
                  <a:srgbClr val="00B0F0"/>
                </a:solidFill>
              </a:rPr>
              <a:t> – </a:t>
            </a:r>
            <a:r>
              <a:rPr lang="el-GR" sz="3200" b="1" dirty="0" err="1">
                <a:solidFill>
                  <a:srgbClr val="00B0F0"/>
                </a:solidFill>
              </a:rPr>
              <a:t>Διπλοβιώτης</a:t>
            </a:r>
            <a:r>
              <a:rPr lang="el-GR" sz="3200" b="1" dirty="0">
                <a:solidFill>
                  <a:srgbClr val="00B0F0"/>
                </a:solidFill>
              </a:rPr>
              <a:t>/</a:t>
            </a:r>
            <a:r>
              <a:rPr lang="el-GR" sz="3200" b="1" dirty="0" err="1">
                <a:solidFill>
                  <a:srgbClr val="00B0F0"/>
                </a:solidFill>
              </a:rPr>
              <a:t>ικός</a:t>
            </a:r>
            <a:endParaRPr lang="el-GR" sz="3200" b="1" dirty="0">
              <a:solidFill>
                <a:srgbClr val="00B0F0"/>
              </a:solidFill>
            </a:endParaRPr>
          </a:p>
          <a:p>
            <a:pPr algn="ctr"/>
            <a:r>
              <a:rPr lang="en-US" sz="2000" b="1" dirty="0" err="1">
                <a:solidFill>
                  <a:srgbClr val="FFFF00"/>
                </a:solidFill>
              </a:rPr>
              <a:t>Haplobiont</a:t>
            </a:r>
            <a:r>
              <a:rPr lang="en-US" sz="2000" b="1" dirty="0">
                <a:solidFill>
                  <a:srgbClr val="FFFF00"/>
                </a:solidFill>
              </a:rPr>
              <a:t> – </a:t>
            </a:r>
            <a:r>
              <a:rPr lang="en-US" sz="2000" b="1" dirty="0" err="1">
                <a:solidFill>
                  <a:srgbClr val="FFFF00"/>
                </a:solidFill>
              </a:rPr>
              <a:t>Diplobiont</a:t>
            </a:r>
            <a:endParaRPr lang="el-GR" sz="2000" b="1" dirty="0">
              <a:solidFill>
                <a:srgbClr val="FFFF00"/>
              </a:solidFill>
            </a:endParaRPr>
          </a:p>
          <a:p>
            <a:pPr algn="ctr"/>
            <a:endParaRPr lang="el-GR" sz="2800" b="1" dirty="0">
              <a:solidFill>
                <a:srgbClr val="FFFF00"/>
              </a:solidFill>
            </a:endParaRPr>
          </a:p>
          <a:p>
            <a:pPr algn="ctr"/>
            <a:r>
              <a:rPr lang="el-GR" sz="3200" b="1" dirty="0" err="1">
                <a:solidFill>
                  <a:srgbClr val="00B0F0"/>
                </a:solidFill>
              </a:rPr>
              <a:t>Ετερομορφικός</a:t>
            </a:r>
            <a:r>
              <a:rPr lang="el-GR" sz="3200" b="1" dirty="0">
                <a:solidFill>
                  <a:srgbClr val="00B0F0"/>
                </a:solidFill>
              </a:rPr>
              <a:t> – </a:t>
            </a:r>
            <a:r>
              <a:rPr lang="el-GR" sz="3200" b="1" dirty="0" err="1">
                <a:solidFill>
                  <a:srgbClr val="00B0F0"/>
                </a:solidFill>
              </a:rPr>
              <a:t>Ισομορφικός</a:t>
            </a:r>
            <a:endParaRPr lang="el-GR" sz="3200" b="1" dirty="0">
              <a:solidFill>
                <a:srgbClr val="00B0F0"/>
              </a:solidFill>
            </a:endParaRPr>
          </a:p>
          <a:p>
            <a:pPr algn="ctr"/>
            <a:r>
              <a:rPr lang="en-US" sz="2000" b="1" dirty="0" err="1">
                <a:solidFill>
                  <a:srgbClr val="FFFF00"/>
                </a:solidFill>
              </a:rPr>
              <a:t>Heteromorphic</a:t>
            </a:r>
            <a:r>
              <a:rPr lang="en-US" sz="2000" b="1" dirty="0">
                <a:solidFill>
                  <a:srgbClr val="FFFF00"/>
                </a:solidFill>
              </a:rPr>
              <a:t> – Isomorphic</a:t>
            </a:r>
          </a:p>
          <a:p>
            <a:pPr algn="ctr"/>
            <a:endParaRPr lang="en-US" sz="2800" b="1" dirty="0">
              <a:solidFill>
                <a:srgbClr val="00B0F0"/>
              </a:solidFill>
            </a:endParaRPr>
          </a:p>
          <a:p>
            <a:pPr algn="ctr"/>
            <a:r>
              <a:rPr lang="el-GR" sz="3200" b="1" dirty="0">
                <a:solidFill>
                  <a:srgbClr val="00B0F0"/>
                </a:solidFill>
              </a:rPr>
              <a:t>Κυρίαρχη Γενεά</a:t>
            </a:r>
          </a:p>
          <a:p>
            <a:pPr algn="ctr"/>
            <a:r>
              <a:rPr lang="en-US" sz="2000" b="1" dirty="0">
                <a:solidFill>
                  <a:srgbClr val="FFFF00"/>
                </a:solidFill>
              </a:rPr>
              <a:t>Dominant Generation</a:t>
            </a:r>
            <a:endParaRPr lang="el-GR" sz="2000" b="1" dirty="0">
              <a:solidFill>
                <a:srgbClr val="FFFF00"/>
              </a:solidFill>
            </a:endParaRPr>
          </a:p>
          <a:p>
            <a:pPr algn="ctr"/>
            <a:endParaRPr lang="el-GR" sz="2800" b="1" dirty="0">
              <a:solidFill>
                <a:srgbClr val="FFFF00"/>
              </a:solidFill>
            </a:endParaRPr>
          </a:p>
          <a:p>
            <a:pPr algn="ctr"/>
            <a:r>
              <a:rPr lang="el-GR" sz="2800" b="1" dirty="0">
                <a:solidFill>
                  <a:srgbClr val="00B0F0"/>
                </a:solidFill>
              </a:rPr>
              <a:t>Απλοειδής (</a:t>
            </a:r>
            <a:r>
              <a:rPr lang="el-GR" sz="2800" b="1" dirty="0" err="1">
                <a:solidFill>
                  <a:srgbClr val="00B0F0"/>
                </a:solidFill>
              </a:rPr>
              <a:t>Γαμετόφυτο</a:t>
            </a:r>
            <a:r>
              <a:rPr lang="el-GR" sz="2800" b="1" dirty="0">
                <a:solidFill>
                  <a:srgbClr val="00B0F0"/>
                </a:solidFill>
              </a:rPr>
              <a:t>) – </a:t>
            </a:r>
            <a:r>
              <a:rPr lang="el-GR" sz="2800" b="1" dirty="0" err="1">
                <a:solidFill>
                  <a:srgbClr val="00B0F0"/>
                </a:solidFill>
              </a:rPr>
              <a:t>Διπλοειδής</a:t>
            </a:r>
            <a:r>
              <a:rPr lang="el-GR" sz="2800" b="1" dirty="0">
                <a:solidFill>
                  <a:srgbClr val="00B0F0"/>
                </a:solidFill>
              </a:rPr>
              <a:t> (Σποριόφυτο)</a:t>
            </a:r>
          </a:p>
          <a:p>
            <a:pPr algn="ctr"/>
            <a:r>
              <a:rPr lang="en-GB" sz="2000" b="1" dirty="0">
                <a:solidFill>
                  <a:srgbClr val="FFFF00"/>
                </a:solidFill>
              </a:rPr>
              <a:t>Haploid (Gametophyte) – Diploid (Sporophyte)</a:t>
            </a:r>
            <a:endParaRPr lang="el-GR" sz="2400" dirty="0">
              <a:solidFill>
                <a:srgbClr val="FFFF00"/>
              </a:solidFill>
            </a:endParaRPr>
          </a:p>
        </p:txBody>
      </p:sp>
      <p:cxnSp>
        <p:nvCxnSpPr>
          <p:cNvPr id="3" name="Straight Connector 2">
            <a:extLst>
              <a:ext uri="{FF2B5EF4-FFF2-40B4-BE49-F238E27FC236}">
                <a16:creationId xmlns:a16="http://schemas.microsoft.com/office/drawing/2014/main" id="{E412D0D6-A2A9-4EB2-CA51-FED6DA727250}"/>
              </a:ext>
            </a:extLst>
          </p:cNvPr>
          <p:cNvCxnSpPr/>
          <p:nvPr/>
        </p:nvCxnSpPr>
        <p:spPr>
          <a:xfrm flipH="1">
            <a:off x="2753000" y="1221707"/>
            <a:ext cx="1800200" cy="93610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2569955-22A1-B01A-7156-11C0E568B240}"/>
              </a:ext>
            </a:extLst>
          </p:cNvPr>
          <p:cNvCxnSpPr>
            <a:cxnSpLocks/>
          </p:cNvCxnSpPr>
          <p:nvPr/>
        </p:nvCxnSpPr>
        <p:spPr>
          <a:xfrm>
            <a:off x="4528918" y="1227605"/>
            <a:ext cx="1843282" cy="93020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5A8971-70B8-779E-10CF-D234FD8D0D53}"/>
              </a:ext>
            </a:extLst>
          </p:cNvPr>
          <p:cNvCxnSpPr>
            <a:cxnSpLocks/>
          </p:cNvCxnSpPr>
          <p:nvPr/>
        </p:nvCxnSpPr>
        <p:spPr>
          <a:xfrm flipH="1">
            <a:off x="3671900" y="2799661"/>
            <a:ext cx="1548172" cy="56357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70F226-390F-4228-44BC-9AD02772C85D}"/>
              </a:ext>
            </a:extLst>
          </p:cNvPr>
          <p:cNvCxnSpPr>
            <a:cxnSpLocks/>
          </p:cNvCxnSpPr>
          <p:nvPr/>
        </p:nvCxnSpPr>
        <p:spPr>
          <a:xfrm>
            <a:off x="3779912" y="4005086"/>
            <a:ext cx="288032" cy="57604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B81515-8D59-4E4A-294E-EE62B1630CC4}"/>
              </a:ext>
            </a:extLst>
          </p:cNvPr>
          <p:cNvCxnSpPr>
            <a:cxnSpLocks/>
          </p:cNvCxnSpPr>
          <p:nvPr/>
        </p:nvCxnSpPr>
        <p:spPr>
          <a:xfrm>
            <a:off x="4499991" y="5229200"/>
            <a:ext cx="950568" cy="57604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E28029-4038-1C4D-371C-F7329AA8A78F}"/>
              </a:ext>
            </a:extLst>
          </p:cNvPr>
          <p:cNvCxnSpPr>
            <a:cxnSpLocks/>
          </p:cNvCxnSpPr>
          <p:nvPr/>
        </p:nvCxnSpPr>
        <p:spPr>
          <a:xfrm flipH="1">
            <a:off x="3653100" y="5222978"/>
            <a:ext cx="846891" cy="58226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10BE38-A6C6-2178-A8BF-4C811458850D}"/>
              </a:ext>
            </a:extLst>
          </p:cNvPr>
          <p:cNvCxnSpPr>
            <a:cxnSpLocks/>
          </p:cNvCxnSpPr>
          <p:nvPr/>
        </p:nvCxnSpPr>
        <p:spPr>
          <a:xfrm>
            <a:off x="5223247" y="2793427"/>
            <a:ext cx="932929" cy="6120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screen"/>
          <a:srcRect/>
          <a:stretch>
            <a:fillRect/>
          </a:stretch>
        </p:blipFill>
        <p:spPr bwMode="auto">
          <a:xfrm>
            <a:off x="0" y="0"/>
            <a:ext cx="7924800" cy="6858000"/>
          </a:xfrm>
          <a:prstGeom prst="rect">
            <a:avLst/>
          </a:prstGeom>
          <a:noFill/>
          <a:ln w="9525">
            <a:noFill/>
            <a:miter lim="800000"/>
            <a:headEnd/>
            <a:tailEnd/>
          </a:ln>
        </p:spPr>
      </p:pic>
      <p:pic>
        <p:nvPicPr>
          <p:cNvPr id="20482" name="Picture 2"/>
          <p:cNvPicPr>
            <a:picLocks noChangeAspect="1" noChangeArrowheads="1"/>
          </p:cNvPicPr>
          <p:nvPr/>
        </p:nvPicPr>
        <p:blipFill>
          <a:blip r:embed="rId4" cstate="screen"/>
          <a:srcRect/>
          <a:stretch>
            <a:fillRect/>
          </a:stretch>
        </p:blipFill>
        <p:spPr bwMode="auto">
          <a:xfrm>
            <a:off x="6372200" y="0"/>
            <a:ext cx="2771800" cy="821499"/>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395536" y="116632"/>
            <a:ext cx="8208911" cy="5693866"/>
          </a:xfrm>
          <a:prstGeom prst="rect">
            <a:avLst/>
          </a:prstGeom>
          <a:noFill/>
          <a:ln w="9525">
            <a:noFill/>
            <a:miter lim="800000"/>
            <a:headEnd/>
            <a:tailEnd/>
          </a:ln>
          <a:effectLst/>
        </p:spPr>
        <p:txBody>
          <a:bodyPr wrap="square">
            <a:spAutoFit/>
          </a:bodyPr>
          <a:lstStyle/>
          <a:p>
            <a:pPr algn="ctr"/>
            <a:r>
              <a:rPr lang="el-GR" sz="4400" b="1" dirty="0">
                <a:solidFill>
                  <a:srgbClr val="00B0F0"/>
                </a:solidFill>
              </a:rPr>
              <a:t>Η Εναλλαγή των</a:t>
            </a:r>
            <a:r>
              <a:rPr lang="en-US" sz="4400" b="1" dirty="0">
                <a:solidFill>
                  <a:srgbClr val="00B0F0"/>
                </a:solidFill>
              </a:rPr>
              <a:t> </a:t>
            </a:r>
            <a:r>
              <a:rPr lang="el-GR" sz="4400" b="1" dirty="0">
                <a:solidFill>
                  <a:srgbClr val="00B0F0"/>
                </a:solidFill>
              </a:rPr>
              <a:t>Γενεών</a:t>
            </a:r>
            <a:endParaRPr lang="en-US" sz="4400" b="1" dirty="0">
              <a:solidFill>
                <a:srgbClr val="00B0F0"/>
              </a:solidFill>
            </a:endParaRPr>
          </a:p>
          <a:p>
            <a:pPr algn="ctr"/>
            <a:endParaRPr lang="el-GR" sz="3200" b="1" dirty="0">
              <a:solidFill>
                <a:srgbClr val="FFFF00"/>
              </a:solidFill>
            </a:endParaRPr>
          </a:p>
          <a:p>
            <a:pPr algn="ctr"/>
            <a:r>
              <a:rPr lang="el-GR" sz="3200" b="1" dirty="0">
                <a:solidFill>
                  <a:srgbClr val="FFFF00"/>
                </a:solidFill>
              </a:rPr>
              <a:t>Σχεδόν αποκλειστικά</a:t>
            </a:r>
          </a:p>
          <a:p>
            <a:pPr algn="ctr"/>
            <a:r>
              <a:rPr lang="el-GR" sz="3200" b="1" dirty="0">
                <a:solidFill>
                  <a:srgbClr val="FFFF00"/>
                </a:solidFill>
              </a:rPr>
              <a:t>στα </a:t>
            </a:r>
            <a:r>
              <a:rPr lang="el-GR" sz="3200" b="1" dirty="0" err="1">
                <a:solidFill>
                  <a:srgbClr val="FFFF00"/>
                </a:solidFill>
              </a:rPr>
              <a:t>χαρόφυτα</a:t>
            </a:r>
            <a:r>
              <a:rPr lang="el-GR" sz="3200" b="1" dirty="0">
                <a:solidFill>
                  <a:srgbClr val="FFFF00"/>
                </a:solidFill>
              </a:rPr>
              <a:t> &amp; </a:t>
            </a:r>
            <a:r>
              <a:rPr lang="el-GR" sz="3200" b="1" dirty="0" err="1">
                <a:solidFill>
                  <a:srgbClr val="FFFF00"/>
                </a:solidFill>
              </a:rPr>
              <a:t>εμβρυόφυτα</a:t>
            </a:r>
            <a:endParaRPr lang="el-GR" sz="3200" b="1" dirty="0">
              <a:solidFill>
                <a:srgbClr val="FFFF00"/>
              </a:solidFill>
            </a:endParaRPr>
          </a:p>
          <a:p>
            <a:pPr algn="ctr"/>
            <a:endParaRPr lang="el-GR" sz="3200" b="1" dirty="0">
              <a:solidFill>
                <a:srgbClr val="FFFF00"/>
              </a:solidFill>
            </a:endParaRPr>
          </a:p>
          <a:p>
            <a:pPr algn="ctr"/>
            <a:endParaRPr lang="el-GR" sz="3200" b="1" dirty="0">
              <a:solidFill>
                <a:srgbClr val="FFFF00"/>
              </a:solidFill>
            </a:endParaRPr>
          </a:p>
          <a:p>
            <a:pPr algn="ctr"/>
            <a:r>
              <a:rPr lang="el-GR" sz="3200" b="1" dirty="0">
                <a:solidFill>
                  <a:srgbClr val="FFFF00"/>
                </a:solidFill>
              </a:rPr>
              <a:t>Θεωρείται ΜΟΝΑΔΙΚΟ εξελικτικό γεγονός</a:t>
            </a:r>
          </a:p>
          <a:p>
            <a:pPr algn="ctr"/>
            <a:r>
              <a:rPr lang="el-GR" sz="3200" b="1" dirty="0">
                <a:solidFill>
                  <a:srgbClr val="FFFF00"/>
                </a:solidFill>
              </a:rPr>
              <a:t>(</a:t>
            </a:r>
            <a:r>
              <a:rPr lang="en-US" sz="3200" b="1" dirty="0">
                <a:solidFill>
                  <a:srgbClr val="FFFF00"/>
                </a:solidFill>
              </a:rPr>
              <a:t>singularity)</a:t>
            </a:r>
          </a:p>
          <a:p>
            <a:pPr algn="ctr"/>
            <a:endParaRPr lang="el-GR" sz="3200" b="1" dirty="0">
              <a:solidFill>
                <a:srgbClr val="FFFF00"/>
              </a:solidFill>
            </a:endParaRPr>
          </a:p>
          <a:p>
            <a:pPr algn="ctr"/>
            <a:endParaRPr lang="en-US" sz="3200" b="1" dirty="0">
              <a:solidFill>
                <a:srgbClr val="FFFF00"/>
              </a:solidFill>
            </a:endParaRPr>
          </a:p>
          <a:p>
            <a:pPr algn="ctr"/>
            <a:r>
              <a:rPr lang="el-GR" sz="3200" b="1" dirty="0">
                <a:solidFill>
                  <a:srgbClr val="FFFF00"/>
                </a:solidFill>
              </a:rPr>
              <a:t>Χρονολογείται περίπου στα 750 ΜΑ</a:t>
            </a:r>
            <a:endParaRPr lang="el-GR" sz="2400" dirty="0">
              <a:solidFill>
                <a:srgbClr val="FF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https://tmm.chicagodistributioncenter.com/IsbnImages/9780226342146.jpg"/>
          <p:cNvPicPr>
            <a:picLocks noChangeAspect="1" noChangeArrowheads="1"/>
          </p:cNvPicPr>
          <p:nvPr/>
        </p:nvPicPr>
        <p:blipFill>
          <a:blip r:embed="rId2" cstate="screen"/>
          <a:srcRect/>
          <a:stretch>
            <a:fillRect/>
          </a:stretch>
        </p:blipFill>
        <p:spPr bwMode="auto">
          <a:xfrm>
            <a:off x="4499992" y="-27384"/>
            <a:ext cx="4464496" cy="6699361"/>
          </a:xfrm>
          <a:prstGeom prst="rect">
            <a:avLst/>
          </a:prstGeom>
          <a:noFill/>
        </p:spPr>
      </p:pic>
      <p:sp>
        <p:nvSpPr>
          <p:cNvPr id="3" name="TextBox 2"/>
          <p:cNvSpPr txBox="1"/>
          <p:nvPr/>
        </p:nvSpPr>
        <p:spPr>
          <a:xfrm>
            <a:off x="8095721" y="6237312"/>
            <a:ext cx="652743" cy="369332"/>
          </a:xfrm>
          <a:prstGeom prst="rect">
            <a:avLst/>
          </a:prstGeom>
          <a:noFill/>
        </p:spPr>
        <p:txBody>
          <a:bodyPr wrap="none" rtlCol="0">
            <a:spAutoFit/>
          </a:bodyPr>
          <a:lstStyle/>
          <a:p>
            <a:r>
              <a:rPr lang="en-US" b="1" dirty="0"/>
              <a:t>2016</a:t>
            </a:r>
            <a:endParaRPr lang="el-GR" b="1" dirty="0"/>
          </a:p>
        </p:txBody>
      </p:sp>
      <p:pic>
        <p:nvPicPr>
          <p:cNvPr id="21506" name="Picture 2" descr="E:\EDUCATION\ΠΣΕ ΤΕΙ\Εξελικτική &amp; Συστηματική Βοτανική\Παραδόσεις\Lecture5 2h 020499\01niklasbook.jpg"/>
          <p:cNvPicPr>
            <a:picLocks noChangeAspect="1" noChangeArrowheads="1"/>
          </p:cNvPicPr>
          <p:nvPr/>
        </p:nvPicPr>
        <p:blipFill>
          <a:blip r:embed="rId3" cstate="screen"/>
          <a:srcRect/>
          <a:stretch>
            <a:fillRect/>
          </a:stretch>
        </p:blipFill>
        <p:spPr bwMode="auto">
          <a:xfrm>
            <a:off x="140648" y="44624"/>
            <a:ext cx="4271388" cy="6669360"/>
          </a:xfrm>
          <a:prstGeom prst="rect">
            <a:avLst/>
          </a:prstGeom>
          <a:noFill/>
        </p:spPr>
      </p:pic>
      <p:sp>
        <p:nvSpPr>
          <p:cNvPr id="5" name="TextBox 4"/>
          <p:cNvSpPr txBox="1"/>
          <p:nvPr/>
        </p:nvSpPr>
        <p:spPr>
          <a:xfrm>
            <a:off x="318857" y="6228020"/>
            <a:ext cx="652743" cy="369332"/>
          </a:xfrm>
          <a:prstGeom prst="rect">
            <a:avLst/>
          </a:prstGeom>
          <a:noFill/>
        </p:spPr>
        <p:txBody>
          <a:bodyPr wrap="none" rtlCol="0">
            <a:spAutoFit/>
          </a:bodyPr>
          <a:lstStyle/>
          <a:p>
            <a:r>
              <a:rPr lang="en-US" b="1" dirty="0"/>
              <a:t>1997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noChangeArrowheads="1"/>
          </p:cNvPicPr>
          <p:nvPr/>
        </p:nvPicPr>
        <p:blipFill>
          <a:blip r:embed="rId2" cstate="screen"/>
          <a:srcRect/>
          <a:stretch>
            <a:fillRect/>
          </a:stretch>
        </p:blipFill>
        <p:spPr bwMode="auto">
          <a:xfrm>
            <a:off x="429451" y="361128"/>
            <a:ext cx="8247005" cy="616421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TextBox"/>
          <p:cNvSpPr txBox="1"/>
          <p:nvPr/>
        </p:nvSpPr>
        <p:spPr>
          <a:xfrm>
            <a:off x="2987824" y="3645024"/>
            <a:ext cx="583814" cy="369332"/>
          </a:xfrm>
          <a:prstGeom prst="rect">
            <a:avLst/>
          </a:prstGeom>
          <a:solidFill>
            <a:schemeClr val="tx1">
              <a:lumMod val="75000"/>
            </a:schemeClr>
          </a:solidFill>
        </p:spPr>
        <p:txBody>
          <a:bodyPr wrap="none" rtlCol="0">
            <a:spAutoFit/>
          </a:bodyPr>
          <a:lstStyle/>
          <a:p>
            <a:r>
              <a:rPr lang="el-GR" b="1" dirty="0">
                <a:solidFill>
                  <a:schemeClr val="bg1"/>
                </a:solidFill>
              </a:rPr>
              <a:t>82%</a:t>
            </a:r>
            <a:endParaRPr lang="en-US" b="1" dirty="0">
              <a:solidFill>
                <a:schemeClr val="bg1"/>
              </a:solidFill>
            </a:endParaRPr>
          </a:p>
        </p:txBody>
      </p:sp>
      <p:sp>
        <p:nvSpPr>
          <p:cNvPr id="11" name="10 - TextBox"/>
          <p:cNvSpPr txBox="1"/>
          <p:nvPr/>
        </p:nvSpPr>
        <p:spPr>
          <a:xfrm>
            <a:off x="3851920" y="5219908"/>
            <a:ext cx="647934" cy="369332"/>
          </a:xfrm>
          <a:prstGeom prst="rect">
            <a:avLst/>
          </a:prstGeom>
          <a:solidFill>
            <a:schemeClr val="tx1">
              <a:lumMod val="75000"/>
            </a:schemeClr>
          </a:solidFill>
        </p:spPr>
        <p:txBody>
          <a:bodyPr wrap="none" rtlCol="0">
            <a:spAutoFit/>
          </a:bodyPr>
          <a:lstStyle/>
          <a:p>
            <a:r>
              <a:rPr lang="el-GR" b="1" dirty="0">
                <a:solidFill>
                  <a:schemeClr val="bg1"/>
                </a:solidFill>
              </a:rPr>
              <a:t>0.5%</a:t>
            </a:r>
            <a:endParaRPr lang="en-US" b="1" dirty="0">
              <a:solidFill>
                <a:schemeClr val="bg1"/>
              </a:solidFill>
            </a:endParaRPr>
          </a:p>
        </p:txBody>
      </p:sp>
      <p:grpSp>
        <p:nvGrpSpPr>
          <p:cNvPr id="2" name="13 - Ομάδα"/>
          <p:cNvGrpSpPr/>
          <p:nvPr/>
        </p:nvGrpSpPr>
        <p:grpSpPr>
          <a:xfrm>
            <a:off x="0" y="-27384"/>
            <a:ext cx="9144000" cy="6884988"/>
            <a:chOff x="0" y="-26988"/>
            <a:chExt cx="9144000" cy="6884988"/>
          </a:xfrm>
        </p:grpSpPr>
        <p:pic>
          <p:nvPicPr>
            <p:cNvPr id="63493" name="Picture 7"/>
            <p:cNvPicPr>
              <a:picLocks noChangeAspect="1" noChangeArrowheads="1"/>
            </p:cNvPicPr>
            <p:nvPr/>
          </p:nvPicPr>
          <p:blipFill>
            <a:blip r:embed="rId3" cstate="print"/>
            <a:srcRect/>
            <a:stretch>
              <a:fillRect/>
            </a:stretch>
          </p:blipFill>
          <p:spPr bwMode="auto">
            <a:xfrm>
              <a:off x="0" y="5619750"/>
              <a:ext cx="9144000" cy="1238250"/>
            </a:xfrm>
            <a:prstGeom prst="rect">
              <a:avLst/>
            </a:prstGeom>
            <a:noFill/>
            <a:ln w="9525">
              <a:noFill/>
              <a:miter lim="800000"/>
              <a:headEnd/>
              <a:tailEnd/>
            </a:ln>
          </p:spPr>
        </p:pic>
        <p:grpSp>
          <p:nvGrpSpPr>
            <p:cNvPr id="3" name="12 - Ομάδα"/>
            <p:cNvGrpSpPr/>
            <p:nvPr/>
          </p:nvGrpSpPr>
          <p:grpSpPr>
            <a:xfrm>
              <a:off x="0" y="-26988"/>
              <a:ext cx="9144000" cy="5759451"/>
              <a:chOff x="0" y="-26988"/>
              <a:chExt cx="9144000" cy="5759451"/>
            </a:xfrm>
          </p:grpSpPr>
          <p:grpSp>
            <p:nvGrpSpPr>
              <p:cNvPr id="4" name="Group 8"/>
              <p:cNvGrpSpPr>
                <a:grpSpLocks/>
              </p:cNvGrpSpPr>
              <p:nvPr/>
            </p:nvGrpSpPr>
            <p:grpSpPr bwMode="auto">
              <a:xfrm>
                <a:off x="0" y="-26988"/>
                <a:ext cx="9144000" cy="1270001"/>
                <a:chOff x="0" y="404664"/>
                <a:chExt cx="9144000" cy="1270888"/>
              </a:xfrm>
            </p:grpSpPr>
            <p:pic>
              <p:nvPicPr>
                <p:cNvPr id="63494" name="Picture 3"/>
                <p:cNvPicPr>
                  <a:picLocks noChangeAspect="1" noChangeArrowheads="1"/>
                </p:cNvPicPr>
                <p:nvPr/>
              </p:nvPicPr>
              <p:blipFill>
                <a:blip r:embed="rId4" cstate="print"/>
                <a:srcRect/>
                <a:stretch>
                  <a:fillRect/>
                </a:stretch>
              </p:blipFill>
              <p:spPr bwMode="auto">
                <a:xfrm>
                  <a:off x="0" y="404664"/>
                  <a:ext cx="9144000" cy="1270888"/>
                </a:xfrm>
                <a:prstGeom prst="rect">
                  <a:avLst/>
                </a:prstGeom>
                <a:noFill/>
                <a:ln w="9525">
                  <a:noFill/>
                  <a:miter lim="800000"/>
                  <a:headEnd/>
                  <a:tailEnd/>
                </a:ln>
              </p:spPr>
            </p:pic>
            <p:grpSp>
              <p:nvGrpSpPr>
                <p:cNvPr id="5" name="Group 7"/>
                <p:cNvGrpSpPr>
                  <a:grpSpLocks/>
                </p:cNvGrpSpPr>
                <p:nvPr/>
              </p:nvGrpSpPr>
              <p:grpSpPr bwMode="auto">
                <a:xfrm>
                  <a:off x="7497837" y="476672"/>
                  <a:ext cx="1466651" cy="801379"/>
                  <a:chOff x="6876255" y="548681"/>
                  <a:chExt cx="1466651" cy="801379"/>
                </a:xfrm>
              </p:grpSpPr>
              <p:pic>
                <p:nvPicPr>
                  <p:cNvPr id="63496" name="Picture 6"/>
                  <p:cNvPicPr>
                    <a:picLocks noChangeAspect="1" noChangeArrowheads="1"/>
                  </p:cNvPicPr>
                  <p:nvPr/>
                </p:nvPicPr>
                <p:blipFill>
                  <a:blip r:embed="rId5" cstate="print"/>
                  <a:srcRect/>
                  <a:stretch>
                    <a:fillRect/>
                  </a:stretch>
                </p:blipFill>
                <p:spPr bwMode="auto">
                  <a:xfrm rot="5400000">
                    <a:off x="7378211" y="46725"/>
                    <a:ext cx="462740" cy="1466651"/>
                  </a:xfrm>
                  <a:prstGeom prst="rect">
                    <a:avLst/>
                  </a:prstGeom>
                  <a:noFill/>
                  <a:ln w="9525">
                    <a:noFill/>
                    <a:miter lim="800000"/>
                    <a:headEnd/>
                    <a:tailEnd/>
                  </a:ln>
                </p:spPr>
              </p:pic>
              <p:sp>
                <p:nvSpPr>
                  <p:cNvPr id="63497" name="TextBox 6"/>
                  <p:cNvSpPr txBox="1">
                    <a:spLocks noChangeArrowheads="1"/>
                  </p:cNvSpPr>
                  <p:nvPr/>
                </p:nvSpPr>
                <p:spPr bwMode="auto">
                  <a:xfrm>
                    <a:off x="7668344" y="980728"/>
                    <a:ext cx="652743" cy="369332"/>
                  </a:xfrm>
                  <a:prstGeom prst="rect">
                    <a:avLst/>
                  </a:prstGeom>
                  <a:noFill/>
                  <a:ln w="9525">
                    <a:noFill/>
                    <a:miter lim="800000"/>
                    <a:headEnd/>
                    <a:tailEnd/>
                  </a:ln>
                </p:spPr>
                <p:txBody>
                  <a:bodyPr wrap="none">
                    <a:spAutoFit/>
                  </a:bodyPr>
                  <a:lstStyle/>
                  <a:p>
                    <a:r>
                      <a:rPr lang="en-US" b="1">
                        <a:latin typeface="Calibri" pitchFamily="34" charset="0"/>
                        <a:cs typeface="Calibri" pitchFamily="34" charset="0"/>
                      </a:rPr>
                      <a:t>2018</a:t>
                    </a:r>
                    <a:endParaRPr lang="el-GR" b="1">
                      <a:latin typeface="Calibri" pitchFamily="34" charset="0"/>
                      <a:cs typeface="Calibri" pitchFamily="34" charset="0"/>
                    </a:endParaRPr>
                  </a:p>
                </p:txBody>
              </p:sp>
            </p:grpSp>
          </p:grpSp>
          <p:pic>
            <p:nvPicPr>
              <p:cNvPr id="63490" name="Picture 4"/>
              <p:cNvPicPr>
                <a:picLocks noChangeAspect="1" noChangeArrowheads="1"/>
              </p:cNvPicPr>
              <p:nvPr/>
            </p:nvPicPr>
            <p:blipFill>
              <a:blip r:embed="rId6" cstate="print"/>
              <a:srcRect/>
              <a:stretch>
                <a:fillRect/>
              </a:stretch>
            </p:blipFill>
            <p:spPr bwMode="auto">
              <a:xfrm>
                <a:off x="179388" y="1244600"/>
                <a:ext cx="5792787" cy="1104900"/>
              </a:xfrm>
              <a:prstGeom prst="rect">
                <a:avLst/>
              </a:prstGeom>
              <a:noFill/>
              <a:ln w="9525">
                <a:noFill/>
                <a:miter lim="800000"/>
                <a:headEnd/>
                <a:tailEnd/>
              </a:ln>
            </p:spPr>
          </p:pic>
          <p:pic>
            <p:nvPicPr>
              <p:cNvPr id="63491" name="Picture 5"/>
              <p:cNvPicPr>
                <a:picLocks noChangeAspect="1" noChangeArrowheads="1"/>
              </p:cNvPicPr>
              <p:nvPr/>
            </p:nvPicPr>
            <p:blipFill>
              <a:blip r:embed="rId7" cstate="print"/>
              <a:srcRect/>
              <a:stretch>
                <a:fillRect/>
              </a:stretch>
            </p:blipFill>
            <p:spPr bwMode="auto">
              <a:xfrm>
                <a:off x="0" y="1773238"/>
                <a:ext cx="9128125" cy="3959225"/>
              </a:xfrm>
              <a:prstGeom prst="rect">
                <a:avLst/>
              </a:prstGeom>
              <a:noFill/>
              <a:ln w="9525">
                <a:noFill/>
                <a:miter lim="800000"/>
                <a:headEnd/>
                <a:tailEnd/>
              </a:ln>
            </p:spPr>
          </p:pic>
          <p:sp>
            <p:nvSpPr>
              <p:cNvPr id="12" name="11 - Ορθογώνιο"/>
              <p:cNvSpPr/>
              <p:nvPr/>
            </p:nvSpPr>
            <p:spPr>
              <a:xfrm>
                <a:off x="5400600" y="467380"/>
                <a:ext cx="3635896" cy="369332"/>
              </a:xfrm>
              <a:prstGeom prst="rect">
                <a:avLst/>
              </a:prstGeom>
              <a:solidFill>
                <a:srgbClr val="99FF33"/>
              </a:solidFill>
            </p:spPr>
            <p:txBody>
              <a:bodyPr wrap="square">
                <a:spAutoFit/>
              </a:bodyPr>
              <a:lstStyle/>
              <a:p>
                <a:r>
                  <a:rPr lang="en-US" b="1" dirty="0">
                    <a:solidFill>
                      <a:schemeClr val="bg1"/>
                    </a:solidFill>
                  </a:rPr>
                  <a:t>May 21, 2018     </a:t>
                </a:r>
                <a:r>
                  <a:rPr lang="en-US" dirty="0">
                    <a:solidFill>
                      <a:schemeClr val="bg1"/>
                    </a:solidFill>
                  </a:rPr>
                  <a:t>115 (25) 6506-6511</a:t>
                </a:r>
              </a:p>
            </p:txBody>
          </p:sp>
        </p:grpSp>
      </p:grpSp>
      <p:sp>
        <p:nvSpPr>
          <p:cNvPr id="15" name="14 - TextBox"/>
          <p:cNvSpPr txBox="1"/>
          <p:nvPr/>
        </p:nvSpPr>
        <p:spPr>
          <a:xfrm>
            <a:off x="2987824" y="3645024"/>
            <a:ext cx="583814" cy="369332"/>
          </a:xfrm>
          <a:prstGeom prst="rect">
            <a:avLst/>
          </a:prstGeom>
          <a:noFill/>
        </p:spPr>
        <p:txBody>
          <a:bodyPr wrap="none" rtlCol="0">
            <a:spAutoFit/>
          </a:bodyPr>
          <a:lstStyle/>
          <a:p>
            <a:r>
              <a:rPr lang="en-US" dirty="0">
                <a:solidFill>
                  <a:schemeClr val="bg1"/>
                </a:solidFill>
              </a:rPr>
              <a:t>82%</a:t>
            </a:r>
          </a:p>
        </p:txBody>
      </p:sp>
      <p:sp>
        <p:nvSpPr>
          <p:cNvPr id="16" name="15 - TextBox"/>
          <p:cNvSpPr txBox="1"/>
          <p:nvPr/>
        </p:nvSpPr>
        <p:spPr>
          <a:xfrm>
            <a:off x="2051720" y="1700808"/>
            <a:ext cx="1755352" cy="646331"/>
          </a:xfrm>
          <a:prstGeom prst="rect">
            <a:avLst/>
          </a:prstGeom>
          <a:solidFill>
            <a:srgbClr val="FFFF00"/>
          </a:solidFill>
        </p:spPr>
        <p:txBody>
          <a:bodyPr wrap="none" rtlCol="0">
            <a:spAutoFit/>
          </a:bodyPr>
          <a:lstStyle/>
          <a:p>
            <a:r>
              <a:rPr lang="en-US" dirty="0">
                <a:solidFill>
                  <a:schemeClr val="bg1"/>
                </a:solidFill>
              </a:rPr>
              <a:t>550 </a:t>
            </a:r>
            <a:r>
              <a:rPr lang="en-US" dirty="0" err="1">
                <a:solidFill>
                  <a:schemeClr val="bg1"/>
                </a:solidFill>
              </a:rPr>
              <a:t>Gt</a:t>
            </a:r>
            <a:r>
              <a:rPr lang="en-US" dirty="0">
                <a:solidFill>
                  <a:schemeClr val="bg1"/>
                </a:solidFill>
              </a:rPr>
              <a:t> C in total </a:t>
            </a:r>
          </a:p>
          <a:p>
            <a:r>
              <a:rPr lang="en-US" dirty="0">
                <a:solidFill>
                  <a:schemeClr val="bg1"/>
                </a:solidFill>
              </a:rPr>
              <a:t>(6 </a:t>
            </a:r>
            <a:r>
              <a:rPr lang="en-US" dirty="0" err="1">
                <a:solidFill>
                  <a:schemeClr val="bg1"/>
                </a:solidFill>
              </a:rPr>
              <a:t>Gt</a:t>
            </a:r>
            <a:r>
              <a:rPr lang="en-US" dirty="0">
                <a:solidFill>
                  <a:schemeClr val="bg1"/>
                </a:solidFill>
              </a:rPr>
              <a:t> C marine)</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p:cNvPicPr>
            <a:picLocks noChangeAspect="1" noChangeArrowheads="1"/>
          </p:cNvPicPr>
          <p:nvPr/>
        </p:nvPicPr>
        <p:blipFill>
          <a:blip r:embed="rId3" cstate="print"/>
          <a:srcRect/>
          <a:stretch>
            <a:fillRect/>
          </a:stretch>
        </p:blipFill>
        <p:spPr bwMode="auto">
          <a:xfrm>
            <a:off x="0" y="1628800"/>
            <a:ext cx="9155113" cy="4327525"/>
          </a:xfrm>
          <a:prstGeom prst="rect">
            <a:avLst/>
          </a:prstGeom>
          <a:noFill/>
          <a:ln w="9525">
            <a:noFill/>
            <a:miter lim="800000"/>
            <a:headEnd/>
            <a:tailEnd/>
          </a:ln>
        </p:spPr>
      </p:pic>
      <p:sp>
        <p:nvSpPr>
          <p:cNvPr id="52227" name="6 - TextBox"/>
          <p:cNvSpPr txBox="1">
            <a:spLocks noChangeArrowheads="1"/>
          </p:cNvSpPr>
          <p:nvPr/>
        </p:nvSpPr>
        <p:spPr bwMode="auto">
          <a:xfrm>
            <a:off x="1051918" y="188640"/>
            <a:ext cx="6688434" cy="1323439"/>
          </a:xfrm>
          <a:prstGeom prst="rect">
            <a:avLst/>
          </a:prstGeom>
          <a:noFill/>
          <a:ln w="9525">
            <a:noFill/>
            <a:miter lim="800000"/>
            <a:headEnd/>
            <a:tailEnd/>
          </a:ln>
        </p:spPr>
        <p:txBody>
          <a:bodyPr wrap="none">
            <a:spAutoFit/>
          </a:bodyPr>
          <a:lstStyle/>
          <a:p>
            <a:pPr algn="ctr"/>
            <a:r>
              <a:rPr lang="en-GB" altLang="el-GR" sz="3600" b="1" dirty="0">
                <a:solidFill>
                  <a:srgbClr val="FF0000"/>
                </a:solidFill>
                <a:latin typeface="Calibri" pitchFamily="34" charset="0"/>
              </a:rPr>
              <a:t>Plant blindness </a:t>
            </a:r>
            <a:r>
              <a:rPr lang="el-GR" altLang="el-GR" sz="3600" b="1" dirty="0">
                <a:solidFill>
                  <a:srgbClr val="FF0000"/>
                </a:solidFill>
                <a:latin typeface="Calibri" pitchFamily="34" charset="0"/>
              </a:rPr>
              <a:t>– </a:t>
            </a:r>
            <a:r>
              <a:rPr lang="el-GR" altLang="el-GR" sz="3600" b="1" dirty="0" err="1">
                <a:solidFill>
                  <a:srgbClr val="FF0000"/>
                </a:solidFill>
                <a:latin typeface="Calibri" pitchFamily="34" charset="0"/>
              </a:rPr>
              <a:t>Φυτοτυφλότητα</a:t>
            </a:r>
            <a:endParaRPr lang="en-US" altLang="el-GR" sz="3600" b="1" dirty="0">
              <a:solidFill>
                <a:srgbClr val="FF0000"/>
              </a:solidFill>
              <a:latin typeface="Calibri" pitchFamily="34" charset="0"/>
            </a:endParaRPr>
          </a:p>
          <a:p>
            <a:pPr algn="ctr"/>
            <a:r>
              <a:rPr lang="el-GR" altLang="el-GR" sz="4400" b="1" dirty="0" err="1">
                <a:solidFill>
                  <a:srgbClr val="FFFF00"/>
                </a:solidFill>
                <a:latin typeface="Calibri" pitchFamily="34" charset="0"/>
              </a:rPr>
              <a:t>Αφυτοψία</a:t>
            </a:r>
            <a:endParaRPr lang="el-GR" altLang="el-GR" sz="4400" b="1" dirty="0">
              <a:solidFill>
                <a:srgbClr val="FFFF00"/>
              </a:solidFill>
              <a:latin typeface="Calibri" pitchFamily="34" charset="0"/>
            </a:endParaRPr>
          </a:p>
        </p:txBody>
      </p:sp>
      <p:sp>
        <p:nvSpPr>
          <p:cNvPr id="4" name="3 - TextBox">
            <a:hlinkClick r:id="rId4" action="ppaction://hlinkfile"/>
          </p:cNvPr>
          <p:cNvSpPr txBox="1"/>
          <p:nvPr/>
        </p:nvSpPr>
        <p:spPr>
          <a:xfrm>
            <a:off x="7539073" y="1052736"/>
            <a:ext cx="1630575" cy="369332"/>
          </a:xfrm>
          <a:prstGeom prst="rect">
            <a:avLst/>
          </a:prstGeom>
          <a:noFill/>
        </p:spPr>
        <p:txBody>
          <a:bodyPr wrap="none" rtlCol="0">
            <a:spAutoFit/>
          </a:bodyPr>
          <a:lstStyle/>
          <a:p>
            <a:r>
              <a:rPr lang="en-US" b="1" dirty="0">
                <a:solidFill>
                  <a:srgbClr val="99FF33"/>
                </a:solidFill>
              </a:rPr>
              <a:t>GREEN PLANET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39552" y="1543050"/>
            <a:ext cx="7981950" cy="5314950"/>
          </a:xfrm>
          <a:prstGeom prst="rect">
            <a:avLst/>
          </a:prstGeom>
          <a:noFill/>
          <a:ln w="9525">
            <a:noFill/>
            <a:miter lim="800000"/>
            <a:headEnd/>
            <a:tailEnd/>
          </a:ln>
        </p:spPr>
      </p:pic>
      <p:sp>
        <p:nvSpPr>
          <p:cNvPr id="52227" name="6 - TextBox"/>
          <p:cNvSpPr txBox="1">
            <a:spLocks noChangeArrowheads="1"/>
          </p:cNvSpPr>
          <p:nvPr/>
        </p:nvSpPr>
        <p:spPr bwMode="auto">
          <a:xfrm>
            <a:off x="1051918" y="188640"/>
            <a:ext cx="6688434" cy="1323439"/>
          </a:xfrm>
          <a:prstGeom prst="rect">
            <a:avLst/>
          </a:prstGeom>
          <a:noFill/>
          <a:ln w="9525">
            <a:noFill/>
            <a:miter lim="800000"/>
            <a:headEnd/>
            <a:tailEnd/>
          </a:ln>
        </p:spPr>
        <p:txBody>
          <a:bodyPr wrap="none">
            <a:spAutoFit/>
          </a:bodyPr>
          <a:lstStyle/>
          <a:p>
            <a:pPr algn="ctr"/>
            <a:r>
              <a:rPr lang="en-GB" altLang="el-GR" sz="3600" b="1" dirty="0">
                <a:solidFill>
                  <a:srgbClr val="FF0000"/>
                </a:solidFill>
                <a:latin typeface="Calibri" pitchFamily="34" charset="0"/>
              </a:rPr>
              <a:t>Plant blindness </a:t>
            </a:r>
            <a:r>
              <a:rPr lang="el-GR" altLang="el-GR" sz="3600" b="1" dirty="0">
                <a:solidFill>
                  <a:srgbClr val="FF0000"/>
                </a:solidFill>
                <a:latin typeface="Calibri" pitchFamily="34" charset="0"/>
              </a:rPr>
              <a:t>– </a:t>
            </a:r>
            <a:r>
              <a:rPr lang="el-GR" altLang="el-GR" sz="3600" b="1" dirty="0" err="1">
                <a:solidFill>
                  <a:srgbClr val="FF0000"/>
                </a:solidFill>
                <a:latin typeface="Calibri" pitchFamily="34" charset="0"/>
              </a:rPr>
              <a:t>Φυτοτυφλότητα</a:t>
            </a:r>
            <a:endParaRPr lang="en-US" altLang="el-GR" sz="3600" b="1" dirty="0">
              <a:solidFill>
                <a:srgbClr val="FF0000"/>
              </a:solidFill>
              <a:latin typeface="Calibri" pitchFamily="34" charset="0"/>
            </a:endParaRPr>
          </a:p>
          <a:p>
            <a:pPr algn="ctr"/>
            <a:r>
              <a:rPr lang="el-GR" altLang="el-GR" sz="4400" b="1" dirty="0" err="1">
                <a:solidFill>
                  <a:srgbClr val="FFFF00"/>
                </a:solidFill>
                <a:latin typeface="Calibri" pitchFamily="34" charset="0"/>
              </a:rPr>
              <a:t>Αφυτοψία</a:t>
            </a:r>
            <a:endParaRPr lang="el-GR" altLang="el-GR" sz="4400" b="1" dirty="0">
              <a:solidFill>
                <a:srgbClr val="FFFF00"/>
              </a:solidFill>
              <a:latin typeface="Calibri"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8439</TotalTime>
  <Words>3341</Words>
  <Application>Microsoft Office PowerPoint</Application>
  <PresentationFormat>On-screen Show (4:3)</PresentationFormat>
  <Paragraphs>200</Paragraphs>
  <Slides>42</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Plants descended from a eukaryotic ancestor + a cyanobacterium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cthanos</dc:creator>
  <cp:lastModifiedBy>Costas Thanos</cp:lastModifiedBy>
  <cp:revision>392</cp:revision>
  <dcterms:created xsi:type="dcterms:W3CDTF">2015-12-13T09:33:01Z</dcterms:created>
  <dcterms:modified xsi:type="dcterms:W3CDTF">2025-11-10T09:36:02Z</dcterms:modified>
</cp:coreProperties>
</file>