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830" r:id="rId2"/>
    <p:sldId id="952" r:id="rId3"/>
    <p:sldId id="932" r:id="rId4"/>
    <p:sldId id="933" r:id="rId5"/>
    <p:sldId id="934" r:id="rId6"/>
    <p:sldId id="935" r:id="rId7"/>
    <p:sldId id="936" r:id="rId8"/>
    <p:sldId id="937" r:id="rId9"/>
    <p:sldId id="1006" r:id="rId10"/>
    <p:sldId id="968" r:id="rId11"/>
    <p:sldId id="988" r:id="rId12"/>
    <p:sldId id="967" r:id="rId13"/>
    <p:sldId id="938" r:id="rId14"/>
    <p:sldId id="939" r:id="rId15"/>
    <p:sldId id="957" r:id="rId16"/>
    <p:sldId id="956" r:id="rId17"/>
    <p:sldId id="966" r:id="rId18"/>
    <p:sldId id="971" r:id="rId19"/>
    <p:sldId id="972" r:id="rId20"/>
    <p:sldId id="944" r:id="rId21"/>
    <p:sldId id="945" r:id="rId22"/>
    <p:sldId id="942" r:id="rId23"/>
    <p:sldId id="943" r:id="rId24"/>
    <p:sldId id="953" r:id="rId25"/>
    <p:sldId id="946" r:id="rId26"/>
    <p:sldId id="947" r:id="rId27"/>
    <p:sldId id="963" r:id="rId28"/>
    <p:sldId id="979" r:id="rId29"/>
    <p:sldId id="962" r:id="rId30"/>
    <p:sldId id="980" r:id="rId31"/>
    <p:sldId id="1007" r:id="rId32"/>
    <p:sldId id="948" r:id="rId33"/>
    <p:sldId id="878" r:id="rId34"/>
    <p:sldId id="949" r:id="rId35"/>
    <p:sldId id="950" r:id="rId36"/>
    <p:sldId id="951" r:id="rId37"/>
    <p:sldId id="771" r:id="rId38"/>
    <p:sldId id="35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1CBA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5" autoAdjust="0"/>
    <p:restoredTop sz="95514" autoAdjust="0"/>
  </p:normalViewPr>
  <p:slideViewPr>
    <p:cSldViewPr>
      <p:cViewPr varScale="1">
        <p:scale>
          <a:sx n="75" d="100"/>
          <a:sy n="75" d="100"/>
        </p:scale>
        <p:origin x="1474" y="53"/>
      </p:cViewPr>
      <p:guideLst>
        <p:guide orient="horz" pos="2160"/>
        <p:guide pos="2880"/>
      </p:guideLst>
    </p:cSldViewPr>
  </p:slideViewPr>
  <p:outlineViewPr>
    <p:cViewPr>
      <p:scale>
        <a:sx n="33" d="100"/>
        <a:sy n="33" d="100"/>
      </p:scale>
      <p:origin x="0" y="61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s Kontos" userId="d0a4b3cf-7a6f-482e-9d76-43257aa19512" providerId="ADAL" clId="{36F204E4-820E-4BA6-9734-88336C04697E}"/>
    <pc:docChg chg="addSld delSld modSld">
      <pc:chgData name="Christos Kontos" userId="d0a4b3cf-7a6f-482e-9d76-43257aa19512" providerId="ADAL" clId="{36F204E4-820E-4BA6-9734-88336C04697E}" dt="2022-12-10T17:03:44.819" v="7" actId="20577"/>
      <pc:docMkLst>
        <pc:docMk/>
      </pc:docMkLst>
      <pc:sldChg chg="modSp mod">
        <pc:chgData name="Christos Kontos" userId="d0a4b3cf-7a6f-482e-9d76-43257aa19512" providerId="ADAL" clId="{36F204E4-820E-4BA6-9734-88336C04697E}" dt="2022-12-10T17:03:44.819" v="7" actId="20577"/>
        <pc:sldMkLst>
          <pc:docMk/>
          <pc:sldMk cId="247018149" sldId="771"/>
        </pc:sldMkLst>
        <pc:spChg chg="mod">
          <ac:chgData name="Christos Kontos" userId="d0a4b3cf-7a6f-482e-9d76-43257aa19512" providerId="ADAL" clId="{36F204E4-820E-4BA6-9734-88336C04697E}" dt="2022-12-10T17:03:44.819" v="7" actId="20577"/>
          <ac:spMkLst>
            <pc:docMk/>
            <pc:sldMk cId="247018149" sldId="771"/>
            <ac:spMk id="2" creationId="{ED4CF031-088B-42B5-A738-2ADE4CADE714}"/>
          </ac:spMkLst>
        </pc:spChg>
      </pc:sldChg>
      <pc:sldChg chg="del">
        <pc:chgData name="Christos Kontos" userId="d0a4b3cf-7a6f-482e-9d76-43257aa19512" providerId="ADAL" clId="{36F204E4-820E-4BA6-9734-88336C04697E}" dt="2022-12-10T09:48:09.148" v="0" actId="47"/>
        <pc:sldMkLst>
          <pc:docMk/>
          <pc:sldMk cId="3439378622" sldId="902"/>
        </pc:sldMkLst>
      </pc:sldChg>
      <pc:sldChg chg="del">
        <pc:chgData name="Christos Kontos" userId="d0a4b3cf-7a6f-482e-9d76-43257aa19512" providerId="ADAL" clId="{36F204E4-820E-4BA6-9734-88336C04697E}" dt="2022-12-10T09:48:26.913" v="1" actId="47"/>
        <pc:sldMkLst>
          <pc:docMk/>
          <pc:sldMk cId="3895266980" sldId="903"/>
        </pc:sldMkLst>
      </pc:sldChg>
      <pc:sldChg chg="del">
        <pc:chgData name="Christos Kontos" userId="d0a4b3cf-7a6f-482e-9d76-43257aa19512" providerId="ADAL" clId="{36F204E4-820E-4BA6-9734-88336C04697E}" dt="2022-12-10T16:06:49.777" v="2" actId="2696"/>
        <pc:sldMkLst>
          <pc:docMk/>
          <pc:sldMk cId="354887574" sldId="975"/>
        </pc:sldMkLst>
      </pc:sldChg>
      <pc:sldChg chg="del">
        <pc:chgData name="Christos Kontos" userId="d0a4b3cf-7a6f-482e-9d76-43257aa19512" providerId="ADAL" clId="{36F204E4-820E-4BA6-9734-88336C04697E}" dt="2022-12-10T16:06:49.777" v="2" actId="2696"/>
        <pc:sldMkLst>
          <pc:docMk/>
          <pc:sldMk cId="1040495512" sldId="977"/>
        </pc:sldMkLst>
      </pc:sldChg>
      <pc:sldChg chg="del">
        <pc:chgData name="Christos Kontos" userId="d0a4b3cf-7a6f-482e-9d76-43257aa19512" providerId="ADAL" clId="{36F204E4-820E-4BA6-9734-88336C04697E}" dt="2022-12-10T16:06:49.777" v="2" actId="2696"/>
        <pc:sldMkLst>
          <pc:docMk/>
          <pc:sldMk cId="3251772709" sldId="978"/>
        </pc:sldMkLst>
      </pc:sldChg>
      <pc:sldChg chg="del">
        <pc:chgData name="Christos Kontos" userId="d0a4b3cf-7a6f-482e-9d76-43257aa19512" providerId="ADAL" clId="{36F204E4-820E-4BA6-9734-88336C04697E}" dt="2022-12-10T16:06:49.777" v="2" actId="2696"/>
        <pc:sldMkLst>
          <pc:docMk/>
          <pc:sldMk cId="2633173770" sldId="981"/>
        </pc:sldMkLst>
      </pc:sldChg>
      <pc:sldChg chg="del">
        <pc:chgData name="Christos Kontos" userId="d0a4b3cf-7a6f-482e-9d76-43257aa19512" providerId="ADAL" clId="{36F204E4-820E-4BA6-9734-88336C04697E}" dt="2022-12-10T16:06:49.777" v="2" actId="2696"/>
        <pc:sldMkLst>
          <pc:docMk/>
          <pc:sldMk cId="995909928" sldId="982"/>
        </pc:sldMkLst>
      </pc:sldChg>
      <pc:sldChg chg="modSp add mod">
        <pc:chgData name="Christos Kontos" userId="d0a4b3cf-7a6f-482e-9d76-43257aa19512" providerId="ADAL" clId="{36F204E4-820E-4BA6-9734-88336C04697E}" dt="2022-12-10T16:12:04.637" v="6" actId="20577"/>
        <pc:sldMkLst>
          <pc:docMk/>
          <pc:sldMk cId="2217226242" sldId="1007"/>
        </pc:sldMkLst>
        <pc:spChg chg="mod">
          <ac:chgData name="Christos Kontos" userId="d0a4b3cf-7a6f-482e-9d76-43257aa19512" providerId="ADAL" clId="{36F204E4-820E-4BA6-9734-88336C04697E}" dt="2022-12-10T16:12:04.637" v="6" actId="20577"/>
          <ac:spMkLst>
            <pc:docMk/>
            <pc:sldMk cId="2217226242" sldId="1007"/>
            <ac:spMk id="5" creationId="{02572688-72D9-D2B5-68C1-8F0272DFB15F}"/>
          </ac:spMkLst>
        </pc:spChg>
      </pc:sldChg>
    </pc:docChg>
  </pc:docChgLst>
  <pc:docChgLst>
    <pc:chgData name="Christos Kontos" userId="d0a4b3cf-7a6f-482e-9d76-43257aa19512" providerId="ADAL" clId="{62B56714-6F2A-48FE-9F84-2DB4AA4B3029}"/>
    <pc:docChg chg="modSld">
      <pc:chgData name="Christos Kontos" userId="d0a4b3cf-7a6f-482e-9d76-43257aa19512" providerId="ADAL" clId="{62B56714-6F2A-48FE-9F84-2DB4AA4B3029}" dt="2024-10-12T10:40:22.008" v="0" actId="20577"/>
      <pc:docMkLst>
        <pc:docMk/>
      </pc:docMkLst>
      <pc:sldChg chg="modSp mod">
        <pc:chgData name="Christos Kontos" userId="d0a4b3cf-7a6f-482e-9d76-43257aa19512" providerId="ADAL" clId="{62B56714-6F2A-48FE-9F84-2DB4AA4B3029}" dt="2024-10-12T10:40:22.008" v="0" actId="20577"/>
        <pc:sldMkLst>
          <pc:docMk/>
          <pc:sldMk cId="416489538" sldId="830"/>
        </pc:sldMkLst>
        <pc:spChg chg="mod">
          <ac:chgData name="Christos Kontos" userId="d0a4b3cf-7a6f-482e-9d76-43257aa19512" providerId="ADAL" clId="{62B56714-6F2A-48FE-9F84-2DB4AA4B3029}" dt="2024-10-12T10:40:22.008" v="0" actId="20577"/>
          <ac:spMkLst>
            <pc:docMk/>
            <pc:sldMk cId="416489538" sldId="830"/>
            <ac:spMk id="3074" creationId="{00000000-0000-0000-0000-000000000000}"/>
          </ac:spMkLst>
        </pc:spChg>
      </pc:sldChg>
    </pc:docChg>
  </pc:docChgLst>
  <pc:docChgLst>
    <pc:chgData name="Christos Kontos" userId="d0a4b3cf-7a6f-482e-9d76-43257aa19512" providerId="ADAL" clId="{7D5C05CA-1D72-4762-B63D-3470F47B3D88}"/>
    <pc:docChg chg="modSld">
      <pc:chgData name="Christos Kontos" userId="d0a4b3cf-7a6f-482e-9d76-43257aa19512" providerId="ADAL" clId="{7D5C05CA-1D72-4762-B63D-3470F47B3D88}" dt="2022-12-13T08:23:49.100" v="0" actId="20577"/>
      <pc:docMkLst>
        <pc:docMk/>
      </pc:docMkLst>
      <pc:sldChg chg="modSp mod">
        <pc:chgData name="Christos Kontos" userId="d0a4b3cf-7a6f-482e-9d76-43257aa19512" providerId="ADAL" clId="{7D5C05CA-1D72-4762-B63D-3470F47B3D88}" dt="2022-12-13T08:23:49.100" v="0" actId="20577"/>
        <pc:sldMkLst>
          <pc:docMk/>
          <pc:sldMk cId="378824974" sldId="948"/>
        </pc:sldMkLst>
        <pc:spChg chg="mod">
          <ac:chgData name="Christos Kontos" userId="d0a4b3cf-7a6f-482e-9d76-43257aa19512" providerId="ADAL" clId="{7D5C05CA-1D72-4762-B63D-3470F47B3D88}" dt="2022-12-13T08:23:49.100" v="0" actId="20577"/>
          <ac:spMkLst>
            <pc:docMk/>
            <pc:sldMk cId="378824974" sldId="948"/>
            <ac:spMk id="2" creationId="{ED4CF031-088B-42B5-A738-2ADE4CADE7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FB82-2399-4310-A64A-496AB9463422}" type="datetimeFigureOut">
              <a:rPr lang="en-US" smtClean="0"/>
              <a:t>12/5/2024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633B0-C78E-4575-85ED-F4A513B3A130}" type="slidenum">
              <a:rPr lang="en-US" smtClean="0"/>
              <a:t>‹#›</a:t>
            </a:fld>
            <a:endParaRPr lang="en-US" dirty="0"/>
          </a:p>
        </p:txBody>
      </p:sp>
    </p:spTree>
    <p:extLst>
      <p:ext uri="{BB962C8B-B14F-4D97-AF65-F5344CB8AC3E}">
        <p14:creationId xmlns:p14="http://schemas.microsoft.com/office/powerpoint/2010/main" val="390946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1</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1540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10</a:t>
            </a:fld>
            <a:endParaRPr lang="en-US" dirty="0"/>
          </a:p>
        </p:txBody>
      </p:sp>
    </p:spTree>
    <p:extLst>
      <p:ext uri="{BB962C8B-B14F-4D97-AF65-F5344CB8AC3E}">
        <p14:creationId xmlns:p14="http://schemas.microsoft.com/office/powerpoint/2010/main" val="236829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11</a:t>
            </a:fld>
            <a:endParaRPr lang="en-US" dirty="0"/>
          </a:p>
        </p:txBody>
      </p:sp>
    </p:spTree>
    <p:extLst>
      <p:ext uri="{BB962C8B-B14F-4D97-AF65-F5344CB8AC3E}">
        <p14:creationId xmlns:p14="http://schemas.microsoft.com/office/powerpoint/2010/main" val="188437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12</a:t>
            </a:fld>
            <a:endParaRPr lang="en-US" dirty="0"/>
          </a:p>
        </p:txBody>
      </p:sp>
    </p:spTree>
    <p:extLst>
      <p:ext uri="{BB962C8B-B14F-4D97-AF65-F5344CB8AC3E}">
        <p14:creationId xmlns:p14="http://schemas.microsoft.com/office/powerpoint/2010/main" val="81818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13</a:t>
            </a:fld>
            <a:endParaRPr lang="en-US" dirty="0"/>
          </a:p>
        </p:txBody>
      </p:sp>
    </p:spTree>
    <p:extLst>
      <p:ext uri="{BB962C8B-B14F-4D97-AF65-F5344CB8AC3E}">
        <p14:creationId xmlns:p14="http://schemas.microsoft.com/office/powerpoint/2010/main" val="308797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14</a:t>
            </a:fld>
            <a:endParaRPr lang="en-US" dirty="0"/>
          </a:p>
        </p:txBody>
      </p:sp>
    </p:spTree>
    <p:extLst>
      <p:ext uri="{BB962C8B-B14F-4D97-AF65-F5344CB8AC3E}">
        <p14:creationId xmlns:p14="http://schemas.microsoft.com/office/powerpoint/2010/main" val="108486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15</a:t>
            </a:fld>
            <a:endParaRPr lang="en-US" dirty="0"/>
          </a:p>
        </p:txBody>
      </p:sp>
    </p:spTree>
    <p:extLst>
      <p:ext uri="{BB962C8B-B14F-4D97-AF65-F5344CB8AC3E}">
        <p14:creationId xmlns:p14="http://schemas.microsoft.com/office/powerpoint/2010/main" val="178139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16</a:t>
            </a:fld>
            <a:endParaRPr lang="en-US" dirty="0"/>
          </a:p>
        </p:txBody>
      </p:sp>
    </p:spTree>
    <p:extLst>
      <p:ext uri="{BB962C8B-B14F-4D97-AF65-F5344CB8AC3E}">
        <p14:creationId xmlns:p14="http://schemas.microsoft.com/office/powerpoint/2010/main" val="240553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17</a:t>
            </a:fld>
            <a:endParaRPr lang="en-US" dirty="0"/>
          </a:p>
        </p:txBody>
      </p:sp>
    </p:spTree>
    <p:extLst>
      <p:ext uri="{BB962C8B-B14F-4D97-AF65-F5344CB8AC3E}">
        <p14:creationId xmlns:p14="http://schemas.microsoft.com/office/powerpoint/2010/main" val="469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18</a:t>
            </a:fld>
            <a:endParaRPr lang="en-US" dirty="0"/>
          </a:p>
        </p:txBody>
      </p:sp>
    </p:spTree>
    <p:extLst>
      <p:ext uri="{BB962C8B-B14F-4D97-AF65-F5344CB8AC3E}">
        <p14:creationId xmlns:p14="http://schemas.microsoft.com/office/powerpoint/2010/main" val="341706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19</a:t>
            </a:fld>
            <a:endParaRPr lang="en-US" dirty="0"/>
          </a:p>
        </p:txBody>
      </p:sp>
    </p:spTree>
    <p:extLst>
      <p:ext uri="{BB962C8B-B14F-4D97-AF65-F5344CB8AC3E}">
        <p14:creationId xmlns:p14="http://schemas.microsoft.com/office/powerpoint/2010/main" val="38129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2</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1540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20</a:t>
            </a:fld>
            <a:endParaRPr lang="en-US" dirty="0"/>
          </a:p>
        </p:txBody>
      </p:sp>
    </p:spTree>
    <p:extLst>
      <p:ext uri="{BB962C8B-B14F-4D97-AF65-F5344CB8AC3E}">
        <p14:creationId xmlns:p14="http://schemas.microsoft.com/office/powerpoint/2010/main" val="393409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21</a:t>
            </a:fld>
            <a:endParaRPr lang="en-US" dirty="0"/>
          </a:p>
        </p:txBody>
      </p:sp>
    </p:spTree>
    <p:extLst>
      <p:ext uri="{BB962C8B-B14F-4D97-AF65-F5344CB8AC3E}">
        <p14:creationId xmlns:p14="http://schemas.microsoft.com/office/powerpoint/2010/main" val="50370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22</a:t>
            </a:fld>
            <a:endParaRPr lang="en-US" dirty="0"/>
          </a:p>
        </p:txBody>
      </p:sp>
    </p:spTree>
    <p:extLst>
      <p:ext uri="{BB962C8B-B14F-4D97-AF65-F5344CB8AC3E}">
        <p14:creationId xmlns:p14="http://schemas.microsoft.com/office/powerpoint/2010/main" val="347086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23</a:t>
            </a:fld>
            <a:endParaRPr lang="en-US" dirty="0"/>
          </a:p>
        </p:txBody>
      </p:sp>
    </p:spTree>
    <p:extLst>
      <p:ext uri="{BB962C8B-B14F-4D97-AF65-F5344CB8AC3E}">
        <p14:creationId xmlns:p14="http://schemas.microsoft.com/office/powerpoint/2010/main" val="201757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24</a:t>
            </a:fld>
            <a:endParaRPr lang="en-US" dirty="0"/>
          </a:p>
        </p:txBody>
      </p:sp>
    </p:spTree>
    <p:extLst>
      <p:ext uri="{BB962C8B-B14F-4D97-AF65-F5344CB8AC3E}">
        <p14:creationId xmlns:p14="http://schemas.microsoft.com/office/powerpoint/2010/main" val="286664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25</a:t>
            </a:fld>
            <a:endParaRPr lang="en-US" dirty="0"/>
          </a:p>
        </p:txBody>
      </p:sp>
    </p:spTree>
    <p:extLst>
      <p:ext uri="{BB962C8B-B14F-4D97-AF65-F5344CB8AC3E}">
        <p14:creationId xmlns:p14="http://schemas.microsoft.com/office/powerpoint/2010/main" val="144800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26</a:t>
            </a:fld>
            <a:endParaRPr lang="en-US" dirty="0"/>
          </a:p>
        </p:txBody>
      </p:sp>
    </p:spTree>
    <p:extLst>
      <p:ext uri="{BB962C8B-B14F-4D97-AF65-F5344CB8AC3E}">
        <p14:creationId xmlns:p14="http://schemas.microsoft.com/office/powerpoint/2010/main" val="2841862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27</a:t>
            </a:fld>
            <a:endParaRPr lang="en-US" dirty="0"/>
          </a:p>
        </p:txBody>
      </p:sp>
    </p:spTree>
    <p:extLst>
      <p:ext uri="{BB962C8B-B14F-4D97-AF65-F5344CB8AC3E}">
        <p14:creationId xmlns:p14="http://schemas.microsoft.com/office/powerpoint/2010/main" val="26796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28</a:t>
            </a:fld>
            <a:endParaRPr lang="en-US" dirty="0"/>
          </a:p>
        </p:txBody>
      </p:sp>
    </p:spTree>
    <p:extLst>
      <p:ext uri="{BB962C8B-B14F-4D97-AF65-F5344CB8AC3E}">
        <p14:creationId xmlns:p14="http://schemas.microsoft.com/office/powerpoint/2010/main" val="1539633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29</a:t>
            </a:fld>
            <a:endParaRPr lang="en-US" dirty="0"/>
          </a:p>
        </p:txBody>
      </p:sp>
    </p:spTree>
    <p:extLst>
      <p:ext uri="{BB962C8B-B14F-4D97-AF65-F5344CB8AC3E}">
        <p14:creationId xmlns:p14="http://schemas.microsoft.com/office/powerpoint/2010/main" val="75860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a:t>
            </a:fld>
            <a:endParaRPr lang="en-US" dirty="0"/>
          </a:p>
        </p:txBody>
      </p:sp>
    </p:spTree>
    <p:extLst>
      <p:ext uri="{BB962C8B-B14F-4D97-AF65-F5344CB8AC3E}">
        <p14:creationId xmlns:p14="http://schemas.microsoft.com/office/powerpoint/2010/main" val="153625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30</a:t>
            </a:fld>
            <a:endParaRPr lang="en-US" dirty="0"/>
          </a:p>
        </p:txBody>
      </p:sp>
    </p:spTree>
    <p:extLst>
      <p:ext uri="{BB962C8B-B14F-4D97-AF65-F5344CB8AC3E}">
        <p14:creationId xmlns:p14="http://schemas.microsoft.com/office/powerpoint/2010/main" val="780521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31</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330683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32</a:t>
            </a:fld>
            <a:endParaRPr lang="en-US" dirty="0"/>
          </a:p>
        </p:txBody>
      </p:sp>
    </p:spTree>
    <p:extLst>
      <p:ext uri="{BB962C8B-B14F-4D97-AF65-F5344CB8AC3E}">
        <p14:creationId xmlns:p14="http://schemas.microsoft.com/office/powerpoint/2010/main" val="239962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33</a:t>
            </a:fld>
            <a:endParaRPr lang="en-US" dirty="0"/>
          </a:p>
        </p:txBody>
      </p:sp>
    </p:spTree>
    <p:extLst>
      <p:ext uri="{BB962C8B-B14F-4D97-AF65-F5344CB8AC3E}">
        <p14:creationId xmlns:p14="http://schemas.microsoft.com/office/powerpoint/2010/main" val="1419276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34</a:t>
            </a:fld>
            <a:endParaRPr lang="en-US" dirty="0"/>
          </a:p>
        </p:txBody>
      </p:sp>
    </p:spTree>
    <p:extLst>
      <p:ext uri="{BB962C8B-B14F-4D97-AF65-F5344CB8AC3E}">
        <p14:creationId xmlns:p14="http://schemas.microsoft.com/office/powerpoint/2010/main" val="3331829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35</a:t>
            </a:fld>
            <a:endParaRPr lang="en-US" dirty="0"/>
          </a:p>
        </p:txBody>
      </p:sp>
    </p:spTree>
    <p:extLst>
      <p:ext uri="{BB962C8B-B14F-4D97-AF65-F5344CB8AC3E}">
        <p14:creationId xmlns:p14="http://schemas.microsoft.com/office/powerpoint/2010/main" val="116063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36</a:t>
            </a:fld>
            <a:endParaRPr lang="en-US" dirty="0"/>
          </a:p>
        </p:txBody>
      </p:sp>
    </p:spTree>
    <p:extLst>
      <p:ext uri="{BB962C8B-B14F-4D97-AF65-F5344CB8AC3E}">
        <p14:creationId xmlns:p14="http://schemas.microsoft.com/office/powerpoint/2010/main" val="222599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37</a:t>
            </a:fld>
            <a:endParaRPr lang="en-US" dirty="0"/>
          </a:p>
        </p:txBody>
      </p:sp>
    </p:spTree>
    <p:extLst>
      <p:ext uri="{BB962C8B-B14F-4D97-AF65-F5344CB8AC3E}">
        <p14:creationId xmlns:p14="http://schemas.microsoft.com/office/powerpoint/2010/main" val="19289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4</a:t>
            </a:fld>
            <a:endParaRPr lang="en-US" dirty="0"/>
          </a:p>
        </p:txBody>
      </p:sp>
    </p:spTree>
    <p:extLst>
      <p:ext uri="{BB962C8B-B14F-4D97-AF65-F5344CB8AC3E}">
        <p14:creationId xmlns:p14="http://schemas.microsoft.com/office/powerpoint/2010/main" val="123783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5</a:t>
            </a:fld>
            <a:endParaRPr lang="en-US" dirty="0"/>
          </a:p>
        </p:txBody>
      </p:sp>
    </p:spTree>
    <p:extLst>
      <p:ext uri="{BB962C8B-B14F-4D97-AF65-F5344CB8AC3E}">
        <p14:creationId xmlns:p14="http://schemas.microsoft.com/office/powerpoint/2010/main" val="251023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6</a:t>
            </a:fld>
            <a:endParaRPr lang="en-US" dirty="0"/>
          </a:p>
        </p:txBody>
      </p:sp>
    </p:spTree>
    <p:extLst>
      <p:ext uri="{BB962C8B-B14F-4D97-AF65-F5344CB8AC3E}">
        <p14:creationId xmlns:p14="http://schemas.microsoft.com/office/powerpoint/2010/main" val="108599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7</a:t>
            </a:fld>
            <a:endParaRPr lang="en-US" dirty="0"/>
          </a:p>
        </p:txBody>
      </p:sp>
    </p:spTree>
    <p:extLst>
      <p:ext uri="{BB962C8B-B14F-4D97-AF65-F5344CB8AC3E}">
        <p14:creationId xmlns:p14="http://schemas.microsoft.com/office/powerpoint/2010/main" val="76092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8633B0-C78E-4575-85ED-F4A513B3A130}" type="slidenum">
              <a:rPr lang="en-US" smtClean="0"/>
              <a:t>8</a:t>
            </a:fld>
            <a:endParaRPr lang="en-US" dirty="0"/>
          </a:p>
        </p:txBody>
      </p:sp>
    </p:spTree>
    <p:extLst>
      <p:ext uri="{BB962C8B-B14F-4D97-AF65-F5344CB8AC3E}">
        <p14:creationId xmlns:p14="http://schemas.microsoft.com/office/powerpoint/2010/main" val="97317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C6AEC635-3F2B-4887-A4E1-A85D581781BD}" type="slidenum">
              <a:rPr lang="en-GB" smtClean="0"/>
              <a:pPr>
                <a:defRPr/>
              </a:pPr>
              <a:t>9</a:t>
            </a:fld>
            <a:endParaRPr lang="en-GB" dirty="0"/>
          </a:p>
        </p:txBody>
      </p:sp>
      <p:sp>
        <p:nvSpPr>
          <p:cNvPr id="29699" name="Rectangle 1026"/>
          <p:cNvSpPr>
            <a:spLocks noGrp="1" noChangeArrowheads="1"/>
          </p:cNvSpPr>
          <p:nvPr>
            <p:ph type="body" idx="1"/>
          </p:nvPr>
        </p:nvSpPr>
        <p:spPr>
          <a:xfrm>
            <a:off x="248434" y="4883325"/>
            <a:ext cx="6431675"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66" tIns="43085" rIns="86166" bIns="43085"/>
          <a:lstStyle/>
          <a:p>
            <a:pPr eaLnBrk="1" hangingPunct="1"/>
            <a:endParaRPr lang="en-GB" dirty="0"/>
          </a:p>
        </p:txBody>
      </p:sp>
      <p:sp>
        <p:nvSpPr>
          <p:cNvPr id="29700" name="Rectangle 1027"/>
          <p:cNvSpPr>
            <a:spLocks noGrp="1" noRot="1" noChangeAspect="1" noChangeArrowheads="1" noTextEdit="1"/>
          </p:cNvSpPr>
          <p:nvPr>
            <p:ph type="sldImg"/>
          </p:nvPr>
        </p:nvSpPr>
        <p:spPr>
          <a:xfrm>
            <a:off x="315913" y="0"/>
            <a:ext cx="6226175" cy="4670425"/>
          </a:xfrm>
          <a:ln/>
        </p:spPr>
      </p:sp>
    </p:spTree>
    <p:extLst>
      <p:ext uri="{BB962C8B-B14F-4D97-AF65-F5344CB8AC3E}">
        <p14:creationId xmlns:p14="http://schemas.microsoft.com/office/powerpoint/2010/main" val="356615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218505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617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165784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8403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46632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246834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33403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87057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78695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242768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495CF-D394-4E77-9E11-4A6746B59C04}"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36EDC-0F9F-4472-9E34-E935EC28077F}" type="slidenum">
              <a:rPr lang="en-US" smtClean="0"/>
              <a:t>‹#›</a:t>
            </a:fld>
            <a:endParaRPr lang="en-US" dirty="0"/>
          </a:p>
        </p:txBody>
      </p:sp>
    </p:spTree>
    <p:extLst>
      <p:ext uri="{BB962C8B-B14F-4D97-AF65-F5344CB8AC3E}">
        <p14:creationId xmlns:p14="http://schemas.microsoft.com/office/powerpoint/2010/main" val="314714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495CF-D394-4E77-9E11-4A6746B59C04}" type="datetimeFigureOut">
              <a:rPr lang="en-US" smtClean="0"/>
              <a:t>12/5/2024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36EDC-0F9F-4472-9E34-E935EC28077F}" type="slidenum">
              <a:rPr lang="en-US" smtClean="0"/>
              <a:t>‹#›</a:t>
            </a:fld>
            <a:endParaRPr lang="en-US" dirty="0"/>
          </a:p>
        </p:txBody>
      </p:sp>
    </p:spTree>
    <p:extLst>
      <p:ext uri="{BB962C8B-B14F-4D97-AF65-F5344CB8AC3E}">
        <p14:creationId xmlns:p14="http://schemas.microsoft.com/office/powerpoint/2010/main" val="249174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0" y="3317119"/>
            <a:ext cx="9144000" cy="687945"/>
          </a:xfrm>
        </p:spPr>
        <p:txBody>
          <a:bodyPr>
            <a:spAutoFit/>
          </a:body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a:t>
            </a:r>
            <a:r>
              <a:rPr lang="el-GR" sz="3600" b="1">
                <a:solidFill>
                  <a:srgbClr val="0000FF"/>
                </a:solidFill>
                <a:effectLst>
                  <a:outerShdw blurRad="38100" dist="38100" dir="2700000" algn="tl">
                    <a:srgbClr val="000000">
                      <a:alpha val="43137"/>
                    </a:srgbClr>
                  </a:outerShdw>
                </a:effectLst>
                <a:cs typeface="Arial" pitchFamily="34" charset="0"/>
              </a:rPr>
              <a:t>της Μετάφρασης</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
        <p:nvSpPr>
          <p:cNvPr id="3075" name="Rectangle 25"/>
          <p:cNvSpPr>
            <a:spLocks noGrp="1" noChangeArrowheads="1"/>
          </p:cNvSpPr>
          <p:nvPr>
            <p:ph type="subTitle" idx="1"/>
          </p:nvPr>
        </p:nvSpPr>
        <p:spPr>
          <a:xfrm>
            <a:off x="395536" y="1196752"/>
            <a:ext cx="8640960" cy="1077218"/>
          </a:xfrm>
        </p:spPr>
        <p:txBody>
          <a:bodyPr>
            <a:spAutoFit/>
          </a:bodyPr>
          <a:lstStyle/>
          <a:p>
            <a:pPr marL="88900" indent="-88900">
              <a:spcBef>
                <a:spcPts val="600"/>
              </a:spcBef>
              <a:defRPr/>
            </a:pPr>
            <a:r>
              <a:rPr lang="el-GR" sz="1800" i="1" dirty="0">
                <a:solidFill>
                  <a:schemeClr val="tx1"/>
                </a:solidFill>
              </a:rPr>
              <a:t>Σχολή Θετικών Επιστημών</a:t>
            </a:r>
            <a:endParaRPr lang="en-US" sz="1800" i="1" dirty="0">
              <a:solidFill>
                <a:schemeClr val="tx1"/>
              </a:solidFill>
            </a:endParaRPr>
          </a:p>
          <a:p>
            <a:pPr marL="88900" indent="-88900">
              <a:spcBef>
                <a:spcPts val="600"/>
              </a:spcBef>
              <a:defRPr/>
            </a:pPr>
            <a:r>
              <a:rPr lang="el-GR" sz="1800" i="1" dirty="0">
                <a:solidFill>
                  <a:schemeClr val="tx1"/>
                </a:solidFill>
              </a:rPr>
              <a:t>Τμήμα Βιολογίας</a:t>
            </a:r>
            <a:endParaRPr lang="en-US" sz="1800" i="1" dirty="0">
              <a:solidFill>
                <a:schemeClr val="tx1"/>
              </a:solidFill>
            </a:endParaRPr>
          </a:p>
          <a:p>
            <a:pPr marL="88900" indent="-88900">
              <a:spcBef>
                <a:spcPts val="600"/>
              </a:spcBef>
              <a:defRPr/>
            </a:pPr>
            <a:r>
              <a:rPr lang="el-GR" sz="1800" i="1" dirty="0">
                <a:solidFill>
                  <a:schemeClr val="tx1"/>
                </a:solidFill>
              </a:rPr>
              <a:t>Τομέας Βιοχημείας και Μοριακής Βιολογίας</a:t>
            </a:r>
            <a:endParaRPr lang="en-US" sz="1800" i="1" dirty="0">
              <a:solidFill>
                <a:schemeClr val="tx1"/>
              </a:solidFill>
            </a:endParaRPr>
          </a:p>
        </p:txBody>
      </p:sp>
      <p:sp>
        <p:nvSpPr>
          <p:cNvPr id="3076" name="Text Box 26"/>
          <p:cNvSpPr txBox="1">
            <a:spLocks noChangeArrowheads="1"/>
          </p:cNvSpPr>
          <p:nvPr/>
        </p:nvSpPr>
        <p:spPr bwMode="auto">
          <a:xfrm>
            <a:off x="0" y="5622339"/>
            <a:ext cx="9144000" cy="830997"/>
          </a:xfrm>
          <a:prstGeom prst="rect">
            <a:avLst/>
          </a:prstGeom>
          <a:noFill/>
          <a:ln w="12700">
            <a:noFill/>
            <a:miter lim="800000"/>
            <a:headEnd/>
            <a:tailEnd/>
          </a:ln>
        </p:spPr>
        <p:txBody>
          <a:bodyPr wrap="square">
            <a:spAutoFit/>
          </a:bodyPr>
          <a:lstStyle/>
          <a:p>
            <a:pPr algn="ctr" eaLnBrk="0" hangingPunct="0">
              <a:lnSpc>
                <a:spcPct val="120000"/>
              </a:lnSpc>
              <a:defRPr/>
            </a:pPr>
            <a:r>
              <a:rPr lang="el-GR" sz="2400" dirty="0">
                <a:effectLst>
                  <a:outerShdw blurRad="38100" dist="38100" dir="2700000" algn="tl">
                    <a:srgbClr val="C0C0C0"/>
                  </a:outerShdw>
                </a:effectLst>
                <a:latin typeface="+mj-lt"/>
              </a:rPr>
              <a:t>Χρήστος</a:t>
            </a:r>
            <a:r>
              <a:rPr lang="en-US" sz="2400" dirty="0">
                <a:effectLst>
                  <a:outerShdw blurRad="38100" dist="38100" dir="2700000" algn="tl">
                    <a:srgbClr val="C0C0C0"/>
                  </a:outerShdw>
                </a:effectLst>
                <a:latin typeface="+mj-lt"/>
              </a:rPr>
              <a:t> </a:t>
            </a:r>
            <a:r>
              <a:rPr lang="el-GR" sz="2400" dirty="0">
                <a:effectLst>
                  <a:outerShdw blurRad="38100" dist="38100" dir="2700000" algn="tl">
                    <a:srgbClr val="C0C0C0"/>
                  </a:outerShdw>
                </a:effectLst>
                <a:latin typeface="+mj-lt"/>
              </a:rPr>
              <a:t>Κ</a:t>
            </a:r>
            <a:r>
              <a:rPr lang="en-US" sz="2400" dirty="0">
                <a:effectLst>
                  <a:outerShdw blurRad="38100" dist="38100" dir="2700000" algn="tl">
                    <a:srgbClr val="C0C0C0"/>
                  </a:outerShdw>
                </a:effectLst>
                <a:latin typeface="+mj-lt"/>
              </a:rPr>
              <a:t>. </a:t>
            </a:r>
            <a:r>
              <a:rPr lang="el-GR" sz="2400" dirty="0">
                <a:effectLst>
                  <a:outerShdw blurRad="38100" dist="38100" dir="2700000" algn="tl">
                    <a:srgbClr val="C0C0C0"/>
                  </a:outerShdw>
                </a:effectLst>
                <a:latin typeface="+mj-lt"/>
              </a:rPr>
              <a:t>Κοντός, </a:t>
            </a:r>
            <a:r>
              <a:rPr lang="en-US" sz="2400" dirty="0">
                <a:effectLst>
                  <a:outerShdw blurRad="38100" dist="38100" dir="2700000" algn="tl">
                    <a:srgbClr val="C0C0C0"/>
                  </a:outerShdw>
                </a:effectLst>
                <a:latin typeface="+mj-lt"/>
              </a:rPr>
              <a:t>Ph.D.</a:t>
            </a:r>
          </a:p>
          <a:p>
            <a:pPr algn="ctr" eaLnBrk="0" hangingPunct="0">
              <a:lnSpc>
                <a:spcPct val="120000"/>
              </a:lnSpc>
              <a:defRPr/>
            </a:pPr>
            <a:r>
              <a:rPr lang="el-GR" sz="2400" baseline="30000" dirty="0">
                <a:effectLst>
                  <a:outerShdw blurRad="38100" dist="38100" dir="2700000" algn="tl">
                    <a:srgbClr val="C0C0C0"/>
                  </a:outerShdw>
                </a:effectLst>
                <a:latin typeface="+mj-lt"/>
              </a:rPr>
              <a:t>Επίκουρος Καθηγητής, Τμήμα Βιολογίας, Ε.Κ.Π.Α.</a:t>
            </a:r>
            <a:endParaRPr lang="en-US" sz="2400" baseline="30000" dirty="0">
              <a:latin typeface="+mj-lt"/>
            </a:endParaRPr>
          </a:p>
        </p:txBody>
      </p:sp>
      <p:pic>
        <p:nvPicPr>
          <p:cNvPr id="6" name="Picture 5">
            <a:extLst>
              <a:ext uri="{FF2B5EF4-FFF2-40B4-BE49-F238E27FC236}">
                <a16:creationId xmlns:a16="http://schemas.microsoft.com/office/drawing/2014/main" id="{36CD1139-C9C8-4B68-B6A0-816C98CD9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11" y="60792"/>
            <a:ext cx="3939377" cy="1140346"/>
          </a:xfrm>
          <a:prstGeom prst="rect">
            <a:avLst/>
          </a:prstGeom>
        </p:spPr>
      </p:pic>
    </p:spTree>
    <p:extLst>
      <p:ext uri="{BB962C8B-B14F-4D97-AF65-F5344CB8AC3E}">
        <p14:creationId xmlns:p14="http://schemas.microsoft.com/office/powerpoint/2010/main" val="41648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D0697C47-AC2F-16FD-A81A-17867AAED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 y="2034540"/>
            <a:ext cx="6141720" cy="2788920"/>
          </a:xfrm>
          <a:prstGeom prst="rect">
            <a:avLst/>
          </a:prstGeom>
        </p:spPr>
      </p:pic>
    </p:spTree>
    <p:extLst>
      <p:ext uri="{BB962C8B-B14F-4D97-AF65-F5344CB8AC3E}">
        <p14:creationId xmlns:p14="http://schemas.microsoft.com/office/powerpoint/2010/main" val="327454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5DE1332-503E-CB2B-7249-4C4946958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35" y="404664"/>
            <a:ext cx="4258865" cy="5630552"/>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82E2DC51-F4A4-135C-D718-EDEC0F18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086" y="1700808"/>
            <a:ext cx="3910779" cy="3240360"/>
          </a:xfrm>
          <a:prstGeom prst="rect">
            <a:avLst/>
          </a:prstGeom>
        </p:spPr>
      </p:pic>
    </p:spTree>
    <p:extLst>
      <p:ext uri="{BB962C8B-B14F-4D97-AF65-F5344CB8AC3E}">
        <p14:creationId xmlns:p14="http://schemas.microsoft.com/office/powerpoint/2010/main" val="413312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65D4C60-DA43-B4F3-2CBA-A640A7C76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7" y="407670"/>
            <a:ext cx="4541520" cy="6042660"/>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DCE8EAD2-4AD5-1960-74A9-5BF25BFBE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184" y="2141220"/>
            <a:ext cx="4389120" cy="2575560"/>
          </a:xfrm>
          <a:prstGeom prst="rect">
            <a:avLst/>
          </a:prstGeom>
        </p:spPr>
      </p:pic>
    </p:spTree>
    <p:extLst>
      <p:ext uri="{BB962C8B-B14F-4D97-AF65-F5344CB8AC3E}">
        <p14:creationId xmlns:p14="http://schemas.microsoft.com/office/powerpoint/2010/main" val="366946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295786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rgbClr val="0000FF"/>
                </a:solidFill>
              </a:rPr>
              <a:t>Καθολικοί ρυθμιστές της μετάφρασης στους </a:t>
            </a:r>
            <a:r>
              <a:rPr lang="el-GR" dirty="0" err="1">
                <a:solidFill>
                  <a:srgbClr val="0000FF"/>
                </a:solidFill>
              </a:rPr>
              <a:t>ευκαρυώτες</a:t>
            </a:r>
            <a:r>
              <a:rPr lang="el-GR" dirty="0">
                <a:solidFill>
                  <a:srgbClr val="0000FF"/>
                </a:solidFill>
              </a:rPr>
              <a:t> στοχεύουν κομβικούς παράγοντες που απαιτούνται για την αναγνώριση του </a:t>
            </a:r>
            <a:r>
              <a:rPr lang="en-US" dirty="0">
                <a:solidFill>
                  <a:srgbClr val="0000FF"/>
                </a:solidFill>
              </a:rPr>
              <a:t>mRNA </a:t>
            </a:r>
            <a:r>
              <a:rPr lang="el-GR" dirty="0">
                <a:solidFill>
                  <a:srgbClr val="0000FF"/>
                </a:solidFill>
              </a:rPr>
              <a:t>και τη δέσμευση του </a:t>
            </a:r>
            <a:r>
              <a:rPr lang="en-US" dirty="0">
                <a:solidFill>
                  <a:srgbClr val="0000FF"/>
                </a:solidFill>
              </a:rPr>
              <a:t>tRNA </a:t>
            </a:r>
            <a:r>
              <a:rPr lang="el-GR" dirty="0" err="1">
                <a:solidFill>
                  <a:srgbClr val="0000FF"/>
                </a:solidFill>
              </a:rPr>
              <a:t>εναρκτή</a:t>
            </a:r>
            <a:r>
              <a:rPr lang="el-GR" dirty="0">
                <a:solidFill>
                  <a:srgbClr val="0000FF"/>
                </a:solidFill>
              </a:rPr>
              <a:t> στο </a:t>
            </a:r>
            <a:r>
              <a:rPr lang="el-GR" dirty="0" err="1">
                <a:solidFill>
                  <a:srgbClr val="0000FF"/>
                </a:solidFill>
              </a:rPr>
              <a:t>ριβόσωμα</a:t>
            </a:r>
            <a:r>
              <a:rPr lang="el-GR" dirty="0">
                <a:solidFill>
                  <a:srgbClr val="0000FF"/>
                </a:solidFill>
              </a:rPr>
              <a:t>.</a:t>
            </a:r>
          </a:p>
        </p:txBody>
      </p:sp>
    </p:spTree>
    <p:extLst>
      <p:ext uri="{BB962C8B-B14F-4D97-AF65-F5344CB8AC3E}">
        <p14:creationId xmlns:p14="http://schemas.microsoft.com/office/powerpoint/2010/main" val="210903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2000" y="6021288"/>
            <a:ext cx="8280000" cy="646331"/>
          </a:xfrm>
          <a:prstGeom prst="rect">
            <a:avLst/>
          </a:prstGeom>
          <a:noFill/>
        </p:spPr>
        <p:txBody>
          <a:bodyPr wrap="square" rtlCol="0">
            <a:spAutoFit/>
          </a:bodyPr>
          <a:lstStyle/>
          <a:p>
            <a:pPr algn="ctr"/>
            <a:r>
              <a:rPr lang="el-GR" b="1" dirty="0"/>
              <a:t>Η έναρξη της μετάφρασης στους </a:t>
            </a:r>
            <a:r>
              <a:rPr lang="el-GR" b="1" dirty="0" err="1"/>
              <a:t>ευκαρυώτες</a:t>
            </a:r>
            <a:r>
              <a:rPr lang="el-GR" b="1" dirty="0"/>
              <a:t> ρυθμίζεται συνολικά από πρωτεΐνες που προσδένονται στον </a:t>
            </a:r>
            <a:r>
              <a:rPr lang="en-US" b="1" dirty="0"/>
              <a:t>eIF4E (4E-BP).</a:t>
            </a:r>
            <a:endParaRPr lang="el-GR" b="1" dirty="0"/>
          </a:p>
        </p:txBody>
      </p:sp>
      <p:grpSp>
        <p:nvGrpSpPr>
          <p:cNvPr id="4" name="Group 3">
            <a:extLst>
              <a:ext uri="{FF2B5EF4-FFF2-40B4-BE49-F238E27FC236}">
                <a16:creationId xmlns:a16="http://schemas.microsoft.com/office/drawing/2014/main" id="{0BE1D9D5-1E25-4CEB-AB84-8FA9CA410B7B}"/>
              </a:ext>
            </a:extLst>
          </p:cNvPr>
          <p:cNvGrpSpPr/>
          <p:nvPr/>
        </p:nvGrpSpPr>
        <p:grpSpPr>
          <a:xfrm>
            <a:off x="1367644" y="194181"/>
            <a:ext cx="6408712" cy="5749607"/>
            <a:chOff x="899592" y="476672"/>
            <a:chExt cx="6192688" cy="5024628"/>
          </a:xfrm>
        </p:grpSpPr>
        <p:pic>
          <p:nvPicPr>
            <p:cNvPr id="3" name="Picture 2" descr="Diagram&#10;&#10;Description automatically generated">
              <a:extLst>
                <a:ext uri="{FF2B5EF4-FFF2-40B4-BE49-F238E27FC236}">
                  <a16:creationId xmlns:a16="http://schemas.microsoft.com/office/drawing/2014/main" id="{433713C7-9CF1-45A6-A978-C7D1FB665D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9592" y="476672"/>
              <a:ext cx="6192688" cy="5024628"/>
            </a:xfrm>
            <a:prstGeom prst="rect">
              <a:avLst/>
            </a:prstGeom>
          </p:spPr>
        </p:pic>
        <p:sp>
          <p:nvSpPr>
            <p:cNvPr id="10" name="Rectangle 9">
              <a:extLst>
                <a:ext uri="{FF2B5EF4-FFF2-40B4-BE49-F238E27FC236}">
                  <a16:creationId xmlns:a16="http://schemas.microsoft.com/office/drawing/2014/main" id="{9C3B1C69-38EE-4BA0-8ACC-3A09AFA97305}"/>
                </a:ext>
              </a:extLst>
            </p:cNvPr>
            <p:cNvSpPr/>
            <p:nvPr/>
          </p:nvSpPr>
          <p:spPr>
            <a:xfrm>
              <a:off x="5508104" y="4797152"/>
              <a:ext cx="1584176" cy="3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269805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8A17-D047-ED24-93C5-5C92E309E96A}"/>
              </a:ext>
            </a:extLst>
          </p:cNvPr>
          <p:cNvSpPr txBox="1"/>
          <p:nvPr/>
        </p:nvSpPr>
        <p:spPr>
          <a:xfrm>
            <a:off x="215516" y="5194885"/>
            <a:ext cx="8712968" cy="1569660"/>
          </a:xfrm>
          <a:prstGeom prst="rect">
            <a:avLst/>
          </a:prstGeom>
          <a:noFill/>
        </p:spPr>
        <p:txBody>
          <a:bodyPr wrap="square" rtlCol="0">
            <a:spAutoFit/>
          </a:bodyPr>
          <a:lstStyle/>
          <a:p>
            <a:r>
              <a:rPr lang="en-US" sz="1600" dirty="0"/>
              <a:t>Protein kinase RNA (PKR)</a:t>
            </a:r>
            <a:r>
              <a:rPr lang="el-GR" sz="1600" dirty="0"/>
              <a:t>-</a:t>
            </a:r>
            <a:r>
              <a:rPr lang="en-US" sz="1600" dirty="0"/>
              <a:t>like ER kinase (PERK), PKR, GCN2 and HRI all phosphorylate eIF2</a:t>
            </a:r>
            <a:r>
              <a:rPr lang="el-GR" sz="1600" dirty="0"/>
              <a:t>α </a:t>
            </a:r>
            <a:r>
              <a:rPr lang="en-US" sz="1600" dirty="0"/>
              <a:t>in response to a variety of stresses. Under normal conditions, the three subunits of eIF2 form ternary complex with methionine transfer RNA and GTP supplied by the guanine exchange factor eIF2B. This complex is then loaded into the ribosome with the mRNA to be translated, forming the pre-initiation complex. When eIF2</a:t>
            </a:r>
            <a:r>
              <a:rPr lang="el-GR" sz="1600" dirty="0"/>
              <a:t>α </a:t>
            </a:r>
            <a:r>
              <a:rPr lang="en-US" sz="1600" dirty="0"/>
              <a:t>is phosphorylated, it binds tightly to eIF2B, preventing it from exchanging GDP to GTP. This prevents the formation of ternary complex and potently inhibits the initiation of translation.</a:t>
            </a:r>
          </a:p>
        </p:txBody>
      </p:sp>
      <p:pic>
        <p:nvPicPr>
          <p:cNvPr id="5" name="Picture 4" descr="Diagram&#10;&#10;Description automatically generated">
            <a:extLst>
              <a:ext uri="{FF2B5EF4-FFF2-40B4-BE49-F238E27FC236}">
                <a16:creationId xmlns:a16="http://schemas.microsoft.com/office/drawing/2014/main" id="{18037894-3897-ED8C-B6B8-EE206F9FB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352" y="93455"/>
            <a:ext cx="6147296" cy="4975467"/>
          </a:xfrm>
          <a:prstGeom prst="rect">
            <a:avLst/>
          </a:prstGeom>
        </p:spPr>
      </p:pic>
    </p:spTree>
    <p:extLst>
      <p:ext uri="{BB962C8B-B14F-4D97-AF65-F5344CB8AC3E}">
        <p14:creationId xmlns:p14="http://schemas.microsoft.com/office/powerpoint/2010/main" val="97504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EEAF7-B1CE-CCF9-41E5-9E0ECBE1FD87}"/>
              </a:ext>
            </a:extLst>
          </p:cNvPr>
          <p:cNvSpPr txBox="1"/>
          <p:nvPr/>
        </p:nvSpPr>
        <p:spPr>
          <a:xfrm>
            <a:off x="431999" y="5373216"/>
            <a:ext cx="8280000" cy="1323439"/>
          </a:xfrm>
          <a:prstGeom prst="rect">
            <a:avLst/>
          </a:prstGeom>
          <a:noFill/>
        </p:spPr>
        <p:txBody>
          <a:bodyPr wrap="square" rtlCol="0">
            <a:spAutoFit/>
          </a:bodyPr>
          <a:lstStyle/>
          <a:p>
            <a:pPr algn="ctr"/>
            <a:r>
              <a:rPr lang="en-US" sz="1600" b="1" dirty="0"/>
              <a:t>Regulation of eIF2 activity. </a:t>
            </a:r>
            <a:r>
              <a:rPr lang="en-US" sz="1600" dirty="0"/>
              <a:t>The guanine nucleotide-exchange activity of eIF2B permits the association of the eIF2γ subunit of eIF2 with GTP. This is a prerequisite for the formation of the ternary eIF2.GTP.Met.tRNAi complex. eIF2 and eIF2B activities are inhibited by phosphorylation of their eIF2α (by HRI, PKR, PERK or GCN2) and eIF2B (</a:t>
            </a:r>
            <a:r>
              <a:rPr lang="en-US" sz="1600"/>
              <a:t>by GSK-3β</a:t>
            </a:r>
            <a:r>
              <a:rPr lang="en-US" sz="1600" dirty="0"/>
              <a:t>) subunits. eIF2B activity is also indirectly inhibited (sequestered by eIF2γ) as a consequence of eIF2α phosphorylation.</a:t>
            </a:r>
            <a:endParaRPr lang="el-GR" sz="1600" dirty="0"/>
          </a:p>
        </p:txBody>
      </p:sp>
      <p:pic>
        <p:nvPicPr>
          <p:cNvPr id="4" name="Picture 3" descr="Diagram&#10;&#10;Description automatically generated">
            <a:extLst>
              <a:ext uri="{FF2B5EF4-FFF2-40B4-BE49-F238E27FC236}">
                <a16:creationId xmlns:a16="http://schemas.microsoft.com/office/drawing/2014/main" id="{62AA4F6A-8BDB-9592-6546-CCB58A046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01" y="189211"/>
            <a:ext cx="7589197" cy="4968552"/>
          </a:xfrm>
          <a:prstGeom prst="rect">
            <a:avLst/>
          </a:prstGeom>
        </p:spPr>
      </p:pic>
    </p:spTree>
    <p:extLst>
      <p:ext uri="{BB962C8B-B14F-4D97-AF65-F5344CB8AC3E}">
        <p14:creationId xmlns:p14="http://schemas.microsoft.com/office/powerpoint/2010/main" val="226859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68E26E6-3756-0F19-039A-E4F1FB2421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5547360" cy="5460112"/>
          </a:xfrm>
          <a:prstGeom prst="rect">
            <a:avLst/>
          </a:prstGeom>
        </p:spPr>
      </p:pic>
      <p:pic>
        <p:nvPicPr>
          <p:cNvPr id="5" name="Picture 4" descr="Text&#10;&#10;Description automatically generated">
            <a:extLst>
              <a:ext uri="{FF2B5EF4-FFF2-40B4-BE49-F238E27FC236}">
                <a16:creationId xmlns:a16="http://schemas.microsoft.com/office/drawing/2014/main" id="{644CEE31-287A-B154-72C0-DE9495F05B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27607" y="4653136"/>
            <a:ext cx="5716393" cy="2204864"/>
          </a:xfrm>
          <a:prstGeom prst="rect">
            <a:avLst/>
          </a:prstGeom>
        </p:spPr>
      </p:pic>
      <p:pic>
        <p:nvPicPr>
          <p:cNvPr id="6" name="Picture 5" descr="Diagram&#10;&#10;Description automatically generated">
            <a:extLst>
              <a:ext uri="{FF2B5EF4-FFF2-40B4-BE49-F238E27FC236}">
                <a16:creationId xmlns:a16="http://schemas.microsoft.com/office/drawing/2014/main" id="{BFE8C3E4-013C-9F94-E325-226DE28AF3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69680" y="5085184"/>
            <a:ext cx="1008000" cy="230912"/>
          </a:xfrm>
          <a:prstGeom prst="rect">
            <a:avLst/>
          </a:prstGeom>
        </p:spPr>
      </p:pic>
    </p:spTree>
    <p:extLst>
      <p:ext uri="{BB962C8B-B14F-4D97-AF65-F5344CB8AC3E}">
        <p14:creationId xmlns:p14="http://schemas.microsoft.com/office/powerpoint/2010/main" val="293724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AAF19E-4CA2-7355-8F15-F1930A19915D}"/>
              </a:ext>
            </a:extLst>
          </p:cNvPr>
          <p:cNvGrpSpPr/>
          <p:nvPr/>
        </p:nvGrpSpPr>
        <p:grpSpPr>
          <a:xfrm>
            <a:off x="719572" y="94320"/>
            <a:ext cx="7704856" cy="6669360"/>
            <a:chOff x="827584" y="188640"/>
            <a:chExt cx="7704856" cy="6669360"/>
          </a:xfrm>
        </p:grpSpPr>
        <p:sp>
          <p:nvSpPr>
            <p:cNvPr id="4" name="Rectangle 3">
              <a:extLst>
                <a:ext uri="{FF2B5EF4-FFF2-40B4-BE49-F238E27FC236}">
                  <a16:creationId xmlns:a16="http://schemas.microsoft.com/office/drawing/2014/main" id="{5D673251-ACA3-4725-6DBD-72659E92D1A5}"/>
                </a:ext>
              </a:extLst>
            </p:cNvPr>
            <p:cNvSpPr/>
            <p:nvPr/>
          </p:nvSpPr>
          <p:spPr>
            <a:xfrm>
              <a:off x="827584" y="188640"/>
              <a:ext cx="7704856" cy="666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pic>
          <p:nvPicPr>
            <p:cNvPr id="3" name="Picture 2" descr="Diagram, map&#10;&#10;Description automatically generated">
              <a:extLst>
                <a:ext uri="{FF2B5EF4-FFF2-40B4-BE49-F238E27FC236}">
                  <a16:creationId xmlns:a16="http://schemas.microsoft.com/office/drawing/2014/main" id="{3DE5BE48-16E9-4C55-AB1A-C3890A9E3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10" y="320039"/>
              <a:ext cx="7394014" cy="6425469"/>
            </a:xfrm>
            <a:prstGeom prst="rect">
              <a:avLst/>
            </a:prstGeom>
          </p:spPr>
        </p:pic>
      </p:grpSp>
    </p:spTree>
    <p:extLst>
      <p:ext uri="{BB962C8B-B14F-4D97-AF65-F5344CB8AC3E}">
        <p14:creationId xmlns:p14="http://schemas.microsoft.com/office/powerpoint/2010/main" val="135027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7546820-4DF0-4F29-8E77-E9B1F9AFE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66" y="1628800"/>
            <a:ext cx="8897668" cy="1940798"/>
          </a:xfrm>
          <a:prstGeom prst="rect">
            <a:avLst/>
          </a:prstGeom>
        </p:spPr>
      </p:pic>
    </p:spTree>
    <p:extLst>
      <p:ext uri="{BB962C8B-B14F-4D97-AF65-F5344CB8AC3E}">
        <p14:creationId xmlns:p14="http://schemas.microsoft.com/office/powerpoint/2010/main" val="422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3">
            <a:extLst>
              <a:ext uri="{FF2B5EF4-FFF2-40B4-BE49-F238E27FC236}">
                <a16:creationId xmlns:a16="http://schemas.microsoft.com/office/drawing/2014/main" id="{02572688-72D9-D2B5-68C1-8F0272DFB15F}"/>
              </a:ext>
            </a:extLst>
          </p:cNvPr>
          <p:cNvSpPr txBox="1">
            <a:spLocks noChangeArrowheads="1"/>
          </p:cNvSpPr>
          <p:nvPr/>
        </p:nvSpPr>
        <p:spPr>
          <a:xfrm>
            <a:off x="0" y="2014026"/>
            <a:ext cx="9144000" cy="1319528"/>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της μετάφρασης</a:t>
            </a:r>
            <a:br>
              <a:rPr lang="el-GR" sz="3600" b="1" dirty="0">
                <a:solidFill>
                  <a:srgbClr val="0000FF"/>
                </a:solidFill>
                <a:effectLst>
                  <a:outerShdw blurRad="38100" dist="38100" dir="2700000" algn="tl">
                    <a:srgbClr val="000000">
                      <a:alpha val="43137"/>
                    </a:srgbClr>
                  </a:outerShdw>
                </a:effectLst>
                <a:cs typeface="Arial" pitchFamily="34" charset="0"/>
              </a:rPr>
            </a:br>
            <a:r>
              <a:rPr lang="el-GR" sz="3600" b="1" dirty="0">
                <a:solidFill>
                  <a:srgbClr val="0000FF"/>
                </a:solidFill>
                <a:effectLst>
                  <a:outerShdw blurRad="38100" dist="38100" dir="2700000" algn="tl">
                    <a:srgbClr val="000000">
                      <a:alpha val="43137"/>
                    </a:srgbClr>
                  </a:outerShdw>
                </a:effectLst>
                <a:cs typeface="Arial" pitchFamily="34" charset="0"/>
              </a:rPr>
              <a:t>στους </a:t>
            </a:r>
            <a:r>
              <a:rPr lang="el-GR" sz="3600" b="1" dirty="0" err="1">
                <a:solidFill>
                  <a:srgbClr val="0000FF"/>
                </a:solidFill>
                <a:effectLst>
                  <a:outerShdw blurRad="38100" dist="38100" dir="2700000" algn="tl">
                    <a:srgbClr val="000000">
                      <a:alpha val="43137"/>
                    </a:srgbClr>
                  </a:outerShdw>
                </a:effectLst>
                <a:cs typeface="Arial" pitchFamily="34" charset="0"/>
              </a:rPr>
              <a:t>προκαρυώτες</a:t>
            </a:r>
            <a:r>
              <a:rPr lang="el-GR" sz="3600" b="1" dirty="0">
                <a:solidFill>
                  <a:srgbClr val="0000FF"/>
                </a:solidFill>
                <a:effectLst>
                  <a:outerShdw blurRad="38100" dist="38100" dir="2700000" algn="tl">
                    <a:srgbClr val="000000">
                      <a:alpha val="43137"/>
                    </a:srgbClr>
                  </a:outerShdw>
                </a:effectLst>
                <a:cs typeface="Arial" pitchFamily="34" charset="0"/>
              </a:rPr>
              <a:t> </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02293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378885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Καθολικοί ρυθμιστές της μετάφρασης στους </a:t>
            </a:r>
            <a:r>
              <a:rPr lang="el-GR" dirty="0" err="1">
                <a:solidFill>
                  <a:schemeClr val="tx2">
                    <a:lumMod val="40000"/>
                    <a:lumOff val="60000"/>
                  </a:schemeClr>
                </a:solidFill>
              </a:rPr>
              <a:t>ευκαρυώτες</a:t>
            </a:r>
            <a:r>
              <a:rPr lang="el-GR" dirty="0">
                <a:solidFill>
                  <a:schemeClr val="tx2">
                    <a:lumMod val="40000"/>
                    <a:lumOff val="60000"/>
                  </a:schemeClr>
                </a:solidFill>
              </a:rPr>
              <a:t> στοχεύουν κομβικούς παράγοντες που απαιτούνται για την αναγνώριση του </a:t>
            </a:r>
            <a:r>
              <a:rPr lang="en-US" dirty="0">
                <a:solidFill>
                  <a:schemeClr val="tx2">
                    <a:lumMod val="40000"/>
                    <a:lumOff val="60000"/>
                  </a:schemeClr>
                </a:solidFill>
              </a:rPr>
              <a:t>mRNA </a:t>
            </a:r>
            <a:r>
              <a:rPr lang="el-GR" dirty="0">
                <a:solidFill>
                  <a:schemeClr val="tx2">
                    <a:lumMod val="40000"/>
                    <a:lumOff val="60000"/>
                  </a:schemeClr>
                </a:solidFill>
              </a:rPr>
              <a:t>και τη δέσμευση του </a:t>
            </a:r>
            <a:r>
              <a:rPr lang="en-US" dirty="0">
                <a:solidFill>
                  <a:schemeClr val="tx2">
                    <a:lumMod val="40000"/>
                    <a:lumOff val="60000"/>
                  </a:schemeClr>
                </a:solidFill>
              </a:rPr>
              <a:t>tRNA </a:t>
            </a:r>
            <a:r>
              <a:rPr lang="el-GR" dirty="0" err="1">
                <a:solidFill>
                  <a:schemeClr val="tx2">
                    <a:lumMod val="40000"/>
                    <a:lumOff val="60000"/>
                  </a:schemeClr>
                </a:solidFill>
              </a:rPr>
              <a:t>εναρκτή</a:t>
            </a:r>
            <a:r>
              <a:rPr lang="el-GR" dirty="0">
                <a:solidFill>
                  <a:schemeClr val="tx2">
                    <a:lumMod val="40000"/>
                    <a:lumOff val="60000"/>
                  </a:schemeClr>
                </a:solidFill>
              </a:rPr>
              <a:t> στο </a:t>
            </a:r>
            <a:r>
              <a:rPr lang="el-GR" dirty="0" err="1">
                <a:solidFill>
                  <a:schemeClr val="tx2">
                    <a:lumMod val="40000"/>
                    <a:lumOff val="60000"/>
                  </a:schemeClr>
                </a:solidFill>
              </a:rPr>
              <a:t>ριβόσωμα</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rgbClr val="0000FF"/>
                </a:solidFill>
              </a:rPr>
              <a:t>Μια πρωτεΐνη που προσδένεται στο </a:t>
            </a:r>
            <a:r>
              <a:rPr lang="en-US" dirty="0">
                <a:solidFill>
                  <a:srgbClr val="0000FF"/>
                </a:solidFill>
              </a:rPr>
              <a:t>RNA </a:t>
            </a:r>
            <a:r>
              <a:rPr lang="el-GR" dirty="0">
                <a:solidFill>
                  <a:srgbClr val="0000FF"/>
                </a:solidFill>
              </a:rPr>
              <a:t>και ρυθμίζεται από το σίδηρο ελέγχει τη μετάφραση της </a:t>
            </a:r>
            <a:r>
              <a:rPr lang="el-GR" dirty="0" err="1">
                <a:solidFill>
                  <a:srgbClr val="0000FF"/>
                </a:solidFill>
              </a:rPr>
              <a:t>φερριτίνης</a:t>
            </a:r>
            <a:r>
              <a:rPr lang="el-GR" dirty="0">
                <a:solidFill>
                  <a:srgbClr val="0000FF"/>
                </a:solidFill>
              </a:rPr>
              <a:t>.</a:t>
            </a:r>
          </a:p>
        </p:txBody>
      </p:sp>
    </p:spTree>
    <p:extLst>
      <p:ext uri="{BB962C8B-B14F-4D97-AF65-F5344CB8AC3E}">
        <p14:creationId xmlns:p14="http://schemas.microsoft.com/office/powerpoint/2010/main" val="42493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4272" y="5435932"/>
            <a:ext cx="8280000" cy="369332"/>
          </a:xfrm>
          <a:prstGeom prst="rect">
            <a:avLst/>
          </a:prstGeom>
          <a:noFill/>
        </p:spPr>
        <p:txBody>
          <a:bodyPr wrap="square" rtlCol="0">
            <a:spAutoFit/>
          </a:bodyPr>
          <a:lstStyle/>
          <a:p>
            <a:pPr algn="ctr"/>
            <a:r>
              <a:rPr lang="el-GR" b="1" dirty="0"/>
              <a:t>Ρύθμιση της μετάφρασης της </a:t>
            </a:r>
            <a:r>
              <a:rPr lang="el-GR" b="1" dirty="0" err="1"/>
              <a:t>φερριτίνης</a:t>
            </a:r>
            <a:r>
              <a:rPr lang="el-GR" b="1" dirty="0"/>
              <a:t> από το σίδηρο.</a:t>
            </a:r>
          </a:p>
        </p:txBody>
      </p:sp>
      <p:grpSp>
        <p:nvGrpSpPr>
          <p:cNvPr id="4" name="Group 3">
            <a:extLst>
              <a:ext uri="{FF2B5EF4-FFF2-40B4-BE49-F238E27FC236}">
                <a16:creationId xmlns:a16="http://schemas.microsoft.com/office/drawing/2014/main" id="{ACF6B1C6-E928-4568-B8FB-CFCD192A920C}"/>
              </a:ext>
            </a:extLst>
          </p:cNvPr>
          <p:cNvGrpSpPr/>
          <p:nvPr/>
        </p:nvGrpSpPr>
        <p:grpSpPr>
          <a:xfrm>
            <a:off x="179512" y="1412776"/>
            <a:ext cx="8784976" cy="3672408"/>
            <a:chOff x="606677" y="1556792"/>
            <a:chExt cx="7935000" cy="3328281"/>
          </a:xfrm>
        </p:grpSpPr>
        <p:pic>
          <p:nvPicPr>
            <p:cNvPr id="3" name="Picture 2" descr="Diagram&#10;&#10;Description automatically generated">
              <a:extLst>
                <a:ext uri="{FF2B5EF4-FFF2-40B4-BE49-F238E27FC236}">
                  <a16:creationId xmlns:a16="http://schemas.microsoft.com/office/drawing/2014/main" id="{36F9651D-427C-43E6-AC19-8E9EDF5D59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6677" y="1556792"/>
              <a:ext cx="7935000" cy="3328281"/>
            </a:xfrm>
            <a:prstGeom prst="rect">
              <a:avLst/>
            </a:prstGeom>
          </p:spPr>
        </p:pic>
        <p:sp>
          <p:nvSpPr>
            <p:cNvPr id="10" name="Rectangle 9">
              <a:extLst>
                <a:ext uri="{FF2B5EF4-FFF2-40B4-BE49-F238E27FC236}">
                  <a16:creationId xmlns:a16="http://schemas.microsoft.com/office/drawing/2014/main" id="{AA4AE6B9-446D-4768-B4D4-B177BC6A463E}"/>
                </a:ext>
              </a:extLst>
            </p:cNvPr>
            <p:cNvSpPr/>
            <p:nvPr/>
          </p:nvSpPr>
          <p:spPr>
            <a:xfrm>
              <a:off x="6516216" y="4437112"/>
              <a:ext cx="20162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143403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420435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Καθολικοί ρυθμιστές της μετάφρασης στους </a:t>
            </a:r>
            <a:r>
              <a:rPr lang="el-GR" dirty="0" err="1">
                <a:solidFill>
                  <a:schemeClr val="tx2">
                    <a:lumMod val="40000"/>
                    <a:lumOff val="60000"/>
                  </a:schemeClr>
                </a:solidFill>
              </a:rPr>
              <a:t>ευκαρυώτες</a:t>
            </a:r>
            <a:r>
              <a:rPr lang="el-GR" dirty="0">
                <a:solidFill>
                  <a:schemeClr val="tx2">
                    <a:lumMod val="40000"/>
                    <a:lumOff val="60000"/>
                  </a:schemeClr>
                </a:solidFill>
              </a:rPr>
              <a:t> στοχεύουν κομβικούς παράγοντες που απαιτούνται για την αναγνώριση του </a:t>
            </a:r>
            <a:r>
              <a:rPr lang="en-US" dirty="0">
                <a:solidFill>
                  <a:schemeClr val="tx2">
                    <a:lumMod val="40000"/>
                    <a:lumOff val="60000"/>
                  </a:schemeClr>
                </a:solidFill>
              </a:rPr>
              <a:t>mRNA </a:t>
            </a:r>
            <a:r>
              <a:rPr lang="el-GR" dirty="0">
                <a:solidFill>
                  <a:schemeClr val="tx2">
                    <a:lumMod val="40000"/>
                    <a:lumOff val="60000"/>
                  </a:schemeClr>
                </a:solidFill>
              </a:rPr>
              <a:t>και τη δέσμευση του </a:t>
            </a:r>
            <a:r>
              <a:rPr lang="en-US" dirty="0">
                <a:solidFill>
                  <a:schemeClr val="tx2">
                    <a:lumMod val="40000"/>
                    <a:lumOff val="60000"/>
                  </a:schemeClr>
                </a:solidFill>
              </a:rPr>
              <a:t>tRNA </a:t>
            </a:r>
            <a:r>
              <a:rPr lang="el-GR" dirty="0" err="1">
                <a:solidFill>
                  <a:schemeClr val="tx2">
                    <a:lumMod val="40000"/>
                    <a:lumOff val="60000"/>
                  </a:schemeClr>
                </a:solidFill>
              </a:rPr>
              <a:t>εναρκτή</a:t>
            </a:r>
            <a:r>
              <a:rPr lang="el-GR" dirty="0">
                <a:solidFill>
                  <a:schemeClr val="tx2">
                    <a:lumMod val="40000"/>
                    <a:lumOff val="60000"/>
                  </a:schemeClr>
                </a:solidFill>
              </a:rPr>
              <a:t> στο </a:t>
            </a:r>
            <a:r>
              <a:rPr lang="el-GR" dirty="0" err="1">
                <a:solidFill>
                  <a:schemeClr val="tx2">
                    <a:lumMod val="40000"/>
                    <a:lumOff val="60000"/>
                  </a:schemeClr>
                </a:solidFill>
              </a:rPr>
              <a:t>ριβόσωμα</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Μια πρωτεΐνη που προσδένεται στο </a:t>
            </a:r>
            <a:r>
              <a:rPr lang="en-US" dirty="0">
                <a:solidFill>
                  <a:schemeClr val="tx2">
                    <a:lumMod val="40000"/>
                    <a:lumOff val="60000"/>
                  </a:schemeClr>
                </a:solidFill>
              </a:rPr>
              <a:t>RNA </a:t>
            </a:r>
            <a:r>
              <a:rPr lang="el-GR" dirty="0">
                <a:solidFill>
                  <a:schemeClr val="tx2">
                    <a:lumMod val="40000"/>
                    <a:lumOff val="60000"/>
                  </a:schemeClr>
                </a:solidFill>
              </a:rPr>
              <a:t>και ρυθμίζεται από το σίδηρο ελέγχει τη μετάφραση της </a:t>
            </a:r>
            <a:r>
              <a:rPr lang="el-GR" dirty="0" err="1">
                <a:solidFill>
                  <a:schemeClr val="tx2">
                    <a:lumMod val="40000"/>
                    <a:lumOff val="60000"/>
                  </a:schemeClr>
                </a:solidFill>
              </a:rPr>
              <a:t>φερριτίνης</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rgbClr val="0000FF"/>
                </a:solidFill>
              </a:rPr>
              <a:t>Χωρικός έλεγχος της μετάφρασης από πρωτεΐνες </a:t>
            </a:r>
            <a:r>
              <a:rPr lang="en-US" dirty="0">
                <a:solidFill>
                  <a:srgbClr val="0000FF"/>
                </a:solidFill>
              </a:rPr>
              <a:t>4E-BP </a:t>
            </a:r>
            <a:r>
              <a:rPr lang="el-GR" dirty="0">
                <a:solidFill>
                  <a:srgbClr val="0000FF"/>
                </a:solidFill>
              </a:rPr>
              <a:t>που είναι ειδικές για το </a:t>
            </a:r>
            <a:r>
              <a:rPr lang="en-US" dirty="0">
                <a:solidFill>
                  <a:srgbClr val="0000FF"/>
                </a:solidFill>
              </a:rPr>
              <a:t>mRNA.</a:t>
            </a:r>
          </a:p>
        </p:txBody>
      </p:sp>
    </p:spTree>
    <p:extLst>
      <p:ext uri="{BB962C8B-B14F-4D97-AF65-F5344CB8AC3E}">
        <p14:creationId xmlns:p14="http://schemas.microsoft.com/office/powerpoint/2010/main" val="2481846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65D92-5E3B-421F-9757-9F818A8FC412}"/>
              </a:ext>
            </a:extLst>
          </p:cNvPr>
          <p:cNvSpPr txBox="1"/>
          <p:nvPr/>
        </p:nvSpPr>
        <p:spPr>
          <a:xfrm>
            <a:off x="432000" y="6021288"/>
            <a:ext cx="8280000" cy="646331"/>
          </a:xfrm>
          <a:prstGeom prst="rect">
            <a:avLst/>
          </a:prstGeom>
          <a:noFill/>
        </p:spPr>
        <p:txBody>
          <a:bodyPr wrap="square" rtlCol="0">
            <a:spAutoFit/>
          </a:bodyPr>
          <a:lstStyle/>
          <a:p>
            <a:pPr algn="ctr"/>
            <a:r>
              <a:rPr lang="el-GR" b="1" dirty="0"/>
              <a:t>Η πρωτεΐνη </a:t>
            </a:r>
            <a:r>
              <a:rPr lang="en-US" b="1" dirty="0"/>
              <a:t>Cup </a:t>
            </a:r>
            <a:r>
              <a:rPr lang="el-GR" b="1" dirty="0"/>
              <a:t>που προσδένεται στον </a:t>
            </a:r>
            <a:r>
              <a:rPr lang="en-US" b="1" dirty="0"/>
              <a:t>eIF4E </a:t>
            </a:r>
            <a:r>
              <a:rPr lang="el-GR" b="1" dirty="0"/>
              <a:t>δρα προκειμένου να αναστείλει ειδικά τη μετάφραση του </a:t>
            </a:r>
            <a:r>
              <a:rPr lang="en-US" b="1" dirty="0"/>
              <a:t>Oskar</a:t>
            </a:r>
            <a:r>
              <a:rPr lang="el-GR" b="1" dirty="0"/>
              <a:t> το </a:t>
            </a:r>
            <a:r>
              <a:rPr lang="en-US" b="1" dirty="0"/>
              <a:t>mRNA</a:t>
            </a:r>
            <a:r>
              <a:rPr lang="el-GR" b="1" dirty="0"/>
              <a:t>.</a:t>
            </a:r>
          </a:p>
        </p:txBody>
      </p:sp>
      <p:grpSp>
        <p:nvGrpSpPr>
          <p:cNvPr id="4" name="Group 3">
            <a:extLst>
              <a:ext uri="{FF2B5EF4-FFF2-40B4-BE49-F238E27FC236}">
                <a16:creationId xmlns:a16="http://schemas.microsoft.com/office/drawing/2014/main" id="{B8A9F1B6-2D6D-4803-AC6B-73329BE27A1B}"/>
              </a:ext>
            </a:extLst>
          </p:cNvPr>
          <p:cNvGrpSpPr/>
          <p:nvPr/>
        </p:nvGrpSpPr>
        <p:grpSpPr>
          <a:xfrm>
            <a:off x="1695236" y="404664"/>
            <a:ext cx="5753528" cy="5400600"/>
            <a:chOff x="1403648" y="467956"/>
            <a:chExt cx="5753528" cy="5400600"/>
          </a:xfrm>
        </p:grpSpPr>
        <p:pic>
          <p:nvPicPr>
            <p:cNvPr id="3" name="Picture 2" descr="Diagram&#10;&#10;Description automatically generated">
              <a:extLst>
                <a:ext uri="{FF2B5EF4-FFF2-40B4-BE49-F238E27FC236}">
                  <a16:creationId xmlns:a16="http://schemas.microsoft.com/office/drawing/2014/main" id="{E7416724-A85A-466D-B71A-9CA0D2C190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3648" y="467956"/>
              <a:ext cx="5753528" cy="5400600"/>
            </a:xfrm>
            <a:prstGeom prst="rect">
              <a:avLst/>
            </a:prstGeom>
          </p:spPr>
        </p:pic>
        <p:sp>
          <p:nvSpPr>
            <p:cNvPr id="7" name="Rectangle 6">
              <a:extLst>
                <a:ext uri="{FF2B5EF4-FFF2-40B4-BE49-F238E27FC236}">
                  <a16:creationId xmlns:a16="http://schemas.microsoft.com/office/drawing/2014/main" id="{CF208609-658A-4740-9AB0-64B987AAF0CD}"/>
                </a:ext>
              </a:extLst>
            </p:cNvPr>
            <p:cNvSpPr/>
            <p:nvPr/>
          </p:nvSpPr>
          <p:spPr>
            <a:xfrm>
              <a:off x="4572000" y="5585743"/>
              <a:ext cx="2448272" cy="28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327105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24BB9F3-6951-CB8F-DD7A-D42A2B89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07" y="219582"/>
            <a:ext cx="4968552" cy="6418833"/>
          </a:xfrm>
          <a:prstGeom prst="rect">
            <a:avLst/>
          </a:prstGeom>
        </p:spPr>
      </p:pic>
      <p:sp>
        <p:nvSpPr>
          <p:cNvPr id="7" name="TextBox 6">
            <a:extLst>
              <a:ext uri="{FF2B5EF4-FFF2-40B4-BE49-F238E27FC236}">
                <a16:creationId xmlns:a16="http://schemas.microsoft.com/office/drawing/2014/main" id="{D4B04D77-CF00-8F9E-6C4D-52BB447B5615}"/>
              </a:ext>
            </a:extLst>
          </p:cNvPr>
          <p:cNvSpPr txBox="1"/>
          <p:nvPr/>
        </p:nvSpPr>
        <p:spPr>
          <a:xfrm>
            <a:off x="5672283" y="612844"/>
            <a:ext cx="3241705" cy="5909310"/>
          </a:xfrm>
          <a:prstGeom prst="rect">
            <a:avLst/>
          </a:prstGeom>
          <a:noFill/>
        </p:spPr>
        <p:txBody>
          <a:bodyPr wrap="square">
            <a:spAutoFit/>
          </a:bodyPr>
          <a:lstStyle/>
          <a:p>
            <a:pPr algn="ctr"/>
            <a:r>
              <a:rPr lang="en-US" sz="1800" b="1" dirty="0">
                <a:effectLst/>
                <a:latin typeface="Calibri" panose="020F0502020204030204" pitchFamily="34" charset="0"/>
                <a:ea typeface="Calibri" panose="020F0502020204030204" pitchFamily="34" charset="0"/>
                <a:cs typeface="Arial" panose="020B0604020202020204" pitchFamily="34" charset="0"/>
              </a:rPr>
              <a:t>Schematic showing how different factors contribute to the </a:t>
            </a:r>
            <a:r>
              <a:rPr lang="en-US" sz="1800" b="1" u="sng" dirty="0">
                <a:effectLst/>
                <a:latin typeface="Calibri" panose="020F0502020204030204" pitchFamily="34" charset="0"/>
                <a:ea typeface="Calibri" panose="020F0502020204030204" pitchFamily="34" charset="0"/>
                <a:cs typeface="Arial" panose="020B0604020202020204" pitchFamily="34" charset="0"/>
              </a:rPr>
              <a:t>regulation of </a:t>
            </a:r>
            <a:r>
              <a:rPr lang="en-US" sz="1800" b="1" i="1" u="sng" dirty="0" err="1">
                <a:effectLst/>
                <a:latin typeface="Calibri" panose="020F0502020204030204" pitchFamily="34" charset="0"/>
                <a:ea typeface="Calibri" panose="020F0502020204030204" pitchFamily="34" charset="0"/>
                <a:cs typeface="Arial" panose="020B0604020202020204" pitchFamily="34" charset="0"/>
              </a:rPr>
              <a:t>oskar</a:t>
            </a:r>
            <a:r>
              <a:rPr lang="en-US" sz="1800" b="1" u="sng" dirty="0">
                <a:effectLst/>
                <a:latin typeface="Calibri" panose="020F0502020204030204" pitchFamily="34" charset="0"/>
                <a:ea typeface="Calibri" panose="020F0502020204030204" pitchFamily="34" charset="0"/>
                <a:cs typeface="Arial" panose="020B0604020202020204" pitchFamily="34" charset="0"/>
              </a:rPr>
              <a:t> mRNA translation</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Bruno binds to Bruno Response Elements (BREs) in the 3 UTR of target mRNAs, including </a:t>
            </a:r>
            <a:r>
              <a:rPr lang="en-US" sz="1800" b="1" i="1" dirty="0" err="1">
                <a:effectLst/>
                <a:latin typeface="Calibri" panose="020F0502020204030204" pitchFamily="34" charset="0"/>
                <a:ea typeface="Calibri" panose="020F0502020204030204" pitchFamily="34" charset="0"/>
                <a:cs typeface="Arial" panose="020B0604020202020204" pitchFamily="34" charset="0"/>
              </a:rPr>
              <a:t>oskar</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Bruno</a:t>
            </a:r>
            <a:r>
              <a:rPr lang="en-US" sz="1800" dirty="0">
                <a:effectLst/>
                <a:latin typeface="Calibri" panose="020F0502020204030204" pitchFamily="34" charset="0"/>
                <a:ea typeface="Calibri" panose="020F0502020204030204" pitchFamily="34" charset="0"/>
                <a:cs typeface="Arial" panose="020B0604020202020204" pitchFamily="34" charset="0"/>
              </a:rPr>
              <a:t> associates with </a:t>
            </a:r>
            <a:r>
              <a:rPr lang="en-US" sz="1800" b="1" dirty="0">
                <a:effectLst/>
                <a:latin typeface="Calibri" panose="020F0502020204030204" pitchFamily="34" charset="0"/>
                <a:ea typeface="Calibri" panose="020F0502020204030204" pitchFamily="34" charset="0"/>
                <a:cs typeface="Arial" panose="020B0604020202020204" pitchFamily="34" charset="0"/>
              </a:rPr>
              <a:t>Cup </a:t>
            </a:r>
            <a:r>
              <a:rPr lang="en-US" sz="1800" dirty="0">
                <a:effectLst/>
                <a:latin typeface="Calibri" panose="020F0502020204030204" pitchFamily="34" charset="0"/>
                <a:ea typeface="Calibri" panose="020F0502020204030204" pitchFamily="34" charset="0"/>
                <a:cs typeface="Arial" panose="020B0604020202020204" pitchFamily="34" charset="0"/>
              </a:rPr>
              <a:t>protein, which in turns binds to </a:t>
            </a:r>
            <a:r>
              <a:rPr lang="en-US" sz="1800" b="1" dirty="0">
                <a:effectLst/>
                <a:latin typeface="Calibri" panose="020F0502020204030204" pitchFamily="34" charset="0"/>
                <a:ea typeface="Calibri" panose="020F0502020204030204" pitchFamily="34" charset="0"/>
                <a:cs typeface="Arial" panose="020B0604020202020204" pitchFamily="34" charset="0"/>
              </a:rPr>
              <a:t>eIF4E</a:t>
            </a:r>
            <a:r>
              <a:rPr lang="en-US" sz="1800" dirty="0">
                <a:effectLst/>
                <a:latin typeface="Calibri" panose="020F0502020204030204" pitchFamily="34" charset="0"/>
                <a:ea typeface="Calibri" panose="020F0502020204030204" pitchFamily="34" charset="0"/>
                <a:cs typeface="Arial" panose="020B0604020202020204" pitchFamily="34" charset="0"/>
              </a:rPr>
              <a:t>, preventing the recruitment of </a:t>
            </a:r>
            <a:r>
              <a:rPr lang="en-US" sz="1800" b="1" dirty="0">
                <a:effectLst/>
                <a:latin typeface="Calibri" panose="020F0502020204030204" pitchFamily="34" charset="0"/>
                <a:ea typeface="Calibri" panose="020F0502020204030204" pitchFamily="34" charset="0"/>
                <a:cs typeface="Arial" panose="020B0604020202020204" pitchFamily="34" charset="0"/>
              </a:rPr>
              <a:t>eIF4G</a:t>
            </a:r>
            <a:r>
              <a:rPr lang="en-US" sz="1800" dirty="0">
                <a:effectLst/>
                <a:latin typeface="Calibri" panose="020F0502020204030204" pitchFamily="34" charset="0"/>
                <a:ea typeface="Calibri" panose="020F0502020204030204" pitchFamily="34" charset="0"/>
                <a:cs typeface="Arial" panose="020B0604020202020204" pitchFamily="34" charset="0"/>
              </a:rPr>
              <a:t> and effectively blocking translation initiation. The </a:t>
            </a:r>
            <a:r>
              <a:rPr lang="en-US" sz="1800" dirty="0" err="1">
                <a:effectLst/>
                <a:latin typeface="Calibri" panose="020F0502020204030204" pitchFamily="34" charset="0"/>
                <a:ea typeface="Calibri" panose="020F0502020204030204" pitchFamily="34" charset="0"/>
                <a:cs typeface="Arial" panose="020B0604020202020204" pitchFamily="34" charset="0"/>
              </a:rPr>
              <a:t>YxxxxLϕ</a:t>
            </a:r>
            <a:r>
              <a:rPr lang="en-US" sz="1800" dirty="0">
                <a:effectLst/>
                <a:latin typeface="Calibri" panose="020F0502020204030204" pitchFamily="34" charset="0"/>
                <a:ea typeface="Calibri" panose="020F0502020204030204" pitchFamily="34" charset="0"/>
                <a:cs typeface="Arial" panose="020B0604020202020204" pitchFamily="34" charset="0"/>
              </a:rPr>
              <a:t> (where x is any amino acid and ϕ is a hydrophobic amino acid) motif is indicated. Other mRNA binding proteins, including </a:t>
            </a:r>
            <a:r>
              <a:rPr lang="en-US" sz="1800" b="1" dirty="0">
                <a:effectLst/>
                <a:latin typeface="Calibri" panose="020F0502020204030204" pitchFamily="34" charset="0"/>
                <a:ea typeface="Calibri" panose="020F0502020204030204" pitchFamily="34" charset="0"/>
                <a:cs typeface="Arial" panose="020B0604020202020204" pitchFamily="34" charset="0"/>
              </a:rPr>
              <a:t>Mkrn1</a:t>
            </a:r>
            <a:r>
              <a:rPr lang="en-US" sz="1800" dirty="0">
                <a:effectLst/>
                <a:latin typeface="Calibri" panose="020F0502020204030204" pitchFamily="34" charset="0"/>
                <a:ea typeface="Calibri" panose="020F0502020204030204" pitchFamily="34" charset="0"/>
                <a:cs typeface="Arial" panose="020B0604020202020204" pitchFamily="34" charset="0"/>
              </a:rPr>
              <a:t>, compete with Bruno for binding. Once these proteins displace Bruno and Cup, translation initiation can proceed.</a:t>
            </a:r>
          </a:p>
        </p:txBody>
      </p:sp>
    </p:spTree>
    <p:extLst>
      <p:ext uri="{BB962C8B-B14F-4D97-AF65-F5344CB8AC3E}">
        <p14:creationId xmlns:p14="http://schemas.microsoft.com/office/powerpoint/2010/main" val="3227730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 στους </a:t>
            </a:r>
            <a:r>
              <a:rPr lang="el-GR" altLang="el-GR" sz="3000" b="1" dirty="0" err="1"/>
              <a:t>ευκαρυώτες</a:t>
            </a:r>
            <a:r>
              <a:rPr lang="el-GR" altLang="el-GR" sz="3000" b="1" dirty="0"/>
              <a:t> </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503535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Ρύθμιση της μετάφρασης στους </a:t>
            </a:r>
            <a:r>
              <a:rPr lang="el-GR" dirty="0" err="1">
                <a:solidFill>
                  <a:schemeClr val="tx2">
                    <a:lumMod val="40000"/>
                    <a:lumOff val="60000"/>
                  </a:schemeClr>
                </a:solidFill>
              </a:rPr>
              <a:t>προκαρυώτες</a:t>
            </a:r>
            <a:r>
              <a:rPr lang="el-GR" dirty="0">
                <a:solidFill>
                  <a:schemeClr val="tx2">
                    <a:lumMod val="40000"/>
                    <a:lumOff val="60000"/>
                  </a:schemeClr>
                </a:solidFill>
              </a:rPr>
              <a:t>: Οι </a:t>
            </a:r>
            <a:r>
              <a:rPr lang="el-GR" dirty="0" err="1">
                <a:solidFill>
                  <a:schemeClr val="tx2">
                    <a:lumMod val="40000"/>
                    <a:lumOff val="60000"/>
                  </a:schemeClr>
                </a:solidFill>
              </a:rPr>
              <a:t>ριβοσωμικές</a:t>
            </a:r>
            <a:r>
              <a:rPr lang="el-GR" dirty="0">
                <a:solidFill>
                  <a:schemeClr val="tx2">
                    <a:lumMod val="40000"/>
                    <a:lumOff val="60000"/>
                  </a:schemeClr>
                </a:solidFill>
              </a:rPr>
              <a:t> πρωτεΐνες είναι μεταφραστικοί καταστολείς της σύνθεσής τους.</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Καθολικοί ρυθμιστές της μετάφρασης στους </a:t>
            </a:r>
            <a:r>
              <a:rPr lang="el-GR" dirty="0" err="1">
                <a:solidFill>
                  <a:schemeClr val="tx2">
                    <a:lumMod val="40000"/>
                    <a:lumOff val="60000"/>
                  </a:schemeClr>
                </a:solidFill>
              </a:rPr>
              <a:t>ευκαρυώτες</a:t>
            </a:r>
            <a:r>
              <a:rPr lang="el-GR" dirty="0">
                <a:solidFill>
                  <a:schemeClr val="tx2">
                    <a:lumMod val="40000"/>
                    <a:lumOff val="60000"/>
                  </a:schemeClr>
                </a:solidFill>
              </a:rPr>
              <a:t> στοχεύουν κομβικούς παράγοντες που απαιτούνται για την αναγνώριση του </a:t>
            </a:r>
            <a:r>
              <a:rPr lang="en-US" dirty="0">
                <a:solidFill>
                  <a:schemeClr val="tx2">
                    <a:lumMod val="40000"/>
                    <a:lumOff val="60000"/>
                  </a:schemeClr>
                </a:solidFill>
              </a:rPr>
              <a:t>mRNA </a:t>
            </a:r>
            <a:r>
              <a:rPr lang="el-GR" dirty="0">
                <a:solidFill>
                  <a:schemeClr val="tx2">
                    <a:lumMod val="40000"/>
                    <a:lumOff val="60000"/>
                  </a:schemeClr>
                </a:solidFill>
              </a:rPr>
              <a:t>και τη δέσμευση του </a:t>
            </a:r>
            <a:r>
              <a:rPr lang="en-US" dirty="0">
                <a:solidFill>
                  <a:schemeClr val="tx2">
                    <a:lumMod val="40000"/>
                    <a:lumOff val="60000"/>
                  </a:schemeClr>
                </a:solidFill>
              </a:rPr>
              <a:t>tRNA </a:t>
            </a:r>
            <a:r>
              <a:rPr lang="el-GR" dirty="0" err="1">
                <a:solidFill>
                  <a:schemeClr val="tx2">
                    <a:lumMod val="40000"/>
                    <a:lumOff val="60000"/>
                  </a:schemeClr>
                </a:solidFill>
              </a:rPr>
              <a:t>εναρκτή</a:t>
            </a:r>
            <a:r>
              <a:rPr lang="el-GR" dirty="0">
                <a:solidFill>
                  <a:schemeClr val="tx2">
                    <a:lumMod val="40000"/>
                    <a:lumOff val="60000"/>
                  </a:schemeClr>
                </a:solidFill>
              </a:rPr>
              <a:t> στο </a:t>
            </a:r>
            <a:r>
              <a:rPr lang="el-GR" dirty="0" err="1">
                <a:solidFill>
                  <a:schemeClr val="tx2">
                    <a:lumMod val="40000"/>
                    <a:lumOff val="60000"/>
                  </a:schemeClr>
                </a:solidFill>
              </a:rPr>
              <a:t>ριβόσωμα</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Μια πρωτεΐνη που προσδένεται στο </a:t>
            </a:r>
            <a:r>
              <a:rPr lang="en-US" dirty="0">
                <a:solidFill>
                  <a:schemeClr val="tx2">
                    <a:lumMod val="40000"/>
                    <a:lumOff val="60000"/>
                  </a:schemeClr>
                </a:solidFill>
              </a:rPr>
              <a:t>RNA </a:t>
            </a:r>
            <a:r>
              <a:rPr lang="el-GR" dirty="0">
                <a:solidFill>
                  <a:schemeClr val="tx2">
                    <a:lumMod val="40000"/>
                    <a:lumOff val="60000"/>
                  </a:schemeClr>
                </a:solidFill>
              </a:rPr>
              <a:t>και ρυθμίζεται από το σίδηρο ελέγχει τη μετάφραση της </a:t>
            </a:r>
            <a:r>
              <a:rPr lang="el-GR" dirty="0" err="1">
                <a:solidFill>
                  <a:schemeClr val="tx2">
                    <a:lumMod val="40000"/>
                    <a:lumOff val="60000"/>
                  </a:schemeClr>
                </a:solidFill>
              </a:rPr>
              <a:t>φερριτίνης</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Χωρικός έλεγχος της μετάφρασης από πρωτεΐνες </a:t>
            </a:r>
            <a:r>
              <a:rPr lang="en-US" dirty="0">
                <a:solidFill>
                  <a:schemeClr val="tx2">
                    <a:lumMod val="40000"/>
                    <a:lumOff val="60000"/>
                  </a:schemeClr>
                </a:solidFill>
              </a:rPr>
              <a:t>4E-BP </a:t>
            </a:r>
            <a:r>
              <a:rPr lang="el-GR" dirty="0">
                <a:solidFill>
                  <a:schemeClr val="tx2">
                    <a:lumMod val="40000"/>
                    <a:lumOff val="60000"/>
                  </a:schemeClr>
                </a:solidFill>
              </a:rPr>
              <a:t>που είναι ειδικές για το </a:t>
            </a:r>
            <a:r>
              <a:rPr lang="en-US" dirty="0">
                <a:solidFill>
                  <a:schemeClr val="tx2">
                    <a:lumMod val="40000"/>
                    <a:lumOff val="60000"/>
                  </a:schemeClr>
                </a:solidFill>
              </a:rPr>
              <a:t>mRNA.</a:t>
            </a:r>
            <a:endParaRPr lang="el-GR" dirty="0">
              <a:solidFill>
                <a:schemeClr val="tx2">
                  <a:lumMod val="40000"/>
                  <a:lumOff val="60000"/>
                </a:schemeClr>
              </a:solidFill>
            </a:endParaRPr>
          </a:p>
          <a:p>
            <a:pPr marL="285750" indent="-285750" algn="just">
              <a:lnSpc>
                <a:spcPct val="150000"/>
              </a:lnSpc>
              <a:buFont typeface="Wingdings" panose="05000000000000000000" pitchFamily="2" charset="2"/>
              <a:buChar char="v"/>
            </a:pPr>
            <a:r>
              <a:rPr lang="el-GR" dirty="0">
                <a:solidFill>
                  <a:srgbClr val="0000FF"/>
                </a:solidFill>
              </a:rPr>
              <a:t>Η μετάφραση του μεταγραφικού </a:t>
            </a:r>
            <a:r>
              <a:rPr lang="el-GR" dirty="0" err="1">
                <a:solidFill>
                  <a:srgbClr val="0000FF"/>
                </a:solidFill>
              </a:rPr>
              <a:t>ενεργοποιητή</a:t>
            </a:r>
            <a:r>
              <a:rPr lang="el-GR" dirty="0">
                <a:solidFill>
                  <a:srgbClr val="0000FF"/>
                </a:solidFill>
              </a:rPr>
              <a:t> </a:t>
            </a:r>
            <a:r>
              <a:rPr lang="en-US" dirty="0">
                <a:solidFill>
                  <a:srgbClr val="0000FF"/>
                </a:solidFill>
              </a:rPr>
              <a:t>Gcn4 </a:t>
            </a:r>
            <a:r>
              <a:rPr lang="el-GR" dirty="0">
                <a:solidFill>
                  <a:srgbClr val="0000FF"/>
                </a:solidFill>
              </a:rPr>
              <a:t>του ζυμομύκητα ελέγχεται από βραχέα ανοικτά πλαίσια ανάγνωσης και την αφθονία του τριαδικού </a:t>
            </a:r>
            <a:r>
              <a:rPr lang="el-GR" dirty="0" err="1">
                <a:solidFill>
                  <a:srgbClr val="0000FF"/>
                </a:solidFill>
              </a:rPr>
              <a:t>συμπλόκου</a:t>
            </a:r>
            <a:r>
              <a:rPr lang="el-GR" dirty="0">
                <a:solidFill>
                  <a:srgbClr val="0000FF"/>
                </a:solidFill>
              </a:rPr>
              <a:t>.</a:t>
            </a:r>
          </a:p>
        </p:txBody>
      </p:sp>
    </p:spTree>
    <p:extLst>
      <p:ext uri="{BB962C8B-B14F-4D97-AF65-F5344CB8AC3E}">
        <p14:creationId xmlns:p14="http://schemas.microsoft.com/office/powerpoint/2010/main" val="308101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D67C4C-02F2-4185-9C6F-04F13E9763F7}"/>
              </a:ext>
            </a:extLst>
          </p:cNvPr>
          <p:cNvGrpSpPr/>
          <p:nvPr/>
        </p:nvGrpSpPr>
        <p:grpSpPr>
          <a:xfrm>
            <a:off x="1421650" y="260648"/>
            <a:ext cx="6300700" cy="6192688"/>
            <a:chOff x="1475656" y="332656"/>
            <a:chExt cx="6336704" cy="6192688"/>
          </a:xfrm>
        </p:grpSpPr>
        <p:pic>
          <p:nvPicPr>
            <p:cNvPr id="3" name="Picture 2" descr="Diagram&#10;&#10;Description automatically generated">
              <a:extLst>
                <a:ext uri="{FF2B5EF4-FFF2-40B4-BE49-F238E27FC236}">
                  <a16:creationId xmlns:a16="http://schemas.microsoft.com/office/drawing/2014/main" id="{35199CCA-D102-417C-ABB3-BE9D8A71F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656" y="332656"/>
              <a:ext cx="6336704" cy="6192688"/>
            </a:xfrm>
            <a:prstGeom prst="rect">
              <a:avLst/>
            </a:prstGeom>
          </p:spPr>
        </p:pic>
        <p:sp>
          <p:nvSpPr>
            <p:cNvPr id="7" name="Rectangle 6">
              <a:extLst>
                <a:ext uri="{FF2B5EF4-FFF2-40B4-BE49-F238E27FC236}">
                  <a16:creationId xmlns:a16="http://schemas.microsoft.com/office/drawing/2014/main" id="{AB923C0A-293C-49DD-A8D2-F278F9E5CA66}"/>
                </a:ext>
              </a:extLst>
            </p:cNvPr>
            <p:cNvSpPr/>
            <p:nvPr/>
          </p:nvSpPr>
          <p:spPr>
            <a:xfrm>
              <a:off x="1475656" y="6021288"/>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
        <p:nvSpPr>
          <p:cNvPr id="5" name="TextBox 4">
            <a:extLst>
              <a:ext uri="{FF2B5EF4-FFF2-40B4-BE49-F238E27FC236}">
                <a16:creationId xmlns:a16="http://schemas.microsoft.com/office/drawing/2014/main" id="{25A9B983-8462-45BF-9E95-FA5528175A50}"/>
              </a:ext>
            </a:extLst>
          </p:cNvPr>
          <p:cNvSpPr txBox="1"/>
          <p:nvPr/>
        </p:nvSpPr>
        <p:spPr>
          <a:xfrm>
            <a:off x="434272" y="6453336"/>
            <a:ext cx="8280000" cy="369332"/>
          </a:xfrm>
          <a:prstGeom prst="rect">
            <a:avLst/>
          </a:prstGeom>
          <a:noFill/>
        </p:spPr>
        <p:txBody>
          <a:bodyPr wrap="square" rtlCol="0">
            <a:spAutoFit/>
          </a:bodyPr>
          <a:lstStyle/>
          <a:p>
            <a:pPr algn="ctr"/>
            <a:r>
              <a:rPr lang="el-GR" b="1" dirty="0"/>
              <a:t>Μεταφραστικός έλεγχος του </a:t>
            </a:r>
            <a:r>
              <a:rPr lang="en-US" b="1" dirty="0"/>
              <a:t>Gcn4 </a:t>
            </a:r>
            <a:r>
              <a:rPr lang="el-GR" b="1" dirty="0"/>
              <a:t>σε απόκριση στην έλλειψη αμινοξέων.</a:t>
            </a:r>
          </a:p>
        </p:txBody>
      </p:sp>
    </p:spTree>
    <p:extLst>
      <p:ext uri="{BB962C8B-B14F-4D97-AF65-F5344CB8AC3E}">
        <p14:creationId xmlns:p14="http://schemas.microsoft.com/office/powerpoint/2010/main" val="1411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Diagram, schematic&#10;&#10;Description automatically generated">
            <a:extLst>
              <a:ext uri="{FF2B5EF4-FFF2-40B4-BE49-F238E27FC236}">
                <a16:creationId xmlns:a16="http://schemas.microsoft.com/office/drawing/2014/main" id="{CC4DCA4A-8957-6C78-6D9E-F0CF55EBE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180" y="0"/>
            <a:ext cx="6033637" cy="4667220"/>
          </a:xfrm>
          <a:prstGeom prst="rect">
            <a:avLst/>
          </a:prstGeom>
        </p:spPr>
      </p:pic>
      <p:grpSp>
        <p:nvGrpSpPr>
          <p:cNvPr id="10" name="Group 9">
            <a:extLst>
              <a:ext uri="{FF2B5EF4-FFF2-40B4-BE49-F238E27FC236}">
                <a16:creationId xmlns:a16="http://schemas.microsoft.com/office/drawing/2014/main" id="{0EB626C9-3808-FABB-E3EC-D14742CA30F6}"/>
              </a:ext>
            </a:extLst>
          </p:cNvPr>
          <p:cNvGrpSpPr/>
          <p:nvPr/>
        </p:nvGrpSpPr>
        <p:grpSpPr>
          <a:xfrm>
            <a:off x="1786243" y="4804773"/>
            <a:ext cx="5571509" cy="2008603"/>
            <a:chOff x="1785600" y="4732765"/>
            <a:chExt cx="5571509" cy="2008603"/>
          </a:xfrm>
        </p:grpSpPr>
        <p:pic>
          <p:nvPicPr>
            <p:cNvPr id="4" name="Picture 3" descr="A picture containing text, newspaper&#10;&#10;Description automatically generated">
              <a:extLst>
                <a:ext uri="{FF2B5EF4-FFF2-40B4-BE49-F238E27FC236}">
                  <a16:creationId xmlns:a16="http://schemas.microsoft.com/office/drawing/2014/main" id="{319211E2-B2E5-D15A-E148-CAE2B8270E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86889" y="4954468"/>
              <a:ext cx="5570220" cy="1786900"/>
            </a:xfrm>
            <a:prstGeom prst="rect">
              <a:avLst/>
            </a:prstGeom>
          </p:spPr>
        </p:pic>
        <p:sp>
          <p:nvSpPr>
            <p:cNvPr id="5" name="Rectangle 4">
              <a:extLst>
                <a:ext uri="{FF2B5EF4-FFF2-40B4-BE49-F238E27FC236}">
                  <a16:creationId xmlns:a16="http://schemas.microsoft.com/office/drawing/2014/main" id="{85C794C8-A39B-81D7-0C8D-6921E199003F}"/>
                </a:ext>
              </a:extLst>
            </p:cNvPr>
            <p:cNvSpPr/>
            <p:nvPr/>
          </p:nvSpPr>
          <p:spPr>
            <a:xfrm>
              <a:off x="1801223" y="4954468"/>
              <a:ext cx="77013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pic>
          <p:nvPicPr>
            <p:cNvPr id="8" name="Picture 7" descr="A picture containing text, newspaper&#10;&#10;Description automatically generated">
              <a:extLst>
                <a:ext uri="{FF2B5EF4-FFF2-40B4-BE49-F238E27FC236}">
                  <a16:creationId xmlns:a16="http://schemas.microsoft.com/office/drawing/2014/main" id="{524C3F15-EC98-BA95-F562-1673800D03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
            <a:stretch/>
          </p:blipFill>
          <p:spPr>
            <a:xfrm>
              <a:off x="1785600" y="4733992"/>
              <a:ext cx="5569200" cy="234000"/>
            </a:xfrm>
            <a:prstGeom prst="rect">
              <a:avLst/>
            </a:prstGeom>
          </p:spPr>
        </p:pic>
        <p:sp>
          <p:nvSpPr>
            <p:cNvPr id="9" name="Rectangle 8">
              <a:extLst>
                <a:ext uri="{FF2B5EF4-FFF2-40B4-BE49-F238E27FC236}">
                  <a16:creationId xmlns:a16="http://schemas.microsoft.com/office/drawing/2014/main" id="{6B694B5D-3DF4-E537-CF7E-7917D76BE736}"/>
                </a:ext>
              </a:extLst>
            </p:cNvPr>
            <p:cNvSpPr/>
            <p:nvPr/>
          </p:nvSpPr>
          <p:spPr>
            <a:xfrm>
              <a:off x="5580112" y="4732765"/>
              <a:ext cx="1774688"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273617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D3616279-1EB6-3634-0B14-99D126514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3" y="0"/>
            <a:ext cx="5181875" cy="4437112"/>
          </a:xfrm>
          <a:prstGeom prst="rect">
            <a:avLst/>
          </a:prstGeom>
        </p:spPr>
      </p:pic>
      <p:pic>
        <p:nvPicPr>
          <p:cNvPr id="7" name="Picture 6" descr="Text&#10;&#10;Description automatically generated">
            <a:extLst>
              <a:ext uri="{FF2B5EF4-FFF2-40B4-BE49-F238E27FC236}">
                <a16:creationId xmlns:a16="http://schemas.microsoft.com/office/drawing/2014/main" id="{C45908F9-427F-3D8F-6ADA-A4BDEA609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124739"/>
            <a:ext cx="4283968" cy="2734816"/>
          </a:xfrm>
          <a:prstGeom prst="rect">
            <a:avLst/>
          </a:prstGeom>
        </p:spPr>
      </p:pic>
    </p:spTree>
    <p:extLst>
      <p:ext uri="{BB962C8B-B14F-4D97-AF65-F5344CB8AC3E}">
        <p14:creationId xmlns:p14="http://schemas.microsoft.com/office/powerpoint/2010/main" val="354717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hart, diagram, bubble chart&#10;&#10;Description automatically generated">
            <a:extLst>
              <a:ext uri="{FF2B5EF4-FFF2-40B4-BE49-F238E27FC236}">
                <a16:creationId xmlns:a16="http://schemas.microsoft.com/office/drawing/2014/main" id="{CB18137A-6ADE-DA96-1810-85E457BC3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312" y="1520788"/>
            <a:ext cx="6213376" cy="3816424"/>
          </a:xfrm>
          <a:prstGeom prst="rect">
            <a:avLst/>
          </a:prstGeom>
        </p:spPr>
      </p:pic>
    </p:spTree>
    <p:extLst>
      <p:ext uri="{BB962C8B-B14F-4D97-AF65-F5344CB8AC3E}">
        <p14:creationId xmlns:p14="http://schemas.microsoft.com/office/powerpoint/2010/main" val="261072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a:t>
            </a:r>
            <a:r>
              <a:rPr lang="en-US" altLang="el-GR" sz="3000" b="1" dirty="0"/>
              <a:t> </a:t>
            </a:r>
            <a:r>
              <a:rPr lang="el-GR" altLang="el-GR" sz="3000" b="1" dirty="0"/>
              <a:t>στους </a:t>
            </a:r>
            <a:r>
              <a:rPr lang="el-GR" altLang="el-GR" sz="3000" b="1" dirty="0" err="1"/>
              <a:t>προκαρυώτες</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rgbClr val="0000FF"/>
                </a:solidFill>
              </a:rPr>
              <a:t>Η πρόσδεση πρωτεΐνης ή </a:t>
            </a:r>
            <a:r>
              <a:rPr lang="en-US" dirty="0">
                <a:solidFill>
                  <a:srgbClr val="0000FF"/>
                </a:solidFill>
              </a:rPr>
              <a:t>RNA </a:t>
            </a:r>
            <a:r>
              <a:rPr lang="el-GR" dirty="0">
                <a:solidFill>
                  <a:srgbClr val="0000FF"/>
                </a:solidFill>
              </a:rPr>
              <a:t>κοντά στη θέση πρόσδεσης του </a:t>
            </a:r>
            <a:r>
              <a:rPr lang="el-GR" dirty="0" err="1">
                <a:solidFill>
                  <a:srgbClr val="0000FF"/>
                </a:solidFill>
              </a:rPr>
              <a:t>ριβοσώματος</a:t>
            </a:r>
            <a:r>
              <a:rPr lang="el-GR" dirty="0">
                <a:solidFill>
                  <a:srgbClr val="0000FF"/>
                </a:solidFill>
              </a:rPr>
              <a:t> ρυθμίζει αρνητικά την έναρξη της μετάφρασης στα βακτήρια.</a:t>
            </a:r>
          </a:p>
        </p:txBody>
      </p:sp>
    </p:spTree>
    <p:extLst>
      <p:ext uri="{BB962C8B-B14F-4D97-AF65-F5344CB8AC3E}">
        <p14:creationId xmlns:p14="http://schemas.microsoft.com/office/powerpoint/2010/main" val="450530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1142194-3853-4874-3D6E-4393E56D9A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6333" y="188640"/>
            <a:ext cx="5611333" cy="4248472"/>
          </a:xfrm>
          <a:prstGeom prst="rect">
            <a:avLst/>
          </a:prstGeom>
        </p:spPr>
      </p:pic>
      <p:grpSp>
        <p:nvGrpSpPr>
          <p:cNvPr id="4" name="Group 3">
            <a:extLst>
              <a:ext uri="{FF2B5EF4-FFF2-40B4-BE49-F238E27FC236}">
                <a16:creationId xmlns:a16="http://schemas.microsoft.com/office/drawing/2014/main" id="{38D48E89-2D1E-D806-EF9B-B27B0E739D8C}"/>
              </a:ext>
            </a:extLst>
          </p:cNvPr>
          <p:cNvGrpSpPr/>
          <p:nvPr/>
        </p:nvGrpSpPr>
        <p:grpSpPr>
          <a:xfrm>
            <a:off x="1766333" y="4491011"/>
            <a:ext cx="5611333" cy="2196458"/>
            <a:chOff x="1766333" y="4491011"/>
            <a:chExt cx="5611333" cy="2196458"/>
          </a:xfrm>
        </p:grpSpPr>
        <p:pic>
          <p:nvPicPr>
            <p:cNvPr id="5" name="Picture 4" descr="A page of a book&#10;&#10;Description automatically generated with low confidence">
              <a:extLst>
                <a:ext uri="{FF2B5EF4-FFF2-40B4-BE49-F238E27FC236}">
                  <a16:creationId xmlns:a16="http://schemas.microsoft.com/office/drawing/2014/main" id="{4D172C53-8B65-D6FA-8893-859F79226A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66333" y="4491011"/>
              <a:ext cx="5611333" cy="2196458"/>
            </a:xfrm>
            <a:prstGeom prst="rect">
              <a:avLst/>
            </a:prstGeom>
          </p:spPr>
        </p:pic>
        <p:sp>
          <p:nvSpPr>
            <p:cNvPr id="2" name="Rectangle 1">
              <a:extLst>
                <a:ext uri="{FF2B5EF4-FFF2-40B4-BE49-F238E27FC236}">
                  <a16:creationId xmlns:a16="http://schemas.microsoft.com/office/drawing/2014/main" id="{8302E2DD-BE94-CBE7-C444-464D49B43A95}"/>
                </a:ext>
              </a:extLst>
            </p:cNvPr>
            <p:cNvSpPr/>
            <p:nvPr/>
          </p:nvSpPr>
          <p:spPr>
            <a:xfrm>
              <a:off x="5364088" y="6525343"/>
              <a:ext cx="2013578" cy="16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265011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3">
            <a:extLst>
              <a:ext uri="{FF2B5EF4-FFF2-40B4-BE49-F238E27FC236}">
                <a16:creationId xmlns:a16="http://schemas.microsoft.com/office/drawing/2014/main" id="{02572688-72D9-D2B5-68C1-8F0272DFB15F}"/>
              </a:ext>
            </a:extLst>
          </p:cNvPr>
          <p:cNvSpPr txBox="1">
            <a:spLocks noChangeArrowheads="1"/>
          </p:cNvSpPr>
          <p:nvPr/>
        </p:nvSpPr>
        <p:spPr>
          <a:xfrm>
            <a:off x="0" y="1698234"/>
            <a:ext cx="9144000" cy="1951112"/>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του mRNA</a:t>
            </a:r>
          </a:p>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και της σταθερότητας της πρωτεΐνης, εξαρτώμενη από τη μετάφραση</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21722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του </a:t>
            </a:r>
            <a:r>
              <a:rPr lang="en-US" altLang="el-GR" sz="3000" b="1" dirty="0"/>
              <a:t>mRNA </a:t>
            </a:r>
            <a:r>
              <a:rPr lang="el-GR" altLang="el-GR" sz="3000" b="1" dirty="0"/>
              <a:t>και της σταθερότητας της πρωτεΐνης, εξαρτώμενη από τη μετάφραση</a:t>
            </a:r>
          </a:p>
        </p:txBody>
      </p:sp>
      <p:sp>
        <p:nvSpPr>
          <p:cNvPr id="2" name="TextBox 1">
            <a:extLst>
              <a:ext uri="{FF2B5EF4-FFF2-40B4-BE49-F238E27FC236}">
                <a16:creationId xmlns:a16="http://schemas.microsoft.com/office/drawing/2014/main" id="{ED4CF031-088B-42B5-A738-2ADE4CADE714}"/>
              </a:ext>
            </a:extLst>
          </p:cNvPr>
          <p:cNvSpPr txBox="1"/>
          <p:nvPr/>
        </p:nvSpPr>
        <p:spPr>
          <a:xfrm>
            <a:off x="971600" y="1484784"/>
            <a:ext cx="7200800"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rgbClr val="0000FF"/>
                </a:solidFill>
              </a:rPr>
              <a:t>Το </a:t>
            </a:r>
            <a:r>
              <a:rPr lang="en-US" dirty="0" err="1">
                <a:solidFill>
                  <a:srgbClr val="0000FF"/>
                </a:solidFill>
              </a:rPr>
              <a:t>SsrA</a:t>
            </a:r>
            <a:r>
              <a:rPr lang="en-US" dirty="0">
                <a:solidFill>
                  <a:srgbClr val="0000FF"/>
                </a:solidFill>
              </a:rPr>
              <a:t> RNA </a:t>
            </a:r>
            <a:r>
              <a:rPr lang="el-GR" dirty="0">
                <a:solidFill>
                  <a:srgbClr val="0000FF"/>
                </a:solidFill>
              </a:rPr>
              <a:t>διασώζει τα </a:t>
            </a:r>
            <a:r>
              <a:rPr lang="el-GR" dirty="0" err="1">
                <a:solidFill>
                  <a:srgbClr val="0000FF"/>
                </a:solidFill>
              </a:rPr>
              <a:t>ριβοσώματα</a:t>
            </a:r>
            <a:r>
              <a:rPr lang="el-GR" dirty="0">
                <a:solidFill>
                  <a:srgbClr val="0000FF"/>
                </a:solidFill>
              </a:rPr>
              <a:t> που μεταφράζουν τα σπασμένα </a:t>
            </a:r>
            <a:r>
              <a:rPr lang="en-US" dirty="0">
                <a:solidFill>
                  <a:srgbClr val="0000FF"/>
                </a:solidFill>
              </a:rPr>
              <a:t>mRNA</a:t>
            </a:r>
            <a:r>
              <a:rPr lang="el-GR" dirty="0">
                <a:solidFill>
                  <a:srgbClr val="0000FF"/>
                </a:solidFill>
              </a:rPr>
              <a:t>.</a:t>
            </a:r>
          </a:p>
        </p:txBody>
      </p:sp>
    </p:spTree>
    <p:extLst>
      <p:ext uri="{BB962C8B-B14F-4D97-AF65-F5344CB8AC3E}">
        <p14:creationId xmlns:p14="http://schemas.microsoft.com/office/powerpoint/2010/main" val="378824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561439E-7EF9-4B33-B6F2-A9E9A8727DF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55776" y="135634"/>
            <a:ext cx="2664296" cy="6586732"/>
          </a:xfrm>
          <a:prstGeom prst="rect">
            <a:avLst/>
          </a:prstGeom>
        </p:spPr>
      </p:pic>
      <p:sp>
        <p:nvSpPr>
          <p:cNvPr id="3" name="TextBox 2">
            <a:extLst>
              <a:ext uri="{FF2B5EF4-FFF2-40B4-BE49-F238E27FC236}">
                <a16:creationId xmlns:a16="http://schemas.microsoft.com/office/drawing/2014/main" id="{263C12A0-0762-4A41-91B9-6D78A00E8CC7}"/>
              </a:ext>
            </a:extLst>
          </p:cNvPr>
          <p:cNvSpPr txBox="1"/>
          <p:nvPr/>
        </p:nvSpPr>
        <p:spPr>
          <a:xfrm>
            <a:off x="4723504" y="2564904"/>
            <a:ext cx="4401133" cy="923330"/>
          </a:xfrm>
          <a:prstGeom prst="rect">
            <a:avLst/>
          </a:prstGeom>
          <a:noFill/>
        </p:spPr>
        <p:txBody>
          <a:bodyPr wrap="square" rtlCol="0">
            <a:spAutoFit/>
          </a:bodyPr>
          <a:lstStyle/>
          <a:p>
            <a:pPr algn="ctr"/>
            <a:r>
              <a:rPr lang="el-GR" b="1" dirty="0"/>
              <a:t>Το </a:t>
            </a:r>
            <a:r>
              <a:rPr lang="en-US" b="1" dirty="0" err="1"/>
              <a:t>tmRNA</a:t>
            </a:r>
            <a:r>
              <a:rPr lang="en-US" b="1" dirty="0"/>
              <a:t> </a:t>
            </a:r>
            <a:r>
              <a:rPr lang="en-US" b="1" dirty="0" err="1"/>
              <a:t>SsrA</a:t>
            </a:r>
            <a:r>
              <a:rPr lang="en-US" b="1" dirty="0"/>
              <a:t> </a:t>
            </a:r>
            <a:r>
              <a:rPr lang="el-GR" b="1" dirty="0"/>
              <a:t>διασώζει τα </a:t>
            </a:r>
            <a:r>
              <a:rPr lang="el-GR" b="1" dirty="0" err="1"/>
              <a:t>ριβοσώματα</a:t>
            </a:r>
            <a:r>
              <a:rPr lang="el-GR" b="1" dirty="0"/>
              <a:t> που είναι σταματημένα σε μόρια </a:t>
            </a:r>
            <a:r>
              <a:rPr lang="el-GR" b="1" dirty="0" err="1"/>
              <a:t>mRNA</a:t>
            </a:r>
            <a:r>
              <a:rPr lang="en-US" b="1" dirty="0"/>
              <a:t> </a:t>
            </a:r>
            <a:r>
              <a:rPr lang="el-GR" b="1" dirty="0"/>
              <a:t>που τερματίζονται πρόωρα.</a:t>
            </a:r>
          </a:p>
        </p:txBody>
      </p:sp>
    </p:spTree>
    <p:extLst>
      <p:ext uri="{BB962C8B-B14F-4D97-AF65-F5344CB8AC3E}">
        <p14:creationId xmlns:p14="http://schemas.microsoft.com/office/powerpoint/2010/main" val="1198775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του </a:t>
            </a:r>
            <a:r>
              <a:rPr lang="en-US" altLang="el-GR" sz="3000" b="1" dirty="0"/>
              <a:t>mRNA </a:t>
            </a:r>
            <a:r>
              <a:rPr lang="el-GR" altLang="el-GR" sz="3000" b="1" dirty="0"/>
              <a:t>και της σταθερότητας της πρωτεΐνης, εξαρτώμενη από τη μετάφραση</a:t>
            </a:r>
          </a:p>
        </p:txBody>
      </p:sp>
      <p:sp>
        <p:nvSpPr>
          <p:cNvPr id="2" name="TextBox 1">
            <a:extLst>
              <a:ext uri="{FF2B5EF4-FFF2-40B4-BE49-F238E27FC236}">
                <a16:creationId xmlns:a16="http://schemas.microsoft.com/office/drawing/2014/main" id="{ED4CF031-088B-42B5-A738-2ADE4CADE714}"/>
              </a:ext>
            </a:extLst>
          </p:cNvPr>
          <p:cNvSpPr txBox="1"/>
          <p:nvPr/>
        </p:nvSpPr>
        <p:spPr>
          <a:xfrm>
            <a:off x="971600" y="1484784"/>
            <a:ext cx="7200800" cy="171136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Το </a:t>
            </a:r>
            <a:r>
              <a:rPr lang="en-US" dirty="0" err="1">
                <a:solidFill>
                  <a:schemeClr val="tx2">
                    <a:lumMod val="40000"/>
                    <a:lumOff val="60000"/>
                  </a:schemeClr>
                </a:solidFill>
              </a:rPr>
              <a:t>Ssr</a:t>
            </a:r>
            <a:r>
              <a:rPr lang="en-US" dirty="0">
                <a:solidFill>
                  <a:schemeClr val="tx2">
                    <a:lumMod val="40000"/>
                    <a:lumOff val="60000"/>
                  </a:schemeClr>
                </a:solidFill>
              </a:rPr>
              <a:t> RNA </a:t>
            </a:r>
            <a:r>
              <a:rPr lang="el-GR" dirty="0">
                <a:solidFill>
                  <a:schemeClr val="tx2">
                    <a:lumMod val="40000"/>
                    <a:lumOff val="60000"/>
                  </a:schemeClr>
                </a:solidFill>
              </a:rPr>
              <a:t>διασώζει τα </a:t>
            </a:r>
            <a:r>
              <a:rPr lang="el-GR" dirty="0" err="1">
                <a:solidFill>
                  <a:schemeClr val="tx2">
                    <a:lumMod val="40000"/>
                    <a:lumOff val="60000"/>
                  </a:schemeClr>
                </a:solidFill>
              </a:rPr>
              <a:t>ριβοσώματα</a:t>
            </a:r>
            <a:r>
              <a:rPr lang="el-GR" dirty="0">
                <a:solidFill>
                  <a:schemeClr val="tx2">
                    <a:lumMod val="40000"/>
                    <a:lumOff val="60000"/>
                  </a:schemeClr>
                </a:solidFill>
              </a:rPr>
              <a:t> που μεταφράζουν τα σπασμένα </a:t>
            </a:r>
            <a:r>
              <a:rPr lang="en-US" dirty="0">
                <a:solidFill>
                  <a:schemeClr val="tx2">
                    <a:lumMod val="40000"/>
                    <a:lumOff val="60000"/>
                  </a:schemeClr>
                </a:solidFill>
              </a:rPr>
              <a:t>mRNA</a:t>
            </a:r>
            <a:r>
              <a:rPr lang="el-GR" dirty="0">
                <a:solidFill>
                  <a:schemeClr val="tx2">
                    <a:lumMod val="40000"/>
                    <a:lumOff val="60000"/>
                  </a:schemeClr>
                </a:solidFill>
              </a:rPr>
              <a:t>.</a:t>
            </a:r>
          </a:p>
          <a:p>
            <a:pPr marL="285750" indent="-285750" algn="just">
              <a:lnSpc>
                <a:spcPct val="150000"/>
              </a:lnSpc>
              <a:buFont typeface="Wingdings" panose="05000000000000000000" pitchFamily="2" charset="2"/>
              <a:buChar char="v"/>
            </a:pPr>
            <a:r>
              <a:rPr lang="el-GR" dirty="0">
                <a:solidFill>
                  <a:srgbClr val="0000FF"/>
                </a:solidFill>
              </a:rPr>
              <a:t>Τα </a:t>
            </a:r>
            <a:r>
              <a:rPr lang="el-GR" dirty="0" err="1">
                <a:solidFill>
                  <a:srgbClr val="0000FF"/>
                </a:solidFill>
              </a:rPr>
              <a:t>ευκαρυωτικά</a:t>
            </a:r>
            <a:r>
              <a:rPr lang="el-GR" dirty="0">
                <a:solidFill>
                  <a:srgbClr val="0000FF"/>
                </a:solidFill>
              </a:rPr>
              <a:t> κύτταρα </a:t>
            </a:r>
            <a:r>
              <a:rPr lang="el-GR" dirty="0" err="1">
                <a:solidFill>
                  <a:srgbClr val="0000FF"/>
                </a:solidFill>
              </a:rPr>
              <a:t>αποικοδομούν</a:t>
            </a:r>
            <a:r>
              <a:rPr lang="el-GR" dirty="0">
                <a:solidFill>
                  <a:srgbClr val="0000FF"/>
                </a:solidFill>
              </a:rPr>
              <a:t> τα </a:t>
            </a:r>
            <a:r>
              <a:rPr lang="en-US" dirty="0">
                <a:solidFill>
                  <a:srgbClr val="0000FF"/>
                </a:solidFill>
              </a:rPr>
              <a:t>mRNA </a:t>
            </a:r>
            <a:r>
              <a:rPr lang="el-GR" dirty="0">
                <a:solidFill>
                  <a:srgbClr val="0000FF"/>
                </a:solidFill>
              </a:rPr>
              <a:t>που είναι ελλιπή ή έχουν πρόωρα </a:t>
            </a:r>
            <a:r>
              <a:rPr lang="el-GR" dirty="0" err="1">
                <a:solidFill>
                  <a:srgbClr val="0000FF"/>
                </a:solidFill>
              </a:rPr>
              <a:t>κωδικόνια</a:t>
            </a:r>
            <a:r>
              <a:rPr lang="el-GR" dirty="0">
                <a:solidFill>
                  <a:srgbClr val="0000FF"/>
                </a:solidFill>
              </a:rPr>
              <a:t> λήξης.</a:t>
            </a:r>
          </a:p>
        </p:txBody>
      </p:sp>
    </p:spTree>
    <p:extLst>
      <p:ext uri="{BB962C8B-B14F-4D97-AF65-F5344CB8AC3E}">
        <p14:creationId xmlns:p14="http://schemas.microsoft.com/office/powerpoint/2010/main" val="3929690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DA6EB0F-F444-45B6-8BD2-D0712C4E18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35696" y="193865"/>
            <a:ext cx="4032448" cy="6470270"/>
          </a:xfrm>
          <a:prstGeom prst="rect">
            <a:avLst/>
          </a:prstGeom>
        </p:spPr>
      </p:pic>
      <p:sp>
        <p:nvSpPr>
          <p:cNvPr id="10" name="TextBox 9">
            <a:extLst>
              <a:ext uri="{FF2B5EF4-FFF2-40B4-BE49-F238E27FC236}">
                <a16:creationId xmlns:a16="http://schemas.microsoft.com/office/drawing/2014/main" id="{F694FEBC-6D2F-49B6-9A9D-689A95A1440A}"/>
              </a:ext>
            </a:extLst>
          </p:cNvPr>
          <p:cNvSpPr txBox="1"/>
          <p:nvPr/>
        </p:nvSpPr>
        <p:spPr>
          <a:xfrm>
            <a:off x="5868144" y="2690336"/>
            <a:ext cx="3176997" cy="1200329"/>
          </a:xfrm>
          <a:prstGeom prst="rect">
            <a:avLst/>
          </a:prstGeom>
          <a:noFill/>
        </p:spPr>
        <p:txBody>
          <a:bodyPr wrap="square" rtlCol="0">
            <a:spAutoFit/>
          </a:bodyPr>
          <a:lstStyle/>
          <a:p>
            <a:pPr algn="ctr"/>
            <a:r>
              <a:rPr lang="el-GR" b="1" dirty="0"/>
              <a:t>Τα </a:t>
            </a:r>
            <a:r>
              <a:rPr lang="el-GR" b="1" dirty="0" err="1"/>
              <a:t>ευκαρυωτικά</a:t>
            </a:r>
            <a:r>
              <a:rPr lang="el-GR" b="1" dirty="0"/>
              <a:t> </a:t>
            </a:r>
            <a:r>
              <a:rPr lang="el-GR" b="1" dirty="0" err="1"/>
              <a:t>mRNA</a:t>
            </a:r>
            <a:endParaRPr lang="el-GR" b="1" dirty="0"/>
          </a:p>
          <a:p>
            <a:pPr algn="ctr"/>
            <a:r>
              <a:rPr lang="el-GR" b="1" dirty="0"/>
              <a:t>με πρόωρα </a:t>
            </a:r>
            <a:r>
              <a:rPr lang="el-GR" b="1" dirty="0" err="1"/>
              <a:t>κωδικόνια</a:t>
            </a:r>
            <a:r>
              <a:rPr lang="el-GR" b="1" dirty="0"/>
              <a:t> λήξης</a:t>
            </a:r>
          </a:p>
          <a:p>
            <a:pPr algn="ctr"/>
            <a:r>
              <a:rPr lang="el-GR" b="1" dirty="0"/>
              <a:t>αποτελούν</a:t>
            </a:r>
          </a:p>
          <a:p>
            <a:pPr algn="ctr"/>
            <a:r>
              <a:rPr lang="el-GR" b="1" dirty="0"/>
              <a:t>στόχο αποικοδόμησης.</a:t>
            </a:r>
          </a:p>
        </p:txBody>
      </p:sp>
    </p:spTree>
    <p:extLst>
      <p:ext uri="{BB962C8B-B14F-4D97-AF65-F5344CB8AC3E}">
        <p14:creationId xmlns:p14="http://schemas.microsoft.com/office/powerpoint/2010/main" val="150351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F0781CD-2544-4575-B035-0E34A952EB0A}"/>
              </a:ext>
            </a:extLst>
          </p:cNvPr>
          <p:cNvGrpSpPr/>
          <p:nvPr/>
        </p:nvGrpSpPr>
        <p:grpSpPr>
          <a:xfrm>
            <a:off x="395536" y="-4192"/>
            <a:ext cx="6264696" cy="6858000"/>
            <a:chOff x="467544" y="-4192"/>
            <a:chExt cx="6264696" cy="6858000"/>
          </a:xfrm>
        </p:grpSpPr>
        <p:pic>
          <p:nvPicPr>
            <p:cNvPr id="4" name="Picture 3" descr="Diagram&#10;&#10;Description automatically generated">
              <a:extLst>
                <a:ext uri="{FF2B5EF4-FFF2-40B4-BE49-F238E27FC236}">
                  <a16:creationId xmlns:a16="http://schemas.microsoft.com/office/drawing/2014/main" id="{730F3E58-F463-44EA-A91F-758A6549FB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544" y="-4192"/>
              <a:ext cx="6264696" cy="6858000"/>
            </a:xfrm>
            <a:prstGeom prst="rect">
              <a:avLst/>
            </a:prstGeom>
          </p:spPr>
        </p:pic>
        <p:sp>
          <p:nvSpPr>
            <p:cNvPr id="5" name="Rectangle 4">
              <a:extLst>
                <a:ext uri="{FF2B5EF4-FFF2-40B4-BE49-F238E27FC236}">
                  <a16:creationId xmlns:a16="http://schemas.microsoft.com/office/drawing/2014/main" id="{A259A52C-85B5-4493-BD70-4182E07DEB2C}"/>
                </a:ext>
              </a:extLst>
            </p:cNvPr>
            <p:cNvSpPr/>
            <p:nvPr/>
          </p:nvSpPr>
          <p:spPr>
            <a:xfrm>
              <a:off x="5292080" y="6525344"/>
              <a:ext cx="144016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
        <p:nvSpPr>
          <p:cNvPr id="10" name="TextBox 9">
            <a:extLst>
              <a:ext uri="{FF2B5EF4-FFF2-40B4-BE49-F238E27FC236}">
                <a16:creationId xmlns:a16="http://schemas.microsoft.com/office/drawing/2014/main" id="{F694FEBC-6D2F-49B6-9A9D-689A95A1440A}"/>
              </a:ext>
            </a:extLst>
          </p:cNvPr>
          <p:cNvSpPr txBox="1"/>
          <p:nvPr/>
        </p:nvSpPr>
        <p:spPr>
          <a:xfrm>
            <a:off x="5967003" y="1700808"/>
            <a:ext cx="3176997" cy="1200329"/>
          </a:xfrm>
          <a:prstGeom prst="rect">
            <a:avLst/>
          </a:prstGeom>
          <a:noFill/>
        </p:spPr>
        <p:txBody>
          <a:bodyPr wrap="square" rtlCol="0">
            <a:spAutoFit/>
          </a:bodyPr>
          <a:lstStyle/>
          <a:p>
            <a:pPr algn="ctr"/>
            <a:r>
              <a:rPr lang="el-GR" b="1" dirty="0"/>
              <a:t>Τα </a:t>
            </a:r>
            <a:r>
              <a:rPr lang="el-GR" b="1" dirty="0" err="1"/>
              <a:t>ευκαρυωτικά</a:t>
            </a:r>
            <a:r>
              <a:rPr lang="el-GR" b="1" dirty="0"/>
              <a:t> </a:t>
            </a:r>
            <a:r>
              <a:rPr lang="el-GR" b="1" dirty="0" err="1"/>
              <a:t>mRNA</a:t>
            </a:r>
            <a:endParaRPr lang="el-GR" b="1" dirty="0"/>
          </a:p>
          <a:p>
            <a:pPr algn="ctr"/>
            <a:r>
              <a:rPr lang="el-GR" b="1" dirty="0"/>
              <a:t>χωρίς </a:t>
            </a:r>
            <a:r>
              <a:rPr lang="el-GR" b="1" dirty="0" err="1"/>
              <a:t>κωδικόνια</a:t>
            </a:r>
            <a:r>
              <a:rPr lang="el-GR" b="1" dirty="0"/>
              <a:t> λήξης αποτελούν</a:t>
            </a:r>
          </a:p>
          <a:p>
            <a:pPr algn="ctr"/>
            <a:r>
              <a:rPr lang="el-GR" b="1" dirty="0"/>
              <a:t>στόχο αποικοδόμησης.</a:t>
            </a:r>
          </a:p>
        </p:txBody>
      </p:sp>
    </p:spTree>
    <p:extLst>
      <p:ext uri="{BB962C8B-B14F-4D97-AF65-F5344CB8AC3E}">
        <p14:creationId xmlns:p14="http://schemas.microsoft.com/office/powerpoint/2010/main" val="192187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Βιβλιογραφία</a:t>
            </a:r>
          </a:p>
        </p:txBody>
      </p:sp>
      <p:sp>
        <p:nvSpPr>
          <p:cNvPr id="2" name="TextBox 1">
            <a:extLst>
              <a:ext uri="{FF2B5EF4-FFF2-40B4-BE49-F238E27FC236}">
                <a16:creationId xmlns:a16="http://schemas.microsoft.com/office/drawing/2014/main" id="{ED4CF031-088B-42B5-A738-2ADE4CADE714}"/>
              </a:ext>
            </a:extLst>
          </p:cNvPr>
          <p:cNvSpPr txBox="1"/>
          <p:nvPr/>
        </p:nvSpPr>
        <p:spPr>
          <a:xfrm>
            <a:off x="720000" y="1484784"/>
            <a:ext cx="7704000" cy="1711366"/>
          </a:xfrm>
          <a:prstGeom prst="rect">
            <a:avLst/>
          </a:prstGeom>
          <a:noFill/>
        </p:spPr>
        <p:txBody>
          <a:bodyPr wrap="square" rtlCol="0">
            <a:spAutoFit/>
          </a:bodyPr>
          <a:lstStyle/>
          <a:p>
            <a:pPr marL="285750" indent="-285750" algn="just">
              <a:lnSpc>
                <a:spcPct val="150000"/>
              </a:lnSpc>
              <a:spcAft>
                <a:spcPts val="1800"/>
              </a:spcAft>
              <a:buFont typeface="Wingdings" panose="05000000000000000000" pitchFamily="2" charset="2"/>
              <a:buChar char="v"/>
            </a:pPr>
            <a:r>
              <a:rPr lang="el-GR" b="1" dirty="0"/>
              <a:t>Μοριακή Βιολογία του Γονιδίου</a:t>
            </a:r>
            <a:r>
              <a:rPr lang="el-GR" dirty="0"/>
              <a:t>, (</a:t>
            </a:r>
            <a:r>
              <a:rPr lang="el-GR" i="1" dirty="0"/>
              <a:t>2</a:t>
            </a:r>
            <a:r>
              <a:rPr lang="el-GR" i="1" baseline="30000" dirty="0"/>
              <a:t>η</a:t>
            </a:r>
            <a:r>
              <a:rPr lang="el-GR" i="1" dirty="0"/>
              <a:t> έκδοση</a:t>
            </a:r>
            <a:r>
              <a:rPr lang="el-GR" dirty="0"/>
              <a:t>), των </a:t>
            </a:r>
            <a:r>
              <a:rPr lang="en-US" dirty="0"/>
              <a:t>James D. Watson, Tania A. Baker, Stephen P. Bell, Alexander Gann, Michael Levine, Richard Losick</a:t>
            </a:r>
            <a:r>
              <a:rPr lang="el-GR" dirty="0"/>
              <a:t>. Εκδόσεις: </a:t>
            </a:r>
            <a:r>
              <a:rPr lang="en-US" i="1" dirty="0"/>
              <a:t>Utopia</a:t>
            </a:r>
            <a:r>
              <a:rPr lang="en-US" dirty="0"/>
              <a:t>, 2016. [</a:t>
            </a:r>
            <a:r>
              <a:rPr lang="el-GR" dirty="0"/>
              <a:t>μετάφραση του βιβλίου </a:t>
            </a:r>
            <a:r>
              <a:rPr lang="en-US" dirty="0"/>
              <a:t>“</a:t>
            </a:r>
            <a:r>
              <a:rPr lang="en-US" b="1" dirty="0"/>
              <a:t>Molecular Biology of the Gene</a:t>
            </a:r>
            <a:r>
              <a:rPr lang="en-US" dirty="0"/>
              <a:t>”, (</a:t>
            </a:r>
            <a:r>
              <a:rPr lang="en-US" i="1" dirty="0"/>
              <a:t>7</a:t>
            </a:r>
            <a:r>
              <a:rPr lang="en-US" i="1" baseline="30000" dirty="0"/>
              <a:t>th</a:t>
            </a:r>
            <a:r>
              <a:rPr lang="en-US" i="1" dirty="0"/>
              <a:t> ed.</a:t>
            </a:r>
            <a:r>
              <a:rPr lang="en-US" dirty="0"/>
              <a:t>)</a:t>
            </a:r>
            <a:r>
              <a:rPr lang="el-GR" dirty="0"/>
              <a:t>.</a:t>
            </a:r>
            <a:r>
              <a:rPr lang="en-US" dirty="0"/>
              <a:t> </a:t>
            </a:r>
            <a:r>
              <a:rPr lang="el-GR" dirty="0"/>
              <a:t>Εκδόσεις: </a:t>
            </a:r>
            <a:r>
              <a:rPr lang="en-US" dirty="0"/>
              <a:t>Pearson</a:t>
            </a:r>
            <a:r>
              <a:rPr lang="el-GR" dirty="0"/>
              <a:t>, 201</a:t>
            </a:r>
            <a:r>
              <a:rPr lang="en-US" dirty="0"/>
              <a:t>3.</a:t>
            </a:r>
            <a:endParaRPr lang="el-GR" dirty="0"/>
          </a:p>
        </p:txBody>
      </p:sp>
    </p:spTree>
    <p:extLst>
      <p:ext uri="{BB962C8B-B14F-4D97-AF65-F5344CB8AC3E}">
        <p14:creationId xmlns:p14="http://schemas.microsoft.com/office/powerpoint/2010/main" val="247018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4440" y="2092452"/>
            <a:ext cx="6675120" cy="2673096"/>
          </a:xfrm>
          <a:prstGeom prst="rect">
            <a:avLst/>
          </a:prstGeom>
        </p:spPr>
      </p:pic>
    </p:spTree>
    <p:extLst>
      <p:ext uri="{BB962C8B-B14F-4D97-AF65-F5344CB8AC3E}">
        <p14:creationId xmlns:p14="http://schemas.microsoft.com/office/powerpoint/2010/main" val="83274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2000" y="5807005"/>
            <a:ext cx="8280000" cy="646331"/>
          </a:xfrm>
          <a:prstGeom prst="rect">
            <a:avLst/>
          </a:prstGeom>
          <a:noFill/>
        </p:spPr>
        <p:txBody>
          <a:bodyPr wrap="square" rtlCol="0">
            <a:spAutoFit/>
          </a:bodyPr>
          <a:lstStyle/>
          <a:p>
            <a:pPr algn="ctr"/>
            <a:r>
              <a:rPr lang="el-GR" b="1" dirty="0"/>
              <a:t>Ρύθμιση της έναρξης της μετάφρασης στα βακτήρια μέσω της αναστολής της σύνδεσης της </a:t>
            </a:r>
            <a:r>
              <a:rPr lang="el-GR" b="1" dirty="0" err="1"/>
              <a:t>υπομονάδας</a:t>
            </a:r>
            <a:r>
              <a:rPr lang="el-GR" b="1" dirty="0"/>
              <a:t> 30</a:t>
            </a:r>
            <a:r>
              <a:rPr lang="en-US" b="1" dirty="0"/>
              <a:t>S.</a:t>
            </a:r>
            <a:endParaRPr lang="el-GR" b="1" dirty="0"/>
          </a:p>
        </p:txBody>
      </p:sp>
      <p:grpSp>
        <p:nvGrpSpPr>
          <p:cNvPr id="7" name="Group 6">
            <a:extLst>
              <a:ext uri="{FF2B5EF4-FFF2-40B4-BE49-F238E27FC236}">
                <a16:creationId xmlns:a16="http://schemas.microsoft.com/office/drawing/2014/main" id="{8D0A4C5C-3368-453B-929A-B0BD0B48163F}"/>
              </a:ext>
            </a:extLst>
          </p:cNvPr>
          <p:cNvGrpSpPr>
            <a:grpSpLocks noChangeAspect="1"/>
          </p:cNvGrpSpPr>
          <p:nvPr/>
        </p:nvGrpSpPr>
        <p:grpSpPr>
          <a:xfrm>
            <a:off x="432000" y="764704"/>
            <a:ext cx="8280000" cy="4744708"/>
            <a:chOff x="1475656" y="1556792"/>
            <a:chExt cx="6408712" cy="3672408"/>
          </a:xfrm>
        </p:grpSpPr>
        <p:pic>
          <p:nvPicPr>
            <p:cNvPr id="3" name="Picture 2" descr="Diagram&#10;&#10;Description automatically generated">
              <a:extLst>
                <a:ext uri="{FF2B5EF4-FFF2-40B4-BE49-F238E27FC236}">
                  <a16:creationId xmlns:a16="http://schemas.microsoft.com/office/drawing/2014/main" id="{C3062AC6-56BE-4B3D-8752-CB99D00F92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656" y="1556792"/>
              <a:ext cx="6408712" cy="3672408"/>
            </a:xfrm>
            <a:prstGeom prst="rect">
              <a:avLst/>
            </a:prstGeom>
          </p:spPr>
        </p:pic>
        <p:sp>
          <p:nvSpPr>
            <p:cNvPr id="4" name="Rectangle 3">
              <a:extLst>
                <a:ext uri="{FF2B5EF4-FFF2-40B4-BE49-F238E27FC236}">
                  <a16:creationId xmlns:a16="http://schemas.microsoft.com/office/drawing/2014/main" id="{CD06E36F-888E-4E45-8BDB-B43C088BD26B}"/>
                </a:ext>
              </a:extLst>
            </p:cNvPr>
            <p:cNvSpPr/>
            <p:nvPr/>
          </p:nvSpPr>
          <p:spPr>
            <a:xfrm>
              <a:off x="1475656" y="4869160"/>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143390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l-GR" altLang="el-GR" sz="3000" b="1" dirty="0"/>
              <a:t>Ρύθμιση της μετάφρασης</a:t>
            </a:r>
            <a:r>
              <a:rPr lang="en-US" altLang="el-GR" sz="3000" b="1" dirty="0"/>
              <a:t> </a:t>
            </a:r>
            <a:r>
              <a:rPr lang="el-GR" altLang="el-GR" sz="3000" b="1" dirty="0"/>
              <a:t>στους </a:t>
            </a:r>
            <a:r>
              <a:rPr lang="el-GR" altLang="el-GR" sz="3000" b="1" dirty="0" err="1"/>
              <a:t>προκαρυώτες</a:t>
            </a:r>
            <a:endParaRPr lang="en-US" altLang="el-GR" sz="3000" b="1" dirty="0"/>
          </a:p>
        </p:txBody>
      </p:sp>
      <p:sp>
        <p:nvSpPr>
          <p:cNvPr id="2" name="TextBox 1">
            <a:extLst>
              <a:ext uri="{FF2B5EF4-FFF2-40B4-BE49-F238E27FC236}">
                <a16:creationId xmlns:a16="http://schemas.microsoft.com/office/drawing/2014/main" id="{ED4CF031-088B-42B5-A738-2ADE4CADE714}"/>
              </a:ext>
            </a:extLst>
          </p:cNvPr>
          <p:cNvSpPr txBox="1"/>
          <p:nvPr/>
        </p:nvSpPr>
        <p:spPr>
          <a:xfrm>
            <a:off x="251520" y="1340768"/>
            <a:ext cx="8640960" cy="171136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dirty="0">
                <a:solidFill>
                  <a:schemeClr val="tx2">
                    <a:lumMod val="40000"/>
                    <a:lumOff val="60000"/>
                  </a:schemeClr>
                </a:solidFill>
              </a:rPr>
              <a:t>Η πρόσδεση πρωτεΐνης ή </a:t>
            </a:r>
            <a:r>
              <a:rPr lang="en-US" dirty="0">
                <a:solidFill>
                  <a:schemeClr val="tx2">
                    <a:lumMod val="40000"/>
                    <a:lumOff val="60000"/>
                  </a:schemeClr>
                </a:solidFill>
              </a:rPr>
              <a:t>RNA </a:t>
            </a:r>
            <a:r>
              <a:rPr lang="el-GR" dirty="0">
                <a:solidFill>
                  <a:schemeClr val="tx2">
                    <a:lumMod val="40000"/>
                    <a:lumOff val="60000"/>
                  </a:schemeClr>
                </a:solidFill>
              </a:rPr>
              <a:t>κοντά στη θέση πρόσδεσης του </a:t>
            </a:r>
            <a:r>
              <a:rPr lang="el-GR" dirty="0" err="1">
                <a:solidFill>
                  <a:schemeClr val="tx2">
                    <a:lumMod val="40000"/>
                    <a:lumOff val="60000"/>
                  </a:schemeClr>
                </a:solidFill>
              </a:rPr>
              <a:t>ριβοσώματος</a:t>
            </a:r>
            <a:r>
              <a:rPr lang="el-GR" dirty="0">
                <a:solidFill>
                  <a:schemeClr val="tx2">
                    <a:lumMod val="40000"/>
                    <a:lumOff val="60000"/>
                  </a:schemeClr>
                </a:solidFill>
              </a:rPr>
              <a:t> ρυθμίζει αρνητικά την έναρξη της μετάφρασης στα βακτήρια.</a:t>
            </a:r>
          </a:p>
          <a:p>
            <a:pPr marL="285750" indent="-285750" algn="just">
              <a:lnSpc>
                <a:spcPct val="150000"/>
              </a:lnSpc>
              <a:buFont typeface="Wingdings" panose="05000000000000000000" pitchFamily="2" charset="2"/>
              <a:buChar char="v"/>
            </a:pPr>
            <a:r>
              <a:rPr lang="el-GR" dirty="0">
                <a:solidFill>
                  <a:srgbClr val="0000FF"/>
                </a:solidFill>
              </a:rPr>
              <a:t>Ρύθμιση της μετάφρασης στους </a:t>
            </a:r>
            <a:r>
              <a:rPr lang="el-GR" dirty="0" err="1">
                <a:solidFill>
                  <a:srgbClr val="0000FF"/>
                </a:solidFill>
              </a:rPr>
              <a:t>προκαρυώτες</a:t>
            </a:r>
            <a:r>
              <a:rPr lang="el-GR" dirty="0">
                <a:solidFill>
                  <a:srgbClr val="0000FF"/>
                </a:solidFill>
              </a:rPr>
              <a:t>: Οι </a:t>
            </a:r>
            <a:r>
              <a:rPr lang="el-GR" dirty="0" err="1">
                <a:solidFill>
                  <a:srgbClr val="0000FF"/>
                </a:solidFill>
              </a:rPr>
              <a:t>ριβοσωμικές</a:t>
            </a:r>
            <a:r>
              <a:rPr lang="el-GR" dirty="0">
                <a:solidFill>
                  <a:srgbClr val="0000FF"/>
                </a:solidFill>
              </a:rPr>
              <a:t> πρωτεΐνες είναι μεταφραστικοί καταστολείς της σύνθεσής τους.</a:t>
            </a:r>
          </a:p>
        </p:txBody>
      </p:sp>
    </p:spTree>
    <p:extLst>
      <p:ext uri="{BB962C8B-B14F-4D97-AF65-F5344CB8AC3E}">
        <p14:creationId xmlns:p14="http://schemas.microsoft.com/office/powerpoint/2010/main" val="238677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432000" y="5807005"/>
            <a:ext cx="8280000" cy="369332"/>
          </a:xfrm>
          <a:prstGeom prst="rect">
            <a:avLst/>
          </a:prstGeom>
          <a:noFill/>
        </p:spPr>
        <p:txBody>
          <a:bodyPr wrap="square" rtlCol="0">
            <a:spAutoFit/>
          </a:bodyPr>
          <a:lstStyle/>
          <a:p>
            <a:pPr algn="ctr"/>
            <a:r>
              <a:rPr lang="el-GR" b="1" dirty="0" err="1"/>
              <a:t>Οπερόνια</a:t>
            </a:r>
            <a:r>
              <a:rPr lang="el-GR" b="1" dirty="0"/>
              <a:t> των </a:t>
            </a:r>
            <a:r>
              <a:rPr lang="el-GR" b="1" dirty="0" err="1"/>
              <a:t>ριβοσωμικών</a:t>
            </a:r>
            <a:r>
              <a:rPr lang="el-GR" b="1" dirty="0"/>
              <a:t> πρωτεϊνών της </a:t>
            </a:r>
            <a:r>
              <a:rPr lang="en-US" b="1" i="1" dirty="0"/>
              <a:t>E. coli</a:t>
            </a:r>
            <a:r>
              <a:rPr lang="en-US" b="1" dirty="0"/>
              <a:t>.</a:t>
            </a:r>
            <a:endParaRPr lang="el-GR" b="1" dirty="0"/>
          </a:p>
        </p:txBody>
      </p:sp>
      <p:grpSp>
        <p:nvGrpSpPr>
          <p:cNvPr id="9" name="Group 8">
            <a:extLst>
              <a:ext uri="{FF2B5EF4-FFF2-40B4-BE49-F238E27FC236}">
                <a16:creationId xmlns:a16="http://schemas.microsoft.com/office/drawing/2014/main" id="{66C64122-2F2F-4A0E-B42B-4E66E75463B0}"/>
              </a:ext>
            </a:extLst>
          </p:cNvPr>
          <p:cNvGrpSpPr/>
          <p:nvPr/>
        </p:nvGrpSpPr>
        <p:grpSpPr>
          <a:xfrm>
            <a:off x="432000" y="764704"/>
            <a:ext cx="8280000" cy="4746009"/>
            <a:chOff x="539552" y="764704"/>
            <a:chExt cx="8172448" cy="4746009"/>
          </a:xfrm>
        </p:grpSpPr>
        <p:pic>
          <p:nvPicPr>
            <p:cNvPr id="5" name="Picture 4" descr="Chart, bar chart&#10;&#10;Description automatically generated">
              <a:extLst>
                <a:ext uri="{FF2B5EF4-FFF2-40B4-BE49-F238E27FC236}">
                  <a16:creationId xmlns:a16="http://schemas.microsoft.com/office/drawing/2014/main" id="{8385B783-02D4-49E2-8937-FBE55DD088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552" y="764704"/>
              <a:ext cx="8172448" cy="4746009"/>
            </a:xfrm>
            <a:prstGeom prst="rect">
              <a:avLst/>
            </a:prstGeom>
          </p:spPr>
        </p:pic>
        <p:sp>
          <p:nvSpPr>
            <p:cNvPr id="8" name="Rectangle 7">
              <a:extLst>
                <a:ext uri="{FF2B5EF4-FFF2-40B4-BE49-F238E27FC236}">
                  <a16:creationId xmlns:a16="http://schemas.microsoft.com/office/drawing/2014/main" id="{9DF7BED3-6682-4B35-9501-F3FD193AFFCD}"/>
                </a:ext>
              </a:extLst>
            </p:cNvPr>
            <p:cNvSpPr/>
            <p:nvPr/>
          </p:nvSpPr>
          <p:spPr>
            <a:xfrm>
              <a:off x="6084168" y="5013176"/>
              <a:ext cx="2448272" cy="3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314311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72B0C2-25A9-4FD9-B9A4-5301571511B8}"/>
              </a:ext>
            </a:extLst>
          </p:cNvPr>
          <p:cNvSpPr txBox="1"/>
          <p:nvPr/>
        </p:nvSpPr>
        <p:spPr>
          <a:xfrm>
            <a:off x="6912720" y="2420888"/>
            <a:ext cx="1979760" cy="1200329"/>
          </a:xfrm>
          <a:prstGeom prst="rect">
            <a:avLst/>
          </a:prstGeom>
          <a:noFill/>
        </p:spPr>
        <p:txBody>
          <a:bodyPr wrap="square" rtlCol="0">
            <a:spAutoFit/>
          </a:bodyPr>
          <a:lstStyle/>
          <a:p>
            <a:pPr algn="ctr"/>
            <a:r>
              <a:rPr lang="el-GR" b="1" dirty="0"/>
              <a:t>Ρύθμιση</a:t>
            </a:r>
          </a:p>
          <a:p>
            <a:pPr algn="ctr"/>
            <a:r>
              <a:rPr lang="el-GR" b="1" dirty="0"/>
              <a:t>της έκφρασης</a:t>
            </a:r>
          </a:p>
          <a:p>
            <a:pPr algn="ctr"/>
            <a:r>
              <a:rPr lang="el-GR" b="1" dirty="0"/>
              <a:t>των </a:t>
            </a:r>
            <a:r>
              <a:rPr lang="el-GR" b="1" dirty="0" err="1"/>
              <a:t>ριβοσωμικών</a:t>
            </a:r>
            <a:r>
              <a:rPr lang="el-GR" b="1" dirty="0"/>
              <a:t> πρωτεϊνών.</a:t>
            </a:r>
          </a:p>
        </p:txBody>
      </p:sp>
      <p:grpSp>
        <p:nvGrpSpPr>
          <p:cNvPr id="4" name="Group 3">
            <a:extLst>
              <a:ext uri="{FF2B5EF4-FFF2-40B4-BE49-F238E27FC236}">
                <a16:creationId xmlns:a16="http://schemas.microsoft.com/office/drawing/2014/main" id="{F4ABDA4D-741C-4697-BEC7-C0466CFE460F}"/>
              </a:ext>
            </a:extLst>
          </p:cNvPr>
          <p:cNvGrpSpPr/>
          <p:nvPr/>
        </p:nvGrpSpPr>
        <p:grpSpPr>
          <a:xfrm>
            <a:off x="194521" y="154824"/>
            <a:ext cx="6624736" cy="6548351"/>
            <a:chOff x="179512" y="188639"/>
            <a:chExt cx="6624736" cy="6548351"/>
          </a:xfrm>
        </p:grpSpPr>
        <p:pic>
          <p:nvPicPr>
            <p:cNvPr id="3" name="Picture 2" descr="Diagram&#10;&#10;Description automatically generated">
              <a:extLst>
                <a:ext uri="{FF2B5EF4-FFF2-40B4-BE49-F238E27FC236}">
                  <a16:creationId xmlns:a16="http://schemas.microsoft.com/office/drawing/2014/main" id="{0BDAE4D6-9324-4FC0-8D4C-EA653F6802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512" y="188639"/>
              <a:ext cx="6624736" cy="6548351"/>
            </a:xfrm>
            <a:prstGeom prst="rect">
              <a:avLst/>
            </a:prstGeom>
          </p:spPr>
        </p:pic>
        <p:sp>
          <p:nvSpPr>
            <p:cNvPr id="10" name="Rectangle 9">
              <a:extLst>
                <a:ext uri="{FF2B5EF4-FFF2-40B4-BE49-F238E27FC236}">
                  <a16:creationId xmlns:a16="http://schemas.microsoft.com/office/drawing/2014/main" id="{88FCC76B-3ED6-4B17-882F-F1CCB76B835D}"/>
                </a:ext>
              </a:extLst>
            </p:cNvPr>
            <p:cNvSpPr/>
            <p:nvPr/>
          </p:nvSpPr>
          <p:spPr>
            <a:xfrm>
              <a:off x="5220072" y="6165304"/>
              <a:ext cx="1584176" cy="3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u="sng" dirty="0">
                <a:solidFill>
                  <a:schemeClr val="tx1"/>
                </a:solidFill>
              </a:endParaRPr>
            </a:p>
          </p:txBody>
        </p:sp>
      </p:grpSp>
    </p:spTree>
    <p:extLst>
      <p:ext uri="{BB962C8B-B14F-4D97-AF65-F5344CB8AC3E}">
        <p14:creationId xmlns:p14="http://schemas.microsoft.com/office/powerpoint/2010/main" val="342718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1B32F13-9746-4D9A-8C59-684C7CF706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8912" y="476672"/>
            <a:ext cx="3533488" cy="5400000"/>
          </a:xfrm>
          <a:prstGeom prst="rect">
            <a:avLst/>
          </a:prstGeom>
        </p:spPr>
      </p:pic>
      <p:pic>
        <p:nvPicPr>
          <p:cNvPr id="8" name="Picture 7" descr="Diagram&#10;&#10;Description automatically generated">
            <a:extLst>
              <a:ext uri="{FF2B5EF4-FFF2-40B4-BE49-F238E27FC236}">
                <a16:creationId xmlns:a16="http://schemas.microsoft.com/office/drawing/2014/main" id="{ECCB3572-FB7E-45BE-9A94-2B57DABCF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71600" y="476672"/>
            <a:ext cx="2708798" cy="5400000"/>
          </a:xfrm>
          <a:prstGeom prst="rect">
            <a:avLst/>
          </a:prstGeom>
        </p:spPr>
      </p:pic>
      <p:sp>
        <p:nvSpPr>
          <p:cNvPr id="9" name="TextBox 8">
            <a:extLst>
              <a:ext uri="{FF2B5EF4-FFF2-40B4-BE49-F238E27FC236}">
                <a16:creationId xmlns:a16="http://schemas.microsoft.com/office/drawing/2014/main" id="{5A965D92-5E3B-421F-9757-9F818A8FC412}"/>
              </a:ext>
            </a:extLst>
          </p:cNvPr>
          <p:cNvSpPr txBox="1"/>
          <p:nvPr/>
        </p:nvSpPr>
        <p:spPr>
          <a:xfrm>
            <a:off x="432000" y="6228020"/>
            <a:ext cx="8280000" cy="369332"/>
          </a:xfrm>
          <a:prstGeom prst="rect">
            <a:avLst/>
          </a:prstGeom>
          <a:noFill/>
        </p:spPr>
        <p:txBody>
          <a:bodyPr wrap="square" rtlCol="0">
            <a:spAutoFit/>
          </a:bodyPr>
          <a:lstStyle/>
          <a:p>
            <a:pPr algn="ctr"/>
            <a:r>
              <a:rPr lang="el-GR" b="1" dirty="0"/>
              <a:t>Η </a:t>
            </a:r>
            <a:r>
              <a:rPr lang="el-GR" b="1" dirty="0" err="1"/>
              <a:t>ριβοσωμική</a:t>
            </a:r>
            <a:r>
              <a:rPr lang="el-GR" b="1" dirty="0"/>
              <a:t> πρωτεΐνη </a:t>
            </a:r>
            <a:r>
              <a:rPr lang="en-US" b="1" dirty="0"/>
              <a:t>S8 </a:t>
            </a:r>
            <a:r>
              <a:rPr lang="el-GR" b="1" dirty="0"/>
              <a:t>δεσμεύει το 16</a:t>
            </a:r>
            <a:r>
              <a:rPr lang="en-US" b="1" dirty="0"/>
              <a:t>S rRNA </a:t>
            </a:r>
            <a:r>
              <a:rPr lang="el-GR" b="1" dirty="0"/>
              <a:t>και το </a:t>
            </a:r>
            <a:r>
              <a:rPr lang="en-US" b="1" dirty="0"/>
              <a:t>mRNA </a:t>
            </a:r>
            <a:r>
              <a:rPr lang="el-GR" b="1" dirty="0"/>
              <a:t>της.</a:t>
            </a:r>
          </a:p>
        </p:txBody>
      </p:sp>
    </p:spTree>
    <p:extLst>
      <p:ext uri="{BB962C8B-B14F-4D97-AF65-F5344CB8AC3E}">
        <p14:creationId xmlns:p14="http://schemas.microsoft.com/office/powerpoint/2010/main" val="374247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0" y="2014026"/>
            <a:ext cx="9144000" cy="1319528"/>
          </a:xfrm>
        </p:spPr>
        <p:txBody>
          <a:bodyPr>
            <a:spAutoFit/>
          </a:bodyPr>
          <a:lstStyle/>
          <a:p>
            <a:pPr>
              <a:lnSpc>
                <a:spcPct val="114000"/>
              </a:lnSpc>
              <a:defRPr/>
            </a:pPr>
            <a:r>
              <a:rPr lang="el-GR" sz="3600" b="1" dirty="0">
                <a:solidFill>
                  <a:srgbClr val="0000FF"/>
                </a:solidFill>
                <a:effectLst>
                  <a:outerShdw blurRad="38100" dist="38100" dir="2700000" algn="tl">
                    <a:srgbClr val="000000">
                      <a:alpha val="43137"/>
                    </a:srgbClr>
                  </a:outerShdw>
                </a:effectLst>
                <a:cs typeface="Arial" pitchFamily="34" charset="0"/>
              </a:rPr>
              <a:t>Ρύθμιση της μετάφρασης</a:t>
            </a:r>
            <a:br>
              <a:rPr lang="el-GR" sz="3600" b="1" dirty="0">
                <a:solidFill>
                  <a:srgbClr val="0000FF"/>
                </a:solidFill>
                <a:effectLst>
                  <a:outerShdw blurRad="38100" dist="38100" dir="2700000" algn="tl">
                    <a:srgbClr val="000000">
                      <a:alpha val="43137"/>
                    </a:srgbClr>
                  </a:outerShdw>
                </a:effectLst>
                <a:cs typeface="Arial" pitchFamily="34" charset="0"/>
              </a:rPr>
            </a:br>
            <a:r>
              <a:rPr lang="el-GR" sz="3600" b="1" dirty="0">
                <a:solidFill>
                  <a:srgbClr val="0000FF"/>
                </a:solidFill>
                <a:effectLst>
                  <a:outerShdw blurRad="38100" dist="38100" dir="2700000" algn="tl">
                    <a:srgbClr val="000000">
                      <a:alpha val="43137"/>
                    </a:srgbClr>
                  </a:outerShdw>
                </a:effectLst>
                <a:cs typeface="Arial" pitchFamily="34" charset="0"/>
              </a:rPr>
              <a:t>στους </a:t>
            </a:r>
            <a:r>
              <a:rPr lang="el-GR" sz="3600" b="1" dirty="0" err="1">
                <a:solidFill>
                  <a:srgbClr val="0000FF"/>
                </a:solidFill>
                <a:effectLst>
                  <a:outerShdw blurRad="38100" dist="38100" dir="2700000" algn="tl">
                    <a:srgbClr val="000000">
                      <a:alpha val="43137"/>
                    </a:srgbClr>
                  </a:outerShdw>
                </a:effectLst>
                <a:cs typeface="Arial" pitchFamily="34" charset="0"/>
              </a:rPr>
              <a:t>ευκαρυώτες</a:t>
            </a:r>
            <a:r>
              <a:rPr lang="el-GR" sz="3600" b="1" dirty="0">
                <a:solidFill>
                  <a:srgbClr val="0000FF"/>
                </a:solidFill>
                <a:effectLst>
                  <a:outerShdw blurRad="38100" dist="38100" dir="2700000" algn="tl">
                    <a:srgbClr val="000000">
                      <a:alpha val="43137"/>
                    </a:srgbClr>
                  </a:outerShdw>
                </a:effectLst>
                <a:cs typeface="Arial" pitchFamily="34" charset="0"/>
              </a:rPr>
              <a:t> </a:t>
            </a:r>
            <a:endParaRPr lang="de-DE" sz="3600" b="1" dirty="0">
              <a:solidFill>
                <a:srgbClr val="0000F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600702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tIns="0" bIns="0" rtlCol="0" anchor="ctr"/>
      <a:lstStyle>
        <a:defPPr algn="ctr">
          <a:defRPr sz="1500" b="1" u="sng"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8938</TotalTime>
  <Words>1102</Words>
  <Application>Microsoft Office PowerPoint</Application>
  <PresentationFormat>On-screen Show (4:3)</PresentationFormat>
  <Paragraphs>102</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Ρύθμιση της Μετάφρασης</vt:lpstr>
      <vt:lpstr>PowerPoint Presentation</vt:lpstr>
      <vt:lpstr>Ρύθμιση της μετάφρασης στους προκαρυώτες</vt:lpstr>
      <vt:lpstr>PowerPoint Presentation</vt:lpstr>
      <vt:lpstr>Ρύθμιση της μετάφρασης στους προκαρυώτες</vt:lpstr>
      <vt:lpstr>PowerPoint Presentation</vt:lpstr>
      <vt:lpstr>PowerPoint Presentation</vt:lpstr>
      <vt:lpstr>PowerPoint Presentation</vt:lpstr>
      <vt:lpstr>Ρύθμιση της μετάφρασης στους ευκαρυώτες </vt:lpstr>
      <vt:lpstr>PowerPoint Presentation</vt:lpstr>
      <vt:lpstr>PowerPoint Presentation</vt:lpstr>
      <vt:lpstr>PowerPoint Presentation</vt:lpstr>
      <vt:lpstr>Ρύθμιση της μετάφρασης στους ευκαρυώτες </vt:lpstr>
      <vt:lpstr>PowerPoint Presentation</vt:lpstr>
      <vt:lpstr>PowerPoint Presentation</vt:lpstr>
      <vt:lpstr>PowerPoint Presentation</vt:lpstr>
      <vt:lpstr>PowerPoint Presentation</vt:lpstr>
      <vt:lpstr>PowerPoint Presentation</vt:lpstr>
      <vt:lpstr>PowerPoint Presentation</vt:lpstr>
      <vt:lpstr>Ρύθμιση της μετάφρασης στους ευκαρυώτες </vt:lpstr>
      <vt:lpstr>PowerPoint Presentation</vt:lpstr>
      <vt:lpstr>Ρύθμιση της μετάφρασης στους ευκαρυώτες </vt:lpstr>
      <vt:lpstr>PowerPoint Presentation</vt:lpstr>
      <vt:lpstr>PowerPoint Presentation</vt:lpstr>
      <vt:lpstr>Ρύθμιση της μετάφρασης στους ευκαρυώτες </vt:lpstr>
      <vt:lpstr>PowerPoint Presentation</vt:lpstr>
      <vt:lpstr>PowerPoint Presentation</vt:lpstr>
      <vt:lpstr>PowerPoint Presentation</vt:lpstr>
      <vt:lpstr>PowerPoint Presentation</vt:lpstr>
      <vt:lpstr>PowerPoint Presentation</vt:lpstr>
      <vt:lpstr>PowerPoint Presentation</vt:lpstr>
      <vt:lpstr>Ρύθμιση του mRNA και της σταθερότητας της πρωτεΐνης, εξαρτώμενη από τη μετάφραση</vt:lpstr>
      <vt:lpstr>PowerPoint Presentation</vt:lpstr>
      <vt:lpstr>Ρύθμιση του mRNA και της σταθερότητας της πρωτεΐνης, εξαρτώμενη από τη μετάφραση</vt:lpstr>
      <vt:lpstr>PowerPoint Presentation</vt:lpstr>
      <vt:lpstr>PowerPoint Presentation</vt:lpstr>
      <vt:lpstr>Βιβλιογραφία</vt:lpstr>
      <vt:lpstr>PowerPoint Presentation</vt:lpstr>
    </vt:vector>
  </TitlesOfParts>
  <Company>University of Athens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Kontos</dc:creator>
  <cp:lastModifiedBy>Christos Kontos</cp:lastModifiedBy>
  <cp:revision>619</cp:revision>
  <cp:lastPrinted>2022-12-05T08:27:19Z</cp:lastPrinted>
  <dcterms:created xsi:type="dcterms:W3CDTF">2013-05-26T20:29:32Z</dcterms:created>
  <dcterms:modified xsi:type="dcterms:W3CDTF">2024-12-05T07:30:07Z</dcterms:modified>
</cp:coreProperties>
</file>