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5" r:id="rId3"/>
    <p:sldId id="259" r:id="rId4"/>
    <p:sldId id="257" r:id="rId5"/>
    <p:sldId id="341" r:id="rId6"/>
    <p:sldId id="342" r:id="rId7"/>
    <p:sldId id="343" r:id="rId8"/>
    <p:sldId id="344" r:id="rId9"/>
    <p:sldId id="261" r:id="rId10"/>
    <p:sldId id="317" r:id="rId11"/>
    <p:sldId id="318" r:id="rId12"/>
    <p:sldId id="260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262" r:id="rId22"/>
    <p:sldId id="307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36" r:id="rId31"/>
    <p:sldId id="326" r:id="rId32"/>
    <p:sldId id="327" r:id="rId33"/>
    <p:sldId id="337" r:id="rId34"/>
    <p:sldId id="328" r:id="rId35"/>
    <p:sldId id="329" r:id="rId36"/>
    <p:sldId id="330" r:id="rId37"/>
    <p:sldId id="331" r:id="rId38"/>
    <p:sldId id="339" r:id="rId39"/>
    <p:sldId id="345" r:id="rId40"/>
    <p:sldId id="332" r:id="rId41"/>
    <p:sldId id="340" r:id="rId42"/>
    <p:sldId id="346" r:id="rId43"/>
    <p:sldId id="347" r:id="rId44"/>
    <p:sldId id="348" r:id="rId4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000" autoAdjust="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6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8A56869D-FF52-4CDA-B192-63DF86554CF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DB51EFE8-C87C-4D57-9271-A7BF9E6C0E5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D03DF26-ACF9-4231-8B1A-27F1387C7CE3}" type="slidenum">
              <a:rPr lang="en-GB" smtClean="0"/>
              <a:pPr lvl="1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26F818F-14C1-441C-BA54-00141DEAFE31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CD3C48D-241B-4799-8258-7139E224D5BC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A6965C80-8A54-4B27-AA80-4B17B7BD86E8}" type="slidenum">
              <a:rPr lang="en-GB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9582CE32-DF9C-4C93-AB71-803DA3256B66}" type="slidenum">
              <a:rPr lang="en-GB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B0AE485-FAF0-4337-B891-A38A5A84DF24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5B514F10-9A78-4431-A3E2-53AB564AFA05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2D50625-4D8D-45BB-A19C-E892706079B9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F39A65AB-4E5A-4B30-B932-CBB57A0CF0DB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AA7B81C-D002-453C-B7BF-F5AC02C2425E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BEB37F67-35C1-4C61-892F-4A9CEE36DF86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9B82376-E296-4631-8586-6EE6F369C784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lvl="1"/>
            <a:fld id="{A7437A52-0934-4E2D-BFC4-AC8DA31B050F}" type="slidenum">
              <a:rPr lang="en-GB" smtClean="0"/>
              <a:pPr lvl="1"/>
              <a:t>‹#›</a:t>
            </a:fld>
            <a:endParaRPr lang="en-GB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1"/>
            <a:fld id="{34A1B429-140C-416B-A246-F27DBD5DC7CF}" type="slidenum">
              <a:rPr lang="en-GB" smtClean="0"/>
              <a:pPr lvl="1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path.cam.ac.uk/~schisto/Lecture_Notes/Lecture_Pics/Tryp_graph.g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www.bio.ic.ac.uk/research/selkirk/selk2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bio.ic.ac.uk/research/selkirk/selk2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764704"/>
            <a:ext cx="813690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Ανοσολογική Απόκριση και Διαφυγή παρασίτων</a:t>
            </a:r>
            <a:endParaRPr lang="en-GB" dirty="0"/>
          </a:p>
        </p:txBody>
      </p:sp>
      <p:pic>
        <p:nvPicPr>
          <p:cNvPr id="4102" name="Picture 6" descr="tset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5"/>
            <a:ext cx="2987823" cy="2345293"/>
          </a:xfrm>
          <a:prstGeom prst="rect">
            <a:avLst/>
          </a:prstGeom>
          <a:noFill/>
        </p:spPr>
      </p:pic>
      <p:pic>
        <p:nvPicPr>
          <p:cNvPr id="4109" name="Picture 13" descr="sfbr-chimp-ba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52963"/>
            <a:ext cx="3455987" cy="2205037"/>
          </a:xfrm>
          <a:prstGeom prst="rect">
            <a:avLst/>
          </a:prstGeom>
          <a:noFill/>
        </p:spPr>
      </p:pic>
      <p:pic>
        <p:nvPicPr>
          <p:cNvPr id="4111" name="Picture 15" descr="astronaut2001-02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420888"/>
            <a:ext cx="2987675" cy="2448272"/>
          </a:xfrm>
          <a:prstGeom prst="rect">
            <a:avLst/>
          </a:prstGeom>
          <a:noFill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987825" y="3500438"/>
            <a:ext cx="32403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l-GR" sz="2000" b="1" dirty="0" smtClean="0"/>
              <a:t>Ντότσικα Ελένη </a:t>
            </a:r>
            <a:r>
              <a:rPr lang="en-US" sz="2000" b="1" dirty="0" smtClean="0"/>
              <a:t>DVM. PhD</a:t>
            </a:r>
            <a:endParaRPr lang="en-GB" sz="2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Ανοσοπαθολογία</a:t>
            </a:r>
            <a:r>
              <a:rPr lang="en-GB" b="1" dirty="0" smtClean="0"/>
              <a:t>.</a:t>
            </a:r>
            <a:endParaRPr lang="en-GB" sz="2800" b="1" i="1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8461375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l-GR" sz="2800" i="1" dirty="0" smtClean="0"/>
              <a:t>Παραδείγματα</a:t>
            </a:r>
            <a:r>
              <a:rPr lang="en-GB" sz="2800" i="1" dirty="0" smtClean="0"/>
              <a:t>:</a:t>
            </a:r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  <a:p>
            <a:pPr>
              <a:lnSpc>
                <a:spcPct val="120000"/>
              </a:lnSpc>
            </a:pPr>
            <a:r>
              <a:rPr lang="el-GR" sz="2800" b="1" dirty="0" smtClean="0">
                <a:solidFill>
                  <a:schemeClr val="tx2"/>
                </a:solidFill>
              </a:rPr>
              <a:t>Εγκεφαλική Μαλάρια</a:t>
            </a:r>
            <a:r>
              <a:rPr lang="en-GB" sz="2800" dirty="0" smtClean="0"/>
              <a:t> </a:t>
            </a:r>
            <a:r>
              <a:rPr lang="en-GB" sz="2800" dirty="0"/>
              <a:t>- TNF, IFN &amp; </a:t>
            </a:r>
            <a:r>
              <a:rPr lang="el-GR" sz="2800" dirty="0" smtClean="0"/>
              <a:t>άλλες προφλεγμονώδη </a:t>
            </a:r>
            <a:r>
              <a:rPr lang="el-GR" sz="2800" dirty="0" err="1" smtClean="0"/>
              <a:t>κυτταροκίνες</a:t>
            </a:r>
            <a:r>
              <a:rPr lang="el-GR" sz="2800" dirty="0" smtClean="0"/>
              <a:t> στον εγκέφαλο</a:t>
            </a:r>
            <a:r>
              <a:rPr lang="en-GB" sz="2800" dirty="0" smtClean="0"/>
              <a:t>.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120000"/>
              </a:lnSpc>
            </a:pPr>
            <a:r>
              <a:rPr lang="el-GR" sz="2800" b="1" dirty="0" err="1" smtClean="0">
                <a:solidFill>
                  <a:schemeClr val="tx2"/>
                </a:solidFill>
              </a:rPr>
              <a:t>Ηπατοσπληνική</a:t>
            </a:r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err="1" smtClean="0">
                <a:solidFill>
                  <a:schemeClr val="tx2"/>
                </a:solidFill>
              </a:rPr>
              <a:t>σχιστοσωμίασις</a:t>
            </a:r>
            <a:r>
              <a:rPr lang="en-GB" sz="2800" dirty="0" smtClean="0"/>
              <a:t> – </a:t>
            </a:r>
            <a:r>
              <a:rPr lang="el-GR" sz="2800" dirty="0" smtClean="0"/>
              <a:t>επαγωγή ηπατικής </a:t>
            </a:r>
            <a:r>
              <a:rPr lang="el-GR" sz="2800" dirty="0" err="1" smtClean="0"/>
              <a:t>ίνωσης</a:t>
            </a:r>
            <a:r>
              <a:rPr lang="el-GR" sz="2800" dirty="0" smtClean="0"/>
              <a:t> οφειλόμενη σε ανοσολογική αντίδραση των αντιγόνων των αυγών</a:t>
            </a:r>
            <a:r>
              <a:rPr lang="en-GB" sz="2800" dirty="0" smtClean="0"/>
              <a:t>.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120000"/>
              </a:lnSpc>
            </a:pPr>
            <a:r>
              <a:rPr lang="el-GR" sz="2800" b="1" dirty="0" err="1" smtClean="0">
                <a:solidFill>
                  <a:schemeClr val="tx2"/>
                </a:solidFill>
              </a:rPr>
              <a:t>Ογκοκέρκωση</a:t>
            </a:r>
            <a:r>
              <a:rPr lang="en-GB" sz="2800" dirty="0" smtClean="0"/>
              <a:t> – </a:t>
            </a:r>
            <a:r>
              <a:rPr lang="el-GR" sz="2800" dirty="0" err="1" smtClean="0"/>
              <a:t>αντιμικροφιλαριακή</a:t>
            </a:r>
            <a:r>
              <a:rPr lang="el-GR" sz="2800" dirty="0" smtClean="0"/>
              <a:t> απόκριση στο μάτι</a:t>
            </a:r>
            <a:r>
              <a:rPr lang="en-GB" sz="2800" dirty="0" smtClean="0"/>
              <a:t> </a:t>
            </a:r>
            <a:r>
              <a:rPr lang="en-GB" sz="2800" dirty="0"/>
              <a:t>= </a:t>
            </a:r>
            <a:r>
              <a:rPr lang="el-GR" sz="2800" dirty="0" smtClean="0"/>
              <a:t>τύφλωση</a:t>
            </a:r>
            <a:r>
              <a:rPr lang="en-GB" sz="2800" dirty="0" smtClean="0"/>
              <a:t>, </a:t>
            </a:r>
            <a:r>
              <a:rPr lang="el-GR" sz="2800" dirty="0" smtClean="0"/>
              <a:t>πιθανώς προκαλώντας </a:t>
            </a:r>
            <a:r>
              <a:rPr lang="el-GR" sz="2800" dirty="0" err="1" smtClean="0"/>
              <a:t>αυτοάνοση</a:t>
            </a:r>
            <a:r>
              <a:rPr lang="el-GR" sz="2800" dirty="0" smtClean="0"/>
              <a:t> απόκριση μέσω διασταυρούμενων αντιδράσεων έναντι αντιγόνων του οφθαλμού</a:t>
            </a:r>
            <a:r>
              <a:rPr lang="en-GB" sz="2800" dirty="0" smtClean="0"/>
              <a:t> </a:t>
            </a:r>
            <a:r>
              <a:rPr lang="en-GB" sz="2800" dirty="0"/>
              <a:t>&amp; </a:t>
            </a:r>
            <a:r>
              <a:rPr lang="el-GR" sz="2800" dirty="0" err="1" smtClean="0"/>
              <a:t>μικροφιλάριας</a:t>
            </a:r>
            <a:r>
              <a:rPr lang="el-GR" sz="2800" dirty="0" smtClean="0"/>
              <a:t>.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96260" name="Picture 4" descr="hepatosplenomegal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935976"/>
            <a:ext cx="3744218" cy="4922024"/>
          </a:xfrm>
          <a:noFill/>
          <a:ln/>
        </p:spPr>
      </p:pic>
      <p:pic>
        <p:nvPicPr>
          <p:cNvPr id="96268" name="Picture 12" descr="malari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992500"/>
            <a:ext cx="7705922" cy="4865500"/>
          </a:xfrm>
          <a:noFill/>
          <a:ln/>
        </p:spPr>
      </p:pic>
      <p:grpSp>
        <p:nvGrpSpPr>
          <p:cNvPr id="9" name="Group 8"/>
          <p:cNvGrpSpPr/>
          <p:nvPr/>
        </p:nvGrpSpPr>
        <p:grpSpPr>
          <a:xfrm>
            <a:off x="683568" y="2062160"/>
            <a:ext cx="7632898" cy="4795840"/>
            <a:chOff x="683568" y="2062160"/>
            <a:chExt cx="7632898" cy="4795840"/>
          </a:xfrm>
        </p:grpSpPr>
        <p:pic>
          <p:nvPicPr>
            <p:cNvPr id="96271" name="Picture 15" descr="microfilaria of 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2062160"/>
              <a:ext cx="7632898" cy="4795840"/>
            </a:xfrm>
            <a:prstGeom prst="rect">
              <a:avLst/>
            </a:prstGeom>
            <a:noFill/>
          </p:spPr>
        </p:pic>
        <p:pic>
          <p:nvPicPr>
            <p:cNvPr id="37890" name="Picture 2" descr="https://encrypted-tbn0.gstatic.com/images?q=tbn:ANd9GcRyiTPg31sw_aXkut4s6OnfluNMgYOrZ5cRJyTB27SXGDhCzlx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5013176"/>
              <a:ext cx="2667000" cy="1714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Ανοσοπαθολογία</a:t>
            </a:r>
            <a:endParaRPr lang="en-GB" sz="2800" b="1" i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8363272" cy="4589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GB" sz="2800" b="1" dirty="0"/>
          </a:p>
          <a:p>
            <a:pPr>
              <a:lnSpc>
                <a:spcPct val="110000"/>
              </a:lnSpc>
            </a:pPr>
            <a:r>
              <a:rPr lang="el-GR" sz="2800" b="1" dirty="0" err="1" smtClean="0">
                <a:solidFill>
                  <a:schemeClr val="tx2"/>
                </a:solidFill>
              </a:rPr>
              <a:t>Αναφυλακτικό</a:t>
            </a:r>
            <a:r>
              <a:rPr lang="el-GR" sz="2800" b="1" dirty="0" smtClean="0">
                <a:solidFill>
                  <a:schemeClr val="tx2"/>
                </a:solidFill>
              </a:rPr>
              <a:t> σοκ</a:t>
            </a:r>
            <a:r>
              <a:rPr lang="en-GB" sz="2800" dirty="0" smtClean="0"/>
              <a:t> – </a:t>
            </a:r>
            <a:r>
              <a:rPr lang="el-GR" sz="2800" dirty="0" err="1" smtClean="0"/>
              <a:t>διάρυγξη</a:t>
            </a:r>
            <a:r>
              <a:rPr lang="el-GR" sz="2800" dirty="0" smtClean="0"/>
              <a:t> </a:t>
            </a:r>
            <a:r>
              <a:rPr lang="el-GR" sz="2800" dirty="0" err="1" smtClean="0"/>
              <a:t>υδατιδικών</a:t>
            </a:r>
            <a:r>
              <a:rPr lang="el-GR" sz="2800" dirty="0" smtClean="0"/>
              <a:t> κύστεων</a:t>
            </a:r>
            <a:r>
              <a:rPr lang="en-GB" sz="2800" dirty="0" smtClean="0"/>
              <a:t>. </a:t>
            </a:r>
            <a:r>
              <a:rPr lang="el-GR" sz="2800" dirty="0" smtClean="0"/>
              <a:t>Αντίδραση άμεση υπερευαισθησίας που οφείλεται στην μαζική συστηματική απελευθέρωση </a:t>
            </a:r>
            <a:r>
              <a:rPr lang="en-GB" sz="2800" dirty="0" smtClean="0"/>
              <a:t>  </a:t>
            </a:r>
            <a:r>
              <a:rPr lang="el-GR" sz="2800" dirty="0" smtClean="0"/>
              <a:t>αντιγόνων του παρασίτου που αντιδρούν με </a:t>
            </a:r>
            <a:r>
              <a:rPr lang="en-GB" sz="2800" dirty="0" err="1" smtClean="0"/>
              <a:t>IgE</a:t>
            </a:r>
            <a:r>
              <a:rPr lang="en-GB" sz="2800" dirty="0" smtClean="0"/>
              <a:t> </a:t>
            </a:r>
            <a:r>
              <a:rPr lang="en-GB" sz="2800" dirty="0"/>
              <a:t>&amp; </a:t>
            </a:r>
            <a:r>
              <a:rPr lang="el-GR" sz="2800" dirty="0" err="1" smtClean="0"/>
              <a:t>μαστοκύτταρα</a:t>
            </a:r>
            <a:r>
              <a:rPr lang="el-GR" sz="2800" dirty="0" smtClean="0"/>
              <a:t> </a:t>
            </a:r>
            <a:r>
              <a:rPr lang="el-GR" sz="2800" dirty="0" err="1" smtClean="0"/>
              <a:t>προκαλόντας</a:t>
            </a:r>
            <a:r>
              <a:rPr lang="el-GR" sz="2800" dirty="0" smtClean="0"/>
              <a:t> την </a:t>
            </a:r>
            <a:r>
              <a:rPr lang="el-GR" sz="2800" dirty="0" err="1" smtClean="0"/>
              <a:t>αποκοκκίωση</a:t>
            </a:r>
            <a:r>
              <a:rPr lang="el-GR" sz="2800" dirty="0" smtClean="0"/>
              <a:t>  και την απελευθέρωση διαμεσολαβητών όπως π.χ. η </a:t>
            </a:r>
            <a:r>
              <a:rPr lang="el-GR" sz="2800" dirty="0" err="1" smtClean="0"/>
              <a:t>ισταμίνη</a:t>
            </a:r>
            <a:r>
              <a:rPr lang="en-GB" sz="2800" dirty="0" smtClean="0"/>
              <a:t>.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  <a:p>
            <a:pPr>
              <a:lnSpc>
                <a:spcPct val="110000"/>
              </a:lnSpc>
            </a:pPr>
            <a:r>
              <a:rPr lang="el-GR" sz="2800" b="1" dirty="0" smtClean="0">
                <a:solidFill>
                  <a:schemeClr val="tx2"/>
                </a:solidFill>
              </a:rPr>
              <a:t>Νεφροπάθεια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smtClean="0"/>
              <a:t>– </a:t>
            </a:r>
            <a:r>
              <a:rPr lang="el-GR" sz="2800" dirty="0" smtClean="0"/>
              <a:t>εναπόθεση</a:t>
            </a:r>
            <a:r>
              <a:rPr lang="el-GR" sz="2800" b="1" dirty="0" smtClean="0"/>
              <a:t> </a:t>
            </a:r>
            <a:r>
              <a:rPr lang="el-GR" sz="2800" dirty="0" smtClean="0"/>
              <a:t>ανοσολογικά</a:t>
            </a:r>
            <a:r>
              <a:rPr lang="el-GR" sz="2800" b="1" dirty="0" smtClean="0"/>
              <a:t> </a:t>
            </a:r>
            <a:r>
              <a:rPr lang="el-GR" sz="2800" dirty="0" smtClean="0"/>
              <a:t>συμπλέγματα</a:t>
            </a:r>
            <a:r>
              <a:rPr lang="en-GB" sz="2800" dirty="0" smtClean="0"/>
              <a:t>  (</a:t>
            </a:r>
            <a:r>
              <a:rPr lang="el-GR" sz="2800" dirty="0" smtClean="0"/>
              <a:t>παρασιτικά αντιγόνα</a:t>
            </a:r>
            <a:r>
              <a:rPr lang="en-GB" sz="2800" dirty="0" smtClean="0"/>
              <a:t>, </a:t>
            </a:r>
            <a:r>
              <a:rPr lang="el-GR" sz="2800" dirty="0" smtClean="0"/>
              <a:t>αντισώματα</a:t>
            </a:r>
            <a:r>
              <a:rPr lang="en-GB" sz="2800" dirty="0" smtClean="0"/>
              <a:t> </a:t>
            </a:r>
            <a:r>
              <a:rPr lang="en-GB" sz="2800" dirty="0"/>
              <a:t>+ </a:t>
            </a:r>
            <a:r>
              <a:rPr lang="el-GR" sz="2800" dirty="0" smtClean="0"/>
              <a:t>συμπλήρωμα</a:t>
            </a:r>
            <a:r>
              <a:rPr lang="en-GB" sz="2800" dirty="0" smtClean="0"/>
              <a:t>) </a:t>
            </a:r>
            <a:r>
              <a:rPr lang="el-GR" sz="2800" dirty="0" smtClean="0"/>
              <a:t>στους νεφρούς</a:t>
            </a:r>
            <a:r>
              <a:rPr lang="en-GB" sz="2800" dirty="0" smtClean="0"/>
              <a:t> (</a:t>
            </a:r>
            <a:r>
              <a:rPr lang="el-GR" sz="2800" dirty="0" smtClean="0"/>
              <a:t>π.χ. μαλάρια</a:t>
            </a:r>
            <a:r>
              <a:rPr lang="en-GB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 err="1" smtClean="0"/>
              <a:t>σχιστοσωμίαση</a:t>
            </a:r>
            <a:r>
              <a:rPr lang="en-GB" sz="2800" dirty="0" smtClean="0"/>
              <a:t>). 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Ανοσολογική απόκριση σπονδυλωτών σε πρωτόζωα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1200"/>
            <a:ext cx="4752527" cy="4544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Φυσική ανοσία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l-GR" dirty="0" smtClean="0"/>
              <a:t>    Στα σπονδυλωτά</a:t>
            </a:r>
            <a:r>
              <a:rPr lang="en-GB" dirty="0" smtClean="0"/>
              <a:t>,</a:t>
            </a:r>
            <a:r>
              <a:rPr lang="el-GR" dirty="0" smtClean="0"/>
              <a:t> τα εξωκυτταρικά πρωτόζωα καταστρέφονται  με φαγοκυττάρωση</a:t>
            </a:r>
            <a:r>
              <a:rPr lang="en-GB" dirty="0" smtClean="0"/>
              <a:t> </a:t>
            </a:r>
            <a:r>
              <a:rPr lang="el-GR" dirty="0" smtClean="0"/>
              <a:t>και ενεργοποίηση του συμπληρώματος</a:t>
            </a:r>
            <a:r>
              <a:rPr lang="en-GB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T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κυττάρων αποκρίσεις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l-GR" u="sng" dirty="0" err="1" smtClean="0">
                <a:solidFill>
                  <a:srgbClr val="FF0000"/>
                </a:solidFill>
              </a:rPr>
              <a:t>Εξωκυτταρικά</a:t>
            </a:r>
            <a:r>
              <a:rPr lang="el-GR" u="sng" dirty="0" smtClean="0">
                <a:solidFill>
                  <a:srgbClr val="FF0000"/>
                </a:solidFill>
              </a:rPr>
              <a:t> πρωτόζωα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- Th2 </a:t>
            </a:r>
            <a:r>
              <a:rPr lang="el-GR" dirty="0" err="1" smtClean="0"/>
              <a:t>κυτταροκίνες</a:t>
            </a:r>
            <a:r>
              <a:rPr lang="el-GR" dirty="0" smtClean="0"/>
              <a:t> απελευθερώνονται για την παραγωγή αντισωμάτων</a:t>
            </a:r>
            <a:r>
              <a:rPr lang="en-GB" dirty="0" smtClean="0"/>
              <a:t>. </a:t>
            </a:r>
            <a:r>
              <a:rPr lang="el-GR" u="sng" dirty="0" smtClean="0">
                <a:solidFill>
                  <a:srgbClr val="FF0000"/>
                </a:solidFill>
              </a:rPr>
              <a:t>Ενδοκυτταρικά πρωτόζωα</a:t>
            </a:r>
            <a:r>
              <a:rPr lang="en-GB" u="sng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l-GR" dirty="0" err="1" smtClean="0"/>
              <a:t>κυτταροτοξικά</a:t>
            </a:r>
            <a:r>
              <a:rPr lang="el-GR" dirty="0" smtClean="0"/>
              <a:t> λεμφοκύτταρα </a:t>
            </a:r>
            <a:r>
              <a:rPr lang="en-GB" dirty="0" smtClean="0"/>
              <a:t>(CTL’s) </a:t>
            </a:r>
            <a:r>
              <a:rPr lang="el-GR" dirty="0" smtClean="0"/>
              <a:t>καταστρέφουν μολυσμένα κύτταρα</a:t>
            </a:r>
            <a:r>
              <a:rPr lang="en-GB" dirty="0" smtClean="0"/>
              <a:t>. Th1 </a:t>
            </a:r>
            <a:r>
              <a:rPr lang="el-GR" dirty="0" err="1" smtClean="0"/>
              <a:t>κυτταροκίνες</a:t>
            </a:r>
            <a:r>
              <a:rPr lang="el-GR" dirty="0" smtClean="0"/>
              <a:t> ενεργοποιούν </a:t>
            </a:r>
            <a:r>
              <a:rPr lang="el-GR" dirty="0" err="1" smtClean="0"/>
              <a:t>μακροφάγα</a:t>
            </a:r>
            <a:r>
              <a:rPr lang="en-GB" dirty="0" smtClean="0"/>
              <a:t>, CTL’s &amp;  DTH </a:t>
            </a:r>
            <a:r>
              <a:rPr lang="el-GR" dirty="0" smtClean="0"/>
              <a:t>αποκρίσεις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6639" name="Picture 15" descr="t ce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90313" y="1981200"/>
            <a:ext cx="2719423" cy="1981200"/>
          </a:xfrm>
        </p:spPr>
      </p:pic>
      <p:pic>
        <p:nvPicPr>
          <p:cNvPr id="26633" name="Picture 9" descr="AG00318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816600" y="4376737"/>
            <a:ext cx="1419696" cy="1212503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Ανοσολογική απόκριση σπονδυλωτών σε πρωτόζωα παράσιτα</a:t>
            </a:r>
            <a:r>
              <a:rPr lang="en-GB" sz="4000" b="1" dirty="0" smtClean="0"/>
              <a:t>.</a:t>
            </a:r>
            <a:endParaRPr lang="en-GB" sz="40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352927" cy="4536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Συνδυασμός φυσικής και επίκτητης ανοσίας:</a:t>
            </a:r>
            <a:endParaRPr lang="en-GB" sz="28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</a:t>
            </a:r>
            <a:r>
              <a:rPr lang="el-GR" sz="28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ντισώματα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800" b="1" dirty="0">
                <a:solidFill>
                  <a:schemeClr val="tx2"/>
                </a:solidFill>
                <a:latin typeface="Calibri" pitchFamily="34" charset="0"/>
              </a:rPr>
              <a:t>+ </a:t>
            </a:r>
            <a:r>
              <a:rPr lang="el-GR" sz="2800" b="1" dirty="0" smtClean="0">
                <a:solidFill>
                  <a:schemeClr val="tx2"/>
                </a:solidFill>
                <a:latin typeface="Calibri" pitchFamily="34" charset="0"/>
              </a:rPr>
              <a:t>Συμπλήρωμα: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π.χ. λύσης </a:t>
            </a:r>
            <a:r>
              <a:rPr lang="el-GR" sz="2800" dirty="0" err="1" smtClean="0">
                <a:latin typeface="Calibri" pitchFamily="34" charset="0"/>
              </a:rPr>
              <a:t>ερυθροκυττάρων</a:t>
            </a:r>
            <a:r>
              <a:rPr lang="el-GR" sz="2800" dirty="0" smtClean="0">
                <a:latin typeface="Calibri" pitchFamily="34" charset="0"/>
              </a:rPr>
              <a:t>  στα οποία διαβιούν τα </a:t>
            </a:r>
            <a:r>
              <a:rPr lang="el-GR" sz="2800" dirty="0" err="1" smtClean="0">
                <a:latin typeface="Calibri" pitchFamily="34" charset="0"/>
              </a:rPr>
              <a:t>τρυπανοσώματα</a:t>
            </a:r>
            <a:r>
              <a:rPr lang="en-GB" sz="2800" dirty="0" smtClean="0">
                <a:latin typeface="Calibri" pitchFamily="34" charset="0"/>
              </a:rPr>
              <a:t>.  </a:t>
            </a:r>
            <a:r>
              <a:rPr lang="el-GR" sz="2800" dirty="0" smtClean="0">
                <a:latin typeface="Calibri" pitchFamily="34" charset="0"/>
              </a:rPr>
              <a:t>Αντισώματα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/ </a:t>
            </a:r>
            <a:r>
              <a:rPr lang="el-GR" sz="2800" dirty="0" smtClean="0">
                <a:latin typeface="Calibri" pitchFamily="34" charset="0"/>
              </a:rPr>
              <a:t>συμπλήρωμα και ουδετερόφιλα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η </a:t>
            </a:r>
            <a:r>
              <a:rPr lang="el-GR" sz="2800" dirty="0" err="1" smtClean="0">
                <a:latin typeface="Calibri" pitchFamily="34" charset="0"/>
              </a:rPr>
              <a:t>μακροφάγα</a:t>
            </a:r>
            <a:r>
              <a:rPr lang="el-GR" sz="2800" dirty="0" smtClean="0">
                <a:latin typeface="Calibri" pitchFamily="34" charset="0"/>
              </a:rPr>
              <a:t> εναντίον των </a:t>
            </a:r>
            <a:r>
              <a:rPr lang="el-GR" sz="2800" dirty="0" err="1" smtClean="0">
                <a:latin typeface="Calibri" pitchFamily="34" charset="0"/>
              </a:rPr>
              <a:t>μεροζωϊτών</a:t>
            </a:r>
            <a:r>
              <a:rPr lang="el-GR" sz="2800" dirty="0" smtClean="0">
                <a:latin typeface="Calibri" pitchFamily="34" charset="0"/>
              </a:rPr>
              <a:t> της μαλάρια. Ενεργοποιημένα </a:t>
            </a:r>
            <a:r>
              <a:rPr lang="el-GR" sz="2800" dirty="0" err="1" smtClean="0">
                <a:latin typeface="Calibri" pitchFamily="34" charset="0"/>
              </a:rPr>
              <a:t>μακροφάγα</a:t>
            </a:r>
            <a:r>
              <a:rPr lang="el-GR" sz="2800" dirty="0" smtClean="0">
                <a:latin typeface="Calibri" pitchFamily="34" charset="0"/>
              </a:rPr>
              <a:t> μπορούν να είναι αποτελεσματικά εναντίον πολλών ενδοκυτταρικών </a:t>
            </a:r>
            <a:r>
              <a:rPr lang="el-GR" sz="2800" dirty="0" err="1" smtClean="0">
                <a:latin typeface="Calibri" pitchFamily="34" charset="0"/>
              </a:rPr>
              <a:t>πρωτοζώων</a:t>
            </a:r>
            <a:r>
              <a:rPr lang="en-GB" sz="2800" dirty="0" smtClean="0">
                <a:latin typeface="Calibri" pitchFamily="34" charset="0"/>
              </a:rPr>
              <a:t>, </a:t>
            </a:r>
            <a:r>
              <a:rPr lang="el-GR" sz="2800" dirty="0" smtClean="0">
                <a:latin typeface="Calibri" pitchFamily="34" charset="0"/>
              </a:rPr>
              <a:t>π.χ.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n-GB" sz="2800" i="1" dirty="0" err="1" smtClean="0">
                <a:latin typeface="Calibri" pitchFamily="34" charset="0"/>
              </a:rPr>
              <a:t>Leishmania</a:t>
            </a:r>
            <a:r>
              <a:rPr lang="el-GR" sz="2800" i="1" dirty="0" smtClean="0">
                <a:latin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</a:rPr>
              <a:t>spp</a:t>
            </a:r>
            <a:r>
              <a:rPr lang="en-GB" sz="2800" dirty="0" smtClean="0">
                <a:latin typeface="Calibri" pitchFamily="34" charset="0"/>
              </a:rPr>
              <a:t>, </a:t>
            </a:r>
            <a:r>
              <a:rPr lang="en-GB" sz="2800" i="1" dirty="0" err="1" smtClean="0">
                <a:latin typeface="Calibri" pitchFamily="34" charset="0"/>
              </a:rPr>
              <a:t>Toxoplasma</a:t>
            </a:r>
            <a:r>
              <a:rPr lang="en-GB" sz="2800" i="1" dirty="0" smtClean="0">
                <a:latin typeface="Calibri" pitchFamily="34" charset="0"/>
              </a:rPr>
              <a:t> </a:t>
            </a:r>
            <a:r>
              <a:rPr lang="en-GB" sz="2800" i="1" dirty="0" err="1" smtClean="0">
                <a:latin typeface="Calibri" pitchFamily="34" charset="0"/>
              </a:rPr>
              <a:t>spp</a:t>
            </a:r>
            <a:r>
              <a:rPr lang="en-GB" sz="2800" dirty="0" smtClean="0">
                <a:latin typeface="Calibri" pitchFamily="34" charset="0"/>
              </a:rPr>
              <a:t>, </a:t>
            </a:r>
            <a:r>
              <a:rPr lang="en-GB" sz="2800" i="1" dirty="0" err="1">
                <a:latin typeface="Calibri" pitchFamily="34" charset="0"/>
              </a:rPr>
              <a:t>Trypanosoma</a:t>
            </a:r>
            <a:r>
              <a:rPr lang="en-GB" sz="2800" i="1" dirty="0">
                <a:latin typeface="Calibri" pitchFamily="34" charset="0"/>
              </a:rPr>
              <a:t> </a:t>
            </a:r>
            <a:r>
              <a:rPr lang="en-GB" sz="2800" i="1" dirty="0" err="1">
                <a:latin typeface="Calibri" pitchFamily="34" charset="0"/>
              </a:rPr>
              <a:t>cruzi</a:t>
            </a:r>
            <a:r>
              <a:rPr lang="en-GB" sz="2800" dirty="0" smtClean="0">
                <a:latin typeface="Calibri" pitchFamily="34" charset="0"/>
              </a:rPr>
              <a:t>.</a:t>
            </a:r>
            <a:endParaRPr lang="el-GR" sz="28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CD8</a:t>
            </a:r>
            <a:r>
              <a:rPr lang="en-GB" sz="28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+ </a:t>
            </a:r>
            <a:r>
              <a:rPr lang="el-GR" sz="28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κυτταροτοξικά</a:t>
            </a: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 </a:t>
            </a: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κύτταρα </a:t>
            </a:r>
            <a:r>
              <a:rPr lang="el-GR" sz="2800" dirty="0" smtClean="0">
                <a:latin typeface="Calibri" pitchFamily="34" charset="0"/>
              </a:rPr>
              <a:t>αποκρίνονται σε μολυσμένα κύτταρα του ξενιστή με παράσιτα (π.χ.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l-GR" sz="2800" dirty="0" err="1" smtClean="0">
                <a:latin typeface="Calibri" pitchFamily="34" charset="0"/>
              </a:rPr>
              <a:t>ηπατοκύτταρα</a:t>
            </a:r>
            <a:r>
              <a:rPr lang="el-GR" sz="2800" dirty="0" smtClean="0">
                <a:latin typeface="Calibri" pitchFamily="34" charset="0"/>
              </a:rPr>
              <a:t> μολυσμένα με </a:t>
            </a:r>
            <a:r>
              <a:rPr lang="en-GB" sz="2800" i="1" dirty="0" smtClean="0">
                <a:latin typeface="Calibri" pitchFamily="34" charset="0"/>
              </a:rPr>
              <a:t>Plasmodium</a:t>
            </a:r>
            <a:r>
              <a:rPr lang="el-GR" sz="2800" dirty="0" smtClean="0">
                <a:latin typeface="Calibri" pitchFamily="34" charset="0"/>
              </a:rPr>
              <a:t>)</a:t>
            </a:r>
            <a:r>
              <a:rPr lang="en-GB" sz="2800" dirty="0" smtClean="0">
                <a:latin typeface="Calibri" pitchFamily="34" charset="0"/>
              </a:rPr>
              <a:t>.</a:t>
            </a:r>
            <a:r>
              <a:rPr lang="en-GB" sz="2800" b="1" dirty="0" smtClean="0">
                <a:latin typeface="Calibri" pitchFamily="34" charset="0"/>
              </a:rPr>
              <a:t> </a:t>
            </a:r>
            <a:endParaRPr lang="en-GB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Ανοσολογική απόκριση σπονδυλωτών σε πρωτόζωα παράσιτα</a:t>
            </a:r>
            <a:r>
              <a:rPr lang="en-GB" sz="4000" b="1" dirty="0" smtClean="0"/>
              <a:t>.</a:t>
            </a:r>
            <a:endParaRPr lang="en-GB" sz="40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sz="2800" b="1" dirty="0" smtClean="0">
                <a:solidFill>
                  <a:schemeClr val="tx2"/>
                </a:solidFill>
              </a:rPr>
              <a:t>Επίκτητη ανοσολογική απόκριση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endParaRPr lang="en-GB" sz="28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GB" sz="28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800" b="1" dirty="0" smtClean="0">
                <a:solidFill>
                  <a:schemeClr val="tx2"/>
                </a:solidFill>
              </a:rPr>
              <a:t>Παραγωγή ειδικών αντισώματα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 </a:t>
            </a:r>
            <a:endParaRPr lang="en-GB" sz="2800" b="1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GB" sz="2800" dirty="0"/>
              <a:t>		- </a:t>
            </a:r>
            <a:r>
              <a:rPr lang="el-GR" sz="2800" b="1" dirty="0" err="1" smtClean="0">
                <a:solidFill>
                  <a:srgbClr val="FF0000"/>
                </a:solidFill>
              </a:rPr>
              <a:t>Εξωκυτταρικά</a:t>
            </a:r>
            <a:r>
              <a:rPr lang="el-GR" sz="2800" b="1" dirty="0" smtClean="0">
                <a:solidFill>
                  <a:srgbClr val="FF0000"/>
                </a:solidFill>
              </a:rPr>
              <a:t> πρωτόζωα </a:t>
            </a:r>
            <a:r>
              <a:rPr lang="el-GR" sz="2800" dirty="0" smtClean="0"/>
              <a:t>καταστρέφονται με </a:t>
            </a:r>
            <a:r>
              <a:rPr lang="el-GR" sz="2800" dirty="0" err="1" smtClean="0"/>
              <a:t>οψωνισμό</a:t>
            </a:r>
            <a:r>
              <a:rPr lang="el-GR" sz="2800" dirty="0" smtClean="0"/>
              <a:t>, ενεργοποίηση του συμπληρώματος και </a:t>
            </a:r>
            <a:r>
              <a:rPr lang="el-GR" sz="2800" dirty="0" err="1" smtClean="0"/>
              <a:t>κυτταροτοξικότητα</a:t>
            </a:r>
            <a:r>
              <a:rPr lang="el-GR" sz="2800" dirty="0" smtClean="0"/>
              <a:t> </a:t>
            </a:r>
            <a:r>
              <a:rPr lang="el-GR" sz="2800" dirty="0" err="1" smtClean="0"/>
              <a:t>διαμεσολαβούμενη</a:t>
            </a:r>
            <a:r>
              <a:rPr lang="el-GR" sz="2800" dirty="0" smtClean="0"/>
              <a:t> από αντισώματα (</a:t>
            </a:r>
            <a:r>
              <a:rPr lang="en-GB" sz="2800" dirty="0" smtClean="0"/>
              <a:t>ADCC</a:t>
            </a:r>
            <a:r>
              <a:rPr lang="el-GR" sz="2800" dirty="0" smtClean="0"/>
              <a:t>-</a:t>
            </a:r>
            <a:r>
              <a:rPr lang="en-US" sz="2800" dirty="0" smtClean="0"/>
              <a:t>antibody-dependent cell </a:t>
            </a:r>
            <a:r>
              <a:rPr lang="en-US" sz="2800" dirty="0" err="1" smtClean="0"/>
              <a:t>cytotoxicity</a:t>
            </a:r>
            <a:r>
              <a:rPr lang="en-US" sz="2800" dirty="0" smtClean="0"/>
              <a:t>)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GB" sz="2800" dirty="0"/>
              <a:t>	 	- </a:t>
            </a:r>
            <a:r>
              <a:rPr lang="el-GR" sz="2800" b="1" dirty="0" smtClean="0">
                <a:solidFill>
                  <a:srgbClr val="FF0000"/>
                </a:solidFill>
              </a:rPr>
              <a:t>Ενδοκυτταρικά πρωτόζωα </a:t>
            </a:r>
            <a:r>
              <a:rPr lang="el-GR" sz="2800" dirty="0" smtClean="0"/>
              <a:t>εμποδίζονται να εισέλθουν στα κύτταρα του ξενιστή από </a:t>
            </a:r>
            <a:r>
              <a:rPr lang="el-GR" sz="2800" dirty="0" err="1" smtClean="0"/>
              <a:t>διαδικασίθες</a:t>
            </a:r>
            <a:r>
              <a:rPr lang="el-GR" sz="2800" dirty="0" smtClean="0"/>
              <a:t> εξουδετέρωσης π.χ. </a:t>
            </a:r>
            <a:r>
              <a:rPr lang="el-GR" sz="2800" dirty="0" err="1" smtClean="0"/>
              <a:t>εξουδετερωτικά</a:t>
            </a:r>
            <a:r>
              <a:rPr lang="el-GR" sz="2800" dirty="0" smtClean="0"/>
              <a:t> αντισώματα ενάντια των </a:t>
            </a:r>
            <a:r>
              <a:rPr lang="el-GR" sz="2800" dirty="0" err="1" smtClean="0"/>
              <a:t>σποροζωϊτών</a:t>
            </a:r>
            <a:r>
              <a:rPr lang="el-GR" sz="2800" dirty="0" smtClean="0"/>
              <a:t> της μαλάρια μπλοκάρουν τον υποδοχέα εισόδου στα </a:t>
            </a:r>
            <a:r>
              <a:rPr lang="el-GR" sz="2800" dirty="0" err="1" smtClean="0"/>
              <a:t>ηπατοκύτταρα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lnSpc>
                <a:spcPct val="120000"/>
              </a:lnSpc>
            </a:pPr>
            <a:endParaRPr lang="en-GB" sz="2800" dirty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GB" sz="2800" b="1" dirty="0"/>
          </a:p>
        </p:txBody>
      </p:sp>
      <p:pic>
        <p:nvPicPr>
          <p:cNvPr id="89094" name="Picture 6" descr="antibody 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1412776"/>
            <a:ext cx="2267744" cy="1584176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Ανοσολογικές αποκρίσεις ασπόνδυλων σε πρωτόζωα παράσιτα</a:t>
            </a:r>
            <a:r>
              <a:rPr lang="en-GB" sz="4000" b="1" dirty="0" smtClean="0"/>
              <a:t>.</a:t>
            </a:r>
            <a:endParaRPr lang="en-GB" sz="40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err="1" smtClean="0">
                <a:solidFill>
                  <a:schemeClr val="tx2"/>
                </a:solidFill>
              </a:rPr>
              <a:t>Μελανοτική</a:t>
            </a:r>
            <a:r>
              <a:rPr lang="el-GR" sz="2800" b="1" dirty="0" smtClean="0">
                <a:solidFill>
                  <a:schemeClr val="tx2"/>
                </a:solidFill>
              </a:rPr>
              <a:t> εγκύστωση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</a:t>
            </a:r>
            <a:endParaRPr lang="en-GB" sz="2800" dirty="0"/>
          </a:p>
          <a:p>
            <a:pPr>
              <a:buFont typeface="Wingdings" pitchFamily="2" charset="2"/>
              <a:buNone/>
            </a:pPr>
            <a:r>
              <a:rPr lang="en-GB" sz="2800" dirty="0"/>
              <a:t>	</a:t>
            </a:r>
            <a:r>
              <a:rPr lang="el-GR" sz="2800" dirty="0" smtClean="0"/>
              <a:t>Ο ενδιάμεσος ξενιστής για την μαλάρια</a:t>
            </a:r>
            <a:r>
              <a:rPr lang="en-GB" sz="2800" dirty="0" smtClean="0"/>
              <a:t>, </a:t>
            </a:r>
            <a:r>
              <a:rPr lang="en-GB" sz="2800" i="1" dirty="0"/>
              <a:t>Anopheles </a:t>
            </a:r>
            <a:r>
              <a:rPr lang="en-GB" sz="2800" i="1" dirty="0" err="1"/>
              <a:t>gambiae</a:t>
            </a:r>
            <a:r>
              <a:rPr lang="en-GB" sz="2800" dirty="0"/>
              <a:t>, </a:t>
            </a:r>
            <a:r>
              <a:rPr lang="el-GR" sz="2800" dirty="0" err="1" smtClean="0"/>
              <a:t>εγκυστώνει</a:t>
            </a:r>
            <a:r>
              <a:rPr lang="el-GR" sz="2800" dirty="0" smtClean="0"/>
              <a:t> με μελανίνη τις νεαρές </a:t>
            </a:r>
            <a:r>
              <a:rPr lang="el-GR" sz="2800" dirty="0" err="1" smtClean="0"/>
              <a:t>ωοκύστεις</a:t>
            </a:r>
            <a:r>
              <a:rPr lang="el-GR" sz="2800" dirty="0" smtClean="0"/>
              <a:t> του</a:t>
            </a:r>
            <a:r>
              <a:rPr lang="en-GB" sz="2800" dirty="0" smtClean="0"/>
              <a:t> </a:t>
            </a:r>
            <a:r>
              <a:rPr lang="en-GB" sz="2800" i="1" dirty="0" smtClean="0"/>
              <a:t>Plasmodium</a:t>
            </a:r>
            <a:r>
              <a:rPr lang="en-GB" sz="2800" dirty="0" smtClean="0"/>
              <a:t>. </a:t>
            </a:r>
            <a:r>
              <a:rPr lang="el-GR" sz="2800" dirty="0" smtClean="0"/>
              <a:t>Γενικά, η αντίδραση αυτή ενεργοποιείται από την </a:t>
            </a:r>
            <a:r>
              <a:rPr lang="el-GR" sz="2800" dirty="0" err="1" smtClean="0"/>
              <a:t>φαινολοξειδάση</a:t>
            </a:r>
            <a:r>
              <a:rPr lang="en-GB" sz="2800" dirty="0" smtClean="0"/>
              <a:t> </a:t>
            </a:r>
            <a:r>
              <a:rPr lang="el-GR" sz="2800" dirty="0" smtClean="0"/>
              <a:t>με αποτέλεσμα τόσο την χημική και όσο και την φυσική προστασία</a:t>
            </a:r>
            <a:r>
              <a:rPr lang="en-GB" sz="2800" dirty="0" smtClean="0"/>
              <a:t>, </a:t>
            </a:r>
            <a:r>
              <a:rPr lang="el-GR" sz="2800" dirty="0" smtClean="0"/>
              <a:t>διότι η οξειδώσεις που οδηγούν στο σχηματισμό της μελανίνης επίσης παράγουν ελεύθερες ρίζες και τοξικούς </a:t>
            </a:r>
            <a:r>
              <a:rPr lang="el-GR" sz="2800" dirty="0" err="1" smtClean="0"/>
              <a:t>διαμεσολαβιτές</a:t>
            </a:r>
            <a:r>
              <a:rPr lang="el-GR" sz="2800" dirty="0" smtClean="0"/>
              <a:t> </a:t>
            </a:r>
            <a:r>
              <a:rPr lang="el-GR" sz="2800" dirty="0" err="1" smtClean="0"/>
              <a:t>κινονών</a:t>
            </a:r>
            <a:r>
              <a:rPr lang="en-GB" sz="2800" dirty="0" smtClean="0"/>
              <a:t>. 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Ανοσολογική απόκριση σπονδυλωτών σε λοιμώξεις με </a:t>
            </a:r>
            <a:r>
              <a:rPr lang="el-GR" sz="4000" b="1" dirty="0" err="1" smtClean="0"/>
              <a:t>έλμινθες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92500" lnSpcReduction="20000"/>
          </a:bodyPr>
          <a:lstStyle/>
          <a:p>
            <a:pPr marL="533400" indent="-533400"/>
            <a:endParaRPr lang="en-GB" sz="2800" dirty="0"/>
          </a:p>
          <a:p>
            <a:pPr marL="533400" indent="-533400"/>
            <a:r>
              <a:rPr lang="el-GR" sz="2800" dirty="0" smtClean="0"/>
              <a:t>Οι περισσότεροι </a:t>
            </a:r>
            <a:r>
              <a:rPr lang="el-GR" sz="2800" dirty="0" err="1" smtClean="0"/>
              <a:t>έλμινθες</a:t>
            </a:r>
            <a:r>
              <a:rPr lang="el-GR" sz="2800" dirty="0" smtClean="0"/>
              <a:t> είναι </a:t>
            </a:r>
            <a:r>
              <a:rPr lang="el-GR" sz="2800" dirty="0" err="1" smtClean="0"/>
              <a:t>εξωκυττάρια</a:t>
            </a:r>
            <a:r>
              <a:rPr lang="el-GR" sz="2800" dirty="0" smtClean="0"/>
              <a:t> παράσιτα και πολύ μεγάλα για φαγοκυττάρωση</a:t>
            </a:r>
            <a:r>
              <a:rPr lang="en-GB" sz="2800" dirty="0" smtClean="0"/>
              <a:t>. </a:t>
            </a:r>
            <a:endParaRPr lang="en-GB" sz="2800" dirty="0"/>
          </a:p>
          <a:p>
            <a:pPr marL="533400" indent="-533400"/>
            <a:r>
              <a:rPr lang="el-GR" sz="2800" dirty="0" smtClean="0"/>
              <a:t>Για τα μεγάλα </a:t>
            </a:r>
            <a:r>
              <a:rPr lang="el-GR" sz="2800" dirty="0" err="1" smtClean="0"/>
              <a:t>σκουλίκια</a:t>
            </a:r>
            <a:r>
              <a:rPr lang="el-GR" sz="2800" dirty="0" smtClean="0"/>
              <a:t>, π.χ. μερικά νηματώδη του γαστρεντερικού σωλήνα, </a:t>
            </a:r>
            <a:r>
              <a:rPr lang="el-GR" sz="2800" dirty="0" err="1" smtClean="0"/>
              <a:t>αναπτύσουν</a:t>
            </a:r>
            <a:r>
              <a:rPr lang="el-GR" sz="2800" dirty="0" smtClean="0"/>
              <a:t> </a:t>
            </a:r>
            <a:r>
              <a:rPr lang="el-GR" sz="2800" dirty="0" err="1" smtClean="0"/>
              <a:t>φλεγμωνές</a:t>
            </a:r>
            <a:r>
              <a:rPr lang="el-GR" sz="2800" dirty="0" smtClean="0"/>
              <a:t> και υπερευαισθησία</a:t>
            </a:r>
            <a:r>
              <a:rPr lang="en-GB" sz="2800" dirty="0" smtClean="0"/>
              <a:t>. </a:t>
            </a:r>
            <a:r>
              <a:rPr lang="el-GR" sz="2800" dirty="0" smtClean="0"/>
              <a:t>Τα </a:t>
            </a:r>
            <a:r>
              <a:rPr lang="el-GR" sz="2800" dirty="0" err="1" smtClean="0"/>
              <a:t>εωσηνόφιλα</a:t>
            </a:r>
            <a:r>
              <a:rPr lang="el-GR" sz="2800" dirty="0" smtClean="0"/>
              <a:t> κύτταρα και τα </a:t>
            </a:r>
            <a:r>
              <a:rPr lang="en-GB" sz="2800" dirty="0" err="1" smtClean="0"/>
              <a:t>IgE</a:t>
            </a:r>
            <a:r>
              <a:rPr lang="el-GR" sz="2800" dirty="0" smtClean="0"/>
              <a:t> αντισώματα ενεργοποιούνται και προκαλούν φλεγμονώδη αντιδράσεις για την απομάκρυνση των </a:t>
            </a:r>
            <a:r>
              <a:rPr lang="el-GR" sz="2800" dirty="0" err="1" smtClean="0"/>
              <a:t>σκουλικιών</a:t>
            </a:r>
            <a:r>
              <a:rPr lang="el-GR" sz="2800" dirty="0" smtClean="0"/>
              <a:t> από το έντερο και τους πνεύμονες.</a:t>
            </a:r>
            <a:r>
              <a:rPr lang="en-GB" sz="2800" dirty="0" smtClean="0"/>
              <a:t> </a:t>
            </a:r>
            <a:r>
              <a:rPr lang="el-GR" sz="2800" dirty="0" smtClean="0"/>
              <a:t>Αυτές είναι φλεγμονώδη αντιδράσεις που </a:t>
            </a:r>
            <a:r>
              <a:rPr lang="el-GR" sz="2800" dirty="0" err="1" smtClean="0"/>
              <a:t>εκλύοθν</a:t>
            </a:r>
            <a:r>
              <a:rPr lang="el-GR" sz="2800" dirty="0" smtClean="0"/>
              <a:t> </a:t>
            </a:r>
            <a:r>
              <a:rPr lang="el-GR" sz="2800" dirty="0" err="1" smtClean="0"/>
              <a:t>ισταμίνη</a:t>
            </a:r>
            <a:r>
              <a:rPr lang="el-GR" sz="2800" dirty="0" smtClean="0"/>
              <a:t> και προσομοιάζουν με αλλεργικές αντιδράσεις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Ανοσολογική απόκριση σπονδυλωτών σε λοιμώξεις με </a:t>
            </a:r>
            <a:r>
              <a:rPr lang="el-GR" sz="3600" b="1" dirty="0" err="1" smtClean="0"/>
              <a:t>έλμινθες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/>
          <a:lstStyle/>
          <a:p>
            <a:pPr marL="533400" indent="-533400"/>
            <a:endParaRPr lang="en-GB" sz="2800" dirty="0"/>
          </a:p>
          <a:p>
            <a:pPr marL="533400" indent="-533400"/>
            <a:r>
              <a:rPr lang="el-GR" sz="2800" dirty="0" smtClean="0"/>
              <a:t>Γενικά, η </a:t>
            </a:r>
            <a:r>
              <a:rPr lang="en-GB" sz="2800" dirty="0" smtClean="0"/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οξεία φάση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απόκρισης</a:t>
            </a:r>
            <a:r>
              <a:rPr lang="en-GB" sz="2800" dirty="0" smtClean="0"/>
              <a:t> </a:t>
            </a:r>
            <a:r>
              <a:rPr lang="el-GR" sz="2800" dirty="0" smtClean="0"/>
              <a:t>μετά από προηγούμενη έκθεση στο παράσιτο, εμπλέκει </a:t>
            </a:r>
            <a:r>
              <a:rPr lang="en-GB" sz="2800" dirty="0" smtClean="0"/>
              <a:t> </a:t>
            </a:r>
            <a:r>
              <a:rPr lang="en-GB" sz="2800" dirty="0" err="1"/>
              <a:t>IgE</a:t>
            </a:r>
            <a:r>
              <a:rPr lang="en-GB" sz="2800" dirty="0"/>
              <a:t> </a:t>
            </a:r>
            <a:r>
              <a:rPr lang="el-GR" sz="2800" dirty="0" smtClean="0"/>
              <a:t>αντισώματα και </a:t>
            </a:r>
            <a:r>
              <a:rPr lang="el-GR" sz="2800" dirty="0" err="1" smtClean="0"/>
              <a:t>εωσινόφιλα</a:t>
            </a:r>
            <a:r>
              <a:rPr lang="el-GR" sz="2800" dirty="0" smtClean="0"/>
              <a:t> διαμεσολαβούν συστηματική φλεγμονή η οποία τελικά προκαλεί την απομάκρυνση των </a:t>
            </a:r>
            <a:r>
              <a:rPr lang="el-GR" sz="2800" dirty="0" err="1" smtClean="0"/>
              <a:t>σκουλικιών</a:t>
            </a:r>
            <a:r>
              <a:rPr lang="en-GB" sz="2800" dirty="0" smtClean="0"/>
              <a:t>.</a:t>
            </a:r>
            <a:endParaRPr lang="en-GB" sz="28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Ανοσολογική απόκριση σπονδυλωτών σε λοιμώξεις με </a:t>
            </a:r>
            <a:r>
              <a:rPr lang="el-GR" sz="3600" b="1" dirty="0" err="1" smtClean="0"/>
              <a:t>έλμινθες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92500"/>
          </a:bodyPr>
          <a:lstStyle/>
          <a:p>
            <a:pPr marL="533400" indent="-533400"/>
            <a:endParaRPr lang="en-GB" sz="2800" dirty="0"/>
          </a:p>
          <a:p>
            <a:pPr marL="533400" indent="-533400"/>
            <a:r>
              <a:rPr lang="el-GR" sz="2800" b="1" dirty="0" smtClean="0">
                <a:solidFill>
                  <a:schemeClr val="tx2"/>
                </a:solidFill>
              </a:rPr>
              <a:t>Χρόνια έκθεση </a:t>
            </a:r>
            <a:r>
              <a:rPr lang="el-GR" sz="2800" dirty="0" smtClean="0"/>
              <a:t>σε αντιγόνα των </a:t>
            </a:r>
            <a:r>
              <a:rPr lang="el-GR" sz="2800" dirty="0" err="1" smtClean="0"/>
              <a:t>σκουλικιών</a:t>
            </a:r>
            <a:r>
              <a:rPr lang="el-GR" sz="2800" dirty="0" smtClean="0"/>
              <a:t> μπορεί να προκαλέσει </a:t>
            </a:r>
            <a:r>
              <a:rPr lang="el-GR" sz="2800" b="1" dirty="0" smtClean="0">
                <a:solidFill>
                  <a:schemeClr val="tx2"/>
                </a:solidFill>
              </a:rPr>
              <a:t>χρόνια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φλεγμονή</a:t>
            </a:r>
            <a:r>
              <a:rPr lang="en-GB" sz="2800" dirty="0" smtClean="0">
                <a:solidFill>
                  <a:schemeClr val="tx2"/>
                </a:solidFill>
              </a:rPr>
              <a:t>:</a:t>
            </a:r>
            <a:endParaRPr lang="el-GR" sz="2800" dirty="0" smtClean="0">
              <a:solidFill>
                <a:schemeClr val="tx2"/>
              </a:solidFill>
            </a:endParaRPr>
          </a:p>
          <a:p>
            <a:pPr marL="533400" indent="-53340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l-GR" sz="2400" dirty="0" smtClean="0"/>
              <a:t>Επιβραδυνομένου τύπου υπερευαισθησία</a:t>
            </a:r>
            <a:r>
              <a:rPr lang="en-GB" sz="2400" dirty="0" smtClean="0"/>
              <a:t> </a:t>
            </a:r>
            <a:r>
              <a:rPr lang="en-GB" sz="2400" dirty="0"/>
              <a:t>(DTH), Th1 / </a:t>
            </a:r>
            <a:r>
              <a:rPr lang="el-GR" sz="2400" dirty="0" smtClean="0"/>
              <a:t>ενεργοποιημένα </a:t>
            </a:r>
            <a:r>
              <a:rPr lang="el-GR" sz="2400" dirty="0" err="1" smtClean="0"/>
              <a:t>μακροφάγα</a:t>
            </a:r>
            <a:r>
              <a:rPr lang="el-GR" sz="2400" dirty="0" smtClean="0"/>
              <a:t> τα οποία μπορεί να </a:t>
            </a:r>
            <a:r>
              <a:rPr lang="en-GB" sz="2400" dirty="0" smtClean="0"/>
              <a:t> </a:t>
            </a:r>
            <a:r>
              <a:rPr lang="en-GB" sz="2400" dirty="0"/>
              <a:t>can </a:t>
            </a:r>
            <a:r>
              <a:rPr lang="el-GR" sz="2400" dirty="0" smtClean="0"/>
              <a:t>οδηγήσουν στον σχηματισμό κοκκιωμάτων</a:t>
            </a:r>
            <a:r>
              <a:rPr lang="en-GB" sz="2400" dirty="0" smtClean="0"/>
              <a:t>.</a:t>
            </a:r>
            <a:endParaRPr lang="en-GB" sz="24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en-GB" sz="2400" dirty="0"/>
              <a:t>Th2 / B </a:t>
            </a:r>
            <a:r>
              <a:rPr lang="el-GR" sz="2400" dirty="0" smtClean="0"/>
              <a:t>κυττάρων αποκρίσεις οδηγούν σε παραγωγή</a:t>
            </a:r>
            <a:r>
              <a:rPr lang="en-GB" sz="2400" dirty="0" smtClean="0"/>
              <a:t> </a:t>
            </a:r>
            <a:r>
              <a:rPr lang="en-GB" sz="2400" dirty="0" err="1"/>
              <a:t>IgE</a:t>
            </a:r>
            <a:r>
              <a:rPr lang="en-GB" sz="2400" dirty="0"/>
              <a:t>, </a:t>
            </a:r>
            <a:r>
              <a:rPr lang="el-GR" sz="2400" dirty="0" err="1" smtClean="0"/>
              <a:t>μαστοκύτταρα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εωσινόφιλα</a:t>
            </a:r>
            <a:r>
              <a:rPr lang="el-GR" sz="2400" dirty="0" smtClean="0"/>
              <a:t> με αποτέλεσμα την ενεργοποίηση φλεγμονωδών αντιδράσεων.</a:t>
            </a:r>
            <a:endParaRPr lang="en-GB" sz="2400" dirty="0"/>
          </a:p>
          <a:p>
            <a:pPr marL="533400" indent="-533400">
              <a:buFont typeface="Wingdings" pitchFamily="2" charset="2"/>
              <a:buNone/>
            </a:pP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Ανοσολογική απόκριση σπονδυλωτών σε λοιμώξεις με </a:t>
            </a:r>
            <a:r>
              <a:rPr lang="el-GR" sz="3600" b="1" dirty="0" err="1" smtClean="0"/>
              <a:t>έλμινθες</a:t>
            </a:r>
            <a:r>
              <a:rPr lang="en-GB" sz="3600" b="1" dirty="0" smtClean="0"/>
              <a:t>. </a:t>
            </a:r>
            <a:endParaRPr lang="en-GB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110000"/>
              </a:lnSpc>
            </a:pPr>
            <a:endParaRPr lang="en-GB" sz="2000" dirty="0"/>
          </a:p>
          <a:p>
            <a:pPr marL="533400" indent="-533400">
              <a:lnSpc>
                <a:spcPct val="110000"/>
              </a:lnSpc>
              <a:buFont typeface="Wingdings" pitchFamily="2" charset="2"/>
              <a:buChar char="Ø"/>
            </a:pPr>
            <a:r>
              <a:rPr lang="el-GR" sz="2800" dirty="0" smtClean="0"/>
              <a:t>Οι </a:t>
            </a:r>
            <a:r>
              <a:rPr lang="el-GR" sz="2800" dirty="0" err="1" smtClean="0"/>
              <a:t>έλμινθες</a:t>
            </a:r>
            <a:r>
              <a:rPr lang="el-GR" sz="2800" dirty="0" smtClean="0"/>
              <a:t> συνήθως επάγουν </a:t>
            </a:r>
            <a:r>
              <a:rPr lang="en-GB" sz="2800" dirty="0" smtClean="0"/>
              <a:t>Th2 </a:t>
            </a:r>
            <a:r>
              <a:rPr lang="el-GR" sz="2800" dirty="0" smtClean="0"/>
              <a:t>αποκρίσεις που χαρακτηρίζονται από προφίλ </a:t>
            </a:r>
            <a:r>
              <a:rPr lang="el-GR" sz="2800" dirty="0" err="1" smtClean="0"/>
              <a:t>κυτταροκινών</a:t>
            </a:r>
            <a:r>
              <a:rPr lang="el-GR" sz="2800" dirty="0" smtClean="0"/>
              <a:t>  στις οποίες κυριαρχούν οι</a:t>
            </a:r>
            <a:r>
              <a:rPr lang="en-GB" sz="2800" dirty="0" smtClean="0"/>
              <a:t> </a:t>
            </a:r>
            <a:r>
              <a:rPr lang="en-GB" sz="2800" dirty="0"/>
              <a:t>IL-4, IL-5, IL-6, </a:t>
            </a:r>
            <a:r>
              <a:rPr lang="en-GB" sz="2800" dirty="0" smtClean="0"/>
              <a:t>IL-9</a:t>
            </a:r>
            <a:r>
              <a:rPr lang="el-GR" sz="2800" dirty="0" smtClean="0"/>
              <a:t> και </a:t>
            </a:r>
            <a:r>
              <a:rPr lang="en-GB" sz="2800" dirty="0" smtClean="0"/>
              <a:t>IL-13</a:t>
            </a:r>
            <a:r>
              <a:rPr lang="el-GR" sz="2800" dirty="0" smtClean="0"/>
              <a:t>, τα </a:t>
            </a:r>
            <a:r>
              <a:rPr lang="el-GR" sz="2800" dirty="0" err="1" smtClean="0"/>
              <a:t>εωσινόφιλα</a:t>
            </a:r>
            <a:r>
              <a:rPr lang="el-GR" sz="2800" dirty="0" smtClean="0"/>
              <a:t> και αντισώματα ειδικότερα τα </a:t>
            </a:r>
            <a:r>
              <a:rPr lang="en-GB" sz="2800" dirty="0" err="1" smtClean="0"/>
              <a:t>IgE</a:t>
            </a:r>
            <a:r>
              <a:rPr lang="en-GB" sz="2800" dirty="0"/>
              <a:t>. </a:t>
            </a:r>
            <a:endParaRPr lang="el-GR" sz="2800" dirty="0" smtClean="0"/>
          </a:p>
          <a:p>
            <a:pPr marL="533400" indent="-533400">
              <a:lnSpc>
                <a:spcPct val="110000"/>
              </a:lnSpc>
              <a:buNone/>
            </a:pPr>
            <a:endParaRPr lang="en-GB" sz="2800" dirty="0"/>
          </a:p>
          <a:p>
            <a:pPr marL="533400" indent="-533400">
              <a:lnSpc>
                <a:spcPct val="110000"/>
              </a:lnSpc>
              <a:buFont typeface="Wingdings" pitchFamily="2" charset="2"/>
              <a:buChar char="Ø"/>
            </a:pPr>
            <a:r>
              <a:rPr lang="el-GR" sz="2800" dirty="0" smtClean="0"/>
              <a:t>Χαρακτηριστικές </a:t>
            </a:r>
            <a:r>
              <a:rPr lang="el-GR" sz="2800" dirty="0" err="1" smtClean="0"/>
              <a:t>αντισωμα</a:t>
            </a:r>
            <a:r>
              <a:rPr lang="el-GR" sz="2800" dirty="0" smtClean="0"/>
              <a:t>-εξαρτώμενες </a:t>
            </a:r>
            <a:r>
              <a:rPr lang="el-GR" sz="2800" dirty="0" err="1" smtClean="0"/>
              <a:t>κυτταροτοξικές</a:t>
            </a:r>
            <a:r>
              <a:rPr lang="el-GR" sz="2800" dirty="0" smtClean="0"/>
              <a:t> αντιδράσεις (</a:t>
            </a:r>
            <a:r>
              <a:rPr lang="en-GB" sz="2800" dirty="0" smtClean="0"/>
              <a:t>ADCC </a:t>
            </a:r>
            <a:r>
              <a:rPr lang="el-GR" sz="2800" dirty="0" smtClean="0"/>
              <a:t>- </a:t>
            </a:r>
            <a:r>
              <a:rPr lang="en-US" sz="2800" dirty="0" smtClean="0"/>
              <a:t>a</a:t>
            </a:r>
            <a:r>
              <a:rPr lang="en-GB" sz="2800" dirty="0" err="1" smtClean="0"/>
              <a:t>ntibody</a:t>
            </a:r>
            <a:r>
              <a:rPr lang="en-GB" sz="2800" dirty="0" smtClean="0"/>
              <a:t>-dependent </a:t>
            </a:r>
            <a:r>
              <a:rPr lang="en-GB" sz="2800" dirty="0"/>
              <a:t>cell-mediated </a:t>
            </a:r>
            <a:r>
              <a:rPr lang="en-GB" sz="2800" dirty="0" err="1"/>
              <a:t>cytotoxicity</a:t>
            </a:r>
            <a:r>
              <a:rPr lang="en-GB" sz="2800" dirty="0"/>
              <a:t>) 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l-GR" sz="2800" dirty="0" smtClean="0"/>
              <a:t>Κύτταρα </a:t>
            </a:r>
            <a:r>
              <a:rPr lang="el-GR" sz="2800" dirty="0" err="1" smtClean="0"/>
              <a:t>φονείς</a:t>
            </a:r>
            <a:r>
              <a:rPr lang="en-GB" sz="2800" dirty="0" smtClean="0"/>
              <a:t> (</a:t>
            </a:r>
            <a:r>
              <a:rPr lang="el-GR" sz="2800" dirty="0" smtClean="0"/>
              <a:t>π.χ. </a:t>
            </a:r>
            <a:r>
              <a:rPr lang="el-GR" sz="2800" dirty="0" err="1" smtClean="0"/>
              <a:t>μακροφάγα</a:t>
            </a:r>
            <a:r>
              <a:rPr lang="el-GR" sz="2800" dirty="0" smtClean="0"/>
              <a:t>, ουδετερόφιλα, </a:t>
            </a:r>
            <a:r>
              <a:rPr lang="el-GR" sz="2800" dirty="0" err="1" smtClean="0"/>
              <a:t>εωσινόφιλα</a:t>
            </a:r>
            <a:r>
              <a:rPr lang="el-GR" sz="2800" dirty="0" smtClean="0"/>
              <a:t>) κατευθύνονται ενάντια των παρασίτων στόχων από ειδικά αντισώματα</a:t>
            </a:r>
            <a:r>
              <a:rPr lang="en-GB" sz="2800" dirty="0" smtClean="0"/>
              <a:t>. 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l-GR" sz="2800" dirty="0" err="1" smtClean="0"/>
              <a:t>εωσινοφιλική</a:t>
            </a:r>
            <a:r>
              <a:rPr lang="el-GR" sz="2800" dirty="0" smtClean="0"/>
              <a:t> καταστροφή παρασιτικών </a:t>
            </a:r>
            <a:r>
              <a:rPr lang="el-GR" sz="2800" dirty="0" err="1" smtClean="0"/>
              <a:t>λαρβών</a:t>
            </a:r>
            <a:r>
              <a:rPr lang="el-GR" sz="2800" dirty="0" smtClean="0"/>
              <a:t> από </a:t>
            </a:r>
            <a:r>
              <a:rPr lang="en-GB" sz="2800" dirty="0" err="1" smtClean="0"/>
              <a:t>IgE</a:t>
            </a:r>
            <a:r>
              <a:rPr lang="el-GR" sz="2800" dirty="0" smtClean="0"/>
              <a:t> αντισώματα</a:t>
            </a:r>
            <a:r>
              <a:rPr lang="en-GB" sz="2800" dirty="0" smtClean="0"/>
              <a:t> (</a:t>
            </a:r>
            <a:r>
              <a:rPr lang="el-GR" sz="2800" dirty="0" smtClean="0"/>
              <a:t>η μερικές</a:t>
            </a:r>
            <a:r>
              <a:rPr lang="en-GB" sz="2800" dirty="0" smtClean="0"/>
              <a:t> </a:t>
            </a:r>
            <a:r>
              <a:rPr lang="en-GB" sz="2800" dirty="0" err="1"/>
              <a:t>IgG</a:t>
            </a:r>
            <a:r>
              <a:rPr lang="en-GB" sz="2800" dirty="0"/>
              <a:t> </a:t>
            </a:r>
            <a:r>
              <a:rPr lang="el-GR" sz="2800" dirty="0" smtClean="0"/>
              <a:t>υποτάξεις</a:t>
            </a:r>
            <a:r>
              <a:rPr lang="en-GB" sz="2800" dirty="0" smtClean="0"/>
              <a:t>).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Προλεγόμενα</a:t>
            </a:r>
            <a:endParaRPr lang="en-GB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48880"/>
            <a:ext cx="8229600" cy="33123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dirty="0" smtClean="0"/>
              <a:t>Ανοσολογική απόκριση σπονδυλωτών και ασπόνδυλων σε διαφορετικές ομάδες παρασίτων.</a:t>
            </a:r>
          </a:p>
          <a:p>
            <a:pPr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l-GR" dirty="0" smtClean="0"/>
              <a:t>Διερεύνηση των στρατηγικών που ανέπτυξαν τα παράσιτα για να διαφεύγουν τους αμυντικούς μηχανισμούς του ξενιστή</a:t>
            </a:r>
            <a:r>
              <a:rPr lang="en-GB" dirty="0" smtClean="0"/>
              <a:t>.</a:t>
            </a:r>
            <a:endParaRPr lang="en-GB" dirty="0"/>
          </a:p>
          <a:p>
            <a:pPr>
              <a:lnSpc>
                <a:spcPct val="80000"/>
              </a:lnSpc>
            </a:pPr>
            <a:endParaRPr lang="en-GB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908050"/>
            <a:ext cx="8461375" cy="17399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Ανοσολογικές αποκρίσεις ασπόνδυλων σε </a:t>
            </a:r>
            <a:r>
              <a:rPr lang="el-GR" sz="3600" b="1" dirty="0" err="1" smtClean="0"/>
              <a:t>έλμινθες</a:t>
            </a:r>
            <a:r>
              <a:rPr lang="en-GB" sz="3600" b="1" dirty="0" smtClean="0"/>
              <a:t>.</a:t>
            </a:r>
            <a:endParaRPr lang="en-GB" sz="3600" b="1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743200"/>
            <a:ext cx="7777162" cy="4114800"/>
          </a:xfrm>
        </p:spPr>
        <p:txBody>
          <a:bodyPr/>
          <a:lstStyle/>
          <a:p>
            <a:pPr marL="533400" indent="-533400"/>
            <a:r>
              <a:rPr lang="el-GR" sz="2800" b="1" dirty="0" err="1" smtClean="0">
                <a:solidFill>
                  <a:schemeClr val="tx2"/>
                </a:solidFill>
              </a:rPr>
              <a:t>Μελανοτική</a:t>
            </a:r>
            <a:r>
              <a:rPr lang="el-GR" sz="2800" b="1" dirty="0" smtClean="0">
                <a:solidFill>
                  <a:schemeClr val="tx2"/>
                </a:solidFill>
              </a:rPr>
              <a:t> εγκύστωση. </a:t>
            </a:r>
            <a:r>
              <a:rPr lang="el-GR" sz="2800" dirty="0" smtClean="0"/>
              <a:t>Αυτός ο μηχανισμός </a:t>
            </a:r>
            <a:r>
              <a:rPr lang="en-GB" sz="2800" dirty="0" smtClean="0"/>
              <a:t> </a:t>
            </a:r>
            <a:r>
              <a:rPr lang="el-GR" sz="2800" dirty="0" smtClean="0"/>
              <a:t>χρησιμοποιείται για την συγκράτηση των </a:t>
            </a:r>
            <a:r>
              <a:rPr lang="el-GR" sz="2800" dirty="0" err="1" smtClean="0"/>
              <a:t>λάβρεων</a:t>
            </a:r>
            <a:r>
              <a:rPr lang="el-GR" sz="2800" dirty="0" smtClean="0"/>
              <a:t> της </a:t>
            </a:r>
            <a:r>
              <a:rPr lang="el-GR" sz="2800" dirty="0" err="1" smtClean="0"/>
              <a:t>φιλάριας</a:t>
            </a:r>
            <a:r>
              <a:rPr lang="el-GR" sz="2800" dirty="0" smtClean="0"/>
              <a:t> (νηματώδες) στα κουνούπια.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Ανοσολογική διαφυγή παρασίτων – Στρατηγικές διαφυγής</a:t>
            </a:r>
            <a:r>
              <a:rPr lang="en-GB" sz="4000" b="1" dirty="0" smtClean="0"/>
              <a:t>.</a:t>
            </a:r>
            <a:endParaRPr lang="en-GB" sz="4000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981200"/>
            <a:ext cx="8136904" cy="41148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Τα παράσιτα χρειάζονται χρόνο για να ολοκληρώσουν την πλήρη ανάπτυξη του πολύπλοκου βιολογικού τους κύκλου στον ξενιστή</a:t>
            </a:r>
            <a:r>
              <a:rPr lang="en-GB" sz="2800" dirty="0" smtClean="0"/>
              <a:t>, </a:t>
            </a:r>
            <a:r>
              <a:rPr lang="el-GR" sz="2800" dirty="0" smtClean="0"/>
              <a:t>να αναπαραχθούν και να εξασφαλίσουν την μετάδοσή τους στον ενδιάμεσο ξενιστή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endParaRPr lang="en-GB" sz="2800" dirty="0"/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Οι χρόνιες μολύνσεις φυσιολογικά διαρκούν από μερικούς μήνες έως πολλά χρόνια και για αυτό το λόγο είναι ζωτικό για την επιβίωσή τους να αποφύγουν την καταστροφή τους από το ανοσολογικό σύστημα</a:t>
            </a:r>
            <a:r>
              <a:rPr lang="en-GB" sz="2800" dirty="0" smtClean="0"/>
              <a:t>. </a:t>
            </a:r>
            <a:endParaRPr lang="en-GB" sz="2800" dirty="0"/>
          </a:p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endParaRPr lang="en-GB" sz="2800" dirty="0"/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Τα παράσιτα στην πορεία της εξέλιξής τους έχουν αναπτύξει μηχανισμούς για την αποφυγή του ανοσολογικού συστήματος</a:t>
            </a:r>
            <a:r>
              <a:rPr lang="en-GB" sz="2800" dirty="0" smtClean="0"/>
              <a:t>. 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των </a:t>
            </a:r>
            <a:r>
              <a:rPr lang="el-GR" sz="4000" b="1" dirty="0" err="1" smtClean="0"/>
              <a:t>πρωτοζώων</a:t>
            </a:r>
            <a:r>
              <a:rPr lang="en-GB" sz="4000" b="1" dirty="0" smtClean="0"/>
              <a:t>. </a:t>
            </a:r>
            <a:endParaRPr lang="en-GB" sz="4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9" y="1981200"/>
            <a:ext cx="8496622" cy="41148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en-GB" sz="2800" b="1" dirty="0">
                <a:solidFill>
                  <a:schemeClr val="tx2"/>
                </a:solidFill>
              </a:rPr>
              <a:t>1. </a:t>
            </a:r>
            <a:r>
              <a:rPr lang="el-GR" sz="2800" b="1" dirty="0" smtClean="0">
                <a:solidFill>
                  <a:schemeClr val="tx2"/>
                </a:solidFill>
              </a:rPr>
              <a:t>Ανατομικός αποκλεισμός στο σπονδυλωτό ξενιστή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endParaRPr lang="en-GB" sz="28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Τα παράσιτα μπορούν να ζουν ενδοκυττάρια</a:t>
            </a:r>
            <a:r>
              <a:rPr lang="en-GB" sz="2800" dirty="0" smtClean="0"/>
              <a:t>. </a:t>
            </a:r>
            <a:r>
              <a:rPr lang="el-GR" sz="2800" dirty="0" smtClean="0"/>
              <a:t>Πολλαπλασιαζόμενα εντός των κυττάρων του ξενιστή αποφεύγουν την ανοσολογική απόκριση.</a:t>
            </a:r>
            <a:endParaRPr lang="en-GB" sz="2800" dirty="0"/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Το </a:t>
            </a:r>
            <a:r>
              <a:rPr lang="en-GB" sz="2800" i="1" dirty="0" smtClean="0"/>
              <a:t>Plasmodium</a:t>
            </a:r>
            <a:r>
              <a:rPr lang="en-GB" sz="2800" dirty="0" smtClean="0"/>
              <a:t> </a:t>
            </a:r>
            <a:r>
              <a:rPr lang="el-GR" sz="2800" dirty="0" smtClean="0"/>
              <a:t>ζει εντός των </a:t>
            </a:r>
            <a:r>
              <a:rPr lang="el-GR" sz="2800" dirty="0" err="1" smtClean="0"/>
              <a:t>ερυθροκυττάρων</a:t>
            </a:r>
            <a:r>
              <a:rPr lang="el-GR" sz="2800" dirty="0" smtClean="0"/>
              <a:t> τα οποία δεν έχουν πυρήνα</a:t>
            </a:r>
            <a:r>
              <a:rPr lang="en-GB" sz="2800" dirty="0" smtClean="0"/>
              <a:t>, </a:t>
            </a:r>
            <a:r>
              <a:rPr lang="el-GR" sz="2800" dirty="0" smtClean="0"/>
              <a:t>και όταν μολύνονται δεν αναγνωρίζονται από τα </a:t>
            </a:r>
            <a:r>
              <a:rPr lang="en-GB" sz="2800" dirty="0" smtClean="0"/>
              <a:t>CTL’s </a:t>
            </a:r>
            <a:r>
              <a:rPr lang="en-GB" sz="2800" dirty="0"/>
              <a:t>&amp; NK </a:t>
            </a:r>
            <a:r>
              <a:rPr lang="el-GR" sz="2800" dirty="0" smtClean="0"/>
              <a:t>κύτταρα</a:t>
            </a:r>
            <a:r>
              <a:rPr lang="en-GB" sz="2800" dirty="0" smtClean="0"/>
              <a:t>. </a:t>
            </a:r>
            <a:r>
              <a:rPr lang="el-GR" sz="2800" dirty="0" smtClean="0"/>
              <a:t>Άλλα στάδια του</a:t>
            </a:r>
            <a:r>
              <a:rPr lang="en-GB" sz="2800" dirty="0" smtClean="0"/>
              <a:t> </a:t>
            </a:r>
            <a:r>
              <a:rPr lang="en-GB" sz="2800" i="1" dirty="0"/>
              <a:t>Plasmodium</a:t>
            </a:r>
            <a:r>
              <a:rPr lang="en-GB" sz="2800" dirty="0"/>
              <a:t> </a:t>
            </a:r>
            <a:r>
              <a:rPr lang="el-GR" sz="2800" dirty="0" smtClean="0"/>
              <a:t>ζουν εντός των </a:t>
            </a:r>
            <a:r>
              <a:rPr lang="el-GR" sz="2800" dirty="0" err="1" smtClean="0"/>
              <a:t>ηπατοκυττάρων</a:t>
            </a:r>
            <a:r>
              <a:rPr lang="en-GB" sz="2800" dirty="0" smtClean="0"/>
              <a:t>. </a:t>
            </a:r>
            <a:endParaRPr lang="en-GB" sz="2800" dirty="0"/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Παράσιτα του γένους </a:t>
            </a:r>
            <a:r>
              <a:rPr lang="en-GB" sz="2800" i="1" dirty="0" err="1" smtClean="0"/>
              <a:t>Leishmania</a:t>
            </a:r>
            <a:r>
              <a:rPr lang="el-GR" sz="2800" dirty="0" smtClean="0"/>
              <a:t> και το </a:t>
            </a:r>
            <a:r>
              <a:rPr lang="en-GB" sz="2800" i="1" dirty="0" err="1" smtClean="0"/>
              <a:t>Trypanosoma</a:t>
            </a:r>
            <a:r>
              <a:rPr lang="en-GB" sz="2800" i="1" dirty="0" smtClean="0"/>
              <a:t> </a:t>
            </a:r>
            <a:r>
              <a:rPr lang="en-GB" sz="2800" i="1" dirty="0" err="1"/>
              <a:t>cruzi</a:t>
            </a:r>
            <a:r>
              <a:rPr lang="en-GB" sz="2800" dirty="0"/>
              <a:t> </a:t>
            </a:r>
            <a:r>
              <a:rPr lang="el-GR" sz="2800" dirty="0" smtClean="0"/>
              <a:t>ζουν εντός των </a:t>
            </a:r>
            <a:r>
              <a:rPr lang="el-GR" sz="2800" dirty="0" err="1" smtClean="0"/>
              <a:t>μακροφάγων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72715" name="Picture 11" descr="malaria blood sme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844824"/>
            <a:ext cx="7920037" cy="4537075"/>
          </a:xfrm>
          <a:noFill/>
          <a:ln/>
        </p:spPr>
      </p:pic>
      <p:pic>
        <p:nvPicPr>
          <p:cNvPr id="72717" name="Picture 13" descr="leishmania infected_macroph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752" y="1861173"/>
            <a:ext cx="4536382" cy="5051370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 </a:t>
            </a:r>
            <a:r>
              <a:rPr lang="el-GR" sz="4000" b="1" dirty="0" smtClean="0"/>
              <a:t>Στρατηγικές ανοσολογικής αποφυγής των </a:t>
            </a:r>
            <a:r>
              <a:rPr lang="el-GR" sz="4000" b="1" dirty="0" err="1" smtClean="0"/>
              <a:t>πρωτοζώων</a:t>
            </a:r>
            <a:r>
              <a:rPr lang="el-GR" sz="4000" b="1" dirty="0" smtClean="0"/>
              <a:t>.</a:t>
            </a:r>
            <a:endParaRPr lang="en-GB" sz="40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850188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GB" sz="2800" b="1" dirty="0">
                <a:solidFill>
                  <a:schemeClr val="tx2"/>
                </a:solidFill>
              </a:rPr>
              <a:t>2. </a:t>
            </a:r>
            <a:r>
              <a:rPr lang="el-GR" sz="2800" b="1" dirty="0" smtClean="0">
                <a:solidFill>
                  <a:schemeClr val="tx2"/>
                </a:solidFill>
              </a:rPr>
              <a:t>Ανατομική απομόνωση στον ασπόνδυλο ενδιάμεσο ξενιστή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endParaRPr lang="en-GB" sz="2800" b="1" dirty="0">
              <a:solidFill>
                <a:schemeClr val="tx2"/>
              </a:solidFill>
            </a:endParaRPr>
          </a:p>
          <a:p>
            <a:pPr marL="609600" indent="-609600"/>
            <a:endParaRPr lang="en-GB" sz="2800" b="1" dirty="0">
              <a:solidFill>
                <a:schemeClr val="tx2"/>
              </a:solidFill>
            </a:endParaRPr>
          </a:p>
          <a:p>
            <a:pPr marL="609600" indent="-609600"/>
            <a:r>
              <a:rPr lang="el-GR" sz="2800" dirty="0" smtClean="0"/>
              <a:t>Ο ωοκινέτης του </a:t>
            </a:r>
            <a:r>
              <a:rPr lang="el-GR" sz="2800" i="1" dirty="0" smtClean="0"/>
              <a:t> </a:t>
            </a:r>
            <a:r>
              <a:rPr lang="en-GB" sz="2800" i="1" dirty="0" smtClean="0"/>
              <a:t>Plasmodium</a:t>
            </a:r>
            <a:r>
              <a:rPr lang="en-GB" sz="2800" dirty="0" smtClean="0"/>
              <a:t> </a:t>
            </a:r>
            <a:r>
              <a:rPr lang="el-GR" sz="2800" dirty="0" smtClean="0"/>
              <a:t>αναπτύσσεται </a:t>
            </a:r>
            <a:r>
              <a:rPr lang="en-GB" sz="2800" dirty="0" smtClean="0"/>
              <a:t> </a:t>
            </a:r>
            <a:r>
              <a:rPr lang="el-GR" sz="2800" dirty="0" smtClean="0"/>
              <a:t>στη </a:t>
            </a:r>
            <a:r>
              <a:rPr lang="el-GR" sz="2800" dirty="0" err="1" smtClean="0"/>
              <a:t>σεροσαλική</a:t>
            </a:r>
            <a:r>
              <a:rPr lang="el-GR" sz="2800" dirty="0" smtClean="0"/>
              <a:t> μεμβράνη ούτως ώστε να μην είναι δυνατόν να φθάσουν σε αυτά τα φαγοκύτταρα</a:t>
            </a:r>
            <a:r>
              <a:rPr lang="en-GB" sz="2800" dirty="0" smtClean="0"/>
              <a:t> (</a:t>
            </a:r>
            <a:r>
              <a:rPr lang="el-GR" sz="2800" dirty="0" smtClean="0"/>
              <a:t>αιμοκύτταρα</a:t>
            </a:r>
            <a:r>
              <a:rPr lang="en-GB" sz="2800" dirty="0" smtClean="0"/>
              <a:t>).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των </a:t>
            </a:r>
            <a:r>
              <a:rPr lang="el-GR" sz="4000" b="1" dirty="0" err="1" smtClean="0"/>
              <a:t>πρωτοζώων</a:t>
            </a:r>
            <a:r>
              <a:rPr lang="el-GR" sz="4000" b="1" dirty="0" smtClean="0"/>
              <a:t> </a:t>
            </a:r>
            <a:r>
              <a:rPr lang="en-GB" sz="4000" b="1" dirty="0" smtClean="0"/>
              <a:t>. </a:t>
            </a:r>
            <a:endParaRPr lang="en-GB" sz="4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8066088" cy="411480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GB" sz="2800" b="1" dirty="0">
                <a:solidFill>
                  <a:schemeClr val="tx2"/>
                </a:solidFill>
              </a:rPr>
              <a:t>3. </a:t>
            </a:r>
            <a:r>
              <a:rPr lang="el-GR" sz="2800" b="1" dirty="0" err="1" smtClean="0">
                <a:solidFill>
                  <a:schemeClr val="tx2"/>
                </a:solidFill>
              </a:rPr>
              <a:t>Αντιγονική</a:t>
            </a:r>
            <a:r>
              <a:rPr lang="el-GR" sz="2800" b="1" dirty="0" smtClean="0">
                <a:solidFill>
                  <a:schemeClr val="tx2"/>
                </a:solidFill>
              </a:rPr>
              <a:t> ποικιλότητα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>
                <a:solidFill>
                  <a:schemeClr val="tx2"/>
                </a:solidFill>
              </a:rPr>
              <a:t> </a:t>
            </a:r>
            <a:endParaRPr lang="en-GB" sz="2800" b="1" dirty="0">
              <a:solidFill>
                <a:schemeClr val="tx2"/>
              </a:solidFill>
            </a:endParaRPr>
          </a:p>
          <a:p>
            <a:pPr marL="609600" indent="-609600"/>
            <a:r>
              <a:rPr lang="el-GR" sz="2800" dirty="0" smtClean="0"/>
              <a:t>Στο</a:t>
            </a:r>
            <a:r>
              <a:rPr lang="en-GB" sz="2800" dirty="0" smtClean="0"/>
              <a:t> </a:t>
            </a:r>
            <a:r>
              <a:rPr lang="en-GB" sz="2800" i="1" dirty="0"/>
              <a:t>Plasmodium</a:t>
            </a:r>
            <a:r>
              <a:rPr lang="en-GB" sz="2800" dirty="0"/>
              <a:t>, </a:t>
            </a:r>
            <a:r>
              <a:rPr lang="el-GR" sz="2800" dirty="0" smtClean="0"/>
              <a:t>διαφορετικά στάδια του βιολογικού κύκλου εκφράζουν διαφορετικά αντιγόνα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/>
            <a:r>
              <a:rPr lang="el-GR" sz="2800" dirty="0" err="1" smtClean="0"/>
              <a:t>Αντιγονική</a:t>
            </a:r>
            <a:r>
              <a:rPr lang="el-GR" sz="2800" dirty="0" smtClean="0"/>
              <a:t> ποικιλότητα επίσης υπάρχει και στο </a:t>
            </a:r>
            <a:r>
              <a:rPr lang="el-GR" sz="2800" dirty="0" err="1" smtClean="0"/>
              <a:t>εξωκυτταρικό</a:t>
            </a:r>
            <a:r>
              <a:rPr lang="el-GR" sz="2800" dirty="0" smtClean="0"/>
              <a:t> πρωτόζωο</a:t>
            </a:r>
            <a:r>
              <a:rPr lang="en-GB" sz="2800" dirty="0" smtClean="0"/>
              <a:t> </a:t>
            </a:r>
            <a:r>
              <a:rPr lang="en-GB" sz="2800" i="1" dirty="0" err="1"/>
              <a:t>Giardia</a:t>
            </a:r>
            <a:r>
              <a:rPr lang="en-GB" sz="2800" i="1" dirty="0"/>
              <a:t> </a:t>
            </a:r>
            <a:r>
              <a:rPr lang="en-GB" sz="2800" i="1" dirty="0" err="1"/>
              <a:t>lamblia</a:t>
            </a:r>
            <a:r>
              <a:rPr lang="en-GB" sz="2800" dirty="0"/>
              <a:t>.</a:t>
            </a:r>
          </a:p>
        </p:txBody>
      </p:sp>
      <p:pic>
        <p:nvPicPr>
          <p:cNvPr id="99332" name="Picture 4" descr="giardia in rat intest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73238"/>
            <a:ext cx="7705725" cy="5084762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04664"/>
            <a:ext cx="8080375" cy="1296144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Στρατηγικές ανοσολογικής αποφυγής των </a:t>
            </a:r>
            <a:r>
              <a:rPr lang="el-GR" sz="4000" b="1" dirty="0" err="1" smtClean="0"/>
              <a:t>πρωτοζώων</a:t>
            </a:r>
            <a:endParaRPr lang="en-GB" sz="4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993063" cy="41148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120000"/>
              </a:lnSpc>
              <a:buFont typeface="Wingdings" pitchFamily="2" charset="2"/>
              <a:buNone/>
            </a:pPr>
            <a:r>
              <a:rPr lang="en-GB" sz="2800" b="1" dirty="0">
                <a:solidFill>
                  <a:schemeClr val="tx2"/>
                </a:solidFill>
              </a:rPr>
              <a:t>3. </a:t>
            </a:r>
            <a:r>
              <a:rPr lang="el-GR" sz="2800" b="1" dirty="0" err="1" smtClean="0">
                <a:solidFill>
                  <a:schemeClr val="tx2"/>
                </a:solidFill>
              </a:rPr>
              <a:t>Αντιγονική</a:t>
            </a:r>
            <a:r>
              <a:rPr lang="el-GR" sz="2800" b="1" dirty="0" smtClean="0">
                <a:solidFill>
                  <a:schemeClr val="tx2"/>
                </a:solidFill>
              </a:rPr>
              <a:t> ποικιλότητα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</a:t>
            </a:r>
            <a:endParaRPr lang="en-GB" sz="2800" b="1" dirty="0"/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Η </a:t>
            </a:r>
            <a:r>
              <a:rPr lang="en-GB" sz="2800" dirty="0" smtClean="0"/>
              <a:t>A</a:t>
            </a:r>
            <a:r>
              <a:rPr lang="el-GR" sz="2800" dirty="0" err="1" smtClean="0"/>
              <a:t>φρικανική</a:t>
            </a:r>
            <a:r>
              <a:rPr lang="el-GR" sz="2800" dirty="0" smtClean="0"/>
              <a:t> </a:t>
            </a:r>
            <a:r>
              <a:rPr lang="en-GB" sz="2800" dirty="0" err="1" smtClean="0"/>
              <a:t>Trypanosom</a:t>
            </a:r>
            <a:r>
              <a:rPr lang="en-US" sz="2800" dirty="0" err="1" smtClean="0"/>
              <a:t>iasis</a:t>
            </a:r>
            <a:r>
              <a:rPr lang="en-US" sz="2800" dirty="0" smtClean="0"/>
              <a:t> </a:t>
            </a:r>
            <a:r>
              <a:rPr lang="el-GR" sz="2800" dirty="0" smtClean="0"/>
              <a:t>έχει μόνο μια επιφανειακή </a:t>
            </a:r>
            <a:r>
              <a:rPr lang="el-GR" sz="2800" dirty="0" err="1" smtClean="0"/>
              <a:t>γλυκοπρωτεϊνη</a:t>
            </a:r>
            <a:r>
              <a:rPr lang="el-GR" sz="2800" dirty="0" smtClean="0"/>
              <a:t> που καλύπτει ολόκληρο το παράσιτο</a:t>
            </a:r>
            <a:r>
              <a:rPr lang="en-GB" sz="2800" dirty="0" smtClean="0"/>
              <a:t>. </a:t>
            </a:r>
            <a:endParaRPr lang="en-GB" sz="2800" dirty="0"/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Αυτή η </a:t>
            </a:r>
            <a:r>
              <a:rPr lang="el-GR" sz="2800" dirty="0" err="1" smtClean="0"/>
              <a:t>πρωτεϊνη</a:t>
            </a:r>
            <a:r>
              <a:rPr lang="el-GR" sz="2800" dirty="0" smtClean="0"/>
              <a:t> είναι </a:t>
            </a:r>
            <a:r>
              <a:rPr lang="el-GR" sz="2800" dirty="0" err="1" smtClean="0"/>
              <a:t>ανοσοκυρίαρχη</a:t>
            </a:r>
            <a:r>
              <a:rPr lang="el-GR" sz="2800" dirty="0" smtClean="0"/>
              <a:t> για τις </a:t>
            </a:r>
            <a:r>
              <a:rPr lang="el-GR" sz="2800" dirty="0" err="1" smtClean="0"/>
              <a:t>αντισωματικές</a:t>
            </a:r>
            <a:r>
              <a:rPr lang="el-GR" sz="2800" dirty="0" smtClean="0"/>
              <a:t> αποκρίσεις</a:t>
            </a:r>
            <a:r>
              <a:rPr lang="en-GB" sz="2800" dirty="0" smtClean="0"/>
              <a:t>. </a:t>
            </a:r>
            <a:endParaRPr lang="en-GB" sz="2800" dirty="0"/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Τα </a:t>
            </a:r>
            <a:r>
              <a:rPr lang="en-US" sz="2800" dirty="0" smtClean="0"/>
              <a:t>t</a:t>
            </a:r>
            <a:r>
              <a:rPr lang="en-GB" sz="2800" dirty="0" err="1" smtClean="0"/>
              <a:t>rypanosomes</a:t>
            </a:r>
            <a:r>
              <a:rPr lang="en-GB" sz="2800" dirty="0" smtClean="0"/>
              <a:t> </a:t>
            </a:r>
            <a:r>
              <a:rPr lang="el-GR" sz="2800" dirty="0" smtClean="0"/>
              <a:t>έχουν</a:t>
            </a:r>
            <a:r>
              <a:rPr lang="en-GB" sz="2800" dirty="0" smtClean="0"/>
              <a:t>  “</a:t>
            </a:r>
            <a:r>
              <a:rPr lang="el-GR" sz="2800" dirty="0" smtClean="0"/>
              <a:t>γονιδιακές </a:t>
            </a:r>
            <a:r>
              <a:rPr lang="el-GR" sz="2800" dirty="0" err="1" smtClean="0"/>
              <a:t>κασσέτες</a:t>
            </a:r>
            <a:r>
              <a:rPr lang="en-GB" sz="2800" dirty="0" smtClean="0"/>
              <a:t>” </a:t>
            </a:r>
            <a:r>
              <a:rPr lang="el-GR" sz="2800" dirty="0" smtClean="0"/>
              <a:t>από πολυμορφικές επιφανειακές </a:t>
            </a:r>
            <a:r>
              <a:rPr lang="el-GR" sz="2800" dirty="0" err="1" smtClean="0"/>
              <a:t>γλυκοπρωτεϊνες</a:t>
            </a:r>
            <a:r>
              <a:rPr lang="el-GR" sz="2800" dirty="0" smtClean="0"/>
              <a:t> </a:t>
            </a:r>
            <a:r>
              <a:rPr lang="en-GB" sz="2800" dirty="0" smtClean="0"/>
              <a:t>(VSG’s)</a:t>
            </a:r>
            <a:r>
              <a:rPr lang="el-GR" sz="2800" dirty="0" smtClean="0"/>
              <a:t> που επιτρέπουν την μετατροπή σε διαφορετικό </a:t>
            </a:r>
            <a:r>
              <a:rPr lang="en-GB" sz="2800" dirty="0" smtClean="0"/>
              <a:t>VSG</a:t>
            </a:r>
            <a:r>
              <a:rPr lang="en-GB" sz="2800" dirty="0"/>
              <a:t>. </a:t>
            </a:r>
          </a:p>
          <a:p>
            <a:pPr marL="609600" indent="-609600">
              <a:lnSpc>
                <a:spcPct val="120000"/>
              </a:lnSpc>
            </a:pPr>
            <a:r>
              <a:rPr lang="el-GR" sz="2800" dirty="0" smtClean="0"/>
              <a:t>Τα </a:t>
            </a:r>
            <a:r>
              <a:rPr lang="en-GB" sz="2800" dirty="0" smtClean="0"/>
              <a:t>VSG </a:t>
            </a:r>
            <a:r>
              <a:rPr lang="el-GR" sz="2800" dirty="0" smtClean="0"/>
              <a:t>μετατρέπονται με κανονικότητα έτσι ώστε ο ξενιστής να επάγει μια ανοσολογική απάντηση για ένα παρόν </a:t>
            </a:r>
            <a:r>
              <a:rPr lang="en-GB" sz="2800" dirty="0" smtClean="0"/>
              <a:t>VSG </a:t>
            </a:r>
            <a:r>
              <a:rPr lang="el-GR" sz="2800" dirty="0" smtClean="0"/>
              <a:t>αλλά το παράσιτο έχει ήδη τροποποιηθεί εκφράζοντας ένα άλλο</a:t>
            </a:r>
            <a:r>
              <a:rPr lang="en-GB" sz="2800" dirty="0" smtClean="0"/>
              <a:t> </a:t>
            </a:r>
            <a:r>
              <a:rPr lang="en-GB" sz="2800" dirty="0"/>
              <a:t>VSG </a:t>
            </a:r>
            <a:r>
              <a:rPr lang="el-GR" sz="2800" dirty="0" smtClean="0"/>
              <a:t>το οποίο δεν αναγνωρίζεται από τον ξενιστή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00356" name="Picture 4" descr="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60232" y="1052514"/>
            <a:ext cx="2483768" cy="1256156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947192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των </a:t>
            </a:r>
            <a:r>
              <a:rPr lang="el-GR" sz="4000" b="1" dirty="0" err="1" smtClean="0"/>
              <a:t>πρωτοζώων</a:t>
            </a:r>
            <a:r>
              <a:rPr lang="el-GR" sz="4000" b="1" dirty="0" smtClean="0"/>
              <a:t> </a:t>
            </a:r>
            <a:r>
              <a:rPr lang="en-GB" sz="4000" b="1" dirty="0" smtClean="0"/>
              <a:t> </a:t>
            </a:r>
            <a:endParaRPr lang="en-GB" sz="4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561263" cy="4114800"/>
          </a:xfrm>
        </p:spPr>
        <p:txBody>
          <a:bodyPr>
            <a:normAutofit fontScale="925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GB" sz="2800" b="1" dirty="0">
                <a:solidFill>
                  <a:schemeClr val="tx2"/>
                </a:solidFill>
              </a:rPr>
              <a:t>3. </a:t>
            </a:r>
            <a:r>
              <a:rPr lang="el-GR" sz="2800" b="1" dirty="0" err="1" smtClean="0">
                <a:solidFill>
                  <a:schemeClr val="tx2"/>
                </a:solidFill>
              </a:rPr>
              <a:t>Αντιγονική</a:t>
            </a:r>
            <a:r>
              <a:rPr lang="el-GR" sz="2800" b="1" dirty="0" smtClean="0">
                <a:solidFill>
                  <a:schemeClr val="tx2"/>
                </a:solidFill>
              </a:rPr>
              <a:t> ποικιλότητα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b="1" dirty="0" smtClean="0"/>
              <a:t> </a:t>
            </a:r>
            <a:r>
              <a:rPr lang="en-GB" sz="2800" dirty="0" smtClean="0"/>
              <a:t> </a:t>
            </a:r>
            <a:endParaRPr lang="en-GB" sz="2800" dirty="0"/>
          </a:p>
          <a:p>
            <a:pPr marL="609600" indent="-609600"/>
            <a:r>
              <a:rPr lang="el-GR" sz="2800" dirty="0" smtClean="0"/>
              <a:t>Ένα παράσιτο που εκφράζει το νέο</a:t>
            </a:r>
            <a:r>
              <a:rPr lang="en-GB" sz="2800" dirty="0" smtClean="0"/>
              <a:t>VSG </a:t>
            </a:r>
            <a:r>
              <a:rPr lang="el-GR" sz="2800" dirty="0" smtClean="0"/>
              <a:t>θα διαφύγει την ανίχνευση του από τα αντισώματα και θα συνεχίσει να πολλαπλασιάζεται </a:t>
            </a:r>
            <a:r>
              <a:rPr lang="en-GB" sz="2800" dirty="0" smtClean="0"/>
              <a:t> </a:t>
            </a:r>
            <a:r>
              <a:rPr lang="el-GR" sz="2800" dirty="0" smtClean="0"/>
              <a:t>συνεχίζοντας την μόλυνση</a:t>
            </a:r>
            <a:r>
              <a:rPr lang="en-GB" sz="2800" dirty="0" smtClean="0"/>
              <a:t>. </a:t>
            </a:r>
            <a:endParaRPr lang="en-GB" sz="2800" dirty="0"/>
          </a:p>
          <a:p>
            <a:pPr marL="609600" indent="-609600"/>
            <a:r>
              <a:rPr lang="el-GR" sz="2800" dirty="0" smtClean="0"/>
              <a:t>Αυτό επιτρέπει τα παράσιτα να επιβιώνουν για μήνες η/και χρόνια</a:t>
            </a:r>
            <a:r>
              <a:rPr lang="en-GB" sz="2800" dirty="0" smtClean="0"/>
              <a:t>. </a:t>
            </a:r>
            <a:endParaRPr lang="en-GB" sz="2800" dirty="0"/>
          </a:p>
          <a:p>
            <a:pPr marL="609600" indent="-609600"/>
            <a:r>
              <a:rPr lang="el-GR" sz="2800" dirty="0" smtClean="0"/>
              <a:t>Πάνω από 2000 γονίδια εμπλέκονται σε αυτή την διαδικασία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/>
            <a:endParaRPr lang="en-GB" sz="2800" b="1" dirty="0"/>
          </a:p>
        </p:txBody>
      </p:sp>
      <p:pic>
        <p:nvPicPr>
          <p:cNvPr id="101386" name="Picture 10" descr="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1052513"/>
            <a:ext cx="2411412" cy="1439862"/>
          </a:xfrm>
          <a:noFill/>
          <a:ln/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042988" y="55895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l-GR" sz="24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των </a:t>
            </a:r>
            <a:r>
              <a:rPr lang="el-GR" sz="4000" b="1" dirty="0" err="1" smtClean="0"/>
              <a:t>πρωτοζώων</a:t>
            </a:r>
            <a:endParaRPr lang="en-GB" sz="40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GB" sz="2400" b="1" dirty="0"/>
              <a:t>3. Antigenic variation cont’d.</a:t>
            </a:r>
            <a:r>
              <a:rPr lang="en-GB" sz="2400" dirty="0"/>
              <a:t> </a:t>
            </a:r>
          </a:p>
          <a:p>
            <a:pPr marL="609600" indent="-609600"/>
            <a:r>
              <a:rPr lang="en-GB" sz="2400" b="1" dirty="0"/>
              <a:t>The fluctuations in </a:t>
            </a:r>
            <a:r>
              <a:rPr lang="en-GB" sz="2400" b="1" dirty="0" err="1"/>
              <a:t>parasitaemia</a:t>
            </a:r>
            <a:r>
              <a:rPr lang="en-GB" sz="2400" b="1" dirty="0"/>
              <a:t> in a patient with </a:t>
            </a:r>
            <a:r>
              <a:rPr lang="en-GB" sz="2400" b="1" dirty="0" err="1"/>
              <a:t>trypanosomiasis</a:t>
            </a:r>
            <a:r>
              <a:rPr lang="en-GB" sz="2400" b="1" dirty="0"/>
              <a:t>. Characteristic of both animal &amp; human </a:t>
            </a:r>
            <a:r>
              <a:rPr lang="en-GB" sz="2400" b="1" dirty="0" err="1"/>
              <a:t>trypanosomiasis</a:t>
            </a:r>
            <a:r>
              <a:rPr lang="en-GB" sz="2400" b="1" dirty="0"/>
              <a:t>. </a:t>
            </a:r>
          </a:p>
          <a:p>
            <a:pPr marL="609600" indent="-609600"/>
            <a:endParaRPr lang="en-GB" sz="2400" b="1" dirty="0"/>
          </a:p>
          <a:p>
            <a:pPr marL="609600" indent="-609600"/>
            <a:endParaRPr lang="en-GB" sz="2400" b="1" dirty="0"/>
          </a:p>
          <a:p>
            <a:pPr marL="609600" indent="-609600"/>
            <a:endParaRPr lang="en-GB" sz="2400" b="1" dirty="0"/>
          </a:p>
          <a:p>
            <a:pPr marL="609600" indent="-609600"/>
            <a:r>
              <a:rPr lang="en-GB" sz="2400" b="1" dirty="0" smtClean="0"/>
              <a:t>After </a:t>
            </a:r>
            <a:r>
              <a:rPr lang="en-GB" sz="2400" b="1" dirty="0"/>
              <a:t>each peak, the trypanosome population is </a:t>
            </a:r>
            <a:r>
              <a:rPr lang="en-GB" sz="2400" b="1" dirty="0" err="1"/>
              <a:t>antigenically</a:t>
            </a:r>
            <a:r>
              <a:rPr lang="en-GB" sz="2400" b="1" dirty="0"/>
              <a:t> different from that of earlier or later peaks.</a:t>
            </a:r>
          </a:p>
          <a:p>
            <a:pPr marL="609600" indent="-609600"/>
            <a:r>
              <a:rPr lang="en-GB" sz="2400" b="1" dirty="0"/>
              <a:t>We will cover antigenic variation in the African trypanosomes in more detail in the next lecture.</a:t>
            </a:r>
          </a:p>
        </p:txBody>
      </p: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898991" y="1628075"/>
            <a:ext cx="7562896" cy="4835167"/>
            <a:chOff x="792" y="1712"/>
            <a:chExt cx="4628" cy="2902"/>
          </a:xfrm>
        </p:grpSpPr>
        <p:pic>
          <p:nvPicPr>
            <p:cNvPr id="103431" name="Picture 7" descr="http://www.path.cam.ac.uk/~schisto/Lecture_Notes/Lecture_Pics/Tryp_graph.gif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792" y="1712"/>
              <a:ext cx="4627" cy="16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1630" y="4392"/>
              <a:ext cx="3790" cy="22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800" b="1" i="1" dirty="0" smtClean="0"/>
                <a:t>Ross</a:t>
              </a:r>
              <a:r>
                <a:rPr lang="en-GB" sz="1800" b="1" i="1" dirty="0"/>
                <a:t>, P. (1910), Proc. Royal Soc. London, B82, 411</a:t>
              </a:r>
              <a:r>
                <a:rPr lang="en-GB" sz="1800" b="1" dirty="0"/>
                <a:t> 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των </a:t>
            </a:r>
            <a:r>
              <a:rPr lang="el-GR" sz="4000" b="1" dirty="0" err="1" smtClean="0"/>
              <a:t>πρωτοζώων</a:t>
            </a:r>
            <a:r>
              <a:rPr lang="en-GB" sz="4000" b="1" dirty="0" smtClean="0"/>
              <a:t>. </a:t>
            </a:r>
            <a:endParaRPr lang="en-GB" sz="40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Wingdings" pitchFamily="2" charset="2"/>
              <a:buNone/>
            </a:pPr>
            <a:endParaRPr lang="en-GB" sz="2400" dirty="0"/>
          </a:p>
          <a:p>
            <a:pPr marL="609600" indent="-609600"/>
            <a:r>
              <a:rPr lang="en-GB" sz="2800" dirty="0">
                <a:solidFill>
                  <a:schemeClr val="tx2"/>
                </a:solidFill>
              </a:rPr>
              <a:t>4. </a:t>
            </a:r>
            <a:r>
              <a:rPr lang="el-GR" sz="2800" dirty="0" smtClean="0">
                <a:solidFill>
                  <a:schemeClr val="tx2"/>
                </a:solidFill>
              </a:rPr>
              <a:t>Αποβολή η αντικατάσταση της επιφάνειας</a:t>
            </a:r>
            <a:r>
              <a:rPr lang="en-GB" sz="2800" dirty="0" smtClean="0"/>
              <a:t> </a:t>
            </a:r>
            <a:r>
              <a:rPr lang="el-GR" sz="2800" dirty="0" smtClean="0"/>
              <a:t>π</a:t>
            </a:r>
            <a:r>
              <a:rPr lang="en-GB" sz="2800" dirty="0" smtClean="0"/>
              <a:t>.</a:t>
            </a:r>
            <a:r>
              <a:rPr lang="el-GR" sz="2800" dirty="0" smtClean="0"/>
              <a:t>χ</a:t>
            </a:r>
            <a:r>
              <a:rPr lang="en-GB" sz="2800" dirty="0" smtClean="0"/>
              <a:t>. </a:t>
            </a:r>
            <a:r>
              <a:rPr lang="en-GB" sz="2800" i="1" dirty="0" err="1"/>
              <a:t>Entamoeba</a:t>
            </a:r>
            <a:r>
              <a:rPr lang="en-GB" sz="2800" i="1" dirty="0"/>
              <a:t> </a:t>
            </a:r>
            <a:r>
              <a:rPr lang="en-GB" sz="2800" i="1" dirty="0" err="1"/>
              <a:t>histolytica</a:t>
            </a:r>
            <a:r>
              <a:rPr lang="en-GB" sz="2800" dirty="0"/>
              <a:t>. </a:t>
            </a:r>
          </a:p>
          <a:p>
            <a:pPr marL="609600" indent="-609600">
              <a:buFont typeface="Wingdings" pitchFamily="2" charset="2"/>
              <a:buNone/>
            </a:pPr>
            <a:endParaRPr lang="en-GB" sz="2800" dirty="0"/>
          </a:p>
          <a:p>
            <a:pPr marL="609600" indent="-609600"/>
            <a:r>
              <a:rPr lang="en-GB" sz="2800" dirty="0">
                <a:solidFill>
                  <a:schemeClr val="tx2"/>
                </a:solidFill>
              </a:rPr>
              <a:t>5. </a:t>
            </a:r>
            <a:r>
              <a:rPr lang="el-GR" sz="2800" dirty="0" err="1" smtClean="0">
                <a:solidFill>
                  <a:schemeClr val="tx2"/>
                </a:solidFill>
              </a:rPr>
              <a:t>Ανοσοκαταστολή</a:t>
            </a:r>
            <a:r>
              <a:rPr lang="en-GB" sz="2800" dirty="0" smtClean="0"/>
              <a:t> </a:t>
            </a:r>
            <a:r>
              <a:rPr lang="en-GB" sz="2800" dirty="0"/>
              <a:t>– </a:t>
            </a:r>
            <a:r>
              <a:rPr lang="el-GR" sz="2800" dirty="0" smtClean="0"/>
              <a:t>κατάλληλος χειρισμός της ανοσολογικής απόκρισης π</a:t>
            </a:r>
            <a:r>
              <a:rPr lang="en-GB" sz="2800" dirty="0" smtClean="0"/>
              <a:t>.</a:t>
            </a:r>
            <a:r>
              <a:rPr lang="el-GR" sz="2800" dirty="0" smtClean="0"/>
              <a:t>χ</a:t>
            </a:r>
            <a:r>
              <a:rPr lang="en-GB" sz="2800" dirty="0" smtClean="0"/>
              <a:t>. </a:t>
            </a:r>
            <a:r>
              <a:rPr lang="en-GB" sz="2800" i="1" dirty="0"/>
              <a:t>Plasmodium.</a:t>
            </a:r>
          </a:p>
          <a:p>
            <a:pPr marL="609600" indent="-609600"/>
            <a:endParaRPr lang="en-GB" sz="2800" i="1" dirty="0"/>
          </a:p>
          <a:p>
            <a:pPr marL="609600" indent="-609600"/>
            <a:r>
              <a:rPr lang="en-GB" sz="2800" dirty="0">
                <a:solidFill>
                  <a:schemeClr val="tx2"/>
                </a:solidFill>
              </a:rPr>
              <a:t>6. </a:t>
            </a:r>
            <a:r>
              <a:rPr lang="el-GR" sz="2800" dirty="0" err="1" smtClean="0">
                <a:solidFill>
                  <a:schemeClr val="tx2"/>
                </a:solidFill>
              </a:rPr>
              <a:t>Αντι</a:t>
            </a:r>
            <a:r>
              <a:rPr lang="el-GR" sz="2800" dirty="0" smtClean="0">
                <a:solidFill>
                  <a:schemeClr val="tx2"/>
                </a:solidFill>
              </a:rPr>
              <a:t>-ανοσολογικοί μηχανισμοί</a:t>
            </a:r>
            <a:r>
              <a:rPr lang="en-GB" sz="2800" dirty="0" smtClean="0"/>
              <a:t> </a:t>
            </a:r>
            <a:r>
              <a:rPr lang="en-GB" sz="2800" dirty="0"/>
              <a:t>- </a:t>
            </a:r>
            <a:r>
              <a:rPr lang="en-GB" sz="2800" i="1" dirty="0" err="1"/>
              <a:t>Leishmania</a:t>
            </a:r>
            <a:r>
              <a:rPr lang="en-GB" sz="2800" i="1" dirty="0"/>
              <a:t> </a:t>
            </a:r>
            <a:r>
              <a:rPr lang="el-GR" sz="2800" dirty="0" smtClean="0"/>
              <a:t>παράγει </a:t>
            </a:r>
            <a:r>
              <a:rPr lang="el-GR" sz="2800" dirty="0" err="1" smtClean="0"/>
              <a:t>αντι</a:t>
            </a:r>
            <a:r>
              <a:rPr lang="el-GR" sz="2800" dirty="0" smtClean="0"/>
              <a:t>-</a:t>
            </a:r>
            <a:r>
              <a:rPr lang="el-GR" sz="2800" dirty="0" err="1" smtClean="0"/>
              <a:t>οξειδάσες</a:t>
            </a:r>
            <a:r>
              <a:rPr lang="en-GB" sz="2800" dirty="0" smtClean="0"/>
              <a:t> </a:t>
            </a:r>
            <a:r>
              <a:rPr lang="el-GR" sz="2800" dirty="0" smtClean="0"/>
              <a:t>ικανές να εξουδετερώσουν την οξειδωτική έκρηξη των </a:t>
            </a:r>
            <a:r>
              <a:rPr lang="el-GR" sz="2800" dirty="0" err="1" smtClean="0"/>
              <a:t>μακροφάγων</a:t>
            </a:r>
            <a:r>
              <a:rPr lang="en-GB" sz="2800" dirty="0" smtClean="0"/>
              <a:t>. 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pic>
        <p:nvPicPr>
          <p:cNvPr id="105479" name="Picture 7" descr="ascaris_adult_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8225" y="2985294"/>
            <a:ext cx="2876550" cy="2305050"/>
          </a:xfrm>
          <a:noFill/>
          <a:ln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Είναι δύσκολο για το ανοσολογικό σύστημα να απομακρύνει μεγάλα παράσιτα.</a:t>
            </a:r>
          </a:p>
          <a:p>
            <a:r>
              <a:rPr lang="el-GR" dirty="0" smtClean="0"/>
              <a:t>Πρωτογενείς φλεγμονώδη αποκρίσεις για την απομάκρυνση των σκουληκιών δεν είναι αποτελεσματικές</a:t>
            </a:r>
            <a:endParaRPr lang="el-GR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832"/>
            <a:ext cx="7931150" cy="658812"/>
          </a:xfrm>
        </p:spPr>
        <p:txBody>
          <a:bodyPr>
            <a:normAutofit/>
          </a:bodyPr>
          <a:lstStyle/>
          <a:p>
            <a:pPr marL="609600" indent="-609600"/>
            <a:endParaRPr lang="el-GR" sz="2800" dirty="0" smtClean="0"/>
          </a:p>
          <a:p>
            <a:pPr marL="609600" indent="-609600"/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Εκπαιδευτικός Στόχος </a:t>
            </a:r>
            <a:endParaRPr lang="en-GB" sz="4000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Εξοικείωση με την ανοσολογική απάντηση σπονδυλωτών και ασπόνδυλων σε διαφορετικές ομάδες παρασίτων.</a:t>
            </a:r>
            <a:endParaRPr lang="en-GB" sz="2800" dirty="0"/>
          </a:p>
          <a:p>
            <a:r>
              <a:rPr lang="el-GR" sz="2800" dirty="0" smtClean="0"/>
              <a:t>Εξοικείωση με διαφορετικές στρατηγικές που χρησιμοποιούν τα παράσιτα για να διαφεύγουν τους ανοσολογικούς μηχανισμούς του ξενιστή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l-GR" sz="2800" dirty="0" smtClean="0"/>
              <a:t>Γνώση και ικανότητα να δίνονται παραδείγματα παρασίτων και να τα συνδέεται με την στρατηγική της ανοσολογικής διαφυγής τους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 </a:t>
            </a:r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276872"/>
            <a:ext cx="7777163" cy="3819128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n-GB" sz="2800" b="1" dirty="0" smtClean="0">
                <a:solidFill>
                  <a:schemeClr val="tx2"/>
                </a:solidFill>
              </a:rPr>
              <a:t>2</a:t>
            </a:r>
            <a:r>
              <a:rPr lang="en-GB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smtClean="0">
                <a:solidFill>
                  <a:schemeClr val="tx2"/>
                </a:solidFill>
              </a:rPr>
              <a:t>Επικάλυψη επιφανείας του παρασίτου με </a:t>
            </a:r>
            <a:r>
              <a:rPr lang="el-GR" sz="2800" b="1" dirty="0" err="1" smtClean="0">
                <a:solidFill>
                  <a:schemeClr val="tx2"/>
                </a:solidFill>
              </a:rPr>
              <a:t>πρωτεϊνες</a:t>
            </a:r>
            <a:r>
              <a:rPr lang="el-GR" sz="2800" b="1" dirty="0" smtClean="0">
                <a:solidFill>
                  <a:schemeClr val="tx2"/>
                </a:solidFill>
              </a:rPr>
              <a:t> του ξενιστή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</a:t>
            </a:r>
            <a:r>
              <a:rPr lang="el-GR" sz="2800" dirty="0" smtClean="0"/>
              <a:t>Η εξωτερική επιφάνεια των κεστωδών και τρηματωδών  σκουληκιών</a:t>
            </a:r>
            <a:r>
              <a:rPr lang="en-GB" sz="2800" dirty="0" smtClean="0"/>
              <a:t>,</a:t>
            </a:r>
            <a:r>
              <a:rPr lang="el-GR" sz="2800" dirty="0" smtClean="0"/>
              <a:t> είναι ικανή να προσροφά συστατικά του ξενιστή</a:t>
            </a:r>
            <a:r>
              <a:rPr lang="en-GB" sz="2800" dirty="0" smtClean="0"/>
              <a:t>, 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l-GR" sz="2800" dirty="0" err="1" smtClean="0"/>
              <a:t>ερυθροκυτταρικά</a:t>
            </a:r>
            <a:r>
              <a:rPr lang="en-GB" sz="2800" dirty="0" smtClean="0"/>
              <a:t> </a:t>
            </a:r>
            <a:r>
              <a:rPr lang="el-GR" sz="2800" dirty="0" smtClean="0"/>
              <a:t>αντιγόνα. Με αυτό τον τρόπο δίνουν στο σκουλήκι μια «ανοσολογική εμφάνιση» σαν ιστός του ξενιστή. Τα </a:t>
            </a:r>
            <a:r>
              <a:rPr lang="el-GR" sz="2800" dirty="0" err="1" smtClean="0"/>
              <a:t>σχιστοσώματα</a:t>
            </a:r>
            <a:r>
              <a:rPr lang="el-GR" sz="2800" dirty="0" smtClean="0"/>
              <a:t> προσλαμβάνουν </a:t>
            </a:r>
            <a:r>
              <a:rPr lang="el-GR" sz="2800" dirty="0" err="1" smtClean="0"/>
              <a:t>πρωτεϊνες</a:t>
            </a:r>
            <a:r>
              <a:rPr lang="el-GR" sz="2800" dirty="0" smtClean="0"/>
              <a:t> του αίματος του ξενιστή π.χ. αντιγόνα ομάδων αίματος και</a:t>
            </a:r>
            <a:r>
              <a:rPr lang="en-GB" sz="2800" dirty="0" smtClean="0"/>
              <a:t> </a:t>
            </a:r>
            <a:r>
              <a:rPr lang="en-GB" sz="2800" dirty="0"/>
              <a:t>MHC class I &amp; II </a:t>
            </a:r>
            <a:r>
              <a:rPr lang="el-GR" sz="2800" dirty="0" smtClean="0"/>
              <a:t>μόρια</a:t>
            </a:r>
            <a:r>
              <a:rPr lang="en-GB" sz="2800" dirty="0" smtClean="0"/>
              <a:t>, </a:t>
            </a:r>
            <a:r>
              <a:rPr lang="el-GR" sz="2800" dirty="0" smtClean="0"/>
              <a:t>ώστε τα σκουλήκια να αναγνωρίζονται ως «</a:t>
            </a:r>
            <a:r>
              <a:rPr lang="el-GR" sz="2800" dirty="0" err="1" smtClean="0"/>
              <a:t>εαυτά</a:t>
            </a:r>
            <a:r>
              <a:rPr lang="el-GR" sz="2800" dirty="0" smtClean="0"/>
              <a:t>».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117764" name="Picture 4" descr="adult_wor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125538"/>
            <a:ext cx="2987675" cy="1008062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  </a:t>
            </a:r>
            <a:endParaRPr lang="en-GB" sz="4000" b="1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00213"/>
            <a:ext cx="7777162" cy="4114800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n-GB" sz="2800" b="1" dirty="0" smtClean="0">
                <a:solidFill>
                  <a:schemeClr val="tx2"/>
                </a:solidFill>
              </a:rPr>
              <a:t>3</a:t>
            </a:r>
            <a:r>
              <a:rPr lang="en-GB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smtClean="0">
                <a:solidFill>
                  <a:schemeClr val="tx2"/>
                </a:solidFill>
              </a:rPr>
              <a:t>Μοριακός μιμητισμός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</a:t>
            </a:r>
            <a:r>
              <a:rPr lang="el-GR" sz="2800" dirty="0" smtClean="0"/>
              <a:t>Τα παράσιτα είναι ικανά να μιμούνται δομές και λειτουργίες του ξενιστή. Π.χ. τα</a:t>
            </a:r>
            <a:r>
              <a:rPr lang="en-GB" sz="2800" dirty="0" smtClean="0"/>
              <a:t> </a:t>
            </a:r>
            <a:r>
              <a:rPr lang="en-GB" sz="2800" dirty="0" err="1" smtClean="0"/>
              <a:t>schistosomes</a:t>
            </a:r>
            <a:r>
              <a:rPr lang="en-GB" sz="2800" dirty="0" smtClean="0"/>
              <a:t> </a:t>
            </a:r>
            <a:r>
              <a:rPr lang="el-GR" sz="2800" dirty="0" smtClean="0"/>
              <a:t>έχουν</a:t>
            </a:r>
            <a:r>
              <a:rPr lang="en-GB" sz="2800" dirty="0" smtClean="0"/>
              <a:t> </a:t>
            </a:r>
            <a:r>
              <a:rPr lang="en-GB" sz="2800" dirty="0"/>
              <a:t>E-</a:t>
            </a:r>
            <a:r>
              <a:rPr lang="en-GB" sz="2800" dirty="0" err="1"/>
              <a:t>selectin</a:t>
            </a:r>
            <a:r>
              <a:rPr lang="en-GB" sz="2800" dirty="0"/>
              <a:t> </a:t>
            </a:r>
            <a:r>
              <a:rPr lang="el-GR" sz="2800" dirty="0" smtClean="0"/>
              <a:t>που μπορεί να βοηθήσει στην προσκόλληση ή την εισβολή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/>
            <a:r>
              <a:rPr lang="en-GB" sz="2800" b="1" dirty="0">
                <a:solidFill>
                  <a:schemeClr val="tx2"/>
                </a:solidFill>
              </a:rPr>
              <a:t>4. </a:t>
            </a:r>
            <a:r>
              <a:rPr lang="el-GR" sz="2800" b="1" dirty="0" smtClean="0">
                <a:solidFill>
                  <a:schemeClr val="tx2"/>
                </a:solidFill>
              </a:rPr>
              <a:t>Ανατομικός αποκλεισμός</a:t>
            </a:r>
            <a:r>
              <a:rPr lang="el-GR" sz="2800" dirty="0" smtClean="0"/>
              <a:t>. Με μοναδικό τρόπο, ακόμη και μία </a:t>
            </a:r>
            <a:r>
              <a:rPr lang="el-GR" sz="2800" dirty="0" err="1" smtClean="0"/>
              <a:t>λάρβα</a:t>
            </a:r>
            <a:r>
              <a:rPr lang="el-GR" sz="2800" dirty="0" smtClean="0"/>
              <a:t> των νηματωδών σκουληκιών </a:t>
            </a:r>
            <a:r>
              <a:rPr lang="en-GB" sz="2800" i="1" dirty="0" err="1" smtClean="0"/>
              <a:t>Trichinella</a:t>
            </a:r>
            <a:r>
              <a:rPr lang="en-GB" sz="2800" i="1" dirty="0" smtClean="0"/>
              <a:t> </a:t>
            </a:r>
            <a:r>
              <a:rPr lang="en-GB" sz="2800" i="1" dirty="0" err="1"/>
              <a:t>spiralis</a:t>
            </a:r>
            <a:r>
              <a:rPr lang="en-GB" sz="2800" dirty="0"/>
              <a:t> </a:t>
            </a:r>
            <a:r>
              <a:rPr lang="el-GR" sz="2800" dirty="0" smtClean="0"/>
              <a:t>μπορεί να επιβιώσει μέσα στα </a:t>
            </a:r>
            <a:r>
              <a:rPr lang="el-GR" sz="2800" dirty="0" err="1" smtClean="0"/>
              <a:t>μυικά</a:t>
            </a:r>
            <a:r>
              <a:rPr lang="el-GR" sz="2800" dirty="0" smtClean="0"/>
              <a:t> κύτταρα των θηλαστικών για πολλά χρόνια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/>
            <a:r>
              <a:rPr lang="en-GB" sz="2800" dirty="0">
                <a:solidFill>
                  <a:schemeClr val="tx2"/>
                </a:solidFill>
              </a:rPr>
              <a:t>5</a:t>
            </a:r>
            <a:r>
              <a:rPr lang="en-GB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smtClean="0">
                <a:solidFill>
                  <a:schemeClr val="tx2"/>
                </a:solidFill>
              </a:rPr>
              <a:t>Αποβολή &amp; αντικατάσταση επιφανείας</a:t>
            </a:r>
            <a:r>
              <a:rPr lang="en-GB" sz="2800" dirty="0" smtClean="0"/>
              <a:t> 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l-GR" sz="2800" dirty="0" smtClean="0"/>
              <a:t>τρηματώδη και </a:t>
            </a:r>
            <a:r>
              <a:rPr lang="el-GR" sz="2800" dirty="0" err="1" smtClean="0"/>
              <a:t>αγκυλοστώματα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06500" name="Picture 4" descr="trichinella l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73238"/>
            <a:ext cx="7848600" cy="5084762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213"/>
            <a:ext cx="8424935" cy="41148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GB" sz="2800" b="1" dirty="0" smtClean="0">
                <a:solidFill>
                  <a:schemeClr val="tx2"/>
                </a:solidFill>
              </a:rPr>
              <a:t>6</a:t>
            </a:r>
            <a:r>
              <a:rPr lang="en-GB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err="1" smtClean="0">
                <a:solidFill>
                  <a:schemeClr val="tx2"/>
                </a:solidFill>
              </a:rPr>
              <a:t>Ανοσοκαταστολή</a:t>
            </a:r>
            <a:r>
              <a:rPr lang="en-GB" sz="2800" b="1" dirty="0" smtClean="0"/>
              <a:t>– “</a:t>
            </a:r>
            <a:r>
              <a:rPr lang="el-GR" sz="2800" b="1" dirty="0" smtClean="0"/>
              <a:t>χειρισμός</a:t>
            </a:r>
            <a:r>
              <a:rPr lang="en-US" sz="2800" b="1" dirty="0" smtClean="0"/>
              <a:t>” </a:t>
            </a:r>
            <a:r>
              <a:rPr lang="el-GR" sz="2800" b="1" dirty="0" smtClean="0"/>
              <a:t>ανοσολογικής απόκρισης</a:t>
            </a:r>
            <a:r>
              <a:rPr lang="en-GB" sz="2800" dirty="0" smtClean="0"/>
              <a:t>. </a:t>
            </a:r>
            <a:r>
              <a:rPr lang="el-GR" sz="2800" dirty="0" smtClean="0"/>
              <a:t>Υψηλά ποσοστά μόλυνσης με νηματώδη συχνά δεν συνοδεύονται από έντονα συμπτώματα μόλυνσης.</a:t>
            </a:r>
            <a:endParaRPr lang="en-GB" sz="2800" dirty="0"/>
          </a:p>
          <a:p>
            <a:pPr marL="609600" indent="-609600"/>
            <a:r>
              <a:rPr lang="el-GR" sz="2800" dirty="0" smtClean="0"/>
              <a:t>Αυξημένες αποδείξεις καταδεικνύουν ότι τα παράσιτα εκκρίνουν προϊόντα συμπεριλαμβανομένων αντιφλεγμονωδών παραγόντων τα οποία καταστέλλουν τη στράτευση και ενεργοποίηση αποτελεσματικών λεμφοκυττάρων.</a:t>
            </a:r>
            <a:r>
              <a:rPr lang="en-GB" sz="2800" dirty="0" smtClean="0"/>
              <a:t> </a:t>
            </a:r>
            <a:r>
              <a:rPr lang="el-GR" sz="2800" dirty="0" smtClean="0"/>
              <a:t>Π</a:t>
            </a:r>
            <a:r>
              <a:rPr lang="en-GB" sz="2800" dirty="0" smtClean="0"/>
              <a:t>.</a:t>
            </a:r>
            <a:r>
              <a:rPr lang="el-GR" sz="2800" dirty="0" smtClean="0"/>
              <a:t>χ</a:t>
            </a:r>
            <a:r>
              <a:rPr lang="en-GB" sz="2800" dirty="0" smtClean="0"/>
              <a:t>. </a:t>
            </a:r>
            <a:r>
              <a:rPr lang="el-GR" sz="2800" dirty="0" smtClean="0"/>
              <a:t>μία </a:t>
            </a:r>
            <a:r>
              <a:rPr lang="el-GR" sz="2800" dirty="0" err="1" smtClean="0"/>
              <a:t>πρωτεϊνη</a:t>
            </a:r>
            <a:r>
              <a:rPr lang="el-GR" sz="2800" dirty="0" smtClean="0"/>
              <a:t> </a:t>
            </a:r>
            <a:r>
              <a:rPr lang="el-GR" sz="2800" dirty="0" err="1" smtClean="0"/>
              <a:t>σχισοστώματος</a:t>
            </a:r>
            <a:r>
              <a:rPr lang="el-GR" sz="2800" dirty="0" smtClean="0"/>
              <a:t> που προσδένεται στη </a:t>
            </a:r>
            <a:r>
              <a:rPr lang="en-GB" sz="2800" dirty="0" smtClean="0"/>
              <a:t>ß </a:t>
            </a:r>
            <a:r>
              <a:rPr lang="en-GB" sz="2800" dirty="0" err="1"/>
              <a:t>integrin</a:t>
            </a:r>
            <a:r>
              <a:rPr lang="en-GB" sz="2800" dirty="0"/>
              <a:t> </a:t>
            </a:r>
            <a:r>
              <a:rPr lang="en-GB" sz="2800" dirty="0" smtClean="0"/>
              <a:t>&amp; </a:t>
            </a:r>
            <a:r>
              <a:rPr lang="el-GR" sz="2800" dirty="0" smtClean="0"/>
              <a:t>αναστέλλει την </a:t>
            </a:r>
            <a:r>
              <a:rPr lang="el-GR" sz="2800" dirty="0" err="1" smtClean="0"/>
              <a:t>εξαγγείωση</a:t>
            </a:r>
            <a:r>
              <a:rPr lang="el-GR" sz="2800" dirty="0" smtClean="0"/>
              <a:t> των </a:t>
            </a:r>
            <a:r>
              <a:rPr lang="el-GR" sz="2800" dirty="0" err="1" smtClean="0"/>
              <a:t>ουδετεροφίλων</a:t>
            </a:r>
            <a:r>
              <a:rPr lang="el-GR" sz="2800" dirty="0" smtClean="0"/>
              <a:t>.</a:t>
            </a:r>
            <a:endParaRPr lang="en-GB" sz="2800" b="1" dirty="0"/>
          </a:p>
        </p:txBody>
      </p:sp>
      <p:pic>
        <p:nvPicPr>
          <p:cNvPr id="107524" name="Picture 4" descr="duodenale_s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523530"/>
            <a:ext cx="7057778" cy="5334470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 </a:t>
            </a:r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1981200"/>
            <a:ext cx="8280920" cy="4114800"/>
          </a:xfrm>
        </p:spPr>
        <p:txBody>
          <a:bodyPr/>
          <a:lstStyle/>
          <a:p>
            <a:pPr marL="609600" indent="-609600"/>
            <a:r>
              <a:rPr lang="en-GB" sz="2800" b="1" dirty="0" smtClean="0">
                <a:solidFill>
                  <a:schemeClr val="tx2"/>
                </a:solidFill>
              </a:rPr>
              <a:t>6</a:t>
            </a:r>
            <a:r>
              <a:rPr lang="en-GB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err="1" smtClean="0">
                <a:solidFill>
                  <a:schemeClr val="tx2"/>
                </a:solidFill>
              </a:rPr>
              <a:t>Ανοσοκαταστολή</a:t>
            </a:r>
            <a:endParaRPr lang="en-GB" sz="2800" b="1" dirty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GB" sz="2800" dirty="0"/>
              <a:t>	</a:t>
            </a:r>
            <a:r>
              <a:rPr lang="el-GR" sz="2800" dirty="0" smtClean="0"/>
              <a:t>Υπάρχουν  αποδείξεις για εκκρινόμενα προϊόντα των παρασίτων που είναι ικανά να εμποδίσουν την αντίδραση με τους υποδοχείς </a:t>
            </a:r>
            <a:r>
              <a:rPr lang="el-GR" sz="2800" dirty="0" err="1" smtClean="0"/>
              <a:t>χημειοκινών</a:t>
            </a:r>
            <a:r>
              <a:rPr lang="el-GR" sz="2800" dirty="0" smtClean="0"/>
              <a:t>, π.χ.</a:t>
            </a:r>
            <a:r>
              <a:rPr lang="en-GB" sz="2800" dirty="0" smtClean="0"/>
              <a:t> </a:t>
            </a:r>
            <a:r>
              <a:rPr lang="el-GR" sz="2800" dirty="0" smtClean="0"/>
              <a:t>μία </a:t>
            </a:r>
            <a:r>
              <a:rPr lang="el-GR" sz="2800" dirty="0" err="1" smtClean="0"/>
              <a:t>ακετυλοϋδρολάση</a:t>
            </a:r>
            <a:r>
              <a:rPr lang="el-GR" sz="2800" dirty="0" smtClean="0"/>
              <a:t> του </a:t>
            </a:r>
            <a:r>
              <a:rPr lang="en-GB" sz="2800" i="1" dirty="0" smtClean="0"/>
              <a:t>N</a:t>
            </a:r>
            <a:r>
              <a:rPr lang="en-GB" sz="2800" i="1" dirty="0"/>
              <a:t>. </a:t>
            </a:r>
            <a:r>
              <a:rPr lang="en-GB" sz="2800" i="1" dirty="0" err="1"/>
              <a:t>brasiliensis</a:t>
            </a:r>
            <a:r>
              <a:rPr lang="en-GB" sz="2800" dirty="0"/>
              <a:t> </a:t>
            </a:r>
            <a:r>
              <a:rPr lang="el-GR" sz="2800" dirty="0" smtClean="0"/>
              <a:t>βρέθηκε ότι απενεργοποιεί το προ-φλεγμονώδες μόριο</a:t>
            </a:r>
            <a:r>
              <a:rPr lang="en-GB" sz="2800" dirty="0" smtClean="0"/>
              <a:t> Platelet-activating </a:t>
            </a:r>
            <a:r>
              <a:rPr lang="en-GB" sz="2800" dirty="0"/>
              <a:t>Factor (PAF). </a:t>
            </a:r>
          </a:p>
          <a:p>
            <a:pPr marL="609600" indent="-609600">
              <a:buFont typeface="Wingdings" pitchFamily="2" charset="2"/>
              <a:buNone/>
            </a:pPr>
            <a:endParaRPr lang="en-GB" sz="2800" b="1" dirty="0"/>
          </a:p>
        </p:txBody>
      </p:sp>
      <p:pic>
        <p:nvPicPr>
          <p:cNvPr id="118788" name="Picture 4" descr="http://www.bio.ic.ac.uk/research/selkirk/selk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67544" y="1772816"/>
            <a:ext cx="8497888" cy="4941887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609600" indent="-609600"/>
            <a:r>
              <a:rPr lang="en-GB" sz="2800" dirty="0">
                <a:solidFill>
                  <a:schemeClr val="tx2"/>
                </a:solidFill>
              </a:rPr>
              <a:t>7. </a:t>
            </a:r>
            <a:r>
              <a:rPr lang="el-GR" sz="2800" dirty="0" err="1" smtClean="0">
                <a:solidFill>
                  <a:schemeClr val="tx2"/>
                </a:solidFill>
              </a:rPr>
              <a:t>Αντι</a:t>
            </a:r>
            <a:r>
              <a:rPr lang="el-GR" sz="2800" dirty="0" smtClean="0">
                <a:solidFill>
                  <a:schemeClr val="tx2"/>
                </a:solidFill>
              </a:rPr>
              <a:t>-ανοσολογικοί μηχανισμοί. 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l-GR" sz="2800" dirty="0" smtClean="0"/>
              <a:t>ηπατικές τρηματώδη </a:t>
            </a:r>
            <a:r>
              <a:rPr lang="el-GR" sz="2800" dirty="0" err="1" smtClean="0"/>
              <a:t>λάρβες</a:t>
            </a:r>
            <a:r>
              <a:rPr lang="el-GR" sz="2800" dirty="0" smtClean="0"/>
              <a:t> – (</a:t>
            </a:r>
            <a:r>
              <a:rPr lang="el-GR" sz="2800" dirty="0" err="1" smtClean="0"/>
              <a:t>διστομίαση</a:t>
            </a:r>
            <a:r>
              <a:rPr lang="el-GR" sz="2800" dirty="0" smtClean="0"/>
              <a:t>) εκκρίνουν ένζυμα ικανά να θραύσουν αντισώματα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>
              <a:buFont typeface="Wingdings" pitchFamily="2" charset="2"/>
              <a:buNone/>
            </a:pPr>
            <a:endParaRPr lang="en-GB" sz="2800" dirty="0"/>
          </a:p>
          <a:p>
            <a:pPr marL="609600" indent="-609600"/>
            <a:r>
              <a:rPr lang="en-GB" sz="2800" dirty="0">
                <a:solidFill>
                  <a:schemeClr val="tx2"/>
                </a:solidFill>
              </a:rPr>
              <a:t>8. </a:t>
            </a:r>
            <a:r>
              <a:rPr lang="el-GR" sz="2800" dirty="0" smtClean="0">
                <a:solidFill>
                  <a:schemeClr val="tx2"/>
                </a:solidFill>
              </a:rPr>
              <a:t>Μετανάστευση.</a:t>
            </a:r>
            <a:r>
              <a:rPr lang="en-GB" sz="2800" dirty="0" smtClean="0"/>
              <a:t> </a:t>
            </a:r>
            <a:r>
              <a:rPr lang="el-GR" sz="2800" dirty="0" smtClean="0"/>
              <a:t>Π.χ. Τα </a:t>
            </a:r>
            <a:r>
              <a:rPr lang="el-GR" sz="2800" dirty="0" err="1" smtClean="0"/>
              <a:t>ακγυλοστώματα</a:t>
            </a:r>
            <a:r>
              <a:rPr lang="el-GR" sz="2800" dirty="0" smtClean="0"/>
              <a:t> κινούνται γύρω από το έντερο και αποφεύγουν την τοπική φλεγμονώδη αντίδραση</a:t>
            </a:r>
            <a:r>
              <a:rPr lang="en-GB" sz="2800" dirty="0" smtClean="0"/>
              <a:t>.</a:t>
            </a:r>
            <a:r>
              <a:rPr lang="en-GB" sz="2800" dirty="0"/>
              <a:t> 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GB" sz="2800" b="1" dirty="0" smtClean="0">
                <a:solidFill>
                  <a:schemeClr val="tx2"/>
                </a:solidFill>
              </a:rPr>
              <a:t>9</a:t>
            </a:r>
            <a:r>
              <a:rPr lang="en-GB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smtClean="0">
                <a:solidFill>
                  <a:schemeClr val="tx2"/>
                </a:solidFill>
              </a:rPr>
              <a:t>Παραγωγή ενζύμων από τα παράσιτα</a:t>
            </a:r>
            <a:r>
              <a:rPr lang="en-GB" sz="2800" b="1" dirty="0" smtClean="0"/>
              <a:t>- </a:t>
            </a:r>
            <a:r>
              <a:rPr lang="el-GR" sz="2800" dirty="0" smtClean="0"/>
              <a:t>Οι </a:t>
            </a:r>
            <a:r>
              <a:rPr lang="el-GR" sz="2800" dirty="0" err="1" smtClean="0"/>
              <a:t>φιλάριες</a:t>
            </a:r>
            <a:r>
              <a:rPr lang="el-GR" sz="2800" dirty="0" smtClean="0"/>
              <a:t> εκκρίνουν έναν αριθμό από </a:t>
            </a:r>
            <a:r>
              <a:rPr lang="el-GR" sz="2800" dirty="0" err="1" smtClean="0"/>
              <a:t>αντι</a:t>
            </a:r>
            <a:r>
              <a:rPr lang="el-GR" sz="2800" dirty="0" smtClean="0"/>
              <a:t>-οξειδωτικά ένζυμα όπως η </a:t>
            </a:r>
            <a:r>
              <a:rPr lang="el-GR" sz="2800" dirty="0" err="1" smtClean="0"/>
              <a:t>υπεροξειδάση</a:t>
            </a:r>
            <a:r>
              <a:rPr lang="el-GR" sz="2800" dirty="0" smtClean="0"/>
              <a:t> της </a:t>
            </a:r>
            <a:r>
              <a:rPr lang="el-GR" sz="2800" dirty="0" err="1" smtClean="0"/>
              <a:t>γλουταθειόνης</a:t>
            </a:r>
            <a:r>
              <a:rPr lang="el-GR" sz="2800" dirty="0" smtClean="0"/>
              <a:t> και η </a:t>
            </a:r>
            <a:r>
              <a:rPr lang="el-GR" sz="2800" dirty="0" err="1" smtClean="0"/>
              <a:t>υπεροξειδική</a:t>
            </a:r>
            <a:r>
              <a:rPr lang="el-GR" sz="2800" dirty="0" smtClean="0"/>
              <a:t> </a:t>
            </a:r>
            <a:r>
              <a:rPr lang="el-GR" sz="2800" dirty="0" err="1" smtClean="0"/>
              <a:t>δισμουτάση</a:t>
            </a:r>
            <a:r>
              <a:rPr lang="el-GR" sz="2800" dirty="0" smtClean="0"/>
              <a:t> τα οποία πιθανώς συμβάλλουν στην παρατηρούμενη αντίσταση της εξαρτώμενης από αντισώματα κυτταρικής τοξικότητας και το οξειδωτικό στρες.</a:t>
            </a:r>
            <a:r>
              <a:rPr lang="en-GB" sz="2800" dirty="0" smtClean="0"/>
              <a:t> </a:t>
            </a:r>
            <a:endParaRPr lang="en-GB" sz="2800" dirty="0"/>
          </a:p>
          <a:p>
            <a:pPr marL="609600" indent="-609600"/>
            <a:r>
              <a:rPr lang="el-GR" sz="2800" dirty="0" smtClean="0"/>
              <a:t>Γονίδια που κωδικοποιούν αυτά τα ένζυμα έχουν </a:t>
            </a:r>
            <a:r>
              <a:rPr lang="el-GR" sz="2800" dirty="0" err="1" smtClean="0"/>
              <a:t>κλωνοποιηθεί</a:t>
            </a:r>
            <a:r>
              <a:rPr lang="el-GR" sz="2800" dirty="0" smtClean="0"/>
              <a:t> και εκφραστεί με σκοπό την παραγωγή αποτελεσματικών εμβολίων.</a:t>
            </a:r>
            <a:endParaRPr lang="en-GB" sz="2800" dirty="0"/>
          </a:p>
        </p:txBody>
      </p:sp>
      <p:pic>
        <p:nvPicPr>
          <p:cNvPr id="109572" name="Picture 4" descr="elephantia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72816"/>
            <a:ext cx="7705725" cy="4941887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 </a:t>
            </a:r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>
            <a:normAutofit fontScale="92500"/>
          </a:bodyPr>
          <a:lstStyle/>
          <a:p>
            <a:pPr marL="609600" indent="-609600"/>
            <a:r>
              <a:rPr lang="en-GB" sz="2800" b="1" dirty="0" smtClean="0">
                <a:solidFill>
                  <a:schemeClr val="tx2"/>
                </a:solidFill>
              </a:rPr>
              <a:t>9</a:t>
            </a:r>
            <a:r>
              <a:rPr lang="en-GB" sz="2800" b="1" dirty="0">
                <a:solidFill>
                  <a:schemeClr val="tx2"/>
                </a:solidFill>
              </a:rPr>
              <a:t>. </a:t>
            </a:r>
            <a:r>
              <a:rPr lang="el-GR" sz="2800" b="1" dirty="0" smtClean="0">
                <a:solidFill>
                  <a:schemeClr val="tx2"/>
                </a:solidFill>
              </a:rPr>
              <a:t>Παραγωγή ενζύμων από το παράσιτο</a:t>
            </a:r>
            <a:r>
              <a:rPr lang="en-GB" sz="2800" b="1" dirty="0" smtClean="0"/>
              <a:t> –</a:t>
            </a:r>
            <a:r>
              <a:rPr lang="el-GR" sz="2800" dirty="0" smtClean="0"/>
              <a:t>Πολλά νηματώδη τα οποία αποικίζουν το πεπτικό σύστημα του ξενιστή εκκρίνουν </a:t>
            </a:r>
            <a:r>
              <a:rPr lang="el-GR" sz="2800" dirty="0" err="1" smtClean="0"/>
              <a:t>ακετυλοχολινεστεράσες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err="1"/>
              <a:t>AChEs</a:t>
            </a:r>
            <a:r>
              <a:rPr lang="en-GB" sz="2800" dirty="0"/>
              <a:t>), </a:t>
            </a:r>
            <a:r>
              <a:rPr lang="el-GR" sz="2800" dirty="0" smtClean="0"/>
              <a:t>ένζυμα γενικώς σχετιζόμενα με τον τερματισμό της νευρικής ώσης μέσω της υδρόλυσης της </a:t>
            </a:r>
            <a:r>
              <a:rPr lang="el-GR" sz="2800" dirty="0" err="1" smtClean="0"/>
              <a:t>ακετυλοχολίνης</a:t>
            </a:r>
            <a:r>
              <a:rPr lang="el-GR" sz="2800" dirty="0" smtClean="0"/>
              <a:t> στις συνάψεις και στο </a:t>
            </a:r>
            <a:r>
              <a:rPr lang="el-GR" sz="2800" dirty="0" err="1" smtClean="0"/>
              <a:t>νευρομυϊκές</a:t>
            </a:r>
            <a:r>
              <a:rPr lang="el-GR" sz="2800" dirty="0" smtClean="0"/>
              <a:t> συνδέσεις. Αυτό το φαινόμενο είναι γνωστό αρκετά χρόνια αλλά ακόμη η φυσιολογική λειτουργία αυτών των ενζύμων δεν έχει προσδιοριστεί.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16832"/>
            <a:ext cx="7777163" cy="41148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l-GR" sz="2800" b="1" dirty="0" smtClean="0">
                <a:solidFill>
                  <a:schemeClr val="tx2"/>
                </a:solidFill>
              </a:rPr>
              <a:t>Ανατομικός αποκλεισμός</a:t>
            </a:r>
            <a:r>
              <a:rPr lang="en-GB" sz="2800" b="1" dirty="0" smtClean="0"/>
              <a:t>– </a:t>
            </a:r>
            <a:r>
              <a:rPr lang="en-GB" sz="2800" i="1" dirty="0" err="1"/>
              <a:t>Acanthocephala</a:t>
            </a:r>
            <a:r>
              <a:rPr lang="en-GB" sz="2800" b="1" dirty="0"/>
              <a:t> </a:t>
            </a:r>
            <a:r>
              <a:rPr lang="en-GB" sz="2800" i="1" dirty="0" err="1"/>
              <a:t>acanthors</a:t>
            </a:r>
            <a:r>
              <a:rPr lang="en-GB" sz="2800" dirty="0"/>
              <a:t> </a:t>
            </a:r>
            <a:r>
              <a:rPr lang="el-GR" sz="2800" dirty="0" smtClean="0"/>
              <a:t>διατηρούν ιστούς του ξενιστή στην επιφάνειά τους</a:t>
            </a:r>
            <a:r>
              <a:rPr lang="en-GB" sz="2800" dirty="0" smtClean="0"/>
              <a:t>. </a:t>
            </a:r>
            <a:r>
              <a:rPr lang="el-GR" sz="2800" dirty="0" smtClean="0"/>
              <a:t>Εμφάνιση μελανίνης παρατηρείται όταν οι αναπτυσσόμενες </a:t>
            </a:r>
            <a:r>
              <a:rPr lang="el-GR" sz="2800" dirty="0" err="1" smtClean="0"/>
              <a:t>λάρβες</a:t>
            </a:r>
            <a:r>
              <a:rPr lang="el-GR" sz="2800" dirty="0" smtClean="0"/>
              <a:t> των </a:t>
            </a:r>
            <a:r>
              <a:rPr lang="en-US" sz="2800" i="1" dirty="0" smtClean="0"/>
              <a:t>a</a:t>
            </a:r>
            <a:r>
              <a:rPr lang="en-GB" sz="2800" i="1" dirty="0" err="1" smtClean="0"/>
              <a:t>canthors</a:t>
            </a:r>
            <a:r>
              <a:rPr lang="el-GR" sz="2800" i="1" dirty="0" smtClean="0"/>
              <a:t> </a:t>
            </a:r>
            <a:r>
              <a:rPr lang="el-GR" sz="2800" dirty="0" smtClean="0"/>
              <a:t>πεθαίνουν</a:t>
            </a:r>
            <a:r>
              <a:rPr lang="en-GB" sz="2800" dirty="0" smtClean="0"/>
              <a:t>.</a:t>
            </a:r>
            <a:endParaRPr lang="en-GB" sz="2800" b="1" dirty="0"/>
          </a:p>
          <a:p>
            <a:pPr marL="609600" indent="-609600"/>
            <a:r>
              <a:rPr lang="el-GR" sz="2800" b="1" dirty="0" smtClean="0">
                <a:solidFill>
                  <a:schemeClr val="tx2"/>
                </a:solidFill>
              </a:rPr>
              <a:t>Μοριακός αποκλεισμός </a:t>
            </a:r>
            <a:r>
              <a:rPr lang="en-GB" sz="2800" b="1" dirty="0" smtClean="0"/>
              <a:t>– </a:t>
            </a:r>
            <a:r>
              <a:rPr lang="el-GR" sz="2800" dirty="0" smtClean="0"/>
              <a:t>οι </a:t>
            </a:r>
            <a:r>
              <a:rPr lang="el-GR" sz="2800" dirty="0" err="1" smtClean="0"/>
              <a:t>σποροκύστεις</a:t>
            </a:r>
            <a:r>
              <a:rPr lang="el-GR" sz="2800" dirty="0" smtClean="0"/>
              <a:t> του</a:t>
            </a:r>
            <a:r>
              <a:rPr lang="en-GB" sz="2800" dirty="0" smtClean="0"/>
              <a:t> </a:t>
            </a:r>
            <a:r>
              <a:rPr lang="en-GB" sz="2800" i="1" dirty="0" err="1"/>
              <a:t>Schistosoma</a:t>
            </a:r>
            <a:r>
              <a:rPr lang="en-GB" sz="2800" dirty="0"/>
              <a:t> </a:t>
            </a:r>
            <a:r>
              <a:rPr lang="el-GR" sz="2800" dirty="0" smtClean="0"/>
              <a:t>στον ενδιάμεσο ξενιστή (σαλιγκάρι) παράγουν επιφανειακά μόρια όμοια με τα μόρια που υπάρχουν στην </a:t>
            </a:r>
            <a:r>
              <a:rPr lang="el-GR" sz="2800" dirty="0" err="1" smtClean="0"/>
              <a:t>αιμολέμφο</a:t>
            </a:r>
            <a:r>
              <a:rPr lang="el-GR" sz="2800" dirty="0" smtClean="0"/>
              <a:t> των σαλιγκαριών</a:t>
            </a:r>
            <a:r>
              <a:rPr lang="en-GB" sz="2800" dirty="0" smtClean="0"/>
              <a:t>. </a:t>
            </a:r>
            <a:r>
              <a:rPr lang="el-GR" sz="2800" dirty="0" smtClean="0"/>
              <a:t>Τα παράσιτα αναγνωρίζονται έτσι ως</a:t>
            </a:r>
            <a:r>
              <a:rPr lang="en-GB" sz="2800" dirty="0" smtClean="0"/>
              <a:t> “</a:t>
            </a:r>
            <a:r>
              <a:rPr lang="el-GR" sz="2800" dirty="0" err="1" smtClean="0"/>
              <a:t>εαυτά</a:t>
            </a:r>
            <a:r>
              <a:rPr lang="en-GB" sz="2800" dirty="0" smtClean="0"/>
              <a:t>”.</a:t>
            </a:r>
            <a:endParaRPr lang="en-GB" sz="2800" dirty="0"/>
          </a:p>
          <a:p>
            <a:pPr marL="609600" indent="-609600"/>
            <a:endParaRPr lang="en-GB" sz="2800" dirty="0"/>
          </a:p>
        </p:txBody>
      </p:sp>
      <p:pic>
        <p:nvPicPr>
          <p:cNvPr id="111620" name="Picture 4" descr="female acanthocephal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916832"/>
            <a:ext cx="7271940" cy="4798520"/>
          </a:xfrm>
          <a:noFill/>
          <a:ln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5025" y="762000"/>
            <a:ext cx="8080375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Στρατηγικές ανοσολογικής αποφυγής </a:t>
            </a:r>
            <a:r>
              <a:rPr kumimoji="0" lang="el-G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ελμίνθων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σε ασπόνδυλα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ανοσολογικής αποφυγής </a:t>
            </a:r>
            <a:r>
              <a:rPr lang="el-GR" sz="4000" b="1" dirty="0" err="1" smtClean="0"/>
              <a:t>ελμίνθων</a:t>
            </a:r>
            <a:r>
              <a:rPr lang="el-GR" sz="4000" b="1" dirty="0" smtClean="0"/>
              <a:t> σε ασπόνδυλα</a:t>
            </a:r>
            <a:r>
              <a:rPr lang="en-GB" sz="4000" b="1" dirty="0" smtClean="0"/>
              <a:t>.</a:t>
            </a:r>
            <a:endParaRPr lang="en-GB" sz="4000" b="1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777163" cy="4114800"/>
          </a:xfrm>
        </p:spPr>
        <p:txBody>
          <a:bodyPr/>
          <a:lstStyle/>
          <a:p>
            <a:pPr marL="609600" indent="-609600"/>
            <a:r>
              <a:rPr lang="el-GR" sz="2800" b="1" dirty="0" smtClean="0">
                <a:solidFill>
                  <a:schemeClr val="tx2"/>
                </a:solidFill>
              </a:rPr>
              <a:t>Ανοσοκαταστολή</a:t>
            </a:r>
            <a:r>
              <a:rPr lang="en-GB" sz="2800" b="1" dirty="0" smtClean="0"/>
              <a:t> </a:t>
            </a:r>
            <a:r>
              <a:rPr lang="en-GB" sz="2800" b="1" dirty="0"/>
              <a:t>– </a:t>
            </a:r>
            <a:r>
              <a:rPr lang="el-GR" sz="2800" dirty="0" smtClean="0"/>
              <a:t>η ανάπτυξη των </a:t>
            </a:r>
            <a:r>
              <a:rPr lang="el-GR" sz="2800" dirty="0" err="1" smtClean="0"/>
              <a:t>μικροφιλαριών</a:t>
            </a:r>
            <a:r>
              <a:rPr lang="el-GR" sz="2800" dirty="0" smtClean="0"/>
              <a:t> </a:t>
            </a:r>
            <a:r>
              <a:rPr lang="en-GB" sz="2800" dirty="0" smtClean="0"/>
              <a:t> </a:t>
            </a:r>
            <a:r>
              <a:rPr lang="en-GB" sz="2800" i="1" dirty="0" err="1"/>
              <a:t>Brugia</a:t>
            </a:r>
            <a:r>
              <a:rPr lang="en-GB" sz="2800" i="1" dirty="0"/>
              <a:t> </a:t>
            </a:r>
            <a:r>
              <a:rPr lang="en-GB" sz="2800" i="1" dirty="0" err="1"/>
              <a:t>pahangi</a:t>
            </a:r>
            <a:r>
              <a:rPr lang="en-GB" sz="2800" dirty="0"/>
              <a:t> &amp; </a:t>
            </a:r>
            <a:r>
              <a:rPr lang="en-GB" sz="2800" i="1" dirty="0" err="1"/>
              <a:t>Dirofilaria</a:t>
            </a:r>
            <a:r>
              <a:rPr lang="en-GB" sz="2800" i="1" dirty="0"/>
              <a:t> </a:t>
            </a:r>
            <a:r>
              <a:rPr lang="en-GB" sz="2800" i="1" dirty="0" err="1"/>
              <a:t>immitis</a:t>
            </a:r>
            <a:r>
              <a:rPr lang="en-GB" sz="2800" dirty="0"/>
              <a:t> </a:t>
            </a:r>
            <a:r>
              <a:rPr lang="el-GR" sz="2800" dirty="0" smtClean="0"/>
              <a:t>καταστέλλουν την ανοσολογική απόκριση στα κουνούπια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>
              <a:buNone/>
            </a:pPr>
            <a:endParaRPr lang="en-GB" sz="2800" dirty="0"/>
          </a:p>
        </p:txBody>
      </p:sp>
      <p:pic>
        <p:nvPicPr>
          <p:cNvPr id="120836" name="Picture 4" descr="microfilaria of 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3789040"/>
            <a:ext cx="5645150" cy="2565400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Στρατηγική ανοσολογικής αποφυγής υμενοπτέρων</a:t>
            </a:r>
            <a:endParaRPr lang="el-GR" sz="3600" b="1" dirty="0"/>
          </a:p>
        </p:txBody>
      </p:sp>
      <p:pic>
        <p:nvPicPr>
          <p:cNvPr id="3" name="Picture 4" descr="parasitic wa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060849"/>
            <a:ext cx="7416824" cy="44644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87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3789040"/>
            <a:ext cx="8461375" cy="4402460"/>
          </a:xfrm>
        </p:spPr>
        <p:txBody>
          <a:bodyPr/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l-GR" sz="2800" dirty="0" smtClean="0"/>
              <a:t>Τα επιτυχημένα παράσιτα έχουν αναπτύξει στρατηγικές επιβίωσης και πολλαπλασιασμού σε ασπόνδυλους και σπονδυλωτούς ξενιστές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5126" name="Picture 6" descr="tapeworm party cart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268761"/>
            <a:ext cx="6769100" cy="3960440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Στρατηγική ανοσολογικής αποφυγής υμενοπτέρων.</a:t>
            </a:r>
            <a:endParaRPr lang="en-GB" sz="4000" b="1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981200"/>
            <a:ext cx="8352928" cy="41148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l-GR" sz="2800" b="1" dirty="0" smtClean="0">
                <a:solidFill>
                  <a:schemeClr val="tx2"/>
                </a:solidFill>
              </a:rPr>
              <a:t>Ανατομική απομόνωση.</a:t>
            </a:r>
            <a:r>
              <a:rPr lang="en-GB" sz="2800" b="1" dirty="0" smtClean="0"/>
              <a:t> </a:t>
            </a:r>
            <a:r>
              <a:rPr lang="el-GR" sz="2800" dirty="0" smtClean="0"/>
              <a:t>Πολλά παράσιτα σφηγκών τοποθετούν τα αυγά τους στο κοιλιακό γάγγλιο του εντόμου ή της αράχνης-ξενιστή και έτσι αποφεύγουν τη δράση των φαγοκυττάρων.</a:t>
            </a:r>
            <a:endParaRPr lang="en-GB" sz="2800" dirty="0"/>
          </a:p>
          <a:p>
            <a:pPr marL="609600" indent="-609600"/>
            <a:r>
              <a:rPr lang="el-GR" sz="2800" b="1" dirty="0" err="1" smtClean="0">
                <a:solidFill>
                  <a:schemeClr val="tx2"/>
                </a:solidFill>
              </a:rPr>
              <a:t>Ανοσοκαταστολή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</a:t>
            </a:r>
            <a:r>
              <a:rPr lang="el-GR" sz="2800" dirty="0" smtClean="0"/>
              <a:t>Πολλά παράσιτα σε </a:t>
            </a:r>
            <a:r>
              <a:rPr lang="el-GR" sz="2800" dirty="0" err="1" smtClean="0"/>
              <a:t>ιχνεύμονες</a:t>
            </a:r>
            <a:r>
              <a:rPr lang="el-GR" sz="2800" dirty="0" smtClean="0"/>
              <a:t> σφήγκες τοποθετούν τα αυγά τους στις νύμφες λεπιδοπτέρων. Τα αυγά δεν προσβάλλονται από το ανοσολογικό σύστημα όσο μένουν ζωντανά. Π.χ. η σφήγκα </a:t>
            </a:r>
            <a:r>
              <a:rPr lang="en-GB" sz="2800" i="1" dirty="0" err="1" smtClean="0"/>
              <a:t>Nemeritis</a:t>
            </a:r>
            <a:r>
              <a:rPr lang="en-GB" sz="2800" dirty="0" smtClean="0"/>
              <a:t> </a:t>
            </a:r>
            <a:r>
              <a:rPr lang="el-GR" sz="2800" dirty="0" smtClean="0"/>
              <a:t>τοποθετεί τα αυγά της στο σκώρο του αμυγδάλου</a:t>
            </a:r>
            <a:r>
              <a:rPr lang="en-GB" sz="2800" dirty="0" smtClean="0"/>
              <a:t> </a:t>
            </a:r>
            <a:r>
              <a:rPr lang="en-GB" sz="2800" i="1" dirty="0" err="1"/>
              <a:t>Ephesita</a:t>
            </a:r>
            <a:r>
              <a:rPr lang="en-GB" sz="2800" dirty="0"/>
              <a:t>. </a:t>
            </a:r>
            <a:endParaRPr lang="en-GB" sz="28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αποφυγής παρασίτων στα ασπόνδυλα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72816"/>
            <a:ext cx="7777163" cy="4114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</a:pPr>
            <a:r>
              <a:rPr lang="en-GB" sz="2800" b="1" dirty="0">
                <a:solidFill>
                  <a:schemeClr val="tx2"/>
                </a:solidFill>
              </a:rPr>
              <a:t>1. </a:t>
            </a:r>
            <a:r>
              <a:rPr lang="el-GR" sz="2800" b="1" dirty="0" smtClean="0">
                <a:solidFill>
                  <a:schemeClr val="tx2"/>
                </a:solidFill>
              </a:rPr>
              <a:t>Ανώριμος ξενιστής</a:t>
            </a:r>
            <a:r>
              <a:rPr lang="en-GB" sz="2800" b="1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</a:t>
            </a:r>
            <a:r>
              <a:rPr lang="el-GR" sz="2800" dirty="0" smtClean="0"/>
              <a:t>Πολλά παράσιτα εκμεταλλεύονται το πλεονέκτημα των ανώριμων ξενιστών στους οποίους υπάρχουν λιγότερα κυκλοφορούντα </a:t>
            </a:r>
            <a:r>
              <a:rPr lang="el-GR" sz="2800" dirty="0" err="1" smtClean="0"/>
              <a:t>αιμοκύτταρα</a:t>
            </a:r>
            <a:r>
              <a:rPr lang="el-GR" sz="2800" dirty="0" smtClean="0"/>
              <a:t>.</a:t>
            </a:r>
            <a:endParaRPr lang="en-GB" sz="2800" dirty="0"/>
          </a:p>
          <a:p>
            <a:pPr marL="609600" indent="-609600">
              <a:lnSpc>
                <a:spcPct val="110000"/>
              </a:lnSpc>
            </a:pPr>
            <a:r>
              <a:rPr lang="en-GB" sz="2800" b="1" dirty="0">
                <a:solidFill>
                  <a:schemeClr val="tx2"/>
                </a:solidFill>
              </a:rPr>
              <a:t>2. </a:t>
            </a:r>
            <a:r>
              <a:rPr lang="el-GR" sz="2800" b="1" dirty="0" smtClean="0">
                <a:solidFill>
                  <a:schemeClr val="tx2"/>
                </a:solidFill>
              </a:rPr>
              <a:t>Ενσωμάτωση αντιγόνων του ξενιστή</a:t>
            </a:r>
            <a:r>
              <a:rPr lang="en-GB" sz="2800" dirty="0" smtClean="0">
                <a:solidFill>
                  <a:schemeClr val="tx2"/>
                </a:solidFill>
              </a:rPr>
              <a:t>.</a:t>
            </a:r>
            <a:r>
              <a:rPr lang="en-GB" sz="2800" dirty="0" smtClean="0"/>
              <a:t> </a:t>
            </a:r>
            <a:r>
              <a:rPr lang="el-GR" sz="2800" dirty="0" smtClean="0"/>
              <a:t>Αυτός ο μηχανισμός αποφυγής χρησιμοποιείται για να κάνει τα παράσιτα να εμφανίζονται ως</a:t>
            </a:r>
            <a:r>
              <a:rPr lang="en-GB" sz="2800" dirty="0" smtClean="0"/>
              <a:t> “</a:t>
            </a:r>
            <a:r>
              <a:rPr lang="el-GR" sz="2800" dirty="0" err="1" smtClean="0"/>
              <a:t>εαυτά</a:t>
            </a:r>
            <a:r>
              <a:rPr lang="en-GB" sz="2800" dirty="0" smtClean="0"/>
              <a:t>” </a:t>
            </a:r>
            <a:r>
              <a:rPr lang="el-GR" sz="2800" dirty="0" smtClean="0"/>
              <a:t>στο ανοσολογικό σύστημα του ξενιστή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121860" name="Picture 4" descr="pedicella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72816"/>
            <a:ext cx="7632700" cy="4941887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Στρατηγικές αποφυγής εκτοπαρασίτων σε σπονδυλωτά</a:t>
            </a:r>
            <a:r>
              <a:rPr lang="en-GB" sz="4000" b="1" dirty="0" smtClean="0"/>
              <a:t>. </a:t>
            </a:r>
            <a:endParaRPr lang="en-GB" sz="4000" b="1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24935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2800" dirty="0" smtClean="0"/>
              <a:t>Τα εκτοπαράσιτα </a:t>
            </a:r>
            <a:r>
              <a:rPr lang="en-GB" sz="2800" dirty="0" smtClean="0"/>
              <a:t> </a:t>
            </a:r>
            <a:r>
              <a:rPr lang="el-GR" sz="2800" dirty="0" smtClean="0"/>
              <a:t>επίσης χρησιμοποιούν  μεθόδους για να αποφύγουν τους αμυτικούς μηχανισμούς του ξενιστή </a:t>
            </a:r>
            <a:r>
              <a:rPr lang="en-GB" sz="2800" dirty="0" smtClean="0"/>
              <a:t> </a:t>
            </a:r>
            <a:r>
              <a:rPr lang="el-GR" sz="2800" dirty="0" smtClean="0"/>
              <a:t>και ενώ δεν είναι στρατηγικές ανοσολογικής αποφυγής αξίζει να αναφερθούμε.</a:t>
            </a:r>
            <a:endParaRPr lang="en-GB" sz="2800" dirty="0"/>
          </a:p>
          <a:p>
            <a:pPr marL="609600" indent="-609600">
              <a:buFont typeface="Wingdings" pitchFamily="2" charset="2"/>
              <a:buNone/>
            </a:pPr>
            <a:endParaRPr lang="en-GB" sz="2800" dirty="0"/>
          </a:p>
          <a:p>
            <a:pPr marL="609600" indent="-609600"/>
            <a:r>
              <a:rPr lang="el-GR" sz="2800" dirty="0" smtClean="0">
                <a:solidFill>
                  <a:schemeClr val="tx2"/>
                </a:solidFill>
              </a:rPr>
              <a:t>Ταχύτητα διατροφής </a:t>
            </a:r>
            <a:r>
              <a:rPr lang="el-GR" sz="2800" dirty="0" smtClean="0"/>
              <a:t>από τα έντομα που απομυζούν αίμα ώστε να αποφύγουν αμυντικές κινήσεις του ξενιστή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/>
            <a:r>
              <a:rPr lang="el-GR" sz="2800" dirty="0" smtClean="0">
                <a:solidFill>
                  <a:schemeClr val="tx2"/>
                </a:solidFill>
              </a:rPr>
              <a:t>Χρήση αγκίστρων και μυζητήρων </a:t>
            </a:r>
            <a:r>
              <a:rPr lang="en-GB" sz="2800" dirty="0" smtClean="0"/>
              <a:t> </a:t>
            </a:r>
            <a:r>
              <a:rPr lang="el-GR" sz="2800" dirty="0" smtClean="0"/>
              <a:t>π.χ. Μυζητήρες στο πρόσθιο τμήμα της ψείρας  χρειάζονται για να συγκρατούνται πάνω στις τρίχες </a:t>
            </a:r>
            <a:r>
              <a:rPr lang="en-GB" sz="2800" dirty="0" smtClean="0"/>
              <a:t>– </a:t>
            </a:r>
            <a:r>
              <a:rPr lang="el-GR" sz="2800" dirty="0" smtClean="0"/>
              <a:t>επιτρέποντας την επιβίωση του παρασίτου από τις δραστηριότητες του ξενιστή</a:t>
            </a:r>
            <a:r>
              <a:rPr lang="en-GB" sz="2800" dirty="0" smtClean="0"/>
              <a:t>.</a:t>
            </a:r>
            <a:endParaRPr lang="en-GB" sz="2800" dirty="0"/>
          </a:p>
          <a:p>
            <a:pPr marL="609600" indent="-609600">
              <a:buFont typeface="Wingdings" pitchFamily="2" charset="2"/>
              <a:buNone/>
            </a:pP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Περίληψη</a:t>
            </a:r>
            <a:endParaRPr lang="en-GB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Εξοικείωση με την ανοσολογική απάντηση σπονδυλωτών και ασπόνδυλων σε διαφορετικές ομάδες παρασίτων.</a:t>
            </a:r>
            <a:endParaRPr lang="en-GB" sz="2800" dirty="0" smtClean="0"/>
          </a:p>
          <a:p>
            <a:r>
              <a:rPr lang="el-GR" sz="2800" dirty="0" smtClean="0"/>
              <a:t>Εξοικείωση με διαφορετικές στρατηγικές που χρησιμοποιούν τα παράσιτα για να διαφεύγουν τους ανοσολογικούς μηχανισμούς του ξενιστή</a:t>
            </a:r>
            <a:r>
              <a:rPr lang="en-GB" sz="2800" dirty="0" smtClean="0"/>
              <a:t>.</a:t>
            </a:r>
          </a:p>
          <a:p>
            <a:r>
              <a:rPr lang="el-GR" sz="2800" dirty="0" smtClean="0"/>
              <a:t>Γνώση και ικανότητα να δίνονται παραδείγματα παρασίτων και να τα συνδέεται με την στρατηγική της ανοσολογικής διαφυγής τους</a:t>
            </a:r>
            <a:r>
              <a:rPr lang="en-GB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Επόμενη ενότητα</a:t>
            </a:r>
            <a:endParaRPr lang="en-GB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l-GR" sz="2800" dirty="0" smtClean="0"/>
              <a:t>Διερεύνηση επιλεγμένων ανοσολογικών  μηχανισμών πρωτοζωικών παρασίτων με περισσότερες λεπτομέριες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l-GR" sz="2800" dirty="0" smtClean="0"/>
              <a:t>Θα εστιάσουμε στα πρωτόζωα του γένους </a:t>
            </a:r>
            <a:r>
              <a:rPr lang="en-GB" sz="2800" i="1" dirty="0" err="1" smtClean="0"/>
              <a:t>Leishmania</a:t>
            </a:r>
            <a:r>
              <a:rPr lang="en-GB" sz="2800" dirty="0" smtClean="0"/>
              <a:t>  </a:t>
            </a:r>
            <a:r>
              <a:rPr lang="el-GR" sz="2800" dirty="0" smtClean="0"/>
              <a:t>με έμφαση στους αμυντικούς μηχανισμούς σε πειραματικά μοντέλα. </a:t>
            </a:r>
            <a:endParaRPr lang="en-GB" sz="2800" dirty="0"/>
          </a:p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609600"/>
            <a:ext cx="8784976" cy="1143000"/>
          </a:xfrm>
        </p:spPr>
        <p:txBody>
          <a:bodyPr>
            <a:normAutofit/>
          </a:bodyPr>
          <a:lstStyle/>
          <a:p>
            <a:r>
              <a:rPr lang="el-GR" sz="4000" b="1" dirty="0" err="1" smtClean="0"/>
              <a:t>Ανοσοπαρασιτολογία</a:t>
            </a:r>
            <a:endParaRPr lang="en-GB" sz="40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8840"/>
            <a:ext cx="8065839" cy="45365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GB" dirty="0"/>
          </a:p>
          <a:p>
            <a:pPr>
              <a:lnSpc>
                <a:spcPct val="70000"/>
              </a:lnSpc>
            </a:pPr>
            <a:r>
              <a:rPr lang="el-GR" sz="2800" dirty="0" smtClean="0"/>
              <a:t>Ξενιστής</a:t>
            </a:r>
            <a:r>
              <a:rPr lang="en-GB" sz="2800" dirty="0" smtClean="0"/>
              <a:t> – </a:t>
            </a:r>
            <a:r>
              <a:rPr lang="el-GR" sz="2800" dirty="0" smtClean="0">
                <a:solidFill>
                  <a:srgbClr val="FF0000"/>
                </a:solidFill>
              </a:rPr>
              <a:t>ευαίσθητος</a:t>
            </a:r>
            <a:r>
              <a:rPr lang="en-GB" sz="2800" dirty="0" smtClean="0"/>
              <a:t> </a:t>
            </a:r>
            <a:r>
              <a:rPr lang="el-GR" sz="2800" dirty="0" smtClean="0"/>
              <a:t>εάν το παράσιτο επιβιώνει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lnSpc>
                <a:spcPct val="110000"/>
              </a:lnSpc>
            </a:pPr>
            <a:r>
              <a:rPr lang="el-GR" sz="2800" dirty="0" smtClean="0"/>
              <a:t>Ξενιστής </a:t>
            </a:r>
            <a:r>
              <a:rPr lang="en-GB" sz="2800" dirty="0" smtClean="0"/>
              <a:t>- </a:t>
            </a:r>
            <a:r>
              <a:rPr lang="el-GR" sz="2800" dirty="0" smtClean="0">
                <a:solidFill>
                  <a:srgbClr val="FF0000"/>
                </a:solidFill>
              </a:rPr>
              <a:t>ανθεκτικός</a:t>
            </a:r>
            <a:r>
              <a:rPr lang="en-GB" sz="2800" b="1" dirty="0" smtClean="0"/>
              <a:t> </a:t>
            </a:r>
            <a:r>
              <a:rPr lang="el-GR" sz="2800" dirty="0" smtClean="0"/>
              <a:t>εάν</a:t>
            </a:r>
            <a:r>
              <a:rPr lang="en-GB" sz="2800" dirty="0" smtClean="0"/>
              <a:t> </a:t>
            </a:r>
            <a:r>
              <a:rPr lang="el-GR" sz="2800" dirty="0" smtClean="0"/>
              <a:t>το παράσιτο καταστρέφεται από την φυσική ανοσία.</a:t>
            </a:r>
            <a:r>
              <a:rPr lang="en-GB" sz="2800" dirty="0" smtClean="0"/>
              <a:t> </a:t>
            </a:r>
            <a:endParaRPr lang="en-GB" sz="2800" dirty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GB" sz="2800" dirty="0"/>
          </a:p>
          <a:p>
            <a:pPr>
              <a:lnSpc>
                <a:spcPct val="70000"/>
              </a:lnSpc>
              <a:buNone/>
            </a:pPr>
            <a:r>
              <a:rPr lang="el-GR" sz="2800" i="1" dirty="0" smtClean="0">
                <a:solidFill>
                  <a:schemeClr val="accent1">
                    <a:lumMod val="75000"/>
                  </a:schemeClr>
                </a:solidFill>
              </a:rPr>
              <a:t>Παράδειγμα: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l-GR" dirty="0" smtClean="0"/>
              <a:t>Οι άνθρωποι είναι ανθεκτικοί στις </a:t>
            </a:r>
            <a:r>
              <a:rPr lang="el-GR" dirty="0" err="1" smtClean="0"/>
              <a:t>λάρβες</a:t>
            </a:r>
            <a:r>
              <a:rPr lang="el-GR" dirty="0" smtClean="0"/>
              <a:t> (στάδιο νύμφης) του </a:t>
            </a:r>
            <a:r>
              <a:rPr lang="el-GR" dirty="0" err="1" smtClean="0"/>
              <a:t>σχιστοστόματος</a:t>
            </a:r>
            <a:r>
              <a:rPr lang="el-GR" dirty="0" smtClean="0"/>
              <a:t> των πτηνών</a:t>
            </a:r>
            <a:r>
              <a:rPr lang="en-GB" dirty="0" smtClean="0"/>
              <a:t> (</a:t>
            </a:r>
            <a:r>
              <a:rPr lang="el-GR" dirty="0" smtClean="0"/>
              <a:t>π.χ.</a:t>
            </a:r>
            <a:r>
              <a:rPr lang="en-GB" dirty="0" smtClean="0"/>
              <a:t> </a:t>
            </a:r>
            <a:r>
              <a:rPr lang="en-GB" i="1" dirty="0" err="1"/>
              <a:t>Trichobilharzia</a:t>
            </a:r>
            <a:r>
              <a:rPr lang="en-GB" dirty="0"/>
              <a:t>). </a:t>
            </a:r>
            <a:r>
              <a:rPr lang="el-GR" dirty="0" smtClean="0"/>
              <a:t>Τα παράσιτα σκοτώνονται ταχύτατα</a:t>
            </a:r>
            <a:r>
              <a:rPr lang="en-GB" dirty="0" smtClean="0"/>
              <a:t>,</a:t>
            </a:r>
            <a:r>
              <a:rPr lang="el-GR" dirty="0" smtClean="0"/>
              <a:t> και η προκαλούμενη φλεγμονή δημιουργεί κνησμό που ονομάζεται </a:t>
            </a:r>
            <a:r>
              <a:rPr lang="el-GR" dirty="0" err="1" smtClean="0"/>
              <a:t>κερκάρια</a:t>
            </a:r>
            <a:r>
              <a:rPr lang="el-GR" dirty="0" smtClean="0"/>
              <a:t> δερματίτιδα (η κνησμός των κολυμβητών)</a:t>
            </a:r>
            <a:r>
              <a:rPr lang="en-GB" dirty="0" smtClean="0"/>
              <a:t>. </a:t>
            </a:r>
            <a:r>
              <a:rPr lang="el-GR" dirty="0" smtClean="0"/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l-GR" dirty="0" smtClean="0"/>
              <a:t>Στον φυσικό ξενιστή</a:t>
            </a:r>
            <a:r>
              <a:rPr lang="en-GB" dirty="0" smtClean="0"/>
              <a:t> </a:t>
            </a:r>
            <a:r>
              <a:rPr lang="el-GR" dirty="0" smtClean="0"/>
              <a:t>(πάπια)</a:t>
            </a:r>
            <a:r>
              <a:rPr lang="en-GB" dirty="0" smtClean="0"/>
              <a:t>,</a:t>
            </a:r>
            <a:r>
              <a:rPr lang="el-GR" dirty="0" smtClean="0"/>
              <a:t> οι </a:t>
            </a:r>
            <a:r>
              <a:rPr lang="el-GR" dirty="0" err="1" smtClean="0"/>
              <a:t>λάρβες</a:t>
            </a:r>
            <a:r>
              <a:rPr lang="el-GR" dirty="0" smtClean="0"/>
              <a:t> αναπτύσσονται σε ενήλικα σκουλήκια και εγκαθιστούν μόλυνση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22886" name="Picture 6" descr="j01917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97850" y="1484784"/>
            <a:ext cx="946150" cy="965200"/>
          </a:xfrm>
          <a:noFill/>
          <a:ln/>
        </p:spPr>
      </p:pic>
      <p:pic>
        <p:nvPicPr>
          <p:cNvPr id="122888" name="Picture 8" descr="j021127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2708920"/>
            <a:ext cx="1012825" cy="1011238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err="1" smtClean="0"/>
              <a:t>Ανοσοπαρασιτολογία</a:t>
            </a:r>
            <a:endParaRPr lang="en-GB" sz="400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8461375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70000"/>
              </a:lnSpc>
            </a:pPr>
            <a:endParaRPr lang="en-GB" sz="800" dirty="0"/>
          </a:p>
          <a:p>
            <a:pPr>
              <a:lnSpc>
                <a:spcPct val="70000"/>
              </a:lnSpc>
            </a:pPr>
            <a:endParaRPr lang="en-GB" sz="800" dirty="0"/>
          </a:p>
          <a:p>
            <a:pPr>
              <a:lnSpc>
                <a:spcPct val="110000"/>
              </a:lnSpc>
            </a:pPr>
            <a:r>
              <a:rPr lang="el-GR" sz="2800" b="1" dirty="0" err="1" smtClean="0">
                <a:solidFill>
                  <a:schemeClr val="tx2"/>
                </a:solidFill>
              </a:rPr>
              <a:t>Αυτοίαση</a:t>
            </a:r>
            <a:r>
              <a:rPr lang="el-GR" sz="2800" b="1" dirty="0" smtClean="0">
                <a:solidFill>
                  <a:schemeClr val="tx2"/>
                </a:solidFill>
              </a:rPr>
              <a:t> –</a:t>
            </a:r>
            <a:r>
              <a:rPr lang="en-GB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/>
              <a:t>συμβαίνει όταν τα παράσιτα εγκαθίστανται αλλά τελικά αποβάλλονται π</a:t>
            </a:r>
            <a:r>
              <a:rPr lang="en-GB" sz="2800" dirty="0" smtClean="0"/>
              <a:t>.</a:t>
            </a:r>
            <a:r>
              <a:rPr lang="el-GR" sz="2800" dirty="0" smtClean="0"/>
              <a:t>χ</a:t>
            </a:r>
            <a:r>
              <a:rPr lang="en-GB" sz="2800" dirty="0" smtClean="0"/>
              <a:t>., </a:t>
            </a:r>
            <a:r>
              <a:rPr lang="en-GB" sz="2800" i="1" dirty="0" err="1"/>
              <a:t>Nippostrongylus</a:t>
            </a:r>
            <a:r>
              <a:rPr lang="en-GB" sz="2800" i="1" dirty="0"/>
              <a:t> </a:t>
            </a:r>
            <a:r>
              <a:rPr lang="en-GB" sz="2800" i="1" dirty="0" err="1" smtClean="0"/>
              <a:t>brasiliensis</a:t>
            </a:r>
            <a:r>
              <a:rPr lang="en-GB" sz="2800" dirty="0" smtClean="0"/>
              <a:t>.</a:t>
            </a:r>
            <a:r>
              <a:rPr lang="en-GB" sz="2800" dirty="0"/>
              <a:t>	</a:t>
            </a:r>
          </a:p>
          <a:p>
            <a:pPr>
              <a:lnSpc>
                <a:spcPct val="110000"/>
              </a:lnSpc>
            </a:pPr>
            <a:r>
              <a:rPr lang="el-GR" sz="2800" dirty="0" smtClean="0"/>
              <a:t>Τα ενήλικα</a:t>
            </a:r>
            <a:r>
              <a:rPr lang="en-GB" sz="2800" dirty="0" smtClean="0"/>
              <a:t> </a:t>
            </a:r>
            <a:r>
              <a:rPr lang="en-GB" sz="2800" i="1" dirty="0" err="1" smtClean="0"/>
              <a:t>Nippostrongylus</a:t>
            </a:r>
            <a:r>
              <a:rPr lang="en-GB" sz="2800" dirty="0" smtClean="0"/>
              <a:t> </a:t>
            </a:r>
            <a:r>
              <a:rPr lang="el-GR" sz="2800" dirty="0" smtClean="0"/>
              <a:t>απελευθερώνουν 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προστατευτικά αντιγόνα</a:t>
            </a:r>
            <a:r>
              <a:rPr lang="en-GB" sz="2800" dirty="0" smtClean="0"/>
              <a:t> </a:t>
            </a:r>
            <a:r>
              <a:rPr lang="el-GR" sz="2800" dirty="0" smtClean="0"/>
              <a:t>τα οποία δεν είναι ειδικά για τα ενήλικα παράσιτα. Αυτό έχει σαν αποτέλεσμα τα αντισώματα να αναγνωρίζουν στόχους τόσο στα ενήλικα όσο και στις μολυσματικές </a:t>
            </a:r>
            <a:r>
              <a:rPr lang="el-GR" sz="2800" dirty="0" err="1" smtClean="0"/>
              <a:t>λάρβες</a:t>
            </a:r>
            <a:r>
              <a:rPr lang="el-GR" sz="2800" dirty="0" smtClean="0"/>
              <a:t> που μεταναστεύουν στους ιστούς.</a:t>
            </a:r>
            <a:endParaRPr lang="en-GB" sz="2800" dirty="0"/>
          </a:p>
          <a:p>
            <a:pPr>
              <a:lnSpc>
                <a:spcPct val="110000"/>
              </a:lnSpc>
            </a:pPr>
            <a:r>
              <a:rPr lang="el-GR" sz="2800" dirty="0" smtClean="0"/>
              <a:t>Σε συνθήκες συνακόλουθης μόλυνσης (</a:t>
            </a:r>
            <a:r>
              <a:rPr lang="en-US" sz="2800" dirty="0" smtClean="0"/>
              <a:t>concomitant immunity)</a:t>
            </a:r>
            <a:r>
              <a:rPr lang="en-GB" sz="2800" dirty="0" smtClean="0"/>
              <a:t>, </a:t>
            </a:r>
            <a:r>
              <a:rPr lang="el-GR" sz="2800" dirty="0" smtClean="0"/>
              <a:t>είναι πιθανό πληθυσμός παρασίτων να εγκατασταθεί στο έντερο όπου είναι ικανά να επιβιώσουν και να ανταπεξέλθουν στις δυσμενείς ανοσολογικές συνθήκες</a:t>
            </a:r>
            <a:r>
              <a:rPr lang="en-GB" sz="2800" dirty="0" smtClean="0"/>
              <a:t>. </a:t>
            </a:r>
            <a:r>
              <a:rPr lang="el-GR" sz="2800" dirty="0" smtClean="0"/>
              <a:t>Μορφολογικά αυτά τα παράσιτα είναι αδύναμα και λιγότερο </a:t>
            </a:r>
            <a:r>
              <a:rPr lang="el-GR" sz="2800" dirty="0" err="1" smtClean="0"/>
              <a:t>ανοσογονικά</a:t>
            </a:r>
            <a:r>
              <a:rPr lang="el-GR" sz="2800" dirty="0" smtClean="0"/>
              <a:t> από τα κανονικά σκουλήκια.</a:t>
            </a:r>
            <a:r>
              <a:rPr lang="en-GB" sz="2800" dirty="0"/>
              <a:t>		</a:t>
            </a:r>
          </a:p>
        </p:txBody>
      </p:sp>
      <p:pic>
        <p:nvPicPr>
          <p:cNvPr id="123908" name="Picture 4" descr="http://www.bio.ic.ac.uk/research/selkirk/selk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0" y="1916113"/>
            <a:ext cx="9144000" cy="4941887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803176"/>
          </a:xfrm>
        </p:spPr>
        <p:txBody>
          <a:bodyPr>
            <a:normAutofit/>
          </a:bodyPr>
          <a:lstStyle/>
          <a:p>
            <a:r>
              <a:rPr lang="el-GR" sz="4000" b="1" dirty="0" err="1" smtClean="0"/>
              <a:t>Ανοσοπαρασιτολογία</a:t>
            </a:r>
            <a:endParaRPr lang="en-GB" sz="4000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4" y="1628800"/>
            <a:ext cx="8209855" cy="4248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dirty="0" smtClean="0"/>
              <a:t>Τα παράσιτα έχουν μεγάλη ιατρική και κτηνιατρική σημασία γιατί με επιτυχία προσαρμόζονται στην φυσική και επίκτητη ανοσία του ξενιστή</a:t>
            </a:r>
            <a:r>
              <a:rPr lang="en-GB" sz="2800" dirty="0" smtClean="0"/>
              <a:t>.  </a:t>
            </a:r>
            <a:r>
              <a:rPr lang="el-GR" sz="2800" dirty="0" smtClean="0"/>
              <a:t>Π.χ. μαλάρια</a:t>
            </a:r>
            <a:r>
              <a:rPr lang="en-GB" sz="2800" dirty="0" smtClean="0"/>
              <a:t> </a:t>
            </a:r>
            <a:r>
              <a:rPr lang="en-GB" sz="2800" i="1" dirty="0"/>
              <a:t>(Plasmodium</a:t>
            </a:r>
            <a:r>
              <a:rPr lang="en-GB" sz="2800" dirty="0"/>
              <a:t> spp.) &amp; </a:t>
            </a:r>
            <a:r>
              <a:rPr lang="el-GR" sz="2800" dirty="0" smtClean="0"/>
              <a:t>λεϊσμανιάσεις (</a:t>
            </a:r>
            <a:r>
              <a:rPr lang="en-US" sz="2800" i="1" dirty="0" err="1" smtClean="0"/>
              <a:t>Leishmania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spp</a:t>
            </a:r>
            <a:r>
              <a:rPr lang="en-US" sz="2800" dirty="0" smtClean="0"/>
              <a:t>)</a:t>
            </a:r>
            <a:r>
              <a:rPr lang="en-GB" sz="2800" dirty="0" smtClean="0"/>
              <a:t>.</a:t>
            </a: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l-GR" sz="2800" dirty="0" smtClean="0"/>
              <a:t>Η ευαισθησία στον ξενιστή σε ένα παράσιτο εξαρτάται από την γενετική προδιάθεση, την ηλικία, την διατροφή, την ορμονική κατάσταση και άλλες παραμέτρους του ατόμου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24935" name="Picture 7" descr="j02807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5229200"/>
            <a:ext cx="1385888" cy="1333500"/>
          </a:xfrm>
          <a:noFill/>
          <a:ln/>
        </p:spPr>
      </p:pic>
      <p:pic>
        <p:nvPicPr>
          <p:cNvPr id="124937" name="Picture 9" descr="j02111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164288" y="4876800"/>
            <a:ext cx="1552671" cy="1981200"/>
          </a:xfrm>
          <a:noFill/>
          <a:ln/>
        </p:spPr>
      </p:pic>
      <p:pic>
        <p:nvPicPr>
          <p:cNvPr id="124939" name="Picture 11" descr="j01305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157192"/>
            <a:ext cx="3456384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947192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Ανοσοπαρασιτολογία</a:t>
            </a:r>
            <a:endParaRPr lang="en-GB" sz="40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72816"/>
            <a:ext cx="8461375" cy="4392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dirty="0" smtClean="0"/>
              <a:t>Σε σχεδόν όλες τις περιπτώσεις</a:t>
            </a:r>
            <a:r>
              <a:rPr lang="en-GB" sz="2800" dirty="0" smtClean="0"/>
              <a:t>, </a:t>
            </a:r>
            <a:r>
              <a:rPr lang="el-GR" sz="2800" dirty="0" smtClean="0"/>
              <a:t>επάγονται ανοσολογικές αποκρίσεις τόσο ενάντια πρωτοζώων όσο και ενάντια ελμίνθων</a:t>
            </a:r>
            <a:r>
              <a:rPr lang="en-GB" sz="2800" dirty="0" smtClean="0"/>
              <a:t>.  </a:t>
            </a:r>
            <a:endParaRPr lang="en-GB" sz="2800" dirty="0"/>
          </a:p>
          <a:p>
            <a:pPr>
              <a:lnSpc>
                <a:spcPct val="80000"/>
              </a:lnSpc>
            </a:pPr>
            <a:r>
              <a:rPr lang="el-GR" sz="2800" dirty="0" smtClean="0"/>
              <a:t>Αποδείξεις: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dirty="0"/>
              <a:t>(1) </a:t>
            </a:r>
            <a:r>
              <a:rPr lang="el-GR" dirty="0" smtClean="0"/>
              <a:t>Η συχνότητα των παρασιτικών μολύνσεων μειώνεται με την ηλικία</a:t>
            </a:r>
            <a:r>
              <a:rPr lang="en-GB" dirty="0" smtClean="0"/>
              <a:t>.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(2) </a:t>
            </a:r>
            <a:r>
              <a:rPr lang="el-GR" dirty="0" err="1" smtClean="0"/>
              <a:t>Ανοσοκατεσταλμένα</a:t>
            </a:r>
            <a:r>
              <a:rPr lang="el-GR" dirty="0" smtClean="0"/>
              <a:t> άτομα υποκύπτουν ταχύτατα σε παρασιτικές μολύνσεις</a:t>
            </a:r>
            <a:r>
              <a:rPr lang="en-GB" dirty="0" smtClean="0"/>
              <a:t>.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(3) </a:t>
            </a:r>
            <a:r>
              <a:rPr lang="el-GR" dirty="0" smtClean="0"/>
              <a:t>Η επίκτητη ανοσία αποδείχτηκε σε πειραματικά μοντέλα (π.χ. </a:t>
            </a:r>
            <a:r>
              <a:rPr lang="el-GR" dirty="0" err="1" smtClean="0"/>
              <a:t>αιμομηκτικές</a:t>
            </a:r>
            <a:r>
              <a:rPr lang="el-GR" dirty="0" smtClean="0"/>
              <a:t> σειρές ποντικών)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Ανοσοπαθολογία</a:t>
            </a:r>
            <a:endParaRPr lang="en-GB" sz="2800" b="1" i="1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81200"/>
            <a:ext cx="7921625" cy="44001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l-GR" sz="2800" dirty="0" smtClean="0"/>
              <a:t>Τα παράσιτα μπορούν να προκαλέσουν άμεσες βλάβες στον ξενιστή με πολλούς τρόπους</a:t>
            </a:r>
            <a:r>
              <a:rPr lang="en-GB" sz="2800" dirty="0" smtClean="0"/>
              <a:t>: </a:t>
            </a:r>
            <a:endParaRPr lang="en-GB" sz="2800" dirty="0"/>
          </a:p>
          <a:p>
            <a:pPr>
              <a:lnSpc>
                <a:spcPct val="120000"/>
              </a:lnSpc>
            </a:pPr>
            <a:r>
              <a:rPr lang="el-GR" sz="2800" dirty="0" smtClean="0">
                <a:solidFill>
                  <a:schemeClr val="tx2"/>
                </a:solidFill>
              </a:rPr>
              <a:t>Ανταγωνίζονται</a:t>
            </a:r>
            <a:r>
              <a:rPr lang="en-GB" sz="2800" dirty="0" smtClean="0"/>
              <a:t> </a:t>
            </a:r>
            <a:r>
              <a:rPr lang="el-GR" sz="2800" dirty="0" smtClean="0"/>
              <a:t>για θρεπτικά συστατικά</a:t>
            </a:r>
            <a:r>
              <a:rPr lang="en-GB" sz="2800" dirty="0" smtClean="0"/>
              <a:t> (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n-GB" sz="2800" dirty="0"/>
              <a:t>tapeworms).</a:t>
            </a:r>
          </a:p>
          <a:p>
            <a:pPr>
              <a:lnSpc>
                <a:spcPct val="120000"/>
              </a:lnSpc>
            </a:pPr>
            <a:r>
              <a:rPr lang="el-GR" sz="2800" dirty="0" smtClean="0">
                <a:solidFill>
                  <a:schemeClr val="tx2"/>
                </a:solidFill>
              </a:rPr>
              <a:t>Καταστρέφουν </a:t>
            </a:r>
            <a:r>
              <a:rPr lang="el-GR" sz="2800" dirty="0" smtClean="0"/>
              <a:t>ιστούς </a:t>
            </a:r>
            <a:r>
              <a:rPr lang="en-GB" sz="2800" dirty="0" smtClean="0"/>
              <a:t>(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l-GR" sz="2800" dirty="0" err="1" smtClean="0"/>
              <a:t>Υδατύδωση</a:t>
            </a:r>
            <a:r>
              <a:rPr lang="en-GB" sz="2800" dirty="0" smtClean="0"/>
              <a:t>)</a:t>
            </a:r>
            <a:r>
              <a:rPr lang="el-GR" sz="2800" dirty="0" smtClean="0"/>
              <a:t> ή </a:t>
            </a:r>
            <a:r>
              <a:rPr lang="el-GR" sz="2800" dirty="0" smtClean="0">
                <a:solidFill>
                  <a:schemeClr val="tx2"/>
                </a:solidFill>
              </a:rPr>
              <a:t>καταστρέφουν</a:t>
            </a:r>
            <a:r>
              <a:rPr lang="en-GB" sz="2800" dirty="0" smtClean="0"/>
              <a:t> </a:t>
            </a:r>
            <a:r>
              <a:rPr lang="el-GR" sz="2800" dirty="0" smtClean="0"/>
              <a:t>κύτταρα</a:t>
            </a:r>
            <a:r>
              <a:rPr lang="en-GB" sz="2800" dirty="0" smtClean="0"/>
              <a:t> (</a:t>
            </a:r>
            <a:r>
              <a:rPr lang="el-GR" sz="2800" dirty="0" smtClean="0"/>
              <a:t>π.χ. μαλάρια</a:t>
            </a:r>
            <a:r>
              <a:rPr lang="en-GB" sz="2800" dirty="0" smtClean="0"/>
              <a:t>, </a:t>
            </a:r>
            <a:r>
              <a:rPr lang="el-GR" sz="2800" dirty="0" err="1" smtClean="0"/>
              <a:t>αγκυλοστόματα</a:t>
            </a:r>
            <a:r>
              <a:rPr lang="el-GR" sz="2800" dirty="0" smtClean="0"/>
              <a:t>, </a:t>
            </a:r>
            <a:r>
              <a:rPr lang="el-GR" sz="2800" dirty="0" err="1" smtClean="0"/>
              <a:t>σχιστοστόματα</a:t>
            </a:r>
            <a:r>
              <a:rPr lang="el-GR" sz="2800" dirty="0" smtClean="0"/>
              <a:t>:</a:t>
            </a:r>
            <a:r>
              <a:rPr lang="en-GB" sz="2800" dirty="0" smtClean="0"/>
              <a:t> </a:t>
            </a:r>
            <a:r>
              <a:rPr lang="el-GR" sz="2800" dirty="0" smtClean="0"/>
              <a:t>τρέφονται πάνω η προκαλούν καταστροφή κυττάρων</a:t>
            </a:r>
            <a:r>
              <a:rPr lang="en-GB" sz="2800" dirty="0" smtClean="0"/>
              <a:t> </a:t>
            </a:r>
            <a:r>
              <a:rPr lang="en-GB" sz="2800" dirty="0"/>
              <a:t>= </a:t>
            </a:r>
            <a:r>
              <a:rPr lang="el-GR" sz="2800" dirty="0" smtClean="0"/>
              <a:t>αναιμία</a:t>
            </a:r>
            <a:r>
              <a:rPr lang="en-GB" sz="2800" dirty="0" smtClean="0"/>
              <a:t>).</a:t>
            </a:r>
            <a:endParaRPr lang="en-GB" sz="2800" dirty="0"/>
          </a:p>
          <a:p>
            <a:pPr>
              <a:lnSpc>
                <a:spcPct val="120000"/>
              </a:lnSpc>
            </a:pPr>
            <a:r>
              <a:rPr lang="el-GR" sz="2800" dirty="0" smtClean="0">
                <a:solidFill>
                  <a:schemeClr val="tx2"/>
                </a:solidFill>
              </a:rPr>
              <a:t>Μηχανική απόφραξη</a:t>
            </a:r>
            <a:r>
              <a:rPr lang="en-GB" sz="2800" dirty="0" smtClean="0"/>
              <a:t> (</a:t>
            </a:r>
            <a:r>
              <a:rPr lang="el-GR" sz="2800" dirty="0" smtClean="0"/>
              <a:t>π.χ.</a:t>
            </a:r>
            <a:r>
              <a:rPr lang="en-GB" sz="2800" dirty="0" smtClean="0"/>
              <a:t> </a:t>
            </a:r>
            <a:r>
              <a:rPr lang="en-GB" sz="2800" i="1" dirty="0" err="1"/>
              <a:t>Ascaris</a:t>
            </a:r>
            <a:r>
              <a:rPr lang="en-GB" sz="2800" dirty="0"/>
              <a:t> </a:t>
            </a:r>
            <a:r>
              <a:rPr lang="el-GR" sz="2800" dirty="0" smtClean="0"/>
              <a:t>στο έντερο</a:t>
            </a:r>
            <a:r>
              <a:rPr lang="en-GB" sz="2800" dirty="0" smtClean="0"/>
              <a:t>). </a:t>
            </a:r>
            <a:endParaRPr lang="en-GB" sz="2800" dirty="0"/>
          </a:p>
          <a:p>
            <a:pPr>
              <a:lnSpc>
                <a:spcPct val="120000"/>
              </a:lnSpc>
            </a:pPr>
            <a:r>
              <a:rPr lang="el-GR" sz="2800" dirty="0" smtClean="0"/>
              <a:t>Εντούτοις</a:t>
            </a:r>
            <a:r>
              <a:rPr lang="en-GB" sz="2800" dirty="0" smtClean="0"/>
              <a:t>, </a:t>
            </a:r>
            <a:r>
              <a:rPr lang="el-GR" sz="2800" dirty="0" smtClean="0"/>
              <a:t>οξείας φάσης νοσήματα συχνά έχουν ειδική</a:t>
            </a:r>
            <a:r>
              <a:rPr lang="en-GB" sz="2800" dirty="0" smtClean="0"/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ανοσολογική και φλεγμονώδη απόκριση</a:t>
            </a:r>
            <a:r>
              <a:rPr lang="en-GB" sz="2800" dirty="0" smtClean="0">
                <a:solidFill>
                  <a:schemeClr val="tx2"/>
                </a:solidFill>
              </a:rPr>
              <a:t>. </a:t>
            </a:r>
            <a:endParaRPr lang="en-GB" sz="2800" i="1" dirty="0">
              <a:solidFill>
                <a:schemeClr val="tx2"/>
              </a:solidFill>
            </a:endParaRPr>
          </a:p>
        </p:txBody>
      </p:sp>
      <p:pic>
        <p:nvPicPr>
          <p:cNvPr id="25602" name="Picture 2" descr="j0303465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40650" y="1989138"/>
            <a:ext cx="1403350" cy="1009650"/>
          </a:xfrm>
          <a:noFill/>
          <a:ln/>
        </p:spPr>
      </p:pic>
      <p:pic>
        <p:nvPicPr>
          <p:cNvPr id="25604" name="Picture 4" descr="j01047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4368" y="3933056"/>
            <a:ext cx="1042987" cy="1154113"/>
          </a:xfrm>
          <a:noFill/>
          <a:ln/>
        </p:spPr>
      </p:pic>
      <p:pic>
        <p:nvPicPr>
          <p:cNvPr id="25606" name="Picture 6" descr="j01992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738"/>
            <a:ext cx="1116013" cy="11620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2060</TotalTime>
  <Words>2222</Words>
  <Application>Microsoft Office PowerPoint</Application>
  <PresentationFormat>On-screen Show (4:3)</PresentationFormat>
  <Paragraphs>191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Ανοσολογική Απόκριση και Διαφυγή παρασίτων</vt:lpstr>
      <vt:lpstr>Προλεγόμενα</vt:lpstr>
      <vt:lpstr>Εκπαιδευτικός Στόχος </vt:lpstr>
      <vt:lpstr>Εισαγωγή. </vt:lpstr>
      <vt:lpstr>Ανοσοπαρασιτολογία</vt:lpstr>
      <vt:lpstr>Ανοσοπαρασιτολογία</vt:lpstr>
      <vt:lpstr>Ανοσοπαρασιτολογία</vt:lpstr>
      <vt:lpstr>Ανοσοπαρασιτολογία</vt:lpstr>
      <vt:lpstr>Ανοσοπαθολογία</vt:lpstr>
      <vt:lpstr>Ανοσοπαθολογία.</vt:lpstr>
      <vt:lpstr>Ανοσοπαθολογία</vt:lpstr>
      <vt:lpstr>Ανοσολογική απόκριση σπονδυλωτών σε πρωτόζωα.</vt:lpstr>
      <vt:lpstr>Ανοσολογική απόκριση σπονδυλωτών σε πρωτόζωα παράσιτα.</vt:lpstr>
      <vt:lpstr>Ανοσολογική απόκριση σπονδυλωτών σε πρωτόζωα παράσιτα.</vt:lpstr>
      <vt:lpstr>Ανοσολογικές αποκρίσεις ασπόνδυλων σε πρωτόζωα παράσιτα.</vt:lpstr>
      <vt:lpstr>Ανοσολογική απόκριση σπονδυλωτών σε λοιμώξεις με έλμινθες. </vt:lpstr>
      <vt:lpstr>Ανοσολογική απόκριση σπονδυλωτών σε λοιμώξεις με έλμινθες. </vt:lpstr>
      <vt:lpstr>Ανοσολογική απόκριση σπονδυλωτών σε λοιμώξεις με έλμινθες. </vt:lpstr>
      <vt:lpstr>Ανοσολογική απόκριση σπονδυλωτών σε λοιμώξεις με έλμινθες. </vt:lpstr>
      <vt:lpstr>Ανοσολογικές αποκρίσεις ασπόνδυλων σε έλμινθες.</vt:lpstr>
      <vt:lpstr>Ανοσολογική διαφυγή παρασίτων – Στρατηγικές διαφυγής.</vt:lpstr>
      <vt:lpstr>Στρατηγικές ανοσολογικής αποφυγής των πρωτοζώων. </vt:lpstr>
      <vt:lpstr> Στρατηγικές ανοσολογικής αποφυγής των πρωτοζώων.</vt:lpstr>
      <vt:lpstr>Στρατηγικές ανοσολογικής αποφυγής των πρωτοζώων . </vt:lpstr>
      <vt:lpstr>Στρατηγικές ανοσολογικής αποφυγής των πρωτοζώων</vt:lpstr>
      <vt:lpstr>Στρατηγικές ανοσολογικής αποφυγής των πρωτοζώων  </vt:lpstr>
      <vt:lpstr>Στρατηγικές ανοσολογικής αποφυγής των πρωτοζώων</vt:lpstr>
      <vt:lpstr>Στρατηγικές ανοσολογικής αποφυγής των πρωτοζώων. </vt:lpstr>
      <vt:lpstr>Στρατηγικές ανοσολογικής αποφυγής ελμίνθων. </vt:lpstr>
      <vt:lpstr> Στρατηγικές ανοσολογικής αποφυγής ελμίνθων. </vt:lpstr>
      <vt:lpstr>Στρατηγικές ανοσολογικής αποφυγής ελμίνθων.  </vt:lpstr>
      <vt:lpstr>Στρατηγικές ανοσολογικής αποφυγής ελμίνθων. </vt:lpstr>
      <vt:lpstr> Στρατηγικές ανοσολογικής αποφυγής ελμίνθων.</vt:lpstr>
      <vt:lpstr>Στρατηγικές ανοσολογικής αποφυγής ελμίνθων. </vt:lpstr>
      <vt:lpstr>Στρατηγικές ανοσολογικής αποφυγής ελμίνθων. </vt:lpstr>
      <vt:lpstr> Στρατηγικές ανοσολογικής αποφυγής ελμίνθων.</vt:lpstr>
      <vt:lpstr> </vt:lpstr>
      <vt:lpstr>Στρατηγικές ανοσολογικής αποφυγής ελμίνθων σε ασπόνδυλα.</vt:lpstr>
      <vt:lpstr>Στρατηγική ανοσολογικής αποφυγής υμενοπτέρων</vt:lpstr>
      <vt:lpstr>Στρατηγική ανοσολογικής αποφυγής υμενοπτέρων.</vt:lpstr>
      <vt:lpstr>Στρατηγικές αποφυγής παρασίτων στα ασπόνδυλα. </vt:lpstr>
      <vt:lpstr>Στρατηγικές αποφυγής εκτοπαρασίτων σε σπονδυλωτά. </vt:lpstr>
      <vt:lpstr>Περίληψη</vt:lpstr>
      <vt:lpstr>Επόμενη ενότητα</vt:lpstr>
    </vt:vector>
  </TitlesOfParts>
  <Company>University of Wales, Aberystwyth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Evasion of Immunity I</dc:title>
  <dc:creator>Staff and Students of UWA</dc:creator>
  <cp:lastModifiedBy>Human01</cp:lastModifiedBy>
  <cp:revision>172</cp:revision>
  <cp:lastPrinted>1601-01-01T00:00:00Z</cp:lastPrinted>
  <dcterms:created xsi:type="dcterms:W3CDTF">2002-11-05T14:38:50Z</dcterms:created>
  <dcterms:modified xsi:type="dcterms:W3CDTF">2014-03-24T10:56:09Z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