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6710F951-BFF3-4217-BF34-C49D265986F2}" type="datetimeFigureOut">
              <a:rPr lang="el-GR" smtClean="0"/>
              <a:t>23/1/2024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6710F951-BFF3-4217-BF34-C49D265986F2}" type="datetimeFigureOut">
              <a:rPr lang="el-GR" smtClean="0"/>
              <a:t>23/1/2024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6710F951-BFF3-4217-BF34-C49D265986F2}" type="datetimeFigureOut">
              <a:rPr lang="el-GR" smtClean="0"/>
              <a:t>23/1/2024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6710F951-BFF3-4217-BF34-C49D265986F2}" type="datetimeFigureOut">
              <a:rPr lang="el-GR" smtClean="0"/>
              <a:t>23/1/2024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710F951-BFF3-4217-BF34-C49D265986F2}" type="datetimeFigureOut">
              <a:rPr lang="el-GR" smtClean="0"/>
              <a:t>23/1/2024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710F951-BFF3-4217-BF34-C49D265986F2}" type="datetimeFigureOut">
              <a:rPr lang="el-GR" smtClean="0"/>
              <a:t>23/1/2024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6710F951-BFF3-4217-BF34-C49D265986F2}" type="datetimeFigureOut">
              <a:rPr lang="el-GR" smtClean="0"/>
              <a:t>23/1/2024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6710F951-BFF3-4217-BF34-C49D265986F2}" type="datetimeFigureOut">
              <a:rPr lang="el-GR" smtClean="0"/>
              <a:t>23/1/2024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10F951-BFF3-4217-BF34-C49D265986F2}" type="datetimeFigureOut">
              <a:rPr lang="el-GR" smtClean="0"/>
              <a:t>23/1/2024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BE6A7D4-B270-402F-AF35-5F076E6F51D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smtClean="0"/>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710F951-BFF3-4217-BF34-C49D265986F2}" type="datetimeFigureOut">
              <a:rPr lang="el-GR" smtClean="0"/>
              <a:t>23/1/2024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BE6A7D4-B270-402F-AF35-5F076E6F51DC}"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8" name="Date Placeholder 7"/>
          <p:cNvSpPr>
            <a:spLocks noGrp="1"/>
          </p:cNvSpPr>
          <p:nvPr>
            <p:ph type="dt" sz="half" idx="10"/>
          </p:nvPr>
        </p:nvSpPr>
        <p:spPr/>
        <p:txBody>
          <a:bodyPr/>
          <a:lstStyle/>
          <a:p>
            <a:fld id="{6710F951-BFF3-4217-BF34-C49D265986F2}" type="datetimeFigureOut">
              <a:rPr lang="el-GR" smtClean="0"/>
              <a:t>23/1/2024</a:t>
            </a:fld>
            <a:endParaRPr lang="el-GR"/>
          </a:p>
        </p:txBody>
      </p:sp>
      <p:sp>
        <p:nvSpPr>
          <p:cNvPr id="9" name="Slide Number Placeholder 8"/>
          <p:cNvSpPr>
            <a:spLocks noGrp="1"/>
          </p:cNvSpPr>
          <p:nvPr>
            <p:ph type="sldNum" sz="quarter" idx="11"/>
          </p:nvPr>
        </p:nvSpPr>
        <p:spPr/>
        <p:txBody>
          <a:bodyPr/>
          <a:lstStyle/>
          <a:p>
            <a:fld id="{4BE6A7D4-B270-402F-AF35-5F076E6F51DC}"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BE6A7D4-B270-402F-AF35-5F076E6F51DC}"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710F951-BFF3-4217-BF34-C49D265986F2}" type="datetimeFigureOut">
              <a:rPr lang="el-GR" smtClean="0"/>
              <a:t>23/1/2024</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1520" y="2708920"/>
            <a:ext cx="7543800" cy="2593975"/>
          </a:xfrm>
        </p:spPr>
        <p:txBody>
          <a:bodyPr>
            <a:normAutofit fontScale="90000"/>
          </a:bodyPr>
          <a:lstStyle/>
          <a:p>
            <a:r>
              <a:rPr lang="el-GR" sz="5400" dirty="0" smtClean="0"/>
              <a:t>ΘΕΜΑΤΑ ΣΥΓΧΡΟΝΗΣ ΚΥΤΤΑΡΙΚΗΣ ΒΙΟΛΟΓΙΑΣ ΕΡΓΑΣΤΗΡΙΟ</a:t>
            </a:r>
            <a:br>
              <a:rPr lang="el-GR" sz="5400" dirty="0" smtClean="0"/>
            </a:br>
            <a:r>
              <a:rPr lang="el-GR" sz="5400" dirty="0" smtClean="0"/>
              <a:t/>
            </a:r>
            <a:br>
              <a:rPr lang="el-GR" sz="5400" dirty="0" smtClean="0"/>
            </a:br>
            <a:r>
              <a:rPr lang="el-GR" sz="5400" dirty="0"/>
              <a:t/>
            </a:r>
            <a:br>
              <a:rPr lang="el-GR" sz="5400" dirty="0"/>
            </a:br>
            <a:r>
              <a:rPr lang="el-GR" sz="2400" dirty="0" err="1" smtClean="0"/>
              <a:t>Μπουντούρης</a:t>
            </a:r>
            <a:r>
              <a:rPr lang="el-GR" sz="2400" dirty="0" smtClean="0"/>
              <a:t>-Βουδούρης Νικόλαος</a:t>
            </a:r>
            <a:endParaRPr lang="el-GR" sz="5400" dirty="0"/>
          </a:p>
        </p:txBody>
      </p:sp>
    </p:spTree>
    <p:extLst>
      <p:ext uri="{BB962C8B-B14F-4D97-AF65-F5344CB8AC3E}">
        <p14:creationId xmlns:p14="http://schemas.microsoft.com/office/powerpoint/2010/main" val="289393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Όσμωση- Διάχυση</a:t>
            </a:r>
            <a:endParaRPr lang="el-GR" dirty="0"/>
          </a:p>
        </p:txBody>
      </p:sp>
      <p:sp>
        <p:nvSpPr>
          <p:cNvPr id="7" name="Θέση περιεχομένου 6"/>
          <p:cNvSpPr>
            <a:spLocks noGrp="1"/>
          </p:cNvSpPr>
          <p:nvPr>
            <p:ph idx="1"/>
          </p:nvPr>
        </p:nvSpPr>
        <p:spPr>
          <a:solidFill>
            <a:schemeClr val="bg1"/>
          </a:solidFill>
        </p:spPr>
        <p:txBody>
          <a:bodyPr/>
          <a:lstStyle/>
          <a:p>
            <a:r>
              <a:rPr lang="el-GR" dirty="0">
                <a:solidFill>
                  <a:schemeClr val="accent5">
                    <a:lumMod val="50000"/>
                  </a:schemeClr>
                </a:solidFill>
              </a:rPr>
              <a:t>Όσμωση: </a:t>
            </a:r>
            <a:r>
              <a:rPr lang="el-GR" dirty="0"/>
              <a:t>Η ώσμωση είναι μια φυσική διαδικασία κατά την οποία ο διαλύτης κινείται, αυθόρμητα, μέσω μεμβράνης που είναι διαπερατή για τα μόριά του όχι όμως και για τα μόρια της διαλυμένης ουσίας και διαχωρίζει δύο διαλύματα διαφορετικών συγκεντρώσεων ή χωρίζει ένα διαλύτη από ένα διάλυμα. Χωρίς την ύπαρξη της μεμβράνης θα συνέβαινε απλή ανάμιξη των δύο διαλυμάτων ή του διαλύτη και του διαλύματος. Αν από την ημιπερατή μεμβράνη περνά και διαλυμένη ουσία, τότε η διαδικασία παύει να είναι ώσμωση και γίνεται </a:t>
            </a:r>
            <a:r>
              <a:rPr lang="el-GR" dirty="0" smtClean="0">
                <a:solidFill>
                  <a:schemeClr val="accent5">
                    <a:lumMod val="50000"/>
                  </a:schemeClr>
                </a:solidFill>
              </a:rPr>
              <a:t>διάχυση</a:t>
            </a:r>
            <a:r>
              <a:rPr lang="el-GR" dirty="0" smtClean="0"/>
              <a:t>.</a:t>
            </a:r>
            <a:endParaRPr lang="el-GR" dirty="0"/>
          </a:p>
        </p:txBody>
      </p:sp>
    </p:spTree>
    <p:extLst>
      <p:ext uri="{BB962C8B-B14F-4D97-AF65-F5344CB8AC3E}">
        <p14:creationId xmlns:p14="http://schemas.microsoft.com/office/powerpoint/2010/main" val="3076682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340768"/>
            <a:ext cx="3096344" cy="3936504"/>
          </a:xfrm>
        </p:spPr>
      </p:pic>
      <p:pic>
        <p:nvPicPr>
          <p:cNvPr id="6" name="Εικόνα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2906" y="1412776"/>
            <a:ext cx="4255120" cy="3605386"/>
          </a:xfrm>
          <a:prstGeom prst="rect">
            <a:avLst/>
          </a:prstGeom>
        </p:spPr>
      </p:pic>
    </p:spTree>
    <p:extLst>
      <p:ext uri="{BB962C8B-B14F-4D97-AF65-F5344CB8AC3E}">
        <p14:creationId xmlns:p14="http://schemas.microsoft.com/office/powerpoint/2010/main" val="381602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79712" y="836712"/>
            <a:ext cx="7620000" cy="1143000"/>
          </a:xfrm>
        </p:spPr>
        <p:txBody>
          <a:bodyPr/>
          <a:lstStyle/>
          <a:p>
            <a:r>
              <a:rPr lang="el-GR" dirty="0" smtClean="0"/>
              <a:t>Περιεχόμενα</a:t>
            </a:r>
            <a:endParaRPr lang="el-GR" dirty="0"/>
          </a:p>
        </p:txBody>
      </p:sp>
      <p:sp>
        <p:nvSpPr>
          <p:cNvPr id="3" name="Θέση περιεχομένου 2"/>
          <p:cNvSpPr>
            <a:spLocks noGrp="1"/>
          </p:cNvSpPr>
          <p:nvPr>
            <p:ph idx="1"/>
          </p:nvPr>
        </p:nvSpPr>
        <p:spPr>
          <a:xfrm>
            <a:off x="2195736" y="2564904"/>
            <a:ext cx="7620000" cy="4800600"/>
          </a:xfrm>
        </p:spPr>
        <p:txBody>
          <a:bodyPr/>
          <a:lstStyle/>
          <a:p>
            <a:r>
              <a:rPr lang="el-GR" dirty="0" smtClean="0">
                <a:solidFill>
                  <a:schemeClr val="accent5">
                    <a:lumMod val="50000"/>
                  </a:schemeClr>
                </a:solidFill>
              </a:rPr>
              <a:t>Μίτωση-Μείωση</a:t>
            </a:r>
          </a:p>
          <a:p>
            <a:r>
              <a:rPr lang="el-GR" dirty="0" smtClean="0">
                <a:solidFill>
                  <a:schemeClr val="accent5">
                    <a:lumMod val="50000"/>
                  </a:schemeClr>
                </a:solidFill>
              </a:rPr>
              <a:t>Κλιματική Αλλαγή</a:t>
            </a:r>
          </a:p>
          <a:p>
            <a:r>
              <a:rPr lang="el-GR" dirty="0" smtClean="0">
                <a:solidFill>
                  <a:schemeClr val="accent5">
                    <a:lumMod val="50000"/>
                  </a:schemeClr>
                </a:solidFill>
              </a:rPr>
              <a:t>Μικροσκοπία</a:t>
            </a:r>
          </a:p>
          <a:p>
            <a:r>
              <a:rPr lang="el-GR" dirty="0" smtClean="0">
                <a:solidFill>
                  <a:schemeClr val="accent5">
                    <a:lumMod val="50000"/>
                  </a:schemeClr>
                </a:solidFill>
              </a:rPr>
              <a:t>Όσμωση-Διάχυση</a:t>
            </a:r>
          </a:p>
          <a:p>
            <a:pPr marL="114300" indent="0">
              <a:buNone/>
            </a:pPr>
            <a:endParaRPr lang="el-GR" dirty="0" smtClean="0">
              <a:solidFill>
                <a:schemeClr val="accent5">
                  <a:lumMod val="50000"/>
                </a:schemeClr>
              </a:solidFill>
            </a:endParaRPr>
          </a:p>
        </p:txBody>
      </p:sp>
    </p:spTree>
    <p:extLst>
      <p:ext uri="{BB962C8B-B14F-4D97-AF65-F5344CB8AC3E}">
        <p14:creationId xmlns:p14="http://schemas.microsoft.com/office/powerpoint/2010/main" val="1643371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Μίτωση-Μείωση</a:t>
            </a:r>
            <a:endParaRPr lang="el-GR" dirty="0"/>
          </a:p>
        </p:txBody>
      </p:sp>
      <p:sp>
        <p:nvSpPr>
          <p:cNvPr id="3" name="Θέση περιεχομένου 2"/>
          <p:cNvSpPr>
            <a:spLocks noGrp="1"/>
          </p:cNvSpPr>
          <p:nvPr>
            <p:ph idx="1"/>
          </p:nvPr>
        </p:nvSpPr>
        <p:spPr/>
        <p:txBody>
          <a:bodyPr/>
          <a:lstStyle/>
          <a:p>
            <a:pPr marL="114300" indent="0">
              <a:buNone/>
            </a:pPr>
            <a:r>
              <a:rPr lang="el-GR" dirty="0" smtClean="0"/>
              <a:t>Η μίτωση και η μείωση είναι δύο διεργασίες με τις οποίες επιτυγχάνεται η κυτταρική διαίρεση. </a:t>
            </a:r>
            <a:r>
              <a:rPr lang="el-GR" dirty="0"/>
              <a:t>Η μ</a:t>
            </a:r>
            <a:r>
              <a:rPr lang="el-GR" dirty="0" smtClean="0"/>
              <a:t>ίτωση </a:t>
            </a:r>
            <a:r>
              <a:rPr lang="el-GR" dirty="0"/>
              <a:t>παράγει πανομοιότυπα θυγατρικά κύτταρα (με τον ίδιο αριθμό χρωμοσωμάτων) για </a:t>
            </a:r>
            <a:r>
              <a:rPr lang="el-GR" dirty="0" smtClean="0"/>
              <a:t>ανάπτυξη, ενώ </a:t>
            </a:r>
            <a:r>
              <a:rPr lang="el-GR" dirty="0"/>
              <a:t>η μείωση από την άλλη πλευρά, παράγει γαμέτες για τη σεξουαλική αναπαραγωγή δημιουργώντας γενετικά διαφορετικά θυγατρικά </a:t>
            </a:r>
            <a:r>
              <a:rPr lang="el-GR" dirty="0" smtClean="0"/>
              <a:t>κύτταρα.</a:t>
            </a:r>
          </a:p>
          <a:p>
            <a:pPr marL="114300" indent="0">
              <a:buNone/>
            </a:pPr>
            <a:r>
              <a:rPr lang="el-GR" dirty="0" smtClean="0"/>
              <a:t>Εμείς θα ασχοληθούμε με τις φάσεις από τις οποίες περνάει το κύτταρο ώστε να επιτευχθεί η καθεμία διαδικασία.</a:t>
            </a:r>
          </a:p>
          <a:p>
            <a:pPr marL="114300" indent="0">
              <a:buNone/>
            </a:pP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5013176"/>
            <a:ext cx="6096000" cy="904875"/>
          </a:xfrm>
          <a:prstGeom prst="rect">
            <a:avLst/>
          </a:prstGeom>
        </p:spPr>
      </p:pic>
    </p:spTree>
    <p:extLst>
      <p:ext uri="{BB962C8B-B14F-4D97-AF65-F5344CB8AC3E}">
        <p14:creationId xmlns:p14="http://schemas.microsoft.com/office/powerpoint/2010/main" val="432590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980728"/>
            <a:ext cx="7620000" cy="4800600"/>
          </a:xfrm>
        </p:spPr>
        <p:txBody>
          <a:bodyPr>
            <a:normAutofit lnSpcReduction="10000"/>
          </a:bodyPr>
          <a:lstStyle/>
          <a:p>
            <a:r>
              <a:rPr lang="el-GR" dirty="0" smtClean="0">
                <a:solidFill>
                  <a:schemeClr val="accent6">
                    <a:lumMod val="50000"/>
                  </a:schemeClr>
                </a:solidFill>
              </a:rPr>
              <a:t>Μίτωση</a:t>
            </a:r>
            <a:r>
              <a:rPr lang="el-GR" dirty="0" smtClean="0"/>
              <a:t>: Οι φάσεις από τις οποίες περνάει το κύτταρο είναι:</a:t>
            </a:r>
          </a:p>
          <a:p>
            <a:pPr marL="114300" indent="0">
              <a:buNone/>
            </a:pPr>
            <a:r>
              <a:rPr lang="el-GR" dirty="0" err="1"/>
              <a:t>μ</a:t>
            </a:r>
            <a:r>
              <a:rPr lang="el-GR" dirty="0" err="1" smtClean="0"/>
              <a:t>εσόφαση</a:t>
            </a:r>
            <a:r>
              <a:rPr lang="el-GR" dirty="0" smtClean="0"/>
              <a:t>, πρόφαση, μετάφραση, ανάφαση και </a:t>
            </a:r>
            <a:r>
              <a:rPr lang="el-GR" dirty="0" err="1" smtClean="0"/>
              <a:t>τελόφαση</a:t>
            </a:r>
            <a:r>
              <a:rPr lang="el-GR" dirty="0" smtClean="0"/>
              <a:t>. Στην </a:t>
            </a:r>
            <a:r>
              <a:rPr lang="el-GR" b="1" dirty="0" err="1" smtClean="0"/>
              <a:t>μεσόφαση</a:t>
            </a:r>
            <a:r>
              <a:rPr lang="el-GR" dirty="0" smtClean="0"/>
              <a:t> γίνεται η αντιγραφή του </a:t>
            </a:r>
            <a:r>
              <a:rPr lang="en-US" dirty="0" smtClean="0"/>
              <a:t>DNA </a:t>
            </a:r>
            <a:r>
              <a:rPr lang="el-GR" dirty="0" smtClean="0"/>
              <a:t>στον πυρήνα, στην </a:t>
            </a:r>
            <a:r>
              <a:rPr lang="el-GR" b="1" dirty="0" smtClean="0"/>
              <a:t>πρόφαση</a:t>
            </a:r>
            <a:r>
              <a:rPr lang="el-GR" dirty="0" smtClean="0"/>
              <a:t> αποσυντίθεται η πυρηνική μεμβράνη, έτσι ώστε τα χρωμοσώματα να προσανατολιστούν στο νοητό ισημερινό επίπεδο του κυττάρου, στην </a:t>
            </a:r>
            <a:r>
              <a:rPr lang="el-GR" b="1" dirty="0" smtClean="0"/>
              <a:t>μετάφραση</a:t>
            </a:r>
            <a:r>
              <a:rPr lang="el-GR" dirty="0" smtClean="0"/>
              <a:t>. Στην </a:t>
            </a:r>
            <a:r>
              <a:rPr lang="el-GR" b="1" dirty="0" smtClean="0"/>
              <a:t>ανάφαση</a:t>
            </a:r>
            <a:r>
              <a:rPr lang="el-GR" dirty="0" smtClean="0"/>
              <a:t> αποχωρίζονται οι αδελφές </a:t>
            </a:r>
            <a:r>
              <a:rPr lang="el-GR" dirty="0" err="1" smtClean="0"/>
              <a:t>χρωματίδες</a:t>
            </a:r>
            <a:r>
              <a:rPr lang="el-GR" dirty="0" smtClean="0"/>
              <a:t>, έτσι ώστε να ολοκληρωθεί η πυρηνική διαίρεση στην </a:t>
            </a:r>
            <a:r>
              <a:rPr lang="el-GR" b="1" dirty="0" err="1" smtClean="0"/>
              <a:t>τελόφαση</a:t>
            </a:r>
            <a:r>
              <a:rPr lang="el-GR" dirty="0" smtClean="0"/>
              <a:t>.</a:t>
            </a:r>
          </a:p>
          <a:p>
            <a:r>
              <a:rPr lang="el-GR" dirty="0" smtClean="0">
                <a:solidFill>
                  <a:schemeClr val="accent5">
                    <a:lumMod val="50000"/>
                  </a:schemeClr>
                </a:solidFill>
              </a:rPr>
              <a:t>Μείωση: </a:t>
            </a:r>
            <a:r>
              <a:rPr lang="el-GR" dirty="0" smtClean="0"/>
              <a:t>Στην διαδικασία της Μείωσης έχουμε τις εξής                                                                φάσεις: Πρόφαση</a:t>
            </a:r>
            <a:r>
              <a:rPr lang="en-US" dirty="0"/>
              <a:t> </a:t>
            </a:r>
            <a:r>
              <a:rPr lang="en-US" dirty="0" smtClean="0"/>
              <a:t>I, </a:t>
            </a:r>
            <a:r>
              <a:rPr lang="el-GR" dirty="0" smtClean="0"/>
              <a:t>Μετάφραση Ι, Ανάφαση Ι, </a:t>
            </a:r>
            <a:r>
              <a:rPr lang="el-GR" dirty="0" err="1" smtClean="0"/>
              <a:t>Τελόφαση</a:t>
            </a:r>
            <a:r>
              <a:rPr lang="el-GR" dirty="0" smtClean="0"/>
              <a:t> Ι. Στην Μείωση, βασικό ρόλο παίζουν οι θηλυκοί και οι αρσενικοί γαμέτες. Οι γαμέτες συνενώνονται δημιουργώντας ένα νέο κύτταρο που ονομάζεται </a:t>
            </a:r>
            <a:r>
              <a:rPr lang="el-GR" dirty="0"/>
              <a:t>ζυγωτό. Από το ζυγωτό, στη συνέχεια, με συνεχείς </a:t>
            </a:r>
            <a:r>
              <a:rPr lang="el-GR" dirty="0" err="1"/>
              <a:t>μιτωτικές</a:t>
            </a:r>
            <a:r>
              <a:rPr lang="el-GR" dirty="0"/>
              <a:t> διαιρέσεις προκύπτουν όλα τα σωματικά κύτταρα του νέου </a:t>
            </a:r>
            <a:r>
              <a:rPr lang="el-GR" dirty="0" smtClean="0"/>
              <a:t>οργανισμού.</a:t>
            </a:r>
          </a:p>
          <a:p>
            <a:pPr marL="114300" indent="0">
              <a:buNone/>
            </a:pPr>
            <a:endParaRPr lang="el-GR" dirty="0" smtClean="0"/>
          </a:p>
          <a:p>
            <a:pPr marL="114300" indent="0">
              <a:buNone/>
            </a:pPr>
            <a:endParaRPr lang="el-GR" dirty="0">
              <a:solidFill>
                <a:schemeClr val="accent5">
                  <a:lumMod val="50000"/>
                </a:schemeClr>
              </a:solidFill>
            </a:endParaRPr>
          </a:p>
        </p:txBody>
      </p:sp>
    </p:spTree>
    <p:extLst>
      <p:ext uri="{BB962C8B-B14F-4D97-AF65-F5344CB8AC3E}">
        <p14:creationId xmlns:p14="http://schemas.microsoft.com/office/powerpoint/2010/main" val="1568701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4400" dirty="0" smtClean="0"/>
              <a:t>Κλιματική Αλλαγή</a:t>
            </a:r>
            <a:endParaRPr lang="el-GR" sz="4400" dirty="0"/>
          </a:p>
        </p:txBody>
      </p:sp>
      <p:sp>
        <p:nvSpPr>
          <p:cNvPr id="3" name="Θέση περιεχομένου 2"/>
          <p:cNvSpPr>
            <a:spLocks noGrp="1"/>
          </p:cNvSpPr>
          <p:nvPr>
            <p:ph idx="1"/>
          </p:nvPr>
        </p:nvSpPr>
        <p:spPr/>
        <p:txBody>
          <a:bodyPr/>
          <a:lstStyle/>
          <a:p>
            <a:pPr marL="114300" indent="0">
              <a:buNone/>
            </a:pPr>
            <a:r>
              <a:rPr lang="el-GR" dirty="0" smtClean="0"/>
              <a:t>Η κλιματική αλλαγή είναι ένα φαινόμενο που βλέπουμε να μας επηρεάζει ολοένα και περισσότερο με την πάροδο των χρόνων. Αξίζει ωστόσο να ξεχωρίσουμε τις πηγές καθώς και τις επιπτώσεις του επιβλαβούς αυτού φαινομένου για τον κόσμο μας.</a:t>
            </a:r>
          </a:p>
          <a:p>
            <a:pPr marL="114300" indent="0">
              <a:buNone/>
            </a:pPr>
            <a:endParaRPr lang="el-GR" dirty="0"/>
          </a:p>
          <a:p>
            <a:pPr marL="114300" indent="0">
              <a:buNone/>
            </a:pPr>
            <a:endParaRPr lang="el-GR" dirty="0" smtClean="0"/>
          </a:p>
          <a:p>
            <a:pPr marL="114300" indent="0">
              <a:buNone/>
            </a:pP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3645024"/>
            <a:ext cx="7056784" cy="2641476"/>
          </a:xfrm>
          <a:prstGeom prst="rect">
            <a:avLst/>
          </a:prstGeom>
        </p:spPr>
      </p:pic>
    </p:spTree>
    <p:extLst>
      <p:ext uri="{BB962C8B-B14F-4D97-AF65-F5344CB8AC3E}">
        <p14:creationId xmlns:p14="http://schemas.microsoft.com/office/powerpoint/2010/main" val="3987875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Σε τι οφείλεται;</a:t>
            </a:r>
            <a:endParaRPr lang="el-GR" dirty="0"/>
          </a:p>
        </p:txBody>
      </p:sp>
      <p:sp>
        <p:nvSpPr>
          <p:cNvPr id="3" name="Θέση περιεχομένου 2"/>
          <p:cNvSpPr>
            <a:spLocks noGrp="1"/>
          </p:cNvSpPr>
          <p:nvPr>
            <p:ph idx="1"/>
          </p:nvPr>
        </p:nvSpPr>
        <p:spPr/>
        <p:txBody>
          <a:bodyPr/>
          <a:lstStyle/>
          <a:p>
            <a:pPr marL="114300" indent="0">
              <a:buNone/>
            </a:pPr>
            <a:endParaRPr lang="el-GR" dirty="0" smtClean="0"/>
          </a:p>
          <a:p>
            <a:pPr marL="114300" indent="0">
              <a:buNone/>
            </a:pPr>
            <a:r>
              <a:rPr lang="el-GR" dirty="0" smtClean="0"/>
              <a:t>Ένα κύριο αίτιο της κλιματικής αλλαγής είναι το φαινόμενο του θερμοκηπίου, το οποίο οφείλεται σε μεγάλο βαθμό από την ανθρώπινη δραστηριότητα. Σύμφωνα με το φαινόμενο του θερμοκηπίου</a:t>
            </a:r>
            <a:r>
              <a:rPr lang="el-GR" dirty="0"/>
              <a:t>, </a:t>
            </a:r>
            <a:r>
              <a:rPr lang="el-GR" dirty="0" smtClean="0"/>
              <a:t>ορισμένα </a:t>
            </a:r>
            <a:r>
              <a:rPr lang="el-GR" dirty="0"/>
              <a:t>αέρια στην ατμόσφαιρα της Γης λειτουργούν όπως το γυαλί των θερμοκηπίων. Παγιδεύουν τη θερμότητα του ήλιου και εμποδίζουν τη διάχυσή της στο διάστημα, προκαλώντας την υπερθέρμανση του πλανήτη</a:t>
            </a:r>
            <a:r>
              <a:rPr lang="el-GR" dirty="0" smtClean="0"/>
              <a:t>. Ένα εμφανές αποτέλεσμα του φαινομένου αυτού είναι η αύξηση της μέσης θερμοκρασίας της Γης κατά 1</a:t>
            </a:r>
            <a:r>
              <a:rPr lang="el-GR" sz="2000" dirty="0" smtClean="0"/>
              <a:t>ο</a:t>
            </a:r>
            <a:r>
              <a:rPr lang="en-US" dirty="0" smtClean="0"/>
              <a:t>C</a:t>
            </a:r>
            <a:r>
              <a:rPr lang="el-GR" dirty="0" smtClean="0"/>
              <a:t>.</a:t>
            </a:r>
            <a:endParaRPr lang="el-GR" dirty="0"/>
          </a:p>
        </p:txBody>
      </p:sp>
    </p:spTree>
    <p:extLst>
      <p:ext uri="{BB962C8B-B14F-4D97-AF65-F5344CB8AC3E}">
        <p14:creationId xmlns:p14="http://schemas.microsoft.com/office/powerpoint/2010/main" val="219747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Επιπτώσεις</a:t>
            </a:r>
            <a:endParaRPr lang="el-GR" dirty="0"/>
          </a:p>
        </p:txBody>
      </p:sp>
      <p:sp>
        <p:nvSpPr>
          <p:cNvPr id="3" name="Θέση περιεχομένου 2"/>
          <p:cNvSpPr>
            <a:spLocks noGrp="1"/>
          </p:cNvSpPr>
          <p:nvPr>
            <p:ph idx="1"/>
          </p:nvPr>
        </p:nvSpPr>
        <p:spPr/>
        <p:txBody>
          <a:bodyPr/>
          <a:lstStyle/>
          <a:p>
            <a:r>
              <a:rPr lang="el-GR" dirty="0" smtClean="0"/>
              <a:t>Μείωση διαθεσιμότητας νερού για την ανάπτυξη καλλιεργειών</a:t>
            </a:r>
          </a:p>
          <a:p>
            <a:r>
              <a:rPr lang="el-GR" dirty="0" smtClean="0"/>
              <a:t>Αυξανόμενοι κίνδυνοι ξηρασίας και απώλειας βιοποικιλότητας </a:t>
            </a:r>
          </a:p>
          <a:p>
            <a:r>
              <a:rPr lang="el-GR" dirty="0" smtClean="0"/>
              <a:t>Δασικές πυρκαγιές </a:t>
            </a:r>
          </a:p>
          <a:p>
            <a:r>
              <a:rPr lang="el-GR" dirty="0" smtClean="0"/>
              <a:t>Καύσωνες</a:t>
            </a:r>
          </a:p>
          <a:p>
            <a:r>
              <a:rPr lang="el-GR" dirty="0" smtClean="0"/>
              <a:t>Πλημμύρες</a:t>
            </a:r>
          </a:p>
          <a:p>
            <a:r>
              <a:rPr lang="el-GR" dirty="0" smtClean="0"/>
              <a:t>Λιώσιμο των πάγων</a:t>
            </a:r>
          </a:p>
          <a:p>
            <a:endParaRPr lang="el-GR" dirty="0" smtClean="0"/>
          </a:p>
          <a:p>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912" y="3717032"/>
            <a:ext cx="4091559" cy="2550021"/>
          </a:xfrm>
          <a:prstGeom prst="rect">
            <a:avLst/>
          </a:prstGeom>
        </p:spPr>
      </p:pic>
    </p:spTree>
    <p:extLst>
      <p:ext uri="{BB962C8B-B14F-4D97-AF65-F5344CB8AC3E}">
        <p14:creationId xmlns:p14="http://schemas.microsoft.com/office/powerpoint/2010/main" val="691399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Μικροσκοπία </a:t>
            </a:r>
            <a:endParaRPr lang="el-GR" dirty="0"/>
          </a:p>
        </p:txBody>
      </p:sp>
      <p:sp>
        <p:nvSpPr>
          <p:cNvPr id="3" name="Θέση περιεχομένου 2"/>
          <p:cNvSpPr>
            <a:spLocks noGrp="1"/>
          </p:cNvSpPr>
          <p:nvPr>
            <p:ph idx="1"/>
          </p:nvPr>
        </p:nvSpPr>
        <p:spPr/>
        <p:txBody>
          <a:bodyPr/>
          <a:lstStyle/>
          <a:p>
            <a:pPr marL="114300" indent="0">
              <a:buNone/>
            </a:pPr>
            <a:r>
              <a:rPr lang="el-GR" dirty="0" smtClean="0"/>
              <a:t>Ασχολούμαστε την ηλεκτρονική και την οπτική μικροσκοπία.</a:t>
            </a:r>
          </a:p>
          <a:p>
            <a:pPr marL="114300" indent="0">
              <a:buNone/>
            </a:pPr>
            <a:r>
              <a:rPr lang="el-GR" dirty="0" smtClean="0"/>
              <a:t>Η ηλεκτρονική μικροσκοπία, ασχολείται με την ευκρίνεια σε πολύ μικρή κλίμακα, τόσο μικρή ώστε να μπορούμε να διακρίνουμε τα μέρη του κυττάρου. Το όργανο που χρησιμοποιούμε είναι το </a:t>
            </a:r>
            <a:r>
              <a:rPr lang="el-GR" dirty="0" smtClean="0">
                <a:solidFill>
                  <a:schemeClr val="accent5">
                    <a:lumMod val="50000"/>
                  </a:schemeClr>
                </a:solidFill>
              </a:rPr>
              <a:t>ηλεκτρονικό μικροσκόπιο </a:t>
            </a:r>
            <a:r>
              <a:rPr lang="el-GR" dirty="0" smtClean="0"/>
              <a:t>το οποίο έχει πολύ μεγάλη διακριτική ικανότητα και θεωρείται από τα πιο «ισχυρά» μικροσκόπια.</a:t>
            </a:r>
          </a:p>
          <a:p>
            <a:pPr marL="114300" indent="0">
              <a:buNone/>
            </a:pPr>
            <a:r>
              <a:rPr lang="el-GR" dirty="0" smtClean="0"/>
              <a:t>Το </a:t>
            </a:r>
            <a:r>
              <a:rPr lang="el-GR" dirty="0" smtClean="0">
                <a:solidFill>
                  <a:schemeClr val="accent5">
                    <a:lumMod val="50000"/>
                  </a:schemeClr>
                </a:solidFill>
              </a:rPr>
              <a:t>οπτικό μικροσκόπιο</a:t>
            </a:r>
            <a:r>
              <a:rPr lang="el-GR" dirty="0" smtClean="0"/>
              <a:t>, μας βοηθά στην παρατήρηση αντικειμένων με την βοήθεια του φωτός, ωστόσο η διακριτική του ικανότητα δεν είναι τόσο ισχυρή όσο του ηλεκτρονικού.</a:t>
            </a:r>
            <a:endParaRPr lang="el-GR" dirty="0"/>
          </a:p>
        </p:txBody>
      </p:sp>
    </p:spTree>
    <p:extLst>
      <p:ext uri="{BB962C8B-B14F-4D97-AF65-F5344CB8AC3E}">
        <p14:creationId xmlns:p14="http://schemas.microsoft.com/office/powerpoint/2010/main" val="518276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Θέση κειμένου 7"/>
          <p:cNvSpPr>
            <a:spLocks noGrp="1"/>
          </p:cNvSpPr>
          <p:nvPr>
            <p:ph type="body" idx="1"/>
          </p:nvPr>
        </p:nvSpPr>
        <p:spPr>
          <a:xfrm>
            <a:off x="467544" y="836712"/>
            <a:ext cx="3657600" cy="639762"/>
          </a:xfrm>
        </p:spPr>
        <p:txBody>
          <a:bodyPr/>
          <a:lstStyle/>
          <a:p>
            <a:r>
              <a:rPr lang="el-GR" dirty="0" smtClean="0"/>
              <a:t>Οπτικό Μικροσκόπιο</a:t>
            </a:r>
            <a:endParaRPr lang="el-GR" dirty="0"/>
          </a:p>
        </p:txBody>
      </p:sp>
      <p:pic>
        <p:nvPicPr>
          <p:cNvPr id="4" name="Θέση περιεχομένου 3"/>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043608" y="1988840"/>
            <a:ext cx="2677493" cy="2359025"/>
          </a:xfrm>
        </p:spPr>
      </p:pic>
      <p:sp>
        <p:nvSpPr>
          <p:cNvPr id="9" name="Θέση κειμένου 8"/>
          <p:cNvSpPr>
            <a:spLocks noGrp="1"/>
          </p:cNvSpPr>
          <p:nvPr>
            <p:ph type="body" sz="quarter" idx="3"/>
          </p:nvPr>
        </p:nvSpPr>
        <p:spPr>
          <a:xfrm>
            <a:off x="4399384" y="836712"/>
            <a:ext cx="3657600" cy="639762"/>
          </a:xfrm>
        </p:spPr>
        <p:txBody>
          <a:bodyPr/>
          <a:lstStyle/>
          <a:p>
            <a:r>
              <a:rPr lang="el-GR" dirty="0" smtClean="0"/>
              <a:t>Ηλεκτρονικό Μικροσκόπιο</a:t>
            </a:r>
            <a:endParaRPr lang="el-GR" dirty="0"/>
          </a:p>
        </p:txBody>
      </p:sp>
      <p:pic>
        <p:nvPicPr>
          <p:cNvPr id="6" name="Εικόνα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1844824"/>
            <a:ext cx="3312368" cy="3672408"/>
          </a:xfrm>
          <a:prstGeom prst="rect">
            <a:avLst/>
          </a:prstGeom>
        </p:spPr>
      </p:pic>
    </p:spTree>
    <p:extLst>
      <p:ext uri="{BB962C8B-B14F-4D97-AF65-F5344CB8AC3E}">
        <p14:creationId xmlns:p14="http://schemas.microsoft.com/office/powerpoint/2010/main" val="3702399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Γειτνίαση">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238</TotalTime>
  <Words>550</Words>
  <Application>Microsoft Office PowerPoint</Application>
  <PresentationFormat>Προβολή στην οθόνη (4:3)</PresentationFormat>
  <Paragraphs>33</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Γειτνίαση</vt:lpstr>
      <vt:lpstr>ΘΕΜΑΤΑ ΣΥΓΧΡΟΝΗΣ ΚΥΤΤΑΡΙΚΗΣ ΒΙΟΛΟΓΙΑΣ ΕΡΓΑΣΤΗΡΙΟ   Μπουντούρης-Βουδούρης Νικόλαος</vt:lpstr>
      <vt:lpstr>Περιεχόμενα</vt:lpstr>
      <vt:lpstr>Μίτωση-Μείωση</vt:lpstr>
      <vt:lpstr>Παρουσίαση του PowerPoint</vt:lpstr>
      <vt:lpstr>Κλιματική Αλλαγή</vt:lpstr>
      <vt:lpstr>Σε τι οφείλεται;</vt:lpstr>
      <vt:lpstr>Επιπτώσεις</vt:lpstr>
      <vt:lpstr>Μικροσκοπία </vt:lpstr>
      <vt:lpstr>Παρουσίαση του PowerPoint</vt:lpstr>
      <vt:lpstr>Όσμωση- Διάχυση</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ΘΕΜΑΤΑ ΣΥΓΧΡΟΝΗΣ ΚΥΤΤΑΡΙΚΗΣ ΒΙΟΛΟΓΙΑΣ ΕΡΓΑΣΤΗΡΙΟ   Μπουντούρης-Βουδούρης Νικόλαος</dc:title>
  <dc:creator>User</dc:creator>
  <cp:lastModifiedBy>User</cp:lastModifiedBy>
  <cp:revision>15</cp:revision>
  <dcterms:created xsi:type="dcterms:W3CDTF">2024-01-23T17:19:30Z</dcterms:created>
  <dcterms:modified xsi:type="dcterms:W3CDTF">2024-01-23T21:17:38Z</dcterms:modified>
</cp:coreProperties>
</file>