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1/10/2024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1/10/2024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1/10/2024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1/10/2024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1/10/2024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0CD3DA-6BC3-5BBE-1EA7-CEF032E84D90}"/>
              </a:ext>
            </a:extLst>
          </p:cNvPr>
          <p:cNvSpPr>
            <a:spLocks noGrp="1"/>
          </p:cNvSpPr>
          <p:nvPr>
            <p:ph type="ctrTitle"/>
          </p:nvPr>
        </p:nvSpPr>
        <p:spPr/>
        <p:txBody>
          <a:bodyPr/>
          <a:lstStyle/>
          <a:p>
            <a:r>
              <a:rPr lang="el-GR" dirty="0" err="1">
                <a:latin typeface="Arial Black" panose="020B0A04020102020204" pitchFamily="34" charset="0"/>
                <a:ea typeface="ADLaM Display" panose="020F0502020204030204" pitchFamily="2" charset="0"/>
                <a:cs typeface="Aharoni" panose="02010803020104030203" pitchFamily="2" charset="-79"/>
              </a:rPr>
              <a:t>ωσμωση</a:t>
            </a:r>
            <a:endParaRPr lang="el-GR" dirty="0">
              <a:latin typeface="Arial Black" panose="020B0A04020102020204" pitchFamily="34" charset="0"/>
              <a:ea typeface="ADLaM Display" panose="020F0502020204030204" pitchFamily="2" charset="0"/>
              <a:cs typeface="Aharoni" panose="02010803020104030203" pitchFamily="2" charset="-79"/>
            </a:endParaRPr>
          </a:p>
        </p:txBody>
      </p:sp>
      <p:sp>
        <p:nvSpPr>
          <p:cNvPr id="3" name="Υπότιτλος 2">
            <a:extLst>
              <a:ext uri="{FF2B5EF4-FFF2-40B4-BE49-F238E27FC236}">
                <a16:creationId xmlns:a16="http://schemas.microsoft.com/office/drawing/2014/main" id="{62E9ADF9-2B92-8367-0BEF-7A67F39903B6}"/>
              </a:ext>
            </a:extLst>
          </p:cNvPr>
          <p:cNvSpPr>
            <a:spLocks noGrp="1"/>
          </p:cNvSpPr>
          <p:nvPr>
            <p:ph type="subTitle" idx="1"/>
          </p:nvPr>
        </p:nvSpPr>
        <p:spPr/>
        <p:txBody>
          <a:bodyPr/>
          <a:lstStyle/>
          <a:p>
            <a:r>
              <a:rPr lang="el-GR" dirty="0"/>
              <a:t>Λειτουργίες οργανισμών που βασίζονται στο φαινόμενο της ώσμωσης και της διάχυσης.</a:t>
            </a:r>
          </a:p>
        </p:txBody>
      </p:sp>
    </p:spTree>
    <p:extLst>
      <p:ext uri="{BB962C8B-B14F-4D97-AF65-F5344CB8AC3E}">
        <p14:creationId xmlns:p14="http://schemas.microsoft.com/office/powerpoint/2010/main" val="2279518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6CB380-EF30-B91F-6798-8670747FCF1B}"/>
              </a:ext>
            </a:extLst>
          </p:cNvPr>
          <p:cNvSpPr>
            <a:spLocks noGrp="1"/>
          </p:cNvSpPr>
          <p:nvPr>
            <p:ph type="title"/>
          </p:nvPr>
        </p:nvSpPr>
        <p:spPr/>
        <p:txBody>
          <a:bodyPr/>
          <a:lstStyle/>
          <a:p>
            <a:r>
              <a:rPr lang="el-GR" dirty="0"/>
              <a:t>Ορισμοί</a:t>
            </a:r>
          </a:p>
        </p:txBody>
      </p:sp>
      <p:sp>
        <p:nvSpPr>
          <p:cNvPr id="3" name="Θέση περιεχομένου 2">
            <a:extLst>
              <a:ext uri="{FF2B5EF4-FFF2-40B4-BE49-F238E27FC236}">
                <a16:creationId xmlns:a16="http://schemas.microsoft.com/office/drawing/2014/main" id="{B703B694-D25B-E48D-E683-FFBD87FBB688}"/>
              </a:ext>
            </a:extLst>
          </p:cNvPr>
          <p:cNvSpPr>
            <a:spLocks noGrp="1"/>
          </p:cNvSpPr>
          <p:nvPr>
            <p:ph idx="1"/>
          </p:nvPr>
        </p:nvSpPr>
        <p:spPr/>
        <p:txBody>
          <a:bodyPr/>
          <a:lstStyle/>
          <a:p>
            <a:r>
              <a:rPr kumimoji="0" lang="el-GR" sz="2000" b="0" i="0" u="none" strike="noStrike" kern="1200" cap="none" spc="0" normalizeH="0" baseline="0" noProof="0" dirty="0">
                <a:ln>
                  <a:noFill/>
                </a:ln>
                <a:solidFill>
                  <a:srgbClr val="191B0E"/>
                </a:solidFill>
                <a:effectLst/>
                <a:uLnTx/>
                <a:uFillTx/>
                <a:latin typeface="Franklin Gothic Book" panose="020B0503020102020204"/>
                <a:ea typeface="+mn-ea"/>
                <a:cs typeface="+mn-cs"/>
              </a:rPr>
              <a:t>Ώσμωση: το φαινόμενο της διέλευσης περισσοτέρων μορίων διαλύτη, μέσω μίας </a:t>
            </a:r>
            <a:r>
              <a:rPr kumimoji="0" lang="el-GR" sz="2000" b="0" i="0" u="none" strike="noStrike" kern="1200" cap="none" spc="0" normalizeH="0" baseline="0" noProof="0" dirty="0" err="1">
                <a:ln>
                  <a:noFill/>
                </a:ln>
                <a:solidFill>
                  <a:srgbClr val="191B0E"/>
                </a:solidFill>
                <a:effectLst/>
                <a:uLnTx/>
                <a:uFillTx/>
                <a:latin typeface="Franklin Gothic Book" panose="020B0503020102020204"/>
                <a:ea typeface="+mn-ea"/>
                <a:cs typeface="+mn-cs"/>
              </a:rPr>
              <a:t>ημιδιαπερατής</a:t>
            </a:r>
            <a:r>
              <a:rPr kumimoji="0" lang="el-GR" sz="2000" b="0" i="0" u="none" strike="noStrike" kern="1200" cap="none" spc="0" normalizeH="0" baseline="0" noProof="0" dirty="0">
                <a:ln>
                  <a:noFill/>
                </a:ln>
                <a:solidFill>
                  <a:srgbClr val="191B0E"/>
                </a:solidFill>
                <a:effectLst/>
                <a:uLnTx/>
                <a:uFillTx/>
                <a:latin typeface="Franklin Gothic Book" panose="020B0503020102020204"/>
                <a:ea typeface="+mn-ea"/>
                <a:cs typeface="+mn-cs"/>
              </a:rPr>
              <a:t> μεμβράνης, από το διαλύτη στο διάλυμα, ή από το αραιότερο διάλυμα προς το πυκνότερο διάλυμα δηλαδή από την χαμηλότερη στην υψηλότερη συγκέντρωση</a:t>
            </a:r>
          </a:p>
          <a:p>
            <a:r>
              <a:rPr kumimoji="0" lang="el-GR" sz="2000" b="0" i="0" u="none" strike="noStrike" kern="1200" cap="none" spc="0" normalizeH="0" baseline="0" noProof="0" dirty="0">
                <a:ln>
                  <a:noFill/>
                </a:ln>
                <a:solidFill>
                  <a:srgbClr val="191B0E"/>
                </a:solidFill>
                <a:effectLst/>
                <a:uLnTx/>
                <a:uFillTx/>
                <a:latin typeface="Franklin Gothic Book" panose="020B0503020102020204"/>
                <a:ea typeface="+mn-ea"/>
                <a:cs typeface="+mn-cs"/>
              </a:rPr>
              <a:t>Διάχυση: η κίνηση της διαλυμένης ουσίας από το διάλυμα υψηλότερης συγκέντρωσης στο διάλυμα χαμηλότερης συγκέντρωσης </a:t>
            </a:r>
          </a:p>
        </p:txBody>
      </p:sp>
    </p:spTree>
    <p:extLst>
      <p:ext uri="{BB962C8B-B14F-4D97-AF65-F5344CB8AC3E}">
        <p14:creationId xmlns:p14="http://schemas.microsoft.com/office/powerpoint/2010/main" val="2395093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ADC57E-6ACE-EC9B-BE33-134CA94D3FDE}"/>
              </a:ext>
            </a:extLst>
          </p:cNvPr>
          <p:cNvSpPr>
            <a:spLocks noGrp="1"/>
          </p:cNvSpPr>
          <p:nvPr>
            <p:ph type="title"/>
          </p:nvPr>
        </p:nvSpPr>
        <p:spPr/>
        <p:txBody>
          <a:bodyPr/>
          <a:lstStyle/>
          <a:p>
            <a:r>
              <a:rPr lang="el-GR" dirty="0"/>
              <a:t>‘</a:t>
            </a:r>
            <a:r>
              <a:rPr lang="el-GR" dirty="0" err="1"/>
              <a:t>Ωσμωση</a:t>
            </a:r>
            <a:r>
              <a:rPr lang="el-GR" dirty="0"/>
              <a:t> &amp; κύτταρο </a:t>
            </a:r>
          </a:p>
        </p:txBody>
      </p:sp>
      <p:sp>
        <p:nvSpPr>
          <p:cNvPr id="3" name="Θέση περιεχομένου 2">
            <a:extLst>
              <a:ext uri="{FF2B5EF4-FFF2-40B4-BE49-F238E27FC236}">
                <a16:creationId xmlns:a16="http://schemas.microsoft.com/office/drawing/2014/main" id="{72E86770-A729-59DD-0566-C38AE13DA1EA}"/>
              </a:ext>
            </a:extLst>
          </p:cNvPr>
          <p:cNvSpPr>
            <a:spLocks noGrp="1"/>
          </p:cNvSpPr>
          <p:nvPr>
            <p:ph idx="1"/>
          </p:nvPr>
        </p:nvSpPr>
        <p:spPr/>
        <p:txBody>
          <a:bodyPr>
            <a:normAutofit lnSpcReduction="10000"/>
          </a:bodyPr>
          <a:lstStyle/>
          <a:p>
            <a:r>
              <a:rPr lang="el-GR" dirty="0"/>
              <a:t>Τα φαινόμενα της ώσμωσης και της διάχυσης είναι σημαντικά για την διατήρηση της ομοιόστασης των κυττάρων (φυτικών και ζωικών)</a:t>
            </a:r>
          </a:p>
          <a:p>
            <a:r>
              <a:rPr lang="el-GR" dirty="0"/>
              <a:t>Η κυτταρική μεμβράνη περιβάλλει το κύτταρο, το απομονώνει και το προστατεύει από το περιβάλλον. Η κυτταρική μεμβράνη είναι ένα είδος </a:t>
            </a:r>
            <a:r>
              <a:rPr lang="el-GR" dirty="0" err="1"/>
              <a:t>ημιπερατής</a:t>
            </a:r>
            <a:r>
              <a:rPr lang="el-GR" dirty="0"/>
              <a:t> και ρυθμίζει ποιες ουσίες θα εισέλθουν και ποιες θα εξέλθουν</a:t>
            </a:r>
          </a:p>
          <a:p>
            <a:r>
              <a:rPr lang="el-GR" b="0" i="0" dirty="0">
                <a:solidFill>
                  <a:srgbClr val="000000"/>
                </a:solidFill>
                <a:effectLst/>
                <a:latin typeface="Times New Roman" panose="02020603050405020304" pitchFamily="18" charset="0"/>
              </a:rPr>
              <a:t> Όταν το κύτταρο βρεθεί σε περιβάλλον πυκνότερο, τότε από το κύτταρο εξέρχεται νερό με αποτέλεσμα την αφυδάτωση του κυττάρου, ενώ αντίθετα εάν το κύτταρο βρεθεί σε περιβάλλον αραιότερο τότε νερό εισέρχεται στο κύτταρο με αποτέλεσμα την ενυδάτωσή του με κίνδυνο ακόμη και τη διάρρηξή του.</a:t>
            </a:r>
          </a:p>
          <a:p>
            <a:r>
              <a:rPr lang="el-GR" dirty="0"/>
              <a:t>Η μετακίνηση αυτή του νερού έχει εξέχουσα σημασία, όσον αφορά την ορθή λειτουργία του κυττάρου</a:t>
            </a:r>
          </a:p>
        </p:txBody>
      </p:sp>
    </p:spTree>
    <p:extLst>
      <p:ext uri="{BB962C8B-B14F-4D97-AF65-F5344CB8AC3E}">
        <p14:creationId xmlns:p14="http://schemas.microsoft.com/office/powerpoint/2010/main" val="3084276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2FC97A-9868-9AA1-5B93-45DCD9B5CF0D}"/>
              </a:ext>
            </a:extLst>
          </p:cNvPr>
          <p:cNvSpPr>
            <a:spLocks noGrp="1"/>
          </p:cNvSpPr>
          <p:nvPr>
            <p:ph type="title"/>
          </p:nvPr>
        </p:nvSpPr>
        <p:spPr/>
        <p:txBody>
          <a:bodyPr/>
          <a:lstStyle/>
          <a:p>
            <a:r>
              <a:rPr lang="el-GR" dirty="0"/>
              <a:t>‘</a:t>
            </a:r>
            <a:r>
              <a:rPr lang="el-GR" dirty="0" err="1"/>
              <a:t>Ωσμωση</a:t>
            </a:r>
            <a:r>
              <a:rPr lang="el-GR" dirty="0"/>
              <a:t> &amp; άλλες λειτουργίες του ανθρώπινου σώματος</a:t>
            </a:r>
          </a:p>
        </p:txBody>
      </p:sp>
      <p:sp>
        <p:nvSpPr>
          <p:cNvPr id="3" name="Θέση περιεχομένου 2">
            <a:extLst>
              <a:ext uri="{FF2B5EF4-FFF2-40B4-BE49-F238E27FC236}">
                <a16:creationId xmlns:a16="http://schemas.microsoft.com/office/drawing/2014/main" id="{9B6FECD9-CFAF-1522-4391-DF91903A83BD}"/>
              </a:ext>
            </a:extLst>
          </p:cNvPr>
          <p:cNvSpPr>
            <a:spLocks noGrp="1"/>
          </p:cNvSpPr>
          <p:nvPr>
            <p:ph idx="1"/>
          </p:nvPr>
        </p:nvSpPr>
        <p:spPr/>
        <p:txBody>
          <a:bodyPr/>
          <a:lstStyle/>
          <a:p>
            <a:r>
              <a:rPr lang="el-GR" dirty="0"/>
              <a:t>Αιμοφόρα αγγεία: το τοίχωμα τους συμπεριφέρεται ως μεμβράνη , συνεπώς η μετακίνηση υγρού από και προς το εσωτερικό των αγγείων είναι εν μέρη εφαρμογή του φαινομένου της ώσμωσης</a:t>
            </a:r>
          </a:p>
          <a:p>
            <a:r>
              <a:rPr lang="el-GR" dirty="0"/>
              <a:t>Αμνιακός σάκος: χωρίζει και προστατεύει το έμβρυο , το οποίο κολυμπά μέσα σε </a:t>
            </a:r>
            <a:r>
              <a:rPr lang="el-GR" dirty="0" err="1"/>
              <a:t>συτόν</a:t>
            </a:r>
            <a:r>
              <a:rPr lang="el-GR"/>
              <a:t> ,από </a:t>
            </a:r>
            <a:r>
              <a:rPr lang="el-GR" dirty="0"/>
              <a:t>το περιβάλλον του </a:t>
            </a:r>
          </a:p>
        </p:txBody>
      </p:sp>
    </p:spTree>
    <p:extLst>
      <p:ext uri="{BB962C8B-B14F-4D97-AF65-F5344CB8AC3E}">
        <p14:creationId xmlns:p14="http://schemas.microsoft.com/office/powerpoint/2010/main" val="1044305736"/>
      </p:ext>
    </p:extLst>
  </p:cSld>
  <p:clrMapOvr>
    <a:masterClrMapping/>
  </p:clrMapOvr>
</p:sld>
</file>

<file path=ppt/theme/theme1.xml><?xml version="1.0" encoding="utf-8"?>
<a:theme xmlns:a="http://schemas.openxmlformats.org/drawingml/2006/main" name="Περικοπή">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TM10001105[[fn=Περικοπή]]</Template>
  <TotalTime>52</TotalTime>
  <Words>247</Words>
  <Application>Microsoft Office PowerPoint</Application>
  <PresentationFormat>Ευρεία οθόνη</PresentationFormat>
  <Paragraphs>13</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 Black</vt:lpstr>
      <vt:lpstr>Franklin Gothic Book</vt:lpstr>
      <vt:lpstr>Times New Roman</vt:lpstr>
      <vt:lpstr>Περικοπή</vt:lpstr>
      <vt:lpstr>ωσμωση</vt:lpstr>
      <vt:lpstr>Ορισμοί</vt:lpstr>
      <vt:lpstr>‘Ωσμωση &amp; κύτταρο </vt:lpstr>
      <vt:lpstr>‘Ωσμωση &amp; άλλες λειτουργίες του ανθρώπινου σώματος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ωσμωση</dc:title>
  <dc:creator>theodora pag</dc:creator>
  <cp:lastModifiedBy>theodora pag</cp:lastModifiedBy>
  <cp:revision>1</cp:revision>
  <dcterms:created xsi:type="dcterms:W3CDTF">2024-01-10T20:14:10Z</dcterms:created>
  <dcterms:modified xsi:type="dcterms:W3CDTF">2024-01-10T21:06:39Z</dcterms:modified>
</cp:coreProperties>
</file>