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7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75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164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4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7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3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3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7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7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9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9" name="Isosceles Triangle 17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</p:grpSp>
      <p:sp useBgFill="1">
        <p:nvSpPr>
          <p:cNvPr id="40" name="Rectangle 1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1" name="Rectangle 2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2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2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52F4FFD-5A85-1642-3B47-FA9083EA7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609599"/>
            <a:ext cx="3843375" cy="5545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Εργα</a:t>
            </a:r>
            <a:r>
              <a:rPr lang="el-GR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στήριο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Θέματα Σύγχρονης Κυτταρικής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Βιολογίας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3C1F062-D27C-C0AA-253C-B1046CFDA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084" y="609600"/>
            <a:ext cx="5511296" cy="5545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sz="1600" dirty="0" err="1">
                <a:solidFill>
                  <a:srgbClr val="FFFFFF"/>
                </a:solidFill>
                <a:effectLst/>
              </a:rPr>
              <a:t>Ώσμωση</a:t>
            </a:r>
            <a:r>
              <a:rPr lang="en-US" sz="1600" dirty="0">
                <a:solidFill>
                  <a:srgbClr val="FFFFFF"/>
                </a:solidFill>
                <a:effectLst/>
              </a:rPr>
              <a:t>: 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Ποιες</a:t>
            </a:r>
            <a:r>
              <a:rPr lang="en-US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λειτουργίες</a:t>
            </a:r>
            <a:r>
              <a:rPr lang="en-US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ενός</a:t>
            </a:r>
            <a:r>
              <a:rPr lang="en-US" sz="1600" dirty="0">
                <a:solidFill>
                  <a:srgbClr val="FFFFFF"/>
                </a:solidFill>
                <a:effectLst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οργ</a:t>
            </a:r>
            <a:r>
              <a:rPr lang="en-US" sz="1600" dirty="0">
                <a:solidFill>
                  <a:srgbClr val="FFFFFF"/>
                </a:solidFill>
                <a:effectLst/>
              </a:rPr>
              <a:t>ανισμού(φυτικού ή ζωικού) βασίζονται στο φαινόμενο της ώσμωσης και της διάχυσης.</a:t>
            </a:r>
          </a:p>
          <a:p>
            <a:pPr algn="l">
              <a:buFont typeface="Wingdings 3" charset="2"/>
              <a:buChar char=""/>
            </a:pPr>
            <a:r>
              <a:rPr lang="en-US" sz="1600" dirty="0" err="1">
                <a:solidFill>
                  <a:srgbClr val="FFFFFF"/>
                </a:solidFill>
                <a:effectLst/>
              </a:rPr>
              <a:t>Μικροσκό</a:t>
            </a:r>
            <a:r>
              <a:rPr lang="en-US" sz="1600" dirty="0">
                <a:solidFill>
                  <a:srgbClr val="FFFFFF"/>
                </a:solidFill>
                <a:effectLst/>
              </a:rPr>
              <a:t>πιο Η/Μ</a:t>
            </a:r>
          </a:p>
          <a:p>
            <a:pPr algn="l">
              <a:buFont typeface="Wingdings 3" charset="2"/>
              <a:buChar char=""/>
            </a:pPr>
            <a:r>
              <a:rPr lang="en-US" sz="1600" dirty="0" err="1">
                <a:solidFill>
                  <a:srgbClr val="FFFFFF"/>
                </a:solidFill>
                <a:effectLst/>
              </a:rPr>
              <a:t>Μικροσκό</a:t>
            </a:r>
            <a:r>
              <a:rPr lang="en-US" sz="1600" dirty="0">
                <a:solidFill>
                  <a:srgbClr val="FFFFFF"/>
                </a:solidFill>
                <a:effectLst/>
              </a:rPr>
              <a:t>πιο Ο/Μ</a:t>
            </a:r>
          </a:p>
          <a:p>
            <a:pPr algn="l">
              <a:buFont typeface="Wingdings 3" charset="2"/>
              <a:buChar char=""/>
            </a:pPr>
            <a:r>
              <a:rPr lang="en-US" sz="1600" dirty="0" err="1">
                <a:solidFill>
                  <a:srgbClr val="FFFFFF"/>
                </a:solidFill>
                <a:effectLst/>
              </a:rPr>
              <a:t>Κυττ</a:t>
            </a:r>
            <a:r>
              <a:rPr lang="en-US" sz="1600" dirty="0">
                <a:solidFill>
                  <a:srgbClr val="FFFFFF"/>
                </a:solidFill>
                <a:effectLst/>
              </a:rPr>
              <a:t>αρική διαίρεση: Μίτωση – Μείωση</a:t>
            </a:r>
          </a:p>
          <a:p>
            <a:pPr algn="l">
              <a:buFont typeface="Wingdings 3" charset="2"/>
              <a:buChar char=""/>
            </a:pPr>
            <a:r>
              <a:rPr lang="en-US" sz="1600" dirty="0">
                <a:solidFill>
                  <a:srgbClr val="FFFFFF"/>
                </a:solidFill>
                <a:effectLst/>
              </a:rPr>
              <a:t>Αλυσιδωτή α</a:t>
            </a:r>
            <a:r>
              <a:rPr lang="en-US" sz="1600" dirty="0" err="1">
                <a:solidFill>
                  <a:srgbClr val="FFFFFF"/>
                </a:solidFill>
                <a:effectLst/>
              </a:rPr>
              <a:t>ντίδρ</a:t>
            </a:r>
            <a:r>
              <a:rPr lang="en-US" sz="1600" dirty="0">
                <a:solidFill>
                  <a:srgbClr val="FFFFFF"/>
                </a:solidFill>
                <a:effectLst/>
              </a:rPr>
              <a:t>αση πολυμεράσης: διαγνωστικό εργαλείο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41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23E3A3-CE1D-D099-8579-A5B66135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Μείωση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406D56-6D9D-7888-76DC-D62C8690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Ορισμός </a:t>
            </a:r>
            <a:r>
              <a:rPr lang="el-GR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</a:t>
            </a:r>
            <a:r>
              <a:rPr lang="el-G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είωσης: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Η διαδικασία της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κυτταροδιαίρεσης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κατά την οποία από αρχικά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διπλοειδή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κύτταρα, προκύπτουν τα απλοειδή φυλετικά που περιλαμβάνουν μία πλήρη σειρά χρωμοσωμάτων το κάθε ένα. Η μείωση λαμβάνει χώρα πριν από τη δημιουργία των γαμετών. Δηλαδή κατά τη μείωση, ο αριθμός των χρωμοσωμάτων μειώνεται στο μισό και κάθε κύτταρο παίρνει μόνο το ένα από κάθε ζευγάρι ομόλογων χρωμοσωμάτων.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 χρωμοσώματα δεν διπλασιάζονται σε μία και μόνη κυτταρική διαίρεση αλλά σε δύο: τη μείωση Ι και ΙΙ. Οι διαιρέσεις αυτές, που και στις δύο περιπτώσεις περιλαμβάνουν τις φάσεις πρόφαση (Ι, ΙΙ),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μετάφαση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(Ι, ΙΙ),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ανάφαση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(Ι, ΙΙ) και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τελόφαση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(Ι, ΙΙ), κατανέμουν τα χρωμοσώματα σε τέσσερις πυρήνες.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1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DB29AC-7A0F-D697-C9C7-CACDC7F9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Αλυσιδωτή αντίδραση </a:t>
            </a:r>
            <a:r>
              <a:rPr lang="el-GR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πολυμεράσης</a:t>
            </a:r>
            <a:r>
              <a:rPr lang="el-G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διαγνωστικό εργαλείο</a:t>
            </a:r>
            <a:br>
              <a:rPr lang="el-G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2DE3A7-46F4-EB7B-9AD6-70EA58CC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220430" cy="3701270"/>
          </a:xfrm>
        </p:spPr>
        <p:txBody>
          <a:bodyPr>
            <a:normAutofit/>
          </a:bodyPr>
          <a:lstStyle/>
          <a:p>
            <a:pPr indent="457200">
              <a:lnSpc>
                <a:spcPct val="90000"/>
              </a:lnSpc>
            </a:pP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αλυσιδωτή αντίδραση της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πολυμεράσης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είναι μία 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vitro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μέθοδος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ενζυμικής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σύνθεσης 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DNA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αρχή της μεθόδου έχει ως εξής: η αντίδραση χρησιμοποιεί δύο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εκκινητές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οι οποίοι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υβριδίζουν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με την αντίστροφη αλληλουχία, ορίζοντας την περιοχή του 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DNA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που θα συντεθεί. Η επιμήκυνση των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εκκινητών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καταλύεται από ένα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θερμοανθεκτικό</a:t>
            </a:r>
            <a:r>
              <a:rPr lang="el-GR" sz="1700" dirty="0">
                <a:latin typeface="Calibri" panose="020F0502020204030204" pitchFamily="34" charset="0"/>
                <a:ea typeface="Times New Roman" panose="02020603050405020304" pitchFamily="18" charset="0"/>
                <a:cs typeface="Browallia New" panose="020B0502040204020203" pitchFamily="34" charset="-34"/>
              </a:rPr>
              <a:t> 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ένζυμο.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 κύκλος των αντιδράσεων επαναλαμβάνεται περιλαμβάνοντας την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αποδιάταξη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του </a:t>
            </a:r>
            <a:r>
              <a:rPr lang="en-US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DNA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την επανασύνδεση των </a:t>
            </a:r>
            <a:r>
              <a:rPr lang="el-GR" sz="1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εκκινητών</a:t>
            </a:r>
            <a:r>
              <a:rPr lang="el-G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και την επιμήκυνση της νέας αλυσίδας. Τα προϊόντα του ενός κύκλου χρησιμεύουν ως μήτρα για τον επόμενο, με αποτέλεσμα σε κάθε κύκλο να έχουμε διπλασιασμό των αντιγράφων που δημιουργούνται.</a:t>
            </a:r>
            <a:endParaRPr lang="el-GR" sz="17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l-GR" sz="1700"/>
          </a:p>
        </p:txBody>
      </p:sp>
      <p:pic>
        <p:nvPicPr>
          <p:cNvPr id="4" name="Picture 20" descr="pcr">
            <a:extLst>
              <a:ext uri="{FF2B5EF4-FFF2-40B4-BE49-F238E27FC236}">
                <a16:creationId xmlns:a16="http://schemas.microsoft.com/office/drawing/2014/main" id="{F2C1B590-37D3-323F-DDF5-887766F633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10863" r="1816"/>
          <a:stretch>
            <a:fillRect/>
          </a:stretch>
        </p:blipFill>
        <p:spPr bwMode="auto">
          <a:xfrm>
            <a:off x="6087417" y="2159000"/>
            <a:ext cx="3145536" cy="3695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00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0D8AE5-AED5-65BA-08AE-F9ECD9F6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Μερικές εφαρμογές αλυσιδωτής αντίδρασης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πολυμεράσης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BFE55A-95DC-36E5-434D-F350EA994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Μελέτη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RNA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αλληλουχιών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</a:rPr>
              <a:t>Α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πομόνωση και ανίχνευση γονιδίων.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Μελέτη, ανάλυση και χαρτογράφηση του </a:t>
            </a:r>
            <a:r>
              <a:rPr kumimoji="0" lang="el-GR" sz="18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γονιδιώματος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Μελέτη πολυμορφισμών του </a:t>
            </a:r>
            <a:r>
              <a:rPr kumimoji="0" lang="el-GR" sz="18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γονιδιώματος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In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situ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υβριδισμός και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PCR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Διαγνωστική τεχνική.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l-GR" sz="18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Προγενετικός</a:t>
            </a:r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έλεγχος.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kumimoji="0" lang="el-GR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Εγκληματολογία.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04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EA01EE-6416-37B1-FC96-E0CEEBBC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Ώσμωση: Ποιες λειτουργίες ενός οργανισμού(φυτικού ή ζωικού) βασίζονται στο φαινόμενο της ώσμωσης και της διάχυσης.</a:t>
            </a:r>
            <a:br>
              <a:rPr lang="el-G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18F13D-C7ED-98ED-D66E-25E8EC352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u="sng" dirty="0"/>
          </a:p>
          <a:p>
            <a:endParaRPr lang="el-GR" u="sng" dirty="0"/>
          </a:p>
          <a:p>
            <a:r>
              <a:rPr lang="el-GR" u="sng" dirty="0"/>
              <a:t>Ορισμός διάχυσης </a:t>
            </a:r>
            <a:r>
              <a:rPr lang="el-GR" dirty="0"/>
              <a:t>: Η 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τάση των μορίων να διασπείρονται από τις περιοχές υψηλής συγκέντρωσης, στις περιοχές χαμηλής συγκέντρωσης.</a:t>
            </a:r>
          </a:p>
          <a:p>
            <a:pPr marL="0" indent="0">
              <a:buNone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u="sng" dirty="0"/>
              <a:t>Ορισμός </a:t>
            </a:r>
            <a:r>
              <a:rPr lang="el-GR" sz="2000" u="sng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ώ</a:t>
            </a:r>
            <a:r>
              <a:rPr lang="el-GR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σμωσης</a:t>
            </a:r>
            <a:r>
              <a:rPr lang="el-GR" u="sng" dirty="0"/>
              <a:t> </a:t>
            </a:r>
            <a:r>
              <a:rPr lang="el-GR" dirty="0"/>
              <a:t>: </a:t>
            </a:r>
            <a:r>
              <a:rPr lang="el-GR" dirty="0">
                <a:latin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φαινόμενο της διάχυσης των μορίων του διαλύτη δια μέσου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ημιπερατής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μεμβράνης από το διάλυμα μικρότερης συγκέντρωσης προς το διάλυμα μεγαλύτερης συγκέντρωσης.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343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058350-6FB9-5AF6-5F31-E6CF51A8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/>
              <a:t>Εφαρμογές ώσμωσης σε φυτικά και ζωικά κύτταρα 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43AED1-CC4E-598F-DBA9-F9060264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u="sng" dirty="0"/>
              <a:t>Φυτικά κύτταρα:</a:t>
            </a:r>
            <a:r>
              <a:rPr lang="el-GR" dirty="0"/>
              <a:t> </a:t>
            </a:r>
            <a:r>
              <a:rPr lang="el-G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τοποθετήσουμε ένα φυτικό κύτταρο σε υπερτονικό διάλυμα το χυμοτόπιο μικραίνει, ενώ η κυτταρική μεμβράνη απομακρύνεται από το κυτταρικό τοίχωμα. Αυτό συμβαίνει καθώς μόρια νερού μετακινούνται από το χυμοτόπιο στο διάλυμα της σακχαρόζης (πλασμόλυση).</a:t>
            </a:r>
            <a:r>
              <a:rPr lang="el-GR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στη συνέχεια αντικαταστήσουμε το ζαχαρόνερο με καθαρό νερό παρατηρούμε το χυμοτόπιο να μεγαλώνει και την κυτταρική μεμβράνη να έρχεται σε επαφή με το κυτταρικό τοίχωμα (αποπλασμόλυση). </a:t>
            </a:r>
          </a:p>
          <a:p>
            <a:endParaRPr lang="el-GR" sz="1600" dirty="0"/>
          </a:p>
          <a:p>
            <a:pPr marL="0" indent="0">
              <a:buNone/>
            </a:pPr>
            <a:endParaRPr lang="el-GR" sz="1600" dirty="0"/>
          </a:p>
          <a:p>
            <a:r>
              <a:rPr lang="el-GR" u="sng" dirty="0"/>
              <a:t>Ζωικά κύτταρα:</a:t>
            </a:r>
            <a:r>
              <a:rPr lang="el-GR" dirty="0"/>
              <a:t> </a:t>
            </a:r>
            <a:r>
              <a:rPr lang="el-GR" sz="1600" dirty="0">
                <a:latin typeface="Verdana" panose="020B0604030504040204" pitchFamily="34" charset="0"/>
                <a:cs typeface="Times New Roman" panose="02020603050405020304" pitchFamily="18" charset="0"/>
              </a:rPr>
              <a:t>Τ</a:t>
            </a:r>
            <a:r>
              <a:rPr lang="el-G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 ζωικά κύτταρα μέσα σε υπέρτονα διαλύματα συρρικνώνονται (κυτταρική αφυδάτωση). Αντίθετα, μέσα σε υποτονικά διαλύματα, τα ζωικά κύτταρα διογκώνονται (κυτταρικό οίδημα) και μειώνεται η διεγερσιμότητά τους. Αν η διόγκωση  γίνει σε μεγάλο βαθμό, μπορεί να προκαλέσει τελικά την καταστροφή των ζωικών κυττάρων</a:t>
            </a:r>
            <a:r>
              <a:rPr lang="en-US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600" u="sng" dirty="0"/>
          </a:p>
        </p:txBody>
      </p:sp>
    </p:spTree>
    <p:extLst>
      <p:ext uri="{BB962C8B-B14F-4D97-AF65-F5344CB8AC3E}">
        <p14:creationId xmlns:p14="http://schemas.microsoft.com/office/powerpoint/2010/main" val="192979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9F41E1-B5D5-892E-1CAA-A2BCF6D1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Μικροσκόπιο Η/Μ: Χαρακτηριστικά</a:t>
            </a:r>
            <a:b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62009A-5924-29FB-A749-CBF6E9795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</a:t>
            </a:r>
            <a:r>
              <a:rPr lang="el-GR" sz="1800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Ηλεκτρονικό μικροσκόπιο διέλευσης</a:t>
            </a:r>
            <a:endParaRPr lang="el-GR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r>
              <a:rPr lang="el-GR" sz="1800" dirty="0">
                <a:latin typeface="Calibri" pitchFamily="34" charset="0"/>
              </a:rPr>
              <a:t>Το ηλεκτρονικό μικροσκόπιο διέλευσης προορίζεται για την παρατήρηση λεπτών τομών ή και απομονωμένων κυτταρικών συστατικών</a:t>
            </a:r>
            <a:r>
              <a:rPr lang="en-US" dirty="0">
                <a:latin typeface="Calibri" pitchFamily="34" charset="0"/>
              </a:rPr>
              <a:t>. </a:t>
            </a:r>
            <a:r>
              <a:rPr lang="el-GR" dirty="0">
                <a:latin typeface="Calibri" pitchFamily="34" charset="0"/>
              </a:rPr>
              <a:t>Αποτελείται από τα εξής τρία τμήματα: σ</a:t>
            </a:r>
            <a:r>
              <a:rPr lang="el-GR" sz="1800" dirty="0">
                <a:latin typeface="Calibri" pitchFamily="34" charset="0"/>
              </a:rPr>
              <a:t>ύστημα αντλιών χαμηλού και υψηλού κενού, ηλεκτρονικές διατάξεις σταθεροποιημένης υψηλής τάσης και ρευμάτων και σύστημα ηλεκτρομαγνητικών φακών </a:t>
            </a: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sz="1800" u="sng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sz="1800" u="sng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sz="1800" u="sng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n-US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endParaRPr lang="el-GR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0A6404B-C2CF-1D39-2AC5-5972171B0B23}"/>
              </a:ext>
            </a:extLst>
          </p:cNvPr>
          <p:cNvGrpSpPr>
            <a:grpSpLocks/>
          </p:cNvGrpSpPr>
          <p:nvPr/>
        </p:nvGrpSpPr>
        <p:grpSpPr bwMode="auto">
          <a:xfrm>
            <a:off x="2389088" y="3928818"/>
            <a:ext cx="4747003" cy="2735933"/>
            <a:chOff x="1800" y="1872"/>
            <a:chExt cx="8250" cy="5820"/>
          </a:xfrm>
        </p:grpSpPr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92EDE062-20BB-1D76-D8F2-A9E0B8E98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98" t="40501" r="34917" b="24803"/>
            <a:stretch>
              <a:fillRect/>
            </a:stretch>
          </p:blipFill>
          <p:spPr bwMode="auto">
            <a:xfrm>
              <a:off x="1800" y="1872"/>
              <a:ext cx="8250" cy="5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215B7B27-A723-93A4-AB2A-2E52FF979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" y="1872"/>
              <a:ext cx="1241" cy="2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Εικόνα  2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57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723BDD-A7F9-79F5-2852-1DA5069E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Μέθοδοι προετοιμασίας δειγμάτων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D32C0D-C0C7-A368-0B21-B974EF347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Τα προς παρατήρηση δείγματα θα πρέπει να επιτρέπουν την διαφορική σκέδαση των ηλεκτρονίων και να είναι στεγνά. Τα βήματα της διαδικασίας παρασκευής περιλαμβάνουν τα στάδια: α) μονιμοποίηση, β) αφυδάτωση, γ) εμποτισμός στο μέσο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έγκλεισης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δ)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μικροτόμηση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Τέλος, όποτε κρίνεται σκόπιμο πραγματοποιείται αύξηση της ηλεκτρονικής πυκνότητας (χρώση).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849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52321-23BD-16DC-AA29-465E564C9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l-GR" sz="33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Μικροσκόπιο Η/Μ: Χαρακτηριστικά</a:t>
            </a:r>
            <a:endParaRPr lang="el-GR" sz="33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C1CD59-D379-B4F4-8D34-44CEDE02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220430" cy="3701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u="sng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Β) Ηλεκτρονικό μικροσκόπιο σάρωσης</a:t>
            </a:r>
            <a:endParaRPr lang="el-GR" u="sng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Το Ηλεκτρονικό μικροσκόπιο σάρωσης προορίζεται κυρίως για την παρατήρηση επιφανειών και το διακριτικό του όριο είναι 7 Å. Δείχνει τρισδιάστατες ασπρόμαυρες απεικονίσεις των δειγμάτων τα οποία έχουν προηγούμενα υποστεί την κατάλληλη προετοιμασία ξήρανσης και δυνατότητα διέλευσης των ηλεκτρονίων. Τα δείγματα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μπορεί να είναι και ολόκληροι οργανισμοί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6" descr="SEM column_schematic">
            <a:extLst>
              <a:ext uri="{FF2B5EF4-FFF2-40B4-BE49-F238E27FC236}">
                <a16:creationId xmlns:a16="http://schemas.microsoft.com/office/drawing/2014/main" id="{2139D5E4-274C-16D8-CDD4-777902C0B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87416" y="2159000"/>
            <a:ext cx="3703303" cy="246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504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5E1131-3531-705D-F79D-8087F566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Μικροσκόπιο Ο/Μ: Χαρακτηριστικά</a:t>
            </a:r>
            <a:b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854041-7C73-116B-8734-C50CCD3B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093206"/>
          </a:xfrm>
        </p:spPr>
        <p:txBody>
          <a:bodyPr/>
          <a:lstStyle/>
          <a:p>
            <a:r>
              <a:rPr lang="el-GR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Σαν Οπτικά ή </a:t>
            </a:r>
            <a:r>
              <a:rPr lang="el-GR" sz="1800" spc="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Φωτονικά</a:t>
            </a:r>
            <a:r>
              <a:rPr lang="el-GR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αναφέρονται τα μικροσκόπια εκείνα που χρησιμοποιούν σαν </a:t>
            </a:r>
            <a:r>
              <a:rPr lang="el-GR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ακτινοβολία το τμήμα του ηλεκτρομαγνητικού φάσματος που είναι ορατό, δηλαδή από 380 – 760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nm</a:t>
            </a:r>
            <a:r>
              <a:rPr lang="el-GR" sz="1800" cap="small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l-GR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Ανάλογα με τη διάταξη των φακών και τον τρόπο παρατήρησης τα οπτικά μικροσκόπια </a:t>
            </a:r>
            <a:r>
              <a:rPr lang="el-GR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διακρίνονται σε μικροσκόπια φωτεινού πεδίου, σκοτεινού πεδίου, αντίθεσης φάσεως, </a:t>
            </a:r>
            <a:r>
              <a:rPr lang="el-GR" sz="1800" spc="2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κλπ</a:t>
            </a:r>
            <a:r>
              <a:rPr lang="el-GR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που αναφέρονται στη συνέχεια.</a:t>
            </a:r>
            <a:endParaRPr lang="en-US" sz="1800" spc="2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  <p:pic>
        <p:nvPicPr>
          <p:cNvPr id="5" name="Εικόνα 4" descr="Εικόνα που περιέχει μικροσκόπιο, Επιστημονικό όργανο, μηχάνημα, κείμενο">
            <a:extLst>
              <a:ext uri="{FF2B5EF4-FFF2-40B4-BE49-F238E27FC236}">
                <a16:creationId xmlns:a16="http://schemas.microsoft.com/office/drawing/2014/main" id="{57CA50B8-8958-673D-E867-4DC0BFEA5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06" y="3544479"/>
            <a:ext cx="5871757" cy="280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2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6470CF-35BA-7E5D-2037-ED0B5DF2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l-GR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Κυτταρική διαίρεση: Μίτωση – Μείωση</a:t>
            </a:r>
            <a:br>
              <a:rPr lang="el-G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3D6AF3-82BF-FE05-1DF1-F77E1F5AE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323" y="2160589"/>
            <a:ext cx="4410676" cy="3768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Η μίτωση και η μείωση είναι δύο διαδικασίες που  καθορίζουν τον τρόπο διαίρεσης του πυρήνα του κυττάρου. </a:t>
            </a:r>
            <a:r>
              <a:rPr lang="el-G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Τόσο η Μίτωση όσο και η Μείωση γίνονται λόγω της ικανότητας του DNA να αυτοδιπλασιάζεται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38138C-26F3-3AE8-5C69-D93BB2F77BE5}"/>
              </a:ext>
            </a:extLst>
          </p:cNvPr>
          <p:cNvGrpSpPr>
            <a:grpSpLocks/>
          </p:cNvGrpSpPr>
          <p:nvPr/>
        </p:nvGrpSpPr>
        <p:grpSpPr bwMode="auto">
          <a:xfrm>
            <a:off x="998940" y="2159331"/>
            <a:ext cx="3456228" cy="3769831"/>
            <a:chOff x="1281" y="5760"/>
            <a:chExt cx="9174" cy="10008"/>
          </a:xfrm>
        </p:grpSpPr>
        <p:pic>
          <p:nvPicPr>
            <p:cNvPr id="2054" name="Picture 4">
              <a:extLst>
                <a:ext uri="{FF2B5EF4-FFF2-40B4-BE49-F238E27FC236}">
                  <a16:creationId xmlns:a16="http://schemas.microsoft.com/office/drawing/2014/main" id="{CD26C436-E480-F2E3-556D-ABC748D11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1" r="4892"/>
            <a:stretch>
              <a:fillRect/>
            </a:stretch>
          </p:blipFill>
          <p:spPr bwMode="auto">
            <a:xfrm>
              <a:off x="1281" y="5760"/>
              <a:ext cx="6999" cy="10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F5F59F49-97D4-3559-2241-D92AF7245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5" y="8640"/>
              <a:ext cx="3060" cy="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 defTabSz="539496" eaLnBrk="0" fontAlgn="base" hangingPunct="0">
                <a:spcBef>
                  <a:spcPct val="0"/>
                </a:spcBef>
                <a:spcAft>
                  <a:spcPts val="472"/>
                </a:spcAft>
              </a:pPr>
              <a:r>
                <a:rPr lang="el-GR" altLang="el-GR" sz="590" kern="1200">
                  <a:solidFill>
                    <a:schemeClr val="tx1"/>
                  </a:solidFill>
                  <a:latin typeface="Verdana" panose="020B0604030504040204" pitchFamily="34" charset="0"/>
                  <a:ea typeface="+mn-ea"/>
                  <a:cs typeface="+mn-cs"/>
                </a:rPr>
                <a:t>Συγκριτική διαγραμματική απεικόνιση των κυτταρικών διαιρέσεων που παρατηρούνται κατά τη μείωση και τη μίτωση. Παρατηρείται ότι η μείωση καταλήγει σε απλοειδή αριθμό </a:t>
              </a:r>
              <a:r>
                <a:rPr lang="en-US" altLang="el-GR" sz="590" kern="1200">
                  <a:solidFill>
                    <a:schemeClr val="tx1"/>
                  </a:solidFill>
                  <a:latin typeface="Verdana" panose="020B0604030504040204" pitchFamily="34" charset="0"/>
                  <a:ea typeface="+mn-ea"/>
                  <a:cs typeface="+mn-cs"/>
                </a:rPr>
                <a:t>DNA</a:t>
              </a:r>
              <a:r>
                <a:rPr lang="el-GR" altLang="el-GR" sz="590" kern="1200">
                  <a:solidFill>
                    <a:schemeClr val="tx1"/>
                  </a:solidFill>
                  <a:latin typeface="Verdana" panose="020B0604030504040204" pitchFamily="34" charset="0"/>
                  <a:ea typeface="+mn-ea"/>
                  <a:cs typeface="+mn-cs"/>
                </a:rPr>
                <a:t> και χρωμοσωμάτων ενώ η μίτωση όχι.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74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D4918B-0765-D45C-FA1C-15C1F0D2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Μίτωση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A053E9-D83A-E403-0D06-08949ACCD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5018"/>
            <a:ext cx="8596668" cy="5255580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>
                <a:latin typeface="Calibri" panose="020F0502020204030204" pitchFamily="34" charset="0"/>
                <a:cs typeface="Calibri" panose="020F0502020204030204" pitchFamily="34" charset="0"/>
              </a:rPr>
              <a:t>Ορισμός μίτωσης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/>
              <a:t>H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διαδικασία της πυρηνικής διαίρεσης κατά την οποία τα διπλασιασμένα χρωμοσώματα διαχωρίζονται το ένα από το άλλο και τοποθετούνται σε δύο πυρήνες καθένας από τους οποίους λαμβάνει ένα πλήρες αντίγραφο του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γονιδιώματος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u="sng" dirty="0">
                <a:latin typeface="Calibri" panose="020F0502020204030204" pitchFamily="34" charset="0"/>
                <a:cs typeface="Calibri" panose="020F0502020204030204" pitchFamily="34" charset="0"/>
              </a:rPr>
              <a:t>Φάσεις μίτωσης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l-GR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Πρόφαση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Τα χρωμοσώματα συμπυκνώνονται προκειμένου να δημιουργηθούν συμπαγή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μιτωτικά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χρωμοσώματα που τώρα αποτελούνται από δύο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χρωματίδες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παραμένοντας ενωμένα μέσω του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κεντρομεριδίου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Συγκροτείται η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μιτωτική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άτρακτος και εξαφανίζεται ο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κυτταροσκελετός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l-GR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Προμετάφαση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Οι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μικροσωληνίσκοι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των χρωμοσωμάτων προσδένονται στους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κινητοχώρους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των χρωμοσωμάτων τα οποία μετακινούνται προς τον ισημερινό της ατράκτου. </a:t>
            </a:r>
          </a:p>
          <a:p>
            <a:pPr marL="0" indent="0">
              <a:buNone/>
            </a:pPr>
            <a:r>
              <a:rPr lang="el-GR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Μετάφαση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Τα χρωμοσώματα ευθυγραμμίζονται στο επίπεδο της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μετάφασης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ενώ παραμένουν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προσδεδεμένα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μέσω των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χρωμοσωμικών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σωληνίσκων και στους δύο πόλους. </a:t>
            </a:r>
          </a:p>
          <a:p>
            <a:pPr marL="0" indent="0">
              <a:buNone/>
            </a:pPr>
            <a:r>
              <a:rPr lang="el-GR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Ανάφαση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Τα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κεντρομερίδια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διαιρούνται, οι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χρωματίδες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διαχωρίζονται και τα χρωμοσώματα μετακινούνται προς τους αντίθετους πόλους της ατράκτου.</a:t>
            </a:r>
            <a:r>
              <a:rPr lang="el-G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Τελόφαση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Τα χρωμοσώματα ομαδοποιούνται στους αντίθετους πόλους της ατράκτου και από-συμπυκνώνονται. Σχηματίζεται ο πυρηνικός φάκελος γύρω από τις ομάδες των χρωμοσωμάτων και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επανασχηματίζεται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ενδοπλασματικό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δίκτυο και τα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Golgi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3680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Γαλαζοπράσιν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3190</TotalTime>
  <Words>1007</Words>
  <Application>Microsoft Office PowerPoint</Application>
  <PresentationFormat>Ευρεία οθόνη</PresentationFormat>
  <Paragraphs>67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Verdana</vt:lpstr>
      <vt:lpstr>Wingdings 3</vt:lpstr>
      <vt:lpstr>Όψη</vt:lpstr>
      <vt:lpstr>Εργαστήριο Θέματα Σύγχρονης Κυτταρικής  Βιολογίας</vt:lpstr>
      <vt:lpstr>Ώσμωση: Ποιες λειτουργίες ενός οργανισμού(φυτικού ή ζωικού) βασίζονται στο φαινόμενο της ώσμωσης και της διάχυσης.   </vt:lpstr>
      <vt:lpstr>Εφαρμογές ώσμωσης σε φυτικά και ζωικά κύτταρα   </vt:lpstr>
      <vt:lpstr>Μικροσκόπιο Η/Μ: Χαρακτηριστικά </vt:lpstr>
      <vt:lpstr>Μέθοδοι προετοιμασίας δειγμάτων</vt:lpstr>
      <vt:lpstr>Μικροσκόπιο Η/Μ: Χαρακτηριστικά</vt:lpstr>
      <vt:lpstr>Μικροσκόπιο Ο/Μ: Χαρακτηριστικά </vt:lpstr>
      <vt:lpstr>Κυτταρική διαίρεση: Μίτωση – Μείωση </vt:lpstr>
      <vt:lpstr>Μίτωση</vt:lpstr>
      <vt:lpstr>Μείωση</vt:lpstr>
      <vt:lpstr>Αλυσιδωτή αντίδραση πολυμεράσης: διαγνωστικό εργαλείο </vt:lpstr>
      <vt:lpstr>Μερικές εφαρμογές αλυσιδωτής αντίδρασης πολυμεράσης: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Εργαστήριο Βιολογίας</dc:title>
  <dc:creator>Θοδωρής Σαμαράς</dc:creator>
  <cp:lastModifiedBy>Θοδωρής Σαμαράς</cp:lastModifiedBy>
  <cp:revision>5</cp:revision>
  <dcterms:created xsi:type="dcterms:W3CDTF">2024-01-23T13:41:34Z</dcterms:created>
  <dcterms:modified xsi:type="dcterms:W3CDTF">2024-01-25T18:51:56Z</dcterms:modified>
</cp:coreProperties>
</file>