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45" d="100"/>
          <a:sy n="45" d="100"/>
        </p:scale>
        <p:origin x="53" y="9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834040-B73A-499F-B566-1E4EEB59AF5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FDC96041-BCA9-4449-9B59-637C4344A0ED}">
      <dgm:prSet/>
      <dgm:spPr/>
      <dgm:t>
        <a:bodyPr/>
        <a:lstStyle/>
        <a:p>
          <a:pPr rtl="0"/>
          <a:r>
            <a:rPr lang="el-GR" dirty="0" smtClean="0"/>
            <a:t>           ΡΌΛΟΙ ΚΑΙ ΧΡΉΣΗ</a:t>
          </a:r>
          <a:endParaRPr lang="el-GR" dirty="0"/>
        </a:p>
      </dgm:t>
    </dgm:pt>
    <dgm:pt modelId="{83EBBE26-C54C-4657-BE6C-54B0CBAAAA85}" type="parTrans" cxnId="{F4BC39B7-2CFD-49C7-8723-8773F2DB0094}">
      <dgm:prSet/>
      <dgm:spPr/>
      <dgm:t>
        <a:bodyPr/>
        <a:lstStyle/>
        <a:p>
          <a:endParaRPr lang="el-GR"/>
        </a:p>
      </dgm:t>
    </dgm:pt>
    <dgm:pt modelId="{6761D9B9-97A4-429C-8C92-AD5301914029}" type="sibTrans" cxnId="{F4BC39B7-2CFD-49C7-8723-8773F2DB0094}">
      <dgm:prSet/>
      <dgm:spPr/>
      <dgm:t>
        <a:bodyPr/>
        <a:lstStyle/>
        <a:p>
          <a:endParaRPr lang="el-GR"/>
        </a:p>
      </dgm:t>
    </dgm:pt>
    <dgm:pt modelId="{0390A987-1FA2-479D-9561-939277105233}" type="pres">
      <dgm:prSet presAssocID="{C9834040-B73A-499F-B566-1E4EEB59AF5C}" presName="linear" presStyleCnt="0">
        <dgm:presLayoutVars>
          <dgm:animLvl val="lvl"/>
          <dgm:resizeHandles val="exact"/>
        </dgm:presLayoutVars>
      </dgm:prSet>
      <dgm:spPr/>
    </dgm:pt>
    <dgm:pt modelId="{DA746549-35C3-42EC-8B4E-0A93502AE469}" type="pres">
      <dgm:prSet presAssocID="{FDC96041-BCA9-4449-9B59-637C4344A0E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F4BC39B7-2CFD-49C7-8723-8773F2DB0094}" srcId="{C9834040-B73A-499F-B566-1E4EEB59AF5C}" destId="{FDC96041-BCA9-4449-9B59-637C4344A0ED}" srcOrd="0" destOrd="0" parTransId="{83EBBE26-C54C-4657-BE6C-54B0CBAAAA85}" sibTransId="{6761D9B9-97A4-429C-8C92-AD5301914029}"/>
    <dgm:cxn modelId="{D2042B19-EC80-4B81-BA53-5F16EB1DF2CF}" type="presOf" srcId="{C9834040-B73A-499F-B566-1E4EEB59AF5C}" destId="{0390A987-1FA2-479D-9561-939277105233}" srcOrd="0" destOrd="0" presId="urn:microsoft.com/office/officeart/2005/8/layout/vList2"/>
    <dgm:cxn modelId="{171DDB04-A328-4E48-9DEF-9AFC64DAEB9C}" type="presOf" srcId="{FDC96041-BCA9-4449-9B59-637C4344A0ED}" destId="{DA746549-35C3-42EC-8B4E-0A93502AE469}" srcOrd="0" destOrd="0" presId="urn:microsoft.com/office/officeart/2005/8/layout/vList2"/>
    <dgm:cxn modelId="{014826EA-0B38-42E5-B481-FC6D74DAA9D6}" type="presParOf" srcId="{0390A987-1FA2-479D-9561-939277105233}" destId="{DA746549-35C3-42EC-8B4E-0A93502AE46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76B85F-21FF-491F-AB41-CD4C0A6E639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AB7A964F-0F4F-41A5-B384-8A3AECD69810}">
      <dgm:prSet/>
      <dgm:spPr/>
      <dgm:t>
        <a:bodyPr/>
        <a:lstStyle/>
        <a:p>
          <a:pPr rtl="0"/>
          <a:r>
            <a:rPr lang="el-GR" dirty="0" smtClean="0"/>
            <a:t>         Εφαρμογές</a:t>
          </a:r>
          <a:endParaRPr lang="el-GR" dirty="0"/>
        </a:p>
      </dgm:t>
    </dgm:pt>
    <dgm:pt modelId="{E0C563E3-9504-405F-8D43-8DF99710AAF9}" type="parTrans" cxnId="{BB24AEE4-DF87-4282-B240-87ECD07A2FDA}">
      <dgm:prSet/>
      <dgm:spPr/>
      <dgm:t>
        <a:bodyPr/>
        <a:lstStyle/>
        <a:p>
          <a:endParaRPr lang="el-GR"/>
        </a:p>
      </dgm:t>
    </dgm:pt>
    <dgm:pt modelId="{023B3C02-2DF2-4043-9EFB-93ECD941BC33}" type="sibTrans" cxnId="{BB24AEE4-DF87-4282-B240-87ECD07A2FDA}">
      <dgm:prSet/>
      <dgm:spPr/>
      <dgm:t>
        <a:bodyPr/>
        <a:lstStyle/>
        <a:p>
          <a:endParaRPr lang="el-GR"/>
        </a:p>
      </dgm:t>
    </dgm:pt>
    <dgm:pt modelId="{7B52C0C1-8FF1-4EDE-9EA8-CFCFAAFD0CE5}" type="pres">
      <dgm:prSet presAssocID="{B376B85F-21FF-491F-AB41-CD4C0A6E6399}" presName="linear" presStyleCnt="0">
        <dgm:presLayoutVars>
          <dgm:animLvl val="lvl"/>
          <dgm:resizeHandles val="exact"/>
        </dgm:presLayoutVars>
      </dgm:prSet>
      <dgm:spPr/>
    </dgm:pt>
    <dgm:pt modelId="{613267BF-DE50-4DE5-B718-031CD39C8852}" type="pres">
      <dgm:prSet presAssocID="{AB7A964F-0F4F-41A5-B384-8A3AECD69810}" presName="parentText" presStyleLbl="node1" presStyleIdx="0" presStyleCnt="1" custLinFactNeighborX="32073" custLinFactNeighborY="-11775">
        <dgm:presLayoutVars>
          <dgm:chMax val="0"/>
          <dgm:bulletEnabled val="1"/>
        </dgm:presLayoutVars>
      </dgm:prSet>
      <dgm:spPr/>
    </dgm:pt>
  </dgm:ptLst>
  <dgm:cxnLst>
    <dgm:cxn modelId="{BB24AEE4-DF87-4282-B240-87ECD07A2FDA}" srcId="{B376B85F-21FF-491F-AB41-CD4C0A6E6399}" destId="{AB7A964F-0F4F-41A5-B384-8A3AECD69810}" srcOrd="0" destOrd="0" parTransId="{E0C563E3-9504-405F-8D43-8DF99710AAF9}" sibTransId="{023B3C02-2DF2-4043-9EFB-93ECD941BC33}"/>
    <dgm:cxn modelId="{E566C1B6-6B34-4C63-9B3B-F23E378EB885}" type="presOf" srcId="{B376B85F-21FF-491F-AB41-CD4C0A6E6399}" destId="{7B52C0C1-8FF1-4EDE-9EA8-CFCFAAFD0CE5}" srcOrd="0" destOrd="0" presId="urn:microsoft.com/office/officeart/2005/8/layout/vList2"/>
    <dgm:cxn modelId="{E7C7B5D4-DFF2-48C0-B943-DD1F590F9747}" type="presOf" srcId="{AB7A964F-0F4F-41A5-B384-8A3AECD69810}" destId="{613267BF-DE50-4DE5-B718-031CD39C8852}" srcOrd="0" destOrd="0" presId="urn:microsoft.com/office/officeart/2005/8/layout/vList2"/>
    <dgm:cxn modelId="{AC083B3A-4AAC-47A2-AA93-5C6D7B785CC3}" type="presParOf" srcId="{7B52C0C1-8FF1-4EDE-9EA8-CFCFAAFD0CE5}" destId="{613267BF-DE50-4DE5-B718-031CD39C885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46549-35C3-42EC-8B4E-0A93502AE469}">
      <dsp:nvSpPr>
        <dsp:cNvPr id="0" name=""/>
        <dsp:cNvSpPr/>
      </dsp:nvSpPr>
      <dsp:spPr>
        <a:xfrm>
          <a:off x="0" y="5730"/>
          <a:ext cx="7306731" cy="1055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400" kern="1200" dirty="0" smtClean="0"/>
            <a:t>           ΡΌΛΟΙ ΚΑΙ ΧΡΉΣΗ</a:t>
          </a:r>
          <a:endParaRPr lang="el-GR" sz="4400" kern="1200" dirty="0"/>
        </a:p>
      </dsp:txBody>
      <dsp:txXfrm>
        <a:off x="51517" y="57247"/>
        <a:ext cx="7203697" cy="9523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3267BF-DE50-4DE5-B718-031CD39C8852}">
      <dsp:nvSpPr>
        <dsp:cNvPr id="0" name=""/>
        <dsp:cNvSpPr/>
      </dsp:nvSpPr>
      <dsp:spPr>
        <a:xfrm>
          <a:off x="0" y="0"/>
          <a:ext cx="6172198" cy="1199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l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5000" kern="1200" dirty="0" smtClean="0"/>
            <a:t>         Εφαρμογές</a:t>
          </a:r>
          <a:endParaRPr lang="el-GR" sz="5000" kern="1200" dirty="0"/>
        </a:p>
      </dsp:txBody>
      <dsp:txXfrm>
        <a:off x="58543" y="58543"/>
        <a:ext cx="6055112" cy="1082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962399" y="1964266"/>
            <a:ext cx="7197726" cy="3179233"/>
          </a:xfrm>
        </p:spPr>
        <p:txBody>
          <a:bodyPr>
            <a:normAutofit/>
          </a:bodyPr>
          <a:lstStyle/>
          <a:p>
            <a:r>
              <a:rPr lang="el-GR" sz="2800" b="1" i="1" dirty="0">
                <a:solidFill>
                  <a:srgbClr val="FFFF00"/>
                </a:solidFill>
              </a:rPr>
              <a:t>Τίτλος: Εξερεύνηση του Μικροσκοπικού Κόσμου: Κυτταρικές Διεργασίες</a:t>
            </a:r>
            <a:r>
              <a:rPr lang="el-GR" sz="2200" dirty="0"/>
              <a:t/>
            </a:r>
            <a:br>
              <a:rPr lang="el-GR" sz="2200" dirty="0"/>
            </a:br>
            <a:r>
              <a:rPr lang="el-GR" dirty="0">
                <a:solidFill>
                  <a:srgbClr val="374151"/>
                </a:solidFill>
                <a:latin typeface="Söhne"/>
              </a:rPr>
              <a:t/>
            </a:r>
            <a:br>
              <a:rPr lang="el-GR" dirty="0">
                <a:solidFill>
                  <a:srgbClr val="374151"/>
                </a:solidFill>
                <a:latin typeface="Söhne"/>
              </a:rPr>
            </a:b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962399" y="3972493"/>
            <a:ext cx="7197726" cy="1405467"/>
          </a:xfrm>
        </p:spPr>
        <p:txBody>
          <a:bodyPr>
            <a:normAutofit fontScale="92500" lnSpcReduction="10000"/>
          </a:bodyPr>
          <a:lstStyle/>
          <a:p>
            <a:r>
              <a:rPr lang="el-GR" sz="1900" dirty="0">
                <a:ln w="3175" cmpd="sng">
                  <a:noFill/>
                </a:ln>
                <a:solidFill>
                  <a:prstClr val="white"/>
                </a:solidFill>
                <a:latin typeface="Calibri Light" panose="020F0302020204030204"/>
                <a:ea typeface="+mj-ea"/>
                <a:cs typeface="+mj-cs"/>
              </a:rPr>
              <a:t>Καλώς ήρθατε στον μικροσκοπικό κόσμο, όπου οι κυτταρικές διεργασίες διαμορφώνουν τη ζωή. Το ταξίδι μας καλύπτει την </a:t>
            </a:r>
            <a:r>
              <a:rPr lang="el-GR" sz="1900" dirty="0" err="1">
                <a:ln w="3175" cmpd="sng">
                  <a:noFill/>
                </a:ln>
                <a:solidFill>
                  <a:prstClr val="white"/>
                </a:solidFill>
                <a:latin typeface="Calibri Light" panose="020F0302020204030204"/>
                <a:ea typeface="+mj-ea"/>
                <a:cs typeface="+mj-cs"/>
              </a:rPr>
              <a:t>οσμώση</a:t>
            </a:r>
            <a:r>
              <a:rPr lang="el-GR" sz="1900" dirty="0">
                <a:ln w="3175" cmpd="sng">
                  <a:noFill/>
                </a:ln>
                <a:solidFill>
                  <a:prstClr val="white"/>
                </a:solidFill>
                <a:latin typeface="Calibri Light" panose="020F0302020204030204"/>
                <a:ea typeface="+mj-ea"/>
                <a:cs typeface="+mj-cs"/>
              </a:rPr>
              <a:t>, την ηλεκτρονική μικροσκοπία (ΗΜ), την οπτική μικροσκοπία, την κυτταρική διαίρεση και την αλυσίδα </a:t>
            </a:r>
            <a:r>
              <a:rPr lang="el-GR" sz="1900" dirty="0" err="1">
                <a:ln w="3175" cmpd="sng">
                  <a:noFill/>
                </a:ln>
                <a:solidFill>
                  <a:prstClr val="white"/>
                </a:solidFill>
                <a:latin typeface="Calibri Light" panose="020F0302020204030204"/>
                <a:ea typeface="+mj-ea"/>
                <a:cs typeface="+mj-cs"/>
              </a:rPr>
              <a:t>πολυμεράσης</a:t>
            </a:r>
            <a:r>
              <a:rPr lang="el-GR" sz="1900" dirty="0">
                <a:ln w="3175" cmpd="sng">
                  <a:noFill/>
                </a:ln>
                <a:solidFill>
                  <a:prstClr val="white"/>
                </a:solidFill>
                <a:latin typeface="Calibri Light" panose="020F0302020204030204"/>
                <a:ea typeface="+mj-ea"/>
                <a:cs typeface="+mj-cs"/>
              </a:rPr>
              <a:t> (</a:t>
            </a:r>
            <a:r>
              <a:rPr lang="el-GR" sz="1900" dirty="0" smtClean="0">
                <a:ln w="3175" cmpd="sng">
                  <a:noFill/>
                </a:ln>
                <a:solidFill>
                  <a:prstClr val="white"/>
                </a:solidFill>
                <a:latin typeface="Calibri Light" panose="020F0302020204030204"/>
                <a:ea typeface="+mj-ea"/>
                <a:cs typeface="+mj-cs"/>
              </a:rPr>
              <a:t>PCR</a:t>
            </a:r>
            <a:r>
              <a:rPr lang="en-US" sz="2000" dirty="0" smtClean="0">
                <a:ln w="3175" cmpd="sng">
                  <a:noFill/>
                </a:ln>
                <a:solidFill>
                  <a:prstClr val="white"/>
                </a:solidFill>
                <a:latin typeface="Calibri Light" panose="020F0302020204030204"/>
                <a:ea typeface="+mj-ea"/>
                <a:cs typeface="+mj-cs"/>
              </a:rPr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7815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Διάγραμμα 3"/>
          <p:cNvGraphicFramePr/>
          <p:nvPr>
            <p:extLst>
              <p:ext uri="{D42A27DB-BD31-4B8C-83A1-F6EECF244321}">
                <p14:modId xmlns:p14="http://schemas.microsoft.com/office/powerpoint/2010/main" val="1877195784"/>
              </p:ext>
            </p:extLst>
          </p:nvPr>
        </p:nvGraphicFramePr>
        <p:xfrm>
          <a:off x="2095502" y="761999"/>
          <a:ext cx="7306731" cy="1066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5801" y="2142067"/>
            <a:ext cx="10540999" cy="4411133"/>
          </a:xfrm>
        </p:spPr>
        <p:txBody>
          <a:bodyPr>
            <a:normAutofit lnSpcReduction="10000"/>
          </a:bodyPr>
          <a:lstStyle/>
          <a:p>
            <a:r>
              <a:rPr lang="el-GR" dirty="0" err="1">
                <a:solidFill>
                  <a:srgbClr val="FFFF00"/>
                </a:solidFill>
              </a:rPr>
              <a:t>Όσμωση</a:t>
            </a:r>
            <a:r>
              <a:rPr lang="en-US" dirty="0">
                <a:solidFill>
                  <a:srgbClr val="FFFF00"/>
                </a:solidFill>
              </a:rPr>
              <a:t>:</a:t>
            </a:r>
            <a:r>
              <a:rPr lang="el-GR" dirty="0"/>
              <a:t> Περιλαμβάνει τη μετακίνηση μορίων διαλύτη, συνήθως νερού</a:t>
            </a:r>
            <a:r>
              <a:rPr lang="en-US" dirty="0"/>
              <a:t>, </a:t>
            </a:r>
            <a:r>
              <a:rPr lang="el-GR" dirty="0"/>
              <a:t>μέσω </a:t>
            </a:r>
            <a:r>
              <a:rPr lang="el-GR" dirty="0" smtClean="0"/>
              <a:t>διαπερατής μεμβράνης </a:t>
            </a:r>
            <a:r>
              <a:rPr lang="el-GR" dirty="0"/>
              <a:t>από περιοχές χαμηλότερης προς υψηλότερη συγκέντρωση διαλύτη και </a:t>
            </a:r>
            <a:r>
              <a:rPr lang="el-GR" dirty="0" smtClean="0"/>
              <a:t>είναι βασική </a:t>
            </a:r>
            <a:r>
              <a:rPr lang="el-GR" dirty="0"/>
              <a:t>για διατήρηση της κυτταρικής ομοιοστασίας</a:t>
            </a:r>
          </a:p>
          <a:p>
            <a:r>
              <a:rPr lang="el-GR" dirty="0">
                <a:solidFill>
                  <a:srgbClr val="FFFF00"/>
                </a:solidFill>
              </a:rPr>
              <a:t>Ηλεκτρονική Μικροσκοπία </a:t>
            </a:r>
            <a:r>
              <a:rPr lang="el-GR" dirty="0"/>
              <a:t>: Επαναστατική </a:t>
            </a:r>
            <a:r>
              <a:rPr lang="el-GR" dirty="0" err="1"/>
              <a:t>οπτικοποίηση</a:t>
            </a:r>
            <a:r>
              <a:rPr lang="el-GR" dirty="0"/>
              <a:t> σε </a:t>
            </a:r>
            <a:r>
              <a:rPr lang="el-GR" dirty="0" err="1"/>
              <a:t>νανοκλίμακα</a:t>
            </a:r>
            <a:r>
              <a:rPr lang="en-US" dirty="0"/>
              <a:t>,</a:t>
            </a:r>
            <a:r>
              <a:rPr lang="el-GR" dirty="0"/>
              <a:t>με χρήση δεσμών ηλεκτρονίων. Αποκαλύπτει λεπτομερείς κυτταρικές δομές και </a:t>
            </a:r>
            <a:r>
              <a:rPr lang="el-GR" dirty="0" smtClean="0"/>
              <a:t>οργανισμούς. </a:t>
            </a:r>
            <a:r>
              <a:rPr lang="el-GR" dirty="0"/>
              <a:t>Δίνει ώθηση σε επιστημονικές εξελίξεις στην ιατρική και τη βιολογική έρευνα.</a:t>
            </a:r>
            <a:endParaRPr lang="en-US" dirty="0"/>
          </a:p>
          <a:p>
            <a:r>
              <a:rPr lang="el-GR" dirty="0">
                <a:solidFill>
                  <a:srgbClr val="FFFF00"/>
                </a:solidFill>
              </a:rPr>
              <a:t>Οπτική </a:t>
            </a:r>
            <a:r>
              <a:rPr lang="el-GR" dirty="0" err="1">
                <a:solidFill>
                  <a:srgbClr val="FFFF00"/>
                </a:solidFill>
              </a:rPr>
              <a:t>Μικροσκοπία</a:t>
            </a:r>
            <a:r>
              <a:rPr lang="el-GR" dirty="0" err="1"/>
              <a:t>:Ενισχύει</a:t>
            </a:r>
            <a:r>
              <a:rPr lang="el-GR" dirty="0"/>
              <a:t> το ορατό φως για την παρατήρηση ζωντανών κυττάρων. Ζωτική για τη μελέτη δυναμικών κυτταρικών διεργασιών, συμπεριλαμβανομένης της κυτταρικής διαίρεσης</a:t>
            </a:r>
          </a:p>
          <a:p>
            <a:r>
              <a:rPr lang="el-GR" dirty="0">
                <a:solidFill>
                  <a:srgbClr val="FFFF00"/>
                </a:solidFill>
              </a:rPr>
              <a:t>Κυτταρική Διαίρεση</a:t>
            </a:r>
            <a:r>
              <a:rPr lang="el-GR" dirty="0"/>
              <a:t>: Εξασφαλίζει την ανάπτυξη, την εξέλιξη και την επισκευή ιστών. Η μίτωση παράγει </a:t>
            </a:r>
            <a:r>
              <a:rPr lang="el-GR" dirty="0" err="1"/>
              <a:t>ιδεοποιημένα</a:t>
            </a:r>
            <a:r>
              <a:rPr lang="el-GR" dirty="0"/>
              <a:t> κύτταρα, ουσιώδη για τη συντήρηση ιστών. Η μείωση δημιουργεί γαμέτες, προάγοντας τη γενετική ποικιλία στη σεξουαλική αναπαραγωγή.</a:t>
            </a:r>
            <a:endParaRPr lang="en-US" dirty="0"/>
          </a:p>
          <a:p>
            <a:r>
              <a:rPr lang="el-GR" dirty="0">
                <a:solidFill>
                  <a:srgbClr val="FFFF00"/>
                </a:solidFill>
              </a:rPr>
              <a:t>Αλυσίδα </a:t>
            </a:r>
            <a:r>
              <a:rPr lang="el-GR" dirty="0" err="1">
                <a:solidFill>
                  <a:srgbClr val="FFFF00"/>
                </a:solidFill>
              </a:rPr>
              <a:t>Πολυμεράσης</a:t>
            </a:r>
            <a:r>
              <a:rPr lang="en-US" dirty="0"/>
              <a:t>:M</a:t>
            </a:r>
            <a:r>
              <a:rPr lang="el-GR" dirty="0"/>
              <a:t>οριακή τεχνική</a:t>
            </a:r>
            <a:r>
              <a:rPr lang="en-US" dirty="0"/>
              <a:t> </a:t>
            </a:r>
            <a:r>
              <a:rPr lang="el-GR" dirty="0"/>
              <a:t>για ενίσχυση κατανόησης γενετικών παραλλαγών μέσω επιλεκτικής αναπαραγωγής και ανάλυσης αλληλουχιών </a:t>
            </a:r>
            <a:r>
              <a:rPr lang="el-GR" dirty="0" err="1"/>
              <a:t>DNA.Σήμαντικές</a:t>
            </a:r>
            <a:r>
              <a:rPr lang="el-GR" dirty="0"/>
              <a:t> εφαρμογές στην </a:t>
            </a:r>
            <a:r>
              <a:rPr lang="el-GR" dirty="0" err="1"/>
              <a:t>βιοιατρική</a:t>
            </a:r>
            <a:r>
              <a:rPr lang="el-GR" dirty="0"/>
              <a:t> </a:t>
            </a:r>
            <a:r>
              <a:rPr lang="el-GR" dirty="0" smtClean="0"/>
              <a:t>διάγνωση.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2906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Διάγραμμα 4"/>
          <p:cNvGraphicFramePr/>
          <p:nvPr>
            <p:extLst>
              <p:ext uri="{D42A27DB-BD31-4B8C-83A1-F6EECF244321}">
                <p14:modId xmlns:p14="http://schemas.microsoft.com/office/powerpoint/2010/main" val="3608814894"/>
              </p:ext>
            </p:extLst>
          </p:nvPr>
        </p:nvGraphicFramePr>
        <p:xfrm>
          <a:off x="2665414" y="626533"/>
          <a:ext cx="6172198" cy="1210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5800" y="2345267"/>
            <a:ext cx="10202333" cy="4157133"/>
          </a:xfrm>
        </p:spPr>
        <p:txBody>
          <a:bodyPr>
            <a:normAutofit fontScale="85000" lnSpcReduction="10000"/>
          </a:bodyPr>
          <a:lstStyle/>
          <a:p>
            <a:r>
              <a:rPr lang="el-GR" dirty="0" err="1">
                <a:solidFill>
                  <a:srgbClr val="FFFF00"/>
                </a:solidFill>
              </a:rPr>
              <a:t>Όσμωση</a:t>
            </a:r>
            <a:r>
              <a:rPr lang="en-US" dirty="0" smtClean="0">
                <a:solidFill>
                  <a:srgbClr val="FFFF00"/>
                </a:solidFill>
              </a:rPr>
              <a:t>:</a:t>
            </a:r>
            <a:r>
              <a:rPr lang="el-GR" dirty="0"/>
              <a:t>Η κατανόηση της </a:t>
            </a:r>
            <a:r>
              <a:rPr lang="el-GR" dirty="0" err="1"/>
              <a:t>οσμώσης</a:t>
            </a:r>
            <a:r>
              <a:rPr lang="el-GR" dirty="0"/>
              <a:t> είναι κρίσιμη σε ιατρικά πλαίσια. Επηρεάζει τους μηχανισμούς παράδοσης φαρμάκων, τη λειτουργία των νεφρών και τη διαχείριση της ξηρότητας. Στην ιατρική, λύσεις με συγκεκριμένες </a:t>
            </a:r>
            <a:r>
              <a:rPr lang="el-GR" dirty="0" err="1"/>
              <a:t>οσμωτικές</a:t>
            </a:r>
            <a:r>
              <a:rPr lang="el-GR" dirty="0"/>
              <a:t> ιδιότητες χρησιμοποιούνται για τον έλεγχο της ισορροπίας των υγρών σε ασθενείς.</a:t>
            </a:r>
            <a:r>
              <a:rPr lang="el-GR" dirty="0" smtClean="0"/>
              <a:t> </a:t>
            </a:r>
          </a:p>
          <a:p>
            <a:r>
              <a:rPr lang="el-GR" dirty="0" smtClean="0">
                <a:solidFill>
                  <a:srgbClr val="FFFF00"/>
                </a:solidFill>
              </a:rPr>
              <a:t>Ηλεκτρονική </a:t>
            </a:r>
            <a:r>
              <a:rPr lang="el-GR" dirty="0">
                <a:solidFill>
                  <a:srgbClr val="FFFF00"/>
                </a:solidFill>
              </a:rPr>
              <a:t>Μικροσκοπία </a:t>
            </a:r>
            <a:r>
              <a:rPr lang="el-GR" dirty="0" smtClean="0"/>
              <a:t>:</a:t>
            </a:r>
            <a:r>
              <a:rPr lang="en-US" dirty="0"/>
              <a:t>O</a:t>
            </a:r>
            <a:r>
              <a:rPr lang="el-GR" dirty="0" err="1" smtClean="0"/>
              <a:t>πτικοποίηση</a:t>
            </a:r>
            <a:r>
              <a:rPr lang="en-US" dirty="0" smtClean="0"/>
              <a:t> </a:t>
            </a:r>
            <a:r>
              <a:rPr lang="el-GR" dirty="0" smtClean="0"/>
              <a:t>μέσω </a:t>
            </a:r>
            <a:r>
              <a:rPr lang="el-GR" dirty="0" err="1" smtClean="0"/>
              <a:t>νανοτεχνολογίας</a:t>
            </a:r>
            <a:r>
              <a:rPr lang="el-GR" dirty="0" smtClean="0"/>
              <a:t> </a:t>
            </a:r>
            <a:r>
              <a:rPr lang="el-GR" dirty="0"/>
              <a:t>σε τομείς που κυμαίνονται από την επιστήμη των υλικών έως την ανάπτυξη </a:t>
            </a:r>
            <a:r>
              <a:rPr lang="el-GR" dirty="0" err="1" smtClean="0"/>
              <a:t>νανο</a:t>
            </a:r>
            <a:r>
              <a:rPr lang="el-GR" dirty="0" smtClean="0"/>
              <a:t>-φαρμάκων και </a:t>
            </a:r>
            <a:r>
              <a:rPr lang="el-GR" dirty="0"/>
              <a:t>την αποκάλυψη της υπερδομής βιολογικών </a:t>
            </a:r>
            <a:r>
              <a:rPr lang="el-GR" dirty="0" err="1"/>
              <a:t>μακρομορίων</a:t>
            </a:r>
            <a:r>
              <a:rPr lang="el-GR" dirty="0"/>
              <a:t> και </a:t>
            </a:r>
            <a:r>
              <a:rPr lang="el-GR" dirty="0" smtClean="0"/>
              <a:t>συμπλεγμάτων.</a:t>
            </a:r>
            <a:endParaRPr lang="en-US" dirty="0"/>
          </a:p>
          <a:p>
            <a:r>
              <a:rPr lang="el-GR" dirty="0">
                <a:solidFill>
                  <a:srgbClr val="FFFF00"/>
                </a:solidFill>
              </a:rPr>
              <a:t>Οπτική </a:t>
            </a:r>
            <a:r>
              <a:rPr lang="el-GR" dirty="0" err="1" smtClean="0">
                <a:solidFill>
                  <a:srgbClr val="FFFF00"/>
                </a:solidFill>
              </a:rPr>
              <a:t>Μικροσκοπία</a:t>
            </a:r>
            <a:r>
              <a:rPr lang="el-GR" dirty="0" err="1" smtClean="0"/>
              <a:t>:Παρατήρηση</a:t>
            </a:r>
            <a:r>
              <a:rPr lang="el-GR" dirty="0" smtClean="0"/>
              <a:t> δυναμικών κυτταρικών διεργασιών </a:t>
            </a:r>
            <a:r>
              <a:rPr lang="el-GR" dirty="0"/>
              <a:t>σε πραγματικό </a:t>
            </a:r>
            <a:r>
              <a:rPr lang="el-GR" dirty="0" smtClean="0"/>
              <a:t>χρόνο για </a:t>
            </a:r>
            <a:r>
              <a:rPr lang="el-GR" dirty="0"/>
              <a:t>τη μελέτη φαινομένων όπως η μετακίνηση των κυττάρων, η διαφοροποίηση και οι αλληλεπιδράσεις μεταξύ </a:t>
            </a:r>
            <a:r>
              <a:rPr lang="el-GR" dirty="0" smtClean="0"/>
              <a:t>ιστών. Επιπλέον </a:t>
            </a:r>
            <a:r>
              <a:rPr lang="el-GR" dirty="0"/>
              <a:t>π</a:t>
            </a:r>
            <a:r>
              <a:rPr lang="el-GR" dirty="0" smtClean="0"/>
              <a:t>αίζει </a:t>
            </a:r>
            <a:r>
              <a:rPr lang="el-GR" dirty="0"/>
              <a:t>κρίσιμο ρόλο στον εντοπισμό κυτταρικών ανωμαλιών και παθολογικών καταστάσεων.</a:t>
            </a:r>
            <a:endParaRPr lang="el-GR" dirty="0" smtClean="0"/>
          </a:p>
          <a:p>
            <a:r>
              <a:rPr lang="el-GR" dirty="0" smtClean="0">
                <a:solidFill>
                  <a:srgbClr val="FFFF00"/>
                </a:solidFill>
              </a:rPr>
              <a:t>Κυτταρική </a:t>
            </a:r>
            <a:r>
              <a:rPr lang="el-GR" dirty="0">
                <a:solidFill>
                  <a:srgbClr val="FFFF00"/>
                </a:solidFill>
              </a:rPr>
              <a:t>Διαίρεση</a:t>
            </a:r>
            <a:r>
              <a:rPr lang="el-GR" dirty="0"/>
              <a:t>: </a:t>
            </a:r>
            <a:r>
              <a:rPr lang="el-GR" dirty="0"/>
              <a:t>Η γνώση της κυτταρικής διαίρεσης είναι ουσιώδης στην ιατρική της επούλωσης. Η εκμετάλλευση της ελεγχόμενης διαίρεσης των κυττάρων είναι καθοριστική για τη μηχανική των ιστών, τη μεταμόσχευση οργάνων και την ανάπτυξη θεραπειών </a:t>
            </a:r>
            <a:r>
              <a:rPr lang="el-GR" dirty="0" smtClean="0"/>
              <a:t>αναγέννησης καθώς επίσης και για μελέτη για εύρεσης θεραπειών καρκίνου</a:t>
            </a:r>
          </a:p>
          <a:p>
            <a:r>
              <a:rPr lang="el-GR" dirty="0" smtClean="0">
                <a:solidFill>
                  <a:srgbClr val="FFFF00"/>
                </a:solidFill>
              </a:rPr>
              <a:t>Αλυσίδα </a:t>
            </a:r>
            <a:r>
              <a:rPr lang="el-GR" dirty="0" err="1" smtClean="0">
                <a:solidFill>
                  <a:srgbClr val="FFFF00"/>
                </a:solidFill>
              </a:rPr>
              <a:t>Πολυμεράσης</a:t>
            </a:r>
            <a:r>
              <a:rPr lang="en-US" dirty="0" smtClean="0"/>
              <a:t>:</a:t>
            </a:r>
            <a:r>
              <a:rPr lang="el-GR" dirty="0" smtClean="0"/>
              <a:t>Σημαντικές </a:t>
            </a:r>
            <a:r>
              <a:rPr lang="el-GR" dirty="0"/>
              <a:t>εφαρμογές στην </a:t>
            </a:r>
            <a:r>
              <a:rPr lang="el-GR" dirty="0" err="1"/>
              <a:t>βιοιατρική</a:t>
            </a:r>
            <a:r>
              <a:rPr lang="el-GR" dirty="0"/>
              <a:t> διάγνωση βοηθώντας στον εντοπισμό γενετικών δεικτών που σχετίζονται με ασθένειες στο κυτταρικό και μοριακό </a:t>
            </a:r>
            <a:r>
              <a:rPr lang="el-GR" dirty="0" smtClean="0"/>
              <a:t>επίπεδο</a:t>
            </a:r>
            <a:r>
              <a:rPr lang="en-US" dirty="0" smtClean="0"/>
              <a:t> </a:t>
            </a:r>
            <a:r>
              <a:rPr lang="el-GR" dirty="0"/>
              <a:t>για τη δημιουργία γενετικά τροποποιημένων οργανισμών, τη μελέτη της λειτουργίας των γονιδίων και την παραγωγή θεραπευτικών </a:t>
            </a:r>
            <a:r>
              <a:rPr lang="el-GR" dirty="0" smtClean="0"/>
              <a:t>πρωτεϊνών</a:t>
            </a:r>
            <a:r>
              <a:rPr lang="en-US" dirty="0" smtClean="0"/>
              <a:t>.</a:t>
            </a:r>
            <a:r>
              <a:rPr lang="el-GR" dirty="0" smtClean="0"/>
              <a:t>Επιπλέον χρήση σε εγκληματολογία για ανάλυση </a:t>
            </a:r>
            <a:r>
              <a:rPr lang="el-GR" dirty="0" err="1" smtClean="0"/>
              <a:t>προφιλ</a:t>
            </a:r>
            <a:r>
              <a:rPr lang="el-GR" dirty="0" smtClean="0"/>
              <a:t> </a:t>
            </a:r>
            <a:r>
              <a:rPr lang="en-US" dirty="0" smtClean="0"/>
              <a:t>DNA</a:t>
            </a:r>
            <a:r>
              <a:rPr lang="el-GR" dirty="0" smtClean="0"/>
              <a:t>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0289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Ουράνιο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Ουράνιο</Template>
  <TotalTime>69</TotalTime>
  <Words>413</Words>
  <Application>Microsoft Office PowerPoint</Application>
  <PresentationFormat>Ευρεία οθόνη</PresentationFormat>
  <Paragraphs>14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Söhne</vt:lpstr>
      <vt:lpstr>Ουράνιο</vt:lpstr>
      <vt:lpstr>Τίτλος: Εξερεύνηση του Μικροσκοπικού Κόσμου: Κυτταρικές Διεργασίες  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Τίτλος: Εξερεύνηση του Μικροσκοπικού Κόσμου: Κυτταρικές Διεργασίες</dc:title>
  <dc:creator>Thodoris Fragos</dc:creator>
  <cp:lastModifiedBy>Thodoris Fragos</cp:lastModifiedBy>
  <cp:revision>7</cp:revision>
  <dcterms:created xsi:type="dcterms:W3CDTF">2023-12-28T18:38:53Z</dcterms:created>
  <dcterms:modified xsi:type="dcterms:W3CDTF">2023-12-28T19:48:26Z</dcterms:modified>
</cp:coreProperties>
</file>