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2"/>
  </p:handoutMasterIdLst>
  <p:sldIdLst>
    <p:sldId id="421" r:id="rId2"/>
    <p:sldId id="365" r:id="rId3"/>
    <p:sldId id="366" r:id="rId4"/>
    <p:sldId id="422" r:id="rId5"/>
    <p:sldId id="423" r:id="rId6"/>
    <p:sldId id="424" r:id="rId7"/>
    <p:sldId id="425" r:id="rId8"/>
    <p:sldId id="438" r:id="rId9"/>
    <p:sldId id="439" r:id="rId10"/>
    <p:sldId id="432" r:id="rId11"/>
    <p:sldId id="433" r:id="rId12"/>
    <p:sldId id="434" r:id="rId13"/>
    <p:sldId id="435" r:id="rId14"/>
    <p:sldId id="436" r:id="rId15"/>
    <p:sldId id="441" r:id="rId16"/>
    <p:sldId id="440" r:id="rId17"/>
    <p:sldId id="428" r:id="rId18"/>
    <p:sldId id="442" r:id="rId19"/>
    <p:sldId id="443" r:id="rId20"/>
    <p:sldId id="429" r:id="rId21"/>
    <p:sldId id="430" r:id="rId22"/>
    <p:sldId id="431" r:id="rId23"/>
    <p:sldId id="437" r:id="rId24"/>
    <p:sldId id="367" r:id="rId25"/>
    <p:sldId id="426" r:id="rId26"/>
    <p:sldId id="368" r:id="rId27"/>
    <p:sldId id="369" r:id="rId28"/>
    <p:sldId id="370" r:id="rId29"/>
    <p:sldId id="376" r:id="rId30"/>
    <p:sldId id="377" r:id="rId31"/>
    <p:sldId id="409" r:id="rId32"/>
    <p:sldId id="415" r:id="rId33"/>
    <p:sldId id="414" r:id="rId34"/>
    <p:sldId id="410" r:id="rId35"/>
    <p:sldId id="411" r:id="rId36"/>
    <p:sldId id="412" r:id="rId37"/>
    <p:sldId id="413" r:id="rId38"/>
    <p:sldId id="416" r:id="rId39"/>
    <p:sldId id="405" r:id="rId40"/>
    <p:sldId id="371" r:id="rId41"/>
    <p:sldId id="378" r:id="rId42"/>
    <p:sldId id="379" r:id="rId43"/>
    <p:sldId id="372" r:id="rId44"/>
    <p:sldId id="373" r:id="rId45"/>
    <p:sldId id="380" r:id="rId46"/>
    <p:sldId id="384" r:id="rId47"/>
    <p:sldId id="408" r:id="rId48"/>
    <p:sldId id="406" r:id="rId49"/>
    <p:sldId id="407" r:id="rId50"/>
    <p:sldId id="419" r:id="rId51"/>
    <p:sldId id="385" r:id="rId52"/>
    <p:sldId id="386" r:id="rId53"/>
    <p:sldId id="387" r:id="rId54"/>
    <p:sldId id="388" r:id="rId55"/>
    <p:sldId id="420" r:id="rId56"/>
    <p:sldId id="417" r:id="rId57"/>
    <p:sldId id="418" r:id="rId58"/>
    <p:sldId id="397" r:id="rId59"/>
    <p:sldId id="398" r:id="rId60"/>
    <p:sldId id="401" r:id="rId61"/>
    <p:sldId id="399" r:id="rId62"/>
    <p:sldId id="390" r:id="rId63"/>
    <p:sldId id="391" r:id="rId64"/>
    <p:sldId id="403" r:id="rId65"/>
    <p:sldId id="392" r:id="rId66"/>
    <p:sldId id="393" r:id="rId67"/>
    <p:sldId id="394" r:id="rId68"/>
    <p:sldId id="395" r:id="rId69"/>
    <p:sldId id="396" r:id="rId70"/>
    <p:sldId id="404" r:id="rId71"/>
  </p:sldIdLst>
  <p:sldSz cx="9144000" cy="6858000" type="screen4x3"/>
  <p:notesSz cx="6735763" cy="98694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3" autoAdjust="0"/>
  </p:normalViewPr>
  <p:slideViewPr>
    <p:cSldViewPr>
      <p:cViewPr varScale="1">
        <p:scale>
          <a:sx n="73" d="100"/>
          <a:sy n="73" d="100"/>
        </p:scale>
        <p:origin x="-14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5"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0AEF77-69DC-4686-A3BC-378451AA18B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E14316C7-8033-407F-8805-EF9F5BC31A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11A00629-ED27-4D4B-95E2-F3AF8C57D5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351C758E-FAD5-4806-A684-633EA4F39E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n-US"/>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C5BE740F-6053-40F5-9C81-76F956B03E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77724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85800" y="4114800"/>
            <a:ext cx="77724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n-US"/>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DDF78C01-40EA-440A-887A-95E180E6960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6858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6858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685800" y="6248400"/>
            <a:ext cx="1905000" cy="457200"/>
          </a:xfrm>
        </p:spPr>
        <p:txBody>
          <a:bodyPr/>
          <a:lstStyle>
            <a:lvl1pPr>
              <a:defRPr/>
            </a:lvl1pPr>
          </a:lstStyle>
          <a:p>
            <a:endParaRPr lang="en-US"/>
          </a:p>
        </p:txBody>
      </p:sp>
      <p:sp>
        <p:nvSpPr>
          <p:cNvPr id="8" name="7 - Θέση υποσέλιδου"/>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8 - Θέση αριθμού διαφάνειας"/>
          <p:cNvSpPr>
            <a:spLocks noGrp="1"/>
          </p:cNvSpPr>
          <p:nvPr>
            <p:ph type="sldNum" sz="quarter" idx="12"/>
          </p:nvPr>
        </p:nvSpPr>
        <p:spPr>
          <a:xfrm>
            <a:off x="6553200" y="6248400"/>
            <a:ext cx="1905000" cy="457200"/>
          </a:xfrm>
        </p:spPr>
        <p:txBody>
          <a:bodyPr/>
          <a:lstStyle>
            <a:lvl1pPr>
              <a:defRPr/>
            </a:lvl1pPr>
          </a:lstStyle>
          <a:p>
            <a:fld id="{8F1A9782-A257-4911-9526-9A1DAE80B1D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n-US"/>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18900929-A1A4-4F81-B61B-5365A5E23AB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Τίτλος, 2 Αντικείμενα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6858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6858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685800" y="6248400"/>
            <a:ext cx="1905000" cy="457200"/>
          </a:xfrm>
        </p:spPr>
        <p:txBody>
          <a:bodyPr/>
          <a:lstStyle>
            <a:lvl1pPr>
              <a:defRPr/>
            </a:lvl1pPr>
          </a:lstStyle>
          <a:p>
            <a:endParaRPr lang="en-US"/>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7 - Θέση αριθμού διαφάνειας"/>
          <p:cNvSpPr>
            <a:spLocks noGrp="1"/>
          </p:cNvSpPr>
          <p:nvPr>
            <p:ph type="sldNum" sz="quarter" idx="12"/>
          </p:nvPr>
        </p:nvSpPr>
        <p:spPr>
          <a:xfrm>
            <a:off x="6553200" y="6248400"/>
            <a:ext cx="1905000" cy="457200"/>
          </a:xfrm>
        </p:spPr>
        <p:txBody>
          <a:bodyPr/>
          <a:lstStyle>
            <a:lvl1pPr>
              <a:defRPr/>
            </a:lvl1pPr>
          </a:lstStyle>
          <a:p>
            <a:fld id="{55169BFE-3871-4168-AD5B-D25B1576D6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4C22CFE2-CE83-4349-9CB2-FFD317FA1D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endParaRPr lang="en-US"/>
          </a:p>
        </p:txBody>
      </p:sp>
      <p:sp>
        <p:nvSpPr>
          <p:cNvPr id="6" name="5 - Θέση αριθμού διαφάνειας"/>
          <p:cNvSpPr>
            <a:spLocks noGrp="1"/>
          </p:cNvSpPr>
          <p:nvPr>
            <p:ph type="sldNum" sz="quarter" idx="12"/>
          </p:nvPr>
        </p:nvSpPr>
        <p:spPr/>
        <p:txBody>
          <a:bodyPr/>
          <a:lstStyle>
            <a:lvl1pPr>
              <a:defRPr/>
            </a:lvl1pPr>
          </a:lstStyle>
          <a:p>
            <a:fld id="{C1B5AA29-D624-4820-823A-C27E6947A2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6D6F3540-A74E-4E56-AD03-B19D9CECD9E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endParaRPr lang="en-US"/>
          </a:p>
        </p:txBody>
      </p:sp>
      <p:sp>
        <p:nvSpPr>
          <p:cNvPr id="9" name="8 - Θέση αριθμού διαφάνειας"/>
          <p:cNvSpPr>
            <a:spLocks noGrp="1"/>
          </p:cNvSpPr>
          <p:nvPr>
            <p:ph type="sldNum" sz="quarter" idx="12"/>
          </p:nvPr>
        </p:nvSpPr>
        <p:spPr/>
        <p:txBody>
          <a:bodyPr/>
          <a:lstStyle>
            <a:lvl1pPr>
              <a:defRPr/>
            </a:lvl1pPr>
          </a:lstStyle>
          <a:p>
            <a:fld id="{3B1656AC-C603-4829-A11D-E0F0EAA675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endParaRPr lang="en-US"/>
          </a:p>
        </p:txBody>
      </p:sp>
      <p:sp>
        <p:nvSpPr>
          <p:cNvPr id="5" name="4 - Θέση αριθμού διαφάνειας"/>
          <p:cNvSpPr>
            <a:spLocks noGrp="1"/>
          </p:cNvSpPr>
          <p:nvPr>
            <p:ph type="sldNum" sz="quarter" idx="12"/>
          </p:nvPr>
        </p:nvSpPr>
        <p:spPr/>
        <p:txBody>
          <a:bodyPr/>
          <a:lstStyle>
            <a:lvl1pPr>
              <a:defRPr/>
            </a:lvl1pPr>
          </a:lstStyle>
          <a:p>
            <a:fld id="{D4A0C52A-73B1-4224-BCD7-B478B208E6F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endParaRPr lang="en-US"/>
          </a:p>
        </p:txBody>
      </p:sp>
      <p:sp>
        <p:nvSpPr>
          <p:cNvPr id="4" name="3 - Θέση αριθμού διαφάνειας"/>
          <p:cNvSpPr>
            <a:spLocks noGrp="1"/>
          </p:cNvSpPr>
          <p:nvPr>
            <p:ph type="sldNum" sz="quarter" idx="12"/>
          </p:nvPr>
        </p:nvSpPr>
        <p:spPr/>
        <p:txBody>
          <a:bodyPr/>
          <a:lstStyle>
            <a:lvl1pPr>
              <a:defRPr/>
            </a:lvl1pPr>
          </a:lstStyle>
          <a:p>
            <a:fld id="{43E96983-DF1C-4130-AA22-F9BDA54C1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4D18778D-7166-4DC3-A9BC-728AA52E8B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endParaRPr lang="en-US"/>
          </a:p>
        </p:txBody>
      </p:sp>
      <p:sp>
        <p:nvSpPr>
          <p:cNvPr id="7" name="6 - Θέση αριθμού διαφάνειας"/>
          <p:cNvSpPr>
            <a:spLocks noGrp="1"/>
          </p:cNvSpPr>
          <p:nvPr>
            <p:ph type="sldNum" sz="quarter" idx="12"/>
          </p:nvPr>
        </p:nvSpPr>
        <p:spPr/>
        <p:txBody>
          <a:bodyPr/>
          <a:lstStyle>
            <a:lvl1pPr>
              <a:defRPr/>
            </a:lvl1pPr>
          </a:lstStyle>
          <a:p>
            <a:fld id="{B614D13A-99C4-4E82-AA9F-F7FB1A50AF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5F7065-1A67-4EC1-A8C9-50F908581B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C:\Users\Efthis\Videos\TEACHING\Brain%20Anatomy\Thalamus-Hypothalamus\Anatomy%20of%20the%20brain%20_%20Diencephalon,%20Thalamus%20and%20Hypothalamus%20..wmv"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file:///C:\..\Users\Efthis\Videos\TEACHING\Brain%20Anatomy\Hypothalamus\Anatomy%20of%20the%20brain%20_%20Diencephalon,%20Thalamus%20and%20Hypothalamus%20..wmv"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hyperlink" Target="file:///C:\Users\Efthis\Videos\TEACHING\Brain%20Anatomy\3D%20Human%20Brain%20Anatomy%20Animation%20Modelled%20Layer%20by%20Layer.wmv"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file:///C:\Users\Efthis\Videos\TEACHING\Brain%20Anatomy\Brain%20anatomy%20and%20Function\Brain%20Anatomy%20and%20Functions.wmv"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file:///C:\..\Users\Efthis\Videos\TEACHING\CSF-Ventricles\Neuroanatomy%20-%20Ventricles.wmv" TargetMode="Externa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file:///C:\..\Users\Efthis\Videos\TEACHING\CSF-Ventricles\Cerebrospinal%20Fluid%20Circulation.wmv" TargetMode="Externa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ctrTitle"/>
          </p:nvPr>
        </p:nvSpPr>
        <p:spPr/>
        <p:txBody>
          <a:bodyPr/>
          <a:lstStyle/>
          <a:p>
            <a:r>
              <a:rPr lang="el-GR">
                <a:solidFill>
                  <a:srgbClr val="FFFF00"/>
                </a:solidFill>
                <a:latin typeface="Arial" charset="0"/>
              </a:rPr>
              <a:t>Ανάπτυξη και Δομή Νευρικού Συστήματος</a:t>
            </a:r>
          </a:p>
        </p:txBody>
      </p:sp>
      <p:sp>
        <p:nvSpPr>
          <p:cNvPr id="305157" name="Rectangle 5"/>
          <p:cNvSpPr>
            <a:spLocks noGrp="1" noChangeArrowheads="1"/>
          </p:cNvSpPr>
          <p:nvPr>
            <p:ph type="subTitle" idx="1"/>
          </p:nvPr>
        </p:nvSpPr>
        <p:spPr/>
        <p:txBody>
          <a:bodyPr/>
          <a:lstStyle/>
          <a:p>
            <a:r>
              <a:rPr lang="el-GR">
                <a:solidFill>
                  <a:srgbClr val="FFFF00"/>
                </a:solidFill>
                <a:latin typeface="Arial" charset="0"/>
              </a:rPr>
              <a:t>Σ</a:t>
            </a:r>
            <a:r>
              <a:rPr lang="en-US">
                <a:solidFill>
                  <a:srgbClr val="FFFF00"/>
                </a:solidFill>
                <a:latin typeface="Arial" charset="0"/>
              </a:rPr>
              <a:t>.</a:t>
            </a:r>
            <a:r>
              <a:rPr lang="el-GR">
                <a:solidFill>
                  <a:srgbClr val="FFFF00"/>
                </a:solidFill>
                <a:latin typeface="Arial" charset="0"/>
              </a:rPr>
              <a:t> Ευθυμιόπουλος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title"/>
          </p:nvPr>
        </p:nvSpPr>
        <p:spPr>
          <a:xfrm>
            <a:off x="685800" y="333375"/>
            <a:ext cx="7772400" cy="1143000"/>
          </a:xfrm>
        </p:spPr>
        <p:txBody>
          <a:bodyPr/>
          <a:lstStyle/>
          <a:p>
            <a:r>
              <a:rPr lang="el-GR" sz="4000">
                <a:solidFill>
                  <a:srgbClr val="FFFF00"/>
                </a:solidFill>
                <a:latin typeface="Arial" charset="0"/>
              </a:rPr>
              <a:t>Γονίδια που εμπλέκονται στην ανάπτυξη του εγκεφάλου</a:t>
            </a:r>
          </a:p>
        </p:txBody>
      </p:sp>
      <p:pic>
        <p:nvPicPr>
          <p:cNvPr id="317446" name="Picture 6"/>
          <p:cNvPicPr>
            <a:picLocks noGrp="1" noChangeAspect="1" noChangeArrowheads="1"/>
          </p:cNvPicPr>
          <p:nvPr>
            <p:ph idx="1"/>
          </p:nvPr>
        </p:nvPicPr>
        <p:blipFill>
          <a:blip r:embed="rId2" cstate="print"/>
          <a:srcRect/>
          <a:stretch>
            <a:fillRect/>
          </a:stretch>
        </p:blipFill>
        <p:spPr>
          <a:xfrm>
            <a:off x="250825" y="2071688"/>
            <a:ext cx="8713788" cy="3902075"/>
          </a:xfrm>
          <a:ln/>
        </p:spPr>
      </p:pic>
      <p:sp>
        <p:nvSpPr>
          <p:cNvPr id="317447" name="Text Box 7"/>
          <p:cNvSpPr txBox="1">
            <a:spLocks noChangeArrowheads="1"/>
          </p:cNvSpPr>
          <p:nvPr/>
        </p:nvSpPr>
        <p:spPr bwMode="auto">
          <a:xfrm>
            <a:off x="4284663" y="6111875"/>
            <a:ext cx="4679950"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Dixon-Salazar and Gleeson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Grp="1" noChangeArrowheads="1"/>
          </p:cNvSpPr>
          <p:nvPr>
            <p:ph type="title"/>
          </p:nvPr>
        </p:nvSpPr>
        <p:spPr>
          <a:xfrm>
            <a:off x="685800" y="333375"/>
            <a:ext cx="7772400" cy="1143000"/>
          </a:xfrm>
        </p:spPr>
        <p:txBody>
          <a:bodyPr/>
          <a:lstStyle/>
          <a:p>
            <a:r>
              <a:rPr lang="el-GR" sz="3600">
                <a:solidFill>
                  <a:srgbClr val="FFFF00"/>
                </a:solidFill>
                <a:latin typeface="Arial" charset="0"/>
              </a:rPr>
              <a:t>Τα γονίδια που εμπλέκονται στην μικροκεφαλία εμπλέκονται στον σχηματισμό της μιτωτικής ατράκτου</a:t>
            </a:r>
          </a:p>
        </p:txBody>
      </p:sp>
      <p:pic>
        <p:nvPicPr>
          <p:cNvPr id="319494" name="Picture 6"/>
          <p:cNvPicPr>
            <a:picLocks noGrp="1" noChangeAspect="1" noChangeArrowheads="1"/>
          </p:cNvPicPr>
          <p:nvPr>
            <p:ph idx="1"/>
          </p:nvPr>
        </p:nvPicPr>
        <p:blipFill>
          <a:blip r:embed="rId2" cstate="print"/>
          <a:srcRect/>
          <a:stretch>
            <a:fillRect/>
          </a:stretch>
        </p:blipFill>
        <p:spPr>
          <a:xfrm>
            <a:off x="1871663" y="1981200"/>
            <a:ext cx="5399087" cy="4114800"/>
          </a:xfrm>
          <a:ln/>
        </p:spPr>
      </p:pic>
      <p:sp>
        <p:nvSpPr>
          <p:cNvPr id="319495" name="Text Box 7"/>
          <p:cNvSpPr txBox="1">
            <a:spLocks noChangeArrowheads="1"/>
          </p:cNvSpPr>
          <p:nvPr/>
        </p:nvSpPr>
        <p:spPr bwMode="auto">
          <a:xfrm>
            <a:off x="4284663" y="6284913"/>
            <a:ext cx="4679950"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Dixon-Salazar and Gleeson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3" name="Rectangle 7"/>
          <p:cNvSpPr>
            <a:spLocks noGrp="1" noChangeArrowheads="1"/>
          </p:cNvSpPr>
          <p:nvPr>
            <p:ph type="title"/>
          </p:nvPr>
        </p:nvSpPr>
        <p:spPr>
          <a:xfrm>
            <a:off x="685800" y="188913"/>
            <a:ext cx="7772400" cy="1143000"/>
          </a:xfrm>
        </p:spPr>
        <p:txBody>
          <a:bodyPr/>
          <a:lstStyle/>
          <a:p>
            <a:r>
              <a:rPr lang="el-GR">
                <a:solidFill>
                  <a:srgbClr val="FFFF00"/>
                </a:solidFill>
                <a:latin typeface="Arial" charset="0"/>
              </a:rPr>
              <a:t>Classical lissencephaly</a:t>
            </a:r>
          </a:p>
        </p:txBody>
      </p:sp>
      <p:pic>
        <p:nvPicPr>
          <p:cNvPr id="321541" name="Picture 5"/>
          <p:cNvPicPr>
            <a:picLocks noChangeAspect="1" noChangeArrowheads="1"/>
          </p:cNvPicPr>
          <p:nvPr>
            <p:ph sz="half" idx="1"/>
          </p:nvPr>
        </p:nvPicPr>
        <p:blipFill>
          <a:blip r:embed="rId2" cstate="print"/>
          <a:srcRect/>
          <a:stretch>
            <a:fillRect/>
          </a:stretch>
        </p:blipFill>
        <p:spPr>
          <a:xfrm>
            <a:off x="2185988" y="1357313"/>
            <a:ext cx="4748212" cy="2619375"/>
          </a:xfrm>
        </p:spPr>
      </p:pic>
      <p:sp>
        <p:nvSpPr>
          <p:cNvPr id="321544" name="Rectangle 8"/>
          <p:cNvSpPr>
            <a:spLocks noGrp="1" noChangeArrowheads="1"/>
          </p:cNvSpPr>
          <p:nvPr>
            <p:ph type="body" sz="half" idx="2"/>
          </p:nvPr>
        </p:nvSpPr>
        <p:spPr>
          <a:xfrm>
            <a:off x="685800" y="4114800"/>
            <a:ext cx="8062913" cy="1981200"/>
          </a:xfrm>
        </p:spPr>
        <p:txBody>
          <a:bodyPr/>
          <a:lstStyle/>
          <a:p>
            <a:pPr marL="0" indent="0">
              <a:buFontTx/>
              <a:buNone/>
            </a:pPr>
            <a:r>
              <a:rPr lang="en-US" sz="2400">
                <a:solidFill>
                  <a:schemeClr val="bg1"/>
                </a:solidFill>
                <a:latin typeface="Arial" charset="0"/>
              </a:rPr>
              <a:t>LIS is a neurodevelopmental disorder characterized</a:t>
            </a:r>
          </a:p>
          <a:p>
            <a:pPr marL="0" indent="0">
              <a:buFontTx/>
              <a:buNone/>
            </a:pPr>
            <a:r>
              <a:rPr lang="en-US" sz="2400">
                <a:solidFill>
                  <a:schemeClr val="bg1"/>
                </a:solidFill>
                <a:latin typeface="Arial" charset="0"/>
              </a:rPr>
              <a:t>by the lack of cortical folds and an abnormally thick</a:t>
            </a:r>
            <a:r>
              <a:rPr lang="el-GR" sz="2400">
                <a:solidFill>
                  <a:schemeClr val="bg1"/>
                </a:solidFill>
                <a:latin typeface="Arial" charset="0"/>
              </a:rPr>
              <a:t> </a:t>
            </a:r>
            <a:r>
              <a:rPr lang="en-US" sz="2400">
                <a:solidFill>
                  <a:schemeClr val="bg1"/>
                </a:solidFill>
                <a:latin typeface="Arial" charset="0"/>
              </a:rPr>
              <a:t>cortex</a:t>
            </a:r>
            <a:r>
              <a:rPr lang="el-GR" sz="2400">
                <a:solidFill>
                  <a:schemeClr val="bg1"/>
                </a:solidFill>
                <a:latin typeface="Arial" charset="0"/>
              </a:rPr>
              <a:t>. </a:t>
            </a:r>
            <a:r>
              <a:rPr lang="en-US" sz="2400">
                <a:solidFill>
                  <a:schemeClr val="bg1"/>
                </a:solidFill>
                <a:latin typeface="Arial" charset="0"/>
              </a:rPr>
              <a:t>Children born with LIS suffer from</a:t>
            </a:r>
            <a:r>
              <a:rPr lang="el-GR" sz="2400">
                <a:solidFill>
                  <a:schemeClr val="bg1"/>
                </a:solidFill>
                <a:latin typeface="Arial" charset="0"/>
              </a:rPr>
              <a:t> </a:t>
            </a:r>
            <a:r>
              <a:rPr lang="en-US" sz="2400">
                <a:solidFill>
                  <a:schemeClr val="bg1"/>
                </a:solidFill>
                <a:latin typeface="Arial" charset="0"/>
              </a:rPr>
              <a:t>severe epilepsy, mental retardation, and often die</a:t>
            </a:r>
            <a:r>
              <a:rPr lang="el-GR" sz="2400">
                <a:solidFill>
                  <a:schemeClr val="bg1"/>
                </a:solidFill>
                <a:latin typeface="Arial" charset="0"/>
              </a:rPr>
              <a:t> </a:t>
            </a:r>
            <a:r>
              <a:rPr lang="en-US" sz="2400">
                <a:solidFill>
                  <a:schemeClr val="bg1"/>
                </a:solidFill>
                <a:latin typeface="Arial" charset="0"/>
              </a:rPr>
              <a:t>in early life</a:t>
            </a:r>
            <a:endParaRPr lang="el-GR" sz="2400">
              <a:solidFill>
                <a:schemeClr val="bg1"/>
              </a:solidFill>
              <a:latin typeface="Arial" charset="0"/>
            </a:endParaRPr>
          </a:p>
        </p:txBody>
      </p:sp>
      <p:sp>
        <p:nvSpPr>
          <p:cNvPr id="321542" name="Text Box 6"/>
          <p:cNvSpPr txBox="1">
            <a:spLocks noChangeArrowheads="1"/>
          </p:cNvSpPr>
          <p:nvPr/>
        </p:nvSpPr>
        <p:spPr bwMode="auto">
          <a:xfrm>
            <a:off x="4284663" y="6284913"/>
            <a:ext cx="4679950"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Dixon-Salazar and Gleeson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85800" y="188913"/>
            <a:ext cx="7772400" cy="1143000"/>
          </a:xfrm>
        </p:spPr>
        <p:txBody>
          <a:bodyPr/>
          <a:lstStyle/>
          <a:p>
            <a:r>
              <a:rPr lang="el-GR" sz="3600">
                <a:solidFill>
                  <a:srgbClr val="FFFF00"/>
                </a:solidFill>
                <a:latin typeface="Arial" charset="0"/>
              </a:rPr>
              <a:t>Τα γονίδια που εμπλέκονται στην Classical lissencephaly εμπλέκονται στην μετανάστευση νευρώνων</a:t>
            </a:r>
          </a:p>
        </p:txBody>
      </p:sp>
      <p:pic>
        <p:nvPicPr>
          <p:cNvPr id="325635" name="Picture 3"/>
          <p:cNvPicPr>
            <a:picLocks noChangeAspect="1" noChangeArrowheads="1"/>
          </p:cNvPicPr>
          <p:nvPr>
            <p:ph idx="1"/>
          </p:nvPr>
        </p:nvPicPr>
        <p:blipFill>
          <a:blip r:embed="rId2" cstate="print"/>
          <a:srcRect/>
          <a:stretch>
            <a:fillRect/>
          </a:stretch>
        </p:blipFill>
        <p:spPr>
          <a:xfrm>
            <a:off x="2627313" y="1698625"/>
            <a:ext cx="3843337" cy="4467225"/>
          </a:xfrm>
        </p:spPr>
      </p:pic>
      <p:sp>
        <p:nvSpPr>
          <p:cNvPr id="325637" name="Text Box 5"/>
          <p:cNvSpPr txBox="1">
            <a:spLocks noChangeArrowheads="1"/>
          </p:cNvSpPr>
          <p:nvPr/>
        </p:nvSpPr>
        <p:spPr bwMode="auto">
          <a:xfrm>
            <a:off x="4284663" y="6284913"/>
            <a:ext cx="4679950"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Dixon-Salazar and Gleeson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ChangeArrowheads="1"/>
          </p:cNvSpPr>
          <p:nvPr>
            <p:ph type="title"/>
          </p:nvPr>
        </p:nvSpPr>
        <p:spPr>
          <a:xfrm>
            <a:off x="685800" y="260350"/>
            <a:ext cx="7772400" cy="1143000"/>
          </a:xfrm>
        </p:spPr>
        <p:txBody>
          <a:bodyPr/>
          <a:lstStyle/>
          <a:p>
            <a:r>
              <a:rPr lang="el-GR" sz="3600">
                <a:solidFill>
                  <a:srgbClr val="FFFF00"/>
                </a:solidFill>
                <a:latin typeface="Arial" charset="0"/>
              </a:rPr>
              <a:t>Τα γονίδια που εμπλέκονται στην επιληψία ελέγχουν τον σχηματισμό νευρωνικών κυκλωμάτων</a:t>
            </a:r>
          </a:p>
        </p:txBody>
      </p:sp>
      <p:pic>
        <p:nvPicPr>
          <p:cNvPr id="329734" name="Picture 6"/>
          <p:cNvPicPr>
            <a:picLocks noGrp="1" noChangeAspect="1" noChangeArrowheads="1"/>
          </p:cNvPicPr>
          <p:nvPr>
            <p:ph idx="1"/>
          </p:nvPr>
        </p:nvPicPr>
        <p:blipFill>
          <a:blip r:embed="rId2" cstate="print"/>
          <a:srcRect/>
          <a:stretch>
            <a:fillRect/>
          </a:stretch>
        </p:blipFill>
        <p:spPr>
          <a:xfrm>
            <a:off x="1709738" y="1770063"/>
            <a:ext cx="5684837" cy="4395787"/>
          </a:xfrm>
          <a:ln/>
        </p:spPr>
      </p:pic>
      <p:sp>
        <p:nvSpPr>
          <p:cNvPr id="329735" name="Text Box 7"/>
          <p:cNvSpPr txBox="1">
            <a:spLocks noChangeArrowheads="1"/>
          </p:cNvSpPr>
          <p:nvPr/>
        </p:nvSpPr>
        <p:spPr bwMode="auto">
          <a:xfrm>
            <a:off x="4284663" y="6284913"/>
            <a:ext cx="4679950"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Dixon-Salazar and Gleeson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85800" y="188913"/>
            <a:ext cx="7772400" cy="1143000"/>
          </a:xfrm>
        </p:spPr>
        <p:txBody>
          <a:bodyPr/>
          <a:lstStyle/>
          <a:p>
            <a:r>
              <a:rPr lang="el-GR" sz="3200">
                <a:solidFill>
                  <a:srgbClr val="FFFF00"/>
                </a:solidFill>
                <a:latin typeface="Arial" charset="0"/>
              </a:rPr>
              <a:t>Αύξηση στο μέγεθος του εγκεφάλου κατά την περίοδο της κύησης</a:t>
            </a:r>
          </a:p>
        </p:txBody>
      </p:sp>
      <p:pic>
        <p:nvPicPr>
          <p:cNvPr id="337923" name="Picture 3" descr="Brain development"/>
          <p:cNvPicPr>
            <a:picLocks noChangeAspect="1" noChangeArrowheads="1"/>
          </p:cNvPicPr>
          <p:nvPr>
            <p:ph idx="1"/>
          </p:nvPr>
        </p:nvPicPr>
        <p:blipFill>
          <a:blip r:embed="rId2" cstate="print"/>
          <a:srcRect/>
          <a:stretch>
            <a:fillRect/>
          </a:stretch>
        </p:blipFill>
        <p:spPr>
          <a:xfrm>
            <a:off x="1763713" y="1255713"/>
            <a:ext cx="5616575" cy="5583237"/>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l-GR" sz="3200">
                <a:solidFill>
                  <a:srgbClr val="FFFF00"/>
                </a:solidFill>
                <a:latin typeface="Arial" charset="0"/>
              </a:rPr>
              <a:t>Αύξηση στο μέγεθος του εγκεφάλου μετά την γέννηση και πριν την σχολική ηλικία</a:t>
            </a:r>
          </a:p>
        </p:txBody>
      </p:sp>
      <p:sp>
        <p:nvSpPr>
          <p:cNvPr id="335875" name="Rectangle 3"/>
          <p:cNvSpPr>
            <a:spLocks noGrp="1" noChangeArrowheads="1"/>
          </p:cNvSpPr>
          <p:nvPr>
            <p:ph type="body" idx="1"/>
          </p:nvPr>
        </p:nvSpPr>
        <p:spPr/>
        <p:txBody>
          <a:bodyPr/>
          <a:lstStyle/>
          <a:p>
            <a:r>
              <a:rPr lang="el-GR" sz="2800">
                <a:solidFill>
                  <a:schemeClr val="bg1"/>
                </a:solidFill>
                <a:latin typeface="Arial" charset="0"/>
              </a:rPr>
              <a:t>Το μέγεθος του εγκεφάλου 4πλασιάζεται μετά την γέννηση και φτάνει μέχρι την ηλικία των 6 ετών στο 90% του μεγέθους που έχει στην ενήλικη ζωή</a:t>
            </a:r>
          </a:p>
          <a:p>
            <a:r>
              <a:rPr lang="el-GR" sz="2800">
                <a:solidFill>
                  <a:schemeClr val="bg1"/>
                </a:solidFill>
                <a:latin typeface="Arial" charset="0"/>
              </a:rPr>
              <a:t>Κατά την διάρκεια αυτής της περιόδου η συνολική συνδεσιμότητα μεταξύ των νευρώνων υπερβαίνει κατά πολύ αυτή που παρατηρείται στην ενήλικη ζωή</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07950" y="125413"/>
            <a:ext cx="8893175" cy="1143000"/>
          </a:xfrm>
        </p:spPr>
        <p:txBody>
          <a:bodyPr/>
          <a:lstStyle/>
          <a:p>
            <a:r>
              <a:rPr lang="el-GR" sz="3200">
                <a:solidFill>
                  <a:srgbClr val="FFFF00"/>
                </a:solidFill>
                <a:latin typeface="Arial" charset="0"/>
              </a:rPr>
              <a:t>Αύξηση στο μέγεθος του εγκεφάλου και στην πολυπλοκότητα των νευρωνικών κυκλωμάτων κατά την ανάπτυξη (1 μήνα-6 ετών).</a:t>
            </a:r>
          </a:p>
        </p:txBody>
      </p:sp>
      <p:pic>
        <p:nvPicPr>
          <p:cNvPr id="313347" name="Picture 3"/>
          <p:cNvPicPr>
            <a:picLocks noChangeAspect="1" noChangeArrowheads="1"/>
          </p:cNvPicPr>
          <p:nvPr>
            <p:ph idx="1"/>
          </p:nvPr>
        </p:nvPicPr>
        <p:blipFill>
          <a:blip r:embed="rId2" cstate="print"/>
          <a:srcRect/>
          <a:stretch>
            <a:fillRect/>
          </a:stretch>
        </p:blipFill>
        <p:spPr>
          <a:xfrm>
            <a:off x="1763713" y="1557338"/>
            <a:ext cx="5616575" cy="5229225"/>
          </a:xfrm>
        </p:spPr>
      </p:pic>
      <p:sp>
        <p:nvSpPr>
          <p:cNvPr id="313348" name="Rectangle 4"/>
          <p:cNvSpPr>
            <a:spLocks noChangeArrowheads="1"/>
          </p:cNvSpPr>
          <p:nvPr/>
        </p:nvSpPr>
        <p:spPr bwMode="auto">
          <a:xfrm>
            <a:off x="7308850" y="5949950"/>
            <a:ext cx="1784350" cy="641350"/>
          </a:xfrm>
          <a:prstGeom prst="rect">
            <a:avLst/>
          </a:prstGeom>
          <a:noFill/>
          <a:ln w="9525">
            <a:noFill/>
            <a:miter lim="800000"/>
            <a:headEnd/>
            <a:tailEnd/>
          </a:ln>
          <a:effectLst/>
        </p:spPr>
        <p:txBody>
          <a:bodyPr wrap="none">
            <a:spAutoFit/>
          </a:bodyPr>
          <a:lstStyle/>
          <a:p>
            <a:r>
              <a:rPr lang="en-US" sz="1800" b="1">
                <a:solidFill>
                  <a:schemeClr val="bg1"/>
                </a:solidFill>
                <a:latin typeface="Arial" charset="0"/>
                <a:cs typeface="Arial" charset="0"/>
              </a:rPr>
              <a:t>DeFelipe et al.,</a:t>
            </a:r>
          </a:p>
          <a:p>
            <a:r>
              <a:rPr lang="en-US" sz="1800" b="1">
                <a:solidFill>
                  <a:schemeClr val="bg1"/>
                </a:solidFill>
                <a:latin typeface="Arial" charset="0"/>
                <a:cs typeface="Arial" charset="0"/>
              </a:rPr>
              <a:t> 2011</a:t>
            </a:r>
            <a:endParaRPr lang="el-GR" sz="18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2" name="Rectangle 4"/>
          <p:cNvSpPr>
            <a:spLocks noGrp="1" noChangeArrowheads="1"/>
          </p:cNvSpPr>
          <p:nvPr>
            <p:ph type="title"/>
          </p:nvPr>
        </p:nvSpPr>
        <p:spPr>
          <a:xfrm>
            <a:off x="250825" y="609600"/>
            <a:ext cx="8642350" cy="1143000"/>
          </a:xfrm>
        </p:spPr>
        <p:txBody>
          <a:bodyPr/>
          <a:lstStyle/>
          <a:p>
            <a:r>
              <a:rPr lang="el-GR" sz="3600">
                <a:solidFill>
                  <a:srgbClr val="FFFF00"/>
                </a:solidFill>
                <a:latin typeface="Arial" charset="0"/>
              </a:rPr>
              <a:t>Μετά την ηλικία των 6 ετών στα πλαίσια της ωρίμανσης του εγκεφάλου μειώνεται η πολυπλοκότητα των νευρωνικών κυκλωμάτων (</a:t>
            </a:r>
            <a:r>
              <a:rPr lang="en-US" sz="3600">
                <a:solidFill>
                  <a:srgbClr val="FFFF00"/>
                </a:solidFill>
                <a:latin typeface="Arial" charset="0"/>
              </a:rPr>
              <a:t>Innoceti and Price 2005)</a:t>
            </a:r>
            <a:endParaRPr lang="el-GR" sz="3600">
              <a:solidFill>
                <a:srgbClr val="FFFF00"/>
              </a:solidFill>
              <a:latin typeface="Arial" charset="0"/>
            </a:endParaRPr>
          </a:p>
        </p:txBody>
      </p:sp>
      <p:pic>
        <p:nvPicPr>
          <p:cNvPr id="339973" name="Picture 5"/>
          <p:cNvPicPr>
            <a:picLocks noChangeAspect="1" noChangeArrowheads="1"/>
          </p:cNvPicPr>
          <p:nvPr>
            <p:ph idx="1"/>
          </p:nvPr>
        </p:nvPicPr>
        <p:blipFill>
          <a:blip r:embed="rId2" cstate="print"/>
          <a:srcRect/>
          <a:stretch>
            <a:fillRect/>
          </a:stretch>
        </p:blipFill>
        <p:spPr>
          <a:xfrm>
            <a:off x="307975" y="2343150"/>
            <a:ext cx="8496300" cy="44989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333375"/>
            <a:ext cx="7772400" cy="1143000"/>
          </a:xfrm>
        </p:spPr>
        <p:txBody>
          <a:bodyPr/>
          <a:lstStyle/>
          <a:p>
            <a:r>
              <a:rPr lang="el-GR" sz="4000">
                <a:solidFill>
                  <a:srgbClr val="FFFF00"/>
                </a:solidFill>
                <a:latin typeface="Arial" charset="0"/>
              </a:rPr>
              <a:t>Ο Ρόλος των παροδικών νευρώνων και απολήξεων</a:t>
            </a:r>
          </a:p>
        </p:txBody>
      </p:sp>
      <p:sp>
        <p:nvSpPr>
          <p:cNvPr id="342019" name="Rectangle 3"/>
          <p:cNvSpPr>
            <a:spLocks noGrp="1" noChangeArrowheads="1"/>
          </p:cNvSpPr>
          <p:nvPr>
            <p:ph type="body" idx="1"/>
          </p:nvPr>
        </p:nvSpPr>
        <p:spPr>
          <a:xfrm>
            <a:off x="685800" y="1773238"/>
            <a:ext cx="7772400" cy="4319587"/>
          </a:xfrm>
        </p:spPr>
        <p:txBody>
          <a:bodyPr/>
          <a:lstStyle/>
          <a:p>
            <a:pPr>
              <a:lnSpc>
                <a:spcPct val="115000"/>
              </a:lnSpc>
              <a:spcAft>
                <a:spcPct val="20000"/>
              </a:spcAft>
            </a:pPr>
            <a:r>
              <a:rPr lang="el-GR" sz="2800">
                <a:solidFill>
                  <a:schemeClr val="bg1"/>
                </a:solidFill>
                <a:latin typeface="Arial" charset="0"/>
              </a:rPr>
              <a:t>Τα παροδικά κύτταρα και οι παροδικές συνάψεις πιθανά να παίζουν σημαντικό ρόλο στην καθοδήγηση νευρώνων και αξόνων</a:t>
            </a:r>
          </a:p>
          <a:p>
            <a:pPr>
              <a:lnSpc>
                <a:spcPct val="115000"/>
              </a:lnSpc>
              <a:spcAft>
                <a:spcPct val="20000"/>
              </a:spcAft>
            </a:pPr>
            <a:r>
              <a:rPr lang="en-US" sz="2800">
                <a:solidFill>
                  <a:schemeClr val="bg1"/>
                </a:solidFill>
                <a:latin typeface="Arial" charset="0"/>
              </a:rPr>
              <a:t>Knockout </a:t>
            </a:r>
            <a:r>
              <a:rPr lang="el-GR" sz="2800">
                <a:solidFill>
                  <a:schemeClr val="bg1"/>
                </a:solidFill>
                <a:latin typeface="Arial" charset="0"/>
              </a:rPr>
              <a:t>των μεταγραφικών παραγόντων MASH1, PAX6 ή FOXG1 σε ποντίκια έχει σαν αποτέλεσμα τον μη σχηματισμό των παροδικών απολήξεων και τα θαλαμο-φλοιϊκά δεμάτια δεν εισέρχονται στον τελικό εγκέφαλο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p:cNvSpPr txBox="1">
            <a:spLocks noChangeArrowheads="1"/>
          </p:cNvSpPr>
          <p:nvPr/>
        </p:nvSpPr>
        <p:spPr bwMode="auto">
          <a:xfrm>
            <a:off x="107950" y="115888"/>
            <a:ext cx="5327650" cy="6650037"/>
          </a:xfrm>
          <a:prstGeom prst="rect">
            <a:avLst/>
          </a:prstGeom>
          <a:noFill/>
          <a:ln w="9525">
            <a:noFill/>
            <a:miter lim="800000"/>
            <a:headEnd/>
            <a:tailEnd/>
          </a:ln>
          <a:effectLst/>
        </p:spPr>
        <p:txBody>
          <a:bodyPr>
            <a:spAutoFit/>
          </a:bodyPr>
          <a:lstStyle/>
          <a:p>
            <a:pPr>
              <a:lnSpc>
                <a:spcPct val="110000"/>
              </a:lnSpc>
            </a:pPr>
            <a:r>
              <a:rPr lang="el-GR" sz="2300">
                <a:solidFill>
                  <a:schemeClr val="bg1"/>
                </a:solidFill>
                <a:latin typeface="Arial" charset="0"/>
              </a:rPr>
              <a:t>Κατά την εμβρυογένεση, το ΚΝΣ αναπτύσσεται από ένα επίπεδο φύλλο κυττάρων που ονομάζεται νευρική πλάκα (</a:t>
            </a:r>
            <a:r>
              <a:rPr lang="en-US" sz="2300">
                <a:solidFill>
                  <a:schemeClr val="bg1"/>
                </a:solidFill>
                <a:latin typeface="Arial" charset="0"/>
              </a:rPr>
              <a:t>neural plate</a:t>
            </a:r>
            <a:r>
              <a:rPr lang="el-GR" sz="2300">
                <a:solidFill>
                  <a:schemeClr val="bg1"/>
                </a:solidFill>
                <a:latin typeface="Arial" charset="0"/>
              </a:rPr>
              <a:t>)</a:t>
            </a:r>
            <a:r>
              <a:rPr lang="en-US" sz="2300">
                <a:solidFill>
                  <a:schemeClr val="bg1"/>
                </a:solidFill>
                <a:latin typeface="Arial" charset="0"/>
              </a:rPr>
              <a:t>.</a:t>
            </a:r>
            <a:r>
              <a:rPr lang="el-GR" sz="2300">
                <a:solidFill>
                  <a:schemeClr val="bg1"/>
                </a:solidFill>
                <a:latin typeface="Arial" charset="0"/>
              </a:rPr>
              <a:t>  </a:t>
            </a:r>
            <a:endParaRPr lang="en-US" sz="2300">
              <a:solidFill>
                <a:schemeClr val="bg1"/>
              </a:solidFill>
              <a:latin typeface="Arial" charset="0"/>
            </a:endParaRPr>
          </a:p>
          <a:p>
            <a:pPr>
              <a:lnSpc>
                <a:spcPct val="110000"/>
              </a:lnSpc>
            </a:pPr>
            <a:r>
              <a:rPr lang="el-GR" sz="2300">
                <a:solidFill>
                  <a:schemeClr val="bg1"/>
                </a:solidFill>
                <a:latin typeface="Arial" charset="0"/>
              </a:rPr>
              <a:t>Το πλατύ πρόσθιο άκρο της θα σχηματίσει τον εγκέφαλο και το στενό οπίσθιο άκρο της θα σχηματίσει τον νωτιαίο μυελό.  </a:t>
            </a:r>
            <a:endParaRPr lang="en-US" sz="2300">
              <a:solidFill>
                <a:schemeClr val="bg1"/>
              </a:solidFill>
              <a:latin typeface="Arial" charset="0"/>
            </a:endParaRPr>
          </a:p>
          <a:p>
            <a:pPr>
              <a:lnSpc>
                <a:spcPct val="110000"/>
              </a:lnSpc>
            </a:pPr>
            <a:r>
              <a:rPr lang="el-GR" sz="2300">
                <a:solidFill>
                  <a:schemeClr val="bg1"/>
                </a:solidFill>
                <a:latin typeface="Arial" charset="0"/>
              </a:rPr>
              <a:t>Η νευρική αύλακα </a:t>
            </a:r>
            <a:r>
              <a:rPr lang="en-US" sz="2300">
                <a:solidFill>
                  <a:schemeClr val="bg1"/>
                </a:solidFill>
                <a:latin typeface="Arial" charset="0"/>
              </a:rPr>
              <a:t>(neural groove)</a:t>
            </a:r>
            <a:r>
              <a:rPr lang="el-GR" sz="2300">
                <a:solidFill>
                  <a:schemeClr val="bg1"/>
                </a:solidFill>
                <a:latin typeface="Arial" charset="0"/>
              </a:rPr>
              <a:t> τρέχει κατά μήκος της μέσης γραμμής της νευρικής πλάκας</a:t>
            </a:r>
            <a:r>
              <a:rPr lang="en-US" sz="2300">
                <a:solidFill>
                  <a:schemeClr val="bg1"/>
                </a:solidFill>
                <a:latin typeface="Arial" charset="0"/>
              </a:rPr>
              <a:t> </a:t>
            </a:r>
            <a:r>
              <a:rPr lang="el-GR" sz="2300">
                <a:solidFill>
                  <a:schemeClr val="bg1"/>
                </a:solidFill>
                <a:latin typeface="Arial" charset="0"/>
              </a:rPr>
              <a:t>χωρίζοντας την σε αριστερό και δεξί τμήμα. </a:t>
            </a:r>
            <a:endParaRPr lang="en-US" sz="2300">
              <a:solidFill>
                <a:schemeClr val="bg1"/>
              </a:solidFill>
              <a:latin typeface="Arial" charset="0"/>
            </a:endParaRPr>
          </a:p>
          <a:p>
            <a:pPr>
              <a:lnSpc>
                <a:spcPct val="110000"/>
              </a:lnSpc>
            </a:pPr>
            <a:r>
              <a:rPr lang="el-GR" sz="2300">
                <a:solidFill>
                  <a:schemeClr val="bg1"/>
                </a:solidFill>
                <a:latin typeface="Arial" charset="0"/>
              </a:rPr>
              <a:t>Έτσι η νευρική πλάκα εκδηλώνει τα κύρια χαρακτηριστικά της μορφογένεσης: Πολικότητα, αμφίπλευρη  συμμετρία, και τοπολογική εξειδίκευση. </a:t>
            </a:r>
          </a:p>
        </p:txBody>
      </p:sp>
      <p:sp>
        <p:nvSpPr>
          <p:cNvPr id="220163" name="Text Box 3"/>
          <p:cNvSpPr txBox="1">
            <a:spLocks noChangeArrowheads="1"/>
          </p:cNvSpPr>
          <p:nvPr/>
        </p:nvSpPr>
        <p:spPr bwMode="auto">
          <a:xfrm>
            <a:off x="5435600" y="115888"/>
            <a:ext cx="3548063" cy="488950"/>
          </a:xfrm>
          <a:prstGeom prst="rect">
            <a:avLst/>
          </a:prstGeom>
          <a:noFill/>
          <a:ln w="9525">
            <a:noFill/>
            <a:miter lim="800000"/>
            <a:headEnd/>
            <a:tailEnd/>
          </a:ln>
          <a:effectLst/>
        </p:spPr>
        <p:txBody>
          <a:bodyPr wrap="none">
            <a:spAutoFit/>
          </a:bodyPr>
          <a:lstStyle/>
          <a:p>
            <a:r>
              <a:rPr lang="el-GR" sz="2600" b="1">
                <a:solidFill>
                  <a:srgbClr val="FFFF00"/>
                </a:solidFill>
                <a:latin typeface="Arial" charset="0"/>
              </a:rPr>
              <a:t>ΑΝΑΠΤΥΞΗ ΤΟΥ ΚΝΣ</a:t>
            </a:r>
          </a:p>
        </p:txBody>
      </p:sp>
      <p:grpSp>
        <p:nvGrpSpPr>
          <p:cNvPr id="220164" name="Group 4"/>
          <p:cNvGrpSpPr>
            <a:grpSpLocks/>
          </p:cNvGrpSpPr>
          <p:nvPr/>
        </p:nvGrpSpPr>
        <p:grpSpPr bwMode="auto">
          <a:xfrm>
            <a:off x="5345113" y="635000"/>
            <a:ext cx="3821112" cy="6165850"/>
            <a:chOff x="3243" y="164"/>
            <a:chExt cx="2251" cy="3751"/>
          </a:xfrm>
        </p:grpSpPr>
        <p:pic>
          <p:nvPicPr>
            <p:cNvPr id="220165" name="Picture 5" descr="Fig 2"/>
            <p:cNvPicPr>
              <a:picLocks noChangeAspect="1" noChangeArrowheads="1"/>
            </p:cNvPicPr>
            <p:nvPr/>
          </p:nvPicPr>
          <p:blipFill>
            <a:blip r:embed="rId2" cstate="print"/>
            <a:srcRect/>
            <a:stretch>
              <a:fillRect/>
            </a:stretch>
          </p:blipFill>
          <p:spPr bwMode="auto">
            <a:xfrm>
              <a:off x="3243" y="164"/>
              <a:ext cx="2251" cy="3751"/>
            </a:xfrm>
            <a:prstGeom prst="rect">
              <a:avLst/>
            </a:prstGeom>
            <a:noFill/>
          </p:spPr>
        </p:pic>
        <p:sp>
          <p:nvSpPr>
            <p:cNvPr id="220166" name="Text Box 6"/>
            <p:cNvSpPr txBox="1">
              <a:spLocks noChangeArrowheads="1"/>
            </p:cNvSpPr>
            <p:nvPr/>
          </p:nvSpPr>
          <p:spPr bwMode="auto">
            <a:xfrm>
              <a:off x="4636" y="754"/>
              <a:ext cx="735" cy="390"/>
            </a:xfrm>
            <a:prstGeom prst="rect">
              <a:avLst/>
            </a:prstGeom>
            <a:noFill/>
            <a:ln w="9525">
              <a:noFill/>
              <a:miter lim="800000"/>
              <a:headEnd/>
              <a:tailEnd/>
            </a:ln>
            <a:effectLst/>
          </p:spPr>
          <p:txBody>
            <a:bodyPr wrap="none">
              <a:spAutoFit/>
            </a:bodyPr>
            <a:lstStyle/>
            <a:p>
              <a:r>
                <a:rPr lang="el-GR" sz="1800">
                  <a:solidFill>
                    <a:schemeClr val="bg1"/>
                  </a:solidFill>
                  <a:latin typeface="Arial" charset="0"/>
                </a:rPr>
                <a:t>Πρόσθιος</a:t>
              </a:r>
            </a:p>
            <a:p>
              <a:r>
                <a:rPr lang="el-GR" sz="1800">
                  <a:solidFill>
                    <a:schemeClr val="bg1"/>
                  </a:solidFill>
                  <a:latin typeface="Arial" charset="0"/>
                </a:rPr>
                <a:t>εγκέφαλος</a:t>
              </a:r>
            </a:p>
          </p:txBody>
        </p:sp>
        <p:sp>
          <p:nvSpPr>
            <p:cNvPr id="220167" name="Text Box 7"/>
            <p:cNvSpPr txBox="1">
              <a:spLocks noChangeArrowheads="1"/>
            </p:cNvSpPr>
            <p:nvPr/>
          </p:nvSpPr>
          <p:spPr bwMode="auto">
            <a:xfrm>
              <a:off x="4649" y="1162"/>
              <a:ext cx="734" cy="390"/>
            </a:xfrm>
            <a:prstGeom prst="rect">
              <a:avLst/>
            </a:prstGeom>
            <a:noFill/>
            <a:ln w="9525">
              <a:noFill/>
              <a:miter lim="800000"/>
              <a:headEnd/>
              <a:tailEnd/>
            </a:ln>
            <a:effectLst/>
          </p:spPr>
          <p:txBody>
            <a:bodyPr wrap="none">
              <a:spAutoFit/>
            </a:bodyPr>
            <a:lstStyle/>
            <a:p>
              <a:r>
                <a:rPr lang="el-GR" sz="1800">
                  <a:solidFill>
                    <a:schemeClr val="bg1"/>
                  </a:solidFill>
                  <a:latin typeface="Arial" charset="0"/>
                </a:rPr>
                <a:t>Μέσος</a:t>
              </a:r>
            </a:p>
            <a:p>
              <a:r>
                <a:rPr lang="el-GR" sz="1800">
                  <a:solidFill>
                    <a:schemeClr val="bg1"/>
                  </a:solidFill>
                  <a:latin typeface="Arial" charset="0"/>
                </a:rPr>
                <a:t>εγκέφαλος</a:t>
              </a:r>
            </a:p>
          </p:txBody>
        </p:sp>
        <p:sp>
          <p:nvSpPr>
            <p:cNvPr id="220168" name="Text Box 8"/>
            <p:cNvSpPr txBox="1">
              <a:spLocks noChangeArrowheads="1"/>
            </p:cNvSpPr>
            <p:nvPr/>
          </p:nvSpPr>
          <p:spPr bwMode="auto">
            <a:xfrm>
              <a:off x="4649" y="1616"/>
              <a:ext cx="807" cy="390"/>
            </a:xfrm>
            <a:prstGeom prst="rect">
              <a:avLst/>
            </a:prstGeom>
            <a:noFill/>
            <a:ln w="9525">
              <a:noFill/>
              <a:miter lim="800000"/>
              <a:headEnd/>
              <a:tailEnd/>
            </a:ln>
            <a:effectLst/>
          </p:spPr>
          <p:txBody>
            <a:bodyPr wrap="none">
              <a:spAutoFit/>
            </a:bodyPr>
            <a:lstStyle/>
            <a:p>
              <a:r>
                <a:rPr lang="el-GR" sz="1800">
                  <a:solidFill>
                    <a:schemeClr val="bg1"/>
                  </a:solidFill>
                  <a:latin typeface="Arial" charset="0"/>
                </a:rPr>
                <a:t>Ρομβοειδής</a:t>
              </a:r>
            </a:p>
            <a:p>
              <a:r>
                <a:rPr lang="el-GR" sz="1800">
                  <a:solidFill>
                    <a:schemeClr val="bg1"/>
                  </a:solidFill>
                  <a:latin typeface="Arial" charset="0"/>
                </a:rPr>
                <a:t>εγκέφαλος</a:t>
              </a:r>
            </a:p>
          </p:txBody>
        </p:sp>
        <p:sp>
          <p:nvSpPr>
            <p:cNvPr id="220169" name="Text Box 9"/>
            <p:cNvSpPr txBox="1">
              <a:spLocks noChangeArrowheads="1"/>
            </p:cNvSpPr>
            <p:nvPr/>
          </p:nvSpPr>
          <p:spPr bwMode="auto">
            <a:xfrm>
              <a:off x="4694" y="2296"/>
              <a:ext cx="641" cy="391"/>
            </a:xfrm>
            <a:prstGeom prst="rect">
              <a:avLst/>
            </a:prstGeom>
            <a:noFill/>
            <a:ln w="9525">
              <a:noFill/>
              <a:miter lim="800000"/>
              <a:headEnd/>
              <a:tailEnd/>
            </a:ln>
            <a:effectLst/>
          </p:spPr>
          <p:txBody>
            <a:bodyPr wrap="none">
              <a:spAutoFit/>
            </a:bodyPr>
            <a:lstStyle/>
            <a:p>
              <a:r>
                <a:rPr lang="el-GR" sz="1800">
                  <a:solidFill>
                    <a:schemeClr val="bg1"/>
                  </a:solidFill>
                  <a:latin typeface="Arial" charset="0"/>
                </a:rPr>
                <a:t>Νωτιαίος</a:t>
              </a:r>
            </a:p>
            <a:p>
              <a:r>
                <a:rPr lang="el-GR" sz="1800">
                  <a:solidFill>
                    <a:schemeClr val="bg1"/>
                  </a:solidFill>
                  <a:latin typeface="Arial" charset="0"/>
                </a:rPr>
                <a:t>Μυελός</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2862263"/>
            <a:ext cx="8229600" cy="1143000"/>
          </a:xfrm>
        </p:spPr>
        <p:txBody>
          <a:bodyPr/>
          <a:lstStyle/>
          <a:p>
            <a:r>
              <a:rPr lang="el-GR" sz="4000">
                <a:solidFill>
                  <a:srgbClr val="FFFF00"/>
                </a:solidFill>
                <a:latin typeface="Arial" charset="0"/>
              </a:rPr>
              <a:t>Πότε ολοκληρώνεται η ανάπτυξη του εγκεφάλου;</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685800" y="260350"/>
            <a:ext cx="7772400" cy="1143000"/>
          </a:xfrm>
        </p:spPr>
        <p:txBody>
          <a:bodyPr/>
          <a:lstStyle/>
          <a:p>
            <a:r>
              <a:rPr lang="el-GR" sz="4000">
                <a:solidFill>
                  <a:srgbClr val="FFFF00"/>
                </a:solidFill>
                <a:latin typeface="Arial" charset="0"/>
              </a:rPr>
              <a:t>Το χρονοδιάγραμμα της ανάπτυξης του εγκεφάλου</a:t>
            </a:r>
          </a:p>
        </p:txBody>
      </p:sp>
      <p:pic>
        <p:nvPicPr>
          <p:cNvPr id="315395" name="Picture 3"/>
          <p:cNvPicPr>
            <a:picLocks noChangeAspect="1" noChangeArrowheads="1"/>
          </p:cNvPicPr>
          <p:nvPr>
            <p:ph idx="1"/>
          </p:nvPr>
        </p:nvPicPr>
        <p:blipFill>
          <a:blip r:embed="rId2" cstate="print"/>
          <a:srcRect/>
          <a:stretch>
            <a:fillRect/>
          </a:stretch>
        </p:blipFill>
        <p:spPr>
          <a:xfrm>
            <a:off x="457200" y="1628775"/>
            <a:ext cx="8229600"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4288" y="115888"/>
            <a:ext cx="9144001" cy="1143000"/>
          </a:xfrm>
        </p:spPr>
        <p:txBody>
          <a:bodyPr/>
          <a:lstStyle/>
          <a:p>
            <a:r>
              <a:rPr lang="el-GR" sz="4000">
                <a:solidFill>
                  <a:srgbClr val="FFFF00"/>
                </a:solidFill>
                <a:latin typeface="Arial" charset="0"/>
              </a:rPr>
              <a:t>Η ωρίμανση του εγκεφάλου συνεχίζεται και μετά την ηλικία των 20 ετών</a:t>
            </a:r>
          </a:p>
        </p:txBody>
      </p:sp>
      <p:pic>
        <p:nvPicPr>
          <p:cNvPr id="316419" name="Picture 3"/>
          <p:cNvPicPr>
            <a:picLocks noGrp="1" noChangeAspect="1" noChangeArrowheads="1"/>
          </p:cNvPicPr>
          <p:nvPr>
            <p:ph idx="1"/>
          </p:nvPr>
        </p:nvPicPr>
        <p:blipFill>
          <a:blip r:embed="rId2" cstate="print"/>
          <a:srcRect/>
          <a:stretch>
            <a:fillRect/>
          </a:stretch>
        </p:blipFill>
        <p:spPr>
          <a:xfrm>
            <a:off x="457200" y="1412875"/>
            <a:ext cx="8229600" cy="4840288"/>
          </a:xfrm>
          <a:ln/>
        </p:spPr>
      </p:pic>
      <p:sp>
        <p:nvSpPr>
          <p:cNvPr id="316420" name="Text Box 4"/>
          <p:cNvSpPr txBox="1">
            <a:spLocks noChangeArrowheads="1"/>
          </p:cNvSpPr>
          <p:nvPr/>
        </p:nvSpPr>
        <p:spPr bwMode="auto">
          <a:xfrm>
            <a:off x="7459663" y="6381750"/>
            <a:ext cx="1352550" cy="366713"/>
          </a:xfrm>
          <a:prstGeom prst="rect">
            <a:avLst/>
          </a:prstGeom>
          <a:noFill/>
          <a:ln w="9525">
            <a:noFill/>
            <a:miter lim="800000"/>
            <a:headEnd/>
            <a:tailEnd/>
          </a:ln>
          <a:effectLst/>
        </p:spPr>
        <p:txBody>
          <a:bodyPr wrap="none">
            <a:spAutoFit/>
          </a:bodyPr>
          <a:lstStyle/>
          <a:p>
            <a:r>
              <a:rPr lang="en-US" sz="1800" b="1">
                <a:latin typeface="Arial" charset="0"/>
                <a:cs typeface="Arial" charset="0"/>
              </a:rPr>
              <a:t>Lebel 2011</a:t>
            </a:r>
            <a:endParaRPr lang="el-GR" sz="1800" b="1">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title" sz="quarter"/>
          </p:nvPr>
        </p:nvSpPr>
        <p:spPr>
          <a:xfrm>
            <a:off x="685800" y="188913"/>
            <a:ext cx="7772400" cy="1143000"/>
          </a:xfrm>
        </p:spPr>
        <p:txBody>
          <a:bodyPr/>
          <a:lstStyle/>
          <a:p>
            <a:r>
              <a:rPr lang="el-GR" sz="4000">
                <a:solidFill>
                  <a:srgbClr val="FFFF00"/>
                </a:solidFill>
                <a:latin typeface="Arial" charset="0"/>
              </a:rPr>
              <a:t>Νευρωνικά δίκτυα νωρίς στην ανάπτυξη του εγκεφάλου</a:t>
            </a:r>
          </a:p>
        </p:txBody>
      </p:sp>
      <p:pic>
        <p:nvPicPr>
          <p:cNvPr id="331781" name="Picture 5"/>
          <p:cNvPicPr>
            <a:picLocks noChangeAspect="1" noChangeArrowheads="1"/>
          </p:cNvPicPr>
          <p:nvPr>
            <p:ph sz="quarter" idx="1"/>
          </p:nvPr>
        </p:nvPicPr>
        <p:blipFill>
          <a:blip r:embed="rId2" cstate="print"/>
          <a:srcRect/>
          <a:stretch>
            <a:fillRect/>
          </a:stretch>
        </p:blipFill>
        <p:spPr>
          <a:xfrm>
            <a:off x="971550" y="1628775"/>
            <a:ext cx="3308350" cy="2170113"/>
          </a:xfrm>
        </p:spPr>
      </p:pic>
      <p:pic>
        <p:nvPicPr>
          <p:cNvPr id="331782" name="Picture 6"/>
          <p:cNvPicPr>
            <a:picLocks noChangeAspect="1" noChangeArrowheads="1"/>
          </p:cNvPicPr>
          <p:nvPr>
            <p:ph sz="quarter" idx="2"/>
          </p:nvPr>
        </p:nvPicPr>
        <p:blipFill>
          <a:blip r:embed="rId3" cstate="print"/>
          <a:srcRect/>
          <a:stretch>
            <a:fillRect/>
          </a:stretch>
        </p:blipFill>
        <p:spPr>
          <a:xfrm>
            <a:off x="4718050" y="1628775"/>
            <a:ext cx="3382963" cy="2163763"/>
          </a:xfrm>
        </p:spPr>
      </p:pic>
      <p:pic>
        <p:nvPicPr>
          <p:cNvPr id="331783" name="Picture 7"/>
          <p:cNvPicPr>
            <a:picLocks noChangeAspect="1" noChangeArrowheads="1"/>
          </p:cNvPicPr>
          <p:nvPr>
            <p:ph sz="quarter" idx="3"/>
          </p:nvPr>
        </p:nvPicPr>
        <p:blipFill>
          <a:blip r:embed="rId4" cstate="print"/>
          <a:srcRect/>
          <a:stretch>
            <a:fillRect/>
          </a:stretch>
        </p:blipFill>
        <p:spPr>
          <a:xfrm>
            <a:off x="971550" y="4005263"/>
            <a:ext cx="3313113" cy="2168525"/>
          </a:xfrm>
        </p:spPr>
      </p:pic>
      <p:pic>
        <p:nvPicPr>
          <p:cNvPr id="331784" name="Picture 8"/>
          <p:cNvPicPr>
            <a:picLocks noChangeAspect="1" noChangeArrowheads="1"/>
          </p:cNvPicPr>
          <p:nvPr>
            <p:ph sz="quarter" idx="4"/>
          </p:nvPr>
        </p:nvPicPr>
        <p:blipFill>
          <a:blip r:embed="rId5" cstate="print"/>
          <a:srcRect/>
          <a:stretch>
            <a:fillRect/>
          </a:stretch>
        </p:blipFill>
        <p:spPr>
          <a:xfrm>
            <a:off x="4787900" y="4005263"/>
            <a:ext cx="3313113" cy="2190750"/>
          </a:xfrm>
        </p:spPr>
      </p:pic>
      <p:sp>
        <p:nvSpPr>
          <p:cNvPr id="331785" name="Text Box 9"/>
          <p:cNvSpPr txBox="1">
            <a:spLocks noChangeArrowheads="1"/>
          </p:cNvSpPr>
          <p:nvPr/>
        </p:nvSpPr>
        <p:spPr bwMode="auto">
          <a:xfrm>
            <a:off x="6011863" y="6256338"/>
            <a:ext cx="2301875" cy="457200"/>
          </a:xfrm>
          <a:prstGeom prst="rect">
            <a:avLst/>
          </a:prstGeom>
          <a:noFill/>
          <a:ln w="9525">
            <a:noFill/>
            <a:miter lim="800000"/>
            <a:headEnd/>
            <a:tailEnd/>
          </a:ln>
          <a:effectLst/>
        </p:spPr>
        <p:txBody>
          <a:bodyPr wrap="none">
            <a:spAutoFit/>
          </a:bodyPr>
          <a:lstStyle/>
          <a:p>
            <a:r>
              <a:rPr lang="en-US">
                <a:solidFill>
                  <a:schemeClr val="bg1"/>
                </a:solidFill>
                <a:latin typeface="Arial" charset="0"/>
              </a:rPr>
              <a:t>Fan et al., 2010</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Fig 2"/>
          <p:cNvPicPr>
            <a:picLocks noChangeAspect="1" noChangeArrowheads="1"/>
          </p:cNvPicPr>
          <p:nvPr/>
        </p:nvPicPr>
        <p:blipFill>
          <a:blip r:embed="rId2" cstate="print"/>
          <a:srcRect/>
          <a:stretch>
            <a:fillRect/>
          </a:stretch>
        </p:blipFill>
        <p:spPr bwMode="auto">
          <a:xfrm>
            <a:off x="4679950" y="476250"/>
            <a:ext cx="4525963" cy="6381750"/>
          </a:xfrm>
          <a:prstGeom prst="rect">
            <a:avLst/>
          </a:prstGeom>
          <a:noFill/>
        </p:spPr>
      </p:pic>
      <p:sp>
        <p:nvSpPr>
          <p:cNvPr id="222211" name="Text Box 3"/>
          <p:cNvSpPr txBox="1">
            <a:spLocks noChangeArrowheads="1"/>
          </p:cNvSpPr>
          <p:nvPr/>
        </p:nvSpPr>
        <p:spPr bwMode="auto">
          <a:xfrm>
            <a:off x="0" y="476250"/>
            <a:ext cx="4800600" cy="6070600"/>
          </a:xfrm>
          <a:prstGeom prst="rect">
            <a:avLst/>
          </a:prstGeom>
          <a:noFill/>
          <a:ln w="9525">
            <a:noFill/>
            <a:miter lim="800000"/>
            <a:headEnd/>
            <a:tailEnd/>
          </a:ln>
          <a:effectLst/>
        </p:spPr>
        <p:txBody>
          <a:bodyPr>
            <a:spAutoFit/>
          </a:bodyPr>
          <a:lstStyle/>
          <a:p>
            <a:r>
              <a:rPr lang="el-GR" sz="2800">
                <a:solidFill>
                  <a:schemeClr val="bg1"/>
                </a:solidFill>
                <a:latin typeface="Arial" charset="0"/>
              </a:rPr>
              <a:t>Ο εγκέφαλος στο πρώιμο στάδιο του νευρικού σωλήνα αναπτύσσει</a:t>
            </a:r>
          </a:p>
          <a:p>
            <a:r>
              <a:rPr lang="el-GR" sz="2800">
                <a:solidFill>
                  <a:schemeClr val="bg1"/>
                </a:solidFill>
                <a:latin typeface="Arial" charset="0"/>
              </a:rPr>
              <a:t>3 διογκώσεις-κυστίδια: </a:t>
            </a:r>
          </a:p>
          <a:p>
            <a:endParaRPr lang="el-GR" sz="2800">
              <a:solidFill>
                <a:schemeClr val="bg1"/>
              </a:solidFill>
              <a:latin typeface="Arial" charset="0"/>
            </a:endParaRPr>
          </a:p>
          <a:p>
            <a:pPr>
              <a:buFontTx/>
              <a:buAutoNum type="arabicPeriod"/>
            </a:pPr>
            <a:r>
              <a:rPr lang="el-GR" sz="2800">
                <a:solidFill>
                  <a:schemeClr val="bg1"/>
                </a:solidFill>
                <a:latin typeface="Arial" charset="0"/>
              </a:rPr>
              <a:t>Τον πρόσθιο εγκέφαλο (</a:t>
            </a:r>
            <a:r>
              <a:rPr lang="en-US" sz="2800">
                <a:solidFill>
                  <a:schemeClr val="bg1"/>
                </a:solidFill>
                <a:latin typeface="Arial" charset="0"/>
              </a:rPr>
              <a:t>Forebrain-prosencephalon</a:t>
            </a:r>
            <a:r>
              <a:rPr lang="el-GR" sz="2800">
                <a:solidFill>
                  <a:schemeClr val="bg1"/>
                </a:solidFill>
                <a:latin typeface="Arial" charset="0"/>
              </a:rPr>
              <a:t>)</a:t>
            </a:r>
          </a:p>
          <a:p>
            <a:endParaRPr lang="el-GR" sz="2800">
              <a:solidFill>
                <a:schemeClr val="bg1"/>
              </a:solidFill>
              <a:latin typeface="Arial" charset="0"/>
            </a:endParaRPr>
          </a:p>
          <a:p>
            <a:pPr>
              <a:buFontTx/>
              <a:buAutoNum type="arabicPeriod" startAt="2"/>
            </a:pPr>
            <a:r>
              <a:rPr lang="el-GR" sz="2800">
                <a:solidFill>
                  <a:schemeClr val="bg1"/>
                </a:solidFill>
                <a:latin typeface="Arial" charset="0"/>
              </a:rPr>
              <a:t>Τον μέσο εγκέφαλο (</a:t>
            </a:r>
            <a:r>
              <a:rPr lang="en-US" sz="2800">
                <a:solidFill>
                  <a:schemeClr val="bg1"/>
                </a:solidFill>
                <a:latin typeface="Arial" charset="0"/>
              </a:rPr>
              <a:t>midbrain-Mesencephalon</a:t>
            </a:r>
            <a:r>
              <a:rPr lang="el-GR" sz="2800">
                <a:solidFill>
                  <a:schemeClr val="bg1"/>
                </a:solidFill>
                <a:latin typeface="Arial" charset="0"/>
              </a:rPr>
              <a:t>)</a:t>
            </a:r>
          </a:p>
          <a:p>
            <a:endParaRPr lang="en-US" sz="2800">
              <a:solidFill>
                <a:schemeClr val="bg1"/>
              </a:solidFill>
              <a:latin typeface="Arial" charset="0"/>
            </a:endParaRPr>
          </a:p>
          <a:p>
            <a:r>
              <a:rPr lang="el-GR" sz="2800">
                <a:solidFill>
                  <a:schemeClr val="bg1"/>
                </a:solidFill>
                <a:latin typeface="Arial" charset="0"/>
              </a:rPr>
              <a:t>3.  Τον Ρομβοειδή εγκέφαλο (</a:t>
            </a:r>
            <a:r>
              <a:rPr lang="en-US" sz="2800">
                <a:solidFill>
                  <a:schemeClr val="bg1"/>
                </a:solidFill>
                <a:latin typeface="Arial" charset="0"/>
              </a:rPr>
              <a:t>Hindbrain-Rhombencephalon)</a:t>
            </a:r>
            <a:endParaRPr lang="el-GR" sz="2800">
              <a:solidFill>
                <a:schemeClr val="bg1"/>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85800" y="188913"/>
            <a:ext cx="7772400" cy="1143000"/>
          </a:xfrm>
        </p:spPr>
        <p:txBody>
          <a:bodyPr/>
          <a:lstStyle/>
          <a:p>
            <a:r>
              <a:rPr lang="el-GR" sz="4000">
                <a:solidFill>
                  <a:srgbClr val="FFFF00"/>
                </a:solidFill>
                <a:latin typeface="Arial" charset="0"/>
              </a:rPr>
              <a:t>Η ανάπτυξη του Νευρικού συστήματος</a:t>
            </a:r>
          </a:p>
        </p:txBody>
      </p:sp>
      <p:pic>
        <p:nvPicPr>
          <p:cNvPr id="311299" name="Picture 3" descr="Fig 2"/>
          <p:cNvPicPr>
            <a:picLocks noChangeAspect="1" noChangeArrowheads="1"/>
          </p:cNvPicPr>
          <p:nvPr>
            <p:ph idx="1"/>
          </p:nvPr>
        </p:nvPicPr>
        <p:blipFill>
          <a:blip r:embed="rId2" cstate="print"/>
          <a:srcRect/>
          <a:stretch>
            <a:fillRect/>
          </a:stretch>
        </p:blipFill>
        <p:spPr>
          <a:xfrm>
            <a:off x="3073400" y="1484313"/>
            <a:ext cx="2952750" cy="52578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0"/>
            <a:ext cx="5486400" cy="6772275"/>
          </a:xfrm>
          <a:prstGeom prst="rect">
            <a:avLst/>
          </a:prstGeom>
          <a:noFill/>
          <a:ln w="9525">
            <a:noFill/>
            <a:miter lim="800000"/>
            <a:headEnd/>
            <a:tailEnd/>
          </a:ln>
          <a:effectLst/>
        </p:spPr>
        <p:txBody>
          <a:bodyPr>
            <a:spAutoFit/>
          </a:bodyPr>
          <a:lstStyle/>
          <a:p>
            <a:pPr>
              <a:lnSpc>
                <a:spcPct val="105000"/>
              </a:lnSpc>
            </a:pPr>
            <a:r>
              <a:rPr lang="el-GR" sz="2600">
                <a:solidFill>
                  <a:schemeClr val="bg1"/>
                </a:solidFill>
                <a:latin typeface="Arial" charset="0"/>
              </a:rPr>
              <a:t>Καθώς η νευρογέννεση συνεχίζεται:</a:t>
            </a:r>
          </a:p>
          <a:p>
            <a:pPr>
              <a:lnSpc>
                <a:spcPct val="105000"/>
              </a:lnSpc>
            </a:pPr>
            <a:endParaRPr lang="el-GR" sz="2600">
              <a:solidFill>
                <a:schemeClr val="bg1"/>
              </a:solidFill>
              <a:latin typeface="Arial" charset="0"/>
            </a:endParaRPr>
          </a:p>
          <a:p>
            <a:pPr>
              <a:lnSpc>
                <a:spcPct val="105000"/>
              </a:lnSpc>
            </a:pPr>
            <a:r>
              <a:rPr lang="el-GR" sz="2600" b="1">
                <a:solidFill>
                  <a:srgbClr val="FF0000"/>
                </a:solidFill>
                <a:latin typeface="Arial" charset="0"/>
              </a:rPr>
              <a:t>Ο πρόσθιος εγκέφαλος:</a:t>
            </a:r>
            <a:r>
              <a:rPr lang="el-GR" sz="2600">
                <a:solidFill>
                  <a:schemeClr val="bg1"/>
                </a:solidFill>
                <a:latin typeface="Arial" charset="0"/>
              </a:rPr>
              <a:t> διαφο</a:t>
            </a:r>
            <a:r>
              <a:rPr lang="en-US" sz="2600">
                <a:solidFill>
                  <a:schemeClr val="bg1"/>
                </a:solidFill>
                <a:latin typeface="Arial" charset="0"/>
              </a:rPr>
              <a:t>-</a:t>
            </a:r>
            <a:r>
              <a:rPr lang="el-GR" sz="2600">
                <a:solidFill>
                  <a:schemeClr val="bg1"/>
                </a:solidFill>
                <a:latin typeface="Arial" charset="0"/>
              </a:rPr>
              <a:t>ροποιείται σε δεξί και αριστερό </a:t>
            </a:r>
            <a:r>
              <a:rPr lang="el-GR" sz="2600">
                <a:solidFill>
                  <a:srgbClr val="99FF33"/>
                </a:solidFill>
                <a:latin typeface="Arial" charset="0"/>
              </a:rPr>
              <a:t>τελικό</a:t>
            </a:r>
            <a:r>
              <a:rPr lang="en-US" sz="2600">
                <a:solidFill>
                  <a:srgbClr val="99FF33"/>
                </a:solidFill>
                <a:latin typeface="Arial" charset="0"/>
              </a:rPr>
              <a:t> </a:t>
            </a:r>
            <a:r>
              <a:rPr lang="el-GR" sz="2600">
                <a:solidFill>
                  <a:srgbClr val="99FF33"/>
                </a:solidFill>
                <a:latin typeface="Arial" charset="0"/>
              </a:rPr>
              <a:t>εγκέφαλο</a:t>
            </a:r>
            <a:r>
              <a:rPr lang="el-GR" sz="2600">
                <a:solidFill>
                  <a:schemeClr val="bg1"/>
                </a:solidFill>
                <a:latin typeface="Arial" charset="0"/>
              </a:rPr>
              <a:t> </a:t>
            </a:r>
            <a:r>
              <a:rPr lang="en-US" sz="2600">
                <a:solidFill>
                  <a:schemeClr val="bg1"/>
                </a:solidFill>
                <a:latin typeface="Arial" charset="0"/>
              </a:rPr>
              <a:t>(endbrain) </a:t>
            </a:r>
            <a:r>
              <a:rPr lang="el-GR" sz="2600">
                <a:solidFill>
                  <a:schemeClr val="bg1"/>
                </a:solidFill>
                <a:latin typeface="Arial" charset="0"/>
              </a:rPr>
              <a:t>και σε </a:t>
            </a:r>
            <a:r>
              <a:rPr lang="el-GR" sz="2600">
                <a:solidFill>
                  <a:srgbClr val="99FF33"/>
                </a:solidFill>
                <a:latin typeface="Arial" charset="0"/>
              </a:rPr>
              <a:t>Διεγκέφαλο</a:t>
            </a:r>
            <a:r>
              <a:rPr lang="el-GR" sz="2600">
                <a:solidFill>
                  <a:schemeClr val="bg1"/>
                </a:solidFill>
                <a:latin typeface="Arial" charset="0"/>
              </a:rPr>
              <a:t> (</a:t>
            </a:r>
            <a:r>
              <a:rPr lang="el-GR" sz="2600">
                <a:solidFill>
                  <a:srgbClr val="99FF33"/>
                </a:solidFill>
                <a:latin typeface="Arial" charset="0"/>
              </a:rPr>
              <a:t>διάμεσο) εγκέφαλο</a:t>
            </a:r>
            <a:r>
              <a:rPr lang="en-US" sz="2600">
                <a:solidFill>
                  <a:schemeClr val="bg1"/>
                </a:solidFill>
                <a:latin typeface="Arial" charset="0"/>
              </a:rPr>
              <a:t> (interbrain-diencephalon)</a:t>
            </a:r>
            <a:r>
              <a:rPr lang="el-GR" sz="2600">
                <a:solidFill>
                  <a:schemeClr val="bg1"/>
                </a:solidFill>
                <a:latin typeface="Arial" charset="0"/>
              </a:rPr>
              <a:t>.</a:t>
            </a:r>
            <a:r>
              <a:rPr lang="en-US" sz="2600">
                <a:solidFill>
                  <a:schemeClr val="bg1"/>
                </a:solidFill>
                <a:latin typeface="Arial" charset="0"/>
              </a:rPr>
              <a:t>  </a:t>
            </a:r>
            <a:r>
              <a:rPr lang="el-GR" sz="2600">
                <a:solidFill>
                  <a:schemeClr val="bg1"/>
                </a:solidFill>
                <a:latin typeface="Arial" charset="0"/>
              </a:rPr>
              <a:t>Ο τελικός εγκέφαλος διαφοροποιείται σε εγκεφαλικά ημισφαίρια και</a:t>
            </a:r>
            <a:r>
              <a:rPr lang="en-US" sz="2600">
                <a:solidFill>
                  <a:schemeClr val="bg1"/>
                </a:solidFill>
                <a:latin typeface="Arial" charset="0"/>
              </a:rPr>
              <a:t> </a:t>
            </a:r>
            <a:r>
              <a:rPr lang="el-GR" sz="2600">
                <a:solidFill>
                  <a:schemeClr val="bg1"/>
                </a:solidFill>
                <a:latin typeface="Arial" charset="0"/>
              </a:rPr>
              <a:t>βασικά γάγγλια ενώ ο διάμεσος εγκέφαλος σε υποθάλαμο, θάλαμο</a:t>
            </a:r>
            <a:r>
              <a:rPr lang="en-US" sz="2600">
                <a:solidFill>
                  <a:schemeClr val="bg1"/>
                </a:solidFill>
                <a:latin typeface="Arial" charset="0"/>
              </a:rPr>
              <a:t>.</a:t>
            </a:r>
          </a:p>
          <a:p>
            <a:pPr>
              <a:lnSpc>
                <a:spcPct val="105000"/>
              </a:lnSpc>
            </a:pPr>
            <a:r>
              <a:rPr lang="el-GR" sz="2600" b="1">
                <a:solidFill>
                  <a:srgbClr val="FF0000"/>
                </a:solidFill>
                <a:latin typeface="Arial" charset="0"/>
              </a:rPr>
              <a:t>Ο ρομβοειδής εγκέφαλος</a:t>
            </a:r>
            <a:r>
              <a:rPr lang="el-GR" sz="2600">
                <a:solidFill>
                  <a:schemeClr val="bg1"/>
                </a:solidFill>
                <a:latin typeface="Arial" charset="0"/>
              </a:rPr>
              <a:t> διαφοροποιείται στον οπίσθιο εγκέφαλο (</a:t>
            </a:r>
            <a:r>
              <a:rPr lang="en-US" sz="2600">
                <a:solidFill>
                  <a:schemeClr val="bg1"/>
                </a:solidFill>
                <a:latin typeface="Arial" charset="0"/>
              </a:rPr>
              <a:t>metencephalon</a:t>
            </a:r>
            <a:r>
              <a:rPr lang="el-GR" sz="2600">
                <a:solidFill>
                  <a:schemeClr val="bg1"/>
                </a:solidFill>
                <a:latin typeface="Arial" charset="0"/>
              </a:rPr>
              <a:t>)</a:t>
            </a:r>
            <a:r>
              <a:rPr lang="en-US" sz="2600">
                <a:solidFill>
                  <a:schemeClr val="bg1"/>
                </a:solidFill>
                <a:latin typeface="Arial" charset="0"/>
              </a:rPr>
              <a:t> </a:t>
            </a:r>
            <a:r>
              <a:rPr lang="el-GR" sz="2600">
                <a:solidFill>
                  <a:schemeClr val="bg1"/>
                </a:solidFill>
                <a:latin typeface="Arial" charset="0"/>
              </a:rPr>
              <a:t>και </a:t>
            </a:r>
          </a:p>
          <a:p>
            <a:pPr>
              <a:lnSpc>
                <a:spcPct val="105000"/>
              </a:lnSpc>
            </a:pPr>
            <a:r>
              <a:rPr lang="el-GR" sz="2600">
                <a:solidFill>
                  <a:schemeClr val="bg1"/>
                </a:solidFill>
                <a:latin typeface="Arial" charset="0"/>
              </a:rPr>
              <a:t>στον έσχατο εγκέφαλο (</a:t>
            </a:r>
            <a:r>
              <a:rPr lang="en-US" sz="2600">
                <a:solidFill>
                  <a:schemeClr val="bg1"/>
                </a:solidFill>
                <a:latin typeface="Arial" charset="0"/>
              </a:rPr>
              <a:t>myelencephalon)</a:t>
            </a:r>
            <a:endParaRPr lang="el-GR" sz="2600">
              <a:solidFill>
                <a:schemeClr val="bg1"/>
              </a:solidFill>
              <a:latin typeface="Arial" charset="0"/>
            </a:endParaRPr>
          </a:p>
        </p:txBody>
      </p:sp>
      <p:pic>
        <p:nvPicPr>
          <p:cNvPr id="223235" name="Picture 3" descr="Fig 2"/>
          <p:cNvPicPr>
            <a:picLocks noChangeAspect="1" noChangeArrowheads="1"/>
          </p:cNvPicPr>
          <p:nvPr/>
        </p:nvPicPr>
        <p:blipFill>
          <a:blip r:embed="rId2" cstate="print"/>
          <a:srcRect/>
          <a:stretch>
            <a:fillRect/>
          </a:stretch>
        </p:blipFill>
        <p:spPr bwMode="auto">
          <a:xfrm>
            <a:off x="5538788" y="0"/>
            <a:ext cx="3605212"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Rectangle 5"/>
          <p:cNvSpPr>
            <a:spLocks noGrp="1" noChangeArrowheads="1"/>
          </p:cNvSpPr>
          <p:nvPr>
            <p:ph type="title"/>
          </p:nvPr>
        </p:nvSpPr>
        <p:spPr>
          <a:xfrm>
            <a:off x="685800" y="404813"/>
            <a:ext cx="7772400" cy="1143000"/>
          </a:xfrm>
        </p:spPr>
        <p:txBody>
          <a:bodyPr/>
          <a:lstStyle/>
          <a:p>
            <a:r>
              <a:rPr lang="el-GR" sz="4000">
                <a:solidFill>
                  <a:schemeClr val="bg1"/>
                </a:solidFill>
                <a:latin typeface="Arial" charset="0"/>
              </a:rPr>
              <a:t>Το σύστημα των κοιλιών του εγκεφάλου</a:t>
            </a:r>
          </a:p>
        </p:txBody>
      </p:sp>
      <p:sp>
        <p:nvSpPr>
          <p:cNvPr id="224262" name="Rectangle 6"/>
          <p:cNvSpPr>
            <a:spLocks noGrp="1" noChangeArrowheads="1"/>
          </p:cNvSpPr>
          <p:nvPr>
            <p:ph type="body" sz="half" idx="1"/>
          </p:nvPr>
        </p:nvSpPr>
        <p:spPr>
          <a:xfrm>
            <a:off x="685800" y="1981200"/>
            <a:ext cx="3810000" cy="4616450"/>
          </a:xfrm>
        </p:spPr>
        <p:txBody>
          <a:bodyPr/>
          <a:lstStyle/>
          <a:p>
            <a:pPr marL="0" indent="0">
              <a:lnSpc>
                <a:spcPct val="120000"/>
              </a:lnSpc>
              <a:spcBef>
                <a:spcPct val="0"/>
              </a:spcBef>
              <a:buFontTx/>
              <a:buNone/>
            </a:pPr>
            <a:r>
              <a:rPr lang="en-US" sz="2800">
                <a:solidFill>
                  <a:schemeClr val="bg1"/>
                </a:solidFill>
                <a:latin typeface="Arial" charset="0"/>
              </a:rPr>
              <a:t>O</a:t>
            </a:r>
            <a:r>
              <a:rPr lang="el-GR" sz="2800">
                <a:solidFill>
                  <a:schemeClr val="bg1"/>
                </a:solidFill>
                <a:latin typeface="Arial" charset="0"/>
              </a:rPr>
              <a:t> νευρικός σωλήνας παραμένει κούφιος και αποτελεί το σύστημα κοιλιών  του ΚΝΣ: </a:t>
            </a:r>
            <a:endParaRPr lang="en-US" sz="2800">
              <a:solidFill>
                <a:schemeClr val="bg1"/>
              </a:solidFill>
              <a:latin typeface="Arial" charset="0"/>
            </a:endParaRPr>
          </a:p>
          <a:p>
            <a:pPr marL="0" indent="0">
              <a:lnSpc>
                <a:spcPct val="120000"/>
              </a:lnSpc>
              <a:spcBef>
                <a:spcPct val="0"/>
              </a:spcBef>
              <a:buFontTx/>
              <a:buNone/>
            </a:pPr>
            <a:r>
              <a:rPr lang="el-GR" sz="2800">
                <a:solidFill>
                  <a:schemeClr val="bg1"/>
                </a:solidFill>
                <a:latin typeface="Arial" charset="0"/>
              </a:rPr>
              <a:t>Τις δύο πλάγιες, </a:t>
            </a:r>
            <a:endParaRPr lang="en-US" sz="2800">
              <a:solidFill>
                <a:schemeClr val="bg1"/>
              </a:solidFill>
              <a:latin typeface="Arial" charset="0"/>
            </a:endParaRPr>
          </a:p>
          <a:p>
            <a:pPr marL="0" indent="0">
              <a:lnSpc>
                <a:spcPct val="120000"/>
              </a:lnSpc>
              <a:spcBef>
                <a:spcPct val="0"/>
              </a:spcBef>
              <a:buFontTx/>
              <a:buNone/>
            </a:pPr>
            <a:r>
              <a:rPr lang="el-GR" sz="2800">
                <a:solidFill>
                  <a:schemeClr val="bg1"/>
                </a:solidFill>
                <a:latin typeface="Arial" charset="0"/>
              </a:rPr>
              <a:t>την Τρίτη και </a:t>
            </a:r>
            <a:endParaRPr lang="en-US" sz="2800">
              <a:solidFill>
                <a:schemeClr val="bg1"/>
              </a:solidFill>
              <a:latin typeface="Arial" charset="0"/>
            </a:endParaRPr>
          </a:p>
          <a:p>
            <a:pPr marL="0" indent="0">
              <a:lnSpc>
                <a:spcPct val="120000"/>
              </a:lnSpc>
              <a:spcBef>
                <a:spcPct val="0"/>
              </a:spcBef>
              <a:buFontTx/>
              <a:buNone/>
            </a:pPr>
            <a:r>
              <a:rPr lang="el-GR" sz="2800">
                <a:solidFill>
                  <a:schemeClr val="bg1"/>
                </a:solidFill>
                <a:latin typeface="Arial" charset="0"/>
              </a:rPr>
              <a:t>την τέταρτη κοιλία.</a:t>
            </a:r>
          </a:p>
          <a:p>
            <a:pPr marL="0" indent="0">
              <a:lnSpc>
                <a:spcPct val="120000"/>
              </a:lnSpc>
            </a:pPr>
            <a:endParaRPr lang="el-GR" sz="2800">
              <a:latin typeface="Arial" charset="0"/>
            </a:endParaRPr>
          </a:p>
        </p:txBody>
      </p:sp>
      <p:pic>
        <p:nvPicPr>
          <p:cNvPr id="224264" name="Picture 8" descr="Fig 2"/>
          <p:cNvPicPr>
            <a:picLocks noChangeAspect="1" noChangeArrowheads="1"/>
          </p:cNvPicPr>
          <p:nvPr>
            <p:ph sz="half" idx="2"/>
          </p:nvPr>
        </p:nvPicPr>
        <p:blipFill>
          <a:blip r:embed="rId2" cstate="print"/>
          <a:srcRect/>
          <a:stretch>
            <a:fillRect/>
          </a:stretch>
        </p:blipFill>
        <p:spPr>
          <a:xfrm>
            <a:off x="4932363" y="1700213"/>
            <a:ext cx="3821112" cy="5157787"/>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1046163" y="47625"/>
            <a:ext cx="7270750" cy="488950"/>
          </a:xfrm>
          <a:prstGeom prst="rect">
            <a:avLst/>
          </a:prstGeom>
          <a:noFill/>
          <a:ln w="9525">
            <a:noFill/>
            <a:miter lim="800000"/>
            <a:headEnd/>
            <a:tailEnd/>
          </a:ln>
          <a:effectLst/>
        </p:spPr>
        <p:txBody>
          <a:bodyPr wrap="none">
            <a:spAutoFit/>
          </a:bodyPr>
          <a:lstStyle/>
          <a:p>
            <a:r>
              <a:rPr lang="el-GR" sz="2600">
                <a:solidFill>
                  <a:srgbClr val="FFFF00"/>
                </a:solidFill>
                <a:latin typeface="Arial" charset="0"/>
              </a:rPr>
              <a:t>ΚΕΝΤΡΙΚΟ ΝΕΥΡΙΚΟ ΣΥΣΤΗΜΑ: ΕΓΚΕΦΑΛΟΣ</a:t>
            </a:r>
            <a:endParaRPr lang="en-US" sz="2600">
              <a:solidFill>
                <a:srgbClr val="FFFF00"/>
              </a:solidFill>
              <a:latin typeface="Arial" charset="0"/>
            </a:endParaRPr>
          </a:p>
        </p:txBody>
      </p:sp>
      <p:pic>
        <p:nvPicPr>
          <p:cNvPr id="225283" name="Picture 3" descr="39"/>
          <p:cNvPicPr>
            <a:picLocks noChangeAspect="1" noChangeArrowheads="1"/>
          </p:cNvPicPr>
          <p:nvPr/>
        </p:nvPicPr>
        <p:blipFill>
          <a:blip r:embed="rId2" cstate="print"/>
          <a:srcRect/>
          <a:stretch>
            <a:fillRect/>
          </a:stretch>
        </p:blipFill>
        <p:spPr bwMode="auto">
          <a:xfrm>
            <a:off x="66675" y="644525"/>
            <a:ext cx="4879975" cy="6096000"/>
          </a:xfrm>
          <a:prstGeom prst="rect">
            <a:avLst/>
          </a:prstGeom>
          <a:noFill/>
        </p:spPr>
      </p:pic>
      <p:sp>
        <p:nvSpPr>
          <p:cNvPr id="225284" name="Text Box 4"/>
          <p:cNvSpPr txBox="1">
            <a:spLocks noChangeArrowheads="1"/>
          </p:cNvSpPr>
          <p:nvPr/>
        </p:nvSpPr>
        <p:spPr bwMode="auto">
          <a:xfrm>
            <a:off x="5099050" y="547688"/>
            <a:ext cx="4044950" cy="6035675"/>
          </a:xfrm>
          <a:prstGeom prst="rect">
            <a:avLst/>
          </a:prstGeom>
          <a:noFill/>
          <a:ln w="9525">
            <a:noFill/>
            <a:miter lim="800000"/>
            <a:headEnd/>
            <a:tailEnd/>
          </a:ln>
          <a:effectLst/>
        </p:spPr>
        <p:txBody>
          <a:bodyPr>
            <a:spAutoFit/>
          </a:bodyPr>
          <a:lstStyle/>
          <a:p>
            <a:pPr>
              <a:lnSpc>
                <a:spcPct val="130000"/>
              </a:lnSpc>
            </a:pPr>
            <a:r>
              <a:rPr lang="el-GR" sz="2500">
                <a:solidFill>
                  <a:schemeClr val="bg1"/>
                </a:solidFill>
                <a:latin typeface="Arial" charset="0"/>
              </a:rPr>
              <a:t>Καθώς το πρόσθιο τμήμα του</a:t>
            </a:r>
            <a:r>
              <a:rPr lang="en-US" sz="2500">
                <a:solidFill>
                  <a:schemeClr val="bg1"/>
                </a:solidFill>
                <a:latin typeface="Arial" charset="0"/>
              </a:rPr>
              <a:t> </a:t>
            </a:r>
            <a:r>
              <a:rPr lang="el-GR" sz="2500">
                <a:solidFill>
                  <a:schemeClr val="bg1"/>
                </a:solidFill>
                <a:latin typeface="Arial" charset="0"/>
              </a:rPr>
              <a:t>νευρικού σωλήνα αναδιπλώνεται</a:t>
            </a:r>
            <a:r>
              <a:rPr lang="en-US" sz="2500">
                <a:solidFill>
                  <a:schemeClr val="bg1"/>
                </a:solidFill>
                <a:latin typeface="Arial" charset="0"/>
              </a:rPr>
              <a:t> </a:t>
            </a:r>
            <a:r>
              <a:rPr lang="el-GR" sz="2500">
                <a:solidFill>
                  <a:schemeClr val="bg1"/>
                </a:solidFill>
                <a:latin typeface="Arial" charset="0"/>
              </a:rPr>
              <a:t>κατά την διάρκεια του σχηματισμού του ΚΝΣ εμφανίζονται 4 διαφορετικές</a:t>
            </a:r>
            <a:r>
              <a:rPr lang="en-US" sz="2500">
                <a:solidFill>
                  <a:schemeClr val="bg1"/>
                </a:solidFill>
                <a:latin typeface="Arial" charset="0"/>
              </a:rPr>
              <a:t> </a:t>
            </a:r>
            <a:r>
              <a:rPr lang="el-GR" sz="2500">
                <a:solidFill>
                  <a:schemeClr val="bg1"/>
                </a:solidFill>
                <a:latin typeface="Arial" charset="0"/>
              </a:rPr>
              <a:t>περιοχές:</a:t>
            </a:r>
          </a:p>
          <a:p>
            <a:pPr>
              <a:lnSpc>
                <a:spcPct val="130000"/>
              </a:lnSpc>
              <a:buFontTx/>
              <a:buAutoNum type="arabicPeriod"/>
            </a:pPr>
            <a:r>
              <a:rPr lang="en-US" sz="2500">
                <a:solidFill>
                  <a:schemeClr val="bg1"/>
                </a:solidFill>
                <a:latin typeface="Arial" charset="0"/>
              </a:rPr>
              <a:t> </a:t>
            </a:r>
            <a:r>
              <a:rPr lang="el-GR" sz="2500">
                <a:solidFill>
                  <a:schemeClr val="bg1"/>
                </a:solidFill>
                <a:latin typeface="Arial" charset="0"/>
              </a:rPr>
              <a:t>Τα Εγκεφαλικά </a:t>
            </a:r>
            <a:r>
              <a:rPr lang="en-US" sz="2500">
                <a:solidFill>
                  <a:schemeClr val="bg1"/>
                </a:solidFill>
                <a:latin typeface="Arial" charset="0"/>
              </a:rPr>
              <a:t>                   </a:t>
            </a:r>
            <a:r>
              <a:rPr lang="el-GR" sz="2500">
                <a:solidFill>
                  <a:schemeClr val="bg1"/>
                </a:solidFill>
                <a:latin typeface="Arial" charset="0"/>
              </a:rPr>
              <a:t>ημισφαίρια</a:t>
            </a:r>
          </a:p>
          <a:p>
            <a:pPr>
              <a:lnSpc>
                <a:spcPct val="130000"/>
              </a:lnSpc>
              <a:buFontTx/>
              <a:buAutoNum type="arabicPeriod"/>
            </a:pPr>
            <a:r>
              <a:rPr lang="en-US" sz="2500">
                <a:solidFill>
                  <a:schemeClr val="bg1"/>
                </a:solidFill>
                <a:latin typeface="Arial" charset="0"/>
              </a:rPr>
              <a:t> </a:t>
            </a:r>
            <a:r>
              <a:rPr lang="el-GR" sz="2500">
                <a:solidFill>
                  <a:schemeClr val="bg1"/>
                </a:solidFill>
                <a:latin typeface="Arial" charset="0"/>
              </a:rPr>
              <a:t>Ο Διεγκέφαλος</a:t>
            </a:r>
            <a:r>
              <a:rPr lang="en-US" sz="2500">
                <a:solidFill>
                  <a:schemeClr val="bg1"/>
                </a:solidFill>
                <a:latin typeface="Arial" charset="0"/>
              </a:rPr>
              <a:t> (</a:t>
            </a:r>
            <a:r>
              <a:rPr lang="el-GR" sz="2500">
                <a:solidFill>
                  <a:schemeClr val="bg1"/>
                </a:solidFill>
                <a:latin typeface="Arial" charset="0"/>
              </a:rPr>
              <a:t>διάμεσος)</a:t>
            </a:r>
          </a:p>
          <a:p>
            <a:pPr>
              <a:lnSpc>
                <a:spcPct val="130000"/>
              </a:lnSpc>
              <a:buFontTx/>
              <a:buAutoNum type="arabicPeriod"/>
            </a:pPr>
            <a:r>
              <a:rPr lang="en-US" sz="2500">
                <a:solidFill>
                  <a:schemeClr val="bg1"/>
                </a:solidFill>
                <a:latin typeface="Arial" charset="0"/>
              </a:rPr>
              <a:t> </a:t>
            </a:r>
            <a:r>
              <a:rPr lang="el-GR" sz="2500">
                <a:solidFill>
                  <a:schemeClr val="bg1"/>
                </a:solidFill>
                <a:latin typeface="Arial" charset="0"/>
              </a:rPr>
              <a:t>Το Στέλεχος και </a:t>
            </a:r>
          </a:p>
          <a:p>
            <a:pPr>
              <a:lnSpc>
                <a:spcPct val="130000"/>
              </a:lnSpc>
              <a:buFontTx/>
              <a:buAutoNum type="arabicPeriod"/>
            </a:pPr>
            <a:r>
              <a:rPr lang="en-US" sz="2500">
                <a:solidFill>
                  <a:schemeClr val="bg1"/>
                </a:solidFill>
                <a:latin typeface="Arial" charset="0"/>
              </a:rPr>
              <a:t> </a:t>
            </a:r>
            <a:r>
              <a:rPr lang="el-GR" sz="2500">
                <a:solidFill>
                  <a:schemeClr val="bg1"/>
                </a:solidFill>
                <a:latin typeface="Arial" charset="0"/>
              </a:rPr>
              <a:t>Η Παρεγκεφαλίδα</a:t>
            </a:r>
            <a:endParaRPr lang="en-US" sz="2500">
              <a:solidFill>
                <a:schemeClr val="bg1"/>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1881188" y="115888"/>
            <a:ext cx="5354637" cy="579437"/>
          </a:xfrm>
          <a:prstGeom prst="rect">
            <a:avLst/>
          </a:prstGeom>
          <a:noFill/>
          <a:ln w="9525">
            <a:noFill/>
            <a:miter lim="800000"/>
            <a:headEnd/>
            <a:tailEnd/>
          </a:ln>
          <a:effectLst/>
        </p:spPr>
        <p:txBody>
          <a:bodyPr wrap="none">
            <a:spAutoFit/>
          </a:bodyPr>
          <a:lstStyle/>
          <a:p>
            <a:r>
              <a:rPr lang="el-GR" sz="3200" b="1">
                <a:solidFill>
                  <a:srgbClr val="FFFF00"/>
                </a:solidFill>
                <a:latin typeface="Arial" charset="0"/>
              </a:rPr>
              <a:t>ΝΕΥΡΟΑΝΑΤΟΜΙΚΟΙ ΟΡΟΙ</a:t>
            </a:r>
            <a:endParaRPr lang="en-US" sz="3200" b="1">
              <a:solidFill>
                <a:srgbClr val="FFFF00"/>
              </a:solidFill>
              <a:latin typeface="Arial" charset="0"/>
            </a:endParaRPr>
          </a:p>
        </p:txBody>
      </p:sp>
      <p:sp>
        <p:nvSpPr>
          <p:cNvPr id="231427" name="Text Box 3"/>
          <p:cNvSpPr txBox="1">
            <a:spLocks noChangeArrowheads="1"/>
          </p:cNvSpPr>
          <p:nvPr/>
        </p:nvSpPr>
        <p:spPr bwMode="auto">
          <a:xfrm>
            <a:off x="0" y="692150"/>
            <a:ext cx="9148763" cy="6153150"/>
          </a:xfrm>
          <a:prstGeom prst="rect">
            <a:avLst/>
          </a:prstGeom>
          <a:noFill/>
          <a:ln w="9525">
            <a:noFill/>
            <a:miter lim="800000"/>
            <a:headEnd/>
            <a:tailEnd/>
          </a:ln>
          <a:effectLst/>
        </p:spPr>
        <p:txBody>
          <a:bodyPr>
            <a:spAutoFit/>
          </a:bodyPr>
          <a:lstStyle/>
          <a:p>
            <a:pPr>
              <a:lnSpc>
                <a:spcPct val="120000"/>
              </a:lnSpc>
              <a:spcBef>
                <a:spcPct val="10000"/>
              </a:spcBef>
              <a:spcAft>
                <a:spcPct val="10000"/>
              </a:spcAft>
            </a:pPr>
            <a:r>
              <a:rPr lang="el-GR" b="1">
                <a:solidFill>
                  <a:srgbClr val="FF0000"/>
                </a:solidFill>
                <a:latin typeface="Arial" charset="0"/>
              </a:rPr>
              <a:t>Άξονας ή νευρική ίνα:</a:t>
            </a:r>
            <a:r>
              <a:rPr lang="el-GR">
                <a:solidFill>
                  <a:schemeClr val="bg1"/>
                </a:solidFill>
                <a:latin typeface="Arial" charset="0"/>
              </a:rPr>
              <a:t>  Μια μακριά αποφυάδα ενός και μόνο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νευρώνα</a:t>
            </a:r>
          </a:p>
          <a:p>
            <a:pPr>
              <a:lnSpc>
                <a:spcPct val="120000"/>
              </a:lnSpc>
              <a:spcBef>
                <a:spcPct val="10000"/>
              </a:spcBef>
              <a:spcAft>
                <a:spcPct val="10000"/>
              </a:spcAft>
            </a:pPr>
            <a:r>
              <a:rPr lang="el-GR" b="1">
                <a:solidFill>
                  <a:srgbClr val="99FF33"/>
                </a:solidFill>
                <a:latin typeface="Arial" charset="0"/>
              </a:rPr>
              <a:t>Νεύρο:</a:t>
            </a:r>
            <a:r>
              <a:rPr lang="el-GR" b="1">
                <a:solidFill>
                  <a:schemeClr val="bg1"/>
                </a:solidFill>
                <a:latin typeface="Arial" charset="0"/>
              </a:rPr>
              <a:t>   </a:t>
            </a:r>
            <a:r>
              <a:rPr lang="el-GR">
                <a:solidFill>
                  <a:schemeClr val="bg1"/>
                </a:solidFill>
                <a:latin typeface="Arial" charset="0"/>
              </a:rPr>
              <a:t>Σύνολο νευρικών ινών που ταξιδεύουν μαζί προς την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ίδια</a:t>
            </a:r>
            <a:r>
              <a:rPr lang="en-US">
                <a:solidFill>
                  <a:schemeClr val="bg1"/>
                </a:solidFill>
                <a:latin typeface="Arial" charset="0"/>
              </a:rPr>
              <a:t> </a:t>
            </a:r>
            <a:r>
              <a:rPr lang="el-GR">
                <a:solidFill>
                  <a:schemeClr val="bg1"/>
                </a:solidFill>
                <a:latin typeface="Arial" charset="0"/>
              </a:rPr>
              <a:t> περιοχή.  Στο ΚΝΣ δεν υπάρχουν νεύρα (εκτός από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το οπτικό).</a:t>
            </a:r>
          </a:p>
          <a:p>
            <a:pPr>
              <a:lnSpc>
                <a:spcPct val="120000"/>
              </a:lnSpc>
              <a:spcBef>
                <a:spcPct val="10000"/>
              </a:spcBef>
              <a:spcAft>
                <a:spcPct val="10000"/>
              </a:spcAft>
            </a:pPr>
            <a:r>
              <a:rPr lang="el-GR" b="1">
                <a:solidFill>
                  <a:srgbClr val="FF0000"/>
                </a:solidFill>
                <a:latin typeface="Arial" charset="0"/>
              </a:rPr>
              <a:t>Οδός ή δεμάτιο:</a:t>
            </a:r>
            <a:r>
              <a:rPr lang="el-GR">
                <a:solidFill>
                  <a:schemeClr val="bg1"/>
                </a:solidFill>
                <a:latin typeface="Arial" charset="0"/>
              </a:rPr>
              <a:t>   Σύνολο νευρικών ινών που ταξιδεύουν μαζί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στο ΚΝΣ.</a:t>
            </a:r>
          </a:p>
          <a:p>
            <a:pPr>
              <a:lnSpc>
                <a:spcPct val="120000"/>
              </a:lnSpc>
              <a:spcBef>
                <a:spcPct val="10000"/>
              </a:spcBef>
              <a:spcAft>
                <a:spcPct val="10000"/>
              </a:spcAft>
            </a:pPr>
            <a:r>
              <a:rPr lang="el-GR" b="1">
                <a:solidFill>
                  <a:srgbClr val="99FF33"/>
                </a:solidFill>
                <a:latin typeface="Arial" charset="0"/>
              </a:rPr>
              <a:t>Σύνδεσμος:</a:t>
            </a:r>
            <a:r>
              <a:rPr lang="el-GR">
                <a:solidFill>
                  <a:schemeClr val="bg1"/>
                </a:solidFill>
                <a:latin typeface="Arial" charset="0"/>
              </a:rPr>
              <a:t> Σύνολο νευρικών ινών που ταξιδεύουν μαζί στο ΚΝΣ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και συνδέουν το αριστερό με το δεξί ημισφαίριο.</a:t>
            </a:r>
          </a:p>
          <a:p>
            <a:pPr>
              <a:lnSpc>
                <a:spcPct val="120000"/>
              </a:lnSpc>
              <a:spcBef>
                <a:spcPct val="10000"/>
              </a:spcBef>
              <a:spcAft>
                <a:spcPct val="10000"/>
              </a:spcAft>
            </a:pPr>
            <a:r>
              <a:rPr lang="el-GR" b="1">
                <a:solidFill>
                  <a:srgbClr val="FF0000"/>
                </a:solidFill>
                <a:latin typeface="Arial" charset="0"/>
              </a:rPr>
              <a:t>Πυρήνες:</a:t>
            </a:r>
            <a:r>
              <a:rPr lang="el-GR">
                <a:solidFill>
                  <a:schemeClr val="bg1"/>
                </a:solidFill>
                <a:latin typeface="Arial" charset="0"/>
              </a:rPr>
              <a:t>  Άθροισμα νευρώνων στο ΚΝΣ</a:t>
            </a:r>
          </a:p>
          <a:p>
            <a:pPr>
              <a:lnSpc>
                <a:spcPct val="120000"/>
              </a:lnSpc>
              <a:spcBef>
                <a:spcPct val="10000"/>
              </a:spcBef>
              <a:spcAft>
                <a:spcPct val="10000"/>
              </a:spcAft>
            </a:pPr>
            <a:r>
              <a:rPr lang="el-GR" b="1">
                <a:solidFill>
                  <a:srgbClr val="99FF33"/>
                </a:solidFill>
                <a:latin typeface="Arial" charset="0"/>
              </a:rPr>
              <a:t>Γάγγλια:</a:t>
            </a:r>
            <a:r>
              <a:rPr lang="el-GR">
                <a:solidFill>
                  <a:schemeClr val="bg1"/>
                </a:solidFill>
                <a:latin typeface="Arial" charset="0"/>
              </a:rPr>
              <a:t>   Άθροισμα νευρώνων στο ΠΝΣ.  Εξαίρεση τα βασικά </a:t>
            </a:r>
            <a:endParaRPr lang="en-US">
              <a:solidFill>
                <a:schemeClr val="bg1"/>
              </a:solidFill>
              <a:latin typeface="Arial" charset="0"/>
            </a:endParaRPr>
          </a:p>
          <a:p>
            <a:pPr>
              <a:lnSpc>
                <a:spcPct val="120000"/>
              </a:lnSpc>
              <a:spcBef>
                <a:spcPct val="10000"/>
              </a:spcBef>
              <a:spcAft>
                <a:spcPct val="10000"/>
              </a:spcAft>
            </a:pPr>
            <a:r>
              <a:rPr lang="en-US">
                <a:solidFill>
                  <a:schemeClr val="bg1"/>
                </a:solidFill>
                <a:latin typeface="Arial" charset="0"/>
              </a:rPr>
              <a:t>	</a:t>
            </a:r>
            <a:r>
              <a:rPr lang="el-GR">
                <a:solidFill>
                  <a:schemeClr val="bg1"/>
                </a:solidFill>
                <a:latin typeface="Arial" charset="0"/>
              </a:rPr>
              <a:t>γάγγλια.</a:t>
            </a:r>
            <a:endParaRPr lang="en-US">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Fig 2"/>
          <p:cNvPicPr>
            <a:picLocks noChangeAspect="1" noChangeArrowheads="1"/>
          </p:cNvPicPr>
          <p:nvPr/>
        </p:nvPicPr>
        <p:blipFill>
          <a:blip r:embed="rId2" cstate="print"/>
          <a:srcRect/>
          <a:stretch>
            <a:fillRect/>
          </a:stretch>
        </p:blipFill>
        <p:spPr bwMode="auto">
          <a:xfrm>
            <a:off x="4689475" y="765175"/>
            <a:ext cx="4454525" cy="5661025"/>
          </a:xfrm>
          <a:prstGeom prst="rect">
            <a:avLst/>
          </a:prstGeom>
          <a:solidFill>
            <a:schemeClr val="tx1"/>
          </a:solidFill>
        </p:spPr>
      </p:pic>
      <p:sp>
        <p:nvSpPr>
          <p:cNvPr id="221187" name="Rectangle 3"/>
          <p:cNvSpPr>
            <a:spLocks noChangeArrowheads="1"/>
          </p:cNvSpPr>
          <p:nvPr/>
        </p:nvSpPr>
        <p:spPr bwMode="auto">
          <a:xfrm>
            <a:off x="107950" y="109538"/>
            <a:ext cx="4679950" cy="6650037"/>
          </a:xfrm>
          <a:prstGeom prst="rect">
            <a:avLst/>
          </a:prstGeom>
          <a:noFill/>
          <a:ln w="9525">
            <a:noFill/>
            <a:miter lim="800000"/>
            <a:headEnd/>
            <a:tailEnd/>
          </a:ln>
          <a:effectLst/>
        </p:spPr>
        <p:txBody>
          <a:bodyPr>
            <a:spAutoFit/>
          </a:bodyPr>
          <a:lstStyle/>
          <a:p>
            <a:pPr>
              <a:lnSpc>
                <a:spcPct val="110000"/>
              </a:lnSpc>
            </a:pPr>
            <a:r>
              <a:rPr lang="el-GR" sz="2300">
                <a:solidFill>
                  <a:schemeClr val="bg1"/>
                </a:solidFill>
                <a:latin typeface="Arial" charset="0"/>
              </a:rPr>
              <a:t>Τα δύο μισά της νευρικής πλάκας,</a:t>
            </a:r>
            <a:r>
              <a:rPr lang="en-US" sz="2300">
                <a:solidFill>
                  <a:schemeClr val="bg1"/>
                </a:solidFill>
                <a:latin typeface="Arial" charset="0"/>
              </a:rPr>
              <a:t> </a:t>
            </a:r>
            <a:r>
              <a:rPr lang="el-GR" sz="2300">
                <a:solidFill>
                  <a:schemeClr val="bg1"/>
                </a:solidFill>
                <a:latin typeface="Arial" charset="0"/>
              </a:rPr>
              <a:t> οι</a:t>
            </a:r>
            <a:r>
              <a:rPr lang="en-US" sz="2300">
                <a:solidFill>
                  <a:schemeClr val="bg1"/>
                </a:solidFill>
                <a:latin typeface="Arial" charset="0"/>
              </a:rPr>
              <a:t> </a:t>
            </a:r>
            <a:r>
              <a:rPr lang="el-GR" sz="2300">
                <a:solidFill>
                  <a:schemeClr val="bg1"/>
                </a:solidFill>
                <a:latin typeface="Arial" charset="0"/>
              </a:rPr>
              <a:t>νευρικές πτυχές (</a:t>
            </a:r>
            <a:r>
              <a:rPr lang="en-US" sz="2300">
                <a:solidFill>
                  <a:schemeClr val="bg1"/>
                </a:solidFill>
                <a:latin typeface="Arial" charset="0"/>
              </a:rPr>
              <a:t>neural folds)</a:t>
            </a:r>
            <a:r>
              <a:rPr lang="el-GR" sz="2300">
                <a:solidFill>
                  <a:schemeClr val="bg1"/>
                </a:solidFill>
                <a:latin typeface="Arial" charset="0"/>
              </a:rPr>
              <a:t>,</a:t>
            </a:r>
            <a:r>
              <a:rPr lang="en-US" sz="2300">
                <a:solidFill>
                  <a:schemeClr val="bg1"/>
                </a:solidFill>
                <a:latin typeface="Arial" charset="0"/>
              </a:rPr>
              <a:t>  </a:t>
            </a:r>
            <a:r>
              <a:rPr lang="el-GR" sz="2300">
                <a:solidFill>
                  <a:schemeClr val="bg1"/>
                </a:solidFill>
                <a:latin typeface="Arial" charset="0"/>
              </a:rPr>
              <a:t>ανασηκώνονται και η</a:t>
            </a:r>
            <a:r>
              <a:rPr lang="en-US" sz="2300">
                <a:solidFill>
                  <a:schemeClr val="bg1"/>
                </a:solidFill>
                <a:latin typeface="Arial" charset="0"/>
              </a:rPr>
              <a:t> </a:t>
            </a:r>
            <a:r>
              <a:rPr lang="el-GR" sz="2300">
                <a:solidFill>
                  <a:schemeClr val="bg1"/>
                </a:solidFill>
                <a:latin typeface="Arial" charset="0"/>
              </a:rPr>
              <a:t>νευρική </a:t>
            </a:r>
            <a:r>
              <a:rPr lang="en-US" sz="2300">
                <a:solidFill>
                  <a:schemeClr val="bg1"/>
                </a:solidFill>
                <a:latin typeface="Arial" charset="0"/>
              </a:rPr>
              <a:t> </a:t>
            </a:r>
            <a:r>
              <a:rPr lang="el-GR" sz="2300">
                <a:solidFill>
                  <a:schemeClr val="bg1"/>
                </a:solidFill>
                <a:latin typeface="Arial" charset="0"/>
              </a:rPr>
              <a:t>πλάκα παίρνει το σχήμα </a:t>
            </a:r>
            <a:r>
              <a:rPr lang="en-US" sz="2300">
                <a:solidFill>
                  <a:schemeClr val="bg1"/>
                </a:solidFill>
                <a:latin typeface="Arial" charset="0"/>
              </a:rPr>
              <a:t>U</a:t>
            </a:r>
            <a:r>
              <a:rPr lang="el-GR" sz="2300">
                <a:solidFill>
                  <a:schemeClr val="bg1"/>
                </a:solidFill>
                <a:latin typeface="Arial" charset="0"/>
              </a:rPr>
              <a:t>.   Τελικά οι άκρες των πτυχώσεων συμφύονται και </a:t>
            </a:r>
            <a:r>
              <a:rPr lang="en-US" sz="2300">
                <a:solidFill>
                  <a:schemeClr val="bg1"/>
                </a:solidFill>
                <a:latin typeface="Arial" charset="0"/>
              </a:rPr>
              <a:t> </a:t>
            </a:r>
            <a:r>
              <a:rPr lang="el-GR" sz="2300">
                <a:solidFill>
                  <a:schemeClr val="bg1"/>
                </a:solidFill>
                <a:latin typeface="Arial" charset="0"/>
              </a:rPr>
              <a:t>σχηματίζεται ο κούφιος νευρικός σωλήνας.</a:t>
            </a:r>
            <a:r>
              <a:rPr lang="en-US" sz="2300">
                <a:solidFill>
                  <a:schemeClr val="bg1"/>
                </a:solidFill>
                <a:latin typeface="Arial" charset="0"/>
              </a:rPr>
              <a:t>  </a:t>
            </a:r>
            <a:r>
              <a:rPr lang="el-GR" sz="2300">
                <a:solidFill>
                  <a:schemeClr val="bg1"/>
                </a:solidFill>
                <a:latin typeface="Arial" charset="0"/>
                <a:hlinkClick r:id="rId3" action="ppaction://hlinkfile"/>
              </a:rPr>
              <a:t>Βίντεο</a:t>
            </a:r>
            <a:endParaRPr lang="el-GR" sz="2300">
              <a:solidFill>
                <a:schemeClr val="bg1"/>
              </a:solidFill>
              <a:latin typeface="Arial" charset="0"/>
            </a:endParaRPr>
          </a:p>
          <a:p>
            <a:pPr>
              <a:lnSpc>
                <a:spcPct val="110000"/>
              </a:lnSpc>
            </a:pPr>
            <a:endParaRPr lang="el-GR" sz="2300">
              <a:solidFill>
                <a:schemeClr val="bg1"/>
              </a:solidFill>
              <a:latin typeface="Arial" charset="0"/>
            </a:endParaRPr>
          </a:p>
          <a:p>
            <a:pPr>
              <a:lnSpc>
                <a:spcPct val="110000"/>
              </a:lnSpc>
            </a:pPr>
            <a:r>
              <a:rPr lang="el-GR" sz="2300">
                <a:solidFill>
                  <a:schemeClr val="bg1"/>
                </a:solidFill>
                <a:latin typeface="Arial" charset="0"/>
              </a:rPr>
              <a:t>Μεταξύ της νευρικής πλάκας και του υπόλοιπου εκτοδέρματος που θα δώσει την επιδερμική στοιβάδα του δέρματος βρίσκεται μια λεπτή ζώνη ιστού, η νευρική ακρολοφία</a:t>
            </a:r>
            <a:r>
              <a:rPr lang="en-US" sz="2300">
                <a:solidFill>
                  <a:schemeClr val="bg1"/>
                </a:solidFill>
                <a:latin typeface="Arial" charset="0"/>
              </a:rPr>
              <a:t>.</a:t>
            </a:r>
            <a:r>
              <a:rPr lang="el-GR" sz="2300">
                <a:solidFill>
                  <a:schemeClr val="bg1"/>
                </a:solidFill>
                <a:latin typeface="Arial" charset="0"/>
              </a:rPr>
              <a:t>  Είναι χαρακτηριστικό μόνο των σπονδυλωτών και εξ αυτής προέρχονται νευρώνες του ΠΝΣ. </a:t>
            </a:r>
          </a:p>
        </p:txBody>
      </p:sp>
      <p:sp>
        <p:nvSpPr>
          <p:cNvPr id="221188" name="Text Box 4"/>
          <p:cNvSpPr txBox="1">
            <a:spLocks noChangeArrowheads="1"/>
          </p:cNvSpPr>
          <p:nvPr/>
        </p:nvSpPr>
        <p:spPr bwMode="auto">
          <a:xfrm>
            <a:off x="5076825" y="115888"/>
            <a:ext cx="3548063" cy="488950"/>
          </a:xfrm>
          <a:prstGeom prst="rect">
            <a:avLst/>
          </a:prstGeom>
          <a:noFill/>
          <a:ln w="9525">
            <a:noFill/>
            <a:miter lim="800000"/>
            <a:headEnd/>
            <a:tailEnd/>
          </a:ln>
          <a:effectLst/>
        </p:spPr>
        <p:txBody>
          <a:bodyPr wrap="none">
            <a:spAutoFit/>
          </a:bodyPr>
          <a:lstStyle/>
          <a:p>
            <a:r>
              <a:rPr lang="el-GR" sz="2600" b="1">
                <a:solidFill>
                  <a:srgbClr val="FFFF00"/>
                </a:solidFill>
                <a:latin typeface="Arial" charset="0"/>
              </a:rPr>
              <a:t>ΑΝΑΠΤΥΞΗ ΤΟΥ ΚΝΣ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5580063" y="163513"/>
            <a:ext cx="2989262" cy="457200"/>
          </a:xfrm>
          <a:prstGeom prst="rect">
            <a:avLst/>
          </a:prstGeom>
          <a:noFill/>
          <a:ln w="9525">
            <a:noFill/>
            <a:miter lim="800000"/>
            <a:headEnd/>
            <a:tailEnd/>
          </a:ln>
          <a:effectLst/>
        </p:spPr>
        <p:txBody>
          <a:bodyPr wrap="none">
            <a:spAutoFit/>
          </a:bodyPr>
          <a:lstStyle/>
          <a:p>
            <a:r>
              <a:rPr lang="el-GR">
                <a:solidFill>
                  <a:srgbClr val="FFFF00"/>
                </a:solidFill>
                <a:latin typeface="Arial" charset="0"/>
              </a:rPr>
              <a:t>ΝΩΤΙΑΙΟΣ ΜΥΕΛΟΣ</a:t>
            </a:r>
            <a:endParaRPr lang="en-US">
              <a:solidFill>
                <a:srgbClr val="FFFF00"/>
              </a:solidFill>
              <a:latin typeface="Arial" charset="0"/>
            </a:endParaRPr>
          </a:p>
        </p:txBody>
      </p:sp>
      <p:pic>
        <p:nvPicPr>
          <p:cNvPr id="232451" name="Picture 3" descr="37"/>
          <p:cNvPicPr>
            <a:picLocks noChangeAspect="1" noChangeArrowheads="1"/>
          </p:cNvPicPr>
          <p:nvPr/>
        </p:nvPicPr>
        <p:blipFill>
          <a:blip r:embed="rId2" cstate="print"/>
          <a:srcRect/>
          <a:stretch>
            <a:fillRect/>
          </a:stretch>
        </p:blipFill>
        <p:spPr bwMode="auto">
          <a:xfrm>
            <a:off x="4608513" y="665163"/>
            <a:ext cx="4572000" cy="5643562"/>
          </a:xfrm>
          <a:prstGeom prst="rect">
            <a:avLst/>
          </a:prstGeom>
          <a:noFill/>
        </p:spPr>
      </p:pic>
      <p:sp>
        <p:nvSpPr>
          <p:cNvPr id="232452" name="Text Box 4"/>
          <p:cNvSpPr txBox="1">
            <a:spLocks noChangeArrowheads="1"/>
          </p:cNvSpPr>
          <p:nvPr/>
        </p:nvSpPr>
        <p:spPr bwMode="auto">
          <a:xfrm>
            <a:off x="34925" y="22225"/>
            <a:ext cx="8564563" cy="6791325"/>
          </a:xfrm>
          <a:prstGeom prst="rect">
            <a:avLst/>
          </a:prstGeom>
          <a:noFill/>
          <a:ln w="9525">
            <a:noFill/>
            <a:miter lim="800000"/>
            <a:headEnd/>
            <a:tailEnd/>
          </a:ln>
          <a:effectLst/>
        </p:spPr>
        <p:txBody>
          <a:bodyPr wrap="none">
            <a:spAutoFit/>
          </a:bodyPr>
          <a:lstStyle/>
          <a:p>
            <a:r>
              <a:rPr lang="el-GR" sz="2200" b="1">
                <a:solidFill>
                  <a:srgbClr val="FF0000"/>
                </a:solidFill>
                <a:latin typeface="Arial" charset="0"/>
              </a:rPr>
              <a:t>Φαιά ουσία: </a:t>
            </a:r>
          </a:p>
          <a:p>
            <a:r>
              <a:rPr lang="el-GR" sz="2200">
                <a:solidFill>
                  <a:schemeClr val="bg1"/>
                </a:solidFill>
                <a:latin typeface="Arial" charset="0"/>
              </a:rPr>
              <a:t>Διανευρώνες-κυτταρικά σώματα-</a:t>
            </a:r>
          </a:p>
          <a:p>
            <a:r>
              <a:rPr lang="el-GR" sz="2200">
                <a:solidFill>
                  <a:schemeClr val="bg1"/>
                </a:solidFill>
                <a:latin typeface="Arial" charset="0"/>
              </a:rPr>
              <a:t>δενδρίτες απαγωγών νευρώνων-</a:t>
            </a:r>
          </a:p>
          <a:p>
            <a:r>
              <a:rPr lang="el-GR" sz="2200">
                <a:solidFill>
                  <a:schemeClr val="bg1"/>
                </a:solidFill>
                <a:latin typeface="Arial" charset="0"/>
              </a:rPr>
              <a:t>ίνες προσαγωγών νευρώνων-</a:t>
            </a:r>
          </a:p>
          <a:p>
            <a:r>
              <a:rPr lang="el-GR" sz="2200">
                <a:solidFill>
                  <a:schemeClr val="bg1"/>
                </a:solidFill>
                <a:latin typeface="Arial" charset="0"/>
              </a:rPr>
              <a:t>νευρογλοιακά κύτταρα</a:t>
            </a:r>
          </a:p>
          <a:p>
            <a:endParaRPr lang="el-GR" sz="2200">
              <a:solidFill>
                <a:schemeClr val="bg1"/>
              </a:solidFill>
              <a:latin typeface="Arial" charset="0"/>
            </a:endParaRPr>
          </a:p>
          <a:p>
            <a:r>
              <a:rPr lang="el-GR" sz="2200" b="1">
                <a:solidFill>
                  <a:srgbClr val="FF0000"/>
                </a:solidFill>
                <a:latin typeface="Arial" charset="0"/>
              </a:rPr>
              <a:t>Λευκή ουσία: </a:t>
            </a:r>
          </a:p>
          <a:p>
            <a:r>
              <a:rPr lang="el-GR" sz="2200">
                <a:solidFill>
                  <a:schemeClr val="bg1"/>
                </a:solidFill>
                <a:latin typeface="Arial" charset="0"/>
              </a:rPr>
              <a:t>Ομάδες (δεμάτια) εμμύελων αξόνων </a:t>
            </a:r>
          </a:p>
          <a:p>
            <a:r>
              <a:rPr lang="el-GR" sz="2200">
                <a:solidFill>
                  <a:schemeClr val="bg1"/>
                </a:solidFill>
                <a:latin typeface="Arial" charset="0"/>
              </a:rPr>
              <a:t>διανευρώνων.</a:t>
            </a:r>
          </a:p>
          <a:p>
            <a:endParaRPr lang="el-GR" sz="2200">
              <a:solidFill>
                <a:schemeClr val="bg1"/>
              </a:solidFill>
              <a:latin typeface="Arial" charset="0"/>
            </a:endParaRPr>
          </a:p>
          <a:p>
            <a:r>
              <a:rPr lang="el-GR" sz="2200" b="1">
                <a:solidFill>
                  <a:srgbClr val="FF0000"/>
                </a:solidFill>
                <a:latin typeface="Arial" charset="0"/>
              </a:rPr>
              <a:t>Γάγγλιο οπίσθιας/ραχιαίας ρίζας:</a:t>
            </a:r>
          </a:p>
          <a:p>
            <a:r>
              <a:rPr lang="el-GR" sz="2200">
                <a:solidFill>
                  <a:schemeClr val="bg1"/>
                </a:solidFill>
                <a:latin typeface="Arial" charset="0"/>
              </a:rPr>
              <a:t>Άθροισμα των κυτταρικών σωμάτων</a:t>
            </a:r>
          </a:p>
          <a:p>
            <a:r>
              <a:rPr lang="el-GR" sz="2200">
                <a:solidFill>
                  <a:schemeClr val="bg1"/>
                </a:solidFill>
                <a:latin typeface="Arial" charset="0"/>
              </a:rPr>
              <a:t>προσαγωγών νευρώνων</a:t>
            </a:r>
          </a:p>
          <a:p>
            <a:endParaRPr lang="el-GR" sz="2200">
              <a:solidFill>
                <a:schemeClr val="bg1"/>
              </a:solidFill>
              <a:latin typeface="Arial" charset="0"/>
            </a:endParaRPr>
          </a:p>
          <a:p>
            <a:r>
              <a:rPr lang="el-GR" sz="2200" b="1">
                <a:solidFill>
                  <a:srgbClr val="FF0000"/>
                </a:solidFill>
                <a:latin typeface="Arial" charset="0"/>
              </a:rPr>
              <a:t>Πρόσθια ρίζα:</a:t>
            </a:r>
            <a:r>
              <a:rPr lang="el-GR" sz="2200" b="1">
                <a:solidFill>
                  <a:schemeClr val="bg1"/>
                </a:solidFill>
                <a:latin typeface="Arial" charset="0"/>
              </a:rPr>
              <a:t>  </a:t>
            </a:r>
          </a:p>
          <a:p>
            <a:r>
              <a:rPr lang="el-GR" sz="2200">
                <a:solidFill>
                  <a:schemeClr val="bg1"/>
                </a:solidFill>
                <a:latin typeface="Arial" charset="0"/>
              </a:rPr>
              <a:t>Ομάδα νευρικών ινών απαγωγών</a:t>
            </a:r>
          </a:p>
          <a:p>
            <a:r>
              <a:rPr lang="el-GR" sz="2200">
                <a:solidFill>
                  <a:schemeClr val="bg1"/>
                </a:solidFill>
                <a:latin typeface="Arial" charset="0"/>
              </a:rPr>
              <a:t>νευρώνων.</a:t>
            </a:r>
          </a:p>
          <a:p>
            <a:r>
              <a:rPr lang="el-GR" sz="2200" b="1">
                <a:solidFill>
                  <a:srgbClr val="FF0000"/>
                </a:solidFill>
                <a:latin typeface="Arial" charset="0"/>
              </a:rPr>
              <a:t>Νωτιαίο νεύρο:</a:t>
            </a:r>
            <a:r>
              <a:rPr lang="el-GR" sz="2200" b="1">
                <a:solidFill>
                  <a:schemeClr val="bg1"/>
                </a:solidFill>
                <a:latin typeface="Arial" charset="0"/>
              </a:rPr>
              <a:t>  </a:t>
            </a:r>
          </a:p>
          <a:p>
            <a:r>
              <a:rPr lang="el-GR" sz="2200">
                <a:solidFill>
                  <a:schemeClr val="bg1"/>
                </a:solidFill>
                <a:latin typeface="Arial" charset="0"/>
              </a:rPr>
              <a:t>Ομάδα προσαγωγών και απαγωγών</a:t>
            </a:r>
          </a:p>
          <a:p>
            <a:r>
              <a:rPr lang="el-GR" sz="2200">
                <a:solidFill>
                  <a:schemeClr val="bg1"/>
                </a:solidFill>
                <a:latin typeface="Arial" charset="0"/>
              </a:rPr>
              <a:t>νευρικών ινών που εισέρχονται ή εξέρχονται από το ΝΜ.   31 ζεύγη.</a:t>
            </a:r>
            <a:endParaRPr lang="en-US" sz="2200">
              <a:solidFill>
                <a:schemeClr val="bg1"/>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614363" y="320675"/>
            <a:ext cx="7918450" cy="515938"/>
          </a:xfrm>
        </p:spPr>
        <p:txBody>
          <a:bodyPr/>
          <a:lstStyle/>
          <a:p>
            <a:r>
              <a:rPr lang="el-GR" sz="4000">
                <a:solidFill>
                  <a:schemeClr val="bg1"/>
                </a:solidFill>
                <a:latin typeface="Arial" charset="0"/>
              </a:rPr>
              <a:t>Το στέλεχος του εγκεφάλου</a:t>
            </a:r>
          </a:p>
        </p:txBody>
      </p:sp>
      <p:sp>
        <p:nvSpPr>
          <p:cNvPr id="288771" name="Rectangle 3"/>
          <p:cNvSpPr>
            <a:spLocks noGrp="1" noChangeArrowheads="1"/>
          </p:cNvSpPr>
          <p:nvPr>
            <p:ph type="body" sz="half" idx="2"/>
          </p:nvPr>
        </p:nvSpPr>
        <p:spPr>
          <a:xfrm>
            <a:off x="4572000" y="1182688"/>
            <a:ext cx="4572000" cy="5486400"/>
          </a:xfrm>
        </p:spPr>
        <p:txBody>
          <a:bodyPr/>
          <a:lstStyle/>
          <a:p>
            <a:pPr marL="0" indent="0">
              <a:lnSpc>
                <a:spcPct val="120000"/>
              </a:lnSpc>
              <a:buFontTx/>
              <a:buNone/>
            </a:pPr>
            <a:r>
              <a:rPr lang="el-GR" sz="2800">
                <a:solidFill>
                  <a:schemeClr val="bg1"/>
                </a:solidFill>
                <a:latin typeface="Arial" charset="0"/>
              </a:rPr>
              <a:t>Το στέλεχος του εγκεφάλου περιλαμβάνει</a:t>
            </a:r>
            <a:endParaRPr lang="en-US" sz="2800">
              <a:solidFill>
                <a:schemeClr val="bg1"/>
              </a:solidFill>
              <a:latin typeface="Arial" charset="0"/>
            </a:endParaRPr>
          </a:p>
          <a:p>
            <a:pPr marL="0" indent="0">
              <a:lnSpc>
                <a:spcPct val="120000"/>
              </a:lnSpc>
            </a:pPr>
            <a:r>
              <a:rPr lang="el-GR" sz="2800">
                <a:solidFill>
                  <a:schemeClr val="bg1"/>
                </a:solidFill>
                <a:latin typeface="Arial" charset="0"/>
              </a:rPr>
              <a:t> το μέσο εγκέφαλο</a:t>
            </a:r>
            <a:endParaRPr lang="en-US" sz="2800">
              <a:solidFill>
                <a:schemeClr val="bg1"/>
              </a:solidFill>
              <a:latin typeface="Arial" charset="0"/>
            </a:endParaRPr>
          </a:p>
          <a:p>
            <a:pPr marL="0" indent="0">
              <a:lnSpc>
                <a:spcPct val="120000"/>
              </a:lnSpc>
            </a:pPr>
            <a:r>
              <a:rPr lang="el-GR" sz="2800">
                <a:solidFill>
                  <a:schemeClr val="bg1"/>
                </a:solidFill>
                <a:latin typeface="Arial" charset="0"/>
              </a:rPr>
              <a:t>την γέφυρα</a:t>
            </a:r>
            <a:r>
              <a:rPr lang="en-US" sz="2800">
                <a:solidFill>
                  <a:schemeClr val="bg1"/>
                </a:solidFill>
                <a:latin typeface="Arial" charset="0"/>
              </a:rPr>
              <a:t>,</a:t>
            </a:r>
          </a:p>
          <a:p>
            <a:pPr marL="0" indent="0">
              <a:lnSpc>
                <a:spcPct val="120000"/>
              </a:lnSpc>
            </a:pPr>
            <a:r>
              <a:rPr lang="el-GR" sz="2800">
                <a:solidFill>
                  <a:schemeClr val="bg1"/>
                </a:solidFill>
                <a:latin typeface="Arial" charset="0"/>
              </a:rPr>
              <a:t>τον προμήκη μυελό αλλά και </a:t>
            </a:r>
            <a:endParaRPr lang="en-US" sz="2800">
              <a:solidFill>
                <a:schemeClr val="bg1"/>
              </a:solidFill>
              <a:latin typeface="Arial" charset="0"/>
            </a:endParaRPr>
          </a:p>
          <a:p>
            <a:pPr marL="0" indent="0">
              <a:lnSpc>
                <a:spcPct val="120000"/>
              </a:lnSpc>
            </a:pPr>
            <a:r>
              <a:rPr lang="el-GR" sz="2800">
                <a:solidFill>
                  <a:schemeClr val="bg1"/>
                </a:solidFill>
                <a:latin typeface="Arial" charset="0"/>
              </a:rPr>
              <a:t>τον δικτυωτό σχηματισμό.  </a:t>
            </a:r>
          </a:p>
        </p:txBody>
      </p:sp>
      <p:pic>
        <p:nvPicPr>
          <p:cNvPr id="288772" name="Picture 4" descr="brain_stem_cerebelum"/>
          <p:cNvPicPr>
            <a:picLocks noChangeAspect="1" noChangeArrowheads="1"/>
          </p:cNvPicPr>
          <p:nvPr>
            <p:ph sz="half" idx="1"/>
          </p:nvPr>
        </p:nvPicPr>
        <p:blipFill>
          <a:blip r:embed="rId2" cstate="print"/>
          <a:srcRect/>
          <a:stretch>
            <a:fillRect/>
          </a:stretch>
        </p:blipFill>
        <p:spPr>
          <a:xfrm>
            <a:off x="0" y="1341438"/>
            <a:ext cx="4356100" cy="3971925"/>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25438" y="320675"/>
            <a:ext cx="3886200" cy="515938"/>
          </a:xfrm>
        </p:spPr>
        <p:txBody>
          <a:bodyPr/>
          <a:lstStyle/>
          <a:p>
            <a:r>
              <a:rPr lang="el-GR" sz="3600">
                <a:solidFill>
                  <a:schemeClr val="bg1"/>
                </a:solidFill>
                <a:latin typeface="Arial" charset="0"/>
              </a:rPr>
              <a:t>Ο προμήκης μυελός</a:t>
            </a:r>
          </a:p>
        </p:txBody>
      </p:sp>
      <p:sp>
        <p:nvSpPr>
          <p:cNvPr id="294915" name="Rectangle 3"/>
          <p:cNvSpPr>
            <a:spLocks noGrp="1" noChangeArrowheads="1"/>
          </p:cNvSpPr>
          <p:nvPr>
            <p:ph type="body" sz="half" idx="2"/>
          </p:nvPr>
        </p:nvSpPr>
        <p:spPr>
          <a:xfrm>
            <a:off x="4572000" y="188913"/>
            <a:ext cx="4572000" cy="5486400"/>
          </a:xfrm>
        </p:spPr>
        <p:txBody>
          <a:bodyPr/>
          <a:lstStyle/>
          <a:p>
            <a:pPr marL="381000" indent="-381000">
              <a:lnSpc>
                <a:spcPct val="125000"/>
              </a:lnSpc>
              <a:buFontTx/>
              <a:buNone/>
            </a:pPr>
            <a:r>
              <a:rPr lang="el-GR" sz="2400">
                <a:solidFill>
                  <a:schemeClr val="bg1"/>
                </a:solidFill>
                <a:latin typeface="Arial" charset="0"/>
              </a:rPr>
              <a:t>Ο προμήκης μυελός περιέχει:</a:t>
            </a:r>
          </a:p>
          <a:p>
            <a:pPr marL="381000" indent="-381000">
              <a:lnSpc>
                <a:spcPct val="125000"/>
              </a:lnSpc>
              <a:buFontTx/>
              <a:buAutoNum type="arabicPeriod"/>
            </a:pPr>
            <a:r>
              <a:rPr lang="el-GR" sz="2400">
                <a:solidFill>
                  <a:schemeClr val="bg1"/>
                </a:solidFill>
                <a:latin typeface="Arial" charset="0"/>
              </a:rPr>
              <a:t>Πυρήνες του αυτόνομου νευρικού συστήματος που ελέγχουν την λειτουργία σπλαχνικών οργάνων (καρδιαγγειακά κέντρα και αναπνευστικά κέντρα).</a:t>
            </a:r>
          </a:p>
          <a:p>
            <a:pPr marL="381000" indent="-381000">
              <a:lnSpc>
                <a:spcPct val="125000"/>
              </a:lnSpc>
              <a:buFontTx/>
              <a:buAutoNum type="arabicPeriod"/>
            </a:pPr>
            <a:r>
              <a:rPr lang="el-GR" sz="2400">
                <a:solidFill>
                  <a:schemeClr val="bg1"/>
                </a:solidFill>
                <a:latin typeface="Arial" charset="0"/>
              </a:rPr>
              <a:t>Αισθητικούς και κινητικούς πυρήνες των κρανιακών νεύρων (Σταθμούς αναμετάδοσης πληροφορίας κατά μήκος αισθητικών και κινητικών δεματίων).</a:t>
            </a:r>
          </a:p>
        </p:txBody>
      </p:sp>
      <p:pic>
        <p:nvPicPr>
          <p:cNvPr id="294916" name="Picture 4" descr="brain_stem_cerebelum"/>
          <p:cNvPicPr>
            <a:picLocks noChangeAspect="1" noChangeArrowheads="1"/>
          </p:cNvPicPr>
          <p:nvPr>
            <p:ph sz="half" idx="1"/>
          </p:nvPr>
        </p:nvPicPr>
        <p:blipFill>
          <a:blip r:embed="rId2" cstate="print"/>
          <a:srcRect/>
          <a:stretch>
            <a:fillRect/>
          </a:stretch>
        </p:blipFill>
        <p:spPr>
          <a:xfrm>
            <a:off x="0" y="1341438"/>
            <a:ext cx="4572000" cy="416877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325438" y="320675"/>
            <a:ext cx="3886200" cy="515938"/>
          </a:xfrm>
        </p:spPr>
        <p:txBody>
          <a:bodyPr/>
          <a:lstStyle/>
          <a:p>
            <a:r>
              <a:rPr lang="el-GR" sz="4000">
                <a:solidFill>
                  <a:schemeClr val="bg1"/>
                </a:solidFill>
                <a:latin typeface="Arial" charset="0"/>
              </a:rPr>
              <a:t>Η γέφυρα</a:t>
            </a:r>
          </a:p>
        </p:txBody>
      </p:sp>
      <p:sp>
        <p:nvSpPr>
          <p:cNvPr id="293891" name="Rectangle 3"/>
          <p:cNvSpPr>
            <a:spLocks noGrp="1" noChangeArrowheads="1"/>
          </p:cNvSpPr>
          <p:nvPr>
            <p:ph type="body" sz="half" idx="2"/>
          </p:nvPr>
        </p:nvSpPr>
        <p:spPr>
          <a:xfrm>
            <a:off x="4572000" y="404813"/>
            <a:ext cx="4321175" cy="5486400"/>
          </a:xfrm>
        </p:spPr>
        <p:txBody>
          <a:bodyPr/>
          <a:lstStyle/>
          <a:p>
            <a:pPr marL="381000" indent="-381000">
              <a:lnSpc>
                <a:spcPct val="125000"/>
              </a:lnSpc>
              <a:buFontTx/>
              <a:buNone/>
            </a:pPr>
            <a:r>
              <a:rPr lang="el-GR" sz="2400">
                <a:solidFill>
                  <a:schemeClr val="bg1"/>
                </a:solidFill>
                <a:latin typeface="Arial" charset="0"/>
              </a:rPr>
              <a:t>Η γέφυρα Περιέχει:</a:t>
            </a:r>
          </a:p>
          <a:p>
            <a:pPr marL="381000" indent="-381000">
              <a:lnSpc>
                <a:spcPct val="125000"/>
              </a:lnSpc>
              <a:buFontTx/>
              <a:buAutoNum type="arabicPeriod"/>
            </a:pPr>
            <a:r>
              <a:rPr lang="el-GR" sz="2400">
                <a:solidFill>
                  <a:schemeClr val="bg1"/>
                </a:solidFill>
                <a:latin typeface="Arial" charset="0"/>
              </a:rPr>
              <a:t>Κινητικούς και αισθητικούς πυρήνες.</a:t>
            </a:r>
          </a:p>
          <a:p>
            <a:pPr marL="381000" indent="-381000">
              <a:lnSpc>
                <a:spcPct val="125000"/>
              </a:lnSpc>
              <a:buFontTx/>
              <a:buAutoNum type="arabicPeriod"/>
            </a:pPr>
            <a:r>
              <a:rPr lang="el-GR" sz="2400">
                <a:solidFill>
                  <a:schemeClr val="bg1"/>
                </a:solidFill>
                <a:latin typeface="Arial" charset="0"/>
              </a:rPr>
              <a:t>Πυρήνες που εμπλέκονται στον έλεγχο της αναπνοής. </a:t>
            </a:r>
          </a:p>
          <a:p>
            <a:pPr marL="381000" indent="-381000">
              <a:lnSpc>
                <a:spcPct val="125000"/>
              </a:lnSpc>
              <a:buFontTx/>
              <a:buAutoNum type="arabicPeriod"/>
            </a:pPr>
            <a:r>
              <a:rPr lang="el-GR" sz="2400">
                <a:solidFill>
                  <a:schemeClr val="bg1"/>
                </a:solidFill>
                <a:latin typeface="Arial" charset="0"/>
              </a:rPr>
              <a:t>Πυρήνες και δεμάτια τα οποία μεταφέρουν πληροφορίες από και προς την παρεγκεφαλίδα. Συνδέει την παρεγκεφαλίδα με το υπόλοιπο Κ.Ν.Σ.. </a:t>
            </a:r>
          </a:p>
        </p:txBody>
      </p:sp>
      <p:pic>
        <p:nvPicPr>
          <p:cNvPr id="293892" name="Picture 4" descr="brain_stem_cerebelum"/>
          <p:cNvPicPr>
            <a:picLocks noChangeAspect="1" noChangeArrowheads="1"/>
          </p:cNvPicPr>
          <p:nvPr>
            <p:ph sz="half" idx="1"/>
          </p:nvPr>
        </p:nvPicPr>
        <p:blipFill>
          <a:blip r:embed="rId2" cstate="print"/>
          <a:srcRect/>
          <a:stretch>
            <a:fillRect/>
          </a:stretch>
        </p:blipFill>
        <p:spPr>
          <a:xfrm>
            <a:off x="0" y="1112838"/>
            <a:ext cx="4572000" cy="4168775"/>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00563" y="188913"/>
            <a:ext cx="3886200" cy="515937"/>
          </a:xfrm>
        </p:spPr>
        <p:txBody>
          <a:bodyPr/>
          <a:lstStyle/>
          <a:p>
            <a:r>
              <a:rPr lang="el-GR" sz="3200" b="1">
                <a:solidFill>
                  <a:srgbClr val="FFFF00"/>
                </a:solidFill>
                <a:latin typeface="Arial" charset="0"/>
              </a:rPr>
              <a:t>ΠΑΡΕΓΚΕΦΑΛΙΔΑ</a:t>
            </a:r>
          </a:p>
        </p:txBody>
      </p:sp>
      <p:pic>
        <p:nvPicPr>
          <p:cNvPr id="289795" name="Picture 3" descr="cat cerebellum"/>
          <p:cNvPicPr>
            <a:picLocks noChangeAspect="1" noChangeArrowheads="1"/>
          </p:cNvPicPr>
          <p:nvPr>
            <p:ph sz="quarter" idx="1"/>
          </p:nvPr>
        </p:nvPicPr>
        <p:blipFill>
          <a:blip r:embed="rId2" cstate="print"/>
          <a:srcRect/>
          <a:stretch>
            <a:fillRect/>
          </a:stretch>
        </p:blipFill>
        <p:spPr>
          <a:xfrm>
            <a:off x="250825" y="3617913"/>
            <a:ext cx="3744913" cy="3240087"/>
          </a:xfrm>
          <a:noFill/>
          <a:ln/>
        </p:spPr>
      </p:pic>
      <p:sp>
        <p:nvSpPr>
          <p:cNvPr id="289796" name="Rectangle 4"/>
          <p:cNvSpPr>
            <a:spLocks noGrp="1" noChangeArrowheads="1"/>
          </p:cNvSpPr>
          <p:nvPr>
            <p:ph type="body" sz="half" idx="3"/>
          </p:nvPr>
        </p:nvSpPr>
        <p:spPr>
          <a:xfrm>
            <a:off x="4067175" y="692150"/>
            <a:ext cx="4826000" cy="4114800"/>
          </a:xfrm>
        </p:spPr>
        <p:txBody>
          <a:bodyPr/>
          <a:lstStyle/>
          <a:p>
            <a:pPr marL="0" indent="0">
              <a:lnSpc>
                <a:spcPct val="120000"/>
              </a:lnSpc>
              <a:buFontTx/>
              <a:buNone/>
            </a:pPr>
            <a:r>
              <a:rPr lang="el-GR" sz="2600">
                <a:solidFill>
                  <a:schemeClr val="bg1"/>
                </a:solidFill>
                <a:latin typeface="Arial" charset="0"/>
              </a:rPr>
              <a:t>H παρεγκεφαλίδα λαμβάνει αισθητικές πληροφορίες για την πρόοδο των κινήσεων και ρυθμίζει τη δραστηριότητα των διαφόρων κατιουσών κινητικών οδών ώστε να βελτιστοποιηθεί η εκτέλεση. </a:t>
            </a:r>
          </a:p>
          <a:p>
            <a:pPr marL="0" indent="0">
              <a:lnSpc>
                <a:spcPct val="120000"/>
              </a:lnSpc>
              <a:buFontTx/>
              <a:buNone/>
            </a:pPr>
            <a:r>
              <a:rPr lang="el-GR" sz="2600">
                <a:solidFill>
                  <a:schemeClr val="bg1"/>
                </a:solidFill>
                <a:latin typeface="Arial" charset="0"/>
              </a:rPr>
              <a:t>Αυτές οι λειτουργίες βελτιώνονται με την εξάσκηση και, έτσι, η παρεγκεφαλίδα </a:t>
            </a:r>
          </a:p>
          <a:p>
            <a:pPr marL="0" indent="0">
              <a:lnSpc>
                <a:spcPct val="120000"/>
              </a:lnSpc>
              <a:buFontTx/>
              <a:buNone/>
            </a:pPr>
            <a:r>
              <a:rPr lang="el-GR" sz="2600">
                <a:solidFill>
                  <a:schemeClr val="bg1"/>
                </a:solidFill>
                <a:latin typeface="Arial" charset="0"/>
              </a:rPr>
              <a:t>παρεμβαίνει στη μάθηση </a:t>
            </a:r>
          </a:p>
          <a:p>
            <a:pPr marL="0" indent="0">
              <a:lnSpc>
                <a:spcPct val="120000"/>
              </a:lnSpc>
              <a:buFontTx/>
              <a:buNone/>
            </a:pPr>
            <a:r>
              <a:rPr lang="el-GR" sz="2600">
                <a:solidFill>
                  <a:schemeClr val="bg1"/>
                </a:solidFill>
                <a:latin typeface="Arial" charset="0"/>
              </a:rPr>
              <a:t>κινητικών δεξιοτήτων.</a:t>
            </a:r>
            <a:endParaRPr lang="el-GR" sz="2600">
              <a:latin typeface="Arial" charset="0"/>
            </a:endParaRPr>
          </a:p>
        </p:txBody>
      </p:sp>
      <p:pic>
        <p:nvPicPr>
          <p:cNvPr id="289797" name="Picture 5" descr="cerebellum"/>
          <p:cNvPicPr>
            <a:picLocks noChangeAspect="1" noChangeArrowheads="1"/>
          </p:cNvPicPr>
          <p:nvPr>
            <p:ph sz="quarter" idx="2"/>
          </p:nvPr>
        </p:nvPicPr>
        <p:blipFill>
          <a:blip r:embed="rId3" cstate="print"/>
          <a:srcRect/>
          <a:stretch>
            <a:fillRect/>
          </a:stretch>
        </p:blipFill>
        <p:spPr>
          <a:xfrm>
            <a:off x="250825" y="342900"/>
            <a:ext cx="3744913" cy="3146425"/>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1066800" y="-1588"/>
            <a:ext cx="2290763" cy="457201"/>
          </a:xfrm>
          <a:prstGeom prst="rect">
            <a:avLst/>
          </a:prstGeom>
          <a:noFill/>
          <a:ln w="9525">
            <a:noFill/>
            <a:miter lim="800000"/>
            <a:headEnd/>
            <a:tailEnd/>
          </a:ln>
          <a:effectLst/>
        </p:spPr>
        <p:txBody>
          <a:bodyPr wrap="none">
            <a:spAutoFit/>
          </a:bodyPr>
          <a:lstStyle/>
          <a:p>
            <a:r>
              <a:rPr lang="el-GR" b="1">
                <a:latin typeface="Arial" charset="0"/>
              </a:rPr>
              <a:t>ΤΟ ΣΤΕΛΕΧΟΣ</a:t>
            </a:r>
            <a:endParaRPr lang="en-US" b="1">
              <a:latin typeface="Arial" charset="0"/>
            </a:endParaRPr>
          </a:p>
        </p:txBody>
      </p:sp>
      <p:sp>
        <p:nvSpPr>
          <p:cNvPr id="290819" name="Rectangle 3"/>
          <p:cNvSpPr>
            <a:spLocks noGrp="1" noChangeArrowheads="1"/>
          </p:cNvSpPr>
          <p:nvPr>
            <p:ph type="title"/>
          </p:nvPr>
        </p:nvSpPr>
        <p:spPr>
          <a:xfrm>
            <a:off x="611188" y="331788"/>
            <a:ext cx="7921625" cy="576262"/>
          </a:xfrm>
        </p:spPr>
        <p:txBody>
          <a:bodyPr/>
          <a:lstStyle/>
          <a:p>
            <a:r>
              <a:rPr lang="el-GR" sz="4000">
                <a:solidFill>
                  <a:srgbClr val="FFFF00"/>
                </a:solidFill>
                <a:latin typeface="Arial" charset="0"/>
              </a:rPr>
              <a:t>Δικτυωτός Σχηματισμός</a:t>
            </a:r>
          </a:p>
        </p:txBody>
      </p:sp>
      <p:sp>
        <p:nvSpPr>
          <p:cNvPr id="290820" name="Rectangle 4"/>
          <p:cNvSpPr>
            <a:spLocks noGrp="1" noChangeArrowheads="1"/>
          </p:cNvSpPr>
          <p:nvPr>
            <p:ph type="body" sz="half" idx="2"/>
          </p:nvPr>
        </p:nvSpPr>
        <p:spPr>
          <a:xfrm>
            <a:off x="4572000" y="1412875"/>
            <a:ext cx="4284663" cy="4392613"/>
          </a:xfrm>
        </p:spPr>
        <p:txBody>
          <a:bodyPr/>
          <a:lstStyle/>
          <a:p>
            <a:pPr marL="0" indent="0">
              <a:lnSpc>
                <a:spcPct val="135000"/>
              </a:lnSpc>
              <a:buFontTx/>
              <a:buNone/>
            </a:pPr>
            <a:r>
              <a:rPr lang="el-GR" sz="2600">
                <a:solidFill>
                  <a:schemeClr val="bg1"/>
                </a:solidFill>
                <a:latin typeface="Arial" charset="0"/>
              </a:rPr>
              <a:t>Από την κεντρική περιοχή του στελέχους διέρχεται ένας σχηματισμός από χαλαρά συνδεδεμένα κυτταρικά σώματα</a:t>
            </a:r>
            <a:r>
              <a:rPr lang="en-US" sz="2600">
                <a:solidFill>
                  <a:schemeClr val="bg1"/>
                </a:solidFill>
                <a:latin typeface="Arial" charset="0"/>
              </a:rPr>
              <a:t> </a:t>
            </a:r>
            <a:r>
              <a:rPr lang="el-GR" sz="2600">
                <a:solidFill>
                  <a:schemeClr val="bg1"/>
                </a:solidFill>
                <a:latin typeface="Arial" charset="0"/>
              </a:rPr>
              <a:t>νευρώνων που ονομάζεται </a:t>
            </a:r>
            <a:r>
              <a:rPr lang="el-GR" sz="2600" b="1">
                <a:solidFill>
                  <a:schemeClr val="bg1"/>
                </a:solidFill>
                <a:latin typeface="Arial" charset="0"/>
              </a:rPr>
              <a:t>δικτυωτός σχηματισμός. </a:t>
            </a:r>
            <a:endParaRPr lang="el-GR" sz="2600">
              <a:solidFill>
                <a:schemeClr val="bg1"/>
              </a:solidFill>
              <a:latin typeface="Arial" charset="0"/>
            </a:endParaRPr>
          </a:p>
        </p:txBody>
      </p:sp>
      <p:pic>
        <p:nvPicPr>
          <p:cNvPr id="290821" name="Picture 5" descr="48_24ReticularFormation_L"/>
          <p:cNvPicPr>
            <a:picLocks noChangeAspect="1" noChangeArrowheads="1"/>
          </p:cNvPicPr>
          <p:nvPr>
            <p:ph sz="half" idx="1"/>
          </p:nvPr>
        </p:nvPicPr>
        <p:blipFill>
          <a:blip r:embed="rId2" cstate="print"/>
          <a:srcRect/>
          <a:stretch>
            <a:fillRect/>
          </a:stretch>
        </p:blipFill>
        <p:spPr>
          <a:xfrm>
            <a:off x="0" y="1435100"/>
            <a:ext cx="4572000" cy="3841750"/>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1066800" y="-1588"/>
            <a:ext cx="2290763" cy="457201"/>
          </a:xfrm>
          <a:prstGeom prst="rect">
            <a:avLst/>
          </a:prstGeom>
          <a:noFill/>
          <a:ln w="9525">
            <a:noFill/>
            <a:miter lim="800000"/>
            <a:headEnd/>
            <a:tailEnd/>
          </a:ln>
          <a:effectLst/>
        </p:spPr>
        <p:txBody>
          <a:bodyPr wrap="none">
            <a:spAutoFit/>
          </a:bodyPr>
          <a:lstStyle/>
          <a:p>
            <a:r>
              <a:rPr lang="el-GR" b="1">
                <a:latin typeface="Arial" charset="0"/>
              </a:rPr>
              <a:t>ΤΟ ΣΤΕΛΕΧΟΣ</a:t>
            </a:r>
            <a:endParaRPr lang="en-US" b="1">
              <a:latin typeface="Arial" charset="0"/>
            </a:endParaRPr>
          </a:p>
        </p:txBody>
      </p:sp>
      <p:sp>
        <p:nvSpPr>
          <p:cNvPr id="291843" name="Rectangle 3"/>
          <p:cNvSpPr>
            <a:spLocks noGrp="1" noChangeArrowheads="1"/>
          </p:cNvSpPr>
          <p:nvPr>
            <p:ph type="title"/>
          </p:nvPr>
        </p:nvSpPr>
        <p:spPr>
          <a:xfrm>
            <a:off x="685800" y="188913"/>
            <a:ext cx="7772400" cy="782637"/>
          </a:xfrm>
        </p:spPr>
        <p:txBody>
          <a:bodyPr/>
          <a:lstStyle/>
          <a:p>
            <a:r>
              <a:rPr lang="el-GR" sz="3600" b="1">
                <a:solidFill>
                  <a:srgbClr val="FFFF00"/>
                </a:solidFill>
                <a:latin typeface="Arial" charset="0"/>
              </a:rPr>
              <a:t>Δικτυωτός Σχηματισμός</a:t>
            </a:r>
          </a:p>
        </p:txBody>
      </p:sp>
      <p:sp>
        <p:nvSpPr>
          <p:cNvPr id="291844" name="Rectangle 4"/>
          <p:cNvSpPr>
            <a:spLocks noGrp="1" noChangeArrowheads="1"/>
          </p:cNvSpPr>
          <p:nvPr>
            <p:ph type="body" idx="1"/>
          </p:nvPr>
        </p:nvSpPr>
        <p:spPr>
          <a:xfrm>
            <a:off x="323850" y="1268413"/>
            <a:ext cx="8569325" cy="4114800"/>
          </a:xfrm>
        </p:spPr>
        <p:txBody>
          <a:bodyPr/>
          <a:lstStyle/>
          <a:p>
            <a:pPr>
              <a:lnSpc>
                <a:spcPct val="120000"/>
              </a:lnSpc>
              <a:spcAft>
                <a:spcPct val="20000"/>
              </a:spcAft>
              <a:buFontTx/>
              <a:buNone/>
            </a:pPr>
            <a:r>
              <a:rPr lang="el-GR" sz="2600">
                <a:solidFill>
                  <a:schemeClr val="bg1"/>
                </a:solidFill>
                <a:latin typeface="Arial" charset="0"/>
              </a:rPr>
              <a:t>Ο Δικτυωτός σχηματισμός συμμετέχει:</a:t>
            </a:r>
          </a:p>
          <a:p>
            <a:pPr>
              <a:lnSpc>
                <a:spcPct val="120000"/>
              </a:lnSpc>
              <a:spcAft>
                <a:spcPct val="20000"/>
              </a:spcAft>
              <a:buFontTx/>
              <a:buAutoNum type="arabicPeriod"/>
            </a:pPr>
            <a:r>
              <a:rPr lang="el-GR" sz="2600">
                <a:solidFill>
                  <a:schemeClr val="bg1"/>
                </a:solidFill>
                <a:latin typeface="Arial" charset="0"/>
              </a:rPr>
              <a:t>Στις κινητικές λειτουργίες (οφθαλμοκινητικότητα-αντανακλαστική τοποθέτηση του σώματος στο χώρο).</a:t>
            </a:r>
          </a:p>
          <a:p>
            <a:pPr>
              <a:lnSpc>
                <a:spcPct val="120000"/>
              </a:lnSpc>
              <a:spcAft>
                <a:spcPct val="20000"/>
              </a:spcAft>
              <a:buFontTx/>
              <a:buAutoNum type="arabicPeriod"/>
            </a:pPr>
            <a:r>
              <a:rPr lang="el-GR" sz="2600">
                <a:solidFill>
                  <a:schemeClr val="bg1"/>
                </a:solidFill>
                <a:latin typeface="Arial" charset="0"/>
              </a:rPr>
              <a:t> Στον έλεγχο του καρδιαγγειακού και αναπνευστικού συστήματος </a:t>
            </a:r>
          </a:p>
          <a:p>
            <a:pPr>
              <a:lnSpc>
                <a:spcPct val="120000"/>
              </a:lnSpc>
              <a:spcAft>
                <a:spcPct val="20000"/>
              </a:spcAft>
              <a:buFontTx/>
              <a:buAutoNum type="arabicPeriod"/>
            </a:pPr>
            <a:r>
              <a:rPr lang="el-GR" sz="2600">
                <a:solidFill>
                  <a:schemeClr val="bg1"/>
                </a:solidFill>
                <a:latin typeface="Arial" charset="0"/>
              </a:rPr>
              <a:t>Στην ρύθμιση του ύπνου και του επιπέδου συνείδησης</a:t>
            </a:r>
          </a:p>
          <a:p>
            <a:pPr>
              <a:lnSpc>
                <a:spcPct val="120000"/>
              </a:lnSpc>
              <a:spcAft>
                <a:spcPct val="20000"/>
              </a:spcAft>
              <a:buFontTx/>
              <a:buAutoNum type="arabicPeriod"/>
            </a:pPr>
            <a:r>
              <a:rPr lang="el-GR" sz="2600">
                <a:solidFill>
                  <a:schemeClr val="bg1"/>
                </a:solidFill>
                <a:latin typeface="Arial" charset="0"/>
              </a:rPr>
              <a:t>Στην προσήλωση της προσοχής</a:t>
            </a:r>
          </a:p>
          <a:p>
            <a:pPr>
              <a:lnSpc>
                <a:spcPct val="120000"/>
              </a:lnSpc>
              <a:spcAft>
                <a:spcPct val="20000"/>
              </a:spcAft>
              <a:buFontTx/>
              <a:buAutoNum type="arabicPeriod"/>
            </a:pPr>
            <a:r>
              <a:rPr lang="el-GR" sz="2600">
                <a:solidFill>
                  <a:schemeClr val="bg1"/>
                </a:solidFill>
                <a:latin typeface="Arial" charset="0"/>
              </a:rPr>
              <a:t>Επηρεάζει όλα τα επίπεδα του ΚΝΣ πάνω και κάτω από το στέλεχος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1066800" y="-1588"/>
            <a:ext cx="2290763" cy="457201"/>
          </a:xfrm>
          <a:prstGeom prst="rect">
            <a:avLst/>
          </a:prstGeom>
          <a:noFill/>
          <a:ln w="9525">
            <a:noFill/>
            <a:miter lim="800000"/>
            <a:headEnd/>
            <a:tailEnd/>
          </a:ln>
          <a:effectLst/>
        </p:spPr>
        <p:txBody>
          <a:bodyPr wrap="none">
            <a:spAutoFit/>
          </a:bodyPr>
          <a:lstStyle/>
          <a:p>
            <a:r>
              <a:rPr lang="el-GR" b="1">
                <a:latin typeface="Arial" charset="0"/>
              </a:rPr>
              <a:t>ΤΟ ΣΤΕΛΕΧΟΣ</a:t>
            </a:r>
            <a:endParaRPr lang="en-US" b="1">
              <a:latin typeface="Arial" charset="0"/>
            </a:endParaRPr>
          </a:p>
        </p:txBody>
      </p:sp>
      <p:sp>
        <p:nvSpPr>
          <p:cNvPr id="292867" name="Rectangle 3"/>
          <p:cNvSpPr>
            <a:spLocks noGrp="1" noChangeArrowheads="1"/>
          </p:cNvSpPr>
          <p:nvPr>
            <p:ph type="title"/>
          </p:nvPr>
        </p:nvSpPr>
        <p:spPr>
          <a:xfrm>
            <a:off x="685800" y="176213"/>
            <a:ext cx="7772400" cy="731837"/>
          </a:xfrm>
        </p:spPr>
        <p:txBody>
          <a:bodyPr/>
          <a:lstStyle/>
          <a:p>
            <a:r>
              <a:rPr lang="el-GR" sz="3200">
                <a:solidFill>
                  <a:srgbClr val="FFFF00"/>
                </a:solidFill>
                <a:latin typeface="Arial" charset="0"/>
              </a:rPr>
              <a:t>Σύστημα Ενεργοποίησης του δικτυωτού σχηματισμού</a:t>
            </a:r>
          </a:p>
        </p:txBody>
      </p:sp>
      <p:sp>
        <p:nvSpPr>
          <p:cNvPr id="292868" name="Rectangle 4"/>
          <p:cNvSpPr>
            <a:spLocks noGrp="1" noChangeArrowheads="1"/>
          </p:cNvSpPr>
          <p:nvPr>
            <p:ph type="body" sz="half" idx="2"/>
          </p:nvPr>
        </p:nvSpPr>
        <p:spPr>
          <a:xfrm>
            <a:off x="411163" y="5453063"/>
            <a:ext cx="8278812" cy="1360487"/>
          </a:xfrm>
        </p:spPr>
        <p:txBody>
          <a:bodyPr/>
          <a:lstStyle/>
          <a:p>
            <a:pPr marL="0" indent="0">
              <a:lnSpc>
                <a:spcPct val="115000"/>
              </a:lnSpc>
              <a:buFontTx/>
              <a:buNone/>
            </a:pPr>
            <a:r>
              <a:rPr lang="el-GR" sz="2400">
                <a:solidFill>
                  <a:schemeClr val="bg1"/>
                </a:solidFill>
                <a:latin typeface="Arial" charset="0"/>
              </a:rPr>
              <a:t>Στον μεσεγκέφαλο υπάρχει το σύστημα ενεργοποίησης του δικτυωτού σχηματισμού το οποίο όταν διεγείρεται μας φέρνει σε εγρήγορση και αυξάνει την προσοχή μας</a:t>
            </a:r>
            <a:r>
              <a:rPr lang="el-GR" sz="2400" b="1">
                <a:solidFill>
                  <a:schemeClr val="bg1"/>
                </a:solidFill>
                <a:latin typeface="Arial" charset="0"/>
              </a:rPr>
              <a:t>. </a:t>
            </a:r>
            <a:endParaRPr lang="el-GR" sz="2400">
              <a:solidFill>
                <a:schemeClr val="bg1"/>
              </a:solidFill>
              <a:latin typeface="Arial" charset="0"/>
            </a:endParaRPr>
          </a:p>
        </p:txBody>
      </p:sp>
      <p:pic>
        <p:nvPicPr>
          <p:cNvPr id="292869" name="Picture 5" descr="reticular"/>
          <p:cNvPicPr>
            <a:picLocks noChangeAspect="1" noChangeArrowheads="1"/>
          </p:cNvPicPr>
          <p:nvPr>
            <p:ph sz="half" idx="1"/>
          </p:nvPr>
        </p:nvPicPr>
        <p:blipFill>
          <a:blip r:embed="rId2" cstate="print"/>
          <a:srcRect/>
          <a:stretch>
            <a:fillRect/>
          </a:stretch>
        </p:blipFill>
        <p:spPr>
          <a:xfrm>
            <a:off x="2268538" y="1225550"/>
            <a:ext cx="4594225" cy="4259263"/>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333375"/>
            <a:ext cx="7772400" cy="731838"/>
          </a:xfrm>
        </p:spPr>
        <p:txBody>
          <a:bodyPr/>
          <a:lstStyle/>
          <a:p>
            <a:r>
              <a:rPr lang="el-GR" sz="4000">
                <a:solidFill>
                  <a:srgbClr val="FFFF00"/>
                </a:solidFill>
                <a:latin typeface="Arial" charset="0"/>
              </a:rPr>
              <a:t>Μεσεγκέφαλος</a:t>
            </a:r>
          </a:p>
        </p:txBody>
      </p:sp>
      <p:sp>
        <p:nvSpPr>
          <p:cNvPr id="295939" name="Rectangle 3"/>
          <p:cNvSpPr>
            <a:spLocks noGrp="1" noChangeArrowheads="1"/>
          </p:cNvSpPr>
          <p:nvPr>
            <p:ph type="body" idx="1"/>
          </p:nvPr>
        </p:nvSpPr>
        <p:spPr>
          <a:xfrm>
            <a:off x="468313" y="1341438"/>
            <a:ext cx="8207375" cy="5256212"/>
          </a:xfrm>
        </p:spPr>
        <p:txBody>
          <a:bodyPr/>
          <a:lstStyle/>
          <a:p>
            <a:pPr>
              <a:lnSpc>
                <a:spcPct val="120000"/>
              </a:lnSpc>
              <a:spcAft>
                <a:spcPct val="20000"/>
              </a:spcAft>
            </a:pPr>
            <a:r>
              <a:rPr lang="el-GR" sz="2800">
                <a:solidFill>
                  <a:schemeClr val="accent2"/>
                </a:solidFill>
                <a:latin typeface="Arial" charset="0"/>
              </a:rPr>
              <a:t>Άνω και κάτω διδύμια:</a:t>
            </a:r>
            <a:r>
              <a:rPr lang="el-GR" sz="2800">
                <a:solidFill>
                  <a:schemeClr val="bg1"/>
                </a:solidFill>
                <a:latin typeface="Arial" charset="0"/>
              </a:rPr>
              <a:t> Ολοκληρώνουν οπτική και ακουστική πληροφορία</a:t>
            </a:r>
          </a:p>
          <a:p>
            <a:pPr>
              <a:lnSpc>
                <a:spcPct val="120000"/>
              </a:lnSpc>
              <a:spcAft>
                <a:spcPct val="20000"/>
              </a:spcAft>
            </a:pPr>
            <a:r>
              <a:rPr lang="el-GR" sz="2800">
                <a:solidFill>
                  <a:srgbClr val="FF0000"/>
                </a:solidFill>
                <a:latin typeface="Arial" charset="0"/>
              </a:rPr>
              <a:t>Ερυθρός πυρήνας:</a:t>
            </a:r>
            <a:r>
              <a:rPr lang="el-GR" sz="2800">
                <a:solidFill>
                  <a:schemeClr val="bg1"/>
                </a:solidFill>
                <a:latin typeface="Arial" charset="0"/>
              </a:rPr>
              <a:t> ελέγχει τον τόνο των μυών και την θέση των άκρων </a:t>
            </a:r>
          </a:p>
          <a:p>
            <a:pPr>
              <a:lnSpc>
                <a:spcPct val="120000"/>
              </a:lnSpc>
              <a:spcAft>
                <a:spcPct val="20000"/>
              </a:spcAft>
            </a:pPr>
            <a:r>
              <a:rPr lang="el-GR" sz="2800">
                <a:solidFill>
                  <a:schemeClr val="accent2"/>
                </a:solidFill>
                <a:latin typeface="Arial" charset="0"/>
              </a:rPr>
              <a:t>Μέλανα ουσία:</a:t>
            </a:r>
            <a:r>
              <a:rPr lang="el-GR" sz="2800">
                <a:solidFill>
                  <a:schemeClr val="bg1"/>
                </a:solidFill>
                <a:latin typeface="Arial" charset="0"/>
              </a:rPr>
              <a:t> Ελέγχει την δραστηριότητα των βασικών γαγγλίων</a:t>
            </a:r>
          </a:p>
          <a:p>
            <a:pPr>
              <a:lnSpc>
                <a:spcPct val="120000"/>
              </a:lnSpc>
              <a:spcAft>
                <a:spcPct val="20000"/>
              </a:spcAft>
            </a:pPr>
            <a:r>
              <a:rPr lang="el-GR" sz="2800">
                <a:solidFill>
                  <a:srgbClr val="FF0000"/>
                </a:solidFill>
                <a:latin typeface="Arial" charset="0"/>
              </a:rPr>
              <a:t>Δικτυωτό σχηματισμό</a:t>
            </a:r>
            <a:r>
              <a:rPr lang="el-GR" sz="2800">
                <a:solidFill>
                  <a:schemeClr val="bg1"/>
                </a:solidFill>
                <a:latin typeface="Arial" charset="0"/>
              </a:rPr>
              <a:t>: Σύστημα ενεργοποίησης του δικτυωτού σχηματισμού</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ctrTitle"/>
          </p:nvPr>
        </p:nvSpPr>
        <p:spPr/>
        <p:txBody>
          <a:bodyPr/>
          <a:lstStyle/>
          <a:p>
            <a:r>
              <a:rPr lang="el-GR">
                <a:solidFill>
                  <a:schemeClr val="bg1"/>
                </a:solidFill>
                <a:latin typeface="Arial" charset="0"/>
              </a:rPr>
              <a:t>Ο ΔΙΕΓΚΕΦΑΛΟΣ</a:t>
            </a:r>
          </a:p>
        </p:txBody>
      </p:sp>
      <p:sp>
        <p:nvSpPr>
          <p:cNvPr id="265221" name="Rectangle 5"/>
          <p:cNvSpPr>
            <a:spLocks noGrp="1" noChangeArrowheads="1"/>
          </p:cNvSpPr>
          <p:nvPr>
            <p:ph type="subTitle" idx="1"/>
          </p:nvPr>
        </p:nvSpPr>
        <p:spPr/>
        <p:txBody>
          <a:bodyPr/>
          <a:lstStyle/>
          <a:p>
            <a:r>
              <a:rPr lang="el-GR">
                <a:solidFill>
                  <a:schemeClr val="bg1"/>
                </a:solidFill>
                <a:latin typeface="Arial" charset="0"/>
              </a:rPr>
              <a:t>Θάλαμος και υποθάλαμος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115888"/>
            <a:ext cx="8229600" cy="1143000"/>
          </a:xfrm>
        </p:spPr>
        <p:txBody>
          <a:bodyPr/>
          <a:lstStyle/>
          <a:p>
            <a:r>
              <a:rPr lang="el-GR" sz="3600">
                <a:solidFill>
                  <a:srgbClr val="FFFF00"/>
                </a:solidFill>
                <a:latin typeface="Arial" charset="0"/>
              </a:rPr>
              <a:t>Μηχανισμοί ανάπτυξης του εγκεφάλου</a:t>
            </a:r>
          </a:p>
        </p:txBody>
      </p:sp>
      <p:sp>
        <p:nvSpPr>
          <p:cNvPr id="307203" name="Rectangle 3"/>
          <p:cNvSpPr>
            <a:spLocks noGrp="1" noChangeArrowheads="1"/>
          </p:cNvSpPr>
          <p:nvPr>
            <p:ph type="body" sz="half" idx="2"/>
          </p:nvPr>
        </p:nvSpPr>
        <p:spPr>
          <a:xfrm>
            <a:off x="4572000" y="1341438"/>
            <a:ext cx="4572000" cy="5040312"/>
          </a:xfrm>
        </p:spPr>
        <p:txBody>
          <a:bodyPr/>
          <a:lstStyle/>
          <a:p>
            <a:pPr marL="0" indent="0">
              <a:lnSpc>
                <a:spcPct val="120000"/>
              </a:lnSpc>
              <a:buFontTx/>
              <a:buNone/>
            </a:pPr>
            <a:r>
              <a:rPr lang="el-GR" sz="2400">
                <a:solidFill>
                  <a:schemeClr val="bg1"/>
                </a:solidFill>
                <a:latin typeface="Arial" charset="0"/>
              </a:rPr>
              <a:t>Στον εγκέφαλο, οι νευρώνες παράγονται σε δύο στάδια και με δύο τρόπους κυτταρικής διαίρεσης. </a:t>
            </a:r>
          </a:p>
          <a:p>
            <a:pPr marL="0" indent="0">
              <a:lnSpc>
                <a:spcPct val="120000"/>
              </a:lnSpc>
              <a:buFontTx/>
              <a:buNone/>
            </a:pPr>
            <a:r>
              <a:rPr lang="el-GR" sz="2400">
                <a:solidFill>
                  <a:schemeClr val="bg1"/>
                </a:solidFill>
                <a:latin typeface="Arial" charset="0"/>
              </a:rPr>
              <a:t>Πρώτον, προγονικά κύτταρα σχηματίζονται σε μια στενή ζώνη γύρω από την κοιλία του τελικού εγκεφάλου. Με συμμετρική κυτταρική διαίρεση, αυτή η κοιλιακή ζώνη αυξάνεται εκθετικά. </a:t>
            </a:r>
          </a:p>
        </p:txBody>
      </p:sp>
      <p:sp>
        <p:nvSpPr>
          <p:cNvPr id="307204" name="Text Box 4"/>
          <p:cNvSpPr txBox="1">
            <a:spLocks noChangeArrowheads="1"/>
          </p:cNvSpPr>
          <p:nvPr/>
        </p:nvSpPr>
        <p:spPr bwMode="auto">
          <a:xfrm>
            <a:off x="6359525" y="6416675"/>
            <a:ext cx="2668588"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Roth and Dicke 2005</a:t>
            </a:r>
            <a:endParaRPr lang="el-GR" sz="2000" b="1">
              <a:solidFill>
                <a:schemeClr val="bg1"/>
              </a:solidFill>
              <a:latin typeface="Arial" charset="0"/>
              <a:cs typeface="Arial" charset="0"/>
            </a:endParaRPr>
          </a:p>
        </p:txBody>
      </p:sp>
      <p:pic>
        <p:nvPicPr>
          <p:cNvPr id="307205" name="Picture 5"/>
          <p:cNvPicPr>
            <a:picLocks noChangeAspect="1" noChangeArrowheads="1"/>
          </p:cNvPicPr>
          <p:nvPr>
            <p:ph sz="half" idx="1"/>
          </p:nvPr>
        </p:nvPicPr>
        <p:blipFill>
          <a:blip r:embed="rId2" cstate="print"/>
          <a:srcRect/>
          <a:stretch>
            <a:fillRect/>
          </a:stretch>
        </p:blipFill>
        <p:spPr>
          <a:xfrm>
            <a:off x="255588" y="1628775"/>
            <a:ext cx="4316412" cy="4392613"/>
          </a:xfrm>
        </p:spPr>
      </p:pic>
      <p:sp>
        <p:nvSpPr>
          <p:cNvPr id="307206" name="Text Box 6"/>
          <p:cNvSpPr txBox="1">
            <a:spLocks noChangeArrowheads="1"/>
          </p:cNvSpPr>
          <p:nvPr/>
        </p:nvSpPr>
        <p:spPr bwMode="auto">
          <a:xfrm>
            <a:off x="1635125" y="6345238"/>
            <a:ext cx="1497013"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Rakic 2009</a:t>
            </a:r>
            <a:endParaRPr lang="el-GR" sz="20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TF_14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TF_1402"/>
          <p:cNvPicPr>
            <a:picLocks noChangeAspect="1" noChangeArrowheads="1"/>
          </p:cNvPicPr>
          <p:nvPr/>
        </p:nvPicPr>
        <p:blipFill>
          <a:blip r:embed="rId2" cstate="print"/>
          <a:srcRect/>
          <a:stretch>
            <a:fillRect/>
          </a:stretch>
        </p:blipFill>
        <p:spPr bwMode="auto">
          <a:xfrm>
            <a:off x="1371600" y="0"/>
            <a:ext cx="7772400" cy="6858000"/>
          </a:xfrm>
          <a:prstGeom prst="rect">
            <a:avLst/>
          </a:prstGeom>
          <a:noFill/>
        </p:spPr>
      </p:pic>
      <p:sp>
        <p:nvSpPr>
          <p:cNvPr id="233475" name="Rectangle 3"/>
          <p:cNvSpPr>
            <a:spLocks noChangeArrowheads="1"/>
          </p:cNvSpPr>
          <p:nvPr/>
        </p:nvSpPr>
        <p:spPr bwMode="auto">
          <a:xfrm>
            <a:off x="0" y="-26988"/>
            <a:ext cx="4140200" cy="7026276"/>
          </a:xfrm>
          <a:prstGeom prst="rect">
            <a:avLst/>
          </a:prstGeom>
          <a:solidFill>
            <a:schemeClr val="bg1"/>
          </a:solidFill>
          <a:ln w="9525">
            <a:noFill/>
            <a:miter lim="800000"/>
            <a:headEnd/>
            <a:tailEnd/>
          </a:ln>
          <a:effectLst/>
        </p:spPr>
        <p:txBody>
          <a:bodyPr>
            <a:spAutoFit/>
          </a:bodyPr>
          <a:lstStyle/>
          <a:p>
            <a:pPr>
              <a:lnSpc>
                <a:spcPct val="130000"/>
              </a:lnSpc>
            </a:pPr>
            <a:r>
              <a:rPr lang="el-GR" sz="2500" b="1">
                <a:latin typeface="Arial" charset="0"/>
              </a:rPr>
              <a:t>Ο θάλαμος</a:t>
            </a:r>
            <a:r>
              <a:rPr lang="el-GR" sz="2500">
                <a:latin typeface="Arial" charset="0"/>
              </a:rPr>
              <a:t> είναι μια συνάθροιση αρκετά μεγάλων πυρήνων που λειτουργούν ως συναπτικοί σταθμοί μεταβίβασης και σημαντικά κέντρα ανάλυσης, επεξεργασίας και ενδεχομένως τροποποίησης των περισσοτέρων πληροφοριών που αποστέλλονται από τα αισθητήρια όργανα προς το φλοιό</a:t>
            </a:r>
            <a:endParaRPr lang="en-US" sz="250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TF_1415A"/>
          <p:cNvPicPr>
            <a:picLocks noChangeAspect="1" noChangeArrowheads="1"/>
          </p:cNvPicPr>
          <p:nvPr/>
        </p:nvPicPr>
        <p:blipFill>
          <a:blip r:embed="rId2" cstate="print"/>
          <a:srcRect/>
          <a:stretch>
            <a:fillRect/>
          </a:stretch>
        </p:blipFill>
        <p:spPr bwMode="auto">
          <a:xfrm>
            <a:off x="0" y="163513"/>
            <a:ext cx="9144000" cy="6530975"/>
          </a:xfrm>
          <a:prstGeom prst="rect">
            <a:avLst/>
          </a:prstGeom>
          <a:noFill/>
        </p:spPr>
      </p:pic>
      <p:sp>
        <p:nvSpPr>
          <p:cNvPr id="234499" name="Text Box 3"/>
          <p:cNvSpPr txBox="1">
            <a:spLocks noChangeArrowheads="1"/>
          </p:cNvSpPr>
          <p:nvPr/>
        </p:nvSpPr>
        <p:spPr bwMode="auto">
          <a:xfrm>
            <a:off x="76200" y="376238"/>
            <a:ext cx="5287963" cy="1917700"/>
          </a:xfrm>
          <a:prstGeom prst="rect">
            <a:avLst/>
          </a:prstGeom>
          <a:solidFill>
            <a:schemeClr val="bg1"/>
          </a:solidFill>
          <a:ln w="9525">
            <a:noFill/>
            <a:miter lim="800000"/>
            <a:headEnd/>
            <a:tailEnd/>
          </a:ln>
          <a:effectLst/>
        </p:spPr>
        <p:txBody>
          <a:bodyPr>
            <a:spAutoFit/>
          </a:bodyPr>
          <a:lstStyle/>
          <a:p>
            <a:r>
              <a:rPr lang="el-GR" b="1">
                <a:latin typeface="Arial" charset="0"/>
                <a:hlinkClick r:id="rId3" action="ppaction://hlinkfile"/>
              </a:rPr>
              <a:t>Ο υποθάλαμος</a:t>
            </a:r>
            <a:r>
              <a:rPr lang="el-GR">
                <a:latin typeface="Arial" charset="0"/>
                <a:hlinkClick r:id="rId3" action="ppaction://hlinkfile"/>
              </a:rPr>
              <a:t> </a:t>
            </a:r>
            <a:r>
              <a:rPr lang="el-GR">
                <a:latin typeface="Arial" charset="0"/>
              </a:rPr>
              <a:t>βρίσκεται κάτω από το θάλαμο, συνδέεται με ένα λεπτό μίσχο με την υπόφυση.  Αντιστοιχεί σε μικρότερο από το 1% του συνολικού βάρους του εγκεφάλου.</a:t>
            </a:r>
          </a:p>
        </p:txBody>
      </p:sp>
      <p:sp>
        <p:nvSpPr>
          <p:cNvPr id="234500" name="Rectangle 4"/>
          <p:cNvSpPr>
            <a:spLocks noChangeArrowheads="1"/>
          </p:cNvSpPr>
          <p:nvPr/>
        </p:nvSpPr>
        <p:spPr bwMode="auto">
          <a:xfrm>
            <a:off x="76200" y="2492375"/>
            <a:ext cx="3505200" cy="4060825"/>
          </a:xfrm>
          <a:prstGeom prst="rect">
            <a:avLst/>
          </a:prstGeom>
          <a:noFill/>
          <a:ln w="9525">
            <a:noFill/>
            <a:miter lim="800000"/>
            <a:headEnd/>
            <a:tailEnd/>
          </a:ln>
          <a:effectLst/>
        </p:spPr>
        <p:txBody>
          <a:bodyPr>
            <a:spAutoFit/>
          </a:bodyPr>
          <a:lstStyle/>
          <a:p>
            <a:pPr marL="457200" indent="-457200">
              <a:spcBef>
                <a:spcPct val="50000"/>
              </a:spcBef>
            </a:pPr>
            <a:r>
              <a:rPr lang="el-GR" sz="2600">
                <a:latin typeface="Arial" charset="0"/>
              </a:rPr>
              <a:t>Ελέγχει:</a:t>
            </a:r>
          </a:p>
          <a:p>
            <a:pPr marL="457200" indent="-457200">
              <a:spcBef>
                <a:spcPct val="50000"/>
              </a:spcBef>
              <a:buFontTx/>
              <a:buAutoNum type="arabicPeriod"/>
            </a:pPr>
            <a:r>
              <a:rPr lang="el-GR" sz="2600">
                <a:latin typeface="Arial" charset="0"/>
              </a:rPr>
              <a:t>Την ομοιόσταση του εσωτερικού περιβάλλοντος</a:t>
            </a:r>
          </a:p>
          <a:p>
            <a:pPr marL="457200" indent="-457200">
              <a:spcBef>
                <a:spcPct val="50000"/>
              </a:spcBef>
              <a:buFontTx/>
              <a:buAutoNum type="arabicPeriod"/>
            </a:pPr>
            <a:r>
              <a:rPr lang="el-GR" sz="2600">
                <a:latin typeface="Arial" charset="0"/>
              </a:rPr>
              <a:t>Τους μηχανισμούς αυτοσυντήρησης (πρόσληψη τροφής, αναπαραγωγή)</a:t>
            </a:r>
            <a:endParaRPr lang="en-US" sz="26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basal gaglia thalamus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7342" name="Rectangle 14"/>
          <p:cNvSpPr>
            <a:spLocks noChangeArrowheads="1"/>
          </p:cNvSpPr>
          <p:nvPr/>
        </p:nvSpPr>
        <p:spPr bwMode="auto">
          <a:xfrm>
            <a:off x="611188" y="0"/>
            <a:ext cx="576262" cy="692150"/>
          </a:xfrm>
          <a:prstGeom prst="rect">
            <a:avLst/>
          </a:prstGeom>
          <a:solidFill>
            <a:schemeClr val="bg1"/>
          </a:solidFill>
          <a:ln w="9525">
            <a:solidFill>
              <a:schemeClr val="bg1"/>
            </a:solidFill>
            <a:miter lim="800000"/>
            <a:headEnd/>
            <a:tailEnd/>
          </a:ln>
          <a:effectLst/>
        </p:spPr>
        <p:txBody>
          <a:bodyPr wrap="none" anchor="ctr"/>
          <a:lstStyle/>
          <a:p>
            <a:endParaRPr lang="el-GR"/>
          </a:p>
        </p:txBody>
      </p:sp>
      <p:grpSp>
        <p:nvGrpSpPr>
          <p:cNvPr id="227348" name="Group 20"/>
          <p:cNvGrpSpPr>
            <a:grpSpLocks/>
          </p:cNvGrpSpPr>
          <p:nvPr/>
        </p:nvGrpSpPr>
        <p:grpSpPr bwMode="auto">
          <a:xfrm>
            <a:off x="280988" y="793750"/>
            <a:ext cx="8683625" cy="5730875"/>
            <a:chOff x="158" y="500"/>
            <a:chExt cx="5470" cy="3610"/>
          </a:xfrm>
        </p:grpSpPr>
        <p:sp>
          <p:nvSpPr>
            <p:cNvPr id="227335" name="Text Box 7"/>
            <p:cNvSpPr txBox="1">
              <a:spLocks noChangeArrowheads="1"/>
            </p:cNvSpPr>
            <p:nvPr/>
          </p:nvSpPr>
          <p:spPr bwMode="auto">
            <a:xfrm>
              <a:off x="748" y="500"/>
              <a:ext cx="4880" cy="442"/>
            </a:xfrm>
            <a:prstGeom prst="rect">
              <a:avLst/>
            </a:prstGeom>
            <a:solidFill>
              <a:schemeClr val="bg1"/>
            </a:solidFill>
            <a:ln w="9525">
              <a:noFill/>
              <a:miter lim="800000"/>
              <a:headEnd/>
              <a:tailEnd/>
            </a:ln>
            <a:effectLst/>
          </p:spPr>
          <p:txBody>
            <a:bodyPr wrap="none">
              <a:spAutoFit/>
            </a:bodyPr>
            <a:lstStyle/>
            <a:p>
              <a:r>
                <a:rPr lang="el-GR" sz="4000" b="1">
                  <a:latin typeface="Arial" charset="0"/>
                </a:rPr>
                <a:t>ΒΑΣΙΚΑ  ΓΑΓΓΛΙΑ &amp; ΘΑΛΑΜΟΣ</a:t>
              </a:r>
            </a:p>
          </p:txBody>
        </p:sp>
        <p:grpSp>
          <p:nvGrpSpPr>
            <p:cNvPr id="227347" name="Group 19"/>
            <p:cNvGrpSpPr>
              <a:grpSpLocks/>
            </p:cNvGrpSpPr>
            <p:nvPr/>
          </p:nvGrpSpPr>
          <p:grpSpPr bwMode="auto">
            <a:xfrm>
              <a:off x="158" y="1034"/>
              <a:ext cx="5444" cy="3076"/>
              <a:chOff x="158" y="1034"/>
              <a:chExt cx="5444" cy="3076"/>
            </a:xfrm>
          </p:grpSpPr>
          <p:sp>
            <p:nvSpPr>
              <p:cNvPr id="227332" name="Text Box 4"/>
              <p:cNvSpPr txBox="1">
                <a:spLocks noChangeArrowheads="1"/>
              </p:cNvSpPr>
              <p:nvPr/>
            </p:nvSpPr>
            <p:spPr bwMode="auto">
              <a:xfrm>
                <a:off x="2971" y="1034"/>
                <a:ext cx="1087" cy="333"/>
              </a:xfrm>
              <a:prstGeom prst="rect">
                <a:avLst/>
              </a:prstGeom>
              <a:solidFill>
                <a:schemeClr val="bg1"/>
              </a:solidFill>
              <a:ln w="9525">
                <a:solidFill>
                  <a:schemeClr val="tx1"/>
                </a:solidFill>
                <a:miter lim="800000"/>
                <a:headEnd/>
                <a:tailEnd/>
              </a:ln>
              <a:effectLst/>
            </p:spPr>
            <p:txBody>
              <a:bodyPr wrap="none">
                <a:spAutoFit/>
              </a:bodyPr>
              <a:lstStyle/>
              <a:p>
                <a:r>
                  <a:rPr lang="el-GR" sz="2800" b="1">
                    <a:latin typeface="Arial" charset="0"/>
                  </a:rPr>
                  <a:t>Θάλαμος</a:t>
                </a:r>
              </a:p>
            </p:txBody>
          </p:sp>
          <p:sp>
            <p:nvSpPr>
              <p:cNvPr id="227337" name="Text Box 9"/>
              <p:cNvSpPr txBox="1">
                <a:spLocks noChangeArrowheads="1"/>
              </p:cNvSpPr>
              <p:nvPr/>
            </p:nvSpPr>
            <p:spPr bwMode="auto">
              <a:xfrm>
                <a:off x="3786" y="1755"/>
                <a:ext cx="1577" cy="404"/>
              </a:xfrm>
              <a:prstGeom prst="rect">
                <a:avLst/>
              </a:prstGeom>
              <a:solidFill>
                <a:schemeClr val="bg1"/>
              </a:solidFill>
              <a:ln w="9525">
                <a:noFill/>
                <a:miter lim="800000"/>
                <a:headEnd/>
                <a:tailEnd/>
              </a:ln>
              <a:effectLst/>
            </p:spPr>
            <p:txBody>
              <a:bodyPr wrap="none">
                <a:spAutoFit/>
              </a:bodyPr>
              <a:lstStyle/>
              <a:p>
                <a:pPr algn="ctr"/>
                <a:r>
                  <a:rPr lang="el-GR" sz="1800" b="1">
                    <a:latin typeface="Arial" charset="0"/>
                  </a:rPr>
                  <a:t>Ουρά</a:t>
                </a:r>
              </a:p>
              <a:p>
                <a:pPr algn="ctr"/>
                <a:r>
                  <a:rPr lang="el-GR" sz="1800" b="1">
                    <a:latin typeface="Arial" charset="0"/>
                  </a:rPr>
                  <a:t>Κερκοφόρου πυρήνα</a:t>
                </a:r>
              </a:p>
            </p:txBody>
          </p:sp>
          <p:sp>
            <p:nvSpPr>
              <p:cNvPr id="227338" name="Text Box 10"/>
              <p:cNvSpPr txBox="1">
                <a:spLocks noChangeArrowheads="1"/>
              </p:cNvSpPr>
              <p:nvPr/>
            </p:nvSpPr>
            <p:spPr bwMode="auto">
              <a:xfrm>
                <a:off x="158" y="1525"/>
                <a:ext cx="1089" cy="826"/>
              </a:xfrm>
              <a:prstGeom prst="rect">
                <a:avLst/>
              </a:prstGeom>
              <a:solidFill>
                <a:schemeClr val="bg1"/>
              </a:solidFill>
              <a:ln w="9525">
                <a:noFill/>
                <a:miter lim="800000"/>
                <a:headEnd/>
                <a:tailEnd/>
              </a:ln>
              <a:effectLst/>
            </p:spPr>
            <p:txBody>
              <a:bodyPr>
                <a:spAutoFit/>
              </a:bodyPr>
              <a:lstStyle/>
              <a:p>
                <a:pPr algn="ctr"/>
                <a:endParaRPr lang="el-GR" sz="2000" b="1">
                  <a:latin typeface="Arial" charset="0"/>
                </a:endParaRPr>
              </a:p>
              <a:p>
                <a:pPr algn="ctr"/>
                <a:endParaRPr lang="el-GR" sz="2000" b="1">
                  <a:latin typeface="Arial" charset="0"/>
                </a:endParaRPr>
              </a:p>
              <a:p>
                <a:pPr algn="ctr"/>
                <a:endParaRPr lang="el-GR" sz="2000" b="1">
                  <a:latin typeface="Arial" charset="0"/>
                </a:endParaRPr>
              </a:p>
              <a:p>
                <a:pPr algn="ctr"/>
                <a:endParaRPr lang="el-GR" sz="2000" b="1">
                  <a:latin typeface="Arial" charset="0"/>
                </a:endParaRPr>
              </a:p>
            </p:txBody>
          </p:sp>
          <p:sp>
            <p:nvSpPr>
              <p:cNvPr id="227340" name="Rectangle 12"/>
              <p:cNvSpPr>
                <a:spLocks noChangeArrowheads="1"/>
              </p:cNvSpPr>
              <p:nvPr/>
            </p:nvSpPr>
            <p:spPr bwMode="auto">
              <a:xfrm>
                <a:off x="975" y="2115"/>
                <a:ext cx="454" cy="725"/>
              </a:xfrm>
              <a:prstGeom prst="rect">
                <a:avLst/>
              </a:prstGeom>
              <a:solidFill>
                <a:schemeClr val="bg1"/>
              </a:solidFill>
              <a:ln w="9525">
                <a:solidFill>
                  <a:schemeClr val="bg1"/>
                </a:solidFill>
                <a:miter lim="800000"/>
                <a:headEnd/>
                <a:tailEnd/>
              </a:ln>
              <a:effectLst/>
            </p:spPr>
            <p:txBody>
              <a:bodyPr wrap="none" anchor="ctr"/>
              <a:lstStyle/>
              <a:p>
                <a:endParaRPr lang="el-GR"/>
              </a:p>
            </p:txBody>
          </p:sp>
          <p:sp>
            <p:nvSpPr>
              <p:cNvPr id="227341" name="Rectangle 13"/>
              <p:cNvSpPr>
                <a:spLocks noChangeArrowheads="1"/>
              </p:cNvSpPr>
              <p:nvPr/>
            </p:nvSpPr>
            <p:spPr bwMode="auto">
              <a:xfrm>
                <a:off x="4059" y="3884"/>
                <a:ext cx="1089" cy="226"/>
              </a:xfrm>
              <a:prstGeom prst="rect">
                <a:avLst/>
              </a:prstGeom>
              <a:solidFill>
                <a:schemeClr val="bg1"/>
              </a:solidFill>
              <a:ln w="9525">
                <a:solidFill>
                  <a:schemeClr val="bg1"/>
                </a:solidFill>
                <a:miter lim="800000"/>
                <a:headEnd/>
                <a:tailEnd/>
              </a:ln>
              <a:effectLst/>
            </p:spPr>
            <p:txBody>
              <a:bodyPr wrap="none" anchor="ctr"/>
              <a:lstStyle/>
              <a:p>
                <a:endParaRPr lang="el-GR"/>
              </a:p>
            </p:txBody>
          </p:sp>
          <p:sp>
            <p:nvSpPr>
              <p:cNvPr id="227343" name="Text Box 15"/>
              <p:cNvSpPr txBox="1">
                <a:spLocks noChangeArrowheads="1"/>
              </p:cNvSpPr>
              <p:nvPr/>
            </p:nvSpPr>
            <p:spPr bwMode="auto">
              <a:xfrm>
                <a:off x="4298" y="2474"/>
                <a:ext cx="1304" cy="826"/>
              </a:xfrm>
              <a:prstGeom prst="rect">
                <a:avLst/>
              </a:prstGeom>
              <a:noFill/>
              <a:ln w="9525">
                <a:noFill/>
                <a:miter lim="800000"/>
                <a:headEnd/>
                <a:tailEnd/>
              </a:ln>
              <a:effectLst/>
            </p:spPr>
            <p:txBody>
              <a:bodyPr wrap="none">
                <a:spAutoFit/>
              </a:bodyPr>
              <a:lstStyle/>
              <a:p>
                <a:r>
                  <a:rPr lang="el-GR" sz="2000" b="1">
                    <a:latin typeface="Arial" charset="0"/>
                  </a:rPr>
                  <a:t>Κερκοφόρος </a:t>
                </a:r>
              </a:p>
              <a:p>
                <a:r>
                  <a:rPr lang="el-GR" sz="2000" b="1">
                    <a:latin typeface="Arial" charset="0"/>
                  </a:rPr>
                  <a:t>Πυρήνας +</a:t>
                </a:r>
              </a:p>
              <a:p>
                <a:r>
                  <a:rPr lang="el-GR" sz="2000" b="1">
                    <a:latin typeface="Arial" charset="0"/>
                  </a:rPr>
                  <a:t>Κέλυφος+</a:t>
                </a:r>
              </a:p>
              <a:p>
                <a:r>
                  <a:rPr lang="el-GR" sz="2000" b="1">
                    <a:latin typeface="Arial" charset="0"/>
                  </a:rPr>
                  <a:t>Ραβδωτό σώμα</a:t>
                </a:r>
              </a:p>
            </p:txBody>
          </p:sp>
          <p:sp>
            <p:nvSpPr>
              <p:cNvPr id="227344" name="Text Box 16"/>
              <p:cNvSpPr txBox="1">
                <a:spLocks noChangeArrowheads="1"/>
              </p:cNvSpPr>
              <p:nvPr/>
            </p:nvSpPr>
            <p:spPr bwMode="auto">
              <a:xfrm>
                <a:off x="1287" y="3715"/>
                <a:ext cx="1049" cy="329"/>
              </a:xfrm>
              <a:prstGeom prst="rect">
                <a:avLst/>
              </a:prstGeom>
              <a:solidFill>
                <a:schemeClr val="bg1"/>
              </a:solidFill>
              <a:ln w="3175">
                <a:solidFill>
                  <a:schemeClr val="tx1"/>
                </a:solidFill>
                <a:miter lim="800000"/>
                <a:headEnd/>
                <a:tailEnd/>
              </a:ln>
              <a:effectLst/>
            </p:spPr>
            <p:txBody>
              <a:bodyPr wrap="none">
                <a:spAutoFit/>
              </a:bodyPr>
              <a:lstStyle/>
              <a:p>
                <a:r>
                  <a:rPr lang="el-GR" sz="2800" b="1">
                    <a:latin typeface="Arial" charset="0"/>
                  </a:rPr>
                  <a:t>Κέλυφος</a:t>
                </a:r>
              </a:p>
            </p:txBody>
          </p:sp>
          <p:sp>
            <p:nvSpPr>
              <p:cNvPr id="227336" name="Text Box 8"/>
              <p:cNvSpPr txBox="1">
                <a:spLocks noChangeArrowheads="1"/>
              </p:cNvSpPr>
              <p:nvPr/>
            </p:nvSpPr>
            <p:spPr bwMode="auto">
              <a:xfrm>
                <a:off x="385" y="2296"/>
                <a:ext cx="997" cy="577"/>
              </a:xfrm>
              <a:prstGeom prst="rect">
                <a:avLst/>
              </a:prstGeom>
              <a:solidFill>
                <a:schemeClr val="bg1"/>
              </a:solidFill>
              <a:ln w="9525">
                <a:noFill/>
                <a:miter lim="800000"/>
                <a:headEnd/>
                <a:tailEnd/>
              </a:ln>
              <a:effectLst/>
            </p:spPr>
            <p:txBody>
              <a:bodyPr wrap="none">
                <a:spAutoFit/>
              </a:bodyPr>
              <a:lstStyle/>
              <a:p>
                <a:pPr algn="ctr"/>
                <a:r>
                  <a:rPr lang="el-GR" sz="1800" b="1">
                    <a:latin typeface="Arial" charset="0"/>
                  </a:rPr>
                  <a:t>Κεφαλή</a:t>
                </a:r>
              </a:p>
              <a:p>
                <a:pPr algn="ctr"/>
                <a:r>
                  <a:rPr lang="el-GR" sz="1800" b="1">
                    <a:latin typeface="Arial" charset="0"/>
                  </a:rPr>
                  <a:t>Κερκοφόρου</a:t>
                </a:r>
              </a:p>
              <a:p>
                <a:pPr algn="ctr"/>
                <a:r>
                  <a:rPr lang="el-GR" sz="1800" b="1">
                    <a:latin typeface="Arial" charset="0"/>
                  </a:rPr>
                  <a:t>πυρήνα</a:t>
                </a:r>
              </a:p>
            </p:txBody>
          </p:sp>
          <p:sp>
            <p:nvSpPr>
              <p:cNvPr id="227345" name="Rectangle 17"/>
              <p:cNvSpPr>
                <a:spLocks noChangeArrowheads="1"/>
              </p:cNvSpPr>
              <p:nvPr/>
            </p:nvSpPr>
            <p:spPr bwMode="auto">
              <a:xfrm>
                <a:off x="204" y="2160"/>
                <a:ext cx="227" cy="408"/>
              </a:xfrm>
              <a:prstGeom prst="rect">
                <a:avLst/>
              </a:prstGeom>
              <a:solidFill>
                <a:schemeClr val="bg1"/>
              </a:solidFill>
              <a:ln w="9525">
                <a:noFill/>
                <a:miter lim="800000"/>
                <a:headEnd/>
                <a:tailEnd/>
              </a:ln>
              <a:effectLst/>
            </p:spPr>
            <p:txBody>
              <a:bodyPr wrap="none" anchor="ctr"/>
              <a:lstStyle/>
              <a:p>
                <a:endParaRPr lang="el-GR"/>
              </a:p>
            </p:txBody>
          </p:sp>
          <p:sp>
            <p:nvSpPr>
              <p:cNvPr id="227346" name="Rectangle 18"/>
              <p:cNvSpPr>
                <a:spLocks noChangeArrowheads="1"/>
              </p:cNvSpPr>
              <p:nvPr/>
            </p:nvSpPr>
            <p:spPr bwMode="auto">
              <a:xfrm>
                <a:off x="431" y="2840"/>
                <a:ext cx="317" cy="590"/>
              </a:xfrm>
              <a:prstGeom prst="rect">
                <a:avLst/>
              </a:prstGeom>
              <a:solidFill>
                <a:schemeClr val="bg1"/>
              </a:solidFill>
              <a:ln w="9525">
                <a:noFill/>
                <a:miter lim="800000"/>
                <a:headEnd/>
                <a:tailEnd/>
              </a:ln>
              <a:effectLst/>
            </p:spPr>
            <p:txBody>
              <a:bodyPr wrap="none" anchor="ctr"/>
              <a:lstStyle/>
              <a:p>
                <a:endParaRPr lang="el-GR"/>
              </a:p>
            </p:txBody>
          </p:sp>
          <p:sp>
            <p:nvSpPr>
              <p:cNvPr id="227331" name="Text Box 3"/>
              <p:cNvSpPr txBox="1">
                <a:spLocks noChangeArrowheads="1"/>
              </p:cNvSpPr>
              <p:nvPr/>
            </p:nvSpPr>
            <p:spPr bwMode="auto">
              <a:xfrm>
                <a:off x="1202" y="1344"/>
                <a:ext cx="1053" cy="333"/>
              </a:xfrm>
              <a:prstGeom prst="rect">
                <a:avLst/>
              </a:prstGeom>
              <a:solidFill>
                <a:schemeClr val="bg1"/>
              </a:solidFill>
              <a:ln w="9525">
                <a:solidFill>
                  <a:schemeClr val="tx1"/>
                </a:solidFill>
                <a:miter lim="800000"/>
                <a:headEnd/>
                <a:tailEnd/>
              </a:ln>
              <a:effectLst/>
            </p:spPr>
            <p:txBody>
              <a:bodyPr wrap="none">
                <a:spAutoFit/>
              </a:bodyPr>
              <a:lstStyle/>
              <a:p>
                <a:r>
                  <a:rPr lang="el-GR" sz="2800" b="1">
                    <a:latin typeface="Arial" charset="0"/>
                  </a:rPr>
                  <a:t>Κέλυφος</a:t>
                </a:r>
              </a:p>
            </p:txBody>
          </p:sp>
          <p:sp>
            <p:nvSpPr>
              <p:cNvPr id="227334" name="Text Box 6"/>
              <p:cNvSpPr txBox="1">
                <a:spLocks noChangeArrowheads="1"/>
              </p:cNvSpPr>
              <p:nvPr/>
            </p:nvSpPr>
            <p:spPr bwMode="auto">
              <a:xfrm>
                <a:off x="374" y="3415"/>
                <a:ext cx="895" cy="604"/>
              </a:xfrm>
              <a:prstGeom prst="rect">
                <a:avLst/>
              </a:prstGeom>
              <a:solidFill>
                <a:schemeClr val="bg1"/>
              </a:solidFill>
              <a:ln w="12700">
                <a:solidFill>
                  <a:schemeClr val="tx1"/>
                </a:solidFill>
                <a:miter lim="800000"/>
                <a:headEnd/>
                <a:tailEnd/>
              </a:ln>
              <a:effectLst/>
            </p:spPr>
            <p:txBody>
              <a:bodyPr wrap="none">
                <a:spAutoFit/>
              </a:bodyPr>
              <a:lstStyle/>
              <a:p>
                <a:pPr algn="ctr"/>
                <a:r>
                  <a:rPr lang="el-GR" sz="2800" b="1">
                    <a:latin typeface="Arial" charset="0"/>
                  </a:rPr>
                  <a:t>Ωχρά </a:t>
                </a:r>
              </a:p>
              <a:p>
                <a:pPr algn="ctr"/>
                <a:r>
                  <a:rPr lang="el-GR" sz="2800" b="1">
                    <a:latin typeface="Arial" charset="0"/>
                  </a:rPr>
                  <a:t>Σφαίρα</a:t>
                </a:r>
              </a:p>
            </p:txBody>
          </p:sp>
          <p:sp>
            <p:nvSpPr>
              <p:cNvPr id="227333" name="Text Box 5"/>
              <p:cNvSpPr txBox="1">
                <a:spLocks noChangeArrowheads="1"/>
              </p:cNvSpPr>
              <p:nvPr/>
            </p:nvSpPr>
            <p:spPr bwMode="auto">
              <a:xfrm>
                <a:off x="4105" y="3595"/>
                <a:ext cx="1212" cy="333"/>
              </a:xfrm>
              <a:prstGeom prst="rect">
                <a:avLst/>
              </a:prstGeom>
              <a:solidFill>
                <a:schemeClr val="bg1"/>
              </a:solidFill>
              <a:ln w="9525">
                <a:solidFill>
                  <a:schemeClr val="tx1"/>
                </a:solidFill>
                <a:miter lim="800000"/>
                <a:headEnd/>
                <a:tailEnd/>
              </a:ln>
              <a:effectLst/>
            </p:spPr>
            <p:txBody>
              <a:bodyPr wrap="none">
                <a:spAutoFit/>
              </a:bodyPr>
              <a:lstStyle/>
              <a:p>
                <a:r>
                  <a:rPr lang="el-GR" sz="2800" b="1">
                    <a:latin typeface="Arial" charset="0"/>
                  </a:rPr>
                  <a:t>Αμυγδαλή</a:t>
                </a: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basal gaglia thalamu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8355" name="Text Box 3"/>
          <p:cNvSpPr txBox="1">
            <a:spLocks noChangeArrowheads="1"/>
          </p:cNvSpPr>
          <p:nvPr/>
        </p:nvSpPr>
        <p:spPr bwMode="auto">
          <a:xfrm>
            <a:off x="3549650" y="835025"/>
            <a:ext cx="1452563" cy="822325"/>
          </a:xfrm>
          <a:prstGeom prst="rect">
            <a:avLst/>
          </a:prstGeom>
          <a:noFill/>
          <a:ln w="9525">
            <a:noFill/>
            <a:miter lim="800000"/>
            <a:headEnd/>
            <a:tailEnd/>
          </a:ln>
          <a:effectLst/>
        </p:spPr>
        <p:txBody>
          <a:bodyPr wrap="none">
            <a:spAutoFit/>
          </a:bodyPr>
          <a:lstStyle/>
          <a:p>
            <a:pPr algn="ctr"/>
            <a:r>
              <a:rPr lang="el-GR" b="1">
                <a:latin typeface="Arial" charset="0"/>
              </a:rPr>
              <a:t>Ραχιαίο</a:t>
            </a:r>
          </a:p>
          <a:p>
            <a:pPr algn="ctr"/>
            <a:r>
              <a:rPr lang="el-GR" b="1">
                <a:latin typeface="Arial" charset="0"/>
              </a:rPr>
              <a:t>Κέλυφος</a:t>
            </a:r>
          </a:p>
        </p:txBody>
      </p:sp>
      <p:sp>
        <p:nvSpPr>
          <p:cNvPr id="228356" name="Text Box 4"/>
          <p:cNvSpPr txBox="1">
            <a:spLocks noChangeArrowheads="1"/>
          </p:cNvSpPr>
          <p:nvPr/>
        </p:nvSpPr>
        <p:spPr bwMode="auto">
          <a:xfrm>
            <a:off x="971550" y="3644900"/>
            <a:ext cx="1471613" cy="822325"/>
          </a:xfrm>
          <a:prstGeom prst="rect">
            <a:avLst/>
          </a:prstGeom>
          <a:noFill/>
          <a:ln w="9525">
            <a:noFill/>
            <a:miter lim="800000"/>
            <a:headEnd/>
            <a:tailEnd/>
          </a:ln>
          <a:effectLst/>
        </p:spPr>
        <p:txBody>
          <a:bodyPr wrap="none">
            <a:spAutoFit/>
          </a:bodyPr>
          <a:lstStyle/>
          <a:p>
            <a:pPr algn="ctr"/>
            <a:r>
              <a:rPr lang="el-GR" b="1">
                <a:latin typeface="Arial" charset="0"/>
              </a:rPr>
              <a:t>Κοιλιακό</a:t>
            </a:r>
          </a:p>
          <a:p>
            <a:pPr algn="ctr"/>
            <a:r>
              <a:rPr lang="el-GR" b="1">
                <a:latin typeface="Arial" charset="0"/>
              </a:rPr>
              <a:t>Κέλυφος</a:t>
            </a:r>
          </a:p>
        </p:txBody>
      </p:sp>
      <p:sp>
        <p:nvSpPr>
          <p:cNvPr id="228357" name="Text Box 5"/>
          <p:cNvSpPr txBox="1">
            <a:spLocks noChangeArrowheads="1"/>
          </p:cNvSpPr>
          <p:nvPr/>
        </p:nvSpPr>
        <p:spPr bwMode="auto">
          <a:xfrm>
            <a:off x="4932363" y="1989138"/>
            <a:ext cx="1644650" cy="822325"/>
          </a:xfrm>
          <a:prstGeom prst="rect">
            <a:avLst/>
          </a:prstGeom>
          <a:noFill/>
          <a:ln w="9525">
            <a:noFill/>
            <a:miter lim="800000"/>
            <a:headEnd/>
            <a:tailEnd/>
          </a:ln>
          <a:effectLst/>
        </p:spPr>
        <p:txBody>
          <a:bodyPr wrap="none">
            <a:spAutoFit/>
          </a:bodyPr>
          <a:lstStyle/>
          <a:p>
            <a:pPr algn="ctr"/>
            <a:r>
              <a:rPr lang="el-GR" b="1">
                <a:latin typeface="Arial" charset="0"/>
              </a:rPr>
              <a:t>Ραχιαία</a:t>
            </a:r>
          </a:p>
          <a:p>
            <a:pPr algn="ctr"/>
            <a:r>
              <a:rPr lang="el-GR" b="1">
                <a:latin typeface="Arial" charset="0"/>
              </a:rPr>
              <a:t>Ω. Σφαίρα</a:t>
            </a:r>
          </a:p>
        </p:txBody>
      </p:sp>
      <p:sp>
        <p:nvSpPr>
          <p:cNvPr id="228358" name="Text Box 6"/>
          <p:cNvSpPr txBox="1">
            <a:spLocks noChangeArrowheads="1"/>
          </p:cNvSpPr>
          <p:nvPr/>
        </p:nvSpPr>
        <p:spPr bwMode="auto">
          <a:xfrm>
            <a:off x="5651500" y="4076700"/>
            <a:ext cx="1644650" cy="822325"/>
          </a:xfrm>
          <a:prstGeom prst="rect">
            <a:avLst/>
          </a:prstGeom>
          <a:noFill/>
          <a:ln w="9525">
            <a:noFill/>
            <a:miter lim="800000"/>
            <a:headEnd/>
            <a:tailEnd/>
          </a:ln>
          <a:effectLst/>
        </p:spPr>
        <p:txBody>
          <a:bodyPr wrap="none">
            <a:spAutoFit/>
          </a:bodyPr>
          <a:lstStyle/>
          <a:p>
            <a:pPr algn="ctr"/>
            <a:r>
              <a:rPr lang="el-GR" b="1">
                <a:latin typeface="Arial" charset="0"/>
              </a:rPr>
              <a:t>Κοιλιακή</a:t>
            </a:r>
          </a:p>
          <a:p>
            <a:pPr algn="ctr"/>
            <a:r>
              <a:rPr lang="el-GR" b="1">
                <a:latin typeface="Arial" charset="0"/>
              </a:rPr>
              <a:t>Ω. Σφαίρα</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2987675" y="23813"/>
            <a:ext cx="3114675" cy="519112"/>
          </a:xfrm>
          <a:prstGeom prst="rect">
            <a:avLst/>
          </a:prstGeom>
          <a:noFill/>
          <a:ln w="9525">
            <a:noFill/>
            <a:miter lim="800000"/>
            <a:headEnd/>
            <a:tailEnd/>
          </a:ln>
          <a:effectLst/>
        </p:spPr>
        <p:txBody>
          <a:bodyPr wrap="none">
            <a:spAutoFit/>
          </a:bodyPr>
          <a:lstStyle/>
          <a:p>
            <a:r>
              <a:rPr lang="el-GR" sz="2800" b="1">
                <a:solidFill>
                  <a:srgbClr val="FFFF00"/>
                </a:solidFill>
                <a:latin typeface="Arial" charset="0"/>
              </a:rPr>
              <a:t>ΒΑΣΙΚΑ ΓΑΓΓΛΙΑ</a:t>
            </a:r>
            <a:endParaRPr lang="en-US" sz="2800" b="1">
              <a:solidFill>
                <a:srgbClr val="FFFF00"/>
              </a:solidFill>
              <a:latin typeface="Arial" charset="0"/>
            </a:endParaRPr>
          </a:p>
        </p:txBody>
      </p:sp>
      <p:sp>
        <p:nvSpPr>
          <p:cNvPr id="235523" name="Text Box 3"/>
          <p:cNvSpPr txBox="1">
            <a:spLocks noChangeArrowheads="1"/>
          </p:cNvSpPr>
          <p:nvPr/>
        </p:nvSpPr>
        <p:spPr bwMode="auto">
          <a:xfrm>
            <a:off x="144463" y="561975"/>
            <a:ext cx="8829675" cy="1282700"/>
          </a:xfrm>
          <a:prstGeom prst="rect">
            <a:avLst/>
          </a:prstGeom>
          <a:noFill/>
          <a:ln w="9525">
            <a:noFill/>
            <a:miter lim="800000"/>
            <a:headEnd/>
            <a:tailEnd/>
          </a:ln>
          <a:effectLst/>
        </p:spPr>
        <p:txBody>
          <a:bodyPr wrap="none">
            <a:spAutoFit/>
          </a:bodyPr>
          <a:lstStyle/>
          <a:p>
            <a:pPr algn="ctr"/>
            <a:r>
              <a:rPr lang="el-GR" sz="2600">
                <a:solidFill>
                  <a:schemeClr val="bg1"/>
                </a:solidFill>
                <a:latin typeface="Arial" charset="0"/>
              </a:rPr>
              <a:t>Τα βασικά γάγγλια είναι υποφλοιϊκοί πυρήνες που παίζουν </a:t>
            </a:r>
          </a:p>
          <a:p>
            <a:pPr algn="ctr"/>
            <a:r>
              <a:rPr lang="el-GR" sz="2600">
                <a:solidFill>
                  <a:schemeClr val="bg1"/>
                </a:solidFill>
                <a:latin typeface="Arial" charset="0"/>
              </a:rPr>
              <a:t>σημαντικό ρόλο στον έλεγχο της κίνησης και της στάσης </a:t>
            </a:r>
          </a:p>
          <a:p>
            <a:pPr algn="ctr"/>
            <a:r>
              <a:rPr lang="el-GR" sz="2600">
                <a:solidFill>
                  <a:schemeClr val="bg1"/>
                </a:solidFill>
                <a:latin typeface="Arial" charset="0"/>
              </a:rPr>
              <a:t>του σώματος.</a:t>
            </a:r>
            <a:endParaRPr lang="en-US" sz="2600">
              <a:solidFill>
                <a:schemeClr val="bg1"/>
              </a:solidFill>
              <a:latin typeface="Arial" charset="0"/>
            </a:endParaRPr>
          </a:p>
        </p:txBody>
      </p:sp>
      <p:pic>
        <p:nvPicPr>
          <p:cNvPr id="235524" name="Picture 4" descr="41"/>
          <p:cNvPicPr>
            <a:picLocks noChangeAspect="1" noChangeArrowheads="1"/>
          </p:cNvPicPr>
          <p:nvPr/>
        </p:nvPicPr>
        <p:blipFill>
          <a:blip r:embed="rId2" cstate="print"/>
          <a:srcRect/>
          <a:stretch>
            <a:fillRect/>
          </a:stretch>
        </p:blipFill>
        <p:spPr bwMode="auto">
          <a:xfrm>
            <a:off x="685800" y="1781175"/>
            <a:ext cx="7772400" cy="50863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395288" y="115888"/>
            <a:ext cx="3670300" cy="1143000"/>
          </a:xfrm>
        </p:spPr>
        <p:txBody>
          <a:bodyPr/>
          <a:lstStyle/>
          <a:p>
            <a:pPr>
              <a:lnSpc>
                <a:spcPct val="125000"/>
              </a:lnSpc>
            </a:pPr>
            <a:r>
              <a:rPr lang="el-GR" sz="3200" b="1">
                <a:solidFill>
                  <a:srgbClr val="FFFF00"/>
                </a:solidFill>
                <a:latin typeface="Arial" charset="0"/>
              </a:rPr>
              <a:t>ΜΕΤΑΙΧΜΙΑΚΟ ΣΥΣΤΗΜΑ</a:t>
            </a:r>
          </a:p>
        </p:txBody>
      </p:sp>
      <p:pic>
        <p:nvPicPr>
          <p:cNvPr id="239623" name="Picture 7" descr="limbicsystem"/>
          <p:cNvPicPr>
            <a:picLocks noChangeAspect="1" noChangeArrowheads="1"/>
          </p:cNvPicPr>
          <p:nvPr>
            <p:ph sz="half" idx="1"/>
          </p:nvPr>
        </p:nvPicPr>
        <p:blipFill>
          <a:blip r:embed="rId2" cstate="print"/>
          <a:srcRect/>
          <a:stretch>
            <a:fillRect/>
          </a:stretch>
        </p:blipFill>
        <p:spPr>
          <a:xfrm>
            <a:off x="0" y="1814513"/>
            <a:ext cx="4495800" cy="4062412"/>
          </a:xfrm>
          <a:noFill/>
          <a:ln/>
        </p:spPr>
      </p:pic>
      <p:sp>
        <p:nvSpPr>
          <p:cNvPr id="239621" name="Rectangle 5"/>
          <p:cNvSpPr>
            <a:spLocks noGrp="1" noChangeArrowheads="1"/>
          </p:cNvSpPr>
          <p:nvPr>
            <p:ph type="body" sz="half" idx="2"/>
          </p:nvPr>
        </p:nvSpPr>
        <p:spPr>
          <a:xfrm>
            <a:off x="4648200" y="260350"/>
            <a:ext cx="4244975" cy="6337300"/>
          </a:xfrm>
        </p:spPr>
        <p:txBody>
          <a:bodyPr/>
          <a:lstStyle/>
          <a:p>
            <a:pPr marL="0" indent="0">
              <a:lnSpc>
                <a:spcPct val="120000"/>
              </a:lnSpc>
              <a:buFontTx/>
              <a:buNone/>
            </a:pPr>
            <a:r>
              <a:rPr lang="el-GR" sz="2400">
                <a:solidFill>
                  <a:schemeClr val="bg1"/>
                </a:solidFill>
                <a:latin typeface="Arial" charset="0"/>
              </a:rPr>
              <a:t>Το </a:t>
            </a:r>
            <a:r>
              <a:rPr lang="el-GR" sz="2400" b="1">
                <a:solidFill>
                  <a:srgbClr val="FF0000"/>
                </a:solidFill>
                <a:latin typeface="Arial" charset="0"/>
              </a:rPr>
              <a:t>μεταιχμιακό σύστημα</a:t>
            </a:r>
            <a:r>
              <a:rPr lang="el-GR" sz="2400">
                <a:solidFill>
                  <a:schemeClr val="bg1"/>
                </a:solidFill>
                <a:latin typeface="Arial" charset="0"/>
              </a:rPr>
              <a:t> είναι ένα σύνολο δομών που ομαδοποιούνται λειτουργικά αλλά όχι ανατομικά αφού περιλαμβάνει δομές των ημισφαιρίων,του διεγκεφάλου και του μεσεγκεφάλου:</a:t>
            </a:r>
          </a:p>
          <a:p>
            <a:pPr marL="0" indent="0">
              <a:lnSpc>
                <a:spcPct val="120000"/>
              </a:lnSpc>
            </a:pPr>
            <a:endParaRPr lang="el-GR" sz="2400">
              <a:solidFill>
                <a:schemeClr val="bg1"/>
              </a:solidFill>
              <a:latin typeface="Arial" charset="0"/>
            </a:endParaRPr>
          </a:p>
          <a:p>
            <a:pPr marL="0" indent="0">
              <a:lnSpc>
                <a:spcPct val="120000"/>
              </a:lnSpc>
            </a:pPr>
            <a:r>
              <a:rPr lang="el-GR" sz="2400">
                <a:solidFill>
                  <a:schemeClr val="bg1"/>
                </a:solidFill>
                <a:latin typeface="Arial" charset="0"/>
              </a:rPr>
              <a:t>Την έλικα του προσαγωγίου</a:t>
            </a:r>
          </a:p>
          <a:p>
            <a:pPr marL="0" indent="0">
              <a:lnSpc>
                <a:spcPct val="120000"/>
              </a:lnSpc>
            </a:pPr>
            <a:r>
              <a:rPr lang="el-GR" sz="2400">
                <a:solidFill>
                  <a:schemeClr val="bg1"/>
                </a:solidFill>
                <a:latin typeface="Arial" charset="0"/>
              </a:rPr>
              <a:t>Τον ιππόκαμπο</a:t>
            </a:r>
          </a:p>
          <a:p>
            <a:pPr marL="0" indent="0">
              <a:lnSpc>
                <a:spcPct val="120000"/>
              </a:lnSpc>
            </a:pPr>
            <a:r>
              <a:rPr lang="el-GR" sz="2400">
                <a:solidFill>
                  <a:schemeClr val="bg1"/>
                </a:solidFill>
                <a:latin typeface="Arial" charset="0"/>
              </a:rPr>
              <a:t>Την αμυγδαλή</a:t>
            </a:r>
          </a:p>
          <a:p>
            <a:pPr marL="0" indent="0">
              <a:lnSpc>
                <a:spcPct val="120000"/>
              </a:lnSpc>
            </a:pPr>
            <a:r>
              <a:rPr lang="el-GR" sz="2400">
                <a:solidFill>
                  <a:schemeClr val="bg1"/>
                </a:solidFill>
                <a:latin typeface="Arial" charset="0"/>
              </a:rPr>
              <a:t>Το θάλαμο και </a:t>
            </a:r>
          </a:p>
          <a:p>
            <a:pPr marL="0" indent="0">
              <a:lnSpc>
                <a:spcPct val="120000"/>
              </a:lnSpc>
            </a:pPr>
            <a:r>
              <a:rPr lang="el-GR" sz="2400">
                <a:solidFill>
                  <a:schemeClr val="bg1"/>
                </a:solidFill>
                <a:latin typeface="Arial" charset="0"/>
              </a:rPr>
              <a:t>Τον υποθάλαμο</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95288" y="115888"/>
            <a:ext cx="3670300" cy="1143000"/>
          </a:xfrm>
        </p:spPr>
        <p:txBody>
          <a:bodyPr/>
          <a:lstStyle/>
          <a:p>
            <a:pPr>
              <a:lnSpc>
                <a:spcPct val="125000"/>
              </a:lnSpc>
            </a:pPr>
            <a:r>
              <a:rPr lang="el-GR" sz="3200" b="1">
                <a:solidFill>
                  <a:srgbClr val="FFFF00"/>
                </a:solidFill>
                <a:latin typeface="Arial" charset="0"/>
              </a:rPr>
              <a:t>ΜΕΤΑΙΧΜΙΑΚΟ ΣΥΣΤΗΜΑ</a:t>
            </a:r>
          </a:p>
        </p:txBody>
      </p:sp>
      <p:sp>
        <p:nvSpPr>
          <p:cNvPr id="274436" name="Rectangle 4"/>
          <p:cNvSpPr>
            <a:spLocks noGrp="1" noChangeArrowheads="1"/>
          </p:cNvSpPr>
          <p:nvPr>
            <p:ph type="body" sz="half" idx="2"/>
          </p:nvPr>
        </p:nvSpPr>
        <p:spPr>
          <a:xfrm>
            <a:off x="4648200" y="260350"/>
            <a:ext cx="4244975" cy="6337300"/>
          </a:xfrm>
        </p:spPr>
        <p:txBody>
          <a:bodyPr/>
          <a:lstStyle/>
          <a:p>
            <a:pPr marL="0" indent="0">
              <a:lnSpc>
                <a:spcPct val="120000"/>
              </a:lnSpc>
              <a:buFontTx/>
              <a:buNone/>
            </a:pPr>
            <a:r>
              <a:rPr lang="el-GR" sz="2400">
                <a:solidFill>
                  <a:schemeClr val="bg1"/>
                </a:solidFill>
                <a:latin typeface="Arial" charset="0"/>
              </a:rPr>
              <a:t>Το </a:t>
            </a:r>
            <a:r>
              <a:rPr lang="el-GR" sz="2400" b="1">
                <a:solidFill>
                  <a:srgbClr val="FF0000"/>
                </a:solidFill>
                <a:latin typeface="Arial" charset="0"/>
              </a:rPr>
              <a:t>μεταιχμιακό σύστημα</a:t>
            </a:r>
            <a:r>
              <a:rPr lang="el-GR" sz="2400">
                <a:solidFill>
                  <a:schemeClr val="bg1"/>
                </a:solidFill>
                <a:latin typeface="Arial" charset="0"/>
              </a:rPr>
              <a:t> είναι ένα σύνολο δομών που ομαδοποιούνται λειτουργικά αλλά όχι ανατομικά αφού περιλαμβάνει δομές των ημισφαιρίων,του διεγκεφάλου και του μεσεγκεφάλου:</a:t>
            </a:r>
          </a:p>
          <a:p>
            <a:pPr marL="0" indent="0">
              <a:lnSpc>
                <a:spcPct val="120000"/>
              </a:lnSpc>
            </a:pPr>
            <a:endParaRPr lang="el-GR" sz="2400">
              <a:solidFill>
                <a:schemeClr val="bg1"/>
              </a:solidFill>
              <a:latin typeface="Arial" charset="0"/>
            </a:endParaRPr>
          </a:p>
          <a:p>
            <a:pPr marL="0" indent="0">
              <a:lnSpc>
                <a:spcPct val="120000"/>
              </a:lnSpc>
            </a:pPr>
            <a:r>
              <a:rPr lang="el-GR" sz="2400">
                <a:solidFill>
                  <a:schemeClr val="bg1"/>
                </a:solidFill>
                <a:latin typeface="Arial" charset="0"/>
              </a:rPr>
              <a:t>Την έλικα του προσαγωγίου</a:t>
            </a:r>
          </a:p>
          <a:p>
            <a:pPr marL="0" indent="0">
              <a:lnSpc>
                <a:spcPct val="120000"/>
              </a:lnSpc>
            </a:pPr>
            <a:r>
              <a:rPr lang="el-GR" sz="2400">
                <a:solidFill>
                  <a:schemeClr val="bg1"/>
                </a:solidFill>
                <a:latin typeface="Arial" charset="0"/>
              </a:rPr>
              <a:t>Τον ιππόκαμπο</a:t>
            </a:r>
          </a:p>
          <a:p>
            <a:pPr marL="0" indent="0">
              <a:lnSpc>
                <a:spcPct val="120000"/>
              </a:lnSpc>
            </a:pPr>
            <a:r>
              <a:rPr lang="el-GR" sz="2400">
                <a:solidFill>
                  <a:schemeClr val="bg1"/>
                </a:solidFill>
                <a:latin typeface="Arial" charset="0"/>
              </a:rPr>
              <a:t>Την αμυγδαλή</a:t>
            </a:r>
          </a:p>
          <a:p>
            <a:pPr marL="0" indent="0">
              <a:lnSpc>
                <a:spcPct val="120000"/>
              </a:lnSpc>
            </a:pPr>
            <a:r>
              <a:rPr lang="el-GR" sz="2400">
                <a:solidFill>
                  <a:schemeClr val="bg1"/>
                </a:solidFill>
                <a:latin typeface="Arial" charset="0"/>
              </a:rPr>
              <a:t>Το θάλαμο και </a:t>
            </a:r>
          </a:p>
          <a:p>
            <a:pPr marL="0" indent="0">
              <a:lnSpc>
                <a:spcPct val="120000"/>
              </a:lnSpc>
            </a:pPr>
            <a:r>
              <a:rPr lang="el-GR" sz="2400">
                <a:solidFill>
                  <a:schemeClr val="bg1"/>
                </a:solidFill>
                <a:latin typeface="Arial" charset="0"/>
              </a:rPr>
              <a:t>Τον υποθάλαμο</a:t>
            </a:r>
          </a:p>
        </p:txBody>
      </p:sp>
      <p:pic>
        <p:nvPicPr>
          <p:cNvPr id="274438" name="Picture 6" descr="F02_09"/>
          <p:cNvPicPr>
            <a:picLocks noChangeAspect="1" noChangeArrowheads="1"/>
          </p:cNvPicPr>
          <p:nvPr>
            <p:ph sz="half" idx="1"/>
          </p:nvPr>
        </p:nvPicPr>
        <p:blipFill>
          <a:blip r:embed="rId2" cstate="print"/>
          <a:srcRect/>
          <a:stretch>
            <a:fillRect/>
          </a:stretch>
        </p:blipFill>
        <p:spPr>
          <a:xfrm>
            <a:off x="0" y="1706563"/>
            <a:ext cx="4572000" cy="4306887"/>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a:xfrm>
            <a:off x="685800" y="44450"/>
            <a:ext cx="7772400" cy="874713"/>
          </a:xfrm>
        </p:spPr>
        <p:txBody>
          <a:bodyPr/>
          <a:lstStyle/>
          <a:p>
            <a:r>
              <a:rPr lang="el-GR" sz="3600" b="1">
                <a:solidFill>
                  <a:srgbClr val="FFFF00"/>
                </a:solidFill>
                <a:latin typeface="Arial" charset="0"/>
              </a:rPr>
              <a:t>ΜΕΤΑΙΧΜΙΑΚΟ ΣΥΣΤΗΜΑ</a:t>
            </a:r>
          </a:p>
        </p:txBody>
      </p:sp>
      <p:pic>
        <p:nvPicPr>
          <p:cNvPr id="267271" name="Picture 7" descr="Limbic system b"/>
          <p:cNvPicPr>
            <a:picLocks noChangeAspect="1" noChangeArrowheads="1"/>
          </p:cNvPicPr>
          <p:nvPr>
            <p:ph sz="half" idx="1"/>
          </p:nvPr>
        </p:nvPicPr>
        <p:blipFill>
          <a:blip r:embed="rId2" cstate="print"/>
          <a:srcRect/>
          <a:stretch>
            <a:fillRect/>
          </a:stretch>
        </p:blipFill>
        <p:spPr>
          <a:xfrm>
            <a:off x="1719263" y="785813"/>
            <a:ext cx="5689600" cy="3925887"/>
          </a:xfrm>
          <a:noFill/>
          <a:ln/>
        </p:spPr>
      </p:pic>
      <p:sp>
        <p:nvSpPr>
          <p:cNvPr id="267270" name="Rectangle 6"/>
          <p:cNvSpPr>
            <a:spLocks noGrp="1" noChangeArrowheads="1"/>
          </p:cNvSpPr>
          <p:nvPr>
            <p:ph type="body" sz="half" idx="2"/>
          </p:nvPr>
        </p:nvSpPr>
        <p:spPr>
          <a:xfrm>
            <a:off x="685800" y="4760913"/>
            <a:ext cx="7772400" cy="1981200"/>
          </a:xfrm>
        </p:spPr>
        <p:txBody>
          <a:bodyPr/>
          <a:lstStyle/>
          <a:p>
            <a:pPr marL="533400" indent="-533400">
              <a:lnSpc>
                <a:spcPct val="80000"/>
              </a:lnSpc>
              <a:buFontTx/>
              <a:buNone/>
            </a:pPr>
            <a:r>
              <a:rPr lang="el-GR" sz="2400">
                <a:solidFill>
                  <a:schemeClr val="bg1"/>
                </a:solidFill>
                <a:latin typeface="Arial" charset="0"/>
              </a:rPr>
              <a:t>Το μεταιχμιακό σύστημα σχετίζεται με:</a:t>
            </a:r>
          </a:p>
          <a:p>
            <a:pPr marL="533400" indent="-533400">
              <a:lnSpc>
                <a:spcPct val="80000"/>
              </a:lnSpc>
            </a:pPr>
            <a:endParaRPr lang="el-GR" sz="2400">
              <a:solidFill>
                <a:schemeClr val="bg1"/>
              </a:solidFill>
              <a:latin typeface="Arial" charset="0"/>
            </a:endParaRPr>
          </a:p>
          <a:p>
            <a:pPr marL="533400" indent="-533400">
              <a:lnSpc>
                <a:spcPct val="80000"/>
              </a:lnSpc>
            </a:pPr>
            <a:r>
              <a:rPr lang="el-GR" sz="2400">
                <a:solidFill>
                  <a:schemeClr val="bg1"/>
                </a:solidFill>
                <a:latin typeface="Arial" charset="0"/>
              </a:rPr>
              <a:t>Την μνήμη και την μάθηση</a:t>
            </a:r>
          </a:p>
          <a:p>
            <a:pPr marL="533400" indent="-533400">
              <a:lnSpc>
                <a:spcPct val="80000"/>
              </a:lnSpc>
            </a:pPr>
            <a:r>
              <a:rPr lang="el-GR" sz="2400">
                <a:solidFill>
                  <a:schemeClr val="bg1"/>
                </a:solidFill>
                <a:latin typeface="Arial" charset="0"/>
              </a:rPr>
              <a:t>Την συναισθηματική εμπειρία και συμπεριφορά και</a:t>
            </a:r>
          </a:p>
          <a:p>
            <a:pPr marL="533400" indent="-533400">
              <a:lnSpc>
                <a:spcPct val="80000"/>
              </a:lnSpc>
            </a:pPr>
            <a:r>
              <a:rPr lang="el-GR" sz="2400">
                <a:solidFill>
                  <a:schemeClr val="bg1"/>
                </a:solidFill>
                <a:latin typeface="Arial" charset="0"/>
              </a:rPr>
              <a:t>Σπλαχνικές και ενδοκρινικές λειτουργίες</a:t>
            </a:r>
            <a:endParaRPr lang="el-GR" sz="2400">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115888"/>
            <a:ext cx="7772400" cy="936625"/>
          </a:xfrm>
        </p:spPr>
        <p:txBody>
          <a:bodyPr/>
          <a:lstStyle/>
          <a:p>
            <a:r>
              <a:rPr lang="el-GR" sz="3600" b="1">
                <a:solidFill>
                  <a:srgbClr val="FFFF00"/>
                </a:solidFill>
                <a:latin typeface="Arial" charset="0"/>
              </a:rPr>
              <a:t>ΜΕΤΑΙΧΜΙΑΚΟ ΣΥΣΤΗΜΑ</a:t>
            </a:r>
          </a:p>
        </p:txBody>
      </p:sp>
      <p:pic>
        <p:nvPicPr>
          <p:cNvPr id="272390" name="Picture 6" descr="limbic c"/>
          <p:cNvPicPr>
            <a:picLocks noChangeAspect="1" noChangeArrowheads="1"/>
          </p:cNvPicPr>
          <p:nvPr>
            <p:ph idx="1"/>
          </p:nvPr>
        </p:nvPicPr>
        <p:blipFill>
          <a:blip r:embed="rId2" cstate="print"/>
          <a:srcRect/>
          <a:stretch>
            <a:fillRect/>
          </a:stretch>
        </p:blipFill>
        <p:spPr>
          <a:xfrm>
            <a:off x="554038" y="906463"/>
            <a:ext cx="7993062" cy="59944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46088" y="125413"/>
            <a:ext cx="8229600" cy="1143000"/>
          </a:xfrm>
        </p:spPr>
        <p:txBody>
          <a:bodyPr/>
          <a:lstStyle/>
          <a:p>
            <a:pPr algn="l"/>
            <a:r>
              <a:rPr lang="el-GR" sz="3600">
                <a:solidFill>
                  <a:srgbClr val="FFFF00"/>
                </a:solidFill>
                <a:latin typeface="Arial" charset="0"/>
              </a:rPr>
              <a:t>Μηχανισμοί ανάπτυξης του εγκεφάλου</a:t>
            </a:r>
          </a:p>
        </p:txBody>
      </p:sp>
      <p:sp>
        <p:nvSpPr>
          <p:cNvPr id="308227" name="Rectangle 3"/>
          <p:cNvSpPr>
            <a:spLocks noGrp="1" noChangeArrowheads="1"/>
          </p:cNvSpPr>
          <p:nvPr>
            <p:ph type="body" sz="half" idx="2"/>
          </p:nvPr>
        </p:nvSpPr>
        <p:spPr>
          <a:xfrm>
            <a:off x="4356100" y="908050"/>
            <a:ext cx="4787900" cy="5949950"/>
          </a:xfrm>
        </p:spPr>
        <p:txBody>
          <a:bodyPr/>
          <a:lstStyle/>
          <a:p>
            <a:pPr marL="0" indent="0">
              <a:lnSpc>
                <a:spcPct val="120000"/>
              </a:lnSpc>
              <a:buFontTx/>
              <a:buNone/>
            </a:pPr>
            <a:r>
              <a:rPr lang="el-GR" sz="2200">
                <a:solidFill>
                  <a:schemeClr val="bg1"/>
                </a:solidFill>
                <a:latin typeface="Arial" charset="0"/>
              </a:rPr>
              <a:t>Ακολουθεί ασύμμετρη κυτταρική διαίρεση, κατά την οποία ένα πρόδρομο κύτταρο οδηγεί σε ένα άλλο πρόδρομο κύτταρο και ένα νευρώνα, ο οποίος στη συνέχεια μετακινείται από την κοιλία σε μακρινές θέσεις που αποτελούν την φλοιϊκή πλάκα. Σύμφωνα με την υπόθεση «της ακτινωτής μονάδας» του Rakic, οι νευρώνες που προέρχονται από το ίδιο προγονικό κύτταρο σχηματίζουν μια φλοιϊκή στήλη, στην οποία αργότερα-γεννημένοι νευρώνες προστίθενται.</a:t>
            </a:r>
          </a:p>
        </p:txBody>
      </p:sp>
      <p:sp>
        <p:nvSpPr>
          <p:cNvPr id="308228" name="Text Box 4"/>
          <p:cNvSpPr txBox="1">
            <a:spLocks noChangeArrowheads="1"/>
          </p:cNvSpPr>
          <p:nvPr/>
        </p:nvSpPr>
        <p:spPr bwMode="auto">
          <a:xfrm>
            <a:off x="179388" y="6345238"/>
            <a:ext cx="4135437"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Rakic 2009; Roth and Dicke 2005</a:t>
            </a:r>
            <a:endParaRPr lang="el-GR" sz="2000" b="1">
              <a:solidFill>
                <a:schemeClr val="bg1"/>
              </a:solidFill>
              <a:latin typeface="Arial" charset="0"/>
              <a:cs typeface="Arial" charset="0"/>
            </a:endParaRPr>
          </a:p>
        </p:txBody>
      </p:sp>
      <p:pic>
        <p:nvPicPr>
          <p:cNvPr id="308229" name="Picture 5"/>
          <p:cNvPicPr>
            <a:picLocks noChangeAspect="1" noChangeArrowheads="1"/>
          </p:cNvPicPr>
          <p:nvPr>
            <p:ph sz="half" idx="1"/>
          </p:nvPr>
        </p:nvPicPr>
        <p:blipFill>
          <a:blip r:embed="rId2" cstate="print"/>
          <a:srcRect/>
          <a:stretch>
            <a:fillRect/>
          </a:stretch>
        </p:blipFill>
        <p:spPr>
          <a:xfrm>
            <a:off x="179388" y="1628775"/>
            <a:ext cx="4038600" cy="4321175"/>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60" name="Rectangle 4"/>
          <p:cNvSpPr>
            <a:spLocks noGrp="1" noChangeArrowheads="1"/>
          </p:cNvSpPr>
          <p:nvPr>
            <p:ph type="title"/>
          </p:nvPr>
        </p:nvSpPr>
        <p:spPr>
          <a:xfrm>
            <a:off x="685800" y="2857500"/>
            <a:ext cx="7772400" cy="1143000"/>
          </a:xfrm>
        </p:spPr>
        <p:txBody>
          <a:bodyPr/>
          <a:lstStyle/>
          <a:p>
            <a:r>
              <a:rPr lang="el-GR">
                <a:solidFill>
                  <a:schemeClr val="bg1"/>
                </a:solidFill>
                <a:latin typeface="Arial" charset="0"/>
                <a:hlinkClick r:id="rId2" action="ppaction://hlinkfile"/>
              </a:rPr>
              <a:t>Το «χτίσιμο» του εγκεφάλου.</a:t>
            </a:r>
            <a:endParaRPr lang="el-GR">
              <a:solidFill>
                <a:schemeClr val="bg1"/>
              </a:solidFill>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228600" y="149225"/>
            <a:ext cx="7591425" cy="3148013"/>
          </a:xfrm>
          <a:prstGeom prst="rect">
            <a:avLst/>
          </a:prstGeom>
          <a:noFill/>
          <a:ln w="9525">
            <a:noFill/>
            <a:miter lim="800000"/>
            <a:headEnd/>
            <a:tailEnd/>
          </a:ln>
          <a:effectLst/>
        </p:spPr>
        <p:txBody>
          <a:bodyPr wrap="none">
            <a:spAutoFit/>
          </a:bodyPr>
          <a:lstStyle/>
          <a:p>
            <a:pPr marL="457200" indent="-457200">
              <a:lnSpc>
                <a:spcPct val="110000"/>
              </a:lnSpc>
            </a:pPr>
            <a:r>
              <a:rPr lang="el-GR" sz="2600">
                <a:solidFill>
                  <a:srgbClr val="FFFF00"/>
                </a:solidFill>
                <a:latin typeface="Arial" charset="0"/>
              </a:rPr>
              <a:t>Ο φλοιός κάθε εγκεφαλικού ημισφαιρίου</a:t>
            </a:r>
            <a:r>
              <a:rPr lang="el-GR" sz="2600">
                <a:solidFill>
                  <a:schemeClr val="bg1"/>
                </a:solidFill>
                <a:latin typeface="Arial" charset="0"/>
              </a:rPr>
              <a:t> χωρίζεται </a:t>
            </a:r>
          </a:p>
          <a:p>
            <a:pPr marL="457200" indent="-457200">
              <a:lnSpc>
                <a:spcPct val="110000"/>
              </a:lnSpc>
            </a:pPr>
            <a:r>
              <a:rPr lang="el-GR" sz="2600">
                <a:solidFill>
                  <a:schemeClr val="bg1"/>
                </a:solidFill>
                <a:latin typeface="Arial" charset="0"/>
              </a:rPr>
              <a:t>σε 4 λοβούς:</a:t>
            </a:r>
          </a:p>
          <a:p>
            <a:pPr marL="457200" indent="-457200">
              <a:lnSpc>
                <a:spcPct val="110000"/>
              </a:lnSpc>
            </a:pPr>
            <a:endParaRPr lang="el-GR" sz="2600">
              <a:solidFill>
                <a:schemeClr val="bg1"/>
              </a:solidFill>
              <a:latin typeface="Arial" charset="0"/>
            </a:endParaRPr>
          </a:p>
          <a:p>
            <a:pPr marL="457200" indent="-457200">
              <a:lnSpc>
                <a:spcPct val="110000"/>
              </a:lnSpc>
              <a:buFontTx/>
              <a:buAutoNum type="arabicPeriod"/>
            </a:pPr>
            <a:r>
              <a:rPr lang="el-GR" sz="2600">
                <a:solidFill>
                  <a:schemeClr val="bg1"/>
                </a:solidFill>
                <a:latin typeface="Arial" charset="0"/>
              </a:rPr>
              <a:t>Τον μετωπιαίο</a:t>
            </a:r>
          </a:p>
          <a:p>
            <a:pPr marL="457200" indent="-457200">
              <a:lnSpc>
                <a:spcPct val="110000"/>
              </a:lnSpc>
              <a:buFontTx/>
              <a:buAutoNum type="arabicPeriod"/>
            </a:pPr>
            <a:r>
              <a:rPr lang="el-GR" sz="2600">
                <a:solidFill>
                  <a:schemeClr val="bg1"/>
                </a:solidFill>
                <a:latin typeface="Arial" charset="0"/>
              </a:rPr>
              <a:t>Τον κροταφικό</a:t>
            </a:r>
          </a:p>
          <a:p>
            <a:pPr marL="457200" indent="-457200">
              <a:lnSpc>
                <a:spcPct val="110000"/>
              </a:lnSpc>
              <a:buFontTx/>
              <a:buAutoNum type="arabicPeriod"/>
            </a:pPr>
            <a:r>
              <a:rPr lang="el-GR" sz="2600">
                <a:solidFill>
                  <a:schemeClr val="bg1"/>
                </a:solidFill>
                <a:latin typeface="Arial" charset="0"/>
              </a:rPr>
              <a:t>Τον βρεγματικό και</a:t>
            </a:r>
          </a:p>
          <a:p>
            <a:pPr marL="457200" indent="-457200">
              <a:lnSpc>
                <a:spcPct val="110000"/>
              </a:lnSpc>
              <a:buFontTx/>
              <a:buAutoNum type="arabicPeriod"/>
            </a:pPr>
            <a:r>
              <a:rPr lang="el-GR" sz="2600">
                <a:solidFill>
                  <a:schemeClr val="bg1"/>
                </a:solidFill>
                <a:latin typeface="Arial" charset="0"/>
              </a:rPr>
              <a:t>Τον ινιακό</a:t>
            </a:r>
          </a:p>
        </p:txBody>
      </p:sp>
      <p:sp>
        <p:nvSpPr>
          <p:cNvPr id="240643" name="Rectangle 3"/>
          <p:cNvSpPr>
            <a:spLocks noChangeArrowheads="1"/>
          </p:cNvSpPr>
          <p:nvPr/>
        </p:nvSpPr>
        <p:spPr bwMode="auto">
          <a:xfrm>
            <a:off x="228600" y="3692525"/>
            <a:ext cx="3190875" cy="2711450"/>
          </a:xfrm>
          <a:prstGeom prst="rect">
            <a:avLst/>
          </a:prstGeom>
          <a:noFill/>
          <a:ln w="9525">
            <a:noFill/>
            <a:miter lim="800000"/>
            <a:headEnd/>
            <a:tailEnd/>
          </a:ln>
          <a:effectLst/>
        </p:spPr>
        <p:txBody>
          <a:bodyPr>
            <a:spAutoFit/>
          </a:bodyPr>
          <a:lstStyle/>
          <a:p>
            <a:pPr>
              <a:lnSpc>
                <a:spcPct val="110000"/>
              </a:lnSpc>
            </a:pPr>
            <a:r>
              <a:rPr lang="el-GR" sz="2600">
                <a:solidFill>
                  <a:schemeClr val="bg1"/>
                </a:solidFill>
                <a:latin typeface="Arial" charset="0"/>
              </a:rPr>
              <a:t>Έχει πάχος περίπου</a:t>
            </a:r>
          </a:p>
          <a:p>
            <a:pPr>
              <a:lnSpc>
                <a:spcPct val="110000"/>
              </a:lnSpc>
            </a:pPr>
            <a:r>
              <a:rPr lang="el-GR" sz="2600">
                <a:solidFill>
                  <a:schemeClr val="bg1"/>
                </a:solidFill>
                <a:latin typeface="Arial" charset="0"/>
              </a:rPr>
              <a:t>3</a:t>
            </a:r>
            <a:r>
              <a:rPr lang="en-US" sz="2600">
                <a:solidFill>
                  <a:schemeClr val="bg1"/>
                </a:solidFill>
                <a:latin typeface="Arial" charset="0"/>
              </a:rPr>
              <a:t>mm</a:t>
            </a:r>
            <a:r>
              <a:rPr lang="el-GR" sz="2600">
                <a:solidFill>
                  <a:schemeClr val="bg1"/>
                </a:solidFill>
                <a:latin typeface="Arial" charset="0"/>
              </a:rPr>
              <a:t> και πολλές</a:t>
            </a:r>
          </a:p>
          <a:p>
            <a:pPr>
              <a:lnSpc>
                <a:spcPct val="110000"/>
              </a:lnSpc>
            </a:pPr>
            <a:r>
              <a:rPr lang="el-GR" sz="2600">
                <a:solidFill>
                  <a:schemeClr val="bg1"/>
                </a:solidFill>
                <a:latin typeface="Arial" charset="0"/>
              </a:rPr>
              <a:t>αναδιπλώσεις που </a:t>
            </a:r>
          </a:p>
          <a:p>
            <a:pPr>
              <a:lnSpc>
                <a:spcPct val="110000"/>
              </a:lnSpc>
            </a:pPr>
            <a:r>
              <a:rPr lang="el-GR" sz="2600">
                <a:solidFill>
                  <a:schemeClr val="bg1"/>
                </a:solidFill>
                <a:latin typeface="Arial" charset="0"/>
              </a:rPr>
              <a:t>αυξάνουν την </a:t>
            </a:r>
          </a:p>
          <a:p>
            <a:pPr>
              <a:lnSpc>
                <a:spcPct val="110000"/>
              </a:lnSpc>
            </a:pPr>
            <a:r>
              <a:rPr lang="el-GR" sz="2600">
                <a:solidFill>
                  <a:schemeClr val="bg1"/>
                </a:solidFill>
                <a:latin typeface="Arial" charset="0"/>
              </a:rPr>
              <a:t>επιφάνεια του </a:t>
            </a:r>
          </a:p>
          <a:p>
            <a:pPr>
              <a:lnSpc>
                <a:spcPct val="110000"/>
              </a:lnSpc>
            </a:pPr>
            <a:r>
              <a:rPr lang="el-GR" sz="2600">
                <a:solidFill>
                  <a:schemeClr val="bg1"/>
                </a:solidFill>
                <a:latin typeface="Arial" charset="0"/>
              </a:rPr>
              <a:t>4 φορές</a:t>
            </a:r>
          </a:p>
        </p:txBody>
      </p:sp>
      <p:pic>
        <p:nvPicPr>
          <p:cNvPr id="240644" name="Picture 4" descr="42"/>
          <p:cNvPicPr>
            <a:picLocks noChangeAspect="1" noChangeArrowheads="1"/>
          </p:cNvPicPr>
          <p:nvPr/>
        </p:nvPicPr>
        <p:blipFill>
          <a:blip r:embed="rId2" cstate="print"/>
          <a:srcRect/>
          <a:stretch>
            <a:fillRect/>
          </a:stretch>
        </p:blipFill>
        <p:spPr bwMode="auto">
          <a:xfrm>
            <a:off x="3587750" y="908050"/>
            <a:ext cx="5478463" cy="594995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Fig 8-43"/>
          <p:cNvPicPr>
            <a:picLocks noChangeAspect="1" noChangeArrowheads="1"/>
          </p:cNvPicPr>
          <p:nvPr/>
        </p:nvPicPr>
        <p:blipFill>
          <a:blip r:embed="rId2" cstate="print"/>
          <a:srcRect/>
          <a:stretch>
            <a:fillRect/>
          </a:stretch>
        </p:blipFill>
        <p:spPr bwMode="auto">
          <a:xfrm>
            <a:off x="-71438" y="0"/>
            <a:ext cx="5356226" cy="6858000"/>
          </a:xfrm>
          <a:prstGeom prst="rect">
            <a:avLst/>
          </a:prstGeom>
          <a:noFill/>
        </p:spPr>
      </p:pic>
      <p:sp>
        <p:nvSpPr>
          <p:cNvPr id="241667" name="Text Box 3"/>
          <p:cNvSpPr txBox="1">
            <a:spLocks noChangeArrowheads="1"/>
          </p:cNvSpPr>
          <p:nvPr/>
        </p:nvSpPr>
        <p:spPr bwMode="auto">
          <a:xfrm>
            <a:off x="4356100" y="41275"/>
            <a:ext cx="4787900" cy="6791325"/>
          </a:xfrm>
          <a:prstGeom prst="rect">
            <a:avLst/>
          </a:prstGeom>
          <a:solidFill>
            <a:schemeClr val="tx1"/>
          </a:solidFill>
          <a:ln w="9525">
            <a:noFill/>
            <a:miter lim="800000"/>
            <a:headEnd/>
            <a:tailEnd/>
          </a:ln>
          <a:effectLst/>
        </p:spPr>
        <p:txBody>
          <a:bodyPr>
            <a:spAutoFit/>
          </a:bodyPr>
          <a:lstStyle/>
          <a:p>
            <a:pPr>
              <a:lnSpc>
                <a:spcPct val="110000"/>
              </a:lnSpc>
              <a:buFontTx/>
              <a:buAutoNum type="arabicPeriod"/>
            </a:pPr>
            <a:r>
              <a:rPr lang="el-GR" sz="2000" b="1">
                <a:solidFill>
                  <a:schemeClr val="bg1"/>
                </a:solidFill>
                <a:latin typeface="Arial" charset="0"/>
              </a:rPr>
              <a:t>  Ελάχιστα κυτταρικά σώματα.  Πλούσιο δίκτυο οριζόντιων αξόνων και δενδριτών πυραμιδικών κυττάρων</a:t>
            </a:r>
          </a:p>
          <a:p>
            <a:pPr>
              <a:lnSpc>
                <a:spcPct val="110000"/>
              </a:lnSpc>
            </a:pPr>
            <a:endParaRPr lang="el-GR" sz="2000" b="1">
              <a:solidFill>
                <a:schemeClr val="bg1"/>
              </a:solidFill>
              <a:latin typeface="Arial" charset="0"/>
            </a:endParaRPr>
          </a:p>
          <a:p>
            <a:pPr>
              <a:lnSpc>
                <a:spcPct val="110000"/>
              </a:lnSpc>
            </a:pPr>
            <a:r>
              <a:rPr lang="el-GR" sz="2000" b="1">
                <a:solidFill>
                  <a:schemeClr val="bg1"/>
                </a:solidFill>
                <a:latin typeface="Arial" charset="0"/>
              </a:rPr>
              <a:t>2 &amp; 3.  Μικρού και μεσαίου μεγέθους </a:t>
            </a:r>
          </a:p>
          <a:p>
            <a:pPr>
              <a:lnSpc>
                <a:spcPct val="110000"/>
              </a:lnSpc>
            </a:pPr>
            <a:r>
              <a:rPr lang="el-GR" sz="2000" b="1">
                <a:solidFill>
                  <a:schemeClr val="bg1"/>
                </a:solidFill>
                <a:latin typeface="Arial" charset="0"/>
              </a:rPr>
              <a:t>πυραμιδικά κύτταρα.</a:t>
            </a:r>
          </a:p>
          <a:p>
            <a:pPr>
              <a:lnSpc>
                <a:spcPct val="110000"/>
              </a:lnSpc>
            </a:pPr>
            <a:endParaRPr lang="el-GR" sz="2000" b="1">
              <a:solidFill>
                <a:schemeClr val="bg1"/>
              </a:solidFill>
              <a:latin typeface="Arial" charset="0"/>
            </a:endParaRPr>
          </a:p>
          <a:p>
            <a:pPr>
              <a:lnSpc>
                <a:spcPct val="110000"/>
              </a:lnSpc>
            </a:pPr>
            <a:r>
              <a:rPr lang="el-GR" sz="2000" b="1">
                <a:solidFill>
                  <a:schemeClr val="bg1"/>
                </a:solidFill>
                <a:latin typeface="Arial" charset="0"/>
              </a:rPr>
              <a:t>4. περιέχει ένα μίγμα πυραμιδικών και αστεροειδών κυττάρων.  </a:t>
            </a:r>
            <a:r>
              <a:rPr lang="el-GR" sz="2000" b="1">
                <a:solidFill>
                  <a:schemeClr val="accent2"/>
                </a:solidFill>
                <a:latin typeface="Arial" charset="0"/>
              </a:rPr>
              <a:t>Ιδιαίτερα αναπτυγμένη στις πρωτογενείς αισθητικές περιοχές.</a:t>
            </a:r>
          </a:p>
          <a:p>
            <a:pPr>
              <a:lnSpc>
                <a:spcPct val="110000"/>
              </a:lnSpc>
            </a:pPr>
            <a:endParaRPr lang="el-GR" sz="2000" b="1">
              <a:solidFill>
                <a:schemeClr val="bg1"/>
              </a:solidFill>
              <a:latin typeface="Arial" charset="0"/>
            </a:endParaRPr>
          </a:p>
          <a:p>
            <a:pPr>
              <a:lnSpc>
                <a:spcPct val="110000"/>
              </a:lnSpc>
              <a:buFontTx/>
              <a:buAutoNum type="arabicPeriod" startAt="5"/>
            </a:pPr>
            <a:r>
              <a:rPr lang="el-GR" sz="2000" b="1">
                <a:solidFill>
                  <a:schemeClr val="bg1"/>
                </a:solidFill>
                <a:latin typeface="Arial" charset="0"/>
              </a:rPr>
              <a:t>Μεσαίου μεγέθους και μεγάλα </a:t>
            </a:r>
          </a:p>
          <a:p>
            <a:pPr>
              <a:lnSpc>
                <a:spcPct val="110000"/>
              </a:lnSpc>
            </a:pPr>
            <a:r>
              <a:rPr lang="el-GR" sz="2000" b="1">
                <a:solidFill>
                  <a:schemeClr val="bg1"/>
                </a:solidFill>
                <a:latin typeface="Arial" charset="0"/>
              </a:rPr>
              <a:t>πυραμιδικά κύτταρα.  </a:t>
            </a:r>
            <a:r>
              <a:rPr lang="el-GR" sz="2000" b="1">
                <a:solidFill>
                  <a:srgbClr val="FF0000"/>
                </a:solidFill>
                <a:latin typeface="Arial" charset="0"/>
              </a:rPr>
              <a:t>Στην περιοχή</a:t>
            </a:r>
          </a:p>
          <a:p>
            <a:pPr>
              <a:lnSpc>
                <a:spcPct val="110000"/>
              </a:lnSpc>
            </a:pPr>
            <a:r>
              <a:rPr lang="el-GR" sz="2000" b="1">
                <a:solidFill>
                  <a:srgbClr val="FF0000"/>
                </a:solidFill>
                <a:latin typeface="Arial" charset="0"/>
              </a:rPr>
              <a:t>του κινητικού φλοιού περιέχει τα </a:t>
            </a:r>
          </a:p>
          <a:p>
            <a:pPr>
              <a:lnSpc>
                <a:spcPct val="110000"/>
              </a:lnSpc>
            </a:pPr>
            <a:r>
              <a:rPr lang="el-GR" sz="2000" b="1">
                <a:solidFill>
                  <a:srgbClr val="FF0000"/>
                </a:solidFill>
                <a:latin typeface="Arial" charset="0"/>
              </a:rPr>
              <a:t>γιγαντιαία πυραμιδικά κύτταρα </a:t>
            </a:r>
            <a:r>
              <a:rPr lang="en-US" sz="2000" b="1">
                <a:solidFill>
                  <a:srgbClr val="FF0000"/>
                </a:solidFill>
                <a:latin typeface="Arial" charset="0"/>
              </a:rPr>
              <a:t>Bentz.</a:t>
            </a:r>
          </a:p>
          <a:p>
            <a:pPr>
              <a:lnSpc>
                <a:spcPct val="110000"/>
              </a:lnSpc>
            </a:pPr>
            <a:endParaRPr lang="en-US" sz="2000" b="1">
              <a:solidFill>
                <a:srgbClr val="FF0000"/>
              </a:solidFill>
              <a:latin typeface="Arial" charset="0"/>
            </a:endParaRPr>
          </a:p>
          <a:p>
            <a:pPr>
              <a:lnSpc>
                <a:spcPct val="110000"/>
              </a:lnSpc>
              <a:buFontTx/>
              <a:buAutoNum type="arabicPeriod" startAt="6"/>
            </a:pPr>
            <a:r>
              <a:rPr lang="el-GR" sz="2000" b="1">
                <a:solidFill>
                  <a:schemeClr val="bg1"/>
                </a:solidFill>
                <a:latin typeface="Arial" charset="0"/>
              </a:rPr>
              <a:t>Ποικιλία αστεροειδών, πυραμιδικών</a:t>
            </a:r>
          </a:p>
          <a:p>
            <a:pPr>
              <a:lnSpc>
                <a:spcPct val="110000"/>
              </a:lnSpc>
            </a:pPr>
            <a:r>
              <a:rPr lang="el-GR" sz="2000" b="1">
                <a:solidFill>
                  <a:schemeClr val="bg1"/>
                </a:solidFill>
                <a:latin typeface="Arial" charset="0"/>
              </a:rPr>
              <a:t>και  ατρακτοειδών κυττάρων.</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79388" y="528638"/>
            <a:ext cx="8842375" cy="5807075"/>
          </a:xfrm>
          <a:prstGeom prst="rect">
            <a:avLst/>
          </a:prstGeom>
          <a:noFill/>
          <a:ln w="9525">
            <a:noFill/>
            <a:miter lim="800000"/>
            <a:headEnd/>
            <a:tailEnd/>
          </a:ln>
          <a:effectLst/>
        </p:spPr>
        <p:txBody>
          <a:bodyPr wrap="none">
            <a:spAutoFit/>
          </a:bodyPr>
          <a:lstStyle/>
          <a:p>
            <a:pPr>
              <a:lnSpc>
                <a:spcPct val="120000"/>
              </a:lnSpc>
            </a:pPr>
            <a:r>
              <a:rPr lang="el-GR" sz="2600">
                <a:solidFill>
                  <a:schemeClr val="bg1"/>
                </a:solidFill>
                <a:latin typeface="Arial" charset="0"/>
              </a:rPr>
              <a:t>Αν και όλες οι στοιβάδες και σε όλη την επιφάνεια τους </a:t>
            </a:r>
          </a:p>
          <a:p>
            <a:pPr>
              <a:lnSpc>
                <a:spcPct val="120000"/>
              </a:lnSpc>
            </a:pPr>
            <a:r>
              <a:rPr lang="el-GR" sz="2600">
                <a:solidFill>
                  <a:schemeClr val="bg1"/>
                </a:solidFill>
                <a:latin typeface="Arial" charset="0"/>
              </a:rPr>
              <a:t>περιέχουν τα ίδια κύτταρα, την ίδια οργάνωση και </a:t>
            </a:r>
          </a:p>
          <a:p>
            <a:pPr>
              <a:lnSpc>
                <a:spcPct val="120000"/>
              </a:lnSpc>
            </a:pPr>
            <a:r>
              <a:rPr lang="el-GR" sz="2600">
                <a:solidFill>
                  <a:schemeClr val="bg1"/>
                </a:solidFill>
                <a:latin typeface="Arial" charset="0"/>
              </a:rPr>
              <a:t>παρόμοια εσωτερικά κυκλώματα εμφανίζουν παραλλαγές </a:t>
            </a:r>
          </a:p>
          <a:p>
            <a:pPr>
              <a:lnSpc>
                <a:spcPct val="120000"/>
              </a:lnSpc>
            </a:pPr>
            <a:r>
              <a:rPr lang="el-GR" sz="2600">
                <a:solidFill>
                  <a:schemeClr val="bg1"/>
                </a:solidFill>
                <a:latin typeface="Arial" charset="0"/>
              </a:rPr>
              <a:t>με την μορφή πάχυνσης ή συγκέντρωσης ορισμένου </a:t>
            </a:r>
          </a:p>
          <a:p>
            <a:pPr>
              <a:lnSpc>
                <a:spcPct val="120000"/>
              </a:lnSpc>
            </a:pPr>
            <a:r>
              <a:rPr lang="el-GR" sz="2600">
                <a:solidFill>
                  <a:schemeClr val="bg1"/>
                </a:solidFill>
                <a:latin typeface="Arial" charset="0"/>
              </a:rPr>
              <a:t>τύπου κυττάρων.  Οι παραλλαγές αυτές φαίνεται να </a:t>
            </a:r>
          </a:p>
          <a:p>
            <a:pPr>
              <a:lnSpc>
                <a:spcPct val="120000"/>
              </a:lnSpc>
            </a:pPr>
            <a:r>
              <a:rPr lang="el-GR" sz="2600">
                <a:solidFill>
                  <a:schemeClr val="bg1"/>
                </a:solidFill>
                <a:latin typeface="Arial" charset="0"/>
              </a:rPr>
              <a:t>σχετίζονται με εξειδίκευση ως προς την επεξεργασία </a:t>
            </a:r>
          </a:p>
          <a:p>
            <a:pPr>
              <a:lnSpc>
                <a:spcPct val="120000"/>
              </a:lnSpc>
            </a:pPr>
            <a:r>
              <a:rPr lang="el-GR" sz="2600">
                <a:solidFill>
                  <a:schemeClr val="bg1"/>
                </a:solidFill>
                <a:latin typeface="Arial" charset="0"/>
              </a:rPr>
              <a:t>των πληροφοριών.</a:t>
            </a:r>
          </a:p>
          <a:p>
            <a:pPr>
              <a:lnSpc>
                <a:spcPct val="120000"/>
              </a:lnSpc>
            </a:pPr>
            <a:endParaRPr lang="el-GR" sz="2600">
              <a:solidFill>
                <a:schemeClr val="bg1"/>
              </a:solidFill>
              <a:latin typeface="Arial" charset="0"/>
            </a:endParaRPr>
          </a:p>
          <a:p>
            <a:pPr>
              <a:lnSpc>
                <a:spcPct val="120000"/>
              </a:lnSpc>
            </a:pPr>
            <a:r>
              <a:rPr lang="el-GR" sz="2600">
                <a:solidFill>
                  <a:schemeClr val="bg1"/>
                </a:solidFill>
                <a:latin typeface="Arial" charset="0"/>
              </a:rPr>
              <a:t>Με βάση τέτοιες παραλλαγές ο ιστολόγος </a:t>
            </a:r>
            <a:r>
              <a:rPr lang="en-US" sz="2600">
                <a:solidFill>
                  <a:schemeClr val="bg1"/>
                </a:solidFill>
                <a:latin typeface="Arial" charset="0"/>
              </a:rPr>
              <a:t>Korbinian </a:t>
            </a:r>
            <a:endParaRPr lang="el-GR" sz="2600">
              <a:solidFill>
                <a:schemeClr val="bg1"/>
              </a:solidFill>
              <a:latin typeface="Arial" charset="0"/>
            </a:endParaRPr>
          </a:p>
          <a:p>
            <a:pPr>
              <a:lnSpc>
                <a:spcPct val="120000"/>
              </a:lnSpc>
            </a:pPr>
            <a:r>
              <a:rPr lang="en-US" sz="2600">
                <a:solidFill>
                  <a:schemeClr val="bg1"/>
                </a:solidFill>
                <a:latin typeface="Arial" charset="0"/>
              </a:rPr>
              <a:t>Brodmann </a:t>
            </a:r>
            <a:r>
              <a:rPr lang="el-GR" sz="2600">
                <a:solidFill>
                  <a:schemeClr val="bg1"/>
                </a:solidFill>
                <a:latin typeface="Arial" charset="0"/>
              </a:rPr>
              <a:t>αναγνώρισε και αρίθμησε 52 περιοχές.  </a:t>
            </a:r>
          </a:p>
          <a:p>
            <a:pPr>
              <a:lnSpc>
                <a:spcPct val="120000"/>
              </a:lnSpc>
            </a:pPr>
            <a:r>
              <a:rPr lang="el-GR" sz="2600">
                <a:solidFill>
                  <a:schemeClr val="bg1"/>
                </a:solidFill>
                <a:latin typeface="Arial" charset="0"/>
              </a:rPr>
              <a:t>Οι περιοχές κατά </a:t>
            </a:r>
            <a:r>
              <a:rPr lang="en-US" sz="2600">
                <a:solidFill>
                  <a:schemeClr val="bg1"/>
                </a:solidFill>
                <a:latin typeface="Arial" charset="0"/>
              </a:rPr>
              <a:t>Brodmann </a:t>
            </a:r>
            <a:r>
              <a:rPr lang="el-GR" sz="2600">
                <a:solidFill>
                  <a:schemeClr val="bg1"/>
                </a:solidFill>
                <a:latin typeface="Arial" charset="0"/>
              </a:rPr>
              <a:t>συσχετίζονται με ειδικά </a:t>
            </a:r>
          </a:p>
          <a:p>
            <a:pPr>
              <a:lnSpc>
                <a:spcPct val="120000"/>
              </a:lnSpc>
            </a:pPr>
            <a:r>
              <a:rPr lang="el-GR" sz="2600">
                <a:solidFill>
                  <a:schemeClr val="bg1"/>
                </a:solidFill>
                <a:latin typeface="Arial" charset="0"/>
              </a:rPr>
              <a:t>λειτουργικά συστήματα και έχουν ιδιαίτερη κλινική σημασία.</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1835150" y="153988"/>
            <a:ext cx="5310188" cy="549275"/>
          </a:xfrm>
          <a:prstGeom prst="rect">
            <a:avLst/>
          </a:prstGeom>
          <a:noFill/>
          <a:ln w="9525">
            <a:noFill/>
            <a:miter lim="800000"/>
            <a:headEnd/>
            <a:tailEnd/>
          </a:ln>
          <a:effectLst/>
        </p:spPr>
        <p:txBody>
          <a:bodyPr wrap="none">
            <a:spAutoFit/>
          </a:bodyPr>
          <a:lstStyle/>
          <a:p>
            <a:r>
              <a:rPr lang="el-GR" sz="3000" b="1">
                <a:solidFill>
                  <a:srgbClr val="FFFF00"/>
                </a:solidFill>
                <a:latin typeface="Arial" charset="0"/>
              </a:rPr>
              <a:t>ΟΙ ΝΕΥΡΩΝΕΣ ΤΟΥ ΦΛΟΙΟΥ</a:t>
            </a:r>
            <a:endParaRPr lang="en-US" sz="3000" b="1">
              <a:solidFill>
                <a:srgbClr val="FFFF00"/>
              </a:solidFill>
              <a:latin typeface="Arial" charset="0"/>
            </a:endParaRPr>
          </a:p>
        </p:txBody>
      </p:sp>
      <p:sp>
        <p:nvSpPr>
          <p:cNvPr id="243715" name="Text Box 3"/>
          <p:cNvSpPr txBox="1">
            <a:spLocks noChangeArrowheads="1"/>
          </p:cNvSpPr>
          <p:nvPr/>
        </p:nvSpPr>
        <p:spPr bwMode="auto">
          <a:xfrm>
            <a:off x="365125" y="927100"/>
            <a:ext cx="8408988" cy="1679575"/>
          </a:xfrm>
          <a:prstGeom prst="rect">
            <a:avLst/>
          </a:prstGeom>
          <a:noFill/>
          <a:ln w="9525">
            <a:noFill/>
            <a:miter lim="800000"/>
            <a:headEnd/>
            <a:tailEnd/>
          </a:ln>
          <a:effectLst/>
        </p:spPr>
        <p:txBody>
          <a:bodyPr wrap="none">
            <a:spAutoFit/>
          </a:bodyPr>
          <a:lstStyle/>
          <a:p>
            <a:r>
              <a:rPr lang="el-GR" sz="2600" b="1" u="sng">
                <a:solidFill>
                  <a:srgbClr val="99FF33"/>
                </a:solidFill>
                <a:latin typeface="Arial" charset="0"/>
              </a:rPr>
              <a:t>Ακανθοειδείς</a:t>
            </a:r>
            <a:r>
              <a:rPr lang="el-GR" sz="2600" b="1" u="sng">
                <a:solidFill>
                  <a:schemeClr val="bg1"/>
                </a:solidFill>
                <a:latin typeface="Arial" charset="0"/>
              </a:rPr>
              <a:t>	</a:t>
            </a:r>
            <a:r>
              <a:rPr lang="el-GR" sz="2600" b="1">
                <a:solidFill>
                  <a:schemeClr val="bg1"/>
                </a:solidFill>
                <a:latin typeface="Arial" charset="0"/>
              </a:rPr>
              <a:t>		</a:t>
            </a:r>
            <a:r>
              <a:rPr lang="el-GR" sz="2600" b="1" u="sng">
                <a:solidFill>
                  <a:srgbClr val="99FF33"/>
                </a:solidFill>
                <a:latin typeface="Arial" charset="0"/>
              </a:rPr>
              <a:t>Μη ακανθοειδείς-Λείοι</a:t>
            </a:r>
          </a:p>
          <a:p>
            <a:r>
              <a:rPr lang="el-GR" sz="2600">
                <a:solidFill>
                  <a:schemeClr val="bg1"/>
                </a:solidFill>
                <a:latin typeface="Arial" charset="0"/>
              </a:rPr>
              <a:t>Πυραμιδικά ή Αστεροειδή</a:t>
            </a:r>
          </a:p>
          <a:p>
            <a:r>
              <a:rPr lang="el-GR" sz="2600">
                <a:solidFill>
                  <a:schemeClr val="bg1"/>
                </a:solidFill>
                <a:latin typeface="Arial" charset="0"/>
              </a:rPr>
              <a:t>Διεγερτικοί				Ανασταλτικοί</a:t>
            </a:r>
          </a:p>
          <a:p>
            <a:r>
              <a:rPr lang="el-GR" sz="2600">
                <a:solidFill>
                  <a:schemeClr val="bg1"/>
                </a:solidFill>
                <a:latin typeface="Arial" charset="0"/>
              </a:rPr>
              <a:t>Γλουταμικό ή ασπαρτικό		</a:t>
            </a:r>
            <a:r>
              <a:rPr lang="en-US" sz="2600">
                <a:solidFill>
                  <a:schemeClr val="bg1"/>
                </a:solidFill>
                <a:latin typeface="Arial" charset="0"/>
              </a:rPr>
              <a:t>GABA </a:t>
            </a:r>
            <a:r>
              <a:rPr lang="el-GR" sz="2600">
                <a:solidFill>
                  <a:schemeClr val="bg1"/>
                </a:solidFill>
                <a:latin typeface="Arial" charset="0"/>
              </a:rPr>
              <a:t>και νευροπεπτίδια</a:t>
            </a:r>
            <a:endParaRPr lang="en-US" sz="2600">
              <a:solidFill>
                <a:schemeClr val="bg1"/>
              </a:solidFill>
              <a:latin typeface="Arial" charset="0"/>
            </a:endParaRPr>
          </a:p>
        </p:txBody>
      </p:sp>
      <p:sp>
        <p:nvSpPr>
          <p:cNvPr id="243716" name="Text Box 4"/>
          <p:cNvSpPr txBox="1">
            <a:spLocks noChangeArrowheads="1"/>
          </p:cNvSpPr>
          <p:nvPr/>
        </p:nvSpPr>
        <p:spPr bwMode="auto">
          <a:xfrm>
            <a:off x="0" y="3441700"/>
            <a:ext cx="9147175" cy="2473325"/>
          </a:xfrm>
          <a:prstGeom prst="rect">
            <a:avLst/>
          </a:prstGeom>
          <a:noFill/>
          <a:ln w="9525">
            <a:noFill/>
            <a:miter lim="800000"/>
            <a:headEnd/>
            <a:tailEnd/>
          </a:ln>
          <a:effectLst/>
        </p:spPr>
        <p:txBody>
          <a:bodyPr wrap="none">
            <a:spAutoFit/>
          </a:bodyPr>
          <a:lstStyle/>
          <a:p>
            <a:r>
              <a:rPr lang="el-GR" sz="2600">
                <a:solidFill>
                  <a:srgbClr val="FF0000"/>
                </a:solidFill>
                <a:latin typeface="Arial" charset="0"/>
              </a:rPr>
              <a:t>Οι </a:t>
            </a:r>
            <a:r>
              <a:rPr lang="el-GR" sz="2600" b="1">
                <a:solidFill>
                  <a:srgbClr val="FF0000"/>
                </a:solidFill>
                <a:latin typeface="Arial" charset="0"/>
              </a:rPr>
              <a:t>πυραμιδικοί</a:t>
            </a:r>
            <a:r>
              <a:rPr lang="el-GR" sz="2600" b="1">
                <a:solidFill>
                  <a:schemeClr val="bg1"/>
                </a:solidFill>
                <a:latin typeface="Arial" charset="0"/>
              </a:rPr>
              <a:t> νευρώνες</a:t>
            </a:r>
            <a:r>
              <a:rPr lang="el-GR" sz="2600">
                <a:solidFill>
                  <a:schemeClr val="bg1"/>
                </a:solidFill>
                <a:latin typeface="Arial" charset="0"/>
              </a:rPr>
              <a:t> ανευρίσκονται σε όλες τις </a:t>
            </a:r>
          </a:p>
          <a:p>
            <a:r>
              <a:rPr lang="el-GR" sz="2600">
                <a:solidFill>
                  <a:schemeClr val="bg1"/>
                </a:solidFill>
                <a:latin typeface="Arial" charset="0"/>
              </a:rPr>
              <a:t>στοιβάδες  πλην της Μοριακής και αποτελούν τους κύριους </a:t>
            </a:r>
          </a:p>
          <a:p>
            <a:r>
              <a:rPr lang="el-GR" sz="2600">
                <a:solidFill>
                  <a:schemeClr val="bg1"/>
                </a:solidFill>
                <a:latin typeface="Arial" charset="0"/>
              </a:rPr>
              <a:t>απαγωγούς νευρώνες.  </a:t>
            </a:r>
          </a:p>
          <a:p>
            <a:endParaRPr lang="el-GR" sz="2600">
              <a:solidFill>
                <a:schemeClr val="bg1"/>
              </a:solidFill>
              <a:latin typeface="Arial" charset="0"/>
            </a:endParaRPr>
          </a:p>
          <a:p>
            <a:r>
              <a:rPr lang="el-GR" sz="2600">
                <a:solidFill>
                  <a:srgbClr val="FF0000"/>
                </a:solidFill>
                <a:latin typeface="Arial" charset="0"/>
              </a:rPr>
              <a:t>Οι </a:t>
            </a:r>
            <a:r>
              <a:rPr lang="el-GR" sz="2600" b="1">
                <a:solidFill>
                  <a:srgbClr val="FF0000"/>
                </a:solidFill>
                <a:latin typeface="Arial" charset="0"/>
              </a:rPr>
              <a:t>αστεροειδείς</a:t>
            </a:r>
            <a:r>
              <a:rPr lang="el-GR" sz="2600">
                <a:solidFill>
                  <a:schemeClr val="bg1"/>
                </a:solidFill>
                <a:latin typeface="Arial" charset="0"/>
              </a:rPr>
              <a:t> ανευρίσκονται στην έσω κοκκιώδη στοιβάδα</a:t>
            </a:r>
          </a:p>
          <a:p>
            <a:r>
              <a:rPr lang="el-GR" sz="2600">
                <a:solidFill>
                  <a:schemeClr val="bg1"/>
                </a:solidFill>
                <a:latin typeface="Arial" charset="0"/>
              </a:rPr>
              <a:t>και οι αξονικές τους διακλαδώσεις περιορίζονται στον φλοιό.</a:t>
            </a:r>
            <a:endParaRPr lang="en-US" sz="2600">
              <a:solidFill>
                <a:schemeClr val="bg1"/>
              </a:solidFill>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a:xfrm>
            <a:off x="900113" y="2857500"/>
            <a:ext cx="7772400" cy="1143000"/>
          </a:xfrm>
        </p:spPr>
        <p:txBody>
          <a:bodyPr/>
          <a:lstStyle/>
          <a:p>
            <a:r>
              <a:rPr lang="el-GR" sz="4000">
                <a:solidFill>
                  <a:schemeClr val="bg1"/>
                </a:solidFill>
                <a:latin typeface="Arial" charset="0"/>
                <a:hlinkClick r:id="rId2" action="ppaction://hlinkfile"/>
              </a:rPr>
              <a:t>Ανατομία του εγκεφάλου και λειτουργίες</a:t>
            </a:r>
            <a:endParaRPr lang="el-GR" sz="4000">
              <a:solidFill>
                <a:schemeClr val="bg1"/>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Rectangle 4"/>
          <p:cNvSpPr>
            <a:spLocks noGrp="1" noChangeArrowheads="1"/>
          </p:cNvSpPr>
          <p:nvPr>
            <p:ph type="title"/>
          </p:nvPr>
        </p:nvSpPr>
        <p:spPr>
          <a:xfrm>
            <a:off x="685800" y="260350"/>
            <a:ext cx="7772400" cy="936625"/>
          </a:xfrm>
        </p:spPr>
        <p:txBody>
          <a:bodyPr/>
          <a:lstStyle/>
          <a:p>
            <a:r>
              <a:rPr lang="el-GR" sz="4000">
                <a:solidFill>
                  <a:schemeClr val="bg1"/>
                </a:solidFill>
                <a:latin typeface="Arial" charset="0"/>
              </a:rPr>
              <a:t>Οι μήνιγγες του εγκεφάλου</a:t>
            </a:r>
          </a:p>
        </p:txBody>
      </p:sp>
      <p:sp>
        <p:nvSpPr>
          <p:cNvPr id="296966" name="Rectangle 6"/>
          <p:cNvSpPr>
            <a:spLocks noGrp="1" noChangeArrowheads="1"/>
          </p:cNvSpPr>
          <p:nvPr>
            <p:ph type="body" sz="half" idx="2"/>
          </p:nvPr>
        </p:nvSpPr>
        <p:spPr>
          <a:xfrm>
            <a:off x="5435600" y="1700213"/>
            <a:ext cx="3457575" cy="4681537"/>
          </a:xfrm>
        </p:spPr>
        <p:txBody>
          <a:bodyPr/>
          <a:lstStyle/>
          <a:p>
            <a:pPr marL="0" indent="0">
              <a:lnSpc>
                <a:spcPct val="130000"/>
              </a:lnSpc>
              <a:spcBef>
                <a:spcPct val="0"/>
              </a:spcBef>
              <a:buFontTx/>
              <a:buNone/>
            </a:pPr>
            <a:r>
              <a:rPr lang="el-GR" sz="2400">
                <a:solidFill>
                  <a:schemeClr val="bg1"/>
                </a:solidFill>
                <a:latin typeface="Arial" charset="0"/>
              </a:rPr>
              <a:t>H εξωτερική επιφάνεια του KNΣ καλύπτεται από αρκετές στιβάδες συνδετικού ιστού. Oι στιβάδες αυτές σχηματίζουν τη χοριοειδή μήνιγγα, την αραχνοειδή μήνιγγα και τη σκληρή μήνιγγα.</a:t>
            </a:r>
            <a:endParaRPr lang="el-GR" sz="2400">
              <a:latin typeface="Arial" charset="0"/>
            </a:endParaRPr>
          </a:p>
        </p:txBody>
      </p:sp>
      <p:pic>
        <p:nvPicPr>
          <p:cNvPr id="296969" name="Picture 9" descr="b_17_3_2a"/>
          <p:cNvPicPr>
            <a:picLocks noChangeAspect="1" noChangeArrowheads="1"/>
          </p:cNvPicPr>
          <p:nvPr>
            <p:ph sz="half" idx="1"/>
          </p:nvPr>
        </p:nvPicPr>
        <p:blipFill>
          <a:blip r:embed="rId2" cstate="print"/>
          <a:srcRect/>
          <a:stretch>
            <a:fillRect/>
          </a:stretch>
        </p:blipFill>
        <p:spPr>
          <a:xfrm>
            <a:off x="250825" y="1706563"/>
            <a:ext cx="4681538" cy="4664075"/>
          </a:xfrm>
          <a:noFill/>
          <a:ln/>
        </p:spPr>
      </p:pic>
      <p:sp>
        <p:nvSpPr>
          <p:cNvPr id="296970" name="Text Box 10"/>
          <p:cNvSpPr txBox="1">
            <a:spLocks noChangeArrowheads="1"/>
          </p:cNvSpPr>
          <p:nvPr/>
        </p:nvSpPr>
        <p:spPr bwMode="auto">
          <a:xfrm>
            <a:off x="250825" y="1773238"/>
            <a:ext cx="1728788"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Οι μήνιγγες</a:t>
            </a:r>
          </a:p>
        </p:txBody>
      </p:sp>
      <p:sp>
        <p:nvSpPr>
          <p:cNvPr id="296971" name="Text Box 11"/>
          <p:cNvSpPr txBox="1">
            <a:spLocks noChangeArrowheads="1"/>
          </p:cNvSpPr>
          <p:nvPr/>
        </p:nvSpPr>
        <p:spPr bwMode="auto">
          <a:xfrm>
            <a:off x="250825" y="2643188"/>
            <a:ext cx="1370013"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Το κρανίο</a:t>
            </a:r>
          </a:p>
        </p:txBody>
      </p:sp>
      <p:sp>
        <p:nvSpPr>
          <p:cNvPr id="296972" name="Text Box 12"/>
          <p:cNvSpPr txBox="1">
            <a:spLocks noChangeArrowheads="1"/>
          </p:cNvSpPr>
          <p:nvPr/>
        </p:nvSpPr>
        <p:spPr bwMode="auto">
          <a:xfrm>
            <a:off x="250825" y="3190875"/>
            <a:ext cx="1370013"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Σκληρή</a:t>
            </a:r>
          </a:p>
        </p:txBody>
      </p:sp>
      <p:sp>
        <p:nvSpPr>
          <p:cNvPr id="296973" name="Text Box 13"/>
          <p:cNvSpPr txBox="1">
            <a:spLocks noChangeArrowheads="1"/>
          </p:cNvSpPr>
          <p:nvPr/>
        </p:nvSpPr>
        <p:spPr bwMode="auto">
          <a:xfrm>
            <a:off x="250825" y="3644900"/>
            <a:ext cx="1296988" cy="7016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Αραχνοει-δής</a:t>
            </a:r>
          </a:p>
        </p:txBody>
      </p:sp>
      <p:sp>
        <p:nvSpPr>
          <p:cNvPr id="296974" name="Text Box 14"/>
          <p:cNvSpPr txBox="1">
            <a:spLocks noChangeArrowheads="1"/>
          </p:cNvSpPr>
          <p:nvPr/>
        </p:nvSpPr>
        <p:spPr bwMode="auto">
          <a:xfrm>
            <a:off x="250825" y="4400550"/>
            <a:ext cx="1441450"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Χοριοειδής</a:t>
            </a:r>
          </a:p>
        </p:txBody>
      </p:sp>
      <p:sp>
        <p:nvSpPr>
          <p:cNvPr id="296975" name="Text Box 15"/>
          <p:cNvSpPr txBox="1">
            <a:spLocks noChangeArrowheads="1"/>
          </p:cNvSpPr>
          <p:nvPr/>
        </p:nvSpPr>
        <p:spPr bwMode="auto">
          <a:xfrm>
            <a:off x="250825" y="4941888"/>
            <a:ext cx="1512888"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Εγκέφαλος</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685800" y="115888"/>
            <a:ext cx="7772400" cy="1143000"/>
          </a:xfrm>
        </p:spPr>
        <p:txBody>
          <a:bodyPr/>
          <a:lstStyle/>
          <a:p>
            <a:r>
              <a:rPr lang="el-GR" sz="4000">
                <a:solidFill>
                  <a:schemeClr val="accent2"/>
                </a:solidFill>
                <a:latin typeface="Arial" charset="0"/>
              </a:rPr>
              <a:t>Οι μήνιγγες του εγκεφάλου</a:t>
            </a:r>
          </a:p>
        </p:txBody>
      </p:sp>
      <p:pic>
        <p:nvPicPr>
          <p:cNvPr id="299022" name="Picture 14" descr="Men1"/>
          <p:cNvPicPr>
            <a:picLocks noChangeAspect="1" noChangeArrowheads="1"/>
          </p:cNvPicPr>
          <p:nvPr>
            <p:ph idx="1"/>
          </p:nvPr>
        </p:nvPicPr>
        <p:blipFill>
          <a:blip r:embed="rId2" cstate="print"/>
          <a:srcRect/>
          <a:stretch>
            <a:fillRect/>
          </a:stretch>
        </p:blipFill>
        <p:spPr>
          <a:xfrm>
            <a:off x="1116013" y="1098550"/>
            <a:ext cx="7056437" cy="5762625"/>
          </a:xfrm>
          <a:noFill/>
          <a:ln/>
        </p:spPr>
      </p:pic>
      <p:sp>
        <p:nvSpPr>
          <p:cNvPr id="299023" name="Text Box 15"/>
          <p:cNvSpPr txBox="1">
            <a:spLocks noChangeArrowheads="1"/>
          </p:cNvSpPr>
          <p:nvPr/>
        </p:nvSpPr>
        <p:spPr bwMode="auto">
          <a:xfrm>
            <a:off x="3635375" y="1341438"/>
            <a:ext cx="1370013"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Το κρανίο</a:t>
            </a:r>
          </a:p>
        </p:txBody>
      </p:sp>
      <p:sp>
        <p:nvSpPr>
          <p:cNvPr id="299024" name="Text Box 16"/>
          <p:cNvSpPr txBox="1">
            <a:spLocks noChangeArrowheads="1"/>
          </p:cNvSpPr>
          <p:nvPr/>
        </p:nvSpPr>
        <p:spPr bwMode="auto">
          <a:xfrm>
            <a:off x="7164388" y="1808163"/>
            <a:ext cx="1370012"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Σκληρή</a:t>
            </a:r>
          </a:p>
        </p:txBody>
      </p:sp>
      <p:sp>
        <p:nvSpPr>
          <p:cNvPr id="299025" name="Text Box 17"/>
          <p:cNvSpPr txBox="1">
            <a:spLocks noChangeArrowheads="1"/>
          </p:cNvSpPr>
          <p:nvPr/>
        </p:nvSpPr>
        <p:spPr bwMode="auto">
          <a:xfrm>
            <a:off x="7164388" y="2205038"/>
            <a:ext cx="1800225"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Αραχνοειδής</a:t>
            </a:r>
          </a:p>
        </p:txBody>
      </p:sp>
      <p:sp>
        <p:nvSpPr>
          <p:cNvPr id="299026" name="Text Box 18"/>
          <p:cNvSpPr txBox="1">
            <a:spLocks noChangeArrowheads="1"/>
          </p:cNvSpPr>
          <p:nvPr/>
        </p:nvSpPr>
        <p:spPr bwMode="auto">
          <a:xfrm>
            <a:off x="7164388" y="3716338"/>
            <a:ext cx="1441450"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Χοριοειδής</a:t>
            </a:r>
          </a:p>
        </p:txBody>
      </p:sp>
      <p:sp>
        <p:nvSpPr>
          <p:cNvPr id="299027" name="Text Box 19"/>
          <p:cNvSpPr txBox="1">
            <a:spLocks noChangeArrowheads="1"/>
          </p:cNvSpPr>
          <p:nvPr/>
        </p:nvSpPr>
        <p:spPr bwMode="auto">
          <a:xfrm>
            <a:off x="1258888" y="5229225"/>
            <a:ext cx="1512887" cy="3968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Εγκέφαλος</a:t>
            </a:r>
          </a:p>
        </p:txBody>
      </p:sp>
      <p:sp>
        <p:nvSpPr>
          <p:cNvPr id="299028" name="Text Box 20"/>
          <p:cNvSpPr txBox="1">
            <a:spLocks noChangeArrowheads="1"/>
          </p:cNvSpPr>
          <p:nvPr/>
        </p:nvSpPr>
        <p:spPr bwMode="auto">
          <a:xfrm>
            <a:off x="7235825" y="2636838"/>
            <a:ext cx="1800225" cy="1006475"/>
          </a:xfrm>
          <a:prstGeom prst="rect">
            <a:avLst/>
          </a:prstGeom>
          <a:solidFill>
            <a:schemeClr val="bg1"/>
          </a:solidFill>
          <a:ln w="9525">
            <a:noFill/>
            <a:miter lim="800000"/>
            <a:headEnd/>
            <a:tailEnd/>
          </a:ln>
          <a:effectLst/>
        </p:spPr>
        <p:txBody>
          <a:bodyPr>
            <a:spAutoFit/>
          </a:bodyPr>
          <a:lstStyle/>
          <a:p>
            <a:pPr>
              <a:spcBef>
                <a:spcPct val="50000"/>
              </a:spcBef>
            </a:pPr>
            <a:r>
              <a:rPr lang="el-GR" sz="2000">
                <a:latin typeface="Arial" charset="0"/>
              </a:rPr>
              <a:t>Υπο-αραχνοειδής  χώρος</a:t>
            </a:r>
          </a:p>
        </p:txBody>
      </p:sp>
      <p:sp>
        <p:nvSpPr>
          <p:cNvPr id="299029" name="Text Box 21"/>
          <p:cNvSpPr txBox="1">
            <a:spLocks noChangeArrowheads="1"/>
          </p:cNvSpPr>
          <p:nvPr/>
        </p:nvSpPr>
        <p:spPr bwMode="auto">
          <a:xfrm>
            <a:off x="7072313" y="4149725"/>
            <a:ext cx="1792287" cy="1311275"/>
          </a:xfrm>
          <a:prstGeom prst="rect">
            <a:avLst/>
          </a:prstGeom>
          <a:solidFill>
            <a:schemeClr val="bg1"/>
          </a:solidFill>
          <a:ln w="9525">
            <a:noFill/>
            <a:miter lim="800000"/>
            <a:headEnd/>
            <a:tailEnd/>
          </a:ln>
          <a:effectLst/>
        </p:spPr>
        <p:txBody>
          <a:bodyPr wrap="none">
            <a:spAutoFit/>
          </a:bodyPr>
          <a:lstStyle/>
          <a:p>
            <a:endParaRPr lang="el-GR" sz="2000">
              <a:latin typeface="Arial" charset="0"/>
            </a:endParaRPr>
          </a:p>
          <a:p>
            <a:r>
              <a:rPr lang="el-GR" sz="2000">
                <a:latin typeface="Arial" charset="0"/>
              </a:rPr>
              <a:t>Αγγείο και</a:t>
            </a:r>
          </a:p>
          <a:p>
            <a:r>
              <a:rPr lang="el-GR" sz="2000">
                <a:latin typeface="Arial" charset="0"/>
              </a:rPr>
              <a:t>Περιαγγειακός</a:t>
            </a:r>
          </a:p>
          <a:p>
            <a:r>
              <a:rPr lang="el-GR" sz="2000">
                <a:latin typeface="Arial" charset="0"/>
              </a:rPr>
              <a:t>χώρος</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3" name="Rectangle 5"/>
          <p:cNvSpPr>
            <a:spLocks noGrp="1" noChangeArrowheads="1"/>
          </p:cNvSpPr>
          <p:nvPr>
            <p:ph type="title"/>
          </p:nvPr>
        </p:nvSpPr>
        <p:spPr>
          <a:xfrm>
            <a:off x="0" y="44450"/>
            <a:ext cx="9144000" cy="647700"/>
          </a:xfrm>
        </p:spPr>
        <p:txBody>
          <a:bodyPr/>
          <a:lstStyle/>
          <a:p>
            <a:r>
              <a:rPr lang="el-GR" sz="2800" b="1">
                <a:solidFill>
                  <a:srgbClr val="FFFF00"/>
                </a:solidFill>
                <a:latin typeface="Arial" charset="0"/>
              </a:rPr>
              <a:t>Το Κοιλιακό Σύστημα και το Εγκεφαλο-Νωτιαίο Υγρό</a:t>
            </a:r>
          </a:p>
        </p:txBody>
      </p:sp>
      <p:sp>
        <p:nvSpPr>
          <p:cNvPr id="252934" name="Rectangle 6"/>
          <p:cNvSpPr>
            <a:spLocks noGrp="1" noChangeArrowheads="1"/>
          </p:cNvSpPr>
          <p:nvPr>
            <p:ph type="body" sz="half" idx="1"/>
          </p:nvPr>
        </p:nvSpPr>
        <p:spPr>
          <a:xfrm>
            <a:off x="250825" y="836613"/>
            <a:ext cx="5041900" cy="5949950"/>
          </a:xfrm>
        </p:spPr>
        <p:txBody>
          <a:bodyPr/>
          <a:lstStyle/>
          <a:p>
            <a:pPr marL="0" indent="0">
              <a:lnSpc>
                <a:spcPct val="110000"/>
              </a:lnSpc>
              <a:buFontTx/>
              <a:buNone/>
            </a:pPr>
            <a:r>
              <a:rPr lang="el-GR" sz="2400">
                <a:solidFill>
                  <a:schemeClr val="bg1"/>
                </a:solidFill>
                <a:latin typeface="Arial" charset="0"/>
              </a:rPr>
              <a:t>Tο</a:t>
            </a:r>
            <a:r>
              <a:rPr lang="en-US" sz="2400">
                <a:solidFill>
                  <a:schemeClr val="bg1"/>
                </a:solidFill>
                <a:latin typeface="Arial" charset="0"/>
              </a:rPr>
              <a:t> </a:t>
            </a:r>
            <a:r>
              <a:rPr lang="el-GR" sz="2400">
                <a:solidFill>
                  <a:schemeClr val="bg1"/>
                </a:solidFill>
                <a:latin typeface="Arial" charset="0"/>
              </a:rPr>
              <a:t>κοιλιακό σύστημα περιλαμβάνει:</a:t>
            </a:r>
          </a:p>
          <a:p>
            <a:pPr marL="0" indent="0">
              <a:lnSpc>
                <a:spcPct val="110000"/>
              </a:lnSpc>
              <a:buFontTx/>
              <a:buNone/>
            </a:pPr>
            <a:r>
              <a:rPr lang="el-GR" sz="2400">
                <a:solidFill>
                  <a:schemeClr val="bg1"/>
                </a:solidFill>
                <a:latin typeface="Arial" charset="0"/>
              </a:rPr>
              <a:t>Τις δύο πλάγιες κοιλίες στον τελικό εγκέφαλο,</a:t>
            </a:r>
            <a:r>
              <a:rPr lang="en-US" sz="2400">
                <a:solidFill>
                  <a:schemeClr val="bg1"/>
                </a:solidFill>
                <a:latin typeface="Arial" charset="0"/>
              </a:rPr>
              <a:t> </a:t>
            </a:r>
            <a:r>
              <a:rPr lang="el-GR" sz="2400">
                <a:solidFill>
                  <a:schemeClr val="bg1"/>
                </a:solidFill>
                <a:latin typeface="Arial" charset="0"/>
              </a:rPr>
              <a:t>Την τρίτη κοιλία του διάμεσου</a:t>
            </a:r>
            <a:r>
              <a:rPr lang="en-US" sz="2400">
                <a:solidFill>
                  <a:schemeClr val="bg1"/>
                </a:solidFill>
                <a:latin typeface="Arial" charset="0"/>
              </a:rPr>
              <a:t> </a:t>
            </a:r>
            <a:r>
              <a:rPr lang="el-GR" sz="2400">
                <a:solidFill>
                  <a:schemeClr val="bg1"/>
                </a:solidFill>
                <a:latin typeface="Arial" charset="0"/>
              </a:rPr>
              <a:t>εγκεφάλου και την τέταρτη κοιλία στον οπίσθιο και στον έσχατο εγκέφαλο. Oι πλάγιες κοιλίες συνδέονται με την τρίτη κοιλία μέσω του μεσοκοιλιακού τρήματος, ενώ η τρίτη κοιλία συνδέεται με την τέταρτη μέσω του υδραγωγού του εγκεφάλου.  Εσωτερικά οι κοιλίες επενδύονται από τα χοριοειδή πλέγματα τα οποία παράγουν το ΕΝΥ.</a:t>
            </a:r>
            <a:r>
              <a:rPr lang="en-US" sz="2400">
                <a:solidFill>
                  <a:schemeClr val="bg1"/>
                </a:solidFill>
                <a:latin typeface="Arial" charset="0"/>
              </a:rPr>
              <a:t> </a:t>
            </a:r>
            <a:r>
              <a:rPr lang="el-GR" sz="2400">
                <a:solidFill>
                  <a:schemeClr val="bg1"/>
                </a:solidFill>
                <a:latin typeface="Arial" charset="0"/>
                <a:hlinkClick r:id="rId2" action="ppaction://hlinkfile"/>
              </a:rPr>
              <a:t>Βίντεο</a:t>
            </a:r>
            <a:endParaRPr lang="el-GR" sz="2400">
              <a:latin typeface="Arial" charset="0"/>
            </a:endParaRPr>
          </a:p>
        </p:txBody>
      </p:sp>
      <p:pic>
        <p:nvPicPr>
          <p:cNvPr id="252936" name="Picture 8" descr="06-12"/>
          <p:cNvPicPr>
            <a:picLocks noChangeAspect="1" noChangeArrowheads="1"/>
          </p:cNvPicPr>
          <p:nvPr>
            <p:ph sz="half" idx="2"/>
          </p:nvPr>
        </p:nvPicPr>
        <p:blipFill>
          <a:blip r:embed="rId3" cstate="print"/>
          <a:srcRect/>
          <a:stretch>
            <a:fillRect/>
          </a:stretch>
        </p:blipFill>
        <p:spPr>
          <a:xfrm>
            <a:off x="5478463" y="692150"/>
            <a:ext cx="3702050" cy="6165850"/>
          </a:xfrm>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TF_1403"/>
          <p:cNvPicPr>
            <a:picLocks noChangeAspect="1" noChangeArrowheads="1"/>
          </p:cNvPicPr>
          <p:nvPr/>
        </p:nvPicPr>
        <p:blipFill>
          <a:blip r:embed="rId2" cstate="print"/>
          <a:srcRect/>
          <a:stretch>
            <a:fillRect/>
          </a:stretch>
        </p:blipFill>
        <p:spPr bwMode="auto">
          <a:xfrm>
            <a:off x="0" y="622300"/>
            <a:ext cx="9199563" cy="6235700"/>
          </a:xfrm>
          <a:prstGeom prst="rect">
            <a:avLst/>
          </a:prstGeom>
          <a:noFill/>
        </p:spPr>
      </p:pic>
      <p:sp>
        <p:nvSpPr>
          <p:cNvPr id="253955" name="Rectangle 3"/>
          <p:cNvSpPr>
            <a:spLocks noChangeArrowheads="1"/>
          </p:cNvSpPr>
          <p:nvPr/>
        </p:nvSpPr>
        <p:spPr bwMode="auto">
          <a:xfrm>
            <a:off x="0" y="44450"/>
            <a:ext cx="9144000" cy="647700"/>
          </a:xfrm>
          <a:prstGeom prst="rect">
            <a:avLst/>
          </a:prstGeom>
          <a:noFill/>
          <a:ln w="9525">
            <a:noFill/>
            <a:miter lim="800000"/>
            <a:headEnd/>
            <a:tailEnd/>
          </a:ln>
          <a:effectLst/>
        </p:spPr>
        <p:txBody>
          <a:bodyPr anchor="ctr"/>
          <a:lstStyle/>
          <a:p>
            <a:pPr algn="ctr"/>
            <a:r>
              <a:rPr lang="el-GR" sz="3000">
                <a:solidFill>
                  <a:srgbClr val="FFFF00"/>
                </a:solidFill>
                <a:latin typeface="Arial" charset="0"/>
              </a:rPr>
              <a:t>Το Κοιλιακό Σύστημα και το ΕγκεφαλοΝωτιαίο Υγρό</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z="4000">
                <a:solidFill>
                  <a:srgbClr val="FFFF00"/>
                </a:solidFill>
                <a:latin typeface="Arial" charset="0"/>
              </a:rPr>
              <a:t>H </a:t>
            </a:r>
            <a:r>
              <a:rPr lang="el-GR" sz="4000">
                <a:solidFill>
                  <a:srgbClr val="FFFF00"/>
                </a:solidFill>
                <a:latin typeface="Arial" charset="0"/>
              </a:rPr>
              <a:t>υπόθεση «της ακτινωτής μονάδας»</a:t>
            </a:r>
          </a:p>
        </p:txBody>
      </p:sp>
      <p:pic>
        <p:nvPicPr>
          <p:cNvPr id="309251" name="Picture 3" descr="Scale"/>
          <p:cNvPicPr>
            <a:picLocks noChangeAspect="1" noChangeArrowheads="1"/>
          </p:cNvPicPr>
          <p:nvPr>
            <p:ph idx="1"/>
          </p:nvPr>
        </p:nvPicPr>
        <p:blipFill>
          <a:blip r:embed="rId2" cstate="print"/>
          <a:srcRect/>
          <a:stretch>
            <a:fillRect/>
          </a:stretch>
        </p:blipFill>
        <p:spPr>
          <a:xfrm>
            <a:off x="1919288" y="2203450"/>
            <a:ext cx="5287962" cy="3786188"/>
          </a:xfrm>
          <a:noFill/>
          <a:ln/>
        </p:spPr>
      </p:pic>
      <p:sp>
        <p:nvSpPr>
          <p:cNvPr id="309252" name="Rectangle 4"/>
          <p:cNvSpPr>
            <a:spLocks noChangeArrowheads="1"/>
          </p:cNvSpPr>
          <p:nvPr/>
        </p:nvSpPr>
        <p:spPr bwMode="auto">
          <a:xfrm>
            <a:off x="1431925" y="6237288"/>
            <a:ext cx="6280150" cy="366712"/>
          </a:xfrm>
          <a:prstGeom prst="rect">
            <a:avLst/>
          </a:prstGeom>
          <a:noFill/>
          <a:ln w="9525">
            <a:noFill/>
            <a:miter lim="800000"/>
            <a:headEnd/>
            <a:tailEnd/>
          </a:ln>
          <a:effectLst/>
        </p:spPr>
        <p:txBody>
          <a:bodyPr wrap="none">
            <a:spAutoFit/>
          </a:bodyPr>
          <a:lstStyle/>
          <a:p>
            <a:r>
              <a:rPr lang="en-US" sz="1800">
                <a:solidFill>
                  <a:schemeClr val="bg1"/>
                </a:solidFill>
                <a:latin typeface="Arial" charset="0"/>
                <a:cs typeface="Arial" charset="0"/>
              </a:rPr>
              <a:t>Http://</a:t>
            </a:r>
            <a:r>
              <a:rPr lang="el-GR" sz="1800">
                <a:solidFill>
                  <a:schemeClr val="bg1"/>
                </a:solidFill>
                <a:latin typeface="Arial" charset="0"/>
                <a:cs typeface="Arial" charset="0"/>
              </a:rPr>
              <a:t>http://rakiclab.med.yale.edu/pages/radialMigration.php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0" y="76200"/>
            <a:ext cx="9144000" cy="6664325"/>
          </a:xfrm>
          <a:prstGeom prst="rect">
            <a:avLst/>
          </a:prstGeom>
          <a:noFill/>
          <a:ln w="9525">
            <a:noFill/>
            <a:miter lim="800000"/>
            <a:headEnd/>
            <a:tailEnd/>
          </a:ln>
          <a:effectLst/>
        </p:spPr>
        <p:txBody>
          <a:bodyPr>
            <a:spAutoFit/>
          </a:bodyPr>
          <a:lstStyle/>
          <a:p>
            <a:pPr>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l-GR">
                <a:solidFill>
                  <a:schemeClr val="bg1"/>
                </a:solidFill>
                <a:latin typeface="Arial" charset="0"/>
              </a:rPr>
              <a:t>Το εγκεφαλονωτιαίο υγρό (ENY) επικοινωνεί άμεσα με το εξωκυττάριο υγρό στο KNΣ. Kατά συνέπεια, η σύσταση του ENY είναι ενδεικτική της σύστασης του εξωκυττάριου υγρού των νευρώνων στο ΚΝΣ. </a:t>
            </a:r>
          </a:p>
          <a:p>
            <a:pPr>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l-GR">
                <a:solidFill>
                  <a:schemeClr val="bg1"/>
                </a:solidFill>
                <a:latin typeface="Arial" charset="0"/>
              </a:rPr>
              <a:t>Σε σχέση με το αίμα, το ENY έχει χαμηλότερη συγκέντρωση K+, γλυκόζης και πρωτεϊνών, αλλά υψηλότερες συγκεντρώσεις Na+ και Cl–. Eπιπλέον το ENY, δεν περιέχει κύτταρα αίματος. Oι αυξημένες συγκεντρώσεις Na+ και Cl– επιτρέπουν στο ENY να είναι ισότονο προς το αίμα, παρά την πολύ χαμηλότερη συγκέντρωση πρωτεϊνών στο πρώτο. </a:t>
            </a:r>
          </a:p>
          <a:p>
            <a:pPr>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l-GR">
                <a:solidFill>
                  <a:schemeClr val="bg1"/>
                </a:solidFill>
                <a:latin typeface="Arial" charset="0"/>
              </a:rPr>
              <a:t>O όγκος του ENY μέσα στις κοιλίες του εγκεφάλου είναι περίπου 35 ml και στους υπαραχνοειδείς χώρους του εγκεφάλου και του νωτιαίου μυελού είναι περίπου 100 ml. Ο ρυθμός παραγωγής του ENY είναι περίπου 0,35 ml/min. Aυτό επιτρέπει στο ENY να ανακυκλώνεται 4 περίπου φορές την ημέρα.</a:t>
            </a:r>
            <a:endParaRPr lang="en-US">
              <a:solidFill>
                <a:schemeClr val="bg1"/>
              </a:solidFill>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TF_1405"/>
          <p:cNvPicPr>
            <a:picLocks noChangeAspect="1" noChangeArrowheads="1"/>
          </p:cNvPicPr>
          <p:nvPr/>
        </p:nvPicPr>
        <p:blipFill>
          <a:blip r:embed="rId2" cstate="print"/>
          <a:srcRect/>
          <a:stretch>
            <a:fillRect/>
          </a:stretch>
        </p:blipFill>
        <p:spPr bwMode="auto">
          <a:xfrm>
            <a:off x="-36513" y="0"/>
            <a:ext cx="6819901" cy="6858000"/>
          </a:xfrm>
          <a:prstGeom prst="rect">
            <a:avLst/>
          </a:prstGeom>
          <a:noFill/>
        </p:spPr>
      </p:pic>
      <p:sp>
        <p:nvSpPr>
          <p:cNvPr id="254979" name="Rectangle 3"/>
          <p:cNvSpPr>
            <a:spLocks noChangeArrowheads="1"/>
          </p:cNvSpPr>
          <p:nvPr/>
        </p:nvSpPr>
        <p:spPr bwMode="auto">
          <a:xfrm>
            <a:off x="0" y="4652963"/>
            <a:ext cx="9144000" cy="2282825"/>
          </a:xfrm>
          <a:prstGeom prst="rect">
            <a:avLst/>
          </a:prstGeom>
          <a:solidFill>
            <a:schemeClr val="tx1"/>
          </a:solidFill>
          <a:ln w="9525">
            <a:noFill/>
            <a:miter lim="800000"/>
            <a:headEnd/>
            <a:tailEnd/>
          </a:ln>
          <a:effectLst/>
        </p:spPr>
        <p:txBody>
          <a:bodyPr>
            <a:spAutoFit/>
          </a:bodyPr>
          <a:lstStyle/>
          <a:p>
            <a:r>
              <a:rPr lang="el-GR">
                <a:solidFill>
                  <a:schemeClr val="bg1"/>
                </a:solidFill>
                <a:latin typeface="Arial" charset="0"/>
              </a:rPr>
              <a:t>Tο ENY διαφεύγει από την 4η κοιλία μέσω του μονού μέσου τρήματος και του ζεύγους των πλάγιων τρημάτων στην οροφή της και καταλήγει στους υπαραχνοειδείς χώρους που περιβάλλουν τον εγκέφαλο και τον νωτιαίο μυελό. Mέρος του ENY απομακρύνεται μέσα από τις βαλβιδικές αραχνοειδείς λάχνες προς τους φλεβώδεις κόλπους της σκληρής μήνιγγας. </a:t>
            </a:r>
            <a:r>
              <a:rPr lang="el-GR">
                <a:solidFill>
                  <a:schemeClr val="bg1"/>
                </a:solidFill>
                <a:latin typeface="Arial" charset="0"/>
                <a:hlinkClick r:id="rId3" action="ppaction://hlinkfile"/>
              </a:rPr>
              <a:t>Βίντεο</a:t>
            </a:r>
            <a:r>
              <a:rPr lang="el-GR">
                <a:solidFill>
                  <a:schemeClr val="bg1"/>
                </a:solidFill>
                <a:latin typeface="Arial" charset="0"/>
              </a:rPr>
              <a:t> </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a:xfrm>
            <a:off x="107950" y="44450"/>
            <a:ext cx="8893175" cy="719138"/>
          </a:xfrm>
        </p:spPr>
        <p:txBody>
          <a:bodyPr/>
          <a:lstStyle/>
          <a:p>
            <a:r>
              <a:rPr lang="el-GR" sz="2800" b="1">
                <a:solidFill>
                  <a:srgbClr val="FFFF00"/>
                </a:solidFill>
                <a:latin typeface="Arial" charset="0"/>
              </a:rPr>
              <a:t>ΤΟ ΚΥΚΛΟΦΟΡΙΚΟ ΣΥΣΤΗΜΑ ΣΤΟΝ ΕΓΚΕΦΑΛΟ</a:t>
            </a:r>
          </a:p>
        </p:txBody>
      </p:sp>
      <p:sp>
        <p:nvSpPr>
          <p:cNvPr id="245765" name="Rectangle 5"/>
          <p:cNvSpPr>
            <a:spLocks noGrp="1" noChangeArrowheads="1"/>
          </p:cNvSpPr>
          <p:nvPr>
            <p:ph type="body" idx="1"/>
          </p:nvPr>
        </p:nvSpPr>
        <p:spPr>
          <a:xfrm>
            <a:off x="0" y="908050"/>
            <a:ext cx="9144000" cy="5949950"/>
          </a:xfrm>
        </p:spPr>
        <p:txBody>
          <a:bodyPr/>
          <a:lstStyle/>
          <a:p>
            <a:pPr marL="381000" indent="-381000">
              <a:lnSpc>
                <a:spcPct val="115000"/>
              </a:lnSpc>
              <a:spcBef>
                <a:spcPct val="0"/>
              </a:spcBef>
              <a:buFontTx/>
              <a:buNone/>
            </a:pPr>
            <a:r>
              <a:rPr lang="el-GR" sz="2300">
                <a:solidFill>
                  <a:schemeClr val="bg1"/>
                </a:solidFill>
                <a:latin typeface="Arial" charset="0"/>
              </a:rPr>
              <a:t>Το αίμα φθάνει στον εγκέφαλο με τις καρωτιδικές και σπονδυλικές αρτηρίες.  Η λεπτή ρύθμιση της ροής του αίματος γίνεται στο επίπεδο των εγκεφαλικών αρτηριδίων που έχουν διακριτά δομικά και λειτουργικά χαρακτηριστικά που τα διακρίνουν από τα αρτηρίδια άλλων οργάνων.</a:t>
            </a:r>
          </a:p>
          <a:p>
            <a:pPr marL="381000" indent="-381000">
              <a:lnSpc>
                <a:spcPct val="115000"/>
              </a:lnSpc>
              <a:spcBef>
                <a:spcPct val="0"/>
              </a:spcBef>
              <a:buFontTx/>
              <a:buAutoNum type="arabicPeriod"/>
            </a:pPr>
            <a:r>
              <a:rPr lang="el-GR" sz="2300">
                <a:solidFill>
                  <a:schemeClr val="bg1"/>
                </a:solidFill>
                <a:latin typeface="Arial" charset="0"/>
              </a:rPr>
              <a:t>Δεν δέχονται αδρενεργική νεύρωση.</a:t>
            </a:r>
          </a:p>
          <a:p>
            <a:pPr marL="381000" indent="-381000">
              <a:lnSpc>
                <a:spcPct val="115000"/>
              </a:lnSpc>
              <a:spcBef>
                <a:spcPct val="0"/>
              </a:spcBef>
              <a:buFontTx/>
              <a:buAutoNum type="arabicPeriod"/>
            </a:pPr>
            <a:r>
              <a:rPr lang="el-GR" sz="2300">
                <a:solidFill>
                  <a:schemeClr val="bg1"/>
                </a:solidFill>
                <a:latin typeface="Arial" charset="0"/>
              </a:rPr>
              <a:t>Έχουν πολλαπλές στιβάδες λείων μυϊκών ινών και πολύ λίγο συνδετικό ιστό.</a:t>
            </a:r>
          </a:p>
          <a:p>
            <a:pPr marL="381000" indent="-381000">
              <a:lnSpc>
                <a:spcPct val="115000"/>
              </a:lnSpc>
              <a:spcBef>
                <a:spcPct val="0"/>
              </a:spcBef>
              <a:buFontTx/>
              <a:buAutoNum type="arabicPeriod"/>
            </a:pPr>
            <a:r>
              <a:rPr lang="el-GR" sz="2300">
                <a:solidFill>
                  <a:schemeClr val="bg1"/>
                </a:solidFill>
                <a:latin typeface="Arial" charset="0"/>
              </a:rPr>
              <a:t>Τα ενδοθηλιακά  τους κύτταρα αναπτύσσουν στενές συνδέσεις που αποτελούν την βάση του αιματοεγκεφαλικού φραγμού.</a:t>
            </a:r>
          </a:p>
          <a:p>
            <a:pPr marL="381000" indent="-381000">
              <a:lnSpc>
                <a:spcPct val="115000"/>
              </a:lnSpc>
              <a:spcBef>
                <a:spcPct val="0"/>
              </a:spcBef>
              <a:buFontTx/>
              <a:buAutoNum type="arabicPeriod"/>
            </a:pPr>
            <a:r>
              <a:rPr lang="el-GR" sz="2300">
                <a:solidFill>
                  <a:schemeClr val="bg1"/>
                </a:solidFill>
                <a:latin typeface="Arial" charset="0"/>
              </a:rPr>
              <a:t>Εξωτερικά καλύπτονται από τους ποδίσκους των αστροκυττάρων τα οποία επίσης συμβάλλουν στον αιματοεγκεφαλικό φραγμό. Επάγουν την δημιουργία στενών συνδέσεων μεταξύ των ενδοθηλιακών κυττάρων.</a:t>
            </a:r>
            <a:endParaRPr lang="el-GR" sz="2300">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52"/>
          <p:cNvPicPr>
            <a:picLocks noChangeAspect="1" noChangeArrowheads="1"/>
          </p:cNvPicPr>
          <p:nvPr/>
        </p:nvPicPr>
        <p:blipFill>
          <a:blip r:embed="rId2" cstate="print"/>
          <a:srcRect/>
          <a:stretch>
            <a:fillRect/>
          </a:stretch>
        </p:blipFill>
        <p:spPr bwMode="auto">
          <a:xfrm>
            <a:off x="0" y="0"/>
            <a:ext cx="9144000" cy="683101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BBB"/>
          <p:cNvPicPr>
            <a:picLocks noChangeAspect="1" noChangeArrowheads="1"/>
          </p:cNvPicPr>
          <p:nvPr/>
        </p:nvPicPr>
        <p:blipFill>
          <a:blip r:embed="rId2" cstate="print"/>
          <a:srcRect/>
          <a:stretch>
            <a:fillRect/>
          </a:stretch>
        </p:blipFill>
        <p:spPr bwMode="auto">
          <a:xfrm>
            <a:off x="250825" y="404813"/>
            <a:ext cx="4981575" cy="6238875"/>
          </a:xfrm>
          <a:prstGeom prst="rect">
            <a:avLst/>
          </a:prstGeom>
          <a:noFill/>
        </p:spPr>
      </p:pic>
      <p:sp>
        <p:nvSpPr>
          <p:cNvPr id="259075" name="Text Box 3"/>
          <p:cNvSpPr txBox="1">
            <a:spLocks noChangeArrowheads="1"/>
          </p:cNvSpPr>
          <p:nvPr/>
        </p:nvSpPr>
        <p:spPr bwMode="auto">
          <a:xfrm>
            <a:off x="46038" y="76200"/>
            <a:ext cx="9021762" cy="457200"/>
          </a:xfrm>
          <a:prstGeom prst="rect">
            <a:avLst/>
          </a:prstGeom>
          <a:solidFill>
            <a:schemeClr val="tx1"/>
          </a:solidFill>
          <a:ln w="9525">
            <a:noFill/>
            <a:miter lim="800000"/>
            <a:headEnd/>
            <a:tailEnd/>
          </a:ln>
          <a:effectLst/>
        </p:spPr>
        <p:txBody>
          <a:bodyPr wrap="none">
            <a:spAutoFit/>
          </a:bodyPr>
          <a:lstStyle/>
          <a:p>
            <a:r>
              <a:rPr lang="el-GR" b="1">
                <a:solidFill>
                  <a:srgbClr val="FFFF00"/>
                </a:solidFill>
                <a:latin typeface="Arial" charset="0"/>
              </a:rPr>
              <a:t>Η ΚΥΤΤΑΡΙΚΗ ΒΑΣΗ ΤΟΥ ΑΙΜΑΤΟΕΓΚΕΦΑΛΙΚΟΥ ΦΡΑΓΜΟΥ</a:t>
            </a:r>
            <a:endParaRPr lang="en-US" b="1">
              <a:solidFill>
                <a:srgbClr val="FFFF00"/>
              </a:solidFill>
              <a:latin typeface="Arial" charset="0"/>
            </a:endParaRPr>
          </a:p>
        </p:txBody>
      </p:sp>
      <p:sp>
        <p:nvSpPr>
          <p:cNvPr id="259076" name="Rectangle 4"/>
          <p:cNvSpPr>
            <a:spLocks noChangeArrowheads="1"/>
          </p:cNvSpPr>
          <p:nvPr/>
        </p:nvSpPr>
        <p:spPr bwMode="auto">
          <a:xfrm>
            <a:off x="5219700" y="549275"/>
            <a:ext cx="3889375" cy="6226175"/>
          </a:xfrm>
          <a:prstGeom prst="rect">
            <a:avLst/>
          </a:prstGeom>
          <a:noFill/>
          <a:ln w="9525">
            <a:noFill/>
            <a:miter lim="800000"/>
            <a:headEnd/>
            <a:tailEnd/>
          </a:ln>
          <a:effectLst/>
        </p:spPr>
        <p:txBody>
          <a:bodyPr>
            <a:spAutoFit/>
          </a:bodyPr>
          <a:lstStyle/>
          <a:p>
            <a:pPr>
              <a:lnSpc>
                <a:spcPct val="120000"/>
              </a:lnSpc>
            </a:pPr>
            <a:r>
              <a:rPr lang="el-GR">
                <a:solidFill>
                  <a:schemeClr val="bg1"/>
                </a:solidFill>
                <a:latin typeface="Arial" charset="0"/>
              </a:rPr>
              <a:t>H διάχυση πολλών ουσιών ανάμεσα στο αίμα και στο KNΣ περιορίζεται από τον </a:t>
            </a:r>
            <a:r>
              <a:rPr lang="el-GR" b="1">
                <a:solidFill>
                  <a:srgbClr val="99FF33"/>
                </a:solidFill>
                <a:latin typeface="Arial" charset="0"/>
              </a:rPr>
              <a:t>αιματοεγκεφαλικό φραγμό</a:t>
            </a:r>
            <a:r>
              <a:rPr lang="el-GR">
                <a:solidFill>
                  <a:srgbClr val="99FF33"/>
                </a:solidFill>
                <a:latin typeface="Arial" charset="0"/>
              </a:rPr>
              <a:t>.</a:t>
            </a:r>
            <a:r>
              <a:rPr lang="el-GR">
                <a:solidFill>
                  <a:schemeClr val="bg1"/>
                </a:solidFill>
                <a:latin typeface="Arial" charset="0"/>
              </a:rPr>
              <a:t> O φραγμός αυτός οφείλεται στις στενές συνδέσεις μεταξύ των ενδοθηλιακών κυττάρων των τριχοειδών που επάγονται από τα αστρο</a:t>
            </a:r>
            <a:r>
              <a:rPr lang="en-US">
                <a:solidFill>
                  <a:schemeClr val="bg1"/>
                </a:solidFill>
                <a:latin typeface="Arial" charset="0"/>
              </a:rPr>
              <a:t>-</a:t>
            </a:r>
            <a:r>
              <a:rPr lang="el-GR">
                <a:solidFill>
                  <a:schemeClr val="bg1"/>
                </a:solidFill>
                <a:latin typeface="Arial" charset="0"/>
              </a:rPr>
              <a:t>κύτταρα, αλλά και στον περιορισμό της κίνησης ορισμένων ουσιών από τα αστροκύτταρα.</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0" y="100013"/>
            <a:ext cx="9144000" cy="488950"/>
          </a:xfrm>
          <a:prstGeom prst="rect">
            <a:avLst/>
          </a:prstGeom>
          <a:noFill/>
          <a:ln w="9525">
            <a:noFill/>
            <a:miter lim="800000"/>
            <a:headEnd/>
            <a:tailEnd/>
          </a:ln>
          <a:effectLst/>
        </p:spPr>
        <p:txBody>
          <a:bodyPr>
            <a:spAutoFit/>
          </a:bodyPr>
          <a:lstStyle/>
          <a:p>
            <a:pPr algn="ctr"/>
            <a:r>
              <a:rPr lang="el-GR" sz="2600" b="1">
                <a:solidFill>
                  <a:srgbClr val="FFFF00"/>
                </a:solidFill>
                <a:latin typeface="Arial" charset="0"/>
              </a:rPr>
              <a:t>ΡΥΘΜΙΣΗ ΤΗΣ ΜΙΚΡΟΚΥΚΛΟΦΟΡΙΑΣ ΤΟΥ ΕΓΚΕΦΑΛΟΥ</a:t>
            </a:r>
            <a:endParaRPr lang="en-US" sz="2600" b="1">
              <a:solidFill>
                <a:srgbClr val="FFFF00"/>
              </a:solidFill>
              <a:latin typeface="Arial" charset="0"/>
            </a:endParaRPr>
          </a:p>
        </p:txBody>
      </p:sp>
      <p:sp>
        <p:nvSpPr>
          <p:cNvPr id="247811" name="Text Box 3"/>
          <p:cNvSpPr txBox="1">
            <a:spLocks noChangeArrowheads="1"/>
          </p:cNvSpPr>
          <p:nvPr/>
        </p:nvSpPr>
        <p:spPr bwMode="auto">
          <a:xfrm>
            <a:off x="34925" y="1069975"/>
            <a:ext cx="9036050" cy="5788025"/>
          </a:xfrm>
          <a:prstGeom prst="rect">
            <a:avLst/>
          </a:prstGeom>
          <a:noFill/>
          <a:ln w="9525">
            <a:noFill/>
            <a:miter lim="800000"/>
            <a:headEnd/>
            <a:tailEnd/>
          </a:ln>
          <a:effectLst/>
        </p:spPr>
        <p:txBody>
          <a:bodyPr>
            <a:spAutoFit/>
          </a:bodyPr>
          <a:lstStyle/>
          <a:p>
            <a:pPr marL="457200" indent="-457200">
              <a:lnSpc>
                <a:spcPct val="120000"/>
              </a:lnSpc>
            </a:pPr>
            <a:r>
              <a:rPr lang="el-GR">
                <a:solidFill>
                  <a:schemeClr val="bg1"/>
                </a:solidFill>
                <a:latin typeface="Arial" charset="0"/>
              </a:rPr>
              <a:t>Υπάρχουν δύο υποθέσεις που προσπαθούν να εξηγήσουν την </a:t>
            </a:r>
          </a:p>
          <a:p>
            <a:pPr marL="457200" indent="-457200">
              <a:lnSpc>
                <a:spcPct val="120000"/>
              </a:lnSpc>
            </a:pPr>
            <a:r>
              <a:rPr lang="el-GR">
                <a:solidFill>
                  <a:schemeClr val="bg1"/>
                </a:solidFill>
                <a:latin typeface="Arial" charset="0"/>
              </a:rPr>
              <a:t>τοπική ρύθμιση της ροής του αίματος στο εγκέφαλο.</a:t>
            </a:r>
          </a:p>
          <a:p>
            <a:pPr marL="457200" indent="-457200">
              <a:lnSpc>
                <a:spcPct val="120000"/>
              </a:lnSpc>
            </a:pPr>
            <a:r>
              <a:rPr lang="el-GR">
                <a:solidFill>
                  <a:schemeClr val="bg1"/>
                </a:solidFill>
                <a:latin typeface="Arial" charset="0"/>
              </a:rPr>
              <a:t>Η </a:t>
            </a:r>
            <a:r>
              <a:rPr lang="el-GR" b="1">
                <a:solidFill>
                  <a:schemeClr val="bg1"/>
                </a:solidFill>
                <a:latin typeface="Arial" charset="0"/>
              </a:rPr>
              <a:t>μεταβολική</a:t>
            </a:r>
            <a:r>
              <a:rPr lang="el-GR">
                <a:solidFill>
                  <a:schemeClr val="bg1"/>
                </a:solidFill>
                <a:latin typeface="Arial" charset="0"/>
              </a:rPr>
              <a:t> και η </a:t>
            </a:r>
            <a:r>
              <a:rPr lang="el-GR" b="1">
                <a:solidFill>
                  <a:schemeClr val="bg1"/>
                </a:solidFill>
                <a:latin typeface="Arial" charset="0"/>
              </a:rPr>
              <a:t>Νευρογενής</a:t>
            </a:r>
          </a:p>
          <a:p>
            <a:pPr marL="457200" indent="-457200">
              <a:lnSpc>
                <a:spcPct val="120000"/>
              </a:lnSpc>
            </a:pPr>
            <a:endParaRPr lang="el-GR">
              <a:solidFill>
                <a:schemeClr val="bg1"/>
              </a:solidFill>
              <a:latin typeface="Arial" charset="0"/>
            </a:endParaRPr>
          </a:p>
          <a:p>
            <a:pPr marL="457200" indent="-457200">
              <a:lnSpc>
                <a:spcPct val="120000"/>
              </a:lnSpc>
              <a:buFontTx/>
              <a:buAutoNum type="arabicPeriod"/>
            </a:pPr>
            <a:r>
              <a:rPr lang="el-GR">
                <a:solidFill>
                  <a:schemeClr val="bg1"/>
                </a:solidFill>
                <a:latin typeface="Arial" charset="0"/>
              </a:rPr>
              <a:t>Η </a:t>
            </a:r>
            <a:r>
              <a:rPr lang="el-GR" b="1">
                <a:solidFill>
                  <a:schemeClr val="bg1"/>
                </a:solidFill>
                <a:latin typeface="Arial" charset="0"/>
              </a:rPr>
              <a:t>μεταβολική</a:t>
            </a:r>
            <a:r>
              <a:rPr lang="el-GR">
                <a:solidFill>
                  <a:schemeClr val="bg1"/>
                </a:solidFill>
                <a:latin typeface="Arial" charset="0"/>
              </a:rPr>
              <a:t> υπόθεση προτείνει ότι η διέγερση των νευρώνων και η αύξηση της μεταβολικής δραστηριότητας που ακολουθεί οδηγεί στην απελευθέρωση μεταβολικών προϊόντων όπως </a:t>
            </a:r>
            <a:r>
              <a:rPr lang="en-US">
                <a:solidFill>
                  <a:schemeClr val="bg1"/>
                </a:solidFill>
                <a:latin typeface="Arial" charset="0"/>
              </a:rPr>
              <a:t>CO2, K+, </a:t>
            </a:r>
            <a:r>
              <a:rPr lang="el-GR">
                <a:solidFill>
                  <a:schemeClr val="bg1"/>
                </a:solidFill>
                <a:latin typeface="Arial" charset="0"/>
              </a:rPr>
              <a:t>και αδενοσίνη που προκαλούν διάταση των αρτηριδίων</a:t>
            </a:r>
          </a:p>
          <a:p>
            <a:pPr marL="457200" indent="-457200">
              <a:lnSpc>
                <a:spcPct val="120000"/>
              </a:lnSpc>
            </a:pPr>
            <a:endParaRPr lang="el-GR">
              <a:solidFill>
                <a:schemeClr val="bg1"/>
              </a:solidFill>
              <a:latin typeface="Arial" charset="0"/>
            </a:endParaRPr>
          </a:p>
          <a:p>
            <a:pPr marL="457200" indent="-457200">
              <a:lnSpc>
                <a:spcPct val="120000"/>
              </a:lnSpc>
              <a:buFontTx/>
              <a:buAutoNum type="arabicPeriod" startAt="2"/>
            </a:pPr>
            <a:r>
              <a:rPr lang="el-GR">
                <a:solidFill>
                  <a:schemeClr val="bg1"/>
                </a:solidFill>
                <a:latin typeface="Arial" charset="0"/>
              </a:rPr>
              <a:t>Η </a:t>
            </a:r>
            <a:r>
              <a:rPr lang="el-GR" b="1">
                <a:solidFill>
                  <a:schemeClr val="bg1"/>
                </a:solidFill>
                <a:latin typeface="Arial" charset="0"/>
              </a:rPr>
              <a:t>νευρογενής</a:t>
            </a:r>
            <a:r>
              <a:rPr lang="el-GR">
                <a:solidFill>
                  <a:schemeClr val="bg1"/>
                </a:solidFill>
                <a:latin typeface="Arial" charset="0"/>
              </a:rPr>
              <a:t> υπόθεση προτείνει ότι τα μικρά αγγεία </a:t>
            </a:r>
          </a:p>
          <a:p>
            <a:pPr marL="457200" indent="-457200">
              <a:lnSpc>
                <a:spcPct val="120000"/>
              </a:lnSpc>
            </a:pPr>
            <a:r>
              <a:rPr lang="el-GR">
                <a:solidFill>
                  <a:schemeClr val="bg1"/>
                </a:solidFill>
                <a:latin typeface="Arial" charset="0"/>
              </a:rPr>
              <a:t>	νευρώνονται από νευρώνες που ελευθερώνουν αγγειο-</a:t>
            </a:r>
          </a:p>
          <a:p>
            <a:pPr marL="457200" indent="-457200">
              <a:lnSpc>
                <a:spcPct val="120000"/>
              </a:lnSpc>
            </a:pPr>
            <a:r>
              <a:rPr lang="el-GR">
                <a:solidFill>
                  <a:schemeClr val="bg1"/>
                </a:solidFill>
                <a:latin typeface="Arial" charset="0"/>
              </a:rPr>
              <a:t>	διασταλτικούς νευροδιαβιβαστές</a:t>
            </a:r>
            <a:endParaRPr lang="en-US">
              <a:solidFill>
                <a:schemeClr val="bg1"/>
              </a:solidFill>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265113" y="252413"/>
            <a:ext cx="8547100" cy="519112"/>
          </a:xfrm>
          <a:prstGeom prst="rect">
            <a:avLst/>
          </a:prstGeom>
          <a:noFill/>
          <a:ln w="9525">
            <a:noFill/>
            <a:miter lim="800000"/>
            <a:headEnd/>
            <a:tailEnd/>
          </a:ln>
          <a:effectLst/>
        </p:spPr>
        <p:txBody>
          <a:bodyPr wrap="none">
            <a:spAutoFit/>
          </a:bodyPr>
          <a:lstStyle/>
          <a:p>
            <a:r>
              <a:rPr lang="el-GR" sz="2800" b="1">
                <a:solidFill>
                  <a:srgbClr val="FFFF00"/>
                </a:solidFill>
                <a:latin typeface="Arial" charset="0"/>
              </a:rPr>
              <a:t>ΡΥΘΜΙΣΗ ΤΗΣ ΡΟΗΣ ΑΙΜΑΤΟΣ ΣΤΟΝ ΕΓΚΕΦΑΛΟ</a:t>
            </a:r>
            <a:endParaRPr lang="en-US" sz="2800" b="1">
              <a:solidFill>
                <a:srgbClr val="FFFF00"/>
              </a:solidFill>
              <a:latin typeface="Arial" charset="0"/>
            </a:endParaRPr>
          </a:p>
        </p:txBody>
      </p:sp>
      <p:sp>
        <p:nvSpPr>
          <p:cNvPr id="248835" name="Text Box 3"/>
          <p:cNvSpPr txBox="1">
            <a:spLocks noChangeArrowheads="1"/>
          </p:cNvSpPr>
          <p:nvPr/>
        </p:nvSpPr>
        <p:spPr bwMode="auto">
          <a:xfrm>
            <a:off x="71438" y="881063"/>
            <a:ext cx="8964612" cy="5788025"/>
          </a:xfrm>
          <a:prstGeom prst="rect">
            <a:avLst/>
          </a:prstGeom>
          <a:noFill/>
          <a:ln w="9525">
            <a:noFill/>
            <a:miter lim="800000"/>
            <a:headEnd/>
            <a:tailEnd/>
          </a:ln>
          <a:effectLst/>
        </p:spPr>
        <p:txBody>
          <a:bodyPr>
            <a:spAutoFit/>
          </a:bodyPr>
          <a:lstStyle/>
          <a:p>
            <a:pPr marL="457200" indent="-457200">
              <a:lnSpc>
                <a:spcPct val="130000"/>
              </a:lnSpc>
            </a:pPr>
            <a:r>
              <a:rPr lang="el-GR">
                <a:solidFill>
                  <a:schemeClr val="bg1"/>
                </a:solidFill>
                <a:latin typeface="Arial" charset="0"/>
              </a:rPr>
              <a:t>Αύξηση της μερικής πίεσης του </a:t>
            </a:r>
            <a:r>
              <a:rPr lang="en-US">
                <a:solidFill>
                  <a:schemeClr val="bg1"/>
                </a:solidFill>
                <a:latin typeface="Arial" charset="0"/>
              </a:rPr>
              <a:t>CO2 (PaCO2) </a:t>
            </a:r>
            <a:r>
              <a:rPr lang="el-GR">
                <a:solidFill>
                  <a:schemeClr val="bg1"/>
                </a:solidFill>
                <a:latin typeface="Arial" charset="0"/>
              </a:rPr>
              <a:t>από τα 40 στα 50 </a:t>
            </a:r>
          </a:p>
          <a:p>
            <a:pPr marL="457200" indent="-457200">
              <a:lnSpc>
                <a:spcPct val="130000"/>
              </a:lnSpc>
            </a:pPr>
            <a:r>
              <a:rPr lang="en-US">
                <a:solidFill>
                  <a:schemeClr val="bg1"/>
                </a:solidFill>
                <a:latin typeface="Arial" charset="0"/>
              </a:rPr>
              <a:t>mmHg</a:t>
            </a:r>
            <a:r>
              <a:rPr lang="el-GR">
                <a:solidFill>
                  <a:schemeClr val="bg1"/>
                </a:solidFill>
                <a:latin typeface="Arial" charset="0"/>
              </a:rPr>
              <a:t> </a:t>
            </a:r>
            <a:r>
              <a:rPr lang="en-US">
                <a:solidFill>
                  <a:schemeClr val="bg1"/>
                </a:solidFill>
                <a:latin typeface="Arial" charset="0"/>
              </a:rPr>
              <a:t>(</a:t>
            </a:r>
            <a:r>
              <a:rPr lang="el-GR">
                <a:solidFill>
                  <a:schemeClr val="bg1"/>
                </a:solidFill>
                <a:latin typeface="Arial" charset="0"/>
              </a:rPr>
              <a:t>υπερκαπνία) προκαλεί αγγειοδιαστολή και αύξηση της </a:t>
            </a:r>
          </a:p>
          <a:p>
            <a:pPr marL="457200" indent="-457200">
              <a:lnSpc>
                <a:spcPct val="130000"/>
              </a:lnSpc>
            </a:pPr>
            <a:r>
              <a:rPr lang="el-GR">
                <a:solidFill>
                  <a:schemeClr val="bg1"/>
                </a:solidFill>
                <a:latin typeface="Arial" charset="0"/>
              </a:rPr>
              <a:t>αιματικής ροής κατά 40%.  Αντίθετα η υποκαπνία προκαλλεί </a:t>
            </a:r>
          </a:p>
          <a:p>
            <a:pPr marL="457200" indent="-457200">
              <a:lnSpc>
                <a:spcPct val="130000"/>
              </a:lnSpc>
            </a:pPr>
            <a:r>
              <a:rPr lang="el-GR">
                <a:solidFill>
                  <a:schemeClr val="bg1"/>
                </a:solidFill>
                <a:latin typeface="Arial" charset="0"/>
              </a:rPr>
              <a:t>ισχυρή αγγειοσυστολή</a:t>
            </a:r>
          </a:p>
          <a:p>
            <a:pPr marL="457200" indent="-457200">
              <a:lnSpc>
                <a:spcPct val="130000"/>
              </a:lnSpc>
            </a:pPr>
            <a:r>
              <a:rPr lang="el-GR" b="1">
                <a:solidFill>
                  <a:srgbClr val="99FF33"/>
                </a:solidFill>
                <a:latin typeface="Arial" charset="0"/>
              </a:rPr>
              <a:t>ΜΗΧΑΝΙΣΜΟΣ</a:t>
            </a:r>
          </a:p>
          <a:p>
            <a:pPr marL="457200" indent="-457200">
              <a:lnSpc>
                <a:spcPct val="130000"/>
              </a:lnSpc>
              <a:buFontTx/>
              <a:buAutoNum type="arabicPeriod"/>
            </a:pPr>
            <a:r>
              <a:rPr lang="el-GR">
                <a:solidFill>
                  <a:schemeClr val="bg1"/>
                </a:solidFill>
                <a:latin typeface="Arial" charset="0"/>
              </a:rPr>
              <a:t>Το </a:t>
            </a:r>
            <a:r>
              <a:rPr lang="en-US">
                <a:solidFill>
                  <a:schemeClr val="bg1"/>
                </a:solidFill>
                <a:latin typeface="Arial" charset="0"/>
              </a:rPr>
              <a:t>CO2</a:t>
            </a:r>
            <a:r>
              <a:rPr lang="el-GR">
                <a:solidFill>
                  <a:schemeClr val="bg1"/>
                </a:solidFill>
                <a:latin typeface="Arial" charset="0"/>
              </a:rPr>
              <a:t> διαχέεται μέσα στα αστροκύτταρα όπου υδρολύεται από το ένζυμο καρβονική ανυδράση σε Η+ και </a:t>
            </a:r>
            <a:r>
              <a:rPr lang="en-US">
                <a:solidFill>
                  <a:schemeClr val="bg1"/>
                </a:solidFill>
                <a:latin typeface="Arial" charset="0"/>
              </a:rPr>
              <a:t>HCO3-</a:t>
            </a:r>
            <a:r>
              <a:rPr lang="el-GR">
                <a:solidFill>
                  <a:schemeClr val="bg1"/>
                </a:solidFill>
                <a:latin typeface="Arial" charset="0"/>
              </a:rPr>
              <a:t>.</a:t>
            </a:r>
          </a:p>
          <a:p>
            <a:pPr marL="457200" indent="-457200">
              <a:lnSpc>
                <a:spcPct val="130000"/>
              </a:lnSpc>
              <a:buFontTx/>
              <a:buAutoNum type="arabicPeriod" startAt="2"/>
            </a:pPr>
            <a:r>
              <a:rPr lang="el-GR">
                <a:solidFill>
                  <a:schemeClr val="bg1"/>
                </a:solidFill>
                <a:latin typeface="Arial" charset="0"/>
              </a:rPr>
              <a:t>Αύξηση στην ενδοκυτταρική συγκέντρωση των Η+ .</a:t>
            </a:r>
          </a:p>
          <a:p>
            <a:pPr marL="457200" indent="-457200">
              <a:lnSpc>
                <a:spcPct val="130000"/>
              </a:lnSpc>
              <a:buFontTx/>
              <a:buAutoNum type="arabicPeriod" startAt="2"/>
            </a:pPr>
            <a:r>
              <a:rPr lang="el-GR">
                <a:solidFill>
                  <a:schemeClr val="bg1"/>
                </a:solidFill>
                <a:latin typeface="Arial" charset="0"/>
              </a:rPr>
              <a:t>Διαταραχή της διαμεμβρανικής κατανομής ιόντων</a:t>
            </a:r>
          </a:p>
          <a:p>
            <a:pPr marL="457200" indent="-457200">
              <a:lnSpc>
                <a:spcPct val="130000"/>
              </a:lnSpc>
              <a:buFontTx/>
              <a:buAutoNum type="arabicPeriod" startAt="2"/>
            </a:pPr>
            <a:r>
              <a:rPr lang="el-GR">
                <a:solidFill>
                  <a:schemeClr val="bg1"/>
                </a:solidFill>
                <a:latin typeface="Arial" charset="0"/>
              </a:rPr>
              <a:t>Αύξηση της ενδοκυτταρικής συγκέντρωσης των ιόντων </a:t>
            </a:r>
            <a:r>
              <a:rPr lang="en-US">
                <a:solidFill>
                  <a:schemeClr val="bg1"/>
                </a:solidFill>
                <a:latin typeface="Arial" charset="0"/>
              </a:rPr>
              <a:t>Ca</a:t>
            </a:r>
            <a:r>
              <a:rPr lang="el-GR">
                <a:solidFill>
                  <a:schemeClr val="bg1"/>
                </a:solidFill>
                <a:latin typeface="Arial" charset="0"/>
              </a:rPr>
              <a:t>2+</a:t>
            </a:r>
          </a:p>
          <a:p>
            <a:pPr marL="457200" indent="-457200">
              <a:lnSpc>
                <a:spcPct val="130000"/>
              </a:lnSpc>
              <a:buFontTx/>
              <a:buAutoNum type="arabicPeriod" startAt="2"/>
            </a:pPr>
            <a:r>
              <a:rPr lang="el-GR">
                <a:solidFill>
                  <a:schemeClr val="bg1"/>
                </a:solidFill>
                <a:latin typeface="Arial" charset="0"/>
              </a:rPr>
              <a:t>Διέγερση της δραστηριότητας της συνθετάσης του ΝΟ</a:t>
            </a:r>
          </a:p>
          <a:p>
            <a:pPr marL="457200" indent="-457200">
              <a:lnSpc>
                <a:spcPct val="130000"/>
              </a:lnSpc>
              <a:buFontTx/>
              <a:buAutoNum type="arabicPeriod" startAt="6"/>
            </a:pPr>
            <a:r>
              <a:rPr lang="el-GR">
                <a:solidFill>
                  <a:schemeClr val="bg1"/>
                </a:solidFill>
                <a:latin typeface="Arial" charset="0"/>
              </a:rPr>
              <a:t>Αύξηση της παραγωγής ΝΟ.</a:t>
            </a:r>
            <a:endParaRPr lang="en-US">
              <a:solidFill>
                <a:schemeClr val="bg1"/>
              </a:solidFill>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53"/>
          <p:cNvPicPr>
            <a:picLocks noChangeAspect="1" noChangeArrowheads="1"/>
          </p:cNvPicPr>
          <p:nvPr/>
        </p:nvPicPr>
        <p:blipFill>
          <a:blip r:embed="rId2" cstate="print"/>
          <a:srcRect/>
          <a:stretch>
            <a:fillRect/>
          </a:stretch>
        </p:blipFill>
        <p:spPr bwMode="auto">
          <a:xfrm>
            <a:off x="1600200" y="53975"/>
            <a:ext cx="5962650" cy="4060825"/>
          </a:xfrm>
          <a:prstGeom prst="rect">
            <a:avLst/>
          </a:prstGeom>
          <a:noFill/>
        </p:spPr>
      </p:pic>
      <p:sp>
        <p:nvSpPr>
          <p:cNvPr id="249859" name="Rectangle 3"/>
          <p:cNvSpPr>
            <a:spLocks noChangeArrowheads="1"/>
          </p:cNvSpPr>
          <p:nvPr/>
        </p:nvSpPr>
        <p:spPr bwMode="auto">
          <a:xfrm>
            <a:off x="63500" y="4192588"/>
            <a:ext cx="8991600" cy="2684462"/>
          </a:xfrm>
          <a:prstGeom prst="rect">
            <a:avLst/>
          </a:prstGeom>
          <a:noFill/>
          <a:ln w="9525">
            <a:noFill/>
            <a:miter lim="800000"/>
            <a:headEnd/>
            <a:tailEnd/>
          </a:ln>
          <a:effectLst/>
        </p:spPr>
        <p:txBody>
          <a:bodyPr>
            <a:spAutoFit/>
          </a:bodyPr>
          <a:lstStyle/>
          <a:p>
            <a:pPr marL="457200" indent="-457200">
              <a:lnSpc>
                <a:spcPct val="110000"/>
              </a:lnSpc>
              <a:spcBef>
                <a:spcPct val="10000"/>
              </a:spcBef>
              <a:buFontTx/>
              <a:buAutoNum type="arabicPeriod" startAt="6"/>
            </a:pPr>
            <a:r>
              <a:rPr lang="el-GR">
                <a:solidFill>
                  <a:schemeClr val="bg1"/>
                </a:solidFill>
                <a:latin typeface="Arial" charset="0"/>
              </a:rPr>
              <a:t>Διάχυση του ΝΟ στις λείες μυϊκές ίνες</a:t>
            </a:r>
          </a:p>
          <a:p>
            <a:pPr marL="457200" indent="-457200">
              <a:lnSpc>
                <a:spcPct val="110000"/>
              </a:lnSpc>
              <a:spcBef>
                <a:spcPct val="10000"/>
              </a:spcBef>
              <a:buFontTx/>
              <a:buAutoNum type="arabicPeriod" startAt="6"/>
            </a:pPr>
            <a:r>
              <a:rPr lang="el-GR">
                <a:solidFill>
                  <a:schemeClr val="bg1"/>
                </a:solidFill>
                <a:latin typeface="Arial" charset="0"/>
              </a:rPr>
              <a:t>Διέγερση της γουανιλυκής κυκλάσης</a:t>
            </a:r>
          </a:p>
          <a:p>
            <a:pPr marL="457200" indent="-457200">
              <a:lnSpc>
                <a:spcPct val="110000"/>
              </a:lnSpc>
              <a:spcBef>
                <a:spcPct val="10000"/>
              </a:spcBef>
              <a:buFontTx/>
              <a:buAutoNum type="arabicPeriod" startAt="6"/>
            </a:pPr>
            <a:r>
              <a:rPr lang="el-GR">
                <a:solidFill>
                  <a:schemeClr val="bg1"/>
                </a:solidFill>
                <a:latin typeface="Arial" charset="0"/>
              </a:rPr>
              <a:t>Παραγωγή </a:t>
            </a:r>
            <a:r>
              <a:rPr lang="en-US">
                <a:solidFill>
                  <a:schemeClr val="bg1"/>
                </a:solidFill>
                <a:latin typeface="Arial" charset="0"/>
              </a:rPr>
              <a:t>cGMP</a:t>
            </a:r>
          </a:p>
          <a:p>
            <a:pPr marL="457200" indent="-457200">
              <a:lnSpc>
                <a:spcPct val="110000"/>
              </a:lnSpc>
              <a:spcBef>
                <a:spcPct val="10000"/>
              </a:spcBef>
              <a:buFontTx/>
              <a:buAutoNum type="arabicPeriod" startAt="6"/>
            </a:pPr>
            <a:r>
              <a:rPr lang="el-GR">
                <a:solidFill>
                  <a:schemeClr val="bg1"/>
                </a:solidFill>
                <a:latin typeface="Arial" charset="0"/>
              </a:rPr>
              <a:t>Μείωση της κυτταροπλασματικής συγκέντρωσης του </a:t>
            </a:r>
            <a:r>
              <a:rPr lang="en-US">
                <a:solidFill>
                  <a:schemeClr val="bg1"/>
                </a:solidFill>
                <a:latin typeface="Arial" charset="0"/>
              </a:rPr>
              <a:t>Ca2+</a:t>
            </a:r>
            <a:endParaRPr lang="el-GR">
              <a:solidFill>
                <a:schemeClr val="bg1"/>
              </a:solidFill>
              <a:latin typeface="Arial" charset="0"/>
            </a:endParaRPr>
          </a:p>
          <a:p>
            <a:pPr marL="457200" indent="-457200">
              <a:lnSpc>
                <a:spcPct val="110000"/>
              </a:lnSpc>
              <a:spcBef>
                <a:spcPct val="10000"/>
              </a:spcBef>
              <a:buFontTx/>
              <a:buAutoNum type="arabicPeriod" startAt="6"/>
            </a:pPr>
            <a:r>
              <a:rPr lang="el-GR">
                <a:solidFill>
                  <a:schemeClr val="bg1"/>
                </a:solidFill>
                <a:latin typeface="Arial" charset="0"/>
              </a:rPr>
              <a:t>Αποφωσφορυλίωση της μυοσίνης</a:t>
            </a:r>
          </a:p>
          <a:p>
            <a:pPr marL="457200" indent="-457200">
              <a:lnSpc>
                <a:spcPct val="110000"/>
              </a:lnSpc>
              <a:spcBef>
                <a:spcPct val="10000"/>
              </a:spcBef>
              <a:buFontTx/>
              <a:buAutoNum type="arabicPeriod" startAt="6"/>
            </a:pPr>
            <a:r>
              <a:rPr lang="el-GR">
                <a:solidFill>
                  <a:schemeClr val="bg1"/>
                </a:solidFill>
                <a:latin typeface="Arial" charset="0"/>
              </a:rPr>
              <a:t>Χαλάρωση της μυϊκής ίνας</a:t>
            </a:r>
            <a:endParaRPr lang="en-US">
              <a:solidFill>
                <a:schemeClr val="bg1"/>
              </a:solidFill>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282575" y="115888"/>
            <a:ext cx="8610600" cy="6492875"/>
          </a:xfrm>
          <a:prstGeom prst="rect">
            <a:avLst/>
          </a:prstGeom>
          <a:noFill/>
          <a:ln w="9525">
            <a:noFill/>
            <a:miter lim="800000"/>
            <a:headEnd/>
            <a:tailEnd/>
          </a:ln>
          <a:effectLst/>
        </p:spPr>
        <p:txBody>
          <a:bodyPr>
            <a:spAutoFit/>
          </a:bodyPr>
          <a:lstStyle/>
          <a:p>
            <a:pPr>
              <a:lnSpc>
                <a:spcPct val="125000"/>
              </a:lnSpc>
            </a:pPr>
            <a:r>
              <a:rPr lang="el-GR" sz="2800">
                <a:solidFill>
                  <a:schemeClr val="bg1"/>
                </a:solidFill>
                <a:latin typeface="Arial" charset="0"/>
              </a:rPr>
              <a:t>Πτώση της μερικής πίεσης του Ο2 (</a:t>
            </a:r>
            <a:r>
              <a:rPr lang="en-US" sz="2800">
                <a:solidFill>
                  <a:schemeClr val="bg1"/>
                </a:solidFill>
                <a:latin typeface="Arial" charset="0"/>
              </a:rPr>
              <a:t>PaO2) </a:t>
            </a:r>
            <a:r>
              <a:rPr lang="el-GR" sz="2800">
                <a:solidFill>
                  <a:schemeClr val="bg1"/>
                </a:solidFill>
                <a:latin typeface="Arial" charset="0"/>
              </a:rPr>
              <a:t>από τα 100 στα 60 </a:t>
            </a:r>
            <a:r>
              <a:rPr lang="en-US" sz="2800">
                <a:solidFill>
                  <a:schemeClr val="bg1"/>
                </a:solidFill>
                <a:latin typeface="Arial" charset="0"/>
              </a:rPr>
              <a:t>mmHg</a:t>
            </a:r>
            <a:r>
              <a:rPr lang="el-GR" sz="2800">
                <a:solidFill>
                  <a:schemeClr val="bg1"/>
                </a:solidFill>
                <a:latin typeface="Arial" charset="0"/>
              </a:rPr>
              <a:t> δεν προκαλεί σημαντική μεταβολή στην αρτηριδιακή ροή του αίματος.  Όμως πτώση στα 40 </a:t>
            </a:r>
            <a:r>
              <a:rPr lang="en-US" sz="2800">
                <a:solidFill>
                  <a:schemeClr val="bg1"/>
                </a:solidFill>
                <a:latin typeface="Arial" charset="0"/>
              </a:rPr>
              <a:t>mmHg</a:t>
            </a:r>
            <a:r>
              <a:rPr lang="el-GR" sz="2800">
                <a:solidFill>
                  <a:schemeClr val="bg1"/>
                </a:solidFill>
                <a:latin typeface="Arial" charset="0"/>
              </a:rPr>
              <a:t> προκαλεί αγγειοδιαστολή και αύξηση της αιματικής ροής.</a:t>
            </a:r>
          </a:p>
          <a:p>
            <a:pPr>
              <a:lnSpc>
                <a:spcPct val="125000"/>
              </a:lnSpc>
            </a:pPr>
            <a:endParaRPr lang="el-GR" sz="2800">
              <a:solidFill>
                <a:schemeClr val="bg1"/>
              </a:solidFill>
              <a:latin typeface="Arial" charset="0"/>
            </a:endParaRPr>
          </a:p>
          <a:p>
            <a:pPr>
              <a:lnSpc>
                <a:spcPct val="125000"/>
              </a:lnSpc>
            </a:pPr>
            <a:r>
              <a:rPr lang="el-GR" sz="2800" b="1">
                <a:solidFill>
                  <a:schemeClr val="bg1"/>
                </a:solidFill>
                <a:latin typeface="Arial" charset="0"/>
              </a:rPr>
              <a:t>ΜΗΧΑΝΙΣΜΟΣ</a:t>
            </a:r>
          </a:p>
          <a:p>
            <a:pPr>
              <a:lnSpc>
                <a:spcPct val="125000"/>
              </a:lnSpc>
            </a:pPr>
            <a:r>
              <a:rPr lang="el-GR" sz="2800">
                <a:solidFill>
                  <a:schemeClr val="bg1"/>
                </a:solidFill>
                <a:latin typeface="Arial" charset="0"/>
              </a:rPr>
              <a:t>Σε φυσιολογική </a:t>
            </a:r>
            <a:r>
              <a:rPr lang="en-US" sz="2800">
                <a:solidFill>
                  <a:schemeClr val="bg1"/>
                </a:solidFill>
                <a:latin typeface="Arial" charset="0"/>
              </a:rPr>
              <a:t>Pa</a:t>
            </a:r>
            <a:r>
              <a:rPr lang="el-GR" sz="2800">
                <a:solidFill>
                  <a:schemeClr val="bg1"/>
                </a:solidFill>
                <a:latin typeface="Arial" charset="0"/>
              </a:rPr>
              <a:t>Ο2 (νορμοξία)</a:t>
            </a:r>
            <a:r>
              <a:rPr lang="en-US" sz="2800">
                <a:solidFill>
                  <a:schemeClr val="bg1"/>
                </a:solidFill>
                <a:latin typeface="Arial" charset="0"/>
              </a:rPr>
              <a:t>  </a:t>
            </a:r>
            <a:r>
              <a:rPr lang="el-GR" sz="2800">
                <a:solidFill>
                  <a:schemeClr val="bg1"/>
                </a:solidFill>
                <a:latin typeface="Arial" charset="0"/>
              </a:rPr>
              <a:t>το ΝΟ που παράγεται από τα </a:t>
            </a:r>
            <a:r>
              <a:rPr lang="en-US" sz="2800">
                <a:solidFill>
                  <a:schemeClr val="bg1"/>
                </a:solidFill>
                <a:latin typeface="Arial" charset="0"/>
              </a:rPr>
              <a:t> </a:t>
            </a:r>
            <a:r>
              <a:rPr lang="el-GR" sz="2800">
                <a:solidFill>
                  <a:schemeClr val="bg1"/>
                </a:solidFill>
                <a:latin typeface="Arial" charset="0"/>
              </a:rPr>
              <a:t>ενδοθηλιακά κύτταρα δεσμεύεται ενώ σε βαριά υποξαιμία απελευθερώνεται από την αίμη της αιμοσφαιρίνης.</a:t>
            </a:r>
          </a:p>
          <a:p>
            <a:pPr>
              <a:lnSpc>
                <a:spcPct val="125000"/>
              </a:lnSpc>
            </a:pPr>
            <a:r>
              <a:rPr lang="el-GR" sz="2800">
                <a:solidFill>
                  <a:schemeClr val="bg1"/>
                </a:solidFill>
                <a:latin typeface="Arial" charset="0"/>
              </a:rPr>
              <a:t>Το απελευθερούμενο ΝΟ προκαλλεί αγγειοδιαστολή</a:t>
            </a:r>
            <a:endParaRPr lang="en-US" sz="2800">
              <a:solidFill>
                <a:schemeClr val="bg1"/>
              </a:solidFill>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1905000" y="242888"/>
            <a:ext cx="5308600" cy="519112"/>
          </a:xfrm>
          <a:prstGeom prst="rect">
            <a:avLst/>
          </a:prstGeom>
          <a:noFill/>
          <a:ln w="9525">
            <a:noFill/>
            <a:miter lim="800000"/>
            <a:headEnd/>
            <a:tailEnd/>
          </a:ln>
          <a:effectLst/>
        </p:spPr>
        <p:txBody>
          <a:bodyPr wrap="none">
            <a:spAutoFit/>
          </a:bodyPr>
          <a:lstStyle/>
          <a:p>
            <a:r>
              <a:rPr lang="el-GR" sz="2800" b="1">
                <a:solidFill>
                  <a:srgbClr val="FFFF00"/>
                </a:solidFill>
              </a:rPr>
              <a:t>Ο ΜΕΤΑΒΟΛΙΣΜΟΣ ΤΟΥ ΚΝΣ</a:t>
            </a:r>
            <a:endParaRPr lang="en-US" sz="2800" b="1">
              <a:solidFill>
                <a:srgbClr val="FFFF00"/>
              </a:solidFill>
            </a:endParaRPr>
          </a:p>
        </p:txBody>
      </p:sp>
      <p:pic>
        <p:nvPicPr>
          <p:cNvPr id="251907" name="Picture 3" descr="54"/>
          <p:cNvPicPr>
            <a:picLocks noChangeAspect="1" noChangeArrowheads="1"/>
          </p:cNvPicPr>
          <p:nvPr/>
        </p:nvPicPr>
        <p:blipFill>
          <a:blip r:embed="rId2" cstate="print"/>
          <a:srcRect/>
          <a:stretch>
            <a:fillRect/>
          </a:stretch>
        </p:blipFill>
        <p:spPr bwMode="auto">
          <a:xfrm>
            <a:off x="0" y="941388"/>
            <a:ext cx="9144000" cy="59166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3200">
                <a:solidFill>
                  <a:srgbClr val="FFFF00"/>
                </a:solidFill>
              </a:rPr>
              <a:t>Http://</a:t>
            </a:r>
            <a:r>
              <a:rPr lang="el-GR" sz="3200">
                <a:solidFill>
                  <a:srgbClr val="FFFF00"/>
                </a:solidFill>
              </a:rPr>
              <a:t>http://rakiclab.med.yale.edu/pages/radialMigration.php</a:t>
            </a:r>
            <a:br>
              <a:rPr lang="el-GR" sz="3200">
                <a:solidFill>
                  <a:srgbClr val="FFFF00"/>
                </a:solidFill>
              </a:rPr>
            </a:br>
            <a:endParaRPr lang="el-GR" sz="3200">
              <a:solidFill>
                <a:srgbClr val="FFFF00"/>
              </a:solidFill>
            </a:endParaRPr>
          </a:p>
        </p:txBody>
      </p:sp>
      <p:pic>
        <p:nvPicPr>
          <p:cNvPr id="310275" name="Picture 3"/>
          <p:cNvPicPr>
            <a:picLocks noChangeAspect="1" noChangeArrowheads="1"/>
          </p:cNvPicPr>
          <p:nvPr>
            <p:ph sz="half" idx="1"/>
          </p:nvPr>
        </p:nvPicPr>
        <p:blipFill>
          <a:blip r:embed="rId2" cstate="print"/>
          <a:srcRect/>
          <a:stretch>
            <a:fillRect/>
          </a:stretch>
        </p:blipFill>
        <p:spPr>
          <a:xfrm>
            <a:off x="4787900" y="1700213"/>
            <a:ext cx="4038600" cy="4525962"/>
          </a:xfrm>
        </p:spPr>
      </p:pic>
      <p:pic>
        <p:nvPicPr>
          <p:cNvPr id="310276" name="Picture 4" descr="nrn2252-f1"/>
          <p:cNvPicPr>
            <a:picLocks noChangeAspect="1" noChangeArrowheads="1"/>
          </p:cNvPicPr>
          <p:nvPr>
            <p:ph sz="half" idx="2"/>
          </p:nvPr>
        </p:nvPicPr>
        <p:blipFill>
          <a:blip r:embed="rId3" cstate="print"/>
          <a:srcRect/>
          <a:stretch>
            <a:fillRect/>
          </a:stretch>
        </p:blipFill>
        <p:spPr>
          <a:xfrm>
            <a:off x="757238" y="2268538"/>
            <a:ext cx="3814762" cy="3743325"/>
          </a:xfrm>
          <a:noFill/>
          <a:ln/>
        </p:spPr>
      </p:pic>
      <p:sp>
        <p:nvSpPr>
          <p:cNvPr id="310277" name="Text Box 5"/>
          <p:cNvSpPr txBox="1">
            <a:spLocks noChangeArrowheads="1"/>
          </p:cNvSpPr>
          <p:nvPr/>
        </p:nvSpPr>
        <p:spPr bwMode="auto">
          <a:xfrm>
            <a:off x="3810000" y="6389688"/>
            <a:ext cx="1497013"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Rakic 2009</a:t>
            </a:r>
            <a:endParaRPr lang="el-GR" sz="20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3070225" y="396875"/>
            <a:ext cx="3014663" cy="579438"/>
          </a:xfrm>
          <a:prstGeom prst="rect">
            <a:avLst/>
          </a:prstGeom>
          <a:noFill/>
          <a:ln w="9525">
            <a:noFill/>
            <a:miter lim="800000"/>
            <a:headEnd/>
            <a:tailEnd/>
          </a:ln>
          <a:effectLst/>
        </p:spPr>
        <p:txBody>
          <a:bodyPr wrap="none">
            <a:spAutoFit/>
          </a:bodyPr>
          <a:lstStyle/>
          <a:p>
            <a:r>
              <a:rPr lang="el-GR" sz="3200">
                <a:solidFill>
                  <a:srgbClr val="FFFF00"/>
                </a:solidFill>
                <a:latin typeface="Arial" charset="0"/>
              </a:rPr>
              <a:t>ΒΙΒΛΙΟΓΡΑΦΙΑ</a:t>
            </a:r>
            <a:endParaRPr lang="en-GB" sz="3200">
              <a:solidFill>
                <a:srgbClr val="FFFF00"/>
              </a:solidFill>
              <a:latin typeface="Arial" charset="0"/>
            </a:endParaRPr>
          </a:p>
        </p:txBody>
      </p:sp>
      <p:sp>
        <p:nvSpPr>
          <p:cNvPr id="260099" name="Rectangle 3"/>
          <p:cNvSpPr>
            <a:spLocks noChangeArrowheads="1"/>
          </p:cNvSpPr>
          <p:nvPr/>
        </p:nvSpPr>
        <p:spPr bwMode="auto">
          <a:xfrm>
            <a:off x="304800" y="1292225"/>
            <a:ext cx="8712200" cy="5262563"/>
          </a:xfrm>
          <a:prstGeom prst="rect">
            <a:avLst/>
          </a:prstGeom>
          <a:noFill/>
          <a:ln w="9525">
            <a:noFill/>
            <a:miter lim="800000"/>
            <a:headEnd/>
            <a:tailEnd/>
          </a:ln>
          <a:effectLst/>
        </p:spPr>
        <p:txBody>
          <a:bodyPr>
            <a:spAutoFit/>
          </a:bodyPr>
          <a:lstStyle/>
          <a:p>
            <a:pPr>
              <a:lnSpc>
                <a:spcPct val="115000"/>
              </a:lnSpc>
              <a:spcBef>
                <a:spcPct val="50000"/>
              </a:spcBef>
            </a:pPr>
            <a:r>
              <a:rPr lang="el-GR" sz="2000">
                <a:solidFill>
                  <a:schemeClr val="bg1"/>
                </a:solidFill>
                <a:latin typeface="Arial" charset="0"/>
              </a:rPr>
              <a:t>1.	Fundamentals of Anatomy and Physiology, Fifth edition.  Frederic H. Martini (2001).  Published by Prentice-Hall, Inc.</a:t>
            </a:r>
          </a:p>
          <a:p>
            <a:pPr>
              <a:lnSpc>
                <a:spcPct val="115000"/>
              </a:lnSpc>
              <a:spcBef>
                <a:spcPct val="50000"/>
              </a:spcBef>
            </a:pPr>
            <a:r>
              <a:rPr lang="el-GR" sz="2000">
                <a:solidFill>
                  <a:schemeClr val="bg1"/>
                </a:solidFill>
                <a:latin typeface="Arial" charset="0"/>
              </a:rPr>
              <a:t>2.	Φυσιολογία του Ανθρώπου, 8η Έκδοση.  Vander A., Sherman J., and Luciano D., (2001).  Published by McGraw-Hill.  Επιμέλεια Ελληνικής Έκδοσης Ν. Γελαδάς και Μ. Τσακόπουλος (Ιατρικές εκδόσεις Π.Χ. Πασχαλίδης)</a:t>
            </a:r>
          </a:p>
          <a:p>
            <a:pPr>
              <a:lnSpc>
                <a:spcPct val="115000"/>
              </a:lnSpc>
              <a:spcBef>
                <a:spcPct val="50000"/>
              </a:spcBef>
            </a:pPr>
            <a:r>
              <a:rPr lang="el-GR" sz="2000">
                <a:solidFill>
                  <a:schemeClr val="bg1"/>
                </a:solidFill>
                <a:latin typeface="Arial" charset="0"/>
              </a:rPr>
              <a:t>3.	Fundamental Neuroscience, Zigmond MJ., Bloom FE., Landis SC., Roberts JL., Squire LR., (1999). Academic Press</a:t>
            </a:r>
          </a:p>
          <a:p>
            <a:pPr>
              <a:lnSpc>
                <a:spcPct val="115000"/>
              </a:lnSpc>
              <a:spcBef>
                <a:spcPct val="50000"/>
              </a:spcBef>
            </a:pPr>
            <a:r>
              <a:rPr lang="el-GR" sz="2000">
                <a:solidFill>
                  <a:schemeClr val="bg1"/>
                </a:solidFill>
                <a:latin typeface="Arial" charset="0"/>
              </a:rPr>
              <a:t>4.	Αρχές Φυσιολογίας 2η έκδοση. Berne RM and Levy MN (1996).  Επιμέλεια Ελληνικής Έκδοσης Ηλίας Κούβελας.  Πανεπιστημιακές Εκδόσεις Κρήτης (1999).</a:t>
            </a:r>
          </a:p>
          <a:p>
            <a:pPr>
              <a:lnSpc>
                <a:spcPct val="115000"/>
              </a:lnSpc>
              <a:spcBef>
                <a:spcPct val="50000"/>
              </a:spcBef>
            </a:pPr>
            <a:r>
              <a:rPr lang="el-GR" sz="2000">
                <a:solidFill>
                  <a:schemeClr val="bg1"/>
                </a:solidFill>
                <a:latin typeface="Arial" charset="0"/>
              </a:rPr>
              <a:t>5.	Principles of Anatomy and Physiology, 9th Edition.  Tortora GJ and  Grabowski SR (2000).  Published by John Wiley and Sons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85800" y="260350"/>
            <a:ext cx="7772400" cy="1143000"/>
          </a:xfrm>
        </p:spPr>
        <p:txBody>
          <a:bodyPr/>
          <a:lstStyle/>
          <a:p>
            <a:r>
              <a:rPr lang="el-GR" sz="3300">
                <a:solidFill>
                  <a:srgbClr val="FFFF00"/>
                </a:solidFill>
                <a:latin typeface="Arial" charset="0"/>
              </a:rPr>
              <a:t>Συνέπειες της συμμετρικής κυτταρικής διαίρεσης των προγονικών κυττάρων για την ανάπτυξη του φλοιού</a:t>
            </a:r>
          </a:p>
        </p:txBody>
      </p:sp>
      <p:pic>
        <p:nvPicPr>
          <p:cNvPr id="333827" name="Picture 3"/>
          <p:cNvPicPr>
            <a:picLocks noChangeAspect="1" noChangeArrowheads="1"/>
          </p:cNvPicPr>
          <p:nvPr>
            <p:ph sz="half" idx="1"/>
          </p:nvPr>
        </p:nvPicPr>
        <p:blipFill>
          <a:blip r:embed="rId2" cstate="print"/>
          <a:srcRect/>
          <a:stretch>
            <a:fillRect/>
          </a:stretch>
        </p:blipFill>
        <p:spPr>
          <a:xfrm>
            <a:off x="323850" y="1844675"/>
            <a:ext cx="4038600" cy="2736850"/>
          </a:xfrm>
        </p:spPr>
      </p:pic>
      <p:sp>
        <p:nvSpPr>
          <p:cNvPr id="333828" name="Rectangle 4"/>
          <p:cNvSpPr>
            <a:spLocks noGrp="1" noChangeArrowheads="1"/>
          </p:cNvSpPr>
          <p:nvPr>
            <p:ph type="body" sz="half" idx="2"/>
          </p:nvPr>
        </p:nvSpPr>
        <p:spPr>
          <a:xfrm>
            <a:off x="4648200" y="1639888"/>
            <a:ext cx="4038600" cy="4525962"/>
          </a:xfrm>
        </p:spPr>
        <p:txBody>
          <a:bodyPr/>
          <a:lstStyle/>
          <a:p>
            <a:pPr marL="0" indent="0">
              <a:lnSpc>
                <a:spcPct val="115000"/>
              </a:lnSpc>
              <a:buFontTx/>
              <a:buNone/>
            </a:pPr>
            <a:r>
              <a:rPr lang="el-GR" sz="2400">
                <a:solidFill>
                  <a:schemeClr val="bg1"/>
                </a:solidFill>
                <a:latin typeface="Arial" charset="0"/>
              </a:rPr>
              <a:t>Προφανώς, ο αριθμός των κύκλων των συμμετρικών κυτταρικών διαιρέσεων είναι πιο σημαντικός για την επέκταση του φλοιού, γιατί κάθε κύκλος διπλασιάζει τον αριθμό των πρόδρομων κυττάρων και με αυτόν τον τρόπο τον αριθμό των φλοιϊκών στηλών. </a:t>
            </a:r>
          </a:p>
        </p:txBody>
      </p:sp>
      <p:sp>
        <p:nvSpPr>
          <p:cNvPr id="333829" name="Text Box 5"/>
          <p:cNvSpPr txBox="1">
            <a:spLocks noChangeArrowheads="1"/>
          </p:cNvSpPr>
          <p:nvPr/>
        </p:nvSpPr>
        <p:spPr bwMode="auto">
          <a:xfrm>
            <a:off x="6359525" y="6416675"/>
            <a:ext cx="2668588"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Roth and Dicke 2005</a:t>
            </a:r>
            <a:endParaRPr lang="el-GR" sz="20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685800" y="260350"/>
            <a:ext cx="7772400" cy="1143000"/>
          </a:xfrm>
        </p:spPr>
        <p:txBody>
          <a:bodyPr/>
          <a:lstStyle/>
          <a:p>
            <a:r>
              <a:rPr lang="el-GR" sz="3300">
                <a:solidFill>
                  <a:srgbClr val="FFFF00"/>
                </a:solidFill>
                <a:latin typeface="Arial" charset="0"/>
              </a:rPr>
              <a:t>Συνέπειες της συμμετρικής κυτταρικής διαίρεσης των προγονικών κυττάρων για την ανάπτυξη του φλοιού</a:t>
            </a:r>
          </a:p>
        </p:txBody>
      </p:sp>
      <p:pic>
        <p:nvPicPr>
          <p:cNvPr id="334851" name="Picture 3"/>
          <p:cNvPicPr>
            <a:picLocks noChangeAspect="1" noChangeArrowheads="1"/>
          </p:cNvPicPr>
          <p:nvPr>
            <p:ph sz="half" idx="1"/>
          </p:nvPr>
        </p:nvPicPr>
        <p:blipFill>
          <a:blip r:embed="rId2" cstate="print"/>
          <a:srcRect/>
          <a:stretch>
            <a:fillRect/>
          </a:stretch>
        </p:blipFill>
        <p:spPr>
          <a:xfrm>
            <a:off x="323850" y="1844675"/>
            <a:ext cx="4038600" cy="2736850"/>
          </a:xfrm>
        </p:spPr>
      </p:pic>
      <p:sp>
        <p:nvSpPr>
          <p:cNvPr id="334852" name="Rectangle 4"/>
          <p:cNvSpPr>
            <a:spLocks noGrp="1" noChangeArrowheads="1"/>
          </p:cNvSpPr>
          <p:nvPr>
            <p:ph type="body" sz="half" idx="2"/>
          </p:nvPr>
        </p:nvSpPr>
        <p:spPr>
          <a:xfrm>
            <a:off x="4648200" y="1639888"/>
            <a:ext cx="4038600" cy="4525962"/>
          </a:xfrm>
        </p:spPr>
        <p:txBody>
          <a:bodyPr/>
          <a:lstStyle/>
          <a:p>
            <a:pPr marL="0" indent="0">
              <a:lnSpc>
                <a:spcPct val="115000"/>
              </a:lnSpc>
              <a:buFontTx/>
              <a:buNone/>
            </a:pPr>
            <a:r>
              <a:rPr lang="el-GR" sz="2500">
                <a:solidFill>
                  <a:schemeClr val="bg1"/>
                </a:solidFill>
                <a:latin typeface="Arial" charset="0"/>
              </a:rPr>
              <a:t>Κατά συνέπεια, μια καθυστέρηση στην έναρξη της ασύμμετρης κυτταρικής διαίρεσης που θα επέτρεπε να πραγματοποιηθούν μερικές επιπλέον συμμετρικές κυτταρικές διαιρέσεις θα οδηγούσε σε εκθετική αύξηση της επιφάνειας του φλοιού.</a:t>
            </a:r>
          </a:p>
        </p:txBody>
      </p:sp>
      <p:sp>
        <p:nvSpPr>
          <p:cNvPr id="334853" name="Text Box 5"/>
          <p:cNvSpPr txBox="1">
            <a:spLocks noChangeArrowheads="1"/>
          </p:cNvSpPr>
          <p:nvPr/>
        </p:nvSpPr>
        <p:spPr bwMode="auto">
          <a:xfrm>
            <a:off x="6359525" y="6416675"/>
            <a:ext cx="2668588" cy="396875"/>
          </a:xfrm>
          <a:prstGeom prst="rect">
            <a:avLst/>
          </a:prstGeom>
          <a:noFill/>
          <a:ln w="9525">
            <a:noFill/>
            <a:miter lim="800000"/>
            <a:headEnd/>
            <a:tailEnd/>
          </a:ln>
          <a:effectLst/>
        </p:spPr>
        <p:txBody>
          <a:bodyPr wrap="none">
            <a:spAutoFit/>
          </a:bodyPr>
          <a:lstStyle/>
          <a:p>
            <a:r>
              <a:rPr lang="en-US" sz="2000" b="1">
                <a:solidFill>
                  <a:schemeClr val="bg1"/>
                </a:solidFill>
                <a:latin typeface="Arial" charset="0"/>
                <a:cs typeface="Arial" charset="0"/>
              </a:rPr>
              <a:t>Roth and Dicke 2005</a:t>
            </a:r>
            <a:endParaRPr lang="el-GR" sz="2000" b="1">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aleji11">
  <a:themeElements>
    <a:clrScheme name="dialeji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aleji1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leji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aleji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aleji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aleji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aleji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aleji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aleji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dialeji11</Template>
  <TotalTime>1167</TotalTime>
  <Words>2554</Words>
  <Application>Microsoft Office PowerPoint</Application>
  <PresentationFormat>Προβολή στην οθόνη (4:3)</PresentationFormat>
  <Paragraphs>351</Paragraphs>
  <Slides>70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70</vt:i4>
      </vt:variant>
    </vt:vector>
  </HeadingPairs>
  <TitlesOfParts>
    <vt:vector size="73" baseType="lpstr">
      <vt:lpstr>Times New Roman</vt:lpstr>
      <vt:lpstr>Arial</vt:lpstr>
      <vt:lpstr>dialeji11</vt:lpstr>
      <vt:lpstr>Ανάπτυξη και Δομή Νευρικού Συστήματος</vt:lpstr>
      <vt:lpstr>Διαφάνεια 2</vt:lpstr>
      <vt:lpstr>Διαφάνεια 3</vt:lpstr>
      <vt:lpstr>Μηχανισμοί ανάπτυξης του εγκεφάλου</vt:lpstr>
      <vt:lpstr>Μηχανισμοί ανάπτυξης του εγκεφάλου</vt:lpstr>
      <vt:lpstr>H υπόθεση «της ακτινωτής μονάδας»</vt:lpstr>
      <vt:lpstr>Http://http://rakiclab.med.yale.edu/pages/radialMigration.php </vt:lpstr>
      <vt:lpstr>Συνέπειες της συμμετρικής κυτταρικής διαίρεσης των προγονικών κυττάρων για την ανάπτυξη του φλοιού</vt:lpstr>
      <vt:lpstr>Συνέπειες της συμμετρικής κυτταρικής διαίρεσης των προγονικών κυττάρων για την ανάπτυξη του φλοιού</vt:lpstr>
      <vt:lpstr>Γονίδια που εμπλέκονται στην ανάπτυξη του εγκεφάλου</vt:lpstr>
      <vt:lpstr>Τα γονίδια που εμπλέκονται στην μικροκεφαλία εμπλέκονται στον σχηματισμό της μιτωτικής ατράκτου</vt:lpstr>
      <vt:lpstr>Classical lissencephaly</vt:lpstr>
      <vt:lpstr>Τα γονίδια που εμπλέκονται στην Classical lissencephaly εμπλέκονται στην μετανάστευση νευρώνων</vt:lpstr>
      <vt:lpstr>Τα γονίδια που εμπλέκονται στην επιληψία ελέγχουν τον σχηματισμό νευρωνικών κυκλωμάτων</vt:lpstr>
      <vt:lpstr>Αύξηση στο μέγεθος του εγκεφάλου κατά την περίοδο της κύησης</vt:lpstr>
      <vt:lpstr>Αύξηση στο μέγεθος του εγκεφάλου μετά την γέννηση και πριν την σχολική ηλικία</vt:lpstr>
      <vt:lpstr>Αύξηση στο μέγεθος του εγκεφάλου και στην πολυπλοκότητα των νευρωνικών κυκλωμάτων κατά την ανάπτυξη (1 μήνα-6 ετών).</vt:lpstr>
      <vt:lpstr>Μετά την ηλικία των 6 ετών στα πλαίσια της ωρίμανσης του εγκεφάλου μειώνεται η πολυπλοκότητα των νευρωνικών κυκλωμάτων (Innoceti and Price 2005)</vt:lpstr>
      <vt:lpstr>Ο Ρόλος των παροδικών νευρώνων και απολήξεων</vt:lpstr>
      <vt:lpstr>Πότε ολοκληρώνεται η ανάπτυξη του εγκεφάλου;</vt:lpstr>
      <vt:lpstr>Το χρονοδιάγραμμα της ανάπτυξης του εγκεφάλου</vt:lpstr>
      <vt:lpstr>Η ωρίμανση του εγκεφάλου συνεχίζεται και μετά την ηλικία των 20 ετών</vt:lpstr>
      <vt:lpstr>Νευρωνικά δίκτυα νωρίς στην ανάπτυξη του εγκεφάλου</vt:lpstr>
      <vt:lpstr>Διαφάνεια 24</vt:lpstr>
      <vt:lpstr>Η ανάπτυξη του Νευρικού συστήματος</vt:lpstr>
      <vt:lpstr>Διαφάνεια 26</vt:lpstr>
      <vt:lpstr>Το σύστημα των κοιλιών του εγκεφάλου</vt:lpstr>
      <vt:lpstr>Διαφάνεια 28</vt:lpstr>
      <vt:lpstr>Διαφάνεια 29</vt:lpstr>
      <vt:lpstr>Διαφάνεια 30</vt:lpstr>
      <vt:lpstr>Το στέλεχος του εγκεφάλου</vt:lpstr>
      <vt:lpstr>Ο προμήκης μυελός</vt:lpstr>
      <vt:lpstr>Η γέφυρα</vt:lpstr>
      <vt:lpstr>ΠΑΡΕΓΚΕΦΑΛΙΔΑ</vt:lpstr>
      <vt:lpstr>Δικτυωτός Σχηματισμός</vt:lpstr>
      <vt:lpstr>Δικτυωτός Σχηματισμός</vt:lpstr>
      <vt:lpstr>Σύστημα Ενεργοποίησης του δικτυωτού σχηματισμού</vt:lpstr>
      <vt:lpstr>Μεσεγκέφαλος</vt:lpstr>
      <vt:lpstr>Ο ΔΙΕΓΚΕΦΑΛΟΣ</vt:lpstr>
      <vt:lpstr>Διαφάνεια 40</vt:lpstr>
      <vt:lpstr>Διαφάνεια 41</vt:lpstr>
      <vt:lpstr>Διαφάνεια 42</vt:lpstr>
      <vt:lpstr>Διαφάνεια 43</vt:lpstr>
      <vt:lpstr>Διαφάνεια 44</vt:lpstr>
      <vt:lpstr>Διαφάνεια 45</vt:lpstr>
      <vt:lpstr>ΜΕΤΑΙΧΜΙΑΚΟ ΣΥΣΤΗΜΑ</vt:lpstr>
      <vt:lpstr>ΜΕΤΑΙΧΜΙΑΚΟ ΣΥΣΤΗΜΑ</vt:lpstr>
      <vt:lpstr>ΜΕΤΑΙΧΜΙΑΚΟ ΣΥΣΤΗΜΑ</vt:lpstr>
      <vt:lpstr>ΜΕΤΑΙΧΜΙΑΚΟ ΣΥΣΤΗΜΑ</vt:lpstr>
      <vt:lpstr>Το «χτίσιμο» του εγκεφάλου.</vt:lpstr>
      <vt:lpstr>Διαφάνεια 51</vt:lpstr>
      <vt:lpstr>Διαφάνεια 52</vt:lpstr>
      <vt:lpstr>Διαφάνεια 53</vt:lpstr>
      <vt:lpstr>Διαφάνεια 54</vt:lpstr>
      <vt:lpstr>Ανατομία του εγκεφάλου και λειτουργίες</vt:lpstr>
      <vt:lpstr>Οι μήνιγγες του εγκεφάλου</vt:lpstr>
      <vt:lpstr>Οι μήνιγγες του εγκεφάλου</vt:lpstr>
      <vt:lpstr>Το Κοιλιακό Σύστημα και το Εγκεφαλο-Νωτιαίο Υγρό</vt:lpstr>
      <vt:lpstr>Διαφάνεια 59</vt:lpstr>
      <vt:lpstr>Διαφάνεια 60</vt:lpstr>
      <vt:lpstr>Διαφάνεια 61</vt:lpstr>
      <vt:lpstr>ΤΟ ΚΥΚΛΟΦΟΡΙΚΟ ΣΥΣΤΗΜΑ ΣΤΟΝ ΕΓΚΕΦΑΛΟ</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vector>
  </TitlesOfParts>
  <Company>UOA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Efthis</dc:creator>
  <cp:lastModifiedBy>user</cp:lastModifiedBy>
  <cp:revision>48</cp:revision>
  <dcterms:created xsi:type="dcterms:W3CDTF">2010-04-08T07:58:16Z</dcterms:created>
  <dcterms:modified xsi:type="dcterms:W3CDTF">2012-04-07T07:10:38Z</dcterms:modified>
</cp:coreProperties>
</file>