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471" r:id="rId2"/>
    <p:sldId id="482" r:id="rId3"/>
    <p:sldId id="485" r:id="rId4"/>
    <p:sldId id="479" r:id="rId5"/>
    <p:sldId id="478" r:id="rId6"/>
    <p:sldId id="500" r:id="rId7"/>
    <p:sldId id="501" r:id="rId8"/>
    <p:sldId id="505" r:id="rId9"/>
    <p:sldId id="521" r:id="rId10"/>
    <p:sldId id="515" r:id="rId11"/>
    <p:sldId id="508" r:id="rId12"/>
    <p:sldId id="517" r:id="rId13"/>
    <p:sldId id="520" r:id="rId14"/>
    <p:sldId id="522" r:id="rId15"/>
    <p:sldId id="421" r:id="rId16"/>
    <p:sldId id="523" r:id="rId17"/>
    <p:sldId id="477" r:id="rId18"/>
    <p:sldId id="537" r:id="rId19"/>
    <p:sldId id="538" r:id="rId20"/>
    <p:sldId id="539" r:id="rId21"/>
    <p:sldId id="528" r:id="rId22"/>
    <p:sldId id="456" r:id="rId23"/>
    <p:sldId id="451" r:id="rId24"/>
    <p:sldId id="531" r:id="rId25"/>
    <p:sldId id="453" r:id="rId26"/>
    <p:sldId id="435" r:id="rId27"/>
    <p:sldId id="436" r:id="rId28"/>
    <p:sldId id="437" r:id="rId29"/>
    <p:sldId id="439" r:id="rId30"/>
    <p:sldId id="440" r:id="rId31"/>
    <p:sldId id="441" r:id="rId32"/>
    <p:sldId id="532" r:id="rId33"/>
    <p:sldId id="534" r:id="rId34"/>
    <p:sldId id="541" r:id="rId35"/>
    <p:sldId id="542" r:id="rId36"/>
    <p:sldId id="535" r:id="rId37"/>
    <p:sldId id="536" r:id="rId38"/>
    <p:sldId id="543" r:id="rId39"/>
    <p:sldId id="527" r:id="rId40"/>
    <p:sldId id="544" r:id="rId41"/>
  </p:sldIdLst>
  <p:sldSz cx="9144000" cy="6858000" type="screen4x3"/>
  <p:notesSz cx="6858000" cy="9144000"/>
  <p:defaultTextStyle>
    <a:defPPr>
      <a:defRPr lang="el-GR"/>
    </a:defPPr>
    <a:lvl1pPr algn="l" rtl="0" fontAlgn="base">
      <a:spcBef>
        <a:spcPct val="0"/>
      </a:spcBef>
      <a:spcAft>
        <a:spcPct val="0"/>
      </a:spcAft>
      <a:defRPr sz="16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16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16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16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AE2"/>
    <a:srgbClr val="99FFCC"/>
    <a:srgbClr val="00FFCC"/>
    <a:srgbClr val="07BFB6"/>
    <a:srgbClr val="B6109E"/>
    <a:srgbClr val="15B124"/>
    <a:srgbClr val="C80000"/>
    <a:srgbClr val="C41E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4" autoAdjust="0"/>
    <p:restoredTop sz="94613" autoAdjust="0"/>
  </p:normalViewPr>
  <p:slideViewPr>
    <p:cSldViewPr>
      <p:cViewPr>
        <p:scale>
          <a:sx n="75" d="100"/>
          <a:sy n="75" d="100"/>
        </p:scale>
        <p:origin x="-123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2"/>
    </p:cViewPr>
  </p:sorterViewPr>
  <p:notesViewPr>
    <p:cSldViewPr>
      <p:cViewPr varScale="1">
        <p:scale>
          <a:sx n="79" d="100"/>
          <a:sy n="79" d="100"/>
        </p:scale>
        <p:origin x="286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AD2E1642-A99E-0471-6C11-2885202696E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a:extLst>
              <a:ext uri="{FF2B5EF4-FFF2-40B4-BE49-F238E27FC236}">
                <a16:creationId xmlns:a16="http://schemas.microsoft.com/office/drawing/2014/main" id="{C7617AD6-77D9-5185-6771-B24645B124C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D1D3FF-10B2-410F-9312-AA400FAF9EF3}" type="datetimeFigureOut">
              <a:rPr lang="el-GR"/>
              <a:pPr>
                <a:defRPr/>
              </a:pPr>
              <a:t>14/11/2025</a:t>
            </a:fld>
            <a:endParaRPr lang="el-GR"/>
          </a:p>
        </p:txBody>
      </p:sp>
      <p:sp>
        <p:nvSpPr>
          <p:cNvPr id="4" name="3 - Θέση υποσέλιδου">
            <a:extLst>
              <a:ext uri="{FF2B5EF4-FFF2-40B4-BE49-F238E27FC236}">
                <a16:creationId xmlns:a16="http://schemas.microsoft.com/office/drawing/2014/main" id="{5351D102-7C0C-BEAD-DC4B-538D4A8AA3D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5" name="4 - Θέση αριθμού διαφάνειας">
            <a:extLst>
              <a:ext uri="{FF2B5EF4-FFF2-40B4-BE49-F238E27FC236}">
                <a16:creationId xmlns:a16="http://schemas.microsoft.com/office/drawing/2014/main" id="{4E5A9D1B-D049-E2C3-FC83-0C9C9C8731A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8E1BD5C-90A1-40F8-B0E1-4C9F8B16EC61}" type="slidenum">
              <a:rPr lang="el-GR" altLang="en-US"/>
              <a:pPr/>
              <a:t>‹#›</a:t>
            </a:fld>
            <a:endParaRPr lang="el-G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B5CB93-6050-1F9E-FC96-82AC01C3B19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5123" name="Rectangle 3">
            <a:extLst>
              <a:ext uri="{FF2B5EF4-FFF2-40B4-BE49-F238E27FC236}">
                <a16:creationId xmlns:a16="http://schemas.microsoft.com/office/drawing/2014/main" id="{AF70459D-DBB9-BAA7-BF69-2083521A0C7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44036" name="Rectangle 4">
            <a:extLst>
              <a:ext uri="{FF2B5EF4-FFF2-40B4-BE49-F238E27FC236}">
                <a16:creationId xmlns:a16="http://schemas.microsoft.com/office/drawing/2014/main" id="{A060D61D-1176-9A6D-AFF2-66D81D52FD8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F1E3E9B4-C94D-EA12-49AD-FA3ACC33FA1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5126" name="Rectangle 6">
            <a:extLst>
              <a:ext uri="{FF2B5EF4-FFF2-40B4-BE49-F238E27FC236}">
                <a16:creationId xmlns:a16="http://schemas.microsoft.com/office/drawing/2014/main" id="{B02CDADC-AFA2-4F69-F13A-AA648A81920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5127" name="Rectangle 7">
            <a:extLst>
              <a:ext uri="{FF2B5EF4-FFF2-40B4-BE49-F238E27FC236}">
                <a16:creationId xmlns:a16="http://schemas.microsoft.com/office/drawing/2014/main" id="{A6951D24-4C38-6312-DC24-2DF313713FF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231BF08-7B33-46E9-8C49-DFBF17C1B8D0}"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DB3851A-4D96-2A11-9BE7-785D57E0A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B171E5EA-5FF5-4A4D-80EC-F5E55420CB0F}" type="slidenum">
              <a:rPr lang="el-GR" altLang="en-US" sz="1200">
                <a:latin typeface="Arial" panose="020B0604020202020204" pitchFamily="34" charset="0"/>
              </a:rPr>
              <a:pPr eaLnBrk="1" hangingPunct="1"/>
              <a:t>1</a:t>
            </a:fld>
            <a:endParaRPr lang="el-GR" altLang="en-US" sz="1200">
              <a:latin typeface="Arial" panose="020B0604020202020204" pitchFamily="34" charset="0"/>
            </a:endParaRPr>
          </a:p>
        </p:txBody>
      </p:sp>
      <p:sp>
        <p:nvSpPr>
          <p:cNvPr id="45059" name="Rectangle 2">
            <a:extLst>
              <a:ext uri="{FF2B5EF4-FFF2-40B4-BE49-F238E27FC236}">
                <a16:creationId xmlns:a16="http://schemas.microsoft.com/office/drawing/2014/main" id="{B8F31817-4EC6-8E03-E7FC-62D43BEEB561}"/>
              </a:ext>
            </a:extLst>
          </p:cNvPr>
          <p:cNvSpPr>
            <a:spLocks noRot="1" noChangeArrowheads="1" noTextEdit="1"/>
          </p:cNvSpPr>
          <p:nvPr>
            <p:ph type="sldImg"/>
          </p:nvPr>
        </p:nvSpPr>
        <p:spPr>
          <a:xfrm>
            <a:off x="1125538" y="684213"/>
            <a:ext cx="4572000" cy="3429000"/>
          </a:xfrm>
          <a:ln/>
        </p:spPr>
      </p:sp>
      <p:sp>
        <p:nvSpPr>
          <p:cNvPr id="45060" name="Rectangle 3">
            <a:extLst>
              <a:ext uri="{FF2B5EF4-FFF2-40B4-BE49-F238E27FC236}">
                <a16:creationId xmlns:a16="http://schemas.microsoft.com/office/drawing/2014/main" id="{ED7CEF45-7FEC-786B-2748-0E0FA2EAB4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670F7AA-B6B3-F687-137A-909085A448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F244971F-1551-4C8B-90FC-8B18D715A384}" type="slidenum">
              <a:rPr lang="el-GR" altLang="en-US" sz="1200">
                <a:latin typeface="Arial" panose="020B0604020202020204" pitchFamily="34" charset="0"/>
              </a:rPr>
              <a:pPr eaLnBrk="1" hangingPunct="1"/>
              <a:t>10</a:t>
            </a:fld>
            <a:endParaRPr lang="el-GR" altLang="en-US" sz="1200">
              <a:latin typeface="Arial" panose="020B0604020202020204" pitchFamily="34" charset="0"/>
            </a:endParaRPr>
          </a:p>
        </p:txBody>
      </p:sp>
      <p:sp>
        <p:nvSpPr>
          <p:cNvPr id="54275" name="Rectangle 2">
            <a:extLst>
              <a:ext uri="{FF2B5EF4-FFF2-40B4-BE49-F238E27FC236}">
                <a16:creationId xmlns:a16="http://schemas.microsoft.com/office/drawing/2014/main" id="{4AD764FA-F8BC-92A6-D2F8-1A2A6BC08B22}"/>
              </a:ext>
            </a:extLst>
          </p:cNvPr>
          <p:cNvSpPr>
            <a:spLocks noRot="1" noChangeArrowheads="1" noTextEdit="1"/>
          </p:cNvSpPr>
          <p:nvPr>
            <p:ph type="sldImg"/>
          </p:nvPr>
        </p:nvSpPr>
        <p:spPr>
          <a:xfrm>
            <a:off x="1125538" y="684213"/>
            <a:ext cx="4572000" cy="3429000"/>
          </a:xfrm>
          <a:ln/>
        </p:spPr>
      </p:sp>
      <p:sp>
        <p:nvSpPr>
          <p:cNvPr id="54276" name="Rectangle 3">
            <a:extLst>
              <a:ext uri="{FF2B5EF4-FFF2-40B4-BE49-F238E27FC236}">
                <a16:creationId xmlns:a16="http://schemas.microsoft.com/office/drawing/2014/main" id="{8193C491-4DCA-3C36-AEED-7F73330F3C2C}"/>
              </a:ext>
            </a:extLst>
          </p:cNvPr>
          <p:cNvSpPr>
            <a:spLocks noGrp="1" noChangeArrowheads="1"/>
          </p:cNvSpPr>
          <p:nvPr>
            <p:ph type="body" idx="1"/>
          </p:nvPr>
        </p:nvSpPr>
        <p:spPr>
          <a:xfrm>
            <a:off x="549275" y="4356100"/>
            <a:ext cx="5486400" cy="267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Η γονοτυπική μέθοδος που χρησιμοποιήθηκε στη συνέχεια</a:t>
            </a:r>
            <a:r>
              <a:rPr lang="en-US" altLang="en-US">
                <a:latin typeface="Arial" panose="020B0604020202020204" pitchFamily="34" charset="0"/>
              </a:rPr>
              <a:t>,</a:t>
            </a:r>
            <a:r>
              <a:rPr lang="el-GR" altLang="en-US">
                <a:latin typeface="Arial" panose="020B0604020202020204" pitchFamily="34" charset="0"/>
              </a:rPr>
              <a:t> αναλύει τις περιοχές MIRU-VNTR που είναι διάσπαρτες στο γονιδίωμα του μυκοβακτηριδίου. Σε κάθε </a:t>
            </a:r>
            <a:r>
              <a:rPr lang="en-US" altLang="en-US">
                <a:latin typeface="Arial" panose="020B0604020202020204" pitchFamily="34" charset="0"/>
              </a:rPr>
              <a:t>MIRU</a:t>
            </a:r>
            <a:r>
              <a:rPr lang="el-GR" altLang="en-US">
                <a:latin typeface="Arial" panose="020B0604020202020204" pitchFamily="34" charset="0"/>
              </a:rPr>
              <a:t>-</a:t>
            </a:r>
            <a:r>
              <a:rPr lang="en-US" altLang="en-US">
                <a:latin typeface="Arial" panose="020B0604020202020204" pitchFamily="34" charset="0"/>
              </a:rPr>
              <a:t>VNTR</a:t>
            </a:r>
            <a:r>
              <a:rPr lang="el-GR" altLang="en-US">
                <a:latin typeface="Arial" panose="020B0604020202020204" pitchFamily="34" charset="0"/>
              </a:rPr>
              <a:t> έχουμε διαδοχικές επαναλήψεις της ίδιας αλληλουχίας  </a:t>
            </a:r>
            <a:r>
              <a:rPr lang="en-US" altLang="en-US" i="1">
                <a:latin typeface="Arial" panose="020B0604020202020204" pitchFamily="34" charset="0"/>
              </a:rPr>
              <a:t>in tandem</a:t>
            </a:r>
            <a:r>
              <a:rPr lang="en-US" altLang="en-US">
                <a:latin typeface="Arial" panose="020B0604020202020204" pitchFamily="34" charset="0"/>
              </a:rPr>
              <a:t> </a:t>
            </a:r>
            <a:r>
              <a:rPr lang="el-GR" altLang="en-US">
                <a:latin typeface="Arial" panose="020B0604020202020204" pitchFamily="34" charset="0"/>
              </a:rPr>
              <a:t>, δηλαδή χωρίς να παρεμβάλλονται ανάμεσά τους άλλες αλληλουχίες όπως συμβαίνει στα DRs . Ο αριθμός των επαναλήψεων μπορεί να διαφέρει μεταξύ των ατόμων</a:t>
            </a:r>
            <a:r>
              <a:rPr lang="en-US" altLang="en-US">
                <a:latin typeface="Arial" panose="020B0604020202020204" pitchFamily="34" charset="0"/>
              </a:rPr>
              <a:t> </a:t>
            </a:r>
            <a:r>
              <a:rPr lang="el-GR" altLang="en-US">
                <a:latin typeface="Arial" panose="020B0604020202020204" pitchFamily="34" charset="0"/>
              </a:rPr>
              <a:t>του ειδους. Έχει χρησιμοποιηθεί διαδοχικά η συνδυασμένη ανάλυση 12, 15 και 24 διαφορετικών MIRUs.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44AA90A-2134-3CD3-C5AB-CF9CA0E650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B2844121-ACD1-483C-9FED-00725C630C9D}" type="slidenum">
              <a:rPr lang="el-GR" altLang="en-US" sz="1200">
                <a:latin typeface="Arial" panose="020B0604020202020204" pitchFamily="34" charset="0"/>
              </a:rPr>
              <a:pPr eaLnBrk="1" hangingPunct="1"/>
              <a:t>11</a:t>
            </a:fld>
            <a:endParaRPr lang="el-GR" altLang="en-US" sz="1200">
              <a:latin typeface="Arial" panose="020B0604020202020204" pitchFamily="34" charset="0"/>
            </a:endParaRPr>
          </a:p>
        </p:txBody>
      </p:sp>
      <p:sp>
        <p:nvSpPr>
          <p:cNvPr id="55299" name="Rectangle 2">
            <a:extLst>
              <a:ext uri="{FF2B5EF4-FFF2-40B4-BE49-F238E27FC236}">
                <a16:creationId xmlns:a16="http://schemas.microsoft.com/office/drawing/2014/main" id="{6B62685C-20CB-4C3B-16DB-3A64E909BF2A}"/>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55A0D528-8CB7-B641-5FFB-72051DD29CF9}"/>
              </a:ext>
            </a:extLst>
          </p:cNvPr>
          <p:cNvSpPr>
            <a:spLocks noGrp="1" noChangeArrowheads="1"/>
          </p:cNvSpPr>
          <p:nvPr>
            <p:ph type="body" idx="1"/>
          </p:nvPr>
        </p:nvSpPr>
        <p:spPr>
          <a:xfrm>
            <a:off x="692150" y="4356100"/>
            <a:ext cx="5486400" cy="331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 </a:t>
            </a:r>
            <a:r>
              <a:rPr lang="el-GR" altLang="en-US">
                <a:latin typeface="Arial" panose="020B0604020202020204" pitchFamily="34" charset="0"/>
              </a:rPr>
              <a:t>    Ο αριθμός των επαναλαμβανόμενων αλληλουχιών στα </a:t>
            </a:r>
            <a:r>
              <a:rPr lang="en-US" altLang="en-US">
                <a:latin typeface="Arial" panose="020B0604020202020204" pitchFamily="34" charset="0"/>
              </a:rPr>
              <a:t>MIRUs</a:t>
            </a:r>
            <a:r>
              <a:rPr lang="el-GR" altLang="en-US">
                <a:latin typeface="Arial" panose="020B0604020202020204" pitchFamily="34" charset="0"/>
              </a:rPr>
              <a:t>  μπορεί να μεταβάλλεται, κυρίως λόγω «γλιστρήματος» του νεοσυντηθεμενου  κατά την αντιγραφή κλώνου </a:t>
            </a:r>
            <a:r>
              <a:rPr lang="en-US" altLang="en-US">
                <a:latin typeface="Arial" panose="020B0604020202020204" pitchFamily="34" charset="0"/>
              </a:rPr>
              <a:t>DNA</a:t>
            </a:r>
            <a:r>
              <a:rPr lang="el-GR" altLang="en-US">
                <a:latin typeface="Arial" panose="020B0604020202020204" pitchFamily="34" charset="0"/>
              </a:rPr>
              <a:t> και του υβριδισμού του με την πριν ή μετά ευρισκόμενη επαναλαμβανόμενη αλληλουχία. Η διαδικασία αυτή μπορεί να προσθέσει αλλά και να αφαιρέσει αντίτυπα επαναλαμβανόμενων αλληλουχιών . Έτσι μπορεί να συμβεί και  αναστροφή μιας μετάλλαξης, πράγμα που δεν συμβαίνει με τις παρεμβαλλόμενες αλληλουχίες στα </a:t>
            </a:r>
            <a:r>
              <a:rPr lang="en-US" altLang="en-US">
                <a:latin typeface="Arial" panose="020B0604020202020204" pitchFamily="34" charset="0"/>
              </a:rPr>
              <a:t>DRs</a:t>
            </a:r>
            <a:r>
              <a:rPr lang="el-GR" altLang="en-US">
                <a:latin typeface="Arial" panose="020B0604020202020204" pitchFamily="34" charset="0"/>
              </a:rPr>
              <a:t>. Βέβαια τόσο σε ότι αφόρα τις περιοχές </a:t>
            </a:r>
            <a:r>
              <a:rPr lang="en-US" altLang="en-US">
                <a:latin typeface="Arial" panose="020B0604020202020204" pitchFamily="34" charset="0"/>
              </a:rPr>
              <a:t>MIRU</a:t>
            </a:r>
            <a:r>
              <a:rPr lang="el-GR" altLang="en-US">
                <a:latin typeface="Arial" panose="020B0604020202020204" pitchFamily="34" charset="0"/>
              </a:rPr>
              <a:t>/</a:t>
            </a:r>
            <a:r>
              <a:rPr lang="en-US" altLang="en-US">
                <a:latin typeface="Arial" panose="020B0604020202020204" pitchFamily="34" charset="0"/>
              </a:rPr>
              <a:t>VNTR</a:t>
            </a:r>
            <a:r>
              <a:rPr lang="el-GR" altLang="en-US">
                <a:latin typeface="Arial" panose="020B0604020202020204" pitchFamily="34" charset="0"/>
              </a:rPr>
              <a:t>,  όσο και την περιοχή  </a:t>
            </a:r>
            <a:r>
              <a:rPr lang="en-US" altLang="en-US">
                <a:latin typeface="Arial" panose="020B0604020202020204" pitchFamily="34" charset="0"/>
              </a:rPr>
              <a:t>DR</a:t>
            </a:r>
            <a:r>
              <a:rPr lang="el-GR" altLang="en-US">
                <a:latin typeface="Arial" panose="020B0604020202020204" pitchFamily="34" charset="0"/>
              </a:rPr>
              <a:t>, έχουν βρεθεί στελέχη με τεράστια κατά τα άλλα γενετική ποικιλομορφία, στα οποία η συγκλίνουσα εξέλιξη δημιούργησε πανομοιότυπα </a:t>
            </a:r>
            <a:r>
              <a:rPr lang="en-US" altLang="en-US">
                <a:latin typeface="Arial" panose="020B0604020202020204" pitchFamily="34" charset="0"/>
              </a:rPr>
              <a:t>pattern MIRU</a:t>
            </a:r>
            <a:r>
              <a:rPr lang="el-GR" altLang="en-US">
                <a:latin typeface="Arial" panose="020B0604020202020204" pitchFamily="34" charset="0"/>
              </a:rPr>
              <a:t>/</a:t>
            </a:r>
            <a:r>
              <a:rPr lang="en-US" altLang="en-US">
                <a:latin typeface="Arial" panose="020B0604020202020204" pitchFamily="34" charset="0"/>
              </a:rPr>
              <a:t>VNTR</a:t>
            </a:r>
            <a:r>
              <a:rPr lang="el-GR" altLang="en-US">
                <a:latin typeface="Arial" panose="020B0604020202020204" pitchFamily="34" charset="0"/>
              </a:rPr>
              <a:t> ή </a:t>
            </a:r>
            <a:r>
              <a:rPr lang="en-US" altLang="en-US">
                <a:latin typeface="Arial" panose="020B0604020202020204" pitchFamily="34" charset="0"/>
              </a:rPr>
              <a:t>Spoligotypes</a:t>
            </a:r>
            <a:r>
              <a:rPr lang="el-GR" altLang="en-US">
                <a:latin typeface="Arial" panose="020B0604020202020204" pitchFamily="34" charset="0"/>
              </a:rPr>
              <a:t>. Και για το μεταθετό στοιχείο, όμως υπάρχουν δεδομένα ότι έχει «προτίμηση»  μετάθεσης σε συγκεκριμένες περιοχές. </a:t>
            </a:r>
            <a:r>
              <a:rPr lang="el-GR" altLang="ja-JP">
                <a:latin typeface="Arial" panose="020B0604020202020204" pitchFamily="34" charset="0"/>
              </a:rPr>
              <a:t>Ο κίνδυνος να συσχετιστούν μεταξύ τους στελέχη που δεν έχουν εξελικτική σχέση, αλλά εμφανίζουν ομολογία λόγω συγκλίνουσας εξέλιξης, δεν αφορά φυσικά μόνο το ΜΤΒ και στην πράξη  αντιμετωπίζεται  μόνο με την γονοτυπική ανάλυση του συνόλου του γονιδιώματος. </a:t>
            </a:r>
            <a:endParaRPr lang="el-GR"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3F297EC-AA01-56A7-749E-9B40FE85E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545BF63E-601E-47AE-B37E-773933AC0FAF}" type="slidenum">
              <a:rPr lang="el-GR" altLang="en-US" sz="1200">
                <a:latin typeface="Arial" panose="020B0604020202020204" pitchFamily="34" charset="0"/>
              </a:rPr>
              <a:pPr eaLnBrk="1" hangingPunct="1"/>
              <a:t>12</a:t>
            </a:fld>
            <a:endParaRPr lang="el-GR" altLang="en-US" sz="1200">
              <a:latin typeface="Arial" panose="020B0604020202020204" pitchFamily="34" charset="0"/>
            </a:endParaRPr>
          </a:p>
        </p:txBody>
      </p:sp>
      <p:sp>
        <p:nvSpPr>
          <p:cNvPr id="56323" name="Rectangle 2">
            <a:extLst>
              <a:ext uri="{FF2B5EF4-FFF2-40B4-BE49-F238E27FC236}">
                <a16:creationId xmlns:a16="http://schemas.microsoft.com/office/drawing/2014/main" id="{2CE679EE-C1A5-5309-DE59-1F227286E7D6}"/>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A38CB0FE-99EB-4034-7CCA-4A76E6A0A09E}"/>
              </a:ext>
            </a:extLst>
          </p:cNvPr>
          <p:cNvSpPr>
            <a:spLocks noGrp="1" noChangeArrowheads="1"/>
          </p:cNvSpPr>
          <p:nvPr>
            <p:ph type="body" idx="1"/>
          </p:nvPr>
        </p:nvSpPr>
        <p:spPr>
          <a:xfrm>
            <a:off x="692150" y="4356100"/>
            <a:ext cx="5486400" cy="195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en-US">
                <a:latin typeface="Arial" panose="020B0604020202020204" pitchFamily="34" charset="0"/>
              </a:rPr>
              <a:t>     </a:t>
            </a:r>
            <a:r>
              <a:rPr lang="el-GR" altLang="en-US">
                <a:latin typeface="Arial" panose="020B0604020202020204" pitchFamily="34" charset="0"/>
              </a:rPr>
              <a:t>Ο ρυθμός μετάλλαξης ανά MIRU/VNTR  τόπο είναι μικρός. Τα διαφορετικά στελέχη μυκοβακτηριδίων μπορεί να εμφανίζουν διαφορές στον αριθμό των αντιτύπων σε επιμέρους γενετικούς τόπους.  Η διαφορές μεταξύ δύο στελεχών είναι ανάλογες του χρόνου που έχει μεσολαβήσει από τον κοινό πρόγονό τους. Έχει δειχθεί ότι η ανάλυση 24 συγκεκριμένων MIRU-VNTR  -  από τα 41 συνολικά που έχει το ΜΤΒ – είναι ικανή να δώσει πληροφορία τόσο για την φυλογενετική συσχέτιση όσο και για την διερεύνηση της αλυσίδας της μετάδοσης. Συνδυαστικά οι 24 τόποι εμφανίζουν ρυθμό μεταλλακτικότητας ανάλογο του μεταθετού στοιχείου IS6110 . </a:t>
            </a:r>
          </a:p>
          <a:p>
            <a:pPr marL="228600" indent="-228600">
              <a:lnSpc>
                <a:spcPct val="90000"/>
              </a:lnSpc>
            </a:pPr>
            <a:r>
              <a:rPr lang="el-GR" altLang="en-US">
                <a:latin typeface="Arial" panose="020B0604020202020204"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6F14F1B-71EA-0FE6-ECC6-377BC89B6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F45450A8-F463-4165-8F1F-557ECD8BEB41}" type="slidenum">
              <a:rPr lang="el-GR" altLang="en-US" sz="1200">
                <a:latin typeface="Arial" panose="020B0604020202020204" pitchFamily="34" charset="0"/>
              </a:rPr>
              <a:pPr eaLnBrk="1" hangingPunct="1"/>
              <a:t>13</a:t>
            </a:fld>
            <a:endParaRPr lang="el-GR" altLang="en-US" sz="1200">
              <a:latin typeface="Arial" panose="020B0604020202020204" pitchFamily="34" charset="0"/>
            </a:endParaRPr>
          </a:p>
        </p:txBody>
      </p:sp>
      <p:sp>
        <p:nvSpPr>
          <p:cNvPr id="57347" name="Rectangle 2">
            <a:extLst>
              <a:ext uri="{FF2B5EF4-FFF2-40B4-BE49-F238E27FC236}">
                <a16:creationId xmlns:a16="http://schemas.microsoft.com/office/drawing/2014/main" id="{28D973FB-0AF1-F8A2-7F9D-66A04BA7EC12}"/>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EDBA9935-83FC-C6D3-4E10-ED5F8FACCDFE}"/>
              </a:ext>
            </a:extLst>
          </p:cNvPr>
          <p:cNvSpPr>
            <a:spLocks noGrp="1" noChangeArrowheads="1"/>
          </p:cNvSpPr>
          <p:nvPr>
            <p:ph type="body" idx="1"/>
          </p:nvPr>
        </p:nvSpPr>
        <p:spPr>
          <a:xfrm>
            <a:off x="765175" y="4211638"/>
            <a:ext cx="5486400" cy="339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a:t>
            </a:r>
            <a:r>
              <a:rPr lang="el-GR" altLang="en-US" b="1">
                <a:latin typeface="Arial" panose="020B0604020202020204" pitchFamily="34" charset="0"/>
              </a:rPr>
              <a:t>Μεθοδολογικά: Π</a:t>
            </a:r>
            <a:r>
              <a:rPr lang="el-GR" altLang="en-US">
                <a:latin typeface="Arial" panose="020B0604020202020204" pitchFamily="34" charset="0"/>
              </a:rPr>
              <a:t>ολλαπλασιάζονται με PCR  οι διαφορετικοί τόποι και   υπολογίζεται από το μέγεθος του προϊόντος ο αριθμός των αντιτύπων σε κάθε </a:t>
            </a:r>
            <a:r>
              <a:rPr lang="en-US" altLang="en-US">
                <a:latin typeface="Arial" panose="020B0604020202020204" pitchFamily="34" charset="0"/>
              </a:rPr>
              <a:t>MIRU/</a:t>
            </a:r>
            <a:r>
              <a:rPr lang="el-GR" altLang="en-US">
                <a:latin typeface="Arial" panose="020B0604020202020204" pitchFamily="34" charset="0"/>
              </a:rPr>
              <a:t>VNTR. Αποδίδουμε το αποτέλεσμα με ένα 24ψήφιο αριθμό που  κάθε ψηφίο του αντιστοιχεί σε καθορισμένο </a:t>
            </a:r>
            <a:r>
              <a:rPr lang="en-US" altLang="en-US">
                <a:latin typeface="Arial" panose="020B0604020202020204" pitchFamily="34" charset="0"/>
              </a:rPr>
              <a:t>MIRU-VNTR</a:t>
            </a:r>
            <a:r>
              <a:rPr lang="el-GR" altLang="en-US">
                <a:latin typeface="Arial" panose="020B0604020202020204" pitchFamily="34" charset="0"/>
              </a:rPr>
              <a:t> και το νούμερο αντιστοιχεί στον αριθμό των αντιτύπων</a:t>
            </a:r>
            <a:r>
              <a:rPr lang="en-US" altLang="en-US">
                <a:latin typeface="Arial" panose="020B0604020202020204" pitchFamily="34" charset="0"/>
              </a:rPr>
              <a:t> </a:t>
            </a:r>
            <a:r>
              <a:rPr lang="el-GR" altLang="en-US">
                <a:latin typeface="Arial" panose="020B0604020202020204" pitchFamily="34" charset="0"/>
              </a:rPr>
              <a:t>για αυτό. Με βάση αυτόν τον 24-ψηφιο αριθμό συγκρίνουμε μεταξύ τους τα στελέχη. Στελέχη με πανομοιότυπο MIRU-VNTR θεωρούνται ότι ανήκουν σε επιδημική διασπορά του ίδιου κλώνου.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6317044-1A3F-DA0B-5521-E352CB85A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EAEBB4D0-F8B5-4EEC-A315-2F324BD13420}" type="slidenum">
              <a:rPr lang="el-GR" altLang="en-US" sz="1200">
                <a:latin typeface="Arial" panose="020B0604020202020204" pitchFamily="34" charset="0"/>
              </a:rPr>
              <a:pPr eaLnBrk="1" hangingPunct="1"/>
              <a:t>14</a:t>
            </a:fld>
            <a:endParaRPr lang="el-GR" altLang="en-US" sz="1200">
              <a:latin typeface="Arial" panose="020B0604020202020204" pitchFamily="34" charset="0"/>
            </a:endParaRPr>
          </a:p>
        </p:txBody>
      </p:sp>
      <p:sp>
        <p:nvSpPr>
          <p:cNvPr id="58371" name="Rectangle 2">
            <a:extLst>
              <a:ext uri="{FF2B5EF4-FFF2-40B4-BE49-F238E27FC236}">
                <a16:creationId xmlns:a16="http://schemas.microsoft.com/office/drawing/2014/main" id="{84996D78-54F4-C1D4-CD91-521F179BA563}"/>
              </a:ext>
            </a:extLst>
          </p:cNvPr>
          <p:cNvSpPr>
            <a:spLocks noRot="1" noChangeArrowheads="1" noTextEdit="1"/>
          </p:cNvSpPr>
          <p:nvPr>
            <p:ph type="sldImg"/>
          </p:nvPr>
        </p:nvSpPr>
        <p:spPr>
          <a:xfrm>
            <a:off x="1125538" y="684213"/>
            <a:ext cx="4572000" cy="3429000"/>
          </a:xfrm>
          <a:ln/>
        </p:spPr>
      </p:sp>
      <p:sp>
        <p:nvSpPr>
          <p:cNvPr id="58372" name="Rectangle 3">
            <a:extLst>
              <a:ext uri="{FF2B5EF4-FFF2-40B4-BE49-F238E27FC236}">
                <a16:creationId xmlns:a16="http://schemas.microsoft.com/office/drawing/2014/main" id="{BDDB47EF-EC65-A919-DCEF-E5135AA1D4FC}"/>
              </a:ext>
            </a:extLst>
          </p:cNvPr>
          <p:cNvSpPr>
            <a:spLocks noGrp="1" noChangeArrowheads="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Υπάρχουν προγράμματα ανάλυσης που επιτρέπουν την σύγκριση των γενετικών αποτυπώματων των στελεχών τόσο μεταξύ τους, όσο και με τα στελέχη που τα δεδομένα τους υπάρχουν ήδη κατατεθειμένα σε βάσεις δεδομένων . Έτσι επιτυγχάνουμε την ομαδοποίηση των στελεχών ανάλογα με το βαθμό ομοιότητας σε αθροίσματα (CLUSTERS) πανομοιότυπων γονοτυπικά στελεχών. Αυτά με τη σειρά ταξινομούνται σε ομάδες υψηλού βαθμού ομοιότητας, σε υπο-οικογένειες μικρότερου βαθμού, κ.ο.κ.  Κάνουμε δηλαδή μια κατηγοριοποίηση από κάτω προς τα πάνω με βάση τον βαθμό ομοιότητας. Η ομαδοποίηση αυτή βοηθά στην ανάλυση της γεωγραφικής και πληθυσμιακής κατανομής τους, αλλά και της «παρακολούθηση» της διασποράς τους από την αρχική γεωγραφική / πληθυσμιακή αφετηρία.  Επιπρόσθετα, ανάλογα με το πόσο λεπτομερές είναι το γενετικό αποτύπωμα με την γονοτυποπική μέθοδο ή με συνδυασμό των γονοτυπικών μεθόδων, μπορεί να αποκτήσουμε εικόνα για την πιθανή αλυσίδα μετάδοσης ενός στελέχους από ασθενή σε ασθενή.</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7987427-EDC1-48FD-D12D-A7DE81372E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A2832159-5E99-4913-82F6-5DF152DFC072}" type="slidenum">
              <a:rPr lang="el-GR" altLang="en-US" sz="1200">
                <a:latin typeface="Arial" panose="020B0604020202020204" pitchFamily="34" charset="0"/>
              </a:rPr>
              <a:pPr eaLnBrk="1" hangingPunct="1"/>
              <a:t>15</a:t>
            </a:fld>
            <a:endParaRPr lang="el-GR" altLang="en-US" sz="1200">
              <a:latin typeface="Arial" panose="020B0604020202020204" pitchFamily="34" charset="0"/>
            </a:endParaRPr>
          </a:p>
        </p:txBody>
      </p:sp>
      <p:sp>
        <p:nvSpPr>
          <p:cNvPr id="59395" name="Rectangle 2">
            <a:extLst>
              <a:ext uri="{FF2B5EF4-FFF2-40B4-BE49-F238E27FC236}">
                <a16:creationId xmlns:a16="http://schemas.microsoft.com/office/drawing/2014/main" id="{54FB04D3-4134-56F8-969D-060BB3FE9546}"/>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623B4D25-40A4-8B8F-3490-5C47CBBD1449}"/>
              </a:ext>
            </a:extLst>
          </p:cNvPr>
          <p:cNvSpPr>
            <a:spLocks noGrp="1" noChangeArrowheads="1"/>
          </p:cNvSpPr>
          <p:nvPr>
            <p:ph type="body" idx="1"/>
          </p:nvPr>
        </p:nvSpPr>
        <p:spPr>
          <a:xfrm>
            <a:off x="549275" y="4356100"/>
            <a:ext cx="5629275" cy="352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a:t>
            </a:r>
            <a:r>
              <a:rPr lang="en-US" altLang="en-US">
                <a:latin typeface="Arial" panose="020B0604020202020204" pitchFamily="34" charset="0"/>
              </a:rPr>
              <a:t>     </a:t>
            </a:r>
            <a:r>
              <a:rPr lang="el-GR" altLang="en-US">
                <a:latin typeface="Arial" panose="020B0604020202020204" pitchFamily="34" charset="0"/>
              </a:rPr>
              <a:t>Σήμερα είμαστε σε θέση με βάση τα γενετικά δεδομένα να κάνουμε μια υπόθεση για την εξελικτική πορεία του ΜΤΒ.  Πιστεύεται ότι κάποιος πετυχημένος πρόγονος του βακίλου αποίκισε τον άνθρωπο περίπου 40.000 χρόνια πριν, εξελίχθηκε σε υποχρεωτικό ενδοκυττάριο παράσιτο και τον ακολούθησε στη διασπορά του σε όλη τη γη. Εκεί στους απομονωμένους ανθρωπίνους πληθυσμούς, το ΜΤΒ, ίσως μερικώς γενετικά διαφορετικό εξαρχής και λόγω πληθυσμιακών </a:t>
            </a:r>
            <a:r>
              <a:rPr lang="en-US" altLang="en-US">
                <a:latin typeface="Arial" panose="020B0604020202020204" pitchFamily="34" charset="0"/>
              </a:rPr>
              <a:t>bottle necks </a:t>
            </a:r>
            <a:r>
              <a:rPr lang="el-GR" altLang="en-US">
                <a:latin typeface="Arial" panose="020B0604020202020204" pitchFamily="34" charset="0"/>
              </a:rPr>
              <a:t>, εξελίχθηκε στους προγόνους των σημερινών μεγάλων οικογενειών στελεχών,  που εμφάνιζαν κατ’ αρχάς τοπική διασπορά όσο την επέτρεπαν οι περιορισμένες ανθρώπινες επαφές. Οι επιμέρους αυτοί κλώνοι συν</a:t>
            </a:r>
            <a:r>
              <a:rPr lang="en-US" altLang="en-US">
                <a:latin typeface="Arial" panose="020B0604020202020204" pitchFamily="34" charset="0"/>
              </a:rPr>
              <a:t>-</a:t>
            </a:r>
            <a:r>
              <a:rPr lang="el-GR" altLang="en-US">
                <a:latin typeface="Arial" panose="020B0604020202020204" pitchFamily="34" charset="0"/>
              </a:rPr>
              <a:t>εξελίχθηκαν με τους ανθρώπινους πληθυσμούς που επιμόλυναν. Έτσι τα σημερινά στελέχη του ΜΤΒ κατατάσσονται σε 7 μεγάλες εξελικτικές οικογένειες που εμφανίζουν χαρακτηριστική φυλογεωγραφική προέλευση.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D241328-AAFF-429D-0EAC-26E948A0C7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EC02EE90-8642-4252-98CC-CEB6EFD2FD14}" type="slidenum">
              <a:rPr lang="el-GR" altLang="en-US" sz="1200">
                <a:latin typeface="Arial" panose="020B0604020202020204" pitchFamily="34" charset="0"/>
              </a:rPr>
              <a:pPr eaLnBrk="1" hangingPunct="1"/>
              <a:t>16</a:t>
            </a:fld>
            <a:endParaRPr lang="el-GR" altLang="en-US" sz="1200">
              <a:latin typeface="Arial" panose="020B0604020202020204" pitchFamily="34" charset="0"/>
            </a:endParaRPr>
          </a:p>
        </p:txBody>
      </p:sp>
      <p:sp>
        <p:nvSpPr>
          <p:cNvPr id="60419" name="Rectangle 2">
            <a:extLst>
              <a:ext uri="{FF2B5EF4-FFF2-40B4-BE49-F238E27FC236}">
                <a16:creationId xmlns:a16="http://schemas.microsoft.com/office/drawing/2014/main" id="{C83D1D93-41E1-9F4D-6DA3-EA05B395E3AC}"/>
              </a:ext>
            </a:extLst>
          </p:cNvPr>
          <p:cNvSpPr>
            <a:spLocks noRot="1" noChangeArrowheads="1" noTextEdit="1"/>
          </p:cNvSpPr>
          <p:nvPr>
            <p:ph type="sldImg"/>
          </p:nvPr>
        </p:nvSpPr>
        <p:spPr>
          <a:xfrm>
            <a:off x="1125538" y="684213"/>
            <a:ext cx="4572000" cy="3429000"/>
          </a:xfrm>
          <a:ln/>
        </p:spPr>
      </p:sp>
      <p:sp>
        <p:nvSpPr>
          <p:cNvPr id="60420" name="Rectangle 3">
            <a:extLst>
              <a:ext uri="{FF2B5EF4-FFF2-40B4-BE49-F238E27FC236}">
                <a16:creationId xmlns:a16="http://schemas.microsoft.com/office/drawing/2014/main" id="{C8A73358-24AE-5226-0BEB-182736709C11}"/>
              </a:ext>
            </a:extLst>
          </p:cNvPr>
          <p:cNvSpPr>
            <a:spLocks noGrp="1" noChangeArrowheads="1"/>
          </p:cNvSpPr>
          <p:nvPr>
            <p:ph type="body" idx="1"/>
          </p:nvPr>
        </p:nvSpPr>
        <p:spPr>
          <a:xfrm>
            <a:off x="692150" y="435610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a:t>
            </a:r>
            <a:r>
              <a:rPr lang="el-GR" altLang="ja-JP">
                <a:latin typeface="Arial" panose="020B0604020202020204" pitchFamily="34" charset="0"/>
              </a:rPr>
              <a:t>Ο γεωγραφικός περιορισμός / εντοπισμός αλλάζει με την εντατικοποίηση των ανθρώπινων επαφών. Στην αρχή με την αποικιοκρατία και στην συνέχεια με την βιομηχανική επανάσταση, την αστικοποίηση και την μετανάστευση. Και ακόμη περισσότερο σήμερα με την πιο έντονη ανθρώπινη επαφή.  Η εκτεταμένη μετά-ανάλυση που αναφέρεται στην διαφάνεια που περιέλαβε &gt;200.000 στελέχη, έδειξε την πολύ ευρύτερη διασπορά των πιο πρόσφατων εξελικτικά οικογενειών 2 (Ανατολικό-Ασιατική), 3 (Ανατολικής Αφρικής – Ινδίας) και 4 (Ευρώ-Αμερικανική) και την φθίνουσα  πορεία των εξελικτικά παλαιότερων Αφρικανικών οικογενειών 5 &amp; 6. Επιπρόσθετα, ανέδειξε και το ρόλο της Ευρωπαϊκής αποικιοκρατίας στη διασπορά της Ευρώ-Αμερικανικής οικογένειας σε όλο τον κόσμο (με το μουσταρδί χρώμα ) η οποία και κυριαρχεί στις 52 από τις 85 χώρες στις οποίες αναφέρονται τα δεδομένα.</a:t>
            </a:r>
            <a:endParaRPr lang="el-GR"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4BD64C8-13D3-BE9F-534B-28371B4661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BEDB259C-8360-41D5-831C-88E86B6345D6}" type="slidenum">
              <a:rPr lang="el-GR" altLang="en-US" sz="1200">
                <a:latin typeface="Arial" panose="020B0604020202020204" pitchFamily="34" charset="0"/>
              </a:rPr>
              <a:pPr eaLnBrk="1" hangingPunct="1"/>
              <a:t>17</a:t>
            </a:fld>
            <a:endParaRPr lang="el-GR" altLang="en-US" sz="1200">
              <a:latin typeface="Arial" panose="020B0604020202020204" pitchFamily="34" charset="0"/>
            </a:endParaRPr>
          </a:p>
        </p:txBody>
      </p:sp>
      <p:sp>
        <p:nvSpPr>
          <p:cNvPr id="61443" name="Rectangle 2">
            <a:extLst>
              <a:ext uri="{FF2B5EF4-FFF2-40B4-BE49-F238E27FC236}">
                <a16:creationId xmlns:a16="http://schemas.microsoft.com/office/drawing/2014/main" id="{D509D25F-2200-8871-A3CB-DF9DED2AD8DD}"/>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154DFC2D-3734-CD8C-ECD1-5476DBAC0E17}"/>
              </a:ext>
            </a:extLst>
          </p:cNvPr>
          <p:cNvSpPr>
            <a:spLocks noGrp="1" noChangeArrowheads="1"/>
          </p:cNvSpPr>
          <p:nvPr>
            <p:ph type="body" idx="1"/>
          </p:nvPr>
        </p:nvSpPr>
        <p:spPr>
          <a:xfrm>
            <a:off x="685800" y="4343400"/>
            <a:ext cx="5486400" cy="3757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a:t>
            </a:r>
            <a:r>
              <a:rPr lang="el-GR" altLang="ja-JP">
                <a:latin typeface="Arial" panose="020B0604020202020204" pitchFamily="34" charset="0"/>
              </a:rPr>
              <a:t>Ιδιαίτερο ενδιαφέρον παρουσιάζει η οικογένεια BEIJING, μία από τις 5 υπο-οικογένειες της ευρύτερης Ανατολικό-Ασιατικής οικογένειας γιατί τα στελέχη της εμφανίζουν ορισμένα ιδιαίτερα ανησυχητικά χαρακτηριστικά όπως το ότι: α) φαίνεται να έχουν ενδογενώς σχετικά αυξημένη </a:t>
            </a:r>
            <a:r>
              <a:rPr lang="el-GR" altLang="ja-JP" b="1">
                <a:latin typeface="Arial" panose="020B0604020202020204" pitchFamily="34" charset="0"/>
              </a:rPr>
              <a:t>ανοχή</a:t>
            </a:r>
            <a:r>
              <a:rPr lang="el-GR" altLang="ja-JP">
                <a:latin typeface="Arial" panose="020B0604020202020204" pitchFamily="34" charset="0"/>
              </a:rPr>
              <a:t> στα Α/Φ φάρμακα, (ανεξαρτήτως της παρουσίας μεταλλάξεων στα γονίδια </a:t>
            </a:r>
            <a:r>
              <a:rPr lang="en-US" altLang="ja-JP" i="1">
                <a:latin typeface="Arial" panose="020B0604020202020204" pitchFamily="34" charset="0"/>
              </a:rPr>
              <a:t>rpoB </a:t>
            </a:r>
            <a:r>
              <a:rPr lang="el-GR" altLang="ja-JP">
                <a:latin typeface="Arial" panose="020B0604020202020204" pitchFamily="34" charset="0"/>
              </a:rPr>
              <a:t> και </a:t>
            </a:r>
            <a:r>
              <a:rPr lang="en-US" altLang="ja-JP">
                <a:latin typeface="Arial" panose="020B0604020202020204" pitchFamily="34" charset="0"/>
              </a:rPr>
              <a:t>katG</a:t>
            </a:r>
            <a:r>
              <a:rPr lang="el-GR" altLang="ja-JP">
                <a:latin typeface="Arial" panose="020B0604020202020204" pitchFamily="34" charset="0"/>
              </a:rPr>
              <a:t>/</a:t>
            </a:r>
            <a:r>
              <a:rPr lang="en-US" altLang="ja-JP">
                <a:latin typeface="Arial" panose="020B0604020202020204" pitchFamily="34" charset="0"/>
              </a:rPr>
              <a:t>inhA</a:t>
            </a:r>
            <a:r>
              <a:rPr lang="el-GR" altLang="ja-JP">
                <a:latin typeface="Arial" panose="020B0604020202020204" pitchFamily="34" charset="0"/>
              </a:rPr>
              <a:t>) β) Αυτή η ανοχή μπορεί να διευκολύνει την ανάπτυξη </a:t>
            </a:r>
            <a:r>
              <a:rPr lang="el-GR" altLang="ja-JP" b="1">
                <a:latin typeface="Arial" panose="020B0604020202020204" pitchFamily="34" charset="0"/>
              </a:rPr>
              <a:t>αντοχής</a:t>
            </a:r>
            <a:r>
              <a:rPr lang="el-GR" altLang="ja-JP">
                <a:latin typeface="Arial" panose="020B0604020202020204" pitchFamily="34" charset="0"/>
              </a:rPr>
              <a:t>  και αυτό ίσως να εξηγεί ότι συχνά BEIJING στελέχοι συνδέονται με επιδημίες πολυανθεκτικής φυματίωσης γ) παρά την σχετικά πρόσφατη ανάδειξή τους – όπως υποδηλώνει η υψηλή εξελικτική ομοιογένειά τους – εμφανίζουν παγκόσμια διασπορά και επιπρόσθετα, δ) απομονώνονται με υψηλή συχνότητα από νέους ασθενείς. Τα παραπάνω υποδηλώνουν υψηλή μολυσματικότητα και διερευνάται το γενετικό υπόβαθρο που καθορίζει τα επιθετικά χαρακτηριστικά της ποιο επιτυχημένης, όπως χαρακτηρίζεται, εξελικτικής οικογένειας  ΜΤΒ.</a:t>
            </a:r>
            <a:endParaRPr lang="el-GR"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a:extLst>
              <a:ext uri="{FF2B5EF4-FFF2-40B4-BE49-F238E27FC236}">
                <a16:creationId xmlns:a16="http://schemas.microsoft.com/office/drawing/2014/main" id="{75C0C3F2-1D52-2952-7CE3-054F0233FEB2}"/>
              </a:ext>
            </a:extLst>
          </p:cNvPr>
          <p:cNvSpPr>
            <a:spLocks noGrp="1" noRot="1" noChangeAspect="1" noTextEdit="1"/>
          </p:cNvSpPr>
          <p:nvPr>
            <p:ph type="sldImg"/>
          </p:nvPr>
        </p:nvSpPr>
        <p:spPr>
          <a:ln/>
        </p:spPr>
      </p:sp>
      <p:sp>
        <p:nvSpPr>
          <p:cNvPr id="62467" name="2 - Θέση σημειώσεων">
            <a:extLst>
              <a:ext uri="{FF2B5EF4-FFF2-40B4-BE49-F238E27FC236}">
                <a16:creationId xmlns:a16="http://schemas.microsoft.com/office/drawing/2014/main" id="{69B1D7FD-FCE4-5F26-AE48-9F0B85F73F9A}"/>
              </a:ext>
            </a:extLst>
          </p:cNvPr>
          <p:cNvSpPr>
            <a:spLocks noGrp="1"/>
          </p:cNvSpPr>
          <p:nvPr>
            <p:ph type="body" idx="1"/>
          </p:nvPr>
        </p:nvSpPr>
        <p:spPr>
          <a:xfrm>
            <a:off x="692150" y="4500563"/>
            <a:ext cx="5486400" cy="274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ja-JP">
                <a:latin typeface="Arial" panose="020B0604020202020204" pitchFamily="34" charset="0"/>
              </a:rPr>
              <a:t>Η μοριακή γονοτυποιηση μπορεί να έχει  ιδιαίτερα σημαντική συμβολή στην επιδημιολογική διερεύνηση της νόσου. Το κρίσιμο στην επιδημιολογική διερεύνηση της φυματίωση είναι να διακριθούν τα περιστατικά που οφείλονται σε πρόσφατη διασπορά από αυτά που οφείλονται σε ενεργοποίηση λανθάνουσας νόσου και στα οποία η μόλυνση έχει συμβεί κάποια στιγμή στο μακρινό  παρελθόν. Ο λόγος είναι προφανής . Μόνο στην πρώτη περίπτωση είναι δυνατόν/πιθανόν να αποκαλυφθεί μέσω αναζήτησης των επαφών, η αλυσίδα της μετάδοσης, να βρεθεί η πηγή της νόσου, να ληφθούν μέτρα διακοπής της διασποράς, να βρεθούν και να μπουν σε θεραπεία ασθενείς που δεν έχουν αναζητήσει ακόμη οι ίδιοι την ιατρική συμβολή,  να διερευνηθεί η λανθάνουσα νόσος και να δοθεί χημειοπροφύλαξη. </a:t>
            </a:r>
          </a:p>
          <a:p>
            <a:r>
              <a:rPr lang="el-GR" altLang="ja-JP">
                <a:latin typeface="Arial" panose="020B0604020202020204" pitchFamily="34" charset="0"/>
              </a:rPr>
              <a:t>Βέβαια για όλα τα παραπάνω δεν αρκεί μόνο η μοριακή επιδημιολογική διερεύνηση αλλά χρειάζεται ο συνδυασμός της με κλινικά επιδημιολογικά δεδομένα και η ύπαρξη μηχανισμού εφαρμογής τους</a:t>
            </a:r>
            <a:endParaRPr lang="el-GR" altLang="en-US">
              <a:latin typeface="Arial" panose="020B0604020202020204" pitchFamily="34" charset="0"/>
            </a:endParaRPr>
          </a:p>
        </p:txBody>
      </p:sp>
      <p:sp>
        <p:nvSpPr>
          <p:cNvPr id="62468" name="3 - Θέση αριθμού διαφάνειας">
            <a:extLst>
              <a:ext uri="{FF2B5EF4-FFF2-40B4-BE49-F238E27FC236}">
                <a16:creationId xmlns:a16="http://schemas.microsoft.com/office/drawing/2014/main" id="{65050E35-60E6-CBD4-E586-7B2F81C96E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A09E249D-5184-4D6F-B839-41E20E5FD935}" type="slidenum">
              <a:rPr lang="el-GR" altLang="en-US" sz="1200">
                <a:latin typeface="Arial" panose="020B0604020202020204" pitchFamily="34" charset="0"/>
              </a:rPr>
              <a:pPr eaLnBrk="1" hangingPunct="1"/>
              <a:t>18</a:t>
            </a:fld>
            <a:endParaRPr lang="el-GR"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7AC7686-4281-2C42-268C-7284EB89DDFC}"/>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96221949-3B7F-A95E-8241-06F1DAC04E1F}"/>
              </a:ext>
            </a:extLst>
          </p:cNvPr>
          <p:cNvSpPr>
            <a:spLocks noGrp="1" noChangeArrowheads="1"/>
          </p:cNvSpPr>
          <p:nvPr>
            <p:ph type="body" idx="1"/>
          </p:nvPr>
        </p:nvSpPr>
        <p:spPr>
          <a:xfrm>
            <a:off x="685800" y="4343400"/>
            <a:ext cx="5486400" cy="289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Ο συνδυασμός των προσεγγίσεων είναι αναγκαίος γιατί λόγω των χαρακτηριστικών του νοσήματος είναι δύσκολο να στηριχθεί κάποιος μόνο στα δεδομένα της κλασικής επιδημιολογικής αναζήτησης.  Για ένα αερογενώς μεταδιδόμενο νόσημα υπάρχει πάντα η αμφιβολία που το «αναπνεύσαμε»,  πολύ περισσότερο μάλιστα όταν η περίοδος «επώασης» της νόσου μπορεί να είναι πολλά χρόνια.  Ή ακόμη το γεγονός ότι η νόσος διασπείρεται/εκδηλώνεται πιο εύκολα σε ιδιαίτερα ευάλωτους πληθυσμούς π.χ. περιθωριοποιημένες κοινότητες , χρήστες ουσιών, αλκοολικοί ή  άστεγοι στους οποίους υπάρχουν επιπρόσθετες δυσκολίες προσέγγισης &amp; επιδημιολογικής διερεύνησης. Κατά συνέπεια η μοριακή επιδημιολογία αποκαλύπτοντας την ύπαρξη γενετικά όμοιων στελεχών μπορεί να προσφέρει πρόσθετη πληροφορία και να καθοδηγήσει/βοηθήσει την επιδημιολογική διερεύνηση στην κοινότητα.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748C6A9-B014-B7FC-5283-F437BE8E50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D8638793-B881-40F1-BEF4-C0F9BFA9F6AC}" type="slidenum">
              <a:rPr lang="el-GR" altLang="en-US" sz="1200">
                <a:latin typeface="Arial" panose="020B0604020202020204" pitchFamily="34" charset="0"/>
              </a:rPr>
              <a:pPr eaLnBrk="1" hangingPunct="1"/>
              <a:t>2</a:t>
            </a:fld>
            <a:endParaRPr lang="el-GR" altLang="en-US" sz="1200">
              <a:latin typeface="Arial" panose="020B0604020202020204" pitchFamily="34" charset="0"/>
            </a:endParaRPr>
          </a:p>
        </p:txBody>
      </p:sp>
      <p:sp>
        <p:nvSpPr>
          <p:cNvPr id="46083" name="Rectangle 2">
            <a:extLst>
              <a:ext uri="{FF2B5EF4-FFF2-40B4-BE49-F238E27FC236}">
                <a16:creationId xmlns:a16="http://schemas.microsoft.com/office/drawing/2014/main" id="{7DA9DC86-0F5E-EBA0-2E94-610436EE3762}"/>
              </a:ext>
            </a:extLst>
          </p:cNvPr>
          <p:cNvSpPr>
            <a:spLocks noRot="1" noChangeArrowheads="1" noTextEdit="1"/>
          </p:cNvSpPr>
          <p:nvPr>
            <p:ph type="sldImg"/>
          </p:nvPr>
        </p:nvSpPr>
        <p:spPr>
          <a:xfrm>
            <a:off x="1125538" y="684213"/>
            <a:ext cx="4572000" cy="3429000"/>
          </a:xfrm>
          <a:ln/>
        </p:spPr>
      </p:sp>
      <p:sp>
        <p:nvSpPr>
          <p:cNvPr id="46084" name="Rectangle 3">
            <a:extLst>
              <a:ext uri="{FF2B5EF4-FFF2-40B4-BE49-F238E27FC236}">
                <a16:creationId xmlns:a16="http://schemas.microsoft.com/office/drawing/2014/main" id="{41352847-2969-F76F-48BB-F3D7D4AF5431}"/>
              </a:ext>
            </a:extLst>
          </p:cNvPr>
          <p:cNvSpPr>
            <a:spLocks noGrp="1" noChangeArrowheads="1"/>
          </p:cNvSpPr>
          <p:nvPr>
            <p:ph type="body" idx="1"/>
          </p:nvPr>
        </p:nvSpPr>
        <p:spPr>
          <a:xfrm>
            <a:off x="692150" y="4356100"/>
            <a:ext cx="5486400" cy="3324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latin typeface="Arial" panose="020B0604020202020204" pitchFamily="34" charset="0"/>
              </a:rPr>
              <a:t>      </a:t>
            </a:r>
            <a:r>
              <a:rPr lang="el-GR" altLang="en-US">
                <a:latin typeface="Arial" panose="020B0604020202020204" pitchFamily="34" charset="0"/>
              </a:rPr>
              <a:t>Τα άτομα σε ένα είδος, εμφανίζουν αρκετή ποικιλομορφία ώστε οργανισμοί που απομονώνονται σε</a:t>
            </a:r>
            <a:r>
              <a:rPr lang="en-US" altLang="en-US">
                <a:latin typeface="Arial" panose="020B0604020202020204" pitchFamily="34" charset="0"/>
              </a:rPr>
              <a:t> </a:t>
            </a:r>
            <a:r>
              <a:rPr lang="el-GR" altLang="en-US">
                <a:latin typeface="Arial" panose="020B0604020202020204" pitchFamily="34" charset="0"/>
              </a:rPr>
              <a:t>διαφορετικά περιβάλλοντα ή χρονικά διαστήματα, να μπορούν να διακριθούν σε διαφορετικά στελέχη. Μιλώντας με επιδημιολογικούς όρους οι οργανισμοί που εμπλέκονται σε μια επιδημική έξαρση θεωρούνται ότι συσχετίζονται μεταξύ τους κλωνικά και ότι έχουν κοινή καταγωγή – πρόγονο. Ο ρόλος της βακτηριακής  γονοτυποποίησης είναι να διερευνήσει, αν τα μικροβιακά στελέχη που απομονώνονται από επιδημιολογικά σχετιζόμενα περιστατικά σχετίζονται μεταξύ τους και γενετικά και σε ποιο βαθμό.  Η μοριακή επιδημιολογία</a:t>
            </a:r>
            <a:r>
              <a:rPr lang="en-US" altLang="en-US">
                <a:latin typeface="Arial" panose="020B0604020202020204" pitchFamily="34" charset="0"/>
              </a:rPr>
              <a:t> </a:t>
            </a:r>
            <a:r>
              <a:rPr lang="el-GR" altLang="en-US">
                <a:latin typeface="Arial" panose="020B0604020202020204" pitchFamily="34" charset="0"/>
              </a:rPr>
              <a:t>όμως είναι εξαιρετικά σημαντική και για το αντίστροφο, για να αναγνωρίσουμε δηλαδή επιδημικές εξάρσεις, μελετώντας τον γονότυπο των επιμέρους στελεχών, να βρούμε την πηγή τους και τον μηχανισμό της διασποράς τους, να ξεχωρίσουμε παθογόνα στελέχη με ιδιαίτερα λοιμογόνα χαρακτηριστικά,  αλλά και να ελέγξουμε την αποτελεσματικότητα των παρεμβάσεων μας, όπως π.χ. των προγραμμάτων εμβολισμού ή τον έλεγχο της ενδονοσοκομειακής διασποράς.</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51B5377-73CF-AB1C-DEEC-A68FCD6886E2}"/>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C3C46CFA-5BDD-EA4E-3352-48B2139F5F70}"/>
              </a:ext>
            </a:extLst>
          </p:cNvPr>
          <p:cNvSpPr>
            <a:spLocks noGrp="1" noChangeArrowheads="1"/>
          </p:cNvSpPr>
          <p:nvPr>
            <p:ph type="body" idx="1"/>
          </p:nvPr>
        </p:nvSpPr>
        <p:spPr>
          <a:xfrm>
            <a:off x="685800" y="4343400"/>
            <a:ext cx="5486400" cy="267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Την στιγμή της μετάδοσης τόσο ο ασθενής όσο και το άτομο που μολύνει φέρουν βακίλους με πανομοιότυπο γενετικό υλικό. Η γονοτυποίηση αποκαλύπτοντας την παρουσία βακίλων με πανομοιότυπο γενετικό υλικό θέτει την υπόνοια ότι οι δύο ασθενείς συνδέονται επιδημιολογικά και αποτελούν περιπτώσεις πρόσφατης μετάδοσης κατά τη επιδημική διασπορά ενός βακτηριακού κλώνου– μεταξύ τους ή μέσω τρίτου ή άλλων ασθενών . Δύο ή περισσότερα βακτηριακά στελέχη με τον ίδιο γονότυπο κατατάσσονται όπως προαναφέραμε στην ίδια ομάδα (</a:t>
            </a:r>
            <a:r>
              <a:rPr lang="en-US" altLang="en-US">
                <a:latin typeface="Arial" panose="020B0604020202020204" pitchFamily="34" charset="0"/>
              </a:rPr>
              <a:t>cluster</a:t>
            </a:r>
            <a:r>
              <a:rPr lang="el-GR" altLang="en-US">
                <a:latin typeface="Arial" panose="020B0604020202020204" pitchFamily="34" charset="0"/>
              </a:rPr>
              <a:t>) . Ειδικοί αλγόριθμοι  που έχουν τεθεί σε εφαρμογή  - όπως π.χ. από το </a:t>
            </a:r>
            <a:r>
              <a:rPr lang="en-US" altLang="en-US">
                <a:latin typeface="Arial" panose="020B0604020202020204" pitchFamily="34" charset="0"/>
              </a:rPr>
              <a:t>CDC</a:t>
            </a:r>
            <a:r>
              <a:rPr lang="el-GR" altLang="en-US">
                <a:latin typeface="Arial" panose="020B0604020202020204" pitchFamily="34" charset="0"/>
              </a:rPr>
              <a:t> των ΗΠΑ – που συνεκτιμούν τον χρόνο και τον τόπο εκδήλωσης των κρουσμάτων αποκαλύπτουν πιθανά περιστατικά πρόσφατης διασποράς, που (θα) πρέπει να κινητοποιούν τις αρχές.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66A1911-F72F-77F9-30BE-60FC4F5C2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D59F581C-2B4D-4BC5-B93D-CAAA38815868}" type="slidenum">
              <a:rPr lang="el-GR" altLang="en-US" sz="1200">
                <a:latin typeface="Arial" panose="020B0604020202020204" pitchFamily="34" charset="0"/>
              </a:rPr>
              <a:pPr eaLnBrk="1" hangingPunct="1"/>
              <a:t>21</a:t>
            </a:fld>
            <a:endParaRPr lang="el-GR" altLang="en-US" sz="1200">
              <a:latin typeface="Arial" panose="020B0604020202020204" pitchFamily="34" charset="0"/>
            </a:endParaRPr>
          </a:p>
        </p:txBody>
      </p:sp>
      <p:sp>
        <p:nvSpPr>
          <p:cNvPr id="65539" name="Rectangle 2">
            <a:extLst>
              <a:ext uri="{FF2B5EF4-FFF2-40B4-BE49-F238E27FC236}">
                <a16:creationId xmlns:a16="http://schemas.microsoft.com/office/drawing/2014/main" id="{C8949864-FFB5-E37D-F216-10F61738C9E5}"/>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0AABBFCC-57BD-9387-7659-AFF57EE02880}"/>
              </a:ext>
            </a:extLst>
          </p:cNvPr>
          <p:cNvSpPr>
            <a:spLocks noGrp="1" noChangeArrowheads="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Ένα παράδειγμα της δυναμικής της μοριακής επιδημιολογίας φαίνεται στην διαφάνεια. Αφόρα την πόλη  της Σαραγόσα στην Ισπανία  όπου  η γονοτυπική ανάλυση αποκάλυψε ότι το 19% των στελεχών, σε μια περίοδο 3 ετών, είχαν ένα σχετικά σπάνιο αλλά πανομοιότυπο γονοτυπικό προφίλ και με τις τρεις μεθόδους γονοτυπικής ανάλυσης. Τα δεδομένα αυτά υποδηλώνουν ότι τα στελέχη που απομονώθηκαν από αυτούς τους 78 ασθενείς ήταν το αποτέλεσμα πολύ πρόσφατης κλωνικής διασποράς. Το γεγονός ότι οι ασθενείς, που οι περισσότεροι ζούσαν σε μια περιορισμένη περιοχή της πόλης ή σε κοντινά σπίτια/δρόμους, δεν είχαν κάποιο ιδιαίτερο παράγοντα κινδύνου, υποδήλωνε επίσης την παρουσία ενός σχετικά ισχυρά λοιμογόνου κλώνου. Τέτοιου είδους διερευνήσεις όταν γίνονται σε πραγματικό χρόνο– όπως συμβαίνει π.χ., στην Ολλανδία, την Μ. Βρετανία κ.α. - και όχι αναδρομικά, μπορούν να εντοπίζουν άμεσα την εμφάνιση κλωνικά σχετιζόμενων περιστατικών, πράγμα που σημαίνει ότι έχουμε πρόσφατη μετάδοση  και να διευκολύνουν/κατευθύνουν την επιδημιολογική διερεύνηση στον ενεργό έλεγχο της νόσου και την λήψη  μέτρων περιορισμού της διασποράς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1DB7B62-32CA-F06A-864D-C58A237CB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BE95BA44-034B-447F-A869-F5A23E628B29}" type="slidenum">
              <a:rPr lang="el-GR" altLang="en-US" sz="1200">
                <a:latin typeface="Arial" panose="020B0604020202020204" pitchFamily="34" charset="0"/>
              </a:rPr>
              <a:pPr eaLnBrk="1" hangingPunct="1"/>
              <a:t>22</a:t>
            </a:fld>
            <a:endParaRPr lang="el-GR" altLang="en-US" sz="1200">
              <a:latin typeface="Arial" panose="020B0604020202020204" pitchFamily="34" charset="0"/>
            </a:endParaRPr>
          </a:p>
        </p:txBody>
      </p:sp>
      <p:sp>
        <p:nvSpPr>
          <p:cNvPr id="66563" name="Rectangle 2">
            <a:extLst>
              <a:ext uri="{FF2B5EF4-FFF2-40B4-BE49-F238E27FC236}">
                <a16:creationId xmlns:a16="http://schemas.microsoft.com/office/drawing/2014/main" id="{C03D84BC-224E-BD43-7AC2-2212374CFE4E}"/>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D46EC65B-EBA7-73AA-773E-AD05B88EF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Την περίοδο 2009 – 2012 το ΕΚΑΜ συμμετείχε μαζί με άλλα 29 Κέντρα Αναφοράς από όλη την Ευρώπη σε πανευρωπαϊκό πρόγραμμα μοριακής επιδημιολογικής διερεύνησης της πολυανθεκτικής – υπερανθεκτικής φυματίωσης. Στόχος του προγράμματος ήταν η διερεύνηση πιθανής διασυνοριακής διασποράς της νόσου στην πολυανθεκτική μορφή της. Εργαλείο η επιδημιολογική γονοτυπική ανάλυση με βάση τα 24-MIRU/VNTRs  Κριτήριο διασυνοριακής διασποράς ήταν ο εντοπισμός «Ευρωπαϊκών» </a:t>
            </a:r>
            <a:r>
              <a:rPr lang="en-US" altLang="en-US">
                <a:latin typeface="Arial" panose="020B0604020202020204" pitchFamily="34" charset="0"/>
              </a:rPr>
              <a:t>clusters </a:t>
            </a:r>
            <a:r>
              <a:rPr lang="el-GR" altLang="en-US">
                <a:latin typeface="Arial" panose="020B0604020202020204" pitchFamily="34" charset="0"/>
              </a:rPr>
              <a:t>δηλαδή ομάδων δύο ή παραπάνω στελεχών με πανομοιότυπο MIRU/VNTR  προφίλ που απομονώθηκαν όμως σε διαφορετικές χώρες.</a:t>
            </a:r>
          </a:p>
          <a:p>
            <a:pPr marL="228600" indent="-228600"/>
            <a:r>
              <a:rPr lang="el-GR" altLang="en-US">
                <a:latin typeface="Arial" panose="020B0604020202020204"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EF2CA07-9E7C-108D-C5DB-99B807BBD5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99903E65-6917-438F-910B-93E75A890E00}" type="slidenum">
              <a:rPr lang="el-GR" altLang="en-US" sz="1200">
                <a:latin typeface="Arial" panose="020B0604020202020204" pitchFamily="34" charset="0"/>
              </a:rPr>
              <a:pPr eaLnBrk="1" hangingPunct="1"/>
              <a:t>23</a:t>
            </a:fld>
            <a:endParaRPr lang="el-GR" altLang="en-US" sz="1200">
              <a:latin typeface="Arial" panose="020B0604020202020204" pitchFamily="34" charset="0"/>
            </a:endParaRPr>
          </a:p>
        </p:txBody>
      </p:sp>
      <p:sp>
        <p:nvSpPr>
          <p:cNvPr id="67587" name="Rectangle 2">
            <a:extLst>
              <a:ext uri="{FF2B5EF4-FFF2-40B4-BE49-F238E27FC236}">
                <a16:creationId xmlns:a16="http://schemas.microsoft.com/office/drawing/2014/main" id="{95104F71-B933-0783-59AD-BAD039FF4A43}"/>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24180C5A-D332-676D-E4C6-FF9875165C7F}"/>
              </a:ext>
            </a:extLst>
          </p:cNvPr>
          <p:cNvSpPr>
            <a:spLocks noGrp="1" noChangeArrowheads="1"/>
          </p:cNvSpPr>
          <p:nvPr>
            <p:ph type="body" idx="1"/>
          </p:nvPr>
        </p:nvSpPr>
        <p:spPr>
          <a:xfrm>
            <a:off x="685800" y="4343400"/>
            <a:ext cx="5486400" cy="2100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Τα στελέχη που γονοτυποποιήθηκαν κατά την διάρκεια του προγράμματος κάλυψαν μόνο το περίπου το 22% από τα πάνω από 5000 εκτιμώμενα MDR/XDR  στελέχη της περιόδου αυτής, στις χώρες που συμμετείχαν. Ο αριθμός των στελεχών που αναλύθηκαν ανά χώρα φαίνεται στη διαφάνεια. Μόνο 9 από τις 30 χώρες ανάλυσαν γονοτυπικά πάνω από το 70% των στελεχών που απομονώθηκαν αυτό το διάστημα και άλλες 4 γύρω στο 50%. Υπήρχε υποεκπροσώπηση από χώρες με υψηλό αριθμό πολυανθεκτικών στελεχών ή ακόμη και παντελής απουσία τους όπως π.χ. η Ρουμανία. Αυτή ήταν και η βασικότερη αδυναμία της μελέτης.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A3FA053-91F2-4C14-B990-BA1A207DD7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CCA8861D-9A62-4B8D-BB22-D4667D9959D1}" type="slidenum">
              <a:rPr lang="el-GR" altLang="en-US" sz="1200">
                <a:latin typeface="Arial" panose="020B0604020202020204" pitchFamily="34" charset="0"/>
              </a:rPr>
              <a:pPr eaLnBrk="1" hangingPunct="1"/>
              <a:t>24</a:t>
            </a:fld>
            <a:endParaRPr lang="el-GR" altLang="en-US" sz="1200">
              <a:latin typeface="Arial" panose="020B0604020202020204" pitchFamily="34" charset="0"/>
            </a:endParaRPr>
          </a:p>
        </p:txBody>
      </p:sp>
      <p:sp>
        <p:nvSpPr>
          <p:cNvPr id="68611" name="Rectangle 2">
            <a:extLst>
              <a:ext uri="{FF2B5EF4-FFF2-40B4-BE49-F238E27FC236}">
                <a16:creationId xmlns:a16="http://schemas.microsoft.com/office/drawing/2014/main" id="{2DAC44E9-BDE9-C33D-D1D4-046C8D7DAB5B}"/>
              </a:ext>
            </a:extLst>
          </p:cNvPr>
          <p:cNvSpPr>
            <a:spLocks noRot="1" noChangeArrowheads="1" noTextEdit="1"/>
          </p:cNvSpPr>
          <p:nvPr>
            <p:ph type="sldImg"/>
          </p:nvPr>
        </p:nvSpPr>
        <p:spPr>
          <a:xfrm>
            <a:off x="1125538" y="684213"/>
            <a:ext cx="4572000" cy="3429000"/>
          </a:xfrm>
          <a:ln/>
        </p:spPr>
      </p:sp>
      <p:sp>
        <p:nvSpPr>
          <p:cNvPr id="68612" name="Rectangle 3">
            <a:extLst>
              <a:ext uri="{FF2B5EF4-FFF2-40B4-BE49-F238E27FC236}">
                <a16:creationId xmlns:a16="http://schemas.microsoft.com/office/drawing/2014/main" id="{67F41CD0-BDB0-E27A-E728-A33BD11EF5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Τα δεδομένα της μελέτης έδειξαν την ομαδοποιήση σε ένα από τα 79 «Ευρωπαϊκά» </a:t>
            </a:r>
            <a:r>
              <a:rPr lang="en-US" altLang="en-US">
                <a:latin typeface="Arial" panose="020B0604020202020204" pitchFamily="34" charset="0"/>
              </a:rPr>
              <a:t>clusters</a:t>
            </a:r>
            <a:r>
              <a:rPr lang="el-GR" altLang="en-US">
                <a:latin typeface="Arial" panose="020B0604020202020204" pitchFamily="34" charset="0"/>
              </a:rPr>
              <a:t> που εντοπίσθηκαν ένος υψηλού ποσοστού  (~45%) των στελεχών που αναλύθηκαν . Το εύρημα αυτό υποδηλώνε διασυνοριακή διασπορά πολυανθεκτικών στελεχών σε πανευρωπαϊκό επίπεδο. Τα στελέχη που ομαδοποιήθηκαν σε </a:t>
            </a:r>
            <a:r>
              <a:rPr lang="en-US" altLang="en-US">
                <a:latin typeface="Arial" panose="020B0604020202020204" pitchFamily="34" charset="0"/>
              </a:rPr>
              <a:t>clusters</a:t>
            </a:r>
            <a:r>
              <a:rPr lang="el-GR" altLang="en-US">
                <a:latin typeface="Arial" panose="020B0604020202020204" pitchFamily="34" charset="0"/>
              </a:rPr>
              <a:t> ανήκαν κυρίως στην οικογένεια BEIJING  Σε ορισμένες χώρες όπως αυτές της Βαλτικής φαίνεται ότι υπήρχε ενεργής διασπορά πολυανθεκτικών στελεχών για μεγάλο χρονικό διάστημα.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02723A6-AEE6-6DC3-965F-05D68CF38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6A3FC91C-A926-49B7-A27B-62138DC3D68B}" type="slidenum">
              <a:rPr lang="el-GR" altLang="en-US" sz="1200">
                <a:latin typeface="Arial" panose="020B0604020202020204" pitchFamily="34" charset="0"/>
              </a:rPr>
              <a:pPr eaLnBrk="1" hangingPunct="1"/>
              <a:t>25</a:t>
            </a:fld>
            <a:endParaRPr lang="el-GR" altLang="en-US" sz="1200">
              <a:latin typeface="Arial" panose="020B0604020202020204" pitchFamily="34" charset="0"/>
            </a:endParaRPr>
          </a:p>
        </p:txBody>
      </p:sp>
      <p:sp>
        <p:nvSpPr>
          <p:cNvPr id="69635" name="Rectangle 2">
            <a:extLst>
              <a:ext uri="{FF2B5EF4-FFF2-40B4-BE49-F238E27FC236}">
                <a16:creationId xmlns:a16="http://schemas.microsoft.com/office/drawing/2014/main" id="{6974C343-BE93-BBFF-2565-D1ED964BB73E}"/>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1B28E19C-33CB-146E-879A-D9A9EB3556F3}"/>
              </a:ext>
            </a:extLst>
          </p:cNvPr>
          <p:cNvSpPr>
            <a:spLocks noGrp="1" noChangeArrowheads="1"/>
          </p:cNvSpPr>
          <p:nvPr>
            <p:ph type="body" idx="1"/>
          </p:nvPr>
        </p:nvSpPr>
        <p:spPr>
          <a:xfrm>
            <a:off x="620713" y="4211638"/>
            <a:ext cx="5486400" cy="288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Για τα δύο μεγάλα </a:t>
            </a:r>
            <a:r>
              <a:rPr lang="en-US" altLang="en-US">
                <a:latin typeface="Arial" panose="020B0604020202020204" pitchFamily="34" charset="0"/>
              </a:rPr>
              <a:t>clusters</a:t>
            </a:r>
            <a:r>
              <a:rPr lang="el-GR" altLang="en-US">
                <a:latin typeface="Arial" panose="020B0604020202020204" pitchFamily="34" charset="0"/>
              </a:rPr>
              <a:t>,</a:t>
            </a:r>
            <a:r>
              <a:rPr lang="en-US" altLang="en-US">
                <a:latin typeface="Arial" panose="020B0604020202020204" pitchFamily="34" charset="0"/>
              </a:rPr>
              <a:t> </a:t>
            </a:r>
            <a:r>
              <a:rPr lang="el-GR" altLang="en-US">
                <a:latin typeface="Arial" panose="020B0604020202020204" pitchFamily="34" charset="0"/>
              </a:rPr>
              <a:t>που εντοπίσθηκαν, ο συντριπτικά μεγαλύτερος αριθμός των στελεχών προέρχονταν από την Εσθονία,   Στη χώρα αυτή, φαίνεται ότι υπήρχε ενεργός διασπορά στην κοινότητα- και για μεγάλο διάστημα – των δύο αυτών πολυανθεκτικών κλώνων.  Όπως προαναφέρθηκε το πρόβλημα έχει την ρίζα του στην βαθιά κρίση της δεκαετίας του ’90 στις χώρες της πρώην ΣΕ. Διασπορά των συγκεκριμένων κλώνων εντοπίστηκε  στα πλαίσια του προγράμματος σε άλλες 16 Ευρωπαϊκές χώρες. Άλλα έχουν απομονωθεί και στις ΗΠΑ &amp; τον Καναδά. Τα δεδομένα αυτά δείχνουν βέβαια, ότι για ένα αερογενώς μεταδιδόμενο νόσημα και στα πλαίσια ενός αλληλοσυνδεόμενου κόσμου είναι αυταπάτη να πιστεύεται ότι αν το πρόβλημα πάρει τοπικές διαστάσεις θα περιοριστεί εκεί. Όπως εξάλλου το είδαμε και με την </a:t>
            </a:r>
            <a:r>
              <a:rPr lang="en-US" altLang="en-US">
                <a:latin typeface="Arial" panose="020B0604020202020204" pitchFamily="34" charset="0"/>
              </a:rPr>
              <a:t>Covid-19</a:t>
            </a:r>
            <a:r>
              <a:rPr lang="el-GR" altLang="en-US">
                <a:latin typeface="Arial" panose="020B0604020202020204" pitchFamily="34"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6F60141-9B61-A8CB-6D34-A969B1F23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321817A9-4190-4B6C-8385-B0E8198FABA6}" type="slidenum">
              <a:rPr lang="el-GR" altLang="en-US" sz="1200">
                <a:latin typeface="Arial" panose="020B0604020202020204" pitchFamily="34" charset="0"/>
              </a:rPr>
              <a:pPr eaLnBrk="1" hangingPunct="1"/>
              <a:t>26</a:t>
            </a:fld>
            <a:endParaRPr lang="el-GR"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35E0C7B-0C1B-B6DD-D83D-D24CD2866B32}"/>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1F7C820F-3062-3BFA-7259-D23D03B4E6BE}"/>
              </a:ext>
            </a:extLst>
          </p:cNvPr>
          <p:cNvSpPr>
            <a:spLocks noGrp="1" noChangeArrowheads="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ΑΠΌ ΤΗΝ ΧΩΡΑ ΜΑΣ ΑΝΑΛΥΘΗΚΑΝ 54 ΠΟΛΥΑΝΘΕΚΤΙΚΑ/ΥΠΕΡΑΝΘΕΚΤΙΚΑ ΣΤΕΛΕΧΗ </a:t>
            </a:r>
          </a:p>
          <a:p>
            <a:pPr eaLnBrk="1" hangingPunct="1"/>
            <a:r>
              <a:rPr lang="el-GR" altLang="en-US">
                <a:latin typeface="Arial" panose="020B0604020202020204" pitchFamily="34" charset="0"/>
              </a:rPr>
              <a:t>ΟΙ ΑΣΘΕΝΕΙΣ ΑΠΌ ΤΟΥΣ ΟΠΟΙΟΥΣ ΑΠΟΜΟΝΩΘΗΚΑΝ ΗΤΑΝ ΚΑΤΑ 80% ΑΝΤΡΕΣ</a:t>
            </a:r>
            <a:endParaRPr lang="el-GR" altLang="en-US" b="1">
              <a:latin typeface="Arial" panose="020B0604020202020204" pitchFamily="34" charset="0"/>
            </a:endParaRPr>
          </a:p>
          <a:p>
            <a:pPr eaLnBrk="1" hangingPunct="1"/>
            <a:r>
              <a:rPr lang="el-GR" altLang="en-US" b="1">
                <a:latin typeface="Arial" panose="020B0604020202020204" pitchFamily="34" charset="0"/>
              </a:rPr>
              <a:t> </a:t>
            </a:r>
            <a:endParaRPr lang="el-GR"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575168A-573E-6137-F178-9A40440ACF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CBFE7799-1322-419F-90FC-44F3B7D206DD}" type="slidenum">
              <a:rPr lang="el-GR" altLang="en-US" sz="1200">
                <a:latin typeface="Arial" panose="020B0604020202020204" pitchFamily="34" charset="0"/>
              </a:rPr>
              <a:pPr eaLnBrk="1" hangingPunct="1"/>
              <a:t>27</a:t>
            </a:fld>
            <a:endParaRPr lang="el-GR" altLang="en-US" sz="1200">
              <a:latin typeface="Arial" panose="020B0604020202020204" pitchFamily="34" charset="0"/>
            </a:endParaRPr>
          </a:p>
        </p:txBody>
      </p:sp>
      <p:sp>
        <p:nvSpPr>
          <p:cNvPr id="71683" name="Rectangle 2">
            <a:extLst>
              <a:ext uri="{FF2B5EF4-FFF2-40B4-BE49-F238E27FC236}">
                <a16:creationId xmlns:a16="http://schemas.microsoft.com/office/drawing/2014/main" id="{E8B50DE5-9446-F1C3-C92D-15A9E2701B4B}"/>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E0C29B8D-DACA-0D7B-70E7-1BF7AA11703B}"/>
              </a:ext>
            </a:extLst>
          </p:cNvPr>
          <p:cNvSpPr>
            <a:spLocks noGrp="1" noChangeArrowheads="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ΤΟ 30% ΤΩΝ ΑΣΘΕΝΩΝ ΗΤΑΝ ΓΗΓΕΝΕΙΣ ΕΛΛΗΝΕΣ ΚΑΙ ΤΟ 45% ΠΡΟΕΡΧΟΝΤΑΝ ΑΠΟ ΧΩΡΕΣ ΤΗΣ ΠΡΩΗΝ Σ.Ε. ΟΠΟΥ ΚΑΤΑΤΑΧΘΗΚΑΝ  ΚΑΙ ΟΙ ΠΑΛΙΝΟΣΤΗΣΑΝΤΕΣ ΕΛΛΗΝΕΣ.</a:t>
            </a:r>
          </a:p>
          <a:p>
            <a:pPr eaLnBrk="1" hangingPunct="1"/>
            <a:r>
              <a:rPr lang="el-GR" altLang="en-US">
                <a:latin typeface="Arial" panose="020B0604020202020204" pitchFamily="34" charset="0"/>
              </a:rPr>
              <a:t>ΕΝΑ 10% ΤΩΝ ΑΣΘΕΝΩΝ ΠΡΟΗΛΘΕ ΑΠΟ ΧΩΡΕΣ ΤΗΣ ΑΦΡΙΚΗΣ ΚΑΙ 7% ΑΠΟ ΧΩΡΕΣ ΤΗΣ Α. ΕΥΡΩΠΗΣ  ΕΝΑΣ  ΑΣΘΕΝΗΣ ΑΠΟ ΤΗΝ ΓΑΛΛΙΑ ΚΑΙ ΕΝΑΣ ΑΠΟ ΤΗΝ ΑΣΙΑ. ΓΙΑ ΤΡΕΙΣ ΔΕΝ ΥΠΗΡΧΑΝ ΔΕΔΟΜΕΝΑ</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D73A185-4A12-3EEB-81DE-7987DA3A63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CA66DD6D-B220-47B4-BE0B-23A204275DF0}" type="slidenum">
              <a:rPr lang="el-GR" altLang="en-US" sz="1200">
                <a:latin typeface="Arial" panose="020B0604020202020204" pitchFamily="34" charset="0"/>
              </a:rPr>
              <a:pPr eaLnBrk="1" hangingPunct="1"/>
              <a:t>28</a:t>
            </a:fld>
            <a:endParaRPr lang="el-GR" altLang="en-US" sz="1200">
              <a:latin typeface="Arial" panose="020B0604020202020204" pitchFamily="34" charset="0"/>
            </a:endParaRPr>
          </a:p>
        </p:txBody>
      </p:sp>
      <p:sp>
        <p:nvSpPr>
          <p:cNvPr id="72707" name="Rectangle 2">
            <a:extLst>
              <a:ext uri="{FF2B5EF4-FFF2-40B4-BE49-F238E27FC236}">
                <a16:creationId xmlns:a16="http://schemas.microsoft.com/office/drawing/2014/main" id="{49CFE75C-2684-0B5D-8472-D22993F2374F}"/>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8A0105D0-8308-299D-F6DA-9D1A4C6D54C9}"/>
              </a:ext>
            </a:extLst>
          </p:cNvPr>
          <p:cNvSpPr>
            <a:spLocks noGrp="1" noChangeArrowheads="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Η ΜΕΣΗ ΗΛΙΚΙΑ ΤΩΝ ΕΛΛΗΝΩΝ ΗΤΑΝ ΤΑ 51 ΧΡΟΝΙΑ ΚΑΙ ΤΩΝ ΞΕΝΩΝ ΤΑ  34. ΤΟ ΧΑΡΑΚΤΗΡΙΣΤΙΚΟ ΑΥΤΟ, ΔΗΛΑΔΗ ΟΙ ΜΙΚΡΟΤΕΡΕΣ ΗΛΙΚΙΕΣ ΤΩΝ  ΞΕΝΩΝ ΣΕ ΣΧΕΣΗ ΜΕ ΤΟΥΣ ΓΗΓΕΝΕΙΣ, ΑΦΟΡΑ ΚΑΙ ΤΟΥΣ ΑΣΘΕΝΕΙΣ ΜΕ ΕΥΑΙΣΘΗΤΗ  ΝΟΣΟ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68B6B6F-73CB-98F9-1792-0B8913D84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B38ED9D5-E27D-4335-AD71-5E9F24899247}" type="slidenum">
              <a:rPr lang="el-GR" altLang="en-US" sz="1200">
                <a:latin typeface="Arial" panose="020B0604020202020204" pitchFamily="34" charset="0"/>
              </a:rPr>
              <a:pPr eaLnBrk="1" hangingPunct="1"/>
              <a:t>29</a:t>
            </a:fld>
            <a:endParaRPr lang="el-GR" altLang="en-US" sz="1200">
              <a:latin typeface="Arial" panose="020B0604020202020204" pitchFamily="34" charset="0"/>
            </a:endParaRPr>
          </a:p>
        </p:txBody>
      </p:sp>
      <p:sp>
        <p:nvSpPr>
          <p:cNvPr id="73731" name="Rectangle 2">
            <a:extLst>
              <a:ext uri="{FF2B5EF4-FFF2-40B4-BE49-F238E27FC236}">
                <a16:creationId xmlns:a16="http://schemas.microsoft.com/office/drawing/2014/main" id="{0A44B5C1-7CE9-EBDD-53DE-224746AC0832}"/>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F90915BA-6144-BE09-5C6F-ECCD6841F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Η ΠΡΟΗΓΟΥΜΕΝΗ ΘΕΡΑΠΕΙΑ ΚΑΙ Η ΕΠΑΦΗ ΜΕ ΑΣΘΕΝΗ ΜΕ ΦΥΜΑΤΙΩΣΗ ΗΤΑΝ ΟΙ ΚΥΡΙΟΤΕΡΟΙ ΠΑΡΑΓΟΝΤΕΣ ΚΙΝΔΥΝΟΥ</a:t>
            </a:r>
          </a:p>
          <a:p>
            <a:r>
              <a:rPr lang="el-GR" altLang="en-US">
                <a:latin typeface="Arial" panose="020B0604020202020204" pitchFamily="34" charset="0"/>
              </a:rPr>
              <a:t>ΕΙΧΑΜΕ ΚΑΙ ΔΥΟ ΕΡΓΑΖΟΜΕΝΟΥΣ ΣΤΗΝ ΥΓΕΙΑ  </a:t>
            </a:r>
          </a:p>
          <a:p>
            <a:r>
              <a:rPr lang="el-GR" altLang="en-US">
                <a:latin typeface="Arial" panose="020B0604020202020204" pitchFamily="34" charset="0"/>
              </a:rPr>
              <a:t>ΟΙ ΕΡΓΑΖΟΜΕΝΟΙ ΣΤΗΝ ΥΓΕΙΑ ΑΝΗΚΟΥΝ ΟΠΩΣ ΕΙΝΑΙ ΦΥΣΙΚΟ ΣΕ ΠΛΗΘΥΣΜΙΑΚΗ ΚΑΤΗΓΟΡΙΑ ΥΨΗΛΟΥ ΚΙΝΔΥΝΟΥ</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7D13BD7-13AD-2377-BC0E-A25873B9C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ED25DEBD-577D-4423-9592-86D449463F93}" type="slidenum">
              <a:rPr lang="el-GR" altLang="en-US" sz="1200">
                <a:latin typeface="Arial" panose="020B0604020202020204" pitchFamily="34" charset="0"/>
              </a:rPr>
              <a:pPr eaLnBrk="1" hangingPunct="1"/>
              <a:t>3</a:t>
            </a:fld>
            <a:endParaRPr lang="el-GR" altLang="en-US" sz="1200">
              <a:latin typeface="Arial" panose="020B0604020202020204" pitchFamily="34" charset="0"/>
            </a:endParaRPr>
          </a:p>
        </p:txBody>
      </p:sp>
      <p:sp>
        <p:nvSpPr>
          <p:cNvPr id="47107" name="Rectangle 2">
            <a:extLst>
              <a:ext uri="{FF2B5EF4-FFF2-40B4-BE49-F238E27FC236}">
                <a16:creationId xmlns:a16="http://schemas.microsoft.com/office/drawing/2014/main" id="{788C00FB-424F-07E9-5951-B5E04847ED73}"/>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03E5B75C-113E-D26D-2638-3B03C1401C4D}"/>
              </a:ext>
            </a:extLst>
          </p:cNvPr>
          <p:cNvSpPr>
            <a:spLocks noGrp="1" noChangeArrowheads="1"/>
          </p:cNvSpPr>
          <p:nvPr>
            <p:ph type="body" idx="1"/>
          </p:nvPr>
        </p:nvSpPr>
        <p:spPr>
          <a:xfrm>
            <a:off x="685800" y="4343400"/>
            <a:ext cx="5486400" cy="18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l-GR" altLang="en-US">
                <a:latin typeface="Arial" panose="020B0604020202020204" pitchFamily="34" charset="0"/>
              </a:rPr>
              <a:t>      </a:t>
            </a:r>
            <a:r>
              <a:rPr lang="el-GR" altLang="ja-JP">
                <a:latin typeface="Arial" panose="020B0604020202020204" pitchFamily="34" charset="0"/>
              </a:rPr>
              <a:t>Η γονοτυποποίηση είναι η διαδικασία με την οποία βρίσκουμε  τα γενετικά αλληλόμορφα που φέρει ένα άτομο ενός είδους . Χρησιμοποιούνται διαφορετικές και ποικίλες μέθοδοι ανάλογα και με το σε ποιους  γενετικούς τόπους αναζητούμε την ποικιλομορφία. Οι τόποι, πριν την εισαγωγή των μεθοδολογιών του </a:t>
            </a:r>
            <a:r>
              <a:rPr lang="en-US" altLang="ja-JP">
                <a:latin typeface="Arial" panose="020B0604020202020204" pitchFamily="34" charset="0"/>
              </a:rPr>
              <a:t>NGS,</a:t>
            </a:r>
            <a:r>
              <a:rPr lang="el-GR" altLang="ja-JP">
                <a:latin typeface="Arial" panose="020B0604020202020204" pitchFamily="34" charset="0"/>
              </a:rPr>
              <a:t> που επιτρέπουν πλέον την ανάλυση όλου του γονιδιώματος,  ήταν - και είναι ακόμη, αν και η κατάσταση αλλάζει ραγδαία με το </a:t>
            </a:r>
            <a:r>
              <a:rPr lang="en-US" altLang="ja-JP">
                <a:latin typeface="Arial" panose="020B0604020202020204" pitchFamily="34" charset="0"/>
              </a:rPr>
              <a:t>NGS</a:t>
            </a:r>
            <a:r>
              <a:rPr lang="el-GR" altLang="ja-JP">
                <a:latin typeface="Arial" panose="020B0604020202020204" pitchFamily="34" charset="0"/>
              </a:rPr>
              <a:t> -   καθορισμένες περιοχές του γονιδιώματος που εμφανίζουν διάφορο βαθμό μεταβλητότητας έτσι ώστε να μπορούν να  χρησιμοποιηθούν ως γενετικοί δείκτες</a:t>
            </a:r>
            <a:endParaRPr lang="el-GR"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300C6C78-A171-596E-FB20-A5D33D273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55ACF79D-0560-4F05-9101-68C282791560}" type="slidenum">
              <a:rPr lang="el-GR" altLang="en-US" sz="1200">
                <a:latin typeface="Arial" panose="020B0604020202020204" pitchFamily="34" charset="0"/>
              </a:rPr>
              <a:pPr eaLnBrk="1" hangingPunct="1"/>
              <a:t>30</a:t>
            </a:fld>
            <a:endParaRPr lang="el-GR" altLang="en-US" sz="1200">
              <a:latin typeface="Arial" panose="020B0604020202020204" pitchFamily="34" charset="0"/>
            </a:endParaRPr>
          </a:p>
        </p:txBody>
      </p:sp>
      <p:sp>
        <p:nvSpPr>
          <p:cNvPr id="74755" name="Rectangle 2">
            <a:extLst>
              <a:ext uri="{FF2B5EF4-FFF2-40B4-BE49-F238E27FC236}">
                <a16:creationId xmlns:a16="http://schemas.microsoft.com/office/drawing/2014/main" id="{284EAD64-DFB8-A497-836D-50CCA994F954}"/>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EB00F603-6CE7-1AB8-D350-96425DF820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ΟΙ ΑΣΘΕΝΕΙΣ ΜΕ ΠΟΛΥΑΝΘΕΚΤΙΚΗ ΦΥΜΑΤΙΩΣΗ ΔΙΕΜΕΝΑΝ Ή ΔΙΑΓΝΩΣΤΗΚΑΝ ΣΕ ΣΧΕΔΟΝ ΟΛΑ ΤΑ ΓΕΩΓΡΑΦΙΚΑ ΔΙΑΜΕΡΙΣΜΑΤΑ ΤΗΣ ΧΩΡΑΣ ΜΕ ΤΟΝ ΜΕΓΑΛΥΤΕΡΟ ΑΡΙΘΜΟ ΣΤΗΝ ΑΘΗΝΑ ΚΑΙ ΣΤΗΝ ΣΥΝΕΧΕΙΑ ΣΤΗΝ ΜΑΚΕΔΟΝΙΑ ΚΑΙ ΤΗΝ ΘΡΑΚΗ</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AEF0830-F9E3-05AD-3549-2510CDAD0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06F4210C-D6F7-45E8-A021-1F03C5020003}" type="slidenum">
              <a:rPr lang="el-GR" altLang="en-US" sz="1200">
                <a:latin typeface="Arial" panose="020B0604020202020204" pitchFamily="34" charset="0"/>
              </a:rPr>
              <a:pPr eaLnBrk="1" hangingPunct="1"/>
              <a:t>31</a:t>
            </a:fld>
            <a:endParaRPr lang="el-GR" altLang="en-US" sz="1200">
              <a:latin typeface="Arial" panose="020B0604020202020204" pitchFamily="34" charset="0"/>
            </a:endParaRPr>
          </a:p>
        </p:txBody>
      </p:sp>
      <p:sp>
        <p:nvSpPr>
          <p:cNvPr id="75779" name="Rectangle 2">
            <a:extLst>
              <a:ext uri="{FF2B5EF4-FFF2-40B4-BE49-F238E27FC236}">
                <a16:creationId xmlns:a16="http://schemas.microsoft.com/office/drawing/2014/main" id="{00E1A779-A1A8-0466-626D-91046CD901CE}"/>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30AB3586-DF72-006B-D859-AC8F2F34C860}"/>
              </a:ext>
            </a:extLst>
          </p:cNvPr>
          <p:cNvSpPr>
            <a:spLocks noGrp="1" noChangeArrowheads="1"/>
          </p:cNvSpPr>
          <p:nvPr>
            <p:ph type="body" idx="1"/>
          </p:nvPr>
        </p:nvSpPr>
        <p:spPr>
          <a:xfrm>
            <a:off x="685800" y="4343400"/>
            <a:ext cx="5486400" cy="166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ΔΕΔΟΜΕΝΑ ΑΠΟ ΕΠΙΔΗΜΙΟΛΟΓΙΚΗ ΔΙΕΡΕΥΝΗΣΗ ΣΤΗΝ ΧΩΡΑ ΜΑΣ ΔΕΝ ΥΠΗΡΧΑΝ/ΥΠΑΡΧΟΥΝ</a:t>
            </a:r>
          </a:p>
          <a:p>
            <a:r>
              <a:rPr lang="el-GR" altLang="en-US">
                <a:latin typeface="Arial" panose="020B0604020202020204" pitchFamily="34" charset="0"/>
              </a:rPr>
              <a:t>ΕΤΣΙ ΤΟ ΜΟΝΟ ΣΤΟΙΧΕΙΟ ΕΠΑΦΗΣ  ΑΦΟΡΟΥΣΕ ΣΥΓΓΕΝΕΙΣ ΠΡΩΤΟΥ ΒΑΘΜΟΥ </a:t>
            </a:r>
          </a:p>
          <a:p>
            <a:r>
              <a:rPr lang="el-GR" altLang="en-US">
                <a:latin typeface="Arial" panose="020B0604020202020204" pitchFamily="34" charset="0"/>
              </a:rPr>
              <a:t>ΥΠΗΡΧΑΝ ΤΡΕΙΣ ΠΕΡΙΠΤΩΣΕΙΣ ΠΙΘΑΝΟΤΑΤΗΣ  ΕΝΔΟΟΙΚΟΓΕΝΕΙΑΚΗΣ ΔΙΑΣΠΟΡΑΣ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3E19604-F2C6-308B-ECE1-350278BB5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810F7CEE-91AC-4310-8BA6-BBB1230F9F05}" type="slidenum">
              <a:rPr lang="el-GR" altLang="en-US" sz="1200">
                <a:latin typeface="Arial" panose="020B0604020202020204" pitchFamily="34" charset="0"/>
              </a:rPr>
              <a:pPr eaLnBrk="1" hangingPunct="1"/>
              <a:t>32</a:t>
            </a:fld>
            <a:endParaRPr lang="el-GR" altLang="en-US" sz="1200">
              <a:latin typeface="Arial" panose="020B0604020202020204" pitchFamily="34" charset="0"/>
            </a:endParaRPr>
          </a:p>
        </p:txBody>
      </p:sp>
      <p:sp>
        <p:nvSpPr>
          <p:cNvPr id="76803" name="Rectangle 2">
            <a:extLst>
              <a:ext uri="{FF2B5EF4-FFF2-40B4-BE49-F238E27FC236}">
                <a16:creationId xmlns:a16="http://schemas.microsoft.com/office/drawing/2014/main" id="{CA95F533-D597-2CB8-1702-54CEE3C8A099}"/>
              </a:ext>
            </a:extLst>
          </p:cNvPr>
          <p:cNvSpPr>
            <a:spLocks noRot="1" noChangeArrowheads="1" noTextEdit="1"/>
          </p:cNvSpPr>
          <p:nvPr>
            <p:ph type="sldImg"/>
          </p:nvPr>
        </p:nvSpPr>
        <p:spPr>
          <a:xfrm>
            <a:off x="1125538" y="684213"/>
            <a:ext cx="4572000" cy="3429000"/>
          </a:xfrm>
          <a:ln/>
        </p:spPr>
      </p:sp>
      <p:sp>
        <p:nvSpPr>
          <p:cNvPr id="76804" name="Rectangle 3">
            <a:extLst>
              <a:ext uri="{FF2B5EF4-FFF2-40B4-BE49-F238E27FC236}">
                <a16:creationId xmlns:a16="http://schemas.microsoft.com/office/drawing/2014/main" id="{261C74F9-7435-CDAB-3FF4-25B50DB8B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a:t>
            </a:r>
            <a:r>
              <a:rPr lang="el-GR" altLang="ja-JP">
                <a:latin typeface="Arial" panose="020B0604020202020204" pitchFamily="34" charset="0"/>
              </a:rPr>
              <a:t>Η γονοτυπική ανάλυση κατέταξε μαζί –ανά ζεύγη- όπως ήταν  αναμενόμενο, τα στελέχη των συγγενών, επιβεβαιώνοντας την ενδο-οικογενειακή διασπορά. Συνολικά τα 46 στελέχη, για τα οποία υπήρξαν αξιοποιήσιμα MIRU/VNTR αποτελέσματα, κατατάχτηκαν κυρίως στις 3 μεγάλες υπο-οικογένειες, την  Beijing και τις δυο Ευρωπαϊκές LAM &amp; Haarlem. Τα στελέχη που απομονώθηκαν από το ξένους ασθενείς είχαν συσχέτιση με κλώνους που κυκλοφορούν στις χώρες προέλευσης τους, το 60% σε κλώνους με προέλευση/εντοπισμό χώρες της πρώην Σ.Ε. Αν τα δημογραφικά δεδομένα ήταν απολύτως σωστά, δεν φαίνονταν να υπάρχει ή υπήρχε μόνο μικρή διασπορά τους από τους ξένους στους γηγενής. Φυσικά, όπως όλες αυτού του είδους οι μελέτες, αποτυπώνει μια «φωτογραφία» του προβλήματος την δεδομένη περίοδο. </a:t>
            </a:r>
            <a:endParaRPr lang="el-GR"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2459835-C6E0-D24B-10D3-3AFD434EB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6B6CCA6D-9074-4437-9E55-56FDF85F54AA}" type="slidenum">
              <a:rPr lang="el-GR" altLang="en-US" sz="1200">
                <a:latin typeface="Arial" panose="020B0604020202020204" pitchFamily="34" charset="0"/>
              </a:rPr>
              <a:pPr eaLnBrk="1" hangingPunct="1"/>
              <a:t>33</a:t>
            </a:fld>
            <a:endParaRPr lang="el-GR" altLang="en-US" sz="1200">
              <a:latin typeface="Arial" panose="020B0604020202020204" pitchFamily="34" charset="0"/>
            </a:endParaRPr>
          </a:p>
        </p:txBody>
      </p:sp>
      <p:sp>
        <p:nvSpPr>
          <p:cNvPr id="77827" name="Rectangle 2">
            <a:extLst>
              <a:ext uri="{FF2B5EF4-FFF2-40B4-BE49-F238E27FC236}">
                <a16:creationId xmlns:a16="http://schemas.microsoft.com/office/drawing/2014/main" id="{D0B324B0-E8E3-5A1F-CC71-CFAE5B4C95B3}"/>
              </a:ext>
            </a:extLst>
          </p:cNvPr>
          <p:cNvSpPr>
            <a:spLocks noRot="1" noChangeArrowheads="1" noTextEdit="1"/>
          </p:cNvSpPr>
          <p:nvPr>
            <p:ph type="sldImg"/>
          </p:nvPr>
        </p:nvSpPr>
        <p:spPr>
          <a:xfrm>
            <a:off x="1125538" y="684213"/>
            <a:ext cx="4572000" cy="3429000"/>
          </a:xfrm>
          <a:ln/>
        </p:spPr>
      </p:sp>
      <p:sp>
        <p:nvSpPr>
          <p:cNvPr id="77828" name="Rectangle 3">
            <a:extLst>
              <a:ext uri="{FF2B5EF4-FFF2-40B4-BE49-F238E27FC236}">
                <a16:creationId xmlns:a16="http://schemas.microsoft.com/office/drawing/2014/main" id="{93FC1D41-DE34-E711-F304-185FA41BDD24}"/>
              </a:ext>
            </a:extLst>
          </p:cNvPr>
          <p:cNvSpPr>
            <a:spLocks noGrp="1" noChangeArrowheads="1"/>
          </p:cNvSpPr>
          <p:nvPr>
            <p:ph type="body" idx="1"/>
          </p:nvPr>
        </p:nvSpPr>
        <p:spPr>
          <a:xfrm>
            <a:off x="685800" y="4343400"/>
            <a:ext cx="5486400" cy="310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l-GR" altLang="en-US">
                <a:latin typeface="Arial" panose="020B0604020202020204" pitchFamily="34" charset="0"/>
              </a:rPr>
              <a:t>      Η αλληλουχοποίηση όλου του γονιδιώματος μας δίνει την δυνατότητα να έχουμε την απόλυτη εικόνα της γενετικής ποικιλομορφίας μεταξύ των στελεχών. Με τις μεθόδους του NGS μπορεί να γίνει πλέον «Molecular marker» όλο γονιδίωμα και η σύγκριση μεταξύ των στελεχών μπορεί να γίνεται με ανάλυση wgSNPs (whole genome Single Nucleotide Polymorphism</a:t>
            </a:r>
            <a:r>
              <a:rPr lang="en-US" altLang="en-US">
                <a:latin typeface="Arial" panose="020B0604020202020204" pitchFamily="34" charset="0"/>
              </a:rPr>
              <a:t>s</a:t>
            </a:r>
            <a:r>
              <a:rPr lang="el-GR" altLang="en-US">
                <a:latin typeface="Arial" panose="020B0604020202020204" pitchFamily="34" charset="0"/>
              </a:rPr>
              <a:t>). Στελέχη με τη μικρότερη διάφορα σε SNPs μπορούν να θεωρηθούν ότι ανήκουν στο ίδιο cluster και πιθανώς δείχνουν μετάδοση μεταξύ των ασθενών από τους οποίους αυτά απομονώθηκαν.</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15C2E13-D824-5DFA-E97E-52EC4F8675E3}"/>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3AA9A012-12EF-CCF3-B8DA-24CA529E8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Στην πράξη παίρνουμε πληροφορία από  ~ 90% του γονιδιώματος, μιας και αφαιρούνται περιοχές δύσκολες για αλληλουχοποιηση, όπως π.χ. αυτές με τα επαναλαμβανόμενα στοιχεία. Σε σχέση με την πληροφορία που υπάρχει στο ~ 1% του γονιδιώματος που αναλύεται με το </a:t>
            </a:r>
            <a:r>
              <a:rPr lang="en-US" altLang="en-US">
                <a:latin typeface="Arial" panose="020B0604020202020204" pitchFamily="34" charset="0"/>
              </a:rPr>
              <a:t>SpoligoTyping</a:t>
            </a:r>
            <a:r>
              <a:rPr lang="el-GR" altLang="en-US">
                <a:latin typeface="Arial" panose="020B0604020202020204" pitchFamily="34" charset="0"/>
              </a:rPr>
              <a:t> και τα </a:t>
            </a:r>
            <a:r>
              <a:rPr lang="en-US" altLang="en-US">
                <a:latin typeface="Arial" panose="020B0604020202020204" pitchFamily="34" charset="0"/>
              </a:rPr>
              <a:t>MIRU</a:t>
            </a:r>
            <a:r>
              <a:rPr lang="el-GR" altLang="en-US">
                <a:latin typeface="Arial" panose="020B0604020202020204" pitchFamily="34" charset="0"/>
              </a:rPr>
              <a:t>/</a:t>
            </a:r>
            <a:r>
              <a:rPr lang="en-US" altLang="en-US">
                <a:latin typeface="Arial" panose="020B0604020202020204" pitchFamily="34" charset="0"/>
              </a:rPr>
              <a:t>VNTRs</a:t>
            </a:r>
            <a:r>
              <a:rPr lang="el-GR" altLang="en-US">
                <a:latin typeface="Arial" panose="020B0604020202020204" pitchFamily="34" charset="0"/>
              </a:rPr>
              <a:t>, η διαφορά είναι φυσικά τεράστια.  Οι αλληλουχίες που παίρνουμε  αντιπαραβάλλονται με την αλληλουχία συγκεκριμένου στελέχους αναφοράς –</a:t>
            </a:r>
            <a:r>
              <a:rPr lang="en-US" altLang="en-US">
                <a:latin typeface="Arial" panose="020B0604020202020204" pitchFamily="34" charset="0"/>
              </a:rPr>
              <a:t> </a:t>
            </a:r>
            <a:r>
              <a:rPr lang="el-GR" altLang="en-US">
                <a:latin typeface="Arial" panose="020B0604020202020204" pitchFamily="34" charset="0"/>
              </a:rPr>
              <a:t>του </a:t>
            </a:r>
            <a:r>
              <a:rPr lang="en-US" altLang="en-US">
                <a:latin typeface="Arial" panose="020B0604020202020204" pitchFamily="34" charset="0"/>
              </a:rPr>
              <a:t>H37Rv -</a:t>
            </a:r>
            <a:r>
              <a:rPr lang="el-GR" altLang="en-US">
                <a:latin typeface="Arial" panose="020B0604020202020204" pitchFamily="34" charset="0"/>
              </a:rPr>
              <a:t> εντοπίζονται τα </a:t>
            </a:r>
            <a:r>
              <a:rPr lang="en-US" altLang="en-US">
                <a:latin typeface="Arial" panose="020B0604020202020204" pitchFamily="34" charset="0"/>
              </a:rPr>
              <a:t>SNPs</a:t>
            </a:r>
            <a:r>
              <a:rPr lang="el-GR" altLang="en-US">
                <a:latin typeface="Arial" panose="020B0604020202020204" pitchFamily="34" charset="0"/>
              </a:rPr>
              <a:t>, «ξεκαθαρίζονται» τα ακατάλληλα (π.χ. </a:t>
            </a:r>
            <a:r>
              <a:rPr lang="en-US" altLang="en-US">
                <a:latin typeface="Arial" panose="020B0604020202020204" pitchFamily="34" charset="0"/>
              </a:rPr>
              <a:t>SNPs</a:t>
            </a:r>
            <a:r>
              <a:rPr lang="el-GR" altLang="en-US">
                <a:latin typeface="Arial" panose="020B0604020202020204" pitchFamily="34" charset="0"/>
              </a:rPr>
              <a:t> λόγω πιθανής χαμηλής αξιοπιστίας κατά την αλληλοχοποίηση) και οι υψηλής πιστότητας πολυμορφισμοί χρησιμοποιούνται για να αποκαλυφθούν οι φυλογενετικές συσχετίσεις.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660E2E3-DC53-08F4-BD13-06F4992EA343}"/>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F576CECD-6961-9FED-ED9C-D6AC1D7F9FC2}"/>
              </a:ext>
            </a:extLst>
          </p:cNvPr>
          <p:cNvSpPr>
            <a:spLocks noGrp="1" noChangeArrowheads="1"/>
          </p:cNvSpPr>
          <p:nvPr>
            <p:ph type="body" idx="1"/>
          </p:nvPr>
        </p:nvSpPr>
        <p:spPr>
          <a:xfrm>
            <a:off x="549275" y="4211638"/>
            <a:ext cx="5486400" cy="302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Μια από τις μορφές </a:t>
            </a:r>
            <a:r>
              <a:rPr lang="el-GR" altLang="ja-JP">
                <a:latin typeface="Arial" panose="020B0604020202020204" pitchFamily="34" charset="0"/>
              </a:rPr>
              <a:t>μπορούν να αποτυπωθούν  τα δεδομένα φαίνεται στην διαφάνεια. Ο κάθε κύκλος αντιστοιχεί σε ένα περιστατικό. Πολλά περιστατικά με τον ίδιο γονότυπο περικλείονται από ένα μεγαλύτερο κύκλο. Τα περιστατικά συνδέονται με γραμμές, με μέγεθος  ανάλογο του αριθμού των </a:t>
            </a:r>
            <a:r>
              <a:rPr lang="en-US" altLang="ja-JP">
                <a:latin typeface="Arial" panose="020B0604020202020204" pitchFamily="34" charset="0"/>
              </a:rPr>
              <a:t>SNPs</a:t>
            </a:r>
            <a:r>
              <a:rPr lang="el-GR" altLang="ja-JP">
                <a:latin typeface="Arial" panose="020B0604020202020204" pitchFamily="34" charset="0"/>
              </a:rPr>
              <a:t> κατά τον οποίο διαφέρουν (ο αριθμός των διαφόρων αναγράφεται πάνω στην γραμμή). Ένα υποθετικό γονιδίωμα/στέλεχος από το οποίο έχουν προέλθει όλα τα στελέχη του δέντρου (</a:t>
            </a:r>
            <a:r>
              <a:rPr lang="en-US" altLang="ja-JP">
                <a:latin typeface="Arial" panose="020B0604020202020204" pitchFamily="34" charset="0"/>
              </a:rPr>
              <a:t>Most Recent Common Ancestor</a:t>
            </a:r>
            <a:r>
              <a:rPr lang="el-GR" altLang="ja-JP">
                <a:latin typeface="Arial" panose="020B0604020202020204" pitchFamily="34" charset="0"/>
              </a:rPr>
              <a:t>) χρησιμοποιείται ως σημείο αναφοράς για να αποτυπωθεί η κατεύθυνση των γενετικών αλλαγών. Περιστατικά με τον ίδιο γονότυπο ή μικρό αριθμό </a:t>
            </a:r>
            <a:r>
              <a:rPr lang="en-US" altLang="ja-JP">
                <a:latin typeface="Arial" panose="020B0604020202020204" pitchFamily="34" charset="0"/>
              </a:rPr>
              <a:t>SNPs</a:t>
            </a:r>
            <a:r>
              <a:rPr lang="el-GR" altLang="ja-JP">
                <a:latin typeface="Arial" panose="020B0604020202020204" pitchFamily="34" charset="0"/>
              </a:rPr>
              <a:t> θεωρούνται ότι ανήκουν σε κλωνική διασπορά του ίδιου στελέχους. Επειδή τα </a:t>
            </a:r>
            <a:r>
              <a:rPr lang="en-US" altLang="ja-JP">
                <a:latin typeface="Arial" panose="020B0604020202020204" pitchFamily="34" charset="0"/>
              </a:rPr>
              <a:t>SNPs</a:t>
            </a:r>
            <a:r>
              <a:rPr lang="el-GR" altLang="ja-JP">
                <a:latin typeface="Arial" panose="020B0604020202020204" pitchFamily="34" charset="0"/>
              </a:rPr>
              <a:t> στο σύνολο του γονιδιώματος εμφανίζονται πιο συχνά από ότι οι αλλαγές σε </a:t>
            </a:r>
            <a:r>
              <a:rPr lang="en-US" altLang="ja-JP">
                <a:latin typeface="Arial" panose="020B0604020202020204" pitchFamily="34" charset="0"/>
              </a:rPr>
              <a:t>markres</a:t>
            </a:r>
            <a:r>
              <a:rPr lang="el-GR" altLang="ja-JP">
                <a:latin typeface="Arial" panose="020B0604020202020204" pitchFamily="34" charset="0"/>
              </a:rPr>
              <a:t> όπως π.χ. τα </a:t>
            </a:r>
            <a:r>
              <a:rPr lang="en-US" altLang="ja-JP">
                <a:latin typeface="Arial" panose="020B0604020202020204" pitchFamily="34" charset="0"/>
              </a:rPr>
              <a:t>MIRU</a:t>
            </a:r>
            <a:r>
              <a:rPr lang="el-GR" altLang="ja-JP">
                <a:latin typeface="Arial" panose="020B0604020202020204" pitchFamily="34" charset="0"/>
              </a:rPr>
              <a:t>-</a:t>
            </a:r>
            <a:r>
              <a:rPr lang="en-US" altLang="ja-JP">
                <a:latin typeface="Arial" panose="020B0604020202020204" pitchFamily="34" charset="0"/>
              </a:rPr>
              <a:t>VNTR</a:t>
            </a:r>
            <a:r>
              <a:rPr lang="el-GR" altLang="ja-JP">
                <a:latin typeface="Arial" panose="020B0604020202020204" pitchFamily="34" charset="0"/>
              </a:rPr>
              <a:t> τίθεται το ερώτημα στα πόσα </a:t>
            </a:r>
            <a:r>
              <a:rPr lang="en-US" altLang="ja-JP">
                <a:latin typeface="Arial" panose="020B0604020202020204" pitchFamily="34" charset="0"/>
              </a:rPr>
              <a:t>SNPs</a:t>
            </a:r>
            <a:r>
              <a:rPr lang="el-GR" altLang="ja-JP">
                <a:latin typeface="Arial" panose="020B0604020202020204" pitchFamily="34" charset="0"/>
              </a:rPr>
              <a:t> πρέπει να μπει το </a:t>
            </a:r>
            <a:r>
              <a:rPr lang="en-US" altLang="ja-JP">
                <a:latin typeface="Arial" panose="020B0604020202020204" pitchFamily="34" charset="0"/>
              </a:rPr>
              <a:t>cut</a:t>
            </a:r>
            <a:r>
              <a:rPr lang="el-GR" altLang="ja-JP">
                <a:latin typeface="Arial" panose="020B0604020202020204" pitchFamily="34" charset="0"/>
              </a:rPr>
              <a:t>-</a:t>
            </a:r>
            <a:r>
              <a:rPr lang="en-US" altLang="ja-JP">
                <a:latin typeface="Arial" panose="020B0604020202020204" pitchFamily="34" charset="0"/>
              </a:rPr>
              <a:t>off</a:t>
            </a:r>
            <a:r>
              <a:rPr lang="el-GR" altLang="ja-JP">
                <a:latin typeface="Arial" panose="020B0604020202020204" pitchFamily="34" charset="0"/>
              </a:rPr>
              <a:t> για να θεωρούνται δυο περιστατικά ως κλωνικά σχετιζόμενα. </a:t>
            </a:r>
            <a:endParaRPr lang="el-GR"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220A8EE-FA17-B6A3-3BD6-851707F0B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594CA77E-1FED-4A97-AFAA-6D66B4C76952}" type="slidenum">
              <a:rPr lang="el-GR" altLang="en-US" sz="1200">
                <a:latin typeface="Arial" panose="020B0604020202020204" pitchFamily="34" charset="0"/>
              </a:rPr>
              <a:pPr eaLnBrk="1" hangingPunct="1"/>
              <a:t>36</a:t>
            </a:fld>
            <a:endParaRPr lang="el-GR" altLang="en-US" sz="1200">
              <a:latin typeface="Arial" panose="020B0604020202020204" pitchFamily="34" charset="0"/>
            </a:endParaRPr>
          </a:p>
        </p:txBody>
      </p:sp>
      <p:sp>
        <p:nvSpPr>
          <p:cNvPr id="80899" name="Rectangle 2">
            <a:extLst>
              <a:ext uri="{FF2B5EF4-FFF2-40B4-BE49-F238E27FC236}">
                <a16:creationId xmlns:a16="http://schemas.microsoft.com/office/drawing/2014/main" id="{2E9D1020-2DC4-5640-7B88-0DF9F8B92611}"/>
              </a:ext>
            </a:extLst>
          </p:cNvPr>
          <p:cNvSpPr>
            <a:spLocks noRot="1" noChangeArrowheads="1" noTextEdit="1"/>
          </p:cNvSpPr>
          <p:nvPr>
            <p:ph type="sldImg"/>
          </p:nvPr>
        </p:nvSpPr>
        <p:spPr>
          <a:xfrm>
            <a:off x="1125538" y="684213"/>
            <a:ext cx="4572000" cy="3429000"/>
          </a:xfrm>
          <a:ln/>
        </p:spPr>
      </p:sp>
      <p:sp>
        <p:nvSpPr>
          <p:cNvPr id="80900" name="Rectangle 3">
            <a:extLst>
              <a:ext uri="{FF2B5EF4-FFF2-40B4-BE49-F238E27FC236}">
                <a16:creationId xmlns:a16="http://schemas.microsoft.com/office/drawing/2014/main" id="{ED09B5B6-4820-5C88-3478-AE48CCFACA0C}"/>
              </a:ext>
            </a:extLst>
          </p:cNvPr>
          <p:cNvSpPr>
            <a:spLocks noGrp="1" noChangeArrowheads="1"/>
          </p:cNvSpPr>
          <p:nvPr>
            <p:ph type="body" idx="1"/>
          </p:nvPr>
        </p:nvSpPr>
        <p:spPr>
          <a:xfrm>
            <a:off x="685800" y="4343400"/>
            <a:ext cx="5486400" cy="3324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a:t>
            </a:r>
            <a:r>
              <a:rPr lang="el-GR" altLang="ja-JP">
                <a:latin typeface="Arial" panose="020B0604020202020204" pitchFamily="34" charset="0"/>
              </a:rPr>
              <a:t>Οι Timothy Walker </a:t>
            </a:r>
            <a:r>
              <a:rPr lang="en-US" altLang="ja-JP" i="1">
                <a:latin typeface="Arial" panose="020B0604020202020204" pitchFamily="34" charset="0"/>
              </a:rPr>
              <a:t>et al</a:t>
            </a:r>
            <a:r>
              <a:rPr lang="el-GR" altLang="ja-JP">
                <a:latin typeface="Arial" panose="020B0604020202020204" pitchFamily="34" charset="0"/>
              </a:rPr>
              <a:t>. ακολούθησαν την εξής προσέγγιση για να υπολογίσουν τον ρυθμό μεταλλαξογένεσης και την σχέση μεταξύ κλωνικά σχετιζόμενων στελεχών. Μέτρησαν τον αριθμό των SNPs μεταξύ ζευγαριών στελεχών που απομονώθηκαν από το ίδιο ασθενή αλλά από διαφορετικά ανατομικά σημεία ή από τον ίδιο ασθενή αλλά σε διαφορετικά χρονικά διαστήματα. Επίσης από στελέχη απομονωμένα από δύο ή περισσότερα κρούσματα εντός της ίδιας οικογένειας και τέλος από στελέχη διαφορετικών ασθενών που όμως επιδημιολογικά αλλά και με ανάλυση MIRU-VNTR σχετίζονταν. Οι δύο τελευταίες κατηγορίες ασθενών ήταν αυτές στις οποίες η κλασική επιδημιολογία και οι προηγούμενες γονοτυπικές προσεγγίσεις θεωρούσαν ότι ο ένας ασθενής είχε μεταδώσει την νόσο στον άλλο. Με πιο ισχυρή βέβαια την επιδημιολογική συσχέτιση στα ενδο-οικογενειακά περιστατικά. </a:t>
            </a:r>
            <a:endParaRPr lang="el-GR"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3DA6818-EDAA-103D-C379-34B7AEEE4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737820E7-85F4-47E8-82C7-C63EE429C294}" type="slidenum">
              <a:rPr lang="el-GR" altLang="en-US" sz="1200">
                <a:latin typeface="Arial" panose="020B0604020202020204" pitchFamily="34" charset="0"/>
              </a:rPr>
              <a:pPr eaLnBrk="1" hangingPunct="1"/>
              <a:t>37</a:t>
            </a:fld>
            <a:endParaRPr lang="el-GR" altLang="en-US" sz="1200">
              <a:latin typeface="Arial" panose="020B0604020202020204" pitchFamily="34" charset="0"/>
            </a:endParaRPr>
          </a:p>
        </p:txBody>
      </p:sp>
      <p:sp>
        <p:nvSpPr>
          <p:cNvPr id="81923" name="Rectangle 2">
            <a:extLst>
              <a:ext uri="{FF2B5EF4-FFF2-40B4-BE49-F238E27FC236}">
                <a16:creationId xmlns:a16="http://schemas.microsoft.com/office/drawing/2014/main" id="{063E63B5-3D53-3270-79FA-D77B472603E7}"/>
              </a:ext>
            </a:extLst>
          </p:cNvPr>
          <p:cNvSpPr>
            <a:spLocks noRot="1" noChangeArrowheads="1" noTextEdit="1"/>
          </p:cNvSpPr>
          <p:nvPr>
            <p:ph type="sldImg"/>
          </p:nvPr>
        </p:nvSpPr>
        <p:spPr>
          <a:xfrm>
            <a:off x="1125538" y="684213"/>
            <a:ext cx="4572000" cy="3429000"/>
          </a:xfrm>
          <a:ln/>
        </p:spPr>
      </p:sp>
      <p:sp>
        <p:nvSpPr>
          <p:cNvPr id="81924" name="Rectangle 3">
            <a:extLst>
              <a:ext uri="{FF2B5EF4-FFF2-40B4-BE49-F238E27FC236}">
                <a16:creationId xmlns:a16="http://schemas.microsoft.com/office/drawing/2014/main" id="{1B5EABB7-7603-B847-B485-1F1884C96216}"/>
              </a:ext>
            </a:extLst>
          </p:cNvPr>
          <p:cNvSpPr>
            <a:spLocks noGrp="1" noChangeArrowheads="1"/>
          </p:cNvSpPr>
          <p:nvPr>
            <p:ph type="body" idx="1"/>
          </p:nvPr>
        </p:nvSpPr>
        <p:spPr>
          <a:xfrm>
            <a:off x="692150" y="4356100"/>
            <a:ext cx="5486400" cy="246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l-GR" altLang="en-US">
                <a:latin typeface="Arial" panose="020B0604020202020204" pitchFamily="34" charset="0"/>
              </a:rPr>
              <a:t>      Μπόρεσαν έτσι να εκτιμήσουν τον ρυθμό της μεταλλαξογένεσης στους 0.5 πολυμορφισμούς ανά έτος ανά γονιδίωμα, επιβεβαιώνοντας την μεγάλη γενετική σταθερότητα που εμφανίζει το μυκοβακτηρίδιο. Τα ζεύγη των στελεχών από τον ίδιο ασθενή ή από ενδοοικογενειακή διασπορά  διέφεραν σε λιγότερα από 5 </a:t>
            </a:r>
            <a:r>
              <a:rPr lang="en-US" altLang="en-US">
                <a:latin typeface="Arial" panose="020B0604020202020204" pitchFamily="34" charset="0"/>
              </a:rPr>
              <a:t>SNPs</a:t>
            </a:r>
            <a:r>
              <a:rPr lang="el-GR" altLang="en-US">
                <a:latin typeface="Arial" panose="020B0604020202020204" pitchFamily="34" charset="0"/>
              </a:rPr>
              <a:t> και πάντως όσα συσχετίζονταν μεταξύ τους στο ίδιο </a:t>
            </a:r>
            <a:r>
              <a:rPr lang="en-US" altLang="en-US">
                <a:latin typeface="Arial" panose="020B0604020202020204" pitchFamily="34" charset="0"/>
              </a:rPr>
              <a:t>MIRU</a:t>
            </a:r>
            <a:r>
              <a:rPr lang="el-GR" altLang="en-US">
                <a:latin typeface="Arial" panose="020B0604020202020204" pitchFamily="34" charset="0"/>
              </a:rPr>
              <a:t>-</a:t>
            </a:r>
            <a:r>
              <a:rPr lang="en-US" altLang="en-US">
                <a:latin typeface="Arial" panose="020B0604020202020204" pitchFamily="34" charset="0"/>
              </a:rPr>
              <a:t>VNTR cluster</a:t>
            </a:r>
            <a:r>
              <a:rPr lang="el-GR" altLang="en-US">
                <a:latin typeface="Arial" panose="020B0604020202020204" pitchFamily="34" charset="0"/>
              </a:rPr>
              <a:t>, σε όχι περισσότερα από 12 </a:t>
            </a:r>
            <a:r>
              <a:rPr lang="en-US" altLang="en-US">
                <a:latin typeface="Arial" panose="020B0604020202020204" pitchFamily="34" charset="0"/>
              </a:rPr>
              <a:t>SNPs</a:t>
            </a:r>
            <a:r>
              <a:rPr lang="el-GR" altLang="en-US">
                <a:latin typeface="Arial" panose="020B0604020202020204" pitchFamily="34" charset="0"/>
              </a:rPr>
              <a:t>. Η μελέτη αυτή έθεσε και τα όρια που χρησιμοποιούνται για να θεωρηθούν ότι δυο στελέχη σχετίζονται κλωνικά και είναι συνήθως τα &lt;= από 5 </a:t>
            </a:r>
            <a:r>
              <a:rPr lang="en-US" altLang="en-US">
                <a:latin typeface="Arial" panose="020B0604020202020204" pitchFamily="34" charset="0"/>
              </a:rPr>
              <a:t>SNPs</a:t>
            </a:r>
            <a:r>
              <a:rPr lang="el-GR" altLang="en-US">
                <a:latin typeface="Arial" panose="020B0604020202020204" pitchFamily="34" charset="0"/>
              </a:rPr>
              <a:t>  και πάντως πάντα &lt;= από 12 </a:t>
            </a:r>
            <a:r>
              <a:rPr lang="en-US" altLang="en-US">
                <a:latin typeface="Arial" panose="020B0604020202020204" pitchFamily="34" charset="0"/>
              </a:rPr>
              <a:t>SNPs</a:t>
            </a:r>
            <a:r>
              <a:rPr lang="el-GR" altLang="en-US">
                <a:latin typeface="Arial" panose="020B0604020202020204" pitchFamily="34" charset="0"/>
              </a:rPr>
              <a:t>. Χωρίς βέβαια αυτά να θεωρούνται τελειωτικά ή απόλυτα.</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DCF5957-86C2-3C27-04BA-308701D42599}"/>
              </a:ext>
            </a:extLst>
          </p:cNvPr>
          <p:cNvSpPr>
            <a:spLocks noRot="1" noChangeArrowheads="1" noTextEdit="1"/>
          </p:cNvSpPr>
          <p:nvPr>
            <p:ph type="sldImg"/>
          </p:nvPr>
        </p:nvSpPr>
        <p:spPr>
          <a:xfrm>
            <a:off x="1125538" y="684213"/>
            <a:ext cx="4572000" cy="3429000"/>
          </a:xfrm>
          <a:ln/>
        </p:spPr>
      </p:sp>
      <p:sp>
        <p:nvSpPr>
          <p:cNvPr id="82947" name="Rectangle 3">
            <a:extLst>
              <a:ext uri="{FF2B5EF4-FFF2-40B4-BE49-F238E27FC236}">
                <a16:creationId xmlns:a16="http://schemas.microsoft.com/office/drawing/2014/main" id="{5A929F5D-693F-7636-8903-62FFD63E814D}"/>
              </a:ext>
            </a:extLst>
          </p:cNvPr>
          <p:cNvSpPr>
            <a:spLocks noGrp="1" noChangeArrowheads="1"/>
          </p:cNvSpPr>
          <p:nvPr>
            <p:ph type="body" idx="1"/>
          </p:nvPr>
        </p:nvSpPr>
        <p:spPr>
          <a:xfrm>
            <a:off x="685800" y="4343400"/>
            <a:ext cx="5486400" cy="202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Μελέτη 324 στελεχών που απομονώθηκαν στο Κονγκό και η οποία χρησιμοποίησε ως </a:t>
            </a:r>
            <a:r>
              <a:rPr lang="en-US" altLang="en-US">
                <a:latin typeface="Arial" panose="020B0604020202020204" pitchFamily="34" charset="0"/>
              </a:rPr>
              <a:t>gold standard</a:t>
            </a:r>
            <a:r>
              <a:rPr lang="el-GR" altLang="en-US">
                <a:latin typeface="Arial" panose="020B0604020202020204" pitchFamily="34" charset="0"/>
              </a:rPr>
              <a:t> την ανάλυση με </a:t>
            </a:r>
            <a:r>
              <a:rPr lang="en-US" altLang="en-US">
                <a:latin typeface="Arial" panose="020B0604020202020204" pitchFamily="34" charset="0"/>
              </a:rPr>
              <a:t>WGS</a:t>
            </a:r>
            <a:r>
              <a:rPr lang="el-GR" altLang="en-US">
                <a:latin typeface="Arial" panose="020B0604020202020204" pitchFamily="34" charset="0"/>
              </a:rPr>
              <a:t> για να διερευνήσει ποια είναι η διακριτική ικανότητα των μεθόδων </a:t>
            </a:r>
            <a:r>
              <a:rPr lang="en-US" altLang="en-US">
                <a:latin typeface="Arial" panose="020B0604020202020204" pitchFamily="34" charset="0"/>
              </a:rPr>
              <a:t>Spoligotyping</a:t>
            </a:r>
            <a:r>
              <a:rPr lang="el-GR" altLang="en-US">
                <a:latin typeface="Arial" panose="020B0604020202020204" pitchFamily="34" charset="0"/>
              </a:rPr>
              <a:t> και  </a:t>
            </a:r>
            <a:r>
              <a:rPr lang="en-US" altLang="en-US">
                <a:latin typeface="Arial" panose="020B0604020202020204" pitchFamily="34" charset="0"/>
              </a:rPr>
              <a:t>MITRU</a:t>
            </a:r>
            <a:r>
              <a:rPr lang="el-GR" altLang="en-US">
                <a:latin typeface="Arial" panose="020B0604020202020204" pitchFamily="34" charset="0"/>
              </a:rPr>
              <a:t>/</a:t>
            </a:r>
            <a:r>
              <a:rPr lang="en-US" altLang="en-US">
                <a:latin typeface="Arial" panose="020B0604020202020204" pitchFamily="34" charset="0"/>
              </a:rPr>
              <a:t>VNTR</a:t>
            </a:r>
            <a:r>
              <a:rPr lang="el-GR" altLang="en-US">
                <a:latin typeface="Arial" panose="020B0604020202020204" pitchFamily="34" charset="0"/>
              </a:rPr>
              <a:t>  κατέληξε στο συμπέρασμα ότι η μεν πρώτη μπορεί να διακρίνει γεγονότα που ίσως συνέβησαν 200 και χρόνια πριν ή δε δεύτερη πριν 3 και δεκαετίες. Αντίθετα χρησιμοποιώντας ως </a:t>
            </a:r>
            <a:r>
              <a:rPr lang="en-US" altLang="en-US">
                <a:latin typeface="Arial" panose="020B0604020202020204" pitchFamily="34" charset="0"/>
              </a:rPr>
              <a:t>cut</a:t>
            </a:r>
            <a:r>
              <a:rPr lang="el-GR" altLang="en-US">
                <a:latin typeface="Arial" panose="020B0604020202020204" pitchFamily="34" charset="0"/>
              </a:rPr>
              <a:t>-</a:t>
            </a:r>
            <a:r>
              <a:rPr lang="en-US" altLang="en-US">
                <a:latin typeface="Arial" panose="020B0604020202020204" pitchFamily="34" charset="0"/>
              </a:rPr>
              <a:t>off</a:t>
            </a:r>
            <a:r>
              <a:rPr lang="el-GR" altLang="en-US">
                <a:latin typeface="Arial" panose="020B0604020202020204" pitchFamily="34" charset="0"/>
              </a:rPr>
              <a:t> τα 5 </a:t>
            </a:r>
            <a:r>
              <a:rPr lang="en-US" altLang="en-US">
                <a:latin typeface="Arial" panose="020B0604020202020204" pitchFamily="34" charset="0"/>
              </a:rPr>
              <a:t>SNPs</a:t>
            </a:r>
            <a:r>
              <a:rPr lang="el-GR" altLang="en-US">
                <a:latin typeface="Arial" panose="020B0604020202020204" pitchFamily="34" charset="0"/>
              </a:rPr>
              <a:t> εκτιμήθηκε ότι μπορούμε να «δούμε» γεγονότα μετάδοσης μεταξύ ασθενών έως 10 χρόνια πριν. Και ακόμη πιο πρόσφατα  στα  ~ 4 χρόνια αν μειωθεί το </a:t>
            </a:r>
            <a:r>
              <a:rPr lang="en-US" altLang="en-US">
                <a:latin typeface="Arial" panose="020B0604020202020204" pitchFamily="34" charset="0"/>
              </a:rPr>
              <a:t>cut</a:t>
            </a:r>
            <a:r>
              <a:rPr lang="el-GR" altLang="en-US">
                <a:latin typeface="Arial" panose="020B0604020202020204" pitchFamily="34" charset="0"/>
              </a:rPr>
              <a:t>-</a:t>
            </a:r>
            <a:r>
              <a:rPr lang="en-US" altLang="en-US">
                <a:latin typeface="Arial" panose="020B0604020202020204" pitchFamily="34" charset="0"/>
              </a:rPr>
              <a:t>off</a:t>
            </a:r>
            <a:r>
              <a:rPr lang="el-GR" altLang="en-US">
                <a:latin typeface="Arial" panose="020B0604020202020204" pitchFamily="34" charset="0"/>
              </a:rPr>
              <a:t> στο 1 </a:t>
            </a:r>
            <a:r>
              <a:rPr lang="en-US" altLang="en-US">
                <a:latin typeface="Arial" panose="020B0604020202020204" pitchFamily="34" charset="0"/>
              </a:rPr>
              <a:t>SNP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6BF3FB7-D7D3-AAB7-9999-BEA7D9DCC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52B22501-757C-407C-9548-8567D8F5EEE8}" type="slidenum">
              <a:rPr lang="el-GR" altLang="en-US" sz="1200">
                <a:latin typeface="Arial" panose="020B0604020202020204" pitchFamily="34" charset="0"/>
              </a:rPr>
              <a:pPr eaLnBrk="1" hangingPunct="1"/>
              <a:t>39</a:t>
            </a:fld>
            <a:endParaRPr lang="el-GR" altLang="en-US" sz="1200">
              <a:latin typeface="Arial" panose="020B0604020202020204" pitchFamily="34" charset="0"/>
            </a:endParaRPr>
          </a:p>
        </p:txBody>
      </p:sp>
      <p:sp>
        <p:nvSpPr>
          <p:cNvPr id="83971" name="Rectangle 2">
            <a:extLst>
              <a:ext uri="{FF2B5EF4-FFF2-40B4-BE49-F238E27FC236}">
                <a16:creationId xmlns:a16="http://schemas.microsoft.com/office/drawing/2014/main" id="{9083E448-88F7-16AF-CA2B-ABA31F715EBE}"/>
              </a:ext>
            </a:extLst>
          </p:cNvPr>
          <p:cNvSpPr>
            <a:spLocks noRot="1" noChangeArrowheads="1" noTextEdit="1"/>
          </p:cNvSpPr>
          <p:nvPr>
            <p:ph type="sldImg"/>
          </p:nvPr>
        </p:nvSpPr>
        <p:spPr>
          <a:xfrm>
            <a:off x="1196975" y="468313"/>
            <a:ext cx="4572000" cy="3429000"/>
          </a:xfrm>
          <a:ln/>
        </p:spPr>
      </p:sp>
      <p:sp>
        <p:nvSpPr>
          <p:cNvPr id="83972" name="Rectangle 3">
            <a:extLst>
              <a:ext uri="{FF2B5EF4-FFF2-40B4-BE49-F238E27FC236}">
                <a16:creationId xmlns:a16="http://schemas.microsoft.com/office/drawing/2014/main" id="{7E5443CD-28F0-254D-864D-F1DE8A589E21}"/>
              </a:ext>
            </a:extLst>
          </p:cNvPr>
          <p:cNvSpPr>
            <a:spLocks noGrp="1" noChangeArrowheads="1"/>
          </p:cNvSpPr>
          <p:nvPr>
            <p:ph type="body" idx="1"/>
          </p:nvPr>
        </p:nvSpPr>
        <p:spPr>
          <a:xfrm>
            <a:off x="620713" y="39243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l-GR" altLang="en-US">
                <a:latin typeface="Arial" panose="020B0604020202020204" pitchFamily="34" charset="0"/>
              </a:rPr>
              <a:t>      </a:t>
            </a:r>
            <a:r>
              <a:rPr lang="el-GR" altLang="ja-JP">
                <a:latin typeface="Arial" panose="020B0604020202020204" pitchFamily="34" charset="0"/>
              </a:rPr>
              <a:t>Υπάρχουν πολλές μελέτες μοριακής επιδημιολογικής ανάλυσης με την χρήση του WGS . Παρατίθενται ενδεικτικά τα δεδομένα από μία εξ αυτών , για να δειχτεί ακριβώς η πολύ υψηλή διακριτική ικανότητα που προσφέρει το βάθος της ανάλυσης με WGS, που στην προκείμενη περιπτωση συνδυάστηκε και με τη κλασική επιδημιολογική διερεύνηση. Στελέχη που η ανάλυση με MIRU-VNTR τα κατέτασσε στο ίδιο επεισόδιο κλωνικής επιδημικής έξαρσης,  αποδείχθηκε ότι ήταν αποτέλεσμα της διασποράς δύο διακριτών κλώνων,  με σχετικά πρόσφατο, βέβαια, πρόγονο, που διασπείρονταν παράλληλα κατά την ίδια χρονική περίοδο των 3 ετών που κράτησε η επιδημική έξαρση τους.   O συνδυασμός των γονοτυπικών δεδομένων με ανάλυση των επαφών των ασθενών, υπέδειξε ένα κοινωνικό-οικονομικό παράγοντα ως υπαίτιο – την αύξηση της χρήσης κρακ στην συγκεκριμένη περιοχή και περίοδο και το αντίστοιχο «δίκτυο» χρηστών/διακινητών και συγχρωτισμού για χρήση   - και αποκάλυψε δύο άτομα σαν τη πιθανή πηγή της διασποράς κάθε κλώνου και τα οποία «έδρασαν» σαν </a:t>
            </a:r>
            <a:r>
              <a:rPr lang="en-US" altLang="ja-JP">
                <a:latin typeface="Arial" panose="020B0604020202020204" pitchFamily="34" charset="0"/>
              </a:rPr>
              <a:t>superspreaders</a:t>
            </a:r>
            <a:r>
              <a:rPr lang="el-GR" altLang="ja-JP">
                <a:latin typeface="Arial" panose="020B0604020202020204" pitchFamily="34" charset="0"/>
              </a:rPr>
              <a:t> . Τα δεδομένα αυτά που προέρχονται από αναδρομική μελέτη δείχνουν την δύναμη που μπορεί να έχει η μοριακή επιδημιολογική διερεύνηση με την χρήση του </a:t>
            </a:r>
            <a:r>
              <a:rPr lang="en-US" altLang="ja-JP">
                <a:latin typeface="Arial" panose="020B0604020202020204" pitchFamily="34" charset="0"/>
              </a:rPr>
              <a:t>WGS</a:t>
            </a:r>
            <a:r>
              <a:rPr lang="el-GR" altLang="ja-JP">
                <a:latin typeface="Arial" panose="020B0604020202020204" pitchFamily="34" charset="0"/>
              </a:rPr>
              <a:t>, επειδή α) φτάνει στο απόλυτο της αναλυτικής ικανότητας και βέβαια β) όταν δουλεύει, σε πραγματικό χρόνο, και όχι αναδρομικά, μπορεί να καθοδηγήσει προληπτικές παρεμβάσεις, να ανιχνεύσει έγκαιρα νέα κλωνικά σχετιζόμενα περιστατικά, να βρει και να «σπάσει» την αλυσίδα της μετάδοσης</a:t>
            </a:r>
            <a:endParaRPr lang="el-GR"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0EEB27F-B85C-5598-90CD-8BCCE3B545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F49AE0B3-620B-4DAF-87C2-D48631F58919}" type="slidenum">
              <a:rPr lang="el-GR" altLang="en-US" sz="1200">
                <a:latin typeface="Arial" panose="020B0604020202020204" pitchFamily="34" charset="0"/>
              </a:rPr>
              <a:pPr eaLnBrk="1" hangingPunct="1"/>
              <a:t>4</a:t>
            </a:fld>
            <a:endParaRPr lang="el-GR" altLang="en-US" sz="1200">
              <a:latin typeface="Arial" panose="020B0604020202020204" pitchFamily="34" charset="0"/>
            </a:endParaRPr>
          </a:p>
        </p:txBody>
      </p:sp>
      <p:sp>
        <p:nvSpPr>
          <p:cNvPr id="48131" name="Rectangle 3">
            <a:extLst>
              <a:ext uri="{FF2B5EF4-FFF2-40B4-BE49-F238E27FC236}">
                <a16:creationId xmlns:a16="http://schemas.microsoft.com/office/drawing/2014/main" id="{C44F38C1-A488-8B7A-0470-E20087FBE31E}"/>
              </a:ext>
            </a:extLst>
          </p:cNvPr>
          <p:cNvSpPr>
            <a:spLocks noGrp="1" noChangeArrowheads="1"/>
          </p:cNvSpPr>
          <p:nvPr>
            <p:ph type="body" idx="1"/>
          </p:nvPr>
        </p:nvSpPr>
        <p:spPr>
          <a:xfrm>
            <a:off x="692150" y="4284663"/>
            <a:ext cx="5486400" cy="3252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l-GR" altLang="en-US">
                <a:latin typeface="Arial" panose="020B0604020202020204" pitchFamily="34" charset="0"/>
              </a:rPr>
              <a:t> </a:t>
            </a:r>
            <a:r>
              <a:rPr lang="en-US" altLang="en-US">
                <a:latin typeface="Arial" panose="020B0604020202020204" pitchFamily="34" charset="0"/>
              </a:rPr>
              <a:t>    </a:t>
            </a:r>
            <a:r>
              <a:rPr lang="el-GR" altLang="en-US">
                <a:latin typeface="Arial" panose="020B0604020202020204" pitchFamily="34" charset="0"/>
              </a:rPr>
              <a:t>Το είδος της πληροφορίας που μας δίνει κάθε τέτοιος δείκτης εξαρτάται από το ρυθμό με τον οποίο μεταβάλλεται. Μπορεί έτσι να χρησιμοποιηθεί είτε για βραχυπρόθεσμη - και περιορισμένη γεωγραφικά ανάλυση - ή για πιο μακροπρόθεσμη και εκτεταμένη επιδημιολογική διερεύνηση.  Οι δείκτες που ιστορικά έχουν χρησιμοποιηθεί για την επιδημιολογική διερεύνηση του ΜΤΒ είναι τρείς: Το μεταθετό στοιχείο IS6110, η περιοχή του γονιδιωματός του βακίλου με τα Direct repeats - DR</a:t>
            </a:r>
            <a:r>
              <a:rPr lang="en-US" altLang="en-US">
                <a:latin typeface="Arial" panose="020B0604020202020204" pitchFamily="34" charset="0"/>
              </a:rPr>
              <a:t>s</a:t>
            </a:r>
            <a:r>
              <a:rPr lang="el-GR" altLang="en-US">
                <a:latin typeface="Arial" panose="020B0604020202020204" pitchFamily="34" charset="0"/>
              </a:rPr>
              <a:t> και οι διάσπαρτες περιοχές MIRU-VNTR. Γενετικοί τόποι που εμφανίζουν πολύ αργό ρυθμό μεταβολής, για την ακρίβεια μπορούν να θεωρηθούν εξαιρετικά σταθεροί, όπως π.χ. τα γονίδια που κωδικοποιούν το rRNA, χρησιμοποιούνται, λόγω ακριβώς αυτής της σταθερότητας τους, για φυλογενετικές και εξελικτικές  συσχετίσεις</a:t>
            </a:r>
            <a:r>
              <a:rPr lang="en-US" altLang="en-US">
                <a:latin typeface="Arial" panose="020B0604020202020204" pitchFamily="34" charset="0"/>
              </a:rPr>
              <a:t>, </a:t>
            </a:r>
            <a:r>
              <a:rPr lang="el-GR" altLang="en-US">
                <a:latin typeface="Arial" panose="020B0604020202020204" pitchFamily="34" charset="0"/>
              </a:rPr>
              <a:t>όπως είδαμε και πριν με τις μεθόδους για την διαφοροδιάγνωση των ΝΤΜ .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833CDDC-4401-B1FC-EA0E-2A1C7E9DC204}"/>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28C223D2-E680-C140-7539-0D34E2B6407C}"/>
              </a:ext>
            </a:extLst>
          </p:cNvPr>
          <p:cNvSpPr>
            <a:spLocks noGrp="1" noChangeArrowheads="1"/>
          </p:cNvSpPr>
          <p:nvPr>
            <p:ph type="body" idx="1"/>
          </p:nvPr>
        </p:nvSpPr>
        <p:spPr>
          <a:xfrm>
            <a:off x="692150" y="43561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Να τελειώσουμε με την εικόνα στην διαφάνεια που δείχνει </a:t>
            </a:r>
            <a:r>
              <a:rPr lang="el-GR" altLang="ja-JP">
                <a:latin typeface="Arial" panose="020B0604020202020204" pitchFamily="34" charset="0"/>
              </a:rPr>
              <a:t>την μορφή που θα πάρει –</a:t>
            </a:r>
            <a:r>
              <a:rPr lang="en-US" altLang="ja-JP">
                <a:latin typeface="Arial" panose="020B0604020202020204" pitchFamily="34" charset="0"/>
              </a:rPr>
              <a:t> </a:t>
            </a:r>
            <a:r>
              <a:rPr lang="el-GR" altLang="ja-JP">
                <a:latin typeface="Arial" panose="020B0604020202020204" pitchFamily="34" charset="0"/>
              </a:rPr>
              <a:t>και ήδη σε ορισμένες χώρες έχει πάρει – η ροή της δουλειάς στο διαγνωστικό εργαστήριο, με την εισαγωγή των μεθοδολογιών του </a:t>
            </a:r>
            <a:r>
              <a:rPr lang="en-US" altLang="ja-JP">
                <a:latin typeface="Arial" panose="020B0604020202020204" pitchFamily="34" charset="0"/>
              </a:rPr>
              <a:t>WGS</a:t>
            </a:r>
            <a:r>
              <a:rPr lang="el-GR" altLang="ja-JP">
                <a:latin typeface="Arial" panose="020B0604020202020204" pitchFamily="34" charset="0"/>
              </a:rPr>
              <a:t> και τα αναμενόμενα οφέλη της τόσο στη κλινική πράξη όσο και την δημόσια υγεία.  Μετά  την θετικοποίηση ολιγοήμερης υγρής καλλιέργειας του κλινικού δείγματος, εξάγεται το βακτηριακο </a:t>
            </a:r>
            <a:r>
              <a:rPr lang="en-US" altLang="ja-JP">
                <a:latin typeface="Arial" panose="020B0604020202020204" pitchFamily="34" charset="0"/>
              </a:rPr>
              <a:t>DNA</a:t>
            </a:r>
            <a:r>
              <a:rPr lang="el-GR" altLang="ja-JP">
                <a:latin typeface="Arial" panose="020B0604020202020204" pitchFamily="34" charset="0"/>
              </a:rPr>
              <a:t>  και γίνεται </a:t>
            </a:r>
            <a:r>
              <a:rPr lang="en-US" altLang="ja-JP">
                <a:latin typeface="Arial" panose="020B0604020202020204" pitchFamily="34" charset="0"/>
              </a:rPr>
              <a:t>WGS</a:t>
            </a:r>
            <a:r>
              <a:rPr lang="el-GR" altLang="ja-JP">
                <a:latin typeface="Arial" panose="020B0604020202020204" pitchFamily="34" charset="0"/>
              </a:rPr>
              <a:t>. Η αλληλουχίες με το κατάλληλο λογισμικό αντιπαραβάλλονται με το γονιδίωμα αναφοράς προτύπου στελέχους ΜΤΒ. Η ανάλυση της γενετικής πολυμορφίας που αποκαλύπτεται - με την μορφή των </a:t>
            </a:r>
            <a:r>
              <a:rPr lang="en-US" altLang="ja-JP">
                <a:latin typeface="Arial" panose="020B0604020202020204" pitchFamily="34" charset="0"/>
              </a:rPr>
              <a:t>wgSNPs </a:t>
            </a:r>
            <a:r>
              <a:rPr lang="el-GR" altLang="ja-JP">
                <a:latin typeface="Arial" panose="020B0604020202020204" pitchFamily="34" charset="0"/>
              </a:rPr>
              <a:t> – με την χρήση των κατάλληλων βάσεων δεδομένων δίνει πληροφορία για την τυποποίηση του στελέχους, την ένταξη του ή όχι σε κάποιο επεισόδιο επιδημικής διασποράς συγκρινόμενο με τα προηγούμενα στελέχη στην βάση δεδομένων και τέλος καθοδηγεί την κλινική πράξη για εξατομικευμένη θεραπευτική αγωγή, στηριζόμενη στην ενδεχόμενη παρουσία μεταλλάξεων που ενέχονται στην ανάπτυξη αντοχής σε Α/Φ. </a:t>
            </a:r>
            <a:endParaRPr lang="el-GR"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BCAD2C3-9DEF-F9FA-F216-C98AFCB94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9FE79C8E-6F71-4DC8-B360-2ACB9E6CE98C}" type="slidenum">
              <a:rPr lang="el-GR" altLang="en-US" sz="1200">
                <a:latin typeface="Arial" panose="020B0604020202020204" pitchFamily="34" charset="0"/>
              </a:rPr>
              <a:pPr eaLnBrk="1" hangingPunct="1"/>
              <a:t>5</a:t>
            </a:fld>
            <a:endParaRPr lang="el-GR" altLang="en-US" sz="1200">
              <a:latin typeface="Arial" panose="020B0604020202020204" pitchFamily="34" charset="0"/>
            </a:endParaRPr>
          </a:p>
        </p:txBody>
      </p:sp>
      <p:sp>
        <p:nvSpPr>
          <p:cNvPr id="49155" name="Rectangle 2">
            <a:extLst>
              <a:ext uri="{FF2B5EF4-FFF2-40B4-BE49-F238E27FC236}">
                <a16:creationId xmlns:a16="http://schemas.microsoft.com/office/drawing/2014/main" id="{D07C63FD-ECFF-7497-A3C4-0AB0CFA829DA}"/>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ED417490-5550-1FF8-62E6-58B6D4B32EF8}"/>
              </a:ext>
            </a:extLst>
          </p:cNvPr>
          <p:cNvSpPr>
            <a:spLocks noGrp="1" noChangeArrowheads="1"/>
          </p:cNvSpPr>
          <p:nvPr>
            <p:ph type="body" idx="1"/>
          </p:nvPr>
        </p:nvSpPr>
        <p:spPr>
          <a:xfrm>
            <a:off x="685800" y="4343400"/>
            <a:ext cx="5486400" cy="325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l-GR" altLang="en-US">
                <a:latin typeface="Arial" panose="020B0604020202020204" pitchFamily="34" charset="0"/>
              </a:rPr>
              <a:t>     Το γονιδίωμα του μυκοβακτήριου της φυματίωσης αποκωδικοποιήθηκε το 1998, έχει λίγο λιγότερες από 4,5 εκατ. βάσεις, υψηλό </a:t>
            </a:r>
            <a:r>
              <a:rPr lang="en-US" altLang="en-US">
                <a:latin typeface="Arial" panose="020B0604020202020204" pitchFamily="34" charset="0"/>
              </a:rPr>
              <a:t>GC</a:t>
            </a:r>
            <a:r>
              <a:rPr lang="el-GR" altLang="en-US">
                <a:latin typeface="Arial" panose="020B0604020202020204" pitchFamily="34" charset="0"/>
              </a:rPr>
              <a:t> περιεχόμενο, πολλές επαναλαμβανόμενες αλληλουχίες και δεν φέρει πλασμίδια. Το μυκοβακτηρίδιο δεν κάνει ανταλλαγή γενετικού υλικού μέσω πλασμιδίων ή άλλων μηχανισμών. Έτσι το γενετικό υλικό των απογόνων είναι πανομοιότυπο με το πατρικό ή μάλλον σωστότερα, διαφέρει μόνο στο βαθμό που έχουν συμβεί μεταλλάξεις κατά τη διαδικασία του διπλασιασμού του DNA. Σε οργανισμούς με τέτοια χαρακτηριστικά, η μόνη προϋπόθεση για πληθυσμιακή γενετική ανάλυση, είναι η παρουσία ικανού αριθμού διαφορετικών περιοχών με ικανό βαθμό μεταλλαγής, ώστε να μπορέσουν συνδυασμένα να χρησιμοποιηθούν ως μοριακοί γονοτυπικοί δείκτες.</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1201D93-2EDF-9177-2D4F-077E74FC2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F29290D7-1E53-430F-A9E8-4CF3A6992EB1}" type="slidenum">
              <a:rPr lang="el-GR" altLang="en-US" sz="1200">
                <a:latin typeface="Arial" panose="020B0604020202020204" pitchFamily="34" charset="0"/>
              </a:rPr>
              <a:pPr eaLnBrk="1" hangingPunct="1"/>
              <a:t>6</a:t>
            </a:fld>
            <a:endParaRPr lang="el-GR" altLang="en-US" sz="1200">
              <a:latin typeface="Arial" panose="020B0604020202020204" pitchFamily="34" charset="0"/>
            </a:endParaRPr>
          </a:p>
        </p:txBody>
      </p:sp>
      <p:sp>
        <p:nvSpPr>
          <p:cNvPr id="50179" name="Rectangle 2">
            <a:extLst>
              <a:ext uri="{FF2B5EF4-FFF2-40B4-BE49-F238E27FC236}">
                <a16:creationId xmlns:a16="http://schemas.microsoft.com/office/drawing/2014/main" id="{B7906E50-04A4-9B63-AD68-F6C79B0C4FBB}"/>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CF54EE5F-7B08-9B84-73FD-27BD01D07E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Ιστορικά ο πρώτος γενετικός δείκτης που χρησιμοποιήθηκε για την επιδημιολογική διερεύνηση των στελεχών ΜΤΒ ήταν το μεταθετό στοιχείο IS6110. Είναι τύπου ΙΙ μεταθετό στοιχείο που κωδικοποιεί την δική του TRANSPOSASE, δηλαδή την πρωτεΐνη που εξασφαλίζει την μετάθεσή του ως τμήμα DNA, από μια περιοχή του γενετικού υλικού σε άλλη.1-15 αντίγραφα του στοιχείου IS6110 βρίσκονται διάσπαρτα στο γονιδίωμα του μυκοβακτηριδίου. Έχει δειχθεί ότι το στοιχείο είναι μεν αρκετά σταθερό σε επίπεδο στελέχους, αρκετά όμως «ευκίνητο» ώστε να επιτρέπει το διαχωρισμό δύο επιδημιολογικά μη συσχετιζόμενων στελεχών. Ο ρυθμός μεταβολής έχει εκτιμηθεί σε μία κάθε 3,5 χρόνια.</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9D857D6-5FD6-0694-E8AF-30045D43C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10D99ADA-5802-4808-9DC8-0C7D16D40E2A}" type="slidenum">
              <a:rPr lang="el-GR" altLang="en-US" sz="1200">
                <a:latin typeface="Arial" panose="020B0604020202020204" pitchFamily="34" charset="0"/>
              </a:rPr>
              <a:pPr eaLnBrk="1" hangingPunct="1"/>
              <a:t>7</a:t>
            </a:fld>
            <a:endParaRPr lang="el-GR" altLang="en-US" sz="1200">
              <a:latin typeface="Arial" panose="020B0604020202020204" pitchFamily="34" charset="0"/>
            </a:endParaRPr>
          </a:p>
        </p:txBody>
      </p:sp>
      <p:sp>
        <p:nvSpPr>
          <p:cNvPr id="51203" name="Rectangle 2">
            <a:extLst>
              <a:ext uri="{FF2B5EF4-FFF2-40B4-BE49-F238E27FC236}">
                <a16:creationId xmlns:a16="http://schemas.microsoft.com/office/drawing/2014/main" id="{B48C0D9D-9E73-D9D3-ED29-131B27A9F53A}"/>
              </a:ext>
            </a:extLst>
          </p:cNvPr>
          <p:cNvSpPr>
            <a:spLocks noRot="1" noChangeArrowheads="1" noTextEdit="1"/>
          </p:cNvSpPr>
          <p:nvPr>
            <p:ph type="sldImg"/>
          </p:nvPr>
        </p:nvSpPr>
        <p:spPr>
          <a:xfrm>
            <a:off x="1125538" y="684213"/>
            <a:ext cx="4572000" cy="3429000"/>
          </a:xfrm>
          <a:ln/>
        </p:spPr>
      </p:sp>
      <p:sp>
        <p:nvSpPr>
          <p:cNvPr id="51204" name="Rectangle 3">
            <a:extLst>
              <a:ext uri="{FF2B5EF4-FFF2-40B4-BE49-F238E27FC236}">
                <a16:creationId xmlns:a16="http://schemas.microsoft.com/office/drawing/2014/main" id="{D757B6B3-D9DC-3BAD-C448-CD24C09354F1}"/>
              </a:ext>
            </a:extLst>
          </p:cNvPr>
          <p:cNvSpPr>
            <a:spLocks noGrp="1" noChangeArrowheads="1"/>
          </p:cNvSpPr>
          <p:nvPr>
            <p:ph type="body" idx="1"/>
          </p:nvPr>
        </p:nvSpPr>
        <p:spPr>
          <a:xfrm>
            <a:off x="549275" y="4343400"/>
            <a:ext cx="5622925" cy="382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l-GR" altLang="en-US" b="1">
                <a:latin typeface="Arial" panose="020B0604020202020204" pitchFamily="34" charset="0"/>
              </a:rPr>
              <a:t>Μεθοδολογικά</a:t>
            </a:r>
            <a:r>
              <a:rPr lang="el-GR" altLang="en-US">
                <a:latin typeface="Arial" panose="020B0604020202020204" pitchFamily="34" charset="0"/>
              </a:rPr>
              <a:t>: Γίνεται πέψη του </a:t>
            </a:r>
            <a:r>
              <a:rPr lang="en-US" altLang="en-US">
                <a:latin typeface="Arial" panose="020B0604020202020204" pitchFamily="34" charset="0"/>
              </a:rPr>
              <a:t>DNA </a:t>
            </a:r>
            <a:r>
              <a:rPr lang="el-GR" altLang="en-US">
                <a:latin typeface="Arial" panose="020B0604020202020204" pitchFamily="34" charset="0"/>
              </a:rPr>
              <a:t>με την ενδονουκλεάση </a:t>
            </a:r>
            <a:r>
              <a:rPr lang="en-US" altLang="en-US">
                <a:latin typeface="Arial" panose="020B0604020202020204" pitchFamily="34" charset="0"/>
              </a:rPr>
              <a:t>Pvu II </a:t>
            </a:r>
            <a:r>
              <a:rPr lang="el-GR" altLang="en-US">
                <a:latin typeface="Arial" panose="020B0604020202020204" pitchFamily="34" charset="0"/>
              </a:rPr>
              <a:t>που έχει ένα σημείο αναγνώρισης εντός του </a:t>
            </a:r>
            <a:r>
              <a:rPr lang="en-US" altLang="en-US">
                <a:latin typeface="Arial" panose="020B0604020202020204" pitchFamily="34" charset="0"/>
              </a:rPr>
              <a:t>IS6110 </a:t>
            </a:r>
            <a:r>
              <a:rPr lang="el-GR" altLang="en-US">
                <a:latin typeface="Arial" panose="020B0604020202020204" pitchFamily="34" charset="0"/>
              </a:rPr>
              <a:t>και φυσικά πολλαπλά σημεία στο υπόλοιπο γενετικό υλικό. </a:t>
            </a:r>
            <a:r>
              <a:rPr lang="en-US" altLang="en-US">
                <a:latin typeface="Arial" panose="020B0604020202020204" pitchFamily="34" charset="0"/>
              </a:rPr>
              <a:t> </a:t>
            </a:r>
            <a:r>
              <a:rPr lang="el-GR" altLang="en-US">
                <a:latin typeface="Arial" panose="020B0604020202020204" pitchFamily="34" charset="0"/>
              </a:rPr>
              <a:t>Τα τμήματα του </a:t>
            </a:r>
            <a:r>
              <a:rPr lang="en-US" altLang="en-US">
                <a:latin typeface="Arial" panose="020B0604020202020204" pitchFamily="34" charset="0"/>
              </a:rPr>
              <a:t>DNA  </a:t>
            </a:r>
            <a:r>
              <a:rPr lang="el-GR" altLang="en-US">
                <a:latin typeface="Arial" panose="020B0604020202020204" pitchFamily="34" charset="0"/>
              </a:rPr>
              <a:t>που προκύπτουν ηλεκτροφορούνται, μεταφέρονται σε μεμβράνη και υβρίζονται με σημασμένο ιχνηθέτη που αναγνωρίζει το άκρο του μεταθετού στοιχείου. Το </a:t>
            </a:r>
            <a:r>
              <a:rPr lang="en-US" altLang="en-US">
                <a:latin typeface="Arial" panose="020B0604020202020204" pitchFamily="34" charset="0"/>
              </a:rPr>
              <a:t>pattern</a:t>
            </a:r>
            <a:r>
              <a:rPr lang="el-GR" altLang="en-US">
                <a:latin typeface="Arial" panose="020B0604020202020204" pitchFamily="34" charset="0"/>
              </a:rPr>
              <a:t> που προκύπτει καθορίζεται από τον αριθμό των αντίτυπων του μεταθετού στοιχείου και την θέση τους στο γονιδίωμα. Η σύγκριση των διαφορετικών </a:t>
            </a:r>
            <a:r>
              <a:rPr lang="en-US" altLang="en-US">
                <a:latin typeface="Arial" panose="020B0604020202020204" pitchFamily="34" charset="0"/>
              </a:rPr>
              <a:t>patterns</a:t>
            </a:r>
            <a:r>
              <a:rPr lang="el-GR" altLang="en-US">
                <a:latin typeface="Arial" panose="020B0604020202020204" pitchFamily="34" charset="0"/>
              </a:rPr>
              <a:t> επιτρέπει την συσχέτιση μεταξύ των διαφορετικών στελεχών</a:t>
            </a:r>
            <a:r>
              <a:rPr lang="en-US" altLang="en-US">
                <a:latin typeface="Arial" panose="020B0604020202020204" pitchFamily="34" charset="0"/>
              </a:rPr>
              <a:t>,</a:t>
            </a:r>
            <a:r>
              <a:rPr lang="el-GR" altLang="en-US">
                <a:latin typeface="Arial" panose="020B0604020202020204" pitchFamily="34" charset="0"/>
              </a:rPr>
              <a:t> όπως φαίνεται στο κάτω μέρος της διαφάνειας</a:t>
            </a:r>
          </a:p>
          <a:p>
            <a:pPr eaLnBrk="1" hangingPunct="1">
              <a:lnSpc>
                <a:spcPct val="80000"/>
              </a:lnSpc>
            </a:pPr>
            <a:r>
              <a:rPr lang="en-US" altLang="en-US">
                <a:latin typeface="Arial" panose="020B0604020202020204" pitchFamily="34" charset="0"/>
              </a:rPr>
              <a:t>T</a:t>
            </a:r>
            <a:r>
              <a:rPr lang="el-GR" altLang="en-US">
                <a:latin typeface="Arial" panose="020B0604020202020204" pitchFamily="34" charset="0"/>
              </a:rPr>
              <a:t>ΡΙΑ ΣΗΜΑΝΤΙΚΑ ΠΡΟΒΛΗΜΑΤΑ:</a:t>
            </a:r>
            <a:endParaRPr lang="el-GR" altLang="ja-JP">
              <a:latin typeface="Arial" panose="020B0604020202020204" pitchFamily="34" charset="0"/>
            </a:endParaRPr>
          </a:p>
          <a:p>
            <a:pPr>
              <a:lnSpc>
                <a:spcPct val="80000"/>
              </a:lnSpc>
            </a:pPr>
            <a:r>
              <a:rPr lang="el-GR" altLang="ja-JP">
                <a:latin typeface="Arial" panose="020B0604020202020204" pitchFamily="34" charset="0"/>
              </a:rPr>
              <a:t>1. Χρειάζεται αρκετή ποσότητα </a:t>
            </a:r>
            <a:r>
              <a:rPr lang="en-US" altLang="ja-JP">
                <a:latin typeface="Arial" panose="020B0604020202020204" pitchFamily="34" charset="0"/>
              </a:rPr>
              <a:t>DNA </a:t>
            </a:r>
            <a:r>
              <a:rPr lang="el-GR" altLang="ja-JP">
                <a:latin typeface="Arial" panose="020B0604020202020204" pitchFamily="34" charset="0"/>
              </a:rPr>
              <a:t>που προϋποθέτει μεγάλη καλλιέργεια μυκοβακτηριδίου και αυτό δεν είναι ότι πιο ασφαλές και επιπρόσθετα είναι χρονοβόρο. </a:t>
            </a:r>
          </a:p>
          <a:p>
            <a:pPr>
              <a:lnSpc>
                <a:spcPct val="80000"/>
              </a:lnSpc>
            </a:pPr>
            <a:r>
              <a:rPr lang="el-GR" altLang="ja-JP">
                <a:latin typeface="Arial" panose="020B0604020202020204" pitchFamily="34" charset="0"/>
              </a:rPr>
              <a:t>2. Τα αποτελέσματα δεν είναι εύκολα συγκρίσιμα μεταξύ πολλών διαφορετικών στελεχών αλλά και μεταξύ των εργαστηρίων.</a:t>
            </a:r>
          </a:p>
          <a:p>
            <a:pPr>
              <a:lnSpc>
                <a:spcPct val="80000"/>
              </a:lnSpc>
            </a:pPr>
            <a:r>
              <a:rPr lang="el-GR" altLang="ja-JP">
                <a:latin typeface="Arial" panose="020B0604020202020204" pitchFamily="34" charset="0"/>
              </a:rPr>
              <a:t>3. Είναι χαμηλή η διακριτική ικανότητα για στελέχη που έχουν μικρό αριθμό επαναλήψεων του </a:t>
            </a:r>
            <a:r>
              <a:rPr lang="en-US" altLang="ja-JP">
                <a:latin typeface="Arial" panose="020B0604020202020204" pitchFamily="34" charset="0"/>
              </a:rPr>
              <a:t>IS</a:t>
            </a:r>
            <a:r>
              <a:rPr lang="el-GR" altLang="ja-JP">
                <a:latin typeface="Arial" panose="020B0604020202020204" pitchFamily="34" charset="0"/>
              </a:rPr>
              <a:t>6110</a:t>
            </a:r>
          </a:p>
          <a:p>
            <a:pPr>
              <a:lnSpc>
                <a:spcPct val="80000"/>
              </a:lnSpc>
            </a:pPr>
            <a:r>
              <a:rPr lang="el-GR" altLang="ja-JP">
                <a:latin typeface="Arial" panose="020B0604020202020204" pitchFamily="34" charset="0"/>
              </a:rPr>
              <a:t>Έτσι η μέθοδος κατέληξε τελικά να χρησιμοποιείται  συμπληρωματικά , όταν χρειάζονταν να αυξηθεί η διακριτική ικανότητα των προσεγγίσεων που θα δούμε στην συνέχεια </a:t>
            </a:r>
            <a:endParaRPr lang="el-GR"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4A5E9DF-2882-B3FA-1ECC-D7E9D4DEA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C579A54B-48E7-4F54-AB54-4BE696D1CADF}" type="slidenum">
              <a:rPr lang="el-GR" altLang="en-US" sz="1200">
                <a:latin typeface="Arial" panose="020B0604020202020204" pitchFamily="34" charset="0"/>
              </a:rPr>
              <a:pPr eaLnBrk="1" hangingPunct="1"/>
              <a:t>8</a:t>
            </a:fld>
            <a:endParaRPr lang="el-GR" altLang="en-US" sz="1200">
              <a:latin typeface="Arial" panose="020B0604020202020204" pitchFamily="34" charset="0"/>
            </a:endParaRPr>
          </a:p>
        </p:txBody>
      </p:sp>
      <p:sp>
        <p:nvSpPr>
          <p:cNvPr id="52227" name="Rectangle 2">
            <a:extLst>
              <a:ext uri="{FF2B5EF4-FFF2-40B4-BE49-F238E27FC236}">
                <a16:creationId xmlns:a16="http://schemas.microsoft.com/office/drawing/2014/main" id="{E8FA87E4-D19F-52C0-E6BD-E68E4230AC82}"/>
              </a:ext>
            </a:extLst>
          </p:cNvPr>
          <p:cNvSpPr>
            <a:spLocks noRot="1" noChangeArrowheads="1" noTextEdit="1"/>
          </p:cNvSpPr>
          <p:nvPr>
            <p:ph type="sldImg"/>
          </p:nvPr>
        </p:nvSpPr>
        <p:spPr>
          <a:xfrm>
            <a:off x="1125538" y="684213"/>
            <a:ext cx="4572000" cy="3429000"/>
          </a:xfrm>
          <a:ln/>
        </p:spPr>
      </p:sp>
      <p:sp>
        <p:nvSpPr>
          <p:cNvPr id="52228" name="Rectangle 3">
            <a:extLst>
              <a:ext uri="{FF2B5EF4-FFF2-40B4-BE49-F238E27FC236}">
                <a16:creationId xmlns:a16="http://schemas.microsoft.com/office/drawing/2014/main" id="{ECF5AC8D-200D-21F0-4045-C4F8FD6FAAD7}"/>
              </a:ext>
            </a:extLst>
          </p:cNvPr>
          <p:cNvSpPr>
            <a:spLocks noGrp="1" noChangeArrowheads="1"/>
          </p:cNvSpPr>
          <p:nvPr>
            <p:ph type="body" idx="1"/>
          </p:nvPr>
        </p:nvSpPr>
        <p:spPr>
          <a:xfrm>
            <a:off x="685800" y="4343400"/>
            <a:ext cx="5486400" cy="1741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l-GR" altLang="en-US">
                <a:latin typeface="Arial" panose="020B0604020202020204" pitchFamily="34" charset="0"/>
              </a:rPr>
              <a:t>     Ο δεύτερος δείκτης που χρησιμοποιήθηκε είναι η περιοχή με τα </a:t>
            </a:r>
            <a:r>
              <a:rPr lang="en-US" altLang="en-US">
                <a:latin typeface="Arial" panose="020B0604020202020204" pitchFamily="34" charset="0"/>
              </a:rPr>
              <a:t>Direcrt Repeats</a:t>
            </a:r>
            <a:r>
              <a:rPr lang="el-GR" altLang="en-US">
                <a:latin typeface="Arial" panose="020B0604020202020204" pitchFamily="34" charset="0"/>
              </a:rPr>
              <a:t>. Στην περιοχή αυτή υπάρχουν 44 επαναλήψεις της ίδιας μικρής αλληλουχίας. Οι παρεμβαλλόμενες αλληλουχίες ανάμεσα σε κάθε αντίτυπο είναι μοναδικές. Σήμερα ξέρουμε το ρόλο που παίζει αυτή η περιοχή. Είναι ένα γενετικός τόπος </a:t>
            </a:r>
            <a:r>
              <a:rPr lang="en-US" altLang="en-US">
                <a:latin typeface="Arial" panose="020B0604020202020204" pitchFamily="34" charset="0"/>
              </a:rPr>
              <a:t>CRISPR</a:t>
            </a:r>
            <a:r>
              <a:rPr lang="el-GR" altLang="en-US">
                <a:latin typeface="Arial" panose="020B0604020202020204" pitchFamily="34" charset="0"/>
              </a:rPr>
              <a:t> που αποτελεί μηχανισμό άμυνας (το σύστημα </a:t>
            </a:r>
            <a:r>
              <a:rPr lang="en-US" altLang="en-US">
                <a:latin typeface="Arial" panose="020B0604020202020204" pitchFamily="34" charset="0"/>
              </a:rPr>
              <a:t>CRISPR</a:t>
            </a:r>
            <a:r>
              <a:rPr lang="el-GR" altLang="en-US">
                <a:latin typeface="Arial" panose="020B0604020202020204" pitchFamily="34" charset="0"/>
              </a:rPr>
              <a:t>/</a:t>
            </a:r>
            <a:r>
              <a:rPr lang="en-US" altLang="en-US">
                <a:latin typeface="Arial" panose="020B0604020202020204" pitchFamily="34" charset="0"/>
              </a:rPr>
              <a:t>Cas)</a:t>
            </a:r>
            <a:r>
              <a:rPr lang="el-GR" altLang="en-US">
                <a:latin typeface="Arial" panose="020B0604020202020204" pitchFamily="34" charset="0"/>
              </a:rPr>
              <a:t> πολλών ειδών προκαρυωτικών οργανισμών έναντι εισβολέων, όπως οι φάγοι ή τα πλασμίδια. </a:t>
            </a:r>
            <a:endParaRPr lang="el-GR" altLang="en-US" sz="1000">
              <a:latin typeface="Arial" panose="020B0604020202020204" pitchFamily="34" charset="0"/>
            </a:endParaRPr>
          </a:p>
          <a:p>
            <a:pPr marL="228600" indent="-228600" eaLnBrk="1" hangingPunct="1"/>
            <a:r>
              <a:rPr lang="el-GR" altLang="en-US" sz="1000">
                <a:latin typeface="Arial" panose="020B0604020202020204"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1745639-22AA-AA5D-5F7E-5222C454A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fld id="{744EFB4F-FAB8-4855-A59C-3A9122852E83}" type="slidenum">
              <a:rPr lang="el-GR" altLang="en-US" sz="1200">
                <a:latin typeface="Arial" panose="020B0604020202020204" pitchFamily="34" charset="0"/>
              </a:rPr>
              <a:pPr eaLnBrk="1" hangingPunct="1"/>
              <a:t>9</a:t>
            </a:fld>
            <a:endParaRPr lang="el-GR" altLang="en-US" sz="1200">
              <a:latin typeface="Arial" panose="020B0604020202020204" pitchFamily="34" charset="0"/>
            </a:endParaRPr>
          </a:p>
        </p:txBody>
      </p:sp>
      <p:sp>
        <p:nvSpPr>
          <p:cNvPr id="53251" name="Rectangle 2">
            <a:extLst>
              <a:ext uri="{FF2B5EF4-FFF2-40B4-BE49-F238E27FC236}">
                <a16:creationId xmlns:a16="http://schemas.microsoft.com/office/drawing/2014/main" id="{41BA585B-CBBB-2122-7334-944F8F6E2B1F}"/>
              </a:ext>
            </a:extLst>
          </p:cNvPr>
          <p:cNvSpPr>
            <a:spLocks noRot="1" noChangeArrowheads="1" noTextEdit="1"/>
          </p:cNvSpPr>
          <p:nvPr>
            <p:ph type="sldImg"/>
          </p:nvPr>
        </p:nvSpPr>
        <p:spPr>
          <a:xfrm>
            <a:off x="1125538" y="684213"/>
            <a:ext cx="4572000" cy="3429000"/>
          </a:xfrm>
          <a:ln/>
        </p:spPr>
      </p:sp>
      <p:sp>
        <p:nvSpPr>
          <p:cNvPr id="53252" name="Rectangle 3">
            <a:extLst>
              <a:ext uri="{FF2B5EF4-FFF2-40B4-BE49-F238E27FC236}">
                <a16:creationId xmlns:a16="http://schemas.microsoft.com/office/drawing/2014/main" id="{6E64EFD6-3CE2-A9D5-F0CE-7B2B56F297FF}"/>
              </a:ext>
            </a:extLst>
          </p:cNvPr>
          <p:cNvSpPr>
            <a:spLocks noGrp="1" noChangeArrowheads="1"/>
          </p:cNvSpPr>
          <p:nvPr>
            <p:ph type="body" idx="1"/>
          </p:nvPr>
        </p:nvSpPr>
        <p:spPr>
          <a:xfrm>
            <a:off x="620713" y="4284663"/>
            <a:ext cx="5486400" cy="289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l-GR" altLang="en-US">
                <a:latin typeface="Arial" panose="020B0604020202020204" pitchFamily="34" charset="0"/>
              </a:rPr>
              <a:t>      </a:t>
            </a:r>
            <a:r>
              <a:rPr lang="el-GR" altLang="en-US" b="1">
                <a:latin typeface="Arial" panose="020B0604020202020204" pitchFamily="34" charset="0"/>
              </a:rPr>
              <a:t>Μεθοδολογικά:  </a:t>
            </a:r>
            <a:r>
              <a:rPr lang="el-GR" altLang="en-US">
                <a:latin typeface="Arial" panose="020B0604020202020204" pitchFamily="34" charset="0"/>
              </a:rPr>
              <a:t>Οι μεταβλητές αλληλουχίες μεταξύ των </a:t>
            </a:r>
            <a:r>
              <a:rPr lang="en-US" altLang="en-US">
                <a:latin typeface="Arial" panose="020B0604020202020204" pitchFamily="34" charset="0"/>
              </a:rPr>
              <a:t>DRs</a:t>
            </a:r>
            <a:r>
              <a:rPr lang="el-GR" altLang="en-US">
                <a:latin typeface="Arial" panose="020B0604020202020204" pitchFamily="34" charset="0"/>
              </a:rPr>
              <a:t>  ακινητοποιούνται με καθορισμένη σειρά σε μεμβράνη και χρησιμοποιούνται ως ιχνηθέτες στους οποίους υβριδίζονται τα προϊόντα </a:t>
            </a:r>
            <a:r>
              <a:rPr lang="en-US" altLang="en-US">
                <a:latin typeface="Arial" panose="020B0604020202020204" pitchFamily="34" charset="0"/>
              </a:rPr>
              <a:t>PCR</a:t>
            </a:r>
            <a:r>
              <a:rPr lang="el-GR" altLang="en-US">
                <a:latin typeface="Arial" panose="020B0604020202020204" pitchFamily="34" charset="0"/>
              </a:rPr>
              <a:t> που προκύπτουν από τον πολλαπλασιασμό της περιοχής </a:t>
            </a:r>
            <a:r>
              <a:rPr lang="en-US" altLang="en-US">
                <a:latin typeface="Arial" panose="020B0604020202020204" pitchFamily="34" charset="0"/>
              </a:rPr>
              <a:t>DR</a:t>
            </a:r>
            <a:r>
              <a:rPr lang="el-GR" altLang="en-US">
                <a:latin typeface="Arial" panose="020B0604020202020204" pitchFamily="34" charset="0"/>
              </a:rPr>
              <a:t>. Οι μεταλλάξεις της περιοχής οδηγούν στην απώλεια </a:t>
            </a:r>
            <a:r>
              <a:rPr lang="en-US" altLang="en-US">
                <a:latin typeface="Arial" panose="020B0604020202020204" pitchFamily="34" charset="0"/>
              </a:rPr>
              <a:t>DRs</a:t>
            </a:r>
            <a:r>
              <a:rPr lang="el-GR" altLang="en-US">
                <a:latin typeface="Arial" panose="020B0604020202020204" pitchFamily="34" charset="0"/>
              </a:rPr>
              <a:t>, άρα και των παρεμβαλλόμενων περιοχών. Έτσι διάφορα στελέχη μπορεί να εμφανίζουν διαφορετικό </a:t>
            </a:r>
            <a:r>
              <a:rPr lang="en-US" altLang="en-US">
                <a:latin typeface="Arial" panose="020B0604020202020204" pitchFamily="34" charset="0"/>
              </a:rPr>
              <a:t>pattern</a:t>
            </a:r>
            <a:r>
              <a:rPr lang="el-GR" altLang="en-US">
                <a:latin typeface="Arial" panose="020B0604020202020204" pitchFamily="34" charset="0"/>
              </a:rPr>
              <a:t> υβριδισμού, το οποίο εύκολα περιγράφεται με το δυαδικό σύστημα (ΝΑΙ/ΟΧΙ) ή τελικά με το οκταδικό σύστημα. Η μετατροπή αυτή βοηθά στην ανάλυση &amp; σύγκριση των στελεχών ακόμη και  μεταξύ διαφορετικών εργαστήριων.  Η διαδικασία ονομάζεται Spoligotyping (Spacer Oligonucleotide typing). Ο ρυθμός μεταλλαξογένεσης είναι μικρός, μια κάθε 25 χρόνια και γι αυτό ο </a:t>
            </a:r>
            <a:r>
              <a:rPr lang="en-US" altLang="en-US">
                <a:latin typeface="Arial" panose="020B0604020202020204" pitchFamily="34" charset="0"/>
              </a:rPr>
              <a:t>marker</a:t>
            </a:r>
            <a:r>
              <a:rPr lang="el-GR" altLang="en-US">
                <a:latin typeface="Arial" panose="020B0604020202020204" pitchFamily="34" charset="0"/>
              </a:rPr>
              <a:t> αυτός επιτρέπει τον πιο αδρό διαχωρισμό και θεωρείται κατάλληλος για την κατάταξη των στελεχών των μυκοβακτηριδίων σε μεγάλες εξελικτικές οικογένειες και υπό-οικογένειες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84C8486C-2006-F015-DA2C-02338C652AED}"/>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a:p>
        </p:txBody>
      </p:sp>
      <p:sp>
        <p:nvSpPr>
          <p:cNvPr id="17817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a:t>Κάντε κλικ για επεξεργασία του τίτλου</a:t>
            </a:r>
          </a:p>
        </p:txBody>
      </p:sp>
      <p:sp>
        <p:nvSpPr>
          <p:cNvPr id="17817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3" name="Rectangle 5">
            <a:extLst>
              <a:ext uri="{FF2B5EF4-FFF2-40B4-BE49-F238E27FC236}">
                <a16:creationId xmlns:a16="http://schemas.microsoft.com/office/drawing/2014/main" id="{C229258C-B38B-C1AD-DF94-CF9E9D650916}"/>
              </a:ext>
            </a:extLst>
          </p:cNvPr>
          <p:cNvSpPr>
            <a:spLocks noGrp="1" noChangeArrowheads="1"/>
          </p:cNvSpPr>
          <p:nvPr>
            <p:ph type="ftr" sz="quarter" idx="10"/>
          </p:nvPr>
        </p:nvSpPr>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5994023A-8E22-6034-64A1-394425D65B29}"/>
              </a:ext>
            </a:extLst>
          </p:cNvPr>
          <p:cNvSpPr>
            <a:spLocks noGrp="1" noChangeArrowheads="1"/>
          </p:cNvSpPr>
          <p:nvPr>
            <p:ph type="sldNum" sz="quarter" idx="11"/>
          </p:nvPr>
        </p:nvSpPr>
        <p:spPr/>
        <p:txBody>
          <a:bodyPr/>
          <a:lstStyle>
            <a:lvl1pPr>
              <a:defRPr/>
            </a:lvl1pPr>
          </a:lstStyle>
          <a:p>
            <a:fld id="{AD839AE5-67D1-4766-9064-4F9ED33B4ACA}" type="slidenum">
              <a:rPr lang="el-GR" altLang="en-US"/>
              <a:pPr/>
              <a:t>‹#›</a:t>
            </a:fld>
            <a:endParaRPr lang="el-GR" altLang="en-US"/>
          </a:p>
        </p:txBody>
      </p:sp>
      <p:sp>
        <p:nvSpPr>
          <p:cNvPr id="5" name="Rectangle 7">
            <a:extLst>
              <a:ext uri="{FF2B5EF4-FFF2-40B4-BE49-F238E27FC236}">
                <a16:creationId xmlns:a16="http://schemas.microsoft.com/office/drawing/2014/main" id="{D099430F-661A-07A9-6294-CA6B9D0EB5E7}"/>
              </a:ext>
            </a:extLst>
          </p:cNvPr>
          <p:cNvSpPr>
            <a:spLocks noGrp="1" noChangeArrowheads="1"/>
          </p:cNvSpPr>
          <p:nvPr>
            <p:ph type="dt"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51271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C1F6895B-8A03-F6AD-A64D-793CB1B7C65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9A655301-38BD-CF23-F723-1DE227550AE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84888C1D-BA89-4693-A248-1854856FD7A4}"/>
              </a:ext>
            </a:extLst>
          </p:cNvPr>
          <p:cNvSpPr>
            <a:spLocks noGrp="1" noChangeArrowheads="1"/>
          </p:cNvSpPr>
          <p:nvPr>
            <p:ph type="sldNum" sz="quarter" idx="12"/>
          </p:nvPr>
        </p:nvSpPr>
        <p:spPr>
          <a:ln/>
        </p:spPr>
        <p:txBody>
          <a:bodyPr/>
          <a:lstStyle>
            <a:lvl1pPr>
              <a:defRPr/>
            </a:lvl1pPr>
          </a:lstStyle>
          <a:p>
            <a:fld id="{330FD0B2-5064-423D-86A1-214065D2CE21}" type="slidenum">
              <a:rPr lang="el-GR" altLang="en-US"/>
              <a:pPr/>
              <a:t>‹#›</a:t>
            </a:fld>
            <a:endParaRPr lang="el-GR" altLang="en-US"/>
          </a:p>
        </p:txBody>
      </p:sp>
    </p:spTree>
    <p:extLst>
      <p:ext uri="{BB962C8B-B14F-4D97-AF65-F5344CB8AC3E}">
        <p14:creationId xmlns:p14="http://schemas.microsoft.com/office/powerpoint/2010/main" val="15159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934C342D-02A7-125F-16CC-FCB5B173F579}"/>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17E44254-52A9-613D-8B32-B738204A82FA}"/>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C84565E6-0159-F2E8-7D9E-973CDC0CCBCF}"/>
              </a:ext>
            </a:extLst>
          </p:cNvPr>
          <p:cNvSpPr>
            <a:spLocks noGrp="1" noChangeArrowheads="1"/>
          </p:cNvSpPr>
          <p:nvPr>
            <p:ph type="sldNum" sz="quarter" idx="12"/>
          </p:nvPr>
        </p:nvSpPr>
        <p:spPr>
          <a:ln/>
        </p:spPr>
        <p:txBody>
          <a:bodyPr/>
          <a:lstStyle>
            <a:lvl1pPr>
              <a:defRPr/>
            </a:lvl1pPr>
          </a:lstStyle>
          <a:p>
            <a:fld id="{04BDEE35-C8B1-4C3B-A0EE-CE4D9C9BF376}" type="slidenum">
              <a:rPr lang="el-GR" altLang="en-US"/>
              <a:pPr/>
              <a:t>‹#›</a:t>
            </a:fld>
            <a:endParaRPr lang="el-GR" altLang="en-US"/>
          </a:p>
        </p:txBody>
      </p:sp>
    </p:spTree>
    <p:extLst>
      <p:ext uri="{BB962C8B-B14F-4D97-AF65-F5344CB8AC3E}">
        <p14:creationId xmlns:p14="http://schemas.microsoft.com/office/powerpoint/2010/main" val="30567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905000"/>
            <a:ext cx="8229600" cy="4114800"/>
          </a:xfrm>
        </p:spPr>
        <p:txBody>
          <a:bodyPr/>
          <a:lstStyle/>
          <a:p>
            <a:pPr lvl="0"/>
            <a:endParaRPr lang="el-GR" noProof="0"/>
          </a:p>
        </p:txBody>
      </p:sp>
      <p:sp>
        <p:nvSpPr>
          <p:cNvPr id="4" name="Rectangle 4">
            <a:extLst>
              <a:ext uri="{FF2B5EF4-FFF2-40B4-BE49-F238E27FC236}">
                <a16:creationId xmlns:a16="http://schemas.microsoft.com/office/drawing/2014/main" id="{02DBF68C-22B4-3A72-C87B-B3B279A4774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36404308-9509-EA0E-0CC9-9969FC33441C}"/>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A09706C0-0EB3-C8B3-1ADD-25C9515AFF41}"/>
              </a:ext>
            </a:extLst>
          </p:cNvPr>
          <p:cNvSpPr>
            <a:spLocks noGrp="1" noChangeArrowheads="1"/>
          </p:cNvSpPr>
          <p:nvPr>
            <p:ph type="sldNum" sz="quarter" idx="12"/>
          </p:nvPr>
        </p:nvSpPr>
        <p:spPr>
          <a:ln/>
        </p:spPr>
        <p:txBody>
          <a:bodyPr/>
          <a:lstStyle>
            <a:lvl1pPr>
              <a:defRPr/>
            </a:lvl1pPr>
          </a:lstStyle>
          <a:p>
            <a:fld id="{655FDB93-FC27-4EEF-9A83-E53C48C5901F}" type="slidenum">
              <a:rPr lang="el-GR" altLang="en-US"/>
              <a:pPr/>
              <a:t>‹#›</a:t>
            </a:fld>
            <a:endParaRPr lang="el-GR" altLang="en-US"/>
          </a:p>
        </p:txBody>
      </p:sp>
    </p:spTree>
    <p:extLst>
      <p:ext uri="{BB962C8B-B14F-4D97-AF65-F5344CB8AC3E}">
        <p14:creationId xmlns:p14="http://schemas.microsoft.com/office/powerpoint/2010/main" val="425602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905000"/>
            <a:ext cx="40386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905000"/>
            <a:ext cx="40386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4038600"/>
            <a:ext cx="40386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a:extLst>
              <a:ext uri="{FF2B5EF4-FFF2-40B4-BE49-F238E27FC236}">
                <a16:creationId xmlns:a16="http://schemas.microsoft.com/office/drawing/2014/main" id="{396FD701-ADE7-85A3-F2F7-0A6D4DF5531C}"/>
              </a:ext>
            </a:extLst>
          </p:cNvPr>
          <p:cNvSpPr>
            <a:spLocks noGrp="1" noChangeArrowheads="1"/>
          </p:cNvSpPr>
          <p:nvPr>
            <p:ph type="dt" sz="half" idx="10"/>
          </p:nvPr>
        </p:nvSpPr>
        <p:spPr>
          <a:ln/>
        </p:spPr>
        <p:txBody>
          <a:bodyPr/>
          <a:lstStyle>
            <a:lvl1pPr>
              <a:defRPr/>
            </a:lvl1pPr>
          </a:lstStyle>
          <a:p>
            <a:pPr>
              <a:defRPr/>
            </a:pPr>
            <a:endParaRPr lang="el-GR"/>
          </a:p>
        </p:txBody>
      </p:sp>
      <p:sp>
        <p:nvSpPr>
          <p:cNvPr id="7" name="Rectangle 5">
            <a:extLst>
              <a:ext uri="{FF2B5EF4-FFF2-40B4-BE49-F238E27FC236}">
                <a16:creationId xmlns:a16="http://schemas.microsoft.com/office/drawing/2014/main" id="{4162EED8-5AFD-5442-E4BD-5D81A993E6B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8" name="Rectangle 6">
            <a:extLst>
              <a:ext uri="{FF2B5EF4-FFF2-40B4-BE49-F238E27FC236}">
                <a16:creationId xmlns:a16="http://schemas.microsoft.com/office/drawing/2014/main" id="{E5C46A12-A28A-4D3E-566B-4B4666C9CF6B}"/>
              </a:ext>
            </a:extLst>
          </p:cNvPr>
          <p:cNvSpPr>
            <a:spLocks noGrp="1" noChangeArrowheads="1"/>
          </p:cNvSpPr>
          <p:nvPr>
            <p:ph type="sldNum" sz="quarter" idx="12"/>
          </p:nvPr>
        </p:nvSpPr>
        <p:spPr>
          <a:ln/>
        </p:spPr>
        <p:txBody>
          <a:bodyPr/>
          <a:lstStyle>
            <a:lvl1pPr>
              <a:defRPr/>
            </a:lvl1pPr>
          </a:lstStyle>
          <a:p>
            <a:fld id="{95FF62A8-5579-4AB2-9CE9-091A71FA1E3E}" type="slidenum">
              <a:rPr lang="el-GR" altLang="en-US"/>
              <a:pPr/>
              <a:t>‹#›</a:t>
            </a:fld>
            <a:endParaRPr lang="el-GR" altLang="en-US"/>
          </a:p>
        </p:txBody>
      </p:sp>
    </p:spTree>
    <p:extLst>
      <p:ext uri="{BB962C8B-B14F-4D97-AF65-F5344CB8AC3E}">
        <p14:creationId xmlns:p14="http://schemas.microsoft.com/office/powerpoint/2010/main" val="40392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0717367A-3890-EE1F-3746-48C8D25190BB}"/>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6CB2EA9D-5093-F4EE-3A4C-A0FB5FCD089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C64FE83C-7FF2-D1AB-1174-0718DEC43B92}"/>
              </a:ext>
            </a:extLst>
          </p:cNvPr>
          <p:cNvSpPr>
            <a:spLocks noGrp="1" noChangeArrowheads="1"/>
          </p:cNvSpPr>
          <p:nvPr>
            <p:ph type="sldNum" sz="quarter" idx="12"/>
          </p:nvPr>
        </p:nvSpPr>
        <p:spPr>
          <a:ln/>
        </p:spPr>
        <p:txBody>
          <a:bodyPr/>
          <a:lstStyle>
            <a:lvl1pPr>
              <a:defRPr/>
            </a:lvl1pPr>
          </a:lstStyle>
          <a:p>
            <a:fld id="{5277E97D-FF00-4D3E-BD09-58D5EE269403}" type="slidenum">
              <a:rPr lang="el-GR" altLang="en-US"/>
              <a:pPr/>
              <a:t>‹#›</a:t>
            </a:fld>
            <a:endParaRPr lang="el-GR" altLang="en-US"/>
          </a:p>
        </p:txBody>
      </p:sp>
    </p:spTree>
    <p:extLst>
      <p:ext uri="{BB962C8B-B14F-4D97-AF65-F5344CB8AC3E}">
        <p14:creationId xmlns:p14="http://schemas.microsoft.com/office/powerpoint/2010/main" val="258073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7D8D38E4-9EDE-35F1-C6C9-955E1FB329F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AC8BB8CB-7BB9-43B6-6121-A662665CD9A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7E0D7B49-15B5-BE96-0CC0-03AEFD023075}"/>
              </a:ext>
            </a:extLst>
          </p:cNvPr>
          <p:cNvSpPr>
            <a:spLocks noGrp="1" noChangeArrowheads="1"/>
          </p:cNvSpPr>
          <p:nvPr>
            <p:ph type="sldNum" sz="quarter" idx="12"/>
          </p:nvPr>
        </p:nvSpPr>
        <p:spPr>
          <a:ln/>
        </p:spPr>
        <p:txBody>
          <a:bodyPr/>
          <a:lstStyle>
            <a:lvl1pPr>
              <a:defRPr/>
            </a:lvl1pPr>
          </a:lstStyle>
          <a:p>
            <a:fld id="{ABA5AFD0-E015-4891-A0BB-6F14C83E1AFF}" type="slidenum">
              <a:rPr lang="el-GR" altLang="en-US"/>
              <a:pPr/>
              <a:t>‹#›</a:t>
            </a:fld>
            <a:endParaRPr lang="el-GR" altLang="en-US"/>
          </a:p>
        </p:txBody>
      </p:sp>
    </p:spTree>
    <p:extLst>
      <p:ext uri="{BB962C8B-B14F-4D97-AF65-F5344CB8AC3E}">
        <p14:creationId xmlns:p14="http://schemas.microsoft.com/office/powerpoint/2010/main" val="342759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79FCE87B-29C4-A720-37E2-1CFE1E8EB463}"/>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7DA599D4-A466-0894-CA4F-2391E9DFDAB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1E1A5DA4-C996-59AE-1080-789411CB927F}"/>
              </a:ext>
            </a:extLst>
          </p:cNvPr>
          <p:cNvSpPr>
            <a:spLocks noGrp="1" noChangeArrowheads="1"/>
          </p:cNvSpPr>
          <p:nvPr>
            <p:ph type="sldNum" sz="quarter" idx="12"/>
          </p:nvPr>
        </p:nvSpPr>
        <p:spPr>
          <a:ln/>
        </p:spPr>
        <p:txBody>
          <a:bodyPr/>
          <a:lstStyle>
            <a:lvl1pPr>
              <a:defRPr/>
            </a:lvl1pPr>
          </a:lstStyle>
          <a:p>
            <a:fld id="{EB1F5EE9-F1A0-49FB-B3E1-9AC35F1ECF10}" type="slidenum">
              <a:rPr lang="el-GR" altLang="en-US"/>
              <a:pPr/>
              <a:t>‹#›</a:t>
            </a:fld>
            <a:endParaRPr lang="el-GR" altLang="en-US"/>
          </a:p>
        </p:txBody>
      </p:sp>
    </p:spTree>
    <p:extLst>
      <p:ext uri="{BB962C8B-B14F-4D97-AF65-F5344CB8AC3E}">
        <p14:creationId xmlns:p14="http://schemas.microsoft.com/office/powerpoint/2010/main" val="283757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A943B397-5A1D-03A7-B589-E2DC56DB74A2}"/>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34DF2354-817F-F6EE-158C-B0B45EC044DC}"/>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
            <a:extLst>
              <a:ext uri="{FF2B5EF4-FFF2-40B4-BE49-F238E27FC236}">
                <a16:creationId xmlns:a16="http://schemas.microsoft.com/office/drawing/2014/main" id="{65E80F11-25E2-FD1F-70D0-6B529BD9740B}"/>
              </a:ext>
            </a:extLst>
          </p:cNvPr>
          <p:cNvSpPr>
            <a:spLocks noGrp="1" noChangeArrowheads="1"/>
          </p:cNvSpPr>
          <p:nvPr>
            <p:ph type="sldNum" sz="quarter" idx="12"/>
          </p:nvPr>
        </p:nvSpPr>
        <p:spPr>
          <a:ln/>
        </p:spPr>
        <p:txBody>
          <a:bodyPr/>
          <a:lstStyle>
            <a:lvl1pPr>
              <a:defRPr/>
            </a:lvl1pPr>
          </a:lstStyle>
          <a:p>
            <a:fld id="{CF8CD806-D236-4810-8738-9B867A3F1EE1}" type="slidenum">
              <a:rPr lang="el-GR" altLang="en-US"/>
              <a:pPr/>
              <a:t>‹#›</a:t>
            </a:fld>
            <a:endParaRPr lang="el-GR" altLang="en-US"/>
          </a:p>
        </p:txBody>
      </p:sp>
    </p:spTree>
    <p:extLst>
      <p:ext uri="{BB962C8B-B14F-4D97-AF65-F5344CB8AC3E}">
        <p14:creationId xmlns:p14="http://schemas.microsoft.com/office/powerpoint/2010/main" val="377662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FD3CB03C-493A-D6C2-8808-49CB54C748A7}"/>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267E66AF-62E1-3743-E917-77CFF90FEB5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2F0B2E79-8988-67B0-1B2F-51B8162784EC}"/>
              </a:ext>
            </a:extLst>
          </p:cNvPr>
          <p:cNvSpPr>
            <a:spLocks noGrp="1" noChangeArrowheads="1"/>
          </p:cNvSpPr>
          <p:nvPr>
            <p:ph type="sldNum" sz="quarter" idx="12"/>
          </p:nvPr>
        </p:nvSpPr>
        <p:spPr>
          <a:ln/>
        </p:spPr>
        <p:txBody>
          <a:bodyPr/>
          <a:lstStyle>
            <a:lvl1pPr>
              <a:defRPr/>
            </a:lvl1pPr>
          </a:lstStyle>
          <a:p>
            <a:fld id="{336F8A9C-1CD4-4ED5-BF82-A3C715F0B091}" type="slidenum">
              <a:rPr lang="el-GR" altLang="en-US"/>
              <a:pPr/>
              <a:t>‹#›</a:t>
            </a:fld>
            <a:endParaRPr lang="el-GR" altLang="en-US"/>
          </a:p>
        </p:txBody>
      </p:sp>
    </p:spTree>
    <p:extLst>
      <p:ext uri="{BB962C8B-B14F-4D97-AF65-F5344CB8AC3E}">
        <p14:creationId xmlns:p14="http://schemas.microsoft.com/office/powerpoint/2010/main" val="53230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B6C559-EFB3-4A88-D568-55D4CCF0D30C}"/>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A8D2041B-2DD5-1373-76BB-40A073684ED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E37E880D-F7CF-B360-58E8-11937F9431C3}"/>
              </a:ext>
            </a:extLst>
          </p:cNvPr>
          <p:cNvSpPr>
            <a:spLocks noGrp="1" noChangeArrowheads="1"/>
          </p:cNvSpPr>
          <p:nvPr>
            <p:ph type="sldNum" sz="quarter" idx="12"/>
          </p:nvPr>
        </p:nvSpPr>
        <p:spPr>
          <a:ln/>
        </p:spPr>
        <p:txBody>
          <a:bodyPr/>
          <a:lstStyle>
            <a:lvl1pPr>
              <a:defRPr/>
            </a:lvl1pPr>
          </a:lstStyle>
          <a:p>
            <a:fld id="{F4A9157B-A0AE-4D86-AA4F-63C682B87E58}" type="slidenum">
              <a:rPr lang="el-GR" altLang="en-US"/>
              <a:pPr/>
              <a:t>‹#›</a:t>
            </a:fld>
            <a:endParaRPr lang="el-GR" altLang="en-US"/>
          </a:p>
        </p:txBody>
      </p:sp>
    </p:spTree>
    <p:extLst>
      <p:ext uri="{BB962C8B-B14F-4D97-AF65-F5344CB8AC3E}">
        <p14:creationId xmlns:p14="http://schemas.microsoft.com/office/powerpoint/2010/main" val="18814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7920EC85-1470-4649-5685-51F132614AD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9FC7A1C6-1696-08A5-EBEB-1A0A4CBCA722}"/>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CF2E2D3B-82E6-6663-B39B-113AC0F38BE0}"/>
              </a:ext>
            </a:extLst>
          </p:cNvPr>
          <p:cNvSpPr>
            <a:spLocks noGrp="1" noChangeArrowheads="1"/>
          </p:cNvSpPr>
          <p:nvPr>
            <p:ph type="sldNum" sz="quarter" idx="12"/>
          </p:nvPr>
        </p:nvSpPr>
        <p:spPr>
          <a:ln/>
        </p:spPr>
        <p:txBody>
          <a:bodyPr/>
          <a:lstStyle>
            <a:lvl1pPr>
              <a:defRPr/>
            </a:lvl1pPr>
          </a:lstStyle>
          <a:p>
            <a:fld id="{7460EF5F-4844-4862-B160-973C7886AACE}" type="slidenum">
              <a:rPr lang="el-GR" altLang="en-US"/>
              <a:pPr/>
              <a:t>‹#›</a:t>
            </a:fld>
            <a:endParaRPr lang="el-GR" altLang="en-US"/>
          </a:p>
        </p:txBody>
      </p:sp>
    </p:spTree>
    <p:extLst>
      <p:ext uri="{BB962C8B-B14F-4D97-AF65-F5344CB8AC3E}">
        <p14:creationId xmlns:p14="http://schemas.microsoft.com/office/powerpoint/2010/main" val="426532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430EC257-71ED-688A-82B8-23371EC0C41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BE5C26FA-D881-7B79-170D-384FC1617B5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36BEE4FF-1A1D-9B0A-2F44-51C20D42BC8C}"/>
              </a:ext>
            </a:extLst>
          </p:cNvPr>
          <p:cNvSpPr>
            <a:spLocks noGrp="1" noChangeArrowheads="1"/>
          </p:cNvSpPr>
          <p:nvPr>
            <p:ph type="sldNum" sz="quarter" idx="12"/>
          </p:nvPr>
        </p:nvSpPr>
        <p:spPr>
          <a:ln/>
        </p:spPr>
        <p:txBody>
          <a:bodyPr/>
          <a:lstStyle>
            <a:lvl1pPr>
              <a:defRPr/>
            </a:lvl1pPr>
          </a:lstStyle>
          <a:p>
            <a:fld id="{75510BE9-3B32-4DCA-94DF-F1CDF214FC8A}" type="slidenum">
              <a:rPr lang="el-GR" altLang="en-US"/>
              <a:pPr/>
              <a:t>‹#›</a:t>
            </a:fld>
            <a:endParaRPr lang="el-GR" altLang="en-US"/>
          </a:p>
        </p:txBody>
      </p:sp>
    </p:spTree>
    <p:extLst>
      <p:ext uri="{BB962C8B-B14F-4D97-AF65-F5344CB8AC3E}">
        <p14:creationId xmlns:p14="http://schemas.microsoft.com/office/powerpoint/2010/main" val="30806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DAE2"/>
        </a:solidFill>
        <a:effectLst/>
      </p:bgPr>
    </p:bg>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4943B95E-59DC-A907-F3D8-44D97E45B340}"/>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177155" name="Rectangle 3">
            <a:extLst>
              <a:ext uri="{FF2B5EF4-FFF2-40B4-BE49-F238E27FC236}">
                <a16:creationId xmlns:a16="http://schemas.microsoft.com/office/drawing/2014/main" id="{CBAB4415-D391-A1A9-FACA-10D89A3342D5}"/>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77156" name="Rectangle 4">
            <a:extLst>
              <a:ext uri="{FF2B5EF4-FFF2-40B4-BE49-F238E27FC236}">
                <a16:creationId xmlns:a16="http://schemas.microsoft.com/office/drawing/2014/main" id="{08C7DB68-79FA-859A-9506-5E89135E5A6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a:p>
        </p:txBody>
      </p:sp>
      <p:sp>
        <p:nvSpPr>
          <p:cNvPr id="177157" name="Rectangle 5">
            <a:extLst>
              <a:ext uri="{FF2B5EF4-FFF2-40B4-BE49-F238E27FC236}">
                <a16:creationId xmlns:a16="http://schemas.microsoft.com/office/drawing/2014/main" id="{947D5DDC-B0F5-1318-AB59-CB847A35329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a:p>
        </p:txBody>
      </p:sp>
      <p:sp>
        <p:nvSpPr>
          <p:cNvPr id="177158" name="Rectangle 6">
            <a:extLst>
              <a:ext uri="{FF2B5EF4-FFF2-40B4-BE49-F238E27FC236}">
                <a16:creationId xmlns:a16="http://schemas.microsoft.com/office/drawing/2014/main" id="{41C990D1-F873-A77F-00B1-07062FF3954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6884B528-8BEE-4071-B776-5305084C1FD7}" type="slidenum">
              <a:rPr lang="el-GR" altLang="en-US"/>
              <a:pPr/>
              <a:t>‹#›</a:t>
            </a:fld>
            <a:endParaRPr lang="el-GR" altLang="en-US"/>
          </a:p>
        </p:txBody>
      </p:sp>
    </p:spTree>
  </p:cSld>
  <p:clrMap bg1="dk2" tx1="lt1" bg2="dk1" tx2="lt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CC1B6FEC-F4EE-ED7B-8B11-C49F3F2D529B}"/>
              </a:ext>
            </a:extLst>
          </p:cNvPr>
          <p:cNvSpPr>
            <a:spLocks noGrp="1" noChangeArrowheads="1"/>
          </p:cNvSpPr>
          <p:nvPr>
            <p:ph type="title"/>
          </p:nvPr>
        </p:nvSpPr>
        <p:spPr>
          <a:xfrm>
            <a:off x="323850" y="549275"/>
            <a:ext cx="8569325" cy="5256213"/>
          </a:xfrm>
        </p:spPr>
        <p:txBody>
          <a:bodyPr/>
          <a:lstStyle/>
          <a:p>
            <a:pPr algn="ctr" eaLnBrk="1" hangingPunct="1">
              <a:defRPr/>
            </a:pPr>
            <a:r>
              <a:rPr lang="en-US" sz="4000" b="1">
                <a:solidFill>
                  <a:schemeClr val="bg1"/>
                </a:solidFill>
              </a:rPr>
              <a:t>Molecular Epidemiology of Tuberculosis</a:t>
            </a:r>
            <a:br>
              <a:rPr lang="el-GR" sz="4000" b="1">
                <a:solidFill>
                  <a:schemeClr val="bg1"/>
                </a:solidFill>
                <a:effectLst/>
              </a:rPr>
            </a:br>
            <a:br>
              <a:rPr lang="en-US" sz="4000" b="1">
                <a:solidFill>
                  <a:srgbClr val="FF3300"/>
                </a:solidFill>
                <a:effectLst/>
              </a:rPr>
            </a:br>
            <a:br>
              <a:rPr lang="en-US" sz="4000" b="1">
                <a:solidFill>
                  <a:srgbClr val="FF3300"/>
                </a:solidFill>
                <a:effectLst/>
              </a:rPr>
            </a:br>
            <a:r>
              <a:rPr lang="el-GR" sz="4000" b="1">
                <a:solidFill>
                  <a:srgbClr val="FF3300"/>
                </a:solidFill>
                <a:effectLst/>
              </a:rPr>
              <a:t> </a:t>
            </a:r>
            <a:r>
              <a:rPr lang="en-US" sz="2000" b="1">
                <a:solidFill>
                  <a:srgbClr val="990000"/>
                </a:solidFill>
                <a:effectLst/>
              </a:rPr>
              <a:t>P. Ioannidis, PhD</a:t>
            </a:r>
            <a:br>
              <a:rPr lang="en-US" sz="2000" b="1">
                <a:solidFill>
                  <a:srgbClr val="990000"/>
                </a:solidFill>
                <a:effectLst/>
              </a:rPr>
            </a:br>
            <a:r>
              <a:rPr lang="el-GR" sz="2000" b="1">
                <a:solidFill>
                  <a:srgbClr val="990000"/>
                </a:solidFill>
                <a:effectLst/>
              </a:rPr>
              <a:t>National Reference Laboratory for Mycobacteria (</a:t>
            </a:r>
            <a:r>
              <a:rPr lang="el-GR" sz="2000" b="1" i="1">
                <a:solidFill>
                  <a:srgbClr val="990000"/>
                </a:solidFill>
                <a:effectLst/>
              </a:rPr>
              <a:t>NRLM</a:t>
            </a:r>
            <a:r>
              <a:rPr lang="el-GR" sz="2000" b="1">
                <a:solidFill>
                  <a:srgbClr val="990000"/>
                </a:solidFill>
                <a:effectLst/>
              </a:rPr>
              <a:t>),</a:t>
            </a:r>
            <a:br>
              <a:rPr lang="el-GR" sz="2000" b="1">
                <a:solidFill>
                  <a:srgbClr val="990000"/>
                </a:solidFill>
                <a:effectLst/>
              </a:rPr>
            </a:br>
            <a:r>
              <a:rPr lang="el-GR" sz="2000" b="1" i="1">
                <a:solidFill>
                  <a:srgbClr val="990000"/>
                </a:solidFill>
                <a:effectLst/>
              </a:rPr>
              <a:t>Sotiria</a:t>
            </a:r>
            <a:r>
              <a:rPr lang="el-GR" sz="2000" b="1">
                <a:solidFill>
                  <a:srgbClr val="990000"/>
                </a:solidFill>
                <a:effectLst/>
              </a:rPr>
              <a:t> Chest Diseases Hospital</a:t>
            </a:r>
            <a:r>
              <a:rPr lang="el-GR" sz="2000">
                <a:solidFill>
                  <a:srgbClr val="990000"/>
                </a:solidFill>
                <a:effectLst/>
              </a:rPr>
              <a:t> </a:t>
            </a:r>
            <a:br>
              <a:rPr lang="el-GR" sz="2000">
                <a:solidFill>
                  <a:srgbClr val="990000"/>
                </a:solidFill>
                <a:effectLst/>
              </a:rPr>
            </a:br>
            <a:endParaRPr lang="el-GR" sz="2000">
              <a:solidFill>
                <a:srgbClr val="990000"/>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68922DD5-AF9A-3E80-84F0-CDD65883B9EE}"/>
              </a:ext>
            </a:extLst>
          </p:cNvPr>
          <p:cNvSpPr>
            <a:spLocks noGrp="1" noChangeArrowheads="1"/>
          </p:cNvSpPr>
          <p:nvPr>
            <p:ph type="title"/>
          </p:nvPr>
        </p:nvSpPr>
        <p:spPr>
          <a:xfrm>
            <a:off x="5435600" y="292100"/>
            <a:ext cx="3708400" cy="4073525"/>
          </a:xfrm>
        </p:spPr>
        <p:txBody>
          <a:bodyPr/>
          <a:lstStyle/>
          <a:p>
            <a:pPr eaLnBrk="1" hangingPunct="1">
              <a:defRPr/>
            </a:pPr>
            <a:r>
              <a:rPr lang="en-US" sz="2400" b="1">
                <a:solidFill>
                  <a:srgbClr val="C80000"/>
                </a:solidFill>
              </a:rPr>
              <a:t>MIRU-VNTR*</a:t>
            </a:r>
            <a:r>
              <a:rPr lang="el-GR" sz="2400" b="1">
                <a:solidFill>
                  <a:srgbClr val="C80000"/>
                </a:solidFill>
              </a:rPr>
              <a:t> </a:t>
            </a:r>
            <a:r>
              <a:rPr lang="en-US" sz="2400" b="1">
                <a:solidFill>
                  <a:srgbClr val="C80000"/>
                </a:solidFill>
              </a:rPr>
              <a:t>Typing</a:t>
            </a:r>
            <a:br>
              <a:rPr lang="en-US" sz="2400" b="1">
                <a:solidFill>
                  <a:srgbClr val="C80000"/>
                </a:solidFill>
              </a:rPr>
            </a:br>
            <a:br>
              <a:rPr lang="en-US" sz="2400"/>
            </a:br>
            <a:r>
              <a:rPr lang="en-US" sz="2400">
                <a:solidFill>
                  <a:schemeClr val="bg1"/>
                </a:solidFill>
              </a:rPr>
              <a:t>Analyses genomic loci where short nucleotide sequences are</a:t>
            </a:r>
            <a:r>
              <a:rPr lang="el-GR" sz="2400">
                <a:solidFill>
                  <a:schemeClr val="bg1"/>
                </a:solidFill>
              </a:rPr>
              <a:t> organized as</a:t>
            </a:r>
            <a:r>
              <a:rPr lang="en-US" sz="2400">
                <a:solidFill>
                  <a:schemeClr val="bg1"/>
                </a:solidFill>
              </a:rPr>
              <a:t> tandem repeats</a:t>
            </a:r>
            <a:br>
              <a:rPr lang="en-US" sz="2400">
                <a:solidFill>
                  <a:schemeClr val="bg1"/>
                </a:solidFill>
              </a:rPr>
            </a:br>
            <a:br>
              <a:rPr lang="en-US" sz="2400">
                <a:solidFill>
                  <a:schemeClr val="bg1"/>
                </a:solidFill>
              </a:rPr>
            </a:br>
            <a:r>
              <a:rPr lang="en-US" sz="1800">
                <a:solidFill>
                  <a:srgbClr val="C80000"/>
                </a:solidFill>
                <a:effectLst/>
              </a:rPr>
              <a:t>*</a:t>
            </a:r>
            <a:r>
              <a:rPr lang="el-GR" sz="1800" b="1">
                <a:solidFill>
                  <a:srgbClr val="C80000"/>
                </a:solidFill>
                <a:effectLst/>
                <a:latin typeface="Arial" charset="0"/>
              </a:rPr>
              <a:t>Mycobacterial Interspersed Repetitive Units</a:t>
            </a:r>
            <a:r>
              <a:rPr lang="en-US" sz="1800" b="1">
                <a:solidFill>
                  <a:srgbClr val="C80000"/>
                </a:solidFill>
                <a:effectLst/>
                <a:latin typeface="Arial" charset="0"/>
              </a:rPr>
              <a:t>-</a:t>
            </a:r>
            <a:r>
              <a:rPr lang="el-GR" sz="1800" b="1">
                <a:solidFill>
                  <a:srgbClr val="C80000"/>
                </a:solidFill>
                <a:effectLst/>
                <a:latin typeface="Arial" charset="0"/>
              </a:rPr>
              <a:t>Variable Number of Tandem Repeats</a:t>
            </a:r>
          </a:p>
        </p:txBody>
      </p:sp>
      <p:pic>
        <p:nvPicPr>
          <p:cNvPr id="12291" name="Picture 3">
            <a:extLst>
              <a:ext uri="{FF2B5EF4-FFF2-40B4-BE49-F238E27FC236}">
                <a16:creationId xmlns:a16="http://schemas.microsoft.com/office/drawing/2014/main" id="{0A1A43AE-A068-C542-464B-9B70FBBFE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35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id="{CFD622DE-28DA-756C-AB45-1004B8FFD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519738"/>
            <a:ext cx="44958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a:extLst>
              <a:ext uri="{FF2B5EF4-FFF2-40B4-BE49-F238E27FC236}">
                <a16:creationId xmlns:a16="http://schemas.microsoft.com/office/drawing/2014/main" id="{80D36270-DB52-EA4C-64D0-EFD1216545C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10</a:t>
            </a:r>
            <a:endParaRPr lang="el-GR"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B99E1B36-6491-A765-244E-BD54A365F6F0}"/>
              </a:ext>
            </a:extLst>
          </p:cNvPr>
          <p:cNvSpPr>
            <a:spLocks noGrp="1" noChangeArrowheads="1"/>
          </p:cNvSpPr>
          <p:nvPr>
            <p:ph type="body" idx="1"/>
          </p:nvPr>
        </p:nvSpPr>
        <p:spPr>
          <a:xfrm>
            <a:off x="0" y="692150"/>
            <a:ext cx="4140200" cy="5976938"/>
          </a:xfrm>
          <a:solidFill>
            <a:srgbClr val="CDD1D1"/>
          </a:solidFill>
        </p:spPr>
        <p:txBody>
          <a:bodyPr/>
          <a:lstStyle/>
          <a:p>
            <a:pPr marL="381000" indent="-381000" eaLnBrk="1" hangingPunct="1">
              <a:lnSpc>
                <a:spcPct val="80000"/>
              </a:lnSpc>
              <a:buFontTx/>
              <a:buNone/>
              <a:defRPr/>
            </a:pPr>
            <a:r>
              <a:rPr lang="el-GR" sz="2000"/>
              <a:t> </a:t>
            </a:r>
            <a:endParaRPr lang="en-US" sz="2000"/>
          </a:p>
          <a:p>
            <a:pPr marL="381000" indent="-381000" eaLnBrk="1" hangingPunct="1">
              <a:lnSpc>
                <a:spcPct val="80000"/>
              </a:lnSpc>
              <a:defRPr/>
            </a:pPr>
            <a:r>
              <a:rPr lang="el-GR" sz="2000">
                <a:solidFill>
                  <a:schemeClr val="bg2"/>
                </a:solidFill>
                <a:effectLst/>
              </a:rPr>
              <a:t>DNA polymerase encounters the direct repeat during the replication process. </a:t>
            </a:r>
            <a:endParaRPr lang="en-US" sz="2000">
              <a:solidFill>
                <a:schemeClr val="bg2"/>
              </a:solidFill>
              <a:effectLst/>
            </a:endParaRPr>
          </a:p>
          <a:p>
            <a:pPr marL="381000" indent="-381000" eaLnBrk="1" hangingPunct="1">
              <a:lnSpc>
                <a:spcPct val="80000"/>
              </a:lnSpc>
              <a:buFontTx/>
              <a:buNone/>
              <a:defRPr/>
            </a:pPr>
            <a:endParaRPr lang="el-GR" sz="2000">
              <a:solidFill>
                <a:schemeClr val="bg2"/>
              </a:solidFill>
              <a:effectLst/>
            </a:endParaRPr>
          </a:p>
          <a:p>
            <a:pPr marL="381000" indent="-381000" eaLnBrk="1" hangingPunct="1">
              <a:lnSpc>
                <a:spcPct val="80000"/>
              </a:lnSpc>
              <a:defRPr/>
            </a:pPr>
            <a:r>
              <a:rPr lang="el-GR" sz="2000">
                <a:solidFill>
                  <a:schemeClr val="bg2"/>
                </a:solidFill>
                <a:effectLst/>
              </a:rPr>
              <a:t>The polymerase complex suspends replication and is temporarily released from the template strand. </a:t>
            </a:r>
            <a:endParaRPr lang="en-US" sz="2000">
              <a:solidFill>
                <a:schemeClr val="bg2"/>
              </a:solidFill>
              <a:effectLst/>
            </a:endParaRPr>
          </a:p>
          <a:p>
            <a:pPr marL="381000" indent="-381000" eaLnBrk="1" hangingPunct="1">
              <a:lnSpc>
                <a:spcPct val="80000"/>
              </a:lnSpc>
              <a:buFontTx/>
              <a:buNone/>
              <a:defRPr/>
            </a:pPr>
            <a:endParaRPr lang="el-GR" sz="2000">
              <a:solidFill>
                <a:schemeClr val="bg2"/>
              </a:solidFill>
              <a:effectLst/>
            </a:endParaRPr>
          </a:p>
          <a:p>
            <a:pPr marL="381000" indent="-381000" eaLnBrk="1" hangingPunct="1">
              <a:lnSpc>
                <a:spcPct val="80000"/>
              </a:lnSpc>
              <a:defRPr/>
            </a:pPr>
            <a:r>
              <a:rPr lang="el-GR" sz="2000">
                <a:solidFill>
                  <a:schemeClr val="bg2"/>
                </a:solidFill>
                <a:effectLst/>
              </a:rPr>
              <a:t>The newly synthesized strand then detaches from the template strand and pairs with another direct repeat upstream  </a:t>
            </a:r>
            <a:r>
              <a:rPr lang="en-US" sz="2000">
                <a:solidFill>
                  <a:schemeClr val="bg2"/>
                </a:solidFill>
                <a:effectLst/>
              </a:rPr>
              <a:t>or downstream</a:t>
            </a:r>
            <a:r>
              <a:rPr lang="el-GR" sz="2000">
                <a:solidFill>
                  <a:schemeClr val="bg2"/>
                </a:solidFill>
                <a:effectLst/>
              </a:rPr>
              <a:t>. </a:t>
            </a:r>
            <a:endParaRPr lang="en-US" sz="2000">
              <a:solidFill>
                <a:schemeClr val="bg2"/>
              </a:solidFill>
              <a:effectLst/>
            </a:endParaRPr>
          </a:p>
          <a:p>
            <a:pPr marL="381000" indent="-381000" eaLnBrk="1" hangingPunct="1">
              <a:lnSpc>
                <a:spcPct val="80000"/>
              </a:lnSpc>
              <a:buFontTx/>
              <a:buNone/>
              <a:defRPr/>
            </a:pPr>
            <a:endParaRPr lang="el-GR" sz="2000">
              <a:solidFill>
                <a:schemeClr val="bg2"/>
              </a:solidFill>
              <a:effectLst/>
            </a:endParaRPr>
          </a:p>
          <a:p>
            <a:pPr marL="381000" indent="-381000" eaLnBrk="1" hangingPunct="1">
              <a:lnSpc>
                <a:spcPct val="80000"/>
              </a:lnSpc>
              <a:defRPr/>
            </a:pPr>
            <a:r>
              <a:rPr lang="el-GR" sz="2000">
                <a:solidFill>
                  <a:schemeClr val="bg2"/>
                </a:solidFill>
                <a:effectLst/>
              </a:rPr>
              <a:t>DNA polymerase reassembles its position on the template strand and resumes normal replication</a:t>
            </a:r>
            <a:r>
              <a:rPr lang="en-US" sz="2000">
                <a:solidFill>
                  <a:schemeClr val="accent2"/>
                </a:solidFill>
                <a:effectLst/>
              </a:rPr>
              <a:t>.</a:t>
            </a:r>
            <a:r>
              <a:rPr lang="el-GR" sz="2000">
                <a:solidFill>
                  <a:schemeClr val="accent2"/>
                </a:solidFill>
                <a:effectLst/>
              </a:rPr>
              <a:t> </a:t>
            </a:r>
            <a:endParaRPr lang="en-US" sz="2000">
              <a:solidFill>
                <a:schemeClr val="accent2"/>
              </a:solidFill>
              <a:effectLst/>
            </a:endParaRPr>
          </a:p>
          <a:p>
            <a:pPr marL="381000" indent="-381000" eaLnBrk="1" hangingPunct="1">
              <a:lnSpc>
                <a:spcPct val="80000"/>
              </a:lnSpc>
              <a:buFontTx/>
              <a:buNone/>
              <a:defRPr/>
            </a:pPr>
            <a:endParaRPr lang="en-US" sz="2000">
              <a:solidFill>
                <a:schemeClr val="accent2"/>
              </a:solidFill>
              <a:effectLst/>
            </a:endParaRPr>
          </a:p>
          <a:p>
            <a:pPr marL="381000" indent="-381000" eaLnBrk="1" hangingPunct="1">
              <a:lnSpc>
                <a:spcPct val="80000"/>
              </a:lnSpc>
              <a:buFontTx/>
              <a:buNone/>
              <a:defRPr/>
            </a:pPr>
            <a:r>
              <a:rPr lang="en-US" sz="2000" b="1">
                <a:solidFill>
                  <a:schemeClr val="accent2"/>
                </a:solidFill>
              </a:rPr>
              <a:t>     </a:t>
            </a:r>
            <a:endParaRPr lang="el-GR" sz="2000" b="1">
              <a:solidFill>
                <a:srgbClr val="800000"/>
              </a:solidFill>
            </a:endParaRPr>
          </a:p>
        </p:txBody>
      </p:sp>
      <p:pic>
        <p:nvPicPr>
          <p:cNvPr id="13315" name="Picture 3" descr="Ch7F3">
            <a:extLst>
              <a:ext uri="{FF2B5EF4-FFF2-40B4-BE49-F238E27FC236}">
                <a16:creationId xmlns:a16="http://schemas.microsoft.com/office/drawing/2014/main" id="{80CC5535-96B3-7CD7-9781-3E9001A82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333375"/>
            <a:ext cx="49053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D1BE4B78-2644-C6D0-D686-1F32664787FD}"/>
              </a:ext>
            </a:extLst>
          </p:cNvPr>
          <p:cNvSpPr>
            <a:spLocks noChangeArrowheads="1"/>
          </p:cNvSpPr>
          <p:nvPr/>
        </p:nvSpPr>
        <p:spPr bwMode="auto">
          <a:xfrm>
            <a:off x="0" y="246063"/>
            <a:ext cx="385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sz="2000" b="1">
                <a:solidFill>
                  <a:srgbClr val="800000"/>
                </a:solidFill>
                <a:latin typeface="Arial" panose="020B0604020202020204" pitchFamily="34" charset="0"/>
                <a:cs typeface="Arial" panose="020B0604020202020204" pitchFamily="34" charset="0"/>
              </a:rPr>
              <a:t>DNA </a:t>
            </a:r>
            <a:r>
              <a:rPr lang="el-GR" altLang="en-US" sz="2000" b="1">
                <a:solidFill>
                  <a:srgbClr val="800000"/>
                </a:solidFill>
                <a:latin typeface="Arial" panose="020B0604020202020204" pitchFamily="34" charset="0"/>
                <a:cs typeface="Arial" panose="020B0604020202020204" pitchFamily="34" charset="0"/>
              </a:rPr>
              <a:t>Replication slippage</a:t>
            </a:r>
            <a:endParaRPr lang="el-GR" altLang="en-US" sz="2000">
              <a:solidFill>
                <a:srgbClr val="800000"/>
              </a:solidFill>
              <a:latin typeface="Arial" panose="020B0604020202020204" pitchFamily="34" charset="0"/>
              <a:cs typeface="Arial" panose="020B0604020202020204" pitchFamily="34" charset="0"/>
            </a:endParaRPr>
          </a:p>
        </p:txBody>
      </p:sp>
      <p:sp>
        <p:nvSpPr>
          <p:cNvPr id="13317" name="Rectangle 6">
            <a:extLst>
              <a:ext uri="{FF2B5EF4-FFF2-40B4-BE49-F238E27FC236}">
                <a16:creationId xmlns:a16="http://schemas.microsoft.com/office/drawing/2014/main" id="{F0602003-86C4-02EC-EB77-7E5F7F064E38}"/>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11</a:t>
            </a:r>
            <a:endParaRPr lang="el-GR" altLang="en-US">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E0B71289-7A9E-DA54-7423-02E8BC584C20}"/>
              </a:ext>
            </a:extLst>
          </p:cNvPr>
          <p:cNvSpPr>
            <a:spLocks noGrp="1" noChangeArrowheads="1"/>
          </p:cNvSpPr>
          <p:nvPr>
            <p:ph type="body" idx="1"/>
          </p:nvPr>
        </p:nvSpPr>
        <p:spPr>
          <a:xfrm>
            <a:off x="539750" y="692150"/>
            <a:ext cx="8229600" cy="5688013"/>
          </a:xfrm>
          <a:solidFill>
            <a:srgbClr val="C4D1D4"/>
          </a:solidFill>
        </p:spPr>
        <p:txBody>
          <a:bodyPr/>
          <a:lstStyle/>
          <a:p>
            <a:pPr algn="ctr" eaLnBrk="1" hangingPunct="1">
              <a:buFontTx/>
              <a:buNone/>
              <a:defRPr/>
            </a:pPr>
            <a:endParaRPr lang="en-US"/>
          </a:p>
          <a:p>
            <a:pPr eaLnBrk="1" hangingPunct="1">
              <a:defRPr/>
            </a:pPr>
            <a:r>
              <a:rPr lang="en-US">
                <a:solidFill>
                  <a:schemeClr val="bg1"/>
                </a:solidFill>
              </a:rPr>
              <a:t>The mutation rate in M. </a:t>
            </a:r>
            <a:r>
              <a:rPr lang="en-US" i="1">
                <a:solidFill>
                  <a:schemeClr val="bg1"/>
                </a:solidFill>
              </a:rPr>
              <a:t>tuberculosis</a:t>
            </a:r>
            <a:r>
              <a:rPr lang="en-US">
                <a:solidFill>
                  <a:schemeClr val="bg1"/>
                </a:solidFill>
              </a:rPr>
              <a:t> is 0.0014/locus/year</a:t>
            </a:r>
          </a:p>
          <a:p>
            <a:pPr eaLnBrk="1" hangingPunct="1">
              <a:defRPr/>
            </a:pPr>
            <a:r>
              <a:rPr lang="en-US">
                <a:solidFill>
                  <a:schemeClr val="bg1"/>
                </a:solidFill>
              </a:rPr>
              <a:t>The variability between strains is analogous to time elapsed from their common ancestor</a:t>
            </a:r>
          </a:p>
          <a:p>
            <a:pPr eaLnBrk="1" hangingPunct="1">
              <a:defRPr/>
            </a:pPr>
            <a:r>
              <a:rPr lang="en-US">
                <a:solidFill>
                  <a:schemeClr val="bg1"/>
                </a:solidFill>
              </a:rPr>
              <a:t>Analysis of 24-loci MIRU-VNTR has been shown to be remarkably suitable to simultaneously used for both transmission detection and phylogenetic studies</a:t>
            </a:r>
          </a:p>
          <a:p>
            <a:pPr eaLnBrk="1" hangingPunct="1">
              <a:defRPr/>
            </a:pPr>
            <a:endParaRPr lang="en-US">
              <a:solidFill>
                <a:schemeClr val="bg1"/>
              </a:solidFill>
            </a:endParaRPr>
          </a:p>
          <a:p>
            <a:pPr eaLnBrk="1" hangingPunct="1">
              <a:buFontTx/>
              <a:buNone/>
              <a:defRPr/>
            </a:pPr>
            <a:endParaRPr lang="en-US" sz="2400">
              <a:solidFill>
                <a:schemeClr val="bg1"/>
              </a:solidFill>
            </a:endParaRPr>
          </a:p>
        </p:txBody>
      </p:sp>
      <p:sp>
        <p:nvSpPr>
          <p:cNvPr id="14339" name="Rectangle 4">
            <a:extLst>
              <a:ext uri="{FF2B5EF4-FFF2-40B4-BE49-F238E27FC236}">
                <a16:creationId xmlns:a16="http://schemas.microsoft.com/office/drawing/2014/main" id="{BD1F3E7A-45C4-78A0-8B9E-35F8907870AA}"/>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12</a:t>
            </a:r>
            <a:endParaRPr lang="el-GR" alt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a:extLst>
              <a:ext uri="{FF2B5EF4-FFF2-40B4-BE49-F238E27FC236}">
                <a16:creationId xmlns:a16="http://schemas.microsoft.com/office/drawing/2014/main" id="{387E9D8A-843C-45E9-0CD5-DADD185752CE}"/>
              </a:ext>
            </a:extLst>
          </p:cNvPr>
          <p:cNvSpPr>
            <a:spLocks noGrp="1" noChangeArrowheads="1"/>
          </p:cNvSpPr>
          <p:nvPr>
            <p:ph type="body" idx="1"/>
          </p:nvPr>
        </p:nvSpPr>
        <p:spPr>
          <a:xfrm>
            <a:off x="468313" y="3573463"/>
            <a:ext cx="7704137" cy="647700"/>
          </a:xfrm>
          <a:solidFill>
            <a:srgbClr val="C4D1D4"/>
          </a:solidFill>
        </p:spPr>
        <p:txBody>
          <a:bodyPr/>
          <a:lstStyle/>
          <a:p>
            <a:pPr eaLnBrk="1" hangingPunct="1">
              <a:buFontTx/>
              <a:buNone/>
              <a:defRPr/>
            </a:pPr>
            <a:r>
              <a:rPr lang="en-US"/>
              <a:t>   </a:t>
            </a:r>
            <a:r>
              <a:rPr lang="el-GR" sz="1800">
                <a:solidFill>
                  <a:schemeClr val="bg2"/>
                </a:solidFill>
              </a:rPr>
              <a:t>Combine the numbers of repeats at each locus</a:t>
            </a:r>
            <a:r>
              <a:rPr lang="en-US" sz="1800">
                <a:solidFill>
                  <a:schemeClr val="bg2"/>
                </a:solidFill>
              </a:rPr>
              <a:t> </a:t>
            </a:r>
            <a:r>
              <a:rPr lang="el-GR" sz="1800">
                <a:solidFill>
                  <a:schemeClr val="bg2"/>
                </a:solidFill>
              </a:rPr>
              <a:t>into a digital profile</a:t>
            </a:r>
            <a:endParaRPr lang="el-GR" sz="2400">
              <a:solidFill>
                <a:schemeClr val="bg2"/>
              </a:solidFill>
            </a:endParaRPr>
          </a:p>
        </p:txBody>
      </p:sp>
      <p:pic>
        <p:nvPicPr>
          <p:cNvPr id="15363" name="Picture 5" descr="https://image.slideserve.com/577084/pcr-amplification-of-individual-vntr-loci-n.jpg">
            <a:extLst>
              <a:ext uri="{FF2B5EF4-FFF2-40B4-BE49-F238E27FC236}">
                <a16:creationId xmlns:a16="http://schemas.microsoft.com/office/drawing/2014/main" id="{E0140BCB-52BB-CC88-3B83-DCA33C103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https://image.slideserve.com/577084/gel-electrophoresis-of-miru-pcr-products-n.jpg">
            <a:extLst>
              <a:ext uri="{FF2B5EF4-FFF2-40B4-BE49-F238E27FC236}">
                <a16:creationId xmlns:a16="http://schemas.microsoft.com/office/drawing/2014/main" id="{506D8674-8CDA-79D5-039A-AA220C892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0"/>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Genotyping-and-drug-resistance-data-of-the-strains-analysed-All-traditional-DNA_W640">
            <a:extLst>
              <a:ext uri="{FF2B5EF4-FFF2-40B4-BE49-F238E27FC236}">
                <a16:creationId xmlns:a16="http://schemas.microsoft.com/office/drawing/2014/main" id="{E41F2B39-7FCB-5D9D-0AE6-A06410A2F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508500"/>
            <a:ext cx="67691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Oval 10">
            <a:extLst>
              <a:ext uri="{FF2B5EF4-FFF2-40B4-BE49-F238E27FC236}">
                <a16:creationId xmlns:a16="http://schemas.microsoft.com/office/drawing/2014/main" id="{3655C24F-06CA-17E2-C773-34B59F39CE77}"/>
              </a:ext>
            </a:extLst>
          </p:cNvPr>
          <p:cNvSpPr>
            <a:spLocks noChangeArrowheads="1"/>
          </p:cNvSpPr>
          <p:nvPr/>
        </p:nvSpPr>
        <p:spPr bwMode="auto">
          <a:xfrm>
            <a:off x="827088" y="5516563"/>
            <a:ext cx="5040312" cy="1196975"/>
          </a:xfrm>
          <a:prstGeom prst="ellipse">
            <a:avLst/>
          </a:prstGeom>
          <a:noFill/>
          <a:ln w="9525" algn="ctr">
            <a:solidFill>
              <a:srgbClr val="C8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15367" name="AutoShape 11">
            <a:extLst>
              <a:ext uri="{FF2B5EF4-FFF2-40B4-BE49-F238E27FC236}">
                <a16:creationId xmlns:a16="http://schemas.microsoft.com/office/drawing/2014/main" id="{9B495E6B-F0CE-DBDD-8284-1C91D574AC9A}"/>
              </a:ext>
            </a:extLst>
          </p:cNvPr>
          <p:cNvSpPr>
            <a:spLocks noChangeArrowheads="1"/>
          </p:cNvSpPr>
          <p:nvPr/>
        </p:nvSpPr>
        <p:spPr bwMode="auto">
          <a:xfrm>
            <a:off x="2268538" y="5373688"/>
            <a:ext cx="287337" cy="504825"/>
          </a:xfrm>
          <a:prstGeom prst="downArrow">
            <a:avLst>
              <a:gd name="adj1" fmla="val 50000"/>
              <a:gd name="adj2" fmla="val 43923"/>
            </a:avLst>
          </a:prstGeom>
          <a:solidFill>
            <a:srgbClr val="C80000"/>
          </a:solidFill>
          <a:ln w="9525" algn="ctr">
            <a:solidFill>
              <a:srgbClr val="C8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15368" name="Rectangle 9">
            <a:extLst>
              <a:ext uri="{FF2B5EF4-FFF2-40B4-BE49-F238E27FC236}">
                <a16:creationId xmlns:a16="http://schemas.microsoft.com/office/drawing/2014/main" id="{5B7BAD2A-86BC-2671-52F4-471DD37C20A2}"/>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13</a:t>
            </a:r>
            <a:endParaRPr lang="el-GR" altLang="en-US">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Rectangle 3">
            <a:extLst>
              <a:ext uri="{FF2B5EF4-FFF2-40B4-BE49-F238E27FC236}">
                <a16:creationId xmlns:a16="http://schemas.microsoft.com/office/drawing/2014/main" id="{BCBE33EA-26BC-D502-0FF1-6CDD7236F584}"/>
              </a:ext>
            </a:extLst>
          </p:cNvPr>
          <p:cNvSpPr>
            <a:spLocks noGrp="1" noChangeArrowheads="1"/>
          </p:cNvSpPr>
          <p:nvPr>
            <p:ph type="body" idx="1"/>
          </p:nvPr>
        </p:nvSpPr>
        <p:spPr>
          <a:xfrm>
            <a:off x="971550" y="188913"/>
            <a:ext cx="7416800" cy="360362"/>
          </a:xfrm>
        </p:spPr>
        <p:txBody>
          <a:bodyPr/>
          <a:lstStyle/>
          <a:p>
            <a:pPr eaLnBrk="1" hangingPunct="1">
              <a:lnSpc>
                <a:spcPct val="80000"/>
              </a:lnSpc>
              <a:buFontTx/>
              <a:buNone/>
              <a:defRPr/>
            </a:pPr>
            <a:r>
              <a:rPr lang="el-GR" sz="2000" b="1">
                <a:solidFill>
                  <a:srgbClr val="C80000"/>
                </a:solidFill>
              </a:rPr>
              <a:t>Welcome to the MIRU-VNTR</a:t>
            </a:r>
            <a:r>
              <a:rPr lang="el-GR" sz="2000" b="1" i="1">
                <a:solidFill>
                  <a:srgbClr val="C80000"/>
                </a:solidFill>
              </a:rPr>
              <a:t>plus</a:t>
            </a:r>
            <a:r>
              <a:rPr lang="el-GR" sz="2000" b="1">
                <a:solidFill>
                  <a:srgbClr val="C80000"/>
                </a:solidFill>
              </a:rPr>
              <a:t> web application!</a:t>
            </a:r>
          </a:p>
          <a:p>
            <a:pPr eaLnBrk="1" hangingPunct="1">
              <a:lnSpc>
                <a:spcPct val="80000"/>
              </a:lnSpc>
              <a:buFontTx/>
              <a:buNone/>
              <a:defRPr/>
            </a:pPr>
            <a:endParaRPr lang="en-US" sz="1400">
              <a:solidFill>
                <a:srgbClr val="C80000"/>
              </a:solidFill>
            </a:endParaRPr>
          </a:p>
        </p:txBody>
      </p:sp>
      <p:pic>
        <p:nvPicPr>
          <p:cNvPr id="16387" name="Picture 7" descr="UPGMA tree based on the MIRU-VNTR (26 loci) and spoligotyping data.1, SB number = name of spoligotype based on http://www.Mbovis.org database nomenclature; 2, RDAf1 = Genomic deletion specific to Af1 clonal complex; 3, The MIRU-VNTR patterns are detailed in table 2.">
            <a:extLst>
              <a:ext uri="{FF2B5EF4-FFF2-40B4-BE49-F238E27FC236}">
                <a16:creationId xmlns:a16="http://schemas.microsoft.com/office/drawing/2014/main" id="{EBD71A07-534E-4F19-059D-8F7610824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62450"/>
            <a:ext cx="4876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a:extLst>
              <a:ext uri="{FF2B5EF4-FFF2-40B4-BE49-F238E27FC236}">
                <a16:creationId xmlns:a16="http://schemas.microsoft.com/office/drawing/2014/main" id="{EDF4E8ED-4B35-1B0A-7F19-732CEA2E6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0713"/>
            <a:ext cx="48244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89" name="Picture 9">
            <a:extLst>
              <a:ext uri="{FF2B5EF4-FFF2-40B4-BE49-F238E27FC236}">
                <a16:creationId xmlns:a16="http://schemas.microsoft.com/office/drawing/2014/main" id="{D79F8182-E333-C973-5315-5E2925B63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781300"/>
            <a:ext cx="73453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5451" name="Rectangle 11">
            <a:extLst>
              <a:ext uri="{FF2B5EF4-FFF2-40B4-BE49-F238E27FC236}">
                <a16:creationId xmlns:a16="http://schemas.microsoft.com/office/drawing/2014/main" id="{CE2508BA-416E-DF6A-E3FB-B057815C958A}"/>
              </a:ext>
            </a:extLst>
          </p:cNvPr>
          <p:cNvSpPr>
            <a:spLocks noChangeArrowheads="1"/>
          </p:cNvSpPr>
          <p:nvPr/>
        </p:nvSpPr>
        <p:spPr bwMode="auto">
          <a:xfrm>
            <a:off x="4427538" y="620713"/>
            <a:ext cx="4716462" cy="20161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defRPr/>
            </a:pPr>
            <a:r>
              <a:rPr lang="en-US" sz="2800" b="1">
                <a:solidFill>
                  <a:schemeClr val="bg2"/>
                </a:solidFill>
              </a:rPr>
              <a:t>   </a:t>
            </a:r>
            <a:r>
              <a:rPr lang="el-GR" sz="2000" b="1">
                <a:solidFill>
                  <a:schemeClr val="bg2"/>
                </a:solidFill>
              </a:rPr>
              <a:t>Via th</a:t>
            </a:r>
            <a:r>
              <a:rPr lang="en-US" sz="2000" b="1">
                <a:solidFill>
                  <a:schemeClr val="bg2"/>
                </a:solidFill>
              </a:rPr>
              <a:t>is</a:t>
            </a:r>
            <a:r>
              <a:rPr lang="el-GR" sz="2000" b="1">
                <a:solidFill>
                  <a:schemeClr val="bg2"/>
                </a:solidFill>
              </a:rPr>
              <a:t> freel</a:t>
            </a:r>
            <a:r>
              <a:rPr lang="en-US" sz="2000" b="1">
                <a:solidFill>
                  <a:schemeClr val="bg2"/>
                </a:solidFill>
              </a:rPr>
              <a:t>y</a:t>
            </a:r>
            <a:r>
              <a:rPr lang="el-GR" sz="2000" b="1">
                <a:solidFill>
                  <a:schemeClr val="bg2"/>
                </a:solidFill>
              </a:rPr>
              <a:t> accessible service users can compare their strain(s) with the reference strains for the assignment of MTBC species, lineages, and genotypes</a:t>
            </a:r>
            <a:r>
              <a:rPr lang="el-GR" sz="2400" b="1">
                <a:solidFill>
                  <a:schemeClr val="bg2"/>
                </a:solidFill>
              </a:rPr>
              <a:t>.</a:t>
            </a:r>
            <a:endParaRPr lang="el-GR" sz="2800">
              <a:effectLst>
                <a:outerShdw blurRad="38100" dist="38100" dir="2700000" algn="tl">
                  <a:srgbClr val="000000"/>
                </a:outerShdw>
              </a:effectLst>
            </a:endParaRPr>
          </a:p>
        </p:txBody>
      </p:sp>
      <p:sp>
        <p:nvSpPr>
          <p:cNvPr id="16391" name="Rectangle 8">
            <a:extLst>
              <a:ext uri="{FF2B5EF4-FFF2-40B4-BE49-F238E27FC236}">
                <a16:creationId xmlns:a16="http://schemas.microsoft.com/office/drawing/2014/main" id="{E467CC7D-92B9-8678-E5F4-9BFBD1720738}"/>
              </a:ext>
            </a:extLst>
          </p:cNvPr>
          <p:cNvSpPr>
            <a:spLocks noChangeArrowheads="1"/>
          </p:cNvSpPr>
          <p:nvPr/>
        </p:nvSpPr>
        <p:spPr bwMode="auto">
          <a:xfrm>
            <a:off x="0"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14</a:t>
            </a:r>
            <a:endParaRPr lang="el-GR"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6791AC9-4663-9C6D-569E-6B3072F8FEF8}"/>
              </a:ext>
            </a:extLst>
          </p:cNvPr>
          <p:cNvSpPr>
            <a:spLocks noGrp="1" noChangeArrowheads="1"/>
          </p:cNvSpPr>
          <p:nvPr>
            <p:ph type="title"/>
          </p:nvPr>
        </p:nvSpPr>
        <p:spPr>
          <a:xfrm>
            <a:off x="179388" y="4797425"/>
            <a:ext cx="4284662" cy="431800"/>
          </a:xfrm>
        </p:spPr>
        <p:txBody>
          <a:bodyPr/>
          <a:lstStyle/>
          <a:p>
            <a:pPr eaLnBrk="1" hangingPunct="1"/>
            <a:r>
              <a:rPr lang="el-GR" altLang="en-US" sz="1600">
                <a:solidFill>
                  <a:schemeClr val="bg1"/>
                </a:solidFill>
                <a:effectLst/>
              </a:rPr>
              <a:t>Evolutionary relationships of the Mycobacterium tuberculosis complex.</a:t>
            </a:r>
            <a:r>
              <a:rPr lang="el-GR" altLang="en-US" sz="2000">
                <a:solidFill>
                  <a:schemeClr val="bg1"/>
                </a:solidFill>
                <a:effectLst/>
              </a:rPr>
              <a:t> </a:t>
            </a:r>
            <a:r>
              <a:rPr lang="el-GR" altLang="en-US" sz="1600">
                <a:solidFill>
                  <a:srgbClr val="C80000"/>
                </a:solidFill>
                <a:effectLst/>
              </a:rPr>
              <a:t> </a:t>
            </a:r>
            <a:r>
              <a:rPr lang="el-GR" altLang="en-US" sz="2000">
                <a:effectLst/>
              </a:rPr>
              <a:t> </a:t>
            </a:r>
          </a:p>
        </p:txBody>
      </p:sp>
      <p:pic>
        <p:nvPicPr>
          <p:cNvPr id="17411" name="Picture 5">
            <a:extLst>
              <a:ext uri="{FF2B5EF4-FFF2-40B4-BE49-F238E27FC236}">
                <a16:creationId xmlns:a16="http://schemas.microsoft.com/office/drawing/2014/main" id="{3F3D4C13-6AB6-D672-3D39-EA8DF3CD5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4500563"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2" name="Picture 6">
            <a:extLst>
              <a:ext uri="{FF2B5EF4-FFF2-40B4-BE49-F238E27FC236}">
                <a16:creationId xmlns:a16="http://schemas.microsoft.com/office/drawing/2014/main" id="{75BA5E17-D020-C275-F135-158D4E281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3375"/>
            <a:ext cx="4572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3" name="Rectangle 7">
            <a:extLst>
              <a:ext uri="{FF2B5EF4-FFF2-40B4-BE49-F238E27FC236}">
                <a16:creationId xmlns:a16="http://schemas.microsoft.com/office/drawing/2014/main" id="{E9E37207-A3E8-7AD4-0028-DEA31E469DBF}"/>
              </a:ext>
            </a:extLst>
          </p:cNvPr>
          <p:cNvSpPr>
            <a:spLocks noChangeArrowheads="1"/>
          </p:cNvSpPr>
          <p:nvPr/>
        </p:nvSpPr>
        <p:spPr bwMode="auto">
          <a:xfrm>
            <a:off x="4787900" y="4652963"/>
            <a:ext cx="4356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br>
              <a:rPr lang="en-US" altLang="en-US">
                <a:solidFill>
                  <a:schemeClr val="bg1"/>
                </a:solidFill>
              </a:rPr>
            </a:br>
            <a:br>
              <a:rPr lang="en-US" altLang="en-US">
                <a:solidFill>
                  <a:schemeClr val="bg1"/>
                </a:solidFill>
              </a:rPr>
            </a:br>
            <a:r>
              <a:rPr lang="el-GR" altLang="en-US">
                <a:solidFill>
                  <a:schemeClr val="bg1"/>
                </a:solidFill>
              </a:rPr>
              <a:t>M. tuberculosis evolutionary scenario (out of Mesopotamia).</a:t>
            </a:r>
            <a:br>
              <a:rPr lang="en-US" altLang="en-US">
                <a:solidFill>
                  <a:schemeClr val="bg1"/>
                </a:solidFill>
              </a:rPr>
            </a:br>
            <a:endParaRPr lang="el-GR" altLang="en-US">
              <a:solidFill>
                <a:schemeClr val="bg1"/>
              </a:solidFill>
            </a:endParaRPr>
          </a:p>
        </p:txBody>
      </p:sp>
      <p:sp>
        <p:nvSpPr>
          <p:cNvPr id="17414" name="Rectangle 9">
            <a:extLst>
              <a:ext uri="{FF2B5EF4-FFF2-40B4-BE49-F238E27FC236}">
                <a16:creationId xmlns:a16="http://schemas.microsoft.com/office/drawing/2014/main" id="{2953C9A0-7DE9-02AD-54F3-8D16A254F7BE}"/>
              </a:ext>
            </a:extLst>
          </p:cNvPr>
          <p:cNvSpPr>
            <a:spLocks noChangeArrowheads="1"/>
          </p:cNvSpPr>
          <p:nvPr/>
        </p:nvSpPr>
        <p:spPr bwMode="auto">
          <a:xfrm>
            <a:off x="468313" y="5734050"/>
            <a:ext cx="8351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el-GR" altLang="en-US" b="1">
                <a:solidFill>
                  <a:schemeClr val="bg2"/>
                </a:solidFill>
              </a:rPr>
              <a:t>T</a:t>
            </a:r>
            <a:r>
              <a:rPr lang="en-US" altLang="en-US" b="1">
                <a:solidFill>
                  <a:schemeClr val="bg2"/>
                </a:solidFill>
              </a:rPr>
              <a:t>.</a:t>
            </a:r>
            <a:r>
              <a:rPr lang="el-GR" altLang="en-US" b="1">
                <a:solidFill>
                  <a:schemeClr val="bg2"/>
                </a:solidFill>
              </a:rPr>
              <a:t>Wirth</a:t>
            </a:r>
            <a:r>
              <a:rPr lang="en-US" altLang="en-US" b="1">
                <a:solidFill>
                  <a:schemeClr val="bg2"/>
                </a:solidFill>
              </a:rPr>
              <a:t> </a:t>
            </a:r>
            <a:r>
              <a:rPr lang="en-US" altLang="en-US" b="1" i="1">
                <a:solidFill>
                  <a:schemeClr val="bg2"/>
                </a:solidFill>
              </a:rPr>
              <a:t>at al</a:t>
            </a:r>
            <a:r>
              <a:rPr lang="el-GR" altLang="en-US" i="1">
                <a:solidFill>
                  <a:srgbClr val="C80000"/>
                </a:solidFill>
              </a:rPr>
              <a:t> </a:t>
            </a:r>
            <a:r>
              <a:rPr lang="el-GR" altLang="en-US" b="1">
                <a:solidFill>
                  <a:srgbClr val="C80000"/>
                </a:solidFill>
              </a:rPr>
              <a:t>Origin, Spread and Demography of the </a:t>
            </a:r>
            <a:r>
              <a:rPr lang="el-GR" altLang="en-US" b="1" i="1">
                <a:solidFill>
                  <a:srgbClr val="C80000"/>
                </a:solidFill>
              </a:rPr>
              <a:t>Mycobacterium tuberculosis</a:t>
            </a:r>
            <a:r>
              <a:rPr lang="el-GR" altLang="en-US" b="1">
                <a:solidFill>
                  <a:srgbClr val="C80000"/>
                </a:solidFill>
              </a:rPr>
              <a:t> Complex, </a:t>
            </a:r>
            <a:r>
              <a:rPr lang="el-GR" altLang="en-US">
                <a:solidFill>
                  <a:schemeClr val="bg2"/>
                </a:solidFill>
              </a:rPr>
              <a:t>PLoS Pathog doi:10.1371/journal.ppat.1000160</a:t>
            </a:r>
            <a:r>
              <a:rPr lang="el-GR" altLang="en-US"/>
              <a:t> </a:t>
            </a:r>
          </a:p>
        </p:txBody>
      </p:sp>
      <p:sp>
        <p:nvSpPr>
          <p:cNvPr id="17415" name="Rectangle 8">
            <a:extLst>
              <a:ext uri="{FF2B5EF4-FFF2-40B4-BE49-F238E27FC236}">
                <a16:creationId xmlns:a16="http://schemas.microsoft.com/office/drawing/2014/main" id="{7B97008F-DF23-61CC-7409-47AB96C8F6F1}"/>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15</a:t>
            </a:r>
            <a:endParaRPr lang="el-GR"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1E84F2-8EB4-E1BE-F3A9-FB07ADCC9136}"/>
              </a:ext>
            </a:extLst>
          </p:cNvPr>
          <p:cNvSpPr>
            <a:spLocks noGrp="1" noChangeArrowheads="1"/>
          </p:cNvSpPr>
          <p:nvPr>
            <p:ph type="title"/>
          </p:nvPr>
        </p:nvSpPr>
        <p:spPr>
          <a:xfrm>
            <a:off x="0" y="0"/>
            <a:ext cx="9144000" cy="615950"/>
          </a:xfrm>
        </p:spPr>
        <p:txBody>
          <a:bodyPr/>
          <a:lstStyle/>
          <a:p>
            <a:pPr eaLnBrk="1" hangingPunct="1"/>
            <a:r>
              <a:rPr lang="el-GR" altLang="en-US" sz="1800" b="1">
                <a:solidFill>
                  <a:srgbClr val="C80000"/>
                </a:solidFill>
                <a:effectLst/>
              </a:rPr>
              <a:t>K.E. Weins, </a:t>
            </a:r>
            <a:r>
              <a:rPr lang="el-GR" altLang="en-US" sz="1800" b="1" i="1">
                <a:solidFill>
                  <a:srgbClr val="C80000"/>
                </a:solidFill>
                <a:effectLst/>
              </a:rPr>
              <a:t>et al.</a:t>
            </a:r>
            <a:r>
              <a:rPr lang="el-GR" altLang="en-US" sz="1800" b="1">
                <a:effectLst/>
              </a:rPr>
              <a:t> </a:t>
            </a:r>
            <a:r>
              <a:rPr lang="el-GR" altLang="en-US" sz="1800" b="1">
                <a:solidFill>
                  <a:schemeClr val="bg2"/>
                </a:solidFill>
                <a:effectLst/>
              </a:rPr>
              <a:t>Global variation in bacterial strains that cause tuberculosis disease: a systematic review and meta-analysis</a:t>
            </a:r>
            <a:r>
              <a:rPr lang="el-GR" altLang="en-US" sz="1800" b="1">
                <a:effectLst/>
              </a:rPr>
              <a:t> </a:t>
            </a:r>
            <a:r>
              <a:rPr lang="el-GR" altLang="en-US" sz="1800" b="1" i="1">
                <a:solidFill>
                  <a:srgbClr val="C80000"/>
                </a:solidFill>
                <a:effectLst/>
              </a:rPr>
              <a:t>BMC Medicine</a:t>
            </a:r>
            <a:r>
              <a:rPr lang="en-US" altLang="en-US" sz="1800" b="1" i="1">
                <a:solidFill>
                  <a:srgbClr val="C80000"/>
                </a:solidFill>
                <a:effectLst/>
              </a:rPr>
              <a:t> </a:t>
            </a:r>
            <a:r>
              <a:rPr lang="el-GR" altLang="en-US" sz="1800" b="1" i="1">
                <a:solidFill>
                  <a:srgbClr val="C80000"/>
                </a:solidFill>
                <a:effectLst/>
              </a:rPr>
              <a:t>2018</a:t>
            </a:r>
            <a:r>
              <a:rPr lang="en-US" altLang="en-US" sz="1800" b="1" i="1">
                <a:solidFill>
                  <a:srgbClr val="C80000"/>
                </a:solidFill>
                <a:effectLst/>
              </a:rPr>
              <a:t>, </a:t>
            </a:r>
            <a:r>
              <a:rPr lang="el-GR" altLang="en-US" sz="1800" b="1" i="1">
                <a:solidFill>
                  <a:srgbClr val="C80000"/>
                </a:solidFill>
                <a:effectLst/>
              </a:rPr>
              <a:t>16:196</a:t>
            </a:r>
          </a:p>
        </p:txBody>
      </p:sp>
      <p:pic>
        <p:nvPicPr>
          <p:cNvPr id="18435" name="Picture 3">
            <a:extLst>
              <a:ext uri="{FF2B5EF4-FFF2-40B4-BE49-F238E27FC236}">
                <a16:creationId xmlns:a16="http://schemas.microsoft.com/office/drawing/2014/main" id="{2E37D7F2-50B4-0A2F-F94F-7C4DC6304E2A}"/>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620713"/>
            <a:ext cx="6227763" cy="3114675"/>
          </a:xfrm>
        </p:spPr>
      </p:pic>
      <p:sp>
        <p:nvSpPr>
          <p:cNvPr id="449540" name="Rectangle 4">
            <a:extLst>
              <a:ext uri="{FF2B5EF4-FFF2-40B4-BE49-F238E27FC236}">
                <a16:creationId xmlns:a16="http://schemas.microsoft.com/office/drawing/2014/main" id="{762E4F8F-9066-118A-E3CB-626ECB4B8EDC}"/>
              </a:ext>
            </a:extLst>
          </p:cNvPr>
          <p:cNvSpPr>
            <a:spLocks noChangeArrowheads="1"/>
          </p:cNvSpPr>
          <p:nvPr/>
        </p:nvSpPr>
        <p:spPr bwMode="auto">
          <a:xfrm>
            <a:off x="250825" y="5057775"/>
            <a:ext cx="8642350" cy="1800225"/>
          </a:xfrm>
          <a:prstGeom prst="rect">
            <a:avLst/>
          </a:prstGeom>
          <a:solidFill>
            <a:srgbClr val="C4D1D4"/>
          </a:solidFill>
          <a:ln w="9525">
            <a:noFill/>
            <a:miter lim="800000"/>
            <a:headEnd/>
            <a:tailEnd/>
          </a:ln>
          <a:effectLst/>
        </p:spPr>
        <p:txBody>
          <a:bodyPr/>
          <a:lstStyle/>
          <a:p>
            <a:pPr marL="342900" indent="-342900">
              <a:spcBef>
                <a:spcPct val="20000"/>
              </a:spcBef>
              <a:buClr>
                <a:schemeClr val="hlink"/>
              </a:buClr>
              <a:buSzPct val="120000"/>
              <a:defRPr/>
            </a:pPr>
            <a:r>
              <a:rPr lang="en-US" b="1">
                <a:effectLst>
                  <a:outerShdw blurRad="38100" dist="38100" dir="2700000" algn="tl">
                    <a:srgbClr val="000000"/>
                  </a:outerShdw>
                </a:effectLst>
              </a:rPr>
              <a:t>    </a:t>
            </a:r>
            <a:r>
              <a:rPr lang="en-US" b="1">
                <a:solidFill>
                  <a:schemeClr val="bg2"/>
                </a:solidFill>
                <a:effectLst>
                  <a:outerShdw blurRad="38100" dist="38100" dir="2700000" algn="tl">
                    <a:srgbClr val="000000"/>
                  </a:outerShdw>
                </a:effectLst>
              </a:rPr>
              <a:t>“</a:t>
            </a:r>
            <a:r>
              <a:rPr lang="el-GR" sz="1400" b="1">
                <a:solidFill>
                  <a:schemeClr val="bg2"/>
                </a:solidFill>
              </a:rPr>
              <a:t>A striking feature was the widespread global distribution of Euro-American lineage </a:t>
            </a:r>
            <a:r>
              <a:rPr lang="en-US" sz="1400" b="1">
                <a:solidFill>
                  <a:schemeClr val="bg2"/>
                </a:solidFill>
              </a:rPr>
              <a:t>4 </a:t>
            </a:r>
            <a:r>
              <a:rPr lang="el-GR" sz="1400" b="1">
                <a:solidFill>
                  <a:schemeClr val="bg2"/>
                </a:solidFill>
              </a:rPr>
              <a:t>identified in every country and it was the majority lineage in 52 of the 85 countries </a:t>
            </a:r>
            <a:r>
              <a:rPr lang="en-US" sz="1400" b="1">
                <a:solidFill>
                  <a:schemeClr val="bg2"/>
                </a:solidFill>
              </a:rPr>
              <a:t> </a:t>
            </a:r>
            <a:r>
              <a:rPr lang="el-GR" sz="1400" b="1">
                <a:solidFill>
                  <a:schemeClr val="bg2"/>
                </a:solidFill>
              </a:rPr>
              <a:t>  </a:t>
            </a:r>
            <a:r>
              <a:rPr lang="en-US" sz="1400" b="1">
                <a:solidFill>
                  <a:schemeClr val="bg2"/>
                </a:solidFill>
              </a:rPr>
              <a:t>F</a:t>
            </a:r>
            <a:r>
              <a:rPr lang="el-GR" sz="1400" b="1">
                <a:solidFill>
                  <a:schemeClr val="bg2"/>
                </a:solidFill>
              </a:rPr>
              <a:t>airly widespread distribution of East Asian lineage 2 was identified in 67 of the 85 countries and was the majority lineage in 6 countries</a:t>
            </a:r>
            <a:r>
              <a:rPr lang="en-US" sz="1400" b="1">
                <a:solidFill>
                  <a:schemeClr val="bg2"/>
                </a:solidFill>
              </a:rPr>
              <a:t>. </a:t>
            </a:r>
            <a:r>
              <a:rPr lang="el-GR" sz="1400" b="1">
                <a:solidFill>
                  <a:schemeClr val="bg2"/>
                </a:solidFill>
              </a:rPr>
              <a:t>In contrast, West African lineages 5 and 6 were identified in only 30 countries and were the majority lineages in zero countries</a:t>
            </a:r>
            <a:r>
              <a:rPr lang="en-US" sz="1400" b="1">
                <a:solidFill>
                  <a:schemeClr val="bg2"/>
                </a:solidFill>
              </a:rPr>
              <a:t>. </a:t>
            </a:r>
            <a:r>
              <a:rPr lang="el-GR" sz="1400" b="1">
                <a:solidFill>
                  <a:schemeClr val="bg2"/>
                </a:solidFill>
              </a:rPr>
              <a:t>In addition, Indo-Oceanic lineage 1 and East African-Indian lineage 3 were identified in 64 and 59 countries, respectively, and each was the majority lineage in 2 countries </a:t>
            </a:r>
            <a:r>
              <a:rPr lang="en-US" sz="1400" b="1">
                <a:solidFill>
                  <a:schemeClr val="bg2"/>
                </a:solidFill>
              </a:rPr>
              <a:t>…”</a:t>
            </a:r>
            <a:endParaRPr lang="el-GR" sz="1400" b="1">
              <a:solidFill>
                <a:schemeClr val="bg2"/>
              </a:solidFill>
            </a:endParaRPr>
          </a:p>
        </p:txBody>
      </p:sp>
      <p:pic>
        <p:nvPicPr>
          <p:cNvPr id="18437" name="Picture 5">
            <a:extLst>
              <a:ext uri="{FF2B5EF4-FFF2-40B4-BE49-F238E27FC236}">
                <a16:creationId xmlns:a16="http://schemas.microsoft.com/office/drawing/2014/main" id="{B169DB64-5561-E8D0-B25E-8C8DE7D17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781300"/>
            <a:ext cx="485933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8" name="Rectangle 7">
            <a:extLst>
              <a:ext uri="{FF2B5EF4-FFF2-40B4-BE49-F238E27FC236}">
                <a16:creationId xmlns:a16="http://schemas.microsoft.com/office/drawing/2014/main" id="{A969A7A4-CCDB-EF1B-D5E7-55567985D792}"/>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16</a:t>
            </a:r>
            <a:endParaRPr lang="el-GR" alt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3CABF310-2D95-D813-2005-07637EC6CCC1}"/>
              </a:ext>
            </a:extLst>
          </p:cNvPr>
          <p:cNvSpPr>
            <a:spLocks noGrp="1" noChangeArrowheads="1"/>
          </p:cNvSpPr>
          <p:nvPr>
            <p:ph type="title"/>
          </p:nvPr>
        </p:nvSpPr>
        <p:spPr/>
        <p:txBody>
          <a:bodyPr/>
          <a:lstStyle/>
          <a:p>
            <a:pPr algn="ctr" eaLnBrk="1" hangingPunct="1">
              <a:defRPr/>
            </a:pPr>
            <a:r>
              <a:rPr lang="en-US" sz="3200">
                <a:solidFill>
                  <a:schemeClr val="bg1"/>
                </a:solidFill>
              </a:rPr>
              <a:t>The Beijing family</a:t>
            </a:r>
            <a:r>
              <a:rPr lang="en-US"/>
              <a:t> </a:t>
            </a:r>
            <a:endParaRPr lang="el-GR"/>
          </a:p>
        </p:txBody>
      </p:sp>
      <p:sp>
        <p:nvSpPr>
          <p:cNvPr id="349187" name="Rectangle 3">
            <a:extLst>
              <a:ext uri="{FF2B5EF4-FFF2-40B4-BE49-F238E27FC236}">
                <a16:creationId xmlns:a16="http://schemas.microsoft.com/office/drawing/2014/main" id="{B32B44F9-A460-6D9F-ABED-918F6C9B14A5}"/>
              </a:ext>
            </a:extLst>
          </p:cNvPr>
          <p:cNvSpPr>
            <a:spLocks noGrp="1" noChangeArrowheads="1"/>
          </p:cNvSpPr>
          <p:nvPr>
            <p:ph type="body" idx="1"/>
          </p:nvPr>
        </p:nvSpPr>
        <p:spPr/>
        <p:txBody>
          <a:bodyPr/>
          <a:lstStyle/>
          <a:p>
            <a:pPr eaLnBrk="1" hangingPunct="1">
              <a:lnSpc>
                <a:spcPct val="90000"/>
              </a:lnSpc>
              <a:defRPr/>
            </a:pPr>
            <a:r>
              <a:rPr lang="en-US" sz="2400">
                <a:solidFill>
                  <a:srgbClr val="C80000"/>
                </a:solidFill>
              </a:rPr>
              <a:t>Highly conserved strains (their spread started recently?)</a:t>
            </a:r>
          </a:p>
          <a:p>
            <a:pPr eaLnBrk="1" hangingPunct="1">
              <a:lnSpc>
                <a:spcPct val="90000"/>
              </a:lnSpc>
              <a:defRPr/>
            </a:pPr>
            <a:endParaRPr lang="en-US" sz="2400">
              <a:solidFill>
                <a:srgbClr val="C80000"/>
              </a:solidFill>
            </a:endParaRPr>
          </a:p>
          <a:p>
            <a:pPr eaLnBrk="1" hangingPunct="1">
              <a:lnSpc>
                <a:spcPct val="90000"/>
              </a:lnSpc>
              <a:defRPr/>
            </a:pPr>
            <a:r>
              <a:rPr lang="en-US" sz="2400">
                <a:solidFill>
                  <a:srgbClr val="C80000"/>
                </a:solidFill>
              </a:rPr>
              <a:t>Are more frequently isolated from young patients (are emerging?)</a:t>
            </a:r>
          </a:p>
          <a:p>
            <a:pPr eaLnBrk="1" hangingPunct="1">
              <a:lnSpc>
                <a:spcPct val="90000"/>
              </a:lnSpc>
              <a:defRPr/>
            </a:pPr>
            <a:endParaRPr lang="en-US" sz="2400">
              <a:solidFill>
                <a:srgbClr val="C80000"/>
              </a:solidFill>
            </a:endParaRPr>
          </a:p>
          <a:p>
            <a:pPr eaLnBrk="1" hangingPunct="1">
              <a:lnSpc>
                <a:spcPct val="90000"/>
              </a:lnSpc>
              <a:defRPr/>
            </a:pPr>
            <a:r>
              <a:rPr lang="en-US" sz="2400">
                <a:solidFill>
                  <a:srgbClr val="C80000"/>
                </a:solidFill>
              </a:rPr>
              <a:t>Are associated with drug resistance and MDR-TB outbreaks</a:t>
            </a:r>
          </a:p>
          <a:p>
            <a:pPr eaLnBrk="1" hangingPunct="1">
              <a:lnSpc>
                <a:spcPct val="90000"/>
              </a:lnSpc>
              <a:defRPr/>
            </a:pPr>
            <a:endParaRPr lang="en-US" sz="2400">
              <a:solidFill>
                <a:srgbClr val="C80000"/>
              </a:solidFill>
            </a:endParaRPr>
          </a:p>
          <a:p>
            <a:pPr eaLnBrk="1" hangingPunct="1">
              <a:lnSpc>
                <a:spcPct val="90000"/>
              </a:lnSpc>
              <a:defRPr/>
            </a:pPr>
            <a:r>
              <a:rPr lang="en-US" sz="2400">
                <a:solidFill>
                  <a:srgbClr val="C80000"/>
                </a:solidFill>
              </a:rPr>
              <a:t>Their genetic background favors transmission despite the fact that resistance cost fitness ?</a:t>
            </a:r>
          </a:p>
          <a:p>
            <a:pPr eaLnBrk="1" hangingPunct="1">
              <a:lnSpc>
                <a:spcPct val="90000"/>
              </a:lnSpc>
              <a:defRPr/>
            </a:pPr>
            <a:endParaRPr lang="el-GR" sz="2400">
              <a:solidFill>
                <a:srgbClr val="C80000"/>
              </a:solidFill>
            </a:endParaRPr>
          </a:p>
        </p:txBody>
      </p:sp>
      <p:sp>
        <p:nvSpPr>
          <p:cNvPr id="19460" name="Rectangle 5">
            <a:extLst>
              <a:ext uri="{FF2B5EF4-FFF2-40B4-BE49-F238E27FC236}">
                <a16:creationId xmlns:a16="http://schemas.microsoft.com/office/drawing/2014/main" id="{1A8A9EF2-CEA5-84DA-3D4D-6380DE1E0D0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17</a:t>
            </a:r>
            <a:endParaRPr lang="el-GR" alt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C78B1A4-B222-98A7-4A1D-88170408B1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08050"/>
            <a:ext cx="9144000" cy="4895850"/>
          </a:xfrm>
          <a:solidFill>
            <a:srgbClr val="C80000"/>
          </a:solidFill>
          <a:ln w="28575" cap="flat" algn="ctr">
            <a:solidFill>
              <a:srgbClr val="000000"/>
            </a:solidFill>
            <a:headEnd type="none" w="med" len="med"/>
            <a:tailEnd type="none" w="med" len="med"/>
          </a:ln>
        </p:spPr>
      </p:pic>
      <p:pic>
        <p:nvPicPr>
          <p:cNvPr id="20483" name="Picture 4">
            <a:extLst>
              <a:ext uri="{FF2B5EF4-FFF2-40B4-BE49-F238E27FC236}">
                <a16:creationId xmlns:a16="http://schemas.microsoft.com/office/drawing/2014/main" id="{B13ACEA7-07A8-0361-EAC3-2ACDBCAC0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0"/>
            <a:ext cx="7620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4" name="Rectangle 7">
            <a:extLst>
              <a:ext uri="{FF2B5EF4-FFF2-40B4-BE49-F238E27FC236}">
                <a16:creationId xmlns:a16="http://schemas.microsoft.com/office/drawing/2014/main" id="{AF6644D9-133C-DA65-8403-0B2CAA705DC0}"/>
              </a:ext>
            </a:extLst>
          </p:cNvPr>
          <p:cNvSpPr>
            <a:spLocks noChangeArrowheads="1"/>
          </p:cNvSpPr>
          <p:nvPr/>
        </p:nvSpPr>
        <p:spPr bwMode="auto">
          <a:xfrm>
            <a:off x="323850" y="5949950"/>
            <a:ext cx="8229600" cy="660400"/>
          </a:xfrm>
          <a:prstGeom prst="rect">
            <a:avLst/>
          </a:prstGeom>
          <a:solidFill>
            <a:srgbClr val="C4D1D4"/>
          </a:solidFill>
          <a:ln w="9525">
            <a:solidFill>
              <a:srgbClr val="B6DAE2"/>
            </a:solidFill>
            <a:miter lim="800000"/>
            <a:headEnd/>
            <a:tailEnd/>
          </a:ln>
        </p:spPr>
        <p:txBody>
          <a:bodyPr/>
          <a:lstStyle>
            <a:lvl1pPr marL="342900" indent="-342900"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20000"/>
              </a:spcBef>
              <a:buClr>
                <a:schemeClr val="hlink"/>
              </a:buClr>
              <a:buSzPct val="120000"/>
            </a:pP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a:t>
            </a:r>
            <a:r>
              <a:rPr lang="en-US" altLang="en-US" sz="1800">
                <a:solidFill>
                  <a:schemeClr val="bg2"/>
                </a:solidFill>
                <a:latin typeface="Arial" panose="020B0604020202020204" pitchFamily="34" charset="0"/>
              </a:rPr>
              <a:t>.</a:t>
            </a:r>
            <a:r>
              <a:rPr lang="el-GR" altLang="en-US" sz="1800">
                <a:solidFill>
                  <a:schemeClr val="bg2"/>
                </a:solidFill>
                <a:latin typeface="Arial" panose="020B0604020202020204" pitchFamily="34" charset="0"/>
              </a:rPr>
              <a:t>Talarico</a:t>
            </a:r>
            <a:r>
              <a:rPr lang="en-US" altLang="en-US" sz="1800">
                <a:solidFill>
                  <a:schemeClr val="bg2"/>
                </a:solidFill>
                <a:latin typeface="Arial" panose="020B0604020202020204" pitchFamily="34" charset="0"/>
              </a:rPr>
              <a:t> &amp;</a:t>
            </a:r>
            <a:r>
              <a:rPr lang="el-GR" altLang="en-US" sz="1800">
                <a:solidFill>
                  <a:schemeClr val="bg2"/>
                </a:solidFill>
                <a:latin typeface="Arial" panose="020B0604020202020204" pitchFamily="34" charset="0"/>
              </a:rPr>
              <a:t> B</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Silk</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Whole-genome sequencing for</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investigation of recent TB transmission in the United States: Current uses and future plans</a:t>
            </a:r>
            <a:r>
              <a:rPr lang="el-GR" altLang="en-US" sz="1800">
                <a:solidFill>
                  <a:schemeClr val="bg2"/>
                </a:solidFill>
              </a:rPr>
              <a:t> </a:t>
            </a:r>
          </a:p>
        </p:txBody>
      </p:sp>
      <p:sp>
        <p:nvSpPr>
          <p:cNvPr id="20485" name="Rectangle 8">
            <a:extLst>
              <a:ext uri="{FF2B5EF4-FFF2-40B4-BE49-F238E27FC236}">
                <a16:creationId xmlns:a16="http://schemas.microsoft.com/office/drawing/2014/main" id="{4F116920-732B-7C67-0EE5-64EFD36B283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18</a:t>
            </a:r>
            <a:endParaRPr lang="el-GR" altLang="en-US">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D51B4001-1799-AEAC-FF53-B303DEAA0F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81075"/>
            <a:ext cx="9144000" cy="5073650"/>
          </a:xfrm>
          <a:noFill/>
          <a:extLst>
            <a:ext uri="{909E8E84-426E-40DD-AFC4-6F175D3DCCD1}">
              <a14:hiddenFill xmlns:a14="http://schemas.microsoft.com/office/drawing/2010/main">
                <a:solidFill>
                  <a:srgbClr val="FFFFFF"/>
                </a:solidFill>
              </a14:hiddenFill>
            </a:ext>
          </a:extLst>
        </p:spPr>
      </p:pic>
      <p:pic>
        <p:nvPicPr>
          <p:cNvPr id="21507" name="Picture 4">
            <a:extLst>
              <a:ext uri="{FF2B5EF4-FFF2-40B4-BE49-F238E27FC236}">
                <a16:creationId xmlns:a16="http://schemas.microsoft.com/office/drawing/2014/main" id="{91026BB0-644A-7BA9-3E74-FE562C388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0"/>
            <a:ext cx="7620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8" name="Rectangle 6">
            <a:extLst>
              <a:ext uri="{FF2B5EF4-FFF2-40B4-BE49-F238E27FC236}">
                <a16:creationId xmlns:a16="http://schemas.microsoft.com/office/drawing/2014/main" id="{166A0A72-35B5-6DF0-7661-BBCE92B0152D}"/>
              </a:ext>
            </a:extLst>
          </p:cNvPr>
          <p:cNvSpPr>
            <a:spLocks noChangeArrowheads="1"/>
          </p:cNvSpPr>
          <p:nvPr/>
        </p:nvSpPr>
        <p:spPr bwMode="auto">
          <a:xfrm>
            <a:off x="468313" y="6021388"/>
            <a:ext cx="8229600" cy="660400"/>
          </a:xfrm>
          <a:prstGeom prst="rect">
            <a:avLst/>
          </a:prstGeom>
          <a:solidFill>
            <a:srgbClr val="C4D1D4"/>
          </a:solidFill>
          <a:ln w="9525">
            <a:solidFill>
              <a:srgbClr val="B6DAE2"/>
            </a:solidFill>
            <a:miter lim="800000"/>
            <a:headEnd/>
            <a:tailEnd/>
          </a:ln>
        </p:spPr>
        <p:txBody>
          <a:bodyPr/>
          <a:lstStyle>
            <a:lvl1pPr marL="342900" indent="-342900"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20000"/>
              </a:spcBef>
              <a:buClr>
                <a:schemeClr val="hlink"/>
              </a:buClr>
              <a:buSzPct val="120000"/>
            </a:pP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a:t>
            </a:r>
            <a:r>
              <a:rPr lang="en-US" altLang="en-US" sz="1800">
                <a:solidFill>
                  <a:schemeClr val="bg2"/>
                </a:solidFill>
                <a:latin typeface="Arial" panose="020B0604020202020204" pitchFamily="34" charset="0"/>
              </a:rPr>
              <a:t>.</a:t>
            </a:r>
            <a:r>
              <a:rPr lang="el-GR" altLang="en-US" sz="1800">
                <a:solidFill>
                  <a:schemeClr val="bg2"/>
                </a:solidFill>
                <a:latin typeface="Arial" panose="020B0604020202020204" pitchFamily="34" charset="0"/>
              </a:rPr>
              <a:t>Talarico</a:t>
            </a:r>
            <a:r>
              <a:rPr lang="en-US" altLang="en-US" sz="1800">
                <a:solidFill>
                  <a:schemeClr val="bg2"/>
                </a:solidFill>
                <a:latin typeface="Arial" panose="020B0604020202020204" pitchFamily="34" charset="0"/>
              </a:rPr>
              <a:t> &amp;</a:t>
            </a:r>
            <a:r>
              <a:rPr lang="el-GR" altLang="en-US" sz="1800">
                <a:solidFill>
                  <a:schemeClr val="bg2"/>
                </a:solidFill>
                <a:latin typeface="Arial" panose="020B0604020202020204" pitchFamily="34" charset="0"/>
              </a:rPr>
              <a:t> B</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Silk</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Whole-genome sequencing for</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investigation of recent TB transmission in the United States: Current uses and future plans</a:t>
            </a:r>
            <a:r>
              <a:rPr lang="el-GR" altLang="en-US" sz="1800">
                <a:solidFill>
                  <a:schemeClr val="bg2"/>
                </a:solidFill>
              </a:rPr>
              <a:t> </a:t>
            </a:r>
          </a:p>
        </p:txBody>
      </p:sp>
      <p:sp>
        <p:nvSpPr>
          <p:cNvPr id="21509" name="Rectangle 7">
            <a:extLst>
              <a:ext uri="{FF2B5EF4-FFF2-40B4-BE49-F238E27FC236}">
                <a16:creationId xmlns:a16="http://schemas.microsoft.com/office/drawing/2014/main" id="{DCE1BFE4-4C1F-4164-144E-A8205F1445D9}"/>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19</a:t>
            </a:r>
            <a:endParaRPr lang="el-GR" altLang="en-US">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F944C985-8814-4B97-A63C-9F4B6D68BC22}"/>
              </a:ext>
            </a:extLst>
          </p:cNvPr>
          <p:cNvSpPr>
            <a:spLocks noGrp="1" noChangeArrowheads="1"/>
          </p:cNvSpPr>
          <p:nvPr>
            <p:ph type="subTitle" idx="1"/>
          </p:nvPr>
        </p:nvSpPr>
        <p:spPr>
          <a:xfrm>
            <a:off x="647700" y="0"/>
            <a:ext cx="8496300" cy="6858000"/>
          </a:xfrm>
          <a:solidFill>
            <a:srgbClr val="B6DAE2"/>
          </a:solidFill>
        </p:spPr>
        <p:txBody>
          <a:bodyPr/>
          <a:lstStyle/>
          <a:p>
            <a:pPr eaLnBrk="1" hangingPunct="1">
              <a:lnSpc>
                <a:spcPct val="80000"/>
              </a:lnSpc>
              <a:defRPr/>
            </a:pPr>
            <a:r>
              <a:rPr lang="el-GR" sz="2200" b="1">
                <a:solidFill>
                  <a:srgbClr val="800000"/>
                </a:solidFill>
              </a:rPr>
              <a:t>Typing</a:t>
            </a:r>
          </a:p>
          <a:p>
            <a:pPr eaLnBrk="1" hangingPunct="1">
              <a:lnSpc>
                <a:spcPct val="80000"/>
              </a:lnSpc>
              <a:defRPr/>
            </a:pPr>
            <a:endParaRPr lang="en-US" sz="2000">
              <a:solidFill>
                <a:schemeClr val="accent2"/>
              </a:solidFill>
            </a:endParaRPr>
          </a:p>
          <a:p>
            <a:pPr algn="l" eaLnBrk="1" hangingPunct="1">
              <a:lnSpc>
                <a:spcPct val="80000"/>
              </a:lnSpc>
              <a:buFontTx/>
              <a:buChar char="•"/>
              <a:defRPr/>
            </a:pPr>
            <a:r>
              <a:rPr lang="en-US" sz="2200">
                <a:solidFill>
                  <a:schemeClr val="bg2"/>
                </a:solidFill>
                <a:effectLst/>
              </a:rPr>
              <a:t>A</a:t>
            </a:r>
            <a:r>
              <a:rPr lang="el-GR" sz="2200">
                <a:solidFill>
                  <a:schemeClr val="bg2"/>
                </a:solidFill>
                <a:effectLst/>
              </a:rPr>
              <a:t>t the species level there is</a:t>
            </a:r>
            <a:r>
              <a:rPr lang="en-US" sz="2200">
                <a:solidFill>
                  <a:schemeClr val="bg2"/>
                </a:solidFill>
                <a:effectLst/>
              </a:rPr>
              <a:t> </a:t>
            </a:r>
            <a:r>
              <a:rPr lang="el-GR" sz="2200">
                <a:solidFill>
                  <a:schemeClr val="bg2"/>
                </a:solidFill>
                <a:effectLst/>
              </a:rPr>
              <a:t>sufﬁcient diversity</a:t>
            </a:r>
            <a:r>
              <a:rPr lang="en-US" sz="2200">
                <a:solidFill>
                  <a:schemeClr val="bg2"/>
                </a:solidFill>
                <a:effectLst/>
              </a:rPr>
              <a:t>,</a:t>
            </a:r>
            <a:r>
              <a:rPr lang="el-GR" sz="2200">
                <a:solidFill>
                  <a:schemeClr val="bg2"/>
                </a:solidFill>
                <a:effectLst/>
              </a:rPr>
              <a:t> that organisms isolated</a:t>
            </a:r>
            <a:r>
              <a:rPr lang="en-US" sz="2200">
                <a:solidFill>
                  <a:schemeClr val="bg2"/>
                </a:solidFill>
                <a:effectLst/>
              </a:rPr>
              <a:t> </a:t>
            </a:r>
            <a:r>
              <a:rPr lang="el-GR" sz="2200">
                <a:solidFill>
                  <a:schemeClr val="bg2"/>
                </a:solidFill>
                <a:effectLst/>
              </a:rPr>
              <a:t>from different sources</a:t>
            </a:r>
            <a:r>
              <a:rPr lang="en-US" sz="2200">
                <a:solidFill>
                  <a:schemeClr val="bg2"/>
                </a:solidFill>
                <a:effectLst/>
              </a:rPr>
              <a:t>,</a:t>
            </a:r>
            <a:r>
              <a:rPr lang="el-GR" sz="2200">
                <a:solidFill>
                  <a:schemeClr val="bg2"/>
                </a:solidFill>
                <a:effectLst/>
              </a:rPr>
              <a:t> at different times and in different geographical regions may be differentiated or classiﬁed into sub-types or strains.</a:t>
            </a:r>
            <a:endParaRPr lang="en-US" sz="2200">
              <a:solidFill>
                <a:schemeClr val="bg2"/>
              </a:solidFill>
              <a:effectLst/>
            </a:endParaRPr>
          </a:p>
          <a:p>
            <a:pPr algn="l" eaLnBrk="1" hangingPunct="1">
              <a:lnSpc>
                <a:spcPct val="80000"/>
              </a:lnSpc>
              <a:defRPr/>
            </a:pPr>
            <a:endParaRPr lang="el-GR" sz="2200" b="1">
              <a:solidFill>
                <a:schemeClr val="bg2"/>
              </a:solidFill>
              <a:effectLst/>
            </a:endParaRPr>
          </a:p>
          <a:p>
            <a:pPr algn="l" eaLnBrk="1" hangingPunct="1">
              <a:lnSpc>
                <a:spcPct val="80000"/>
              </a:lnSpc>
              <a:buFontTx/>
              <a:buChar char="•"/>
              <a:defRPr/>
            </a:pPr>
            <a:r>
              <a:rPr lang="el-GR" sz="2200">
                <a:solidFill>
                  <a:schemeClr val="bg2"/>
                </a:solidFill>
                <a:effectLst/>
              </a:rPr>
              <a:t>In epidemiological terms, the</a:t>
            </a:r>
            <a:r>
              <a:rPr lang="en-US" sz="2200">
                <a:solidFill>
                  <a:schemeClr val="bg2"/>
                </a:solidFill>
                <a:effectLst/>
              </a:rPr>
              <a:t> </a:t>
            </a:r>
            <a:r>
              <a:rPr lang="el-GR" sz="2200">
                <a:solidFill>
                  <a:schemeClr val="bg2"/>
                </a:solidFill>
                <a:effectLst/>
              </a:rPr>
              <a:t>organisms involved in the outbreak are clonally related; that is,they have a common origin. Clonally related organisms are</a:t>
            </a:r>
            <a:r>
              <a:rPr lang="en-US" sz="2200">
                <a:solidFill>
                  <a:schemeClr val="bg2"/>
                </a:solidFill>
                <a:effectLst/>
              </a:rPr>
              <a:t> </a:t>
            </a:r>
            <a:r>
              <a:rPr lang="el-GR" sz="2200">
                <a:solidFill>
                  <a:schemeClr val="bg2"/>
                </a:solidFill>
                <a:effectLst/>
              </a:rPr>
              <a:t>members of the same species that share virulence factors, bio-chemical traits, and genomic characteristics.</a:t>
            </a:r>
            <a:r>
              <a:rPr lang="el-GR" sz="2200">
                <a:effectLst/>
              </a:rPr>
              <a:t> </a:t>
            </a:r>
            <a:endParaRPr lang="en-US" sz="2200">
              <a:effectLst/>
            </a:endParaRPr>
          </a:p>
          <a:p>
            <a:pPr algn="l" eaLnBrk="1" hangingPunct="1">
              <a:lnSpc>
                <a:spcPct val="80000"/>
              </a:lnSpc>
              <a:defRPr/>
            </a:pPr>
            <a:r>
              <a:rPr lang="en-US" sz="2200">
                <a:effectLst/>
              </a:rPr>
              <a:t> </a:t>
            </a:r>
            <a:r>
              <a:rPr lang="el-GR" sz="2200">
                <a:effectLst/>
              </a:rPr>
              <a:t> </a:t>
            </a:r>
            <a:r>
              <a:rPr lang="en-US" sz="2200">
                <a:effectLst/>
              </a:rPr>
              <a:t> </a:t>
            </a:r>
          </a:p>
          <a:p>
            <a:pPr eaLnBrk="1" hangingPunct="1">
              <a:lnSpc>
                <a:spcPct val="80000"/>
              </a:lnSpc>
              <a:defRPr/>
            </a:pPr>
            <a:r>
              <a:rPr lang="el-GR" sz="2200">
                <a:solidFill>
                  <a:srgbClr val="C80000"/>
                </a:solidFill>
                <a:effectLst/>
              </a:rPr>
              <a:t>The role of bacterial typing is to determine if epidemiologically</a:t>
            </a:r>
            <a:r>
              <a:rPr lang="en-US" sz="2200">
                <a:solidFill>
                  <a:srgbClr val="C80000"/>
                </a:solidFill>
                <a:effectLst/>
              </a:rPr>
              <a:t> </a:t>
            </a:r>
            <a:r>
              <a:rPr lang="el-GR" sz="2200">
                <a:solidFill>
                  <a:srgbClr val="C80000"/>
                </a:solidFill>
                <a:effectLst/>
              </a:rPr>
              <a:t>identical or related isolates are also genetically related</a:t>
            </a:r>
            <a:endParaRPr lang="en-US" sz="2200">
              <a:solidFill>
                <a:srgbClr val="C80000"/>
              </a:solidFill>
              <a:effectLst/>
            </a:endParaRPr>
          </a:p>
          <a:p>
            <a:pPr algn="l" eaLnBrk="1" hangingPunct="1">
              <a:lnSpc>
                <a:spcPct val="80000"/>
              </a:lnSpc>
              <a:defRPr/>
            </a:pPr>
            <a:endParaRPr lang="en-US" sz="2200">
              <a:solidFill>
                <a:srgbClr val="C80000"/>
              </a:solidFill>
              <a:effectLst/>
            </a:endParaRPr>
          </a:p>
          <a:p>
            <a:pPr algn="l" eaLnBrk="1" hangingPunct="1">
              <a:lnSpc>
                <a:spcPct val="80000"/>
              </a:lnSpc>
              <a:buFontTx/>
              <a:buChar char="•"/>
              <a:defRPr/>
            </a:pPr>
            <a:r>
              <a:rPr lang="el-GR" sz="2200">
                <a:effectLst/>
              </a:rPr>
              <a:t> </a:t>
            </a:r>
            <a:r>
              <a:rPr lang="el-GR" sz="2200">
                <a:solidFill>
                  <a:schemeClr val="bg2"/>
                </a:solidFill>
                <a:effectLst/>
              </a:rPr>
              <a:t>The process of </a:t>
            </a:r>
            <a:r>
              <a:rPr lang="en-US" sz="2200">
                <a:solidFill>
                  <a:schemeClr val="bg2"/>
                </a:solidFill>
                <a:effectLst/>
              </a:rPr>
              <a:t>(</a:t>
            </a:r>
            <a:r>
              <a:rPr lang="el-GR" sz="2200">
                <a:solidFill>
                  <a:schemeClr val="bg2"/>
                </a:solidFill>
                <a:effectLst/>
              </a:rPr>
              <a:t>sub</a:t>
            </a:r>
            <a:r>
              <a:rPr lang="en-US" sz="2200">
                <a:solidFill>
                  <a:schemeClr val="bg2"/>
                </a:solidFill>
                <a:effectLst/>
              </a:rPr>
              <a:t>)</a:t>
            </a:r>
            <a:r>
              <a:rPr lang="el-GR" sz="2200">
                <a:solidFill>
                  <a:schemeClr val="bg2"/>
                </a:solidFill>
                <a:effectLst/>
              </a:rPr>
              <a:t>typing is important epidemiologically for</a:t>
            </a:r>
            <a:r>
              <a:rPr lang="en-US" sz="2200">
                <a:solidFill>
                  <a:schemeClr val="bg2"/>
                </a:solidFill>
                <a:effectLst/>
              </a:rPr>
              <a:t> </a:t>
            </a:r>
            <a:r>
              <a:rPr lang="el-GR" sz="2200">
                <a:solidFill>
                  <a:schemeClr val="bg2"/>
                </a:solidFill>
                <a:effectLst/>
              </a:rPr>
              <a:t>recognizing outbreaks of infection, detecting the cross-trans-mission of nosocomial pathogens, determining the source of the infection, recognizing particularly virulent strains of organisms, and monitoring vaccination programs.</a:t>
            </a:r>
            <a:r>
              <a:rPr lang="en-US" sz="2200">
                <a:solidFill>
                  <a:schemeClr val="bg2"/>
                </a:solidFill>
                <a:effectLst/>
              </a:rPr>
              <a:t> </a:t>
            </a:r>
          </a:p>
          <a:p>
            <a:pPr algn="l" eaLnBrk="1" hangingPunct="1">
              <a:lnSpc>
                <a:spcPct val="80000"/>
              </a:lnSpc>
              <a:buFontTx/>
              <a:buChar char="•"/>
              <a:defRPr/>
            </a:pPr>
            <a:endParaRPr lang="en-US" sz="2200">
              <a:solidFill>
                <a:schemeClr val="bg2"/>
              </a:solidFill>
              <a:effectLst/>
            </a:endParaRPr>
          </a:p>
          <a:p>
            <a:pPr algn="l" eaLnBrk="1" hangingPunct="1">
              <a:lnSpc>
                <a:spcPct val="80000"/>
              </a:lnSpc>
              <a:defRPr/>
            </a:pPr>
            <a:r>
              <a:rPr lang="en-US" sz="1400" b="1">
                <a:solidFill>
                  <a:schemeClr val="bg2"/>
                </a:solidFill>
              </a:rPr>
              <a:t>D. MICHAEL OLIVE &amp; PAMELA BEAN:</a:t>
            </a:r>
            <a:r>
              <a:rPr lang="en-US" sz="1400" b="1">
                <a:solidFill>
                  <a:srgbClr val="800000"/>
                </a:solidFill>
              </a:rPr>
              <a:t> “Principles and Applications of Methods for</a:t>
            </a:r>
          </a:p>
          <a:p>
            <a:pPr algn="l" eaLnBrk="1" hangingPunct="1">
              <a:lnSpc>
                <a:spcPct val="80000"/>
              </a:lnSpc>
              <a:defRPr/>
            </a:pPr>
            <a:r>
              <a:rPr lang="en-US" sz="1400" b="1">
                <a:solidFill>
                  <a:srgbClr val="800000"/>
                </a:solidFill>
              </a:rPr>
              <a:t>DNA-Based Typing of Microbial Organisms” </a:t>
            </a:r>
            <a:r>
              <a:rPr lang="en-US" sz="1400" b="1">
                <a:solidFill>
                  <a:schemeClr val="bg2"/>
                </a:solidFill>
              </a:rPr>
              <a:t>JCM,1999, V.37, p. 1661–1669</a:t>
            </a:r>
          </a:p>
        </p:txBody>
      </p:sp>
      <p:sp>
        <p:nvSpPr>
          <p:cNvPr id="4099" name="Rectangle 4">
            <a:extLst>
              <a:ext uri="{FF2B5EF4-FFF2-40B4-BE49-F238E27FC236}">
                <a16:creationId xmlns:a16="http://schemas.microsoft.com/office/drawing/2014/main" id="{58B17D71-0A18-41F8-D62B-37C2710C1AC7}"/>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a:t>
            </a:r>
            <a:endParaRPr lang="el-GR"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E221B9D1-50DF-C842-26B1-AF7FF2B7FE5E}"/>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4356100" cy="3516313"/>
          </a:xfrm>
          <a:noFill/>
          <a:extLst>
            <a:ext uri="{909E8E84-426E-40DD-AFC4-6F175D3DCCD1}">
              <a14:hiddenFill xmlns:a14="http://schemas.microsoft.com/office/drawing/2010/main">
                <a:solidFill>
                  <a:srgbClr val="FFFFFF"/>
                </a:solidFill>
              </a14:hiddenFill>
            </a:ext>
          </a:extLst>
        </p:spPr>
      </p:pic>
      <p:pic>
        <p:nvPicPr>
          <p:cNvPr id="22531" name="Picture 5">
            <a:extLst>
              <a:ext uri="{FF2B5EF4-FFF2-40B4-BE49-F238E27FC236}">
                <a16:creationId xmlns:a16="http://schemas.microsoft.com/office/drawing/2014/main" id="{80910542-79A4-03CE-182B-E53FA7CCD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7563"/>
            <a:ext cx="43434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2" name="Rectangle 6">
            <a:extLst>
              <a:ext uri="{FF2B5EF4-FFF2-40B4-BE49-F238E27FC236}">
                <a16:creationId xmlns:a16="http://schemas.microsoft.com/office/drawing/2014/main" id="{2D7B6684-01EF-7F9D-3C0D-133E39F5967D}"/>
              </a:ext>
            </a:extLst>
          </p:cNvPr>
          <p:cNvSpPr>
            <a:spLocks noChangeArrowheads="1"/>
          </p:cNvSpPr>
          <p:nvPr/>
        </p:nvSpPr>
        <p:spPr bwMode="auto">
          <a:xfrm>
            <a:off x="468313" y="6021388"/>
            <a:ext cx="8229600" cy="660400"/>
          </a:xfrm>
          <a:prstGeom prst="rect">
            <a:avLst/>
          </a:prstGeom>
          <a:solidFill>
            <a:srgbClr val="C4D1D4"/>
          </a:solidFill>
          <a:ln w="9525">
            <a:solidFill>
              <a:srgbClr val="B6DAE2"/>
            </a:solidFill>
            <a:miter lim="800000"/>
            <a:headEnd/>
            <a:tailEnd/>
          </a:ln>
        </p:spPr>
        <p:txBody>
          <a:bodyPr/>
          <a:lstStyle>
            <a:lvl1pPr marL="342900" indent="-342900"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20000"/>
              </a:spcBef>
              <a:buClr>
                <a:schemeClr val="hlink"/>
              </a:buClr>
              <a:buSzPct val="120000"/>
            </a:pP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a:t>
            </a:r>
            <a:r>
              <a:rPr lang="en-US" altLang="en-US" sz="1800">
                <a:solidFill>
                  <a:schemeClr val="bg2"/>
                </a:solidFill>
                <a:latin typeface="Arial" panose="020B0604020202020204" pitchFamily="34" charset="0"/>
              </a:rPr>
              <a:t>.</a:t>
            </a:r>
            <a:r>
              <a:rPr lang="el-GR" altLang="en-US" sz="1800">
                <a:solidFill>
                  <a:schemeClr val="bg2"/>
                </a:solidFill>
                <a:latin typeface="Arial" panose="020B0604020202020204" pitchFamily="34" charset="0"/>
              </a:rPr>
              <a:t>Talarico</a:t>
            </a:r>
            <a:r>
              <a:rPr lang="en-US" altLang="en-US" sz="1800">
                <a:solidFill>
                  <a:schemeClr val="bg2"/>
                </a:solidFill>
                <a:latin typeface="Arial" panose="020B0604020202020204" pitchFamily="34" charset="0"/>
              </a:rPr>
              <a:t> &amp;</a:t>
            </a:r>
            <a:r>
              <a:rPr lang="el-GR" altLang="en-US" sz="1800">
                <a:solidFill>
                  <a:schemeClr val="bg2"/>
                </a:solidFill>
                <a:latin typeface="Arial" panose="020B0604020202020204" pitchFamily="34" charset="0"/>
              </a:rPr>
              <a:t> B</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Silk</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Whole-genome sequencing for</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investigation of recent TB transmission in the United States: Current uses and future plans</a:t>
            </a:r>
            <a:r>
              <a:rPr lang="el-GR" altLang="en-US" sz="1800">
                <a:solidFill>
                  <a:schemeClr val="bg2"/>
                </a:solidFill>
              </a:rPr>
              <a:t> </a:t>
            </a:r>
          </a:p>
        </p:txBody>
      </p:sp>
      <p:sp>
        <p:nvSpPr>
          <p:cNvPr id="22533" name="Rectangle 7">
            <a:extLst>
              <a:ext uri="{FF2B5EF4-FFF2-40B4-BE49-F238E27FC236}">
                <a16:creationId xmlns:a16="http://schemas.microsoft.com/office/drawing/2014/main" id="{6C00FFCF-FBD5-7F5C-B350-7FCA53CA761A}"/>
              </a:ext>
            </a:extLst>
          </p:cNvPr>
          <p:cNvSpPr>
            <a:spLocks noChangeArrowheads="1"/>
          </p:cNvSpPr>
          <p:nvPr/>
        </p:nvSpPr>
        <p:spPr bwMode="auto">
          <a:xfrm>
            <a:off x="4572000" y="188913"/>
            <a:ext cx="4319588" cy="5256212"/>
          </a:xfrm>
          <a:prstGeom prst="rect">
            <a:avLst/>
          </a:prstGeom>
          <a:solidFill>
            <a:srgbClr val="E2E8EA"/>
          </a:solidFill>
          <a:ln w="9525">
            <a:solidFill>
              <a:srgbClr val="B6DAE2"/>
            </a:solidFill>
            <a:miter lim="800000"/>
            <a:headEnd/>
            <a:tailEnd/>
          </a:ln>
        </p:spPr>
        <p:txBody>
          <a:bodyPr/>
          <a:lstStyle>
            <a:lvl1pPr marL="342900" indent="-342900"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spcBef>
                <a:spcPct val="20000"/>
              </a:spcBef>
              <a:buClr>
                <a:schemeClr val="hlink"/>
              </a:buClr>
              <a:buSzPct val="120000"/>
              <a:buFontTx/>
              <a:buChar char="•"/>
            </a:pPr>
            <a:r>
              <a:rPr lang="el-GR" altLang="en-US" sz="2000">
                <a:solidFill>
                  <a:srgbClr val="C80000"/>
                </a:solidFill>
              </a:rPr>
              <a:t>At the time of transmission, the person transmitting the infection and the person acquiring the infection will have M. tuberculosis with identical DNA sequence</a:t>
            </a:r>
          </a:p>
          <a:p>
            <a:pPr>
              <a:spcBef>
                <a:spcPct val="20000"/>
              </a:spcBef>
              <a:buClr>
                <a:schemeClr val="hlink"/>
              </a:buClr>
              <a:buSzPct val="120000"/>
              <a:buFontTx/>
              <a:buChar char="•"/>
            </a:pPr>
            <a:r>
              <a:rPr lang="el-GR" altLang="en-US" sz="2000">
                <a:solidFill>
                  <a:srgbClr val="C80000"/>
                </a:solidFill>
              </a:rPr>
              <a:t>Genotyping analyzes DNA to identify TB patients with similar M. tuberculosis genomes who are more likely to be linked by recent transmission</a:t>
            </a:r>
          </a:p>
          <a:p>
            <a:pPr>
              <a:spcBef>
                <a:spcPct val="20000"/>
              </a:spcBef>
              <a:buClr>
                <a:schemeClr val="hlink"/>
              </a:buClr>
              <a:buSzPct val="120000"/>
              <a:buFontTx/>
              <a:buChar char="•"/>
            </a:pPr>
            <a:r>
              <a:rPr lang="el-GR" altLang="en-US" sz="2000">
                <a:solidFill>
                  <a:srgbClr val="C80000"/>
                </a:solidFill>
              </a:rPr>
              <a:t>2 or more isolates with the same genotype are clustered</a:t>
            </a:r>
          </a:p>
          <a:p>
            <a:pPr>
              <a:spcBef>
                <a:spcPct val="20000"/>
              </a:spcBef>
              <a:buClr>
                <a:schemeClr val="hlink"/>
              </a:buClr>
              <a:buSzPct val="120000"/>
              <a:buFontTx/>
              <a:buChar char="•"/>
            </a:pPr>
            <a:r>
              <a:rPr lang="el-GR" altLang="en-US" sz="2000">
                <a:solidFill>
                  <a:srgbClr val="C80000"/>
                </a:solidFill>
              </a:rPr>
              <a:t>Algorithms that consider time and space are used to identify clustered cases that may be due to recent transmissio</a:t>
            </a:r>
            <a:r>
              <a:rPr lang="en-US" altLang="en-US" sz="2000">
                <a:solidFill>
                  <a:srgbClr val="C80000"/>
                </a:solidFill>
              </a:rPr>
              <a:t>n</a:t>
            </a:r>
            <a:endParaRPr lang="el-GR" altLang="en-US" sz="2000">
              <a:solidFill>
                <a:srgbClr val="C80000"/>
              </a:solidFill>
            </a:endParaRPr>
          </a:p>
        </p:txBody>
      </p:sp>
      <p:sp>
        <p:nvSpPr>
          <p:cNvPr id="22534" name="Rectangle 8">
            <a:extLst>
              <a:ext uri="{FF2B5EF4-FFF2-40B4-BE49-F238E27FC236}">
                <a16:creationId xmlns:a16="http://schemas.microsoft.com/office/drawing/2014/main" id="{7CA87A51-C35E-6596-77B9-58A03C933059}"/>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20</a:t>
            </a:r>
            <a:endParaRPr lang="el-GR" altLang="en-US">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836F73E6-345F-05D5-3EB2-78CE540A1457}"/>
              </a:ext>
            </a:extLst>
          </p:cNvPr>
          <p:cNvSpPr>
            <a:spLocks noGrp="1" noChangeArrowheads="1"/>
          </p:cNvSpPr>
          <p:nvPr>
            <p:ph type="title"/>
          </p:nvPr>
        </p:nvSpPr>
        <p:spPr>
          <a:xfrm>
            <a:off x="250825" y="260350"/>
            <a:ext cx="8713788" cy="936625"/>
          </a:xfrm>
        </p:spPr>
        <p:txBody>
          <a:bodyPr/>
          <a:lstStyle/>
          <a:p>
            <a:pPr eaLnBrk="1" hangingPunct="1">
              <a:defRPr/>
            </a:pPr>
            <a:r>
              <a:rPr lang="el-GR" sz="1800">
                <a:solidFill>
                  <a:schemeClr val="bg1"/>
                </a:solidFill>
              </a:rPr>
              <a:t>López-Calleja </a:t>
            </a:r>
            <a:r>
              <a:rPr lang="en-US" sz="1800">
                <a:solidFill>
                  <a:schemeClr val="bg1"/>
                </a:solidFill>
              </a:rPr>
              <a:t>et al. </a:t>
            </a:r>
            <a:r>
              <a:rPr lang="el-GR" sz="1800">
                <a:solidFill>
                  <a:schemeClr val="bg1"/>
                </a:solidFill>
              </a:rPr>
              <a:t>Unsuspected and extensive transmission of a drug-susceptible Mycobacterium tuberculosis strain</a:t>
            </a:r>
            <a:r>
              <a:rPr lang="en-US" sz="1800">
                <a:solidFill>
                  <a:schemeClr val="bg1"/>
                </a:solidFill>
              </a:rPr>
              <a:t> </a:t>
            </a:r>
            <a:r>
              <a:rPr lang="el-GR" sz="1800">
                <a:solidFill>
                  <a:srgbClr val="C80000"/>
                </a:solidFill>
              </a:rPr>
              <a:t>BMC Pulmonary Medicine 2009</a:t>
            </a:r>
            <a:r>
              <a:rPr lang="en-US" sz="1800">
                <a:solidFill>
                  <a:srgbClr val="C80000"/>
                </a:solidFill>
              </a:rPr>
              <a:t> </a:t>
            </a:r>
            <a:endParaRPr lang="el-GR" sz="1800">
              <a:solidFill>
                <a:srgbClr val="C80000"/>
              </a:solidFill>
            </a:endParaRPr>
          </a:p>
        </p:txBody>
      </p:sp>
      <p:sp>
        <p:nvSpPr>
          <p:cNvPr id="23555" name="AutoShape 5" descr="Location of 78 cases of the MTZ cluster in Zaragoza City according to the place of residence. The cases grouped inside a circle lived in the same street, or in parallel, adjoining or perpendicular streets. The areas that included two or more cases are numbered from 1 to 18.">
            <a:extLst>
              <a:ext uri="{FF2B5EF4-FFF2-40B4-BE49-F238E27FC236}">
                <a16:creationId xmlns:a16="http://schemas.microsoft.com/office/drawing/2014/main" id="{46D19142-B4C3-B53A-CE56-BFA81844B8A5}"/>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pic>
        <p:nvPicPr>
          <p:cNvPr id="23556" name="Picture 6">
            <a:extLst>
              <a:ext uri="{FF2B5EF4-FFF2-40B4-BE49-F238E27FC236}">
                <a16:creationId xmlns:a16="http://schemas.microsoft.com/office/drawing/2014/main" id="{C18890A1-432B-CA89-3CA3-C8BDEBCE9690}"/>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341438"/>
            <a:ext cx="4608513" cy="3708400"/>
          </a:xfrm>
          <a:noFill/>
          <a:extLst>
            <a:ext uri="{909E8E84-426E-40DD-AFC4-6F175D3DCCD1}">
              <a14:hiddenFill xmlns:a14="http://schemas.microsoft.com/office/drawing/2010/main">
                <a:solidFill>
                  <a:srgbClr val="FFFFFF"/>
                </a:solidFill>
              </a14:hiddenFill>
            </a:ext>
          </a:extLst>
        </p:spPr>
      </p:pic>
      <p:pic>
        <p:nvPicPr>
          <p:cNvPr id="23557" name="Picture 7">
            <a:extLst>
              <a:ext uri="{FF2B5EF4-FFF2-40B4-BE49-F238E27FC236}">
                <a16:creationId xmlns:a16="http://schemas.microsoft.com/office/drawing/2014/main" id="{77C9F716-2ADF-F092-C04B-7B217C067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341438"/>
            <a:ext cx="33448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3880" name="Rectangle 8">
            <a:extLst>
              <a:ext uri="{FF2B5EF4-FFF2-40B4-BE49-F238E27FC236}">
                <a16:creationId xmlns:a16="http://schemas.microsoft.com/office/drawing/2014/main" id="{6554ECA0-F953-829A-65E8-167F19DF375A}"/>
              </a:ext>
            </a:extLst>
          </p:cNvPr>
          <p:cNvSpPr>
            <a:spLocks noChangeArrowheads="1"/>
          </p:cNvSpPr>
          <p:nvPr/>
        </p:nvSpPr>
        <p:spPr bwMode="auto">
          <a:xfrm>
            <a:off x="395288" y="5300663"/>
            <a:ext cx="8229600" cy="1236662"/>
          </a:xfrm>
          <a:prstGeom prst="rect">
            <a:avLst/>
          </a:prstGeom>
          <a:solidFill>
            <a:srgbClr val="C4D1D4"/>
          </a:solidFill>
          <a:ln w="9525">
            <a:noFill/>
            <a:miter lim="800000"/>
            <a:headEnd/>
            <a:tailEnd/>
          </a:ln>
          <a:effectLst/>
        </p:spPr>
        <p:txBody>
          <a:bodyPr/>
          <a:lstStyle/>
          <a:p>
            <a:pPr marL="342900" indent="-342900">
              <a:spcBef>
                <a:spcPct val="20000"/>
              </a:spcBef>
              <a:buClr>
                <a:schemeClr val="hlink"/>
              </a:buClr>
              <a:buSzPct val="120000"/>
              <a:defRPr/>
            </a:pPr>
            <a:r>
              <a:rPr lang="en-US" sz="1400">
                <a:solidFill>
                  <a:schemeClr val="bg1"/>
                </a:solidFill>
              </a:rPr>
              <a:t>      </a:t>
            </a:r>
            <a:r>
              <a:rPr lang="el-GR" sz="1400">
                <a:solidFill>
                  <a:schemeClr val="bg1"/>
                </a:solidFill>
              </a:rPr>
              <a:t>A large and unsuspected tuberculosis outbreak involving 18.7% of the total</a:t>
            </a:r>
            <a:r>
              <a:rPr lang="en-US" sz="1400">
                <a:solidFill>
                  <a:schemeClr val="bg1"/>
                </a:solidFill>
              </a:rPr>
              <a:t> </a:t>
            </a:r>
            <a:r>
              <a:rPr lang="el-GR" sz="1400">
                <a:solidFill>
                  <a:schemeClr val="bg1"/>
                </a:solidFill>
              </a:rPr>
              <a:t>cases, was detected in a population-based molecular epidemiological study</a:t>
            </a:r>
            <a:r>
              <a:rPr lang="en-US" sz="1400">
                <a:solidFill>
                  <a:schemeClr val="bg1"/>
                </a:solidFill>
              </a:rPr>
              <a:t> </a:t>
            </a:r>
            <a:r>
              <a:rPr lang="el-GR" sz="1400">
                <a:solidFill>
                  <a:schemeClr val="bg1"/>
                </a:solidFill>
              </a:rPr>
              <a:t>performed in Zaragoza (Spain) from 2001 to 2004.The genetic profile of the MTZ strain was rare and not widely distributed. The patients affected did not show any notable risk factor for TB.</a:t>
            </a:r>
            <a:r>
              <a:rPr lang="en-US" sz="1400">
                <a:solidFill>
                  <a:schemeClr val="bg1"/>
                </a:solidFill>
              </a:rPr>
              <a:t> </a:t>
            </a:r>
            <a:r>
              <a:rPr lang="el-GR" sz="1400">
                <a:solidFill>
                  <a:schemeClr val="bg1"/>
                </a:solidFill>
              </a:rPr>
              <a:t>The might have particular transmissibility or virulence</a:t>
            </a:r>
            <a:r>
              <a:rPr lang="en-US" sz="1400">
                <a:solidFill>
                  <a:schemeClr val="bg1"/>
                </a:solidFill>
              </a:rPr>
              <a:t> </a:t>
            </a:r>
            <a:r>
              <a:rPr lang="el-GR" sz="1400">
                <a:solidFill>
                  <a:schemeClr val="bg1"/>
                </a:solidFill>
              </a:rPr>
              <a:t>properties, greater focus should be placed on stopping its widespread</a:t>
            </a:r>
            <a:r>
              <a:rPr lang="en-US" sz="1400">
                <a:solidFill>
                  <a:schemeClr val="bg1"/>
                </a:solidFill>
              </a:rPr>
              <a:t> </a:t>
            </a:r>
            <a:r>
              <a:rPr lang="el-GR" sz="1400">
                <a:solidFill>
                  <a:schemeClr val="bg1"/>
                </a:solidFill>
              </a:rPr>
              <a:t>dissemination</a:t>
            </a:r>
            <a:r>
              <a:rPr lang="el-GR" sz="1400">
                <a:solidFill>
                  <a:schemeClr val="bg1"/>
                </a:solidFill>
                <a:effectLst>
                  <a:outerShdw blurRad="38100" dist="38100" dir="2700000" algn="tl">
                    <a:srgbClr val="000000"/>
                  </a:outerShdw>
                </a:effectLst>
              </a:rPr>
              <a:t>.</a:t>
            </a:r>
          </a:p>
        </p:txBody>
      </p:sp>
      <p:sp>
        <p:nvSpPr>
          <p:cNvPr id="23559" name="Rectangle 8">
            <a:extLst>
              <a:ext uri="{FF2B5EF4-FFF2-40B4-BE49-F238E27FC236}">
                <a16:creationId xmlns:a16="http://schemas.microsoft.com/office/drawing/2014/main" id="{B8C552F9-FB3C-5DA4-F753-F1CCAF2F8D0F}"/>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21</a:t>
            </a:r>
            <a:endParaRPr lang="el-GR" alt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a:extLst>
              <a:ext uri="{FF2B5EF4-FFF2-40B4-BE49-F238E27FC236}">
                <a16:creationId xmlns:a16="http://schemas.microsoft.com/office/drawing/2014/main" id="{F3453D81-D464-4C12-D7B9-E0A1AC48A11F}"/>
              </a:ext>
            </a:extLst>
          </p:cNvPr>
          <p:cNvSpPr>
            <a:spLocks noGrp="1" noChangeArrowheads="1"/>
          </p:cNvSpPr>
          <p:nvPr>
            <p:ph type="body" idx="1"/>
          </p:nvPr>
        </p:nvSpPr>
        <p:spPr>
          <a:xfrm>
            <a:off x="457200" y="549275"/>
            <a:ext cx="8229600" cy="5759450"/>
          </a:xfrm>
        </p:spPr>
        <p:txBody>
          <a:bodyPr/>
          <a:lstStyle/>
          <a:p>
            <a:pPr marL="85725" indent="0" eaLnBrk="1" hangingPunct="1">
              <a:lnSpc>
                <a:spcPct val="90000"/>
              </a:lnSpc>
              <a:buFontTx/>
              <a:buNone/>
              <a:defRPr/>
            </a:pPr>
            <a:r>
              <a:rPr lang="en-US" sz="3600" b="1">
                <a:solidFill>
                  <a:srgbClr val="C80000"/>
                </a:solidFill>
                <a:effectLst/>
              </a:rPr>
              <a:t> </a:t>
            </a:r>
          </a:p>
          <a:p>
            <a:pPr marL="85725" indent="0" algn="ctr" eaLnBrk="1" hangingPunct="1">
              <a:lnSpc>
                <a:spcPct val="90000"/>
              </a:lnSpc>
              <a:buFontTx/>
              <a:buNone/>
              <a:defRPr/>
            </a:pPr>
            <a:r>
              <a:rPr lang="el-GR" sz="2800" b="1">
                <a:solidFill>
                  <a:schemeClr val="bg1"/>
                </a:solidFill>
                <a:effectLst/>
              </a:rPr>
              <a:t>Molecular surveillance of MDR/XDR-TB in the EU,</a:t>
            </a:r>
            <a:r>
              <a:rPr lang="en-US" sz="2800" b="1">
                <a:solidFill>
                  <a:schemeClr val="bg1"/>
                </a:solidFill>
                <a:effectLst/>
              </a:rPr>
              <a:t> </a:t>
            </a:r>
            <a:r>
              <a:rPr lang="el-GR" sz="2800" b="1">
                <a:solidFill>
                  <a:schemeClr val="bg1"/>
                </a:solidFill>
                <a:effectLst/>
              </a:rPr>
              <a:t>2009-2012</a:t>
            </a:r>
            <a:endParaRPr lang="en-US" sz="2800" b="1">
              <a:solidFill>
                <a:schemeClr val="bg1"/>
              </a:solidFill>
              <a:effectLst/>
            </a:endParaRPr>
          </a:p>
          <a:p>
            <a:pPr marL="85725" indent="0" algn="ctr" eaLnBrk="1" hangingPunct="1">
              <a:lnSpc>
                <a:spcPct val="90000"/>
              </a:lnSpc>
              <a:buFontTx/>
              <a:buNone/>
              <a:defRPr/>
            </a:pPr>
            <a:endParaRPr lang="en-US" sz="2800" b="1">
              <a:solidFill>
                <a:schemeClr val="bg1"/>
              </a:solidFill>
              <a:effectLst/>
            </a:endParaRPr>
          </a:p>
          <a:p>
            <a:pPr marL="85725" indent="0" eaLnBrk="1" hangingPunct="1">
              <a:lnSpc>
                <a:spcPct val="90000"/>
              </a:lnSpc>
              <a:buFontTx/>
              <a:buNone/>
              <a:defRPr/>
            </a:pPr>
            <a:r>
              <a:rPr lang="en-US" sz="2400">
                <a:solidFill>
                  <a:srgbClr val="C80000"/>
                </a:solidFill>
                <a:effectLst/>
              </a:rPr>
              <a:t> The aim of the project was to trace international transmission of MDR/XDR-TB in the European Union by the application of the 24- loci Variable Number of Tandem Repeats typing (VNTR or MIRU-VNTR) </a:t>
            </a:r>
          </a:p>
          <a:p>
            <a:pPr marL="85725" indent="0" eaLnBrk="1" hangingPunct="1">
              <a:lnSpc>
                <a:spcPct val="90000"/>
              </a:lnSpc>
              <a:buFontTx/>
              <a:buNone/>
              <a:defRPr/>
            </a:pPr>
            <a:endParaRPr lang="el-GR" sz="2400">
              <a:solidFill>
                <a:srgbClr val="C80000"/>
              </a:solidFill>
              <a:effectLst/>
            </a:endParaRPr>
          </a:p>
          <a:p>
            <a:pPr marL="85725" indent="0" eaLnBrk="1" hangingPunct="1">
              <a:lnSpc>
                <a:spcPct val="90000"/>
              </a:lnSpc>
              <a:buFontTx/>
              <a:buNone/>
              <a:defRPr/>
            </a:pPr>
            <a:r>
              <a:rPr lang="en-GB" sz="2400">
                <a:solidFill>
                  <a:schemeClr val="bg1"/>
                </a:solidFill>
                <a:effectLst/>
              </a:rPr>
              <a:t>   Cluster definition: Two or more MDR-/XDR-TB strains with identical typing pattern, isolated in at least two different European countries</a:t>
            </a:r>
            <a:endParaRPr lang="en-GB" sz="2400">
              <a:solidFill>
                <a:schemeClr val="bg1"/>
              </a:solidFill>
            </a:endParaRPr>
          </a:p>
          <a:p>
            <a:pPr marL="85725" indent="0" eaLnBrk="1" hangingPunct="1">
              <a:lnSpc>
                <a:spcPct val="90000"/>
              </a:lnSpc>
              <a:buFontTx/>
              <a:buNone/>
              <a:defRPr/>
            </a:pPr>
            <a:endParaRPr lang="el-GR" sz="2400">
              <a:solidFill>
                <a:srgbClr val="C80000"/>
              </a:solidFill>
              <a:effectLst/>
            </a:endParaRPr>
          </a:p>
          <a:p>
            <a:pPr marL="85725" indent="0" eaLnBrk="1" hangingPunct="1">
              <a:lnSpc>
                <a:spcPct val="90000"/>
              </a:lnSpc>
              <a:buFontTx/>
              <a:buNone/>
              <a:defRPr/>
            </a:pPr>
            <a:r>
              <a:rPr lang="en-US" sz="2400">
                <a:solidFill>
                  <a:srgbClr val="C80000"/>
                </a:solidFill>
                <a:effectLst/>
              </a:rPr>
              <a:t> </a:t>
            </a:r>
            <a:r>
              <a:rPr lang="el-GR" sz="2400">
                <a:solidFill>
                  <a:srgbClr val="C80000"/>
                </a:solidFill>
                <a:effectLst/>
              </a:rPr>
              <a:t>30 European </a:t>
            </a:r>
            <a:r>
              <a:rPr lang="en-US" sz="2400">
                <a:solidFill>
                  <a:srgbClr val="C80000"/>
                </a:solidFill>
                <a:effectLst/>
              </a:rPr>
              <a:t>National Reference Laboratories</a:t>
            </a:r>
            <a:endParaRPr lang="el-GR" sz="2400">
              <a:solidFill>
                <a:srgbClr val="C80000"/>
              </a:solidFill>
              <a:effectLst/>
            </a:endParaRPr>
          </a:p>
        </p:txBody>
      </p:sp>
      <p:sp>
        <p:nvSpPr>
          <p:cNvPr id="24579" name="Rectangle 4">
            <a:extLst>
              <a:ext uri="{FF2B5EF4-FFF2-40B4-BE49-F238E27FC236}">
                <a16:creationId xmlns:a16="http://schemas.microsoft.com/office/drawing/2014/main" id="{6C33C867-40D6-6AC2-423B-D35DC051E9A5}"/>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22</a:t>
            </a:r>
            <a:endParaRPr lang="el-GR" altLang="en-US">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BCE14170-2C1D-BCC2-EBE0-40F471D92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8316912" cy="64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7" name="Rectangle 3">
            <a:extLst>
              <a:ext uri="{FF2B5EF4-FFF2-40B4-BE49-F238E27FC236}">
                <a16:creationId xmlns:a16="http://schemas.microsoft.com/office/drawing/2014/main" id="{88D9C174-9C00-0AE6-379A-9A74EF284845}"/>
              </a:ext>
            </a:extLst>
          </p:cNvPr>
          <p:cNvSpPr>
            <a:spLocks noGrp="1" noChangeArrowheads="1"/>
          </p:cNvSpPr>
          <p:nvPr>
            <p:ph type="body" idx="1"/>
          </p:nvPr>
        </p:nvSpPr>
        <p:spPr>
          <a:xfrm>
            <a:off x="107950" y="6021388"/>
            <a:ext cx="6011863" cy="576262"/>
          </a:xfrm>
          <a:solidFill>
            <a:srgbClr val="C4D1D4"/>
          </a:solidFill>
          <a:ln>
            <a:solidFill>
              <a:srgbClr val="C4D1D4"/>
            </a:solidFill>
          </a:ln>
        </p:spPr>
        <p:txBody>
          <a:bodyPr/>
          <a:lstStyle/>
          <a:p>
            <a:pPr eaLnBrk="1" hangingPunct="1">
              <a:lnSpc>
                <a:spcPct val="80000"/>
              </a:lnSpc>
              <a:buFontTx/>
              <a:buNone/>
              <a:defRPr/>
            </a:pPr>
            <a:r>
              <a:rPr lang="el-GR" sz="1600" b="1">
                <a:solidFill>
                  <a:srgbClr val="C80000"/>
                </a:solidFill>
                <a:effectLst/>
              </a:rPr>
              <a:t>&gt;5000 MDR/XDR-TB cases are not included in project</a:t>
            </a:r>
            <a:r>
              <a:rPr lang="en-US" sz="1600" b="1">
                <a:solidFill>
                  <a:srgbClr val="C80000"/>
                </a:solidFill>
                <a:effectLst/>
              </a:rPr>
              <a:t>. M</a:t>
            </a:r>
            <a:r>
              <a:rPr lang="el-GR" sz="1600" b="1">
                <a:solidFill>
                  <a:srgbClr val="C80000"/>
                </a:solidFill>
                <a:effectLst/>
              </a:rPr>
              <a:t>olecular surveillance </a:t>
            </a:r>
            <a:r>
              <a:rPr lang="en-US" sz="1600" b="1">
                <a:solidFill>
                  <a:srgbClr val="C80000"/>
                </a:solidFill>
                <a:effectLst/>
              </a:rPr>
              <a:t>coverage</a:t>
            </a:r>
            <a:r>
              <a:rPr lang="el-GR" sz="1600" b="1">
                <a:solidFill>
                  <a:srgbClr val="C80000"/>
                </a:solidFill>
                <a:effectLst/>
              </a:rPr>
              <a:t> </a:t>
            </a:r>
            <a:r>
              <a:rPr lang="en-US" sz="1600" b="1">
                <a:solidFill>
                  <a:srgbClr val="C80000"/>
                </a:solidFill>
                <a:effectLst/>
              </a:rPr>
              <a:t>: </a:t>
            </a:r>
            <a:r>
              <a:rPr lang="el-GR" sz="1600" b="1">
                <a:solidFill>
                  <a:srgbClr val="C80000"/>
                </a:solidFill>
                <a:effectLst/>
              </a:rPr>
              <a:t>22%</a:t>
            </a:r>
            <a:endParaRPr lang="el-GR" sz="1600" b="1">
              <a:solidFill>
                <a:srgbClr val="C80000"/>
              </a:solidFill>
            </a:endParaRPr>
          </a:p>
        </p:txBody>
      </p:sp>
      <p:sp>
        <p:nvSpPr>
          <p:cNvPr id="25604" name="Rectangle 5">
            <a:extLst>
              <a:ext uri="{FF2B5EF4-FFF2-40B4-BE49-F238E27FC236}">
                <a16:creationId xmlns:a16="http://schemas.microsoft.com/office/drawing/2014/main" id="{D2034EB6-32C6-9BF3-7E37-4FDB8BBB99D7}"/>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23</a:t>
            </a:r>
            <a:endParaRPr lang="el-GR" altLang="en-US">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1782EFD-D97A-96C3-3320-F135CCAEBEEC}"/>
              </a:ext>
            </a:extLst>
          </p:cNvPr>
          <p:cNvSpPr>
            <a:spLocks noGrp="1" noChangeArrowheads="1"/>
          </p:cNvSpPr>
          <p:nvPr>
            <p:ph type="title"/>
          </p:nvPr>
        </p:nvSpPr>
        <p:spPr>
          <a:solidFill>
            <a:srgbClr val="B6DAE2"/>
          </a:solidFill>
        </p:spPr>
        <p:txBody>
          <a:bodyPr/>
          <a:lstStyle/>
          <a:p>
            <a:pPr eaLnBrk="1" hangingPunct="1"/>
            <a:r>
              <a:rPr lang="en-US" altLang="en-US" sz="2000" b="1">
                <a:solidFill>
                  <a:srgbClr val="C80000"/>
                </a:solidFill>
                <a:effectLst/>
              </a:rPr>
              <a:t>De Beer </a:t>
            </a:r>
            <a:r>
              <a:rPr lang="en-US" altLang="en-US" sz="2000" b="1" i="1">
                <a:solidFill>
                  <a:srgbClr val="C80000"/>
                </a:solidFill>
                <a:effectLst/>
              </a:rPr>
              <a:t>et al.</a:t>
            </a:r>
            <a:r>
              <a:rPr lang="en-US" altLang="en-US" sz="2000" b="1">
                <a:solidFill>
                  <a:srgbClr val="C80000"/>
                </a:solidFill>
                <a:effectLst/>
              </a:rPr>
              <a:t> </a:t>
            </a:r>
            <a:r>
              <a:rPr lang="el-GR" altLang="en-US" sz="2000" b="1">
                <a:solidFill>
                  <a:srgbClr val="C80000"/>
                </a:solidFill>
                <a:effectLst/>
              </a:rPr>
              <a:t>Molecular surveillance of multi- and extensively drug-resistant tuberculosis transmission in the European Union from 2003 to 2011.</a:t>
            </a:r>
            <a:r>
              <a:rPr lang="el-GR" altLang="en-US" sz="2000" b="1">
                <a:solidFill>
                  <a:schemeClr val="bg2"/>
                </a:solidFill>
                <a:effectLst/>
              </a:rPr>
              <a:t> </a:t>
            </a:r>
            <a:r>
              <a:rPr lang="en-US" altLang="en-US" sz="1600">
                <a:solidFill>
                  <a:schemeClr val="bg2"/>
                </a:solidFill>
                <a:effectLst/>
              </a:rPr>
              <a:t>EuroSurveillance </a:t>
            </a:r>
            <a:r>
              <a:rPr lang="el-GR" altLang="en-US" sz="1600">
                <a:solidFill>
                  <a:schemeClr val="bg2"/>
                </a:solidFill>
                <a:effectLst/>
              </a:rPr>
              <a:t> 2014 Mar 20;19(11). pii: 20742</a:t>
            </a:r>
            <a:r>
              <a:rPr lang="el-GR" altLang="en-US" sz="1600">
                <a:effectLst/>
              </a:rPr>
              <a:t>.</a:t>
            </a:r>
            <a:endParaRPr lang="el-GR" altLang="en-US" sz="1600" b="1">
              <a:effectLst/>
            </a:endParaRPr>
          </a:p>
        </p:txBody>
      </p:sp>
      <p:sp>
        <p:nvSpPr>
          <p:cNvPr id="26627" name="Rectangle 3">
            <a:extLst>
              <a:ext uri="{FF2B5EF4-FFF2-40B4-BE49-F238E27FC236}">
                <a16:creationId xmlns:a16="http://schemas.microsoft.com/office/drawing/2014/main" id="{521F60CD-ECCB-5894-CBD1-3BE1C24617E5}"/>
              </a:ext>
            </a:extLst>
          </p:cNvPr>
          <p:cNvSpPr>
            <a:spLocks noGrp="1" noChangeArrowheads="1"/>
          </p:cNvSpPr>
          <p:nvPr>
            <p:ph type="body" idx="1"/>
          </p:nvPr>
        </p:nvSpPr>
        <p:spPr>
          <a:xfrm>
            <a:off x="323850" y="1916113"/>
            <a:ext cx="8374063" cy="4537075"/>
          </a:xfrm>
          <a:solidFill>
            <a:srgbClr val="C4D1D4"/>
          </a:solidFill>
        </p:spPr>
        <p:txBody>
          <a:bodyPr/>
          <a:lstStyle/>
          <a:p>
            <a:pPr eaLnBrk="1" hangingPunct="1">
              <a:lnSpc>
                <a:spcPct val="80000"/>
              </a:lnSpc>
            </a:pPr>
            <a:r>
              <a:rPr lang="el-GR" altLang="en-US" sz="2200">
                <a:solidFill>
                  <a:schemeClr val="bg2"/>
                </a:solidFill>
                <a:effectLst/>
              </a:rPr>
              <a:t>In</a:t>
            </a:r>
            <a:r>
              <a:rPr lang="en-US" altLang="en-US" sz="2200">
                <a:solidFill>
                  <a:schemeClr val="bg2"/>
                </a:solidFill>
                <a:effectLst/>
              </a:rPr>
              <a:t> </a:t>
            </a:r>
            <a:r>
              <a:rPr lang="el-GR" altLang="en-US" sz="2200">
                <a:solidFill>
                  <a:schemeClr val="bg2"/>
                </a:solidFill>
                <a:effectLst/>
              </a:rPr>
              <a:t>total, 2,092 variable number of tandem repeat (VNTR)</a:t>
            </a:r>
            <a:r>
              <a:rPr lang="en-US" altLang="en-US" sz="2200">
                <a:solidFill>
                  <a:schemeClr val="bg2"/>
                </a:solidFill>
                <a:effectLst/>
              </a:rPr>
              <a:t> </a:t>
            </a:r>
            <a:r>
              <a:rPr lang="el-GR" altLang="en-US" sz="2200">
                <a:solidFill>
                  <a:schemeClr val="bg2"/>
                </a:solidFill>
                <a:effectLst/>
              </a:rPr>
              <a:t>patterns of MDR-/XDR-TB </a:t>
            </a:r>
            <a:r>
              <a:rPr lang="el-GR" altLang="en-US" sz="2200" i="1">
                <a:solidFill>
                  <a:schemeClr val="bg2"/>
                </a:solidFill>
                <a:effectLst/>
              </a:rPr>
              <a:t>Mycobacterium tuberculosis</a:t>
            </a:r>
            <a:r>
              <a:rPr lang="en-US" altLang="en-US" sz="2200" i="1">
                <a:solidFill>
                  <a:schemeClr val="bg2"/>
                </a:solidFill>
                <a:effectLst/>
              </a:rPr>
              <a:t> </a:t>
            </a:r>
            <a:r>
              <a:rPr lang="el-GR" altLang="en-US" sz="2200">
                <a:solidFill>
                  <a:schemeClr val="bg2"/>
                </a:solidFill>
                <a:effectLst/>
              </a:rPr>
              <a:t>isolates were collected, originating from 24 different</a:t>
            </a:r>
            <a:r>
              <a:rPr lang="en-US" altLang="en-US" sz="2200">
                <a:solidFill>
                  <a:schemeClr val="bg2"/>
                </a:solidFill>
                <a:effectLst/>
              </a:rPr>
              <a:t> </a:t>
            </a:r>
            <a:r>
              <a:rPr lang="el-GR" altLang="en-US" sz="2200">
                <a:solidFill>
                  <a:schemeClr val="bg2"/>
                </a:solidFill>
                <a:effectLst/>
              </a:rPr>
              <a:t>countries in the period 2003 to 2011. Of the collected</a:t>
            </a:r>
            <a:r>
              <a:rPr lang="en-US" altLang="en-US" sz="2200">
                <a:solidFill>
                  <a:schemeClr val="bg2"/>
                </a:solidFill>
                <a:effectLst/>
              </a:rPr>
              <a:t> </a:t>
            </a:r>
            <a:r>
              <a:rPr lang="el-GR" altLang="en-US" sz="2200">
                <a:solidFill>
                  <a:schemeClr val="bg2"/>
                </a:solidFill>
                <a:effectLst/>
              </a:rPr>
              <a:t>VNTR patterns, 45% (n=941) could be assigned to one</a:t>
            </a:r>
            <a:r>
              <a:rPr lang="en-US" altLang="en-US" sz="2200">
                <a:solidFill>
                  <a:schemeClr val="bg2"/>
                </a:solidFill>
                <a:effectLst/>
              </a:rPr>
              <a:t> </a:t>
            </a:r>
            <a:r>
              <a:rPr lang="el-GR" altLang="en-US" sz="2200">
                <a:solidFill>
                  <a:schemeClr val="bg2"/>
                </a:solidFill>
                <a:effectLst/>
              </a:rPr>
              <a:t>of the 79 European multiple-country molecular fingerprint</a:t>
            </a:r>
            <a:r>
              <a:rPr lang="en-US" altLang="en-US" sz="2200">
                <a:solidFill>
                  <a:schemeClr val="bg2"/>
                </a:solidFill>
                <a:effectLst/>
              </a:rPr>
              <a:t> </a:t>
            </a:r>
            <a:r>
              <a:rPr lang="el-GR" altLang="en-US" sz="2200">
                <a:solidFill>
                  <a:schemeClr val="bg2"/>
                </a:solidFill>
                <a:effectLst/>
              </a:rPr>
              <a:t>clusters and 50% of those (n=470) belonged to</a:t>
            </a:r>
            <a:r>
              <a:rPr lang="en-US" altLang="en-US" sz="2200">
                <a:solidFill>
                  <a:schemeClr val="bg2"/>
                </a:solidFill>
                <a:effectLst/>
              </a:rPr>
              <a:t> </a:t>
            </a:r>
            <a:r>
              <a:rPr lang="el-GR" altLang="en-US" sz="2200">
                <a:solidFill>
                  <a:schemeClr val="bg2"/>
                </a:solidFill>
                <a:effectLst/>
              </a:rPr>
              <a:t>one extremely large cluster caused by Beijing strains</a:t>
            </a:r>
            <a:r>
              <a:rPr lang="en-US" altLang="en-US" sz="2200">
                <a:solidFill>
                  <a:schemeClr val="bg2"/>
                </a:solidFill>
                <a:effectLst/>
              </a:rPr>
              <a:t> </a:t>
            </a:r>
            <a:r>
              <a:rPr lang="el-GR" altLang="en-US" sz="2200">
                <a:solidFill>
                  <a:schemeClr val="bg2"/>
                </a:solidFill>
                <a:effectLst/>
              </a:rPr>
              <a:t>of one genotype. We conclude that international transmission</a:t>
            </a:r>
            <a:r>
              <a:rPr lang="en-US" altLang="en-US" sz="2200">
                <a:solidFill>
                  <a:schemeClr val="bg2"/>
                </a:solidFill>
                <a:effectLst/>
              </a:rPr>
              <a:t> </a:t>
            </a:r>
            <a:r>
              <a:rPr lang="el-GR" altLang="en-US" sz="2200">
                <a:solidFill>
                  <a:schemeClr val="bg2"/>
                </a:solidFill>
                <a:effectLst/>
              </a:rPr>
              <a:t>of MDR-/XDR-TB plays an important role in</a:t>
            </a:r>
            <a:r>
              <a:rPr lang="en-US" altLang="en-US" sz="2200">
                <a:solidFill>
                  <a:schemeClr val="bg2"/>
                </a:solidFill>
                <a:effectLst/>
              </a:rPr>
              <a:t> </a:t>
            </a:r>
            <a:r>
              <a:rPr lang="el-GR" altLang="en-US" sz="2200">
                <a:solidFill>
                  <a:schemeClr val="bg2"/>
                </a:solidFill>
                <a:effectLst/>
              </a:rPr>
              <a:t>the EU, especially in the eastern part, and is significantly</a:t>
            </a:r>
            <a:r>
              <a:rPr lang="en-US" altLang="en-US" sz="2200">
                <a:solidFill>
                  <a:schemeClr val="bg2"/>
                </a:solidFill>
                <a:effectLst/>
              </a:rPr>
              <a:t> </a:t>
            </a:r>
            <a:r>
              <a:rPr lang="el-GR" altLang="en-US" sz="2200">
                <a:solidFill>
                  <a:schemeClr val="bg2"/>
                </a:solidFill>
                <a:effectLst/>
              </a:rPr>
              <a:t>related to the spread of one strain or clone of</a:t>
            </a:r>
            <a:r>
              <a:rPr lang="en-US" altLang="en-US" sz="2200">
                <a:solidFill>
                  <a:schemeClr val="bg2"/>
                </a:solidFill>
                <a:effectLst/>
              </a:rPr>
              <a:t> </a:t>
            </a:r>
            <a:r>
              <a:rPr lang="el-GR" altLang="en-US" sz="2200">
                <a:solidFill>
                  <a:schemeClr val="bg2"/>
                </a:solidFill>
                <a:effectLst/>
              </a:rPr>
              <a:t>the Beijing genotype. Implementation of international</a:t>
            </a:r>
            <a:r>
              <a:rPr lang="en-US" altLang="en-US" sz="2200">
                <a:solidFill>
                  <a:schemeClr val="bg2"/>
                </a:solidFill>
                <a:effectLst/>
              </a:rPr>
              <a:t> </a:t>
            </a:r>
            <a:r>
              <a:rPr lang="el-GR" altLang="en-US" sz="2200">
                <a:solidFill>
                  <a:schemeClr val="bg2"/>
                </a:solidFill>
                <a:effectLst/>
              </a:rPr>
              <a:t>cluster investigation in EU countries should reveal</a:t>
            </a:r>
            <a:r>
              <a:rPr lang="en-US" altLang="en-US" sz="2200">
                <a:solidFill>
                  <a:schemeClr val="bg2"/>
                </a:solidFill>
                <a:effectLst/>
              </a:rPr>
              <a:t> </a:t>
            </a:r>
            <a:r>
              <a:rPr lang="el-GR" altLang="en-US" sz="2200">
                <a:solidFill>
                  <a:schemeClr val="bg2"/>
                </a:solidFill>
                <a:effectLst/>
              </a:rPr>
              <a:t>underlying factors of transmission, and show how TB</a:t>
            </a:r>
            <a:r>
              <a:rPr lang="en-US" altLang="en-US" sz="2200">
                <a:solidFill>
                  <a:schemeClr val="bg2"/>
                </a:solidFill>
                <a:effectLst/>
              </a:rPr>
              <a:t> </a:t>
            </a:r>
            <a:r>
              <a:rPr lang="el-GR" altLang="en-US" sz="2200">
                <a:solidFill>
                  <a:schemeClr val="bg2"/>
                </a:solidFill>
                <a:effectLst/>
              </a:rPr>
              <a:t>control can be improved regarding case finding, contact</a:t>
            </a:r>
            <a:r>
              <a:rPr lang="en-US" altLang="en-US" sz="2200">
                <a:solidFill>
                  <a:schemeClr val="bg2"/>
                </a:solidFill>
                <a:effectLst/>
              </a:rPr>
              <a:t> </a:t>
            </a:r>
            <a:r>
              <a:rPr lang="el-GR" altLang="en-US" sz="2200">
                <a:solidFill>
                  <a:schemeClr val="bg2"/>
                </a:solidFill>
                <a:effectLst/>
              </a:rPr>
              <a:t>tracing, infection control and treatment in order to</a:t>
            </a:r>
            <a:r>
              <a:rPr lang="en-US" altLang="en-US" sz="2200">
                <a:solidFill>
                  <a:schemeClr val="bg2"/>
                </a:solidFill>
                <a:effectLst/>
              </a:rPr>
              <a:t> </a:t>
            </a:r>
            <a:r>
              <a:rPr lang="el-GR" altLang="en-US" sz="2200">
                <a:solidFill>
                  <a:schemeClr val="bg2"/>
                </a:solidFill>
                <a:effectLst/>
              </a:rPr>
              <a:t>prevent further spread of MDR-/XDR-TB in the EU.</a:t>
            </a:r>
          </a:p>
        </p:txBody>
      </p:sp>
      <p:sp>
        <p:nvSpPr>
          <p:cNvPr id="26628" name="Rectangle 5">
            <a:extLst>
              <a:ext uri="{FF2B5EF4-FFF2-40B4-BE49-F238E27FC236}">
                <a16:creationId xmlns:a16="http://schemas.microsoft.com/office/drawing/2014/main" id="{CAE145C1-655B-1806-6B50-F511595A6A7F}"/>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24</a:t>
            </a:r>
            <a:endParaRPr lang="el-GR" alt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65185163-5B49-0AEE-D914-DD63D3A7C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5888"/>
            <a:ext cx="7921625"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5" name="Rectangle 3">
            <a:extLst>
              <a:ext uri="{FF2B5EF4-FFF2-40B4-BE49-F238E27FC236}">
                <a16:creationId xmlns:a16="http://schemas.microsoft.com/office/drawing/2014/main" id="{63EB2079-CE9E-D282-0BD2-0C2A25A0E969}"/>
              </a:ext>
            </a:extLst>
          </p:cNvPr>
          <p:cNvSpPr>
            <a:spLocks noGrp="1" noChangeArrowheads="1"/>
          </p:cNvSpPr>
          <p:nvPr>
            <p:ph type="body" idx="1"/>
          </p:nvPr>
        </p:nvSpPr>
        <p:spPr>
          <a:xfrm>
            <a:off x="395288" y="5662613"/>
            <a:ext cx="8567737" cy="1195387"/>
          </a:xfrm>
        </p:spPr>
        <p:txBody>
          <a:bodyPr/>
          <a:lstStyle/>
          <a:p>
            <a:pPr eaLnBrk="1" hangingPunct="1">
              <a:lnSpc>
                <a:spcPct val="80000"/>
              </a:lnSpc>
              <a:buFontTx/>
              <a:buNone/>
              <a:defRPr/>
            </a:pPr>
            <a:r>
              <a:rPr lang="en-GB" sz="800"/>
              <a:t> </a:t>
            </a:r>
            <a:r>
              <a:rPr lang="en-US" sz="1800" b="1">
                <a:solidFill>
                  <a:schemeClr val="bg1"/>
                </a:solidFill>
                <a:effectLst/>
              </a:rPr>
              <a:t>ECDC0002, largest EU cluster</a:t>
            </a:r>
          </a:p>
          <a:p>
            <a:pPr eaLnBrk="1" hangingPunct="1">
              <a:lnSpc>
                <a:spcPct val="80000"/>
              </a:lnSpc>
              <a:defRPr/>
            </a:pPr>
            <a:r>
              <a:rPr lang="en-US" sz="1800">
                <a:solidFill>
                  <a:srgbClr val="C80000"/>
                </a:solidFill>
                <a:effectLst/>
              </a:rPr>
              <a:t>In total, 449/1823 isolates belong to this European outbreak</a:t>
            </a:r>
          </a:p>
          <a:p>
            <a:pPr eaLnBrk="1" hangingPunct="1">
              <a:lnSpc>
                <a:spcPct val="80000"/>
              </a:lnSpc>
              <a:defRPr/>
            </a:pPr>
            <a:r>
              <a:rPr lang="en-US" sz="1800">
                <a:solidFill>
                  <a:srgbClr val="C80000"/>
                </a:solidFill>
                <a:effectLst/>
              </a:rPr>
              <a:t>53% of all the clustered cases included in this cluster </a:t>
            </a:r>
          </a:p>
          <a:p>
            <a:pPr eaLnBrk="1" hangingPunct="1">
              <a:lnSpc>
                <a:spcPct val="80000"/>
              </a:lnSpc>
              <a:defRPr/>
            </a:pPr>
            <a:r>
              <a:rPr lang="en-GB" sz="1800">
                <a:solidFill>
                  <a:srgbClr val="C80000"/>
                </a:solidFill>
                <a:effectLst/>
              </a:rPr>
              <a:t>This large cluster is also detected in Canada and the USA</a:t>
            </a:r>
            <a:endParaRPr lang="en-GB" sz="1800" b="1">
              <a:solidFill>
                <a:srgbClr val="C80000"/>
              </a:solidFill>
            </a:endParaRPr>
          </a:p>
          <a:p>
            <a:pPr eaLnBrk="1" hangingPunct="1">
              <a:lnSpc>
                <a:spcPct val="80000"/>
              </a:lnSpc>
              <a:buFontTx/>
              <a:buNone/>
              <a:defRPr/>
            </a:pPr>
            <a:endParaRPr lang="en-GB" sz="1800" b="1"/>
          </a:p>
        </p:txBody>
      </p:sp>
      <p:sp>
        <p:nvSpPr>
          <p:cNvPr id="27652" name="Rectangle 5">
            <a:extLst>
              <a:ext uri="{FF2B5EF4-FFF2-40B4-BE49-F238E27FC236}">
                <a16:creationId xmlns:a16="http://schemas.microsoft.com/office/drawing/2014/main" id="{718BDBD1-BF96-E4AA-95D7-D4D6AEB5ABA7}"/>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25</a:t>
            </a:r>
            <a:endParaRPr lang="el-GR"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2" name="Group 2">
            <a:extLst>
              <a:ext uri="{FF2B5EF4-FFF2-40B4-BE49-F238E27FC236}">
                <a16:creationId xmlns:a16="http://schemas.microsoft.com/office/drawing/2014/main" id="{10FC6B00-688E-AC99-931C-58940D658BFE}"/>
              </a:ext>
            </a:extLst>
          </p:cNvPr>
          <p:cNvGraphicFramePr>
            <a:graphicFrameLocks noGrp="1"/>
          </p:cNvGraphicFramePr>
          <p:nvPr>
            <p:ph idx="1"/>
          </p:nvPr>
        </p:nvGraphicFramePr>
        <p:xfrm>
          <a:off x="468313" y="2133600"/>
          <a:ext cx="8291512" cy="2603500"/>
        </p:xfrm>
        <a:graphic>
          <a:graphicData uri="http://schemas.openxmlformats.org/drawingml/2006/table">
            <a:tbl>
              <a:tblPr/>
              <a:tblGrid>
                <a:gridCol w="3609975">
                  <a:extLst>
                    <a:ext uri="{9D8B030D-6E8A-4147-A177-3AD203B41FA5}">
                      <a16:colId xmlns:a16="http://schemas.microsoft.com/office/drawing/2014/main" val="20000"/>
                    </a:ext>
                  </a:extLst>
                </a:gridCol>
                <a:gridCol w="2449512">
                  <a:extLst>
                    <a:ext uri="{9D8B030D-6E8A-4147-A177-3AD203B41FA5}">
                      <a16:colId xmlns:a16="http://schemas.microsoft.com/office/drawing/2014/main" val="20001"/>
                    </a:ext>
                  </a:extLst>
                </a:gridCol>
                <a:gridCol w="2232025">
                  <a:extLst>
                    <a:ext uri="{9D8B030D-6E8A-4147-A177-3AD203B41FA5}">
                      <a16:colId xmlns:a16="http://schemas.microsoft.com/office/drawing/2014/main" val="20002"/>
                    </a:ext>
                  </a:extLst>
                </a:gridCol>
              </a:tblGrid>
              <a:tr h="650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C80000"/>
                          </a:solidFill>
                          <a:effectLst/>
                          <a:latin typeface="Times New Roman" pitchFamily="18" charset="0"/>
                          <a:cs typeface="Times New Roman" pitchFamily="18" charset="0"/>
                        </a:rPr>
                        <a:t>SEX*</a:t>
                      </a:r>
                      <a:endParaRPr kumimoji="0" lang="en-US" sz="2800" b="1"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C80000"/>
                          </a:solidFill>
                          <a:effectLst/>
                          <a:latin typeface="Times New Roman" pitchFamily="18" charset="0"/>
                          <a:cs typeface="Times New Roman" pitchFamily="18" charset="0"/>
                        </a:rPr>
                        <a:t>NUMBER</a:t>
                      </a:r>
                      <a:endParaRPr kumimoji="0" lang="en-US" sz="2800" b="1"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C80000"/>
                          </a:solidFill>
                          <a:effectLst/>
                          <a:latin typeface="Times New Roman" pitchFamily="18" charset="0"/>
                          <a:cs typeface="Times New Roman" pitchFamily="18" charset="0"/>
                        </a:rPr>
                        <a:t>%</a:t>
                      </a:r>
                      <a:endParaRPr kumimoji="0" lang="en-US" sz="2800" b="1"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0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MALE</a:t>
                      </a: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42</a:t>
                      </a: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80,7%</a:t>
                      </a: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0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FEMALE</a:t>
                      </a: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10</a:t>
                      </a: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19,3%</a:t>
                      </a: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0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rPr>
                        <a:t>NOT AVAILABLE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rPr>
                        <a:t>2</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99"/>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2104" name="Rectangle 24">
            <a:extLst>
              <a:ext uri="{FF2B5EF4-FFF2-40B4-BE49-F238E27FC236}">
                <a16:creationId xmlns:a16="http://schemas.microsoft.com/office/drawing/2014/main" id="{22536D44-A146-FC82-E255-DE1770C8E966}"/>
              </a:ext>
            </a:extLst>
          </p:cNvPr>
          <p:cNvSpPr>
            <a:spLocks noChangeArrowheads="1"/>
          </p:cNvSpPr>
          <p:nvPr/>
        </p:nvSpPr>
        <p:spPr bwMode="auto">
          <a:xfrm>
            <a:off x="971550" y="5589588"/>
            <a:ext cx="7704138" cy="5048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defRPr/>
            </a:pPr>
            <a:r>
              <a:rPr lang="el-GR" sz="1800">
                <a:effectLst>
                  <a:outerShdw blurRad="38100" dist="38100" dir="2700000" algn="tl">
                    <a:srgbClr val="000000"/>
                  </a:outerShdw>
                </a:effectLst>
              </a:rPr>
              <a:t> </a:t>
            </a:r>
            <a:r>
              <a:rPr lang="en-US" sz="1800">
                <a:effectLst>
                  <a:outerShdw blurRad="38100" dist="38100" dir="2700000" algn="tl">
                    <a:srgbClr val="000000"/>
                  </a:outerShdw>
                </a:effectLst>
              </a:rPr>
              <a:t>   </a:t>
            </a:r>
            <a:r>
              <a:rPr lang="en-US">
                <a:solidFill>
                  <a:srgbClr val="C80000"/>
                </a:solidFill>
                <a:effectLst>
                  <a:outerShdw blurRad="38100" dist="38100" dir="2700000" algn="tl">
                    <a:srgbClr val="000000"/>
                  </a:outerShdw>
                </a:effectLst>
                <a:latin typeface="Times New Roman" pitchFamily="18" charset="0"/>
              </a:rPr>
              <a:t>*</a:t>
            </a:r>
            <a:r>
              <a:rPr lang="en-US">
                <a:solidFill>
                  <a:schemeClr val="bg1"/>
                </a:solidFill>
                <a:effectLst>
                  <a:outerShdw blurRad="38100" dist="38100" dir="2700000" algn="tl">
                    <a:srgbClr val="000000"/>
                  </a:outerShdw>
                </a:effectLst>
                <a:latin typeface="Times New Roman" pitchFamily="18" charset="0"/>
              </a:rPr>
              <a:t> </a:t>
            </a:r>
            <a:r>
              <a:rPr lang="en-US">
                <a:solidFill>
                  <a:schemeClr val="bg1"/>
                </a:solidFill>
              </a:rPr>
              <a:t>All demographic and clinical information from: </a:t>
            </a:r>
            <a:r>
              <a:rPr lang="en-US" b="1">
                <a:solidFill>
                  <a:schemeClr val="bg1"/>
                </a:solidFill>
              </a:rPr>
              <a:t>1.</a:t>
            </a:r>
            <a:r>
              <a:rPr lang="en-US">
                <a:solidFill>
                  <a:schemeClr val="bg1"/>
                </a:solidFill>
              </a:rPr>
              <a:t> state TB notification reports or </a:t>
            </a:r>
            <a:r>
              <a:rPr lang="en-US" b="1">
                <a:solidFill>
                  <a:schemeClr val="bg1"/>
                </a:solidFill>
              </a:rPr>
              <a:t>2.</a:t>
            </a:r>
            <a:r>
              <a:rPr lang="en-US">
                <a:solidFill>
                  <a:schemeClr val="bg1"/>
                </a:solidFill>
              </a:rPr>
              <a:t> upon contact with the clinician </a:t>
            </a:r>
            <a:endParaRPr lang="el-GR">
              <a:solidFill>
                <a:schemeClr val="bg1"/>
              </a:solidFill>
            </a:endParaRPr>
          </a:p>
        </p:txBody>
      </p:sp>
      <p:sp>
        <p:nvSpPr>
          <p:cNvPr id="28697" name="Rectangle 26">
            <a:extLst>
              <a:ext uri="{FF2B5EF4-FFF2-40B4-BE49-F238E27FC236}">
                <a16:creationId xmlns:a16="http://schemas.microsoft.com/office/drawing/2014/main" id="{668ED2F5-EDA1-7842-168E-1961F3DE3587}"/>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a:t>
            </a:r>
            <a:r>
              <a:rPr lang="el-GR" altLang="en-US" b="1">
                <a:solidFill>
                  <a:schemeClr val="bg1"/>
                </a:solidFill>
                <a:latin typeface="Arial" panose="020B0604020202020204" pitchFamily="34" charset="0"/>
              </a:rPr>
              <a:t>6</a:t>
            </a:r>
            <a:endParaRPr lang="el-GR" altLang="en-US">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F2D7BB2-9F37-E079-2C09-E149B0978A2B}"/>
              </a:ext>
            </a:extLst>
          </p:cNvPr>
          <p:cNvSpPr>
            <a:spLocks noGrp="1" noChangeArrowheads="1"/>
          </p:cNvSpPr>
          <p:nvPr>
            <p:ph type="title"/>
          </p:nvPr>
        </p:nvSpPr>
        <p:spPr>
          <a:xfrm>
            <a:off x="468313" y="188913"/>
            <a:ext cx="8229600" cy="647700"/>
          </a:xfrm>
        </p:spPr>
        <p:txBody>
          <a:bodyPr/>
          <a:lstStyle/>
          <a:p>
            <a:pPr algn="ctr" eaLnBrk="1" hangingPunct="1"/>
            <a:r>
              <a:rPr lang="en-US" altLang="en-US" sz="2400" b="1">
                <a:solidFill>
                  <a:srgbClr val="C80000"/>
                </a:solidFill>
                <a:effectLst/>
              </a:rPr>
              <a:t>Place of birth of MDR/XDR patients</a:t>
            </a:r>
            <a:endParaRPr lang="el-GR" altLang="en-US" sz="2400" b="1">
              <a:solidFill>
                <a:srgbClr val="C80000"/>
              </a:solidFill>
              <a:effectLst/>
            </a:endParaRPr>
          </a:p>
        </p:txBody>
      </p:sp>
      <p:sp>
        <p:nvSpPr>
          <p:cNvPr id="303107" name="Rectangle 3">
            <a:extLst>
              <a:ext uri="{FF2B5EF4-FFF2-40B4-BE49-F238E27FC236}">
                <a16:creationId xmlns:a16="http://schemas.microsoft.com/office/drawing/2014/main" id="{CF52A5C9-A4FF-9E1C-5489-92C876F20107}"/>
              </a:ext>
            </a:extLst>
          </p:cNvPr>
          <p:cNvSpPr>
            <a:spLocks noGrp="1" noChangeArrowheads="1"/>
          </p:cNvSpPr>
          <p:nvPr>
            <p:ph type="body" sz="half" idx="1"/>
          </p:nvPr>
        </p:nvSpPr>
        <p:spPr/>
        <p:txBody>
          <a:bodyPr lIns="90487" tIns="44450" rIns="90487" bIns="44450"/>
          <a:lstStyle/>
          <a:p>
            <a:pPr marL="609600" indent="-609600" eaLnBrk="1" hangingPunct="1">
              <a:buFontTx/>
              <a:buNone/>
              <a:defRPr/>
            </a:pPr>
            <a:r>
              <a:rPr lang="el-GR" sz="1800" b="1">
                <a:solidFill>
                  <a:schemeClr val="accent2"/>
                </a:solidFill>
              </a:rPr>
              <a:t> </a:t>
            </a:r>
            <a:endParaRPr lang="en-US" sz="1800" b="1">
              <a:solidFill>
                <a:schemeClr val="accent2"/>
              </a:solidFill>
            </a:endParaRPr>
          </a:p>
        </p:txBody>
      </p:sp>
      <p:graphicFrame>
        <p:nvGraphicFramePr>
          <p:cNvPr id="303108" name="Group 4">
            <a:extLst>
              <a:ext uri="{FF2B5EF4-FFF2-40B4-BE49-F238E27FC236}">
                <a16:creationId xmlns:a16="http://schemas.microsoft.com/office/drawing/2014/main" id="{1DE55DF4-FA41-3B67-EF65-96CC77420454}"/>
              </a:ext>
            </a:extLst>
          </p:cNvPr>
          <p:cNvGraphicFramePr>
            <a:graphicFrameLocks noGrp="1"/>
          </p:cNvGraphicFramePr>
          <p:nvPr>
            <p:ph sz="quarter" idx="2"/>
          </p:nvPr>
        </p:nvGraphicFramePr>
        <p:xfrm>
          <a:off x="611188" y="1052513"/>
          <a:ext cx="8281987" cy="5638800"/>
        </p:xfrm>
        <a:graphic>
          <a:graphicData uri="http://schemas.openxmlformats.org/drawingml/2006/table">
            <a:tbl>
              <a:tblPr/>
              <a:tblGrid>
                <a:gridCol w="2232025">
                  <a:extLst>
                    <a:ext uri="{9D8B030D-6E8A-4147-A177-3AD203B41FA5}">
                      <a16:colId xmlns:a16="http://schemas.microsoft.com/office/drawing/2014/main" val="20000"/>
                    </a:ext>
                  </a:extLst>
                </a:gridCol>
                <a:gridCol w="2274887">
                  <a:extLst>
                    <a:ext uri="{9D8B030D-6E8A-4147-A177-3AD203B41FA5}">
                      <a16:colId xmlns:a16="http://schemas.microsoft.com/office/drawing/2014/main" val="20001"/>
                    </a:ext>
                  </a:extLst>
                </a:gridCol>
                <a:gridCol w="2262188">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tblGrid>
              <a:tr h="138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COUNTRY</a:t>
                      </a:r>
                      <a:endParaRPr kumimoji="0" lang="en-US"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NUMBER (%)</a:t>
                      </a:r>
                      <a:endParaRPr kumimoji="0" lang="en-US"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COUNTRY </a:t>
                      </a:r>
                      <a:endParaRPr kumimoji="0" lang="en-US"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NUMBER (%)</a:t>
                      </a:r>
                      <a:endParaRPr kumimoji="0" lang="en-US" sz="16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157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GREECE</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16 (29,6%)</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GEORGIA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10</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BULGARIA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2</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RUSSIA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7</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POLAND</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MOLDOVA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3</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ROMANIA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KAZAKHSTAN</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2</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EASTERN EUROPE (-FSU)</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4 (7,4%)</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UKRAINE</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ARMENIA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FSU</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24 (44,5%)</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2"/>
                          </a:solidFill>
                          <a:effectLst/>
                          <a:latin typeface="Times New Roman" pitchFamily="18" charset="0"/>
                          <a:cs typeface="Times New Roman" pitchFamily="18" charset="0"/>
                        </a:rPr>
                        <a:t> </a:t>
                      </a:r>
                      <a:endParaRPr kumimoji="0" lang="en-US" sz="1800" b="0"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2"/>
                          </a:solidFill>
                          <a:effectLst/>
                          <a:latin typeface="Times New Roman" pitchFamily="18" charset="0"/>
                          <a:cs typeface="Times New Roman" pitchFamily="18" charset="0"/>
                        </a:rPr>
                        <a:t> </a:t>
                      </a:r>
                      <a:endParaRPr kumimoji="0" lang="en-US" sz="1800" b="0"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SOMALIA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FRANCE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(METROPOLITAN)</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EGYPT</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BANGLADESH</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KENYA</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1</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 </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 </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IVORY COST</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Times New Roman" pitchFamily="18" charset="0"/>
                          <a:cs typeface="Times New Roman" pitchFamily="18" charset="0"/>
                        </a:rPr>
                        <a:t>2</a:t>
                      </a:r>
                      <a:endParaRPr kumimoji="0" lang="en-US" sz="1800" b="1" i="0" u="none" strike="noStrike" cap="none" normalizeH="0" baseline="0">
                        <a:ln>
                          <a:noFill/>
                        </a:ln>
                        <a:solidFill>
                          <a:schemeClr val="bg2"/>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UNKNOWN</a:t>
                      </a:r>
                      <a:endParaRPr kumimoji="0" lang="en-US" sz="1800" b="1"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3</a:t>
                      </a:r>
                      <a:endParaRPr kumimoji="0" lang="en-US" sz="1800" b="1"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55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AFRICA</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C80000"/>
                          </a:solidFill>
                          <a:effectLst/>
                          <a:latin typeface="Times New Roman" pitchFamily="18" charset="0"/>
                          <a:cs typeface="Times New Roman" pitchFamily="18" charset="0"/>
                        </a:rPr>
                        <a:t>5 (9,3%)</a:t>
                      </a:r>
                      <a:endParaRPr kumimoji="0" lang="en-US" sz="1800" b="0" i="0" u="none" strike="noStrike" cap="none" normalizeH="0" baseline="0">
                        <a:ln>
                          <a:noFill/>
                        </a:ln>
                        <a:solidFill>
                          <a:srgbClr val="C80000"/>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9777" name="Rectangle 82">
            <a:extLst>
              <a:ext uri="{FF2B5EF4-FFF2-40B4-BE49-F238E27FC236}">
                <a16:creationId xmlns:a16="http://schemas.microsoft.com/office/drawing/2014/main" id="{4C403222-4467-42E9-6378-495FB1790FB0}"/>
              </a:ext>
            </a:extLst>
          </p:cNvPr>
          <p:cNvSpPr>
            <a:spLocks noChangeArrowheads="1"/>
          </p:cNvSpPr>
          <p:nvPr/>
        </p:nvSpPr>
        <p:spPr bwMode="auto">
          <a:xfrm>
            <a:off x="8639175" y="6569075"/>
            <a:ext cx="504825" cy="288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a:t>
            </a:r>
            <a:r>
              <a:rPr lang="el-GR" altLang="en-US" b="1">
                <a:solidFill>
                  <a:schemeClr val="bg1"/>
                </a:solidFill>
                <a:latin typeface="Arial" panose="020B0604020202020204" pitchFamily="34" charset="0"/>
              </a:rPr>
              <a:t>7</a:t>
            </a:r>
            <a:endParaRPr lang="el-GR"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3107">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30" name="Group 2">
            <a:extLst>
              <a:ext uri="{FF2B5EF4-FFF2-40B4-BE49-F238E27FC236}">
                <a16:creationId xmlns:a16="http://schemas.microsoft.com/office/drawing/2014/main" id="{BDC695E3-751A-4BB4-544E-BF272ECD1526}"/>
              </a:ext>
            </a:extLst>
          </p:cNvPr>
          <p:cNvGraphicFramePr>
            <a:graphicFrameLocks noGrp="1"/>
          </p:cNvGraphicFramePr>
          <p:nvPr>
            <p:ph idx="1"/>
          </p:nvPr>
        </p:nvGraphicFramePr>
        <p:xfrm>
          <a:off x="323850" y="981075"/>
          <a:ext cx="8497888" cy="4541838"/>
        </p:xfrm>
        <a:graphic>
          <a:graphicData uri="http://schemas.openxmlformats.org/drawingml/2006/table">
            <a:tbl>
              <a:tblPr/>
              <a:tblGrid>
                <a:gridCol w="4679950">
                  <a:extLst>
                    <a:ext uri="{9D8B030D-6E8A-4147-A177-3AD203B41FA5}">
                      <a16:colId xmlns:a16="http://schemas.microsoft.com/office/drawing/2014/main" val="20000"/>
                    </a:ext>
                  </a:extLst>
                </a:gridCol>
                <a:gridCol w="3817938">
                  <a:extLst>
                    <a:ext uri="{9D8B030D-6E8A-4147-A177-3AD203B41FA5}">
                      <a16:colId xmlns:a16="http://schemas.microsoft.com/office/drawing/2014/main" val="20001"/>
                    </a:ext>
                  </a:extLst>
                </a:gridCol>
              </a:tblGrid>
              <a:tr h="13716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C80000"/>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C80000"/>
                          </a:solidFill>
                          <a:effectLst/>
                          <a:latin typeface="Times New Roman" pitchFamily="18" charset="0"/>
                        </a:rPr>
                        <a:t>Patient’s Origin</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C80000"/>
                        </a:solidFill>
                        <a:effectLst/>
                        <a:latin typeface="Times New Roman" pitchFamily="18" charset="0"/>
                      </a:endParaRPr>
                    </a:p>
                  </a:txBody>
                  <a:tcPr marT="45723" marB="45723"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C80000"/>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C80000"/>
                          </a:solidFill>
                          <a:effectLst/>
                          <a:latin typeface="Times New Roman" pitchFamily="18" charset="0"/>
                        </a:rPr>
                        <a:t> </a:t>
                      </a:r>
                      <a:r>
                        <a:rPr kumimoji="0" lang="en-US" sz="2800" b="1" i="0" u="none" strike="noStrike" cap="none" normalizeH="0" baseline="0">
                          <a:ln>
                            <a:noFill/>
                          </a:ln>
                          <a:solidFill>
                            <a:srgbClr val="C80000"/>
                          </a:solidFill>
                          <a:effectLst/>
                          <a:latin typeface="Times New Roman" pitchFamily="18" charset="0"/>
                          <a:cs typeface="Times New Roman" pitchFamily="18" charset="0"/>
                        </a:rPr>
                        <a:t>Age (mean)*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C80000"/>
                          </a:solidFill>
                          <a:effectLst/>
                          <a:latin typeface="Times New Roman" pitchFamily="18" charset="0"/>
                          <a:cs typeface="Times New Roman" pitchFamily="18" charset="0"/>
                        </a:rPr>
                        <a:t>(range)</a:t>
                      </a:r>
                    </a:p>
                  </a:txBody>
                  <a:tcPr marT="45723" marB="45723"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9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99"/>
                        </a:solidFill>
                        <a:effectLst/>
                        <a:latin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rPr>
                        <a:t>Native born Greeks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99"/>
                        </a:solidFill>
                        <a:effectLst/>
                        <a:latin typeface="Times New Roman" pitchFamily="18" charset="0"/>
                      </a:endParaRPr>
                    </a:p>
                  </a:txBody>
                  <a:tcPr marT="45723" marB="45723"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99"/>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50,8 ± 17</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(32-84)</a:t>
                      </a:r>
                    </a:p>
                  </a:txBody>
                  <a:tcPr marT="45723" marB="45723"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4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99"/>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Immigrants/ Foreign born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000099"/>
                        </a:solidFill>
                        <a:effectLst/>
                        <a:latin typeface="Times New Roman" pitchFamily="18" charset="0"/>
                      </a:endParaRPr>
                    </a:p>
                  </a:txBody>
                  <a:tcPr marT="45723" marB="45723"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 </a:t>
                      </a:r>
                      <a:endParaRPr kumimoji="0" lang="en-US" sz="2800" b="1" i="0" u="none" strike="noStrike" cap="none" normalizeH="0" baseline="0">
                        <a:ln>
                          <a:noFill/>
                        </a:ln>
                        <a:solidFill>
                          <a:srgbClr val="000099"/>
                        </a:solidFill>
                        <a:effectLst/>
                        <a:latin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34 ± 15.7</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(1.5-61)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99"/>
                          </a:solidFill>
                          <a:effectLst/>
                          <a:latin typeface="Times New Roman" pitchFamily="18" charset="0"/>
                          <a:cs typeface="Times New Roman" pitchFamily="18" charset="0"/>
                        </a:rPr>
                        <a:t> </a:t>
                      </a:r>
                    </a:p>
                  </a:txBody>
                  <a:tcPr marT="45723" marB="45723"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4144" name="Rectangle 16">
            <a:extLst>
              <a:ext uri="{FF2B5EF4-FFF2-40B4-BE49-F238E27FC236}">
                <a16:creationId xmlns:a16="http://schemas.microsoft.com/office/drawing/2014/main" id="{CE73D648-F54F-392B-BBB4-38F63875E450}"/>
              </a:ext>
            </a:extLst>
          </p:cNvPr>
          <p:cNvSpPr>
            <a:spLocks noChangeArrowheads="1"/>
          </p:cNvSpPr>
          <p:nvPr/>
        </p:nvSpPr>
        <p:spPr bwMode="auto">
          <a:xfrm>
            <a:off x="971550" y="5589588"/>
            <a:ext cx="7704138" cy="5048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defRPr/>
            </a:pPr>
            <a:r>
              <a:rPr lang="el-GR" sz="1800">
                <a:effectLst>
                  <a:outerShdw blurRad="38100" dist="38100" dir="2700000" algn="tl">
                    <a:srgbClr val="000000"/>
                  </a:outerShdw>
                </a:effectLst>
              </a:rPr>
              <a:t> </a:t>
            </a:r>
            <a:r>
              <a:rPr lang="en-US" sz="1800">
                <a:effectLst>
                  <a:outerShdw blurRad="38100" dist="38100" dir="2700000" algn="tl">
                    <a:srgbClr val="000000"/>
                  </a:outerShdw>
                </a:effectLst>
              </a:rPr>
              <a:t>   </a:t>
            </a:r>
            <a:r>
              <a:rPr lang="en-US">
                <a:solidFill>
                  <a:srgbClr val="C80000"/>
                </a:solidFill>
                <a:effectLst>
                  <a:outerShdw blurRad="38100" dist="38100" dir="2700000" algn="tl">
                    <a:srgbClr val="000000"/>
                  </a:outerShdw>
                </a:effectLst>
                <a:latin typeface="Times New Roman" pitchFamily="18" charset="0"/>
              </a:rPr>
              <a:t>*</a:t>
            </a:r>
            <a:r>
              <a:rPr lang="en-US" b="1">
                <a:solidFill>
                  <a:schemeClr val="bg1"/>
                </a:solidFill>
                <a:latin typeface="Times New Roman" pitchFamily="18" charset="0"/>
              </a:rPr>
              <a:t>p=0.002 (t-test)</a:t>
            </a:r>
            <a:endParaRPr lang="el-GR" b="1">
              <a:solidFill>
                <a:schemeClr val="bg1"/>
              </a:solidFill>
              <a:latin typeface="Times New Roman" pitchFamily="18" charset="0"/>
            </a:endParaRPr>
          </a:p>
        </p:txBody>
      </p:sp>
      <p:sp>
        <p:nvSpPr>
          <p:cNvPr id="30737" name="Rectangle 18">
            <a:extLst>
              <a:ext uri="{FF2B5EF4-FFF2-40B4-BE49-F238E27FC236}">
                <a16:creationId xmlns:a16="http://schemas.microsoft.com/office/drawing/2014/main" id="{FB4FA336-9DC1-3715-0144-AB77E2907E06}"/>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2</a:t>
            </a:r>
            <a:r>
              <a:rPr lang="el-GR" altLang="en-US" b="1">
                <a:solidFill>
                  <a:schemeClr val="bg1"/>
                </a:solidFill>
                <a:latin typeface="Arial" panose="020B0604020202020204" pitchFamily="34" charset="0"/>
              </a:rPr>
              <a:t>8</a:t>
            </a:r>
            <a:endParaRPr lang="el-GR" altLang="en-US">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178" name="Group 2">
            <a:extLst>
              <a:ext uri="{FF2B5EF4-FFF2-40B4-BE49-F238E27FC236}">
                <a16:creationId xmlns:a16="http://schemas.microsoft.com/office/drawing/2014/main" id="{573BE51D-6441-6DD2-0C64-6247BF14B2B3}"/>
              </a:ext>
            </a:extLst>
          </p:cNvPr>
          <p:cNvGraphicFramePr>
            <a:graphicFrameLocks noGrp="1"/>
          </p:cNvGraphicFramePr>
          <p:nvPr>
            <p:ph idx="1"/>
          </p:nvPr>
        </p:nvGraphicFramePr>
        <p:xfrm>
          <a:off x="250825" y="476250"/>
          <a:ext cx="8642350" cy="5470525"/>
        </p:xfrm>
        <a:graphic>
          <a:graphicData uri="http://schemas.openxmlformats.org/drawingml/2006/table">
            <a:tbl>
              <a:tblPr/>
              <a:tblGrid>
                <a:gridCol w="7345363">
                  <a:extLst>
                    <a:ext uri="{9D8B030D-6E8A-4147-A177-3AD203B41FA5}">
                      <a16:colId xmlns:a16="http://schemas.microsoft.com/office/drawing/2014/main" val="20000"/>
                    </a:ext>
                  </a:extLst>
                </a:gridCol>
                <a:gridCol w="1296987">
                  <a:extLst>
                    <a:ext uri="{9D8B030D-6E8A-4147-A177-3AD203B41FA5}">
                      <a16:colId xmlns:a16="http://schemas.microsoft.com/office/drawing/2014/main" val="20001"/>
                    </a:ext>
                  </a:extLst>
                </a:gridCol>
              </a:tblGrid>
              <a:tr h="49688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C80000"/>
                          </a:solidFill>
                          <a:effectLst/>
                          <a:latin typeface="Times New Roman" pitchFamily="18" charset="0"/>
                          <a:cs typeface="Times New Roman" pitchFamily="18" charset="0"/>
                        </a:rPr>
                        <a:t>RISK FACTORS</a:t>
                      </a:r>
                      <a:endParaRPr kumimoji="0" lang="en-US" sz="2400" b="0" i="0" u="none" strike="noStrike" cap="none" normalizeH="0" baseline="0">
                        <a:ln>
                          <a:noFill/>
                        </a:ln>
                        <a:solidFill>
                          <a:srgbClr val="C80000"/>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0"/>
                  </a:ext>
                </a:extLst>
              </a:tr>
              <a:tr h="49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PREVIOUS THERAPY</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14</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CONTACT TB</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4</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CONTACT TB + PREVIOUS THERAPY</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3</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IMMUNOSUPRESSION</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3</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IMMUNOSUPRESSION + PREVIOUS THERAPY</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1</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DIABETES MELITUS </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1</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HEALTH CARE WORKER</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2</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PRISON</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1</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PRISON + IV DRUGS</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1</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6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DATA NOT AVAILABLE</a:t>
                      </a:r>
                      <a:endParaRPr kumimoji="0" lang="en-US" sz="2400" b="1"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24</a:t>
                      </a:r>
                      <a:endParaRPr kumimoji="0" lang="en-US" sz="2400" b="0" i="0" u="none" strike="noStrike" cap="none" normalizeH="0" baseline="0">
                        <a:ln>
                          <a:noFill/>
                        </a:ln>
                        <a:solidFill>
                          <a:srgbClr val="000099"/>
                        </a:solidFill>
                        <a:effectLst/>
                        <a:latin typeface="Arial"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1783" name="Rectangle 40">
            <a:extLst>
              <a:ext uri="{FF2B5EF4-FFF2-40B4-BE49-F238E27FC236}">
                <a16:creationId xmlns:a16="http://schemas.microsoft.com/office/drawing/2014/main" id="{FD6CD702-1F93-AC48-25C0-2AE3E503AFC8}"/>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latin typeface="Arial" panose="020B0604020202020204" pitchFamily="34" charset="0"/>
              </a:rPr>
              <a:t>29</a:t>
            </a:r>
            <a:endParaRPr lang="el-GR" alt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6A361EAB-E8F9-51BD-5BAF-6A77D70925F3}"/>
              </a:ext>
            </a:extLst>
          </p:cNvPr>
          <p:cNvSpPr>
            <a:spLocks noGrp="1" noChangeArrowheads="1"/>
          </p:cNvSpPr>
          <p:nvPr>
            <p:ph type="title"/>
          </p:nvPr>
        </p:nvSpPr>
        <p:spPr/>
        <p:txBody>
          <a:bodyPr/>
          <a:lstStyle/>
          <a:p>
            <a:pPr eaLnBrk="1" hangingPunct="1">
              <a:defRPr/>
            </a:pPr>
            <a:r>
              <a:rPr lang="el-GR" sz="4000">
                <a:solidFill>
                  <a:srgbClr val="800000"/>
                </a:solidFill>
              </a:rPr>
              <a:t>Genotyping</a:t>
            </a:r>
            <a:br>
              <a:rPr lang="el-GR" sz="4000">
                <a:solidFill>
                  <a:srgbClr val="800000"/>
                </a:solidFill>
              </a:rPr>
            </a:br>
            <a:endParaRPr lang="el-GR" sz="4000">
              <a:solidFill>
                <a:srgbClr val="800000"/>
              </a:solidFill>
            </a:endParaRPr>
          </a:p>
        </p:txBody>
      </p:sp>
      <p:sp>
        <p:nvSpPr>
          <p:cNvPr id="357379" name="Rectangle 3">
            <a:extLst>
              <a:ext uri="{FF2B5EF4-FFF2-40B4-BE49-F238E27FC236}">
                <a16:creationId xmlns:a16="http://schemas.microsoft.com/office/drawing/2014/main" id="{05DEB692-9478-3BB6-A01F-CEB4AB6DADCC}"/>
              </a:ext>
            </a:extLst>
          </p:cNvPr>
          <p:cNvSpPr>
            <a:spLocks noGrp="1" noChangeArrowheads="1"/>
          </p:cNvSpPr>
          <p:nvPr>
            <p:ph type="body" idx="1"/>
          </p:nvPr>
        </p:nvSpPr>
        <p:spPr>
          <a:xfrm>
            <a:off x="395288" y="1268413"/>
            <a:ext cx="8229600" cy="4114800"/>
          </a:xfrm>
          <a:solidFill>
            <a:srgbClr val="CDD1D1"/>
          </a:solidFill>
        </p:spPr>
        <p:txBody>
          <a:bodyPr/>
          <a:lstStyle/>
          <a:p>
            <a:pPr eaLnBrk="1" hangingPunct="1">
              <a:defRPr/>
            </a:pPr>
            <a:r>
              <a:rPr lang="el-GR">
                <a:solidFill>
                  <a:schemeClr val="bg2"/>
                </a:solidFill>
              </a:rPr>
              <a:t>Genotyping is the process of determining which genetic variants an individual possesses.</a:t>
            </a:r>
            <a:endParaRPr lang="en-US">
              <a:solidFill>
                <a:schemeClr val="bg2"/>
              </a:solidFill>
            </a:endParaRPr>
          </a:p>
          <a:p>
            <a:pPr eaLnBrk="1" hangingPunct="1">
              <a:defRPr/>
            </a:pPr>
            <a:r>
              <a:rPr lang="el-GR">
                <a:solidFill>
                  <a:schemeClr val="bg2"/>
                </a:solidFill>
              </a:rPr>
              <a:t> Genotyping can be performed through a variety of different methods, depending on the variants of interest and resources available. </a:t>
            </a:r>
          </a:p>
        </p:txBody>
      </p:sp>
      <p:sp>
        <p:nvSpPr>
          <p:cNvPr id="5124" name="Rectangle 5">
            <a:extLst>
              <a:ext uri="{FF2B5EF4-FFF2-40B4-BE49-F238E27FC236}">
                <a16:creationId xmlns:a16="http://schemas.microsoft.com/office/drawing/2014/main" id="{F1AA206C-90EA-1229-23CD-117E0A6CB392}"/>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3</a:t>
            </a:r>
            <a:endParaRPr lang="el-GR"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p-greece">
            <a:extLst>
              <a:ext uri="{FF2B5EF4-FFF2-40B4-BE49-F238E27FC236}">
                <a16:creationId xmlns:a16="http://schemas.microsoft.com/office/drawing/2014/main" id="{DEAA3529-907C-47D0-E966-1B70B0F86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692150"/>
            <a:ext cx="597535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3" name="Rectangle 3">
            <a:extLst>
              <a:ext uri="{FF2B5EF4-FFF2-40B4-BE49-F238E27FC236}">
                <a16:creationId xmlns:a16="http://schemas.microsoft.com/office/drawing/2014/main" id="{134F1722-EF82-2CCF-9077-8559A5FB5C8A}"/>
              </a:ext>
            </a:extLst>
          </p:cNvPr>
          <p:cNvSpPr>
            <a:spLocks noChangeArrowheads="1"/>
          </p:cNvSpPr>
          <p:nvPr/>
        </p:nvSpPr>
        <p:spPr bwMode="auto">
          <a:xfrm>
            <a:off x="5435600" y="1341438"/>
            <a:ext cx="719138" cy="28892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  4</a:t>
            </a:r>
            <a:endParaRPr lang="el-GR" sz="2400" b="1">
              <a:solidFill>
                <a:srgbClr val="DE0000"/>
              </a:solidFill>
              <a:effectLst>
                <a:outerShdw blurRad="38100" dist="38100" dir="2700000" algn="tl">
                  <a:srgbClr val="000000"/>
                </a:outerShdw>
              </a:effectLst>
            </a:endParaRPr>
          </a:p>
        </p:txBody>
      </p:sp>
      <p:sp>
        <p:nvSpPr>
          <p:cNvPr id="307204" name="Rectangle 4">
            <a:extLst>
              <a:ext uri="{FF2B5EF4-FFF2-40B4-BE49-F238E27FC236}">
                <a16:creationId xmlns:a16="http://schemas.microsoft.com/office/drawing/2014/main" id="{D9839A94-F35B-0754-D38F-0721F3DF9DD5}"/>
              </a:ext>
            </a:extLst>
          </p:cNvPr>
          <p:cNvSpPr>
            <a:spLocks noChangeArrowheads="1"/>
          </p:cNvSpPr>
          <p:nvPr/>
        </p:nvSpPr>
        <p:spPr bwMode="auto">
          <a:xfrm>
            <a:off x="3708400" y="1628775"/>
            <a:ext cx="1368425" cy="360363"/>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    13</a:t>
            </a:r>
            <a:endParaRPr lang="el-GR" sz="2400" b="1">
              <a:solidFill>
                <a:srgbClr val="DE0000"/>
              </a:solidFill>
              <a:effectLst>
                <a:outerShdw blurRad="38100" dist="38100" dir="2700000" algn="tl">
                  <a:srgbClr val="000000"/>
                </a:outerShdw>
              </a:effectLst>
            </a:endParaRPr>
          </a:p>
        </p:txBody>
      </p:sp>
      <p:sp>
        <p:nvSpPr>
          <p:cNvPr id="307205" name="Rectangle 5">
            <a:extLst>
              <a:ext uri="{FF2B5EF4-FFF2-40B4-BE49-F238E27FC236}">
                <a16:creationId xmlns:a16="http://schemas.microsoft.com/office/drawing/2014/main" id="{E390F511-7064-49D2-A094-CBD2BF2D3AFC}"/>
              </a:ext>
            </a:extLst>
          </p:cNvPr>
          <p:cNvSpPr>
            <a:spLocks noChangeArrowheads="1"/>
          </p:cNvSpPr>
          <p:nvPr/>
        </p:nvSpPr>
        <p:spPr bwMode="auto">
          <a:xfrm>
            <a:off x="4067175" y="2349500"/>
            <a:ext cx="719138" cy="360363"/>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1</a:t>
            </a:r>
            <a:endParaRPr lang="el-GR" sz="2400" b="1">
              <a:solidFill>
                <a:srgbClr val="DE0000"/>
              </a:solidFill>
              <a:effectLst>
                <a:outerShdw blurRad="38100" dist="38100" dir="2700000" algn="tl">
                  <a:srgbClr val="000000"/>
                </a:outerShdw>
              </a:effectLst>
            </a:endParaRPr>
          </a:p>
        </p:txBody>
      </p:sp>
      <p:sp>
        <p:nvSpPr>
          <p:cNvPr id="307206" name="Rectangle 6">
            <a:extLst>
              <a:ext uri="{FF2B5EF4-FFF2-40B4-BE49-F238E27FC236}">
                <a16:creationId xmlns:a16="http://schemas.microsoft.com/office/drawing/2014/main" id="{38E2F0F8-8E55-B728-69AA-9FF85E936CB6}"/>
              </a:ext>
            </a:extLst>
          </p:cNvPr>
          <p:cNvSpPr>
            <a:spLocks noChangeArrowheads="1"/>
          </p:cNvSpPr>
          <p:nvPr/>
        </p:nvSpPr>
        <p:spPr bwMode="auto">
          <a:xfrm>
            <a:off x="2411413" y="2492375"/>
            <a:ext cx="719137" cy="28892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1</a:t>
            </a:r>
            <a:endParaRPr lang="el-GR" sz="2400" b="1">
              <a:solidFill>
                <a:srgbClr val="DE0000"/>
              </a:solidFill>
              <a:effectLst>
                <a:outerShdw blurRad="38100" dist="38100" dir="2700000" algn="tl">
                  <a:srgbClr val="000000"/>
                </a:outerShdw>
              </a:effectLst>
            </a:endParaRPr>
          </a:p>
        </p:txBody>
      </p:sp>
      <p:sp>
        <p:nvSpPr>
          <p:cNvPr id="307207" name="Rectangle 7">
            <a:extLst>
              <a:ext uri="{FF2B5EF4-FFF2-40B4-BE49-F238E27FC236}">
                <a16:creationId xmlns:a16="http://schemas.microsoft.com/office/drawing/2014/main" id="{DEAA6907-3187-A4B4-5B9B-2B8F948DE9CF}"/>
              </a:ext>
            </a:extLst>
          </p:cNvPr>
          <p:cNvSpPr>
            <a:spLocks noChangeArrowheads="1"/>
          </p:cNvSpPr>
          <p:nvPr/>
        </p:nvSpPr>
        <p:spPr bwMode="auto">
          <a:xfrm>
            <a:off x="4284663" y="3789363"/>
            <a:ext cx="936625" cy="28892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  32</a:t>
            </a:r>
            <a:endParaRPr lang="el-GR" sz="2400" b="1">
              <a:solidFill>
                <a:srgbClr val="DE0000"/>
              </a:solidFill>
              <a:effectLst>
                <a:outerShdw blurRad="38100" dist="38100" dir="2700000" algn="tl">
                  <a:srgbClr val="000000"/>
                </a:outerShdw>
              </a:effectLst>
            </a:endParaRPr>
          </a:p>
        </p:txBody>
      </p:sp>
      <p:sp>
        <p:nvSpPr>
          <p:cNvPr id="307208" name="Rectangle 8">
            <a:extLst>
              <a:ext uri="{FF2B5EF4-FFF2-40B4-BE49-F238E27FC236}">
                <a16:creationId xmlns:a16="http://schemas.microsoft.com/office/drawing/2014/main" id="{2A3AADE5-2A66-E589-FD20-8E87EA7D038F}"/>
              </a:ext>
            </a:extLst>
          </p:cNvPr>
          <p:cNvSpPr>
            <a:spLocks noChangeArrowheads="1"/>
          </p:cNvSpPr>
          <p:nvPr/>
        </p:nvSpPr>
        <p:spPr bwMode="auto">
          <a:xfrm>
            <a:off x="3203575" y="4437063"/>
            <a:ext cx="719138" cy="28892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 2</a:t>
            </a:r>
            <a:endParaRPr lang="el-GR" sz="2400" b="1">
              <a:solidFill>
                <a:srgbClr val="DE0000"/>
              </a:solidFill>
              <a:effectLst>
                <a:outerShdw blurRad="38100" dist="38100" dir="2700000" algn="tl">
                  <a:srgbClr val="000000"/>
                </a:outerShdw>
              </a:effectLst>
            </a:endParaRPr>
          </a:p>
        </p:txBody>
      </p:sp>
      <p:sp>
        <p:nvSpPr>
          <p:cNvPr id="307209" name="Rectangle 9">
            <a:extLst>
              <a:ext uri="{FF2B5EF4-FFF2-40B4-BE49-F238E27FC236}">
                <a16:creationId xmlns:a16="http://schemas.microsoft.com/office/drawing/2014/main" id="{C25D4359-7F22-5D4A-9684-5F6BCFEB6D4E}"/>
              </a:ext>
            </a:extLst>
          </p:cNvPr>
          <p:cNvSpPr>
            <a:spLocks noChangeArrowheads="1"/>
          </p:cNvSpPr>
          <p:nvPr/>
        </p:nvSpPr>
        <p:spPr bwMode="auto">
          <a:xfrm>
            <a:off x="6877050" y="5445125"/>
            <a:ext cx="719138" cy="431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20000"/>
              <a:defRPr/>
            </a:pPr>
            <a:r>
              <a:rPr lang="en-US" sz="2400" b="1">
                <a:solidFill>
                  <a:srgbClr val="DE0000"/>
                </a:solidFill>
                <a:effectLst>
                  <a:outerShdw blurRad="38100" dist="38100" dir="2700000" algn="tl">
                    <a:srgbClr val="000000"/>
                  </a:outerShdw>
                </a:effectLst>
              </a:rPr>
              <a:t>1</a:t>
            </a:r>
            <a:endParaRPr lang="el-GR" sz="2400" b="1">
              <a:solidFill>
                <a:srgbClr val="DE0000"/>
              </a:solidFill>
              <a:effectLst>
                <a:outerShdw blurRad="38100" dist="38100" dir="2700000" algn="tl">
                  <a:srgbClr val="000000"/>
                </a:outerShdw>
              </a:effectLst>
            </a:endParaRPr>
          </a:p>
        </p:txBody>
      </p:sp>
      <p:sp>
        <p:nvSpPr>
          <p:cNvPr id="307210" name="Rectangle 10">
            <a:extLst>
              <a:ext uri="{FF2B5EF4-FFF2-40B4-BE49-F238E27FC236}">
                <a16:creationId xmlns:a16="http://schemas.microsoft.com/office/drawing/2014/main" id="{F27E2A48-784B-E2CD-3787-53DF0B65C91B}"/>
              </a:ext>
            </a:extLst>
          </p:cNvPr>
          <p:cNvSpPr>
            <a:spLocks noChangeArrowheads="1"/>
          </p:cNvSpPr>
          <p:nvPr/>
        </p:nvSpPr>
        <p:spPr bwMode="auto">
          <a:xfrm>
            <a:off x="1403350" y="115888"/>
            <a:ext cx="6481763" cy="561975"/>
          </a:xfrm>
          <a:prstGeom prst="rect">
            <a:avLst/>
          </a:prstGeom>
          <a:solidFill>
            <a:srgbClr val="DE0000"/>
          </a:solidFill>
          <a:ln w="9525">
            <a:noFill/>
            <a:miter lim="800000"/>
            <a:headEnd/>
            <a:tailEnd/>
          </a:ln>
          <a:effectLst/>
        </p:spPr>
        <p:txBody>
          <a:bodyPr anchor="ctr"/>
          <a:lstStyle/>
          <a:p>
            <a:pPr algn="ctr">
              <a:defRPr/>
            </a:pPr>
            <a:r>
              <a:rPr lang="en-US" sz="2000" b="1">
                <a:solidFill>
                  <a:schemeClr val="hlink"/>
                </a:solidFill>
                <a:effectLst>
                  <a:outerShdw blurRad="38100" dist="38100" dir="2700000" algn="tl">
                    <a:srgbClr val="000000"/>
                  </a:outerShdw>
                </a:effectLst>
              </a:rPr>
              <a:t>MDR/XDR strain have been isolated in most administrative divisions </a:t>
            </a:r>
            <a:endParaRPr lang="el-GR" sz="2000" b="1">
              <a:solidFill>
                <a:schemeClr val="hlink"/>
              </a:solidFill>
              <a:effectLst>
                <a:outerShdw blurRad="38100" dist="38100" dir="2700000" algn="tl">
                  <a:srgbClr val="000000"/>
                </a:outerShdw>
              </a:effectLst>
            </a:endParaRPr>
          </a:p>
        </p:txBody>
      </p:sp>
      <p:sp>
        <p:nvSpPr>
          <p:cNvPr id="32779" name="Rectangle 12">
            <a:extLst>
              <a:ext uri="{FF2B5EF4-FFF2-40B4-BE49-F238E27FC236}">
                <a16:creationId xmlns:a16="http://schemas.microsoft.com/office/drawing/2014/main" id="{252DF7E5-0BA6-868E-FB88-F49CB5247638}"/>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latin typeface="Arial" panose="020B0604020202020204" pitchFamily="34" charset="0"/>
              </a:rPr>
              <a:t>30</a:t>
            </a:r>
            <a:endParaRPr lang="el-GR" altLang="en-US">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721B4204-F7ED-BBA9-13CA-A5E589AF1EFD}"/>
              </a:ext>
            </a:extLst>
          </p:cNvPr>
          <p:cNvSpPr>
            <a:spLocks noGrp="1" noChangeArrowheads="1"/>
          </p:cNvSpPr>
          <p:nvPr>
            <p:ph type="title"/>
          </p:nvPr>
        </p:nvSpPr>
        <p:spPr>
          <a:xfrm>
            <a:off x="468313" y="333375"/>
            <a:ext cx="8229600" cy="808038"/>
          </a:xfrm>
        </p:spPr>
        <p:txBody>
          <a:bodyPr/>
          <a:lstStyle/>
          <a:p>
            <a:pPr algn="ctr" eaLnBrk="1" hangingPunct="1">
              <a:defRPr/>
            </a:pPr>
            <a:r>
              <a:rPr lang="en-US" sz="3600">
                <a:solidFill>
                  <a:srgbClr val="C80000"/>
                </a:solidFill>
              </a:rPr>
              <a:t>Epidemiologically linked MDR cases</a:t>
            </a:r>
            <a:endParaRPr lang="el-GR" sz="3600">
              <a:solidFill>
                <a:srgbClr val="C80000"/>
              </a:solidFill>
            </a:endParaRPr>
          </a:p>
        </p:txBody>
      </p:sp>
      <p:sp>
        <p:nvSpPr>
          <p:cNvPr id="33795" name="Oval 3">
            <a:extLst>
              <a:ext uri="{FF2B5EF4-FFF2-40B4-BE49-F238E27FC236}">
                <a16:creationId xmlns:a16="http://schemas.microsoft.com/office/drawing/2014/main" id="{8D144071-2B02-5BDC-F569-3C9F0117C23F}"/>
              </a:ext>
            </a:extLst>
          </p:cNvPr>
          <p:cNvSpPr>
            <a:spLocks noChangeArrowheads="1"/>
          </p:cNvSpPr>
          <p:nvPr/>
        </p:nvSpPr>
        <p:spPr bwMode="auto">
          <a:xfrm>
            <a:off x="1331913" y="1557338"/>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796" name="Line 4">
            <a:extLst>
              <a:ext uri="{FF2B5EF4-FFF2-40B4-BE49-F238E27FC236}">
                <a16:creationId xmlns:a16="http://schemas.microsoft.com/office/drawing/2014/main" id="{702A6B11-2CCD-1482-12A8-3E1D80681522}"/>
              </a:ext>
            </a:extLst>
          </p:cNvPr>
          <p:cNvSpPr>
            <a:spLocks noChangeShapeType="1"/>
          </p:cNvSpPr>
          <p:nvPr/>
        </p:nvSpPr>
        <p:spPr bwMode="auto">
          <a:xfrm>
            <a:off x="1476375" y="1844675"/>
            <a:ext cx="0" cy="36036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797" name="Oval 5">
            <a:extLst>
              <a:ext uri="{FF2B5EF4-FFF2-40B4-BE49-F238E27FC236}">
                <a16:creationId xmlns:a16="http://schemas.microsoft.com/office/drawing/2014/main" id="{F30BD7F8-DDA0-CFAF-60EE-FF3A58FF75C3}"/>
              </a:ext>
            </a:extLst>
          </p:cNvPr>
          <p:cNvSpPr>
            <a:spLocks noChangeArrowheads="1"/>
          </p:cNvSpPr>
          <p:nvPr/>
        </p:nvSpPr>
        <p:spPr bwMode="auto">
          <a:xfrm>
            <a:off x="1331913" y="2205038"/>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798" name="Oval 6">
            <a:extLst>
              <a:ext uri="{FF2B5EF4-FFF2-40B4-BE49-F238E27FC236}">
                <a16:creationId xmlns:a16="http://schemas.microsoft.com/office/drawing/2014/main" id="{11DA9B74-F4FF-A46D-AA51-6DEB27262396}"/>
              </a:ext>
            </a:extLst>
          </p:cNvPr>
          <p:cNvSpPr>
            <a:spLocks noChangeArrowheads="1"/>
          </p:cNvSpPr>
          <p:nvPr/>
        </p:nvSpPr>
        <p:spPr bwMode="auto">
          <a:xfrm>
            <a:off x="1258888" y="3141663"/>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799" name="Line 7">
            <a:extLst>
              <a:ext uri="{FF2B5EF4-FFF2-40B4-BE49-F238E27FC236}">
                <a16:creationId xmlns:a16="http://schemas.microsoft.com/office/drawing/2014/main" id="{A658C5ED-26A5-6FCE-7935-118AF19F9EAF}"/>
              </a:ext>
            </a:extLst>
          </p:cNvPr>
          <p:cNvSpPr>
            <a:spLocks noChangeShapeType="1"/>
          </p:cNvSpPr>
          <p:nvPr/>
        </p:nvSpPr>
        <p:spPr bwMode="auto">
          <a:xfrm>
            <a:off x="1403350" y="3429000"/>
            <a:ext cx="0" cy="431800"/>
          </a:xfrm>
          <a:prstGeom prst="line">
            <a:avLst/>
          </a:prstGeom>
          <a:noFill/>
          <a:ln w="952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3800" name="Line 8">
            <a:extLst>
              <a:ext uri="{FF2B5EF4-FFF2-40B4-BE49-F238E27FC236}">
                <a16:creationId xmlns:a16="http://schemas.microsoft.com/office/drawing/2014/main" id="{2F8D37C2-0581-50FA-8BEB-33FA2B0BABC3}"/>
              </a:ext>
            </a:extLst>
          </p:cNvPr>
          <p:cNvSpPr>
            <a:spLocks noChangeShapeType="1"/>
          </p:cNvSpPr>
          <p:nvPr/>
        </p:nvSpPr>
        <p:spPr bwMode="auto">
          <a:xfrm>
            <a:off x="971550" y="3860800"/>
            <a:ext cx="863600" cy="0"/>
          </a:xfrm>
          <a:prstGeom prst="line">
            <a:avLst/>
          </a:prstGeom>
          <a:noFill/>
          <a:ln w="952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3801" name="Line 9">
            <a:extLst>
              <a:ext uri="{FF2B5EF4-FFF2-40B4-BE49-F238E27FC236}">
                <a16:creationId xmlns:a16="http://schemas.microsoft.com/office/drawing/2014/main" id="{FE996627-3D34-72B6-9D36-8102567A7434}"/>
              </a:ext>
            </a:extLst>
          </p:cNvPr>
          <p:cNvSpPr>
            <a:spLocks noChangeShapeType="1"/>
          </p:cNvSpPr>
          <p:nvPr/>
        </p:nvSpPr>
        <p:spPr bwMode="auto">
          <a:xfrm>
            <a:off x="971550" y="3860800"/>
            <a:ext cx="0" cy="21590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2" name="Line 10">
            <a:extLst>
              <a:ext uri="{FF2B5EF4-FFF2-40B4-BE49-F238E27FC236}">
                <a16:creationId xmlns:a16="http://schemas.microsoft.com/office/drawing/2014/main" id="{A69E50E9-D581-7545-A86C-4AEC19C18C02}"/>
              </a:ext>
            </a:extLst>
          </p:cNvPr>
          <p:cNvSpPr>
            <a:spLocks noChangeShapeType="1"/>
          </p:cNvSpPr>
          <p:nvPr/>
        </p:nvSpPr>
        <p:spPr bwMode="auto">
          <a:xfrm>
            <a:off x="1835150" y="3860800"/>
            <a:ext cx="0" cy="21590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3" name="Oval 11">
            <a:extLst>
              <a:ext uri="{FF2B5EF4-FFF2-40B4-BE49-F238E27FC236}">
                <a16:creationId xmlns:a16="http://schemas.microsoft.com/office/drawing/2014/main" id="{B7767185-9D06-F87A-F716-806D603C3A68}"/>
              </a:ext>
            </a:extLst>
          </p:cNvPr>
          <p:cNvSpPr>
            <a:spLocks noChangeArrowheads="1"/>
          </p:cNvSpPr>
          <p:nvPr/>
        </p:nvSpPr>
        <p:spPr bwMode="auto">
          <a:xfrm>
            <a:off x="827088" y="4076700"/>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804" name="Oval 12">
            <a:extLst>
              <a:ext uri="{FF2B5EF4-FFF2-40B4-BE49-F238E27FC236}">
                <a16:creationId xmlns:a16="http://schemas.microsoft.com/office/drawing/2014/main" id="{3A1DC528-B2CD-D572-11AE-D92BF311F099}"/>
              </a:ext>
            </a:extLst>
          </p:cNvPr>
          <p:cNvSpPr>
            <a:spLocks noChangeArrowheads="1"/>
          </p:cNvSpPr>
          <p:nvPr/>
        </p:nvSpPr>
        <p:spPr bwMode="auto">
          <a:xfrm>
            <a:off x="1692275" y="4076700"/>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805" name="Oval 13">
            <a:extLst>
              <a:ext uri="{FF2B5EF4-FFF2-40B4-BE49-F238E27FC236}">
                <a16:creationId xmlns:a16="http://schemas.microsoft.com/office/drawing/2014/main" id="{4C40E901-CC60-80C8-26BD-3528A71BEB83}"/>
              </a:ext>
            </a:extLst>
          </p:cNvPr>
          <p:cNvSpPr>
            <a:spLocks noChangeArrowheads="1"/>
          </p:cNvSpPr>
          <p:nvPr/>
        </p:nvSpPr>
        <p:spPr bwMode="auto">
          <a:xfrm>
            <a:off x="1187450" y="4797425"/>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806" name="Line 14">
            <a:extLst>
              <a:ext uri="{FF2B5EF4-FFF2-40B4-BE49-F238E27FC236}">
                <a16:creationId xmlns:a16="http://schemas.microsoft.com/office/drawing/2014/main" id="{08EE9387-7766-D2D3-3F1A-AA799B6B8419}"/>
              </a:ext>
            </a:extLst>
          </p:cNvPr>
          <p:cNvSpPr>
            <a:spLocks noChangeShapeType="1"/>
          </p:cNvSpPr>
          <p:nvPr/>
        </p:nvSpPr>
        <p:spPr bwMode="auto">
          <a:xfrm>
            <a:off x="1331913" y="5084763"/>
            <a:ext cx="0" cy="360362"/>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7" name="Oval 15">
            <a:extLst>
              <a:ext uri="{FF2B5EF4-FFF2-40B4-BE49-F238E27FC236}">
                <a16:creationId xmlns:a16="http://schemas.microsoft.com/office/drawing/2014/main" id="{A8219B8F-0FD7-B440-C1FD-35F92CFFF93F}"/>
              </a:ext>
            </a:extLst>
          </p:cNvPr>
          <p:cNvSpPr>
            <a:spLocks noChangeArrowheads="1"/>
          </p:cNvSpPr>
          <p:nvPr/>
        </p:nvSpPr>
        <p:spPr bwMode="auto">
          <a:xfrm>
            <a:off x="1187450" y="5445125"/>
            <a:ext cx="288925" cy="288925"/>
          </a:xfrm>
          <a:prstGeom prst="ellipse">
            <a:avLst/>
          </a:prstGeom>
          <a:solidFill>
            <a:schemeClr val="hlink"/>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3808" name="Line 16">
            <a:extLst>
              <a:ext uri="{FF2B5EF4-FFF2-40B4-BE49-F238E27FC236}">
                <a16:creationId xmlns:a16="http://schemas.microsoft.com/office/drawing/2014/main" id="{727167C1-0D00-9F52-17C3-AF899ABCE7D4}"/>
              </a:ext>
            </a:extLst>
          </p:cNvPr>
          <p:cNvSpPr>
            <a:spLocks noChangeShapeType="1"/>
          </p:cNvSpPr>
          <p:nvPr/>
        </p:nvSpPr>
        <p:spPr bwMode="auto">
          <a:xfrm>
            <a:off x="1331913" y="5734050"/>
            <a:ext cx="0" cy="36036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9" name="Oval 17">
            <a:extLst>
              <a:ext uri="{FF2B5EF4-FFF2-40B4-BE49-F238E27FC236}">
                <a16:creationId xmlns:a16="http://schemas.microsoft.com/office/drawing/2014/main" id="{E1EBAF53-8CE8-4162-3790-E5365CE7AA77}"/>
              </a:ext>
            </a:extLst>
          </p:cNvPr>
          <p:cNvSpPr>
            <a:spLocks noChangeArrowheads="1"/>
          </p:cNvSpPr>
          <p:nvPr/>
        </p:nvSpPr>
        <p:spPr bwMode="auto">
          <a:xfrm>
            <a:off x="1187450" y="6092825"/>
            <a:ext cx="288925" cy="288925"/>
          </a:xfrm>
          <a:prstGeom prst="ellipse">
            <a:avLst/>
          </a:prstGeom>
          <a:solidFill>
            <a:schemeClr val="accent1"/>
          </a:solidFill>
          <a:ln w="9525" algn="ctr">
            <a:solidFill>
              <a:srgbClr val="FF0000"/>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endParaRPr lang="en-US" altLang="en-US"/>
          </a:p>
        </p:txBody>
      </p:sp>
      <p:sp>
        <p:nvSpPr>
          <p:cNvPr id="308242" name="Rectangle 18">
            <a:extLst>
              <a:ext uri="{FF2B5EF4-FFF2-40B4-BE49-F238E27FC236}">
                <a16:creationId xmlns:a16="http://schemas.microsoft.com/office/drawing/2014/main" id="{4B5BA21F-7AFE-50ED-B4DB-4EC3DCD5429A}"/>
              </a:ext>
            </a:extLst>
          </p:cNvPr>
          <p:cNvSpPr>
            <a:spLocks noChangeArrowheads="1"/>
          </p:cNvSpPr>
          <p:nvPr/>
        </p:nvSpPr>
        <p:spPr bwMode="auto">
          <a:xfrm>
            <a:off x="2484438" y="1484313"/>
            <a:ext cx="6264275" cy="5048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defRPr/>
            </a:pPr>
            <a:r>
              <a:rPr lang="el-GR" sz="1800">
                <a:effectLst>
                  <a:outerShdw blurRad="38100" dist="38100" dir="2700000" algn="tl">
                    <a:srgbClr val="000000"/>
                  </a:outerShdw>
                </a:effectLst>
              </a:rPr>
              <a:t> </a:t>
            </a:r>
            <a:r>
              <a:rPr lang="en-US" sz="1800">
                <a:effectLst>
                  <a:outerShdw blurRad="38100" dist="38100" dir="2700000" algn="tl">
                    <a:srgbClr val="000000"/>
                  </a:outerShdw>
                </a:effectLst>
              </a:rPr>
              <a:t>   </a:t>
            </a:r>
            <a:r>
              <a:rPr lang="en-US" sz="2400">
                <a:solidFill>
                  <a:srgbClr val="C80000"/>
                </a:solidFill>
                <a:effectLst>
                  <a:outerShdw blurRad="38100" dist="38100" dir="2700000" algn="tl">
                    <a:srgbClr val="000000"/>
                  </a:outerShdw>
                </a:effectLst>
              </a:rPr>
              <a:t>1.</a:t>
            </a:r>
            <a:r>
              <a:rPr lang="en-US" sz="2400">
                <a:solidFill>
                  <a:schemeClr val="bg1"/>
                </a:solidFill>
                <a:latin typeface="Times New Roman" pitchFamily="18" charset="0"/>
              </a:rPr>
              <a:t> </a:t>
            </a:r>
            <a:r>
              <a:rPr lang="en-US" sz="2800">
                <a:solidFill>
                  <a:schemeClr val="bg1"/>
                </a:solidFill>
                <a:latin typeface="Times New Roman" pitchFamily="18" charset="0"/>
              </a:rPr>
              <a:t>A father and his 2 years old son</a:t>
            </a:r>
            <a:endParaRPr lang="en-US" sz="2800">
              <a:solidFill>
                <a:schemeClr val="bg1"/>
              </a:solidFill>
            </a:endParaRPr>
          </a:p>
          <a:p>
            <a:pPr marL="342900" indent="-342900">
              <a:lnSpc>
                <a:spcPct val="80000"/>
              </a:lnSpc>
              <a:spcBef>
                <a:spcPct val="20000"/>
              </a:spcBef>
              <a:buClr>
                <a:schemeClr val="hlink"/>
              </a:buClr>
              <a:buSzPct val="120000"/>
              <a:defRPr/>
            </a:pPr>
            <a:r>
              <a:rPr lang="en-US" sz="1800">
                <a:solidFill>
                  <a:schemeClr val="bg1"/>
                </a:solidFill>
                <a:latin typeface="Times New Roman" pitchFamily="18" charset="0"/>
              </a:rPr>
              <a:t>               (Reported on 20/02/2006 and 16/02/2011</a:t>
            </a:r>
            <a:r>
              <a:rPr lang="en-US" sz="1800">
                <a:solidFill>
                  <a:schemeClr val="bg1"/>
                </a:solidFill>
              </a:rPr>
              <a:t> </a:t>
            </a:r>
            <a:r>
              <a:rPr lang="en-US" sz="1800">
                <a:solidFill>
                  <a:schemeClr val="bg1"/>
                </a:solidFill>
                <a:latin typeface="Times New Roman" pitchFamily="18" charset="0"/>
              </a:rPr>
              <a:t>respectively)</a:t>
            </a:r>
            <a:endParaRPr lang="el-GR" sz="1800">
              <a:solidFill>
                <a:schemeClr val="bg1"/>
              </a:solidFill>
              <a:latin typeface="Times New Roman" pitchFamily="18" charset="0"/>
            </a:endParaRPr>
          </a:p>
        </p:txBody>
      </p:sp>
      <p:sp>
        <p:nvSpPr>
          <p:cNvPr id="308243" name="Rectangle 19">
            <a:extLst>
              <a:ext uri="{FF2B5EF4-FFF2-40B4-BE49-F238E27FC236}">
                <a16:creationId xmlns:a16="http://schemas.microsoft.com/office/drawing/2014/main" id="{F5478ECD-119D-E9FC-517E-056C2AD4F5FB}"/>
              </a:ext>
            </a:extLst>
          </p:cNvPr>
          <p:cNvSpPr>
            <a:spLocks noChangeArrowheads="1"/>
          </p:cNvSpPr>
          <p:nvPr/>
        </p:nvSpPr>
        <p:spPr bwMode="auto">
          <a:xfrm>
            <a:off x="2627313" y="3141663"/>
            <a:ext cx="6337300" cy="5048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defRPr/>
            </a:pPr>
            <a:r>
              <a:rPr lang="el-GR" sz="2400">
                <a:solidFill>
                  <a:srgbClr val="C80000"/>
                </a:solidFill>
                <a:effectLst>
                  <a:outerShdw blurRad="38100" dist="38100" dir="2700000" algn="tl">
                    <a:srgbClr val="000000"/>
                  </a:outerShdw>
                </a:effectLst>
              </a:rPr>
              <a:t> </a:t>
            </a:r>
            <a:r>
              <a:rPr lang="en-US" sz="2400">
                <a:solidFill>
                  <a:srgbClr val="C80000"/>
                </a:solidFill>
                <a:effectLst>
                  <a:outerShdw blurRad="38100" dist="38100" dir="2700000" algn="tl">
                    <a:srgbClr val="000000"/>
                  </a:outerShdw>
                </a:effectLst>
              </a:rPr>
              <a:t>2.</a:t>
            </a:r>
            <a:r>
              <a:rPr lang="en-US" sz="2400">
                <a:solidFill>
                  <a:schemeClr val="bg1"/>
                </a:solidFill>
                <a:latin typeface="Times New Roman" pitchFamily="18" charset="0"/>
              </a:rPr>
              <a:t> </a:t>
            </a:r>
            <a:r>
              <a:rPr lang="en-US" sz="2800">
                <a:solidFill>
                  <a:schemeClr val="bg1"/>
                </a:solidFill>
                <a:latin typeface="Times New Roman" pitchFamily="18" charset="0"/>
              </a:rPr>
              <a:t>Two brothers whose father died from TB</a:t>
            </a:r>
          </a:p>
          <a:p>
            <a:pPr marL="342900" indent="-342900">
              <a:lnSpc>
                <a:spcPct val="80000"/>
              </a:lnSpc>
              <a:spcBef>
                <a:spcPct val="20000"/>
              </a:spcBef>
              <a:buClr>
                <a:schemeClr val="hlink"/>
              </a:buClr>
              <a:buSzPct val="120000"/>
              <a:defRPr/>
            </a:pPr>
            <a:r>
              <a:rPr lang="en-US" sz="1800">
                <a:solidFill>
                  <a:schemeClr val="bg1"/>
                </a:solidFill>
                <a:latin typeface="Times New Roman" pitchFamily="18" charset="0"/>
              </a:rPr>
              <a:t>      (Reported on 16/10/2008 &amp; 12/06/2009, no data available for their father. MDR ?)</a:t>
            </a:r>
            <a:r>
              <a:rPr lang="en-US" sz="1800">
                <a:solidFill>
                  <a:schemeClr val="bg1"/>
                </a:solidFill>
              </a:rPr>
              <a:t> </a:t>
            </a:r>
            <a:endParaRPr lang="el-GR" sz="1800">
              <a:solidFill>
                <a:schemeClr val="bg1"/>
              </a:solidFill>
              <a:latin typeface="Times New Roman" pitchFamily="18" charset="0"/>
            </a:endParaRPr>
          </a:p>
          <a:p>
            <a:pPr marL="342900" indent="-342900">
              <a:lnSpc>
                <a:spcPct val="80000"/>
              </a:lnSpc>
              <a:spcBef>
                <a:spcPct val="20000"/>
              </a:spcBef>
              <a:buClr>
                <a:schemeClr val="hlink"/>
              </a:buClr>
              <a:buSzPct val="120000"/>
              <a:defRPr/>
            </a:pPr>
            <a:endParaRPr lang="el-GR" sz="2800" b="1">
              <a:solidFill>
                <a:schemeClr val="bg1"/>
              </a:solidFill>
            </a:endParaRPr>
          </a:p>
        </p:txBody>
      </p:sp>
      <p:sp>
        <p:nvSpPr>
          <p:cNvPr id="308244" name="Rectangle 20">
            <a:extLst>
              <a:ext uri="{FF2B5EF4-FFF2-40B4-BE49-F238E27FC236}">
                <a16:creationId xmlns:a16="http://schemas.microsoft.com/office/drawing/2014/main" id="{DC71E267-E1C2-FA6F-DEBC-4465237BA0FA}"/>
              </a:ext>
            </a:extLst>
          </p:cNvPr>
          <p:cNvSpPr>
            <a:spLocks noChangeArrowheads="1"/>
          </p:cNvSpPr>
          <p:nvPr/>
        </p:nvSpPr>
        <p:spPr bwMode="auto">
          <a:xfrm>
            <a:off x="2555875" y="5229225"/>
            <a:ext cx="6264275" cy="5048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defRPr/>
            </a:pPr>
            <a:r>
              <a:rPr lang="el-GR" sz="1800">
                <a:solidFill>
                  <a:srgbClr val="C80000"/>
                </a:solidFill>
                <a:effectLst>
                  <a:outerShdw blurRad="38100" dist="38100" dir="2700000" algn="tl">
                    <a:srgbClr val="000000"/>
                  </a:outerShdw>
                </a:effectLst>
              </a:rPr>
              <a:t> </a:t>
            </a:r>
            <a:r>
              <a:rPr lang="en-US" sz="2400">
                <a:solidFill>
                  <a:srgbClr val="C80000"/>
                </a:solidFill>
                <a:effectLst>
                  <a:outerShdw blurRad="38100" dist="38100" dir="2700000" algn="tl">
                    <a:srgbClr val="000000"/>
                  </a:outerShdw>
                </a:effectLst>
              </a:rPr>
              <a:t>3.</a:t>
            </a:r>
            <a:r>
              <a:rPr lang="en-US" sz="2400">
                <a:solidFill>
                  <a:schemeClr val="bg1"/>
                </a:solidFill>
                <a:latin typeface="Times New Roman" pitchFamily="18" charset="0"/>
              </a:rPr>
              <a:t> </a:t>
            </a:r>
            <a:r>
              <a:rPr lang="en-US" sz="2800">
                <a:solidFill>
                  <a:schemeClr val="bg1"/>
                </a:solidFill>
                <a:latin typeface="Times New Roman" pitchFamily="18" charset="0"/>
              </a:rPr>
              <a:t>A 2 years old child whose grandfather died from TB</a:t>
            </a:r>
            <a:r>
              <a:rPr lang="en-US" sz="2800" b="1">
                <a:solidFill>
                  <a:schemeClr val="bg1"/>
                </a:solidFill>
                <a:latin typeface="Times New Roman" pitchFamily="18" charset="0"/>
              </a:rPr>
              <a:t> </a:t>
            </a:r>
          </a:p>
          <a:p>
            <a:pPr marL="342900" indent="-342900">
              <a:lnSpc>
                <a:spcPct val="80000"/>
              </a:lnSpc>
              <a:spcBef>
                <a:spcPct val="20000"/>
              </a:spcBef>
              <a:buClr>
                <a:schemeClr val="hlink"/>
              </a:buClr>
              <a:buSzPct val="120000"/>
              <a:defRPr/>
            </a:pPr>
            <a:r>
              <a:rPr lang="en-US" sz="1800">
                <a:solidFill>
                  <a:schemeClr val="bg1"/>
                </a:solidFill>
                <a:latin typeface="Times New Roman" pitchFamily="18" charset="0"/>
              </a:rPr>
              <a:t>     (Reported on 25/01/11, no data available for the grandfather. MDR ?)</a:t>
            </a:r>
            <a:r>
              <a:rPr lang="en-US" sz="1800">
                <a:solidFill>
                  <a:schemeClr val="bg1"/>
                </a:solidFill>
              </a:rPr>
              <a:t> </a:t>
            </a:r>
            <a:endParaRPr lang="el-GR" sz="1800">
              <a:solidFill>
                <a:schemeClr val="bg1"/>
              </a:solidFill>
            </a:endParaRPr>
          </a:p>
        </p:txBody>
      </p:sp>
      <p:sp>
        <p:nvSpPr>
          <p:cNvPr id="33813" name="Line 21">
            <a:extLst>
              <a:ext uri="{FF2B5EF4-FFF2-40B4-BE49-F238E27FC236}">
                <a16:creationId xmlns:a16="http://schemas.microsoft.com/office/drawing/2014/main" id="{AC689827-90CB-2FEA-DBA9-4D1C50893625}"/>
              </a:ext>
            </a:extLst>
          </p:cNvPr>
          <p:cNvSpPr>
            <a:spLocks noChangeShapeType="1"/>
          </p:cNvSpPr>
          <p:nvPr/>
        </p:nvSpPr>
        <p:spPr bwMode="auto">
          <a:xfrm>
            <a:off x="1403350" y="3141663"/>
            <a:ext cx="0" cy="287337"/>
          </a:xfrm>
          <a:prstGeom prst="line">
            <a:avLst/>
          </a:prstGeom>
          <a:noFill/>
          <a:ln w="190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3814" name="Line 22">
            <a:extLst>
              <a:ext uri="{FF2B5EF4-FFF2-40B4-BE49-F238E27FC236}">
                <a16:creationId xmlns:a16="http://schemas.microsoft.com/office/drawing/2014/main" id="{F2FBA102-B5A8-7641-95C5-755E28B4594A}"/>
              </a:ext>
            </a:extLst>
          </p:cNvPr>
          <p:cNvSpPr>
            <a:spLocks noChangeShapeType="1"/>
          </p:cNvSpPr>
          <p:nvPr/>
        </p:nvSpPr>
        <p:spPr bwMode="auto">
          <a:xfrm>
            <a:off x="1258888" y="3284538"/>
            <a:ext cx="288925" cy="0"/>
          </a:xfrm>
          <a:prstGeom prst="line">
            <a:avLst/>
          </a:prstGeom>
          <a:noFill/>
          <a:ln w="190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3815" name="Line 23">
            <a:extLst>
              <a:ext uri="{FF2B5EF4-FFF2-40B4-BE49-F238E27FC236}">
                <a16:creationId xmlns:a16="http://schemas.microsoft.com/office/drawing/2014/main" id="{5E7A7004-76B0-C19D-812D-49C7AE33A027}"/>
              </a:ext>
            </a:extLst>
          </p:cNvPr>
          <p:cNvSpPr>
            <a:spLocks noChangeShapeType="1"/>
          </p:cNvSpPr>
          <p:nvPr/>
        </p:nvSpPr>
        <p:spPr bwMode="auto">
          <a:xfrm>
            <a:off x="1187450" y="4941888"/>
            <a:ext cx="288925" cy="0"/>
          </a:xfrm>
          <a:prstGeom prst="line">
            <a:avLst/>
          </a:prstGeom>
          <a:noFill/>
          <a:ln w="190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3816" name="Line 24">
            <a:extLst>
              <a:ext uri="{FF2B5EF4-FFF2-40B4-BE49-F238E27FC236}">
                <a16:creationId xmlns:a16="http://schemas.microsoft.com/office/drawing/2014/main" id="{01E52E0D-225F-A6E1-E745-7C3109B46FD3}"/>
              </a:ext>
            </a:extLst>
          </p:cNvPr>
          <p:cNvSpPr>
            <a:spLocks noChangeShapeType="1"/>
          </p:cNvSpPr>
          <p:nvPr/>
        </p:nvSpPr>
        <p:spPr bwMode="auto">
          <a:xfrm>
            <a:off x="1331913" y="4797425"/>
            <a:ext cx="0" cy="287338"/>
          </a:xfrm>
          <a:prstGeom prst="line">
            <a:avLst/>
          </a:prstGeom>
          <a:noFill/>
          <a:ln w="190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3817" name="Rectangle 26">
            <a:extLst>
              <a:ext uri="{FF2B5EF4-FFF2-40B4-BE49-F238E27FC236}">
                <a16:creationId xmlns:a16="http://schemas.microsoft.com/office/drawing/2014/main" id="{A405D17D-36F2-0AEB-B56E-1ED8E0A26A6F}"/>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a:extLst>
              <a:ext uri="{FF2B5EF4-FFF2-40B4-BE49-F238E27FC236}">
                <a16:creationId xmlns:a16="http://schemas.microsoft.com/office/drawing/2014/main" id="{7EECCE84-555C-7059-6A56-6A476306DE88}"/>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1125538"/>
            <a:ext cx="4787900" cy="4002087"/>
          </a:xfrm>
          <a:noFill/>
          <a:extLst>
            <a:ext uri="{909E8E84-426E-40DD-AFC4-6F175D3DCCD1}">
              <a14:hiddenFill xmlns:a14="http://schemas.microsoft.com/office/drawing/2010/main">
                <a:solidFill>
                  <a:srgbClr val="FFFFFF"/>
                </a:solidFill>
              </a14:hiddenFill>
            </a:ext>
          </a:extLst>
        </p:spPr>
      </p:pic>
      <p:sp>
        <p:nvSpPr>
          <p:cNvPr id="34819" name="Rectangle 6">
            <a:extLst>
              <a:ext uri="{FF2B5EF4-FFF2-40B4-BE49-F238E27FC236}">
                <a16:creationId xmlns:a16="http://schemas.microsoft.com/office/drawing/2014/main" id="{D261A0CA-3D98-B0CF-12B2-FCA91637159B}"/>
              </a:ext>
            </a:extLst>
          </p:cNvPr>
          <p:cNvSpPr>
            <a:spLocks noGrp="1" noChangeArrowheads="1"/>
          </p:cNvSpPr>
          <p:nvPr>
            <p:ph type="body" idx="1"/>
          </p:nvPr>
        </p:nvSpPr>
        <p:spPr>
          <a:xfrm>
            <a:off x="4716463" y="981075"/>
            <a:ext cx="4176712" cy="5616575"/>
          </a:xfrm>
          <a:solidFill>
            <a:srgbClr val="C4D1D4"/>
          </a:solidFill>
        </p:spPr>
        <p:txBody>
          <a:bodyPr/>
          <a:lstStyle/>
          <a:p>
            <a:pPr eaLnBrk="1" hangingPunct="1">
              <a:lnSpc>
                <a:spcPct val="80000"/>
              </a:lnSpc>
            </a:pPr>
            <a:r>
              <a:rPr lang="en-US" altLang="en-US" sz="1600" b="1">
                <a:solidFill>
                  <a:srgbClr val="C41E02"/>
                </a:solidFill>
                <a:effectLst/>
              </a:rPr>
              <a:t>The isolates composed three major families: Beijing (19), LAM (8) and Haarlem (7), several minor families (6) and six unclassified isolates </a:t>
            </a:r>
          </a:p>
          <a:p>
            <a:pPr eaLnBrk="1" hangingPunct="1">
              <a:lnSpc>
                <a:spcPct val="80000"/>
              </a:lnSpc>
            </a:pPr>
            <a:r>
              <a:rPr lang="el-GR" altLang="en-US" sz="1600" b="1">
                <a:solidFill>
                  <a:srgbClr val="C41E02"/>
                </a:solidFill>
                <a:effectLst/>
              </a:rPr>
              <a:t>The Beijing genotype represented 40% of the </a:t>
            </a:r>
            <a:r>
              <a:rPr lang="en-US" altLang="en-US" sz="1600" b="1">
                <a:solidFill>
                  <a:srgbClr val="C41E02"/>
                </a:solidFill>
                <a:effectLst/>
              </a:rPr>
              <a:t>strains </a:t>
            </a:r>
            <a:r>
              <a:rPr lang="el-GR" altLang="en-US" sz="1600" b="1">
                <a:solidFill>
                  <a:srgbClr val="C41E02"/>
                </a:solidFill>
                <a:effectLst/>
              </a:rPr>
              <a:t>mostly from patients from the FSU countries</a:t>
            </a:r>
            <a:r>
              <a:rPr lang="en-US" altLang="en-US" sz="1600" b="1">
                <a:solidFill>
                  <a:srgbClr val="C41E02"/>
                </a:solidFill>
                <a:effectLst/>
              </a:rPr>
              <a:t>. M</a:t>
            </a:r>
            <a:r>
              <a:rPr lang="el-GR" altLang="en-US" sz="1600" b="1">
                <a:solidFill>
                  <a:srgbClr val="C41E02"/>
                </a:solidFill>
                <a:effectLst/>
              </a:rPr>
              <a:t>ost of the Beijing subtypes could be linked to</a:t>
            </a:r>
            <a:r>
              <a:rPr lang="en-US" altLang="en-US" sz="1600" b="1">
                <a:solidFill>
                  <a:srgbClr val="C41E02"/>
                </a:solidFill>
                <a:effectLst/>
              </a:rPr>
              <a:t> </a:t>
            </a:r>
            <a:r>
              <a:rPr lang="el-GR" altLang="en-US" sz="1600" b="1">
                <a:solidFill>
                  <a:srgbClr val="C41E02"/>
                </a:solidFill>
                <a:effectLst/>
              </a:rPr>
              <a:t>those endemic in the patients' countries of origin</a:t>
            </a:r>
            <a:endParaRPr lang="en-US" altLang="en-US" sz="1600" b="1">
              <a:solidFill>
                <a:srgbClr val="C41E02"/>
              </a:solidFill>
              <a:effectLst/>
            </a:endParaRPr>
          </a:p>
          <a:p>
            <a:pPr eaLnBrk="1" hangingPunct="1">
              <a:lnSpc>
                <a:spcPct val="80000"/>
              </a:lnSpc>
            </a:pPr>
            <a:r>
              <a:rPr lang="en-US" altLang="en-US" sz="1600" b="1">
                <a:solidFill>
                  <a:srgbClr val="C41E02"/>
                </a:solidFill>
                <a:effectLst/>
              </a:rPr>
              <a:t>M</a:t>
            </a:r>
            <a:r>
              <a:rPr lang="el-GR" altLang="en-US" sz="1600" b="1">
                <a:solidFill>
                  <a:srgbClr val="C41E02"/>
                </a:solidFill>
                <a:effectLst/>
              </a:rPr>
              <a:t>ost of the LAM</a:t>
            </a:r>
            <a:r>
              <a:rPr lang="en-US" altLang="en-US" sz="1600" b="1">
                <a:solidFill>
                  <a:srgbClr val="C41E02"/>
                </a:solidFill>
                <a:effectLst/>
              </a:rPr>
              <a:t> </a:t>
            </a:r>
            <a:r>
              <a:rPr lang="el-GR" altLang="en-US" sz="1600" b="1">
                <a:solidFill>
                  <a:srgbClr val="C41E02"/>
                </a:solidFill>
                <a:effectLst/>
              </a:rPr>
              <a:t>isolates (6/8) were assigned to the the</a:t>
            </a:r>
            <a:r>
              <a:rPr lang="en-US" altLang="en-US" sz="1600" b="1">
                <a:solidFill>
                  <a:srgbClr val="C41E02"/>
                </a:solidFill>
                <a:effectLst/>
              </a:rPr>
              <a:t> </a:t>
            </a:r>
            <a:r>
              <a:rPr lang="el-GR" altLang="en-US" sz="1600" b="1">
                <a:solidFill>
                  <a:srgbClr val="C41E02"/>
                </a:solidFill>
                <a:effectLst/>
              </a:rPr>
              <a:t>RD115/LAM-RUS branch that comprises emerging MDR-associated</a:t>
            </a:r>
            <a:r>
              <a:rPr lang="en-US" altLang="en-US" sz="1600" b="1">
                <a:solidFill>
                  <a:srgbClr val="C41E02"/>
                </a:solidFill>
                <a:effectLst/>
              </a:rPr>
              <a:t> </a:t>
            </a:r>
            <a:r>
              <a:rPr lang="el-GR" altLang="en-US" sz="1600" b="1">
                <a:solidFill>
                  <a:srgbClr val="C41E02"/>
                </a:solidFill>
                <a:effectLst/>
              </a:rPr>
              <a:t>genotypes phylogeographically specific for the FSU countries</a:t>
            </a:r>
            <a:endParaRPr lang="en-US" altLang="en-US" sz="1600" b="1">
              <a:solidFill>
                <a:srgbClr val="C41E02"/>
              </a:solidFill>
              <a:effectLst/>
            </a:endParaRPr>
          </a:p>
          <a:p>
            <a:pPr eaLnBrk="1" hangingPunct="1">
              <a:lnSpc>
                <a:spcPct val="80000"/>
              </a:lnSpc>
            </a:pPr>
            <a:r>
              <a:rPr lang="el-GR" altLang="en-US" sz="1600" b="1">
                <a:solidFill>
                  <a:srgbClr val="C41E02"/>
                </a:solidFill>
                <a:effectLst/>
              </a:rPr>
              <a:t>60.8%  of MDR-TB cases in Greece</a:t>
            </a:r>
            <a:r>
              <a:rPr lang="en-US" altLang="en-US" sz="1600" b="1">
                <a:solidFill>
                  <a:srgbClr val="C41E02"/>
                </a:solidFill>
                <a:effectLst/>
              </a:rPr>
              <a:t> </a:t>
            </a:r>
            <a:r>
              <a:rPr lang="el-GR" altLang="en-US" sz="1600" b="1">
                <a:solidFill>
                  <a:srgbClr val="C41E02"/>
                </a:solidFill>
                <a:effectLst/>
              </a:rPr>
              <a:t>were phylogeographically specific for M. tuberculosis populations</a:t>
            </a:r>
            <a:r>
              <a:rPr lang="en-US" altLang="en-US" sz="1600" b="1">
                <a:solidFill>
                  <a:srgbClr val="C41E02"/>
                </a:solidFill>
                <a:effectLst/>
              </a:rPr>
              <a:t> </a:t>
            </a:r>
            <a:r>
              <a:rPr lang="el-GR" altLang="en-US" sz="1600" b="1">
                <a:solidFill>
                  <a:srgbClr val="C41E02"/>
                </a:solidFill>
                <a:effectLst/>
              </a:rPr>
              <a:t>in FSU countries.</a:t>
            </a:r>
            <a:endParaRPr lang="en-US" altLang="en-US" sz="1600" b="1">
              <a:solidFill>
                <a:srgbClr val="C41E02"/>
              </a:solidFill>
              <a:effectLst/>
            </a:endParaRPr>
          </a:p>
          <a:p>
            <a:pPr eaLnBrk="1" hangingPunct="1">
              <a:lnSpc>
                <a:spcPct val="80000"/>
              </a:lnSpc>
            </a:pPr>
            <a:r>
              <a:rPr lang="en-US" altLang="en-US" sz="1600" b="1">
                <a:solidFill>
                  <a:srgbClr val="C41E02"/>
                </a:solidFill>
                <a:effectLst/>
              </a:rPr>
              <a:t>I</a:t>
            </a:r>
            <a:r>
              <a:rPr lang="el-GR" altLang="en-US" sz="1600" b="1">
                <a:solidFill>
                  <a:srgbClr val="C41E02"/>
                </a:solidFill>
                <a:effectLst/>
              </a:rPr>
              <a:t>mported</a:t>
            </a:r>
            <a:r>
              <a:rPr lang="en-US" altLang="en-US" sz="1600" b="1">
                <a:solidFill>
                  <a:srgbClr val="C41E02"/>
                </a:solidFill>
                <a:effectLst/>
              </a:rPr>
              <a:t> </a:t>
            </a:r>
            <a:r>
              <a:rPr lang="el-GR" altLang="en-US" sz="1600" b="1">
                <a:solidFill>
                  <a:srgbClr val="C41E02"/>
                </a:solidFill>
                <a:effectLst/>
              </a:rPr>
              <a:t>MDR Beijing and LAM strains showed only limited transmission</a:t>
            </a:r>
            <a:r>
              <a:rPr lang="en-US" altLang="en-US" sz="1600" b="1">
                <a:solidFill>
                  <a:srgbClr val="C41E02"/>
                </a:solidFill>
                <a:effectLst/>
              </a:rPr>
              <a:t> </a:t>
            </a:r>
            <a:r>
              <a:rPr lang="el-GR" altLang="en-US" sz="1600" b="1">
                <a:solidFill>
                  <a:srgbClr val="C41E02"/>
                </a:solidFill>
                <a:effectLst/>
              </a:rPr>
              <a:t>within Greece from immigrants to the autochthonous</a:t>
            </a:r>
            <a:r>
              <a:rPr lang="en-US" altLang="en-US" sz="1600" b="1">
                <a:solidFill>
                  <a:srgbClr val="C41E02"/>
                </a:solidFill>
                <a:effectLst/>
              </a:rPr>
              <a:t> </a:t>
            </a:r>
            <a:r>
              <a:rPr lang="el-GR" altLang="en-US" sz="1600" b="1">
                <a:solidFill>
                  <a:srgbClr val="C41E02"/>
                </a:solidFill>
                <a:effectLst/>
              </a:rPr>
              <a:t>population.</a:t>
            </a:r>
          </a:p>
        </p:txBody>
      </p:sp>
      <p:sp>
        <p:nvSpPr>
          <p:cNvPr id="34820" name="Rectangle 8">
            <a:extLst>
              <a:ext uri="{FF2B5EF4-FFF2-40B4-BE49-F238E27FC236}">
                <a16:creationId xmlns:a16="http://schemas.microsoft.com/office/drawing/2014/main" id="{61A0E7E4-6475-3185-DA1A-D2E70E3C96E4}"/>
              </a:ext>
            </a:extLst>
          </p:cNvPr>
          <p:cNvSpPr>
            <a:spLocks noChangeArrowheads="1"/>
          </p:cNvSpPr>
          <p:nvPr/>
        </p:nvSpPr>
        <p:spPr bwMode="auto">
          <a:xfrm>
            <a:off x="468313" y="0"/>
            <a:ext cx="835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62000" indent="-762000"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en-US" altLang="en-US" b="1">
                <a:solidFill>
                  <a:schemeClr val="tx2"/>
                </a:solidFill>
              </a:rPr>
              <a:t>             </a:t>
            </a:r>
            <a:r>
              <a:rPr lang="en-US" altLang="en-US" sz="1400" b="1">
                <a:solidFill>
                  <a:schemeClr val="bg2"/>
                </a:solidFill>
              </a:rPr>
              <a:t>Ioannidis </a:t>
            </a:r>
            <a:r>
              <a:rPr lang="en-US" altLang="en-US" sz="1400" b="1" i="1">
                <a:solidFill>
                  <a:schemeClr val="bg2"/>
                </a:solidFill>
              </a:rPr>
              <a:t>et al.</a:t>
            </a:r>
            <a:r>
              <a:rPr lang="en-US" altLang="en-US" sz="1400" b="1">
                <a:solidFill>
                  <a:schemeClr val="bg2"/>
                </a:solidFill>
              </a:rPr>
              <a:t> </a:t>
            </a:r>
            <a:r>
              <a:rPr lang="el-GR" altLang="en-US" sz="1400" b="1">
                <a:solidFill>
                  <a:schemeClr val="bg2"/>
                </a:solidFill>
              </a:rPr>
              <a:t>Multidrug-resistant/extensively drug-resistant tuberculosis in</a:t>
            </a:r>
            <a:r>
              <a:rPr lang="en-US" altLang="en-US" sz="1400" b="1">
                <a:solidFill>
                  <a:schemeClr val="bg2"/>
                </a:solidFill>
              </a:rPr>
              <a:t> </a:t>
            </a:r>
            <a:r>
              <a:rPr lang="el-GR" altLang="en-US" sz="1400" b="1">
                <a:solidFill>
                  <a:schemeClr val="bg2"/>
                </a:solidFill>
              </a:rPr>
              <a:t>Greece: predominance of </a:t>
            </a:r>
            <a:r>
              <a:rPr lang="el-GR" altLang="en-US" sz="1400" b="1" i="1">
                <a:solidFill>
                  <a:schemeClr val="bg2"/>
                </a:solidFill>
              </a:rPr>
              <a:t>Mycobacterium tuberculosis</a:t>
            </a:r>
            <a:r>
              <a:rPr lang="el-GR" altLang="en-US" sz="1400" b="1">
                <a:solidFill>
                  <a:schemeClr val="bg2"/>
                </a:solidFill>
              </a:rPr>
              <a:t> genotypes endemic in the Former Soviet Union countries</a:t>
            </a:r>
            <a:r>
              <a:rPr lang="en-US" altLang="en-US" sz="1400" b="1">
                <a:solidFill>
                  <a:schemeClr val="bg2"/>
                </a:solidFill>
              </a:rPr>
              <a:t>. </a:t>
            </a:r>
            <a:r>
              <a:rPr lang="el-GR" altLang="en-US" sz="1400" b="1">
                <a:solidFill>
                  <a:schemeClr val="bg2"/>
                </a:solidFill>
              </a:rPr>
              <a:t>CMI</a:t>
            </a:r>
            <a:r>
              <a:rPr lang="en-US" altLang="en-US" sz="1400" b="1">
                <a:solidFill>
                  <a:schemeClr val="bg2"/>
                </a:solidFill>
              </a:rPr>
              <a:t>, v.23, 2017</a:t>
            </a:r>
            <a:endParaRPr lang="el-GR" altLang="en-US" sz="1400" b="1">
              <a:solidFill>
                <a:schemeClr val="bg2"/>
              </a:solidFill>
            </a:endParaRPr>
          </a:p>
        </p:txBody>
      </p:sp>
      <p:sp>
        <p:nvSpPr>
          <p:cNvPr id="34821" name="Rectangle 6">
            <a:extLst>
              <a:ext uri="{FF2B5EF4-FFF2-40B4-BE49-F238E27FC236}">
                <a16:creationId xmlns:a16="http://schemas.microsoft.com/office/drawing/2014/main" id="{66D43746-FA1F-583B-58BE-E234DA7D5CB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latin typeface="Arial" panose="020B0604020202020204" pitchFamily="34" charset="0"/>
              </a:rPr>
              <a:t>32</a:t>
            </a:r>
            <a:endParaRPr lang="el-GR" altLang="en-US">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6C7F2C32-338B-ACBD-BEE9-104956E2F0F5}"/>
              </a:ext>
            </a:extLst>
          </p:cNvPr>
          <p:cNvSpPr>
            <a:spLocks noGrp="1" noChangeArrowheads="1"/>
          </p:cNvSpPr>
          <p:nvPr>
            <p:ph type="title"/>
          </p:nvPr>
        </p:nvSpPr>
        <p:spPr>
          <a:solidFill>
            <a:srgbClr val="C4D1D4"/>
          </a:solidFill>
        </p:spPr>
        <p:txBody>
          <a:bodyPr/>
          <a:lstStyle/>
          <a:p>
            <a:pPr algn="ctr" eaLnBrk="1" hangingPunct="1">
              <a:defRPr/>
            </a:pPr>
            <a:r>
              <a:rPr lang="en-US" sz="4000">
                <a:solidFill>
                  <a:srgbClr val="C80000"/>
                </a:solidFill>
              </a:rPr>
              <a:t>WGS and Molecular epidemiology</a:t>
            </a:r>
            <a:endParaRPr lang="el-GR" sz="4000">
              <a:solidFill>
                <a:srgbClr val="C80000"/>
              </a:solidFill>
            </a:endParaRPr>
          </a:p>
        </p:txBody>
      </p:sp>
      <p:sp>
        <p:nvSpPr>
          <p:cNvPr id="35843" name="Rectangle 3">
            <a:extLst>
              <a:ext uri="{FF2B5EF4-FFF2-40B4-BE49-F238E27FC236}">
                <a16:creationId xmlns:a16="http://schemas.microsoft.com/office/drawing/2014/main" id="{CAB8CD09-2B61-50BB-7361-2B1EA154AA48}"/>
              </a:ext>
            </a:extLst>
          </p:cNvPr>
          <p:cNvSpPr>
            <a:spLocks noGrp="1" noChangeArrowheads="1"/>
          </p:cNvSpPr>
          <p:nvPr>
            <p:ph type="body" idx="1"/>
          </p:nvPr>
        </p:nvSpPr>
        <p:spPr>
          <a:xfrm>
            <a:off x="468313" y="1916113"/>
            <a:ext cx="8229600" cy="4114800"/>
          </a:xfrm>
        </p:spPr>
        <p:txBody>
          <a:bodyPr/>
          <a:lstStyle/>
          <a:p>
            <a:pPr eaLnBrk="1" hangingPunct="1">
              <a:lnSpc>
                <a:spcPct val="80000"/>
              </a:lnSpc>
            </a:pPr>
            <a:r>
              <a:rPr lang="el-GR" altLang="en-US" sz="2800">
                <a:solidFill>
                  <a:schemeClr val="bg2"/>
                </a:solidFill>
                <a:effectLst/>
              </a:rPr>
              <a:t>The data generated from WGS allows for unparalleled ability to detect genetic variation in </a:t>
            </a:r>
            <a:r>
              <a:rPr lang="el-GR" altLang="en-US" sz="2800" i="1">
                <a:solidFill>
                  <a:schemeClr val="bg2"/>
                </a:solidFill>
                <a:effectLst/>
              </a:rPr>
              <a:t>M. tuberculosis</a:t>
            </a:r>
            <a:r>
              <a:rPr lang="el-GR" altLang="en-US" sz="2800">
                <a:solidFill>
                  <a:schemeClr val="bg2"/>
                </a:solidFill>
                <a:effectLst/>
              </a:rPr>
              <a:t>.</a:t>
            </a:r>
          </a:p>
          <a:p>
            <a:pPr eaLnBrk="1" hangingPunct="1">
              <a:lnSpc>
                <a:spcPct val="80000"/>
              </a:lnSpc>
            </a:pPr>
            <a:r>
              <a:rPr lang="en-US" altLang="en-US" sz="2800">
                <a:solidFill>
                  <a:schemeClr val="bg2"/>
                </a:solidFill>
                <a:effectLst/>
              </a:rPr>
              <a:t>The </a:t>
            </a:r>
            <a:r>
              <a:rPr lang="el-GR" altLang="en-US" sz="2800">
                <a:solidFill>
                  <a:schemeClr val="bg2"/>
                </a:solidFill>
                <a:effectLst/>
              </a:rPr>
              <a:t>relatedness of </a:t>
            </a:r>
            <a:r>
              <a:rPr lang="el-GR" altLang="en-US" sz="2800" i="1">
                <a:solidFill>
                  <a:schemeClr val="bg2"/>
                </a:solidFill>
                <a:effectLst/>
              </a:rPr>
              <a:t>M. tuberculosis </a:t>
            </a:r>
            <a:r>
              <a:rPr lang="el-GR" altLang="en-US" sz="2800">
                <a:solidFill>
                  <a:schemeClr val="bg2"/>
                </a:solidFill>
                <a:effectLst/>
              </a:rPr>
              <a:t>genomes can</a:t>
            </a:r>
          </a:p>
          <a:p>
            <a:pPr eaLnBrk="1" hangingPunct="1">
              <a:lnSpc>
                <a:spcPct val="80000"/>
              </a:lnSpc>
              <a:buFontTx/>
              <a:buNone/>
            </a:pPr>
            <a:r>
              <a:rPr lang="en-US" altLang="en-US" sz="2800">
                <a:solidFill>
                  <a:schemeClr val="bg2"/>
                </a:solidFill>
                <a:effectLst/>
              </a:rPr>
              <a:t>   </a:t>
            </a:r>
            <a:r>
              <a:rPr lang="el-GR" altLang="en-US" sz="2800">
                <a:solidFill>
                  <a:schemeClr val="bg2"/>
                </a:solidFill>
                <a:effectLst/>
              </a:rPr>
              <a:t>be estimated by comparing </a:t>
            </a:r>
            <a:r>
              <a:rPr lang="en-US" altLang="en-US" sz="2800">
                <a:solidFill>
                  <a:schemeClr val="bg2"/>
                </a:solidFill>
                <a:effectLst/>
              </a:rPr>
              <a:t>whole genome </a:t>
            </a:r>
            <a:r>
              <a:rPr lang="el-GR" altLang="en-US" sz="2800">
                <a:solidFill>
                  <a:schemeClr val="bg2"/>
                </a:solidFill>
                <a:effectLst/>
              </a:rPr>
              <a:t>Single Nucleotide Polymorphism</a:t>
            </a:r>
            <a:r>
              <a:rPr lang="en-US" altLang="en-US" sz="2800">
                <a:solidFill>
                  <a:schemeClr val="bg2"/>
                </a:solidFill>
                <a:effectLst/>
              </a:rPr>
              <a:t> </a:t>
            </a:r>
            <a:r>
              <a:rPr lang="el-GR" altLang="en-US" sz="2800">
                <a:solidFill>
                  <a:schemeClr val="bg2"/>
                </a:solidFill>
                <a:effectLst/>
              </a:rPr>
              <a:t>(</a:t>
            </a:r>
            <a:r>
              <a:rPr lang="en-US" altLang="en-US" sz="2800">
                <a:solidFill>
                  <a:schemeClr val="bg2"/>
                </a:solidFill>
                <a:effectLst/>
              </a:rPr>
              <a:t>wg</a:t>
            </a:r>
            <a:r>
              <a:rPr lang="el-GR" altLang="en-US" sz="2800">
                <a:solidFill>
                  <a:schemeClr val="bg2"/>
                </a:solidFill>
                <a:effectLst/>
              </a:rPr>
              <a:t>SNPs) differences between the isolates. </a:t>
            </a:r>
            <a:endParaRPr lang="en-US" altLang="en-US" sz="2800">
              <a:solidFill>
                <a:schemeClr val="bg2"/>
              </a:solidFill>
              <a:effectLst/>
            </a:endParaRPr>
          </a:p>
          <a:p>
            <a:pPr eaLnBrk="1" hangingPunct="1">
              <a:lnSpc>
                <a:spcPct val="80000"/>
              </a:lnSpc>
            </a:pPr>
            <a:r>
              <a:rPr lang="el-GR" altLang="en-US" sz="2800">
                <a:solidFill>
                  <a:schemeClr val="bg2"/>
                </a:solidFill>
                <a:effectLst/>
              </a:rPr>
              <a:t>Isolates with the</a:t>
            </a:r>
            <a:r>
              <a:rPr lang="en-US" altLang="en-US" sz="2800">
                <a:solidFill>
                  <a:schemeClr val="bg2"/>
                </a:solidFill>
                <a:effectLst/>
              </a:rPr>
              <a:t> </a:t>
            </a:r>
            <a:r>
              <a:rPr lang="el-GR" altLang="en-US" sz="2800">
                <a:solidFill>
                  <a:schemeClr val="bg2"/>
                </a:solidFill>
                <a:effectLst/>
              </a:rPr>
              <a:t>smallest number of SNPs differences or shortest SNP distance</a:t>
            </a:r>
            <a:r>
              <a:rPr lang="en-US" altLang="en-US" sz="2800">
                <a:solidFill>
                  <a:schemeClr val="bg2"/>
                </a:solidFill>
                <a:effectLst/>
              </a:rPr>
              <a:t> </a:t>
            </a:r>
            <a:r>
              <a:rPr lang="el-GR" altLang="en-US" sz="2800">
                <a:solidFill>
                  <a:schemeClr val="bg2"/>
                </a:solidFill>
                <a:effectLst/>
              </a:rPr>
              <a:t>would be linked, possibly representing a transmission event or cluster </a:t>
            </a:r>
          </a:p>
        </p:txBody>
      </p:sp>
      <p:sp>
        <p:nvSpPr>
          <p:cNvPr id="35844" name="Rectangle 6">
            <a:extLst>
              <a:ext uri="{FF2B5EF4-FFF2-40B4-BE49-F238E27FC236}">
                <a16:creationId xmlns:a16="http://schemas.microsoft.com/office/drawing/2014/main" id="{8F2CB347-6421-8C95-8D58-10B90C1ABF28}"/>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latin typeface="Arial" panose="020B0604020202020204" pitchFamily="34" charset="0"/>
              </a:rPr>
              <a:t>33</a:t>
            </a:r>
            <a:endParaRPr lang="el-GR" alt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F5F1E3A-F375-9C3E-EA6D-4B544DE36835}"/>
              </a:ext>
            </a:extLst>
          </p:cNvPr>
          <p:cNvSpPr>
            <a:spLocks noGrp="1" noChangeArrowheads="1"/>
          </p:cNvSpPr>
          <p:nvPr>
            <p:ph type="title"/>
          </p:nvPr>
        </p:nvSpPr>
        <p:spPr>
          <a:xfrm>
            <a:off x="5292725" y="260350"/>
            <a:ext cx="3683000" cy="1697038"/>
          </a:xfrm>
          <a:solidFill>
            <a:srgbClr val="E2E8EA"/>
          </a:solidFill>
        </p:spPr>
        <p:txBody>
          <a:bodyPr/>
          <a:lstStyle/>
          <a:p>
            <a:r>
              <a:rPr lang="el-GR" altLang="en-US" sz="1800">
                <a:solidFill>
                  <a:srgbClr val="C80000"/>
                </a:solidFill>
                <a:effectLst/>
              </a:rPr>
              <a:t>WGS</a:t>
            </a:r>
            <a:r>
              <a:rPr lang="en-US" altLang="en-US" sz="1800">
                <a:solidFill>
                  <a:srgbClr val="C80000"/>
                </a:solidFill>
                <a:effectLst/>
              </a:rPr>
              <a:t> </a:t>
            </a:r>
            <a:r>
              <a:rPr lang="el-GR" altLang="en-US" sz="1800">
                <a:solidFill>
                  <a:srgbClr val="C80000"/>
                </a:solidFill>
                <a:effectLst/>
              </a:rPr>
              <a:t>provide</a:t>
            </a:r>
            <a:r>
              <a:rPr lang="en-US" altLang="en-US" sz="1800">
                <a:solidFill>
                  <a:srgbClr val="C80000"/>
                </a:solidFill>
                <a:effectLst/>
              </a:rPr>
              <a:t>s</a:t>
            </a:r>
            <a:r>
              <a:rPr lang="el-GR" altLang="en-US" sz="1800">
                <a:solidFill>
                  <a:srgbClr val="C80000"/>
                </a:solidFill>
                <a:effectLst/>
              </a:rPr>
              <a:t> added resolution </a:t>
            </a:r>
            <a:r>
              <a:rPr lang="en-US" altLang="en-US" sz="1800">
                <a:solidFill>
                  <a:srgbClr val="C80000"/>
                </a:solidFill>
                <a:effectLst/>
              </a:rPr>
              <a:t>by </a:t>
            </a:r>
            <a:r>
              <a:rPr lang="el-GR" altLang="en-US" sz="1800">
                <a:solidFill>
                  <a:srgbClr val="C80000"/>
                </a:solidFill>
                <a:effectLst/>
              </a:rPr>
              <a:t>expanding coverage of the genome to about 90%, compared to the 1% covered by</a:t>
            </a:r>
            <a:r>
              <a:rPr lang="en-US" altLang="en-US" sz="1800">
                <a:solidFill>
                  <a:srgbClr val="C80000"/>
                </a:solidFill>
                <a:effectLst/>
              </a:rPr>
              <a:t> Spoligo &amp; MIRU/VNTR typing</a:t>
            </a:r>
            <a:endParaRPr lang="el-GR" altLang="en-US">
              <a:solidFill>
                <a:srgbClr val="C80000"/>
              </a:solidFill>
              <a:effectLst/>
            </a:endParaRPr>
          </a:p>
        </p:txBody>
      </p:sp>
      <p:pic>
        <p:nvPicPr>
          <p:cNvPr id="36867" name="Picture 5">
            <a:extLst>
              <a:ext uri="{FF2B5EF4-FFF2-40B4-BE49-F238E27FC236}">
                <a16:creationId xmlns:a16="http://schemas.microsoft.com/office/drawing/2014/main" id="{5D7A7A8C-C823-C804-0502-1865985004BF}"/>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88913"/>
            <a:ext cx="4814888" cy="1863725"/>
          </a:xfrm>
          <a:noFill/>
          <a:extLst>
            <a:ext uri="{909E8E84-426E-40DD-AFC4-6F175D3DCCD1}">
              <a14:hiddenFill xmlns:a14="http://schemas.microsoft.com/office/drawing/2010/main">
                <a:solidFill>
                  <a:srgbClr val="FFFFFF"/>
                </a:solidFill>
              </a14:hiddenFill>
            </a:ext>
          </a:extLst>
        </p:spPr>
      </p:pic>
      <p:pic>
        <p:nvPicPr>
          <p:cNvPr id="36868" name="Picture 6">
            <a:extLst>
              <a:ext uri="{FF2B5EF4-FFF2-40B4-BE49-F238E27FC236}">
                <a16:creationId xmlns:a16="http://schemas.microsoft.com/office/drawing/2014/main" id="{35371BB0-5565-80A5-7D27-97AE536C7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76475"/>
            <a:ext cx="8512175"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69" name="Rectangle 7">
            <a:extLst>
              <a:ext uri="{FF2B5EF4-FFF2-40B4-BE49-F238E27FC236}">
                <a16:creationId xmlns:a16="http://schemas.microsoft.com/office/drawing/2014/main" id="{3B0B411B-9681-05C8-93AB-7640720E295A}"/>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latin typeface="Arial" panose="020B0604020202020204" pitchFamily="34" charset="0"/>
              </a:rPr>
              <a:t>34</a:t>
            </a:r>
            <a:endParaRPr lang="el-GR" altLang="en-US">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AA1E8C52-E628-93EE-9F02-E174296AC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148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1" name="Rectangle 6">
            <a:extLst>
              <a:ext uri="{FF2B5EF4-FFF2-40B4-BE49-F238E27FC236}">
                <a16:creationId xmlns:a16="http://schemas.microsoft.com/office/drawing/2014/main" id="{7B837518-D84F-8E5A-1E7A-A595C25AD304}"/>
              </a:ext>
            </a:extLst>
          </p:cNvPr>
          <p:cNvSpPr>
            <a:spLocks noGrp="1" noChangeArrowheads="1"/>
          </p:cNvSpPr>
          <p:nvPr>
            <p:ph type="body" idx="1"/>
          </p:nvPr>
        </p:nvSpPr>
        <p:spPr>
          <a:xfrm>
            <a:off x="5364163" y="188913"/>
            <a:ext cx="3322637" cy="5830887"/>
          </a:xfrm>
          <a:solidFill>
            <a:srgbClr val="E2E8EA"/>
          </a:solidFill>
        </p:spPr>
        <p:txBody>
          <a:bodyPr/>
          <a:lstStyle/>
          <a:p>
            <a:pPr>
              <a:lnSpc>
                <a:spcPct val="80000"/>
              </a:lnSpc>
            </a:pPr>
            <a:r>
              <a:rPr lang="el-GR" altLang="en-US" sz="2000">
                <a:solidFill>
                  <a:srgbClr val="C80000"/>
                </a:solidFill>
                <a:effectLst/>
              </a:rPr>
              <a:t>Isolates are shown as circles </a:t>
            </a:r>
          </a:p>
          <a:p>
            <a:pPr>
              <a:lnSpc>
                <a:spcPct val="80000"/>
              </a:lnSpc>
            </a:pPr>
            <a:r>
              <a:rPr lang="el-GR" altLang="en-US" sz="2000">
                <a:solidFill>
                  <a:srgbClr val="C80000"/>
                </a:solidFill>
                <a:effectLst/>
              </a:rPr>
              <a:t>Isolates with the same genome type are displayed together in one  node</a:t>
            </a:r>
          </a:p>
          <a:p>
            <a:pPr>
              <a:lnSpc>
                <a:spcPct val="80000"/>
              </a:lnSpc>
            </a:pPr>
            <a:r>
              <a:rPr lang="el-GR" altLang="en-US" sz="2000">
                <a:solidFill>
                  <a:srgbClr val="C80000"/>
                </a:solidFill>
                <a:effectLst/>
              </a:rPr>
              <a:t>Lines</a:t>
            </a:r>
            <a:r>
              <a:rPr lang="en-US" altLang="en-US" sz="2000">
                <a:solidFill>
                  <a:srgbClr val="C80000"/>
                </a:solidFill>
                <a:effectLst/>
              </a:rPr>
              <a:t> conecting nodes</a:t>
            </a:r>
            <a:r>
              <a:rPr lang="el-GR" altLang="en-US" sz="2000">
                <a:solidFill>
                  <a:srgbClr val="C80000"/>
                </a:solidFill>
                <a:effectLst/>
              </a:rPr>
              <a:t> are labeled with number of SNPs </a:t>
            </a:r>
          </a:p>
          <a:p>
            <a:pPr>
              <a:lnSpc>
                <a:spcPct val="80000"/>
              </a:lnSpc>
            </a:pPr>
            <a:r>
              <a:rPr lang="el-GR" altLang="en-US" sz="2000">
                <a:solidFill>
                  <a:srgbClr val="C80000"/>
                </a:solidFill>
                <a:effectLst/>
              </a:rPr>
              <a:t>MRCA = Most Recent Common Ancestor (Hypothetical genome type)</a:t>
            </a:r>
          </a:p>
          <a:p>
            <a:pPr>
              <a:lnSpc>
                <a:spcPct val="80000"/>
              </a:lnSpc>
            </a:pPr>
            <a:r>
              <a:rPr lang="el-GR" altLang="en-US" sz="2000">
                <a:solidFill>
                  <a:srgbClr val="C80000"/>
                </a:solidFill>
                <a:effectLst/>
              </a:rPr>
              <a:t>All isolates on the tree are descended from this hypothetical genome type</a:t>
            </a:r>
          </a:p>
          <a:p>
            <a:pPr>
              <a:lnSpc>
                <a:spcPct val="80000"/>
              </a:lnSpc>
            </a:pPr>
            <a:r>
              <a:rPr lang="el-GR" altLang="en-US" sz="2000">
                <a:solidFill>
                  <a:srgbClr val="C80000"/>
                </a:solidFill>
                <a:effectLst/>
              </a:rPr>
              <a:t>Serves as a reference point for examining the direction o</a:t>
            </a:r>
            <a:r>
              <a:rPr lang="en-US" altLang="en-US" sz="2000">
                <a:solidFill>
                  <a:srgbClr val="C80000"/>
                </a:solidFill>
                <a:effectLst/>
              </a:rPr>
              <a:t>f genetic change (arrow)</a:t>
            </a:r>
            <a:endParaRPr lang="el-GR" altLang="en-US" sz="2000">
              <a:solidFill>
                <a:srgbClr val="C80000"/>
              </a:solidFill>
              <a:effectLst/>
            </a:endParaRPr>
          </a:p>
        </p:txBody>
      </p:sp>
      <p:pic>
        <p:nvPicPr>
          <p:cNvPr id="37892" name="Picture 7">
            <a:extLst>
              <a:ext uri="{FF2B5EF4-FFF2-40B4-BE49-F238E27FC236}">
                <a16:creationId xmlns:a16="http://schemas.microsoft.com/office/drawing/2014/main" id="{F3561745-A7E3-34A8-6EDE-59048F050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1650"/>
            <a:ext cx="485933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3" name="Rectangle 9">
            <a:extLst>
              <a:ext uri="{FF2B5EF4-FFF2-40B4-BE49-F238E27FC236}">
                <a16:creationId xmlns:a16="http://schemas.microsoft.com/office/drawing/2014/main" id="{49C378EB-6F01-A32E-E707-E55242383581}"/>
              </a:ext>
            </a:extLst>
          </p:cNvPr>
          <p:cNvSpPr>
            <a:spLocks noChangeArrowheads="1"/>
          </p:cNvSpPr>
          <p:nvPr/>
        </p:nvSpPr>
        <p:spPr bwMode="auto">
          <a:xfrm>
            <a:off x="395288" y="6021388"/>
            <a:ext cx="8229600" cy="660400"/>
          </a:xfrm>
          <a:prstGeom prst="rect">
            <a:avLst/>
          </a:prstGeom>
          <a:solidFill>
            <a:srgbClr val="C4D1D4"/>
          </a:solidFill>
          <a:ln w="9525">
            <a:solidFill>
              <a:srgbClr val="B6DAE2"/>
            </a:solidFill>
            <a:miter lim="800000"/>
            <a:headEnd/>
            <a:tailEnd/>
          </a:ln>
        </p:spPr>
        <p:txBody>
          <a:bodyPr/>
          <a:lstStyle>
            <a:lvl1pPr marL="342900" indent="-342900"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a:spcBef>
                <a:spcPct val="20000"/>
              </a:spcBef>
              <a:buClr>
                <a:schemeClr val="hlink"/>
              </a:buClr>
              <a:buSzPct val="120000"/>
            </a:pP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a:t>
            </a:r>
            <a:r>
              <a:rPr lang="en-US" altLang="en-US" sz="1800">
                <a:solidFill>
                  <a:schemeClr val="bg2"/>
                </a:solidFill>
                <a:latin typeface="Arial" panose="020B0604020202020204" pitchFamily="34" charset="0"/>
              </a:rPr>
              <a:t>.</a:t>
            </a:r>
            <a:r>
              <a:rPr lang="el-GR" altLang="en-US" sz="1800">
                <a:solidFill>
                  <a:schemeClr val="bg2"/>
                </a:solidFill>
                <a:latin typeface="Arial" panose="020B0604020202020204" pitchFamily="34" charset="0"/>
              </a:rPr>
              <a:t>Talarico</a:t>
            </a:r>
            <a:r>
              <a:rPr lang="en-US" altLang="en-US" sz="1800">
                <a:solidFill>
                  <a:schemeClr val="bg2"/>
                </a:solidFill>
                <a:latin typeface="Arial" panose="020B0604020202020204" pitchFamily="34" charset="0"/>
              </a:rPr>
              <a:t> &amp;</a:t>
            </a:r>
            <a:r>
              <a:rPr lang="el-GR" altLang="en-US" sz="1800">
                <a:solidFill>
                  <a:schemeClr val="bg2"/>
                </a:solidFill>
                <a:latin typeface="Arial" panose="020B0604020202020204" pitchFamily="34" charset="0"/>
              </a:rPr>
              <a:t> B</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Silk</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Whole-genome sequencing for</a:t>
            </a:r>
            <a:r>
              <a:rPr lang="en-US" altLang="en-US" sz="1800">
                <a:solidFill>
                  <a:schemeClr val="bg2"/>
                </a:solidFill>
                <a:latin typeface="Arial" panose="020B0604020202020204" pitchFamily="34" charset="0"/>
              </a:rPr>
              <a:t> </a:t>
            </a:r>
            <a:r>
              <a:rPr lang="el-GR" altLang="en-US" sz="1800">
                <a:solidFill>
                  <a:schemeClr val="bg2"/>
                </a:solidFill>
                <a:latin typeface="Arial" panose="020B0604020202020204" pitchFamily="34" charset="0"/>
              </a:rPr>
              <a:t>investigation of recent TB transmission in the United States: Current uses and future plans</a:t>
            </a:r>
            <a:r>
              <a:rPr lang="el-GR" altLang="en-US" sz="1800">
                <a:solidFill>
                  <a:schemeClr val="bg2"/>
                </a:solidFill>
              </a:rPr>
              <a:t> </a:t>
            </a:r>
          </a:p>
        </p:txBody>
      </p:sp>
      <p:sp>
        <p:nvSpPr>
          <p:cNvPr id="37894" name="Rectangle 10">
            <a:extLst>
              <a:ext uri="{FF2B5EF4-FFF2-40B4-BE49-F238E27FC236}">
                <a16:creationId xmlns:a16="http://schemas.microsoft.com/office/drawing/2014/main" id="{1D7CB584-7B00-A1BA-759E-E319725F9076}"/>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latin typeface="Arial" panose="020B0604020202020204" pitchFamily="34" charset="0"/>
              </a:rPr>
              <a:t>35</a:t>
            </a:r>
            <a:endParaRPr lang="el-GR" altLang="en-US">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AFFAB2E-BE72-B61A-E3C0-09DE766B25A9}"/>
              </a:ext>
            </a:extLst>
          </p:cNvPr>
          <p:cNvSpPr>
            <a:spLocks noGrp="1" noChangeArrowheads="1"/>
          </p:cNvSpPr>
          <p:nvPr>
            <p:ph type="body" idx="1"/>
          </p:nvPr>
        </p:nvSpPr>
        <p:spPr>
          <a:xfrm>
            <a:off x="179388" y="2276475"/>
            <a:ext cx="8763000" cy="4267200"/>
          </a:xfrm>
          <a:solidFill>
            <a:srgbClr val="C4D1D4"/>
          </a:solidFill>
          <a:ln>
            <a:solidFill>
              <a:srgbClr val="C4D1D4"/>
            </a:solidFill>
          </a:ln>
        </p:spPr>
        <p:txBody>
          <a:bodyPr/>
          <a:lstStyle/>
          <a:p>
            <a:pPr eaLnBrk="1" hangingPunct="1">
              <a:lnSpc>
                <a:spcPct val="80000"/>
              </a:lnSpc>
              <a:buFontTx/>
              <a:buNone/>
            </a:pPr>
            <a:r>
              <a:rPr lang="en-US" altLang="en-US">
                <a:solidFill>
                  <a:srgbClr val="A50021"/>
                </a:solidFill>
                <a:effectLst/>
              </a:rPr>
              <a:t>M</a:t>
            </a:r>
            <a:r>
              <a:rPr lang="el-GR" altLang="en-US">
                <a:solidFill>
                  <a:srgbClr val="A50021"/>
                </a:solidFill>
                <a:effectLst/>
              </a:rPr>
              <a:t>easured pairwise nucleotide differences within hosts</a:t>
            </a:r>
          </a:p>
          <a:p>
            <a:pPr eaLnBrk="1" hangingPunct="1">
              <a:lnSpc>
                <a:spcPct val="80000"/>
              </a:lnSpc>
            </a:pPr>
            <a:r>
              <a:rPr lang="el-GR" altLang="en-US" sz="2700" b="1">
                <a:solidFill>
                  <a:schemeClr val="bg2"/>
                </a:solidFill>
                <a:effectLst/>
              </a:rPr>
              <a:t>Cross-sectional</a:t>
            </a:r>
            <a:r>
              <a:rPr lang="en-US" altLang="en-US" sz="2700" b="1">
                <a:solidFill>
                  <a:schemeClr val="bg2"/>
                </a:solidFill>
                <a:effectLst/>
              </a:rPr>
              <a:t>:</a:t>
            </a:r>
            <a:r>
              <a:rPr lang="en-US" altLang="en-US" sz="2700">
                <a:solidFill>
                  <a:schemeClr val="bg2"/>
                </a:solidFill>
                <a:effectLst/>
              </a:rPr>
              <a:t> 50 </a:t>
            </a:r>
            <a:r>
              <a:rPr lang="el-GR" altLang="en-US" sz="2700">
                <a:solidFill>
                  <a:schemeClr val="bg2"/>
                </a:solidFill>
                <a:effectLst/>
              </a:rPr>
              <a:t>paired pulmonary </a:t>
            </a:r>
            <a:r>
              <a:rPr lang="en-US" altLang="en-US" sz="2700">
                <a:solidFill>
                  <a:schemeClr val="bg2"/>
                </a:solidFill>
                <a:effectLst/>
              </a:rPr>
              <a:t>&amp; </a:t>
            </a:r>
            <a:r>
              <a:rPr lang="el-GR" altLang="en-US" sz="2700">
                <a:solidFill>
                  <a:schemeClr val="bg2"/>
                </a:solidFill>
                <a:effectLst/>
              </a:rPr>
              <a:t>extrapulmonary isolates </a:t>
            </a:r>
          </a:p>
          <a:p>
            <a:pPr eaLnBrk="1" hangingPunct="1">
              <a:lnSpc>
                <a:spcPct val="80000"/>
              </a:lnSpc>
            </a:pPr>
            <a:r>
              <a:rPr lang="el-GR" altLang="en-US" sz="2700" b="1">
                <a:solidFill>
                  <a:schemeClr val="bg2"/>
                </a:solidFill>
                <a:effectLst/>
              </a:rPr>
              <a:t>Longitudinal</a:t>
            </a:r>
            <a:r>
              <a:rPr lang="en-US" altLang="en-US" sz="2700" b="1">
                <a:solidFill>
                  <a:schemeClr val="bg2"/>
                </a:solidFill>
                <a:effectLst/>
              </a:rPr>
              <a:t> :</a:t>
            </a:r>
            <a:r>
              <a:rPr lang="en-US" altLang="en-US" sz="2700">
                <a:solidFill>
                  <a:schemeClr val="bg2"/>
                </a:solidFill>
                <a:effectLst/>
              </a:rPr>
              <a:t>  </a:t>
            </a:r>
            <a:r>
              <a:rPr lang="el-GR" altLang="en-US" sz="2700">
                <a:solidFill>
                  <a:schemeClr val="bg2"/>
                </a:solidFill>
                <a:effectLst/>
              </a:rPr>
              <a:t>100 isolates, preferentially from patients with the largest intervals between samples </a:t>
            </a:r>
            <a:endParaRPr lang="en-US" altLang="en-US" sz="2700">
              <a:solidFill>
                <a:schemeClr val="bg2"/>
              </a:solidFill>
              <a:effectLst/>
            </a:endParaRPr>
          </a:p>
          <a:p>
            <a:pPr eaLnBrk="1" hangingPunct="1">
              <a:lnSpc>
                <a:spcPct val="80000"/>
              </a:lnSpc>
              <a:buFontTx/>
              <a:buNone/>
            </a:pPr>
            <a:r>
              <a:rPr lang="en-US" altLang="en-US">
                <a:effectLst/>
              </a:rPr>
              <a:t> </a:t>
            </a:r>
            <a:r>
              <a:rPr lang="el-GR" altLang="en-US">
                <a:solidFill>
                  <a:srgbClr val="A50021"/>
                </a:solidFill>
                <a:effectLst/>
              </a:rPr>
              <a:t>and between hosts </a:t>
            </a:r>
          </a:p>
          <a:p>
            <a:pPr eaLnBrk="1" hangingPunct="1">
              <a:lnSpc>
                <a:spcPct val="80000"/>
              </a:lnSpc>
            </a:pPr>
            <a:r>
              <a:rPr lang="el-GR" altLang="en-US" sz="2700" b="1">
                <a:solidFill>
                  <a:schemeClr val="bg2"/>
                </a:solidFill>
                <a:effectLst/>
              </a:rPr>
              <a:t>Household</a:t>
            </a:r>
            <a:r>
              <a:rPr lang="en-US" altLang="en-US" sz="2700">
                <a:solidFill>
                  <a:schemeClr val="bg2"/>
                </a:solidFill>
                <a:effectLst/>
              </a:rPr>
              <a:t>: 90 isolates (70 patients, 27 households)</a:t>
            </a:r>
            <a:endParaRPr lang="el-GR" altLang="en-US" sz="2700">
              <a:solidFill>
                <a:schemeClr val="bg2"/>
              </a:solidFill>
              <a:effectLst/>
            </a:endParaRPr>
          </a:p>
          <a:p>
            <a:pPr eaLnBrk="1" hangingPunct="1">
              <a:lnSpc>
                <a:spcPct val="80000"/>
              </a:lnSpc>
            </a:pPr>
            <a:r>
              <a:rPr lang="el-GR" altLang="en-US" sz="2700" b="1">
                <a:solidFill>
                  <a:schemeClr val="bg2"/>
                </a:solidFill>
                <a:effectLst/>
              </a:rPr>
              <a:t>Community</a:t>
            </a:r>
            <a:r>
              <a:rPr lang="en-US" altLang="en-US" sz="2700" b="1">
                <a:solidFill>
                  <a:schemeClr val="bg2"/>
                </a:solidFill>
                <a:effectLst/>
              </a:rPr>
              <a:t>:</a:t>
            </a:r>
            <a:r>
              <a:rPr lang="en-US" altLang="en-US" sz="2700">
                <a:solidFill>
                  <a:schemeClr val="bg2"/>
                </a:solidFill>
                <a:effectLst/>
              </a:rPr>
              <a:t> 217 isolates (168 patients, 11 clusters)</a:t>
            </a:r>
            <a:r>
              <a:rPr lang="el-GR" altLang="en-US" sz="2800">
                <a:solidFill>
                  <a:schemeClr val="bg2"/>
                </a:solidFill>
                <a:effectLst/>
              </a:rPr>
              <a:t> </a:t>
            </a:r>
          </a:p>
          <a:p>
            <a:pPr eaLnBrk="1" hangingPunct="1">
              <a:lnSpc>
                <a:spcPct val="80000"/>
              </a:lnSpc>
              <a:buFontTx/>
              <a:buNone/>
            </a:pPr>
            <a:r>
              <a:rPr lang="en-US" altLang="en-US">
                <a:solidFill>
                  <a:srgbClr val="A50021"/>
                </a:solidFill>
                <a:effectLst/>
              </a:rPr>
              <a:t>    </a:t>
            </a:r>
            <a:endParaRPr lang="el-GR" altLang="en-US">
              <a:solidFill>
                <a:srgbClr val="A50021"/>
              </a:solidFill>
              <a:effectLst/>
            </a:endParaRPr>
          </a:p>
        </p:txBody>
      </p:sp>
      <p:pic>
        <p:nvPicPr>
          <p:cNvPr id="38915" name="Picture 3">
            <a:extLst>
              <a:ext uri="{FF2B5EF4-FFF2-40B4-BE49-F238E27FC236}">
                <a16:creationId xmlns:a16="http://schemas.microsoft.com/office/drawing/2014/main" id="{322918DC-C729-441D-ADDB-F82B82396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246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a:extLst>
              <a:ext uri="{FF2B5EF4-FFF2-40B4-BE49-F238E27FC236}">
                <a16:creationId xmlns:a16="http://schemas.microsoft.com/office/drawing/2014/main" id="{A150D32F-B06E-EEFA-803F-C29A4732B700}"/>
              </a:ext>
            </a:extLst>
          </p:cNvPr>
          <p:cNvSpPr>
            <a:spLocks noChangeArrowheads="1"/>
          </p:cNvSpPr>
          <p:nvPr/>
        </p:nvSpPr>
        <p:spPr bwMode="auto">
          <a:xfrm>
            <a:off x="0" y="457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en-US" altLang="en-US" sz="1400" b="1">
                <a:latin typeface="Arial" panose="020B0604020202020204" pitchFamily="34" charset="0"/>
              </a:rPr>
              <a:t>The Lancet Infectious Diseases , Volume 13 , Issue 2 , 137 - 146 </a:t>
            </a:r>
          </a:p>
        </p:txBody>
      </p:sp>
      <p:sp>
        <p:nvSpPr>
          <p:cNvPr id="38917" name="Rectangle 6">
            <a:extLst>
              <a:ext uri="{FF2B5EF4-FFF2-40B4-BE49-F238E27FC236}">
                <a16:creationId xmlns:a16="http://schemas.microsoft.com/office/drawing/2014/main" id="{2354EAA4-AF35-F1CA-EB91-1BEED76223B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769ACB0A-2822-25FD-4507-38C28A950AA5}"/>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371600"/>
            <a:ext cx="4648200" cy="3716338"/>
          </a:xfrm>
          <a:noFill/>
          <a:extLst>
            <a:ext uri="{909E8E84-426E-40DD-AFC4-6F175D3DCCD1}">
              <a14:hiddenFill xmlns:a14="http://schemas.microsoft.com/office/drawing/2010/main">
                <a:solidFill>
                  <a:srgbClr val="FFFFFF"/>
                </a:solidFill>
              </a14:hiddenFill>
            </a:ext>
          </a:extLst>
        </p:spPr>
      </p:pic>
      <p:sp>
        <p:nvSpPr>
          <p:cNvPr id="484355" name="Rectangle 3">
            <a:extLst>
              <a:ext uri="{FF2B5EF4-FFF2-40B4-BE49-F238E27FC236}">
                <a16:creationId xmlns:a16="http://schemas.microsoft.com/office/drawing/2014/main" id="{045645BF-726B-B2E7-4E46-CFCFDAB9DFE7}"/>
              </a:ext>
            </a:extLst>
          </p:cNvPr>
          <p:cNvSpPr>
            <a:spLocks noChangeArrowheads="1"/>
          </p:cNvSpPr>
          <p:nvPr/>
        </p:nvSpPr>
        <p:spPr bwMode="auto">
          <a:xfrm>
            <a:off x="4953000" y="2514600"/>
            <a:ext cx="4191000" cy="43434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120000"/>
              <a:buFontTx/>
              <a:buChar char="•"/>
              <a:defRPr/>
            </a:pPr>
            <a:endParaRPr lang="el-GR" sz="2800">
              <a:solidFill>
                <a:srgbClr val="A50021"/>
              </a:solidFill>
              <a:effectLst>
                <a:outerShdw blurRad="38100" dist="38100" dir="2700000" algn="tl">
                  <a:srgbClr val="000000"/>
                </a:outerShdw>
              </a:effectLst>
            </a:endParaRPr>
          </a:p>
        </p:txBody>
      </p:sp>
      <p:sp>
        <p:nvSpPr>
          <p:cNvPr id="39940" name="Rectangle 4">
            <a:extLst>
              <a:ext uri="{FF2B5EF4-FFF2-40B4-BE49-F238E27FC236}">
                <a16:creationId xmlns:a16="http://schemas.microsoft.com/office/drawing/2014/main" id="{7B2AEF56-F262-86AA-3EE2-4F15AFD49713}"/>
              </a:ext>
            </a:extLst>
          </p:cNvPr>
          <p:cNvSpPr>
            <a:spLocks noChangeArrowheads="1"/>
          </p:cNvSpPr>
          <p:nvPr/>
        </p:nvSpPr>
        <p:spPr bwMode="auto">
          <a:xfrm>
            <a:off x="4716463" y="908050"/>
            <a:ext cx="4267200" cy="4486275"/>
          </a:xfrm>
          <a:prstGeom prst="rect">
            <a:avLst/>
          </a:prstGeom>
          <a:solidFill>
            <a:srgbClr val="E2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buFontTx/>
              <a:buChar char="•"/>
            </a:pPr>
            <a:r>
              <a:rPr lang="en-US" altLang="en-US" sz="1800" b="1">
                <a:solidFill>
                  <a:schemeClr val="bg2"/>
                </a:solidFill>
                <a:latin typeface="Arial" panose="020B0604020202020204" pitchFamily="34" charset="0"/>
              </a:rPr>
              <a:t>E</a:t>
            </a:r>
            <a:r>
              <a:rPr lang="el-GR" altLang="en-US" sz="1800" b="1">
                <a:solidFill>
                  <a:schemeClr val="bg2"/>
                </a:solidFill>
                <a:latin typeface="Arial" panose="020B0604020202020204" pitchFamily="34" charset="0"/>
              </a:rPr>
              <a:t>stimated rate of change in DNA sequences 0·5 single nucleotide polymorphisms (SNPs) per genome per year (95% CI 0·3–0·7) in longitudinal isolates</a:t>
            </a:r>
            <a:r>
              <a:rPr lang="en-US" altLang="en-US" sz="1800" b="1">
                <a:solidFill>
                  <a:schemeClr val="bg2"/>
                </a:solidFill>
                <a:latin typeface="Arial" panose="020B0604020202020204" pitchFamily="34" charset="0"/>
              </a:rPr>
              <a:t>.</a:t>
            </a:r>
            <a:r>
              <a:rPr lang="el-GR" altLang="en-US" sz="1800" b="1">
                <a:solidFill>
                  <a:schemeClr val="bg2"/>
                </a:solidFill>
                <a:latin typeface="Arial" panose="020B0604020202020204" pitchFamily="34" charset="0"/>
              </a:rPr>
              <a:t>  </a:t>
            </a:r>
          </a:p>
          <a:p>
            <a:pPr eaLnBrk="1" hangingPunct="1">
              <a:buFontTx/>
              <a:buChar char="•"/>
            </a:pPr>
            <a:endParaRPr lang="el-GR" altLang="en-US" sz="1800" b="1">
              <a:solidFill>
                <a:schemeClr val="bg2"/>
              </a:solidFill>
              <a:latin typeface="Arial" panose="020B0604020202020204" pitchFamily="34" charset="0"/>
            </a:endParaRPr>
          </a:p>
          <a:p>
            <a:pPr eaLnBrk="1" hangingPunct="1">
              <a:buFontTx/>
              <a:buChar char="•"/>
            </a:pPr>
            <a:r>
              <a:rPr lang="el-GR" altLang="en-US" sz="1800" b="1">
                <a:solidFill>
                  <a:schemeClr val="bg2"/>
                </a:solidFill>
                <a:latin typeface="Arial" panose="020B0604020202020204" pitchFamily="34" charset="0"/>
              </a:rPr>
              <a:t>Divergence rarely higher than five SNPs in 3 years </a:t>
            </a:r>
            <a:endParaRPr lang="en-US" altLang="en-US" sz="1800" b="1">
              <a:solidFill>
                <a:schemeClr val="bg2"/>
              </a:solidFill>
              <a:latin typeface="Arial" panose="020B0604020202020204" pitchFamily="34" charset="0"/>
            </a:endParaRPr>
          </a:p>
          <a:p>
            <a:pPr eaLnBrk="1" hangingPunct="1"/>
            <a:endParaRPr lang="el-GR" altLang="en-US" sz="1800" b="1">
              <a:solidFill>
                <a:schemeClr val="bg2"/>
              </a:solidFill>
              <a:latin typeface="Arial" panose="020B0604020202020204" pitchFamily="34" charset="0"/>
            </a:endParaRPr>
          </a:p>
          <a:p>
            <a:pPr eaLnBrk="1" hangingPunct="1">
              <a:buFontTx/>
              <a:buChar char="•"/>
            </a:pPr>
            <a:r>
              <a:rPr lang="en-US" altLang="en-US" sz="1800" b="1">
                <a:solidFill>
                  <a:schemeClr val="bg2"/>
                </a:solidFill>
                <a:latin typeface="Arial" panose="020B0604020202020204" pitchFamily="34" charset="0"/>
              </a:rPr>
              <a:t> </a:t>
            </a:r>
            <a:r>
              <a:rPr lang="el-GR" altLang="en-US" sz="1800" b="1">
                <a:solidFill>
                  <a:schemeClr val="bg2"/>
                </a:solidFill>
                <a:latin typeface="Arial" panose="020B0604020202020204" pitchFamily="34" charset="0"/>
              </a:rPr>
              <a:t>96% of paired isolates from individuals and</a:t>
            </a:r>
            <a:r>
              <a:rPr lang="en-US" altLang="en-US" sz="1800" b="1">
                <a:solidFill>
                  <a:schemeClr val="bg2"/>
                </a:solidFill>
                <a:latin typeface="Arial" panose="020B0604020202020204" pitchFamily="34" charset="0"/>
              </a:rPr>
              <a:t> </a:t>
            </a:r>
            <a:r>
              <a:rPr lang="el-GR" altLang="en-US" sz="1800" b="1">
                <a:solidFill>
                  <a:schemeClr val="bg2"/>
                </a:solidFill>
                <a:latin typeface="Arial" panose="020B0604020202020204" pitchFamily="34" charset="0"/>
              </a:rPr>
              <a:t>households differed by </a:t>
            </a:r>
            <a:r>
              <a:rPr lang="el-GR" altLang="en-US" sz="1800" b="1">
                <a:solidFill>
                  <a:schemeClr val="bg2"/>
                </a:solidFill>
                <a:latin typeface="Arial" panose="020B0604020202020204" pitchFamily="34" charset="0"/>
                <a:cs typeface="Arial" panose="020B0604020202020204" pitchFamily="34" charset="0"/>
              </a:rPr>
              <a:t>≤</a:t>
            </a:r>
            <a:r>
              <a:rPr lang="en-US" altLang="en-US" sz="1800" b="1">
                <a:solidFill>
                  <a:schemeClr val="bg2"/>
                </a:solidFill>
                <a:latin typeface="Arial" panose="020B0604020202020204" pitchFamily="34" charset="0"/>
                <a:cs typeface="Arial" panose="020B0604020202020204" pitchFamily="34" charset="0"/>
              </a:rPr>
              <a:t> 5</a:t>
            </a:r>
            <a:r>
              <a:rPr lang="el-GR" altLang="en-US" sz="1800" b="1">
                <a:solidFill>
                  <a:schemeClr val="bg2"/>
                </a:solidFill>
                <a:latin typeface="Arial" panose="020B0604020202020204" pitchFamily="34" charset="0"/>
              </a:rPr>
              <a:t> SNPs </a:t>
            </a:r>
            <a:endParaRPr lang="en-US" altLang="en-US" sz="1800" b="1">
              <a:solidFill>
                <a:schemeClr val="bg2"/>
              </a:solidFill>
              <a:latin typeface="Arial" panose="020B0604020202020204" pitchFamily="34" charset="0"/>
            </a:endParaRPr>
          </a:p>
          <a:p>
            <a:pPr eaLnBrk="1" hangingPunct="1"/>
            <a:endParaRPr lang="el-GR" altLang="en-US" sz="1800" b="1">
              <a:solidFill>
                <a:schemeClr val="bg2"/>
              </a:solidFill>
              <a:latin typeface="Arial" panose="020B0604020202020204" pitchFamily="34" charset="0"/>
            </a:endParaRPr>
          </a:p>
          <a:p>
            <a:pPr eaLnBrk="1" hangingPunct="1">
              <a:buFontTx/>
              <a:buChar char="•"/>
            </a:pPr>
            <a:r>
              <a:rPr lang="el-GR" altLang="en-US" sz="1800" b="1">
                <a:solidFill>
                  <a:schemeClr val="bg2"/>
                </a:solidFill>
                <a:latin typeface="Arial" panose="020B0604020202020204" pitchFamily="34" charset="0"/>
              </a:rPr>
              <a:t>Threshold for MIRU-VNTR-based communities differed by ≤</a:t>
            </a:r>
            <a:r>
              <a:rPr lang="en-US" altLang="en-US" sz="1800" b="1">
                <a:solidFill>
                  <a:schemeClr val="bg2"/>
                </a:solidFill>
                <a:latin typeface="Arial" panose="020B0604020202020204" pitchFamily="34" charset="0"/>
              </a:rPr>
              <a:t> </a:t>
            </a:r>
            <a:r>
              <a:rPr lang="el-GR" altLang="en-US" sz="1800" b="1">
                <a:solidFill>
                  <a:schemeClr val="bg2"/>
                </a:solidFill>
                <a:latin typeface="Arial" panose="020B0604020202020204" pitchFamily="34" charset="0"/>
              </a:rPr>
              <a:t>5 SNPs and not more than 12 SNPs </a:t>
            </a:r>
          </a:p>
        </p:txBody>
      </p:sp>
      <p:sp>
        <p:nvSpPr>
          <p:cNvPr id="39941" name="Rectangle 6">
            <a:extLst>
              <a:ext uri="{FF2B5EF4-FFF2-40B4-BE49-F238E27FC236}">
                <a16:creationId xmlns:a16="http://schemas.microsoft.com/office/drawing/2014/main" id="{D1D0C1F5-FAA8-48D1-164F-7C018A24A25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2660B34-4779-A356-03ED-11D922AA6657}"/>
              </a:ext>
            </a:extLst>
          </p:cNvPr>
          <p:cNvSpPr>
            <a:spLocks noGrp="1" noChangeArrowheads="1"/>
          </p:cNvSpPr>
          <p:nvPr>
            <p:ph type="title"/>
          </p:nvPr>
        </p:nvSpPr>
        <p:spPr>
          <a:xfrm>
            <a:off x="179388" y="188913"/>
            <a:ext cx="8785225" cy="1079500"/>
          </a:xfrm>
          <a:noFill/>
          <a:extLst>
            <a:ext uri="{909E8E84-426E-40DD-AFC4-6F175D3DCCD1}">
              <a14:hiddenFill xmlns:a14="http://schemas.microsoft.com/office/drawing/2010/main">
                <a:solidFill>
                  <a:srgbClr val="FFFFFF"/>
                </a:solidFill>
              </a14:hiddenFill>
            </a:ext>
          </a:extLst>
        </p:spPr>
        <p:txBody>
          <a:bodyPr/>
          <a:lstStyle/>
          <a:p>
            <a:pPr algn="ctr"/>
            <a:r>
              <a:rPr lang="el-GR" altLang="en-US" sz="2200" b="1">
                <a:solidFill>
                  <a:schemeClr val="bg2"/>
                </a:solidFill>
                <a:effectLst/>
              </a:rPr>
              <a:t>Meehan CJ</a:t>
            </a:r>
            <a:r>
              <a:rPr lang="el-GR" altLang="en-US" sz="2200">
                <a:solidFill>
                  <a:schemeClr val="bg2"/>
                </a:solidFill>
                <a:effectLst/>
              </a:rPr>
              <a:t> </a:t>
            </a:r>
            <a:r>
              <a:rPr lang="en-US" altLang="en-US" sz="2200" b="1" i="1">
                <a:solidFill>
                  <a:schemeClr val="bg2"/>
                </a:solidFill>
                <a:effectLst/>
              </a:rPr>
              <a:t>et al</a:t>
            </a:r>
            <a:r>
              <a:rPr lang="en-US" altLang="en-US" sz="2200" b="1">
                <a:solidFill>
                  <a:schemeClr val="bg2"/>
                </a:solidFill>
                <a:effectLst/>
              </a:rPr>
              <a:t>.</a:t>
            </a:r>
            <a:r>
              <a:rPr lang="en-US" altLang="en-US" sz="2200">
                <a:solidFill>
                  <a:schemeClr val="bg2"/>
                </a:solidFill>
                <a:effectLst/>
              </a:rPr>
              <a:t> </a:t>
            </a:r>
            <a:r>
              <a:rPr lang="el-GR" altLang="en-US" sz="2200" b="1">
                <a:solidFill>
                  <a:schemeClr val="bg2"/>
                </a:solidFill>
                <a:effectLst/>
              </a:rPr>
              <a:t>The relationship between transmission time and clustering methods in </a:t>
            </a:r>
            <a:r>
              <a:rPr lang="el-GR" altLang="en-US" sz="2200" b="1" i="1">
                <a:solidFill>
                  <a:schemeClr val="bg2"/>
                </a:solidFill>
                <a:effectLst/>
              </a:rPr>
              <a:t>Mycobacterium tuberculosis</a:t>
            </a:r>
            <a:r>
              <a:rPr lang="el-GR" altLang="en-US" sz="2200" b="1">
                <a:solidFill>
                  <a:schemeClr val="bg2"/>
                </a:solidFill>
                <a:effectLst/>
              </a:rPr>
              <a:t> epidemiology</a:t>
            </a:r>
            <a:r>
              <a:rPr lang="en-US" altLang="en-US" sz="2200" b="1">
                <a:solidFill>
                  <a:schemeClr val="bg2"/>
                </a:solidFill>
                <a:effectLst/>
              </a:rPr>
              <a:t>. </a:t>
            </a:r>
            <a:r>
              <a:rPr lang="el-GR" altLang="en-US" sz="2200" b="1">
                <a:solidFill>
                  <a:srgbClr val="C80000"/>
                </a:solidFill>
                <a:effectLst/>
              </a:rPr>
              <a:t>EBioMedicine. 2018</a:t>
            </a:r>
            <a:endParaRPr lang="el-GR" altLang="en-US" sz="2200">
              <a:solidFill>
                <a:srgbClr val="C80000"/>
              </a:solidFill>
              <a:effectLst/>
            </a:endParaRPr>
          </a:p>
        </p:txBody>
      </p:sp>
      <p:sp>
        <p:nvSpPr>
          <p:cNvPr id="40963" name="Rectangle 3">
            <a:extLst>
              <a:ext uri="{FF2B5EF4-FFF2-40B4-BE49-F238E27FC236}">
                <a16:creationId xmlns:a16="http://schemas.microsoft.com/office/drawing/2014/main" id="{FCFCFB92-5E2F-2AE5-86EB-F99D94D71321}"/>
              </a:ext>
            </a:extLst>
          </p:cNvPr>
          <p:cNvSpPr>
            <a:spLocks noGrp="1" noChangeArrowheads="1"/>
          </p:cNvSpPr>
          <p:nvPr>
            <p:ph type="body" idx="1"/>
          </p:nvPr>
        </p:nvSpPr>
        <p:spPr>
          <a:solidFill>
            <a:srgbClr val="E2E8EA"/>
          </a:solidFill>
        </p:spPr>
        <p:txBody>
          <a:bodyPr/>
          <a:lstStyle/>
          <a:p>
            <a:pPr>
              <a:lnSpc>
                <a:spcPct val="90000"/>
              </a:lnSpc>
              <a:buFontTx/>
              <a:buNone/>
            </a:pPr>
            <a:r>
              <a:rPr lang="en-US" altLang="en-US" sz="2800">
                <a:solidFill>
                  <a:schemeClr val="bg2"/>
                </a:solidFill>
                <a:effectLst/>
              </a:rPr>
              <a:t>   “</a:t>
            </a:r>
            <a:r>
              <a:rPr lang="el-GR" altLang="en-US" sz="2800">
                <a:solidFill>
                  <a:schemeClr val="bg2"/>
                </a:solidFill>
                <a:effectLst/>
              </a:rPr>
              <a:t>Our results suggest that clusters based on Spoligotyping could encompass transmission events that occurred almost 200 years prior to sampling while 24-loci-MIRU-VNTR often represented three decades of transmission. Instead, WGS based genotyping applying low SNP or cgMLST allele thresholds allows for determination of recent transmission events, e.g. in timespans of up to 10 years for a 5 SNP/allele cut-off.</a:t>
            </a:r>
            <a:r>
              <a:rPr lang="en-US" altLang="en-US" sz="2800">
                <a:solidFill>
                  <a:schemeClr val="bg2"/>
                </a:solidFill>
                <a:effectLst/>
              </a:rPr>
              <a:t>”</a:t>
            </a:r>
            <a:r>
              <a:rPr lang="el-GR" altLang="en-US" sz="2800">
                <a:solidFill>
                  <a:schemeClr val="bg2"/>
                </a:solidFill>
                <a:effectLst/>
              </a:rPr>
              <a:t> </a:t>
            </a:r>
          </a:p>
        </p:txBody>
      </p:sp>
      <p:sp>
        <p:nvSpPr>
          <p:cNvPr id="40964" name="Rectangle 4">
            <a:extLst>
              <a:ext uri="{FF2B5EF4-FFF2-40B4-BE49-F238E27FC236}">
                <a16:creationId xmlns:a16="http://schemas.microsoft.com/office/drawing/2014/main" id="{F559EE62-8E19-534F-A809-7FE9EF42295B}"/>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rPr>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6C185CA7-40C4-8EF1-A5E4-1B2B5B03449B}"/>
              </a:ext>
            </a:extLst>
          </p:cNvPr>
          <p:cNvSpPr>
            <a:spLocks noGrp="1" noChangeArrowheads="1"/>
          </p:cNvSpPr>
          <p:nvPr>
            <p:ph type="title"/>
          </p:nvPr>
        </p:nvSpPr>
        <p:spPr>
          <a:xfrm>
            <a:off x="323850" y="115888"/>
            <a:ext cx="8229600" cy="820737"/>
          </a:xfrm>
          <a:solidFill>
            <a:srgbClr val="C4D1D4"/>
          </a:solidFill>
        </p:spPr>
        <p:txBody>
          <a:bodyPr/>
          <a:lstStyle/>
          <a:p>
            <a:pPr eaLnBrk="1" hangingPunct="1">
              <a:defRPr/>
            </a:pPr>
            <a:r>
              <a:rPr lang="el-GR" sz="2400" b="1"/>
              <a:t> </a:t>
            </a:r>
            <a:r>
              <a:rPr lang="el-GR" sz="2000" b="1">
                <a:solidFill>
                  <a:schemeClr val="bg2"/>
                </a:solidFill>
                <a:effectLst/>
              </a:rPr>
              <a:t>Gardy </a:t>
            </a:r>
            <a:r>
              <a:rPr lang="en-US" sz="2000" b="1" i="1">
                <a:solidFill>
                  <a:schemeClr val="bg2"/>
                </a:solidFill>
                <a:effectLst/>
              </a:rPr>
              <a:t>et al</a:t>
            </a:r>
            <a:r>
              <a:rPr lang="en-US" sz="2000" b="1">
                <a:solidFill>
                  <a:schemeClr val="bg2"/>
                </a:solidFill>
                <a:effectLst/>
              </a:rPr>
              <a:t>. </a:t>
            </a:r>
            <a:r>
              <a:rPr lang="el-GR" sz="2000" b="1">
                <a:solidFill>
                  <a:schemeClr val="bg2"/>
                </a:solidFill>
                <a:effectLst/>
              </a:rPr>
              <a:t>Whole-Genome Sequencing and Social-Network Analysis of a Tuberculosis Outbreak</a:t>
            </a:r>
            <a:r>
              <a:rPr lang="en-US" sz="2000" b="1">
                <a:solidFill>
                  <a:schemeClr val="bg2"/>
                </a:solidFill>
                <a:effectLst/>
              </a:rPr>
              <a:t>. NEJM, </a:t>
            </a:r>
            <a:r>
              <a:rPr lang="el-GR" sz="2000" b="1">
                <a:solidFill>
                  <a:schemeClr val="bg2"/>
                </a:solidFill>
                <a:effectLst/>
              </a:rPr>
              <a:t>2011; 364:730-739</a:t>
            </a:r>
          </a:p>
        </p:txBody>
      </p:sp>
      <p:sp>
        <p:nvSpPr>
          <p:cNvPr id="41987" name="Rectangle 3">
            <a:extLst>
              <a:ext uri="{FF2B5EF4-FFF2-40B4-BE49-F238E27FC236}">
                <a16:creationId xmlns:a16="http://schemas.microsoft.com/office/drawing/2014/main" id="{BB838FE2-485F-7C20-E81F-7E468532F053}"/>
              </a:ext>
            </a:extLst>
          </p:cNvPr>
          <p:cNvSpPr>
            <a:spLocks noGrp="1" noChangeArrowheads="1"/>
          </p:cNvSpPr>
          <p:nvPr>
            <p:ph type="body" idx="1"/>
          </p:nvPr>
        </p:nvSpPr>
        <p:spPr>
          <a:xfrm>
            <a:off x="5219700" y="1341438"/>
            <a:ext cx="3924300" cy="4392612"/>
          </a:xfrm>
        </p:spPr>
        <p:txBody>
          <a:bodyPr/>
          <a:lstStyle/>
          <a:p>
            <a:pPr eaLnBrk="1" hangingPunct="1">
              <a:lnSpc>
                <a:spcPct val="80000"/>
              </a:lnSpc>
              <a:buFontTx/>
              <a:buNone/>
            </a:pPr>
            <a:r>
              <a:rPr lang="en-US" altLang="en-US" sz="1600" b="1">
                <a:solidFill>
                  <a:srgbClr val="C80000"/>
                </a:solidFill>
                <a:effectLst/>
              </a:rPr>
              <a:t>     </a:t>
            </a:r>
            <a:r>
              <a:rPr lang="el-GR" altLang="en-US" sz="1600" b="1">
                <a:solidFill>
                  <a:srgbClr val="C80000"/>
                </a:solidFill>
                <a:effectLst/>
              </a:rPr>
              <a:t>Whole-genome data revealed two genetically distinct lineages of </a:t>
            </a:r>
            <a:r>
              <a:rPr lang="el-GR" altLang="en-US" sz="1600" b="1" i="1">
                <a:solidFill>
                  <a:srgbClr val="C80000"/>
                </a:solidFill>
                <a:effectLst/>
              </a:rPr>
              <a:t>M. tuberculosis</a:t>
            </a:r>
            <a:r>
              <a:rPr lang="el-GR" altLang="en-US" sz="1600" b="1">
                <a:solidFill>
                  <a:srgbClr val="C80000"/>
                </a:solidFill>
                <a:effectLst/>
              </a:rPr>
              <a:t> with identical MIRU-VNTR genotypes, suggesting two concomitant outbreaks. Integration of social-network and phylogenetic analyses revealed several transmission events, including those involving “superspreaders.” Both lineages descended from a common ancestor Further epidemiologic investigation revealed that the onset of the outbreak coincided with a recorded increase in crack cocaine use in the community</a:t>
            </a:r>
            <a:endParaRPr lang="en-US" altLang="en-US" sz="1600" b="1">
              <a:solidFill>
                <a:schemeClr val="bg2"/>
              </a:solidFill>
              <a:effectLst/>
            </a:endParaRPr>
          </a:p>
        </p:txBody>
      </p:sp>
      <p:pic>
        <p:nvPicPr>
          <p:cNvPr id="41988" name="Picture 5" descr="nejmoa1003176_f3">
            <a:extLst>
              <a:ext uri="{FF2B5EF4-FFF2-40B4-BE49-F238E27FC236}">
                <a16:creationId xmlns:a16="http://schemas.microsoft.com/office/drawing/2014/main" id="{30133DD8-2A80-82E4-458C-34F287A76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52927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6">
            <a:extLst>
              <a:ext uri="{FF2B5EF4-FFF2-40B4-BE49-F238E27FC236}">
                <a16:creationId xmlns:a16="http://schemas.microsoft.com/office/drawing/2014/main" id="{DF9570EE-841A-BA07-0465-59DD30E2B55F}"/>
              </a:ext>
            </a:extLst>
          </p:cNvPr>
          <p:cNvSpPr>
            <a:spLocks noChangeArrowheads="1"/>
          </p:cNvSpPr>
          <p:nvPr/>
        </p:nvSpPr>
        <p:spPr bwMode="auto">
          <a:xfrm>
            <a:off x="179388" y="5661025"/>
            <a:ext cx="87137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en-US" altLang="en-US" sz="1800" b="1">
                <a:solidFill>
                  <a:schemeClr val="bg2"/>
                </a:solidFill>
              </a:rPr>
              <a:t>T</a:t>
            </a:r>
            <a:r>
              <a:rPr lang="el-GR" altLang="en-US" sz="1800" b="1">
                <a:solidFill>
                  <a:schemeClr val="bg2"/>
                </a:solidFill>
              </a:rPr>
              <a:t>he MIRU-VNTR tree (left)</a:t>
            </a:r>
            <a:r>
              <a:rPr lang="en-US" altLang="en-US" sz="1800" b="1">
                <a:solidFill>
                  <a:schemeClr val="bg2"/>
                </a:solidFill>
              </a:rPr>
              <a:t>,</a:t>
            </a:r>
            <a:r>
              <a:rPr lang="el-GR" altLang="en-US" sz="1800" b="1">
                <a:solidFill>
                  <a:schemeClr val="bg2"/>
                </a:solidFill>
              </a:rPr>
              <a:t> illustrates clonality of the outbreak isolates.</a:t>
            </a:r>
            <a:r>
              <a:rPr lang="en-US" altLang="en-US" sz="1800" b="1">
                <a:solidFill>
                  <a:schemeClr val="bg2"/>
                </a:solidFill>
              </a:rPr>
              <a:t> T</a:t>
            </a:r>
            <a:r>
              <a:rPr lang="el-GR" altLang="en-US" sz="1800" b="1">
                <a:solidFill>
                  <a:schemeClr val="bg2"/>
                </a:solidFill>
              </a:rPr>
              <a:t>he higher-resolution whole-genome analysis of </a:t>
            </a:r>
            <a:r>
              <a:rPr lang="en-US" altLang="en-US" sz="1800" b="1">
                <a:solidFill>
                  <a:schemeClr val="bg2"/>
                </a:solidFill>
              </a:rPr>
              <a:t>SNPs</a:t>
            </a:r>
            <a:r>
              <a:rPr lang="el-GR" altLang="en-US" sz="1800" b="1">
                <a:solidFill>
                  <a:schemeClr val="bg2"/>
                </a:solidFill>
              </a:rPr>
              <a:t> reveals the existence of two distinct cocirculating lineages, A and B. </a:t>
            </a:r>
          </a:p>
        </p:txBody>
      </p:sp>
      <p:sp>
        <p:nvSpPr>
          <p:cNvPr id="41990" name="Rectangle 7">
            <a:extLst>
              <a:ext uri="{FF2B5EF4-FFF2-40B4-BE49-F238E27FC236}">
                <a16:creationId xmlns:a16="http://schemas.microsoft.com/office/drawing/2014/main" id="{371287EE-D308-7C47-E497-23321EFD63CA}"/>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rPr>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a:extLst>
              <a:ext uri="{FF2B5EF4-FFF2-40B4-BE49-F238E27FC236}">
                <a16:creationId xmlns:a16="http://schemas.microsoft.com/office/drawing/2014/main" id="{EED4682C-19BC-7AED-6309-7AAD0E690971}"/>
              </a:ext>
            </a:extLst>
          </p:cNvPr>
          <p:cNvSpPr>
            <a:spLocks noGrp="1" noChangeArrowheads="1"/>
          </p:cNvSpPr>
          <p:nvPr>
            <p:ph type="body" idx="1"/>
          </p:nvPr>
        </p:nvSpPr>
        <p:spPr>
          <a:xfrm>
            <a:off x="457200" y="908050"/>
            <a:ext cx="8229600" cy="5111750"/>
          </a:xfrm>
        </p:spPr>
        <p:txBody>
          <a:bodyPr/>
          <a:lstStyle/>
          <a:p>
            <a:pPr marL="609600" indent="-609600" algn="ctr" eaLnBrk="1" hangingPunct="1">
              <a:lnSpc>
                <a:spcPct val="90000"/>
              </a:lnSpc>
              <a:buFontTx/>
              <a:buNone/>
              <a:defRPr/>
            </a:pPr>
            <a:r>
              <a:rPr lang="en-US" sz="2400">
                <a:solidFill>
                  <a:schemeClr val="bg2"/>
                </a:solidFill>
              </a:rPr>
              <a:t>      The speed of evolution of a given marker conditions its power of resolution (both in time and space)</a:t>
            </a:r>
          </a:p>
          <a:p>
            <a:pPr marL="609600" indent="-609600" eaLnBrk="1" hangingPunct="1">
              <a:lnSpc>
                <a:spcPct val="90000"/>
              </a:lnSpc>
              <a:buFontTx/>
              <a:buNone/>
              <a:defRPr/>
            </a:pPr>
            <a:endParaRPr lang="en-US" sz="2400">
              <a:solidFill>
                <a:schemeClr val="bg2"/>
              </a:solidFill>
            </a:endParaRPr>
          </a:p>
          <a:p>
            <a:pPr marL="609600" indent="-609600" eaLnBrk="1" hangingPunct="1">
              <a:lnSpc>
                <a:spcPct val="90000"/>
              </a:lnSpc>
              <a:defRPr/>
            </a:pPr>
            <a:r>
              <a:rPr lang="en-US" sz="2400">
                <a:solidFill>
                  <a:schemeClr val="bg2"/>
                </a:solidFill>
              </a:rPr>
              <a:t>Fast markers short-term epidemiology </a:t>
            </a:r>
          </a:p>
          <a:p>
            <a:pPr marL="609600" indent="-609600" eaLnBrk="1" hangingPunct="1">
              <a:lnSpc>
                <a:spcPct val="90000"/>
              </a:lnSpc>
              <a:buFontTx/>
              <a:buNone/>
              <a:defRPr/>
            </a:pPr>
            <a:r>
              <a:rPr lang="en-US" sz="2000">
                <a:solidFill>
                  <a:schemeClr val="bg2"/>
                </a:solidFill>
              </a:rPr>
              <a:t>        </a:t>
            </a:r>
            <a:r>
              <a:rPr lang="en-US" sz="2000">
                <a:solidFill>
                  <a:srgbClr val="C80000"/>
                </a:solidFill>
              </a:rPr>
              <a:t>(IS6110, MIRU-VNTR)</a:t>
            </a:r>
          </a:p>
          <a:p>
            <a:pPr marL="609600" indent="-609600" eaLnBrk="1" hangingPunct="1">
              <a:lnSpc>
                <a:spcPct val="90000"/>
              </a:lnSpc>
              <a:defRPr/>
            </a:pPr>
            <a:endParaRPr lang="en-US" sz="2000">
              <a:solidFill>
                <a:srgbClr val="C80000"/>
              </a:solidFill>
            </a:endParaRPr>
          </a:p>
          <a:p>
            <a:pPr marL="609600" indent="-609600" eaLnBrk="1" hangingPunct="1">
              <a:lnSpc>
                <a:spcPct val="90000"/>
              </a:lnSpc>
              <a:defRPr/>
            </a:pPr>
            <a:r>
              <a:rPr lang="en-US" sz="2400">
                <a:solidFill>
                  <a:schemeClr val="bg2"/>
                </a:solidFill>
              </a:rPr>
              <a:t>Slower markers long-term epidemiology</a:t>
            </a:r>
          </a:p>
          <a:p>
            <a:pPr marL="609600" indent="-609600" eaLnBrk="1" hangingPunct="1">
              <a:lnSpc>
                <a:spcPct val="90000"/>
              </a:lnSpc>
              <a:buFontTx/>
              <a:buNone/>
              <a:defRPr/>
            </a:pPr>
            <a:r>
              <a:rPr lang="en-US" sz="2000">
                <a:solidFill>
                  <a:schemeClr val="bg1"/>
                </a:solidFill>
              </a:rPr>
              <a:t>        </a:t>
            </a:r>
            <a:r>
              <a:rPr lang="en-US" sz="2000">
                <a:solidFill>
                  <a:srgbClr val="C80000"/>
                </a:solidFill>
              </a:rPr>
              <a:t>(Direct Repeat)</a:t>
            </a:r>
          </a:p>
          <a:p>
            <a:pPr marL="609600" indent="-609600" eaLnBrk="1" hangingPunct="1">
              <a:lnSpc>
                <a:spcPct val="90000"/>
              </a:lnSpc>
              <a:buFontTx/>
              <a:buNone/>
              <a:defRPr/>
            </a:pPr>
            <a:endParaRPr lang="en-US" sz="2000">
              <a:solidFill>
                <a:srgbClr val="C80000"/>
              </a:solidFill>
            </a:endParaRPr>
          </a:p>
          <a:p>
            <a:pPr marL="609600" indent="-609600" eaLnBrk="1" hangingPunct="1">
              <a:lnSpc>
                <a:spcPct val="90000"/>
              </a:lnSpc>
              <a:defRPr/>
            </a:pPr>
            <a:endParaRPr lang="en-US" sz="2000">
              <a:solidFill>
                <a:srgbClr val="C80000"/>
              </a:solidFill>
            </a:endParaRPr>
          </a:p>
          <a:p>
            <a:pPr marL="609600" indent="-609600" eaLnBrk="1" hangingPunct="1">
              <a:lnSpc>
                <a:spcPct val="90000"/>
              </a:lnSpc>
              <a:defRPr/>
            </a:pPr>
            <a:r>
              <a:rPr lang="en-US" sz="2400">
                <a:solidFill>
                  <a:schemeClr val="bg2"/>
                </a:solidFill>
              </a:rPr>
              <a:t>Slow markers phylogenetic studies</a:t>
            </a:r>
          </a:p>
          <a:p>
            <a:pPr marL="609600" indent="-609600" eaLnBrk="1" hangingPunct="1">
              <a:lnSpc>
                <a:spcPct val="90000"/>
              </a:lnSpc>
              <a:buFontTx/>
              <a:buNone/>
              <a:defRPr/>
            </a:pPr>
            <a:r>
              <a:rPr lang="en-US" sz="2000">
                <a:solidFill>
                  <a:srgbClr val="C80000"/>
                </a:solidFill>
              </a:rPr>
              <a:t>        (rRNA)</a:t>
            </a:r>
          </a:p>
          <a:p>
            <a:pPr marL="609600" indent="-609600" eaLnBrk="1" hangingPunct="1">
              <a:lnSpc>
                <a:spcPct val="90000"/>
              </a:lnSpc>
              <a:buFontTx/>
              <a:buNone/>
              <a:defRPr/>
            </a:pPr>
            <a:r>
              <a:rPr lang="en-US" sz="2000">
                <a:solidFill>
                  <a:srgbClr val="C80000"/>
                </a:solidFill>
              </a:rPr>
              <a:t>                                     </a:t>
            </a:r>
            <a:r>
              <a:rPr lang="en-US" sz="1600">
                <a:solidFill>
                  <a:srgbClr val="C80000"/>
                </a:solidFill>
              </a:rPr>
              <a:t>Tibayrenc, C. R. Acad Sci III, 1995</a:t>
            </a:r>
            <a:endParaRPr lang="el-GR" sz="1600">
              <a:solidFill>
                <a:srgbClr val="C80000"/>
              </a:solidFill>
            </a:endParaRPr>
          </a:p>
        </p:txBody>
      </p:sp>
      <p:sp>
        <p:nvSpPr>
          <p:cNvPr id="6147" name="Rectangle 4">
            <a:extLst>
              <a:ext uri="{FF2B5EF4-FFF2-40B4-BE49-F238E27FC236}">
                <a16:creationId xmlns:a16="http://schemas.microsoft.com/office/drawing/2014/main" id="{BB3B0A86-35DA-9BB8-1761-A4CC15D9163F}"/>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4</a:t>
            </a:r>
            <a:endParaRPr lang="el-GR" altLang="en-US">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8B61C8C7-A3BA-E4E8-96E4-7CA78A9D116E}"/>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31913" y="982663"/>
            <a:ext cx="6335712" cy="5875337"/>
          </a:xfrm>
          <a:noFill/>
          <a:extLst>
            <a:ext uri="{909E8E84-426E-40DD-AFC4-6F175D3DCCD1}">
              <a14:hiddenFill xmlns:a14="http://schemas.microsoft.com/office/drawing/2010/main">
                <a:solidFill>
                  <a:srgbClr val="FFFFFF"/>
                </a:solidFill>
              </a14:hiddenFill>
            </a:ext>
          </a:extLst>
        </p:spPr>
      </p:pic>
      <p:sp>
        <p:nvSpPr>
          <p:cNvPr id="43011" name="Rectangle 5">
            <a:extLst>
              <a:ext uri="{FF2B5EF4-FFF2-40B4-BE49-F238E27FC236}">
                <a16:creationId xmlns:a16="http://schemas.microsoft.com/office/drawing/2014/main" id="{85DBEACF-1232-D83F-EF6E-417B0C307844}"/>
              </a:ext>
            </a:extLst>
          </p:cNvPr>
          <p:cNvSpPr>
            <a:spLocks noChangeArrowheads="1"/>
          </p:cNvSpPr>
          <p:nvPr>
            <p:ph type="title"/>
          </p:nvPr>
        </p:nvSpPr>
        <p:spPr>
          <a:xfrm>
            <a:off x="179388" y="115888"/>
            <a:ext cx="8748712" cy="765175"/>
          </a:xfrm>
          <a:solidFill>
            <a:srgbClr val="CFCFCF"/>
          </a:solidFill>
        </p:spPr>
        <p:txBody>
          <a:bodyPr/>
          <a:lstStyle/>
          <a:p>
            <a:pPr algn="ctr"/>
            <a:r>
              <a:rPr lang="en-US" altLang="en-US" sz="1800">
                <a:solidFill>
                  <a:srgbClr val="C80000"/>
                </a:solidFill>
                <a:effectLst/>
              </a:rPr>
              <a:t>Meehan </a:t>
            </a:r>
            <a:r>
              <a:rPr lang="en-US" altLang="en-US" sz="1800" i="1">
                <a:solidFill>
                  <a:srgbClr val="C80000"/>
                </a:solidFill>
                <a:effectLst/>
              </a:rPr>
              <a:t>et al</a:t>
            </a:r>
            <a:r>
              <a:rPr lang="en-US" altLang="en-US" sz="1800">
                <a:effectLst/>
              </a:rPr>
              <a:t>. </a:t>
            </a:r>
            <a:r>
              <a:rPr lang="el-GR" altLang="en-US" sz="1800" b="1">
                <a:solidFill>
                  <a:schemeClr val="bg2"/>
                </a:solidFill>
                <a:effectLst/>
              </a:rPr>
              <a:t>Whole genome sequencing of Mycobacterium tuberculosis: current standards and open issues </a:t>
            </a:r>
            <a:r>
              <a:rPr lang="en-US" altLang="en-US" sz="1800">
                <a:solidFill>
                  <a:schemeClr val="bg2"/>
                </a:solidFill>
                <a:effectLst/>
              </a:rPr>
              <a:t> </a:t>
            </a:r>
            <a:br>
              <a:rPr lang="en-US" altLang="en-US" sz="1800">
                <a:solidFill>
                  <a:schemeClr val="bg2"/>
                </a:solidFill>
                <a:effectLst/>
              </a:rPr>
            </a:br>
            <a:r>
              <a:rPr lang="el-GR" altLang="en-US" sz="1800">
                <a:effectLst/>
              </a:rPr>
              <a:t> </a:t>
            </a:r>
            <a:r>
              <a:rPr lang="en-US" altLang="en-US" sz="1800">
                <a:solidFill>
                  <a:srgbClr val="C80000"/>
                </a:solidFill>
                <a:effectLst/>
              </a:rPr>
              <a:t>Nat Rev Microbiol </a:t>
            </a:r>
            <a:r>
              <a:rPr lang="el-GR" altLang="en-US" sz="1800">
                <a:solidFill>
                  <a:srgbClr val="C80000"/>
                </a:solidFill>
                <a:effectLst/>
              </a:rPr>
              <a:t>2019 Sep;17(9):533-545.</a:t>
            </a:r>
          </a:p>
        </p:txBody>
      </p:sp>
      <p:sp>
        <p:nvSpPr>
          <p:cNvPr id="43012" name="Rectangle 6">
            <a:extLst>
              <a:ext uri="{FF2B5EF4-FFF2-40B4-BE49-F238E27FC236}">
                <a16:creationId xmlns:a16="http://schemas.microsoft.com/office/drawing/2014/main" id="{C048EB2D-33A7-700B-9E83-9710F7A9F141}"/>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l-GR" altLang="en-US" b="1">
                <a:solidFill>
                  <a:schemeClr val="bg1"/>
                </a:solidFill>
              </a:rPr>
              <a:t>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a:extLst>
              <a:ext uri="{FF2B5EF4-FFF2-40B4-BE49-F238E27FC236}">
                <a16:creationId xmlns:a16="http://schemas.microsoft.com/office/drawing/2014/main" id="{E17CADFA-4FA3-F4BD-701F-39D2C366C268}"/>
              </a:ext>
            </a:extLst>
          </p:cNvPr>
          <p:cNvSpPr>
            <a:spLocks noGrp="1" noChangeArrowheads="1"/>
          </p:cNvSpPr>
          <p:nvPr>
            <p:ph type="body" idx="1"/>
          </p:nvPr>
        </p:nvSpPr>
        <p:spPr>
          <a:xfrm>
            <a:off x="457200" y="404813"/>
            <a:ext cx="8229600" cy="5614987"/>
          </a:xfrm>
        </p:spPr>
        <p:txBody>
          <a:bodyPr/>
          <a:lstStyle/>
          <a:p>
            <a:pPr eaLnBrk="1" hangingPunct="1">
              <a:defRPr/>
            </a:pPr>
            <a:r>
              <a:rPr lang="en-US" sz="2400">
                <a:solidFill>
                  <a:schemeClr val="bg1"/>
                </a:solidFill>
              </a:rPr>
              <a:t>MTB genome 4,441,529 bp, high CG content (~65%). Numerous repetitive sequences, no plasmid </a:t>
            </a:r>
          </a:p>
          <a:p>
            <a:pPr eaLnBrk="1" hangingPunct="1">
              <a:buFontTx/>
              <a:buNone/>
              <a:defRPr/>
            </a:pPr>
            <a:r>
              <a:rPr lang="en-US" sz="1800">
                <a:solidFill>
                  <a:srgbClr val="C80000"/>
                </a:solidFill>
              </a:rPr>
              <a:t>    Cole, Nature 1998</a:t>
            </a:r>
          </a:p>
          <a:p>
            <a:pPr eaLnBrk="1" hangingPunct="1">
              <a:buFontTx/>
              <a:buNone/>
              <a:defRPr/>
            </a:pPr>
            <a:endParaRPr lang="en-US" sz="1800">
              <a:solidFill>
                <a:srgbClr val="C80000"/>
              </a:solidFill>
            </a:endParaRPr>
          </a:p>
          <a:p>
            <a:pPr eaLnBrk="1" hangingPunct="1">
              <a:buFontTx/>
              <a:buNone/>
              <a:defRPr/>
            </a:pPr>
            <a:endParaRPr lang="en-US" sz="1800">
              <a:solidFill>
                <a:srgbClr val="C80000"/>
              </a:solidFill>
            </a:endParaRPr>
          </a:p>
          <a:p>
            <a:pPr eaLnBrk="1" hangingPunct="1">
              <a:defRPr/>
            </a:pPr>
            <a:r>
              <a:rPr lang="en-US" sz="2400">
                <a:solidFill>
                  <a:schemeClr val="bg2"/>
                </a:solidFill>
              </a:rPr>
              <a:t>No exchange of genetic material. Propagates clonally (the offspring are genetically identical to their parent)</a:t>
            </a:r>
          </a:p>
          <a:p>
            <a:pPr eaLnBrk="1" hangingPunct="1">
              <a:buFontTx/>
              <a:buNone/>
              <a:defRPr/>
            </a:pPr>
            <a:endParaRPr lang="en-US" sz="2400">
              <a:solidFill>
                <a:schemeClr val="bg2"/>
              </a:solidFill>
            </a:endParaRPr>
          </a:p>
          <a:p>
            <a:pPr eaLnBrk="1" hangingPunct="1">
              <a:buFontTx/>
              <a:buNone/>
              <a:defRPr/>
            </a:pPr>
            <a:endParaRPr lang="en-US" sz="2400">
              <a:solidFill>
                <a:schemeClr val="bg2"/>
              </a:solidFill>
            </a:endParaRPr>
          </a:p>
          <a:p>
            <a:pPr eaLnBrk="1" hangingPunct="1">
              <a:defRPr/>
            </a:pPr>
            <a:r>
              <a:rPr lang="en-US" sz="2400">
                <a:solidFill>
                  <a:schemeClr val="bg2"/>
                </a:solidFill>
              </a:rPr>
              <a:t>“The only requirement for population genetics is to use  molecular markers that show sufficient level of polymorphism and make possible multilocus analysis”</a:t>
            </a:r>
          </a:p>
          <a:p>
            <a:pPr eaLnBrk="1" hangingPunct="1">
              <a:buFontTx/>
              <a:buNone/>
              <a:defRPr/>
            </a:pPr>
            <a:r>
              <a:rPr lang="en-US" sz="1800">
                <a:solidFill>
                  <a:schemeClr val="bg2"/>
                </a:solidFill>
              </a:rPr>
              <a:t>     </a:t>
            </a:r>
            <a:r>
              <a:rPr lang="en-US" sz="1800">
                <a:solidFill>
                  <a:srgbClr val="C80000"/>
                </a:solidFill>
              </a:rPr>
              <a:t>Tibayrenc, C. R. Acad Sci III, 1995</a:t>
            </a:r>
          </a:p>
          <a:p>
            <a:pPr eaLnBrk="1" hangingPunct="1">
              <a:defRPr/>
            </a:pPr>
            <a:endParaRPr lang="el-GR" sz="1800">
              <a:solidFill>
                <a:srgbClr val="C80000"/>
              </a:solidFill>
            </a:endParaRPr>
          </a:p>
        </p:txBody>
      </p:sp>
      <p:sp>
        <p:nvSpPr>
          <p:cNvPr id="7171" name="Rectangle 4">
            <a:extLst>
              <a:ext uri="{FF2B5EF4-FFF2-40B4-BE49-F238E27FC236}">
                <a16:creationId xmlns:a16="http://schemas.microsoft.com/office/drawing/2014/main" id="{7D89775A-E935-6A2F-42AB-E250FA64CCE0}"/>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en-US" altLang="en-US">
              <a:solidFill>
                <a:schemeClr val="bg1"/>
              </a:solidFill>
            </a:endParaRPr>
          </a:p>
        </p:txBody>
      </p:sp>
      <p:sp>
        <p:nvSpPr>
          <p:cNvPr id="7172" name="Rectangle 5">
            <a:extLst>
              <a:ext uri="{FF2B5EF4-FFF2-40B4-BE49-F238E27FC236}">
                <a16:creationId xmlns:a16="http://schemas.microsoft.com/office/drawing/2014/main" id="{B8D63B19-9C9B-AC6C-0EA9-7D5DD7D8211F}"/>
              </a:ext>
            </a:extLst>
          </p:cNvPr>
          <p:cNvSpPr>
            <a:spLocks noChangeArrowheads="1"/>
          </p:cNvSpPr>
          <p:nvPr/>
        </p:nvSpPr>
        <p:spPr bwMode="auto">
          <a:xfrm>
            <a:off x="8388350" y="6381750"/>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5</a:t>
            </a:r>
            <a:endParaRPr lang="el-GR"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A629339E-1C57-36B0-9CFB-F00607352DC2}"/>
              </a:ext>
            </a:extLst>
          </p:cNvPr>
          <p:cNvSpPr>
            <a:spLocks noGrp="1" noChangeArrowheads="1"/>
          </p:cNvSpPr>
          <p:nvPr>
            <p:ph type="title"/>
          </p:nvPr>
        </p:nvSpPr>
        <p:spPr/>
        <p:txBody>
          <a:bodyPr/>
          <a:lstStyle/>
          <a:p>
            <a:pPr eaLnBrk="1" hangingPunct="1">
              <a:defRPr/>
            </a:pPr>
            <a:r>
              <a:rPr lang="en-US" sz="3200" b="1"/>
              <a:t> </a:t>
            </a:r>
            <a:endParaRPr lang="el-GR" sz="3200" b="1"/>
          </a:p>
        </p:txBody>
      </p:sp>
      <p:pic>
        <p:nvPicPr>
          <p:cNvPr id="8195" name="Picture 3" descr="z_13_a">
            <a:extLst>
              <a:ext uri="{FF2B5EF4-FFF2-40B4-BE49-F238E27FC236}">
                <a16:creationId xmlns:a16="http://schemas.microsoft.com/office/drawing/2014/main" id="{445FCD57-D4F6-DF3A-685F-B02FC89BC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0"/>
            <a:ext cx="6842125"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740" name="Rectangle 4">
            <a:extLst>
              <a:ext uri="{FF2B5EF4-FFF2-40B4-BE49-F238E27FC236}">
                <a16:creationId xmlns:a16="http://schemas.microsoft.com/office/drawing/2014/main" id="{D34F1532-E5B2-791B-2ED7-C5DC93CADA3F}"/>
              </a:ext>
            </a:extLst>
          </p:cNvPr>
          <p:cNvSpPr>
            <a:spLocks noChangeArrowheads="1"/>
          </p:cNvSpPr>
          <p:nvPr/>
        </p:nvSpPr>
        <p:spPr bwMode="auto">
          <a:xfrm>
            <a:off x="179388" y="6426200"/>
            <a:ext cx="8964612" cy="431800"/>
          </a:xfrm>
          <a:prstGeom prst="rect">
            <a:avLst/>
          </a:prstGeom>
          <a:noFill/>
          <a:ln w="9525">
            <a:noFill/>
            <a:miter lim="800000"/>
            <a:headEnd/>
            <a:tailEnd/>
          </a:ln>
          <a:effectLst/>
        </p:spPr>
        <p:txBody>
          <a:bodyPr/>
          <a:lstStyle/>
          <a:p>
            <a:pPr marL="342900" indent="-342900" algn="ctr">
              <a:lnSpc>
                <a:spcPct val="90000"/>
              </a:lnSpc>
              <a:spcBef>
                <a:spcPct val="20000"/>
              </a:spcBef>
              <a:buClr>
                <a:schemeClr val="hlink"/>
              </a:buClr>
              <a:buSzPct val="120000"/>
              <a:defRPr/>
            </a:pPr>
            <a:r>
              <a:rPr lang="en-US" sz="1800" b="1">
                <a:solidFill>
                  <a:srgbClr val="800000"/>
                </a:solidFill>
                <a:effectLst>
                  <a:outerShdw blurRad="38100" dist="38100" dir="2700000" algn="tl">
                    <a:srgbClr val="000000"/>
                  </a:outerShdw>
                </a:effectLst>
              </a:rPr>
              <a:t>Mutation rate</a:t>
            </a:r>
            <a:r>
              <a:rPr lang="el-GR" sz="1800" b="1">
                <a:solidFill>
                  <a:srgbClr val="800000"/>
                </a:solidFill>
                <a:effectLst>
                  <a:outerShdw blurRad="38100" dist="38100" dir="2700000" algn="tl">
                    <a:srgbClr val="000000"/>
                  </a:outerShdw>
                </a:effectLst>
              </a:rPr>
              <a:t>: 0,287/ </a:t>
            </a:r>
            <a:r>
              <a:rPr lang="en-US" sz="1800" b="1">
                <a:solidFill>
                  <a:srgbClr val="800000"/>
                </a:solidFill>
                <a:effectLst>
                  <a:outerShdw blurRad="38100" dist="38100" dir="2700000" algn="tl">
                    <a:srgbClr val="000000"/>
                  </a:outerShdw>
                </a:effectLst>
              </a:rPr>
              <a:t>genome</a:t>
            </a:r>
            <a:r>
              <a:rPr lang="el-GR" sz="1800" b="1">
                <a:solidFill>
                  <a:srgbClr val="800000"/>
                </a:solidFill>
                <a:effectLst>
                  <a:outerShdw blurRad="38100" dist="38100" dir="2700000" algn="tl">
                    <a:srgbClr val="000000"/>
                  </a:outerShdw>
                </a:effectLst>
              </a:rPr>
              <a:t>/ </a:t>
            </a:r>
            <a:r>
              <a:rPr lang="en-US" sz="1800" b="1">
                <a:solidFill>
                  <a:srgbClr val="800000"/>
                </a:solidFill>
                <a:effectLst>
                  <a:outerShdw blurRad="38100" dist="38100" dir="2700000" algn="tl">
                    <a:srgbClr val="000000"/>
                  </a:outerShdw>
                </a:effectLst>
              </a:rPr>
              <a:t>year</a:t>
            </a:r>
            <a:r>
              <a:rPr lang="el-GR" sz="1800" b="1">
                <a:solidFill>
                  <a:srgbClr val="800000"/>
                </a:solidFill>
                <a:effectLst>
                  <a:outerShdw blurRad="38100" dist="38100" dir="2700000" algn="tl">
                    <a:srgbClr val="000000"/>
                  </a:outerShdw>
                </a:effectLst>
              </a:rPr>
              <a:t> (≥10 </a:t>
            </a:r>
            <a:r>
              <a:rPr lang="en-US" sz="1800" b="1">
                <a:solidFill>
                  <a:srgbClr val="800000"/>
                </a:solidFill>
                <a:effectLst>
                  <a:outerShdw blurRad="38100" dist="38100" dir="2700000" algn="tl">
                    <a:srgbClr val="000000"/>
                  </a:outerShdw>
                </a:effectLst>
              </a:rPr>
              <a:t>IS6110)</a:t>
            </a:r>
            <a:endParaRPr lang="el-GR" sz="1800" b="1">
              <a:solidFill>
                <a:srgbClr val="800000"/>
              </a:solidFill>
              <a:effectLst>
                <a:outerShdw blurRad="38100" dist="38100" dir="2700000" algn="tl">
                  <a:srgbClr val="000000"/>
                </a:outerShdw>
              </a:effectLst>
            </a:endParaRPr>
          </a:p>
        </p:txBody>
      </p:sp>
      <p:sp>
        <p:nvSpPr>
          <p:cNvPr id="8197" name="Rectangle 6">
            <a:extLst>
              <a:ext uri="{FF2B5EF4-FFF2-40B4-BE49-F238E27FC236}">
                <a16:creationId xmlns:a16="http://schemas.microsoft.com/office/drawing/2014/main" id="{456F27B6-3DC4-D2F0-4616-CF788EC8D22C}"/>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6</a:t>
            </a:r>
            <a:endParaRPr lang="el-GR"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2D88106D-A8C2-36E4-89E4-EE470D7328D0}"/>
              </a:ext>
            </a:extLst>
          </p:cNvPr>
          <p:cNvSpPr>
            <a:spLocks noGrp="1" noChangeArrowheads="1"/>
          </p:cNvSpPr>
          <p:nvPr>
            <p:ph type="title"/>
          </p:nvPr>
        </p:nvSpPr>
        <p:spPr/>
        <p:txBody>
          <a:bodyPr/>
          <a:lstStyle/>
          <a:p>
            <a:pPr eaLnBrk="1" hangingPunct="1">
              <a:defRPr/>
            </a:pPr>
            <a:r>
              <a:rPr lang="en-US" sz="3200" b="1"/>
              <a:t> </a:t>
            </a:r>
            <a:endParaRPr lang="el-GR" sz="3200" b="1"/>
          </a:p>
        </p:txBody>
      </p:sp>
      <p:pic>
        <p:nvPicPr>
          <p:cNvPr id="9219" name="Picture 3" descr="en_a15fig01">
            <a:extLst>
              <a:ext uri="{FF2B5EF4-FFF2-40B4-BE49-F238E27FC236}">
                <a16:creationId xmlns:a16="http://schemas.microsoft.com/office/drawing/2014/main" id="{EA1856DA-6284-B98D-A000-C3DF5BE2F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292600"/>
            <a:ext cx="719931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outhern-blot">
            <a:extLst>
              <a:ext uri="{FF2B5EF4-FFF2-40B4-BE49-F238E27FC236}">
                <a16:creationId xmlns:a16="http://schemas.microsoft.com/office/drawing/2014/main" id="{AE7C9CE4-61B5-FA04-BD2C-D0056C024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52197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416D894A-AB41-924C-6DAA-372364FC9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420938"/>
            <a:ext cx="4356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0A28B2E8-DA57-C943-CF03-C4C34D812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188" y="1412875"/>
            <a:ext cx="39608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8">
            <a:extLst>
              <a:ext uri="{FF2B5EF4-FFF2-40B4-BE49-F238E27FC236}">
                <a16:creationId xmlns:a16="http://schemas.microsoft.com/office/drawing/2014/main" id="{ACB2A55C-59B6-186F-DE39-346D61F5E5CF}"/>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7</a:t>
            </a:r>
            <a:endParaRPr lang="el-GR" alt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0B2DDBA-0892-0C4B-EB72-7A84CEE1A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7416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0" name="Rectangle 4">
            <a:extLst>
              <a:ext uri="{FF2B5EF4-FFF2-40B4-BE49-F238E27FC236}">
                <a16:creationId xmlns:a16="http://schemas.microsoft.com/office/drawing/2014/main" id="{4991AE93-0605-1692-D6CF-BAA4359688A6}"/>
              </a:ext>
            </a:extLst>
          </p:cNvPr>
          <p:cNvSpPr>
            <a:spLocks noGrp="1" noChangeArrowheads="1"/>
          </p:cNvSpPr>
          <p:nvPr>
            <p:ph type="body" idx="1"/>
          </p:nvPr>
        </p:nvSpPr>
        <p:spPr>
          <a:xfrm>
            <a:off x="250825" y="2636838"/>
            <a:ext cx="5329238" cy="4032250"/>
          </a:xfrm>
        </p:spPr>
        <p:txBody>
          <a:bodyPr/>
          <a:lstStyle/>
          <a:p>
            <a:pPr eaLnBrk="1" hangingPunct="1">
              <a:lnSpc>
                <a:spcPct val="80000"/>
              </a:lnSpc>
              <a:defRPr/>
            </a:pPr>
            <a:r>
              <a:rPr lang="el-GR" sz="1800" b="1">
                <a:solidFill>
                  <a:srgbClr val="800000"/>
                </a:solidFill>
                <a:effectLst/>
              </a:rPr>
              <a:t>CRISPRs</a:t>
            </a:r>
            <a:r>
              <a:rPr lang="el-GR" sz="1800">
                <a:solidFill>
                  <a:srgbClr val="800000"/>
                </a:solidFill>
                <a:effectLst/>
              </a:rPr>
              <a:t> (</a:t>
            </a:r>
            <a:r>
              <a:rPr lang="el-GR" sz="1800" b="1">
                <a:solidFill>
                  <a:srgbClr val="800000"/>
                </a:solidFill>
                <a:effectLst/>
              </a:rPr>
              <a:t>clustered regularly interspaced short palindromic repeats</a:t>
            </a:r>
            <a:r>
              <a:rPr lang="el-GR" sz="1800">
                <a:solidFill>
                  <a:srgbClr val="800000"/>
                </a:solidFill>
                <a:effectLst/>
              </a:rPr>
              <a:t>) </a:t>
            </a:r>
            <a:r>
              <a:rPr lang="el-GR" sz="1800">
                <a:solidFill>
                  <a:schemeClr val="bg2"/>
                </a:solidFill>
                <a:effectLst/>
              </a:rPr>
              <a:t>are DNA loci</a:t>
            </a:r>
            <a:r>
              <a:rPr lang="en-US" sz="1800">
                <a:solidFill>
                  <a:schemeClr val="bg2"/>
                </a:solidFill>
                <a:effectLst/>
              </a:rPr>
              <a:t> </a:t>
            </a:r>
            <a:r>
              <a:rPr lang="el-GR" sz="1800">
                <a:solidFill>
                  <a:schemeClr val="bg2"/>
                </a:solidFill>
                <a:effectLst/>
              </a:rPr>
              <a:t>containing short repetitions of base sequences. Each repetition is followed by short segments of "spacer DNA</a:t>
            </a:r>
            <a:r>
              <a:rPr lang="en-US" sz="1800">
                <a:solidFill>
                  <a:schemeClr val="bg2"/>
                </a:solidFill>
                <a:effectLst/>
              </a:rPr>
              <a:t>”</a:t>
            </a:r>
            <a:r>
              <a:rPr lang="el-GR" sz="1800">
                <a:solidFill>
                  <a:schemeClr val="bg2"/>
                </a:solidFill>
                <a:effectLst/>
              </a:rPr>
              <a:t> from previous exposures to a virus</a:t>
            </a:r>
            <a:r>
              <a:rPr lang="en-US" sz="1800">
                <a:solidFill>
                  <a:schemeClr val="bg2"/>
                </a:solidFill>
                <a:effectLst/>
              </a:rPr>
              <a:t>.</a:t>
            </a:r>
            <a:endParaRPr lang="el-GR" sz="1800">
              <a:solidFill>
                <a:schemeClr val="bg2"/>
              </a:solidFill>
              <a:effectLst/>
            </a:endParaRPr>
          </a:p>
          <a:p>
            <a:pPr eaLnBrk="1" hangingPunct="1">
              <a:lnSpc>
                <a:spcPct val="80000"/>
              </a:lnSpc>
              <a:defRPr/>
            </a:pPr>
            <a:r>
              <a:rPr lang="en-US" sz="1800">
                <a:solidFill>
                  <a:schemeClr val="bg2"/>
                </a:solidFill>
                <a:effectLst/>
              </a:rPr>
              <a:t> </a:t>
            </a:r>
            <a:r>
              <a:rPr lang="el-GR" sz="1800">
                <a:solidFill>
                  <a:schemeClr val="bg2"/>
                </a:solidFill>
                <a:effectLst/>
              </a:rPr>
              <a:t> The CRISPR/Cas system is a prokaryotic immune system that confers resistance to foreign genetic elements </a:t>
            </a:r>
            <a:r>
              <a:rPr lang="en-US" sz="1800">
                <a:solidFill>
                  <a:schemeClr val="bg2"/>
                </a:solidFill>
                <a:effectLst/>
              </a:rPr>
              <a:t>(</a:t>
            </a:r>
            <a:r>
              <a:rPr lang="el-GR" sz="1800">
                <a:solidFill>
                  <a:schemeClr val="bg2"/>
                </a:solidFill>
                <a:effectLst/>
              </a:rPr>
              <a:t>plasmids and phages</a:t>
            </a:r>
            <a:r>
              <a:rPr lang="en-US" sz="1800">
                <a:solidFill>
                  <a:schemeClr val="bg2"/>
                </a:solidFill>
                <a:effectLst/>
              </a:rPr>
              <a:t>)</a:t>
            </a:r>
            <a:r>
              <a:rPr lang="el-GR" sz="1800">
                <a:solidFill>
                  <a:schemeClr val="bg2"/>
                </a:solidFill>
                <a:effectLst/>
              </a:rPr>
              <a:t> and provides a form of acquired immunity. CRISPR spacers recognize and silence these exogenous genetic elements like RNAi in eukaryotic organisms.</a:t>
            </a:r>
            <a:endParaRPr lang="en-US" sz="1800">
              <a:solidFill>
                <a:schemeClr val="bg2"/>
              </a:solidFill>
              <a:effectLst/>
            </a:endParaRPr>
          </a:p>
          <a:p>
            <a:pPr eaLnBrk="1" hangingPunct="1">
              <a:lnSpc>
                <a:spcPct val="80000"/>
              </a:lnSpc>
              <a:defRPr/>
            </a:pPr>
            <a:r>
              <a:rPr lang="el-GR" sz="1800">
                <a:solidFill>
                  <a:schemeClr val="bg2"/>
                </a:solidFill>
                <a:effectLst/>
              </a:rPr>
              <a:t>CRISPRs are found in approximately 40% of</a:t>
            </a:r>
            <a:r>
              <a:rPr lang="en-US" sz="1800">
                <a:solidFill>
                  <a:schemeClr val="bg2"/>
                </a:solidFill>
                <a:effectLst/>
              </a:rPr>
              <a:t> </a:t>
            </a:r>
            <a:r>
              <a:rPr lang="el-GR" sz="1800">
                <a:solidFill>
                  <a:schemeClr val="bg2"/>
                </a:solidFill>
                <a:effectLst/>
              </a:rPr>
              <a:t>sequenced eubacteria and 90% </a:t>
            </a:r>
            <a:r>
              <a:rPr lang="en-US" sz="1800">
                <a:solidFill>
                  <a:schemeClr val="bg2"/>
                </a:solidFill>
                <a:effectLst/>
              </a:rPr>
              <a:t>of </a:t>
            </a:r>
            <a:r>
              <a:rPr lang="el-GR" sz="1800">
                <a:solidFill>
                  <a:schemeClr val="bg2"/>
                </a:solidFill>
                <a:effectLst/>
              </a:rPr>
              <a:t>archaea</a:t>
            </a:r>
          </a:p>
          <a:p>
            <a:pPr eaLnBrk="1" hangingPunct="1">
              <a:lnSpc>
                <a:spcPct val="80000"/>
              </a:lnSpc>
              <a:defRPr/>
            </a:pPr>
            <a:endParaRPr lang="el-GR" sz="1800"/>
          </a:p>
        </p:txBody>
      </p:sp>
      <p:pic>
        <p:nvPicPr>
          <p:cNvPr id="10244" name="Picture 5" descr="500px-Crispr">
            <a:extLst>
              <a:ext uri="{FF2B5EF4-FFF2-40B4-BE49-F238E27FC236}">
                <a16:creationId xmlns:a16="http://schemas.microsoft.com/office/drawing/2014/main" id="{F224812D-51B7-374A-21BA-B05DF031D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924175"/>
            <a:ext cx="32035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a:extLst>
              <a:ext uri="{FF2B5EF4-FFF2-40B4-BE49-F238E27FC236}">
                <a16:creationId xmlns:a16="http://schemas.microsoft.com/office/drawing/2014/main" id="{2E1A8916-37BF-7578-88D4-115C64843F8E}"/>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8</a:t>
            </a:r>
            <a:endParaRPr lang="el-GR"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3FA3F5DA-F7EB-7E9C-48EE-5C932BC19B46}"/>
              </a:ext>
            </a:extLst>
          </p:cNvPr>
          <p:cNvSpPr>
            <a:spLocks noGrp="1" noChangeArrowheads="1"/>
          </p:cNvSpPr>
          <p:nvPr>
            <p:ph type="body" idx="1"/>
          </p:nvPr>
        </p:nvSpPr>
        <p:spPr>
          <a:xfrm>
            <a:off x="0" y="0"/>
            <a:ext cx="8172450" cy="549275"/>
          </a:xfrm>
        </p:spPr>
        <p:txBody>
          <a:bodyPr/>
          <a:lstStyle/>
          <a:p>
            <a:pPr algn="ctr" eaLnBrk="1" hangingPunct="1">
              <a:lnSpc>
                <a:spcPct val="90000"/>
              </a:lnSpc>
              <a:buFontTx/>
              <a:buNone/>
              <a:defRPr/>
            </a:pPr>
            <a:r>
              <a:rPr lang="en-US" sz="2400" b="1">
                <a:solidFill>
                  <a:srgbClr val="C80000"/>
                </a:solidFill>
              </a:rPr>
              <a:t>Sp</a:t>
            </a:r>
            <a:r>
              <a:rPr lang="en-US" sz="2400" b="1">
                <a:solidFill>
                  <a:schemeClr val="bg2"/>
                </a:solidFill>
              </a:rPr>
              <a:t>acer</a:t>
            </a:r>
            <a:r>
              <a:rPr lang="en-US" sz="2400" b="1">
                <a:solidFill>
                  <a:schemeClr val="tx2"/>
                </a:solidFill>
              </a:rPr>
              <a:t> </a:t>
            </a:r>
            <a:r>
              <a:rPr lang="en-US" sz="2400" b="1">
                <a:solidFill>
                  <a:srgbClr val="C80000"/>
                </a:solidFill>
              </a:rPr>
              <a:t>Oligo</a:t>
            </a:r>
            <a:r>
              <a:rPr lang="en-US" sz="2400" b="1">
                <a:solidFill>
                  <a:schemeClr val="bg2"/>
                </a:solidFill>
              </a:rPr>
              <a:t>nucleotide</a:t>
            </a:r>
            <a:r>
              <a:rPr lang="en-US" sz="2400" b="1">
                <a:solidFill>
                  <a:schemeClr val="tx2"/>
                </a:solidFill>
              </a:rPr>
              <a:t> </a:t>
            </a:r>
            <a:r>
              <a:rPr lang="en-US" sz="2400" b="1">
                <a:solidFill>
                  <a:srgbClr val="C80000"/>
                </a:solidFill>
              </a:rPr>
              <a:t>typing (</a:t>
            </a:r>
            <a:r>
              <a:rPr lang="el-GR" sz="2400" b="1">
                <a:solidFill>
                  <a:srgbClr val="C80000"/>
                </a:solidFill>
              </a:rPr>
              <a:t>Spoligotyping</a:t>
            </a:r>
            <a:r>
              <a:rPr lang="en-US" sz="2400" b="1">
                <a:solidFill>
                  <a:srgbClr val="C80000"/>
                </a:solidFill>
              </a:rPr>
              <a:t>)</a:t>
            </a:r>
            <a:r>
              <a:rPr lang="el-GR" sz="2400"/>
              <a:t> </a:t>
            </a:r>
            <a:endParaRPr lang="en-US" sz="2400" b="1">
              <a:solidFill>
                <a:schemeClr val="tx2"/>
              </a:solidFill>
            </a:endParaRPr>
          </a:p>
          <a:p>
            <a:pPr algn="ctr" eaLnBrk="1" hangingPunct="1">
              <a:lnSpc>
                <a:spcPct val="90000"/>
              </a:lnSpc>
              <a:buFontTx/>
              <a:buNone/>
              <a:defRPr/>
            </a:pPr>
            <a:r>
              <a:rPr lang="en-US" sz="2400" b="1">
                <a:solidFill>
                  <a:schemeClr val="tx2"/>
                </a:solidFill>
              </a:rPr>
              <a:t> </a:t>
            </a:r>
            <a:r>
              <a:rPr lang="en-US" sz="1800" b="1">
                <a:solidFill>
                  <a:schemeClr val="tx2"/>
                </a:solidFill>
              </a:rPr>
              <a:t>  </a:t>
            </a:r>
            <a:endParaRPr lang="el-GR" sz="1800" b="1">
              <a:solidFill>
                <a:schemeClr val="tx2"/>
              </a:solidFill>
            </a:endParaRPr>
          </a:p>
        </p:txBody>
      </p:sp>
      <p:pic>
        <p:nvPicPr>
          <p:cNvPr id="11267" name="Picture 3" descr="Image: Two examples of spoligotype results showing the original banding patterns as well as the steps involved in converting the banding pattern results to the final octal code designation. The octal designation is the form of the result that is reported by the genotyping laboratories to TB programs.">
            <a:extLst>
              <a:ext uri="{FF2B5EF4-FFF2-40B4-BE49-F238E27FC236}">
                <a16:creationId xmlns:a16="http://schemas.microsoft.com/office/drawing/2014/main" id="{FC689A83-58C4-5E25-69BF-4F6E061D9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20713"/>
            <a:ext cx="424815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547E752B-CB6F-CF71-7D27-488666CE4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36480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6">
            <a:extLst>
              <a:ext uri="{FF2B5EF4-FFF2-40B4-BE49-F238E27FC236}">
                <a16:creationId xmlns:a16="http://schemas.microsoft.com/office/drawing/2014/main" id="{29708FD8-3B41-5904-927E-273435ACFB2A}"/>
              </a:ext>
            </a:extLst>
          </p:cNvPr>
          <p:cNvSpPr>
            <a:spLocks noChangeArrowheads="1"/>
          </p:cNvSpPr>
          <p:nvPr/>
        </p:nvSpPr>
        <p:spPr bwMode="auto">
          <a:xfrm>
            <a:off x="3708400" y="2133600"/>
            <a:ext cx="504825" cy="144463"/>
          </a:xfrm>
          <a:prstGeom prst="rightArrow">
            <a:avLst>
              <a:gd name="adj1" fmla="val 50000"/>
              <a:gd name="adj2" fmla="val 87362"/>
            </a:avLst>
          </a:prstGeom>
          <a:solidFill>
            <a:srgbClr val="800000"/>
          </a:solidFill>
          <a:ln w="9525">
            <a:solidFill>
              <a:schemeClr val="tx1"/>
            </a:solidFill>
            <a:miter lim="800000"/>
            <a:headEnd/>
            <a:tailEnd/>
          </a:ln>
        </p:spPr>
        <p:txBody>
          <a:bodyPr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en-US" altLang="en-US" sz="1800">
              <a:solidFill>
                <a:srgbClr val="800000"/>
              </a:solidFill>
              <a:latin typeface="Arial" panose="020B0604020202020204" pitchFamily="34" charset="0"/>
              <a:cs typeface="Arial" panose="020B0604020202020204" pitchFamily="34" charset="0"/>
            </a:endParaRPr>
          </a:p>
        </p:txBody>
      </p:sp>
      <p:sp>
        <p:nvSpPr>
          <p:cNvPr id="443400" name="Rectangle 8">
            <a:extLst>
              <a:ext uri="{FF2B5EF4-FFF2-40B4-BE49-F238E27FC236}">
                <a16:creationId xmlns:a16="http://schemas.microsoft.com/office/drawing/2014/main" id="{EF1E3144-AE27-DDD9-CAE1-B08607BC9C62}"/>
              </a:ext>
            </a:extLst>
          </p:cNvPr>
          <p:cNvSpPr>
            <a:spLocks noChangeArrowheads="1"/>
          </p:cNvSpPr>
          <p:nvPr/>
        </p:nvSpPr>
        <p:spPr bwMode="auto">
          <a:xfrm>
            <a:off x="179388" y="4416425"/>
            <a:ext cx="4248150" cy="2049463"/>
          </a:xfrm>
          <a:prstGeom prst="rect">
            <a:avLst/>
          </a:prstGeom>
          <a:solidFill>
            <a:srgbClr val="CDD1D1"/>
          </a:solidFill>
          <a:ln w="9525">
            <a:noFill/>
            <a:miter lim="800000"/>
            <a:headEnd/>
            <a:tailEnd/>
          </a:ln>
          <a:effectLst/>
        </p:spPr>
        <p:txBody>
          <a:bodyPr anchor="ctr">
            <a:spAutoFit/>
          </a:bodyPr>
          <a:lstStyle/>
          <a:p>
            <a:pPr algn="ctr">
              <a:lnSpc>
                <a:spcPct val="90000"/>
              </a:lnSpc>
              <a:spcBef>
                <a:spcPct val="20000"/>
              </a:spcBef>
              <a:buClr>
                <a:schemeClr val="hlink"/>
              </a:buClr>
              <a:buSzPct val="120000"/>
              <a:defRPr/>
            </a:pPr>
            <a:r>
              <a:rPr lang="en-US" b="1">
                <a:solidFill>
                  <a:srgbClr val="800000"/>
                </a:solidFill>
                <a:effectLst>
                  <a:outerShdw blurRad="38100" dist="38100" dir="2700000" algn="tl">
                    <a:srgbClr val="000000"/>
                  </a:outerShdw>
                </a:effectLst>
              </a:rPr>
              <a:t>Mutation rate</a:t>
            </a:r>
            <a:r>
              <a:rPr lang="el-GR" b="1">
                <a:solidFill>
                  <a:srgbClr val="800000"/>
                </a:solidFill>
                <a:effectLst>
                  <a:outerShdw blurRad="38100" dist="38100" dir="2700000" algn="tl">
                    <a:srgbClr val="000000"/>
                  </a:outerShdw>
                </a:effectLst>
              </a:rPr>
              <a:t>: 0,039/ </a:t>
            </a:r>
            <a:r>
              <a:rPr lang="en-US" b="1">
                <a:solidFill>
                  <a:srgbClr val="800000"/>
                </a:solidFill>
                <a:effectLst>
                  <a:outerShdw blurRad="38100" dist="38100" dir="2700000" algn="tl">
                    <a:srgbClr val="000000"/>
                  </a:outerShdw>
                </a:effectLst>
              </a:rPr>
              <a:t>genome</a:t>
            </a:r>
            <a:r>
              <a:rPr lang="el-GR" b="1">
                <a:solidFill>
                  <a:srgbClr val="800000"/>
                </a:solidFill>
                <a:effectLst>
                  <a:outerShdw blurRad="38100" dist="38100" dir="2700000" algn="tl">
                    <a:srgbClr val="000000"/>
                  </a:outerShdw>
                </a:effectLst>
              </a:rPr>
              <a:t>/ </a:t>
            </a:r>
            <a:r>
              <a:rPr lang="en-US" b="1">
                <a:solidFill>
                  <a:srgbClr val="800000"/>
                </a:solidFill>
                <a:effectLst>
                  <a:outerShdw blurRad="38100" dist="38100" dir="2700000" algn="tl">
                    <a:srgbClr val="000000"/>
                  </a:outerShdw>
                </a:effectLst>
              </a:rPr>
              <a:t>year</a:t>
            </a:r>
            <a:r>
              <a:rPr lang="el-GR" b="1">
                <a:solidFill>
                  <a:srgbClr val="800000"/>
                </a:solidFill>
                <a:effectLst>
                  <a:outerShdw blurRad="38100" dist="38100" dir="2700000" algn="tl">
                    <a:srgbClr val="000000"/>
                  </a:outerShdw>
                </a:effectLst>
              </a:rPr>
              <a:t> </a:t>
            </a:r>
          </a:p>
          <a:p>
            <a:pPr algn="ctr">
              <a:lnSpc>
                <a:spcPct val="90000"/>
              </a:lnSpc>
              <a:spcBef>
                <a:spcPct val="20000"/>
              </a:spcBef>
              <a:buClr>
                <a:schemeClr val="hlink"/>
              </a:buClr>
              <a:buSzPct val="120000"/>
              <a:defRPr/>
            </a:pPr>
            <a:endParaRPr lang="el-GR" b="1">
              <a:solidFill>
                <a:srgbClr val="800000"/>
              </a:solidFill>
              <a:effectLst>
                <a:outerShdw blurRad="38100" dist="38100" dir="2700000" algn="tl">
                  <a:srgbClr val="000000"/>
                </a:outerShdw>
              </a:effectLst>
            </a:endParaRPr>
          </a:p>
          <a:p>
            <a:pPr>
              <a:buFontTx/>
              <a:buChar char="•"/>
              <a:defRPr/>
            </a:pPr>
            <a:r>
              <a:rPr lang="en-US" b="1">
                <a:solidFill>
                  <a:schemeClr val="bg2"/>
                </a:solidFill>
              </a:rPr>
              <a:t>Conversion of banding patterns to a binary code simplifies spoligo profile</a:t>
            </a:r>
          </a:p>
          <a:p>
            <a:pPr>
              <a:defRPr/>
            </a:pPr>
            <a:endParaRPr lang="en-US" b="1">
              <a:solidFill>
                <a:schemeClr val="bg2"/>
              </a:solidFill>
            </a:endParaRPr>
          </a:p>
          <a:p>
            <a:pPr>
              <a:buFontTx/>
              <a:buChar char="•"/>
              <a:defRPr/>
            </a:pPr>
            <a:r>
              <a:rPr lang="en-US" b="1">
                <a:solidFill>
                  <a:schemeClr val="bg2"/>
                </a:solidFill>
              </a:rPr>
              <a:t>Conversion of binary code to octal code further simplifies and permits ready comparison via online data base</a:t>
            </a:r>
            <a:endParaRPr lang="el-GR" b="1">
              <a:solidFill>
                <a:schemeClr val="bg2"/>
              </a:solidFill>
            </a:endParaRPr>
          </a:p>
        </p:txBody>
      </p:sp>
      <p:pic>
        <p:nvPicPr>
          <p:cNvPr id="11271" name="Picture 10">
            <a:extLst>
              <a:ext uri="{FF2B5EF4-FFF2-40B4-BE49-F238E27FC236}">
                <a16:creationId xmlns:a16="http://schemas.microsoft.com/office/drawing/2014/main" id="{C71B34AE-10AE-131F-2117-201DEF980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488" y="4365625"/>
            <a:ext cx="4608512"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2" name="AutoShape 13">
            <a:extLst>
              <a:ext uri="{FF2B5EF4-FFF2-40B4-BE49-F238E27FC236}">
                <a16:creationId xmlns:a16="http://schemas.microsoft.com/office/drawing/2014/main" id="{A3A7B335-1113-E766-42EB-BB9AEEF32FA2}"/>
              </a:ext>
            </a:extLst>
          </p:cNvPr>
          <p:cNvSpPr>
            <a:spLocks noChangeArrowheads="1"/>
          </p:cNvSpPr>
          <p:nvPr/>
        </p:nvSpPr>
        <p:spPr bwMode="auto">
          <a:xfrm rot="5272409">
            <a:off x="6192838" y="3824287"/>
            <a:ext cx="503238" cy="144463"/>
          </a:xfrm>
          <a:prstGeom prst="rightArrow">
            <a:avLst>
              <a:gd name="adj1" fmla="val 50000"/>
              <a:gd name="adj2" fmla="val 87088"/>
            </a:avLst>
          </a:prstGeom>
          <a:solidFill>
            <a:srgbClr val="800000"/>
          </a:solidFill>
          <a:ln w="9525">
            <a:solidFill>
              <a:schemeClr val="tx1"/>
            </a:solidFill>
            <a:miter lim="800000"/>
            <a:headEnd/>
            <a:tailEnd/>
          </a:ln>
        </p:spPr>
        <p:txBody>
          <a:bodyPr rot="10800000" vert="eaVert" wrap="none" anchor="ct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endParaRPr lang="en-US" altLang="en-US" sz="1800">
              <a:solidFill>
                <a:srgbClr val="800000"/>
              </a:solidFill>
              <a:latin typeface="Arial" panose="020B0604020202020204" pitchFamily="34" charset="0"/>
              <a:cs typeface="Arial" panose="020B0604020202020204" pitchFamily="34" charset="0"/>
            </a:endParaRPr>
          </a:p>
        </p:txBody>
      </p:sp>
      <p:sp>
        <p:nvSpPr>
          <p:cNvPr id="11273" name="Rectangle 10">
            <a:extLst>
              <a:ext uri="{FF2B5EF4-FFF2-40B4-BE49-F238E27FC236}">
                <a16:creationId xmlns:a16="http://schemas.microsoft.com/office/drawing/2014/main" id="{4B83F303-10BD-04BF-171C-6CF5E884672C}"/>
              </a:ext>
            </a:extLst>
          </p:cNvPr>
          <p:cNvSpPr>
            <a:spLocks noChangeArrowheads="1"/>
          </p:cNvSpPr>
          <p:nvPr/>
        </p:nvSpPr>
        <p:spPr bwMode="auto">
          <a:xfrm>
            <a:off x="8639175" y="6569075"/>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algn="ctr" eaLnBrk="1" hangingPunct="1"/>
            <a:r>
              <a:rPr lang="en-US" altLang="en-US" b="1">
                <a:solidFill>
                  <a:schemeClr val="bg1"/>
                </a:solidFill>
                <a:latin typeface="Arial" panose="020B0604020202020204" pitchFamily="34" charset="0"/>
              </a:rPr>
              <a:t>9</a:t>
            </a:r>
            <a:endParaRPr lang="el-GR" altLang="en-US">
              <a:solidFill>
                <a:schemeClr val="bg1"/>
              </a:solidFill>
            </a:endParaRPr>
          </a:p>
        </p:txBody>
      </p:sp>
    </p:spTree>
  </p:cSld>
  <p:clrMapOvr>
    <a:masterClrMapping/>
  </p:clrMapOvr>
</p:sld>
</file>

<file path=ppt/theme/theme1.xml><?xml version="1.0" encoding="utf-8"?>
<a:theme xmlns:a="http://schemas.openxmlformats.org/drawingml/2006/main" name="Ωκεανός">
  <a:themeElements>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8806</TotalTime>
  <Words>7073</Words>
  <Application>Microsoft Office PowerPoint</Application>
  <PresentationFormat>On-screen Show (4:3)</PresentationFormat>
  <Paragraphs>392</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Tahoma</vt:lpstr>
      <vt:lpstr>Arial</vt:lpstr>
      <vt:lpstr>Wingdings</vt:lpstr>
      <vt:lpstr>Times New Roman</vt:lpstr>
      <vt:lpstr>ＭＳ Ｐゴシック</vt:lpstr>
      <vt:lpstr>Ωκεανός</vt:lpstr>
      <vt:lpstr>Molecular Epidemiology of Tuberculosis    P. Ioannidis, PhD National Reference Laboratory for Mycobacteria (NRLM), Sotiria Chest Diseases Hospital  </vt:lpstr>
      <vt:lpstr>PowerPoint Presentation</vt:lpstr>
      <vt:lpstr>Genotyping </vt:lpstr>
      <vt:lpstr>PowerPoint Presentation</vt:lpstr>
      <vt:lpstr>PowerPoint Presentation</vt:lpstr>
      <vt:lpstr> </vt:lpstr>
      <vt:lpstr> </vt:lpstr>
      <vt:lpstr>PowerPoint Presentation</vt:lpstr>
      <vt:lpstr>PowerPoint Presentation</vt:lpstr>
      <vt:lpstr>MIRU-VNTR* Typing  Analyses genomic loci where short nucleotide sequences are organized as tandem repeats  *Mycobacterial Interspersed Repetitive Units-Variable Number of Tandem Repeats</vt:lpstr>
      <vt:lpstr>PowerPoint Presentation</vt:lpstr>
      <vt:lpstr>PowerPoint Presentation</vt:lpstr>
      <vt:lpstr>PowerPoint Presentation</vt:lpstr>
      <vt:lpstr>PowerPoint Presentation</vt:lpstr>
      <vt:lpstr>Evolutionary relationships of the Mycobacterium tuberculosis complex.   </vt:lpstr>
      <vt:lpstr>K.E. Weins, et al. Global variation in bacterial strains that cause tuberculosis disease: a systematic review and meta-analysis BMC Medicine 2018, 16:196</vt:lpstr>
      <vt:lpstr>The Beijing family </vt:lpstr>
      <vt:lpstr>PowerPoint Presentation</vt:lpstr>
      <vt:lpstr>PowerPoint Presentation</vt:lpstr>
      <vt:lpstr>PowerPoint Presentation</vt:lpstr>
      <vt:lpstr>López-Calleja et al. Unsuspected and extensive transmission of a drug-susceptible Mycobacterium tuberculosis strain BMC Pulmonary Medicine 2009 </vt:lpstr>
      <vt:lpstr>PowerPoint Presentation</vt:lpstr>
      <vt:lpstr>PowerPoint Presentation</vt:lpstr>
      <vt:lpstr>De Beer et al. Molecular surveillance of multi- and extensively drug-resistant tuberculosis transmission in the European Union from 2003 to 2011. EuroSurveillance  2014 Mar 20;19(11). pii: 20742.</vt:lpstr>
      <vt:lpstr>PowerPoint Presentation</vt:lpstr>
      <vt:lpstr>PowerPoint Presentation</vt:lpstr>
      <vt:lpstr>Place of birth of MDR/XDR patients</vt:lpstr>
      <vt:lpstr>PowerPoint Presentation</vt:lpstr>
      <vt:lpstr>PowerPoint Presentation</vt:lpstr>
      <vt:lpstr>PowerPoint Presentation</vt:lpstr>
      <vt:lpstr>Epidemiologically linked MDR cases</vt:lpstr>
      <vt:lpstr>PowerPoint Presentation</vt:lpstr>
      <vt:lpstr>WGS and Molecular epidemiology</vt:lpstr>
      <vt:lpstr>WGS provides added resolution by expanding coverage of the genome to about 90%, compared to the 1% covered by Spoligo &amp; MIRU/VNTR typing</vt:lpstr>
      <vt:lpstr>PowerPoint Presentation</vt:lpstr>
      <vt:lpstr>PowerPoint Presentation</vt:lpstr>
      <vt:lpstr>PowerPoint Presentation</vt:lpstr>
      <vt:lpstr>Meehan CJ et al. The relationship between transmission time and clustering methods in Mycobacterium tuberculosis epidemiology. EBioMedicine. 2018</vt:lpstr>
      <vt:lpstr> Gardy et al. Whole-Genome Sequencing and Social-Network Analysis of a Tuberculosis Outbreak. NEJM, 2011; 364:730-739</vt:lpstr>
      <vt:lpstr>Meehan et al. Whole genome sequencing of Mycobacterium tuberculosis: current standards and open issues    Nat Rev Microbiol 2019 Sep;17(9):533-545.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Μετουσίωση</dc:title>
  <dc:creator>tranga</dc:creator>
  <cp:lastModifiedBy>Iosif Papaparaskevas</cp:lastModifiedBy>
  <cp:revision>381</cp:revision>
  <dcterms:created xsi:type="dcterms:W3CDTF">2006-12-12T09:57:55Z</dcterms:created>
  <dcterms:modified xsi:type="dcterms:W3CDTF">2025-11-14T19:44:14Z</dcterms:modified>
</cp:coreProperties>
</file>