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23" r:id="rId3"/>
    <p:sldId id="322" r:id="rId4"/>
    <p:sldId id="256" r:id="rId5"/>
    <p:sldId id="335" r:id="rId6"/>
    <p:sldId id="336" r:id="rId7"/>
    <p:sldId id="337" r:id="rId8"/>
    <p:sldId id="334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7" r:id="rId18"/>
    <p:sldId id="346" r:id="rId19"/>
    <p:sldId id="348" r:id="rId20"/>
    <p:sldId id="349" r:id="rId21"/>
    <p:sldId id="350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A211E-6DAA-B1E3-14EA-4A1B83E00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8ECB8A-D52A-8B93-CE66-54ABCCC73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CBCC0A-70C8-2934-C1E1-2BC85BDA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EB9A48-ADA5-5EE0-D667-16275ECD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F2FC98-A945-FEC8-96DC-550F224F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5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59E9C5-6849-9872-05F4-A9FCD9E9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A930CE-BF23-C9D0-7DF0-82991BE4C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59DE14-DA2D-BFB5-DC25-6E73F3BA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6B2403-7CB6-3EC3-DB2E-A9B892F8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20EB7-C2CC-48E3-F998-653B26D2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4EEB746-7BED-C549-1065-3197232DA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1B8789-3D03-F682-4866-262243BFF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64AC90-CF81-A317-8312-9E44555E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86BB1C-2E7A-D82B-436E-7F488D9D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29F57F-915E-B5D5-BAE6-1D864A3E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87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19357B-95F3-1FB5-B326-FC98A2B3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EEFF6-A615-E279-6AC7-B281B22D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B0D661-9B74-5248-8AA2-00CC6238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CEFE27-0028-0C6F-BECB-A2ED1BB5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311E6A-C562-B35F-0ADE-D0FFA8DF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7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4D379D-744E-B03C-A2D7-38BE6D2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AC95EB-3F79-AC42-727C-ED28705F8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0163DF-D1BC-B23C-1759-A5E982B5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6A1EDC-9128-61A3-76B2-0EAB8834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1158A2-44BC-43DF-87E2-7214C476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9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C9ABD5-2A1F-EB83-ABBF-C8741CD6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C65730-DA45-92C2-F494-08D64B967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7CE258F-4E71-33B7-D67B-3446BDC8B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67B10D-7122-6B59-89C9-F7F5CBA1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811D3F-E25E-A81C-2FF6-37C2C026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D06C95-53A8-FFCE-567C-74C671DF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3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DFA3BE-E10F-68B7-7BEE-5FC79762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E8CBA8-635F-522B-D662-C803C08A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2F293B-F53D-7C14-3D3D-F8AEC979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801A67-8771-53B8-7CE0-1A1885B30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0B036E0-D372-FAEB-5455-0FC8B39ED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6D62ABE-DC25-CCFB-8F9A-F3739F87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404369D-8658-7CA2-831B-A8501B74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C2D74F-5F30-5DD0-4036-52F350AE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7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C2D12-D9B2-07F0-E911-65954CB3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8AC978C-819D-6E21-76B4-9EA549DF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1105480-2511-2862-F490-4CCC9F2F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C5D2DA5-7F17-A8AE-DC73-52046606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0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FA7BE0-557A-E50E-9599-61201888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507E792-2682-9709-CA69-51DE1FCD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BFD7C3-C19B-3EAE-43D3-02C02435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0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C6E344-A1D4-BD7B-3C09-DCBBBA55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E1B15F-2B9E-8039-174F-EFC4F448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D22B56E-DCF7-8A90-B69D-7EFD0EE47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70DE22-9DC9-34EE-B464-41781A99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AD47BB-4484-5B8F-D0DC-EAAD3067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4FEC83-D2A5-9ECB-75BB-1249EBFE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12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5EFF8-56B3-29CD-FBA9-3F1C5B22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7744EA6-B306-F12A-104E-08C7A2D87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5CD8BA-6C8D-0EDB-BE6C-9AB5B1242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44F92F-BBE8-2CB9-744A-840C83F2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9AB022-AE40-B1B4-5D09-892EB948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D6184B-CF55-76EF-1655-0B9BD25C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7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637645A-35DF-4610-A504-F6D8D329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36C78A-EC95-7DD3-BFD0-0F357770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0EBA48-D336-803B-FC55-87CDA043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EC42-2C3A-4CD3-A3A5-0D65EB4BBAC6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6C44CB-AFEC-24EF-37A8-917A822F4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D28F7D-EF0A-383D-0807-2B4D2646B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FB10-B911-4311-B19B-6B49E564F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A0483F-5C14-5E52-42C9-F7BE658C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" y="166342"/>
            <a:ext cx="1116827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Η β-οξείδωση και η σύνθεση λιπαρών οξέων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7E192-709C-4DAF-9AC4-A30360CB6590}"/>
              </a:ext>
            </a:extLst>
          </p:cNvPr>
          <p:cNvSpPr txBox="1"/>
          <p:nvPr/>
        </p:nvSpPr>
        <p:spPr>
          <a:xfrm>
            <a:off x="3829879" y="3766643"/>
            <a:ext cx="345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Μάκης </a:t>
            </a:r>
            <a:r>
              <a:rPr lang="el-GR" b="1" dirty="0" err="1"/>
              <a:t>Ζωιδάκης</a:t>
            </a:r>
            <a:r>
              <a:rPr lang="el-GR" b="1" dirty="0"/>
              <a:t> </a:t>
            </a:r>
          </a:p>
          <a:p>
            <a:pPr algn="ctr"/>
            <a:r>
              <a:rPr lang="en-US" b="1" dirty="0"/>
              <a:t>izoidakis@biol.uoa.gr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93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B79160-F6D5-A99E-FB64-3B6E94D8F640}"/>
              </a:ext>
            </a:extLst>
          </p:cNvPr>
          <p:cNvSpPr txBox="1"/>
          <p:nvPr/>
        </p:nvSpPr>
        <p:spPr>
          <a:xfrm>
            <a:off x="309489" y="256632"/>
            <a:ext cx="114229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Διαδικασία σύνθεσης των λιπαρών οξέων </a:t>
            </a:r>
          </a:p>
          <a:p>
            <a:pPr algn="ctr"/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Οι αλυσίδες των λιπαρών οξέων δημιουργούνται με τη διαδοχική προσθήκη μονάδων δυο ατόμων άνθρακα που προέρχονται από το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ακέτυλο-CoA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ακετυλό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CoA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ενεργοποιείται αφού μετατραπεί σε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μηλονυλο-CoA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 προσθήκη μονάδων δύο ατόμων άνθρακα στην επεκτεινόμενη αλυσίδα συντελείται με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αποκαρβοξυλίωση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μηλονυλο-CoA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Οι αντιδράσεις επιμήκυνσης επαναλαμβάνονται έως ότου η αναπτυσσόμενη αλυσίδα συμπληρώσει μήκος 16 ατόμων άνθρακα (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παλμιτικό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οξύ)</a:t>
            </a:r>
          </a:p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5.  Διαφορετικά ένζυμα προσθέτουν διπλούς δεσμούς και επιπλέον μονάδες άνθρακα στην υδρόφοβη αλυσίδα</a:t>
            </a:r>
          </a:p>
        </p:txBody>
      </p:sp>
    </p:spTree>
    <p:extLst>
      <p:ext uri="{BB962C8B-B14F-4D97-AF65-F5344CB8AC3E}">
        <p14:creationId xmlns:p14="http://schemas.microsoft.com/office/powerpoint/2010/main" val="149810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39882B-7D3B-8D19-22B2-47B22E6D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48" y="944252"/>
            <a:ext cx="8552504" cy="2976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FB6598-CB64-15F3-E566-E5534E3968F6}"/>
              </a:ext>
            </a:extLst>
          </p:cNvPr>
          <p:cNvSpPr txBox="1"/>
          <p:nvPr/>
        </p:nvSpPr>
        <p:spPr>
          <a:xfrm>
            <a:off x="3706185" y="230331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Σχηματισμός του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μηλονυλο-CoA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F2BF4-1F42-9BAA-6A16-351778830026}"/>
              </a:ext>
            </a:extLst>
          </p:cNvPr>
          <p:cNvSpPr txBox="1"/>
          <p:nvPr/>
        </p:nvSpPr>
        <p:spPr>
          <a:xfrm>
            <a:off x="1223889" y="4173438"/>
            <a:ext cx="9223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Η αντίδραση καταλύεται από την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καρβοξυλάση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ακέτυλο-CoA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η οποία αποτελεί το κύριο ένζυμο ρύθμισης της σύνθεσης των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233493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72CE8-6C38-A4DD-6E80-C9D1877CFD22}"/>
              </a:ext>
            </a:extLst>
          </p:cNvPr>
          <p:cNvSpPr txBox="1"/>
          <p:nvPr/>
        </p:nvSpPr>
        <p:spPr>
          <a:xfrm>
            <a:off x="689317" y="166293"/>
            <a:ext cx="11127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</a:rPr>
              <a:t>Η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μηλόνυλομάδα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, καθώς και τα ενδιάμεσα προϊόντα της σύνθεσης των λιπαρών οξέων προσδένονται στην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θειόλη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της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ακυλοφέρουσας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πρωτεΐνης (ACP), η οποία αποτελεί τμήμα της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συνθάσης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της λιπαρών οξέων.</a:t>
            </a:r>
            <a:endParaRPr lang="el-GR" sz="2400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B8A265-0A7B-28FC-83BB-C795FC6E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998806" y="1543928"/>
            <a:ext cx="10114671" cy="239502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002704-53F6-935B-1DB9-E39A6A2648B2}"/>
              </a:ext>
            </a:extLst>
          </p:cNvPr>
          <p:cNvSpPr/>
          <p:nvPr/>
        </p:nvSpPr>
        <p:spPr>
          <a:xfrm>
            <a:off x="1078523" y="2607799"/>
            <a:ext cx="548640" cy="3516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55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6836FA-0CCD-9F48-100F-17D9CF24429C}"/>
              </a:ext>
            </a:extLst>
          </p:cNvPr>
          <p:cNvSpPr txBox="1"/>
          <p:nvPr/>
        </p:nvSpPr>
        <p:spPr>
          <a:xfrm>
            <a:off x="1772528" y="0"/>
            <a:ext cx="9326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Συνθάση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των λιπαρών οξέων των θηλαστικών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B4BD49E-0338-A9A9-A820-C72C9373C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0" b="11867"/>
          <a:stretch/>
        </p:blipFill>
        <p:spPr>
          <a:xfrm>
            <a:off x="138096" y="584775"/>
            <a:ext cx="5643726" cy="6275463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E50FD72-7AD1-E2B0-3921-63E3E5C28086}"/>
              </a:ext>
            </a:extLst>
          </p:cNvPr>
          <p:cNvSpPr/>
          <p:nvPr/>
        </p:nvSpPr>
        <p:spPr>
          <a:xfrm>
            <a:off x="0" y="5373858"/>
            <a:ext cx="675249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99B0E8F-DC65-8602-1D20-738C98A91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01" y="823190"/>
            <a:ext cx="4706704" cy="4550668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82208F6-29CD-CFE2-B4DC-A8C5B7A00A2D}"/>
              </a:ext>
            </a:extLst>
          </p:cNvPr>
          <p:cNvSpPr/>
          <p:nvPr/>
        </p:nvSpPr>
        <p:spPr>
          <a:xfrm>
            <a:off x="10765303" y="2118789"/>
            <a:ext cx="1051560" cy="338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8D98742-DB8A-0EDF-182C-7648453FEF6D}"/>
              </a:ext>
            </a:extLst>
          </p:cNvPr>
          <p:cNvSpPr/>
          <p:nvPr/>
        </p:nvSpPr>
        <p:spPr>
          <a:xfrm>
            <a:off x="11291083" y="1957010"/>
            <a:ext cx="560598" cy="32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701EF8-65BD-1BB2-1083-EA7165C4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81" y="172260"/>
            <a:ext cx="3802455" cy="3358731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24FFBF4-AC06-FA3A-B360-F92522CA09B4}"/>
              </a:ext>
            </a:extLst>
          </p:cNvPr>
          <p:cNvSpPr/>
          <p:nvPr/>
        </p:nvSpPr>
        <p:spPr>
          <a:xfrm>
            <a:off x="10723096" y="1738160"/>
            <a:ext cx="1051560" cy="338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27F0A-FB17-DC74-6385-6AC90FEA8C63}"/>
              </a:ext>
            </a:extLst>
          </p:cNvPr>
          <p:cNvSpPr txBox="1"/>
          <p:nvPr/>
        </p:nvSpPr>
        <p:spPr>
          <a:xfrm>
            <a:off x="430241" y="650561"/>
            <a:ext cx="74704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Για την έναρξη της σύνθεσης των λιπαρών οξέων πρέπει πρώτα ένα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ακετυλο-CoA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και ένα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μηλονυλο-CoA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να ενωθούν με την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συνθάση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των λιπαρών οξέων: </a:t>
            </a:r>
          </a:p>
          <a:p>
            <a:endParaRPr lang="el-GR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Η ένωση της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μηλονυλομάδας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γίνεται στην –SH της ACP και της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ακετυλομάδας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στην -SH της β-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κετοακυλο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-ACP </a:t>
            </a:r>
            <a:r>
              <a:rPr lang="el-GR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συνθάσης</a:t>
            </a:r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του ενζύμου (KS).</a:t>
            </a:r>
          </a:p>
          <a:p>
            <a:endParaRPr lang="el-GR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B632C-8187-FC17-1564-93BAE1106FEE}"/>
              </a:ext>
            </a:extLst>
          </p:cNvPr>
          <p:cNvSpPr txBox="1"/>
          <p:nvPr/>
        </p:nvSpPr>
        <p:spPr>
          <a:xfrm>
            <a:off x="8901332" y="262183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ACP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23851-3213-BAEB-4FEC-CEC3AB3E1830}"/>
              </a:ext>
            </a:extLst>
          </p:cNvPr>
          <p:cNvSpPr txBox="1"/>
          <p:nvPr/>
        </p:nvSpPr>
        <p:spPr>
          <a:xfrm>
            <a:off x="8201464" y="2707082"/>
            <a:ext cx="749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5DB3D-2627-FB86-6FD5-310B8442252A}"/>
              </a:ext>
            </a:extLst>
          </p:cNvPr>
          <p:cNvSpPr txBox="1"/>
          <p:nvPr/>
        </p:nvSpPr>
        <p:spPr>
          <a:xfrm>
            <a:off x="1322364" y="4091503"/>
            <a:ext cx="10114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Έτσι οι δυο πρόδρομες ενώσεις για τη σύνθεση των λιπαρών οξέων είναι ενεργοποιημένες και έτοιμες για το σχηματισμό της πρώτης αλυσίδας λιπαρού οξέος με 4 άτομα C.</a:t>
            </a:r>
          </a:p>
        </p:txBody>
      </p:sp>
    </p:spTree>
    <p:extLst>
      <p:ext uri="{BB962C8B-B14F-4D97-AF65-F5344CB8AC3E}">
        <p14:creationId xmlns:p14="http://schemas.microsoft.com/office/powerpoint/2010/main" val="352608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680BE8-1643-B6AB-D82F-3E31D686DB33}"/>
              </a:ext>
            </a:extLst>
          </p:cNvPr>
          <p:cNvSpPr txBox="1"/>
          <p:nvPr/>
        </p:nvSpPr>
        <p:spPr>
          <a:xfrm>
            <a:off x="5153773" y="238570"/>
            <a:ext cx="6330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Επιτυγχάνεται με ένα κύκλο από τέσσερις αντιδράσεις: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•Η πρώτη αντίδραση είναι αντίδραση συμπύκνωσης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•η δεύτερη είναι μια αναγωγή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•η τρίτη μια αφυδάτωση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•και η τέταρτη είναι μια αναγωγή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88BA1-4EDC-B057-71A0-91C5E4931265}"/>
              </a:ext>
            </a:extLst>
          </p:cNvPr>
          <p:cNvSpPr txBox="1"/>
          <p:nvPr/>
        </p:nvSpPr>
        <p:spPr>
          <a:xfrm>
            <a:off x="2729132" y="0"/>
            <a:ext cx="9284677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05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Συνοπτική απεικόνιση της πορείας σύνθεσης των λιπαρών οξέων.</a:t>
            </a:r>
            <a:endParaRPr lang="el-GR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E57311E-1E20-9189-74AB-1DF72373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" y="442501"/>
            <a:ext cx="4055676" cy="345509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0900C4F-E9A1-0CC8-CCC5-D1264886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44" y="3992723"/>
            <a:ext cx="2562877" cy="26403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9ABF9FB-7CFA-7022-F3EF-44896A154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773" y="2000561"/>
            <a:ext cx="2907015" cy="236703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8C92AE3-6C21-E43E-6D70-8852407C1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851" y="4283981"/>
            <a:ext cx="3501171" cy="25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193BF5-89A2-F2B5-DB01-C57A01A7CFBF}"/>
              </a:ext>
            </a:extLst>
          </p:cNvPr>
          <p:cNvSpPr txBox="1"/>
          <p:nvPr/>
        </p:nvSpPr>
        <p:spPr>
          <a:xfrm>
            <a:off x="4292525" y="290956"/>
            <a:ext cx="7683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Μια ποικιλία ακόρεστων λιπαρών οξέων μπορεί να δημιουργηθεί με ένα συνδυασμό αντιδράσεων επιμήκυνσης και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αποκορεσμού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74AB26-F76F-01C6-2B02-8EC5A9E0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97" y="0"/>
            <a:ext cx="396638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274BC-4293-A33B-8A43-4965D0CCA07F}"/>
              </a:ext>
            </a:extLst>
          </p:cNvPr>
          <p:cNvSpPr txBox="1"/>
          <p:nvPr/>
        </p:nvSpPr>
        <p:spPr>
          <a:xfrm>
            <a:off x="4107766" y="2471045"/>
            <a:ext cx="7868063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05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Τα θηλαστικά δεν διαθέτουν τα ένζυμα που εισάγουν διπλούς δεσμούς σε άτομα άνθρακα πέρα από το C-9 της αλυσίδας των λιπαρών οξέων.</a:t>
            </a: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 </a:t>
            </a: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Επομένως, δεν είναι σε θέση να συνθέσουν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λινελαϊκό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(18:2 cis-Δ</a:t>
            </a:r>
            <a:r>
              <a:rPr lang="el-GR" sz="1200" b="1" i="0" u="none" strike="noStrike" baseline="0" dirty="0">
                <a:latin typeface="Arial" panose="020B0604020202020204" pitchFamily="34" charset="0"/>
              </a:rPr>
              <a:t>9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,Δ</a:t>
            </a:r>
            <a:r>
              <a:rPr lang="el-GR" sz="1200" b="1" i="0" u="none" strike="noStrike" baseline="0" dirty="0">
                <a:latin typeface="Arial" panose="020B0604020202020204" pitchFamily="34" charset="0"/>
              </a:rPr>
              <a:t>12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) και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λινολενικό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(18:3 cis-Δ</a:t>
            </a:r>
            <a:r>
              <a:rPr lang="el-GR" sz="1200" b="1" i="0" u="none" strike="noStrike" baseline="0" dirty="0">
                <a:latin typeface="Arial" panose="020B0604020202020204" pitchFamily="34" charset="0"/>
              </a:rPr>
              <a:t>9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 Δ</a:t>
            </a:r>
            <a:r>
              <a:rPr lang="el-GR" sz="1200" b="1" i="0" u="none" strike="noStrike" baseline="0" dirty="0">
                <a:latin typeface="Arial" panose="020B0604020202020204" pitchFamily="34" charset="0"/>
              </a:rPr>
              <a:t>12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 Δ</a:t>
            </a:r>
            <a:r>
              <a:rPr lang="el-GR" sz="1200" b="1" i="0" u="none" strike="noStrike" baseline="0" dirty="0">
                <a:latin typeface="Arial" panose="020B0604020202020204" pitchFamily="34" charset="0"/>
              </a:rPr>
              <a:t>15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), γι’ αυτό και αυτά τα λιπαρά οξέα χαρακτηρίζονται ως απαραίτητα λιπαρά οξέα.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4249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5388731-3197-1A21-A9B2-52ACFA1B1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03"/>
          <a:stretch/>
        </p:blipFill>
        <p:spPr>
          <a:xfrm>
            <a:off x="3481807" y="-1140"/>
            <a:ext cx="8097078" cy="2598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7C7AC-67AE-F704-BBF3-58F8C6E37E02}"/>
              </a:ext>
            </a:extLst>
          </p:cNvPr>
          <p:cNvSpPr txBox="1"/>
          <p:nvPr/>
        </p:nvSpPr>
        <p:spPr>
          <a:xfrm>
            <a:off x="1427718" y="185096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ΣΥΝΘΕΣΗ ΤΩΝ ΤΡΙΑΚΥΛΟΓΛΥΚΕΡΟΛΩΝ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ADD48-7137-27D2-39A8-F1E31EA33D49}"/>
              </a:ext>
            </a:extLst>
          </p:cNvPr>
          <p:cNvSpPr txBox="1"/>
          <p:nvPr/>
        </p:nvSpPr>
        <p:spPr>
          <a:xfrm>
            <a:off x="0" y="540745"/>
            <a:ext cx="47724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Πραγματοποιείται στο ήπαρ με την</a:t>
            </a: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εστεροποίηση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των ελεύθερων λιπαρών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οξέων με την 3-φωσφορική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γλυκερόλη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που προκύπτει από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φωσφορυλίωση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γλυκερόλης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ή από αναγωγή της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φωσφορικής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διυδροξυακετόνης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C414AF5-488A-A3F6-046F-72ACAAAE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609" y="2599123"/>
            <a:ext cx="3909391" cy="2039139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FD6C24F-8B86-93A6-FAEC-9B66AC0E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75" y="4596301"/>
            <a:ext cx="4041912" cy="221086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6210AAE9-8621-D025-E5B0-1F1339D26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119" y="2333408"/>
            <a:ext cx="2141287" cy="4518831"/>
          </a:xfrm>
          <a:prstGeom prst="rect">
            <a:avLst/>
          </a:prstGeom>
        </p:spPr>
      </p:pic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7273947A-76F7-FC3B-2AB3-3AC74E575BD7}"/>
              </a:ext>
            </a:extLst>
          </p:cNvPr>
          <p:cNvCxnSpPr>
            <a:cxnSpLocks/>
          </p:cNvCxnSpPr>
          <p:nvPr/>
        </p:nvCxnSpPr>
        <p:spPr>
          <a:xfrm flipH="1" flipV="1">
            <a:off x="3313043" y="3074504"/>
            <a:ext cx="4969566" cy="3458818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6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14A782-750C-C6A0-0BE9-5C47DCB0208A}"/>
              </a:ext>
            </a:extLst>
          </p:cNvPr>
          <p:cNvSpPr txBox="1"/>
          <p:nvPr/>
        </p:nvSpPr>
        <p:spPr>
          <a:xfrm>
            <a:off x="248529" y="125644"/>
            <a:ext cx="11943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0" u="none" strike="noStrike" baseline="0" dirty="0">
                <a:latin typeface="Arial" panose="020B0604020202020204" pitchFamily="34" charset="0"/>
              </a:rPr>
              <a:t>Το </a:t>
            </a:r>
            <a:r>
              <a:rPr lang="el-GR" b="1" i="0" u="none" strike="noStrike" baseline="0" dirty="0" err="1">
                <a:latin typeface="Arial" panose="020B0604020202020204" pitchFamily="34" charset="0"/>
              </a:rPr>
              <a:t>αραχιδονικό</a:t>
            </a:r>
            <a:r>
              <a:rPr lang="el-GR" b="1" i="0" u="none" strike="noStrike" baseline="0" dirty="0">
                <a:latin typeface="Arial" panose="020B0604020202020204" pitchFamily="34" charset="0"/>
              </a:rPr>
              <a:t> οξύ (20:4) είναι το κύριο πρόδρομο μόριο για τη σύνθεση των </a:t>
            </a:r>
            <a:r>
              <a:rPr lang="el-GR" b="1" i="0" u="none" strike="noStrike" baseline="0" dirty="0" err="1">
                <a:latin typeface="Arial" panose="020B0604020202020204" pitchFamily="34" charset="0"/>
              </a:rPr>
              <a:t>εικοσανοειδών</a:t>
            </a:r>
            <a:r>
              <a:rPr lang="el-GR" b="1" i="0" u="none" strike="noStrike" baseline="0" dirty="0">
                <a:latin typeface="Arial" panose="020B0604020202020204" pitchFamily="34" charset="0"/>
              </a:rPr>
              <a:t> ορμονών </a:t>
            </a:r>
            <a:endParaRPr lang="el-GR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1BABDE8-9145-10DA-C079-BFD55669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30" y="665574"/>
            <a:ext cx="10752381" cy="497142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A13F13F-605E-4C26-DB25-C72C926A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79" y="665574"/>
            <a:ext cx="4492621" cy="2394094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A0202E0-5C44-3CF8-CE8D-8E2134A4B944}"/>
              </a:ext>
            </a:extLst>
          </p:cNvPr>
          <p:cNvSpPr/>
          <p:nvPr/>
        </p:nvSpPr>
        <p:spPr>
          <a:xfrm>
            <a:off x="100830" y="665574"/>
            <a:ext cx="3430161" cy="79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A038AF2-498B-8DE6-7BAD-39FB66AA0684}"/>
              </a:ext>
            </a:extLst>
          </p:cNvPr>
          <p:cNvSpPr/>
          <p:nvPr/>
        </p:nvSpPr>
        <p:spPr>
          <a:xfrm>
            <a:off x="6150766" y="665574"/>
            <a:ext cx="1562681" cy="79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8EC0A230-02CF-99AB-E0B4-8DB175C1A8E2}"/>
              </a:ext>
            </a:extLst>
          </p:cNvPr>
          <p:cNvSpPr/>
          <p:nvPr/>
        </p:nvSpPr>
        <p:spPr>
          <a:xfrm>
            <a:off x="3530992" y="629476"/>
            <a:ext cx="26197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B18B8-FFA7-10C3-5D32-E3165FD082B2}"/>
              </a:ext>
            </a:extLst>
          </p:cNvPr>
          <p:cNvSpPr txBox="1"/>
          <p:nvPr/>
        </p:nvSpPr>
        <p:spPr>
          <a:xfrm>
            <a:off x="7033846" y="5430129"/>
            <a:ext cx="2771336" cy="37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Δημιουργία θρόμβων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61B32-6CB7-3CDE-8DE7-144A0D1B6080}"/>
              </a:ext>
            </a:extLst>
          </p:cNvPr>
          <p:cNvSpPr txBox="1"/>
          <p:nvPr/>
        </p:nvSpPr>
        <p:spPr>
          <a:xfrm>
            <a:off x="2152358" y="5541208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Φλεγμονή</a:t>
            </a:r>
          </a:p>
        </p:txBody>
      </p:sp>
    </p:spTree>
    <p:extLst>
      <p:ext uri="{BB962C8B-B14F-4D97-AF65-F5344CB8AC3E}">
        <p14:creationId xmlns:p14="http://schemas.microsoft.com/office/powerpoint/2010/main" val="75896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81CCDC-89B0-E8EC-B544-95ADE318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431235"/>
            <a:ext cx="6943606" cy="5426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1B98A-B7AE-263D-C955-93A82060F335}"/>
              </a:ext>
            </a:extLst>
          </p:cNvPr>
          <p:cNvSpPr txBox="1"/>
          <p:nvPr/>
        </p:nvSpPr>
        <p:spPr>
          <a:xfrm>
            <a:off x="2672861" y="43171"/>
            <a:ext cx="754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Ρύθμιση του μεταβολισμού των λιπαρών οξέων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0CB37-34AC-122C-84E4-93C39D045EFB}"/>
              </a:ext>
            </a:extLst>
          </p:cNvPr>
          <p:cNvSpPr txBox="1"/>
          <p:nvPr/>
        </p:nvSpPr>
        <p:spPr>
          <a:xfrm>
            <a:off x="0" y="367871"/>
            <a:ext cx="11714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Ο έλεγχος και η ρύθμιση της σύνθεσης των λιπαρών οξέων συσχετίζεται άμεσα με τη ρύθμιση της αποικοδόμησής τους,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γλυκόλυσης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και του κύκλου του κιτρικού οξέος. </a:t>
            </a: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Το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είναι ένας σημαντικός ενδιάμεσος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μεταβολίτης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σε όλες αυτές τις διεργασίες και κατά συνέπεια, ο έλεγχος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ενεργότητας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είναι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καθοριστικήςσημασίας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. </a:t>
            </a:r>
            <a:endParaRPr lang="el-GR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AC2F542-FDCA-AE73-8082-9325B9ABBB4E}"/>
              </a:ext>
            </a:extLst>
          </p:cNvPr>
          <p:cNvSpPr/>
          <p:nvPr/>
        </p:nvSpPr>
        <p:spPr>
          <a:xfrm>
            <a:off x="5857461" y="2716696"/>
            <a:ext cx="702365" cy="331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A291721-2B75-09F4-27D9-AC7A2170E956}"/>
              </a:ext>
            </a:extLst>
          </p:cNvPr>
          <p:cNvSpPr/>
          <p:nvPr/>
        </p:nvSpPr>
        <p:spPr>
          <a:xfrm>
            <a:off x="4096657" y="5584166"/>
            <a:ext cx="1291269" cy="331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C318C-4A2D-D118-00E1-942C904B374E}"/>
              </a:ext>
            </a:extLst>
          </p:cNvPr>
          <p:cNvSpPr txBox="1"/>
          <p:nvPr/>
        </p:nvSpPr>
        <p:spPr>
          <a:xfrm>
            <a:off x="7723164" y="2404359"/>
            <a:ext cx="43525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Όταν τα επίπεδα των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λιποακυλο-CoA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αυξάνονται, η σύνθεση των λιπαρών οξέων αναστέλλεται μέσω της μείωσης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ενεργότητας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-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 ενώ η οξείδωσή τους αυξάνεται.</a:t>
            </a: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Η αύξηση της συγκέντρωσης του κιτρικού (που σηματοδοτεί αφθονία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) ενεργοποιεί την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καρβοξυλάση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-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CoA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και άρα </a:t>
            </a:r>
            <a:r>
              <a:rPr lang="el-GR" b="1" dirty="0">
                <a:latin typeface="Arial" panose="020B0604020202020204" pitchFamily="34" charset="0"/>
              </a:rPr>
              <a:t>επάγει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την έναρξη της βιοσύνθεσης των λιπαρών οξέων.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840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C9F9A4-98C6-C1C4-9A14-6322D7E7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2250"/>
            <a:ext cx="11203745" cy="1325563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Πλήρης οξείδωση των λιπαρών οξέων σε CΟ</a:t>
            </a:r>
            <a:r>
              <a:rPr lang="el-G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και Η</a:t>
            </a:r>
            <a:r>
              <a:rPr lang="el-G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FAE113B-59C9-531D-0D6D-6EFD160F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5589"/>
            <a:ext cx="4417255" cy="5964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F232D3-3AB0-15BA-C52B-75689E6897CF}"/>
              </a:ext>
            </a:extLst>
          </p:cNvPr>
          <p:cNvSpPr txBox="1"/>
          <p:nvPr/>
        </p:nvSpPr>
        <p:spPr>
          <a:xfrm>
            <a:off x="5454747" y="1461520"/>
            <a:ext cx="60983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400" b="0" i="0" u="none" strike="noStrike" baseline="0" dirty="0">
              <a:latin typeface="Arial" panose="020B0604020202020204" pitchFamily="34" charset="0"/>
            </a:endParaRPr>
          </a:p>
          <a:p>
            <a:endParaRPr lang="el-GR" sz="1400" b="0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0" i="0" u="none" strike="noStrike" baseline="0" dirty="0">
                <a:latin typeface="Arial" panose="020B0604020202020204" pitchFamily="34" charset="0"/>
              </a:rPr>
              <a:t>Σε κάθε κύκλο αντιδράσεων της β-οξείδωσης των λιπαρών οξέων παράγονται </a:t>
            </a:r>
          </a:p>
          <a:p>
            <a:r>
              <a:rPr lang="el-GR" sz="1800" b="0" i="0" u="none" strike="noStrike" baseline="0" dirty="0">
                <a:latin typeface="Arial" panose="020B0604020202020204" pitchFamily="34" charset="0"/>
              </a:rPr>
              <a:t>1 FADH</a:t>
            </a:r>
            <a:r>
              <a:rPr lang="el-GR" sz="12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, 1 ΝADH και 1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ακετυλο-CoA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r>
              <a:rPr lang="el-GR" sz="1800" b="0" i="0" u="none" strike="noStrike" baseline="0" dirty="0">
                <a:latin typeface="Arial" panose="020B0604020202020204" pitchFamily="34" charset="0"/>
              </a:rPr>
              <a:t>Το σχηματιζόμενο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ακετυλο-CoA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αποικοδομείται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 άμεσα μέσω του κύκλου του κιτρικού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οξέως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r>
              <a:rPr lang="el-GR" sz="1800" b="0" i="0" u="none" strike="noStrike" baseline="0" dirty="0">
                <a:latin typeface="Arial" panose="020B0604020202020204" pitchFamily="34" charset="0"/>
              </a:rPr>
              <a:t>Τα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ανηγμένα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 συνένζυμα NADH και FADH</a:t>
            </a:r>
            <a:r>
              <a:rPr lang="el-GR" sz="1200" b="0" i="0" u="none" strike="noStrike" baseline="0" dirty="0">
                <a:latin typeface="Arial" panose="020B0604020202020204" pitchFamily="34" charset="0"/>
              </a:rPr>
              <a:t>2 </a:t>
            </a:r>
            <a:r>
              <a:rPr lang="el-GR" sz="1800" b="0" i="0" u="none" strike="noStrike" baseline="0" dirty="0" err="1">
                <a:latin typeface="Arial" panose="020B0604020202020204" pitchFamily="34" charset="0"/>
              </a:rPr>
              <a:t>επανοξειδώνονται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 μέσω της αναπνευστικής αλυσίδας. </a:t>
            </a:r>
          </a:p>
        </p:txBody>
      </p:sp>
    </p:spTree>
    <p:extLst>
      <p:ext uri="{BB962C8B-B14F-4D97-AF65-F5344CB8AC3E}">
        <p14:creationId xmlns:p14="http://schemas.microsoft.com/office/powerpoint/2010/main" val="84396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BF4889-88D0-7F22-1C83-1F6208BBF815}"/>
              </a:ext>
            </a:extLst>
          </p:cNvPr>
          <p:cNvSpPr txBox="1"/>
          <p:nvPr/>
        </p:nvSpPr>
        <p:spPr>
          <a:xfrm>
            <a:off x="2551043" y="184321"/>
            <a:ext cx="7089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0" u="none" strike="noStrike" baseline="0" dirty="0">
                <a:latin typeface="Arial" panose="020B0604020202020204" pitchFamily="34" charset="0"/>
              </a:rPr>
              <a:t>Ρύθμιση της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ακετυλο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-</a:t>
            </a:r>
            <a:r>
              <a:rPr lang="en-GB" sz="2400" b="1" i="0" u="none" strike="noStrike" baseline="0" dirty="0">
                <a:latin typeface="Arial" panose="020B0604020202020204" pitchFamily="34" charset="0"/>
              </a:rPr>
              <a:t>CoA</a:t>
            </a:r>
            <a:endParaRPr lang="el-GR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6D765-CD8F-484B-8D36-6850041F79D1}"/>
              </a:ext>
            </a:extLst>
          </p:cNvPr>
          <p:cNvSpPr txBox="1"/>
          <p:nvPr/>
        </p:nvSpPr>
        <p:spPr>
          <a:xfrm>
            <a:off x="5340626" y="752854"/>
            <a:ext cx="675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Το ένζυμο στα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ζωϊκά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κύτταρα είναι ένα ινώδες πολυμερές (καταλυτικά ενεργό)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που αποτελείται από αδρανή μονομερή με πολλές θέσεις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φωσφορυλίωσης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από ένα πλήθος διαφορετικών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κινασών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F7F6A56-F1D2-AADD-AFA7-9F0848F7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533"/>
            <a:ext cx="5010171" cy="6105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EBD7F0-E7D5-9E45-79BE-B93D6A5C8325}"/>
              </a:ext>
            </a:extLst>
          </p:cNvPr>
          <p:cNvSpPr txBox="1"/>
          <p:nvPr/>
        </p:nvSpPr>
        <p:spPr>
          <a:xfrm>
            <a:off x="5830956" y="2136338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Η </a:t>
            </a:r>
            <a:r>
              <a:rPr lang="el-GR" b="1" dirty="0" err="1"/>
              <a:t>ενεργότητα</a:t>
            </a:r>
            <a:r>
              <a:rPr lang="el-GR" b="1" dirty="0"/>
              <a:t> της </a:t>
            </a:r>
            <a:r>
              <a:rPr lang="el-GR" b="1" dirty="0" err="1"/>
              <a:t>καρβοξυλάσης</a:t>
            </a:r>
            <a:r>
              <a:rPr lang="el-GR" b="1" dirty="0"/>
              <a:t> του </a:t>
            </a:r>
            <a:r>
              <a:rPr lang="el-GR" b="1" dirty="0" err="1"/>
              <a:t>ακέτυλο-CoA</a:t>
            </a:r>
            <a:r>
              <a:rPr lang="el-GR" b="1" dirty="0"/>
              <a:t> καθορίζεται από την ισορροπία μεταξύ των δύο αυτών μορφών:</a:t>
            </a:r>
          </a:p>
          <a:p>
            <a:r>
              <a:rPr lang="el-GR" b="1" dirty="0"/>
              <a:t>Αδρανή </a:t>
            </a:r>
            <a:r>
              <a:rPr lang="el-GR" b="1" dirty="0" err="1"/>
              <a:t>μονομερή↔Ενεργό</a:t>
            </a:r>
            <a:r>
              <a:rPr lang="el-GR" b="1" dirty="0"/>
              <a:t> πολυμερές</a:t>
            </a:r>
          </a:p>
          <a:p>
            <a:endParaRPr lang="el-GR" b="1" dirty="0"/>
          </a:p>
          <a:p>
            <a:r>
              <a:rPr lang="el-GR" b="1" dirty="0"/>
              <a:t>Το </a:t>
            </a:r>
            <a:r>
              <a:rPr lang="el-GR" b="1" dirty="0" err="1"/>
              <a:t>παλμιτοϋλο-CoA</a:t>
            </a:r>
            <a:r>
              <a:rPr lang="el-GR" b="1" dirty="0"/>
              <a:t> , δηλαδή το τελικό προϊόν της </a:t>
            </a:r>
            <a:r>
              <a:rPr lang="el-GR" b="1" dirty="0" err="1"/>
              <a:t>βιοσυνθετικής</a:t>
            </a:r>
            <a:r>
              <a:rPr lang="el-GR" b="1" dirty="0"/>
              <a:t> οδού των λιπαρών οξέων, μετατοπίζει την ισορροπία προς τα αδρανή μονομερή</a:t>
            </a:r>
          </a:p>
          <a:p>
            <a:endParaRPr lang="el-GR" b="1" dirty="0"/>
          </a:p>
          <a:p>
            <a:r>
              <a:rPr lang="el-GR" b="1" dirty="0"/>
              <a:t>Το κιτρικό οξύ που λειτουργεί ως βασικός </a:t>
            </a:r>
            <a:r>
              <a:rPr lang="el-GR" b="1" dirty="0" err="1"/>
              <a:t>αλλοστερικός</a:t>
            </a:r>
            <a:r>
              <a:rPr lang="el-GR" b="1" dirty="0"/>
              <a:t> </a:t>
            </a:r>
            <a:r>
              <a:rPr lang="el-GR" b="1" dirty="0" err="1"/>
              <a:t>ενεργοποιητής</a:t>
            </a:r>
            <a:r>
              <a:rPr lang="el-GR" b="1" dirty="0"/>
              <a:t> του ενζύμου μετατοπίζει την ισορροπία προς την ενεργό πολυμερή μορφή του ενζύμου.</a:t>
            </a:r>
          </a:p>
        </p:txBody>
      </p:sp>
    </p:spTree>
    <p:extLst>
      <p:ext uri="{BB962C8B-B14F-4D97-AF65-F5344CB8AC3E}">
        <p14:creationId xmlns:p14="http://schemas.microsoft.com/office/powerpoint/2010/main" val="311770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BC879B-0470-B85C-144B-57B5F431B308}"/>
              </a:ext>
            </a:extLst>
          </p:cNvPr>
          <p:cNvSpPr txBox="1"/>
          <p:nvPr/>
        </p:nvSpPr>
        <p:spPr>
          <a:xfrm>
            <a:off x="838200" y="0"/>
            <a:ext cx="10641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none" strike="noStrike" baseline="0" dirty="0">
                <a:latin typeface="Arial" panose="020B0604020202020204" pitchFamily="34" charset="0"/>
              </a:rPr>
              <a:t>Το ρυθμιστικό αποτέλεσμα του κιτρικού και του </a:t>
            </a:r>
            <a:r>
              <a:rPr lang="el-GR" sz="2000" b="1" u="none" strike="noStrike" baseline="0" dirty="0" err="1">
                <a:latin typeface="Arial" panose="020B0604020202020204" pitchFamily="34" charset="0"/>
              </a:rPr>
              <a:t>παλμιτοϋλο-CoA</a:t>
            </a:r>
            <a:r>
              <a:rPr lang="el-GR" sz="2000" b="1" u="none" strike="noStrike" baseline="0" dirty="0">
                <a:latin typeface="Arial" panose="020B0604020202020204" pitchFamily="34" charset="0"/>
              </a:rPr>
              <a:t> εξαρτάται από την κατάσταση </a:t>
            </a:r>
            <a:r>
              <a:rPr lang="el-GR" sz="2000" b="1" u="none" strike="noStrike" baseline="0" dirty="0" err="1">
                <a:latin typeface="Arial" panose="020B0604020202020204" pitchFamily="34" charset="0"/>
              </a:rPr>
              <a:t>φωσφορυλίωσης</a:t>
            </a:r>
            <a:r>
              <a:rPr lang="el-GR" sz="2000" b="1" u="none" strike="noStrike" baseline="0" dirty="0">
                <a:latin typeface="Arial" panose="020B0604020202020204" pitchFamily="34" charset="0"/>
              </a:rPr>
              <a:t> της </a:t>
            </a:r>
            <a:r>
              <a:rPr lang="el-GR" sz="2000" b="1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2000" b="1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2000" b="1" u="none" strike="noStrike" baseline="0" dirty="0" err="1">
                <a:latin typeface="Arial" panose="020B0604020202020204" pitchFamily="34" charset="0"/>
              </a:rPr>
              <a:t>ακέτυλο-CoA</a:t>
            </a:r>
            <a:endParaRPr lang="el-GR" sz="20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27E998-99B3-0B8C-BC3E-04BBE7F2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08" y="837261"/>
            <a:ext cx="4761905" cy="155238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AA8DF8E-96E0-CAFB-084D-D082F419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91" y="2230263"/>
            <a:ext cx="4761905" cy="3790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6A54E-E45A-6659-76E9-8D31E0B4BE18}"/>
              </a:ext>
            </a:extLst>
          </p:cNvPr>
          <p:cNvSpPr txBox="1"/>
          <p:nvPr/>
        </p:nvSpPr>
        <p:spPr>
          <a:xfrm>
            <a:off x="5190413" y="1265249"/>
            <a:ext cx="6096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4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Η μη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φωσφορυλιωμένη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μορφή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ακέτυλο-CoA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δεσμεύει κιτρικό με μεγάλη συγγένεια και έτσι διατηρεί την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ενεργότητα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της ακόμη και σε πολύ χαμηλές συγκεντρώσεις κιτρικού. </a:t>
            </a: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Η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φωσφορυλίωση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των ρυθμιστικών θέσεων μειώνει τη συγγένεια του ενζύμου για το κιτρικό, με συνέπεια να απαιτούνται υψηλότερες συγκεντρώσεις κιτρικού για να επιτύχουν ενεργοποίηση της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καρβοξυλάσης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Η ανασταλτική δράση των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λιποακυλο-CoA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 όπως του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παλμιτοϋλο-CoA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 λειτουργεί με παρόμοιο, αλλά αντίθετο τρόπο.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7983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CD1D5-B56A-0803-DBE0-8ED94E0B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3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β-οξείδωση περιλαμβάνει μια επαναλαμβανόμενη αλληλουχία τεσσάρων αντιδράσεων</a:t>
            </a:r>
            <a:b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772079-C871-A151-D0DD-427173EC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777" y="897857"/>
            <a:ext cx="5809576" cy="55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2B3BE3-62F9-4689-A2FB-7B1A6FCA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7000" contrast="19000"/>
          </a:blip>
          <a:stretch>
            <a:fillRect/>
          </a:stretch>
        </p:blipFill>
        <p:spPr>
          <a:xfrm>
            <a:off x="172279" y="186804"/>
            <a:ext cx="4994822" cy="6426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71DE2-E858-A9DF-DC78-F40AE7E3C897}"/>
              </a:ext>
            </a:extLst>
          </p:cNvPr>
          <p:cNvSpPr txBox="1"/>
          <p:nvPr/>
        </p:nvSpPr>
        <p:spPr>
          <a:xfrm>
            <a:off x="5010994" y="2023216"/>
            <a:ext cx="72401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800" b="0" i="0" u="none" strike="noStrike" baseline="0" dirty="0">
              <a:latin typeface="Arial" panose="020B0604020202020204" pitchFamily="34" charset="0"/>
            </a:endParaRPr>
          </a:p>
          <a:p>
            <a:r>
              <a:rPr lang="el-GR" sz="2800" b="0" i="0" u="none" strike="noStrike" baseline="0" dirty="0">
                <a:latin typeface="Arial" panose="020B0604020202020204" pitchFamily="34" charset="0"/>
              </a:rPr>
              <a:t>Η πρώτη αντίδραση είναι μια αντίδραση οξείδωσης</a:t>
            </a:r>
            <a:r>
              <a:rPr lang="en-US" sz="2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2800" b="0" i="0" u="none" strike="noStrike" baseline="0" dirty="0">
                <a:latin typeface="Arial" panose="020B0604020202020204" pitchFamily="34" charset="0"/>
              </a:rPr>
              <a:t>και καταλύεται από μια </a:t>
            </a:r>
            <a:r>
              <a:rPr lang="el-GR" sz="2800" b="1" i="1" u="none" strike="noStrike" baseline="0" dirty="0" err="1">
                <a:latin typeface="Arial" panose="020B0604020202020204" pitchFamily="34" charset="0"/>
              </a:rPr>
              <a:t>αφυδρογονάση</a:t>
            </a:r>
            <a:r>
              <a:rPr lang="el-GR" sz="2800" b="1" i="1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2800" b="1" i="1" dirty="0" err="1">
                <a:latin typeface="Arial" panose="020B0604020202020204" pitchFamily="34" charset="0"/>
              </a:rPr>
              <a:t>λιπο</a:t>
            </a:r>
            <a:r>
              <a:rPr lang="el-GR" sz="2800" b="1" i="1" u="none" strike="noStrike" baseline="0" dirty="0" err="1">
                <a:latin typeface="Arial" panose="020B0604020202020204" pitchFamily="34" charset="0"/>
              </a:rPr>
              <a:t>ακυλο-CoA</a:t>
            </a:r>
            <a:endParaRPr lang="el-GR" sz="2800" b="1" i="1" u="none" strike="noStrike" baseline="0" dirty="0">
              <a:latin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</a:rPr>
              <a:t>R= </a:t>
            </a:r>
            <a:r>
              <a:rPr lang="el-GR" sz="2800" b="1" i="1" dirty="0">
                <a:latin typeface="Arial" panose="020B0604020202020204" pitchFamily="34" charset="0"/>
              </a:rPr>
              <a:t>υδρόφοβο μέρος του λιπαρού οξέος</a:t>
            </a:r>
            <a:endParaRPr lang="el-G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4A89D-7C28-A5E9-FC0B-D60425DB6049}"/>
              </a:ext>
            </a:extLst>
          </p:cNvPr>
          <p:cNvSpPr txBox="1"/>
          <p:nvPr/>
        </p:nvSpPr>
        <p:spPr>
          <a:xfrm>
            <a:off x="1591753" y="2185900"/>
            <a:ext cx="21558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i="1" dirty="0" err="1">
                <a:latin typeface="Arial" panose="020B0604020202020204" pitchFamily="34" charset="0"/>
              </a:rPr>
              <a:t>λιπο</a:t>
            </a:r>
            <a:r>
              <a:rPr lang="el-GR" sz="1800" b="1" i="1" u="none" strike="noStrike" baseline="0" dirty="0" err="1">
                <a:latin typeface="Arial" panose="020B0604020202020204" pitchFamily="34" charset="0"/>
              </a:rPr>
              <a:t>ακυλο-CoA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963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E796CB-7229-9167-92FB-507897B19B2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7000" contrast="11000"/>
          </a:blip>
          <a:stretch>
            <a:fillRect/>
          </a:stretch>
        </p:blipFill>
        <p:spPr>
          <a:xfrm>
            <a:off x="0" y="273867"/>
            <a:ext cx="4744016" cy="6310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FB3A-06B0-FF20-02EC-A862DCD1BCA7}"/>
              </a:ext>
            </a:extLst>
          </p:cNvPr>
          <p:cNvSpPr txBox="1"/>
          <p:nvPr/>
        </p:nvSpPr>
        <p:spPr>
          <a:xfrm>
            <a:off x="5328139" y="1810036"/>
            <a:ext cx="67513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800" b="0" i="0" u="none" strike="noStrike" baseline="0" dirty="0">
              <a:latin typeface="Arial" panose="020B0604020202020204" pitchFamily="34" charset="0"/>
            </a:endParaRPr>
          </a:p>
          <a:p>
            <a:r>
              <a:rPr lang="el-GR" sz="2800" b="0" i="0" u="none" strike="noStrike" baseline="0" dirty="0">
                <a:latin typeface="Arial" panose="020B0604020202020204" pitchFamily="34" charset="0"/>
              </a:rPr>
              <a:t>Η δεύτερη αντίδραση είναι μια αντίδραση ενυδάτωσης του διπλού δεσμού μεταξύ </a:t>
            </a:r>
            <a:r>
              <a:rPr lang="el-GR" sz="2800" b="0" i="0" u="none" strike="noStrike" baseline="0" dirty="0" err="1">
                <a:latin typeface="Arial" panose="020B0604020202020204" pitchFamily="34" charset="0"/>
              </a:rPr>
              <a:t>C</a:t>
            </a:r>
            <a:r>
              <a:rPr lang="el-GR" sz="2800" dirty="0" err="1">
                <a:latin typeface="Arial" panose="020B0604020202020204" pitchFamily="34" charset="0"/>
              </a:rPr>
              <a:t>α</a:t>
            </a:r>
            <a:r>
              <a:rPr lang="el-GR" sz="2800" b="0" i="0" u="none" strike="noStrike" baseline="0" dirty="0">
                <a:latin typeface="Arial" panose="020B0604020202020204" pitchFamily="34" charset="0"/>
              </a:rPr>
              <a:t> και </a:t>
            </a:r>
            <a:r>
              <a:rPr lang="el-GR" sz="2800" b="0" i="0" u="none" strike="noStrike" baseline="0" dirty="0" err="1">
                <a:latin typeface="Arial" panose="020B0604020202020204" pitchFamily="34" charset="0"/>
              </a:rPr>
              <a:t>C</a:t>
            </a:r>
            <a:r>
              <a:rPr lang="el-GR" sz="2800" dirty="0" err="1">
                <a:latin typeface="Arial" panose="020B0604020202020204" pitchFamily="34" charset="0"/>
              </a:rPr>
              <a:t>β</a:t>
            </a:r>
            <a:r>
              <a:rPr lang="el-GR" sz="2800" b="0" i="0" u="none" strike="noStrike" baseline="0" dirty="0">
                <a:latin typeface="Arial" panose="020B0604020202020204" pitchFamily="34" charset="0"/>
              </a:rPr>
              <a:t> από την </a:t>
            </a:r>
            <a:r>
              <a:rPr lang="el-GR" sz="2800" b="1" i="1" u="none" strike="noStrike" baseline="0" dirty="0" err="1">
                <a:latin typeface="Arial" panose="020B0604020202020204" pitchFamily="34" charset="0"/>
              </a:rPr>
              <a:t>υδρατάση</a:t>
            </a:r>
            <a:r>
              <a:rPr lang="el-GR" sz="2800" b="1" i="1" u="none" strike="noStrike" baseline="0" dirty="0">
                <a:latin typeface="Arial" panose="020B0604020202020204" pitchFamily="34" charset="0"/>
              </a:rPr>
              <a:t> του </a:t>
            </a:r>
            <a:r>
              <a:rPr lang="el-GR" sz="2800" b="1" i="1" u="none" strike="noStrike" baseline="0" dirty="0" err="1">
                <a:latin typeface="Arial" panose="020B0604020202020204" pitchFamily="34" charset="0"/>
              </a:rPr>
              <a:t>ενοϋλο-CoA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6993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39F8E5-37E7-E4C5-43C4-5B7524C36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12000" contrast="14000"/>
          </a:blip>
          <a:srcRect t="3839"/>
          <a:stretch/>
        </p:blipFill>
        <p:spPr>
          <a:xfrm>
            <a:off x="184922" y="464234"/>
            <a:ext cx="4816444" cy="6176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AD3D77-ED90-737B-7186-C78DCBF27C2B}"/>
              </a:ext>
            </a:extLst>
          </p:cNvPr>
          <p:cNvSpPr txBox="1"/>
          <p:nvPr/>
        </p:nvSpPr>
        <p:spPr>
          <a:xfrm>
            <a:off x="4707988" y="1716417"/>
            <a:ext cx="74840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2800" b="1" i="0" u="none" strike="noStrike" baseline="0" dirty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τρίτη</a:t>
            </a:r>
            <a:r>
              <a:rPr lang="el-GR" sz="2800" b="1" i="0" u="none" strike="noStrike" baseline="0" dirty="0">
                <a:latin typeface="Arial" panose="020B0604020202020204" pitchFamily="34" charset="0"/>
              </a:rPr>
              <a:t> αντίδραση είναι η οξείδωση του υδροξυλίου του β-ατόμου άνθρακα του </a:t>
            </a:r>
          </a:p>
          <a:p>
            <a:r>
              <a:rPr lang="el-GR" sz="2800" b="1" i="0" u="none" strike="noStrike" baseline="0" dirty="0">
                <a:latin typeface="Arial" panose="020B0604020202020204" pitchFamily="34" charset="0"/>
              </a:rPr>
              <a:t>L-</a:t>
            </a:r>
            <a:r>
              <a:rPr lang="el-GR" sz="2800" b="1" i="0" u="none" strike="noStrike" baseline="0" dirty="0" err="1">
                <a:latin typeface="Arial" panose="020B0604020202020204" pitchFamily="34" charset="0"/>
              </a:rPr>
              <a:t>υδροξυακυλο</a:t>
            </a:r>
            <a:r>
              <a:rPr lang="el-GR" sz="2800" b="1" i="0" u="none" strike="noStrike" baseline="0" dirty="0">
                <a:latin typeface="Arial" panose="020B0604020202020204" pitchFamily="34" charset="0"/>
              </a:rPr>
              <a:t>-</a:t>
            </a:r>
            <a:r>
              <a:rPr lang="el-GR" sz="2800" b="1" i="0" u="none" strike="noStrike" baseline="0" dirty="0" err="1">
                <a:latin typeface="Arial" panose="020B0604020202020204" pitchFamily="34" charset="0"/>
              </a:rPr>
              <a:t>CoA</a:t>
            </a:r>
            <a:r>
              <a:rPr lang="el-GR" sz="2800" b="1" i="0" u="none" strike="noStrike" baseline="0" dirty="0">
                <a:latin typeface="Arial" panose="020B0604020202020204" pitchFamily="34" charset="0"/>
              </a:rPr>
              <a:t> σε κετόνη με ταυτόχρονη παραγωγή ενός μορίου NADH </a:t>
            </a:r>
          </a:p>
          <a:p>
            <a:r>
              <a:rPr lang="el-GR" sz="2800" b="1" i="0" u="none" strike="noStrike" baseline="0" dirty="0">
                <a:latin typeface="Arial" panose="020B0604020202020204" pitchFamily="34" charset="0"/>
              </a:rPr>
              <a:t>Καταλύεται από την </a:t>
            </a:r>
            <a:r>
              <a:rPr lang="el-GR" sz="2800" b="1" i="1" u="none" strike="noStrike" baseline="0" dirty="0" err="1">
                <a:latin typeface="Arial" panose="020B0604020202020204" pitchFamily="34" charset="0"/>
              </a:rPr>
              <a:t>αφυδρογονάση</a:t>
            </a:r>
            <a:r>
              <a:rPr lang="el-GR" sz="2800" b="1" i="1" u="none" strike="noStrike" baseline="0" dirty="0">
                <a:latin typeface="Arial" panose="020B0604020202020204" pitchFamily="34" charset="0"/>
              </a:rPr>
              <a:t> του </a:t>
            </a:r>
          </a:p>
          <a:p>
            <a:r>
              <a:rPr lang="el-GR" sz="2800" b="1" i="1" u="none" strike="noStrike" baseline="0" dirty="0">
                <a:latin typeface="Arial" panose="020B0604020202020204" pitchFamily="34" charset="0"/>
              </a:rPr>
              <a:t>L-3-υδροξυακυλο-CoA</a:t>
            </a:r>
            <a:r>
              <a:rPr lang="el-GR" sz="2800" b="1" i="0" u="none" strike="noStrike" baseline="0" dirty="0">
                <a:latin typeface="Arial" panose="020B0604020202020204" pitchFamily="34" charset="0"/>
              </a:rPr>
              <a:t>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95313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813A7D-263E-C6E6-1955-273E8172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3000" contrast="10000"/>
          </a:blip>
          <a:stretch>
            <a:fillRect/>
          </a:stretch>
        </p:blipFill>
        <p:spPr>
          <a:xfrm>
            <a:off x="26481" y="0"/>
            <a:ext cx="656822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8A3CDA-43BB-E4E2-1C72-D14E4B1A0FFD}"/>
              </a:ext>
            </a:extLst>
          </p:cNvPr>
          <p:cNvSpPr txBox="1"/>
          <p:nvPr/>
        </p:nvSpPr>
        <p:spPr>
          <a:xfrm>
            <a:off x="6489896" y="580281"/>
            <a:ext cx="59459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4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2400" b="1" dirty="0">
                <a:latin typeface="Arial" panose="020B0604020202020204" pitchFamily="34" charset="0"/>
              </a:rPr>
              <a:t>Η τέταρτη αντίδραση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είναι η διάσπαση του δεσμού ανάμεσα στους άνθρακες </a:t>
            </a:r>
          </a:p>
          <a:p>
            <a:r>
              <a:rPr lang="el-GR" sz="2400" b="1" dirty="0">
                <a:latin typeface="Arial" panose="020B0604020202020204" pitchFamily="34" charset="0"/>
              </a:rPr>
              <a:t>α και β του 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3-κετοακυλο-CoA από τη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θειόλη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ενός μορίου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CoA</a:t>
            </a:r>
            <a:endParaRPr lang="el-GR" sz="2400" b="1" i="0" u="none" strike="noStrike" baseline="0" dirty="0">
              <a:latin typeface="Arial" panose="020B0604020202020204" pitchFamily="34" charset="0"/>
            </a:endParaRPr>
          </a:p>
          <a:p>
            <a:endParaRPr lang="el-GR" sz="2400" b="1" dirty="0">
              <a:latin typeface="Arial" panose="020B0604020202020204" pitchFamily="34" charset="0"/>
            </a:endParaRPr>
          </a:p>
          <a:p>
            <a:r>
              <a:rPr lang="el-GR" sz="2400" b="1" dirty="0">
                <a:latin typeface="Arial" panose="020B0604020202020204" pitchFamily="34" charset="0"/>
              </a:rPr>
              <a:t>Τα προϊόντα είναι:</a:t>
            </a:r>
          </a:p>
          <a:p>
            <a:r>
              <a:rPr lang="el-GR" sz="2400" b="1" dirty="0">
                <a:latin typeface="Arial" panose="020B0604020202020204" pitchFamily="34" charset="0"/>
              </a:rPr>
              <a:t>ένα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ακέτυλο-CoA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και </a:t>
            </a:r>
          </a:p>
          <a:p>
            <a:r>
              <a:rPr lang="el-GR" sz="2400" b="1" i="0" u="none" strike="noStrike" baseline="0" dirty="0">
                <a:latin typeface="Arial" panose="020B0604020202020204" pitchFamily="34" charset="0"/>
              </a:rPr>
              <a:t>ένα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λιποάκυλο-CoA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μικρότερο κατά δύο άτομα άνθρακα</a:t>
            </a:r>
          </a:p>
          <a:p>
            <a:endParaRPr lang="el-GR" sz="24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2400" b="1" i="0" u="none" strike="noStrike" baseline="0" dirty="0">
                <a:latin typeface="Arial" panose="020B0604020202020204" pitchFamily="34" charset="0"/>
              </a:rPr>
              <a:t> Αυτή η </a:t>
            </a:r>
            <a:r>
              <a:rPr lang="el-GR" sz="2400" b="1" i="0" u="none" strike="noStrike" baseline="0" dirty="0" err="1">
                <a:latin typeface="Arial" panose="020B0604020202020204" pitchFamily="34" charset="0"/>
              </a:rPr>
              <a:t>θειολυτική</a:t>
            </a:r>
            <a:r>
              <a:rPr lang="el-GR" sz="2400" b="1" i="0" u="none" strike="noStrike" baseline="0" dirty="0">
                <a:latin typeface="Arial" panose="020B0604020202020204" pitchFamily="34" charset="0"/>
              </a:rPr>
              <a:t> διάσπαση καταλύεται από την </a:t>
            </a:r>
            <a:r>
              <a:rPr lang="el-GR" sz="2400" b="1" i="1" u="none" strike="noStrike" baseline="0" dirty="0">
                <a:latin typeface="Arial" panose="020B0604020202020204" pitchFamily="34" charset="0"/>
              </a:rPr>
              <a:t>β-</a:t>
            </a:r>
            <a:r>
              <a:rPr lang="el-GR" sz="2400" b="1" i="1" u="none" strike="noStrike" baseline="0" dirty="0" err="1">
                <a:latin typeface="Arial" panose="020B0604020202020204" pitchFamily="34" charset="0"/>
              </a:rPr>
              <a:t>κετοθειολάση</a:t>
            </a:r>
            <a:endParaRPr lang="el-GR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7531D-78D5-1895-3FC6-22E81D74363B}"/>
              </a:ext>
            </a:extLst>
          </p:cNvPr>
          <p:cNvSpPr txBox="1"/>
          <p:nvPr/>
        </p:nvSpPr>
        <p:spPr>
          <a:xfrm>
            <a:off x="818322" y="5606534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λιποάκυλο-CoA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E0CD3-56A9-38F2-6188-A4A71AB944C7}"/>
              </a:ext>
            </a:extLst>
          </p:cNvPr>
          <p:cNvSpPr txBox="1"/>
          <p:nvPr/>
        </p:nvSpPr>
        <p:spPr>
          <a:xfrm>
            <a:off x="2515772" y="1000672"/>
            <a:ext cx="33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 panose="020B0604020202020204" pitchFamily="34" charset="0"/>
              </a:rPr>
              <a:t>β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99D3D-6AA4-E025-F9B0-C3D355EF8D3E}"/>
              </a:ext>
            </a:extLst>
          </p:cNvPr>
          <p:cNvSpPr txBox="1"/>
          <p:nvPr/>
        </p:nvSpPr>
        <p:spPr>
          <a:xfrm>
            <a:off x="3082611" y="801938"/>
            <a:ext cx="110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 panose="020B0604020202020204" pitchFamily="34" charset="0"/>
              </a:rPr>
              <a:t>α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0B4FB-4CAE-67DE-23C6-DCB90DB1E007}"/>
              </a:ext>
            </a:extLst>
          </p:cNvPr>
          <p:cNvSpPr txBox="1"/>
          <p:nvPr/>
        </p:nvSpPr>
        <p:spPr>
          <a:xfrm>
            <a:off x="3976895" y="4921906"/>
            <a:ext cx="6260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 panose="020B0604020202020204" pitchFamily="34" charset="0"/>
              </a:rPr>
              <a:t>α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32CA9A-63C9-282C-4A96-C42989B2983F}"/>
              </a:ext>
            </a:extLst>
          </p:cNvPr>
          <p:cNvSpPr txBox="1"/>
          <p:nvPr/>
        </p:nvSpPr>
        <p:spPr>
          <a:xfrm>
            <a:off x="1416145" y="4881011"/>
            <a:ext cx="33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 panose="020B0604020202020204" pitchFamily="34" charset="0"/>
              </a:rPr>
              <a:t>β</a:t>
            </a:r>
            <a:endParaRPr lang="el-GR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CD240F5-F889-3FC2-308E-BECE38F065D4}"/>
              </a:ext>
            </a:extLst>
          </p:cNvPr>
          <p:cNvSpPr/>
          <p:nvPr/>
        </p:nvSpPr>
        <p:spPr>
          <a:xfrm>
            <a:off x="2875722" y="42204"/>
            <a:ext cx="2826383" cy="19360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EDD26BF3-5F87-0B5A-82C9-A36AECD3BBAE}"/>
              </a:ext>
            </a:extLst>
          </p:cNvPr>
          <p:cNvSpPr/>
          <p:nvPr/>
        </p:nvSpPr>
        <p:spPr>
          <a:xfrm>
            <a:off x="3604893" y="4133560"/>
            <a:ext cx="2826383" cy="19360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08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EB6CD4-5EF0-9203-B58F-449F0433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26" y="1020415"/>
            <a:ext cx="4467034" cy="5382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611DA2-BD71-C9F5-12D2-AAC2C3464C21}"/>
              </a:ext>
            </a:extLst>
          </p:cNvPr>
          <p:cNvSpPr txBox="1"/>
          <p:nvPr/>
        </p:nvSpPr>
        <p:spPr>
          <a:xfrm>
            <a:off x="4002155" y="2032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Σύνθεση λιπαρών οξέων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B5D88-DB79-4A0C-E0AF-69E086CB2CFF}"/>
              </a:ext>
            </a:extLst>
          </p:cNvPr>
          <p:cNvSpPr txBox="1"/>
          <p:nvPr/>
        </p:nvSpPr>
        <p:spPr>
          <a:xfrm>
            <a:off x="5605670" y="1198545"/>
            <a:ext cx="6440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Όταν υπάρχει περίσσεια γλυκόζης και αμινοξέων το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ακέτυλο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έχει πολύ υψηλή συγκέντρωση και  χρησιμοποιείται για τη σύνθεση λιπαρών οξέων, τα οποία στη συνέχεια μετατρέπονται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τριακυλογλυκερόλες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5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B3A724-5727-D9BC-4815-33A323D830E1}"/>
              </a:ext>
            </a:extLst>
          </p:cNvPr>
          <p:cNvSpPr txBox="1"/>
          <p:nvPr/>
        </p:nvSpPr>
        <p:spPr>
          <a:xfrm>
            <a:off x="304802" y="0"/>
            <a:ext cx="1188719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4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2400" b="1" i="0" u="none" strike="noStrike" baseline="0" dirty="0">
                <a:latin typeface="Arial" panose="020B0604020202020204" pitchFamily="34" charset="0"/>
              </a:rPr>
              <a:t>Τα λιπαρά οξέα συντίθενται από μια σειρά αντιδράσεων που ακολουθεί διαφορετική στρατηγική σε σχέση με την αντίστοιχη διαδικασία αποικοδόμησής τους:</a:t>
            </a:r>
          </a:p>
          <a:p>
            <a:endParaRPr lang="el-GR" sz="24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1.Τα ενδιάμεσα προϊόντα της σύνθεσης λιπαρών οξέων συνδέονται ομοιοπολικά με τις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θειόλες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ειδικών πρωτεϊνών, των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ακυλοφόρων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πρωτεϊνών (</a:t>
            </a:r>
            <a:r>
              <a:rPr lang="en-GB" sz="1800" b="1" i="0" u="none" strike="noStrike" baseline="0" dirty="0" err="1">
                <a:latin typeface="Arial" panose="020B0604020202020204" pitchFamily="34" charset="0"/>
              </a:rPr>
              <a:t>acylcarrier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proteins</a:t>
            </a:r>
            <a:r>
              <a:rPr lang="el-GR" b="1" dirty="0">
                <a:latin typeface="Arial" panose="020B0604020202020204" pitchFamily="34" charset="0"/>
              </a:rPr>
              <a:t>: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ACP).</a:t>
            </a:r>
            <a:r>
              <a:rPr lang="el-GR" b="1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Αντίθετα, τα ενδιάμεσα προϊόντα της αποικοδόμησής τους δεσμεύονται στην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θειόλη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του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CoA (H-S-CoA)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.</a:t>
            </a:r>
            <a:endParaRPr lang="en-US" sz="1800" b="1" i="0" u="none" strike="noStrike" baseline="0" dirty="0">
              <a:latin typeface="Arial" panose="020B0604020202020204" pitchFamily="34" charset="0"/>
            </a:endParaRP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2.Η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σύνθεση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των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λιπαρών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οξέων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πραγματοποιείται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στο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κυτταρό</a:t>
            </a:r>
            <a:r>
              <a:rPr lang="el-GR" b="1" dirty="0">
                <a:latin typeface="Arial" panose="020B0604020202020204" pitchFamily="34" charset="0"/>
              </a:rPr>
              <a:t>πλασμα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,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ενώ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η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αποικοδόμησή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τους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στα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μιτοχόνδρια.</a:t>
            </a:r>
            <a:endParaRPr lang="en-US" sz="1800" b="1" i="0" u="none" strike="noStrike" baseline="0" dirty="0">
              <a:latin typeface="Arial" panose="020B0604020202020204" pitchFamily="34" charset="0"/>
            </a:endParaRP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3.Στα ζωικά κύτταρα, τα ένζυμα σύνθεσης των λιπαρών οξέων ανήκουν σε ένα μόνο πολυπεπτίδιο μεγάλου μήκους, τη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συνθάση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των λιπαρών οξέων, ενώ τα ένζυμα αποικοδόμησης είναι ανεξάρτητες πρωτεΐνες.</a:t>
            </a:r>
            <a:endParaRPr lang="en-US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(Τα φυτικά και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βακτηριακά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κύτταρα χρησιμοποιούν διαφορετικά ένζυμα για τις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βιοσυνθετικές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αντιδράσεις).</a:t>
            </a:r>
            <a:endParaRPr lang="en-US" sz="1800" b="1" i="0" u="none" strike="noStrike" baseline="0" dirty="0">
              <a:latin typeface="Arial" panose="020B0604020202020204" pitchFamily="34" charset="0"/>
            </a:endParaRPr>
          </a:p>
          <a:p>
            <a:endParaRPr lang="el-GR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l-GR" sz="1800" b="1" i="0" u="none" strike="noStrike" baseline="0" dirty="0">
                <a:latin typeface="Arial" panose="020B0604020202020204" pitchFamily="34" charset="0"/>
              </a:rPr>
              <a:t>4.Το συνένζυμο που συμμετέχει στις </a:t>
            </a:r>
            <a:r>
              <a:rPr lang="el-GR" sz="1800" b="1" i="0" u="none" strike="noStrike" baseline="0" dirty="0" err="1">
                <a:latin typeface="Arial" panose="020B0604020202020204" pitchFamily="34" charset="0"/>
              </a:rPr>
              <a:t>οξειδοαναγωγικές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αντιδράσεις σύνθεσης των λιπαρών οξέων είναι το 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NAD</a:t>
            </a:r>
            <a:r>
              <a:rPr lang="en-US" b="1" dirty="0">
                <a:latin typeface="Arial" panose="020B0604020202020204" pitchFamily="34" charset="0"/>
              </a:rPr>
              <a:t>P</a:t>
            </a:r>
            <a:r>
              <a:rPr lang="en-US" b="1" baseline="30000" dirty="0">
                <a:latin typeface="Arial" panose="020B0604020202020204" pitchFamily="34" charset="0"/>
              </a:rPr>
              <a:t>+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/NADPH,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ενώ η αποικοδόμηση χρησιμοποιεί το 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NAD</a:t>
            </a:r>
            <a:r>
              <a:rPr lang="el-GR" sz="1800" b="1" i="0" u="none" strike="noStrike" baseline="30000" dirty="0">
                <a:latin typeface="Arial" panose="020B0604020202020204" pitchFamily="34" charset="0"/>
              </a:rPr>
              <a:t>+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/NADH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 και 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FAD/FADH</a:t>
            </a:r>
            <a:r>
              <a:rPr lang="en-GB" sz="1050" b="1" i="0" u="none" strike="noStrike" baseline="0" dirty="0">
                <a:latin typeface="Arial" panose="020B0604020202020204" pitchFamily="34" charset="0"/>
              </a:rPr>
              <a:t>2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9814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1090</Words>
  <Application>Microsoft Office PowerPoint</Application>
  <PresentationFormat>Ευρεία οθόνη</PresentationFormat>
  <Paragraphs>117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Θέμα του Office</vt:lpstr>
      <vt:lpstr>Η β-οξείδωση και η σύνθεση λιπαρών οξέων</vt:lpstr>
      <vt:lpstr>Πλήρης οξείδωση των λιπαρών οξέων σε CΟ2 και Η2Ο</vt:lpstr>
      <vt:lpstr>Η β-οξείδωση περιλαμβάνει μια επαναλαμβανόμενη αλληλουχία τεσσάρων αντιδράσεων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β-οξείδωση περιλαμβάνει μια επαναλαμβανόμενη αλληλουχία τεσσάρων αντιδράσεων</dc:title>
  <dc:creator>Makis Zoidakis</dc:creator>
  <cp:lastModifiedBy>Makis Zoidakis</cp:lastModifiedBy>
  <cp:revision>5</cp:revision>
  <dcterms:created xsi:type="dcterms:W3CDTF">2023-04-26T01:31:05Z</dcterms:created>
  <dcterms:modified xsi:type="dcterms:W3CDTF">2024-05-18T06:18:44Z</dcterms:modified>
</cp:coreProperties>
</file>