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Default Extension="doc" ContentType="application/msword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8"/>
  </p:notesMasterIdLst>
  <p:sldIdLst>
    <p:sldId id="256" r:id="rId2"/>
    <p:sldId id="442" r:id="rId3"/>
    <p:sldId id="443" r:id="rId4"/>
    <p:sldId id="444" r:id="rId5"/>
    <p:sldId id="447" r:id="rId6"/>
    <p:sldId id="448" r:id="rId7"/>
    <p:sldId id="449" r:id="rId8"/>
    <p:sldId id="453" r:id="rId9"/>
    <p:sldId id="454" r:id="rId10"/>
    <p:sldId id="455" r:id="rId11"/>
    <p:sldId id="456" r:id="rId12"/>
    <p:sldId id="462" r:id="rId13"/>
    <p:sldId id="467" r:id="rId14"/>
    <p:sldId id="457" r:id="rId15"/>
    <p:sldId id="458" r:id="rId16"/>
    <p:sldId id="468" r:id="rId17"/>
    <p:sldId id="459" r:id="rId18"/>
    <p:sldId id="460" r:id="rId19"/>
    <p:sldId id="461" r:id="rId20"/>
    <p:sldId id="466" r:id="rId21"/>
    <p:sldId id="463" r:id="rId22"/>
    <p:sldId id="377" r:id="rId23"/>
    <p:sldId id="378" r:id="rId24"/>
    <p:sldId id="379" r:id="rId25"/>
    <p:sldId id="427" r:id="rId26"/>
    <p:sldId id="382" r:id="rId27"/>
    <p:sldId id="388" r:id="rId28"/>
    <p:sldId id="389" r:id="rId29"/>
    <p:sldId id="390" r:id="rId30"/>
    <p:sldId id="391" r:id="rId31"/>
    <p:sldId id="416" r:id="rId32"/>
    <p:sldId id="384" r:id="rId33"/>
    <p:sldId id="418" r:id="rId34"/>
    <p:sldId id="385" r:id="rId35"/>
    <p:sldId id="419" r:id="rId36"/>
    <p:sldId id="420" r:id="rId37"/>
    <p:sldId id="421" r:id="rId38"/>
    <p:sldId id="387" r:id="rId39"/>
    <p:sldId id="396" r:id="rId40"/>
    <p:sldId id="464" r:id="rId41"/>
    <p:sldId id="428" r:id="rId42"/>
    <p:sldId id="406" r:id="rId43"/>
    <p:sldId id="407" r:id="rId44"/>
    <p:sldId id="408" r:id="rId45"/>
    <p:sldId id="429" r:id="rId46"/>
    <p:sldId id="430" r:id="rId47"/>
    <p:sldId id="431" r:id="rId48"/>
    <p:sldId id="432" r:id="rId49"/>
    <p:sldId id="433" r:id="rId50"/>
    <p:sldId id="434" r:id="rId51"/>
    <p:sldId id="435" r:id="rId52"/>
    <p:sldId id="436" r:id="rId53"/>
    <p:sldId id="437" r:id="rId54"/>
    <p:sldId id="438" r:id="rId55"/>
    <p:sldId id="439" r:id="rId56"/>
    <p:sldId id="440" r:id="rId57"/>
    <p:sldId id="441" r:id="rId58"/>
    <p:sldId id="409" r:id="rId59"/>
    <p:sldId id="417" r:id="rId60"/>
    <p:sldId id="410" r:id="rId61"/>
    <p:sldId id="411" r:id="rId62"/>
    <p:sldId id="412" r:id="rId63"/>
    <p:sldId id="413" r:id="rId64"/>
    <p:sldId id="414" r:id="rId65"/>
    <p:sldId id="415" r:id="rId66"/>
    <p:sldId id="299" r:id="rId67"/>
  </p:sldIdLst>
  <p:sldSz cx="9144000" cy="6858000" type="screen4x3"/>
  <p:notesSz cx="6858000" cy="9144000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FFFCC"/>
    <a:srgbClr val="DDD9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39" autoAdjust="0"/>
    <p:restoredTop sz="94660"/>
  </p:normalViewPr>
  <p:slideViewPr>
    <p:cSldViewPr>
      <p:cViewPr>
        <p:scale>
          <a:sx n="60" d="100"/>
          <a:sy n="60" d="100"/>
        </p:scale>
        <p:origin x="-888" y="-2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wmf"/><Relationship Id="rId1" Type="http://schemas.openxmlformats.org/officeDocument/2006/relationships/image" Target="../media/image124.w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wmf"/><Relationship Id="rId1" Type="http://schemas.openxmlformats.org/officeDocument/2006/relationships/image" Target="../media/image12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0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2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2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2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0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emf"/><Relationship Id="rId1" Type="http://schemas.openxmlformats.org/officeDocument/2006/relationships/image" Target="../media/image10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3734F2-9233-4079-8C81-250BE71B7477}" type="datetimeFigureOut">
              <a:rPr lang="el-GR" smtClean="0"/>
              <a:pPr/>
              <a:t>21/6/2018</a:t>
            </a:fld>
            <a:endParaRPr lang="el-G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l-G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78887C-339F-43E1-9C01-8D91A738B9F0}" type="slidenum">
              <a:rPr lang="el-GR" smtClean="0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7742920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l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32615A-AA52-4F14-BD23-92182ADEBE95}" type="slidenum">
              <a:rPr lang="el-GR" smtClean="0"/>
              <a:pPr/>
              <a:t>30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7589962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l-G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C058B-939A-464A-A275-367991390792}" type="datetimeFigureOut">
              <a:rPr lang="el-GR" smtClean="0"/>
              <a:pPr/>
              <a:t>21/6/2018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6ADF4-9C77-40DF-8614-2EA7AA20DA60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C058B-939A-464A-A275-367991390792}" type="datetimeFigureOut">
              <a:rPr lang="el-GR" smtClean="0"/>
              <a:pPr/>
              <a:t>21/6/2018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6ADF4-9C77-40DF-8614-2EA7AA20DA60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C058B-939A-464A-A275-367991390792}" type="datetimeFigureOut">
              <a:rPr lang="el-GR" smtClean="0"/>
              <a:pPr/>
              <a:t>21/6/2018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6ADF4-9C77-40DF-8614-2EA7AA20DA60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C058B-939A-464A-A275-367991390792}" type="datetimeFigureOut">
              <a:rPr lang="el-GR" smtClean="0"/>
              <a:pPr/>
              <a:t>21/6/2018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6ADF4-9C77-40DF-8614-2EA7AA20DA60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C058B-939A-464A-A275-367991390792}" type="datetimeFigureOut">
              <a:rPr lang="el-GR" smtClean="0"/>
              <a:pPr/>
              <a:t>21/6/2018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6ADF4-9C77-40DF-8614-2EA7AA20DA60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C058B-939A-464A-A275-367991390792}" type="datetimeFigureOut">
              <a:rPr lang="el-GR" smtClean="0"/>
              <a:pPr/>
              <a:t>21/6/2018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6ADF4-9C77-40DF-8614-2EA7AA20DA60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C058B-939A-464A-A275-367991390792}" type="datetimeFigureOut">
              <a:rPr lang="el-GR" smtClean="0"/>
              <a:pPr/>
              <a:t>21/6/2018</a:t>
            </a:fld>
            <a:endParaRPr lang="el-G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6ADF4-9C77-40DF-8614-2EA7AA20DA60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C058B-939A-464A-A275-367991390792}" type="datetimeFigureOut">
              <a:rPr lang="el-GR" smtClean="0"/>
              <a:pPr/>
              <a:t>21/6/2018</a:t>
            </a:fld>
            <a:endParaRPr lang="el-G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6ADF4-9C77-40DF-8614-2EA7AA20DA60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C058B-939A-464A-A275-367991390792}" type="datetimeFigureOut">
              <a:rPr lang="el-GR" smtClean="0"/>
              <a:pPr/>
              <a:t>21/6/2018</a:t>
            </a:fld>
            <a:endParaRPr lang="el-G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6ADF4-9C77-40DF-8614-2EA7AA20DA60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C058B-939A-464A-A275-367991390792}" type="datetimeFigureOut">
              <a:rPr lang="el-GR" smtClean="0"/>
              <a:pPr/>
              <a:t>21/6/2018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6ADF4-9C77-40DF-8614-2EA7AA20DA60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l-G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C058B-939A-464A-A275-367991390792}" type="datetimeFigureOut">
              <a:rPr lang="el-GR" smtClean="0"/>
              <a:pPr/>
              <a:t>21/6/2018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6ADF4-9C77-40DF-8614-2EA7AA20DA60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E6DCAC"/>
            </a:gs>
            <a:gs pos="12000">
              <a:srgbClr val="E6D78A"/>
            </a:gs>
            <a:gs pos="30000">
              <a:srgbClr val="C7AC4C"/>
            </a:gs>
            <a:gs pos="45000">
              <a:srgbClr val="E6D78A"/>
            </a:gs>
            <a:gs pos="77000">
              <a:srgbClr val="C7AC4C"/>
            </a:gs>
            <a:gs pos="100000">
              <a:srgbClr val="E6DCAC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5C058B-939A-464A-A275-367991390792}" type="datetimeFigureOut">
              <a:rPr lang="el-GR" smtClean="0"/>
              <a:pPr/>
              <a:t>21/6/2018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A6ADF4-9C77-40DF-8614-2EA7AA20DA60}" type="slidenum">
              <a:rPr lang="el-GR" smtClean="0"/>
              <a:pPr/>
              <a:t>‹#›</a:t>
            </a:fld>
            <a:endParaRPr 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gif"/><Relationship Id="rId2" Type="http://schemas.openxmlformats.org/officeDocument/2006/relationships/image" Target="../media/image43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png"/><Relationship Id="rId4" Type="http://schemas.openxmlformats.org/officeDocument/2006/relationships/image" Target="../media/image45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5.jpeg"/><Relationship Id="rId4" Type="http://schemas.openxmlformats.org/officeDocument/2006/relationships/image" Target="../media/image5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9.png"/><Relationship Id="rId4" Type="http://schemas.openxmlformats.org/officeDocument/2006/relationships/image" Target="../media/image5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gif"/><Relationship Id="rId4" Type="http://schemas.openxmlformats.org/officeDocument/2006/relationships/image" Target="../media/image5.gi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6.png"/><Relationship Id="rId5" Type="http://schemas.openxmlformats.org/officeDocument/2006/relationships/image" Target="../media/image65.emf"/><Relationship Id="rId4" Type="http://schemas.openxmlformats.org/officeDocument/2006/relationships/oleObject" Target="../embeddings/Microsoft_Word_97_-_2003_Document1.doc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68.jpeg"/><Relationship Id="rId5" Type="http://schemas.openxmlformats.org/officeDocument/2006/relationships/image" Target="../media/image67.emf"/><Relationship Id="rId4" Type="http://schemas.openxmlformats.org/officeDocument/2006/relationships/oleObject" Target="../embeddings/Microsoft_Word_97_-_2003_Document2.doc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71.wmf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gif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6.jpeg"/><Relationship Id="rId4" Type="http://schemas.openxmlformats.org/officeDocument/2006/relationships/image" Target="../media/image7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81.jpeg"/><Relationship Id="rId4" Type="http://schemas.openxmlformats.org/officeDocument/2006/relationships/image" Target="../media/image80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8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7" Type="http://schemas.openxmlformats.org/officeDocument/2006/relationships/image" Target="../media/image90.pn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9.jpeg"/><Relationship Id="rId5" Type="http://schemas.openxmlformats.org/officeDocument/2006/relationships/image" Target="../media/image88.jpeg"/><Relationship Id="rId4" Type="http://schemas.openxmlformats.org/officeDocument/2006/relationships/image" Target="../media/image87.jpe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92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6.jpeg"/><Relationship Id="rId4" Type="http://schemas.openxmlformats.org/officeDocument/2006/relationships/image" Target="../media/image95.jpe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7" Type="http://schemas.openxmlformats.org/officeDocument/2006/relationships/image" Target="../media/image104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103.jpeg"/><Relationship Id="rId5" Type="http://schemas.openxmlformats.org/officeDocument/2006/relationships/image" Target="../media/image102.emf"/><Relationship Id="rId4" Type="http://schemas.openxmlformats.org/officeDocument/2006/relationships/oleObject" Target="../embeddings/Microsoft_Word_97_-_2003_Document3.doc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eg"/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9.jpeg"/><Relationship Id="rId5" Type="http://schemas.openxmlformats.org/officeDocument/2006/relationships/image" Target="../media/image108.png"/><Relationship Id="rId4" Type="http://schemas.openxmlformats.org/officeDocument/2006/relationships/image" Target="../media/image107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110.wmf"/><Relationship Id="rId4" Type="http://schemas.openxmlformats.org/officeDocument/2006/relationships/oleObject" Target="../embeddings/Microsoft_Word_97_-_2003_Document4.doc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1.emf"/><Relationship Id="rId3" Type="http://schemas.openxmlformats.org/officeDocument/2006/relationships/oleObject" Target="../embeddings/oleObject9.bin"/><Relationship Id="rId7" Type="http://schemas.openxmlformats.org/officeDocument/2006/relationships/oleObject" Target="../embeddings/Microsoft_Word_97_-_2003_Document6.doc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10.bin"/><Relationship Id="rId5" Type="http://schemas.openxmlformats.org/officeDocument/2006/relationships/image" Target="../media/image102.emf"/><Relationship Id="rId4" Type="http://schemas.openxmlformats.org/officeDocument/2006/relationships/oleObject" Target="../embeddings/Microsoft_Word_97_-_2003_Document5.doc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image" Target="../media/image112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7.png"/><Relationship Id="rId4" Type="http://schemas.openxmlformats.org/officeDocument/2006/relationships/image" Target="../media/image116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7" Type="http://schemas.openxmlformats.org/officeDocument/2006/relationships/image" Target="../media/image123.jpeg"/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2.jpeg"/><Relationship Id="rId5" Type="http://schemas.openxmlformats.org/officeDocument/2006/relationships/image" Target="../media/image121.jpeg"/><Relationship Id="rId4" Type="http://schemas.openxmlformats.org/officeDocument/2006/relationships/image" Target="../media/image120.png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0.wmf"/><Relationship Id="rId3" Type="http://schemas.openxmlformats.org/officeDocument/2006/relationships/oleObject" Target="../embeddings/oleObject11.bin"/><Relationship Id="rId7" Type="http://schemas.openxmlformats.org/officeDocument/2006/relationships/oleObject" Target="../embeddings/Microsoft_Word_97_-_2003_Document8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12.bin"/><Relationship Id="rId5" Type="http://schemas.openxmlformats.org/officeDocument/2006/relationships/image" Target="../media/image124.wmf"/><Relationship Id="rId4" Type="http://schemas.openxmlformats.org/officeDocument/2006/relationships/oleObject" Target="../embeddings/Microsoft_Word_97_-_2003_Document7.doc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png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5.wmf"/><Relationship Id="rId3" Type="http://schemas.openxmlformats.org/officeDocument/2006/relationships/oleObject" Target="../embeddings/oleObject13.bin"/><Relationship Id="rId7" Type="http://schemas.openxmlformats.org/officeDocument/2006/relationships/oleObject" Target="../embeddings/Microsoft_Word_97_-_2003_Document10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14.bin"/><Relationship Id="rId5" Type="http://schemas.openxmlformats.org/officeDocument/2006/relationships/image" Target="../media/image124.wmf"/><Relationship Id="rId4" Type="http://schemas.openxmlformats.org/officeDocument/2006/relationships/oleObject" Target="../embeddings/Microsoft_Word_97_-_2003_Document9.doc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6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7.pn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png"/><Relationship Id="rId2" Type="http://schemas.openxmlformats.org/officeDocument/2006/relationships/image" Target="../media/image1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0.pn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1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png"/><Relationship Id="rId2" Type="http://schemas.openxmlformats.org/officeDocument/2006/relationships/image" Target="../media/image13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188640"/>
            <a:ext cx="91440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l-GR" sz="28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 pitchFamily="34" charset="0"/>
                <a:ea typeface="Calibri" pitchFamily="34" charset="0"/>
                <a:cs typeface="Courier New" pitchFamily="49" charset="0"/>
              </a:rPr>
              <a:t>Νησιωτική βιογεωγραφία: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l-GR" sz="2800" b="1" dirty="0" smtClean="0">
                <a:solidFill>
                  <a:srgbClr val="333333"/>
                </a:solidFill>
                <a:latin typeface="Calibri" pitchFamily="34" charset="0"/>
                <a:cs typeface="Courier New" pitchFamily="49" charset="0"/>
              </a:rPr>
              <a:t>περιβαλλοντική ετερογένεια και νησιωτικές βιοκοινότητες</a:t>
            </a:r>
            <a:endParaRPr kumimoji="0" lang="el-GR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520" y="5373216"/>
            <a:ext cx="4427984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dirty="0" smtClean="0"/>
              <a:t>Σπύρος Σφενδουράκης</a:t>
            </a:r>
          </a:p>
          <a:p>
            <a:r>
              <a:rPr lang="el-GR" sz="1400" dirty="0" smtClean="0"/>
              <a:t>Αναπληρωτής Καθηγητής Οικολογίας και Βιοποικιλότητας</a:t>
            </a:r>
          </a:p>
          <a:p>
            <a:r>
              <a:rPr lang="el-GR" sz="1400" dirty="0" smtClean="0"/>
              <a:t>Τμήμα Βιολογικών Επιστημών</a:t>
            </a:r>
          </a:p>
          <a:p>
            <a:r>
              <a:rPr lang="el-GR" sz="1400" dirty="0" smtClean="0"/>
              <a:t>Πανεπιστήμιο Κύπρου</a:t>
            </a:r>
            <a:endParaRPr lang="en-US" sz="1400" dirty="0" smtClean="0"/>
          </a:p>
          <a:p>
            <a:r>
              <a:rPr lang="en-US" sz="1400" smtClean="0"/>
              <a:t>sfendour@ucy.ac.cy</a:t>
            </a:r>
            <a:endParaRPr lang="el-GR" sz="1400" dirty="0"/>
          </a:p>
        </p:txBody>
      </p:sp>
      <p:pic>
        <p:nvPicPr>
          <p:cNvPr id="7" name="Picture 3" descr="G:\Images\Stouronisia06\DSC051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44075" y="3699030"/>
            <a:ext cx="1848205" cy="1386154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8" name="Picture 2" descr="G:\Images\Stouronisia06\DSC0507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3715" y="2276872"/>
            <a:ext cx="3711510" cy="2783632"/>
          </a:xfrm>
          <a:prstGeom prst="rect">
            <a:avLst/>
          </a:prstGeom>
          <a:noFill/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  <a:softEdge rad="127000"/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39264" y="0"/>
            <a:ext cx="4904736" cy="1232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2258418"/>
            <a:ext cx="5760640" cy="45995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0" y="0"/>
            <a:ext cx="399593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dirty="0" smtClean="0"/>
              <a:t>Ρεαλιστικότερες τιμές παραμέτρων</a:t>
            </a:r>
          </a:p>
          <a:p>
            <a:endParaRPr lang="el-GR" dirty="0" smtClean="0"/>
          </a:p>
          <a:p>
            <a:r>
              <a:rPr lang="el-GR" dirty="0" smtClean="0"/>
              <a:t>Κυρίως:</a:t>
            </a:r>
          </a:p>
          <a:p>
            <a:endParaRPr lang="el-GR" dirty="0" smtClean="0"/>
          </a:p>
          <a:p>
            <a:r>
              <a:rPr lang="el-GR" b="1" dirty="0" smtClean="0"/>
              <a:t>Τα είδη είναι ένα μείγμα γενικευμένων και εξειδικευμένων (δεν περιορίζονται όλα σε έναν τύπο ενδιαιτήματος)</a:t>
            </a:r>
            <a:endParaRPr lang="el-GR" b="1" dirty="0"/>
          </a:p>
        </p:txBody>
      </p:sp>
      <p:sp>
        <p:nvSpPr>
          <p:cNvPr id="5" name="TextBox 4"/>
          <p:cNvSpPr txBox="1"/>
          <p:nvPr/>
        </p:nvSpPr>
        <p:spPr>
          <a:xfrm>
            <a:off x="144016" y="4150821"/>
            <a:ext cx="2771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b="1" dirty="0" smtClean="0">
                <a:solidFill>
                  <a:srgbClr val="C00000"/>
                </a:solidFill>
              </a:rPr>
              <a:t>Ο πλούτος ειδών ποτέ δεν μειώνεται με την έκταση!</a:t>
            </a:r>
            <a:endParaRPr lang="el-GR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18167" y="0"/>
            <a:ext cx="3525833" cy="908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3824744"/>
            <a:ext cx="3851920" cy="3033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5616624" cy="3013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52868" y="3861048"/>
            <a:ext cx="4891132" cy="29969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0113" name="Picture 1" descr="F:\tzanoudakis\Aubrieta_deltoidea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00192" y="1628800"/>
            <a:ext cx="2496278" cy="1872208"/>
          </a:xfrm>
          <a:prstGeom prst="rect">
            <a:avLst/>
          </a:prstGeom>
          <a:noFill/>
        </p:spPr>
      </p:pic>
      <p:sp>
        <p:nvSpPr>
          <p:cNvPr id="7" name="Oval 6"/>
          <p:cNvSpPr/>
          <p:nvPr/>
        </p:nvSpPr>
        <p:spPr>
          <a:xfrm>
            <a:off x="7380312" y="4941168"/>
            <a:ext cx="864096" cy="43204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8" name="Oval 7"/>
          <p:cNvSpPr/>
          <p:nvPr/>
        </p:nvSpPr>
        <p:spPr>
          <a:xfrm>
            <a:off x="8138010" y="4956934"/>
            <a:ext cx="864096" cy="43204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9" name="Oval 8"/>
          <p:cNvSpPr/>
          <p:nvPr/>
        </p:nvSpPr>
        <p:spPr>
          <a:xfrm>
            <a:off x="3059832" y="188640"/>
            <a:ext cx="2304256" cy="79208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0" name="Oval 9"/>
          <p:cNvSpPr/>
          <p:nvPr/>
        </p:nvSpPr>
        <p:spPr>
          <a:xfrm>
            <a:off x="0" y="1628800"/>
            <a:ext cx="2771800" cy="108012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1" name="Oval 10"/>
          <p:cNvSpPr/>
          <p:nvPr/>
        </p:nvSpPr>
        <p:spPr>
          <a:xfrm>
            <a:off x="3419872" y="4196378"/>
            <a:ext cx="360040" cy="28803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2" name="Oval 11"/>
          <p:cNvSpPr/>
          <p:nvPr/>
        </p:nvSpPr>
        <p:spPr>
          <a:xfrm>
            <a:off x="3419872" y="6493812"/>
            <a:ext cx="360040" cy="31689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8032" y="116632"/>
            <a:ext cx="860444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2400" b="1" dirty="0" smtClean="0"/>
              <a:t>Τι είναι η περιβαλλοντική ετερογένεια;</a:t>
            </a:r>
          </a:p>
          <a:p>
            <a:endParaRPr lang="el-GR" dirty="0" smtClean="0"/>
          </a:p>
          <a:p>
            <a:r>
              <a:rPr lang="el-GR" sz="2000" b="1" dirty="0" smtClean="0"/>
              <a:t>Από τη σκοπιά των οργανισμών</a:t>
            </a:r>
          </a:p>
          <a:p>
            <a:r>
              <a:rPr lang="el-GR" sz="2000" dirty="0" smtClean="0"/>
              <a:t>Ποικιλότητα ενδιαιτημάτων </a:t>
            </a:r>
            <a:r>
              <a:rPr lang="en-US" sz="2000" dirty="0" smtClean="0"/>
              <a:t>(habitat diversity)</a:t>
            </a:r>
            <a:endParaRPr lang="el-GR" sz="2000" dirty="0" smtClean="0"/>
          </a:p>
          <a:p>
            <a:endParaRPr lang="el-GR" sz="2000" dirty="0" smtClean="0"/>
          </a:p>
          <a:p>
            <a:r>
              <a:rPr lang="el-GR" sz="2000" b="1" dirty="0" smtClean="0"/>
              <a:t>Από τη δική μας σκοπιά</a:t>
            </a:r>
          </a:p>
          <a:p>
            <a:r>
              <a:rPr lang="el-GR" sz="2000" dirty="0" smtClean="0"/>
              <a:t>Ποικιλότητα βιοτόπων</a:t>
            </a:r>
            <a:r>
              <a:rPr lang="en-US" sz="2000" dirty="0" smtClean="0"/>
              <a:t> (habitat diversity !!!</a:t>
            </a:r>
            <a:r>
              <a:rPr lang="el-GR" sz="2000" dirty="0" smtClean="0"/>
              <a:t>) </a:t>
            </a:r>
          </a:p>
          <a:p>
            <a:r>
              <a:rPr lang="el-GR" sz="2000" dirty="0" smtClean="0"/>
              <a:t>Ποικιλότητα </a:t>
            </a:r>
            <a:r>
              <a:rPr lang="el-GR" sz="2000" dirty="0" err="1" smtClean="0"/>
              <a:t>οικοτόπων</a:t>
            </a:r>
            <a:r>
              <a:rPr lang="el-GR" sz="2000" dirty="0" smtClean="0"/>
              <a:t> (</a:t>
            </a:r>
            <a:r>
              <a:rPr lang="en-US" sz="2000" dirty="0" smtClean="0"/>
              <a:t>habitat diversity !!!)</a:t>
            </a:r>
            <a:endParaRPr lang="el-GR" sz="2000" dirty="0" smtClean="0"/>
          </a:p>
          <a:p>
            <a:r>
              <a:rPr lang="el-GR" sz="2000" dirty="0" smtClean="0"/>
              <a:t>Ετερογένεια βιοτόπων (</a:t>
            </a:r>
            <a:r>
              <a:rPr lang="en-US" sz="2000" dirty="0" smtClean="0"/>
              <a:t>habitat heterogeneity)</a:t>
            </a:r>
            <a:endParaRPr lang="el-GR" sz="2000" dirty="0" smtClean="0"/>
          </a:p>
          <a:p>
            <a:endParaRPr lang="el-GR" dirty="0" smtClean="0"/>
          </a:p>
          <a:p>
            <a:r>
              <a:rPr lang="el-GR" sz="2000" i="1" dirty="0" smtClean="0"/>
              <a:t>Υπάρχει αντικειμενικό μέτρο;</a:t>
            </a:r>
          </a:p>
          <a:p>
            <a:r>
              <a:rPr lang="el-GR" sz="2000" i="1" dirty="0" smtClean="0"/>
              <a:t>Αντιλαμβάνονται όλοι οι οργανισμοί την ίδια ετερογένεια;</a:t>
            </a:r>
          </a:p>
          <a:p>
            <a:r>
              <a:rPr lang="el-GR" sz="2000" i="1" dirty="0" smtClean="0"/>
              <a:t>Μπορούμε να τυποποιήσουμε την ετερογένεια (π.χ., </a:t>
            </a:r>
            <a:r>
              <a:rPr lang="el-GR" sz="2000" i="1" dirty="0" err="1" smtClean="0"/>
              <a:t>οικότοποι</a:t>
            </a:r>
            <a:r>
              <a:rPr lang="el-GR" sz="2000" i="1" dirty="0" smtClean="0"/>
              <a:t> </a:t>
            </a:r>
            <a:r>
              <a:rPr lang="en-US" sz="2000" i="1" dirty="0" err="1" smtClean="0"/>
              <a:t>Natura</a:t>
            </a:r>
            <a:r>
              <a:rPr lang="en-US" sz="2000" i="1" dirty="0" smtClean="0"/>
              <a:t> 2000)</a:t>
            </a:r>
            <a:r>
              <a:rPr lang="el-GR" sz="2000" i="1" dirty="0" smtClean="0"/>
              <a:t>;</a:t>
            </a:r>
          </a:p>
          <a:p>
            <a:endParaRPr lang="el-GR" sz="2000" dirty="0"/>
          </a:p>
        </p:txBody>
      </p:sp>
      <p:pic>
        <p:nvPicPr>
          <p:cNvPr id="6" name="Picture 1" descr="G:\Images\stouronisia05\DSC0357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4373725"/>
            <a:ext cx="3312368" cy="24842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764704"/>
            <a:ext cx="9144000" cy="6001643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GB" sz="1600" b="1" dirty="0" smtClean="0"/>
              <a:t>A: </a:t>
            </a:r>
            <a:r>
              <a:rPr lang="el-GR" sz="1600" b="1" dirty="0" smtClean="0"/>
              <a:t>Υψόμετρο</a:t>
            </a:r>
            <a:endParaRPr lang="en-GB" sz="1600" b="1" dirty="0" smtClean="0"/>
          </a:p>
          <a:p>
            <a:r>
              <a:rPr lang="pt-BR" sz="1600" dirty="0" smtClean="0"/>
              <a:t>A1: 0–300 m, A2: 300–600 m, A3: 600–900 m</a:t>
            </a:r>
          </a:p>
          <a:p>
            <a:r>
              <a:rPr lang="en-GB" sz="1600" b="1" dirty="0" smtClean="0"/>
              <a:t>B: </a:t>
            </a:r>
            <a:r>
              <a:rPr lang="el-GR" sz="1600" b="1" dirty="0" smtClean="0"/>
              <a:t>Δενδρώδης ή θαμνώδης βλάστηση</a:t>
            </a:r>
            <a:r>
              <a:rPr lang="en-GB" sz="1600" b="1" dirty="0" smtClean="0"/>
              <a:t> (</a:t>
            </a:r>
            <a:r>
              <a:rPr lang="el-GR" sz="1600" b="1" dirty="0" err="1" smtClean="0"/>
              <a:t>μακία</a:t>
            </a:r>
            <a:r>
              <a:rPr lang="en-GB" sz="1600" b="1" dirty="0" smtClean="0"/>
              <a:t>)</a:t>
            </a:r>
          </a:p>
          <a:p>
            <a:r>
              <a:rPr lang="en-GB" sz="1600" dirty="0" smtClean="0"/>
              <a:t>B1: </a:t>
            </a:r>
            <a:r>
              <a:rPr lang="en-GB" sz="1600" i="1" dirty="0" err="1" smtClean="0"/>
              <a:t>Juniperus</a:t>
            </a:r>
            <a:r>
              <a:rPr lang="en-GB" sz="1600" i="1" dirty="0" smtClean="0"/>
              <a:t> </a:t>
            </a:r>
            <a:r>
              <a:rPr lang="en-GB" sz="1600" dirty="0" smtClean="0"/>
              <a:t>spp</a:t>
            </a:r>
            <a:r>
              <a:rPr lang="en-GB" sz="1600" i="1" dirty="0" smtClean="0"/>
              <a:t>., </a:t>
            </a:r>
            <a:r>
              <a:rPr lang="en-GB" sz="1600" dirty="0" smtClean="0"/>
              <a:t>B2:</a:t>
            </a:r>
            <a:r>
              <a:rPr lang="en-GB" sz="1600" i="1" dirty="0" smtClean="0"/>
              <a:t> </a:t>
            </a:r>
            <a:r>
              <a:rPr lang="en-GB" sz="1600" i="1" dirty="0" err="1" smtClean="0"/>
              <a:t>Pistacia</a:t>
            </a:r>
            <a:r>
              <a:rPr lang="en-GB" sz="1600" i="1" dirty="0" smtClean="0"/>
              <a:t> </a:t>
            </a:r>
            <a:r>
              <a:rPr lang="en-GB" sz="1600" dirty="0" smtClean="0"/>
              <a:t>spp., B3:</a:t>
            </a:r>
            <a:r>
              <a:rPr lang="en-GB" sz="1600" i="1" dirty="0" smtClean="0"/>
              <a:t> </a:t>
            </a:r>
            <a:r>
              <a:rPr lang="el-GR" sz="1600" dirty="0" smtClean="0"/>
              <a:t>αειθαλή</a:t>
            </a:r>
            <a:r>
              <a:rPr lang="el-GR" sz="1600" i="1" dirty="0" smtClean="0"/>
              <a:t> </a:t>
            </a:r>
            <a:r>
              <a:rPr lang="en-GB" sz="1600" i="1" dirty="0" err="1" smtClean="0"/>
              <a:t>Quercus</a:t>
            </a:r>
            <a:r>
              <a:rPr lang="en-GB" sz="1600" i="1" dirty="0" smtClean="0"/>
              <a:t> </a:t>
            </a:r>
            <a:r>
              <a:rPr lang="en-GB" sz="1600" dirty="0" smtClean="0"/>
              <a:t>spp</a:t>
            </a:r>
            <a:r>
              <a:rPr lang="en-GB" sz="1600" i="1" dirty="0" smtClean="0"/>
              <a:t>., </a:t>
            </a:r>
            <a:r>
              <a:rPr lang="en-GB" sz="1600" dirty="0" smtClean="0"/>
              <a:t>B4:</a:t>
            </a:r>
            <a:r>
              <a:rPr lang="en-GB" sz="1600" i="1" dirty="0" smtClean="0"/>
              <a:t> </a:t>
            </a:r>
            <a:r>
              <a:rPr lang="el-GR" sz="1600" dirty="0" smtClean="0"/>
              <a:t>πλατύφυλλα</a:t>
            </a:r>
            <a:r>
              <a:rPr lang="en-GB" sz="1600" i="1" dirty="0" smtClean="0"/>
              <a:t>, </a:t>
            </a:r>
            <a:r>
              <a:rPr lang="en-GB" sz="1600" dirty="0" smtClean="0"/>
              <a:t>B5:</a:t>
            </a:r>
            <a:r>
              <a:rPr lang="en-GB" sz="1600" i="1" dirty="0" smtClean="0"/>
              <a:t> </a:t>
            </a:r>
            <a:r>
              <a:rPr lang="el-GR" sz="1600" dirty="0" smtClean="0"/>
              <a:t>κωνοφόρα</a:t>
            </a:r>
            <a:r>
              <a:rPr lang="en-GB" sz="1600" i="1" dirty="0" smtClean="0"/>
              <a:t>, </a:t>
            </a:r>
            <a:r>
              <a:rPr lang="en-GB" sz="1600" dirty="0" smtClean="0"/>
              <a:t>B6:</a:t>
            </a:r>
            <a:r>
              <a:rPr lang="en-GB" sz="1600" i="1" dirty="0" smtClean="0"/>
              <a:t> Erica </a:t>
            </a:r>
            <a:r>
              <a:rPr lang="en-GB" sz="1600" dirty="0" smtClean="0"/>
              <a:t>spp</a:t>
            </a:r>
            <a:r>
              <a:rPr lang="en-GB" sz="1600" i="1" dirty="0" smtClean="0"/>
              <a:t>., </a:t>
            </a:r>
            <a:r>
              <a:rPr lang="en-GB" sz="1600" dirty="0" smtClean="0"/>
              <a:t>B7: </a:t>
            </a:r>
            <a:r>
              <a:rPr lang="en-GB" sz="1600" i="1" dirty="0" smtClean="0"/>
              <a:t>Arbutus </a:t>
            </a:r>
            <a:r>
              <a:rPr lang="en-GB" sz="1600" dirty="0" smtClean="0"/>
              <a:t>spp</a:t>
            </a:r>
            <a:r>
              <a:rPr lang="en-GB" sz="1600" i="1" dirty="0" smtClean="0"/>
              <a:t>., </a:t>
            </a:r>
            <a:r>
              <a:rPr lang="en-GB" sz="1600" dirty="0" smtClean="0"/>
              <a:t>B8:</a:t>
            </a:r>
            <a:r>
              <a:rPr lang="en-GB" sz="1600" i="1" dirty="0" smtClean="0"/>
              <a:t> </a:t>
            </a:r>
            <a:r>
              <a:rPr lang="el-GR" sz="1600" dirty="0" smtClean="0"/>
              <a:t>άλλα είδη</a:t>
            </a:r>
            <a:r>
              <a:rPr lang="en-GB" sz="1600" dirty="0" smtClean="0"/>
              <a:t> (</a:t>
            </a:r>
            <a:r>
              <a:rPr lang="en-GB" sz="1600" i="1" dirty="0" err="1" smtClean="0"/>
              <a:t>Ceratonia</a:t>
            </a:r>
            <a:r>
              <a:rPr lang="en-GB" sz="1600" i="1" dirty="0" smtClean="0"/>
              <a:t>, </a:t>
            </a:r>
            <a:r>
              <a:rPr lang="en-GB" sz="1600" i="1" dirty="0" err="1" smtClean="0"/>
              <a:t>Crataegus</a:t>
            </a:r>
            <a:r>
              <a:rPr lang="en-GB" sz="1600" i="1" dirty="0" smtClean="0"/>
              <a:t> </a:t>
            </a:r>
            <a:r>
              <a:rPr lang="el-GR" sz="1600" dirty="0" err="1" smtClean="0"/>
              <a:t>κ.λπ</a:t>
            </a:r>
            <a:r>
              <a:rPr lang="en-GB" sz="1600" i="1" dirty="0" smtClean="0"/>
              <a:t>.</a:t>
            </a:r>
            <a:r>
              <a:rPr lang="en-GB" sz="1600" dirty="0" smtClean="0"/>
              <a:t>)</a:t>
            </a:r>
          </a:p>
          <a:p>
            <a:r>
              <a:rPr lang="el-GR" sz="1600" b="1" dirty="0" smtClean="0"/>
              <a:t>Γ</a:t>
            </a:r>
            <a:r>
              <a:rPr lang="en-GB" sz="1600" b="1" dirty="0" smtClean="0"/>
              <a:t>: </a:t>
            </a:r>
            <a:r>
              <a:rPr lang="el-GR" sz="1600" b="1" dirty="0" smtClean="0"/>
              <a:t>Ποώδη φυτά και φρύγανα</a:t>
            </a:r>
            <a:endParaRPr lang="en-GB" sz="1600" b="1" dirty="0" smtClean="0"/>
          </a:p>
          <a:p>
            <a:r>
              <a:rPr lang="el-GR" sz="1600" dirty="0" smtClean="0"/>
              <a:t>Γ</a:t>
            </a:r>
            <a:r>
              <a:rPr lang="en-GB" sz="1600" dirty="0" smtClean="0"/>
              <a:t>1: </a:t>
            </a:r>
            <a:r>
              <a:rPr lang="en-GB" sz="1600" i="1" dirty="0" err="1" smtClean="0"/>
              <a:t>Sarcopoterium</a:t>
            </a:r>
            <a:r>
              <a:rPr lang="en-GB" sz="1600" i="1" dirty="0" smtClean="0"/>
              <a:t> </a:t>
            </a:r>
            <a:r>
              <a:rPr lang="en-GB" sz="1600" i="1" dirty="0" err="1" smtClean="0"/>
              <a:t>spinosum</a:t>
            </a:r>
            <a:r>
              <a:rPr lang="en-GB" sz="1600" i="1" dirty="0" smtClean="0"/>
              <a:t>, </a:t>
            </a:r>
            <a:r>
              <a:rPr lang="el-GR" sz="1600" dirty="0" smtClean="0"/>
              <a:t>Γ</a:t>
            </a:r>
            <a:r>
              <a:rPr lang="en-GB" sz="1600" dirty="0" smtClean="0"/>
              <a:t>2: </a:t>
            </a:r>
            <a:r>
              <a:rPr lang="en-GB" sz="1600" i="1" dirty="0" err="1" smtClean="0"/>
              <a:t>Cistus</a:t>
            </a:r>
            <a:r>
              <a:rPr lang="en-GB" sz="1600" i="1" dirty="0" smtClean="0"/>
              <a:t> </a:t>
            </a:r>
            <a:r>
              <a:rPr lang="en-GB" sz="1600" dirty="0" smtClean="0"/>
              <a:t>spp., </a:t>
            </a:r>
            <a:r>
              <a:rPr lang="el-GR" sz="1600" dirty="0" smtClean="0"/>
              <a:t>Γ</a:t>
            </a:r>
            <a:r>
              <a:rPr lang="en-GB" sz="1600" dirty="0" smtClean="0"/>
              <a:t>3: </a:t>
            </a:r>
            <a:r>
              <a:rPr lang="en-GB" sz="1600" i="1" dirty="0" err="1" smtClean="0"/>
              <a:t>Genista</a:t>
            </a:r>
            <a:r>
              <a:rPr lang="en-GB" sz="1600" i="1" dirty="0" smtClean="0"/>
              <a:t> </a:t>
            </a:r>
            <a:r>
              <a:rPr lang="en-GB" sz="1600" dirty="0" smtClean="0"/>
              <a:t>spp</a:t>
            </a:r>
            <a:r>
              <a:rPr lang="en-GB" sz="1600" i="1" dirty="0" smtClean="0"/>
              <a:t>., </a:t>
            </a:r>
            <a:r>
              <a:rPr lang="el-GR" sz="1600" dirty="0" smtClean="0"/>
              <a:t>Γ</a:t>
            </a:r>
            <a:r>
              <a:rPr lang="en-GB" sz="1600" dirty="0" smtClean="0"/>
              <a:t>4:</a:t>
            </a:r>
            <a:r>
              <a:rPr lang="en-GB" sz="1600" i="1" dirty="0" smtClean="0"/>
              <a:t> </a:t>
            </a:r>
            <a:r>
              <a:rPr lang="en-GB" sz="1600" i="1" dirty="0" err="1" smtClean="0"/>
              <a:t>Asphodelus</a:t>
            </a:r>
            <a:r>
              <a:rPr lang="en-GB" sz="1600" i="1" dirty="0" smtClean="0"/>
              <a:t> </a:t>
            </a:r>
            <a:r>
              <a:rPr lang="en-GB" sz="1600" i="1" dirty="0" err="1" smtClean="0"/>
              <a:t>aestivus</a:t>
            </a:r>
            <a:r>
              <a:rPr lang="en-GB" sz="1600" i="1" dirty="0" smtClean="0"/>
              <a:t>, </a:t>
            </a:r>
            <a:r>
              <a:rPr lang="el-GR" sz="1600" dirty="0" smtClean="0"/>
              <a:t>Γ</a:t>
            </a:r>
            <a:r>
              <a:rPr lang="en-GB" sz="1600" dirty="0" smtClean="0"/>
              <a:t>5: </a:t>
            </a:r>
            <a:r>
              <a:rPr lang="en-GB" sz="1600" dirty="0" err="1" smtClean="0"/>
              <a:t>Graminae</a:t>
            </a:r>
            <a:r>
              <a:rPr lang="en-GB" sz="1600" i="1" dirty="0" smtClean="0"/>
              <a:t>, </a:t>
            </a:r>
            <a:r>
              <a:rPr lang="el-GR" sz="1600" dirty="0" smtClean="0"/>
              <a:t>Γ</a:t>
            </a:r>
            <a:r>
              <a:rPr lang="en-GB" sz="1600" dirty="0" smtClean="0"/>
              <a:t>6: </a:t>
            </a:r>
            <a:r>
              <a:rPr lang="el-GR" sz="1600" dirty="0" smtClean="0"/>
              <a:t>άλλες πόες</a:t>
            </a:r>
            <a:r>
              <a:rPr lang="en-GB" sz="1600" dirty="0" smtClean="0"/>
              <a:t>, C7: </a:t>
            </a:r>
            <a:r>
              <a:rPr lang="el-GR" sz="1600" dirty="0" err="1" smtClean="0"/>
              <a:t>αλόφυτα</a:t>
            </a:r>
            <a:r>
              <a:rPr lang="en-GB" sz="1600" dirty="0" smtClean="0"/>
              <a:t>, C8:</a:t>
            </a:r>
            <a:r>
              <a:rPr lang="el-GR" sz="1600" dirty="0" smtClean="0"/>
              <a:t> </a:t>
            </a:r>
            <a:r>
              <a:rPr lang="el-GR" sz="1600" dirty="0" err="1" smtClean="0"/>
              <a:t>ελόφυτα</a:t>
            </a:r>
            <a:endParaRPr lang="en-GB" sz="1600" dirty="0" smtClean="0"/>
          </a:p>
          <a:p>
            <a:r>
              <a:rPr lang="el-GR" sz="1600" b="1" dirty="0" smtClean="0"/>
              <a:t>Δ</a:t>
            </a:r>
            <a:r>
              <a:rPr lang="en-GB" sz="1600" b="1" dirty="0" smtClean="0"/>
              <a:t>: </a:t>
            </a:r>
            <a:r>
              <a:rPr lang="el-GR" sz="1600" b="1" dirty="0" smtClean="0"/>
              <a:t>Καλλιέργειες</a:t>
            </a:r>
            <a:endParaRPr lang="en-GB" sz="1600" b="1" dirty="0" smtClean="0"/>
          </a:p>
          <a:p>
            <a:r>
              <a:rPr lang="el-GR" sz="1600" dirty="0" smtClean="0"/>
              <a:t>Δ</a:t>
            </a:r>
            <a:r>
              <a:rPr lang="en-GB" sz="1600" dirty="0" smtClean="0"/>
              <a:t>1: </a:t>
            </a:r>
            <a:r>
              <a:rPr lang="el-GR" sz="1600" dirty="0" smtClean="0"/>
              <a:t>ελαιώνες</a:t>
            </a:r>
            <a:r>
              <a:rPr lang="en-GB" sz="1600" dirty="0" smtClean="0"/>
              <a:t>, </a:t>
            </a:r>
            <a:r>
              <a:rPr lang="el-GR" sz="1600" dirty="0" smtClean="0"/>
              <a:t>Δ</a:t>
            </a:r>
            <a:r>
              <a:rPr lang="en-GB" sz="1600" dirty="0" smtClean="0"/>
              <a:t>2: </a:t>
            </a:r>
            <a:r>
              <a:rPr lang="el-GR" sz="1600" dirty="0" smtClean="0"/>
              <a:t>οπωροφόρα δένδρα</a:t>
            </a:r>
            <a:r>
              <a:rPr lang="en-GB" sz="1600" dirty="0" smtClean="0"/>
              <a:t>, </a:t>
            </a:r>
            <a:r>
              <a:rPr lang="el-GR" sz="1600" dirty="0" smtClean="0"/>
              <a:t>Δ</a:t>
            </a:r>
            <a:r>
              <a:rPr lang="en-GB" sz="1600" dirty="0" smtClean="0"/>
              <a:t>3: </a:t>
            </a:r>
            <a:r>
              <a:rPr lang="el-GR" sz="1600" dirty="0" smtClean="0"/>
              <a:t>ποώδεις καλλιέργειες</a:t>
            </a:r>
            <a:r>
              <a:rPr lang="en-GB" sz="1600" dirty="0" smtClean="0"/>
              <a:t> (</a:t>
            </a:r>
            <a:r>
              <a:rPr lang="el-GR" sz="1600" dirty="0" smtClean="0"/>
              <a:t>λαχανικά κ.λπ.</a:t>
            </a:r>
            <a:r>
              <a:rPr lang="en-GB" sz="1600" dirty="0" smtClean="0"/>
              <a:t>)</a:t>
            </a:r>
          </a:p>
          <a:p>
            <a:r>
              <a:rPr lang="en-GB" sz="1600" b="1" dirty="0" smtClean="0"/>
              <a:t>E: </a:t>
            </a:r>
            <a:r>
              <a:rPr lang="el-GR" sz="1600" b="1" dirty="0" smtClean="0"/>
              <a:t>Παραποτάμια βλάστηση</a:t>
            </a:r>
            <a:endParaRPr lang="en-GB" sz="1600" b="1" dirty="0" smtClean="0"/>
          </a:p>
          <a:p>
            <a:r>
              <a:rPr lang="en-GB" sz="1600" dirty="0" smtClean="0"/>
              <a:t>E1: </a:t>
            </a:r>
            <a:r>
              <a:rPr lang="en-GB" sz="1600" i="1" dirty="0" err="1" smtClean="0"/>
              <a:t>Platanus</a:t>
            </a:r>
            <a:r>
              <a:rPr lang="en-GB" sz="1600" i="1" dirty="0" smtClean="0"/>
              <a:t> </a:t>
            </a:r>
            <a:r>
              <a:rPr lang="en-GB" sz="1600" i="1" dirty="0" err="1" smtClean="0"/>
              <a:t>orientalis</a:t>
            </a:r>
            <a:r>
              <a:rPr lang="en-GB" sz="1600" i="1" dirty="0" smtClean="0"/>
              <a:t>, </a:t>
            </a:r>
            <a:r>
              <a:rPr lang="en-GB" sz="1600" dirty="0" smtClean="0"/>
              <a:t>E2:</a:t>
            </a:r>
            <a:r>
              <a:rPr lang="en-GB" sz="1600" i="1" dirty="0" smtClean="0"/>
              <a:t> </a:t>
            </a:r>
            <a:r>
              <a:rPr lang="en-GB" sz="1600" i="1" dirty="0" err="1" smtClean="0"/>
              <a:t>Arundo</a:t>
            </a:r>
            <a:r>
              <a:rPr lang="en-GB" sz="1600" i="1" dirty="0" smtClean="0"/>
              <a:t> </a:t>
            </a:r>
            <a:r>
              <a:rPr lang="en-GB" sz="1600" i="1" dirty="0" err="1" smtClean="0"/>
              <a:t>donax</a:t>
            </a:r>
            <a:r>
              <a:rPr lang="en-GB" sz="1600" i="1" dirty="0" smtClean="0"/>
              <a:t>, </a:t>
            </a:r>
            <a:r>
              <a:rPr lang="en-GB" sz="1600" dirty="0" smtClean="0"/>
              <a:t>E3: </a:t>
            </a:r>
            <a:r>
              <a:rPr lang="en-GB" sz="1600" i="1" dirty="0" err="1" smtClean="0"/>
              <a:t>Nerium</a:t>
            </a:r>
            <a:r>
              <a:rPr lang="en-GB" sz="1600" i="1" dirty="0" smtClean="0"/>
              <a:t> oleander</a:t>
            </a:r>
            <a:r>
              <a:rPr lang="en-GB" sz="1600" dirty="0" smtClean="0"/>
              <a:t>, E4: </a:t>
            </a:r>
            <a:r>
              <a:rPr lang="en-GB" sz="1600" i="1" dirty="0" smtClean="0"/>
              <a:t>Acer </a:t>
            </a:r>
            <a:r>
              <a:rPr lang="en-GB" sz="1600" dirty="0" smtClean="0"/>
              <a:t>spp</a:t>
            </a:r>
            <a:r>
              <a:rPr lang="en-GB" sz="1600" i="1" dirty="0" smtClean="0"/>
              <a:t>., </a:t>
            </a:r>
            <a:r>
              <a:rPr lang="en-GB" sz="1600" dirty="0" smtClean="0"/>
              <a:t>E5: </a:t>
            </a:r>
            <a:r>
              <a:rPr lang="en-GB" sz="1600" i="1" dirty="0" err="1" smtClean="0"/>
              <a:t>Myrtus</a:t>
            </a:r>
            <a:r>
              <a:rPr lang="en-GB" sz="1600" i="1" dirty="0" smtClean="0"/>
              <a:t> </a:t>
            </a:r>
            <a:r>
              <a:rPr lang="en-GB" sz="1600" i="1" dirty="0" err="1" smtClean="0"/>
              <a:t>communis</a:t>
            </a:r>
            <a:r>
              <a:rPr lang="en-GB" sz="1600" i="1" dirty="0" smtClean="0"/>
              <a:t>, </a:t>
            </a:r>
            <a:r>
              <a:rPr lang="en-GB" sz="1600" i="1" dirty="0" err="1" smtClean="0"/>
              <a:t>Vitex</a:t>
            </a:r>
            <a:r>
              <a:rPr lang="en-GB" sz="1600" i="1" dirty="0" smtClean="0"/>
              <a:t> </a:t>
            </a:r>
            <a:r>
              <a:rPr lang="en-GB" sz="1600" i="1" dirty="0" err="1" smtClean="0"/>
              <a:t>agnus-castus</a:t>
            </a:r>
            <a:r>
              <a:rPr lang="en-GB" sz="1600" i="1" dirty="0" smtClean="0"/>
              <a:t> </a:t>
            </a:r>
            <a:r>
              <a:rPr lang="el-GR" sz="1600" dirty="0" smtClean="0"/>
              <a:t>κ.λπ.</a:t>
            </a:r>
            <a:r>
              <a:rPr lang="en-GB" sz="1600" dirty="0" smtClean="0"/>
              <a:t>, E6: </a:t>
            </a:r>
            <a:r>
              <a:rPr lang="el-GR" sz="1600" dirty="0" smtClean="0"/>
              <a:t>ξηρές κοίτες</a:t>
            </a:r>
            <a:endParaRPr lang="en-GB" sz="1600" dirty="0" smtClean="0"/>
          </a:p>
          <a:p>
            <a:r>
              <a:rPr lang="el-GR" sz="1600" b="1" dirty="0" smtClean="0"/>
              <a:t>Ζ</a:t>
            </a:r>
            <a:r>
              <a:rPr lang="en-GB" sz="1600" b="1" dirty="0" smtClean="0"/>
              <a:t>: </a:t>
            </a:r>
            <a:r>
              <a:rPr lang="el-GR" sz="1600" b="1" dirty="0" smtClean="0"/>
              <a:t>Γλυκά νερά</a:t>
            </a:r>
            <a:endParaRPr lang="en-GB" sz="1600" b="1" dirty="0" smtClean="0"/>
          </a:p>
          <a:p>
            <a:r>
              <a:rPr lang="el-GR" sz="1600" dirty="0" smtClean="0"/>
              <a:t>Ζ</a:t>
            </a:r>
            <a:r>
              <a:rPr lang="en-GB" sz="1600" dirty="0" smtClean="0"/>
              <a:t>1: </a:t>
            </a:r>
            <a:r>
              <a:rPr lang="el-GR" sz="1600" dirty="0" smtClean="0"/>
              <a:t>μόνιμης ροής</a:t>
            </a:r>
            <a:r>
              <a:rPr lang="en-GB" sz="1600" dirty="0" smtClean="0"/>
              <a:t>, </a:t>
            </a:r>
            <a:r>
              <a:rPr lang="el-GR" sz="1600" dirty="0" smtClean="0"/>
              <a:t>Ζ</a:t>
            </a:r>
            <a:r>
              <a:rPr lang="en-GB" sz="1600" dirty="0" smtClean="0"/>
              <a:t>2: </a:t>
            </a:r>
            <a:r>
              <a:rPr lang="el-GR" sz="1600" dirty="0" smtClean="0"/>
              <a:t>στάσιμα</a:t>
            </a:r>
            <a:r>
              <a:rPr lang="en-GB" sz="1600" dirty="0" smtClean="0"/>
              <a:t>, </a:t>
            </a:r>
            <a:r>
              <a:rPr lang="el-GR" sz="1600" dirty="0" smtClean="0"/>
              <a:t>Ζ</a:t>
            </a:r>
            <a:r>
              <a:rPr lang="en-GB" sz="1600" dirty="0" smtClean="0"/>
              <a:t>3: </a:t>
            </a:r>
            <a:r>
              <a:rPr lang="el-GR" sz="1600" dirty="0" smtClean="0"/>
              <a:t>τρεχούμενα</a:t>
            </a:r>
            <a:endParaRPr lang="en-GB" sz="1600" dirty="0" smtClean="0"/>
          </a:p>
          <a:p>
            <a:r>
              <a:rPr lang="el-GR" sz="1600" b="1" dirty="0" smtClean="0"/>
              <a:t>Η</a:t>
            </a:r>
            <a:r>
              <a:rPr lang="en-GB" sz="1600" b="1" dirty="0" smtClean="0"/>
              <a:t>: </a:t>
            </a:r>
            <a:r>
              <a:rPr lang="el-GR" sz="1600" b="1" dirty="0" smtClean="0"/>
              <a:t>Καταφύγια</a:t>
            </a:r>
            <a:endParaRPr lang="en-GB" sz="1600" b="1" dirty="0" smtClean="0"/>
          </a:p>
          <a:p>
            <a:r>
              <a:rPr lang="el-GR" sz="1600" dirty="0" smtClean="0"/>
              <a:t>Η</a:t>
            </a:r>
            <a:r>
              <a:rPr lang="en-US" sz="1600" dirty="0" smtClean="0"/>
              <a:t>1: </a:t>
            </a:r>
            <a:r>
              <a:rPr lang="el-GR" sz="1600" dirty="0" smtClean="0"/>
              <a:t>πολλά</a:t>
            </a:r>
            <a:r>
              <a:rPr lang="en-US" sz="1600" dirty="0" smtClean="0"/>
              <a:t>, </a:t>
            </a:r>
            <a:r>
              <a:rPr lang="el-GR" sz="1600" dirty="0" smtClean="0"/>
              <a:t>Η</a:t>
            </a:r>
            <a:r>
              <a:rPr lang="en-US" sz="1600" dirty="0" smtClean="0"/>
              <a:t>2: </a:t>
            </a:r>
            <a:r>
              <a:rPr lang="el-GR" sz="1600" dirty="0" smtClean="0"/>
              <a:t>διάσπαρτα</a:t>
            </a:r>
            <a:r>
              <a:rPr lang="en-US" sz="1600" dirty="0" smtClean="0"/>
              <a:t>, </a:t>
            </a:r>
            <a:r>
              <a:rPr lang="el-GR" sz="1600" dirty="0" smtClean="0"/>
              <a:t>Η</a:t>
            </a:r>
            <a:r>
              <a:rPr lang="en-US" sz="1600" dirty="0" smtClean="0"/>
              <a:t>3: </a:t>
            </a:r>
            <a:r>
              <a:rPr lang="el-GR" sz="1600" dirty="0" smtClean="0"/>
              <a:t>λίγα</a:t>
            </a:r>
            <a:r>
              <a:rPr lang="en-US" sz="1600" dirty="0" smtClean="0"/>
              <a:t>, </a:t>
            </a:r>
            <a:r>
              <a:rPr lang="el-GR" sz="1600" dirty="0" smtClean="0"/>
              <a:t>Η</a:t>
            </a:r>
            <a:r>
              <a:rPr lang="en-US" sz="1600" dirty="0" smtClean="0"/>
              <a:t>4: </a:t>
            </a:r>
            <a:r>
              <a:rPr lang="el-GR" sz="1600" dirty="0" smtClean="0"/>
              <a:t>λιθοδομές</a:t>
            </a:r>
            <a:endParaRPr lang="en-US" sz="1600" dirty="0" smtClean="0"/>
          </a:p>
          <a:p>
            <a:r>
              <a:rPr lang="el-GR" sz="1600" b="1" dirty="0" smtClean="0"/>
              <a:t>Θ</a:t>
            </a:r>
            <a:r>
              <a:rPr lang="en-GB" sz="1600" b="1" dirty="0" smtClean="0"/>
              <a:t>: </a:t>
            </a:r>
            <a:r>
              <a:rPr lang="el-GR" sz="1600" b="1" dirty="0" smtClean="0"/>
              <a:t>Ανθρώπινη παρέμβαση</a:t>
            </a:r>
            <a:endParaRPr lang="en-GB" sz="1600" b="1" dirty="0" smtClean="0"/>
          </a:p>
          <a:p>
            <a:r>
              <a:rPr lang="el-GR" sz="1600" dirty="0" smtClean="0"/>
              <a:t>Θ</a:t>
            </a:r>
            <a:r>
              <a:rPr lang="en-US" sz="1600" dirty="0" smtClean="0"/>
              <a:t>1: </a:t>
            </a:r>
            <a:r>
              <a:rPr lang="el-GR" sz="1600" dirty="0" smtClean="0"/>
              <a:t>κτήρια</a:t>
            </a:r>
            <a:r>
              <a:rPr lang="en-US" sz="1600" dirty="0" smtClean="0"/>
              <a:t>, </a:t>
            </a:r>
            <a:r>
              <a:rPr lang="el-GR" sz="1600" dirty="0" smtClean="0"/>
              <a:t>Θ</a:t>
            </a:r>
            <a:r>
              <a:rPr lang="en-US" sz="1600" dirty="0" smtClean="0"/>
              <a:t>2: </a:t>
            </a:r>
            <a:r>
              <a:rPr lang="el-GR" sz="1600" dirty="0" smtClean="0"/>
              <a:t>φωτιά</a:t>
            </a:r>
            <a:r>
              <a:rPr lang="en-US" sz="1600" dirty="0" smtClean="0"/>
              <a:t>, </a:t>
            </a:r>
            <a:r>
              <a:rPr lang="el-GR" sz="1600" dirty="0" smtClean="0"/>
              <a:t>Θ</a:t>
            </a:r>
            <a:r>
              <a:rPr lang="en-US" sz="1600" dirty="0" smtClean="0"/>
              <a:t>3: </a:t>
            </a:r>
            <a:r>
              <a:rPr lang="el-GR" sz="1600" dirty="0" smtClean="0"/>
              <a:t>δρόμοι</a:t>
            </a:r>
            <a:endParaRPr lang="en-US" sz="1600" dirty="0" smtClean="0"/>
          </a:p>
          <a:p>
            <a:r>
              <a:rPr lang="el-GR" sz="1600" b="1" dirty="0" smtClean="0"/>
              <a:t>Ι</a:t>
            </a:r>
            <a:r>
              <a:rPr lang="en-GB" sz="1600" b="1" dirty="0" smtClean="0"/>
              <a:t>: </a:t>
            </a:r>
            <a:r>
              <a:rPr lang="el-GR" sz="1600" b="1" dirty="0" smtClean="0"/>
              <a:t>Γεωλογικό υπόβαθρο</a:t>
            </a:r>
            <a:endParaRPr lang="en-GB" sz="1600" b="1" dirty="0" smtClean="0"/>
          </a:p>
          <a:p>
            <a:r>
              <a:rPr lang="el-GR" sz="1600" dirty="0" smtClean="0"/>
              <a:t>Ι</a:t>
            </a:r>
            <a:r>
              <a:rPr lang="en-US" sz="1600" dirty="0" smtClean="0"/>
              <a:t>1: </a:t>
            </a:r>
            <a:r>
              <a:rPr lang="el-GR" sz="1600" dirty="0" smtClean="0"/>
              <a:t>ασβεστολιθικό</a:t>
            </a:r>
            <a:r>
              <a:rPr lang="en-US" sz="1600" dirty="0" smtClean="0"/>
              <a:t>, </a:t>
            </a:r>
            <a:r>
              <a:rPr lang="el-GR" sz="1600" dirty="0" smtClean="0"/>
              <a:t>Ι</a:t>
            </a:r>
            <a:r>
              <a:rPr lang="en-US" sz="1600" dirty="0" smtClean="0"/>
              <a:t>2: </a:t>
            </a:r>
            <a:r>
              <a:rPr lang="el-GR" sz="1600" dirty="0" smtClean="0"/>
              <a:t>μεικτό</a:t>
            </a:r>
            <a:r>
              <a:rPr lang="en-US" sz="1600" dirty="0" smtClean="0"/>
              <a:t>, </a:t>
            </a:r>
            <a:r>
              <a:rPr lang="el-GR" sz="1600" dirty="0" smtClean="0"/>
              <a:t>Ι</a:t>
            </a:r>
            <a:r>
              <a:rPr lang="en-US" sz="1600" dirty="0" smtClean="0"/>
              <a:t>3: </a:t>
            </a:r>
            <a:r>
              <a:rPr lang="el-GR" sz="1600" dirty="0" smtClean="0"/>
              <a:t>μη ασβεστολιθικό</a:t>
            </a:r>
            <a:r>
              <a:rPr lang="en-US" sz="1600" dirty="0" smtClean="0"/>
              <a:t>, </a:t>
            </a:r>
            <a:r>
              <a:rPr lang="el-GR" sz="1600" dirty="0" smtClean="0"/>
              <a:t>Ι</a:t>
            </a:r>
            <a:r>
              <a:rPr lang="en-US" sz="1600" dirty="0" smtClean="0"/>
              <a:t>4: </a:t>
            </a:r>
            <a:r>
              <a:rPr lang="el-GR" sz="1600" dirty="0" smtClean="0"/>
              <a:t>αμμώδες χώμα</a:t>
            </a:r>
            <a:r>
              <a:rPr lang="en-US" sz="1600" dirty="0" smtClean="0"/>
              <a:t>, </a:t>
            </a:r>
            <a:r>
              <a:rPr lang="el-GR" sz="1600" dirty="0" smtClean="0"/>
              <a:t>Ι</a:t>
            </a:r>
            <a:r>
              <a:rPr lang="en-US" sz="1600" dirty="0" smtClean="0"/>
              <a:t>5: </a:t>
            </a:r>
            <a:r>
              <a:rPr lang="el-GR" sz="1600" dirty="0" smtClean="0"/>
              <a:t>ενδιάμεσο χώμα</a:t>
            </a:r>
            <a:r>
              <a:rPr lang="en-US" sz="1600" dirty="0" smtClean="0"/>
              <a:t>, </a:t>
            </a:r>
            <a:r>
              <a:rPr lang="el-GR" sz="1600" dirty="0" smtClean="0"/>
              <a:t>Ι</a:t>
            </a:r>
            <a:r>
              <a:rPr lang="en-US" sz="1600" dirty="0" smtClean="0"/>
              <a:t>6: </a:t>
            </a:r>
            <a:r>
              <a:rPr lang="el-GR" sz="1600" dirty="0" smtClean="0"/>
              <a:t>λασπώδες χώμα</a:t>
            </a:r>
            <a:r>
              <a:rPr lang="en-US" sz="1600" dirty="0" smtClean="0"/>
              <a:t>, </a:t>
            </a:r>
            <a:r>
              <a:rPr lang="el-GR" sz="1600" dirty="0" smtClean="0"/>
              <a:t>Ι</a:t>
            </a:r>
            <a:r>
              <a:rPr lang="en-US" sz="1600" dirty="0" smtClean="0"/>
              <a:t>7: </a:t>
            </a:r>
            <a:r>
              <a:rPr lang="el-GR" sz="1600" dirty="0" smtClean="0"/>
              <a:t>σκληρό χώμα</a:t>
            </a:r>
            <a:endParaRPr lang="en-US" sz="1600" dirty="0" smtClean="0"/>
          </a:p>
          <a:p>
            <a:r>
              <a:rPr lang="el-GR" sz="1600" b="1" dirty="0" smtClean="0"/>
              <a:t>Κ</a:t>
            </a:r>
            <a:r>
              <a:rPr lang="en-GB" sz="1600" b="1" dirty="0" smtClean="0"/>
              <a:t>: </a:t>
            </a:r>
            <a:r>
              <a:rPr lang="el-GR" sz="1600" b="1" dirty="0" err="1" smtClean="0"/>
              <a:t>Φυλλοστρωμνή</a:t>
            </a:r>
            <a:endParaRPr lang="el-GR" sz="1600" b="1" dirty="0" smtClean="0"/>
          </a:p>
          <a:p>
            <a:r>
              <a:rPr lang="el-GR" sz="1600" dirty="0" smtClean="0"/>
              <a:t>Κ</a:t>
            </a:r>
            <a:r>
              <a:rPr lang="en-US" sz="1600" dirty="0" smtClean="0"/>
              <a:t>1: </a:t>
            </a:r>
            <a:r>
              <a:rPr lang="el-GR" sz="1600" dirty="0" smtClean="0"/>
              <a:t>πλούσια</a:t>
            </a:r>
            <a:r>
              <a:rPr lang="en-US" sz="1600" dirty="0" smtClean="0"/>
              <a:t>, </a:t>
            </a:r>
            <a:r>
              <a:rPr lang="el-GR" sz="1600" dirty="0" smtClean="0"/>
              <a:t>Κ</a:t>
            </a:r>
            <a:r>
              <a:rPr lang="en-US" sz="1600" dirty="0" smtClean="0"/>
              <a:t>2: </a:t>
            </a:r>
            <a:r>
              <a:rPr lang="el-GR" sz="1600" dirty="0" smtClean="0"/>
              <a:t>παρούσα αλλά όχι πλούσια</a:t>
            </a:r>
            <a:r>
              <a:rPr lang="en-US" sz="1600" dirty="0" smtClean="0"/>
              <a:t>, </a:t>
            </a:r>
            <a:r>
              <a:rPr lang="el-GR" sz="1600" dirty="0" smtClean="0"/>
              <a:t>Κ</a:t>
            </a:r>
            <a:r>
              <a:rPr lang="en-US" sz="1600" dirty="0" smtClean="0"/>
              <a:t>3: </a:t>
            </a:r>
            <a:r>
              <a:rPr lang="el-GR" sz="1600" dirty="0" smtClean="0"/>
              <a:t>υγρή</a:t>
            </a:r>
            <a:endParaRPr lang="el-GR" sz="1600" dirty="0"/>
          </a:p>
        </p:txBody>
      </p:sp>
      <p:sp>
        <p:nvSpPr>
          <p:cNvPr id="5" name="TextBox 4"/>
          <p:cNvSpPr txBox="1"/>
          <p:nvPr/>
        </p:nvSpPr>
        <p:spPr>
          <a:xfrm>
            <a:off x="0" y="44624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2000" b="1" i="1" dirty="0" smtClean="0"/>
              <a:t>Παράδειγμα</a:t>
            </a:r>
            <a:r>
              <a:rPr lang="el-GR" sz="2000" b="1" dirty="0" smtClean="0"/>
              <a:t>: Περιγραφή περιβαλλοντικής ετερογένειας για χερσόβια ισόποδα (πλην </a:t>
            </a:r>
            <a:r>
              <a:rPr lang="el-GR" sz="2000" b="1" dirty="0" err="1" smtClean="0"/>
              <a:t>αλόφιλων</a:t>
            </a:r>
            <a:r>
              <a:rPr lang="el-GR" sz="2000" b="1" dirty="0" smtClean="0"/>
              <a:t>)</a:t>
            </a:r>
            <a:endParaRPr lang="el-GR" sz="2000" b="1" dirty="0"/>
          </a:p>
        </p:txBody>
      </p:sp>
    </p:spTree>
    <p:extLst>
      <p:ext uri="{BB962C8B-B14F-4D97-AF65-F5344CB8AC3E}">
        <p14:creationId xmlns:p14="http://schemas.microsoft.com/office/powerpoint/2010/main" val="1748402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F:\biogeogr\small island effec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548680"/>
            <a:ext cx="5793746" cy="403244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547664" y="4941168"/>
            <a:ext cx="59766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3600" b="1" dirty="0" smtClean="0">
                <a:latin typeface="Segoe Print" pitchFamily="2" charset="0"/>
              </a:rPr>
              <a:t>Το φαινόμενο του μικρού νησιού</a:t>
            </a:r>
            <a:r>
              <a:rPr lang="en-US" sz="3600" b="1" dirty="0" smtClean="0">
                <a:latin typeface="Segoe Print" pitchFamily="2" charset="0"/>
              </a:rPr>
              <a:t> (SIE)</a:t>
            </a:r>
            <a:endParaRPr lang="en-GB" sz="3600" b="1" dirty="0">
              <a:latin typeface="Segoe Print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F:\biogeogr\SI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374725" cy="2906762"/>
          </a:xfrm>
          <a:prstGeom prst="rect">
            <a:avLst/>
          </a:prstGeom>
          <a:noFill/>
        </p:spPr>
      </p:pic>
      <p:pic>
        <p:nvPicPr>
          <p:cNvPr id="4" name="Picture 3" descr="SmallIslEf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-27384"/>
            <a:ext cx="4248472" cy="299630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</p:pic>
      <p:sp>
        <p:nvSpPr>
          <p:cNvPr id="5" name="TextBox 4"/>
          <p:cNvSpPr txBox="1"/>
          <p:nvPr/>
        </p:nvSpPr>
        <p:spPr>
          <a:xfrm>
            <a:off x="467544" y="3169999"/>
            <a:ext cx="867645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l-GR" dirty="0" smtClean="0">
                <a:ea typeface="Tahoma" pitchFamily="34" charset="0"/>
                <a:cs typeface="Tahoma" pitchFamily="34" charset="0"/>
              </a:rPr>
              <a:t> Πρόκειται για στατιστικό τεχνούργημα </a:t>
            </a:r>
            <a:r>
              <a:rPr lang="en-US" dirty="0" smtClean="0">
                <a:ea typeface="Tahoma" pitchFamily="34" charset="0"/>
                <a:cs typeface="Tahoma" pitchFamily="34" charset="0"/>
              </a:rPr>
              <a:t>(</a:t>
            </a:r>
            <a:r>
              <a:rPr lang="el-GR" dirty="0" smtClean="0">
                <a:ea typeface="Tahoma" pitchFamily="34" charset="0"/>
                <a:cs typeface="Tahoma" pitchFamily="34" charset="0"/>
              </a:rPr>
              <a:t>π.χ.</a:t>
            </a:r>
            <a:r>
              <a:rPr lang="en-US" dirty="0" smtClean="0">
                <a:ea typeface="Tahoma" pitchFamily="34" charset="0"/>
                <a:cs typeface="Tahoma" pitchFamily="34" charset="0"/>
              </a:rPr>
              <a:t>, </a:t>
            </a:r>
            <a:r>
              <a:rPr lang="el-GR" dirty="0" smtClean="0">
                <a:ea typeface="Tahoma" pitchFamily="34" charset="0"/>
                <a:cs typeface="Tahoma" pitchFamily="34" charset="0"/>
              </a:rPr>
              <a:t>εξαιτίας της χρήσης λογαρίθμων που «απλώνουν» τις μικρές τιμές δυσανάλογα από τις μεγάλες</a:t>
            </a:r>
            <a:r>
              <a:rPr lang="en-US" dirty="0" smtClean="0">
                <a:ea typeface="Tahoma" pitchFamily="34" charset="0"/>
                <a:cs typeface="Tahoma" pitchFamily="34" charset="0"/>
              </a:rPr>
              <a:t>)</a:t>
            </a:r>
            <a:r>
              <a:rPr lang="el-GR" dirty="0" smtClean="0">
                <a:ea typeface="Tahoma" pitchFamily="34" charset="0"/>
                <a:cs typeface="Tahoma" pitchFamily="34" charset="0"/>
              </a:rPr>
              <a:t>;</a:t>
            </a:r>
            <a:endParaRPr lang="en-US" dirty="0" smtClean="0">
              <a:ea typeface="Tahoma" pitchFamily="34" charset="0"/>
              <a:cs typeface="Tahoma" pitchFamily="34" charset="0"/>
            </a:endParaRPr>
          </a:p>
          <a:p>
            <a:r>
              <a:rPr lang="el-GR" dirty="0" smtClean="0">
                <a:ea typeface="Tahoma" pitchFamily="34" charset="0"/>
                <a:cs typeface="Tahoma" pitchFamily="34" charset="0"/>
              </a:rPr>
              <a:t>ή</a:t>
            </a:r>
            <a:endParaRPr lang="en-US" dirty="0" smtClean="0">
              <a:ea typeface="Tahoma" pitchFamily="34" charset="0"/>
              <a:cs typeface="Tahoma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US" dirty="0" smtClean="0">
                <a:ea typeface="Tahoma" pitchFamily="34" charset="0"/>
                <a:cs typeface="Tahoma" pitchFamily="34" charset="0"/>
              </a:rPr>
              <a:t> </a:t>
            </a:r>
            <a:r>
              <a:rPr lang="el-GR" dirty="0" smtClean="0">
                <a:ea typeface="Tahoma" pitchFamily="34" charset="0"/>
                <a:cs typeface="Tahoma" pitchFamily="34" charset="0"/>
              </a:rPr>
              <a:t> Είναι πραγματικό φαινόμενο που οφείλεται σε ιδιαίτερα χαρακτηριστικά των πολύ μικρών νησιών;</a:t>
            </a:r>
            <a:endParaRPr lang="en-US" dirty="0" smtClean="0">
              <a:ea typeface="Tahoma" pitchFamily="34" charset="0"/>
              <a:cs typeface="Tahoma" pitchFamily="34" charset="0"/>
            </a:endParaRPr>
          </a:p>
          <a:p>
            <a:endParaRPr lang="en-US" dirty="0" smtClean="0">
              <a:ea typeface="Tahoma" pitchFamily="34" charset="0"/>
              <a:cs typeface="Tahoma" pitchFamily="34" charset="0"/>
            </a:endParaRPr>
          </a:p>
          <a:p>
            <a:r>
              <a:rPr lang="el-GR" dirty="0" smtClean="0">
                <a:ea typeface="Tahoma" pitchFamily="34" charset="0"/>
                <a:cs typeface="Tahoma" pitchFamily="34" charset="0"/>
              </a:rPr>
              <a:t>Πώς τεκμηριώνουμε την ύπαρξη</a:t>
            </a:r>
            <a:r>
              <a:rPr lang="en-US" dirty="0" smtClean="0">
                <a:ea typeface="Tahoma" pitchFamily="34" charset="0"/>
                <a:cs typeface="Tahoma" pitchFamily="34" charset="0"/>
              </a:rPr>
              <a:t> SIE</a:t>
            </a:r>
            <a:r>
              <a:rPr lang="el-GR" dirty="0" smtClean="0">
                <a:ea typeface="Tahoma" pitchFamily="34" charset="0"/>
                <a:cs typeface="Tahoma" pitchFamily="34" charset="0"/>
              </a:rPr>
              <a:t>;</a:t>
            </a:r>
            <a:r>
              <a:rPr lang="en-US" dirty="0" smtClean="0">
                <a:ea typeface="Tahoma" pitchFamily="34" charset="0"/>
                <a:cs typeface="Tahoma" pitchFamily="34" charset="0"/>
              </a:rPr>
              <a:t> </a:t>
            </a:r>
            <a:endParaRPr lang="el-GR" dirty="0" smtClean="0">
              <a:ea typeface="Tahoma" pitchFamily="34" charset="0"/>
              <a:cs typeface="Tahoma" pitchFamily="34" charset="0"/>
            </a:endParaRPr>
          </a:p>
          <a:p>
            <a:endParaRPr lang="en-US" dirty="0" smtClean="0">
              <a:ea typeface="Tahoma" pitchFamily="34" charset="0"/>
              <a:cs typeface="Tahoma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US" dirty="0" smtClean="0">
                <a:ea typeface="Tahoma" pitchFamily="34" charset="0"/>
                <a:cs typeface="Tahoma" pitchFamily="34" charset="0"/>
              </a:rPr>
              <a:t> </a:t>
            </a:r>
            <a:r>
              <a:rPr lang="el-GR" dirty="0" smtClean="0">
                <a:ea typeface="Tahoma" pitchFamily="34" charset="0"/>
                <a:cs typeface="Tahoma" pitchFamily="34" charset="0"/>
              </a:rPr>
              <a:t>Βρίσκοντας μηδενική κλίση στο αριστερό τμήμα της καμπύλης παλινδρόμησης;</a:t>
            </a:r>
            <a:endParaRPr lang="en-US" dirty="0" smtClean="0">
              <a:ea typeface="Tahoma" pitchFamily="34" charset="0"/>
              <a:cs typeface="Tahoma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US" dirty="0" smtClean="0">
                <a:ea typeface="Tahoma" pitchFamily="34" charset="0"/>
                <a:cs typeface="Tahoma" pitchFamily="34" charset="0"/>
              </a:rPr>
              <a:t> </a:t>
            </a:r>
            <a:r>
              <a:rPr lang="el-GR" dirty="0" smtClean="0">
                <a:ea typeface="Tahoma" pitchFamily="34" charset="0"/>
                <a:cs typeface="Tahoma" pitchFamily="34" charset="0"/>
              </a:rPr>
              <a:t>Βρίσκοντας διαφορετική</a:t>
            </a:r>
            <a:r>
              <a:rPr lang="en-US" dirty="0" smtClean="0">
                <a:ea typeface="Tahoma" pitchFamily="34" charset="0"/>
                <a:cs typeface="Tahoma" pitchFamily="34" charset="0"/>
              </a:rPr>
              <a:t> (</a:t>
            </a:r>
            <a:r>
              <a:rPr lang="el-GR" dirty="0" smtClean="0">
                <a:ea typeface="Tahoma" pitchFamily="34" charset="0"/>
                <a:cs typeface="Tahoma" pitchFamily="34" charset="0"/>
              </a:rPr>
              <a:t>μικρότερη</a:t>
            </a:r>
            <a:r>
              <a:rPr lang="en-US" dirty="0" smtClean="0">
                <a:ea typeface="Tahoma" pitchFamily="34" charset="0"/>
                <a:cs typeface="Tahoma" pitchFamily="34" charset="0"/>
              </a:rPr>
              <a:t>) </a:t>
            </a:r>
            <a:r>
              <a:rPr lang="el-GR" dirty="0" smtClean="0">
                <a:ea typeface="Tahoma" pitchFamily="34" charset="0"/>
                <a:cs typeface="Tahoma" pitchFamily="34" charset="0"/>
              </a:rPr>
              <a:t>κλίση σε αυτό;</a:t>
            </a:r>
            <a:endParaRPr lang="en-US" dirty="0" smtClean="0">
              <a:ea typeface="Tahoma" pitchFamily="34" charset="0"/>
              <a:cs typeface="Tahoma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US" dirty="0" smtClean="0">
                <a:ea typeface="Tahoma" pitchFamily="34" charset="0"/>
                <a:cs typeface="Tahoma" pitchFamily="34" charset="0"/>
              </a:rPr>
              <a:t> </a:t>
            </a:r>
            <a:r>
              <a:rPr lang="el-GR" dirty="0" smtClean="0">
                <a:ea typeface="Tahoma" pitchFamily="34" charset="0"/>
                <a:cs typeface="Tahoma" pitchFamily="34" charset="0"/>
              </a:rPr>
              <a:t>Είναι ζήτημα τρόπου προσαρμογής καμπύλης ή θα πρέπει να χρησιμοποιούμε άλλους τύπους ενδείξεων;</a:t>
            </a:r>
            <a:endParaRPr lang="el-GR" dirty="0"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226" name="Picture 2" descr="https://wol-prod-cdn.literatumonline.com/cms/attachment/8f0015c6-16bf-4af6-8ccd-8140ae927e38/jbi_1329_m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147796"/>
            <a:ext cx="5904656" cy="342299"/>
          </a:xfrm>
          <a:prstGeom prst="rect">
            <a:avLst/>
          </a:prstGeom>
          <a:noFill/>
        </p:spPr>
      </p:pic>
      <p:pic>
        <p:nvPicPr>
          <p:cNvPr id="308228" name="Picture 4" descr="https://wol-prod-cdn.literatumonline.com/cms/attachment/d77ecf9e-098d-4c61-ba3e-f1f8a9a67881/jbi_1329_m3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656710"/>
            <a:ext cx="9144000" cy="340242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2699792" y="620688"/>
            <a:ext cx="30963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000" dirty="0" smtClean="0"/>
              <a:t>Μηδενική κλίση για Α &lt; Τ</a:t>
            </a:r>
            <a:endParaRPr lang="el-GR" sz="2000" dirty="0"/>
          </a:p>
        </p:txBody>
      </p:sp>
      <p:sp>
        <p:nvSpPr>
          <p:cNvPr id="10" name="TextBox 9"/>
          <p:cNvSpPr txBox="1"/>
          <p:nvPr/>
        </p:nvSpPr>
        <p:spPr>
          <a:xfrm>
            <a:off x="2411760" y="2060848"/>
            <a:ext cx="44561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000" dirty="0" smtClean="0"/>
              <a:t>Διαφορετική κλίση για Α </a:t>
            </a:r>
            <a:r>
              <a:rPr lang="el-GR" sz="2000" dirty="0" smtClean="0">
                <a:cs typeface="Times New Roman"/>
              </a:rPr>
              <a:t>≤</a:t>
            </a:r>
            <a:r>
              <a:rPr lang="el-GR" sz="2000" dirty="0" smtClean="0"/>
              <a:t> Τ και για Α &gt; Τ</a:t>
            </a:r>
            <a:endParaRPr lang="el-GR" sz="2000" dirty="0"/>
          </a:p>
        </p:txBody>
      </p:sp>
      <p:pic>
        <p:nvPicPr>
          <p:cNvPr id="308230" name="Picture 6" descr="https://wol-prod-cdn.literatumonline.com/cms/attachment/09b331c2-d68c-4a86-b3eb-9cfaaa28b732/jbi_1329_f5.gif"/>
          <p:cNvPicPr>
            <a:picLocks noChangeAspect="1" noChangeArrowheads="1"/>
          </p:cNvPicPr>
          <p:nvPr/>
        </p:nvPicPr>
        <p:blipFill>
          <a:blip r:embed="rId4" cstate="print"/>
          <a:srcRect l="49895" t="65901"/>
          <a:stretch>
            <a:fillRect/>
          </a:stretch>
        </p:blipFill>
        <p:spPr bwMode="auto">
          <a:xfrm>
            <a:off x="0" y="3323339"/>
            <a:ext cx="4572000" cy="3534661"/>
          </a:xfrm>
          <a:prstGeom prst="rect">
            <a:avLst/>
          </a:prstGeom>
          <a:noFill/>
        </p:spPr>
      </p:pic>
      <p:pic>
        <p:nvPicPr>
          <p:cNvPr id="308231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97791" y="5877272"/>
            <a:ext cx="3846209" cy="980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59545" y="3284984"/>
            <a:ext cx="4584456" cy="35730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702326"/>
            <a:ext cx="4932040" cy="11556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99696" y="1"/>
            <a:ext cx="2444304" cy="3068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1" y="0"/>
            <a:ext cx="5508105" cy="1221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1" name="Picture 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1196753"/>
            <a:ext cx="1817678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979712" y="1386642"/>
            <a:ext cx="475252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dirty="0" smtClean="0"/>
              <a:t>Μερικές συσχετίσεις μεταξύ Αριθμού Ειδών / Έκτασης / Ποικιλότητας Ενδιαιτημάτων</a:t>
            </a:r>
          </a:p>
          <a:p>
            <a:endParaRPr lang="el-GR" dirty="0" smtClean="0"/>
          </a:p>
          <a:p>
            <a:r>
              <a:rPr lang="el-GR" dirty="0" smtClean="0"/>
              <a:t>Εκεί που γίνεται μη σημαντική η επίδραση της έκτασης ξεκινά η «περιοχή» του Φαινομένου Μικρού Νησιού</a:t>
            </a:r>
            <a:endParaRPr lang="el-GR" dirty="0"/>
          </a:p>
        </p:txBody>
      </p:sp>
      <p:sp>
        <p:nvSpPr>
          <p:cNvPr id="8" name="TextBox 7"/>
          <p:cNvSpPr txBox="1"/>
          <p:nvPr/>
        </p:nvSpPr>
        <p:spPr>
          <a:xfrm>
            <a:off x="539552" y="4581128"/>
            <a:ext cx="3744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dirty="0" smtClean="0"/>
              <a:t>Στην περιοχή του </a:t>
            </a:r>
            <a:r>
              <a:rPr lang="en-US" dirty="0" smtClean="0"/>
              <a:t>SIE</a:t>
            </a:r>
            <a:r>
              <a:rPr lang="el-GR" dirty="0" smtClean="0"/>
              <a:t> επικρατούν </a:t>
            </a:r>
            <a:r>
              <a:rPr lang="el-GR" i="1" dirty="0" smtClean="0"/>
              <a:t>γενικευμένα</a:t>
            </a:r>
            <a:r>
              <a:rPr lang="el-GR" dirty="0" smtClean="0"/>
              <a:t> είδη</a:t>
            </a:r>
            <a:r>
              <a:rPr lang="en-US" dirty="0" smtClean="0"/>
              <a:t> (generalists)</a:t>
            </a:r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67536" y="0"/>
            <a:ext cx="4176464" cy="1078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7"/>
          <p:cNvGrpSpPr/>
          <p:nvPr/>
        </p:nvGrpSpPr>
        <p:grpSpPr>
          <a:xfrm>
            <a:off x="3994496" y="1412776"/>
            <a:ext cx="5258024" cy="5445224"/>
            <a:chOff x="1835696" y="1412776"/>
            <a:chExt cx="5258024" cy="5445224"/>
          </a:xfrm>
        </p:grpSpPr>
        <p:pic>
          <p:nvPicPr>
            <p:cNvPr id="54276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555776" y="1412776"/>
              <a:ext cx="3851920" cy="35063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4277" name="Picture 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835696" y="4902324"/>
              <a:ext cx="5258024" cy="19556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Oval 4"/>
            <p:cNvSpPr/>
            <p:nvPr/>
          </p:nvSpPr>
          <p:spPr>
            <a:xfrm>
              <a:off x="3100308" y="2996952"/>
              <a:ext cx="360040" cy="432048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l-GR"/>
            </a:p>
          </p:txBody>
        </p:sp>
        <p:sp>
          <p:nvSpPr>
            <p:cNvPr id="6" name="Oval 5"/>
            <p:cNvSpPr/>
            <p:nvPr/>
          </p:nvSpPr>
          <p:spPr>
            <a:xfrm>
              <a:off x="3084542" y="3685500"/>
              <a:ext cx="360040" cy="432048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l-GR"/>
            </a:p>
          </p:txBody>
        </p:sp>
        <p:sp>
          <p:nvSpPr>
            <p:cNvPr id="7" name="Oval 6"/>
            <p:cNvSpPr/>
            <p:nvPr/>
          </p:nvSpPr>
          <p:spPr>
            <a:xfrm>
              <a:off x="3104552" y="4322506"/>
              <a:ext cx="360040" cy="432048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l-GR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107504" y="620688"/>
            <a:ext cx="4392488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000" b="1" dirty="0" smtClean="0"/>
              <a:t>Αντικατάσταση (</a:t>
            </a:r>
            <a:r>
              <a:rPr lang="en-US" sz="2000" b="1" dirty="0" smtClean="0"/>
              <a:t>turnover)</a:t>
            </a:r>
            <a:r>
              <a:rPr lang="el-GR" sz="2000" b="1" dirty="0" smtClean="0"/>
              <a:t> ειδών</a:t>
            </a:r>
          </a:p>
          <a:p>
            <a:endParaRPr lang="el-GR" dirty="0" smtClean="0"/>
          </a:p>
          <a:p>
            <a:r>
              <a:rPr lang="el-GR" dirty="0" smtClean="0"/>
              <a:t>Η «παραμελημένη» παράμετρος</a:t>
            </a:r>
          </a:p>
          <a:p>
            <a:endParaRPr lang="el-GR" dirty="0" smtClean="0"/>
          </a:p>
          <a:p>
            <a:r>
              <a:rPr lang="el-GR" dirty="0" smtClean="0"/>
              <a:t>Διαρκής αλλαγή της σύνθεσης </a:t>
            </a:r>
          </a:p>
          <a:p>
            <a:endParaRPr lang="el-GR" dirty="0" smtClean="0"/>
          </a:p>
          <a:p>
            <a:r>
              <a:rPr lang="el-GR" dirty="0" smtClean="0"/>
              <a:t>«Δυναμική ισορροπία»</a:t>
            </a:r>
          </a:p>
          <a:p>
            <a:endParaRPr lang="el-GR" dirty="0" smtClean="0"/>
          </a:p>
          <a:p>
            <a:r>
              <a:rPr lang="el-GR" dirty="0" smtClean="0"/>
              <a:t>Αλλάζουν όλα τα είδη</a:t>
            </a:r>
            <a:r>
              <a:rPr lang="en-US" dirty="0" smtClean="0"/>
              <a:t> (</a:t>
            </a:r>
            <a:r>
              <a:rPr lang="el-GR" dirty="0" smtClean="0"/>
              <a:t>πυρηνικά</a:t>
            </a:r>
            <a:r>
              <a:rPr lang="en-US" dirty="0" smtClean="0"/>
              <a:t> </a:t>
            </a:r>
            <a:r>
              <a:rPr lang="el-GR" dirty="0" smtClean="0"/>
              <a:t>και δορυφορικά είδη –</a:t>
            </a:r>
            <a:r>
              <a:rPr lang="en-US" dirty="0" smtClean="0"/>
              <a:t> core</a:t>
            </a:r>
            <a:r>
              <a:rPr lang="el-GR" dirty="0" smtClean="0"/>
              <a:t> &amp; </a:t>
            </a:r>
            <a:r>
              <a:rPr lang="en-US" dirty="0" smtClean="0"/>
              <a:t>satellite species)</a:t>
            </a:r>
            <a:r>
              <a:rPr lang="el-GR" dirty="0" smtClean="0"/>
              <a:t>;</a:t>
            </a:r>
            <a:endParaRPr lang="en-US" dirty="0" smtClean="0"/>
          </a:p>
          <a:p>
            <a:endParaRPr lang="el-GR" dirty="0"/>
          </a:p>
        </p:txBody>
      </p:sp>
      <p:pic>
        <p:nvPicPr>
          <p:cNvPr id="241665" name="Picture 1" descr="E:\Images\Stouronisia06\DSC05093.JPG"/>
          <p:cNvPicPr>
            <a:picLocks noChangeAspect="1" noChangeArrowheads="1"/>
          </p:cNvPicPr>
          <p:nvPr/>
        </p:nvPicPr>
        <p:blipFill>
          <a:blip r:embed="rId5" cstate="print">
            <a:lum contrast="30000"/>
          </a:blip>
          <a:srcRect/>
          <a:stretch>
            <a:fillRect/>
          </a:stretch>
        </p:blipFill>
        <p:spPr bwMode="auto">
          <a:xfrm>
            <a:off x="0" y="4581128"/>
            <a:ext cx="4018766" cy="22768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4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41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"/>
          <p:cNvGrpSpPr/>
          <p:nvPr/>
        </p:nvGrpSpPr>
        <p:grpSpPr>
          <a:xfrm>
            <a:off x="3707904" y="2060849"/>
            <a:ext cx="5436096" cy="4797152"/>
            <a:chOff x="1835696" y="1730077"/>
            <a:chExt cx="5553075" cy="4867275"/>
          </a:xfrm>
        </p:grpSpPr>
        <p:pic>
          <p:nvPicPr>
            <p:cNvPr id="4098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5696" y="1730077"/>
              <a:ext cx="5553075" cy="4867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Rectangle 4"/>
            <p:cNvSpPr/>
            <p:nvPr/>
          </p:nvSpPr>
          <p:spPr>
            <a:xfrm>
              <a:off x="5940152" y="2018109"/>
              <a:ext cx="360040" cy="4176464"/>
            </a:xfrm>
            <a:prstGeom prst="rect">
              <a:avLst/>
            </a:prstGeom>
            <a:noFill/>
            <a:ln cmpd="sng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l-GR"/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0436" y="44624"/>
            <a:ext cx="9026060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2000" b="1" dirty="0" smtClean="0"/>
              <a:t>Διαρκείς αλλαγές στη σύνθεση των ειδών </a:t>
            </a:r>
          </a:p>
          <a:p>
            <a:pPr algn="ctr"/>
            <a:r>
              <a:rPr lang="el-GR" dirty="0" smtClean="0"/>
              <a:t>(και χωρίς τη συμβολή του ανθρώπου)</a:t>
            </a:r>
          </a:p>
          <a:p>
            <a:pPr algn="ctr"/>
            <a:endParaRPr lang="el-GR" sz="900" dirty="0" smtClean="0"/>
          </a:p>
          <a:p>
            <a:pPr algn="ctr"/>
            <a:r>
              <a:rPr lang="el-GR" dirty="0" smtClean="0"/>
              <a:t>Μέσος ρυθμός αντικατάστασης ειδών φυτών σε 32 νησίδες: </a:t>
            </a:r>
            <a:r>
              <a:rPr lang="el-GR" b="1" dirty="0" smtClean="0"/>
              <a:t>2 είδη τον χρόνο </a:t>
            </a:r>
          </a:p>
          <a:p>
            <a:pPr algn="ctr"/>
            <a:r>
              <a:rPr lang="el-GR" b="1" dirty="0" smtClean="0"/>
              <a:t>40% του συνόλου των ειδών έχει αλλάξει κατανομή μέσα σε 20 χρόνια! </a:t>
            </a:r>
          </a:p>
          <a:p>
            <a:pPr algn="ctr"/>
            <a:endParaRPr lang="el-GR" sz="1600" dirty="0"/>
          </a:p>
        </p:txBody>
      </p:sp>
      <p:pic>
        <p:nvPicPr>
          <p:cNvPr id="10" name="Picture 2" descr="http://files.ornithologiki.gr/images/falcoel/L_lf_info_rock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16832"/>
            <a:ext cx="2123729" cy="1593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goevia.com/images/A2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4005064"/>
            <a:ext cx="1912231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1121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5947198"/>
            <a:ext cx="3707904" cy="910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61308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faculty-staff.ou.edu/K/Michael.E.Kaspari-1/Associates%20folder/Robert-MacArthu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2000232" cy="2072779"/>
          </a:xfrm>
          <a:prstGeom prst="rect">
            <a:avLst/>
          </a:prstGeom>
          <a:noFill/>
        </p:spPr>
      </p:pic>
      <p:pic>
        <p:nvPicPr>
          <p:cNvPr id="24580" name="Picture 4" descr="http://www.achievement.org/achievers/wil2/large/wil2-0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00760" y="0"/>
            <a:ext cx="3143239" cy="2246306"/>
          </a:xfrm>
          <a:prstGeom prst="rect">
            <a:avLst/>
          </a:prstGeom>
          <a:noFill/>
        </p:spPr>
      </p:pic>
      <p:pic>
        <p:nvPicPr>
          <p:cNvPr id="24582" name="Picture 6" descr="http://press.princeton.edu/images/k7051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94068" y="0"/>
            <a:ext cx="1911204" cy="2962367"/>
          </a:xfrm>
          <a:prstGeom prst="rect">
            <a:avLst/>
          </a:prstGeom>
          <a:noFill/>
        </p:spPr>
      </p:pic>
      <p:pic>
        <p:nvPicPr>
          <p:cNvPr id="35842" name="Picture 2" descr="http://bioweb.wku.edu/faculty/Ameier/Image44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9492" y="3284984"/>
            <a:ext cx="4584792" cy="3168352"/>
          </a:xfrm>
          <a:prstGeom prst="rect">
            <a:avLst/>
          </a:prstGeom>
          <a:noFill/>
        </p:spPr>
      </p:pic>
      <p:pic>
        <p:nvPicPr>
          <p:cNvPr id="35844" name="Picture 4" descr="http://bird.net.au/bird/images/5/54/Morgan1_island_theory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45996" y="3284985"/>
            <a:ext cx="4199998" cy="31653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5616" y="1340768"/>
            <a:ext cx="7038623" cy="446520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131840" y="836712"/>
            <a:ext cx="4320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b="1" dirty="0" smtClean="0"/>
              <a:t>Πυρηνικά - δορυφορικά είδη </a:t>
            </a:r>
            <a:endParaRPr lang="el-GR" b="1" dirty="0"/>
          </a:p>
        </p:txBody>
      </p:sp>
    </p:spTree>
    <p:extLst>
      <p:ext uri="{BB962C8B-B14F-4D97-AF65-F5344CB8AC3E}">
        <p14:creationId xmlns:p14="http://schemas.microsoft.com/office/powerpoint/2010/main" val="1975879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547664" y="2348880"/>
            <a:ext cx="63367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800" b="1" dirty="0" smtClean="0"/>
              <a:t>ΝΗΣΙΩΤΙΚΕΣ </a:t>
            </a:r>
            <a:r>
              <a:rPr lang="el-GR" sz="2400" dirty="0" smtClean="0"/>
              <a:t>(ΚΑΙ ΑΛΛΕΣ) </a:t>
            </a:r>
            <a:r>
              <a:rPr lang="el-GR" sz="2800" b="1" dirty="0" smtClean="0"/>
              <a:t>ΒΙΟΚΟΙΝΟΤΗΤΕΣ</a:t>
            </a:r>
            <a:endParaRPr lang="el-GR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251521" y="333375"/>
            <a:ext cx="8640960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l-GR" sz="2000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Βιοκοινότητα</a:t>
            </a:r>
            <a:r>
              <a:rPr lang="el-GR" sz="2000" dirty="0"/>
              <a:t>: το σύνολο των οργανισμών που ζουν σε ένα ενδιαίτημα ή βιότοπο και αλληλεπιδρούν μεταξύ τους</a:t>
            </a:r>
          </a:p>
          <a:p>
            <a:pPr algn="ctr">
              <a:spcBef>
                <a:spcPct val="50000"/>
              </a:spcBef>
            </a:pPr>
            <a:r>
              <a:rPr lang="el-GR" dirty="0"/>
              <a:t>Το βιοτικό μέρος ενός οικοσυστήματος</a:t>
            </a:r>
          </a:p>
        </p:txBody>
      </p:sp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6238" y="1773238"/>
            <a:ext cx="3313112" cy="248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468312" y="4581525"/>
            <a:ext cx="7848103" cy="2092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l-GR" sz="2000" i="1" dirty="0"/>
              <a:t>Συνήθης χρήση (λόγω περιορισμών στη γνώση μας):</a:t>
            </a:r>
          </a:p>
          <a:p>
            <a:endParaRPr lang="el-GR" sz="2000" i="1" dirty="0"/>
          </a:p>
          <a:p>
            <a:r>
              <a:rPr lang="el-GR" sz="2000" dirty="0"/>
              <a:t>Βιοκοινότητα μιας ευρύτερης περιοχής (</a:t>
            </a:r>
            <a:r>
              <a:rPr lang="el-GR" sz="2000" dirty="0" smtClean="0"/>
              <a:t>π.χ., </a:t>
            </a:r>
            <a:r>
              <a:rPr lang="el-GR" sz="2000" dirty="0"/>
              <a:t>νησιού)</a:t>
            </a:r>
          </a:p>
          <a:p>
            <a:r>
              <a:rPr lang="el-GR" sz="2000" dirty="0"/>
              <a:t>Βιοκοινότητα ενός τάξου (</a:t>
            </a:r>
            <a:r>
              <a:rPr lang="el-GR" sz="2000" dirty="0" smtClean="0"/>
              <a:t>π.χ., </a:t>
            </a:r>
            <a:r>
              <a:rPr lang="el-GR" sz="2000" dirty="0"/>
              <a:t>εντόμων) ή μιας λειτουργικής οικολογικής κατηγορίας (</a:t>
            </a:r>
            <a:r>
              <a:rPr lang="el-GR" sz="2000" dirty="0" smtClean="0"/>
              <a:t>π.χ., </a:t>
            </a:r>
            <a:r>
              <a:rPr lang="el-GR" sz="2000" dirty="0"/>
              <a:t>φυτοφάγων)</a:t>
            </a:r>
          </a:p>
          <a:p>
            <a:pPr>
              <a:spcBef>
                <a:spcPct val="50000"/>
              </a:spcBef>
            </a:pPr>
            <a:endParaRPr lang="el-GR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179512" y="908720"/>
            <a:ext cx="5327823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l-GR" sz="2400" dirty="0"/>
              <a:t>Πώς συγκροτούνται οι βιοκοινότητες;</a:t>
            </a:r>
          </a:p>
          <a:p>
            <a:pPr>
              <a:spcBef>
                <a:spcPct val="50000"/>
              </a:spcBef>
            </a:pPr>
            <a:endParaRPr lang="el-GR" sz="2400" dirty="0"/>
          </a:p>
          <a:p>
            <a:pPr>
              <a:spcBef>
                <a:spcPct val="50000"/>
              </a:spcBef>
            </a:pPr>
            <a:r>
              <a:rPr lang="el-GR" sz="2400" dirty="0"/>
              <a:t>Υπάρχουν κανόνες ή γίνεται «τυχαία»;</a:t>
            </a:r>
          </a:p>
        </p:txBody>
      </p:sp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899592" y="3429000"/>
            <a:ext cx="712787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l-GR" sz="2000" dirty="0"/>
              <a:t>Εύχρηστα παραδείγματα: </a:t>
            </a:r>
            <a:r>
              <a:rPr lang="el-GR" sz="2000" b="1" dirty="0"/>
              <a:t>νησιά</a:t>
            </a:r>
            <a:r>
              <a:rPr lang="el-GR" sz="2000" dirty="0"/>
              <a:t> – καμένα δάση – νέες λίμνες </a:t>
            </a:r>
            <a:r>
              <a:rPr lang="el-GR" sz="2000" dirty="0" smtClean="0"/>
              <a:t>κ</a:t>
            </a:r>
            <a:r>
              <a:rPr lang="en-US" sz="2000" dirty="0" smtClean="0"/>
              <a:t>.</a:t>
            </a:r>
            <a:r>
              <a:rPr lang="el-GR" sz="2000" dirty="0" err="1" smtClean="0"/>
              <a:t>λπ</a:t>
            </a:r>
            <a:r>
              <a:rPr lang="el-GR" sz="2000" dirty="0" smtClean="0"/>
              <a:t>.</a:t>
            </a:r>
            <a:endParaRPr lang="el-GR" sz="2000" dirty="0"/>
          </a:p>
        </p:txBody>
      </p:sp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2195736" y="3068960"/>
            <a:ext cx="446449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l-GR" sz="2000" b="1" dirty="0">
                <a:solidFill>
                  <a:srgbClr val="C00000"/>
                </a:solidFill>
              </a:rPr>
              <a:t>Πώς τις μελετάμε συνήθως στη φύση;</a:t>
            </a:r>
          </a:p>
        </p:txBody>
      </p:sp>
      <p:pic>
        <p:nvPicPr>
          <p:cNvPr id="150529" name="Picture 1" descr="E:\Images\stouronisia05\DSC0354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3458" y="0"/>
            <a:ext cx="3130541" cy="2636912"/>
          </a:xfrm>
          <a:prstGeom prst="rect">
            <a:avLst/>
          </a:prstGeom>
          <a:noFill/>
        </p:spPr>
      </p:pic>
      <p:pic>
        <p:nvPicPr>
          <p:cNvPr id="7" name="Picture 5" descr="C:\Τα έγγραφά μου\Taygetos\phot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4657676"/>
            <a:ext cx="3275856" cy="2200324"/>
          </a:xfrm>
          <a:prstGeom prst="rect">
            <a:avLst/>
          </a:prstGeom>
          <a:noFill/>
        </p:spPr>
      </p:pic>
      <p:pic>
        <p:nvPicPr>
          <p:cNvPr id="150531" name="Picture 3" descr="Image result for new islan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581128"/>
            <a:ext cx="3429065" cy="22768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346075" y="2446163"/>
          <a:ext cx="8420100" cy="4367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9508" name="Document" r:id="rId4" imgW="5549817" imgH="2873237" progId="Word.Document.8">
                  <p:embed/>
                </p:oleObj>
              </mc:Choice>
              <mc:Fallback>
                <p:oleObj name="Document" r:id="rId4" imgW="5549817" imgH="2873237" progId="Word.Document.8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6075" y="2446163"/>
                        <a:ext cx="8420100" cy="4367213"/>
                      </a:xfrm>
                      <a:prstGeom prst="rect">
                        <a:avLst/>
                      </a:prstGeom>
                      <a:solidFill>
                        <a:srgbClr val="FFFFFF">
                          <a:alpha val="50195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-180528" y="332656"/>
            <a:ext cx="5184576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l-GR" dirty="0"/>
              <a:t>Παρουσία </a:t>
            </a:r>
            <a:r>
              <a:rPr lang="en-US" dirty="0" smtClean="0"/>
              <a:t>(1) </a:t>
            </a:r>
            <a:r>
              <a:rPr lang="el-GR" dirty="0" smtClean="0"/>
              <a:t>/ </a:t>
            </a:r>
            <a:r>
              <a:rPr lang="el-GR" dirty="0"/>
              <a:t>απουσία </a:t>
            </a:r>
            <a:r>
              <a:rPr lang="en-US" dirty="0" smtClean="0"/>
              <a:t>(0)</a:t>
            </a:r>
            <a:r>
              <a:rPr lang="el-GR" dirty="0" smtClean="0"/>
              <a:t>ειδών </a:t>
            </a:r>
            <a:r>
              <a:rPr lang="el-GR" dirty="0"/>
              <a:t>ανά σταθμό </a:t>
            </a:r>
            <a:r>
              <a:rPr lang="el-GR" dirty="0" smtClean="0"/>
              <a:t> δειγματοληψίας </a:t>
            </a:r>
            <a:r>
              <a:rPr lang="el-GR" dirty="0"/>
              <a:t>ή ανά βιοκοινότητα</a:t>
            </a:r>
          </a:p>
        </p:txBody>
      </p:sp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6" cstate="print"/>
          <a:srcRect l="8412" t="18592" r="15779" b="8383"/>
          <a:stretch>
            <a:fillRect/>
          </a:stretch>
        </p:blipFill>
        <p:spPr bwMode="auto">
          <a:xfrm>
            <a:off x="5891705" y="0"/>
            <a:ext cx="3252295" cy="2348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7090" name="Object 2"/>
          <p:cNvGraphicFramePr>
            <a:graphicFrameLocks noChangeAspect="1"/>
          </p:cNvGraphicFramePr>
          <p:nvPr/>
        </p:nvGraphicFramePr>
        <p:xfrm>
          <a:off x="107504" y="2656731"/>
          <a:ext cx="8930601" cy="43006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092" name="Document" r:id="rId4" imgW="5962263" imgH="2874863" progId="Word.Document.8">
                  <p:embed/>
                </p:oleObj>
              </mc:Choice>
              <mc:Fallback>
                <p:oleObj name="Document" r:id="rId4" imgW="5962263" imgH="2874863" progId="Word.Document.8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504" y="2656731"/>
                        <a:ext cx="8930601" cy="4300661"/>
                      </a:xfrm>
                      <a:prstGeom prst="rect">
                        <a:avLst/>
                      </a:prstGeom>
                      <a:solidFill>
                        <a:srgbClr val="FFFFFF">
                          <a:alpha val="50195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0" y="1412776"/>
            <a:ext cx="572412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l-GR" dirty="0" smtClean="0"/>
              <a:t>Αφθονία:</a:t>
            </a:r>
          </a:p>
          <a:p>
            <a:pPr algn="ctr">
              <a:spcBef>
                <a:spcPct val="50000"/>
              </a:spcBef>
            </a:pPr>
            <a:r>
              <a:rPr lang="el-GR" dirty="0" smtClean="0"/>
              <a:t>απόλυτη (μέσος όρος ατόμων ανά δείγμα κ.λπ.) </a:t>
            </a:r>
          </a:p>
          <a:p>
            <a:pPr algn="ctr">
              <a:spcBef>
                <a:spcPct val="50000"/>
              </a:spcBef>
            </a:pPr>
            <a:r>
              <a:rPr lang="el-GR" dirty="0" smtClean="0"/>
              <a:t>σχετική (ποσοστό συμμετοχής κάθε είδους στο σύνολο)</a:t>
            </a:r>
            <a:endParaRPr lang="el-GR" dirty="0"/>
          </a:p>
        </p:txBody>
      </p:sp>
      <p:pic>
        <p:nvPicPr>
          <p:cNvPr id="217093" name="Picture 5" descr="Image result for species abundance"/>
          <p:cNvPicPr>
            <a:picLocks noChangeAspect="1" noChangeArrowheads="1"/>
          </p:cNvPicPr>
          <p:nvPr/>
        </p:nvPicPr>
        <p:blipFill>
          <a:blip r:embed="rId6" cstate="print"/>
          <a:srcRect l="30930" t="57746" r="1247" b="3197"/>
          <a:stretch>
            <a:fillRect/>
          </a:stretch>
        </p:blipFill>
        <p:spPr bwMode="auto">
          <a:xfrm>
            <a:off x="5292080" y="0"/>
            <a:ext cx="3851920" cy="15802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0" y="116632"/>
            <a:ext cx="9144000" cy="240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l-GR" sz="2000" dirty="0"/>
              <a:t>Η </a:t>
            </a:r>
            <a:r>
              <a:rPr lang="el-GR" sz="2000" dirty="0" smtClean="0"/>
              <a:t>ανάλυση με</a:t>
            </a:r>
            <a:r>
              <a:rPr lang="en-US" sz="2000" dirty="0" smtClean="0"/>
              <a:t> </a:t>
            </a:r>
            <a:r>
              <a:rPr lang="el-GR" sz="2000" b="1" dirty="0" smtClean="0"/>
              <a:t>δείκτες ποικιλότητας</a:t>
            </a:r>
            <a:r>
              <a:rPr lang="en-US" sz="2000" dirty="0" smtClean="0"/>
              <a:t>, </a:t>
            </a:r>
            <a:r>
              <a:rPr lang="el-GR" sz="2000" dirty="0" smtClean="0"/>
              <a:t>π.χ., Η</a:t>
            </a:r>
            <a:r>
              <a:rPr lang="en-US" sz="2000" dirty="0" smtClean="0"/>
              <a:t>’ </a:t>
            </a:r>
            <a:r>
              <a:rPr lang="el-GR" sz="2000" dirty="0" smtClean="0"/>
              <a:t>(</a:t>
            </a:r>
            <a:r>
              <a:rPr lang="en-US" sz="2000" dirty="0" smtClean="0"/>
              <a:t>Shannon-Wiener</a:t>
            </a:r>
            <a:r>
              <a:rPr lang="el-GR" sz="2000" dirty="0" smtClean="0"/>
              <a:t>), </a:t>
            </a:r>
            <a:r>
              <a:rPr lang="en-US" sz="2000" dirty="0" smtClean="0"/>
              <a:t>D (Simpson)</a:t>
            </a:r>
            <a:r>
              <a:rPr lang="el-GR" sz="2000" dirty="0" smtClean="0"/>
              <a:t>, </a:t>
            </a:r>
            <a:r>
              <a:rPr lang="el-GR" sz="2000" b="1" dirty="0" smtClean="0"/>
              <a:t>ισοκατανομής</a:t>
            </a:r>
            <a:r>
              <a:rPr lang="el-GR" sz="2000" dirty="0" smtClean="0"/>
              <a:t>, π.χ., </a:t>
            </a:r>
            <a:r>
              <a:rPr lang="en-US" sz="2000" dirty="0" smtClean="0"/>
              <a:t>J (</a:t>
            </a:r>
            <a:r>
              <a:rPr lang="en-US" sz="2000" dirty="0" err="1" smtClean="0"/>
              <a:t>Pielou</a:t>
            </a:r>
            <a:r>
              <a:rPr lang="el-GR" sz="2000" dirty="0" smtClean="0"/>
              <a:t> </a:t>
            </a:r>
            <a:r>
              <a:rPr lang="en-US" sz="2000" dirty="0" smtClean="0"/>
              <a:t>), </a:t>
            </a:r>
            <a:r>
              <a:rPr lang="el-GR" sz="2000" dirty="0" smtClean="0"/>
              <a:t>κ.λπ.</a:t>
            </a:r>
          </a:p>
          <a:p>
            <a:pPr algn="ctr">
              <a:spcBef>
                <a:spcPct val="50000"/>
              </a:spcBef>
            </a:pPr>
            <a:r>
              <a:rPr lang="el-GR" sz="2000" dirty="0" smtClean="0"/>
              <a:t>ή/και</a:t>
            </a:r>
          </a:p>
          <a:p>
            <a:pPr algn="ctr">
              <a:spcBef>
                <a:spcPct val="50000"/>
              </a:spcBef>
            </a:pPr>
            <a:r>
              <a:rPr lang="el-GR" sz="2000" dirty="0" err="1" smtClean="0"/>
              <a:t>πολυπαραμετρικές</a:t>
            </a:r>
            <a:r>
              <a:rPr lang="el-GR" sz="2000" dirty="0" smtClean="0"/>
              <a:t> μεθόδους διάταξης, π.χ., </a:t>
            </a:r>
            <a:r>
              <a:rPr lang="en-US" sz="2000" dirty="0" smtClean="0"/>
              <a:t>PCA, CA, NMDS, Cluster Analysis</a:t>
            </a:r>
            <a:r>
              <a:rPr lang="el-GR" sz="2000" dirty="0" smtClean="0"/>
              <a:t>, </a:t>
            </a:r>
            <a:r>
              <a:rPr lang="en-US" sz="2000" dirty="0" smtClean="0"/>
              <a:t>CCA,</a:t>
            </a:r>
            <a:r>
              <a:rPr lang="el-GR" sz="2000" dirty="0" smtClean="0"/>
              <a:t> </a:t>
            </a:r>
          </a:p>
          <a:p>
            <a:pPr algn="ctr">
              <a:spcBef>
                <a:spcPct val="50000"/>
              </a:spcBef>
            </a:pPr>
            <a:r>
              <a:rPr lang="el-GR" sz="2000" b="1" dirty="0" smtClean="0"/>
              <a:t>περιγράφουν</a:t>
            </a:r>
            <a:r>
              <a:rPr lang="el-GR" sz="2000" dirty="0" smtClean="0"/>
              <a:t> τις κοινότητες ή δείχνουν </a:t>
            </a:r>
            <a:r>
              <a:rPr lang="el-GR" sz="2000" b="1" dirty="0" smtClean="0"/>
              <a:t>σχέσεις με περιβαλλοντικές παραμέτρους</a:t>
            </a:r>
            <a:r>
              <a:rPr lang="el-GR" sz="2000" dirty="0" smtClean="0"/>
              <a:t> αλλά δεν απαντούν σε ερωτήματα περί </a:t>
            </a:r>
            <a:r>
              <a:rPr lang="el-GR" sz="2000" b="1" dirty="0" smtClean="0"/>
              <a:t>συγκρότησης</a:t>
            </a:r>
          </a:p>
        </p:txBody>
      </p:sp>
      <p:pic>
        <p:nvPicPr>
          <p:cNvPr id="14340" name="Picture 4" descr="sarobetsu_CC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133649"/>
            <a:ext cx="3635896" cy="3724351"/>
          </a:xfrm>
          <a:prstGeom prst="rect">
            <a:avLst/>
          </a:prstGeom>
          <a:noFill/>
        </p:spPr>
      </p:pic>
      <p:pic>
        <p:nvPicPr>
          <p:cNvPr id="14342" name="Picture 6" descr="fs067-98_fig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8895" y="3789040"/>
            <a:ext cx="5435105" cy="30689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3000" y="0"/>
            <a:ext cx="6858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1800" b="1" dirty="0" smtClean="0">
                <a:latin typeface="Calibri" pitchFamily="34" charset="0"/>
                <a:cs typeface="Calibri" pitchFamily="34" charset="0"/>
              </a:rPr>
              <a:t>Δείκτες (αν)ομοιότητας μεταξύ δειγμάτων ή βιοκοινοτήτων</a:t>
            </a:r>
          </a:p>
          <a:p>
            <a:pPr algn="ctr"/>
            <a:r>
              <a:rPr lang="en-US" sz="1800" dirty="0" smtClean="0">
                <a:latin typeface="Calibri" pitchFamily="34" charset="0"/>
                <a:cs typeface="Calibri" pitchFamily="34" charset="0"/>
              </a:rPr>
              <a:t>(</a:t>
            </a:r>
            <a:r>
              <a:rPr lang="el-GR" sz="1800" dirty="0" smtClean="0">
                <a:latin typeface="Calibri" pitchFamily="34" charset="0"/>
                <a:cs typeface="Calibri" pitchFamily="34" charset="0"/>
              </a:rPr>
              <a:t>άλλη μια προσέγγιση στη β-ποικιλότητα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)</a:t>
            </a:r>
            <a:endParaRPr lang="el-GR" sz="180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1000" y="764704"/>
            <a:ext cx="8610600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u="sng" dirty="0" smtClean="0">
                <a:latin typeface="Calibri" pitchFamily="34" charset="0"/>
                <a:cs typeface="Calibri" pitchFamily="34" charset="0"/>
              </a:rPr>
              <a:t>Δείκτες που χρησιμοποιούν μόνο δεδομένα παρουσίας/απουσίας (</a:t>
            </a:r>
            <a:r>
              <a:rPr lang="en-US" u="sng" dirty="0" smtClean="0">
                <a:latin typeface="Calibri" pitchFamily="34" charset="0"/>
                <a:cs typeface="Calibri" pitchFamily="34" charset="0"/>
              </a:rPr>
              <a:t>binary)</a:t>
            </a:r>
            <a:endParaRPr lang="el-GR" u="sng" dirty="0" smtClean="0">
              <a:latin typeface="Calibri" pitchFamily="34" charset="0"/>
              <a:cs typeface="Calibri" pitchFamily="34" charset="0"/>
            </a:endParaRPr>
          </a:p>
          <a:p>
            <a:endParaRPr lang="el-GR" sz="1600" dirty="0" smtClean="0">
              <a:latin typeface="Calibri" pitchFamily="34" charset="0"/>
              <a:cs typeface="Calibri" pitchFamily="34" charset="0"/>
            </a:endParaRPr>
          </a:p>
          <a:p>
            <a:pPr>
              <a:spcAft>
                <a:spcPts val="600"/>
              </a:spcAft>
            </a:pPr>
            <a:r>
              <a:rPr lang="en-US" sz="1600" b="1" dirty="0" err="1" smtClean="0">
                <a:latin typeface="Calibri" pitchFamily="34" charset="0"/>
                <a:cs typeface="Calibri" pitchFamily="34" charset="0"/>
              </a:rPr>
              <a:t>Jaccard</a:t>
            </a:r>
            <a:r>
              <a:rPr lang="en-US" sz="1600" dirty="0" smtClean="0">
                <a:latin typeface="Calibri" pitchFamily="34" charset="0"/>
                <a:cs typeface="Calibri" pitchFamily="34" charset="0"/>
              </a:rPr>
              <a:t>			a/(</a:t>
            </a:r>
            <a:r>
              <a:rPr lang="en-US" sz="1600" dirty="0" err="1" smtClean="0">
                <a:latin typeface="Calibri" pitchFamily="34" charset="0"/>
                <a:cs typeface="Calibri" pitchFamily="34" charset="0"/>
              </a:rPr>
              <a:t>a+b+c</a:t>
            </a:r>
            <a:r>
              <a:rPr lang="en-US" sz="1600" dirty="0" smtClean="0">
                <a:latin typeface="Calibri" pitchFamily="34" charset="0"/>
                <a:cs typeface="Calibri" pitchFamily="34" charset="0"/>
              </a:rPr>
              <a:t>)</a:t>
            </a:r>
          </a:p>
          <a:p>
            <a:pPr>
              <a:spcAft>
                <a:spcPts val="600"/>
              </a:spcAft>
            </a:pPr>
            <a:r>
              <a:rPr lang="en-US" sz="1600" b="1" dirty="0" err="1" smtClean="0">
                <a:latin typeface="Calibri" pitchFamily="34" charset="0"/>
                <a:cs typeface="Calibri" pitchFamily="34" charset="0"/>
              </a:rPr>
              <a:t>Sørensen</a:t>
            </a:r>
            <a:r>
              <a:rPr lang="en-US" sz="1600" dirty="0" smtClean="0">
                <a:latin typeface="Calibri" pitchFamily="34" charset="0"/>
                <a:cs typeface="Calibri" pitchFamily="34" charset="0"/>
              </a:rPr>
              <a:t>			2a/(2a+b+c)</a:t>
            </a:r>
          </a:p>
          <a:p>
            <a:pPr>
              <a:spcAft>
                <a:spcPts val="600"/>
              </a:spcAft>
            </a:pPr>
            <a:r>
              <a:rPr lang="en-US" sz="1600" b="1" dirty="0" smtClean="0">
                <a:latin typeface="Calibri" pitchFamily="34" charset="0"/>
                <a:cs typeface="Calibri" pitchFamily="34" charset="0"/>
              </a:rPr>
              <a:t>Simple matching</a:t>
            </a:r>
            <a:r>
              <a:rPr lang="en-US" sz="1600" dirty="0" smtClean="0">
                <a:latin typeface="Calibri" pitchFamily="34" charset="0"/>
                <a:cs typeface="Calibri" pitchFamily="34" charset="0"/>
              </a:rPr>
              <a:t>		(</a:t>
            </a:r>
            <a:r>
              <a:rPr lang="en-US" sz="1600" dirty="0" err="1" smtClean="0">
                <a:latin typeface="Calibri" pitchFamily="34" charset="0"/>
                <a:cs typeface="Calibri" pitchFamily="34" charset="0"/>
              </a:rPr>
              <a:t>a+d</a:t>
            </a:r>
            <a:r>
              <a:rPr lang="en-US" sz="1600" dirty="0" smtClean="0">
                <a:latin typeface="Calibri" pitchFamily="34" charset="0"/>
                <a:cs typeface="Calibri" pitchFamily="34" charset="0"/>
              </a:rPr>
              <a:t>)/(</a:t>
            </a:r>
            <a:r>
              <a:rPr lang="en-US" sz="1600" dirty="0" err="1" smtClean="0">
                <a:latin typeface="Calibri" pitchFamily="34" charset="0"/>
                <a:cs typeface="Calibri" pitchFamily="34" charset="0"/>
              </a:rPr>
              <a:t>a+b+c+d</a:t>
            </a:r>
            <a:r>
              <a:rPr lang="en-US" sz="1600" dirty="0" smtClean="0">
                <a:latin typeface="Calibri" pitchFamily="34" charset="0"/>
                <a:cs typeface="Calibri" pitchFamily="34" charset="0"/>
              </a:rPr>
              <a:t>)</a:t>
            </a:r>
          </a:p>
          <a:p>
            <a:pPr>
              <a:spcAft>
                <a:spcPts val="600"/>
              </a:spcAft>
            </a:pPr>
            <a:r>
              <a:rPr lang="en-US" sz="1600" b="1" dirty="0" err="1" smtClean="0">
                <a:latin typeface="Calibri" pitchFamily="34" charset="0"/>
                <a:cs typeface="Calibri" pitchFamily="34" charset="0"/>
              </a:rPr>
              <a:t>Kulczinsky</a:t>
            </a:r>
            <a:r>
              <a:rPr lang="en-US" sz="1600" dirty="0" smtClean="0">
                <a:latin typeface="Calibri" pitchFamily="34" charset="0"/>
                <a:cs typeface="Calibri" pitchFamily="34" charset="0"/>
              </a:rPr>
              <a:t>			a/(</a:t>
            </a:r>
            <a:r>
              <a:rPr lang="en-US" sz="1600" dirty="0" err="1" smtClean="0">
                <a:latin typeface="Calibri" pitchFamily="34" charset="0"/>
                <a:cs typeface="Calibri" pitchFamily="34" charset="0"/>
              </a:rPr>
              <a:t>b+c</a:t>
            </a:r>
            <a:r>
              <a:rPr lang="en-US" sz="1600" dirty="0" smtClean="0">
                <a:latin typeface="Calibri" pitchFamily="34" charset="0"/>
                <a:cs typeface="Calibri" pitchFamily="34" charset="0"/>
              </a:rPr>
              <a:t>)</a:t>
            </a:r>
            <a:endParaRPr lang="el-GR" sz="1600" dirty="0" smtClean="0">
              <a:latin typeface="Calibri" pitchFamily="34" charset="0"/>
              <a:cs typeface="Calibri" pitchFamily="34" charset="0"/>
            </a:endParaRPr>
          </a:p>
          <a:p>
            <a:endParaRPr lang="el-GR" sz="1600" dirty="0" smtClean="0">
              <a:latin typeface="Calibri" pitchFamily="34" charset="0"/>
              <a:cs typeface="Calibri" pitchFamily="34" charset="0"/>
            </a:endParaRPr>
          </a:p>
          <a:p>
            <a:r>
              <a:rPr lang="en-US" sz="1600" dirty="0" smtClean="0">
                <a:latin typeface="Calibri" pitchFamily="34" charset="0"/>
                <a:cs typeface="Calibri" pitchFamily="34" charset="0"/>
              </a:rPr>
              <a:t>a: </a:t>
            </a:r>
            <a:r>
              <a:rPr lang="el-GR" sz="1600" dirty="0" smtClean="0">
                <a:latin typeface="Calibri" pitchFamily="34" charset="0"/>
                <a:cs typeface="Calibri" pitchFamily="34" charset="0"/>
              </a:rPr>
              <a:t>είδη παρόντα και στα δύο δείγματα</a:t>
            </a:r>
          </a:p>
          <a:p>
            <a:r>
              <a:rPr lang="en-US" sz="1600" dirty="0" smtClean="0">
                <a:latin typeface="Calibri" pitchFamily="34" charset="0"/>
                <a:cs typeface="Calibri" pitchFamily="34" charset="0"/>
              </a:rPr>
              <a:t>b, c: </a:t>
            </a:r>
            <a:r>
              <a:rPr lang="el-GR" sz="1600" dirty="0" smtClean="0">
                <a:latin typeface="Calibri" pitchFamily="34" charset="0"/>
                <a:cs typeface="Calibri" pitchFamily="34" charset="0"/>
              </a:rPr>
              <a:t>είδη παρόντα μόνο στο ένα ή στο άλλο από τα δύο δείγματα</a:t>
            </a:r>
            <a:endParaRPr lang="en-US" sz="1600" dirty="0" smtClean="0">
              <a:latin typeface="Calibri" pitchFamily="34" charset="0"/>
              <a:cs typeface="Calibri" pitchFamily="34" charset="0"/>
            </a:endParaRPr>
          </a:p>
          <a:p>
            <a:r>
              <a:rPr lang="en-US" sz="1600" dirty="0" smtClean="0">
                <a:latin typeface="Calibri" pitchFamily="34" charset="0"/>
                <a:cs typeface="Calibri" pitchFamily="34" charset="0"/>
              </a:rPr>
              <a:t>d: </a:t>
            </a:r>
            <a:r>
              <a:rPr lang="el-GR" sz="1600" dirty="0" smtClean="0">
                <a:latin typeface="Calibri" pitchFamily="34" charset="0"/>
                <a:cs typeface="Calibri" pitchFamily="34" charset="0"/>
              </a:rPr>
              <a:t>είδη απόντα και από τα δύο δείγματα (αλλά υπάρχουν σε κάποια από τα υπόλοιπα)</a:t>
            </a:r>
          </a:p>
          <a:p>
            <a:endParaRPr lang="el-GR" sz="1600" dirty="0" smtClean="0">
              <a:latin typeface="Calibri" pitchFamily="34" charset="0"/>
              <a:cs typeface="Calibri" pitchFamily="34" charset="0"/>
            </a:endParaRPr>
          </a:p>
          <a:p>
            <a:endParaRPr lang="el-GR" sz="1600" dirty="0" smtClean="0">
              <a:latin typeface="Calibri" pitchFamily="34" charset="0"/>
              <a:cs typeface="Calibri" pitchFamily="34" charset="0"/>
            </a:endParaRPr>
          </a:p>
          <a:p>
            <a:r>
              <a:rPr lang="el-GR" u="sng" dirty="0" smtClean="0">
                <a:latin typeface="Calibri" pitchFamily="34" charset="0"/>
                <a:cs typeface="Calibri" pitchFamily="34" charset="0"/>
              </a:rPr>
              <a:t>Δείκτες που χρησιμοποιούν και δεδομένα αφθονίας</a:t>
            </a:r>
            <a:r>
              <a:rPr lang="en-US" u="sng" dirty="0" smtClean="0">
                <a:latin typeface="Calibri" pitchFamily="34" charset="0"/>
                <a:cs typeface="Calibri" pitchFamily="34" charset="0"/>
              </a:rPr>
              <a:t> (quantitative)</a:t>
            </a:r>
          </a:p>
          <a:p>
            <a:endParaRPr lang="el-GR" sz="1600" dirty="0" smtClean="0">
              <a:latin typeface="Calibri" pitchFamily="34" charset="0"/>
              <a:cs typeface="Calibri" pitchFamily="34" charset="0"/>
            </a:endParaRPr>
          </a:p>
          <a:p>
            <a:r>
              <a:rPr lang="en-US" sz="1600" b="1" dirty="0" smtClean="0">
                <a:latin typeface="Calibri" pitchFamily="34" charset="0"/>
                <a:cs typeface="Calibri" pitchFamily="34" charset="0"/>
              </a:rPr>
              <a:t>Bray-Curtis	</a:t>
            </a:r>
            <a:r>
              <a:rPr lang="en-US" sz="1600" dirty="0" smtClean="0">
                <a:latin typeface="Calibri" pitchFamily="34" charset="0"/>
                <a:cs typeface="Calibri" pitchFamily="34" charset="0"/>
              </a:rPr>
              <a:t>	1-2W/(A+B)</a:t>
            </a:r>
          </a:p>
          <a:p>
            <a:endParaRPr lang="en-US" sz="1600" dirty="0" smtClean="0">
              <a:latin typeface="Calibri" pitchFamily="34" charset="0"/>
              <a:cs typeface="Calibri" pitchFamily="34" charset="0"/>
            </a:endParaRPr>
          </a:p>
          <a:p>
            <a:r>
              <a:rPr lang="el-GR" sz="1600" b="1" dirty="0" err="1" smtClean="0">
                <a:latin typeface="Calibri" pitchFamily="34" charset="0"/>
                <a:cs typeface="Calibri" pitchFamily="34" charset="0"/>
              </a:rPr>
              <a:t>Ευκλίδεια</a:t>
            </a:r>
            <a:r>
              <a:rPr lang="el-GR" sz="1600" b="1" dirty="0" smtClean="0">
                <a:latin typeface="Calibri" pitchFamily="34" charset="0"/>
                <a:cs typeface="Calibri" pitchFamily="34" charset="0"/>
              </a:rPr>
              <a:t> απόσταση</a:t>
            </a:r>
            <a:r>
              <a:rPr lang="el-GR" sz="1600" dirty="0" smtClean="0">
                <a:latin typeface="Calibri" pitchFamily="34" charset="0"/>
                <a:cs typeface="Calibri" pitchFamily="34" charset="0"/>
              </a:rPr>
              <a:t>		</a:t>
            </a:r>
            <a:endParaRPr lang="en-US" sz="1600" dirty="0" smtClean="0">
              <a:latin typeface="Calibri" pitchFamily="34" charset="0"/>
              <a:cs typeface="Calibri" pitchFamily="34" charset="0"/>
            </a:endParaRPr>
          </a:p>
          <a:p>
            <a:endParaRPr lang="en-US" sz="1600" dirty="0" smtClean="0">
              <a:latin typeface="Calibri" pitchFamily="34" charset="0"/>
              <a:cs typeface="Calibri" pitchFamily="34" charset="0"/>
            </a:endParaRPr>
          </a:p>
          <a:p>
            <a:r>
              <a:rPr lang="en-US" sz="1600" b="1" dirty="0" err="1" smtClean="0">
                <a:latin typeface="Calibri" pitchFamily="34" charset="0"/>
                <a:cs typeface="Calibri" pitchFamily="34" charset="0"/>
              </a:rPr>
              <a:t>Kulczinsky</a:t>
            </a:r>
            <a:r>
              <a:rPr lang="en-US" sz="1600" dirty="0" smtClean="0">
                <a:latin typeface="Calibri" pitchFamily="34" charset="0"/>
                <a:cs typeface="Calibri" pitchFamily="34" charset="0"/>
              </a:rPr>
              <a:t>			½(W/A + W/B)</a:t>
            </a:r>
          </a:p>
          <a:p>
            <a:endParaRPr lang="en-US" sz="1600" dirty="0" smtClean="0">
              <a:latin typeface="Calibri" pitchFamily="34" charset="0"/>
              <a:cs typeface="Calibri" pitchFamily="34" charset="0"/>
            </a:endParaRPr>
          </a:p>
          <a:p>
            <a:r>
              <a:rPr lang="en-US" sz="1600" dirty="0" smtClean="0">
                <a:latin typeface="Calibri" pitchFamily="34" charset="0"/>
                <a:cs typeface="Calibri" pitchFamily="34" charset="0"/>
              </a:rPr>
              <a:t>W: </a:t>
            </a:r>
            <a:r>
              <a:rPr lang="el-GR" sz="1600" dirty="0" smtClean="0">
                <a:latin typeface="Calibri" pitchFamily="34" charset="0"/>
                <a:cs typeface="Calibri" pitchFamily="34" charset="0"/>
              </a:rPr>
              <a:t>το άθροισμα των ελάχιστων αφθονιών κάθε είδους στα δύο δείγματα, Α, Β: το άθροισμα των αφθονιών κάθε δείγματος, </a:t>
            </a:r>
            <a:r>
              <a:rPr lang="en-US" sz="1600" dirty="0" smtClean="0">
                <a:latin typeface="Calibri" pitchFamily="34" charset="0"/>
                <a:cs typeface="Calibri" pitchFamily="34" charset="0"/>
              </a:rPr>
              <a:t>s</a:t>
            </a:r>
            <a:r>
              <a:rPr lang="en-US" sz="1600" baseline="-25000" dirty="0" smtClean="0">
                <a:latin typeface="Calibri" pitchFamily="34" charset="0"/>
                <a:cs typeface="Calibri" pitchFamily="34" charset="0"/>
              </a:rPr>
              <a:t>i1</a:t>
            </a:r>
            <a:r>
              <a:rPr lang="en-US" sz="1600" dirty="0" smtClean="0">
                <a:latin typeface="Calibri" pitchFamily="34" charset="0"/>
                <a:cs typeface="Calibri" pitchFamily="34" charset="0"/>
              </a:rPr>
              <a:t>, s</a:t>
            </a:r>
            <a:r>
              <a:rPr lang="en-US" sz="1600" baseline="-25000" dirty="0" smtClean="0">
                <a:latin typeface="Calibri" pitchFamily="34" charset="0"/>
                <a:cs typeface="Calibri" pitchFamily="34" charset="0"/>
              </a:rPr>
              <a:t>i2</a:t>
            </a:r>
            <a:r>
              <a:rPr lang="en-US" sz="1600" dirty="0" smtClean="0">
                <a:latin typeface="Calibri" pitchFamily="34" charset="0"/>
                <a:cs typeface="Calibri" pitchFamily="34" charset="0"/>
              </a:rPr>
              <a:t>: </a:t>
            </a:r>
            <a:r>
              <a:rPr lang="el-GR" sz="1600" dirty="0" smtClean="0">
                <a:latin typeface="Calibri" pitchFamily="34" charset="0"/>
                <a:cs typeface="Calibri" pitchFamily="34" charset="0"/>
              </a:rPr>
              <a:t>η αφθονία του είδους </a:t>
            </a:r>
            <a:r>
              <a:rPr lang="en-US" sz="1600" dirty="0" err="1" smtClean="0">
                <a:latin typeface="Calibri" pitchFamily="34" charset="0"/>
                <a:cs typeface="Calibri" pitchFamily="34" charset="0"/>
              </a:rPr>
              <a:t>i</a:t>
            </a:r>
            <a:r>
              <a:rPr lang="el-GR" sz="1600" dirty="0" smtClean="0">
                <a:latin typeface="Calibri" pitchFamily="34" charset="0"/>
                <a:cs typeface="Calibri" pitchFamily="34" charset="0"/>
              </a:rPr>
              <a:t> στο δείγμα 1 και στο δείγμα 2, </a:t>
            </a:r>
            <a:r>
              <a:rPr lang="en-US" sz="1600" dirty="0" smtClean="0">
                <a:latin typeface="Calibri" pitchFamily="34" charset="0"/>
                <a:cs typeface="Calibri" pitchFamily="34" charset="0"/>
              </a:rPr>
              <a:t>n: </a:t>
            </a:r>
            <a:r>
              <a:rPr lang="el-GR" sz="1600" dirty="0" smtClean="0">
                <a:latin typeface="Calibri" pitchFamily="34" charset="0"/>
                <a:cs typeface="Calibri" pitchFamily="34" charset="0"/>
              </a:rPr>
              <a:t>ο αριθμός των ειδών στα δύο δείγματα</a:t>
            </a:r>
            <a:endParaRPr lang="en-US" sz="1600" dirty="0" smtClean="0"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3131840" y="4796191"/>
          <a:ext cx="1296144" cy="65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580" name="Equation" r:id="rId3" imgW="952087" imgH="482391" progId="Equation.3">
                  <p:embed/>
                </p:oleObj>
              </mc:Choice>
              <mc:Fallback>
                <p:oleObj name="Equation" r:id="rId3" imgW="952087" imgH="482391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31840" y="4796191"/>
                        <a:ext cx="1296144" cy="6567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36504" y="692709"/>
          <a:ext cx="9072000" cy="5904632"/>
        </p:xfrm>
        <a:graphic>
          <a:graphicData uri="http://schemas.openxmlformats.org/drawingml/2006/table">
            <a:tbl>
              <a:tblPr/>
              <a:tblGrid>
                <a:gridCol w="357713"/>
                <a:gridCol w="397458"/>
                <a:gridCol w="397458"/>
                <a:gridCol w="397458"/>
                <a:gridCol w="397458"/>
                <a:gridCol w="397458"/>
                <a:gridCol w="397458"/>
                <a:gridCol w="397458"/>
                <a:gridCol w="397458"/>
                <a:gridCol w="397458"/>
                <a:gridCol w="467015"/>
                <a:gridCol w="467015"/>
                <a:gridCol w="467015"/>
                <a:gridCol w="467015"/>
                <a:gridCol w="467015"/>
                <a:gridCol w="467015"/>
                <a:gridCol w="467015"/>
                <a:gridCol w="467015"/>
                <a:gridCol w="467015"/>
                <a:gridCol w="467015"/>
                <a:gridCol w="467015"/>
              </a:tblGrid>
              <a:tr h="190472">
                <a:tc>
                  <a:txBody>
                    <a:bodyPr/>
                    <a:lstStyle/>
                    <a:p>
                      <a:pPr algn="l" fontAlgn="b"/>
                      <a:r>
                        <a:rPr lang="el-GR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site 1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site 2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site 3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site 4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site 5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site 6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site 7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site 8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site 9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site 10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site 11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site 12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site 13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site 14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site 15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site 16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site 17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site 18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site 19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site 20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0472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Sp1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0472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Sp2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0472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Sp3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0472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Sp4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0472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Sp5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0472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Sp5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0472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Sp7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0472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Sp8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0472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Sp9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0472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Sp10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0472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Sp11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0472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Sp12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0472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Sp13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0472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Sp14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0472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Sp15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0472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Sp16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0472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Sp17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0472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Sp18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0472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Sp19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0472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Sp20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0472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Sp21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0472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Sp22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0472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Sp23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0472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Sp24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0472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Sp25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0472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Sp26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0472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Sp27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0472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Sp28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0472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Sp29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0472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Sp30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6555" marR="6555" marT="65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8" name="Rectangle 7"/>
          <p:cNvSpPr/>
          <p:nvPr/>
        </p:nvSpPr>
        <p:spPr>
          <a:xfrm>
            <a:off x="144016" y="188640"/>
            <a:ext cx="89644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dirty="0" smtClean="0"/>
              <a:t>Π.χ.:, για 30 είδη (</a:t>
            </a:r>
            <a:r>
              <a:rPr lang="en-US" dirty="0" smtClean="0"/>
              <a:t>Sp1 – Sp30) </a:t>
            </a:r>
            <a:r>
              <a:rPr lang="el-GR" dirty="0" smtClean="0"/>
              <a:t>σε 20 δειγματοληπτικές περιοχές</a:t>
            </a:r>
            <a:r>
              <a:rPr lang="en-US" dirty="0" smtClean="0"/>
              <a:t>, </a:t>
            </a:r>
            <a:r>
              <a:rPr lang="el-GR" dirty="0" smtClean="0"/>
              <a:t>με τις εξής αφθονίες</a:t>
            </a:r>
            <a:r>
              <a:rPr lang="en-US" dirty="0" smtClean="0"/>
              <a:t>:</a:t>
            </a:r>
            <a:endParaRPr lang="el-GR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55576" y="332656"/>
            <a:ext cx="7560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dirty="0" smtClean="0"/>
              <a:t>Αν εφαρμόσουμε τον δείκτη </a:t>
            </a:r>
            <a:r>
              <a:rPr lang="en-US" dirty="0" smtClean="0"/>
              <a:t>Bray-Curtis</a:t>
            </a:r>
            <a:r>
              <a:rPr lang="el-GR" dirty="0" smtClean="0"/>
              <a:t>, παίρνουμε τον εξής τριγωνικό πίνακα:</a:t>
            </a:r>
            <a:endParaRPr lang="el-GR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8" y="1484781"/>
          <a:ext cx="9144000" cy="4320482"/>
        </p:xfrm>
        <a:graphic>
          <a:graphicData uri="http://schemas.openxmlformats.org/drawingml/2006/table">
            <a:tbl>
              <a:tblPr/>
              <a:tblGrid>
                <a:gridCol w="457200"/>
                <a:gridCol w="457200"/>
                <a:gridCol w="457200"/>
                <a:gridCol w="457200"/>
                <a:gridCol w="457200"/>
                <a:gridCol w="457200"/>
                <a:gridCol w="457200"/>
                <a:gridCol w="457200"/>
                <a:gridCol w="457200"/>
                <a:gridCol w="457200"/>
                <a:gridCol w="457200"/>
                <a:gridCol w="457200"/>
                <a:gridCol w="457200"/>
                <a:gridCol w="457200"/>
                <a:gridCol w="457200"/>
                <a:gridCol w="457200"/>
                <a:gridCol w="457200"/>
                <a:gridCol w="457200"/>
                <a:gridCol w="457200"/>
                <a:gridCol w="457200"/>
              </a:tblGrid>
              <a:tr h="214132">
                <a:tc>
                  <a:txBody>
                    <a:bodyPr/>
                    <a:lstStyle/>
                    <a:p>
                      <a:pPr algn="l" fontAlgn="b"/>
                      <a:r>
                        <a:rPr lang="el-GR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site 1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site 2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site 3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site 4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site 5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site 6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site 7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site 8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site 9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site 10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site 11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site 12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site 13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site 14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site 15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site 16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site 17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site 18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site 19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4132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site 2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0,467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4132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site 3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0,448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0,341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1974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site 4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0,524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0,356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0,271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4132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site 5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0,639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0,412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0,47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0,5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4132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site 6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0,636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0,511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0,568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0,634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0,297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4132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site 7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0,552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0,439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0,475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0,506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0,229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0,227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4132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site 8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0,655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0,537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0,325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0,412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0,639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0,591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0,525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4132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site 9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0,6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0,476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0,341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0,379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0,506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0,6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0,488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0,317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4132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site 10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0,574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0,294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0,47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0,477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0,349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0,319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0,277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0,542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0,6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4132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site 11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0,56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0,541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0,556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0,584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0,627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0,45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0,444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0,528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0,595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0,413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4132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site 12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0,925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0,714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0,44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0,525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0,692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0,639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0,627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0,44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0,351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0,718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0,672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4132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site 13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0,843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0,6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0,425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0,513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0,684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0,753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0,644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0,37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0,413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0,737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0,754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0,353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4132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site 14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0,788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0,75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0,797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0,881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0,806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0,875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0,563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0,758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0,761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0,821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0,695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0,649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4132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site 15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0,908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0,714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0,735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0,848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0,803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0,841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0,429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0,662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0,848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0,745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0,621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0,679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0,362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4132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site 16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0,922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0,893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0,671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0,667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0,895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0,852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0,89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0,425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0,653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0,895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0,877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0,588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0,606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0,544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0,357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4132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site 17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0,879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0,825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0,891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0,9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0,621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0,683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0,673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0,891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0,895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0,621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0,702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0,92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0,875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0,897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0,895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4132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site 18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0,778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0,594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0,612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0,667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0,543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0,493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0,552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0,642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0,681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0,486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0,322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0,742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0,8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0,843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0,72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0,867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0,762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4132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site 19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0,808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0,831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0,789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0,703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0,722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0,746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0,746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0,781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0,703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0,556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0,697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0,813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0,855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0,778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0,906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0,565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0,552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4132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site 20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0,945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0,775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0,763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0,892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0,848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0,887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0,493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0,699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0,892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0,81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0,697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0,719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0,455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0,296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0,344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0,913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0,69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0,742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earth.ox.ac.uk/__data/assets/image/0013/4900/varieties/tilted_atoll_medium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216" y="1641157"/>
            <a:ext cx="1268065" cy="95104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0316" y="928670"/>
            <a:ext cx="62498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b="1" dirty="0" smtClean="0"/>
              <a:t>Ωκεάνια </a:t>
            </a:r>
            <a:r>
              <a:rPr lang="en-US" b="1" dirty="0" smtClean="0"/>
              <a:t>(oceanic):</a:t>
            </a:r>
          </a:p>
          <a:p>
            <a:r>
              <a:rPr lang="el-GR" dirty="0" smtClean="0">
                <a:latin typeface="Monotype Corsiva" pitchFamily="66" charset="0"/>
              </a:rPr>
              <a:t>Αναδύονται από τη θάλασσα </a:t>
            </a:r>
            <a:r>
              <a:rPr lang="en-US" dirty="0" smtClean="0">
                <a:latin typeface="Monotype Corsiva" pitchFamily="66" charset="0"/>
              </a:rPr>
              <a:t>– </a:t>
            </a:r>
            <a:r>
              <a:rPr lang="el-GR" dirty="0" smtClean="0">
                <a:latin typeface="Monotype Corsiva" pitchFamily="66" charset="0"/>
              </a:rPr>
              <a:t>ουδέποτε ενώθηκαν με ηπειρωτική μάζα (αποκλειστικά σχεδόν ηφαιστειακής προέλευσης)</a:t>
            </a:r>
            <a:r>
              <a:rPr lang="en-US" dirty="0" smtClean="0">
                <a:latin typeface="Monotype Corsiva" pitchFamily="66" charset="0"/>
              </a:rPr>
              <a:t> </a:t>
            </a:r>
          </a:p>
          <a:p>
            <a:r>
              <a:rPr lang="el-GR" dirty="0" smtClean="0"/>
              <a:t>π</a:t>
            </a:r>
            <a:r>
              <a:rPr lang="en-US" dirty="0" smtClean="0"/>
              <a:t>.</a:t>
            </a:r>
            <a:r>
              <a:rPr lang="el-GR" dirty="0" smtClean="0"/>
              <a:t>χ</a:t>
            </a:r>
            <a:r>
              <a:rPr lang="en-US" dirty="0" smtClean="0"/>
              <a:t>., </a:t>
            </a:r>
            <a:r>
              <a:rPr lang="el-GR" dirty="0" smtClean="0"/>
              <a:t>Χαβάη</a:t>
            </a:r>
            <a:r>
              <a:rPr lang="en-US" dirty="0" smtClean="0"/>
              <a:t>,</a:t>
            </a:r>
            <a:r>
              <a:rPr lang="el-GR" dirty="0" smtClean="0"/>
              <a:t> Κανάρια</a:t>
            </a:r>
            <a:r>
              <a:rPr lang="en-US" dirty="0" smtClean="0"/>
              <a:t>, </a:t>
            </a:r>
            <a:r>
              <a:rPr lang="el-GR" dirty="0" err="1" smtClean="0"/>
              <a:t>Γκαλάπαγκος</a:t>
            </a:r>
            <a:r>
              <a:rPr lang="en-US" dirty="0" smtClean="0"/>
              <a:t>, </a:t>
            </a:r>
            <a:r>
              <a:rPr lang="el-GR" dirty="0" smtClean="0"/>
              <a:t>Ισλανδία</a:t>
            </a:r>
            <a:r>
              <a:rPr lang="en-US" dirty="0" smtClean="0"/>
              <a:t>, </a:t>
            </a:r>
            <a:r>
              <a:rPr lang="el-GR" b="1" dirty="0" smtClean="0"/>
              <a:t>Σαντορίνη</a:t>
            </a:r>
            <a:endParaRPr lang="el-GR" b="1" dirty="0"/>
          </a:p>
        </p:txBody>
      </p:sp>
      <p:sp>
        <p:nvSpPr>
          <p:cNvPr id="6" name="TextBox 5"/>
          <p:cNvSpPr txBox="1"/>
          <p:nvPr/>
        </p:nvSpPr>
        <p:spPr>
          <a:xfrm>
            <a:off x="50862" y="2887776"/>
            <a:ext cx="61053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b="1" dirty="0" smtClean="0"/>
              <a:t>Ηπειρωτικής κρηπίδας</a:t>
            </a:r>
            <a:r>
              <a:rPr lang="en-US" b="1" dirty="0" smtClean="0"/>
              <a:t> (continental shelf):</a:t>
            </a:r>
          </a:p>
          <a:p>
            <a:r>
              <a:rPr lang="el-GR" dirty="0" smtClean="0">
                <a:latin typeface="Monotype Corsiva" pitchFamily="66" charset="0"/>
              </a:rPr>
              <a:t>Έγιναν νησιά εξαιτίας </a:t>
            </a:r>
            <a:r>
              <a:rPr lang="el-GR" dirty="0" err="1" smtClean="0">
                <a:latin typeface="Monotype Corsiva" pitchFamily="66" charset="0"/>
              </a:rPr>
              <a:t>ευστατικών</a:t>
            </a:r>
            <a:r>
              <a:rPr lang="el-GR" dirty="0" smtClean="0">
                <a:latin typeface="Monotype Corsiva" pitchFamily="66" charset="0"/>
              </a:rPr>
              <a:t> μεταβολών της θαλάσσιας στάθμης </a:t>
            </a:r>
            <a:r>
              <a:rPr lang="en-US" dirty="0" smtClean="0">
                <a:latin typeface="Monotype Corsiva" pitchFamily="66" charset="0"/>
              </a:rPr>
              <a:t>–</a:t>
            </a:r>
            <a:r>
              <a:rPr lang="el-GR" dirty="0" smtClean="0">
                <a:latin typeface="Monotype Corsiva" pitchFamily="66" charset="0"/>
              </a:rPr>
              <a:t>ενώνονται με γειτονικές ηπειρωτικές περιοχές σε περιόδους χαμηλής στάθμης</a:t>
            </a:r>
            <a:r>
              <a:rPr lang="en-US" dirty="0" smtClean="0">
                <a:latin typeface="Monotype Corsiva" pitchFamily="66" charset="0"/>
              </a:rPr>
              <a:t>,</a:t>
            </a:r>
            <a:r>
              <a:rPr lang="el-GR" dirty="0" smtClean="0">
                <a:latin typeface="Monotype Corsiva" pitchFamily="66" charset="0"/>
              </a:rPr>
              <a:t> όπως οι παγετώδεις περίοδοι του Πλειστοκαίνου</a:t>
            </a:r>
            <a:endParaRPr lang="en-US" dirty="0" smtClean="0">
              <a:latin typeface="Monotype Corsiva" pitchFamily="66" charset="0"/>
            </a:endParaRPr>
          </a:p>
          <a:p>
            <a:r>
              <a:rPr lang="el-GR" dirty="0" smtClean="0"/>
              <a:t>π</a:t>
            </a:r>
            <a:r>
              <a:rPr lang="en-US" dirty="0" smtClean="0"/>
              <a:t>.</a:t>
            </a:r>
            <a:r>
              <a:rPr lang="el-GR" dirty="0" smtClean="0"/>
              <a:t>χ</a:t>
            </a:r>
            <a:r>
              <a:rPr lang="en-US" dirty="0" smtClean="0"/>
              <a:t>., </a:t>
            </a:r>
            <a:r>
              <a:rPr lang="el-GR" b="1" dirty="0" smtClean="0"/>
              <a:t>Νάξος</a:t>
            </a:r>
            <a:r>
              <a:rPr lang="en-US" b="1" dirty="0" smtClean="0"/>
              <a:t>, </a:t>
            </a:r>
            <a:r>
              <a:rPr lang="el-GR" b="1" dirty="0" smtClean="0"/>
              <a:t>Ρόδος</a:t>
            </a:r>
            <a:r>
              <a:rPr lang="en-US" b="1" dirty="0" smtClean="0"/>
              <a:t>, </a:t>
            </a:r>
            <a:r>
              <a:rPr lang="el-GR" b="1" dirty="0" smtClean="0"/>
              <a:t>Χίος</a:t>
            </a:r>
            <a:r>
              <a:rPr lang="en-US" b="1" dirty="0" smtClean="0"/>
              <a:t>,</a:t>
            </a:r>
            <a:r>
              <a:rPr lang="en-US" dirty="0" smtClean="0"/>
              <a:t> </a:t>
            </a:r>
            <a:r>
              <a:rPr lang="el-GR" dirty="0" smtClean="0"/>
              <a:t>Βρετανία</a:t>
            </a:r>
            <a:r>
              <a:rPr lang="en-US" dirty="0" smtClean="0"/>
              <a:t>, </a:t>
            </a:r>
            <a:r>
              <a:rPr lang="el-GR" dirty="0" smtClean="0"/>
              <a:t>Βόρνεο</a:t>
            </a:r>
            <a:r>
              <a:rPr lang="en-US" dirty="0" smtClean="0"/>
              <a:t>, </a:t>
            </a:r>
            <a:r>
              <a:rPr lang="el-GR" dirty="0" smtClean="0"/>
              <a:t>Νέα Γουινέα</a:t>
            </a:r>
            <a:endParaRPr lang="el-GR" dirty="0"/>
          </a:p>
        </p:txBody>
      </p:sp>
      <p:sp>
        <p:nvSpPr>
          <p:cNvPr id="7" name="TextBox 6"/>
          <p:cNvSpPr txBox="1"/>
          <p:nvPr/>
        </p:nvSpPr>
        <p:spPr>
          <a:xfrm>
            <a:off x="40626" y="4976008"/>
            <a:ext cx="597153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b="1" dirty="0" smtClean="0"/>
              <a:t>Ηπειρωτικά θραύσματα</a:t>
            </a:r>
            <a:r>
              <a:rPr lang="en-US" b="1" dirty="0" smtClean="0"/>
              <a:t> (continental fragments):</a:t>
            </a:r>
          </a:p>
          <a:p>
            <a:r>
              <a:rPr lang="el-GR" dirty="0" smtClean="0">
                <a:latin typeface="Monotype Corsiva" pitchFamily="66" charset="0"/>
              </a:rPr>
              <a:t>Υπολείμματα κατακερματισμού πολύ παλαιών ηπείρων </a:t>
            </a:r>
            <a:r>
              <a:rPr lang="en-US" dirty="0" smtClean="0">
                <a:latin typeface="Monotype Corsiva" pitchFamily="66" charset="0"/>
              </a:rPr>
              <a:t>– </a:t>
            </a:r>
            <a:r>
              <a:rPr lang="el-GR" dirty="0" smtClean="0">
                <a:latin typeface="Monotype Corsiva" pitchFamily="66" charset="0"/>
              </a:rPr>
              <a:t>δεν συνδέθηκαν με ηπειρωτικές περιοχές πρόσφατα στο γεωλογικό χρόνο</a:t>
            </a:r>
            <a:endParaRPr lang="en-US" dirty="0" smtClean="0">
              <a:latin typeface="Monotype Corsiva" pitchFamily="66" charset="0"/>
            </a:endParaRPr>
          </a:p>
          <a:p>
            <a:r>
              <a:rPr lang="el-GR" dirty="0" smtClean="0"/>
              <a:t>π</a:t>
            </a:r>
            <a:r>
              <a:rPr lang="en-US" dirty="0" smtClean="0"/>
              <a:t>.</a:t>
            </a:r>
            <a:r>
              <a:rPr lang="el-GR" dirty="0" smtClean="0"/>
              <a:t>χ</a:t>
            </a:r>
            <a:r>
              <a:rPr lang="en-US" dirty="0" smtClean="0"/>
              <a:t>., </a:t>
            </a:r>
            <a:r>
              <a:rPr lang="el-GR" dirty="0" smtClean="0"/>
              <a:t>Σεϋχέλλες</a:t>
            </a:r>
            <a:r>
              <a:rPr lang="en-US" dirty="0" smtClean="0"/>
              <a:t>, </a:t>
            </a:r>
            <a:r>
              <a:rPr lang="el-GR" b="1" dirty="0" smtClean="0"/>
              <a:t>Κρήτη</a:t>
            </a:r>
            <a:r>
              <a:rPr lang="en-US" b="1" dirty="0" smtClean="0"/>
              <a:t>,</a:t>
            </a:r>
            <a:r>
              <a:rPr lang="en-US" dirty="0" smtClean="0"/>
              <a:t> </a:t>
            </a:r>
            <a:r>
              <a:rPr lang="el-GR" dirty="0" smtClean="0"/>
              <a:t>Σικελία</a:t>
            </a:r>
            <a:r>
              <a:rPr lang="en-US" dirty="0" smtClean="0"/>
              <a:t>, </a:t>
            </a:r>
            <a:r>
              <a:rPr lang="el-GR" dirty="0" smtClean="0"/>
              <a:t>Νέα Ζηλανδία</a:t>
            </a:r>
            <a:r>
              <a:rPr lang="en-US" dirty="0" smtClean="0"/>
              <a:t>, </a:t>
            </a:r>
            <a:r>
              <a:rPr lang="el-GR" dirty="0" smtClean="0"/>
              <a:t>Μαδαγασκάρη</a:t>
            </a:r>
            <a:r>
              <a:rPr lang="en-US" dirty="0" smtClean="0"/>
              <a:t> </a:t>
            </a:r>
            <a:endParaRPr lang="el-GR" dirty="0"/>
          </a:p>
        </p:txBody>
      </p:sp>
      <p:pic>
        <p:nvPicPr>
          <p:cNvPr id="8" name="Picture 3" descr="http://www.ouramazingplanet.com/images/i/4048/i02/aster_santorini.jpg?132811870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70109" y="1628800"/>
            <a:ext cx="1047085" cy="982681"/>
          </a:xfrm>
          <a:prstGeom prst="rect">
            <a:avLst/>
          </a:prstGeom>
          <a:noFill/>
        </p:spPr>
      </p:pic>
      <p:pic>
        <p:nvPicPr>
          <p:cNvPr id="9" name="Picture 5" descr="http://upload.wikimedia.org/wikipedia/commons/1/19/Chios_NASA_satellite_imag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97783" y="3140968"/>
            <a:ext cx="1100387" cy="1100387"/>
          </a:xfrm>
          <a:prstGeom prst="rect">
            <a:avLst/>
          </a:prstGeom>
          <a:noFill/>
        </p:spPr>
      </p:pic>
      <p:pic>
        <p:nvPicPr>
          <p:cNvPr id="10" name="Picture 7" descr="http://www.hotelzasia.com/photoset/satindonesia/images/INDONESIA%20BORNEO%202_jpg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60996" y="3140968"/>
            <a:ext cx="1440160" cy="1109219"/>
          </a:xfrm>
          <a:prstGeom prst="rect">
            <a:avLst/>
          </a:prstGeom>
          <a:noFill/>
        </p:spPr>
      </p:pic>
      <p:pic>
        <p:nvPicPr>
          <p:cNvPr id="11" name="Picture 11" descr="http://ars.sciencedirect.com/content/image/1-s2.0-S0031018299001327-gr1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952254" y="4831060"/>
            <a:ext cx="1440160" cy="1035115"/>
          </a:xfrm>
          <a:prstGeom prst="rect">
            <a:avLst/>
          </a:prstGeom>
          <a:noFill/>
        </p:spPr>
      </p:pic>
      <p:pic>
        <p:nvPicPr>
          <p:cNvPr id="12" name="Picture 15" descr="http://www.planetaryvisions.com/libsamples/EBB_029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812360" y="5857892"/>
            <a:ext cx="1080120" cy="926591"/>
          </a:xfrm>
          <a:prstGeom prst="rect">
            <a:avLst/>
          </a:prstGeom>
          <a:noFill/>
        </p:spPr>
      </p:pic>
      <p:pic>
        <p:nvPicPr>
          <p:cNvPr id="13" name="Picture 2" descr="E:\Matt's_Island_Diagram.gi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020271" y="278607"/>
            <a:ext cx="1512169" cy="1219846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683568" y="188640"/>
            <a:ext cx="36724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3200" b="1" smtClean="0">
                <a:latin typeface="Monotype Corsiva" pitchFamily="66" charset="0"/>
              </a:rPr>
              <a:t>Νησιά παντού...</a:t>
            </a:r>
            <a:endParaRPr lang="en-US" sz="3200" b="1" dirty="0" smtClean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2796" y="704664"/>
            <a:ext cx="9166796" cy="48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971600" y="116632"/>
            <a:ext cx="76328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</a:t>
            </a:r>
            <a:r>
              <a:rPr lang="el-GR" dirty="0" smtClean="0"/>
              <a:t> ανάλυση ομαδοποίησης (π.χ., με </a:t>
            </a:r>
            <a:r>
              <a:rPr lang="en-US" dirty="0" smtClean="0"/>
              <a:t>UPGMA</a:t>
            </a:r>
            <a:r>
              <a:rPr lang="el-GR" dirty="0" smtClean="0"/>
              <a:t>) μας δίνει το εξής δενδρόγραμμα:</a:t>
            </a:r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140968"/>
            <a:ext cx="4464794" cy="3717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 descr="C:\Users\Mike\Desktop\Picture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60644" y="0"/>
            <a:ext cx="5483356" cy="3140968"/>
          </a:xfrm>
          <a:prstGeom prst="rect">
            <a:avLst/>
          </a:prstGeom>
          <a:noFill/>
        </p:spPr>
      </p:pic>
      <p:pic>
        <p:nvPicPr>
          <p:cNvPr id="21505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11433" y="5445224"/>
            <a:ext cx="4732567" cy="1412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Picture 3" descr="F:\Isopoda\33368-isopod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2753923" cy="18048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2051050" y="188640"/>
            <a:ext cx="540067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l-GR" sz="2000" b="1" dirty="0"/>
              <a:t>Πώς κατανέμονται τα είδη στις βιοκοινότητες;</a:t>
            </a:r>
          </a:p>
        </p:txBody>
      </p:sp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395536" y="908720"/>
            <a:ext cx="8459787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l-GR" sz="2000" dirty="0"/>
              <a:t>Οι δείκτες ποικιλότητας και ισοκατανομής μας δίνουν μια συνολική εκτίμηση για το εάν επικρατούν λίγα είδη </a:t>
            </a:r>
            <a:r>
              <a:rPr lang="el-GR" sz="2000" dirty="0" smtClean="0"/>
              <a:t>κ.λπ., </a:t>
            </a:r>
            <a:r>
              <a:rPr lang="el-GR" sz="2000" dirty="0"/>
              <a:t>αλλά δεν προσφέρουν αναλυτική εικόνα της κατανομής των ειδών σε σχέση με την </a:t>
            </a:r>
            <a:r>
              <a:rPr lang="el-GR" sz="2000" dirty="0" smtClean="0"/>
              <a:t>αφθονία</a:t>
            </a:r>
            <a:endParaRPr lang="el-GR" sz="2000" dirty="0"/>
          </a:p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el-GR" sz="2000" dirty="0" smtClean="0"/>
              <a:t> Υπάρχουν κάποια γενικά πρότυπα </a:t>
            </a:r>
            <a:r>
              <a:rPr lang="el-GR" sz="2000" dirty="0"/>
              <a:t>κατανομής της αφθονίας; </a:t>
            </a:r>
          </a:p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el-GR" sz="2000" dirty="0" smtClean="0"/>
              <a:t> Πρόκειται </a:t>
            </a:r>
            <a:r>
              <a:rPr lang="el-GR" sz="2000" dirty="0"/>
              <a:t>για στατιστικά ή βιολογικά πρότυπα;</a:t>
            </a:r>
          </a:p>
        </p:txBody>
      </p:sp>
      <p:pic>
        <p:nvPicPr>
          <p:cNvPr id="12295" name="Picture 7" descr="nature01583-f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4630468"/>
            <a:ext cx="2880320" cy="2227531"/>
          </a:xfrm>
          <a:prstGeom prst="rect">
            <a:avLst/>
          </a:prstGeom>
          <a:noFill/>
        </p:spPr>
      </p:pic>
      <p:sp>
        <p:nvSpPr>
          <p:cNvPr id="12296" name="Text Box 8"/>
          <p:cNvSpPr txBox="1">
            <a:spLocks noChangeArrowheads="1"/>
          </p:cNvSpPr>
          <p:nvPr/>
        </p:nvSpPr>
        <p:spPr bwMode="auto">
          <a:xfrm>
            <a:off x="179512" y="3356992"/>
            <a:ext cx="8784976" cy="1338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l-GR" b="1" dirty="0" smtClean="0">
                <a:solidFill>
                  <a:srgbClr val="C00000"/>
                </a:solidFill>
              </a:rPr>
              <a:t>Διαφορετικά </a:t>
            </a:r>
            <a:r>
              <a:rPr lang="el-GR" b="1" dirty="0">
                <a:solidFill>
                  <a:srgbClr val="C00000"/>
                </a:solidFill>
              </a:rPr>
              <a:t>μοντέλα οδηγούν σε διαφορετικές προβλέψεις σχετικά με το πόσα είδη είναι σπάνια, πόσα άφθονα </a:t>
            </a:r>
            <a:r>
              <a:rPr lang="el-GR" b="1" dirty="0" smtClean="0">
                <a:solidFill>
                  <a:srgbClr val="C00000"/>
                </a:solidFill>
              </a:rPr>
              <a:t>κ.λπ. </a:t>
            </a:r>
          </a:p>
          <a:p>
            <a:pPr>
              <a:spcBef>
                <a:spcPct val="50000"/>
              </a:spcBef>
            </a:pPr>
            <a:r>
              <a:rPr lang="el-GR" b="1" dirty="0" smtClean="0">
                <a:solidFill>
                  <a:srgbClr val="C00000"/>
                </a:solidFill>
              </a:rPr>
              <a:t>άρα </a:t>
            </a:r>
            <a:r>
              <a:rPr lang="el-GR" b="1" dirty="0">
                <a:solidFill>
                  <a:srgbClr val="C00000"/>
                </a:solidFill>
              </a:rPr>
              <a:t>σε διαφορετική μορφή των διαγραμμάτων ιεραρχικής </a:t>
            </a:r>
            <a:r>
              <a:rPr lang="el-GR" b="1" dirty="0" smtClean="0">
                <a:solidFill>
                  <a:srgbClr val="C00000"/>
                </a:solidFill>
              </a:rPr>
              <a:t>κατάταξης/αφθονίας </a:t>
            </a:r>
            <a:r>
              <a:rPr lang="el-GR" b="1" dirty="0">
                <a:solidFill>
                  <a:srgbClr val="C00000"/>
                </a:solidFill>
              </a:rPr>
              <a:t>(</a:t>
            </a:r>
            <a:r>
              <a:rPr lang="en-US" b="1" dirty="0">
                <a:solidFill>
                  <a:srgbClr val="C00000"/>
                </a:solidFill>
              </a:rPr>
              <a:t>rank/abundance)</a:t>
            </a:r>
            <a:endParaRPr lang="el-GR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04800" y="152400"/>
            <a:ext cx="8534400" cy="457200"/>
          </a:xfrm>
        </p:spPr>
        <p:txBody>
          <a:bodyPr>
            <a:normAutofit fontScale="90000"/>
          </a:bodyPr>
          <a:lstStyle/>
          <a:p>
            <a:r>
              <a:rPr lang="el-GR" sz="2800" b="1" dirty="0" smtClean="0">
                <a:effectLst/>
                <a:latin typeface="Calibri" pitchFamily="34" charset="0"/>
                <a:cs typeface="Calibri" pitchFamily="34" charset="0"/>
              </a:rPr>
              <a:t>Μοντέλα αφθονίας ειδών</a:t>
            </a:r>
            <a:endParaRPr lang="en-US" sz="2800" b="1" dirty="0">
              <a:effectLst/>
              <a:latin typeface="Calibri" pitchFamily="34" charset="0"/>
              <a:cs typeface="Calibri" pitchFamily="34" charset="0"/>
            </a:endParaRPr>
          </a:p>
        </p:txBody>
      </p:sp>
      <p:grpSp>
        <p:nvGrpSpPr>
          <p:cNvPr id="2" name="Group 39"/>
          <p:cNvGrpSpPr/>
          <p:nvPr/>
        </p:nvGrpSpPr>
        <p:grpSpPr>
          <a:xfrm>
            <a:off x="1811338" y="1143000"/>
            <a:ext cx="4970462" cy="4343400"/>
            <a:chOff x="1658938" y="1752600"/>
            <a:chExt cx="4970462" cy="4343400"/>
          </a:xfrm>
        </p:grpSpPr>
        <p:sp>
          <p:nvSpPr>
            <p:cNvPr id="129029" name="Rectangle 5"/>
            <p:cNvSpPr>
              <a:spLocks noChangeArrowheads="1"/>
            </p:cNvSpPr>
            <p:nvPr/>
          </p:nvSpPr>
          <p:spPr bwMode="auto">
            <a:xfrm>
              <a:off x="2286000" y="1752600"/>
              <a:ext cx="4343400" cy="3886200"/>
            </a:xfrm>
            <a:prstGeom prst="rect">
              <a:avLst/>
            </a:prstGeom>
            <a:solidFill>
              <a:srgbClr val="F0565A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l-GR"/>
            </a:p>
          </p:txBody>
        </p:sp>
        <p:sp>
          <p:nvSpPr>
            <p:cNvPr id="129030" name="Line 6"/>
            <p:cNvSpPr>
              <a:spLocks noChangeShapeType="1"/>
            </p:cNvSpPr>
            <p:nvPr/>
          </p:nvSpPr>
          <p:spPr bwMode="auto">
            <a:xfrm>
              <a:off x="2133600" y="4876800"/>
              <a:ext cx="2286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l-GR"/>
            </a:p>
          </p:txBody>
        </p:sp>
        <p:sp>
          <p:nvSpPr>
            <p:cNvPr id="129031" name="Line 7"/>
            <p:cNvSpPr>
              <a:spLocks noChangeShapeType="1"/>
            </p:cNvSpPr>
            <p:nvPr/>
          </p:nvSpPr>
          <p:spPr bwMode="auto">
            <a:xfrm>
              <a:off x="2133600" y="4114800"/>
              <a:ext cx="2286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l-GR"/>
            </a:p>
          </p:txBody>
        </p:sp>
        <p:sp>
          <p:nvSpPr>
            <p:cNvPr id="129032" name="Line 8"/>
            <p:cNvSpPr>
              <a:spLocks noChangeShapeType="1"/>
            </p:cNvSpPr>
            <p:nvPr/>
          </p:nvSpPr>
          <p:spPr bwMode="auto">
            <a:xfrm>
              <a:off x="2133600" y="3429000"/>
              <a:ext cx="2286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l-GR"/>
            </a:p>
          </p:txBody>
        </p:sp>
        <p:sp>
          <p:nvSpPr>
            <p:cNvPr id="129033" name="Line 9"/>
            <p:cNvSpPr>
              <a:spLocks noChangeShapeType="1"/>
            </p:cNvSpPr>
            <p:nvPr/>
          </p:nvSpPr>
          <p:spPr bwMode="auto">
            <a:xfrm>
              <a:off x="2133600" y="2743200"/>
              <a:ext cx="2286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l-GR"/>
            </a:p>
          </p:txBody>
        </p:sp>
        <p:sp>
          <p:nvSpPr>
            <p:cNvPr id="129034" name="Line 10"/>
            <p:cNvSpPr>
              <a:spLocks noChangeShapeType="1"/>
            </p:cNvSpPr>
            <p:nvPr/>
          </p:nvSpPr>
          <p:spPr bwMode="auto">
            <a:xfrm>
              <a:off x="2133600" y="2057400"/>
              <a:ext cx="2286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l-GR"/>
            </a:p>
          </p:txBody>
        </p:sp>
        <p:sp>
          <p:nvSpPr>
            <p:cNvPr id="129035" name="Line 11"/>
            <p:cNvSpPr>
              <a:spLocks noChangeShapeType="1"/>
            </p:cNvSpPr>
            <p:nvPr/>
          </p:nvSpPr>
          <p:spPr bwMode="auto">
            <a:xfrm rot="16200000">
              <a:off x="3162300" y="5676900"/>
              <a:ext cx="2286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l-GR"/>
            </a:p>
          </p:txBody>
        </p:sp>
        <p:sp>
          <p:nvSpPr>
            <p:cNvPr id="129041" name="Rectangle 17"/>
            <p:cNvSpPr>
              <a:spLocks noChangeArrowheads="1"/>
            </p:cNvSpPr>
            <p:nvPr/>
          </p:nvSpPr>
          <p:spPr bwMode="auto">
            <a:xfrm>
              <a:off x="1730375" y="1905000"/>
              <a:ext cx="479425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r"/>
              <a:r>
                <a:rPr kumimoji="1" lang="en-US" sz="1400">
                  <a:latin typeface="Helvetica" pitchFamily="34" charset="0"/>
                </a:rPr>
                <a:t>100</a:t>
              </a:r>
            </a:p>
          </p:txBody>
        </p:sp>
        <p:sp>
          <p:nvSpPr>
            <p:cNvPr id="129042" name="Rectangle 18"/>
            <p:cNvSpPr>
              <a:spLocks noChangeArrowheads="1"/>
            </p:cNvSpPr>
            <p:nvPr/>
          </p:nvSpPr>
          <p:spPr bwMode="auto">
            <a:xfrm>
              <a:off x="1828800" y="2590800"/>
              <a:ext cx="381000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r"/>
              <a:r>
                <a:rPr kumimoji="1" lang="en-US" sz="1400">
                  <a:latin typeface="Helvetica" pitchFamily="34" charset="0"/>
                </a:rPr>
                <a:t>10</a:t>
              </a:r>
            </a:p>
          </p:txBody>
        </p:sp>
        <p:sp>
          <p:nvSpPr>
            <p:cNvPr id="129043" name="Rectangle 19"/>
            <p:cNvSpPr>
              <a:spLocks noChangeArrowheads="1"/>
            </p:cNvSpPr>
            <p:nvPr/>
          </p:nvSpPr>
          <p:spPr bwMode="auto">
            <a:xfrm>
              <a:off x="1927225" y="3276600"/>
              <a:ext cx="282575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r"/>
              <a:r>
                <a:rPr kumimoji="1" lang="en-US" sz="1400">
                  <a:latin typeface="Helvetica" pitchFamily="34" charset="0"/>
                </a:rPr>
                <a:t>1</a:t>
              </a:r>
            </a:p>
          </p:txBody>
        </p:sp>
        <p:sp>
          <p:nvSpPr>
            <p:cNvPr id="129044" name="Rectangle 20"/>
            <p:cNvSpPr>
              <a:spLocks noChangeArrowheads="1"/>
            </p:cNvSpPr>
            <p:nvPr/>
          </p:nvSpPr>
          <p:spPr bwMode="auto">
            <a:xfrm>
              <a:off x="1801813" y="3962400"/>
              <a:ext cx="430212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r"/>
              <a:r>
                <a:rPr kumimoji="1" lang="en-US" sz="1400">
                  <a:latin typeface="Helvetica" pitchFamily="34" charset="0"/>
                </a:rPr>
                <a:t>0.1</a:t>
              </a:r>
            </a:p>
          </p:txBody>
        </p:sp>
        <p:sp>
          <p:nvSpPr>
            <p:cNvPr id="129045" name="Rectangle 21"/>
            <p:cNvSpPr>
              <a:spLocks noChangeArrowheads="1"/>
            </p:cNvSpPr>
            <p:nvPr/>
          </p:nvSpPr>
          <p:spPr bwMode="auto">
            <a:xfrm>
              <a:off x="1703388" y="4724400"/>
              <a:ext cx="528637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r"/>
              <a:r>
                <a:rPr kumimoji="1" lang="en-US" sz="1400">
                  <a:latin typeface="Helvetica" pitchFamily="34" charset="0"/>
                </a:rPr>
                <a:t>0.01</a:t>
              </a:r>
            </a:p>
          </p:txBody>
        </p:sp>
        <p:sp>
          <p:nvSpPr>
            <p:cNvPr id="129047" name="Rectangle 23"/>
            <p:cNvSpPr>
              <a:spLocks noChangeArrowheads="1"/>
            </p:cNvSpPr>
            <p:nvPr/>
          </p:nvSpPr>
          <p:spPr bwMode="auto">
            <a:xfrm>
              <a:off x="1658938" y="5410200"/>
              <a:ext cx="627062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r"/>
              <a:r>
                <a:rPr kumimoji="1" lang="en-US" sz="1400">
                  <a:latin typeface="Helvetica" pitchFamily="34" charset="0"/>
                </a:rPr>
                <a:t>0.001</a:t>
              </a:r>
            </a:p>
          </p:txBody>
        </p:sp>
        <p:sp>
          <p:nvSpPr>
            <p:cNvPr id="129048" name="Rectangle 24"/>
            <p:cNvSpPr>
              <a:spLocks noChangeArrowheads="1"/>
            </p:cNvSpPr>
            <p:nvPr/>
          </p:nvSpPr>
          <p:spPr bwMode="auto">
            <a:xfrm>
              <a:off x="3048000" y="5791200"/>
              <a:ext cx="381000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r"/>
              <a:r>
                <a:rPr kumimoji="1" lang="en-US" sz="1400">
                  <a:latin typeface="Helvetica" pitchFamily="34" charset="0"/>
                </a:rPr>
                <a:t>10</a:t>
              </a:r>
            </a:p>
          </p:txBody>
        </p:sp>
        <p:sp>
          <p:nvSpPr>
            <p:cNvPr id="129049" name="Line 25"/>
            <p:cNvSpPr>
              <a:spLocks noChangeShapeType="1"/>
            </p:cNvSpPr>
            <p:nvPr/>
          </p:nvSpPr>
          <p:spPr bwMode="auto">
            <a:xfrm rot="16200000">
              <a:off x="4152900" y="5676900"/>
              <a:ext cx="2286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l-GR"/>
            </a:p>
          </p:txBody>
        </p:sp>
        <p:sp>
          <p:nvSpPr>
            <p:cNvPr id="129050" name="Rectangle 26"/>
            <p:cNvSpPr>
              <a:spLocks noChangeArrowheads="1"/>
            </p:cNvSpPr>
            <p:nvPr/>
          </p:nvSpPr>
          <p:spPr bwMode="auto">
            <a:xfrm>
              <a:off x="4038600" y="5791200"/>
              <a:ext cx="381000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r"/>
              <a:r>
                <a:rPr kumimoji="1" lang="en-US" sz="1400">
                  <a:latin typeface="Helvetica" pitchFamily="34" charset="0"/>
                </a:rPr>
                <a:t>20</a:t>
              </a:r>
            </a:p>
          </p:txBody>
        </p:sp>
        <p:sp>
          <p:nvSpPr>
            <p:cNvPr id="129051" name="Line 27"/>
            <p:cNvSpPr>
              <a:spLocks noChangeShapeType="1"/>
            </p:cNvSpPr>
            <p:nvPr/>
          </p:nvSpPr>
          <p:spPr bwMode="auto">
            <a:xfrm rot="16200000">
              <a:off x="5143500" y="5676900"/>
              <a:ext cx="2286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l-GR"/>
            </a:p>
          </p:txBody>
        </p:sp>
        <p:sp>
          <p:nvSpPr>
            <p:cNvPr id="129052" name="Rectangle 28"/>
            <p:cNvSpPr>
              <a:spLocks noChangeArrowheads="1"/>
            </p:cNvSpPr>
            <p:nvPr/>
          </p:nvSpPr>
          <p:spPr bwMode="auto">
            <a:xfrm>
              <a:off x="5029200" y="5791200"/>
              <a:ext cx="381000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r"/>
              <a:r>
                <a:rPr kumimoji="1" lang="en-US" sz="1400">
                  <a:latin typeface="Helvetica" pitchFamily="34" charset="0"/>
                </a:rPr>
                <a:t>30</a:t>
              </a:r>
            </a:p>
          </p:txBody>
        </p:sp>
        <p:sp>
          <p:nvSpPr>
            <p:cNvPr id="129053" name="Line 29"/>
            <p:cNvSpPr>
              <a:spLocks noChangeShapeType="1"/>
            </p:cNvSpPr>
            <p:nvPr/>
          </p:nvSpPr>
          <p:spPr bwMode="auto">
            <a:xfrm rot="16200000">
              <a:off x="6210300" y="5676900"/>
              <a:ext cx="2286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l-GR"/>
            </a:p>
          </p:txBody>
        </p:sp>
        <p:sp>
          <p:nvSpPr>
            <p:cNvPr id="129054" name="Rectangle 30"/>
            <p:cNvSpPr>
              <a:spLocks noChangeArrowheads="1"/>
            </p:cNvSpPr>
            <p:nvPr/>
          </p:nvSpPr>
          <p:spPr bwMode="auto">
            <a:xfrm>
              <a:off x="6096000" y="5791200"/>
              <a:ext cx="381000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r"/>
              <a:r>
                <a:rPr kumimoji="1" lang="en-US" sz="1400">
                  <a:latin typeface="Helvetica" pitchFamily="34" charset="0"/>
                </a:rPr>
                <a:t>40</a:t>
              </a:r>
            </a:p>
          </p:txBody>
        </p:sp>
        <p:grpSp>
          <p:nvGrpSpPr>
            <p:cNvPr id="3" name="Group 42"/>
            <p:cNvGrpSpPr>
              <a:grpSpLocks/>
            </p:cNvGrpSpPr>
            <p:nvPr/>
          </p:nvGrpSpPr>
          <p:grpSpPr bwMode="auto">
            <a:xfrm>
              <a:off x="2255838" y="2057400"/>
              <a:ext cx="1554162" cy="3505200"/>
              <a:chOff x="1421" y="1296"/>
              <a:chExt cx="979" cy="2208"/>
            </a:xfrm>
          </p:grpSpPr>
          <p:sp>
            <p:nvSpPr>
              <p:cNvPr id="129055" name="Line 31"/>
              <p:cNvSpPr>
                <a:spLocks noChangeShapeType="1"/>
              </p:cNvSpPr>
              <p:nvPr/>
            </p:nvSpPr>
            <p:spPr bwMode="auto">
              <a:xfrm>
                <a:off x="1488" y="1296"/>
                <a:ext cx="384" cy="2064"/>
              </a:xfrm>
              <a:prstGeom prst="line">
                <a:avLst/>
              </a:prstGeom>
              <a:noFill/>
              <a:ln w="5715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l-GR"/>
              </a:p>
            </p:txBody>
          </p:sp>
          <p:sp>
            <p:nvSpPr>
              <p:cNvPr id="129059" name="Rectangle 35"/>
              <p:cNvSpPr>
                <a:spLocks noChangeArrowheads="1"/>
              </p:cNvSpPr>
              <p:nvPr/>
            </p:nvSpPr>
            <p:spPr bwMode="auto">
              <a:xfrm>
                <a:off x="1421" y="3312"/>
                <a:ext cx="979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r"/>
                <a:r>
                  <a:rPr kumimoji="1" lang="en-US" sz="1400">
                    <a:latin typeface="Helvetica" pitchFamily="34" charset="0"/>
                  </a:rPr>
                  <a:t>Geometric Series</a:t>
                </a:r>
              </a:p>
            </p:txBody>
          </p:sp>
        </p:grpSp>
        <p:grpSp>
          <p:nvGrpSpPr>
            <p:cNvPr id="4" name="Group 43"/>
            <p:cNvGrpSpPr>
              <a:grpSpLocks/>
            </p:cNvGrpSpPr>
            <p:nvPr/>
          </p:nvGrpSpPr>
          <p:grpSpPr bwMode="auto">
            <a:xfrm>
              <a:off x="2438400" y="2590800"/>
              <a:ext cx="2773363" cy="2803525"/>
              <a:chOff x="1536" y="1632"/>
              <a:chExt cx="1747" cy="1766"/>
            </a:xfrm>
          </p:grpSpPr>
          <p:sp>
            <p:nvSpPr>
              <p:cNvPr id="129056" name="Freeform 32"/>
              <p:cNvSpPr>
                <a:spLocks/>
              </p:cNvSpPr>
              <p:nvPr/>
            </p:nvSpPr>
            <p:spPr bwMode="auto">
              <a:xfrm>
                <a:off x="1536" y="1632"/>
                <a:ext cx="1200" cy="163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8" y="144"/>
                  </a:cxn>
                  <a:cxn ang="0">
                    <a:pos x="288" y="384"/>
                  </a:cxn>
                  <a:cxn ang="0">
                    <a:pos x="480" y="1056"/>
                  </a:cxn>
                  <a:cxn ang="0">
                    <a:pos x="1008" y="1440"/>
                  </a:cxn>
                  <a:cxn ang="0">
                    <a:pos x="1200" y="1632"/>
                  </a:cxn>
                </a:cxnLst>
                <a:rect l="0" t="0" r="r" b="b"/>
                <a:pathLst>
                  <a:path w="1200" h="1632">
                    <a:moveTo>
                      <a:pt x="0" y="0"/>
                    </a:moveTo>
                    <a:cubicBezTo>
                      <a:pt x="0" y="40"/>
                      <a:pt x="0" y="80"/>
                      <a:pt x="48" y="144"/>
                    </a:cubicBezTo>
                    <a:cubicBezTo>
                      <a:pt x="96" y="208"/>
                      <a:pt x="216" y="232"/>
                      <a:pt x="288" y="384"/>
                    </a:cubicBezTo>
                    <a:cubicBezTo>
                      <a:pt x="360" y="536"/>
                      <a:pt x="360" y="880"/>
                      <a:pt x="480" y="1056"/>
                    </a:cubicBezTo>
                    <a:cubicBezTo>
                      <a:pt x="600" y="1232"/>
                      <a:pt x="888" y="1344"/>
                      <a:pt x="1008" y="1440"/>
                    </a:cubicBezTo>
                    <a:cubicBezTo>
                      <a:pt x="1128" y="1536"/>
                      <a:pt x="1168" y="1600"/>
                      <a:pt x="1200" y="1632"/>
                    </a:cubicBezTo>
                  </a:path>
                </a:pathLst>
              </a:custGeom>
              <a:noFill/>
              <a:ln w="57150" cap="rnd" cmpd="sng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l-GR"/>
              </a:p>
            </p:txBody>
          </p:sp>
          <p:sp>
            <p:nvSpPr>
              <p:cNvPr id="129060" name="Rectangle 36"/>
              <p:cNvSpPr>
                <a:spLocks noChangeArrowheads="1"/>
              </p:cNvSpPr>
              <p:nvPr/>
            </p:nvSpPr>
            <p:spPr bwMode="auto">
              <a:xfrm>
                <a:off x="2633" y="3206"/>
                <a:ext cx="650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r"/>
                <a:r>
                  <a:rPr kumimoji="1" lang="en-US" sz="1400" dirty="0">
                    <a:latin typeface="Helvetica" pitchFamily="34" charset="0"/>
                  </a:rPr>
                  <a:t>Log Series</a:t>
                </a:r>
              </a:p>
            </p:txBody>
          </p:sp>
        </p:grpSp>
        <p:grpSp>
          <p:nvGrpSpPr>
            <p:cNvPr id="5" name="Group 44"/>
            <p:cNvGrpSpPr>
              <a:grpSpLocks/>
            </p:cNvGrpSpPr>
            <p:nvPr/>
          </p:nvGrpSpPr>
          <p:grpSpPr bwMode="auto">
            <a:xfrm>
              <a:off x="2362200" y="2590800"/>
              <a:ext cx="3948113" cy="2514600"/>
              <a:chOff x="1488" y="1632"/>
              <a:chExt cx="2487" cy="1584"/>
            </a:xfrm>
          </p:grpSpPr>
          <p:sp>
            <p:nvSpPr>
              <p:cNvPr id="129057" name="Freeform 33"/>
              <p:cNvSpPr>
                <a:spLocks/>
              </p:cNvSpPr>
              <p:nvPr/>
            </p:nvSpPr>
            <p:spPr bwMode="auto">
              <a:xfrm>
                <a:off x="1488" y="1632"/>
                <a:ext cx="2304" cy="158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8" y="96"/>
                  </a:cxn>
                  <a:cxn ang="0">
                    <a:pos x="144" y="384"/>
                  </a:cxn>
                  <a:cxn ang="0">
                    <a:pos x="384" y="528"/>
                  </a:cxn>
                  <a:cxn ang="0">
                    <a:pos x="1392" y="864"/>
                  </a:cxn>
                  <a:cxn ang="0">
                    <a:pos x="2304" y="1584"/>
                  </a:cxn>
                </a:cxnLst>
                <a:rect l="0" t="0" r="r" b="b"/>
                <a:pathLst>
                  <a:path w="2304" h="1584">
                    <a:moveTo>
                      <a:pt x="0" y="0"/>
                    </a:moveTo>
                    <a:cubicBezTo>
                      <a:pt x="12" y="16"/>
                      <a:pt x="24" y="32"/>
                      <a:pt x="48" y="96"/>
                    </a:cubicBezTo>
                    <a:cubicBezTo>
                      <a:pt x="72" y="160"/>
                      <a:pt x="88" y="312"/>
                      <a:pt x="144" y="384"/>
                    </a:cubicBezTo>
                    <a:cubicBezTo>
                      <a:pt x="200" y="456"/>
                      <a:pt x="176" y="448"/>
                      <a:pt x="384" y="528"/>
                    </a:cubicBezTo>
                    <a:cubicBezTo>
                      <a:pt x="592" y="608"/>
                      <a:pt x="1072" y="688"/>
                      <a:pt x="1392" y="864"/>
                    </a:cubicBezTo>
                    <a:cubicBezTo>
                      <a:pt x="1712" y="1040"/>
                      <a:pt x="2008" y="1312"/>
                      <a:pt x="2304" y="1584"/>
                    </a:cubicBezTo>
                  </a:path>
                </a:pathLst>
              </a:custGeom>
              <a:noFill/>
              <a:ln w="57150" cap="flat" cmpd="sng">
                <a:solidFill>
                  <a:schemeClr val="accent1"/>
                </a:solidFill>
                <a:prstDash val="lgDash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l-GR"/>
              </a:p>
            </p:txBody>
          </p:sp>
          <p:sp>
            <p:nvSpPr>
              <p:cNvPr id="129062" name="Rectangle 38"/>
              <p:cNvSpPr>
                <a:spLocks noChangeArrowheads="1"/>
              </p:cNvSpPr>
              <p:nvPr/>
            </p:nvSpPr>
            <p:spPr bwMode="auto">
              <a:xfrm>
                <a:off x="2928" y="2832"/>
                <a:ext cx="1047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r"/>
                <a:r>
                  <a:rPr kumimoji="1" lang="en-US" sz="1400">
                    <a:latin typeface="Helvetica" pitchFamily="34" charset="0"/>
                  </a:rPr>
                  <a:t>Log-Normal Series</a:t>
                </a:r>
              </a:p>
            </p:txBody>
          </p:sp>
        </p:grpSp>
        <p:grpSp>
          <p:nvGrpSpPr>
            <p:cNvPr id="6" name="Group 45"/>
            <p:cNvGrpSpPr>
              <a:grpSpLocks/>
            </p:cNvGrpSpPr>
            <p:nvPr/>
          </p:nvGrpSpPr>
          <p:grpSpPr bwMode="auto">
            <a:xfrm>
              <a:off x="2362200" y="2590800"/>
              <a:ext cx="3008313" cy="1066800"/>
              <a:chOff x="1488" y="1632"/>
              <a:chExt cx="1895" cy="672"/>
            </a:xfrm>
          </p:grpSpPr>
          <p:sp>
            <p:nvSpPr>
              <p:cNvPr id="129058" name="Freeform 34"/>
              <p:cNvSpPr>
                <a:spLocks/>
              </p:cNvSpPr>
              <p:nvPr/>
            </p:nvSpPr>
            <p:spPr bwMode="auto">
              <a:xfrm>
                <a:off x="1488" y="1632"/>
                <a:ext cx="1632" cy="67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92" y="96"/>
                  </a:cxn>
                  <a:cxn ang="0">
                    <a:pos x="672" y="192"/>
                  </a:cxn>
                  <a:cxn ang="0">
                    <a:pos x="1296" y="288"/>
                  </a:cxn>
                  <a:cxn ang="0">
                    <a:pos x="1440" y="336"/>
                  </a:cxn>
                  <a:cxn ang="0">
                    <a:pos x="1584" y="528"/>
                  </a:cxn>
                  <a:cxn ang="0">
                    <a:pos x="1632" y="672"/>
                  </a:cxn>
                </a:cxnLst>
                <a:rect l="0" t="0" r="r" b="b"/>
                <a:pathLst>
                  <a:path w="1632" h="672">
                    <a:moveTo>
                      <a:pt x="0" y="0"/>
                    </a:moveTo>
                    <a:cubicBezTo>
                      <a:pt x="40" y="32"/>
                      <a:pt x="80" y="64"/>
                      <a:pt x="192" y="96"/>
                    </a:cubicBezTo>
                    <a:cubicBezTo>
                      <a:pt x="304" y="128"/>
                      <a:pt x="488" y="160"/>
                      <a:pt x="672" y="192"/>
                    </a:cubicBezTo>
                    <a:cubicBezTo>
                      <a:pt x="856" y="224"/>
                      <a:pt x="1168" y="264"/>
                      <a:pt x="1296" y="288"/>
                    </a:cubicBezTo>
                    <a:cubicBezTo>
                      <a:pt x="1424" y="312"/>
                      <a:pt x="1392" y="296"/>
                      <a:pt x="1440" y="336"/>
                    </a:cubicBezTo>
                    <a:cubicBezTo>
                      <a:pt x="1488" y="376"/>
                      <a:pt x="1552" y="472"/>
                      <a:pt x="1584" y="528"/>
                    </a:cubicBezTo>
                    <a:cubicBezTo>
                      <a:pt x="1616" y="584"/>
                      <a:pt x="1624" y="628"/>
                      <a:pt x="1632" y="672"/>
                    </a:cubicBezTo>
                  </a:path>
                </a:pathLst>
              </a:custGeom>
              <a:noFill/>
              <a:ln w="57150" cap="flat" cmpd="sng">
                <a:solidFill>
                  <a:schemeClr val="folHlink"/>
                </a:solidFill>
                <a:prstDash val="lgDash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l-GR"/>
              </a:p>
            </p:txBody>
          </p:sp>
          <p:sp>
            <p:nvSpPr>
              <p:cNvPr id="129063" name="Rectangle 39"/>
              <p:cNvSpPr>
                <a:spLocks noChangeArrowheads="1"/>
              </p:cNvSpPr>
              <p:nvPr/>
            </p:nvSpPr>
            <p:spPr bwMode="auto">
              <a:xfrm>
                <a:off x="2633" y="1680"/>
                <a:ext cx="750" cy="1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r"/>
                <a:r>
                  <a:rPr kumimoji="1" lang="en-US" sz="1400" dirty="0">
                    <a:latin typeface="Helvetica" pitchFamily="34" charset="0"/>
                  </a:rPr>
                  <a:t>Broken </a:t>
                </a:r>
                <a:r>
                  <a:rPr kumimoji="1" lang="en-US" sz="1400" dirty="0" smtClean="0">
                    <a:latin typeface="Helvetica" pitchFamily="34" charset="0"/>
                  </a:rPr>
                  <a:t>Stick</a:t>
                </a:r>
                <a:endParaRPr kumimoji="1" lang="en-US" sz="1400" dirty="0">
                  <a:latin typeface="Helvetica" pitchFamily="34" charset="0"/>
                </a:endParaRPr>
              </a:p>
            </p:txBody>
          </p:sp>
        </p:grpSp>
      </p:grpSp>
      <p:sp>
        <p:nvSpPr>
          <p:cNvPr id="129064" name="Rectangle 40"/>
          <p:cNvSpPr>
            <a:spLocks noChangeArrowheads="1"/>
          </p:cNvSpPr>
          <p:nvPr/>
        </p:nvSpPr>
        <p:spPr bwMode="auto">
          <a:xfrm>
            <a:off x="1524000" y="1981200"/>
            <a:ext cx="430887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vert270" wrap="square">
            <a:spAutoFit/>
          </a:bodyPr>
          <a:lstStyle/>
          <a:p>
            <a:pPr algn="r"/>
            <a:r>
              <a:rPr kumimoji="1" lang="el-GR" sz="1600" b="1" dirty="0" smtClean="0">
                <a:latin typeface="Helvetica" pitchFamily="34" charset="0"/>
              </a:rPr>
              <a:t>Σχετική αφθονία </a:t>
            </a:r>
            <a:r>
              <a:rPr kumimoji="1" lang="en-US" sz="1600" b="1" dirty="0" smtClean="0">
                <a:latin typeface="Helvetica" pitchFamily="34" charset="0"/>
              </a:rPr>
              <a:t>(log)</a:t>
            </a:r>
            <a:endParaRPr kumimoji="1" lang="en-US" sz="1600" b="1" dirty="0">
              <a:latin typeface="Helvetica" pitchFamily="34" charset="0"/>
            </a:endParaRPr>
          </a:p>
        </p:txBody>
      </p:sp>
      <p:sp>
        <p:nvSpPr>
          <p:cNvPr id="129065" name="Rectangle 41"/>
          <p:cNvSpPr>
            <a:spLocks noChangeArrowheads="1"/>
          </p:cNvSpPr>
          <p:nvPr/>
        </p:nvSpPr>
        <p:spPr bwMode="auto">
          <a:xfrm>
            <a:off x="1447800" y="5376446"/>
            <a:ext cx="66294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kumimoji="1" lang="el-GR" sz="1600" b="1" dirty="0" smtClean="0">
                <a:latin typeface="Helvetica" pitchFamily="34" charset="0"/>
              </a:rPr>
              <a:t>Σειρά κατάταξης ειδών</a:t>
            </a:r>
            <a:endParaRPr kumimoji="1" lang="en-US" sz="1600" b="1" dirty="0" smtClean="0">
              <a:latin typeface="Helvetica" pitchFamily="34" charset="0"/>
            </a:endParaRPr>
          </a:p>
          <a:p>
            <a:pPr algn="ctr"/>
            <a:r>
              <a:rPr kumimoji="1" lang="el-GR" sz="1600" b="1" dirty="0" smtClean="0">
                <a:latin typeface="Helvetica" pitchFamily="34" charset="0"/>
              </a:rPr>
              <a:t>(από περισσότερο προς λιγότερο άφθονο)</a:t>
            </a:r>
            <a:endParaRPr kumimoji="1" lang="en-US" sz="1600" b="1" dirty="0">
              <a:latin typeface="Helvetica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276600" y="533400"/>
            <a:ext cx="2819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 smtClean="0">
                <a:latin typeface="Calibri" pitchFamily="34" charset="0"/>
                <a:cs typeface="Calibri" pitchFamily="34" charset="0"/>
              </a:rPr>
              <a:t>Rank-abundance plots</a:t>
            </a:r>
            <a:endParaRPr lang="el-GR" sz="18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228600" y="6096000"/>
            <a:ext cx="8915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600" b="1" dirty="0" smtClean="0">
                <a:solidFill>
                  <a:schemeClr val="tx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Η ισοκατανομή αυξάνεται ως εξής: </a:t>
            </a:r>
          </a:p>
          <a:p>
            <a:r>
              <a:rPr lang="el-GR" sz="1600" b="1" dirty="0" smtClean="0">
                <a:solidFill>
                  <a:schemeClr val="tx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γεωμετρική σειρά  </a:t>
            </a:r>
            <a:r>
              <a:rPr lang="en-US" sz="1600" b="1" dirty="0" smtClean="0">
                <a:solidFill>
                  <a:schemeClr val="tx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    </a:t>
            </a:r>
            <a:r>
              <a:rPr lang="el-GR" sz="1600" b="1" dirty="0" smtClean="0">
                <a:solidFill>
                  <a:schemeClr val="tx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λογαριθμική σειρά  </a:t>
            </a:r>
            <a:r>
              <a:rPr lang="en-US" sz="1600" b="1" dirty="0" smtClean="0">
                <a:solidFill>
                  <a:schemeClr val="tx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   </a:t>
            </a:r>
            <a:r>
              <a:rPr lang="el-GR" sz="1600" b="1" dirty="0" err="1" smtClean="0">
                <a:solidFill>
                  <a:schemeClr val="tx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λογαριθμο</a:t>
            </a:r>
            <a:r>
              <a:rPr lang="el-GR" sz="1600" b="1" dirty="0" smtClean="0">
                <a:solidFill>
                  <a:schemeClr val="tx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-κανονική σειρά  </a:t>
            </a:r>
            <a:r>
              <a:rPr lang="en-US" sz="1600" b="1" dirty="0" smtClean="0">
                <a:solidFill>
                  <a:schemeClr val="tx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   </a:t>
            </a:r>
            <a:r>
              <a:rPr lang="el-GR" sz="1600" b="1" dirty="0" smtClean="0">
                <a:solidFill>
                  <a:schemeClr val="tx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«σπασμένη ράβδος»</a:t>
            </a:r>
            <a:endParaRPr lang="el-GR" sz="1600" b="1" dirty="0">
              <a:solidFill>
                <a:schemeClr val="tx1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43" name="Straight Arrow Connector 42"/>
          <p:cNvCxnSpPr/>
          <p:nvPr/>
        </p:nvCxnSpPr>
        <p:spPr bwMode="auto">
          <a:xfrm>
            <a:off x="1905000" y="6510063"/>
            <a:ext cx="152400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5" name="Straight Arrow Connector 44"/>
          <p:cNvCxnSpPr/>
          <p:nvPr/>
        </p:nvCxnSpPr>
        <p:spPr bwMode="auto">
          <a:xfrm>
            <a:off x="6281232" y="6518566"/>
            <a:ext cx="152400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6" name="Straight Arrow Connector 45"/>
          <p:cNvCxnSpPr/>
          <p:nvPr/>
        </p:nvCxnSpPr>
        <p:spPr bwMode="auto">
          <a:xfrm>
            <a:off x="3747247" y="6523510"/>
            <a:ext cx="152400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2"/>
          <p:cNvSpPr txBox="1">
            <a:spLocks noChangeArrowheads="1"/>
          </p:cNvSpPr>
          <p:nvPr/>
        </p:nvSpPr>
        <p:spPr bwMode="auto">
          <a:xfrm>
            <a:off x="0" y="476672"/>
            <a:ext cx="9144000" cy="6324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l-GR" b="1" dirty="0" smtClean="0">
                <a:solidFill>
                  <a:srgbClr val="C00000"/>
                </a:solidFill>
              </a:rPr>
              <a:t>Στατιστικά:</a:t>
            </a:r>
            <a:endParaRPr lang="el-GR" b="1" dirty="0">
              <a:solidFill>
                <a:srgbClr val="C00000"/>
              </a:solidFill>
            </a:endParaRPr>
          </a:p>
          <a:p>
            <a:pPr>
              <a:spcBef>
                <a:spcPct val="50000"/>
              </a:spcBef>
            </a:pPr>
            <a:r>
              <a:rPr lang="el-GR" b="1" dirty="0"/>
              <a:t>Λογαριθμικής σειράς</a:t>
            </a:r>
            <a:r>
              <a:rPr lang="el-GR" dirty="0"/>
              <a:t> </a:t>
            </a:r>
            <a:r>
              <a:rPr lang="en-US" dirty="0"/>
              <a:t>(log-series</a:t>
            </a:r>
            <a:r>
              <a:rPr lang="el-GR" dirty="0"/>
              <a:t>,</a:t>
            </a:r>
            <a:r>
              <a:rPr lang="en-US" dirty="0"/>
              <a:t> Fisher et </a:t>
            </a:r>
            <a:r>
              <a:rPr lang="en-US" dirty="0" smtClean="0"/>
              <a:t>al. </a:t>
            </a:r>
            <a:r>
              <a:rPr lang="en-US" dirty="0"/>
              <a:t>1934</a:t>
            </a:r>
            <a:r>
              <a:rPr lang="el-GR" dirty="0"/>
              <a:t>): τα περισσότερα είδη είναι σπάνια</a:t>
            </a:r>
          </a:p>
          <a:p>
            <a:pPr>
              <a:spcBef>
                <a:spcPct val="50000"/>
              </a:spcBef>
            </a:pPr>
            <a:r>
              <a:rPr lang="el-GR" b="1" dirty="0" err="1"/>
              <a:t>Λογαριθμο</a:t>
            </a:r>
            <a:r>
              <a:rPr lang="el-GR" b="1" dirty="0"/>
              <a:t>-κανονικό</a:t>
            </a:r>
            <a:r>
              <a:rPr lang="en-US" dirty="0"/>
              <a:t> (lognormal</a:t>
            </a:r>
            <a:r>
              <a:rPr lang="el-GR" dirty="0"/>
              <a:t>,</a:t>
            </a:r>
            <a:r>
              <a:rPr lang="en-US" dirty="0"/>
              <a:t> Preston 1948</a:t>
            </a:r>
            <a:r>
              <a:rPr lang="el-GR" dirty="0"/>
              <a:t>): τα περισσότερα είδη έχουν ενδιάμεση αφθονία</a:t>
            </a:r>
          </a:p>
          <a:p>
            <a:pPr>
              <a:spcBef>
                <a:spcPct val="50000"/>
              </a:spcBef>
            </a:pPr>
            <a:r>
              <a:rPr lang="el-GR" b="1" dirty="0" smtClean="0">
                <a:solidFill>
                  <a:srgbClr val="C00000"/>
                </a:solidFill>
              </a:rPr>
              <a:t>Βιολογικά (</a:t>
            </a:r>
            <a:r>
              <a:rPr lang="el-GR" b="1" dirty="0">
                <a:solidFill>
                  <a:srgbClr val="C00000"/>
                </a:solidFill>
              </a:rPr>
              <a:t>επιμερισμός «χώρου θώκων»):</a:t>
            </a:r>
          </a:p>
          <a:p>
            <a:pPr>
              <a:spcBef>
                <a:spcPct val="50000"/>
              </a:spcBef>
            </a:pPr>
            <a:r>
              <a:rPr lang="el-GR" b="1" dirty="0"/>
              <a:t>Γεωμετρικής σειράς</a:t>
            </a:r>
            <a:r>
              <a:rPr lang="en-US" dirty="0"/>
              <a:t> (geometric series</a:t>
            </a:r>
            <a:r>
              <a:rPr lang="el-GR" dirty="0"/>
              <a:t>,</a:t>
            </a:r>
            <a:r>
              <a:rPr lang="en-US" dirty="0"/>
              <a:t> </a:t>
            </a:r>
            <a:r>
              <a:rPr lang="en-US" dirty="0" err="1"/>
              <a:t>Motomura</a:t>
            </a:r>
            <a:r>
              <a:rPr lang="en-US" dirty="0"/>
              <a:t> 1932</a:t>
            </a:r>
            <a:r>
              <a:rPr lang="el-GR" dirty="0"/>
              <a:t>): κάθε είδος καταλαμβάνει το ίδιο ποσοστό του εναπομείναντος χώρου θώκων </a:t>
            </a:r>
          </a:p>
          <a:p>
            <a:pPr>
              <a:spcBef>
                <a:spcPct val="50000"/>
              </a:spcBef>
            </a:pPr>
            <a:r>
              <a:rPr lang="el-GR" b="1" dirty="0"/>
              <a:t>Σπασμένου ραβδιού</a:t>
            </a:r>
            <a:r>
              <a:rPr lang="en-US" dirty="0"/>
              <a:t> (broken stick</a:t>
            </a:r>
            <a:r>
              <a:rPr lang="el-GR" dirty="0"/>
              <a:t>,</a:t>
            </a:r>
            <a:r>
              <a:rPr lang="en-US" dirty="0"/>
              <a:t> MacArthur 1975</a:t>
            </a:r>
            <a:r>
              <a:rPr lang="el-GR" dirty="0"/>
              <a:t>): ο χώρος θώκων επιμερίζεται με τυχαίο κατακερματισμό σε τεμάχια όσα και τα είδη </a:t>
            </a:r>
          </a:p>
          <a:p>
            <a:pPr>
              <a:spcBef>
                <a:spcPct val="50000"/>
              </a:spcBef>
            </a:pPr>
            <a:r>
              <a:rPr lang="el-GR" b="1" dirty="0"/>
              <a:t>Προαγοράς κυριαρχίας</a:t>
            </a:r>
            <a:r>
              <a:rPr lang="en-US" dirty="0"/>
              <a:t> (dominance preemption</a:t>
            </a:r>
            <a:r>
              <a:rPr lang="el-GR" dirty="0"/>
              <a:t>,</a:t>
            </a:r>
            <a:r>
              <a:rPr lang="en-US" dirty="0"/>
              <a:t> </a:t>
            </a:r>
            <a:r>
              <a:rPr lang="en-US" dirty="0" err="1"/>
              <a:t>Tokeshi</a:t>
            </a:r>
            <a:r>
              <a:rPr lang="en-US" dirty="0"/>
              <a:t> 1990</a:t>
            </a:r>
            <a:r>
              <a:rPr lang="el-GR" dirty="0"/>
              <a:t>): κάθε είδος κυριαρχεί επί των επόμενων που θα φθάσουν, τα οποία και καταλαμβάνουν ποσοστό μεταξύ 0,5 και 1 του εναπομείναντος χώρου θώκων – παρόμοια πρότυπα με το </a:t>
            </a:r>
            <a:r>
              <a:rPr lang="el-GR" dirty="0" smtClean="0"/>
              <a:t>μοντέλο γεωμετρικής </a:t>
            </a:r>
            <a:r>
              <a:rPr lang="el-GR" dirty="0"/>
              <a:t>σειράς</a:t>
            </a:r>
          </a:p>
          <a:p>
            <a:pPr>
              <a:spcBef>
                <a:spcPct val="50000"/>
              </a:spcBef>
            </a:pPr>
            <a:r>
              <a:rPr lang="el-GR" b="1" dirty="0"/>
              <a:t>Τυχαίας διάταξης</a:t>
            </a:r>
            <a:r>
              <a:rPr lang="en-US" dirty="0"/>
              <a:t> (random assortment</a:t>
            </a:r>
            <a:r>
              <a:rPr lang="el-GR" dirty="0"/>
              <a:t>,</a:t>
            </a:r>
            <a:r>
              <a:rPr lang="en-US" dirty="0"/>
              <a:t> </a:t>
            </a:r>
            <a:r>
              <a:rPr lang="en-US" dirty="0" err="1"/>
              <a:t>Tokeshi</a:t>
            </a:r>
            <a:r>
              <a:rPr lang="en-US" dirty="0"/>
              <a:t> 1990</a:t>
            </a:r>
            <a:r>
              <a:rPr lang="el-GR" dirty="0"/>
              <a:t>): κάθε είδος κυμαίνεται ανεξάρτητα από τα άλλα και ο επιμερισμός του χώρου θώκων γίνεται στοχαστικά</a:t>
            </a:r>
          </a:p>
          <a:p>
            <a:pPr>
              <a:spcBef>
                <a:spcPct val="50000"/>
              </a:spcBef>
            </a:pPr>
            <a:r>
              <a:rPr lang="el-GR" b="1" dirty="0" smtClean="0">
                <a:solidFill>
                  <a:srgbClr val="C00000"/>
                </a:solidFill>
              </a:rPr>
              <a:t>Άλλα</a:t>
            </a:r>
            <a:r>
              <a:rPr lang="el-GR" b="1" dirty="0">
                <a:solidFill>
                  <a:srgbClr val="C00000"/>
                </a:solidFill>
              </a:rPr>
              <a:t>:</a:t>
            </a:r>
          </a:p>
          <a:p>
            <a:pPr>
              <a:spcBef>
                <a:spcPct val="50000"/>
              </a:spcBef>
            </a:pPr>
            <a:r>
              <a:rPr lang="el-GR" b="1" dirty="0"/>
              <a:t>Ουδέτερα μοντέλα</a:t>
            </a:r>
            <a:r>
              <a:rPr lang="en-US" dirty="0"/>
              <a:t> (neutral models</a:t>
            </a:r>
            <a:r>
              <a:rPr lang="el-GR" dirty="0"/>
              <a:t>,</a:t>
            </a:r>
            <a:r>
              <a:rPr lang="en-US" dirty="0"/>
              <a:t> </a:t>
            </a:r>
            <a:r>
              <a:rPr lang="el-GR" dirty="0" smtClean="0"/>
              <a:t>π.χ.</a:t>
            </a:r>
            <a:r>
              <a:rPr lang="en-US" dirty="0" smtClean="0"/>
              <a:t> </a:t>
            </a:r>
            <a:r>
              <a:rPr lang="en-US" dirty="0"/>
              <a:t>Hubbell 2001</a:t>
            </a:r>
            <a:r>
              <a:rPr lang="el-GR" dirty="0"/>
              <a:t>): τα άτομα είναι </a:t>
            </a:r>
            <a:r>
              <a:rPr lang="el-GR" dirty="0" err="1"/>
              <a:t>οικολογικώς</a:t>
            </a:r>
            <a:r>
              <a:rPr lang="el-GR" dirty="0"/>
              <a:t> ισοδύναμα, οι βιοκοινότητες κορεσμένες και οι βιοκοινότητες συγκροτούνται από </a:t>
            </a:r>
            <a:r>
              <a:rPr lang="el-GR" dirty="0" err="1"/>
              <a:t>μεταπληθυσμούς</a:t>
            </a:r>
            <a:endParaRPr lang="el-GR" dirty="0"/>
          </a:p>
        </p:txBody>
      </p:sp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2700437" y="44624"/>
            <a:ext cx="388778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l-GR" sz="2000" b="1" dirty="0"/>
              <a:t>Μερικά από τα πιο κοινά μοντέλα</a:t>
            </a: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6443663" y="1989138"/>
            <a:ext cx="10810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l-G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33400" y="76200"/>
            <a:ext cx="7924800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b="1" dirty="0" smtClean="0"/>
              <a:t>Γεωμετρική σειρά:</a:t>
            </a:r>
          </a:p>
          <a:p>
            <a:endParaRPr lang="el-GR" dirty="0"/>
          </a:p>
          <a:p>
            <a:r>
              <a:rPr lang="en-US" dirty="0" smtClean="0"/>
              <a:t>k, k(1-k), …, k(1-k)(S-2), k(1-k)(S-1)</a:t>
            </a:r>
            <a:endParaRPr lang="el-GR" dirty="0" smtClean="0"/>
          </a:p>
          <a:p>
            <a:endParaRPr lang="el-GR" dirty="0"/>
          </a:p>
          <a:p>
            <a:r>
              <a:rPr lang="el-GR" sz="1600" dirty="0" smtClean="0"/>
              <a:t>όπου </a:t>
            </a:r>
            <a:r>
              <a:rPr lang="en-US" sz="1600" dirty="0" smtClean="0"/>
              <a:t>k</a:t>
            </a:r>
            <a:r>
              <a:rPr lang="el-GR" sz="1600" dirty="0" smtClean="0"/>
              <a:t> το ποσοστό της αφθονίας του πιο άφθονου είδους και </a:t>
            </a:r>
            <a:r>
              <a:rPr lang="en-US" sz="1600" dirty="0" smtClean="0"/>
              <a:t>S </a:t>
            </a:r>
            <a:r>
              <a:rPr lang="el-GR" sz="1600" dirty="0" smtClean="0"/>
              <a:t>ο αριθμός των ειδών</a:t>
            </a:r>
          </a:p>
          <a:p>
            <a:endParaRPr lang="el-GR" sz="1600" dirty="0"/>
          </a:p>
          <a:p>
            <a:r>
              <a:rPr lang="el-GR" sz="1800" dirty="0" smtClean="0"/>
              <a:t>Βασίζεται στην αρχή της «</a:t>
            </a:r>
            <a:r>
              <a:rPr lang="el-GR" sz="1800" b="1" dirty="0" smtClean="0"/>
              <a:t>προαγοράς θώκου</a:t>
            </a:r>
            <a:r>
              <a:rPr lang="el-GR" sz="1800" dirty="0" smtClean="0"/>
              <a:t>» (</a:t>
            </a:r>
            <a:r>
              <a:rPr lang="en-US" sz="1800" dirty="0" smtClean="0"/>
              <a:t>niche preemption)</a:t>
            </a:r>
            <a:r>
              <a:rPr lang="el-GR" sz="1800" dirty="0" smtClean="0"/>
              <a:t>: το πρώτο είδος καταλαμβάνει το μεγαλύτερο μέρος των πόρων και παρεμποδίζει τα επόμενα </a:t>
            </a:r>
            <a:r>
              <a:rPr lang="el-GR" sz="1800" dirty="0" err="1" smtClean="0"/>
              <a:t>κ.ο.κ</a:t>
            </a:r>
            <a:r>
              <a:rPr lang="el-GR" sz="1800" dirty="0" smtClean="0"/>
              <a:t>.</a:t>
            </a:r>
            <a:endParaRPr lang="el-GR" sz="1800" dirty="0"/>
          </a:p>
        </p:txBody>
      </p:sp>
      <p:sp>
        <p:nvSpPr>
          <p:cNvPr id="5" name="TextBox 4"/>
          <p:cNvSpPr txBox="1"/>
          <p:nvPr/>
        </p:nvSpPr>
        <p:spPr>
          <a:xfrm>
            <a:off x="556592" y="3429000"/>
            <a:ext cx="790384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b="1" dirty="0" smtClean="0"/>
              <a:t>Λογαριθμική σειρά (κατά </a:t>
            </a:r>
            <a:r>
              <a:rPr lang="en-US" b="1" dirty="0" smtClean="0"/>
              <a:t>Fisher)</a:t>
            </a:r>
            <a:r>
              <a:rPr lang="el-GR" b="1" dirty="0" smtClean="0"/>
              <a:t>:</a:t>
            </a:r>
          </a:p>
          <a:p>
            <a:endParaRPr lang="el-GR" dirty="0" smtClean="0"/>
          </a:p>
          <a:p>
            <a:r>
              <a:rPr lang="en-US" dirty="0" smtClean="0"/>
              <a:t>ax, ax</a:t>
            </a:r>
            <a:r>
              <a:rPr lang="en-US" baseline="30000" dirty="0" smtClean="0"/>
              <a:t>2</a:t>
            </a:r>
            <a:r>
              <a:rPr lang="en-US" dirty="0" smtClean="0"/>
              <a:t>/2, ax</a:t>
            </a:r>
            <a:r>
              <a:rPr lang="en-US" baseline="30000" dirty="0" smtClean="0"/>
              <a:t>3</a:t>
            </a:r>
            <a:r>
              <a:rPr lang="en-US" dirty="0" smtClean="0"/>
              <a:t>/3,…..</a:t>
            </a:r>
            <a:r>
              <a:rPr lang="en-US" dirty="0" err="1" smtClean="0"/>
              <a:t>ax</a:t>
            </a:r>
            <a:r>
              <a:rPr lang="en-US" baseline="30000" dirty="0" err="1" smtClean="0"/>
              <a:t>n</a:t>
            </a:r>
            <a:r>
              <a:rPr lang="en-US" dirty="0" smtClean="0"/>
              <a:t>/n </a:t>
            </a:r>
          </a:p>
          <a:p>
            <a:endParaRPr lang="el-GR" dirty="0" smtClean="0"/>
          </a:p>
          <a:p>
            <a:r>
              <a:rPr lang="el-GR" dirty="0" smtClean="0"/>
              <a:t>Το </a:t>
            </a:r>
            <a:r>
              <a:rPr lang="en-US" dirty="0" smtClean="0"/>
              <a:t>a </a:t>
            </a:r>
            <a:r>
              <a:rPr lang="el-GR" dirty="0" smtClean="0"/>
              <a:t>ικανοποιεί τη σχέση: </a:t>
            </a:r>
            <a:r>
              <a:rPr lang="en-US" dirty="0" smtClean="0"/>
              <a:t>S = </a:t>
            </a:r>
            <a:r>
              <a:rPr lang="en-US" dirty="0" err="1" smtClean="0"/>
              <a:t>aln</a:t>
            </a:r>
            <a:r>
              <a:rPr lang="en-US" dirty="0" smtClean="0"/>
              <a:t>(1 + N/a)</a:t>
            </a:r>
            <a:r>
              <a:rPr lang="el-GR" dirty="0" smtClean="0"/>
              <a:t>, όπου </a:t>
            </a:r>
            <a:r>
              <a:rPr lang="en-US" dirty="0" smtClean="0"/>
              <a:t>S </a:t>
            </a:r>
            <a:r>
              <a:rPr lang="el-GR" dirty="0" smtClean="0"/>
              <a:t>ο αριθμός των ειδών</a:t>
            </a:r>
            <a:r>
              <a:rPr lang="en-US" dirty="0" smtClean="0"/>
              <a:t>,</a:t>
            </a:r>
            <a:r>
              <a:rPr lang="el-GR" dirty="0" smtClean="0"/>
              <a:t> Ν ο συνολικός αριθμός ατόμων στο δείγμα και </a:t>
            </a:r>
            <a:r>
              <a:rPr lang="en-US" dirty="0" smtClean="0"/>
              <a:t>x</a:t>
            </a:r>
            <a:r>
              <a:rPr lang="el-GR" dirty="0" smtClean="0"/>
              <a:t> σταθερά (0&lt;</a:t>
            </a:r>
            <a:r>
              <a:rPr lang="en-US" dirty="0" smtClean="0"/>
              <a:t>x&lt;1</a:t>
            </a:r>
            <a:r>
              <a:rPr lang="el-GR" dirty="0" smtClean="0"/>
              <a:t>, τείνει προς το 1)</a:t>
            </a:r>
          </a:p>
          <a:p>
            <a:endParaRPr lang="el-GR" dirty="0" smtClean="0"/>
          </a:p>
          <a:p>
            <a:r>
              <a:rPr lang="el-GR" dirty="0" smtClean="0"/>
              <a:t>Κάθε όρος δίνει τον αριθμό των ειδών με 1, 2, 3, … </a:t>
            </a:r>
            <a:r>
              <a:rPr lang="en-US" dirty="0" smtClean="0"/>
              <a:t>n</a:t>
            </a:r>
            <a:r>
              <a:rPr lang="el-GR" dirty="0" smtClean="0"/>
              <a:t> άτομα</a:t>
            </a:r>
          </a:p>
          <a:p>
            <a:endParaRPr lang="el-GR" dirty="0" smtClean="0"/>
          </a:p>
          <a:p>
            <a:r>
              <a:rPr lang="el-GR" dirty="0" smtClean="0"/>
              <a:t>Το </a:t>
            </a:r>
            <a:r>
              <a:rPr lang="en-US" dirty="0" smtClean="0"/>
              <a:t>a</a:t>
            </a:r>
            <a:r>
              <a:rPr lang="el-GR" dirty="0" smtClean="0"/>
              <a:t> χρησιμεύει και ως δείκτης ποικιλότητας ανεξάρτητος του μεγέθους του δείγματος</a:t>
            </a:r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81000" y="228600"/>
            <a:ext cx="8763000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b="1" dirty="0" err="1" smtClean="0"/>
              <a:t>Λογαριθμο</a:t>
            </a:r>
            <a:r>
              <a:rPr lang="el-GR" b="1" dirty="0" smtClean="0"/>
              <a:t>-κανονική σειρά (κατά </a:t>
            </a:r>
            <a:r>
              <a:rPr lang="en-US" b="1" dirty="0" smtClean="0"/>
              <a:t>Preston)</a:t>
            </a:r>
            <a:r>
              <a:rPr lang="el-GR" b="1" dirty="0" smtClean="0"/>
              <a:t>:</a:t>
            </a:r>
          </a:p>
          <a:p>
            <a:endParaRPr lang="el-GR" sz="900" dirty="0" smtClean="0"/>
          </a:p>
          <a:p>
            <a:r>
              <a:rPr lang="el-GR" sz="1800" dirty="0" smtClean="0"/>
              <a:t>Αν αποδώσουμε με γράφημα τον αριθμό ειδών ανά κατηγορία (</a:t>
            </a:r>
            <a:r>
              <a:rPr lang="en-US" sz="1800" dirty="0" smtClean="0"/>
              <a:t>octave, bin)</a:t>
            </a:r>
            <a:r>
              <a:rPr lang="el-GR" sz="1800" dirty="0" smtClean="0"/>
              <a:t> αφθονίας, καθεμιά από τις οποίες είναι διπλάσια της προηγούμενης (από αριστερά προς δεξιά στον άξονα Χ), τότε η κατανομή που προκύπτει θα προσεγγίζει την κανονική</a:t>
            </a:r>
          </a:p>
          <a:p>
            <a:endParaRPr lang="el-GR" dirty="0"/>
          </a:p>
        </p:txBody>
      </p:sp>
      <p:pic>
        <p:nvPicPr>
          <p:cNvPr id="174082" name="Picture 2" descr="Species abundance distributions on a log-normal scal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1700808"/>
            <a:ext cx="4417291" cy="3316498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358080" y="5013176"/>
            <a:ext cx="8534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dirty="0" smtClean="0"/>
              <a:t>Σε μικρά δείγματα δεν συλλαμβάνονται τα είδη με πολύ μικρές τιμές αφθονίας («οκτάβες» στα αριστερά), οπότε δημιουργείται ένα «πέπλο» (</a:t>
            </a:r>
            <a:r>
              <a:rPr lang="en-US" dirty="0" smtClean="0"/>
              <a:t>veil line)</a:t>
            </a:r>
            <a:r>
              <a:rPr lang="el-GR" dirty="0" smtClean="0"/>
              <a:t> που κρύβει την πραγματική κατανομή</a:t>
            </a:r>
            <a:endParaRPr lang="el-GR" dirty="0"/>
          </a:p>
        </p:txBody>
      </p:sp>
      <p:sp>
        <p:nvSpPr>
          <p:cNvPr id="13" name="TextBox 12"/>
          <p:cNvSpPr txBox="1"/>
          <p:nvPr/>
        </p:nvSpPr>
        <p:spPr>
          <a:xfrm>
            <a:off x="1026368" y="6021288"/>
            <a:ext cx="6858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1800" b="1" dirty="0" smtClean="0">
                <a:solidFill>
                  <a:srgbClr val="C00000"/>
                </a:solidFill>
              </a:rPr>
              <a:t>Οι περισσότερες πραγματικές βιοκοινότητες φαίνεται να προσεγγίζουν πολύ καλά τη </a:t>
            </a:r>
            <a:r>
              <a:rPr lang="el-GR" sz="1800" b="1" dirty="0" err="1" smtClean="0">
                <a:solidFill>
                  <a:srgbClr val="C00000"/>
                </a:solidFill>
              </a:rPr>
              <a:t>λογαριθμο</a:t>
            </a:r>
            <a:r>
              <a:rPr lang="el-GR" sz="1800" b="1" dirty="0" smtClean="0">
                <a:solidFill>
                  <a:srgbClr val="C00000"/>
                </a:solidFill>
              </a:rPr>
              <a:t>-κανονική κατανομή!!!</a:t>
            </a:r>
            <a:endParaRPr lang="el-GR" sz="1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09600" y="304800"/>
            <a:ext cx="80772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b="1" dirty="0" smtClean="0"/>
              <a:t>«Σπασμένη ράβδος» (κατά </a:t>
            </a:r>
            <a:r>
              <a:rPr lang="en-US" b="1" dirty="0" smtClean="0"/>
              <a:t>McArthur)</a:t>
            </a:r>
            <a:r>
              <a:rPr lang="el-GR" b="1" dirty="0" smtClean="0"/>
              <a:t>:</a:t>
            </a:r>
          </a:p>
          <a:p>
            <a:endParaRPr lang="el-GR" dirty="0"/>
          </a:p>
          <a:p>
            <a:r>
              <a:rPr lang="el-GR" sz="1800" dirty="0" smtClean="0"/>
              <a:t>Η αφθονία κάθε είδους αντιστοιχεί σε ένα κομμάτι μιας ράβδου που έχει σπάσει τυχαία σε </a:t>
            </a:r>
            <a:r>
              <a:rPr lang="en-US" sz="1800" dirty="0" smtClean="0"/>
              <a:t>S-1 </a:t>
            </a:r>
            <a:r>
              <a:rPr lang="el-GR" sz="1800" dirty="0" smtClean="0"/>
              <a:t>σημεία (</a:t>
            </a:r>
            <a:r>
              <a:rPr lang="en-US" sz="1800" dirty="0" smtClean="0"/>
              <a:t>S </a:t>
            </a:r>
            <a:r>
              <a:rPr lang="el-GR" sz="1800" dirty="0" smtClean="0"/>
              <a:t>κομμάτια)</a:t>
            </a:r>
          </a:p>
          <a:p>
            <a:endParaRPr lang="el-GR" sz="1800" dirty="0" smtClean="0"/>
          </a:p>
          <a:p>
            <a:r>
              <a:rPr lang="el-GR" sz="1800" dirty="0" smtClean="0"/>
              <a:t>Εάν κατατάξουμε τα είδη κατά φθίνουσα σειρά αφθονίας, η αναμενόμενη αφθονία ενός είδους </a:t>
            </a:r>
            <a:r>
              <a:rPr lang="en-US" sz="1800" dirty="0" err="1" smtClean="0"/>
              <a:t>i</a:t>
            </a:r>
            <a:r>
              <a:rPr lang="el-GR" sz="1800" dirty="0" smtClean="0"/>
              <a:t> θα δίνεται από τον τύπο:</a:t>
            </a:r>
            <a:endParaRPr lang="el-GR" sz="1800" dirty="0"/>
          </a:p>
        </p:txBody>
      </p:sp>
      <p:pic>
        <p:nvPicPr>
          <p:cNvPr id="8" name="Picture 5" descr=" E(N_i) = {1\over S }\sum_{x = i}^S{1\over x } 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64183" y="2610990"/>
            <a:ext cx="2631953" cy="962026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533400" y="4267200"/>
            <a:ext cx="8001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000" dirty="0" smtClean="0"/>
              <a:t>Περισσότερο θεωρείται ως «μέσο» μοντέλο κατανομής αφθονίας και όχι για ένα δείγμα</a:t>
            </a:r>
          </a:p>
          <a:p>
            <a:endParaRPr lang="el-GR" sz="2000" dirty="0" smtClean="0"/>
          </a:p>
          <a:p>
            <a:r>
              <a:rPr lang="el-GR" sz="2000" dirty="0" smtClean="0"/>
              <a:t>Συνήθως ταιριάζει σε μικρές βιοκοινότητες στενά συγγενικών ειδών</a:t>
            </a:r>
            <a:endParaRPr lang="el-GR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3" name="Text Box 11"/>
          <p:cNvSpPr txBox="1">
            <a:spLocks noChangeArrowheads="1"/>
          </p:cNvSpPr>
          <p:nvPr/>
        </p:nvSpPr>
        <p:spPr bwMode="auto">
          <a:xfrm>
            <a:off x="2051720" y="116632"/>
            <a:ext cx="7128792" cy="1892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l-GR" b="1" dirty="0"/>
              <a:t>Ενοποιημένη ουδέτερη θεωρία βιοποικιλότητας και </a:t>
            </a:r>
            <a:r>
              <a:rPr lang="el-GR" b="1" dirty="0" smtClean="0"/>
              <a:t>βιογεωγραφίας </a:t>
            </a:r>
            <a:r>
              <a:rPr lang="en-US" b="1" dirty="0" smtClean="0"/>
              <a:t>(</a:t>
            </a:r>
            <a:r>
              <a:rPr lang="en-US" b="1" dirty="0" err="1" smtClean="0"/>
              <a:t>Hubbel</a:t>
            </a:r>
            <a:r>
              <a:rPr lang="en-US" b="1" dirty="0" smtClean="0"/>
              <a:t>, 2001)</a:t>
            </a:r>
            <a:r>
              <a:rPr lang="el-GR" b="1" dirty="0" smtClean="0"/>
              <a:t>: </a:t>
            </a:r>
          </a:p>
          <a:p>
            <a:pPr algn="ctr">
              <a:spcBef>
                <a:spcPct val="50000"/>
              </a:spcBef>
            </a:pPr>
            <a:r>
              <a:rPr lang="el-GR" dirty="0" smtClean="0"/>
              <a:t>είναι </a:t>
            </a:r>
            <a:r>
              <a:rPr lang="el-GR" dirty="0"/>
              <a:t>οι οργανισμοί «ουδέτεροι» και οι βιοκοινότητες κορεσμένες</a:t>
            </a:r>
            <a:r>
              <a:rPr lang="el-GR" dirty="0" smtClean="0"/>
              <a:t>;</a:t>
            </a:r>
          </a:p>
          <a:p>
            <a:pPr algn="ctr">
              <a:spcBef>
                <a:spcPct val="50000"/>
              </a:spcBef>
            </a:pPr>
            <a:endParaRPr lang="el-GR" dirty="0"/>
          </a:p>
          <a:p>
            <a:pPr algn="ctr">
              <a:spcBef>
                <a:spcPct val="50000"/>
              </a:spcBef>
            </a:pPr>
            <a:r>
              <a:rPr lang="el-GR" b="1" dirty="0"/>
              <a:t>Οι βιοκοινότητες ως «παιχνίδι μηδενικού αθροίσματος»</a:t>
            </a:r>
          </a:p>
        </p:txBody>
      </p:sp>
      <p:graphicFrame>
        <p:nvGraphicFramePr>
          <p:cNvPr id="8204" name="Object 12"/>
          <p:cNvGraphicFramePr>
            <a:graphicFrameLocks noChangeAspect="1"/>
          </p:cNvGraphicFramePr>
          <p:nvPr/>
        </p:nvGraphicFramePr>
        <p:xfrm>
          <a:off x="0" y="3212976"/>
          <a:ext cx="4841584" cy="29526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1556" name="PHOTO-PAINT" r:id="rId3" imgW="5142857" imgH="3136508" progId="">
                  <p:embed/>
                </p:oleObj>
              </mc:Choice>
              <mc:Fallback>
                <p:oleObj name="PHOTO-PAINT" r:id="rId3" imgW="5142857" imgH="3136508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3212976"/>
                        <a:ext cx="4841584" cy="295260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205" name="Text Box 13"/>
          <p:cNvSpPr txBox="1">
            <a:spLocks noChangeArrowheads="1"/>
          </p:cNvSpPr>
          <p:nvPr/>
        </p:nvSpPr>
        <p:spPr bwMode="auto">
          <a:xfrm>
            <a:off x="0" y="5934670"/>
            <a:ext cx="507605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ym typeface="Symbol" pitchFamily="18" charset="2"/>
              </a:rPr>
              <a:t></a:t>
            </a:r>
            <a:r>
              <a:rPr lang="en-US" b="1" dirty="0"/>
              <a:t> = 2J</a:t>
            </a:r>
            <a:r>
              <a:rPr lang="en-US" b="1" baseline="-25000" dirty="0"/>
              <a:t>M</a:t>
            </a:r>
            <a:r>
              <a:rPr lang="en-US" b="1" dirty="0" smtClean="0">
                <a:sym typeface="Symbol" pitchFamily="18" charset="2"/>
              </a:rPr>
              <a:t></a:t>
            </a:r>
            <a:endParaRPr lang="el-GR" dirty="0"/>
          </a:p>
          <a:p>
            <a:r>
              <a:rPr lang="en-US" dirty="0"/>
              <a:t>J</a:t>
            </a:r>
            <a:r>
              <a:rPr lang="en-US" baseline="-25000" dirty="0"/>
              <a:t>M</a:t>
            </a:r>
            <a:r>
              <a:rPr lang="en-US" dirty="0"/>
              <a:t> = </a:t>
            </a:r>
            <a:r>
              <a:rPr lang="el-GR" dirty="0"/>
              <a:t>μέγεθος </a:t>
            </a:r>
            <a:r>
              <a:rPr lang="el-GR" dirty="0" err="1"/>
              <a:t>μετακοινότητας</a:t>
            </a:r>
            <a:endParaRPr lang="en-US" dirty="0"/>
          </a:p>
          <a:p>
            <a:r>
              <a:rPr lang="en-US" dirty="0">
                <a:sym typeface="Symbol" pitchFamily="18" charset="2"/>
              </a:rPr>
              <a:t></a:t>
            </a:r>
            <a:r>
              <a:rPr lang="en-US" dirty="0"/>
              <a:t> = </a:t>
            </a:r>
            <a:r>
              <a:rPr lang="el-GR" dirty="0"/>
              <a:t>ρυθμός </a:t>
            </a:r>
            <a:r>
              <a:rPr lang="el-GR" dirty="0" err="1"/>
              <a:t>ειδογένεσης</a:t>
            </a:r>
            <a:endParaRPr lang="en-US" dirty="0"/>
          </a:p>
        </p:txBody>
      </p:sp>
      <p:sp>
        <p:nvSpPr>
          <p:cNvPr id="8206" name="Text Box 14"/>
          <p:cNvSpPr txBox="1">
            <a:spLocks noChangeArrowheads="1"/>
          </p:cNvSpPr>
          <p:nvPr/>
        </p:nvSpPr>
        <p:spPr bwMode="auto">
          <a:xfrm>
            <a:off x="5076056" y="2820992"/>
            <a:ext cx="4067944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l-GR" altLang="en-US" b="1" dirty="0">
                <a:solidFill>
                  <a:srgbClr val="C00000"/>
                </a:solidFill>
              </a:rPr>
              <a:t>Ο ε</a:t>
            </a:r>
            <a:r>
              <a:rPr lang="en-US" altLang="en-US" b="1" dirty="0">
                <a:solidFill>
                  <a:srgbClr val="C00000"/>
                </a:solidFill>
              </a:rPr>
              <a:t>π</a:t>
            </a:r>
            <a:r>
              <a:rPr lang="el-GR" altLang="en-US" b="1" dirty="0">
                <a:solidFill>
                  <a:srgbClr val="C00000"/>
                </a:solidFill>
              </a:rPr>
              <a:t>οικισμός ε</a:t>
            </a:r>
            <a:r>
              <a:rPr lang="en-US" altLang="en-US" b="1" dirty="0">
                <a:solidFill>
                  <a:srgbClr val="C00000"/>
                </a:solidFill>
              </a:rPr>
              <a:t>ί</a:t>
            </a:r>
            <a:r>
              <a:rPr lang="el-GR" altLang="en-US" b="1" dirty="0">
                <a:solidFill>
                  <a:srgbClr val="C00000"/>
                </a:solidFill>
              </a:rPr>
              <a:t>ναι </a:t>
            </a:r>
            <a:r>
              <a:rPr lang="en-US" altLang="en-US" b="1" dirty="0">
                <a:solidFill>
                  <a:srgbClr val="C00000"/>
                </a:solidFill>
              </a:rPr>
              <a:t>τ</a:t>
            </a:r>
            <a:r>
              <a:rPr lang="el-GR" altLang="en-US" b="1" dirty="0" err="1">
                <a:solidFill>
                  <a:srgbClr val="C00000"/>
                </a:solidFill>
              </a:rPr>
              <a:t>υχαίος</a:t>
            </a:r>
            <a:r>
              <a:rPr lang="el-GR" altLang="en-US" b="1" dirty="0">
                <a:solidFill>
                  <a:srgbClr val="C00000"/>
                </a:solidFill>
              </a:rPr>
              <a:t> ως προς τα ε</a:t>
            </a:r>
            <a:r>
              <a:rPr lang="en-US" altLang="en-US" b="1" dirty="0">
                <a:solidFill>
                  <a:srgbClr val="C00000"/>
                </a:solidFill>
              </a:rPr>
              <a:t>ί</a:t>
            </a:r>
            <a:r>
              <a:rPr lang="el-GR" altLang="en-US" b="1" dirty="0">
                <a:solidFill>
                  <a:srgbClr val="C00000"/>
                </a:solidFill>
              </a:rPr>
              <a:t>δη</a:t>
            </a:r>
            <a:r>
              <a:rPr lang="en-US" altLang="en-US" b="1" dirty="0">
                <a:solidFill>
                  <a:srgbClr val="C00000"/>
                </a:solidFill>
              </a:rPr>
              <a:t> </a:t>
            </a:r>
            <a:r>
              <a:rPr lang="el-GR" altLang="en-US" b="1" dirty="0">
                <a:solidFill>
                  <a:srgbClr val="C00000"/>
                </a:solidFill>
              </a:rPr>
              <a:t>(η σύνθεση των ειδών</a:t>
            </a:r>
            <a:r>
              <a:rPr lang="en-US" altLang="en-US" b="1" dirty="0">
                <a:solidFill>
                  <a:srgbClr val="C00000"/>
                </a:solidFill>
              </a:rPr>
              <a:t> </a:t>
            </a:r>
            <a:r>
              <a:rPr lang="el-GR" altLang="en-US" b="1" dirty="0">
                <a:solidFill>
                  <a:srgbClr val="C00000"/>
                </a:solidFill>
              </a:rPr>
              <a:t>υπόκειται σε</a:t>
            </a:r>
            <a:r>
              <a:rPr lang="en-US" altLang="en-US" b="1" dirty="0">
                <a:solidFill>
                  <a:srgbClr val="C00000"/>
                </a:solidFill>
              </a:rPr>
              <a:t> </a:t>
            </a:r>
            <a:r>
              <a:rPr lang="el-GR" altLang="en-US" b="1" dirty="0">
                <a:solidFill>
                  <a:srgbClr val="C00000"/>
                </a:solidFill>
              </a:rPr>
              <a:t>παρέκκλιση </a:t>
            </a:r>
            <a:r>
              <a:rPr lang="el-GR" altLang="en-US" b="1" dirty="0" err="1">
                <a:solidFill>
                  <a:srgbClr val="C00000"/>
                </a:solidFill>
              </a:rPr>
              <a:t>βι</a:t>
            </a:r>
            <a:r>
              <a:rPr lang="en-US" altLang="en-US" b="1" dirty="0">
                <a:solidFill>
                  <a:srgbClr val="C00000"/>
                </a:solidFill>
              </a:rPr>
              <a:t>ο</a:t>
            </a:r>
            <a:r>
              <a:rPr lang="el-GR" altLang="en-US" b="1" dirty="0">
                <a:solidFill>
                  <a:srgbClr val="C00000"/>
                </a:solidFill>
              </a:rPr>
              <a:t>κοινότητας)</a:t>
            </a:r>
            <a:endParaRPr lang="en-US" altLang="en-US" b="1" dirty="0">
              <a:solidFill>
                <a:srgbClr val="C00000"/>
              </a:solidFill>
            </a:endParaRPr>
          </a:p>
          <a:p>
            <a:endParaRPr lang="en-US" altLang="en-US" b="1" dirty="0">
              <a:solidFill>
                <a:srgbClr val="C00000"/>
              </a:solidFill>
            </a:endParaRPr>
          </a:p>
          <a:p>
            <a:r>
              <a:rPr lang="el-GR" altLang="en-US" b="1" dirty="0">
                <a:solidFill>
                  <a:srgbClr val="C00000"/>
                </a:solidFill>
              </a:rPr>
              <a:t>Η σχετική αφθονία στην πη</a:t>
            </a:r>
            <a:r>
              <a:rPr lang="en-US" altLang="en-US" b="1" dirty="0">
                <a:solidFill>
                  <a:srgbClr val="C00000"/>
                </a:solidFill>
              </a:rPr>
              <a:t>γ</a:t>
            </a:r>
            <a:r>
              <a:rPr lang="el-GR" altLang="en-US" b="1" dirty="0">
                <a:solidFill>
                  <a:srgbClr val="C00000"/>
                </a:solidFill>
              </a:rPr>
              <a:t>ή (</a:t>
            </a:r>
            <a:r>
              <a:rPr lang="el-GR" altLang="en-US" b="1" dirty="0" err="1">
                <a:solidFill>
                  <a:srgbClr val="C00000"/>
                </a:solidFill>
              </a:rPr>
              <a:t>μετακοινότητα</a:t>
            </a:r>
            <a:r>
              <a:rPr lang="el-GR" altLang="en-US" b="1" dirty="0">
                <a:solidFill>
                  <a:srgbClr val="C00000"/>
                </a:solidFill>
              </a:rPr>
              <a:t>)</a:t>
            </a:r>
            <a:r>
              <a:rPr lang="en-US" altLang="en-US" b="1" dirty="0">
                <a:solidFill>
                  <a:srgbClr val="C00000"/>
                </a:solidFill>
              </a:rPr>
              <a:t> </a:t>
            </a:r>
            <a:r>
              <a:rPr lang="el-GR" altLang="en-US" b="1" dirty="0" err="1">
                <a:solidFill>
                  <a:srgbClr val="C00000"/>
                </a:solidFill>
              </a:rPr>
              <a:t>εξαρτ</a:t>
            </a:r>
            <a:r>
              <a:rPr lang="en-US" altLang="en-US" b="1" dirty="0">
                <a:solidFill>
                  <a:srgbClr val="C00000"/>
                </a:solidFill>
              </a:rPr>
              <a:t>ά</a:t>
            </a:r>
            <a:r>
              <a:rPr lang="el-GR" altLang="en-US" b="1" dirty="0" err="1">
                <a:solidFill>
                  <a:srgbClr val="C00000"/>
                </a:solidFill>
              </a:rPr>
              <a:t>ται</a:t>
            </a:r>
            <a:r>
              <a:rPr lang="el-GR" altLang="en-US" b="1" dirty="0">
                <a:solidFill>
                  <a:srgbClr val="C00000"/>
                </a:solidFill>
              </a:rPr>
              <a:t> από το μέγεθός της και τους ρυθμούς </a:t>
            </a:r>
            <a:r>
              <a:rPr lang="el-GR" altLang="en-US" b="1" dirty="0" err="1">
                <a:solidFill>
                  <a:srgbClr val="C00000"/>
                </a:solidFill>
              </a:rPr>
              <a:t>ειδο</a:t>
            </a:r>
            <a:r>
              <a:rPr lang="en-US" altLang="en-US" b="1" dirty="0">
                <a:solidFill>
                  <a:srgbClr val="C00000"/>
                </a:solidFill>
              </a:rPr>
              <a:t>γ</a:t>
            </a:r>
            <a:r>
              <a:rPr lang="el-GR" altLang="en-US" b="1" dirty="0">
                <a:solidFill>
                  <a:srgbClr val="C00000"/>
                </a:solidFill>
              </a:rPr>
              <a:t>ένεσης και εξαφάνισης</a:t>
            </a:r>
            <a:endParaRPr lang="en-US" altLang="en-US" b="1" dirty="0">
              <a:solidFill>
                <a:srgbClr val="C00000"/>
              </a:solidFill>
            </a:endParaRPr>
          </a:p>
          <a:p>
            <a:endParaRPr lang="en-US" altLang="en-US" b="1" dirty="0">
              <a:solidFill>
                <a:srgbClr val="C00000"/>
              </a:solidFill>
            </a:endParaRPr>
          </a:p>
          <a:p>
            <a:r>
              <a:rPr lang="el-GR" altLang="en-US" b="1" dirty="0">
                <a:solidFill>
                  <a:srgbClr val="C00000"/>
                </a:solidFill>
              </a:rPr>
              <a:t>Η </a:t>
            </a:r>
            <a:r>
              <a:rPr lang="en-US" altLang="en-US" b="1" dirty="0">
                <a:solidFill>
                  <a:srgbClr val="C00000"/>
                </a:solidFill>
              </a:rPr>
              <a:t>σ</a:t>
            </a:r>
            <a:r>
              <a:rPr lang="el-GR" altLang="en-US" b="1" dirty="0" err="1">
                <a:solidFill>
                  <a:srgbClr val="C00000"/>
                </a:solidFill>
              </a:rPr>
              <a:t>χετική</a:t>
            </a:r>
            <a:r>
              <a:rPr lang="el-GR" altLang="en-US" b="1" dirty="0">
                <a:solidFill>
                  <a:srgbClr val="C00000"/>
                </a:solidFill>
              </a:rPr>
              <a:t> αφθονία στην τοπική βιοκοινότητα </a:t>
            </a:r>
            <a:r>
              <a:rPr lang="el-GR" altLang="en-US" b="1" dirty="0" err="1">
                <a:solidFill>
                  <a:srgbClr val="C00000"/>
                </a:solidFill>
              </a:rPr>
              <a:t>εξαρτ</a:t>
            </a:r>
            <a:r>
              <a:rPr lang="en-US" altLang="en-US" b="1" dirty="0">
                <a:solidFill>
                  <a:srgbClr val="C00000"/>
                </a:solidFill>
              </a:rPr>
              <a:t>ά</a:t>
            </a:r>
            <a:r>
              <a:rPr lang="el-GR" altLang="en-US" b="1" dirty="0" err="1">
                <a:solidFill>
                  <a:srgbClr val="C00000"/>
                </a:solidFill>
              </a:rPr>
              <a:t>ται</a:t>
            </a:r>
            <a:r>
              <a:rPr lang="el-GR" altLang="en-US" b="1" dirty="0">
                <a:solidFill>
                  <a:srgbClr val="C00000"/>
                </a:solidFill>
              </a:rPr>
              <a:t> επιπλέον και από </a:t>
            </a:r>
            <a:r>
              <a:rPr lang="el-GR" altLang="en-US" b="1" dirty="0" smtClean="0">
                <a:solidFill>
                  <a:srgbClr val="C00000"/>
                </a:solidFill>
              </a:rPr>
              <a:t>τον </a:t>
            </a:r>
            <a:r>
              <a:rPr lang="el-GR" altLang="en-US" b="1" dirty="0">
                <a:solidFill>
                  <a:srgbClr val="C00000"/>
                </a:solidFill>
              </a:rPr>
              <a:t>ρυθμό εποικισμού</a:t>
            </a:r>
            <a:endParaRPr lang="el-GR" b="1" dirty="0">
              <a:solidFill>
                <a:srgbClr val="C00000"/>
              </a:solidFill>
            </a:endParaRPr>
          </a:p>
        </p:txBody>
      </p:sp>
      <p:pic>
        <p:nvPicPr>
          <p:cNvPr id="151556" name="Picture 4" descr="Image result for unified theory of biodiversity and biogeography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2051720" cy="31686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38" name="Text Box 22"/>
          <p:cNvSpPr txBox="1">
            <a:spLocks noChangeArrowheads="1"/>
          </p:cNvSpPr>
          <p:nvPr/>
        </p:nvSpPr>
        <p:spPr bwMode="auto">
          <a:xfrm>
            <a:off x="2051721" y="260648"/>
            <a:ext cx="554461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l-GR" b="1" dirty="0"/>
              <a:t>Πρόβλεψη</a:t>
            </a:r>
            <a:r>
              <a:rPr lang="el-GR" dirty="0"/>
              <a:t>: μπορεί να ταιριάξει με όλα σχεδόν τα μοντέλα αναλόγως των τιμών των παραμέτρων</a:t>
            </a:r>
          </a:p>
        </p:txBody>
      </p:sp>
      <p:graphicFrame>
        <p:nvGraphicFramePr>
          <p:cNvPr id="9239" name="Object 23"/>
          <p:cNvGraphicFramePr>
            <a:graphicFrameLocks noChangeAspect="1"/>
          </p:cNvGraphicFramePr>
          <p:nvPr/>
        </p:nvGraphicFramePr>
        <p:xfrm>
          <a:off x="1979613" y="981075"/>
          <a:ext cx="5041900" cy="4157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628" name="PHOTO-PAINT" r:id="rId3" imgW="4926984" imgH="4063492" progId="">
                  <p:embed/>
                </p:oleObj>
              </mc:Choice>
              <mc:Fallback>
                <p:oleObj name="PHOTO-PAINT" r:id="rId3" imgW="4926984" imgH="4063492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9613" y="981075"/>
                        <a:ext cx="5041900" cy="4157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40" name="Text Box 24"/>
          <p:cNvSpPr txBox="1">
            <a:spLocks noChangeArrowheads="1"/>
          </p:cNvSpPr>
          <p:nvPr/>
        </p:nvSpPr>
        <p:spPr bwMode="auto">
          <a:xfrm>
            <a:off x="1835150" y="5516563"/>
            <a:ext cx="5543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l-GR" b="1" dirty="0">
                <a:solidFill>
                  <a:srgbClr val="C00000"/>
                </a:solidFill>
              </a:rPr>
              <a:t>Τι σημαίνει αυτό για τις πραγματικές βιοκοινότητες;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allpapershi.net/wp-content/uploads/2012/01/mountains-clouds-mountaintops-the-clouds-above-the-mountains-scenery-nature-landscap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211960" cy="2631725"/>
          </a:xfrm>
          <a:prstGeom prst="rect">
            <a:avLst/>
          </a:prstGeom>
          <a:noFill/>
        </p:spPr>
      </p:pic>
      <p:pic>
        <p:nvPicPr>
          <p:cNvPr id="3" name="Picture 4" descr="http://www.wayfaring.info/wp-content/uploads/2009/08/Rila-Lakes_bulgari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44077" y="3933056"/>
            <a:ext cx="3899923" cy="2924944"/>
          </a:xfrm>
          <a:prstGeom prst="rect">
            <a:avLst/>
          </a:prstGeom>
          <a:noFill/>
        </p:spPr>
      </p:pic>
      <p:pic>
        <p:nvPicPr>
          <p:cNvPr id="4" name="Picture 6" descr="http://nationalzoo.si.edu/scbi/migratorybirds/research/forest_fragmentation/images/aerial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538256"/>
            <a:ext cx="3669925" cy="3319744"/>
          </a:xfrm>
          <a:prstGeom prst="rect">
            <a:avLst/>
          </a:prstGeom>
          <a:noFill/>
        </p:spPr>
      </p:pic>
      <p:pic>
        <p:nvPicPr>
          <p:cNvPr id="5" name="Picture 8" descr="Weakness can be an advantage in surviving deadly parasites, a new study shows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80112" y="0"/>
            <a:ext cx="3563887" cy="2681825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843808" y="2824459"/>
            <a:ext cx="3384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2400" b="1" dirty="0" smtClean="0">
                <a:latin typeface="Monotype Corsiva" pitchFamily="66" charset="0"/>
              </a:rPr>
              <a:t>«Βιοτοπικά» και άλλα νησιά</a:t>
            </a:r>
            <a:endParaRPr lang="el-GR" sz="2400" b="1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31640" y="188640"/>
            <a:ext cx="6624736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2800" b="1" dirty="0" smtClean="0"/>
              <a:t>ΚΑΝΟΝΕΣ ΣΥΓΚΡΟΤΗΣΗΣ ΒΙΟΚΟΙΝΟΤΗΤΩΝ</a:t>
            </a:r>
          </a:p>
          <a:p>
            <a:pPr algn="ctr"/>
            <a:endParaRPr lang="el-GR" sz="1200" b="1" dirty="0" smtClean="0"/>
          </a:p>
          <a:p>
            <a:pPr algn="ctr"/>
            <a:r>
              <a:rPr lang="en-US" sz="2800" dirty="0" smtClean="0"/>
              <a:t>(COMMUNITY ASSEMBLY RULES)</a:t>
            </a:r>
            <a:endParaRPr lang="el-GR" sz="2800" dirty="0"/>
          </a:p>
        </p:txBody>
      </p:sp>
      <p:pic>
        <p:nvPicPr>
          <p:cNvPr id="266242" name="Picture 2" descr="Related ima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04864"/>
            <a:ext cx="2358218" cy="33371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644008" y="3284984"/>
            <a:ext cx="33843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2800" dirty="0" smtClean="0"/>
              <a:t>Ή η απουσία τους…</a:t>
            </a:r>
            <a:endParaRPr lang="el-GR" sz="2800" dirty="0"/>
          </a:p>
        </p:txBody>
      </p:sp>
      <p:pic>
        <p:nvPicPr>
          <p:cNvPr id="266244" name="Picture 4" descr="Image result for no rul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15075" y="5238749"/>
            <a:ext cx="2828925" cy="16192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66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8114" name="Picture 2" descr="Image result for jared diamo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572000" cy="2569030"/>
          </a:xfrm>
          <a:prstGeom prst="rect">
            <a:avLst/>
          </a:prstGeom>
          <a:noFill/>
        </p:spPr>
      </p:pic>
      <p:pic>
        <p:nvPicPr>
          <p:cNvPr id="218116" name="Picture 4" descr="Image result for jared diamond solomon island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24328" y="0"/>
            <a:ext cx="1619672" cy="2434387"/>
          </a:xfrm>
          <a:prstGeom prst="rect">
            <a:avLst/>
          </a:prstGeom>
          <a:noFill/>
        </p:spPr>
      </p:pic>
      <p:pic>
        <p:nvPicPr>
          <p:cNvPr id="218118" name="Picture 6" descr="Image result for jared diamond book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05383" y="4365104"/>
            <a:ext cx="1638617" cy="2492896"/>
          </a:xfrm>
          <a:prstGeom prst="rect">
            <a:avLst/>
          </a:prstGeom>
          <a:noFill/>
        </p:spPr>
      </p:pic>
      <p:pic>
        <p:nvPicPr>
          <p:cNvPr id="218120" name="Picture 8" descr="Image result for jared diamond books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96137" y="4365104"/>
            <a:ext cx="1626942" cy="2492896"/>
          </a:xfrm>
          <a:prstGeom prst="rect">
            <a:avLst/>
          </a:prstGeom>
          <a:noFill/>
        </p:spPr>
      </p:pic>
      <p:pic>
        <p:nvPicPr>
          <p:cNvPr id="218122" name="Picture 10" descr="Image result for jared diamond books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62220" y="-15766"/>
            <a:ext cx="1896965" cy="2420888"/>
          </a:xfrm>
          <a:prstGeom prst="rect">
            <a:avLst/>
          </a:prstGeom>
          <a:noFill/>
        </p:spPr>
      </p:pic>
      <p:pic>
        <p:nvPicPr>
          <p:cNvPr id="218126" name="Picture 14" descr="Image result for bismarck and solomon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3661317"/>
            <a:ext cx="5724128" cy="3196684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1187624" y="2564904"/>
            <a:ext cx="30243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Jared Diamond</a:t>
            </a:r>
            <a:endParaRPr lang="el-GR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18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18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18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218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18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692696"/>
            <a:ext cx="9144000" cy="526297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l-GR" b="1" dirty="0" smtClean="0"/>
              <a:t>Οι κατά </a:t>
            </a:r>
            <a:r>
              <a:rPr lang="en-US" b="1" dirty="0" smtClean="0"/>
              <a:t>Diamond </a:t>
            </a:r>
            <a:r>
              <a:rPr lang="en-US" sz="1200" dirty="0" smtClean="0"/>
              <a:t>(1975: Assembly of species communities. In </a:t>
            </a:r>
            <a:r>
              <a:rPr lang="en-US" sz="1200" i="1" dirty="0" smtClean="0"/>
              <a:t>Ecology and Evolution of Communities,</a:t>
            </a:r>
            <a:r>
              <a:rPr lang="en-US" sz="1200" dirty="0" smtClean="0"/>
              <a:t> M.L. Cody &amp; J.M. Diamond (</a:t>
            </a:r>
            <a:r>
              <a:rPr lang="en-US" sz="1200" dirty="0" err="1" smtClean="0"/>
              <a:t>eds</a:t>
            </a:r>
            <a:r>
              <a:rPr lang="en-US" sz="1200" dirty="0" smtClean="0"/>
              <a:t>), pp. 342–444) </a:t>
            </a:r>
            <a:r>
              <a:rPr lang="el-GR" b="1" dirty="0" smtClean="0"/>
              <a:t>κανόνες συγκρότησης των νησιωτικών βιοκοινοτήτων</a:t>
            </a:r>
          </a:p>
          <a:p>
            <a:r>
              <a:rPr lang="el-GR" dirty="0" smtClean="0"/>
              <a:t> </a:t>
            </a:r>
          </a:p>
          <a:p>
            <a:pPr marL="342900" lvl="0" indent="-342900">
              <a:spcAft>
                <a:spcPts val="600"/>
              </a:spcAft>
              <a:buFont typeface="+mj-lt"/>
              <a:buAutoNum type="arabicPeriod"/>
            </a:pPr>
            <a:r>
              <a:rPr lang="el-GR" dirty="0" smtClean="0"/>
              <a:t>Από όλους τους δυνατούς συνδυασμούς μέσα σε μια ομάδα ειδών, μόνο ορισμένοι απαντώνται στη φύση.</a:t>
            </a:r>
          </a:p>
          <a:p>
            <a:pPr marL="342900" lvl="0" indent="-342900">
              <a:spcAft>
                <a:spcPts val="600"/>
              </a:spcAft>
              <a:buFont typeface="+mj-lt"/>
              <a:buAutoNum type="arabicPeriod"/>
            </a:pPr>
            <a:r>
              <a:rPr lang="el-GR" dirty="0" smtClean="0"/>
              <a:t>Οι επιτρεπόμενοι αυτοί συνδυασμοί αντιστέκονται στους εισβολείς που θα τους μετέτρεπαν σε κάποιον απαγορευμένο συνδυασμό.</a:t>
            </a:r>
          </a:p>
          <a:p>
            <a:pPr marL="342900" lvl="0" indent="-342900">
              <a:spcAft>
                <a:spcPts val="600"/>
              </a:spcAft>
              <a:buFont typeface="+mj-lt"/>
              <a:buAutoNum type="arabicPeriod"/>
            </a:pPr>
            <a:r>
              <a:rPr lang="el-GR" dirty="0" smtClean="0"/>
              <a:t>Ένας συνδυασμός που είναι σταθερός σε κάποιο μεγάλο ή πλούσιο νησί μπορεί να είναι ασταθής σε κάποιο μικρό ή φτωχό.</a:t>
            </a:r>
          </a:p>
          <a:p>
            <a:pPr marL="342900" lvl="0" indent="-342900">
              <a:spcAft>
                <a:spcPts val="600"/>
              </a:spcAft>
              <a:buFont typeface="+mj-lt"/>
              <a:buAutoNum type="arabicPeriod"/>
            </a:pPr>
            <a:r>
              <a:rPr lang="el-GR" dirty="0" smtClean="0"/>
              <a:t>Σε κάποιο μικρό ή φτωχό νησί είναι δυνατόν ένας συνδυασμός να αντιστέκεται σε εισβολείς που θα ήταν δυνατόν να ενσωματωθούν σε κάποιο μεγαλύτερο ή πλουσιότερο.</a:t>
            </a:r>
          </a:p>
          <a:p>
            <a:pPr marL="342900" lvl="0" indent="-342900">
              <a:spcAft>
                <a:spcPts val="600"/>
              </a:spcAft>
              <a:buFont typeface="+mj-lt"/>
              <a:buAutoNum type="arabicPeriod"/>
            </a:pPr>
            <a:r>
              <a:rPr lang="el-GR" dirty="0" smtClean="0"/>
              <a:t>Ορισμένα ζεύγη δεν συνυπάρχουν ποτέ, ούτε μόνα τους ούτε και ως μέρη ευρύτερων συνδυασμών.</a:t>
            </a:r>
          </a:p>
          <a:p>
            <a:pPr marL="342900" lvl="0" indent="-342900">
              <a:spcAft>
                <a:spcPts val="600"/>
              </a:spcAft>
              <a:buFont typeface="+mj-lt"/>
              <a:buAutoNum type="arabicPeriod"/>
            </a:pPr>
            <a:r>
              <a:rPr lang="el-GR" dirty="0" smtClean="0"/>
              <a:t>Ορισμένα ζεύγη ειδών που μπορεί να σχηματίζουν ασταθείς μεταξύ τους συνδυασμούς, είναι δυνατό να αποτελούν μέρος κάποιου σταθερού ευρύτερου συνδυασμού.</a:t>
            </a:r>
          </a:p>
          <a:p>
            <a:pPr marL="342900" lvl="0" indent="-342900">
              <a:spcAft>
                <a:spcPts val="600"/>
              </a:spcAft>
              <a:buFont typeface="+mj-lt"/>
              <a:buAutoNum type="arabicPeriod"/>
            </a:pPr>
            <a:r>
              <a:rPr lang="el-GR" dirty="0" smtClean="0"/>
              <a:t>Αντιστρόφως, ορισμένοι συνδυασμοί που αποτελούνται εξ ολοκλήρου από σταθερούς </a:t>
            </a:r>
            <a:r>
              <a:rPr lang="el-GR" dirty="0" err="1" smtClean="0"/>
              <a:t>υπο</a:t>
            </a:r>
            <a:r>
              <a:rPr lang="el-GR" dirty="0" smtClean="0"/>
              <a:t>-συνδυασμούς, είναι οι ίδιοι ασταθείς.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Τα έγγραφά μου\biogeogr\isldistrib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465763" cy="6858000"/>
          </a:xfrm>
          <a:prstGeom prst="rect">
            <a:avLst/>
          </a:prstGeom>
          <a:noFill/>
        </p:spPr>
      </p:pic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5638800" y="2636912"/>
            <a:ext cx="3505200" cy="1200329"/>
          </a:xfrm>
          <a:prstGeom prst="rect">
            <a:avLst/>
          </a:prstGeom>
          <a:solidFill>
            <a:srgbClr val="FFFFFF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l-GR" b="1" dirty="0">
                <a:solidFill>
                  <a:srgbClr val="C00000"/>
                </a:solidFill>
              </a:rPr>
              <a:t>Περιορισμοί από την απόκριση των ειδών στη μετανάστευση, την απομόνωση και την έκταση των περιοχών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0" y="0"/>
          <a:ext cx="6088063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700" name="CorelPhotoPaint.Image.9" r:id="rId3" imgW="5611379" imgH="6321029" progId="">
                  <p:embed/>
                </p:oleObj>
              </mc:Choice>
              <mc:Fallback>
                <p:oleObj name="CorelPhotoPaint.Image.9" r:id="rId3" imgW="5611379" imgH="6321029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6088063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6172200" y="2514600"/>
            <a:ext cx="2819400" cy="1015663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l-GR" sz="2000" b="1" dirty="0" smtClean="0">
                <a:solidFill>
                  <a:srgbClr val="C00000"/>
                </a:solidFill>
              </a:rPr>
              <a:t>Συναρτήσεις </a:t>
            </a:r>
            <a:r>
              <a:rPr lang="el-GR" sz="2000" b="1" dirty="0">
                <a:solidFill>
                  <a:srgbClr val="C00000"/>
                </a:solidFill>
              </a:rPr>
              <a:t>συχνότητας εμφάνισης </a:t>
            </a:r>
            <a:r>
              <a:rPr lang="el-GR" sz="2000" b="1" dirty="0" smtClean="0">
                <a:solidFill>
                  <a:srgbClr val="C00000"/>
                </a:solidFill>
              </a:rPr>
              <a:t>ειδών</a:t>
            </a:r>
            <a:r>
              <a:rPr lang="en-US" sz="2000" b="1" dirty="0" smtClean="0">
                <a:solidFill>
                  <a:srgbClr val="C00000"/>
                </a:solidFill>
              </a:rPr>
              <a:t> (incidence functions)</a:t>
            </a:r>
            <a:endParaRPr lang="el-GR" sz="2000" b="1" dirty="0">
              <a:solidFill>
                <a:srgbClr val="C00000"/>
              </a:solidFill>
            </a:endParaRPr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4724400" y="5410200"/>
            <a:ext cx="12954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l-GR" sz="1600">
                <a:solidFill>
                  <a:srgbClr val="FF0000"/>
                </a:solidFill>
              </a:rPr>
              <a:t>υπεραλήτης</a:t>
            </a:r>
          </a:p>
        </p:txBody>
      </p:sp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2057400" y="4876800"/>
            <a:ext cx="8382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l-GR" sz="1600">
                <a:solidFill>
                  <a:srgbClr val="FF0000"/>
                </a:solidFill>
              </a:rPr>
              <a:t>αλήτης</a:t>
            </a:r>
          </a:p>
        </p:txBody>
      </p:sp>
      <p:sp>
        <p:nvSpPr>
          <p:cNvPr id="15366" name="Text Box 6"/>
          <p:cNvSpPr txBox="1">
            <a:spLocks noChangeArrowheads="1"/>
          </p:cNvSpPr>
          <p:nvPr/>
        </p:nvSpPr>
        <p:spPr bwMode="auto">
          <a:xfrm>
            <a:off x="990600" y="914400"/>
            <a:ext cx="12954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l-GR" sz="1600">
                <a:solidFill>
                  <a:srgbClr val="FF0000"/>
                </a:solidFill>
              </a:rPr>
              <a:t>υψηλού</a:t>
            </a:r>
            <a:r>
              <a:rPr lang="en-US" sz="1600">
                <a:solidFill>
                  <a:srgbClr val="FF0000"/>
                </a:solidFill>
              </a:rPr>
              <a:t>-S</a:t>
            </a:r>
            <a:endParaRPr lang="el-GR" sz="16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3474" name="Picture 2" descr="Image result for daniel simberlof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555776" cy="321742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483768" y="980728"/>
            <a:ext cx="22322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Daniel </a:t>
            </a:r>
            <a:r>
              <a:rPr lang="en-US" sz="2000" b="1" dirty="0" err="1" smtClean="0"/>
              <a:t>Simberloff</a:t>
            </a:r>
            <a:endParaRPr lang="el-GR" sz="2000" b="1" dirty="0"/>
          </a:p>
        </p:txBody>
      </p:sp>
      <p:pic>
        <p:nvPicPr>
          <p:cNvPr id="233476" name="Picture 4" descr="Image result for daniel simberloff fumigatio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2"/>
            <a:ext cx="4716014" cy="3537011"/>
          </a:xfrm>
          <a:prstGeom prst="rect">
            <a:avLst/>
          </a:prstGeom>
          <a:noFill/>
        </p:spPr>
      </p:pic>
      <p:pic>
        <p:nvPicPr>
          <p:cNvPr id="233478" name="Picture 6" descr="Related imag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02054" y="3717032"/>
            <a:ext cx="4741946" cy="3140968"/>
          </a:xfrm>
          <a:prstGeom prst="rect">
            <a:avLst/>
          </a:prstGeom>
          <a:noFill/>
        </p:spPr>
      </p:pic>
      <p:pic>
        <p:nvPicPr>
          <p:cNvPr id="233480" name="Picture 8" descr="http://userwww.sfsu.edu/~efc/images/CONNOR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" y="3501008"/>
            <a:ext cx="2100485" cy="3356992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123728" y="5157192"/>
            <a:ext cx="22322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Edward F. Connor</a:t>
            </a:r>
            <a:endParaRPr lang="el-GR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3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1196752"/>
            <a:ext cx="846043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b="1" dirty="0" smtClean="0"/>
              <a:t>Υπάρχουν κανόνες συγκρότησης ή είναι στατιστικά τεχνουργήματα </a:t>
            </a:r>
            <a:r>
              <a:rPr lang="el-GR" dirty="0" smtClean="0"/>
              <a:t>(π.χ., λόγω περιορισμών στις «εγγραφές» που θέτει το περιορισμένο μέγεθος ενός πίνακα)</a:t>
            </a:r>
            <a:r>
              <a:rPr lang="el-GR" b="1" dirty="0" smtClean="0"/>
              <a:t>;</a:t>
            </a:r>
          </a:p>
          <a:p>
            <a:endParaRPr lang="el-GR" b="1" dirty="0" smtClean="0"/>
          </a:p>
          <a:p>
            <a:endParaRPr lang="el-GR" b="1" dirty="0" smtClean="0"/>
          </a:p>
          <a:p>
            <a:r>
              <a:rPr lang="el-GR" b="1" dirty="0" smtClean="0"/>
              <a:t>Πώς το ελέγχουμε;</a:t>
            </a:r>
          </a:p>
          <a:p>
            <a:endParaRPr lang="en-US" b="1" dirty="0" smtClean="0"/>
          </a:p>
          <a:p>
            <a:endParaRPr lang="el-GR" b="1" dirty="0" smtClean="0"/>
          </a:p>
          <a:p>
            <a:r>
              <a:rPr lang="el-GR" b="1" dirty="0" smtClean="0"/>
              <a:t>Πάντοτε πρέπει να γίνεται έλεγχος έναντι «μηδενικών» υποθέσεων (</a:t>
            </a:r>
            <a:r>
              <a:rPr lang="en-US" b="1" dirty="0" smtClean="0"/>
              <a:t>null hypotheses)</a:t>
            </a:r>
            <a:r>
              <a:rPr lang="el-GR" b="1" dirty="0" smtClean="0"/>
              <a:t>, δηλαδή τυχαία συγκροτημένων πινάκων </a:t>
            </a:r>
            <a:r>
              <a:rPr lang="el-GR" dirty="0" smtClean="0"/>
              <a:t>(παρουσίας/απουσίας ή άλλων)</a:t>
            </a:r>
            <a:endParaRPr lang="en-US" dirty="0" smtClean="0"/>
          </a:p>
          <a:p>
            <a:endParaRPr lang="en-US" b="1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395536" y="260648"/>
            <a:ext cx="84249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Connor E.F. &amp; </a:t>
            </a:r>
            <a:r>
              <a:rPr lang="en-US" dirty="0" err="1" smtClean="0"/>
              <a:t>Simberloff</a:t>
            </a:r>
            <a:r>
              <a:rPr lang="en-US" dirty="0" smtClean="0"/>
              <a:t> D. 1979. Ecology The Assembly of Species Communities: Chance or Competition? </a:t>
            </a:r>
            <a:r>
              <a:rPr lang="en-US" i="1" dirty="0" smtClean="0"/>
              <a:t>Ecology</a:t>
            </a:r>
            <a:r>
              <a:rPr lang="en-US" dirty="0" smtClean="0"/>
              <a:t> 60(6): 1132-1140.</a:t>
            </a:r>
            <a:endParaRPr lang="el-GR" dirty="0"/>
          </a:p>
        </p:txBody>
      </p:sp>
      <p:sp>
        <p:nvSpPr>
          <p:cNvPr id="234504" name="AutoShape 8" descr="Image result for binary matrix fu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l-GR"/>
          </a:p>
        </p:txBody>
      </p:sp>
      <p:pic>
        <p:nvPicPr>
          <p:cNvPr id="234505" name="Picture 9"/>
          <p:cNvPicPr>
            <a:picLocks noChangeAspect="1" noChangeArrowheads="1"/>
          </p:cNvPicPr>
          <p:nvPr/>
        </p:nvPicPr>
        <p:blipFill>
          <a:blip r:embed="rId2" cstate="print"/>
          <a:srcRect l="8164" t="10885" b="15638"/>
          <a:stretch>
            <a:fillRect/>
          </a:stretch>
        </p:blipFill>
        <p:spPr bwMode="auto">
          <a:xfrm>
            <a:off x="2101842" y="4941169"/>
            <a:ext cx="4791578" cy="1916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0" y="548680"/>
            <a:ext cx="9144000" cy="106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l-GR" b="1" dirty="0"/>
              <a:t>Προσομοίωση </a:t>
            </a:r>
            <a:r>
              <a:rPr lang="en-US" b="1" dirty="0"/>
              <a:t>Monte Carlo</a:t>
            </a:r>
            <a:r>
              <a:rPr lang="en-US" dirty="0"/>
              <a:t>: </a:t>
            </a:r>
            <a:r>
              <a:rPr lang="el-GR" dirty="0" smtClean="0"/>
              <a:t>κατασκευή </a:t>
            </a:r>
            <a:r>
              <a:rPr lang="el-GR" dirty="0"/>
              <a:t>μεγάλου αριθμού «τυχαίων» πινάκων βάσει του πραγματικού και υπολογισμός της κατανομής του </a:t>
            </a:r>
            <a:r>
              <a:rPr lang="el-GR" dirty="0" smtClean="0"/>
              <a:t>εξεταζόμενου προτύπου σε αυτούς </a:t>
            </a:r>
          </a:p>
          <a:p>
            <a:pPr algn="ctr">
              <a:spcBef>
                <a:spcPct val="50000"/>
              </a:spcBef>
            </a:pPr>
            <a:r>
              <a:rPr lang="el-GR" b="1" i="1" dirty="0" smtClean="0"/>
              <a:t>σύγκριση </a:t>
            </a:r>
            <a:r>
              <a:rPr lang="el-GR" b="1" i="1" dirty="0"/>
              <a:t>πραγματικής </a:t>
            </a:r>
            <a:r>
              <a:rPr lang="el-GR" b="1" i="1" dirty="0" smtClean="0"/>
              <a:t>(παρατηρημένης) τιμής </a:t>
            </a:r>
            <a:r>
              <a:rPr lang="el-GR" b="1" i="1" dirty="0"/>
              <a:t>με την </a:t>
            </a:r>
            <a:r>
              <a:rPr lang="el-GR" b="1" i="1" dirty="0" smtClean="0"/>
              <a:t>κατανομή των τυχαίων τιμών</a:t>
            </a:r>
            <a:endParaRPr lang="el-GR" b="1" i="1" dirty="0"/>
          </a:p>
        </p:txBody>
      </p:sp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0" y="1988840"/>
            <a:ext cx="4716016" cy="4801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l-GR" b="1" dirty="0" smtClean="0"/>
              <a:t>Προβλήματα: πώς </a:t>
            </a:r>
            <a:r>
              <a:rPr lang="el-GR" b="1" dirty="0"/>
              <a:t>φτιάχνουμε τέτοιους πίνακες</a:t>
            </a:r>
            <a:r>
              <a:rPr lang="el-GR" b="1" dirty="0" smtClean="0"/>
              <a:t>;</a:t>
            </a:r>
            <a:endParaRPr lang="el-GR" b="1" dirty="0"/>
          </a:p>
          <a:p>
            <a:pPr>
              <a:spcBef>
                <a:spcPct val="50000"/>
              </a:spcBef>
              <a:buFont typeface="Wingdings" pitchFamily="2" charset="2"/>
              <a:buChar char="Ø"/>
            </a:pPr>
            <a:r>
              <a:rPr lang="el-GR" dirty="0"/>
              <a:t> Αντιμετάθεση στοιχείων του </a:t>
            </a:r>
            <a:r>
              <a:rPr lang="el-GR" dirty="0" smtClean="0"/>
              <a:t>πίνακα (π.χ., μέσα από τυχαίες μετακινήσεις εγγραφών)</a:t>
            </a:r>
          </a:p>
          <a:p>
            <a:pPr>
              <a:spcBef>
                <a:spcPct val="50000"/>
              </a:spcBef>
              <a:buFont typeface="Wingdings" pitchFamily="2" charset="2"/>
              <a:buChar char="Ø"/>
            </a:pPr>
            <a:r>
              <a:rPr lang="el-GR" dirty="0" smtClean="0"/>
              <a:t> «Γέμισμα» άδειου πίνακα (π.χ., μέσα από κινήσεις «αλόγου στο σκάκι» - </a:t>
            </a:r>
            <a:r>
              <a:rPr lang="en-US" dirty="0" smtClean="0"/>
              <a:t>knight’s tour</a:t>
            </a:r>
            <a:r>
              <a:rPr lang="el-GR" dirty="0" smtClean="0"/>
              <a:t>)</a:t>
            </a:r>
            <a:endParaRPr lang="el-GR" dirty="0"/>
          </a:p>
          <a:p>
            <a:pPr>
              <a:spcBef>
                <a:spcPct val="50000"/>
              </a:spcBef>
              <a:buFont typeface="Wingdings" pitchFamily="2" charset="2"/>
              <a:buChar char="Ø"/>
            </a:pPr>
            <a:r>
              <a:rPr lang="el-GR" dirty="0"/>
              <a:t> Πότε </a:t>
            </a:r>
            <a:r>
              <a:rPr lang="el-GR" dirty="0" smtClean="0"/>
              <a:t>ολοκληρώνεται ένας </a:t>
            </a:r>
            <a:r>
              <a:rPr lang="el-GR" dirty="0"/>
              <a:t>«</a:t>
            </a:r>
            <a:r>
              <a:rPr lang="el-GR" dirty="0" smtClean="0"/>
              <a:t>τυχαίος» πίνακας;</a:t>
            </a:r>
            <a:endParaRPr lang="el-GR" dirty="0"/>
          </a:p>
          <a:p>
            <a:pPr>
              <a:spcBef>
                <a:spcPct val="50000"/>
              </a:spcBef>
              <a:buFont typeface="Wingdings" pitchFamily="2" charset="2"/>
              <a:buChar char="Ø"/>
            </a:pPr>
            <a:r>
              <a:rPr lang="el-GR" dirty="0"/>
              <a:t> Σταθερά ή όχι αθροίσματα στηλών ή/και </a:t>
            </a:r>
            <a:r>
              <a:rPr lang="el-GR" dirty="0" smtClean="0"/>
              <a:t>σειρών;</a:t>
            </a:r>
          </a:p>
          <a:p>
            <a:pPr>
              <a:spcBef>
                <a:spcPct val="50000"/>
              </a:spcBef>
              <a:buFont typeface="Wingdings" pitchFamily="2" charset="2"/>
              <a:buChar char="Ø"/>
            </a:pPr>
            <a:r>
              <a:rPr lang="el-GR" dirty="0" smtClean="0"/>
              <a:t> Σταθερός ή όχι συνολικός </a:t>
            </a:r>
            <a:r>
              <a:rPr lang="el-GR" dirty="0"/>
              <a:t>αριθμός </a:t>
            </a:r>
            <a:r>
              <a:rPr lang="el-GR" dirty="0" smtClean="0"/>
              <a:t>παρουσιών; </a:t>
            </a:r>
          </a:p>
          <a:p>
            <a:pPr>
              <a:spcBef>
                <a:spcPct val="50000"/>
              </a:spcBef>
              <a:buFont typeface="Wingdings" pitchFamily="2" charset="2"/>
              <a:buChar char="Ø"/>
            </a:pPr>
            <a:r>
              <a:rPr lang="el-GR" dirty="0" smtClean="0"/>
              <a:t> Επαρκής </a:t>
            </a:r>
            <a:r>
              <a:rPr lang="el-GR" dirty="0"/>
              <a:t>αλγόριθμος για εξασφάλιση πραγματικής </a:t>
            </a:r>
            <a:r>
              <a:rPr lang="el-GR" dirty="0" err="1"/>
              <a:t>τυχαιότητας</a:t>
            </a:r>
            <a:r>
              <a:rPr lang="el-GR" dirty="0"/>
              <a:t> των αντιμεταθέσεων (κατασκευή «μηδενικού χώρου</a:t>
            </a:r>
            <a:r>
              <a:rPr lang="el-GR" dirty="0" smtClean="0"/>
              <a:t>»)</a:t>
            </a:r>
            <a:endParaRPr lang="el-GR" dirty="0"/>
          </a:p>
        </p:txBody>
      </p:sp>
      <p:sp>
        <p:nvSpPr>
          <p:cNvPr id="4" name="TextBox 3"/>
          <p:cNvSpPr txBox="1"/>
          <p:nvPr/>
        </p:nvSpPr>
        <p:spPr>
          <a:xfrm>
            <a:off x="539552" y="44624"/>
            <a:ext cx="8280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b="1" dirty="0" smtClean="0"/>
              <a:t>Πώς μπορούμε να κατασκευάσουμε «τυχαία» συγκροτημένες βιοκοινότητες;</a:t>
            </a:r>
            <a:endParaRPr lang="el-GR" b="1" dirty="0"/>
          </a:p>
        </p:txBody>
      </p:sp>
      <p:pic>
        <p:nvPicPr>
          <p:cNvPr id="264194" name="Picture 2" descr="Image result for null hypothesis funn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1661" y="3861048"/>
            <a:ext cx="4002340" cy="299695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076056" y="2204864"/>
            <a:ext cx="406794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b="1" dirty="0" smtClean="0">
                <a:solidFill>
                  <a:srgbClr val="C00000"/>
                </a:solidFill>
              </a:rPr>
              <a:t>Έλεγχος</a:t>
            </a:r>
            <a:r>
              <a:rPr lang="el-GR" dirty="0" smtClean="0">
                <a:solidFill>
                  <a:srgbClr val="C00000"/>
                </a:solidFill>
              </a:rPr>
              <a:t>: </a:t>
            </a:r>
            <a:r>
              <a:rPr lang="el-GR" dirty="0" smtClean="0"/>
              <a:t>ποσοστό </a:t>
            </a:r>
            <a:r>
              <a:rPr lang="el-GR" b="1" dirty="0" smtClean="0"/>
              <a:t>σφαλμάτων Τύπου Ι </a:t>
            </a:r>
            <a:r>
              <a:rPr lang="el-GR" dirty="0" smtClean="0"/>
              <a:t>(ψευδής αναγνώριση προτύπου) και </a:t>
            </a:r>
            <a:r>
              <a:rPr lang="el-GR" b="1" dirty="0" smtClean="0"/>
              <a:t>Τύπου ΙΙ </a:t>
            </a:r>
            <a:r>
              <a:rPr lang="el-GR" dirty="0" smtClean="0"/>
              <a:t>(ψευδής απόρριψη προτύπου) μέσα από πίνακες με εκ των προτέρων «γνωστή» δομή</a:t>
            </a:r>
          </a:p>
          <a:p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264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allAtOnce"/>
      <p:bldP spid="6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706" name="Picture 2" descr="Image result for knight's tou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496142" cy="2492896"/>
          </a:xfrm>
          <a:prstGeom prst="rect">
            <a:avLst/>
          </a:prstGeom>
          <a:noFill/>
        </p:spPr>
      </p:pic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2915816" y="1097478"/>
          <a:ext cx="6228184" cy="5760522"/>
        </p:xfrm>
        <a:graphic>
          <a:graphicData uri="http://schemas.openxmlformats.org/drawingml/2006/table">
            <a:tbl>
              <a:tblPr/>
              <a:tblGrid>
                <a:gridCol w="1296144"/>
                <a:gridCol w="1817948"/>
                <a:gridCol w="1782452"/>
                <a:gridCol w="1331640"/>
              </a:tblGrid>
              <a:tr h="427127">
                <a:tc gridSpan="4">
                  <a:txBody>
                    <a:bodyPr/>
                    <a:lstStyle/>
                    <a:p>
                      <a:pPr algn="ctr"/>
                      <a:r>
                        <a:rPr lang="el-GR" sz="1600" b="1" dirty="0" smtClean="0"/>
                        <a:t>Αλγόριθμοι </a:t>
                      </a:r>
                      <a:r>
                        <a:rPr lang="el-GR" sz="1600" b="1" dirty="0" err="1" smtClean="0"/>
                        <a:t>τυχαιοποίησης</a:t>
                      </a:r>
                      <a:r>
                        <a:rPr lang="el-GR" sz="1600" b="1" dirty="0" smtClean="0"/>
                        <a:t> πινάκων</a:t>
                      </a:r>
                      <a:r>
                        <a:rPr lang="en-US" sz="1600" b="1" dirty="0" smtClean="0"/>
                        <a:t> </a:t>
                      </a:r>
                      <a:endParaRPr lang="el-GR" sz="1600" b="1" dirty="0" smtClean="0"/>
                    </a:p>
                    <a:p>
                      <a:pPr algn="ctr"/>
                      <a:r>
                        <a:rPr lang="en-US" sz="1100" dirty="0" smtClean="0"/>
                        <a:t>(</a:t>
                      </a:r>
                      <a:r>
                        <a:rPr lang="el-GR" sz="1400" dirty="0" smtClean="0"/>
                        <a:t>από </a:t>
                      </a:r>
                      <a:r>
                        <a:rPr lang="en-US" sz="1400" dirty="0" smtClean="0"/>
                        <a:t>Gotelli 2000</a:t>
                      </a:r>
                      <a:r>
                        <a:rPr lang="el-GR" sz="1400" dirty="0" smtClean="0"/>
                        <a:t>: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i="1" baseline="0" dirty="0" smtClean="0"/>
                        <a:t>Ecology</a:t>
                      </a:r>
                      <a:r>
                        <a:rPr lang="en-US" sz="1400" baseline="0" dirty="0" smtClean="0"/>
                        <a:t> 81: 2606-2621</a:t>
                      </a:r>
                      <a:r>
                        <a:rPr lang="el-GR" sz="1400" baseline="0" dirty="0" smtClean="0"/>
                        <a:t>)</a:t>
                      </a:r>
                      <a:r>
                        <a:rPr lang="en-US" sz="1400" baseline="0" dirty="0" smtClean="0"/>
                        <a:t>.</a:t>
                      </a:r>
                      <a:endParaRPr lang="en-US" sz="1400" dirty="0"/>
                    </a:p>
                  </a:txBody>
                  <a:tcPr marL="53858" marR="53858" marT="26929" marB="26929" anchor="ctr"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</a:tr>
              <a:tr h="295337">
                <a:tc>
                  <a:txBody>
                    <a:bodyPr/>
                    <a:lstStyle/>
                    <a:p>
                      <a:pPr algn="ctr"/>
                      <a:r>
                        <a:rPr lang="el-GR" sz="1600" dirty="0" smtClean="0"/>
                        <a:t>Αλγόριθμος</a:t>
                      </a:r>
                      <a:endParaRPr lang="en-GB" sz="1600" dirty="0"/>
                    </a:p>
                  </a:txBody>
                  <a:tcPr marL="28051" marR="28051" marT="28051" marB="28051" anchor="ctr">
                    <a:lnL>
                      <a:noFill/>
                    </a:lnL>
                    <a:lnR>
                      <a:noFill/>
                    </a:lnR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600" dirty="0" smtClean="0"/>
                        <a:t>Αθροίσματα</a:t>
                      </a:r>
                      <a:r>
                        <a:rPr lang="el-GR" sz="1600" baseline="0" dirty="0" smtClean="0"/>
                        <a:t> σειρών</a:t>
                      </a:r>
                      <a:endParaRPr lang="en-GB" sz="1600" dirty="0"/>
                    </a:p>
                  </a:txBody>
                  <a:tcPr marL="28051" marR="28051" marT="28051" marB="28051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600" dirty="0" smtClean="0"/>
                        <a:t>Αθροίσματα</a:t>
                      </a:r>
                      <a:r>
                        <a:rPr lang="el-GR" sz="1600" baseline="0" dirty="0" smtClean="0"/>
                        <a:t> στηλών</a:t>
                      </a:r>
                      <a:endParaRPr lang="en-GB" sz="1600" dirty="0"/>
                    </a:p>
                  </a:txBody>
                  <a:tcPr marL="28051" marR="28051" marT="28051" marB="28051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600" dirty="0" smtClean="0"/>
                        <a:t>Συστάσεις</a:t>
                      </a:r>
                      <a:endParaRPr lang="en-GB" sz="1600" dirty="0"/>
                    </a:p>
                  </a:txBody>
                  <a:tcPr marL="28051" marR="28051" marT="28051" marB="28051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16620">
                <a:tc>
                  <a:txBody>
                    <a:bodyPr/>
                    <a:lstStyle/>
                    <a:p>
                      <a:pPr algn="l"/>
                      <a:r>
                        <a:rPr lang="en-GB" sz="1400"/>
                        <a:t>sim1</a:t>
                      </a:r>
                    </a:p>
                  </a:txBody>
                  <a:tcPr marL="28051" marR="28051" marT="28051" marB="28051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l-GR" sz="1600" dirty="0" err="1" smtClean="0"/>
                        <a:t>Ισοπίθανα</a:t>
                      </a:r>
                      <a:endParaRPr lang="en-GB" sz="1600" dirty="0"/>
                    </a:p>
                  </a:txBody>
                  <a:tcPr marL="28051" marR="28051" marT="28051" marB="28051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l-GR" sz="1600" dirty="0" err="1" smtClean="0"/>
                        <a:t>Ισοπίθανα</a:t>
                      </a:r>
                      <a:endParaRPr lang="en-GB" sz="1600" dirty="0"/>
                    </a:p>
                  </a:txBody>
                  <a:tcPr marL="28051" marR="28051" marT="28051" marB="28051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l-GR" sz="1400" dirty="0" smtClean="0"/>
                        <a:t>ΔΕΝ συστήνεται</a:t>
                      </a:r>
                      <a:endParaRPr lang="en-GB" sz="1400" dirty="0"/>
                    </a:p>
                  </a:txBody>
                  <a:tcPr marL="28051" marR="28051" marT="28051" marB="28051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95337">
                <a:tc>
                  <a:txBody>
                    <a:bodyPr/>
                    <a:lstStyle/>
                    <a:p>
                      <a:pPr algn="l"/>
                      <a:r>
                        <a:rPr lang="en-GB" sz="1400"/>
                        <a:t>sim2</a:t>
                      </a:r>
                    </a:p>
                  </a:txBody>
                  <a:tcPr marL="28051" marR="28051" marT="28051" marB="28051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7F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l-GR" sz="1600" dirty="0" smtClean="0"/>
                        <a:t>Σταθερά</a:t>
                      </a:r>
                      <a:endParaRPr lang="en-GB" sz="1600" dirty="0"/>
                    </a:p>
                  </a:txBody>
                  <a:tcPr marL="28051" marR="28051" marT="28051" marB="28051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7F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l-GR" sz="1600" dirty="0" err="1" smtClean="0"/>
                        <a:t>Ισοπίθανα</a:t>
                      </a:r>
                      <a:endParaRPr lang="en-GB" sz="1600" dirty="0"/>
                    </a:p>
                  </a:txBody>
                  <a:tcPr marL="28051" marR="28051" marT="28051" marB="28051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7F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l-GR" sz="1400" dirty="0" smtClean="0"/>
                        <a:t>ΣΥΣΤΗΝΕΤΑΙ</a:t>
                      </a:r>
                      <a:endParaRPr lang="en-GB" sz="1400" dirty="0"/>
                    </a:p>
                  </a:txBody>
                  <a:tcPr marL="28051" marR="28051" marT="28051" marB="28051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7F7"/>
                    </a:solidFill>
                  </a:tcPr>
                </a:tc>
              </a:tr>
              <a:tr h="516620">
                <a:tc>
                  <a:txBody>
                    <a:bodyPr/>
                    <a:lstStyle/>
                    <a:p>
                      <a:pPr algn="l"/>
                      <a:r>
                        <a:rPr lang="en-GB" sz="1400"/>
                        <a:t>sim3</a:t>
                      </a:r>
                    </a:p>
                  </a:txBody>
                  <a:tcPr marL="28051" marR="28051" marT="28051" marB="28051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l-GR" sz="1600" dirty="0" err="1" smtClean="0"/>
                        <a:t>Ισοπίθανα</a:t>
                      </a:r>
                      <a:endParaRPr lang="en-GB" sz="1600" dirty="0"/>
                    </a:p>
                  </a:txBody>
                  <a:tcPr marL="28051" marR="28051" marT="28051" marB="28051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l-GR" sz="1600" dirty="0" smtClean="0"/>
                        <a:t>Σταθερά</a:t>
                      </a:r>
                      <a:endParaRPr lang="en-GB" sz="1600" dirty="0"/>
                    </a:p>
                  </a:txBody>
                  <a:tcPr marL="28051" marR="28051" marT="28051" marB="28051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l-GR" sz="1400" dirty="0" smtClean="0"/>
                        <a:t>ΔΕΝ συστήνεται</a:t>
                      </a:r>
                      <a:endParaRPr lang="en-GB" sz="1400" dirty="0"/>
                    </a:p>
                  </a:txBody>
                  <a:tcPr marL="28051" marR="28051" marT="28051" marB="28051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16620">
                <a:tc>
                  <a:txBody>
                    <a:bodyPr/>
                    <a:lstStyle/>
                    <a:p>
                      <a:pPr algn="l"/>
                      <a:r>
                        <a:rPr lang="en-GB" sz="1400"/>
                        <a:t>sim4</a:t>
                      </a:r>
                    </a:p>
                  </a:txBody>
                  <a:tcPr marL="28051" marR="28051" marT="28051" marB="28051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7F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l-GR" sz="1600" dirty="0" smtClean="0"/>
                        <a:t>Σταθερά</a:t>
                      </a:r>
                      <a:endParaRPr lang="en-GB" sz="1600" dirty="0"/>
                    </a:p>
                  </a:txBody>
                  <a:tcPr marL="28051" marR="28051" marT="28051" marB="28051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7F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l-GR" sz="1600" dirty="0" smtClean="0"/>
                        <a:t>Αναλογικά</a:t>
                      </a:r>
                      <a:endParaRPr lang="en-GB" sz="1600" dirty="0"/>
                    </a:p>
                  </a:txBody>
                  <a:tcPr marL="28051" marR="28051" marT="28051" marB="28051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7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sz="1400" dirty="0" smtClean="0"/>
                        <a:t>ΔΕΝ συστήνεται</a:t>
                      </a:r>
                      <a:endParaRPr lang="en-GB" sz="1400" dirty="0" smtClean="0"/>
                    </a:p>
                    <a:p>
                      <a:pPr algn="l"/>
                      <a:endParaRPr lang="en-GB" sz="1400" dirty="0"/>
                    </a:p>
                  </a:txBody>
                  <a:tcPr marL="28051" marR="28051" marT="28051" marB="28051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7F7"/>
                    </a:solidFill>
                  </a:tcPr>
                </a:tc>
              </a:tr>
              <a:tr h="516620">
                <a:tc>
                  <a:txBody>
                    <a:bodyPr/>
                    <a:lstStyle/>
                    <a:p>
                      <a:pPr algn="l"/>
                      <a:r>
                        <a:rPr lang="en-GB" sz="1400"/>
                        <a:t>sim5</a:t>
                      </a:r>
                    </a:p>
                  </a:txBody>
                  <a:tcPr marL="28051" marR="28051" marT="28051" marB="28051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l-GR" sz="1600" dirty="0" smtClean="0"/>
                        <a:t>Αναλογικά</a:t>
                      </a:r>
                      <a:endParaRPr lang="en-GB" sz="1600" dirty="0"/>
                    </a:p>
                  </a:txBody>
                  <a:tcPr marL="28051" marR="28051" marT="28051" marB="28051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l-GR" sz="1600" dirty="0" smtClean="0"/>
                        <a:t>Σταθερά</a:t>
                      </a:r>
                      <a:endParaRPr lang="en-GB" sz="1600" dirty="0"/>
                    </a:p>
                  </a:txBody>
                  <a:tcPr marL="28051" marR="28051" marT="28051" marB="28051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l-GR" sz="1400" dirty="0" smtClean="0"/>
                        <a:t>ΔΕΝ συστήνεται</a:t>
                      </a:r>
                      <a:endParaRPr lang="en-GB" sz="1400" dirty="0"/>
                    </a:p>
                  </a:txBody>
                  <a:tcPr marL="28051" marR="28051" marT="28051" marB="28051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16620">
                <a:tc>
                  <a:txBody>
                    <a:bodyPr/>
                    <a:lstStyle/>
                    <a:p>
                      <a:pPr algn="l"/>
                      <a:r>
                        <a:rPr lang="en-GB" sz="1400"/>
                        <a:t>sim6</a:t>
                      </a:r>
                    </a:p>
                  </a:txBody>
                  <a:tcPr marL="28051" marR="28051" marT="28051" marB="28051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7F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l-GR" sz="1600" dirty="0" err="1" smtClean="0"/>
                        <a:t>Ισοπίθανα</a:t>
                      </a:r>
                      <a:endParaRPr lang="en-GB" sz="1600" dirty="0"/>
                    </a:p>
                  </a:txBody>
                  <a:tcPr marL="28051" marR="28051" marT="28051" marB="28051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7F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l-GR" sz="1600" dirty="0" smtClean="0"/>
                        <a:t>Αναλογικά</a:t>
                      </a:r>
                      <a:endParaRPr lang="en-GB" sz="1600" dirty="0"/>
                    </a:p>
                  </a:txBody>
                  <a:tcPr marL="28051" marR="28051" marT="28051" marB="28051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7F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l-GR" sz="1400" dirty="0" smtClean="0"/>
                        <a:t>ΔΕΝ συστήνεται</a:t>
                      </a:r>
                      <a:endParaRPr lang="en-GB" sz="1400" dirty="0"/>
                    </a:p>
                  </a:txBody>
                  <a:tcPr marL="28051" marR="28051" marT="28051" marB="28051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7F7"/>
                    </a:solidFill>
                  </a:tcPr>
                </a:tc>
              </a:tr>
              <a:tr h="516620">
                <a:tc>
                  <a:txBody>
                    <a:bodyPr/>
                    <a:lstStyle/>
                    <a:p>
                      <a:pPr algn="l"/>
                      <a:r>
                        <a:rPr lang="en-GB" sz="1400"/>
                        <a:t>sim7</a:t>
                      </a:r>
                    </a:p>
                  </a:txBody>
                  <a:tcPr marL="28051" marR="28051" marT="28051" marB="28051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dirty="0"/>
                        <a:t>Proportional</a:t>
                      </a:r>
                    </a:p>
                  </a:txBody>
                  <a:tcPr marL="28051" marR="28051" marT="28051" marB="28051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l-GR" sz="1600" dirty="0" err="1" smtClean="0"/>
                        <a:t>Ισοπίθανα</a:t>
                      </a:r>
                      <a:endParaRPr lang="en-GB" sz="1600" dirty="0"/>
                    </a:p>
                  </a:txBody>
                  <a:tcPr marL="28051" marR="28051" marT="28051" marB="28051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l-GR" sz="1400" dirty="0" smtClean="0"/>
                        <a:t>ΔΕΝ συστήνεται</a:t>
                      </a:r>
                      <a:endParaRPr lang="en-GB" sz="1400" dirty="0"/>
                    </a:p>
                  </a:txBody>
                  <a:tcPr marL="28051" marR="28051" marT="28051" marB="28051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16620">
                <a:tc>
                  <a:txBody>
                    <a:bodyPr/>
                    <a:lstStyle/>
                    <a:p>
                      <a:pPr algn="l"/>
                      <a:r>
                        <a:rPr lang="en-GB" sz="1400"/>
                        <a:t>sim8</a:t>
                      </a:r>
                    </a:p>
                  </a:txBody>
                  <a:tcPr marL="28051" marR="28051" marT="28051" marB="28051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7F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l-GR" sz="1600" dirty="0" smtClean="0"/>
                        <a:t>Αναλογικά</a:t>
                      </a:r>
                      <a:endParaRPr lang="en-GB" sz="1600" dirty="0"/>
                    </a:p>
                  </a:txBody>
                  <a:tcPr marL="28051" marR="28051" marT="28051" marB="28051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7F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l-GR" sz="1600" dirty="0" smtClean="0"/>
                        <a:t>Αναλογικά</a:t>
                      </a:r>
                      <a:endParaRPr lang="en-GB" sz="1600" dirty="0"/>
                    </a:p>
                  </a:txBody>
                  <a:tcPr marL="28051" marR="28051" marT="28051" marB="28051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7F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l-GR" sz="1400" dirty="0" smtClean="0"/>
                        <a:t>ΔΕΝ συστήνεται</a:t>
                      </a:r>
                      <a:endParaRPr lang="en-GB" sz="1400" dirty="0"/>
                    </a:p>
                  </a:txBody>
                  <a:tcPr marL="28051" marR="28051" marT="28051" marB="28051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7F7"/>
                    </a:solidFill>
                  </a:tcPr>
                </a:tc>
              </a:tr>
              <a:tr h="516620">
                <a:tc>
                  <a:txBody>
                    <a:bodyPr/>
                    <a:lstStyle/>
                    <a:p>
                      <a:pPr algn="l"/>
                      <a:r>
                        <a:rPr lang="en-GB" sz="1400"/>
                        <a:t>sim9</a:t>
                      </a:r>
                    </a:p>
                  </a:txBody>
                  <a:tcPr marL="28051" marR="28051" marT="28051" marB="28051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l-GR" sz="1600" dirty="0" smtClean="0"/>
                        <a:t>Σταθερά</a:t>
                      </a:r>
                      <a:endParaRPr lang="en-GB" sz="1600" dirty="0"/>
                    </a:p>
                  </a:txBody>
                  <a:tcPr marL="28051" marR="28051" marT="28051" marB="28051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l-GR" sz="1600" dirty="0" smtClean="0"/>
                        <a:t>Σταθερά</a:t>
                      </a:r>
                      <a:endParaRPr lang="en-GB" sz="1600" dirty="0"/>
                    </a:p>
                  </a:txBody>
                  <a:tcPr marL="28051" marR="28051" marT="28051" marB="28051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l-GR" sz="1400" dirty="0" smtClean="0"/>
                        <a:t>ΣΥΣΤΗΝΕΤΑΙ</a:t>
                      </a:r>
                      <a:endParaRPr lang="en-GB" sz="1400" dirty="0"/>
                    </a:p>
                  </a:txBody>
                  <a:tcPr marL="28051" marR="28051" marT="28051" marB="28051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16620">
                <a:tc>
                  <a:txBody>
                    <a:bodyPr/>
                    <a:lstStyle/>
                    <a:p>
                      <a:pPr algn="l"/>
                      <a:r>
                        <a:rPr lang="en-GB" sz="1400"/>
                        <a:t>sim10</a:t>
                      </a:r>
                    </a:p>
                  </a:txBody>
                  <a:tcPr marL="28051" marR="28051" marT="28051" marB="28051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7F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l-GR" sz="1600" dirty="0" smtClean="0"/>
                        <a:t>Εξωτερικά</a:t>
                      </a:r>
                      <a:r>
                        <a:rPr lang="el-GR" sz="1600" baseline="0" dirty="0" smtClean="0"/>
                        <a:t> βάρη</a:t>
                      </a:r>
                      <a:endParaRPr lang="en-GB" sz="1600" dirty="0"/>
                    </a:p>
                  </a:txBody>
                  <a:tcPr marL="28051" marR="28051" marT="28051" marB="28051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7F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l-GR" sz="1600" dirty="0" smtClean="0"/>
                        <a:t>Εξωτερικά βάρη</a:t>
                      </a:r>
                      <a:endParaRPr lang="en-GB" sz="1600" dirty="0"/>
                    </a:p>
                  </a:txBody>
                  <a:tcPr marL="28051" marR="28051" marT="28051" marB="28051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7F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l-GR" sz="1400" dirty="0" smtClean="0"/>
                        <a:t>ΣΥΣΤΗΝΕΤΑΙ</a:t>
                      </a:r>
                      <a:endParaRPr lang="en-GB" sz="1400" dirty="0"/>
                    </a:p>
                  </a:txBody>
                  <a:tcPr marL="28051" marR="28051" marT="28051" marB="28051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7F7"/>
                    </a:solidFill>
                  </a:tcPr>
                </a:tc>
              </a:tr>
            </a:tbl>
          </a:graphicData>
        </a:graphic>
      </p:graphicFrame>
      <p:sp>
        <p:nvSpPr>
          <p:cNvPr id="200707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l-G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/>
            </a:r>
            <a:br>
              <a:rPr kumimoji="0" lang="el-G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</a:br>
            <a:endParaRPr kumimoji="0" lang="el-G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4" name="AutoShape 2" descr="data:image/png;base64,iVBORw0KGgoAAAANSUhEUgAAAYAAAAGACAYAAACkx7W/AAAD8GlDQ1BJQ0MgUHJvZmlsZQAAOI2NVd1v21QUP4lvXKQWP6Cxjg4Vi69VU1u5GxqtxgZJk6XpQhq5zdgqpMl1bhpT1za2021Vn/YCbwz4A4CyBx6QeEIaDMT2su0BtElTQRXVJKQ9dNpAaJP2gqpwrq9Tu13GuJGvfznndz7v0TVAx1ea45hJGWDe8l01n5GPn5iWO1YhCc9BJ/RAp6Z7TrpcLgIuxoVH1sNfIcHeNwfa6/9zdVappwMknkJsVz19HvFpgJSpO64PIN5G+fAp30Hc8TziHS4miFhheJbjLMMzHB8POFPqKGKWi6TXtSriJcT9MzH5bAzzHIK1I08t6hq6zHpRdu2aYdJYuk9Q/881bzZa8Xrx6fLmJo/iu4/VXnfH1BB/rmu5ScQvI77m+BkmfxXxvcZcJY14L0DymZp7pML5yTcW61PvIN6JuGr4halQvmjNlCa4bXJ5zj6qhpxrujeKPYMXEd+q00KR5yNAlWZzrF+Ie+uNsdC/MO4tTOZafhbroyXuR3Df08bLiHsQf+ja6gTPWVimZl7l/oUrjl8OcxDWLbNU5D6JRL2gxkDu16fGuC054OMhclsyXTOOFEL+kmMGs4i5kfNuQ62EnBuam8tzP+Q+tSqhz9SuqpZlvR1EfBiOJTSgYMMM7jpYsAEyqJCHDL4dcFFTAwNMlFDUUpQYiadhDmXteeWAw3HEmA2s15k1RmnP4RHuhBybdBOF7MfnICmSQ2SYjIBM3iRvkcMki9IRcnDTthyLz2Ld2fTzPjTQK+Mdg8y5nkZfFO+se9LQr3/09xZr+5GcaSufeAfAww60mAPx+q8u/bAr8rFCLrx7s+vqEkw8qb+p26n11Aruq6m1iJH6PbWGv1VIY25mkNE8PkaQhxfLIF7DZXx80HD/A3l2jLclYs061xNpWCfoB6WHJTjbH0mV35Q/lRXlC+W8cndbl9t2SfhU+Fb4UfhO+F74GWThknBZ+Em4InwjXIyd1ePnY/Psg3pb1TJNu15TMKWMtFt6ScpKL0ivSMXIn9QtDUlj0h7U7N48t3i8eC0GnMC91dX2sTivgloDTgUVeEGHLTizbf5Da9JLhkhh29QOs1luMcScmBXTIIt7xRFxSBxnuJWfuAd1I7jntkyd/pgKaIwVr3MgmDo2q8x6IdB5QH162mcX7ajtnHGN2bov71OU1+U0fqqoXLD0wX5ZM005UHmySz3qLtDqILDvIL+iH6jB9y2x83ok898GOPQX3lk3Itl0A+BrD6D7tUjWh3fis58BXDigN9yF8M5PJH4B8Gr79/F/XRm8m241mw/wvur4BGDj42bzn+Vmc+NL9L8GcMn8F1kAcXgSteGGAABAAElEQVR4Ae1dB7gURda95JwzkkSiBMWA6CIIGFAxg5hBTJjwV1fEBAZUxJwWVMSAEVTUNazEBRUUQQUFQQRBgpJz5r3+6xRbY89Mz5ue+LqnT/E13VO5TvWr23XrhiKWCsJABIgAESACgUOgaOBGzAETASJABIiARoAEgC8CESACRCCgCJAABHTiOWwiQASIAAkA3wEiQASIQEARIAEI6MRz2P5AIFkZjb1790peXl7MQSZbb8wKPZqQn58ft2dusACWwDTXAglArs1ojo/nnHPOkSJFisS8du3aFROBKlWqyCOPPBIz3Z7Qrl073cbs2bPt0Vl53rdvnzz55JPSoUMHKV++vHTu3Fm+/fZb123//vvvUrduXfnPf/4TVea1116TE044QcqWLSvt27eX//73v1F5IiOuuuoqadGiRdS1Y8cOnfW4446TZs2aOV7PPPNMZHWOv6dNmyZFixaV6dOnO6Yj0k0e5EO//vnPf2oMihcvLg0bNpSHHnpI9u/fj2Qdtm/fLrfffrs0bdpUqlatKueee65s2LDBJIfdQUTOPPNMufrqq8Pi8eP999+PwgVYId4PobgfOsk+EgE7AvXq1ZOHH37YHhV6LlmyZOg58uGCCy6Q1q1bR0ZH/f75559l7ty50rZtWxk1apQcddRRUXkyGfHiiy/Kfffdpxetww8/XLCIduvWTUCMsLgUFLD4Y7FyWsywuGIRe/zxx+Wpp56SF154QU499VRNXDDWWAGE5NBDD5VjjjkmLEuJEiX077PPPluwoNrDjBkzZMqUKdKkSRN7tOMzyl5++eVS0Je4mzym8uuuu07+/e9/ayLQtWtX/TxkyBDBx8EDDzygs915553y2WefyciRIwXvzIABA+TEE0+U77//XhN+U9eePXvk//7v/3TePn36mOjQHePcuXOn9O3bNxSHh4MPPjjst2d/KNAZiIBvEFCLjaUW8Yz297bbbrOOOOII6/nnn7cqVqxoqS/KjLZnr1wtJlbt2rWtgQMHhqK3bNlilStXznrwwQdDcU4P//rXv3S+5s2bQ7fH+uSTT8KytWzZ0rr44ovD4oBlv379wuLsPxQh0XV9+umn9ugCn7du3WrVr1/fAo5uQv/+/a1WrVrpdtRXvmMRN3lQcPPmzZbaSUS1fd5551k1a9bUdc+bN0/n+fDDD0NtLViwQLeviF0oThFcSxE+q3LlyrqsIgChNPOgCLOlFn/z03d3soA8S5rZsWQR+OqrrwRsiQkTJgh2C2ChbNy4UbM+Xn311QKrxXb/zTfflNNOO03UoqHZCWPHjg0rM3PmTL0r+O677+TYY4+V6tWrS+/evfXXo8kYqw8mPda9TJky8tNPP8ndd98dyrJp0ybBl6j54g4lRDwoAiE33nij/lqNSJKVK1fKL7/8ImCh2cNZZ50Vlh+sJ+x4DCsNfUEASwzBDU8drJVixYrJ/fffr8vgP9SDevFlbg+TJk2Sd999V55++ml7dNizmzymAHj1I0aMkGuvvdZE6Tu+yLdt26Z3GRMnTtRf/dj9mKCIo2ZhKUJnovTu76CDDpIffvhBGjduHIq3PyhikhA29rJeeCYB8MIssA9pRUB9McusWbM0u6NTp06axws+L9g6a9asKbAtLDarV68WsItq1aolXbp00QuBvZD6wpU5c+ZIjx499MIPfi9YFFhMDeslVh/s9cR6BkGpUKGC4CwAbBssZjVq1JBevXrFKqLjsVCBNebEBlu8eLHOgwXNHvB73bp1oYUd/QaxUJ+yOhswU7sPvaiCnaO+huX888/XZez1mGcQR7BVhg0bJqVLlzbR+gAV9ZpzAyQAR7X70CwpnFk4BTd57OUwz2Bz2VkwIFpvv/22ZmHh/Oi3337TeEbihD7Y3w8QMHxENGrUyN5E6Pmvv/7SOCxcuFDAasJ41c5Rvvzyy1Aerz+QAHh9hti/KATUdl0qVaoUdWEBNAFfglgI3nrrLRk/fryJjnt//fXXNe9fsSR0XsUyka+//lrwRx4ZwDcGfxg7DBABLNhY+ExItg+mPL7GUffnn38uQ4cOjbkQmfwgErECvn4RqlWrFpYFB+PopyFc9957r2BhwyExAr5wsWgvWbJEn0vgsBRf8SeddJKjlJFim4litehDVXtDRx55pK4XhNWEm2++WfDlDf5/rOAmT6yyJv6OO+6QP//8MyQAAKICQhEZgIWdABSEJ8qCOCLg/cAOcPDgwZoggBgANz8EHgL7YZbYxzAE8IWMg77IoHjnYVFYPBMJ+IoHscAfsglY8PAFjsPgxx57zETr+4UXXhj6ja+/7t27a3ZBKFI9JNoHe1nUDzbFmDFjdB+wM7Gzhux54z1DGgYBX8BOIZaIIw43sdhjgUMAQYT00PXXX6+JHnYDJoDIAL8bbrghLrsKB7Djxo3TrCFTPvLuJk9kmcjfIJzDhw+XRx99VPcb6WClQeIoMgCbWDhE5sVvEC8c2GNnhp0RAiSmsJPA7uG9997TcV7+jwTAy7PDvjkigC9MSHXEC+D/JxLwFQ+JjnvuuSesfiwK2BmAvWLnw0fWj35FilVG5kmkP+ogVXBhAQPbQh3yyl133RVzES+o7jp16uhkdUgalg3nCwjqsDss3vzo2LGjeQzdcTaCs4Yff/xRs4NMAhY84HfllVeaKMc7dhRYKEFcIbWEa/ny5TovdnFgOUHaKV4e7CoKCuoQWhNtiP5CLNQEfChEzhPSgEUsHExZ+71Bgwa6j/Y4sA3BdjS7A3uaF59JALw4K+xTWhDAQWQiAYt8mzZtBCKC9oDDU3zRffTRR9KzZ89QEvjldjYB2Ch23jMyJtoH1IkDZCy8YHOZABFFfF2Djw6ikGgwuyOwQuwB7B5z5mCPN88Qi8SiaBfnNF/QkTx0sNuOP/54LVtvyjvd165dq89ZoJOAyx7AUjv66KP1wTB2PAXlwTlPrIAFHyw0iLpGyu+DGOLcA6wv+/wAixNOOCFWlVHxf/zxhx4H9DXsAbtB+4eCPc1rz9H7IK/1kP0hAllAYMWKFTJ16lQBywN8avsFtgt452AD2YP9sA8HjVBUgtx+KgGLEA6XIcliD5BOAV8+1mGpPa/TMxY9nGvYpVyQT4mK6gNMpzKIu+SSS7Q0lD39448/1kpVkV/g2BFE6grYy5lnEDB88dsvHL4jQOIK9bvJY+qLvGPHhMUfBCly8Ude6FRgF2LfBSxdulRLSYF/7zaMHj1aS5vZz4eww5o8eXLWdUfc9jkqn+8EV9nhQCPgRg8A8u/qRbfUoh6GFeS51SFtWJz5oTRFLcUDjipj0hXPW8uOq0XLgqw46leigRZkxZWIqaVYIpY6WLTUYakuEqsPpr6C7urcwFKsBEvtOKxVq1ZZ6mDWUl+qlmJNFVQslIZxo3+RegCKqFjq69RSrBpL7TQsjBm/TZ9RgfrithRf39q9e7euTymN6boUy81SX+56vEp71lKLv6WIXqjN9evX63xqUQzF2R9+/fVXXa8isvbo0LORw4+lB4CMbvKoHZKlCKWlRE4txZ+PuhQ7T7eppLu0PsmiRYsslFELv6V2XWFjCnVOPaivfCtSDwBlldiupc5ILEX8LHWAbCmCaZUqVcqaP3++vbhnnyHuxUAEfINApggAlKQU+yImDsoUQ2ghNATglltu0QsoFlsoDKkvv1D5VAiAYn1Y6kBZt4e6saAo3r9lFq9QIzEeYhEAZQrBQp8Ve0LXjTFjwbcHpKNNdSCuo7HIDxo0yFLsHh2vDpOtM844QxM9ezklCaPTlRioPTr0jHjUG4tAuFnc3eRR+gS6HbTldIHwIWDRV7oiOg/GhEUc9ccKTgQAeTHP6iwg1JZilVlKOzhWNZ6LL4IeKaAYiAARcInAF198oSV+cHgJ1or6+pVI+XqXVRWYDcpr4FVDCSmdPGX1dS/gw+MQ023AQfiyZcu0Yp0REXVb1sv5MHeQCHISC3XbbyyhOJvBmQgOgf0UeAjsp9liXz2HgPo6z8jij4FiUUplYYoFFg4pE1n8UQ8WNxh8y7WAA/BUA8RHkzmYT7XddJTnIXA6UGQdRIAIEAEfIkAWkA8njV0uXASgMAb2D2TV08maKdxRsfUgIkACEMRZ55iJABEgAgoBsoD4GhABIkAEAooACUBAJ57DJgJEgAiQAPAdIAJEgAgEFAESgIBOPIdNBIgAESAB4DtABIgAEQgoAiQAAZ14DpsIEAEiQALAd4AIEAEiEFAESAACOvEcNhEgAkSABIDvABEgAkQgoAiQAAR04jlsIkAEiAAJAN8BIkAEiEBAESABCOjEc9hEgAgQARIAvgNEgAgQgYAiQAIQ0InnsIkAESACJAB8B4gAESACAUWABCCgE89hEwEiQARIAPgOEAEiQAQCigAJQEAnnsMmAkSACJAA8B0gAkSACAQUARKAgE48h00EiAARIAHgO0AEiAARCCgCJAABnXgOmwgQASJAAsB3gAgQASIQUARIAAI68Rw2ESACRIAEgO8AESACRCCgCJAABHTiOWwiQASIAAkA3wEiQASIQEARIAEI6MRz2ESACBABEgC+A0SACBCBgCJAAhDQieewiQARIAIkAHwHiAARIAIBRYAEIKATz2ETASJABEgA+A4QASJABAKKAAlAQCeewyYCRIAIkADwHSACRIAIBBQBEoCATjyHTQSIABEgAeA7QASIABEIKAIkAAGdeA6bCBABIkACwHeACBABIhBQBEgAAjrxHDYRIAJEgASA7wARIAJEIKAIkAAEdOI5bCJABIgACQDfASJABIhAQBEgAQjoxHPYRIAIEAESAL4DRIAIEIGAIkACENCJ57CJABEgAiQAfAeIABEgAgFFgAQgoBPPYRMBIkAESAD4DhABIkAEAooACUBAJ57DJgJEgAgUJwTpQSAvL0/+/PNP2bFjh+zevVvKlSsnFStWlKpVq0rx4oQ5PSizFiJABNKJAFemFNDcvn27vPHGGzJ69GiZN2+e7NmzJ6q20qVLS7t27aRbt25y/fXXS+3ataPyMIIIEAEiUBgIFLFUKIyG/d7m+++/L/369ZOtW7dGDaVYsWKCHUFkKFWqlDz11FPSv3//yCT+JgJEgAhkHQESgCQgnzBhgpxxxhmyb98+OeGEE+Siiy6S9u3ba3YPWD5ly5aVXbt2ycaNG/U1Z84ceeutt2Ty5MmSn58vr7zyivTt2zeJllmECBABIpA+BEgAksDy8MMP1yyfUaNG6V2A2yreffddTSxq1aoly5cvlxIlSrgtynxEgAgQgbQjQAKQIKTbtm2TypUrS5cuXWTSpEkJlhY599xzZfz48bJgwQJp2bJlwuUzXWDGjBmCMR588MHSrFmzTDfH+l0g8NVXX2nhgkMOOUSaNGniogSzZBoBa9p0sZSwR5FmTaWI+lvxa6AYaIIzt2jRIs3Gadu2bYIlD2Rv3bq1fli3bl1S5TNd6IILLpDu3bvLI488kummWL9LBM4++2w9J08//bTLEsyWaQTyTj1T8rura+RLmW4qo/WTACQIb4MGDXSJb7/9NsGSB7JPnz5dP7Rq1Sqp8ixEBIgAEUgXAiQACSJZs2ZNfeALVskdd9yhZf7dVAGpoLvuukumTZsmWPyrVavmphjzEAEiQAQyhgD1AJKAFltxyPUPGzZMRowYIb169dJEoXr16nphxxkB+OhGCuj7778XHACvWbNGypQpo3UHkmg2o0WeffZZWbZsmVAqOKMwZ6VyKCQOGTJETj/9dDnrrLOy0iYb8ScCJABJzFuHDh1k6tSpWpTzl19+EUgD4YoXOnbsKA888IBAishL4a+//pIBAwboLnFn4qWZSa4vzz33nLz00kvy8ccfkwAkB2FgSpEAJDnVkPufP3++fPrppzJx4kTBmcCqVau0YtjOnTsFu4G6devqC+cGffr00buEJJvLaDHoLJjAHYBBwr93M5/m7t+RsOeZRoAEIAWEixQpIj169NBXCtWwqAcRwJkNWHaxQoUKFQQXAxHwMwIkAH6evTT1vUaNGlK+fHmBbaP69evrs4vGjRunqXZ/VnPf/Q/JA/cPlvIVazgOYPvWdVocGB8BmQ7QydiwYYPWzXDTFvIjmLubMswTTARIANIw7/v373dt8dPI/2PR9UrA4v/jjz/qRaZp06Yye/Zs6dq1q1e6Vyj9WLToVzmo1SCpUu80x/Z//qKTPjDPBgH4/PPPZe7cuVr50LEzEZE33HCDHHrooZKsrkpEdfyZwwhQDDTJyQWf/5ZbbtGamTDyBq3Za665RswC71Tt3r17BWKkuLwWoGWKc40qVarISSedJDBox+ANBHCeBKmzokXd/bmCKCG/lz4yvIEkexGJAHcAkYi4+A0Rz2OOOUYgAWTC4sWLBRfMPLzwwgtyzjnnmCTeiQARIAKeRMDdJ4Unu154nYKMNRZ/2GWBWWg8jxs3To488ki9AzjvvPNciYUW3gjYMhEgAkRAhAQgwbcA5pxHjhypvX1BqxfG3Vq0aCE9e/aU7777Tm677TbNG7766qu18leC1TM7ESACRCBrCJAAJAj1H3/8oW39Q8MScv72AN7r8OHD5eGHH9ZEALL/xvaPPV+yz5DQgUexgi5oIR9xxBEJNwFN4FtvvdW1aYuEG2CBrCEATWB8gHz00UdZa5MN+RMBngEkOG/r16/XJQpy7Tho0CAtQw7vX7DkOHPmTGnevHmCLUVnh2OZeIpab7/9tpbiiS4dO8auCQwtZ5i2YPAvAtQE9u/cZbvnJAAJIm5kq6EFXFB4/PHHZcWKFfqMADZZYDwOX+epBDfSQ5UqVZKSJUsm1IxdYxRO7VeuXCn16tVLqA5mzhwCEDOGUtpBBx3kqhEzn+buqhAzBRIBsoASnHbYyoFpB8hmT5kyJWZpiOzBYfyxxx4rS5YskZNPPlkThJgFPJLwr3/9SyuDvfjiix7pEbsBdiMIMt4nBiKQTgRIAJJAEwbdwIo55ZRT5LrrrpN33nnHsZbSpUtrg1xQyoEiD0RHvRiMJjD6BleVCLNmzdJ3/lf4CBjfE+Yer0dml2ru8fIzPbgIkAAkMfeXXnqpPjCFvRiYg7777rtj1gIlnv/+979y3HHHaU3bmBkLMcFoAmOBgVIbQryzhkLsLpuOgwA0geGuFEYKGYhAQQiQABSETow0SPs89thj2iT0jTfeGNdsAr6w4dcVbJWqVavGqLVwo40mcOH2gq2nAwFqAqcDxWDUwUPgFOa5c+fOgstNwB/lVVddJdg9LFy40E0R5iECRIAIZBQB7gAyCm905TgX8JpDmOheMoYIEIEgIEACEIRZ5hiJABEgAg4IkAA4gBLEKKMJzMNf/88+NYH9P4fZGgHPALKFtIfbsWsC0yewhyfKZdeoCewSKGYTEoAEXwJI80CzN9WwZcuWVKtIW3m7xih3AGmDtdAqMvNp7oXWETbseQRIABKcIqjj4yB37dq1CZZkdiJABIiAtxAgAUhwPqBdCbPPMPL2ww8/CHznfvDBB65dQibYXFayG01g+gTOCtwJN4J3jj6BE4aNBVwgQALgAqTILLAFBFbQ8ccfL99//702BQET0H4NRhMYi4zffALj8DpWgAkOuEb0e6BPYL/PoHf7TwKQ5NyULVtWRo8eLUcddZT2AXDhhRf62gk3NIFxIcAnsB8CfC/cfvvtUvuQ8xy7+9eSAdoAn98tmxqfwI6DdIg0msAOSYwiAmEIkACEwZHYj8MOO0xg+3/o0KH6Gjt2bGIVMHdKCIBlVfOQy6V6k8sd69m5YYbAXhMDESACzgiQADjj4joWhuDAo4X5Z7iLxJ2BCBABIuAHBEgAUpwlWM/s169firWwOBEgAkQg+wjwczX7mHuyRaMJvHv3bk/2j51yjwA1gd1jFfScJABBfwPU+I0m8BNPPCH//ve/iYjPETCawNdcc43PR8LuZxoBEoBMI+yD+u0ao8YnsA+6HZguwifwqlWrXI/XzKe5uy7IjIFDgAQgcFNe8IDpE7hgfAojlT6BCwP1YLRJAhCMeS5wlEYTGJnoE7hAqAol0fgCNvd4nTC+gM09Xn6mBxcBSgEFd+5DI7drAvfs2VPH0yhcCB7fPcAnMLSg27Zt67u+s8PZRYAEILt4e7Y1uyawZzvJjrlCgJrArmBiJoUACQBfA43Anj17tNYslNkQcPC4c+dO/QzlNlhAZSACRCC3EOAZQG7NZ1KjWbx4sV7gK1WuGpI2GTPmDcFvXGXKlJEff/wxqbpZiAgQAe8iwB2Ad+cmaz37/fffpXaDDlK95XBZNK2n7Nu9VirV7S71Wg/Sfdi4eKgsWLAgI87sly1bJmPGjIk5VpjdbtOmTcx0JhABIpA8Ar4hAOPGjZPjjjtO4JCFIf0I7Nj2l+xb+Jxk+/C3w7HHy/a91aVclegDy727/pTBgwdnvU/pRze7NUITeMiQIdpzHURIGYhALAR8QwCefPJJueCCC+TEE0+Uvn37aocsYE0EKUBcc9++fQUOee/evdKwYcMC80Qmbty4UbZtWiairmIlKkYmZ/R3rdr1pGzJixUBOCyqnb07V0up/EVR8emIWLlypdSvX19KlynvWN2evfulbov/c0zzeqTRBP7444+FBMDrs1W4/fMNAYCjkpkzZ8qECRP0ValSJendu7f06dNH7wwKF8bstL5kyZK4X8NvvPGGuJUXN70G0fg7WH8/5vDTb7/9JjUPaifVmj/oOMrl313nGO+HSKMBbO5+6DP7WDgI+OYQ+LXXXpNff/1V7rnnHmnUqJHAqfqLL74o//jHP6R58+by0EMPaecfhQNjdlqtWLGigPAVdMFRTfHivqHr2QEuRitFihRVO57yjpcUKRKjFKOJQO4g4BsCAMixC7j//vtl6dKlMm3aNLniiisEiyIIw1133aUJA7xZvfnmm8KvH/cvKQgKFkOE4qVq6nvJMnX1nf8VPgJGo9fc4/XI5DP3ePmZHlwEfPmpCEWXTp066Qv8zo8++kjgjQvsoUmTJukLhOH888/XRKJDhw7BnWEXI8dZSrXabaVig/5Sqlx92bVloZSrdoSLksySDQToEzgbKAezDV/tAJymCApKOAt4//33Zd68eXLGGWfobFu3bpVRo0bJscceq1XiwRtniI1A8RKlpWzlQxU7pIKUr3602hEUi52ZKVlFwPgEduttzmgCQ2iAgQgUhIDvCcDq1avl8ccfF3zlw5yBsWePl//iiy+WunXryk8//SSXXnqp9twVfuBZEDRMIwJEgAjkNgK+ZAFt27ZNPvjgA8FX/ZQpU7QvXkwTDj9PPfVUufzyy6VHjx5SokQJbd4AuwPEvfLKK9KsWTPtyD23p5WjIwJEgAjER8A3BAC2ab744gu96IPnbz/kbdWqldYNwFd+rVq1wkZdrFgxfRawcOFCrRwDfuqgQQc0XMMy8gcRIAJEIGAI+IYAdO/eXSZPnhyansqVK8uFF16ov+yPPvroUHysB3z5I9DnrTNCRhO4VtOrpGixUs6ZGOsLBKgJ7Itp8kQnfUMAYJkSh2DQBAY7BzZiErFQCYLxz3/+U7p06eIJ4L3UCbsmcNnKraRSbWLkpflJtC/UBE4UseDm9w0BuOmmm7TGL9T3kwnYQeBiiEbAfjCen7dLG4MrUfqAPkB0bsZkGwGwP9esWePaDpZhj5p7tvvL9vyDgG+kgCDqaRZ/WK/cvn17GMrQDMYh7/r168Pi+SMxBDb8MV5bBN244uPECjJ3xhCgT+CMQRv4in1DADBTEPns2rWrNG7cWL777ruwyVu0aJEW86xdu7bcd999cW3mhBUO+A+7JvC+3Ws0Gru2/BJwVLwzfGPbydzj9cxoAJt7vPxMDy4CviEA+LJv3769TJ06Vc8WdgH2kJeXp3cIuN97771y7bXX2pP5XAACRhO48TEj1TlLSZ3TkmAYhSsAFt8mwScwNOInTpzo2zGw49lBwDcEYNiwYdpbFdhAr7/+uhb7tEMEjd8//vhD4DegQoUK2lCc2y8mez1BfTaawEEdfy6Nm5rAuTSbmR2LbwgAlLkQYBUU8v6x1OJ79uwpQ4cO1Sygt99+O7PosXYiQASIgI8R8AUBgJQKvu7r1KkjnTt3jgu3sQf0yy/kY8cFixmIABEILAK+IAD2r337c6xZM2KNJUse4GfHysd4IkAEiECQEfAFAYCNH0g0QMPx+++/jztfMBmB0LZttJ/ZuIWTzIDDZ7gZhDTS3LlzBR6n1q5dK5Dh9kOAJvCfheAT2A/Y+K2P+Du5+uqrtZl0v/Wd/c0uAr4gAIAEZh/MHa4RYwU4irnjjjt0MrSGMxmgizBy5EgtnVSuXDkthdSiRQs5/PDDtfMa2CXCgTSc2cOT2V9//ZXJ7iRdt9EE3rB8rFj5e5KuhwW9gYDRBL7mmmu80SH2wrMI+EoT2LiFxCLbq1cv/YUPqaA9e/bor28s/rAOinDVVVdl1OwDDqX79esn8DsQGWCADjsCBNgegi9jXI8++qg89dRT0r9//8gihfrbsMwOdILin4U6GWlo3GgAm3saqmQVOYqAbwgAnGJ88skn2rIn2CyQ8HGS8oEI3EUXXSRPPPFExqYMnsfQxr59+zSRwTN0FKpWraov+OXFHx++rHHNmTNH3nrrLW3MDvoJsGHUt2/fjPWPFRMBIkAE3CDgGwKAwYCnD/46fAH88MMP+vrxxx+V96oi0qRJE812wQKbaReQAwcO1Is/PI5hF+AUoFx10EEH6atNmzZ6wX/33Xc14bjzzju1sxr4K/BCMJrAlpWvfQLn7dsm9AnshZk50Aecf23YsEGfg7npldEANnc3ZZgnmAj4igBgikqVKqXPA8yZQLanDc5o4GEMJiliLf6x+gR7RiAC48eP14fELVu2jJU1q/FGE5g+gbMKu+vG6BPYNVTMmCACvjkETnBcGcsO9lN+fn7SEkatW7fWfVu3bl3G+phMxUYTmD6Bk0Evs2XoEziz+Aa5dt/tACBJ89lnn2neOnjwBYXjjz9eOnbsWFCWhNMaNGigyyRrZmL69Om6PLyYMRABIkAEChMBXxEAOHR55plnNP/dDWhDhgxJOwGoWbOmPvCdMWOGFjdFG24c00AqaPDgwQJJJSz+1apVczME5iECRIAIZAwB3xAAGIB7/PHHNRA49K1bt64+YIXIZaxg/AfESk82/umnn5Zu3boJDNSNGDFCi6RCCghbdSzs8D6GswIjBQTlNfD+4dQD/HY4s2cgAkSACBQ2Ar4hAC+88ILGqlOnTloKqDC/oCFlBLPUEOWEvSFIA+GKF8COeuCBB7SiWLy82U7PRZ/Aefv3yiOPDBdIOUWG5cuX6bOcyPhc+E2fwLkwi9kZgy8IAA5dIf6J8PLLL3uCfYIv/vnz58unn36q7a7jTGDVqlVaMQz+i7EbwC4FF84N+vTpo1lH2ZnWxFoxmsCyaZnkkk/gnTu3yXtfbJciRfdGAbJbmb7Yv3tnVHwuRBhN4I8//ljgTYyBCMRCwDcEwLIsqVKlipb3jzWYbMeDFdWjRw99ZaNtmJWId/CNswZ4TEsk2DWBc8kncJGixaVKvR5Kp6F2FBzrlo2V7WtWR8V7MYI+gb04K7nRJ1+IgcIY3NFHHy2bN2+O8gXs5WnAOQBcV86aNUtrBqfaVygDwfdxQdfzzz8vcI6TbKBP4GSRy1w5+gTOHLZBr9kXBACTdPbZZ2snL5AC8kqAFvKTTz6pfRBjoccuxYQHH3xQ+y8Aq+iYY47RRuEuu+wyvXibPIneYd4ainAFXdAudmMy29620QRGHH0C25HxxrMROTb3eL0yGsDmHi8/04OLgC9YQJie//u//9M8d4hdQokKBtUaNmzoSgQz3dOLhR4WR2HcDecTCPBDDO1k2PyBqYq7775bx0PqBws2di9jxowRiI+CcJQvX16ne+E/uybwirmDBWbs6BPYCzOTXB/gE/jQQw9NWlkxuVZZyo8I+GYHcOutt2qvYOBxw6ImLILC6Bq+XiF26XRBTDMT4ZVXXlHSJY/oqk855RQ5/fTTBeKoME732GOPCczw1qtXTyusgQ20adMmmTdvnj4EhilrQxwy0bdk6zSawMmWZznvIICzKYgp16hRwzudYk88iYBvdgDGpLIdRXyJO5ljNnlgJjoTwfgbgE2fM888UzcBl5UnnXSS3HbbbZoYYLt+5JFHhpqHQThoMOPLDD4EoNNQkA5DqCAfiAARIAIZQsA3BABf3BBXTCRgl5DusHr1au3pC9q8ZvFHGxD1hA8CEAA4gLEv/qYP0F0499xzNQHATqBZs2YmiXciQASIQNYR8A0BgF0fLwTI+iNAIS0yYOFHMPaCItPxG6YkEKCsQwKgoeB/RIAIFBICvjkDcMIHB7DLly8P7QyMFy6nvOmKMzL2H374YZS/33HjxulmFixYELO5r7/+WqfBf4GXAn0Ce2k2UusLfQKnhl+QSvuOAEDLFkbVwEvHIXCjRo0EdoIQbr/9dunZs6e215+pSQQbB6wl/JHhYBosIXj/Qh9woU9wVmOIgb0fsOsOa6A4nIOzGK8EowlMn8BemZHU+mE0gekTODUcg1DaNywgTAa+ni+44ALt/9dpcsBXx5c5XDZ+9NFHGfMJDF2Ek08+WVsmhTE4iFHiMBpy+l999ZVcccUV2vMXXEFCQgg7k8mTJ8vw4cO1Ju9DDz3k1P1Ci7NrAkMAlMHfCBhfwObu79Gw95lEwDc7AIhSmsX/sMMOE2i83nTTTWHYQFkM8vUQvURe7BYyESDtA6fw8AEM0wxY/GGmAlZCobH80ksvaf0AHFzjrKBLly4ydOhQwUIL/8EgEAxEgAgQgcJGwDcE4J577tFf/qeeeqrAvPJ1110nzZs3D8MPBtfgrhESOmvXrtWG48IypPEHpHnA/pk9e7b+6jfKaWgCmr/YgeBQGAQJOgqdO3fWZqDffPNN7cM4jV1JuSq7JnDxUgcOqekTOGVY01aB0eg193gVm3zmHi8/04OLgG9YQF9++aVeOF977bUCTR3gTAC8zwEDBmg7PJmcWmj4Ool7os1sGolLdYx2TeBS5erLri0LpVy1I1KtluXThAB9AqcJSFYThYAvdgBgs8DuftOmTV1pN5522ml6oJAQYnCHgNEEpk9gd3hlMxd9AmcT7WC15QsCAGug+Nrevn27q9mBtUwEI3PvqhAzEQEiQAQChoAvCABsm7Rt21bz3GF1M14wIpitW7eOl5XpRIAIEIHAIuALAoDZgTglAkwqL126VD87/Qffu7DSCaIBUU0GIkAEiAARcEbANwRg4MCBctRRR8nChQv1bgASP5MmTdKjguQPRC67du2qxT8hdw8poVQcozjDlbuxRhM4Py8zBvRyFznvjYyawN6bE6/2yDdSQDgHGDt2rHbEDm1ao/0LYEePHh2Gb+/evUPmmsMS+MMRAaMJnGs+gR0HG4BIowlMn8ABmOwUh+ibHQDGCbnmadOmyTvvvKNZQjCmBg9Y0MBt2bKlnHPOOTJ16lSdXq5cuRShCU5xuyaw8QkcnNF7f6TwCWyMELrprdEANnc3ZZgnmAj4Zgdgnx584eNCMAbgaFvfjlDyz/AJvOrnYVL30H9K1foHfB0kXxtLpgMB+ASGLwl4lLvkkkvSUSXrIAIaAV/tAJzmDAs/F38nZNzH2TWB6RPYPW7Zyml8AZt7vHaNBrC5x8vP9OAi4HsCENypS9/IjSZw42NGKi3rkrpi+gROH77Zrgk+gSEgMXHixGw3zfZ8hoBvWECwrbNmzZqE4IWZhlimGhKqKACZjSZwAIaa80M0PoFzfqAcYMoI+IYAQMwTfoETCffeey8JQCKAMS8RIAKBQsA3BABuFjds2OA4OTgI3rx5cyi9bt26Aquh7dq1c8zPSCJABIgAERDxDQGA6Ge8sHLlSm0JFNYT4UPY7rQ9XlmmZw4BsO6MtFZkK3l5+yOj+JsIEIEsIeAbAuAGj3r16mk7/LAGCqcrsAXEMwA3yIlAE3jfwufEstLrEQxe3Dp27CjlK9Zw7Aic9jSk5WlHbJKNhCbwkCFDtK4MREgZiEAsBHKKAGCQ0BiG1y1IQGAnQAIQa+r/jrdrAhcrUfHvhDQ8wYx3ncZnSLWmtznW9uv0cx3jGZk8AtQETh67oJXMOQKACYTDeAR8fTLER8CuCZysT+BYO4dY8fF7xRzJImA0gM092XpYLvcRyEkCMGXKFD1zFSum92u2sF8HmLyAc5x4oUmTJvGypC09Pz8/riJe9Qanpq09VkQEiED6EMg5AgCXkcOHD9cIwUF7LoXwL3Xnkb3yyisC95mJBKMJbFn5Ap/Aefu2iVufwDjcLVq0mBx60lTHJlf89KCASDAkjwA0eiEB51az1+Qz9+RbZslcR8A3BACG3uCAPVbAlzE8ge3evVtnqVOnjvYdECs/4/9GwGgCV2zQX+gT+G9cvPJEn8BemYnc64dvCABECSHm6SZA+mfkyJF0CekGrP/lsWsCl6+eWzunBGDwZFbjE9ht56gJ7BYp5vMNAYBY27p162LOWNGiRQWsDCiBUQEsJkxMIAJEgAiEEPANATjllFNCneYDESACRIAIpI4ArYGmjiFrIAJEgAj4EgHf7ACSsQbqNCPQEYBmKkM4AkYTuFbTq6RosVLhifzlKwSoCeyr6SrUzvqGACRjDdQJ2WuvvZYEIAIYuyZw2cqtpFLtLhE5+NNPCFAT2E+zVbh99Q0BOP3007VUD3YCCPD527x5c4GVUEg9/PHHH7JgwQIx2o+NGjXSvoIj4a1Vq1ZkVOB/2/ULjE/gEqVrBh4XrwAAn8CQgjvooINcdcn8DZi7q0LMFEgEfEMAbr75ZjnppJP0on733XfLgAEDtNSPfdYgJfTAAw/Is88+K507d5ZXX33VnsxnFwjQJ7ALkLKchT6Bswx4gJrzzSHwoEGDZMaMGVq+/5577ola/DFnNWrUkGeeeUauvPJKgUbw+++/H6CpTH6oRhMYNdAncPI4Zqqk8QVs7vHaMRrA5h4vP9ODi4BvCAB8nGILfPnll8edreuuu07nmTBhQty8zCBiNIHpEzg33gb6BM6NeczGKHzBAoJ5B5gV/sc//uEKE2MEbsmSJa7yM5Myo12itJStfMCKqpfwsJQdIRxSOwVj9sMpLchx1AQO8uwnNnZfEIDSpUtrls8PP/wgW7duFbPAxxrqZ599ppMOP/zwWFkY7wMEYJRu7dqVUq/+wY693bVzq9Q8JP6O0LEwI4kAEfCPS0j4+IVbyAsuuEDGjRunpYCc5m/69Oly++236yRqDzsh5J+4vP07pXjJKnLI8QckvyJ7vnTWDZFR/E0EiEACCPhiB4DxDB48WKZOnaq9fEHE86qrrtKOX+AGcseOHVoMFF/+n3zyiR4+5P0hNcRABIgAESACzgj4hgC0bNlSZs2apR29z507Vx5++GHHEYH/edlll8mTTz7pmM5IZwSMJjA9eDnj46dYagL7abYKt6++IQCACUpfX331lTz//PMyZ84c+f7772Xp0qVSokQJ7SyjVatWAnHRXHMEk+lXxK4JnG6fwJnuO+uPRoCawNGYMMYZAV8RAAyhfPnyIR4/fm/fvl2LMRYrVgw/Cy3AMxa+vMCOgnQKNJVxWF21alXtqL7QOuaiYbsmcLI+gV00wyxZQsBoAJt7lpplMz5EwHcEwI4xXA3CVV6FChX0QotFOJuEAMTnjTfekNGjR8u8efNkz5499u7pZ0gwwT9Bt27d5Prrr5fatWtH5WEEESACRKAwEPCNIpgBZ+fOnfpAGFY9y5YtKzgQfv3113UypH969uwpP/30k8mesTu0jKGYhsPm7777LmzxtxMh7AZmzpwpQ4cO1X2FpzKvBbsmMHwCI7j1Cey1seRif4xGr7nHG6PJZ+7x8jM9uAj4agfw9ddfazHQWK4hofj14YcfCjSAYTSuS5cuGZlZ1H/RRRcJ/BCjDTy3b99e70LA8gFhwvYbvHVcOK946623ZPLkyZpgYFfQt2/fjPQtmUqNJjB9AieDXubL0Cdw5jEOagu+2QFs2rQptPgfdthh+iD4pptuCpu3s88+W58RbNu2TefFbiETYeDAgXrxHzVqlEyZMkXbHmrbtq1AJBWLPwIWVewQ2rRpoxd7EA0QAbiuvPPOO3X5TPQt2TqNJnCxEhUEPoGLFCncM5Vkx5GL5YxPYLw7boLRBIZtLAYiUBAC7t6ogmrIUhoMwOHLHwphkP6BvR+Yg7aHPn36aPYPpIHWrl0rL7/8sj05Lc8gLmAxde3aVfr165dQnb179xZYdsRh8W+//ZZQWWYmAkSACKQbAd8QgC+//FLb/YeVz4K+hHAmcM0112icwJtPd1i0aJHg8Blf/MmE1q1b62IFObhPpl6WIQJEgAgkioAvCAB47TAG17RpU23yOd4gTzvtNJ1l+fLl8bImnA5dBAS3pnkjG4CpCgTsUhiIABEgAoWJgC8IQPHixaVUqVJa5t8NWFu2bNHZatZMv1cr1IkDX/gmuOOOO7TMv5s+QUT1rrvukmnTpunFv1q1am6KZS0PNIH/XPic5OdFi7JmrRNsKC0IgMV49dVXa0GItFTISnIWAV9IAeFQCywXLLpg68TT9IWxOATDbkn37D399NNarn/YsGEyYsQI6dWrlyYKOKzDwl65cmXBWYGRAsKZxbvvvqvd+uFwGLoDXgp2TWD6BPbSzCTXF2oCJ4dbEEv5ggBgYuATGAQAdn4+/fRTady4seN8YaF99NFH9XnBySef7Jgn1cgOHTpow3QQ5QRrCtJAuOKFjh07apeVXjNTbdcEpk/geLOY2XScLz355LMyX/m3NgFxECuGdvmuXTvlpRdHaGk3kx55NxrA5h6Zzt9EwCDgGwIA0cvx48fL7Nmz9W7gvPPOC7GEIJXzyCOPyBdffKEXZgwOWrfHHnusGWfa72ADzZ8/XxOjiRMn6jOBVatWaX8FED/FbqBu3br6wrkBJJRQJpUApbJ4xtqwmGPBSDbQJ3CyyKWn3OrVq+WOO++Q6of0D1W48Y/xsmfHMqlUt7vSdC8lDz74kDKG+FAonQ9EIFkEfEMAcA4wduxYLVOPg1Sj/YuBwxSDPUDcEgQh0wGsqR49eugr022h/lq1asXVH9i/f3/M3VGsPhpNYMvKD/cJXP/MWEUYn0EESpepINUanBNqYe1vB8SZixUvq/wjVA3Fx3owGsDmHisf44mAbwgApgovNA5RweYZM2aMLF68WH7//XfN7jnkkEOkRYsWMmDAADnhhBM8MbP4EoeNoJIlS2rfBal2yhxuF1TPK6+8IhCZTSTYNYFXzB0seaqwpf4x+BMB+ASGqZRkRZX9OWr2OhkEfEUAzADxhY8LAdI1CHb7OzrCA/+BBwtDcNAQXrFihQd6FLsLRhM4dg6m+AUBownsl/6yn4WHgC/EQAHPCy+8IDfffLP8/PPPYWhh4ffi4h/WSf4gAkSACHgQAd/sAF599VX55ptvNISF6e0LmsAwR+EmmANbyGVHSi3BkQ0DESACRKAwEfAFAcDBJixqIvzjH/8oTLw0ywnnDokEsKkSLZNI/cxLBIgAEUgGAV8QAEgAHX/88dryJg6BYfO/sAIO1yCNBHtDsFB6zDHHaNl+aCpHBpwBdO/eXZuveO+99yKTPfW7IJ/Au7avU2Ksl8vAQYOj+mypg+58iwfGUcAUYgR2nEOGDNG6MzA+yEAEYiHgCwKAzsOy55lnnqnNQIO1AiWsJk2aaK3bWIPLVDw0f4877jgt2w8b/zibgHZvpIIX3EMigDh06tQpU91JuV67JrCTT+DduzZIzeY3SdnK0Qbw8vP3iay6IuU+sIL0IUBN4PRhmes1+eYQGJ606tevrw984RQe5iCqVKmiL8jHO12PPfZYxuYPtv6hAPb4449r087YCcA0RCpKWBnrbJyK7ZrAsXwCFy1aWkqVbxh9la0Xp3YmZxsBowFs7tlun+35BwHfEAAof3322WeC8wB72Lx5s7b9D/v/kZf5ArfnT+czxO1uueUWmTVrljRr1kwbh+vcubPwgDedKLMuIkAEMoWAb1hA8Km7fv36hHDIlsllKNzARMWgQYMEhuLgseypp54K6Sok1OlCyGzXBIZP4Lx92+gTuBDmIVaTJcrUUXOyVc1JHVfWWo0GsLnHqpfxRMA3BAAeuLwcwOeHeCqM1sHuz5VXXinGKqmX+42+2TWBS5WrL7u2LJRy1Y7wercD079GRz4qu7ctkXJV28m6pW/EHTc1geNCxAz/Q8CTBADmDOAxCxIMkW4fvT5zJ554onYZCSkhr0v+2LG0awLDJzBDwQgUKVpSzjq7tzJDEp1v+47t8tijw+SIdodFJyYRU7xkZSlf7UjXJakJ7BqqwGf0JAF44okntMZvI+Xe0YkAwNMXJIFwEFuiRAnPTWLVqlX11z+U1z744ANXXsw8Nwh2qEAErPy98uOyluJEAfbvXi/33f+gfDR+bIF1MJEIFDYCniQA8UCB4TcoV8EMdKacvsTrg5t0iKriYshNBCrV6abW/2g5ik2rv5BiRTfm5qA5qpxCIPrtzanhcTBEgAgQASIQCwESgFjIBCyePoGzO+FgYca6Uu0JfQKnimBwypMABGeuY47UaAJvWD5Wtq2bETMfE9KDwKWXXSFFixZ1vOA9bteu3Sk1ZDSBIYjAQAQKQsCXZwAFDYhpiSNg1wSmT+DE8Uu0xKJfl0ijo55Qkj1HRRXdueUXWT7nn2HxVv5+2b93k5QoXSMsPtYPowFs7rHyMZ4IcAfAdyAMAfgEXjStp2xc8XFYPH8UHgLLf7hTzcl5snn1hMLrBFvOSQRIAHJyWhMblNEERql9u9fowrvUlyiDNxDYtWWB7sjO/93j9cpoAJt7vPxMDy4CJADBnfvQyI0mcONjRiq+dEkdT5/AIXh89wBN4EmTJmljhb7rPDucVQQ8fQbw9ttvy48//hgFiLG4Cbs7NWrE5ot269ZNcDHER8CuCRw/N3N4GQFqAnt5drzVN08TgA8//FBwxQqjRo2KlaTjYZ+HBKBAiJhIBIhAgBHwJAGoWbOm1KlTJ+VpKV++fMp1sAIiQASIQK4i4EkCAC9bDESACBABIpBZBHgInFl8fVO70QSGdiqDvxGgJrC/5y+bvffkDiCbALAtEaMJLJuWiZNPYGLkHwS2bNmiHcK/9NJL2hIt/GbbAyzslitXzh7F5wAjQAIQ4Mk3Q7drAsfyCWzy8u5tBNq0PUJWr1qpO7lh40bp1OWsUIc3b1guR7c/Vr6ZOT0Ux4dgI0ACEOz55+hzDIG8PEsq1OqmtIY/VzodZaTuEa+ERlh588+yffvo0G8+EAESAB+9A5s3b9YWJAvq8o4dO2T//v0FZYlKM5rAlpUv9AkcBU+hRyTqE9jYDCpZNnVJukIfPDuQUQRIADIKb3orh3e0ffv2FVjpnj17pGHDhgXmiUw0msAVG/QX+gSORKfwfyfqE7hSnZO1/+DSFQ4p/M6zB55GgATA09MT3rk1aw7Y6QmPDf8Ff8pffvlleKSLX3ZNYPoEdgFYFrMk4xM4ER/CWRwKm/IYAhQD9diEsDtEgAgQgWwhQAKQLaTZTmAQ2Ld7nYz/4B0pXryk4zVnzuzAYMGBehsBsoC8PT/snQ8R2LfrL6lcp7PUbX2PY++XfHWRYzwjiUC2EeAOINuIe7Q9owmcn7fHoz30V7eKSBFtWhvmtSOvTI8E3sNWzR8uW9cmfhaU6b6xfm8hwB2At+ajUHpj1wQuW7mVVKrdpVD6wUbjI7B/z0YZNmyUvDx6jGPmTZs2S4UiE2TTyk8UAfhaKtY83jEfI4kAECAB4Hsgdk1g+gT23gth9wm8Z8dyqd6wl1Rp2NOxoxtnXiFW/gFRYYu7OUeMGPk3AiQAf2PBJ4UAfAKv+nmY1D30n1K1/pnExAMIwCfw9vXfSL02d+veFFFspZJlqOTlganxfRd4BuD7KUx9AEYTGDXRJ3DqeKa7hkR9AlMTON0zkLv1cQeQu3PremR2TeAVcwdLnipJn8Cu4fNcRmoCe25KPNshEgDPTk12O2bXBM5uy2wt3QjAJzA1gdONam7WRxZQbs4rR0UEiAARiIsACUBciJiBCBABIpCbCJAA5Oa8clREgAgQgbgIkADEhSgYGYwmMH0C+3++qQns/znM1gh4CJwtpAu5HTiJsSt82bsDJ+LblD9g+gS2o+Lf582rqQns39nLbs9JALKLd6G11ujgprJq5TIpXqJUVB/277Pb/7Gi0hnhLwSoCeyv+SrM3pIAFCb6WWx7+/Yd0vyED6REqepRrf656HnZsOzdqHhGEAEikNsI8Awgt+fX1eiKFCuj8h14FeATGKFkmbr6zv8KHwH4BEZwa/6BmsCFP2d+6QF3AH6ZqQz2s2jRElK20iFSu8Wt9AmcQZyTrdruE3jbum/iVkNN4LgQMcP/ECAB4KugESharJSUrXyofqZPYG+9FPQJ7K35yKXekAWUS7PJsRABIkAEEkCABCABsJiVCBABIpBLCJAFlEuzybEQgRQQ2LNnj0ycODFmDU2aNJEWLVrETGeC/xAgAfDfnGWkx3t3b5A/Fz4ntZpeJTgPYPAvAtAEXr/sbalQ49iEXELePuhuefqpx6ROw46Og/9z+Veye/duKVWK74cjQD6MJAFI06Tl5eUJNGp37Nih/0jKlSsnFStWlKpVq0rx4t6GOW//Ttm780/ZsHysOgimT+A0vRKFVk2ymsDwJ1z30FuUJ7izHfu+btWJkp+f75jGSH8i4O2VyeOYbt++Xd544w0ZPXq0zJs3T7CFjgylS5eWdu3aSbdu3eT666+X2rVrR2Yp/N/W/lAf6BM4BIVnHuw+gd10qiBN4D17dsucOXMcq9m0eZOKr+iYxsjcRIAEIMl5ff/996Vfv36ydevWqBqKFSsm2BEgYMs8c+ZMfT366KPy1FNPSf/+/aPKeCWCPoG9MhN/9yPSJ/DfKYk97d21RlYu/lm697jUseCGtUulTovrHdMYmZsIkAAkMa8TJkyQiy66SPbt2yddunTRz+3bt9fsHrB8ypYtK7t27ZKNGzfqC19cb731lkyePFmuvfZawa6gb9++SbScmSJ/awLnh/sEplP4zACeYK3p8gmcv3+HlKnQWGof9oJjD3Z+088xnpG5iwAJQBJzO3DgQL34jxo1Su8CnKqAn92DDjpIX23atNEL/rvvvquJxZ133ikXX3yxlChRwqlozLi//vpL4plr3rx5s6PVz/z8PAFrYN/u9VH1F5EiamE4WGo0uVpWLxiu0/PydoXy5ufti1n2ALvBCuWNqhztCghLdLvIaxXQL8tS7Vp5Mcvm79+leNLOY9L9sPJj9lsU2wttx+pXft5e1fbemOmof/+eDer/Irop+38WWGrqilm3GpOV71w3xmOpftvL4jcCxotn1G9PD287XyrWOkFKlW+stLobhuXLx5gLKJuft6dAPPfv32tvis85gEARtaDQ/GMCE7lt2zapXLmy/vKfNGlSAiUPZD333HNl/PjxsmDBAmnZsmVC5Rs2VH/QatdRUMDOo3HjxlF83k6dT1Jxs6RkydJRxfcqvvCuXdukUuUasmXzer3IIF/Zcgf4wVu2bNYLVuUqB+wE2SvA67Nz5w4pV668PTr0vHsXDsV3iFNZZNq+Y6fs37vdMT0vb78qu0vVXSFUn/1h86a1+mesunfu2q0sHOVJ6TLl7MX08969e2T3ru1SsVK1qDREbFH8cBCgWHXv2LE99pjVeDHuWGW3KcN8efuc0w+MeXdY3Vs2r1N9saRkKdhssgTzFavunbvUOVT+ntDc2QeHMe/ZvVMqVKxijw49b968UROuWHWXL19Olv2+WMDiDHrYX7ayiHq/igy8RYo98pBv4eAOIMGpW7RokZaEaNu2bYIlKl7fdQAAHXVJREFUD2Rv3bq1JgDr1q1LmAAsX748qTZRaPq02PLd9kobNGggK1askEsuuUhefvllexKfCwmB6tWry4YNG+Tqq66QZ599tpB6wWZzEQFqAic4q1ggEb799tsESx7IPn36dP3QqlWrpMqzEBEgAkQgXQiQACSIZM2aNQUHvjNmzJA77rhDS/m4qQJSQXfddZdMmzZNsPhXq+bMenBTF/MQASJABNKBAFlASaD49NNPa7n+YcOGyYgRI6RXr16aKGCrjoUdZwQ4KzBSQN9//73gAHjNmjWCw2HoDngtgLWwbNkyzWv2Wt/Yn8QQgELikCFD5PTTT5ezzjorscLMHSgESACSmO4OHTrI1KlTtWTPL7/8IpAGwhUvdOzYUR544AE5/PDD42XNajqkiwYMGKDb5M4kq9BnpLHnnntOXnrpJfn4449JADKCcO5USgKQ5FyCDTR//nz59NNPtQEtnAmsWrVKK4bt3LlTsBuoW7euvnBu0KdPH71LSLK5jBaD5JAJFAozSPj3bubT3P07EvY80wiQAKSAcJEiRaRHjx76SqGarBS98sor9dlDyZIlo9pbv/5vGX1oLiNATPX555+PyptoBHYX0JZu1qxZokVTzg+ijN1Wto2XgdUHfYzmzZunPAZUYOYE5kbizcl3330nS5cu1e3u3bs3bv60dFBVAqk2vEeJijano/3Zs2frdmF/K1vhiv37BYvnjK9nyPHZajQD7VAPIAOgerHK8uXL67OKWH8kZpExfYcBu3QYsQMhARHo2rWrqTpr99dee02gd1GhgrMeQaY6snDhQlm5cqWceOKJaWkCNqawM3MzJzhfOvXUU5UeQTnBB0q2iN/ixYs14TnllFPSMuZEKnn77bfl5JNPzqpgRek9e2XF77/L7+vWyqy5cxPprrfyqheLIQAIKCN0ljoczPpIFS/aUruPrLeLBhXrzVK6E1lv+/XXX7cuvfTSrLeLBps2bWr9+uuvWW/7nXfesXr37p31dtGg0q2xfvrpp6y3rRQ6rbPPPjvr7aazQYqBeoseszdEgAgQgawhQAKQNajZEBEgAkTAWwiQAHhrPtgbIkAEiEDWECAByBrUbIgIEAEi4C0ESAC8NR/sDREgAkQgawiQAGQNajZEBIgAEfAWAiQA3poP9oYIEAEikDUESACyBjUbIgJEgAh4CwFqAntrPjLWGxitU0pCadHuTaSTsIgKmzRwj5ntAI3cQw45JGHXm6n2E2YgYA22fv36qVaVcHk4LDr44IOV57dokx8JV5ZAgS1btggu4y8jgaIpZ1WKbwJvednSejYdhomTTZs26bZNnN/uJAB+mzH2lwgQASKQJgTIAkoTkKyGCBABIuA3BEgA/DZj7C8RIAJEIE0IkACkCUhWQwSIABHwGwIkAH6bMfaXCBABIpAmBEgA0gQkqyECRIAI+A0BEgC/zdj/+rtv3z6BEw44nIfIYTrDhg0bBN6nIM7opZDuMe9XXp0gNomxRjrE8cq44V50rnI4Anej6QjpxjAdfYqsI91jNvXDUxrmmq4yDSLqnk7nAqwr8wgsW7bMuvDCCy3lHcrC9Jmrbdu21pQpU1LugPI+ZSk3irpe5VEr5frSUUG6x6wIm3XDDTdYJUqUCOFXtGhR66yzzrLQlhcC+tGrVy9LefUK9bFRo0bWrbfeaqlFPOEuphvDhDvgokC6x4wmt2/fbl1++eVWlSpVQjhirpWPbkt5qnPRq9zOQgLgo/mFdyvzIivFF+1p6+abb7aOOeaY0Ms9evTolEY0cODAUF1eIADpHrPyk2sdccQReoxYCJQrQeuSSy6xypQpo+OqVatmKXeOKWGYamF4bqtbt67uD/oFgn/GGWeEiL7yQ22pr2TXzaQbQ9cNJ5Ax3WNG03/88YfVqlWr0Lz27dvXuuaaa6yaNWvqOHw0JYJjAsPxTVYSAN9MlWUpv7r6xcVisGPHjrCeP/LIIzpN+f5NegGbOnWqhUXR7Cq8QADSPeZHH300hJNiCYQwVBqdlvLhq9POOeecUHxhPMDNIOYAhB27FRPwxWoWr2eeecZEx72nG8O4DSaRId1jRhew4ANHEHzF4gv1as2aNVa9evV02gMPPBCKD+IDCYBPZn39+vWaHYAFOpZv3zZt2uiXesyYMQmPCgugMl1gVapUyWrRooWup7AJQCbGfPrpp+uxXXfddVEYzZw5U6cBg/z8/Kj0bEQo0xkh1tQHH3wQ1eQdd9yh+6gcv0elOUVkAkOndlKJS/eY0Rd8/YPFV6FCBUcfyeaDqX379ql03fdliysKyeADBJYsWSKKN6/t2igH7449PvTQQ0U5xxbYRkk0qAVRVqxYIYp4yCuvvCKwo6P4z4lWk9b8mRizOuPQfXSyTaTOVXQa8ihWUdZty6DxYsWK6TnAAb86k9D9sf/Xrl07/dPtoXAmMLT3Jx3P6R4z+vTss88KDrwVS1PbwIrs54033ijnnXeeVK9ePTIpWL99T8I4gBACht/55ptvhuLcPCC/euv1oSPyG5bB66+/7qZ4oeZJdMxPPPGEHqsyEhf1lX/llVfqtNNOO61Qx1RQ4xdffLHuI85q0hUSxTBd7bqtJ5kxn3TSSRonu2AEzn+UhJvbZgORjyygHJnmjz76SL/w2Pbi0M9tQF6wPHDoaP44/EIAkhkz+OhHH320xqpTp04W2FwTJkywLrroIs0yqFGjhjV9+nS38GUln7Kyab333ntW7969db+bNWtm/f7772lpOxkM09JwnEpSHbPaDWuswAqaNGmS1a1bN6ts2bI6TlkstcD7V2LAcXqR+8kkADkwx2qbbym2kH65hwwZ4npEeXl5FhZBfP3/5z//CZXzAwFIdswYJMQoIVmDcdsv7Apina+EwMnygzLjHXYwr0x6WzivSUdIBcN0tB+rjnSMuWLFinpuFTvTUqaxrXLlylkdOnSwGjduHJpzvOdBJwIkALHeQp/EK769hYULCxm+bLHNdRuGDRumy0UeiHqdAKQyZqUEZOEgFXoUEKnFobDiBYekQiB7j4NTr4SvvvpKf71C8qtOnTp6vrp3725h8U4lpIJhKu26KZvqmJViZGiRh9AEdnfKdn+o6c8++0zvevE38/jjj4fig/hAAuDjWVdajaGFC8pbhoXjZkhKg1izPMBOiBQp9TIBSGXMkOwxOhMQ+Vy3bl0IKijA3XTTTXrhwEK7du3aUJpXHiDK2L9/f91HsDPA3kgmpIJhMu2lUiaZMeN9Nju71q1bO34UPf/88zqPOgROpXu+L0sC4NMpnDhxomW2uSeccEJCbAEov7Rs2VKzFnBIhi8m+2XYQi+++KKOx1ezF0IqY0b/wevHwgDRQMiCRwawxMAmQJ7BgwdHJnviN9hX5tB20KBBCfcpVQwTbjANBZIZs1GYHDp0qGMPIHpqiESQNYJpC0i9BX4Lr776qihJFYFLOrW9lS+++EIqV67sehgQ8YSLSPVFLOprX9SCGHapQ1Bd19VXX63jFb/cdd2ZypjqmNEv2NRBUKwyUQpV+tn+n2IXyJlnnqmjZs+ebU/yzDNEVdXuRfdn/vz5CfUrHRgm1GCaMiczZqXopVtXwg2OvVAEQr/bSFy9erVjniBEkgD4bJbV1lWUbRMt43z33XfLG2+8kbD/VyUppP3Vwmet02V8q1atWlWnK/MIhYpSOsaMARg5f/WlH3M8irWi09RnY8w8mUz48ssv5fzzz5frr78+ZjOm/2oHGDNPZEK6MIysNx2/MzFm45vYEP3IfiobQdqIIt51taOKTA7Ob8f9ESM9icDnn3+utYFhIGzEiBEZ66OXzgDSOWaYulB/2Vbp0qW1kTAnAM8991yd584773RKznjcrFmzdPuQXHE6jAY7BOw7jMPtAWY6McwEAJkY89ixYzVGEAfF+U5kgFgtMOzYsWNkUqB+8wzAJ9MNPrwRYYNFSByOxbqwSNjDuHHjrJEjR1qQrnATvEIA0j1m4GX451AUijzbgOKbIRCKveIGqrTnwTmEMcUB6ST7AT1EFs1Bda1ataLOMZzmORUM0z64GBWme8xoxl4nLH/aAw7Pzd+S0hi2JwXumQTAJ1M+fPhwvThhgYp3RYp1wuohyii2gqvReoUAZGLMP/zwg5YJBx4N/2dRFQe+RnMU8YW9KChzHiGlJRj3gzljaP4edthheh4V28KCKGNkcJrnVDCMrD+Tv9M5ZtNPCDioszGNGYgqPpyuvfZaCxZfMc+RfyemXJDutAWk3gQ/hK+//toP3UxrHzMxZthTwuGp8gcgahGVUaNGhfoMXvBzzz0nSqoqFFcYD0p0UTv6GTBggCjJJW2bCf2AbSb0TbH/RC1orrqWCQxdNZxgpnSO2TTdpUsXjSPOzICDYpnppCZNmogy+yEPPfSQyRrYexFQu8COngMPNAKKJaSN3sEDleKrCyRDvBbglW3BggX6ABvG/tSOwGtdTHt/MjFmzDW8gSnWmaidX9r77NcKSQD8OnPsNxEgAkQgRQQoBpoigCxOBIgAEfArAiQAfp059psIEAEikCICJAApAsjiRIAIEAG/IkAC4NeZY7+JABEgAikiQAKQIoAsTgSIABHwKwIkAH6dOfabCBABIpAiAiQAKQLI4kSACBABvyJAAuDXmWO/iQARIAIpIkACkCKALE4EiAAR8CsCJAB+nTn2mwgQASKQIgIkACkCyOJEgAgQAb8iQALg15ljv4kAESACKSJAApAigCxOBIgAEfArAiQAfp059psIEAEikCICJAApAsjiRIAIEAG/IkAC4NeZY7+JABEgAikiQAKQIoAsTgSIABHwKwIkAH6dOfabCBABIpAiAnQKnyKAQSu+YsUK+fHHH/X1119/CfzUHnbYYdK2bVupWLGiIxzIB6fcxYsXl7POOssxT2FH/vHHH/Ldd99J2bJl5dRTTy3s7iTdPuZn1qxZCY0D/nI//fTTUJsHH3ywHHHEEaHfBT38+9//lr179+osRx55pDRq1Kig7BlP88O7lnEQEmkATuEZiEA8BLZv326df/75lnq3HK8iRYpY9913n5Wfnx9VlVokdBnl0DwqzSsRY8aM0X2sV69e2rqUl5dnjRgxwpowYULa6oxX0VtvvZXwOFavXh02p61bt47XjE5XzurDyo0aNcpVOTeZfvvtN+uWW25xkzUsjx/etbAOF/IPsoASoZYBzbt8+XI59thjZezYsaIWeunSpYtcc801MmjQILnsssukefPmot5jGTJkiJx33nmiiEVAkQof9kknnSTXXnutbNq0KTzB479+/vln+eWXX+L28t13342bJ5kMEydOFEWE5PPPP0+mOMskgABZQAmAFdSsTzzxhPz0009Sq1YtUV+zmt1jx0J99ctLL70k/fv3l/Hjx4v66pXbbrstlKVDhw4yadIkzQIKRQbgwc0i6jUYKlWqJFu2bJFx48bJ4MGDC+zeO++8oz8IihYtKmq3U2DeRBJ///13AVsqmRDUdy0ZrFCGO4BkkQtQuY8//liPdtiwYVGLPxKwAGBHcNVVV+l8H374ob6b/6pXry7dunWTzp07myjePYrA2WefrXuG3V5B4YcffpBFixZJx44dpUyZMgVlzWoa37XE4OYOIDG8Apd7w4YNsmzZMj1ufB0WFHr27ClvvPGGrFy5UrZu3Ro6FF63bp1gwcAhcNeuXUNVzJw5U7Zt2yb4asMBsuL7yn//+19RPGnp1KmTji9durTODxbT/PnzZerUqbJ+/Xpp2bKlnHPOOVKqVKlQfXj4888/9W4F5VCHU8CB9I4dO/QBtuL5O2VxjAMrDOyRhQsXCsbUuHFjadq0qe6nfRH89ddfNWZ79uzR9cybN08qV64saAuH5vaAr20c2s6dO1ezznCg3r59eznooIPs2aKeUfdHH32kMalQoYIcf/zxctRRR0XlSzTi3HPPFXWOoOvFDgY4OwV8/SNceOGFem6d8pg4t2PELmLy5MmizhZ0UcwRdpwI+HjAXM+YMUPjBJYkDp/ff/992bVrlxYuwAF0rHdNV/K//4D3V199JTgwrlOnjhZisL+X9rw5/1zIZxBs3gcItGjRQh/2qT8Sx0PeeEOIdTB3+OGH63q//fZbS50lhB0oqj88S/1xWjigVOwA64wzzohKR78UcQpr3s1hbrNmzXRdL7zwQqhsQeXUQmTdcMMNFg660a/Iq0mTJtaXX34ZquvWW2+NyoMyV199dSgPHhS7zFJfrFF5S5YsaQ0fPtzCIbJTUFJYVu3ataPKnXzyyfrQGW0lcphtPwTGOE477TRd97333uvUvH4HGjZsaCmCbq1du9bC4T7adDoETmSM6mMgakwGa/QRQREknec///mPhT6YdNyVFJcV611DWRwsK+IaVsaUR/zixYuRLVABh3cMRKBABO68887QH436QtV/6ErcsMAy9sRYf5SGACgRUkuxkSwsYIrNpBd7/MYfp2Ix6Hj19WepMwbrmWeesfr06WMVK1ZMp6tDZ3tTVkELucmYKAEwiwYWXUg6KfaI9eabb1rqnMNSX9+6H0gDoUJQX7HWQw89FEpTX8n6tzrUNF2wnnrqqRCmp59+uvXiiy9akOC5/vrr9cKKsffr1y+U3zyo3Y+lvnR12TZt2ljqfMZ6/fXXrb59++o4tRPR91QIwGuvvabraNWqlWk27K6+wnV69+7ddXwsApDoGNWuRuOk2FC6/ho1aujfwBLEAcEQAEgqASO1U7LU2ZSlRFc1YYr1ruF9rVq1qi4DoqsEFix1iK3xRjuoS+3mLHVgr9sJyn8kAEGZ6RTGiS/RG2+8Uf+R4A/FXPhjxIKlDgwL/MOJ9UdpCADqe/jhh8N6iK9z0w6+NGfPnh2WjkUB6SVKlAj7Uk43AVAsKd2O0g+wFGsnrA/4MWfOnNDOAF+79oAdDPqIhcYe8DVrFs3IcSPf9OnTLRA87Diw2NrDiSeeqOtU7C0LOxN7MGNHm6kQgM2bN+v2UY9iu9mb0M8DBgzQfQChQDBjse8AUhmjmXu8X5HBEAD07bHHHtOLPkSPzQ4h1rvWq1cv3WfFtrMUizKsWsXqChFd1BmkwENg9SYxFIwADnnVl7e8+uqrYYfA4BE///zzov64RH0B67vaRhdcmUPq0UcfrUVK7Uk4NDYBoqZQMrIHo6y1b98+gfJTpgLOGyDaetNNN2l+f2Q7UJiqW7eujlaLUGSy429FvDQfG2O6/fbbo/KAn48DdbUQiWLDhNLBs4Y0FcIjjzyilb1Cierhkksu0Yey9rhknnHWo77udVFIA9kDJL4QhzMWc2BsTzfPyY7RlI93V7sfUXoCWgoJosng5ccKwPGLL77QycAz8nxFsRK1uC7OZ/wmshtrzG7jSQDcIsV8olgv+rByyZIlWtQTCyOkLhBwKPnee+8J/jAjpYDiQYcFLzIccsghoUNktVOITA77I8ZBcqYCxohxYUGLDBBVxKE0FkUEECM3Qe0adDYssli8nIIhgDgcNsE8g+Dg4NwpXHrppU7RCcf17t1bl4mUBpo2bZo+aFfnBKH5cao82TE61eUUh3ciFnaR+ZcuXaqFEpAfHytOAR84EDIYOnSoU3LOxlEKKGenNnMDg/QLZP5x4esKf+wjR46Ul19+WROCCy64QEvyKJ6rq04oHqxjPsXe0fFOX3fqoNSxTKYiFVtEIA5rlKQgAgl59f3794eaBBZugtklYdGB/oRTMMRkzZo1IYkqQwDq16/vVETHqYPRmGmJJKhDdy3eCYkcLIzqPEAXt0v/FFRfsmMsqE57GqSv3AaYLkHAe2akytyWzfV83AHk+gynYXwQzzMijZHV4asK4oeK/6tF9vAbec2WOzK/0+94f5Ruv/Sc6k5HHNgtWHSxA3r00Uflk08+0WKeWBQHDhwYYgG5aQuii2ArIWDnAKycLqSBFYMLrB8EiNciVKlSRd+d/qtZs6ZTdMJxiq8v6nBalzNsIBAliF1C7LRHjx4x60xljDErjUgwO8+IaMef2AEguP0gcawkRyNJAHJ0YtM1rFNOOUXwtW2UvAqqF6YPDGsiETX+TCzwhi3j1F/Il7sN2NnA5AXMW+DcQR18akN4+I0vSxCHRPoPLM0i/a9//Uuws4h3Kakl3V2w1xBWrVql707/QQ4+XSGSDYTzB+iFgPdfENFOZYzp6ru9HrNjgo4IQzgCJADhePBXBAJgv2AxhdJRrF2AvYhh27hlh9jLpuPZKGTFMiVg/zp10x4OuRGwGH722Wfa9hGUtQwLCgpvZkHGTslNMAu64ZM7lcFCDpYPlKhMMIpeYD1hHE7BfO06pSUahx1AuXLltF0gsIKM7R8of8ULyY4xXr3JpCs9DV0MWG7cuNGxCiiYQblMidNqtqZjphyMJAHIwUlN55AuvvhiXR0WOqUMVSARwIIFDUuEWFq4OjGD/xn2CP7QDcvE3hwOqN0QMpTBIgv+NwJMHjgFuxll+3kA8kLzGSGyPYONEtsUpUil89j/A/HEOQoOOkFsDGGBgTRow2L3gfOWyIBySoQyMjrp3yCmZ555pi7/9ttv648AsF6w04sXkh0j6o2FW7w2Y6Ur0dEQ+wc7OqcA1tY333yj2W2J7Oic6vJTHAmAn2arEPqKP3aYeEAAnx8LIQy+wSwCAnYHkAp68sknNfsHvyFWly5pFN1IAv9h0TTsieuuuy7sS1nJ18vll1/uujZ85Rv2wejRo6O+DGG10l5fpBVU8NERYHrAviMCSwk7K4gcYqE3PH7kBX4wvjdlyhT8FCVzL0rpTT9jd2WkVO655x5RWrs6Hv+hnFLY02ypUGQaHpQJcF0L+gRWFd4Fs0AXVH2yY0SdBjeI1aZDxBe7GCNOizMcmJuwB2D97LPP6iilfGdPyv1n9WIyEIECEVCLi3XXXXdpRRr1FxG6q69ty2iemnglvmipr++w+mIp56jFWtcFjVGnUK1aNZ2uxDCjktViFOqHslQalq4W/lAaNHWhsWrMBqBNdYCp092YgoDmsRkbNE6vuOIKC/VDS1Z9KVowA6HEWHUeJYcf1g+7/wTgZNdaBiZGgUrZCdLazyhvtFLRJvKrXUVYnfiBPiAdSnDAGxrDRkHK9CUVRTB7g9BuVnaaQhgoMVB7sn4247ArgiEh2TFC+QzYYoy4AzuYv0Aw41TnJ/p35H+x3jV1gK2xQp3QMocinTJgaEGxzrSlzrkiq8v53/gyYSACrhCARqtS2gr9weCPCZf6UrYUf9pSX6UW/tAiQ6w/ykwRAGgu33///SFTDOgjFhGYGADhMAuoGwKAsUA7VEnjhBZB1IdFG0RRGSLTmr6IQx78NkF92VvqUDxktkL5TTBJ+q54+ZY6ZNcLOcqbSx0SW+pL1VKso7D85odiTWnNbDvxhaYyTFPAHg7qSRcBQJtqN6frhNkFfAxEhlgEAPmSHePTTz9tmQ8AjEexoHSzyRIAFMZ7gbk0JiEM3vj93HPPORJb3WgO/1cEY1NAMBAB1whAEgQsIIgzqj9SrfxlDkVdV5KFjGCLQF4f5xft2rULHdwm0zQOlXHACnYNZNANa8hNXTt37tTloIEKHn5kgHglLIjiPABy/A0aNHDFZsG4oI0NFhFYX25YM5FtZ+t3smMECwgsvVi6Isn2H+dD0FVQhFJbdTVstmTr82s5EgC/zhz7TQSIABFIEQEeAqcIIIsTASJABPyKAAmAX2eO/SYCRIAIpIgACUCKALI4ESACRMCvCJAA+HXm2G8iQASIQIoIkACkCCCLEwEiQAT8igAJgF9njv0mAkSACKSIAAlAigCyOBEgAkTArwiQAPh15thvIkAEiECKCJAApAggixMBIkAE/IoACYBfZ479JgJEgAikiAAJQIoAsjgRIAJEwK8IkAD4debYbyJABIhAigiQAKQIIIsTASJABPyKAAmAX2eO/SYCRIAIpIgACUCKALI4ESACRMCvCJAA+HXm2G8iQASIQIoIkACkCCCLEwEiQAT8igAJgF9njv0mAkSACKSIAAlAigCyOBEgAkTArwiQAPh15thvIkAEiECKCJAApAggixMBIkAE/IoACYBfZ479JgJEgAikiMD/A+M4WesvNU0t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l-GR"/>
          </a:p>
        </p:txBody>
      </p:sp>
      <p:sp>
        <p:nvSpPr>
          <p:cNvPr id="202756" name="AutoShape 4" descr="data:image/png;base64,iVBORw0KGgoAAAANSUhEUgAAAYAAAAGACAYAAACkx7W/AAAD8GlDQ1BJQ0MgUHJvZmlsZQAAOI2NVd1v21QUP4lvXKQWP6Cxjg4Vi69VU1u5GxqtxgZJk6XpQhq5zdgqpMl1bhpT1za2021Vn/YCbwz4A4CyBx6QeEIaDMT2su0BtElTQRXVJKQ9dNpAaJP2gqpwrq9Tu13GuJGvfznndz7v0TVAx1ea45hJGWDe8l01n5GPn5iWO1YhCc9BJ/RAp6Z7TrpcLgIuxoVH1sNfIcHeNwfa6/9zdVappwMknkJsVz19HvFpgJSpO64PIN5G+fAp30Hc8TziHS4miFhheJbjLMMzHB8POFPqKGKWi6TXtSriJcT9MzH5bAzzHIK1I08t6hq6zHpRdu2aYdJYuk9Q/881bzZa8Xrx6fLmJo/iu4/VXnfH1BB/rmu5ScQvI77m+BkmfxXxvcZcJY14L0DymZp7pML5yTcW61PvIN6JuGr4halQvmjNlCa4bXJ5zj6qhpxrujeKPYMXEd+q00KR5yNAlWZzrF+Ie+uNsdC/MO4tTOZafhbroyXuR3Df08bLiHsQf+ja6gTPWVimZl7l/oUrjl8OcxDWLbNU5D6JRL2gxkDu16fGuC054OMhclsyXTOOFEL+kmMGs4i5kfNuQ62EnBuam8tzP+Q+tSqhz9SuqpZlvR1EfBiOJTSgYMMM7jpYsAEyqJCHDL4dcFFTAwNMlFDUUpQYiadhDmXteeWAw3HEmA2s15k1RmnP4RHuhBybdBOF7MfnICmSQ2SYjIBM3iRvkcMki9IRcnDTthyLz2Ld2fTzPjTQK+Mdg8y5nkZfFO+se9LQr3/09xZr+5GcaSufeAfAww60mAPx+q8u/bAr8rFCLrx7s+vqEkw8qb+p26n11Aruq6m1iJH6PbWGv1VIY25mkNE8PkaQhxfLIF7DZXx80HD/A3l2jLclYs061xNpWCfoB6WHJTjbH0mV35Q/lRXlC+W8cndbl9t2SfhU+Fb4UfhO+F74GWThknBZ+Em4InwjXIyd1ePnY/Psg3pb1TJNu15TMKWMtFt6ScpKL0ivSMXIn9QtDUlj0h7U7N48t3i8eC0GnMC91dX2sTivgloDTgUVeEGHLTizbf5Da9JLhkhh29QOs1luMcScmBXTIIt7xRFxSBxnuJWfuAd1I7jntkyd/pgKaIwVr3MgmDo2q8x6IdB5QH162mcX7ajtnHGN2bov71OU1+U0fqqoXLD0wX5ZM005UHmySz3qLtDqILDvIL+iH6jB9y2x83ok898GOPQX3lk3Itl0A+BrD6D7tUjWh3fis58BXDigN9yF8M5PJH4B8Gr79/F/XRm8m241mw/wvur4BGDj42bzn+Vmc+NL9L8GcMn8F1kAcXgSteGGAABAAElEQVR4Ae1dB7gURda95JwzkkSiBMWA6CIIGFAxg5hBTJjwV1fEBAZUxJwWVMSAEVTUNazEBRUUQQUFQQRBgpJz5r3+6xRbY89Mz5ue+LqnT/E13VO5TvWr23XrhiKWCsJABIgAESACgUOgaOBGzAETASJABIiARoAEgC8CESACRCCgCJAABHTiOWwiQASIAAkA3wEiQASIQEARIAEI6MRz2P5AIFkZjb1790peXl7MQSZbb8wKPZqQn58ft2dusACWwDTXAglArs1ojo/nnHPOkSJFisS8du3aFROBKlWqyCOPPBIz3Z7Qrl073cbs2bPt0Vl53rdvnzz55JPSoUMHKV++vHTu3Fm+/fZb123//vvvUrduXfnPf/4TVea1116TE044QcqWLSvt27eX//73v1F5IiOuuuoqadGiRdS1Y8cOnfW4446TZs2aOV7PPPNMZHWOv6dNmyZFixaV6dOnO6Yj0k0e5EO//vnPf2oMihcvLg0bNpSHHnpI9u/fj2Qdtm/fLrfffrs0bdpUqlatKueee65s2LDBJIfdQUTOPPNMufrqq8Pi8eP999+PwgVYId4PobgfOsk+EgE7AvXq1ZOHH37YHhV6LlmyZOg58uGCCy6Q1q1bR0ZH/f75559l7ty50rZtWxk1apQcddRRUXkyGfHiiy/Kfffdpxetww8/XLCIduvWTUCMsLgUFLD4Y7FyWsywuGIRe/zxx+Wpp56SF154QU499VRNXDDWWAGE5NBDD5VjjjkmLEuJEiX077PPPluwoNrDjBkzZMqUKdKkSRN7tOMzyl5++eVS0Je4mzym8uuuu07+/e9/ayLQtWtX/TxkyBDBx8EDDzygs915553y2WefyciRIwXvzIABA+TEE0+U77//XhN+U9eePXvk//7v/3TePn36mOjQHePcuXOn9O3bNxSHh4MPPjjst2d/KNAZiIBvEFCLjaUW8Yz297bbbrOOOOII6/nnn7cqVqxoqS/KjLZnr1wtJlbt2rWtgQMHhqK3bNlilStXznrwwQdDcU4P//rXv3S+5s2bQ7fH+uSTT8KytWzZ0rr44ovD4oBlv379wuLsPxQh0XV9+umn9ugCn7du3WrVr1/fAo5uQv/+/a1WrVrpdtRXvmMRN3lQcPPmzZbaSUS1fd5551k1a9bUdc+bN0/n+fDDD0NtLViwQLeviF0oThFcSxE+q3LlyrqsIgChNPOgCLOlFn/z03d3soA8S5rZsWQR+OqrrwRsiQkTJgh2C2ChbNy4UbM+Xn311QKrxXb/zTfflNNOO03UoqHZCWPHjg0rM3PmTL0r+O677+TYY4+V6tWrS+/evfXXo8kYqw8mPda9TJky8tNPP8ndd98dyrJp0ybBl6j54g4lRDwoAiE33nij/lqNSJKVK1fKL7/8ImCh2cNZZ50Vlh+sJ+x4DCsNfUEASwzBDU8drJVixYrJ/fffr8vgP9SDevFlbg+TJk2Sd999V55++ml7dNizmzymAHj1I0aMkGuvvdZE6Tu+yLdt26Z3GRMnTtRf/dj9mKCIo2ZhKUJnovTu76CDDpIffvhBGjduHIq3PyhikhA29rJeeCYB8MIssA9pRUB9McusWbM0u6NTp06axws+L9g6a9asKbAtLDarV68WsItq1aolXbp00QuBvZD6wpU5c+ZIjx499MIPfi9YFFhMDeslVh/s9cR6BkGpUKGC4CwAbBssZjVq1JBevXrFKqLjsVCBNebEBlu8eLHOgwXNHvB73bp1oYUd/QaxUJ+yOhswU7sPvaiCnaO+huX888/XZez1mGcQR7BVhg0bJqVLlzbR+gAV9ZpzAyQAR7X70CwpnFk4BTd57OUwz2Bz2VkwIFpvv/22ZmHh/Oi3337TeEbihD7Y3w8QMHxENGrUyN5E6Pmvv/7SOCxcuFDAasJ41c5Rvvzyy1Aerz+QAHh9hti/KATUdl0qVaoUdWEBNAFfglgI3nrrLRk/fryJjnt//fXXNe9fsSR0XsUyka+//lrwRx4ZwDcGfxg7DBABLNhY+ExItg+mPL7GUffnn38uQ4cOjbkQmfwgErECvn4RqlWrFpYFB+PopyFc9957r2BhwyExAr5wsWgvWbJEn0vgsBRf8SeddJKjlJFim4litehDVXtDRx55pK4XhNWEm2++WfDlDf5/rOAmT6yyJv6OO+6QP//8MyQAAKICQhEZgIWdABSEJ8qCOCLg/cAOcPDgwZoggBgANz8EHgL7YZbYxzAE8IWMg77IoHjnYVFYPBMJ+IoHscAfsglY8PAFjsPgxx57zETr+4UXXhj6ja+/7t27a3ZBKFI9JNoHe1nUDzbFmDFjdB+wM7Gzhux54z1DGgYBX8BOIZaIIw43sdhjgUMAQYT00PXXX6+JHnYDJoDIAL8bbrghLrsKB7Djxo3TrCFTPvLuJk9kmcjfIJzDhw+XRx99VPcb6WClQeIoMgCbWDhE5sVvEC8c2GNnhp0RAiSmsJPA7uG9997TcV7+jwTAy7PDvjkigC9MSHXEC+D/JxLwFQ+JjnvuuSesfiwK2BmAvWLnw0fWj35FilVG5kmkP+ogVXBhAQPbQh3yyl133RVzES+o7jp16uhkdUgalg3nCwjqsDss3vzo2LGjeQzdcTaCs4Yff/xRs4NMAhY84HfllVeaKMc7dhRYKEFcIbWEa/ny5TovdnFgOUHaKV4e7CoKCuoQWhNtiP5CLNQEfChEzhPSgEUsHExZ+71Bgwa6j/Y4sA3BdjS7A3uaF59JALw4K+xTWhDAQWQiAYt8mzZtBCKC9oDDU3zRffTRR9KzZ89QEvjldjYB2Ch23jMyJtoH1IkDZCy8YHOZABFFfF2Djw6ikGgwuyOwQuwB7B5z5mCPN88Qi8SiaBfnNF/QkTx0sNuOP/54LVtvyjvd165dq89ZoJOAyx7AUjv66KP1wTB2PAXlwTlPrIAFHyw0iLpGyu+DGOLcA6wv+/wAixNOOCFWlVHxf/zxhx4H9DXsAbtB+4eCPc1rz9H7IK/1kP0hAllAYMWKFTJ16lQBywN8avsFtgt452AD2YP9sA8HjVBUgtx+KgGLEA6XIcliD5BOAV8+1mGpPa/TMxY9nGvYpVyQT4mK6gNMpzKIu+SSS7Q0lD39448/1kpVkV/g2BFE6grYy5lnEDB88dsvHL4jQOIK9bvJY+qLvGPHhMUfBCly8Ude6FRgF2LfBSxdulRLSYF/7zaMHj1aS5vZz4eww5o8eXLWdUfc9jkqn+8EV9nhQCPgRg8A8u/qRbfUoh6GFeS51SFtWJz5oTRFLcUDjipj0hXPW8uOq0XLgqw46leigRZkxZWIqaVYIpY6WLTUYakuEqsPpr6C7urcwFKsBEvtOKxVq1ZZ6mDWUl+qlmJNFVQslIZxo3+RegCKqFjq69RSrBpL7TQsjBm/TZ9RgfrithRf39q9e7euTymN6boUy81SX+56vEp71lKLv6WIXqjN9evX63xqUQzF2R9+/fVXXa8isvbo0LORw4+lB4CMbvKoHZKlCKWlRE4txZ+PuhQ7T7eppLu0PsmiRYsslFELv6V2XWFjCnVOPaivfCtSDwBlldiupc5ILEX8LHWAbCmCaZUqVcqaP3++vbhnnyHuxUAEfINApggAlKQU+yImDsoUQ2ghNATglltu0QsoFlsoDKkvv1D5VAiAYn1Y6kBZt4e6saAo3r9lFq9QIzEeYhEAZQrBQp8Ve0LXjTFjwbcHpKNNdSCuo7HIDxo0yFLsHh2vDpOtM844QxM9ezklCaPTlRioPTr0jHjUG4tAuFnc3eRR+gS6HbTldIHwIWDRV7oiOg/GhEUc9ccKTgQAeTHP6iwg1JZilVlKOzhWNZ6LL4IeKaAYiAARcInAF198oSV+cHgJ1or6+pVI+XqXVRWYDcpr4FVDCSmdPGX1dS/gw+MQ023AQfiyZcu0Yp0REXVb1sv5MHeQCHISC3XbbyyhOJvBmQgOgf0UeAjsp9liXz2HgPo6z8jij4FiUUplYYoFFg4pE1n8UQ8WNxh8y7WAA/BUA8RHkzmYT7XddJTnIXA6UGQdRIAIEAEfIkAWkA8njV0uXASgMAb2D2TV08maKdxRsfUgIkACEMRZ55iJABEgAgoBsoD4GhABIkAEAooACUBAJ57DJgJEgAiQAPAdIAJEgAgEFAESgIBOPIdNBIgAESAB4DtABIgAEQgoAiQAAZ14DpsIEAEiQALAd4AIEAEiEFAESAACOvEcNhEgAkSABIDvABEgAkQgoAiQAAR04jlsIkAEiAAJAN8BIkAEiEBAESABCOjEc9hEgAgQARIAvgNEgAgQgYAiQAIQ0InnsIkAESACJAB8B4gAESACAUWABCCgE89hEwEiQARIAPgOEAEiQAQCigAJQEAnnsMmAkSACJAA8B0gAkSACAQUARKAgE48h00EiAARIAHgO0AEiAARCCgCJAABnXgOmwgQASJAAsB3gAgQASIQUARIAAI68Rw2ESACRIAEgO8AESACRCCgCJAABHTiOWwiQASIAAkA3wEiQASIQEARIAEI6MRz2ESACBABEgC+A0SACBCBgCJAAhDQieewiQARIAIkAHwHiAARIAIBRYAEIKATz2ETASJABEgA+A4QASJABAKKAAlAQCeewyYCRIAIkADwHSACRIAIBBQBEoCATjyHTQSIABEgAeA7QASIABEIKAIkAAGdeA6bCBABIkACwHeACBABIhBQBEgAAjrxHDYRIAJEgASA7wARIAJEIKAIkAAEdOI5bCJABIgACQDfASJABIhAQBEgAQjoxHPYRIAIEAESAL4DRIAIEIGAIkACENCJ57CJABEgAiQAfAeIABEgAgFFgAQgoBPPYRMBIkAESAD4DhABIkAEAooACUBAJ57DJgJEgAgUJwTpQSAvL0/+/PNP2bFjh+zevVvKlSsnFStWlKpVq0rx4oQ5PSizFiJABNKJAFemFNDcvn27vPHGGzJ69GiZN2+e7NmzJ6q20qVLS7t27aRbt25y/fXXS+3ataPyMIIIEAEiUBgIFLFUKIyG/d7m+++/L/369ZOtW7dGDaVYsWKCHUFkKFWqlDz11FPSv3//yCT+JgJEgAhkHQESgCQgnzBhgpxxxhmyb98+OeGEE+Siiy6S9u3ba3YPWD5ly5aVXbt2ycaNG/U1Z84ceeutt2Ty5MmSn58vr7zyivTt2zeJllmECBABIpA+BEgAksDy8MMP1yyfUaNG6V2A2yreffddTSxq1aoly5cvlxIlSrgtynxEgAgQgbQjQAKQIKTbtm2TypUrS5cuXWTSpEkJlhY599xzZfz48bJgwQJp2bJlwuUzXWDGjBmCMR588MHSrFmzTDfH+l0g8NVXX2nhgkMOOUSaNGniogSzZBoBa9p0sZSwR5FmTaWI+lvxa6AYaIIzt2jRIs3Gadu2bYIlD2Rv3bq1fli3bl1S5TNd6IILLpDu3bvLI488kummWL9LBM4++2w9J08//bTLEsyWaQTyTj1T8rura+RLmW4qo/WTACQIb4MGDXSJb7/9NsGSB7JPnz5dP7Rq1Sqp8ixEBIgAEUgXAiQACSJZs2ZNfeALVskdd9yhZf7dVAGpoLvuukumTZsmWPyrVavmphjzEAEiQAQyhgD1AJKAFltxyPUPGzZMRowYIb169dJEoXr16nphxxkB+OhGCuj7778XHACvWbNGypQpo3UHkmg2o0WeffZZWbZsmVAqOKMwZ6VyKCQOGTJETj/9dDnrrLOy0iYb8ScCJABJzFuHDh1k6tSpWpTzl19+EUgD4YoXOnbsKA888IBAishL4a+//pIBAwboLnFn4qWZSa4vzz33nLz00kvy8ccfkwAkB2FgSpEAJDnVkPufP3++fPrppzJx4kTBmcCqVau0YtjOnTsFu4G6devqC+cGffr00buEJJvLaDHoLJjAHYBBwr93M5/m7t+RsOeZRoAEIAWEixQpIj169NBXCtWwqAcRwJkNWHaxQoUKFQQXAxHwMwIkAH6evTT1vUaNGlK+fHmBbaP69evrs4vGjRunqXZ/VnPf/Q/JA/cPlvIVazgOYPvWdVocGB8BmQ7QydiwYYPWzXDTFvIjmLubMswTTARIANIw7/v373dt8dPI/2PR9UrA4v/jjz/qRaZp06Yye/Zs6dq1q1e6Vyj9WLToVzmo1SCpUu80x/Z//qKTPjDPBgH4/PPPZe7cuVr50LEzEZE33HCDHHrooZKsrkpEdfyZwwhQDDTJyQWf/5ZbbtGamTDyBq3Za665RswC71Tt3r17BWKkuLwWoGWKc40qVarISSedJDBox+ANBHCeBKmzokXd/bmCKCG/lz4yvIEkexGJAHcAkYi4+A0Rz2OOOUYgAWTC4sWLBRfMPLzwwgtyzjnnmCTeiQARIAKeRMDdJ4Unu154nYKMNRZ/2GWBWWg8jxs3To488ki9AzjvvPNciYUW3gjYMhEgAkRAhAQgwbcA5pxHjhypvX1BqxfG3Vq0aCE9e/aU7777Tm677TbNG7766qu18leC1TM7ESACRCBrCJAAJAj1H3/8oW39Q8MScv72AN7r8OHD5eGHH9ZEALL/xvaPPV+yz5DQgUexgi5oIR9xxBEJNwFN4FtvvdW1aYuEG2CBrCEATWB8gHz00UdZa5MN+RMBngEkOG/r16/XJQpy7Tho0CAtQw7vX7DkOHPmTGnevHmCLUVnh2OZeIpab7/9tpbiiS4dO8auCQwtZ5i2YPAvAtQE9u/cZbvnJAAJIm5kq6EFXFB4/PHHZcWKFfqMADZZYDwOX+epBDfSQ5UqVZKSJUsm1IxdYxRO7VeuXCn16tVLqA5mzhwCEDOGUtpBBx3kqhEzn+buqhAzBRIBsoASnHbYyoFpB8hmT5kyJWZpiOzBYfyxxx4rS5YskZNPPlkThJgFPJLwr3/9SyuDvfjiix7pEbsBdiMIMt4nBiKQTgRIAJJAEwbdwIo55ZRT5LrrrpN33nnHsZbSpUtrg1xQyoEiD0RHvRiMJjD6BleVCLNmzdJ3/lf4CBjfE+Yer0dml2ru8fIzPbgIkAAkMfeXXnqpPjCFvRiYg7777rtj1gIlnv/+979y3HHHaU3bmBkLMcFoAmOBgVIbQryzhkLsLpuOgwA0geGuFEYKGYhAQQiQABSETow0SPs89thj2iT0jTfeGNdsAr6w4dcVbJWqVavGqLVwo40mcOH2gq2nAwFqAqcDxWDUwUPgFOa5c+fOgstNwB/lVVddJdg9LFy40E0R5iECRIAIZBQB7gAyCm905TgX8JpDmOheMoYIEIEgIEACEIRZ5hiJABEgAg4IkAA4gBLEKKMJzMNf/88+NYH9P4fZGgHPALKFtIfbsWsC0yewhyfKZdeoCewSKGYTEoAEXwJI80CzN9WwZcuWVKtIW3m7xih3AGmDtdAqMvNp7oXWETbseQRIABKcIqjj4yB37dq1CZZkdiJABIiAtxAgAUhwPqBdCbPPMPL2ww8/CHznfvDBB65dQibYXFayG01g+gTOCtwJN4J3jj6BE4aNBVwgQALgAqTILLAFBFbQ8ccfL99//702BQET0H4NRhMYi4zffALj8DpWgAkOuEb0e6BPYL/PoHf7TwKQ5NyULVtWRo8eLUcddZT2AXDhhRf62gk3NIFxIcAnsB8CfC/cfvvtUvuQ8xy7+9eSAdoAn98tmxqfwI6DdIg0msAOSYwiAmEIkACEwZHYj8MOO0xg+3/o0KH6Gjt2bGIVMHdKCIBlVfOQy6V6k8sd69m5YYbAXhMDESACzgiQADjj4joWhuDAo4X5Z7iLxJ2BCBABIuAHBEgAUpwlWM/s169firWwOBEgAkQg+wjwczX7mHuyRaMJvHv3bk/2j51yjwA1gd1jFfScJABBfwPU+I0m8BNPPCH//ve/iYjPETCawNdcc43PR8LuZxoBEoBMI+yD+u0ao8YnsA+6HZguwifwqlWrXI/XzKe5uy7IjIFDgAQgcFNe8IDpE7hgfAojlT6BCwP1YLRJAhCMeS5wlEYTGJnoE7hAqAol0fgCNvd4nTC+gM09Xn6mBxcBSgEFd+5DI7drAvfs2VPH0yhcCB7fPcAnMLSg27Zt67u+s8PZRYAEILt4e7Y1uyawZzvJjrlCgJrArmBiJoUACQBfA43Anj17tNYslNkQcPC4c+dO/QzlNlhAZSACRCC3EOAZQG7NZ1KjWbx4sV7gK1WuGpI2GTPmDcFvXGXKlJEff/wxqbpZiAgQAe8iwB2Ad+cmaz37/fffpXaDDlK95XBZNK2n7Nu9VirV7S71Wg/Sfdi4eKgsWLAgI87sly1bJmPGjIk5VpjdbtOmTcx0JhABIpA8Ar4hAOPGjZPjjjtO4JCFIf0I7Nj2l+xb+Jxk+/C3w7HHy/a91aVclegDy727/pTBgwdnvU/pRze7NUITeMiQIdpzHURIGYhALAR8QwCefPJJueCCC+TEE0+Uvn37aocsYE0EKUBcc9++fQUOee/evdKwYcMC80Qmbty4UbZtWiairmIlKkYmZ/R3rdr1pGzJixUBOCyqnb07V0up/EVR8emIWLlypdSvX19KlynvWN2evfulbov/c0zzeqTRBP7444+FBMDrs1W4/fMNAYCjkpkzZ8qECRP0ValSJendu7f06dNH7wwKF8bstL5kyZK4X8NvvPGGuJUXN70G0fg7WH8/5vDTb7/9JjUPaifVmj/oOMrl313nGO+HSKMBbO5+6DP7WDgI+OYQ+LXXXpNff/1V7rnnHmnUqJHAqfqLL74o//jHP6R58+by0EMPaecfhQNjdlqtWLGigPAVdMFRTfHivqHr2QEuRitFihRVO57yjpcUKRKjFKOJQO4g4BsCAMixC7j//vtl6dKlMm3aNLniiisEiyIIw1133aUJA7xZvfnmm8KvH/cvKQgKFkOE4qVq6nvJMnX1nf8VPgJGo9fc4/XI5DP3ePmZHlwEfPmpCEWXTp066Qv8zo8++kjgjQvsoUmTJukLhOH888/XRKJDhw7BnWEXI8dZSrXabaVig/5Sqlx92bVloZSrdoSLksySDQToEzgbKAezDV/tAJymCApKOAt4//33Zd68eXLGGWfobFu3bpVRo0bJscceq1XiwRtniI1A8RKlpWzlQxU7pIKUr3602hEUi52ZKVlFwPgEduttzmgCQ2iAgQgUhIDvCcDq1avl8ccfF3zlw5yBsWePl//iiy+WunXryk8//SSXXnqp9twVfuBZEDRMIwJEgAjkNgK+ZAFt27ZNPvjgA8FX/ZQpU7QvXkwTDj9PPfVUufzyy6VHjx5SokQJbd4AuwPEvfLKK9KsWTPtyD23p5WjIwJEgAjER8A3BAC2ab744gu96IPnbz/kbdWqldYNwFd+rVq1wkZdrFgxfRawcOFCrRwDfuqgQQc0XMMy8gcRIAJEIGAI+IYAdO/eXSZPnhyansqVK8uFF16ov+yPPvroUHysB3z5I9DnrTNCRhO4VtOrpGixUs6ZGOsLBKgJ7Itp8kQnfUMAYJkSh2DQBAY7BzZiErFQCYLxz3/+U7p06eIJ4L3UCbsmcNnKraRSbWLkpflJtC/UBE4UseDm9w0BuOmmm7TGL9T3kwnYQeBiiEbAfjCen7dLG4MrUfqAPkB0bsZkGwGwP9esWePaDpZhj5p7tvvL9vyDgG+kgCDqaRZ/WK/cvn17GMrQDMYh7/r168Pi+SMxBDb8MV5bBN244uPECjJ3xhCgT+CMQRv4in1DADBTEPns2rWrNG7cWL777ruwyVu0aJEW86xdu7bcd999cW3mhBUO+A+7JvC+3Ws0Gru2/BJwVLwzfGPbydzj9cxoAJt7vPxMDy4CviEA+LJv3769TJ06Vc8WdgH2kJeXp3cIuN97771y7bXX2pP5XAACRhO48TEj1TlLSZ3TkmAYhSsAFt8mwScwNOInTpzo2zGw49lBwDcEYNiwYdpbFdhAr7/+uhb7tEMEjd8//vhD4DegQoUK2lCc2y8mez1BfTaawEEdfy6Nm5rAuTSbmR2LbwgAlLkQYBUU8v6x1OJ79uwpQ4cO1Sygt99+O7PosXYiQASIgI8R8AUBgJQKvu7r1KkjnTt3jgu3sQf0yy/kY8cFixmIABEILAK+IAD2r337c6xZM2KNJUse4GfHysd4IkAEiECQEfAFAYCNH0g0QMPx+++/jztfMBmB0LZttJ/ZuIWTzIDDZ7gZhDTS3LlzBR6n1q5dK5Dh9kOAJvCfheAT2A/Y+K2P+Du5+uqrtZl0v/Wd/c0uAr4gAIAEZh/MHa4RYwU4irnjjjt0MrSGMxmgizBy5EgtnVSuXDkthdSiRQs5/PDDtfMa2CXCgTSc2cOT2V9//ZXJ7iRdt9EE3rB8rFj5e5KuhwW9gYDRBL7mmmu80SH2wrMI+EoT2LiFxCLbq1cv/YUPqaA9e/bor28s/rAOinDVVVdl1OwDDqX79esn8DsQGWCADjsCBNgegi9jXI8++qg89dRT0r9//8gihfrbsMwOdILin4U6GWlo3GgAm3saqmQVOYqAbwgAnGJ88skn2rIn2CyQ8HGS8oEI3EUXXSRPPPFExqYMnsfQxr59+zSRwTN0FKpWraov+OXFHx++rHHNmTNH3nrrLW3MDvoJsGHUt2/fjPWPFRMBIkAE3CDgGwKAwYCnD/46fAH88MMP+vrxxx+V96oi0qRJE812wQKbaReQAwcO1Is/PI5hF+AUoFx10EEH6atNmzZ6wX/33Xc14bjzzju1sxr4K/BCMJrAlpWvfQLn7dsm9AnshZk50Aecf23YsEGfg7npldEANnc3ZZgnmAj4igBgikqVKqXPA8yZQLanDc5o4GEMJiliLf6x+gR7RiAC48eP14fELVu2jJU1q/FGE5g+gbMKu+vG6BPYNVTMmCACvjkETnBcGcsO9lN+fn7SEkatW7fWfVu3bl3G+phMxUYTmD6Bk0Evs2XoEziz+Aa5dt/tACBJ89lnn2neOnjwBYXjjz9eOnbsWFCWhNMaNGigyyRrZmL69Om6PLyYMRABIkAEChMBXxEAOHR55plnNP/dDWhDhgxJOwGoWbOmPvCdMWOGFjdFG24c00AqaPDgwQJJJSz+1apVczME5iECRIAIZAwB3xAAGIB7/PHHNRA49K1bt64+YIXIZaxg/AfESk82/umnn5Zu3boJDNSNGDFCi6RCCghbdSzs8D6GswIjBQTlNfD+4dQD/HY4s2cgAkSACBQ2Ar4hAC+88ILGqlOnTloKqDC/oCFlBLPUEOWEvSFIA+GKF8COeuCBB7SiWLy82U7PRZ/Aefv3yiOPDBdIOUWG5cuX6bOcyPhc+E2fwLkwi9kZgy8IAA5dIf6J8PLLL3uCfYIv/vnz58unn36q7a7jTGDVqlVaMQz+i7EbwC4FF84N+vTpo1lH2ZnWxFoxmsCyaZnkkk/gnTu3yXtfbJciRfdGAbJbmb7Yv3tnVHwuRBhN4I8//ljgTYyBCMRCwDcEwLIsqVKlipb3jzWYbMeDFdWjRw99ZaNtmJWId/CNswZ4TEsk2DWBc8kncJGixaVKvR5Kp6F2FBzrlo2V7WtWR8V7MYI+gb04K7nRJ1+IgcIY3NFHHy2bN2+O8gXs5WnAOQBcV86aNUtrBqfaVygDwfdxQdfzzz8vcI6TbKBP4GSRy1w5+gTOHLZBr9kXBACTdPbZZ2snL5AC8kqAFvKTTz6pfRBjoccuxYQHH3xQ+y8Aq+iYY47RRuEuu+wyvXibPIneYd4ainAFXdAudmMy29620QRGHH0C25HxxrMROTb3eL0yGsDmHi8/04OLgC9YQJie//u//9M8d4hdQokKBtUaNmzoSgQz3dOLhR4WR2HcDecTCPBDDO1k2PyBqYq7775bx0PqBws2di9jxowRiI+CcJQvX16ne+E/uybwirmDBWbs6BPYCzOTXB/gE/jQQw9NWlkxuVZZyo8I+GYHcOutt2qvYOBxw6ImLILC6Bq+XiF26XRBTDMT4ZVXXlHSJY/oqk855RQ5/fTTBeKoME732GOPCczw1qtXTyusgQ20adMmmTdvnj4EhilrQxwy0bdk6zSawMmWZznvIICzKYgp16hRwzudYk88iYBvdgDGpLIdRXyJO5ljNnlgJjoTwfgbgE2fM888UzcBl5UnnXSS3HbbbZoYYLt+5JFHhpqHQThoMOPLDD4EoNNQkA5DqCAfiAARIAIZQsA3BABf3BBXTCRgl5DusHr1au3pC9q8ZvFHGxD1hA8CEAA4gLEv/qYP0F0499xzNQHATqBZs2YmiXciQASIQNYR8A0BgF0fLwTI+iNAIS0yYOFHMPaCItPxG6YkEKCsQwKgoeB/RIAIFBICvjkDcMIHB7DLly8P7QyMFy6nvOmKMzL2H374YZS/33HjxulmFixYELO5r7/+WqfBf4GXAn0Ce2k2UusLfQKnhl+QSvuOAEDLFkbVwEvHIXCjRo0EdoIQbr/9dunZs6e215+pSQQbB6wl/JHhYBosIXj/Qh9woU9wVmOIgb0fsOsOa6A4nIOzGK8EowlMn8BemZHU+mE0gekTODUcg1DaNywgTAa+ni+44ALt/9dpcsBXx5c5XDZ+9NFHGfMJDF2Ek08+WVsmhTE4iFHiMBpy+l999ZVcccUV2vMXXEFCQgg7k8mTJ8vw4cO1Ju9DDz3k1P1Ci7NrAkMAlMHfCBhfwObu79Gw95lEwDc7AIhSmsX/sMMOE2i83nTTTWHYQFkM8vUQvURe7BYyESDtA6fw8AEM0wxY/GGmAlZCobH80ksvaf0AHFzjrKBLly4ydOhQwUIL/8EgEAxEgAgQgcJGwDcE4J577tFf/qeeeqrAvPJ1110nzZs3D8MPBtfgrhESOmvXrtWG48IypPEHpHnA/pk9e7b+6jfKaWgCmr/YgeBQGAQJOgqdO3fWZqDffPNN7cM4jV1JuSq7JnDxUgcOqekTOGVY01aB0eg193gVm3zmHi8/04OLgG9YQF9++aVeOF977bUCTR3gTAC8zwEDBmg7PJmcWmj4Ool7os1sGolLdYx2TeBS5erLri0LpVy1I1KtluXThAB9AqcJSFYThYAvdgBgs8DuftOmTV1pN5522ml6oJAQYnCHgNEEpk9gd3hlMxd9AmcT7WC15QsCAGug+Nrevn27q9mBtUwEI3PvqhAzEQEiQAQChoAvCABsm7Rt21bz3GF1M14wIpitW7eOl5XpRIAIEIHAIuALAoDZgTglAkwqL126VD87/Qffu7DSCaIBUU0GIkAEiAARcEbANwRg4MCBctRRR8nChQv1bgASP5MmTdKjguQPRC67du2qxT8hdw8poVQcozjDlbuxRhM4Py8zBvRyFznvjYyawN6bE6/2yDdSQDgHGDt2rHbEDm1ao/0LYEePHh2Gb+/evUPmmsMS+MMRAaMJnGs+gR0HG4BIowlMn8ABmOwUh+ibHQDGCbnmadOmyTvvvKNZQjCmBg9Y0MBt2bKlnHPOOTJ16lSdXq5cuRShCU5xuyaw8QkcnNF7f6TwCWyMELrprdEANnc3ZZgnmAj4Zgdgnx584eNCMAbgaFvfjlDyz/AJvOrnYVL30H9K1foHfB0kXxtLpgMB+ASGLwl4lLvkkkvSUSXrIAIaAV/tAJzmDAs/F38nZNzH2TWB6RPYPW7Zyml8AZt7vHaNBrC5x8vP9OAi4HsCENypS9/IjSZw42NGKi3rkrpi+gROH77Zrgk+gSEgMXHixGw3zfZ8hoBvWECwrbNmzZqE4IWZhlimGhKqKACZjSZwAIaa80M0PoFzfqAcYMoI+IYAQMwTfoETCffeey8JQCKAMS8RIAKBQsA3BABuFjds2OA4OTgI3rx5cyi9bt26Aquh7dq1c8zPSCJABIgAERDxDQGA6Ge8sHLlSm0JFNYT4UPY7rQ9XlmmZw4BsO6MtFZkK3l5+yOj+JsIEIEsIeAbAuAGj3r16mk7/LAGCqcrsAXEMwA3yIlAE3jfwufEstLrEQxe3Dp27CjlK9Zw7Aic9jSk5WlHbJKNhCbwkCFDtK4MREgZiEAsBHKKAGCQ0BiG1y1IQGAnQAIQa+r/jrdrAhcrUfHvhDQ8wYx3ncZnSLWmtznW9uv0cx3jGZk8AtQETh67oJXMOQKACYTDeAR8fTLER8CuCZysT+BYO4dY8fF7xRzJImA0gM092XpYLvcRyEkCMGXKFD1zFSum92u2sF8HmLyAc5x4oUmTJvGypC09Pz8/riJe9Qanpq09VkQEiED6EMg5AgCXkcOHD9cIwUF7LoXwL3Xnkb3yyisC95mJBKMJbFn5Ap/Aefu2iVufwDjcLVq0mBx60lTHJlf89KCASDAkjwA0eiEB51az1+Qz9+RbZslcR8A3BACG3uCAPVbAlzE8ge3evVtnqVOnjvYdECs/4/9GwGgCV2zQX+gT+G9cvPJEn8BemYnc64dvCABECSHm6SZA+mfkyJF0CekGrP/lsWsCl6+eWzunBGDwZFbjE9ht56gJ7BYp5vMNAYBY27p162LOWNGiRQWsDCiBUQEsJkxMIAJEgAiEEPANATjllFNCneYDESACRIAIpI4ArYGmjiFrIAJEgAj4EgHf7ACSsQbqNCPQEYBmKkM4AkYTuFbTq6RosVLhifzlKwSoCeyr6SrUzvqGACRjDdQJ2WuvvZYEIAIYuyZw2cqtpFLtLhE5+NNPCFAT2E+zVbh99Q0BOP3007VUD3YCCPD527x5c4GVUEg9/PHHH7JgwQIx2o+NGjXSvoIj4a1Vq1ZkVOB/2/ULjE/gEqVrBh4XrwAAn8CQgjvooINcdcn8DZi7q0LMFEgEfEMAbr75ZjnppJP0on733XfLgAEDtNSPfdYgJfTAAw/Is88+K507d5ZXX33VnsxnFwjQJ7ALkLKchT6Bswx4gJrzzSHwoEGDZMaMGVq+/5577ola/DFnNWrUkGeeeUauvPJKgUbw+++/H6CpTH6oRhMYNdAncPI4Zqqk8QVs7vHaMRrA5h4vP9ODi4BvCAB8nGILfPnll8edreuuu07nmTBhQty8zCBiNIHpEzg33gb6BM6NeczGKHzBAoJ5B5gV/sc//uEKE2MEbsmSJa7yM5Myo12itJStfMCKqpfwsJQdIRxSOwVj9sMpLchx1AQO8uwnNnZfEIDSpUtrls8PP/wgW7duFbPAxxrqZ599ppMOP/zwWFkY7wMEYJRu7dqVUq/+wY693bVzq9Q8JP6O0LEwI4kAEfCPS0j4+IVbyAsuuEDGjRunpYCc5m/69Oly++236yRqDzsh5J+4vP07pXjJKnLI8QckvyJ7vnTWDZFR/E0EiEACCPhiB4DxDB48WKZOnaq9fEHE86qrrtKOX+AGcseOHVoMFF/+n3zyiR4+5P0hNcRABIgAESACzgj4hgC0bNlSZs2apR29z507Vx5++GHHEYH/edlll8mTTz7pmM5IZwSMJjA9eDnj46dYagL7abYKt6++IQCACUpfX331lTz//PMyZ84c+f7772Xp0qVSokQJ7SyjVatWAnHRXHMEk+lXxK4JnG6fwJnuO+uPRoCawNGYMMYZAV8RAAyhfPnyIR4/fm/fvl2LMRYrVgw/Cy3AMxa+vMCOgnQKNJVxWF21alXtqL7QOuaiYbsmcLI+gV00wyxZQsBoAJt7lpplMz5EwHcEwI4xXA3CVV6FChX0QotFOJuEAMTnjTfekNGjR8u8efNkz5499u7pZ0gwwT9Bt27d5Prrr5fatWtH5WEEESACRKAwEPCNIpgBZ+fOnfpAGFY9y5YtKzgQfv3113UypH969uwpP/30k8mesTu0jKGYhsPm7777LmzxtxMh7AZmzpwpQ4cO1X2FpzKvBbsmMHwCI7j1Cey1seRif4xGr7nHG6PJZ+7x8jM9uAj4agfw9ddfazHQWK4hofj14YcfCjSAYTSuS5cuGZlZ1H/RRRcJ/BCjDTy3b99e70LA8gFhwvYbvHVcOK946623ZPLkyZpgYFfQt2/fjPQtmUqNJjB9AieDXubL0Cdw5jEOagu+2QFs2rQptPgfdthh+iD4pptuCpu3s88+W58RbNu2TefFbiETYeDAgXrxHzVqlEyZMkXbHmrbtq1AJBWLPwIWVewQ2rRpoxd7EA0QAbiuvPPOO3X5TPQt2TqNJnCxEhUEPoGLFCncM5Vkx5GL5YxPYLw7boLRBIZtLAYiUBAC7t6ogmrIUhoMwOHLHwphkP6BvR+Yg7aHPn36aPYPpIHWrl0rL7/8sj05Lc8gLmAxde3aVfr165dQnb179xZYdsRh8W+//ZZQWWYmAkSACKQbAd8QgC+//FLb/YeVz4K+hHAmcM0112icwJtPd1i0aJHg8Blf/MmE1q1b62IFObhPpl6WIQJEgAgkioAvCAB47TAG17RpU23yOd4gTzvtNJ1l+fLl8bImnA5dBAS3pnkjG4CpCgTsUhiIABEgAoWJgC8IQPHixaVUqVJa5t8NWFu2bNHZatZMv1cr1IkDX/gmuOOOO7TMv5s+QUT1rrvukmnTpunFv1q1am6KZS0PNIH/XPic5OdFi7JmrRNsKC0IgMV49dVXa0GItFTISnIWAV9IAeFQCywXLLpg68TT9IWxOATDbkn37D399NNarn/YsGEyYsQI6dWrlyYKOKzDwl65cmXBWYGRAsKZxbvvvqvd+uFwGLoDXgp2TWD6BPbSzCTXF2oCJ4dbEEv5ggBgYuATGAQAdn4+/fRTady4seN8YaF99NFH9XnBySef7Jgn1cgOHTpow3QQ5QRrCtJAuOKFjh07apeVXjNTbdcEpk/geLOY2XScLz355LMyX/m3NgFxECuGdvmuXTvlpRdHaGk3kx55NxrA5h6Zzt9EwCDgGwIA0cvx48fL7Nmz9W7gvPPOC7GEIJXzyCOPyBdffKEXZgwOWrfHHnusGWfa72ADzZ8/XxOjiRMn6jOBVatWaX8FED/FbqBu3br6wrkBJJRQJpUApbJ4xtqwmGPBSDbQJ3CyyKWn3OrVq+WOO++Q6of0D1W48Y/xsmfHMqlUt7vSdC8lDz74kDKG+FAonQ9EIFkEfEMAcA4wduxYLVOPg1Sj/YuBwxSDPUDcEgQh0wGsqR49eugr022h/lq1asXVH9i/f3/M3VGsPhpNYMvKD/cJXP/MWEUYn0EESpepINUanBNqYe1vB8SZixUvq/wjVA3Fx3owGsDmHisf44mAbwgApgovNA5RweYZM2aMLF68WH7//XfN7jnkkEOkRYsWMmDAADnhhBM8MbP4EoeNoJIlS2rfBal2yhxuF1TPK6+8IhCZTSTYNYFXzB0seaqwpf4x+BMB+ASGqZRkRZX9OWr2OhkEfEUAzADxhY8LAdI1CHb7OzrCA/+BBwtDcNAQXrFihQd6FLsLRhM4dg6m+AUBownsl/6yn4WHgC/EQAHPCy+8IDfffLP8/PPPYWhh4ffi4h/WSf4gAkSACHgQAd/sAF599VX55ptvNISF6e0LmsAwR+EmmANbyGVHSi3BkQ0DESACRKAwEfAFAcDBJixqIvzjH/8oTLw0ywnnDokEsKkSLZNI/cxLBIgAEUgGAV8QAEgAHX/88dryJg6BYfO/sAIO1yCNBHtDsFB6zDHHaNl+aCpHBpwBdO/eXZuveO+99yKTPfW7IJ/Au7avU2Ksl8vAQYOj+mypg+58iwfGUcAUYgR2nEOGDNG6MzA+yEAEYiHgCwKAzsOy55lnnqnNQIO1AiWsJk2aaK3bWIPLVDw0f4877jgt2w8b/zibgHZvpIIX3EMigDh06tQpU91JuV67JrCTT+DduzZIzeY3SdnK0Qbw8vP3iay6IuU+sIL0IUBN4PRhmes1+eYQGJ606tevrw984RQe5iCqVKmiL8jHO12PPfZYxuYPtv6hAPb4449r087YCcA0RCpKWBnrbJyK7ZrAsXwCFy1aWkqVbxh9la0Xp3YmZxsBowFs7tlun+35BwHfEAAof3322WeC8wB72Lx5s7b9D/v/kZf5ArfnT+czxO1uueUWmTVrljRr1kwbh+vcubPwgDedKLMuIkAEMoWAb1hA8Km7fv36hHDIlsllKNzARMWgQYMEhuLgseypp54K6Sok1OlCyGzXBIZP4Lx92+gTuBDmIVaTJcrUUXOyVc1JHVfWWo0GsLnHqpfxRMA3BAAeuLwcwOeHeCqM1sHuz5VXXinGKqmX+42+2TWBS5WrL7u2LJRy1Y7wercD079GRz4qu7ctkXJV28m6pW/EHTc1geNCxAz/Q8CTBADmDOAxCxIMkW4fvT5zJ554onYZCSkhr0v+2LG0awLDJzBDwQgUKVpSzjq7tzJDEp1v+47t8tijw+SIdodFJyYRU7xkZSlf7UjXJakJ7BqqwGf0JAF44okntMZvI+Xe0YkAwNMXJIFwEFuiRAnPTWLVqlX11z+U1z744ANXXsw8Nwh2qEAErPy98uOyluJEAfbvXi/33f+gfDR+bIF1MJEIFDYCniQA8UCB4TcoV8EMdKacvsTrg5t0iKriYshNBCrV6abW/2g5ik2rv5BiRTfm5qA5qpxCIPrtzanhcTBEgAgQASIQCwESgFjIBCyePoGzO+FgYca6Uu0JfQKnimBwypMABGeuY47UaAJvWD5Wtq2bETMfE9KDwKWXXSFFixZ1vOA9bteu3Sk1ZDSBIYjAQAQKQsCXZwAFDYhpiSNg1wSmT+DE8Uu0xKJfl0ijo55Qkj1HRRXdueUXWT7nn2HxVv5+2b93k5QoXSMsPtYPowFs7rHyMZ4IcAfAdyAMAfgEXjStp2xc8XFYPH8UHgLLf7hTzcl5snn1hMLrBFvOSQRIAHJyWhMblNEERql9u9fowrvUlyiDNxDYtWWB7sjO/93j9cpoAJt7vPxMDy4CJADBnfvQyI0mcONjRiq+dEkdT5/AIXh89wBN4EmTJmljhb7rPDucVQQ8fQbw9ttvy48//hgFiLG4Cbs7NWrE5ot269ZNcDHER8CuCRw/N3N4GQFqAnt5drzVN08TgA8//FBwxQqjRo2KlaTjYZ+HBKBAiJhIBIhAgBHwJAGoWbOm1KlTJ+VpKV++fMp1sAIiQASIQK4i4EkCAC9bDESACBABIpBZBHgInFl8fVO70QSGdiqDvxGgJrC/5y+bvffkDiCbALAtEaMJLJuWiZNPYGLkHwS2bNmiHcK/9NJL2hIt/GbbAyzslitXzh7F5wAjQAIQ4Mk3Q7drAsfyCWzy8u5tBNq0PUJWr1qpO7lh40bp1OWsUIc3b1guR7c/Vr6ZOT0Ux4dgI0ACEOz55+hzDIG8PEsq1OqmtIY/VzodZaTuEa+ERlh588+yffvo0G8+EAESAB+9A5s3b9YWJAvq8o4dO2T//v0FZYlKM5rAlpUv9AkcBU+hRyTqE9jYDCpZNnVJukIfPDuQUQRIADIKb3orh3e0ffv2FVjpnj17pGHDhgXmiUw0msAVG/QX+gSORKfwfyfqE7hSnZO1/+DSFQ4p/M6zB55GgATA09MT3rk1aw7Y6QmPDf8Ff8pffvlleKSLX3ZNYPoEdgFYFrMk4xM4ER/CWRwKm/IYAhQD9diEsDtEgAgQgWwhQAKQLaTZTmAQ2Ld7nYz/4B0pXryk4zVnzuzAYMGBehsBsoC8PT/snQ8R2LfrL6lcp7PUbX2PY++XfHWRYzwjiUC2EeAOINuIe7Q9owmcn7fHoz30V7eKSBFtWhvmtSOvTI8E3sNWzR8uW9cmfhaU6b6xfm8hwB2At+ajUHpj1wQuW7mVVKrdpVD6wUbjI7B/z0YZNmyUvDx6jGPmTZs2S4UiE2TTyk8UAfhaKtY83jEfI4kAECAB4Hsgdk1g+gT23gth9wm8Z8dyqd6wl1Rp2NOxoxtnXiFW/gFRYYu7OUeMGPk3AiQAf2PBJ4UAfAKv+nmY1D30n1K1/pnExAMIwCfw9vXfSL02d+veFFFspZJlqOTlganxfRd4BuD7KUx9AEYTGDXRJ3DqeKa7hkR9AlMTON0zkLv1cQeQu3PremR2TeAVcwdLnipJn8Cu4fNcRmoCe25KPNshEgDPTk12O2bXBM5uy2wt3QjAJzA1gdONam7WRxZQbs4rR0UEiAARiIsACUBciJiBCBABIpCbCJAA5Oa8clREgAgQgbgIkADEhSgYGYwmMH0C+3++qQns/znM1gh4CJwtpAu5HTiJsSt82bsDJ+LblD9g+gS2o+Lf582rqQns39nLbs9JALKLd6G11ujgprJq5TIpXqJUVB/277Pb/7Gi0hnhLwSoCeyv+SrM3pIAFCb6WWx7+/Yd0vyED6REqepRrf656HnZsOzdqHhGEAEikNsI8Awgt+fX1eiKFCuj8h14FeATGKFkmbr6zv8KHwH4BEZwa/6BmsCFP2d+6QF3AH6ZqQz2s2jRElK20iFSu8Wt9AmcQZyTrdruE3jbum/iVkNN4LgQMcP/ECAB4KugESharJSUrXyofqZPYG+9FPQJ7K35yKXekAWUS7PJsRABIkAEEkCABCABsJiVCBABIpBLCJAFlEuzybEQgRQQ2LNnj0ycODFmDU2aNJEWLVrETGeC/xAgAfDfnGWkx3t3b5A/Fz4ntZpeJTgPYPAvAtAEXr/sbalQ49iEXELePuhuefqpx6ROw46Og/9z+Veye/duKVWK74cjQD6MJAFI06Tl5eUJNGp37Nih/0jKlSsnFStWlKpVq0rx4t6GOW//Ttm780/ZsHysOgimT+A0vRKFVk2ymsDwJ1z30FuUJ7izHfu+btWJkp+f75jGSH8i4O2VyeOYbt++Xd544w0ZPXq0zJs3T7CFjgylS5eWdu3aSbdu3eT666+X2rVrR2Yp/N/W/lAf6BM4BIVnHuw+gd10qiBN4D17dsucOXMcq9m0eZOKr+iYxsjcRIAEIMl5ff/996Vfv36ydevWqBqKFSsm2BEgYMs8c+ZMfT366KPy1FNPSf/+/aPKeCWCPoG9MhN/9yPSJ/DfKYk97d21RlYu/lm697jUseCGtUulTovrHdMYmZsIkAAkMa8TJkyQiy66SPbt2yddunTRz+3bt9fsHrB8ypYtK7t27ZKNGzfqC19cb731lkyePFmuvfZawa6gb9++SbScmSJ/awLnh/sEplP4zACeYK3p8gmcv3+HlKnQWGof9oJjD3Z+088xnpG5iwAJQBJzO3DgQL34jxo1Su8CnKqAn92DDjpIX23atNEL/rvvvquJxZ133ikXX3yxlChRwqlozLi//vpL4plr3rx5s6PVz/z8PAFrYN/u9VH1F5EiamE4WGo0uVpWLxiu0/PydoXy5ufti1n2ALvBCuWNqhztCghLdLvIaxXQL8tS7Vp5Mcvm79+leNLOY9L9sPJj9lsU2wttx+pXft5e1fbemOmof/+eDer/Irop+38WWGrqilm3GpOV71w3xmOpftvL4jcCxotn1G9PD287XyrWOkFKlW+stLobhuXLx5gLKJuft6dAPPfv32tvis85gEARtaDQ/GMCE7lt2zapXLmy/vKfNGlSAiUPZD333HNl/PjxsmDBAmnZsmVC5Rs2VH/QatdRUMDOo3HjxlF83k6dT1Jxs6RkydJRxfcqvvCuXdukUuUasmXzer3IIF/Zcgf4wVu2bNYLVuUqB+wE2SvA67Nz5w4pV668PTr0vHsXDsV3iFNZZNq+Y6fs37vdMT0vb78qu0vVXSFUn/1h86a1+mesunfu2q0sHOVJ6TLl7MX08969e2T3ru1SsVK1qDREbFH8cBCgWHXv2LE99pjVeDHuWGW3KcN8efuc0w+MeXdY3Vs2r1N9saRkKdhssgTzFavunbvUOVT+ntDc2QeHMe/ZvVMqVKxijw49b968UROuWHWXL19Olv2+WMDiDHrYX7ayiHq/igy8RYo98pBv4eAOIMGpW7RokZaEaNu2bYIlKl7fdQAAHXVJREFUD2Rv3bq1JgDr1q1LmAAsX748qTZRaPq02PLd9kobNGggK1askEsuuUhefvllexKfCwmB6tWry4YNG+Tqq66QZ599tpB6wWZzEQFqAic4q1ggEb799tsESx7IPn36dP3QqlWrpMqzEBEgAkQgXQiQACSIZM2aNQUHvjNmzJA77rhDS/m4qQJSQXfddZdMmzZNsPhXq+bMenBTF/MQASJABNKBAFlASaD49NNPa7n+YcOGyYgRI6RXr16aKGCrjoUdZwQ4KzBSQN9//73gAHjNmjWCw2HoDngtgLWwbNkyzWv2Wt/Yn8QQgELikCFD5PTTT5ezzjorscLMHSgESACSmO4OHTrI1KlTtWTPL7/8IpAGwhUvdOzYUR544AE5/PDD42XNajqkiwYMGKDb5M4kq9BnpLHnnntOXnrpJfn4449JADKCcO5USgKQ5FyCDTR//nz59NNPtQEtnAmsWrVKK4bt3LlTsBuoW7euvnBu0KdPH71LSLK5jBaD5JAJFAozSPj3bubT3P07EvY80wiQAKSAcJEiRaRHjx76SqGarBS98sor9dlDyZIlo9pbv/5vGX1oLiNATPX555+PyptoBHYX0JZu1qxZokVTzg+ijN1Wto2XgdUHfYzmzZunPAZUYOYE5kbizcl3330nS5cu1e3u3bs3bv60dFBVAqk2vEeJijano/3Zs2frdmF/K1vhiv37BYvnjK9nyPHZajQD7VAPIAOgerHK8uXL67OKWH8kZpExfYcBu3QYsQMhARHo2rWrqTpr99dee02gd1GhgrMeQaY6snDhQlm5cqWceOKJaWkCNqawM3MzJzhfOvXUU5UeQTnBB0q2iN/ixYs14TnllFPSMuZEKnn77bfl5JNPzqpgRek9e2XF77/L7+vWyqy5cxPprrfyqheLIQAIKCN0ljoczPpIFS/aUruPrLeLBhXrzVK6E1lv+/XXX7cuvfTSrLeLBps2bWr9+uuvWW/7nXfesXr37p31dtGg0q2xfvrpp6y3rRQ6rbPPPjvr7aazQYqBeoseszdEgAgQgawhQAKQNajZEBEgAkTAWwiQAHhrPtgbIkAEiEDWECAByBrUbIgIEAEi4C0ESAC8NR/sDREgAkQgawiQAGQNajZEBIgAEfAWAiQA3poP9oYIEAEikDUESACyBjUbIgJEgAh4CwFqAntrPjLWGxitU0pCadHuTaSTsIgKmzRwj5ntAI3cQw45JGHXm6n2E2YgYA22fv36qVaVcHk4LDr44IOV57dokx8JV5ZAgS1btggu4y8jgaIpZ1WKbwJvednSejYdhomTTZs26bZNnN/uJAB+mzH2lwgQASKQJgTIAkoTkKyGCBABIuA3BEgA/DZj7C8RIAJEIE0IkACkCUhWQwSIABHwGwIkAH6bMfaXCBABIpAmBEgA0gQkqyECRIAI+A0BEgC/zdj/+rtv3z6BEw44nIfIYTrDhg0bBN6nIM7opZDuMe9XXp0gNomxRjrE8cq44V50rnI4Anej6QjpxjAdfYqsI91jNvXDUxrmmq4yDSLqnk7nAqwr8wgsW7bMuvDCCy3lHcrC9Jmrbdu21pQpU1LugPI+ZSk3irpe5VEr5frSUUG6x6wIm3XDDTdYJUqUCOFXtGhR66yzzrLQlhcC+tGrVy9LefUK9bFRo0bWrbfeaqlFPOEuphvDhDvgokC6x4wmt2/fbl1++eVWlSpVQjhirpWPbkt5qnPRq9zOQgLgo/mFdyvzIivFF+1p6+abb7aOOeaY0Ms9evTolEY0cODAUF1eIADpHrPyk2sdccQReoxYCJQrQeuSSy6xypQpo+OqVatmKXeOKWGYamF4bqtbt67uD/oFgn/GGWeEiL7yQ22pr2TXzaQbQ9cNJ5Ax3WNG03/88YfVqlWr0Lz27dvXuuaaa6yaNWvqOHw0JYJjAsPxTVYSAN9MlWUpv7r6xcVisGPHjrCeP/LIIzpN+f5NegGbOnWqhUXR7Cq8QADSPeZHH300hJNiCYQwVBqdlvLhq9POOeecUHxhPMDNIOYAhB27FRPwxWoWr2eeecZEx72nG8O4DSaRId1jRhew4ANHEHzF4gv1as2aNVa9evV02gMPPBCKD+IDCYBPZn39+vWaHYAFOpZv3zZt2uiXesyYMQmPCgugMl1gVapUyWrRooWup7AJQCbGfPrpp+uxXXfddVEYzZw5U6cBg/z8/Kj0bEQo0xkh1tQHH3wQ1eQdd9yh+6gcv0elOUVkAkOndlKJS/eY0Rd8/YPFV6FCBUcfyeaDqX379ql03fdliysKyeADBJYsWSKKN6/t2igH7449PvTQQ0U5xxbYRkk0qAVRVqxYIYp4yCuvvCKwo6P4z4lWk9b8mRizOuPQfXSyTaTOVXQa8ihWUdZty6DxYsWK6TnAAb86k9D9sf/Xrl07/dPtoXAmMLT3Jx3P6R4z+vTss88KDrwVS1PbwIrs54033ijnnXeeVK9ePTIpWL99T8I4gBACht/55ptvhuLcPCC/euv1oSPyG5bB66+/7qZ4oeZJdMxPPPGEHqsyEhf1lX/llVfqtNNOO61Qx1RQ4xdffLHuI85q0hUSxTBd7bqtJ5kxn3TSSRonu2AEzn+UhJvbZgORjyygHJnmjz76SL/w2Pbi0M9tQF6wPHDoaP44/EIAkhkz+OhHH320xqpTp04W2FwTJkywLrroIs0yqFGjhjV9+nS38GUln7Kyab333ntW7969db+bNWtm/f7772lpOxkM09JwnEpSHbPaDWuswAqaNGmS1a1bN6ts2bI6TlkstcD7V2LAcXqR+8kkADkwx2qbbym2kH65hwwZ4npEeXl5FhZBfP3/5z//CZXzAwFIdswYJMQoIVmDcdsv7Apina+EwMnygzLjHXYwr0x6WzivSUdIBcN0tB+rjnSMuWLFinpuFTvTUqaxrXLlylkdOnSwGjduHJpzvOdBJwIkALHeQp/EK769hYULCxm+bLHNdRuGDRumy0UeiHqdAKQyZqUEZOEgFXoUEKnFobDiBYekQiB7j4NTr4SvvvpKf71C8qtOnTp6vrp3725h8U4lpIJhKu26KZvqmJViZGiRh9AEdnfKdn+o6c8++0zvevE38/jjj4fig/hAAuDjWVdajaGFC8pbhoXjZkhKg1izPMBOiBQp9TIBSGXMkOwxOhMQ+Vy3bl0IKijA3XTTTXrhwEK7du3aUJpXHiDK2L9/f91HsDPA3kgmpIJhMu2lUiaZMeN9Nju71q1bO34UPf/88zqPOgROpXu+L0sC4NMpnDhxomW2uSeccEJCbAEov7Rs2VKzFnBIhi8m+2XYQi+++KKOx1ezF0IqY0b/wevHwgDRQMiCRwawxMAmQJ7BgwdHJnviN9hX5tB20KBBCfcpVQwTbjANBZIZs1GYHDp0qGMPIHpqiESQNYJpC0i9BX4Lr776qihJFYFLOrW9lS+++EIqV67sehgQ8YSLSPVFLOprX9SCGHapQ1Bd19VXX63jFb/cdd2ZypjqmNEv2NRBUKwyUQpV+tn+n2IXyJlnnqmjZs+ebU/yzDNEVdXuRfdn/vz5CfUrHRgm1GCaMiczZqXopVtXwg2OvVAEQr/bSFy9erVjniBEkgD4bJbV1lWUbRMt43z33XfLG2+8kbD/VyUppP3Vwmet02V8q1atWlWnK/MIhYpSOsaMARg5f/WlH3M8irWi09RnY8w8mUz48ssv5fzzz5frr78+ZjOm/2oHGDNPZEK6MIysNx2/MzFm45vYEP3IfiobQdqIIt51taOKTA7Ob8f9ESM9icDnn3+utYFhIGzEiBEZ66OXzgDSOWaYulB/2Vbp0qW1kTAnAM8991yd584773RKznjcrFmzdPuQXHE6jAY7BOw7jMPtAWY6McwEAJkY89ixYzVGEAfF+U5kgFgtMOzYsWNkUqB+8wzAJ9MNPrwRYYNFSByOxbqwSNjDuHHjrJEjR1qQrnATvEIA0j1m4GX451AUijzbgOKbIRCKveIGqrTnwTmEMcUB6ST7AT1EFs1Bda1ataLOMZzmORUM0z64GBWme8xoxl4nLH/aAw7Pzd+S0hi2JwXumQTAJ1M+fPhwvThhgYp3RYp1wuohyii2gqvReoUAZGLMP/zwg5YJBx4N/2dRFQe+RnMU8YW9KChzHiGlJRj3gzljaP4edthheh4V28KCKGNkcJrnVDCMrD+Tv9M5ZtNPCDioszGNGYgqPpyuvfZaCxZfMc+RfyemXJDutAWk3gQ/hK+//toP3UxrHzMxZthTwuGp8gcgahGVUaNGhfoMXvBzzz0nSqoqFFcYD0p0UTv6GTBggCjJJW2bCf2AbSb0TbH/RC1orrqWCQxdNZxgpnSO2TTdpUsXjSPOzICDYpnppCZNmogy+yEPPfSQyRrYexFQu8COngMPNAKKJaSN3sEDleKrCyRDvBbglW3BggX6ABvG/tSOwGtdTHt/MjFmzDW8gSnWmaidX9r77NcKSQD8OnPsNxEgAkQgRQQoBpoigCxOBIgAEfArAiQAfp059psIEAEikCICJAApAsjiRIAIEAG/IkAC4NeZY7+JABEgAikiQAKQIoAsTgSIABHwKwIkAH6dOfabCBABIpAiAiQAKQLI4kSACBABvyJAAuDXmWO/iQARIAIpIkACkCKALE4EiAAR8CsCJAB+nTn2mwgQASKQIgIkACkCyOJEgAgQAb8iQALg15ljv4kAESACKSJAApAigCxOBIgAEfArAiQAfp059psIEAEikCICJAApAsjiRIAIEAG/IkAC4NeZY7+JABEgAikiQAKQIoAsTgSIABHwKwIkAH6dOfabCBABIpAiAnQKnyKAQSu+YsUK+fHHH/X1119/CfzUHnbYYdK2bVupWLGiIxzIB6fcxYsXl7POOssxT2FH/vHHH/Ldd99J2bJl5dRTTy3s7iTdPuZn1qxZCY0D/nI//fTTUJsHH3ywHHHEEaHfBT38+9//lr179+osRx55pDRq1Kig7BlP88O7lnEQEmkATuEZiEA8BLZv326df/75lnq3HK8iRYpY9913n5Wfnx9VlVokdBnl0DwqzSsRY8aM0X2sV69e2rqUl5dnjRgxwpowYULa6oxX0VtvvZXwOFavXh02p61bt47XjE5XzurDyo0aNcpVOTeZfvvtN+uWW25xkzUsjx/etbAOF/IPsoASoZYBzbt8+XI59thjZezYsaIWeunSpYtcc801MmjQILnsssukefPmot5jGTJkiJx33nmiiEVAkQof9kknnSTXXnutbNq0KTzB479+/vln+eWXX+L28t13342bJ5kMEydOFEWE5PPPP0+mOMskgABZQAmAFdSsTzzxhPz0009Sq1YtUV+zmt1jx0J99ctLL70k/fv3l/Hjx4v66pXbbrstlKVDhw4yadIkzQIKRQbgwc0i6jUYKlWqJFu2bJFx48bJ4MGDC+zeO++8oz8IihYtKmq3U2DeRBJ///13AVsqmRDUdy0ZrFCGO4BkkQtQuY8//liPdtiwYVGLPxKwAGBHcNVVV+l8H374ob6b/6pXry7dunWTzp07myjePYrA2WefrXuG3V5B4YcffpBFixZJx44dpUyZMgVlzWoa37XE4OYOIDG8Apd7w4YNsmzZMj1ufB0WFHr27ClvvPGGrFy5UrZu3Ro6FF63bp1gwcAhcNeuXUNVzJw5U7Zt2yb4asMBsuL7yn//+19RPGnp1KmTji9durTODxbT/PnzZerUqbJ+/Xpp2bKlnHPOOVKqVKlQfXj4888/9W4F5VCHU8CB9I4dO/QBtuL5O2VxjAMrDOyRhQsXCsbUuHFjadq0qe6nfRH89ddfNWZ79uzR9cybN08qV64saAuH5vaAr20c2s6dO1ezznCg3r59eznooIPs2aKeUfdHH32kMalQoYIcf/zxctRRR0XlSzTi3HPPFXWOoOvFDgY4OwV8/SNceOGFem6d8pg4t2PELmLy5MmizhZ0UcwRdpwI+HjAXM+YMUPjBJYkDp/ff/992bVrlxYuwAF0rHdNV/K//4D3V199JTgwrlOnjhZisL+X9rw5/1zIZxBs3gcItGjRQh/2qT8Sx0PeeEOIdTB3+OGH63q//fZbS50lhB0oqj88S/1xWjigVOwA64wzzohKR78UcQpr3s1hbrNmzXRdL7zwQqhsQeXUQmTdcMMNFg660a/Iq0mTJtaXX34ZquvWW2+NyoMyV199dSgPHhS7zFJfrFF5S5YsaQ0fPtzCIbJTUFJYVu3ataPKnXzyyfrQGW0lcphtPwTGOE477TRd97333uvUvH4HGjZsaCmCbq1du9bC4T7adDoETmSM6mMgakwGa/QRQREknec///mPhT6YdNyVFJcV611DWRwsK+IaVsaUR/zixYuRLVABh3cMRKBABO68887QH436QtV/6ErcsMAy9sRYf5SGACgRUkuxkSwsYIrNpBd7/MYfp2Ix6Hj19WepMwbrmWeesfr06WMVK1ZMp6tDZ3tTVkELucmYKAEwiwYWXUg6KfaI9eabb1rqnMNSX9+6H0gDoUJQX7HWQw89FEpTX8n6tzrUNF2wnnrqqRCmp59+uvXiiy9akOC5/vrr9cKKsffr1y+U3zyo3Y+lvnR12TZt2ljqfMZ6/fXXrb59++o4tRPR91QIwGuvvabraNWqlWk27K6+wnV69+7ddXwsApDoGNWuRuOk2FC6/ho1aujfwBLEAcEQAEgqASO1U7LU2ZSlRFc1YYr1ruF9rVq1qi4DoqsEFix1iK3xRjuoS+3mLHVgr9sJyn8kAEGZ6RTGiS/RG2+8Uf+R4A/FXPhjxIKlDgwL/MOJ9UdpCADqe/jhh8N6iK9z0w6+NGfPnh2WjkUB6SVKlAj7Uk43AVAsKd2O0g+wFGsnrA/4MWfOnNDOAF+79oAdDPqIhcYe8DVrFs3IcSPf9OnTLRA87Diw2NrDiSeeqOtU7C0LOxN7MGNHm6kQgM2bN+v2UY9iu9mb0M8DBgzQfQChQDBjse8AUhmjmXu8X5HBEAD07bHHHtOLPkSPzQ4h1rvWq1cv3WfFtrMUizKsWsXqChFd1BmkwENg9SYxFIwADnnVl7e8+uqrYYfA4BE///zzov64RH0B67vaRhdcmUPq0UcfrUVK7Uk4NDYBoqZQMrIHo6y1b98+gfJTpgLOGyDaetNNN2l+f2Q7UJiqW7eujlaLUGSy429FvDQfG2O6/fbbo/KAn48DdbUQiWLDhNLBs4Y0FcIjjzyilb1Cierhkksu0Yey9rhknnHWo77udVFIA9kDJL4QhzMWc2BsTzfPyY7RlI93V7sfUXoCWgoJosng5ccKwPGLL77QycAz8nxFsRK1uC7OZ/wmshtrzG7jSQDcIsV8olgv+rByyZIlWtQTCyOkLhBwKPnee+8J/jAjpYDiQYcFLzIccsghoUNktVOITA77I8ZBcqYCxohxYUGLDBBVxKE0FkUEECM3Qe0adDYssli8nIIhgDgcNsE8g+Dg4NwpXHrppU7RCcf17t1bl4mUBpo2bZo+aFfnBKH5cao82TE61eUUh3ciFnaR+ZcuXaqFEpAfHytOAR84EDIYOnSoU3LOxlEKKGenNnMDg/QLZP5x4esKf+wjR46Ul19+WROCCy64QEvyKJ6rq04oHqxjPsXe0fFOX3fqoNSxTKYiFVtEIA5rlKQgAgl59f3794eaBBZugtklYdGB/oRTMMRkzZo1IYkqQwDq16/vVETHqYPRmGmJJKhDdy3eCYkcLIzqPEAXt0v/FFRfsmMsqE57GqSv3AaYLkHAe2akytyWzfV83AHk+gynYXwQzzMijZHV4asK4oeK/6tF9vAbec2WOzK/0+94f5Ruv/Sc6k5HHNgtWHSxA3r00Uflk08+0WKeWBQHDhwYYgG5aQuii2ArIWDnAKycLqSBFYMLrB8EiNciVKlSRd+d/qtZs6ZTdMJxiq8v6nBalzNsIBAliF1C7LRHjx4x60xljDErjUgwO8+IaMef2AEguP0gcawkRyNJAHJ0YtM1rFNOOUXwtW2UvAqqF6YPDGsiETX+TCzwhi3j1F/Il7sN2NnA5AXMW+DcQR18akN4+I0vSxCHRPoPLM0i/a9//Uuws4h3Kakl3V2w1xBWrVql707/QQ4+XSGSDYTzB+iFgPdfENFOZYzp6ru9HrNjgo4IQzgCJADhePBXBAJgv2AxhdJRrF2AvYhh27hlh9jLpuPZKGTFMiVg/zp10x4OuRGwGH722Wfa9hGUtQwLCgpvZkHGTslNMAu64ZM7lcFCDpYPlKhMMIpeYD1hHE7BfO06pSUahx1AuXLltF0gsIKM7R8of8ULyY4xXr3JpCs9DV0MWG7cuNGxCiiYQblMidNqtqZjphyMJAHIwUlN55AuvvhiXR0WOqUMVSARwIIFDUuEWFq4OjGD/xn2CP7QDcvE3hwOqN0QMpTBIgv+NwJMHjgFuxll+3kA8kLzGSGyPYONEtsUpUil89j/A/HEOQoOOkFsDGGBgTRow2L3gfOWyIBySoQyMjrp3yCmZ555pi7/9ttv648AsF6w04sXkh0j6o2FW7w2Y6Ur0dEQ+wc7OqcA1tY333yj2W2J7Oic6vJTHAmAn2arEPqKP3aYeEAAnx8LIQy+wSwCAnYHkAp68sknNfsHvyFWly5pFN1IAv9h0TTsieuuuy7sS1nJ18vll1/uujZ85Rv2wejRo6O+DGG10l5fpBVU8NERYHrAviMCSwk7K4gcYqE3PH7kBX4wvjdlyhT8FCVzL0rpTT9jd2WkVO655x5RWrs6Hv+hnFLY02ypUGQaHpQJcF0L+gRWFd4Fs0AXVH2yY0SdBjeI1aZDxBe7GCNOizMcmJuwB2D97LPP6iilfGdPyv1n9WIyEIECEVCLi3XXXXdpRRr1FxG6q69ty2iemnglvmipr++w+mIp56jFWtcFjVGnUK1aNZ2uxDCjktViFOqHslQalq4W/lAaNHWhsWrMBqBNdYCp092YgoDmsRkbNE6vuOIKC/VDS1Z9KVowA6HEWHUeJYcf1g+7/wTgZNdaBiZGgUrZCdLazyhvtFLRJvKrXUVYnfiBPiAdSnDAGxrDRkHK9CUVRTB7g9BuVnaaQhgoMVB7sn4247ArgiEh2TFC+QzYYoy4AzuYv0Aw41TnJ/p35H+x3jV1gK2xQp3QMocinTJgaEGxzrSlzrkiq8v53/gyYSACrhCARqtS2gr9weCPCZf6UrYUf9pSX6UW/tAiQ6w/ykwRAGgu33///SFTDOgjFhGYGADhMAuoGwKAsUA7VEnjhBZB1IdFG0RRGSLTmr6IQx78NkF92VvqUDxktkL5TTBJ+q54+ZY6ZNcLOcqbSx0SW+pL1VKso7D85odiTWnNbDvxhaYyTFPAHg7qSRcBQJtqN6frhNkFfAxEhlgEAPmSHePTTz9tmQ8AjEexoHSzyRIAFMZ7gbk0JiEM3vj93HPPORJb3WgO/1cEY1NAMBAB1whAEgQsIIgzqj9SrfxlDkVdV5KFjGCLQF4f5xft2rULHdwm0zQOlXHACnYNZNANa8hNXTt37tTloIEKHn5kgHglLIjiPABy/A0aNHDFZsG4oI0NFhFYX25YM5FtZ+t3smMECwgsvVi6Isn2H+dD0FVQhFJbdTVstmTr82s5EgC/zhz7TQSIABFIEQEeAqcIIIsTASJABPyKAAmAX2eO/SYCRIAIpIgACUCKALI4ESACRMCvCJAA+HXm2G8iQASIQIoIkACkCCCLEwEiQAT8igAJgF9njv0mAkSACKSIAAlAigCyOBEgAkTArwiQAPh15thvIkAEiECKCJAApAggixMBIkAE/IoACYBfZ479JgJEgAikiAAJQIoAsjgRIAJEwK8IkAD4debYbyJABIhAigiQAKQIIIsTASJABPyKAAmAX2eO/SYCRIAIpIgACUCKALI4ESACRMCvCJAA+HXm2G8iQASIQIoIkACkCCCLEwEiQAT8igAJgF9njv0mAkSACKSIAAlAigCyOBEgAkTArwiQAPh15thvIkAEiECKCJAApAggixMBIkAE/IoACYBfZ479JgJEgAikiMD/A+M4WesvNU0t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l-GR"/>
          </a:p>
        </p:txBody>
      </p:sp>
      <p:grpSp>
        <p:nvGrpSpPr>
          <p:cNvPr id="2" name="Group 15"/>
          <p:cNvGrpSpPr/>
          <p:nvPr/>
        </p:nvGrpSpPr>
        <p:grpSpPr>
          <a:xfrm>
            <a:off x="1941819" y="908720"/>
            <a:ext cx="5726525" cy="4536504"/>
            <a:chOff x="2445875" y="692696"/>
            <a:chExt cx="5726525" cy="4536504"/>
          </a:xfrm>
        </p:grpSpPr>
        <p:sp>
          <p:nvSpPr>
            <p:cNvPr id="10" name="TextBox 9"/>
            <p:cNvSpPr txBox="1"/>
            <p:nvPr/>
          </p:nvSpPr>
          <p:spPr>
            <a:xfrm>
              <a:off x="4427984" y="692696"/>
              <a:ext cx="37444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dirty="0" smtClean="0"/>
                <a:t>Τιμή δείκτη στον αρχικό πίνακα</a:t>
              </a:r>
              <a:endParaRPr lang="el-GR" dirty="0"/>
            </a:p>
          </p:txBody>
        </p:sp>
        <p:grpSp>
          <p:nvGrpSpPr>
            <p:cNvPr id="3" name="Group 14"/>
            <p:cNvGrpSpPr/>
            <p:nvPr/>
          </p:nvGrpSpPr>
          <p:grpSpPr>
            <a:xfrm>
              <a:off x="2445875" y="1062028"/>
              <a:ext cx="4214357" cy="4167172"/>
              <a:chOff x="2445875" y="1062028"/>
              <a:chExt cx="4214357" cy="4167172"/>
            </a:xfrm>
          </p:grpSpPr>
          <p:grpSp>
            <p:nvGrpSpPr>
              <p:cNvPr id="4" name="Group 8"/>
              <p:cNvGrpSpPr/>
              <p:nvPr/>
            </p:nvGrpSpPr>
            <p:grpSpPr>
              <a:xfrm>
                <a:off x="2445875" y="1444308"/>
                <a:ext cx="4214357" cy="3784892"/>
                <a:chOff x="2042427" y="836712"/>
                <a:chExt cx="4214357" cy="3784892"/>
              </a:xfrm>
            </p:grpSpPr>
            <p:pic>
              <p:nvPicPr>
                <p:cNvPr id="202757" name="Picture 5"/>
                <p:cNvPicPr>
                  <a:picLocks noChangeAspect="1" noChangeArrowheads="1"/>
                </p:cNvPicPr>
                <p:nvPr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2411760" y="836712"/>
                  <a:ext cx="3845024" cy="345638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7" name="TextBox 6"/>
                <p:cNvSpPr txBox="1"/>
                <p:nvPr/>
              </p:nvSpPr>
              <p:spPr>
                <a:xfrm>
                  <a:off x="2987824" y="4252272"/>
                  <a:ext cx="2808312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l-GR" dirty="0" smtClean="0"/>
                    <a:t>Προσομοιωμένες τιμές</a:t>
                  </a:r>
                  <a:endParaRPr lang="el-GR" dirty="0"/>
                </a:p>
              </p:txBody>
            </p:sp>
            <p:sp>
              <p:nvSpPr>
                <p:cNvPr id="8" name="TextBox 7"/>
                <p:cNvSpPr txBox="1"/>
                <p:nvPr/>
              </p:nvSpPr>
              <p:spPr>
                <a:xfrm rot="16200000">
                  <a:off x="822937" y="2344234"/>
                  <a:ext cx="2808312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l-GR" dirty="0" smtClean="0"/>
                    <a:t>Συχνότητα</a:t>
                  </a:r>
                  <a:endParaRPr lang="el-GR" dirty="0"/>
                </a:p>
              </p:txBody>
            </p:sp>
          </p:grpSp>
          <p:cxnSp>
            <p:nvCxnSpPr>
              <p:cNvPr id="14" name="Straight Arrow Connector 13"/>
              <p:cNvCxnSpPr>
                <a:stCxn id="10" idx="2"/>
              </p:cNvCxnSpPr>
              <p:nvPr/>
            </p:nvCxnSpPr>
            <p:spPr>
              <a:xfrm flipH="1">
                <a:off x="6084168" y="1062028"/>
                <a:ext cx="216024" cy="710788"/>
              </a:xfrm>
              <a:prstGeom prst="straightConnector1">
                <a:avLst/>
              </a:prstGeom>
              <a:ln w="15875" cmpd="sng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03648" y="260648"/>
            <a:ext cx="62646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2400" b="1" dirty="0" smtClean="0">
                <a:latin typeface="Comic Sans MS" pitchFamily="66" charset="0"/>
              </a:rPr>
              <a:t>Όσο μεγαλύτερη η έκταση που ερευνούμε τόσο περισσότερα είδη βρίσκουμε</a:t>
            </a:r>
            <a:endParaRPr lang="en-US" sz="2400" b="1" dirty="0" smtClean="0">
              <a:latin typeface="Comic Sans MS" pitchFamily="66" charset="0"/>
            </a:endParaRPr>
          </a:p>
          <a:p>
            <a:pPr algn="ctr"/>
            <a:endParaRPr lang="en-US" sz="1200" dirty="0" smtClean="0"/>
          </a:p>
          <a:p>
            <a:pPr algn="ctr"/>
            <a:r>
              <a:rPr lang="el-GR" sz="2000" b="1" i="1" dirty="0" smtClean="0">
                <a:latin typeface="Comic Sans MS" pitchFamily="66" charset="0"/>
              </a:rPr>
              <a:t>Προφανές;</a:t>
            </a:r>
            <a:r>
              <a:rPr lang="en-US" dirty="0" smtClean="0"/>
              <a:t> </a:t>
            </a:r>
            <a:r>
              <a:rPr lang="en-US" sz="2000" dirty="0" smtClean="0">
                <a:latin typeface="Comic Sans MS" pitchFamily="66" charset="0"/>
              </a:rPr>
              <a:t>- </a:t>
            </a:r>
            <a:r>
              <a:rPr lang="el-GR" sz="2000" dirty="0" smtClean="0">
                <a:latin typeface="Comic Sans MS" pitchFamily="66" charset="0"/>
              </a:rPr>
              <a:t>ας το ξανασκεφτούμε</a:t>
            </a:r>
            <a:endParaRPr lang="en-US" sz="2000" dirty="0" smtClean="0">
              <a:latin typeface="Comic Sans MS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55576" y="1700808"/>
            <a:ext cx="8064896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2000" b="1" dirty="0" smtClean="0">
                <a:latin typeface="Comic Sans MS" pitchFamily="66" charset="0"/>
              </a:rPr>
              <a:t>Πλήθος ερωτημάτων που μετατρέπουν μια φαινομενικά απλή σχέση σε ένα από τα πιο πολυσυζητημένα θέματα στην οικολογία</a:t>
            </a:r>
            <a:endParaRPr lang="en-US" sz="2000" b="1" dirty="0" smtClean="0">
              <a:latin typeface="Comic Sans MS" pitchFamily="66" charset="0"/>
            </a:endParaRPr>
          </a:p>
          <a:p>
            <a:pPr algn="ctr"/>
            <a:endParaRPr lang="en-US" b="1" dirty="0" smtClean="0"/>
          </a:p>
          <a:p>
            <a:pPr indent="180000">
              <a:spcAft>
                <a:spcPts val="600"/>
              </a:spcAft>
              <a:buFont typeface="Wingdings" pitchFamily="2" charset="2"/>
              <a:buChar char="Ø"/>
            </a:pPr>
            <a:r>
              <a:rPr lang="en-US" dirty="0" smtClean="0">
                <a:latin typeface="Comic Sans MS" pitchFamily="66" charset="0"/>
              </a:rPr>
              <a:t> </a:t>
            </a:r>
            <a:r>
              <a:rPr lang="el-GR" dirty="0" smtClean="0">
                <a:latin typeface="Comic Sans MS" pitchFamily="66" charset="0"/>
              </a:rPr>
              <a:t>Είναι σταθερός ο ρυθμός αύξησης;</a:t>
            </a:r>
            <a:endParaRPr lang="en-US" dirty="0" smtClean="0">
              <a:latin typeface="Comic Sans MS" pitchFamily="66" charset="0"/>
            </a:endParaRPr>
          </a:p>
          <a:p>
            <a:pPr indent="180000">
              <a:spcAft>
                <a:spcPts val="600"/>
              </a:spcAft>
              <a:buFont typeface="Wingdings" pitchFamily="2" charset="2"/>
              <a:buChar char="Ø"/>
            </a:pPr>
            <a:r>
              <a:rPr lang="en-US" dirty="0" smtClean="0">
                <a:latin typeface="Comic Sans MS" pitchFamily="66" charset="0"/>
              </a:rPr>
              <a:t> </a:t>
            </a:r>
            <a:r>
              <a:rPr lang="el-GR" dirty="0" smtClean="0">
                <a:latin typeface="Comic Sans MS" pitchFamily="66" charset="0"/>
              </a:rPr>
              <a:t>Ποια είναι η μορφή της</a:t>
            </a:r>
            <a:r>
              <a:rPr lang="en-US" dirty="0" smtClean="0">
                <a:latin typeface="Comic Sans MS" pitchFamily="66" charset="0"/>
              </a:rPr>
              <a:t>SAR (</a:t>
            </a:r>
            <a:r>
              <a:rPr lang="el-GR" dirty="0" smtClean="0">
                <a:latin typeface="Comic Sans MS" pitchFamily="66" charset="0"/>
              </a:rPr>
              <a:t>ποια συνάρτηση την περιγράφει καλύτερα</a:t>
            </a:r>
            <a:r>
              <a:rPr lang="en-US" dirty="0" smtClean="0">
                <a:latin typeface="Comic Sans MS" pitchFamily="66" charset="0"/>
              </a:rPr>
              <a:t>)</a:t>
            </a:r>
            <a:r>
              <a:rPr lang="el-GR" dirty="0" smtClean="0">
                <a:latin typeface="Comic Sans MS" pitchFamily="66" charset="0"/>
              </a:rPr>
              <a:t>;</a:t>
            </a:r>
            <a:endParaRPr lang="en-US" dirty="0" smtClean="0">
              <a:latin typeface="Comic Sans MS" pitchFamily="66" charset="0"/>
            </a:endParaRPr>
          </a:p>
          <a:p>
            <a:pPr indent="180000">
              <a:spcAft>
                <a:spcPts val="600"/>
              </a:spcAft>
              <a:buFont typeface="Wingdings" pitchFamily="2" charset="2"/>
              <a:buChar char="Ø"/>
            </a:pPr>
            <a:r>
              <a:rPr lang="en-US" dirty="0" smtClean="0">
                <a:latin typeface="Comic Sans MS" pitchFamily="66" charset="0"/>
              </a:rPr>
              <a:t> </a:t>
            </a:r>
            <a:r>
              <a:rPr lang="el-GR" dirty="0" smtClean="0">
                <a:latin typeface="Comic Sans MS" pitchFamily="66" charset="0"/>
              </a:rPr>
              <a:t>Έχει ασύμπτωτη μια </a:t>
            </a:r>
            <a:r>
              <a:rPr lang="en-US" dirty="0" smtClean="0">
                <a:latin typeface="Comic Sans MS" pitchFamily="66" charset="0"/>
              </a:rPr>
              <a:t>SAR</a:t>
            </a:r>
            <a:r>
              <a:rPr lang="el-GR" dirty="0" smtClean="0">
                <a:latin typeface="Comic Sans MS" pitchFamily="66" charset="0"/>
              </a:rPr>
              <a:t>;</a:t>
            </a:r>
            <a:endParaRPr lang="en-US" dirty="0" smtClean="0">
              <a:latin typeface="Comic Sans MS" pitchFamily="66" charset="0"/>
            </a:endParaRPr>
          </a:p>
          <a:p>
            <a:pPr indent="180000">
              <a:spcAft>
                <a:spcPts val="600"/>
              </a:spcAft>
              <a:buFont typeface="Wingdings" pitchFamily="2" charset="2"/>
              <a:buChar char="Ø"/>
            </a:pPr>
            <a:r>
              <a:rPr lang="en-US" dirty="0" smtClean="0">
                <a:latin typeface="Comic Sans MS" pitchFamily="66" charset="0"/>
              </a:rPr>
              <a:t> </a:t>
            </a:r>
            <a:r>
              <a:rPr lang="el-GR" dirty="0" smtClean="0">
                <a:latin typeface="Comic Sans MS" pitchFamily="66" charset="0"/>
              </a:rPr>
              <a:t>ΓΙΑΤΙ αυξάνεται ο πλούτος ειδών με την έκταση;</a:t>
            </a:r>
            <a:endParaRPr lang="en-US" dirty="0" smtClean="0">
              <a:latin typeface="Comic Sans MS" pitchFamily="66" charset="0"/>
            </a:endParaRPr>
          </a:p>
          <a:p>
            <a:pPr indent="180000">
              <a:spcAft>
                <a:spcPts val="600"/>
              </a:spcAft>
              <a:buFont typeface="Wingdings" pitchFamily="2" charset="2"/>
              <a:buChar char="Ø"/>
            </a:pPr>
            <a:r>
              <a:rPr lang="en-US" dirty="0" smtClean="0">
                <a:latin typeface="Comic Sans MS" pitchFamily="66" charset="0"/>
              </a:rPr>
              <a:t> </a:t>
            </a:r>
            <a:r>
              <a:rPr lang="el-GR" dirty="0" smtClean="0">
                <a:latin typeface="Comic Sans MS" pitchFamily="66" charset="0"/>
              </a:rPr>
              <a:t>Πώς αντιλαμβάνονται την έκταση οι διάφοροι οργανισμοί;</a:t>
            </a:r>
            <a:endParaRPr lang="en-US" dirty="0" smtClean="0">
              <a:latin typeface="Comic Sans MS" pitchFamily="66" charset="0"/>
            </a:endParaRPr>
          </a:p>
          <a:p>
            <a:pPr indent="180000">
              <a:spcAft>
                <a:spcPts val="600"/>
              </a:spcAft>
              <a:buFont typeface="Wingdings" pitchFamily="2" charset="2"/>
              <a:buChar char="Ø"/>
            </a:pPr>
            <a:r>
              <a:rPr lang="en-US" dirty="0" smtClean="0">
                <a:latin typeface="Comic Sans MS" pitchFamily="66" charset="0"/>
              </a:rPr>
              <a:t> </a:t>
            </a:r>
            <a:r>
              <a:rPr lang="el-GR" dirty="0" smtClean="0">
                <a:latin typeface="Comic Sans MS" pitchFamily="66" charset="0"/>
              </a:rPr>
              <a:t>Ποιοι παράγοντες καθορίζουν σε σημαντικό βαθμό τη σχέση αυτή;</a:t>
            </a:r>
            <a:endParaRPr lang="en-US" dirty="0" smtClean="0">
              <a:latin typeface="Comic Sans MS" pitchFamily="66" charset="0"/>
            </a:endParaRPr>
          </a:p>
          <a:p>
            <a:pPr indent="180000">
              <a:spcAft>
                <a:spcPts val="600"/>
              </a:spcAft>
              <a:buFont typeface="Wingdings" pitchFamily="2" charset="2"/>
              <a:buChar char="Ø"/>
            </a:pPr>
            <a:r>
              <a:rPr lang="en-US" dirty="0" smtClean="0">
                <a:latin typeface="Comic Sans MS" pitchFamily="66" charset="0"/>
              </a:rPr>
              <a:t> </a:t>
            </a:r>
            <a:r>
              <a:rPr lang="el-GR" dirty="0" smtClean="0">
                <a:latin typeface="Comic Sans MS" pitchFamily="66" charset="0"/>
              </a:rPr>
              <a:t>Έχουν βιολογικό νόημα οι σταθερές παράμετροι της συνάρτησης που περιγράφει μια</a:t>
            </a:r>
            <a:r>
              <a:rPr lang="en-US" dirty="0" smtClean="0">
                <a:latin typeface="Comic Sans MS" pitchFamily="66" charset="0"/>
              </a:rPr>
              <a:t> SAR</a:t>
            </a:r>
            <a:r>
              <a:rPr lang="el-GR" dirty="0" smtClean="0">
                <a:latin typeface="Comic Sans MS" pitchFamily="66" charset="0"/>
              </a:rPr>
              <a:t>;</a:t>
            </a:r>
            <a:endParaRPr lang="en-US" dirty="0" smtClean="0">
              <a:latin typeface="Comic Sans MS" pitchFamily="66" charset="0"/>
            </a:endParaRPr>
          </a:p>
          <a:p>
            <a:pPr indent="180000">
              <a:spcAft>
                <a:spcPts val="600"/>
              </a:spcAft>
              <a:buFont typeface="Wingdings" pitchFamily="2" charset="2"/>
              <a:buChar char="Ø"/>
            </a:pPr>
            <a:r>
              <a:rPr lang="en-US" dirty="0" smtClean="0">
                <a:latin typeface="Comic Sans MS" pitchFamily="66" charset="0"/>
              </a:rPr>
              <a:t> </a:t>
            </a:r>
            <a:r>
              <a:rPr lang="el-GR" dirty="0" smtClean="0">
                <a:latin typeface="Comic Sans MS" pitchFamily="66" charset="0"/>
              </a:rPr>
              <a:t>Διαφέρουν οι νησιωτικές </a:t>
            </a:r>
            <a:r>
              <a:rPr lang="en-US" dirty="0" smtClean="0">
                <a:latin typeface="Comic Sans MS" pitchFamily="66" charset="0"/>
              </a:rPr>
              <a:t>SAR (ISAR) </a:t>
            </a:r>
            <a:r>
              <a:rPr lang="el-GR" dirty="0" smtClean="0">
                <a:latin typeface="Comic Sans MS" pitchFamily="66" charset="0"/>
              </a:rPr>
              <a:t>από εκείνες άλλων περιοχών δειγματοληψίας</a:t>
            </a:r>
            <a:r>
              <a:rPr lang="en-US" dirty="0" smtClean="0">
                <a:latin typeface="Comic Sans MS" pitchFamily="66" charset="0"/>
              </a:rPr>
              <a:t> (</a:t>
            </a:r>
            <a:r>
              <a:rPr lang="el-GR" dirty="0" smtClean="0">
                <a:latin typeface="Comic Sans MS" pitchFamily="66" charset="0"/>
              </a:rPr>
              <a:t>π.χ., επιφάνειες σε ένα χωράφι</a:t>
            </a:r>
            <a:r>
              <a:rPr lang="en-US" dirty="0" smtClean="0">
                <a:latin typeface="Comic Sans MS" pitchFamily="66" charset="0"/>
              </a:rPr>
              <a:t>,</a:t>
            </a:r>
            <a:r>
              <a:rPr lang="el-GR" dirty="0" smtClean="0">
                <a:latin typeface="Comic Sans MS" pitchFamily="66" charset="0"/>
              </a:rPr>
              <a:t> βουνοκορφές κ.λπ.);</a:t>
            </a:r>
          </a:p>
          <a:p>
            <a:pPr indent="180000">
              <a:spcAft>
                <a:spcPts val="600"/>
              </a:spcAft>
              <a:buFont typeface="Wingdings" pitchFamily="2" charset="2"/>
              <a:buChar char="Ø"/>
            </a:pPr>
            <a:r>
              <a:rPr lang="el-GR" dirty="0" smtClean="0">
                <a:latin typeface="Comic Sans MS" pitchFamily="66" charset="0"/>
              </a:rPr>
              <a:t> Διαφέρουν οι </a:t>
            </a:r>
            <a:r>
              <a:rPr lang="en-US" dirty="0" smtClean="0">
                <a:latin typeface="Comic Sans MS" pitchFamily="66" charset="0"/>
              </a:rPr>
              <a:t>SAR</a:t>
            </a:r>
            <a:r>
              <a:rPr lang="el-GR" dirty="0" smtClean="0">
                <a:latin typeface="Comic Sans MS" pitchFamily="66" charset="0"/>
              </a:rPr>
              <a:t> των ωκεάνιων νησιών από εκείνες των ηπειρωτικών;</a:t>
            </a:r>
            <a:endParaRPr lang="el-GR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755576" y="404664"/>
            <a:ext cx="7632848" cy="4970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l-GR" sz="2000" b="1" dirty="0"/>
              <a:t>Ποιες διαδικασίες παίζουν ρόλο στη συγκρότηση των βιοκοινοτήτων;</a:t>
            </a:r>
          </a:p>
          <a:p>
            <a:pPr>
              <a:spcBef>
                <a:spcPct val="50000"/>
              </a:spcBef>
            </a:pPr>
            <a:endParaRPr lang="el-GR" dirty="0"/>
          </a:p>
          <a:p>
            <a:pPr>
              <a:spcBef>
                <a:spcPct val="50000"/>
              </a:spcBef>
            </a:pPr>
            <a:r>
              <a:rPr lang="el-GR" i="1" u="sng" dirty="0"/>
              <a:t>Βιοτικές αλληλεπιδράσεις</a:t>
            </a:r>
          </a:p>
          <a:p>
            <a:pPr>
              <a:spcBef>
                <a:spcPct val="50000"/>
              </a:spcBef>
            </a:pPr>
            <a:r>
              <a:rPr lang="el-GR" dirty="0"/>
              <a:t>Ανταγωνισμός</a:t>
            </a:r>
          </a:p>
          <a:p>
            <a:pPr>
              <a:spcBef>
                <a:spcPct val="50000"/>
              </a:spcBef>
            </a:pPr>
            <a:r>
              <a:rPr lang="el-GR" dirty="0"/>
              <a:t>Θήρευση</a:t>
            </a:r>
          </a:p>
          <a:p>
            <a:pPr>
              <a:spcBef>
                <a:spcPct val="50000"/>
              </a:spcBef>
            </a:pPr>
            <a:r>
              <a:rPr lang="el-GR" dirty="0"/>
              <a:t>Παρασιτισμός</a:t>
            </a:r>
          </a:p>
          <a:p>
            <a:pPr>
              <a:spcBef>
                <a:spcPct val="50000"/>
              </a:spcBef>
            </a:pPr>
            <a:r>
              <a:rPr lang="el-GR" dirty="0"/>
              <a:t>Συμβίωση - </a:t>
            </a:r>
            <a:r>
              <a:rPr lang="el-GR" dirty="0" err="1"/>
              <a:t>Ομοσιτισμός</a:t>
            </a:r>
            <a:endParaRPr lang="el-GR" dirty="0"/>
          </a:p>
          <a:p>
            <a:pPr>
              <a:spcBef>
                <a:spcPct val="50000"/>
              </a:spcBef>
            </a:pPr>
            <a:r>
              <a:rPr lang="el-GR" dirty="0"/>
              <a:t>Επιμερισμός πόρων</a:t>
            </a:r>
          </a:p>
          <a:p>
            <a:pPr>
              <a:spcBef>
                <a:spcPct val="50000"/>
              </a:spcBef>
            </a:pPr>
            <a:endParaRPr lang="el-GR" dirty="0"/>
          </a:p>
          <a:p>
            <a:pPr>
              <a:spcBef>
                <a:spcPct val="50000"/>
              </a:spcBef>
            </a:pPr>
            <a:r>
              <a:rPr lang="el-GR" i="1" u="sng" dirty="0"/>
              <a:t>Παθητικές αλληλεπιδράσεις</a:t>
            </a:r>
          </a:p>
          <a:p>
            <a:pPr>
              <a:spcBef>
                <a:spcPct val="50000"/>
              </a:spcBef>
            </a:pPr>
            <a:r>
              <a:rPr lang="el-GR" dirty="0"/>
              <a:t>Εκμετάλλευση παρόμοιων ενδιαιτημάτων</a:t>
            </a:r>
          </a:p>
          <a:p>
            <a:pPr>
              <a:spcBef>
                <a:spcPct val="50000"/>
              </a:spcBef>
            </a:pPr>
            <a:r>
              <a:rPr lang="el-GR" dirty="0"/>
              <a:t>Κοινή ιστορία (γεωγραφική κατανομή </a:t>
            </a:r>
            <a:r>
              <a:rPr lang="el-GR" dirty="0" smtClean="0"/>
              <a:t>κ.λπ.)</a:t>
            </a:r>
            <a:endParaRPr lang="el-GR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75648" y="1196752"/>
            <a:ext cx="3168352" cy="2772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1691680" y="5517232"/>
            <a:ext cx="6408712" cy="106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l-GR" b="1" dirty="0">
                <a:solidFill>
                  <a:srgbClr val="C00000"/>
                </a:solidFill>
              </a:rPr>
              <a:t>Ο έλεγχος των αιτιοκρατικών διεργασιών μπορεί να γίνεται μόνο μέσω της απόρριψης της «τυχαίας» </a:t>
            </a:r>
            <a:r>
              <a:rPr lang="el-GR" b="1" dirty="0" smtClean="0">
                <a:solidFill>
                  <a:srgbClr val="C00000"/>
                </a:solidFill>
              </a:rPr>
              <a:t>συγκρότησης</a:t>
            </a:r>
            <a:endParaRPr lang="el-GR" b="1" dirty="0">
              <a:solidFill>
                <a:srgbClr val="C00000"/>
              </a:solidFill>
            </a:endParaRPr>
          </a:p>
          <a:p>
            <a:pPr algn="ctr">
              <a:spcBef>
                <a:spcPct val="50000"/>
              </a:spcBef>
            </a:pPr>
            <a:r>
              <a:rPr lang="el-GR" b="1" dirty="0" smtClean="0">
                <a:solidFill>
                  <a:srgbClr val="C00000"/>
                </a:solidFill>
              </a:rPr>
              <a:t>‘</a:t>
            </a:r>
            <a:r>
              <a:rPr lang="en-US" b="1" dirty="0" smtClean="0">
                <a:solidFill>
                  <a:srgbClr val="C00000"/>
                </a:solidFill>
              </a:rPr>
              <a:t>null models</a:t>
            </a:r>
            <a:r>
              <a:rPr lang="el-GR" b="1" dirty="0" smtClean="0">
                <a:solidFill>
                  <a:srgbClr val="C00000"/>
                </a:solidFill>
              </a:rPr>
              <a:t>’</a:t>
            </a:r>
            <a:endParaRPr lang="el-GR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39552" y="2204864"/>
            <a:ext cx="8424936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2400" b="1" dirty="0" err="1" smtClean="0"/>
              <a:t>Συνεμφάνιση</a:t>
            </a:r>
            <a:r>
              <a:rPr lang="el-GR" sz="2400" b="1" dirty="0" smtClean="0"/>
              <a:t> ειδών </a:t>
            </a:r>
            <a:r>
              <a:rPr lang="el-GR" sz="2000" dirty="0" smtClean="0"/>
              <a:t>(</a:t>
            </a:r>
            <a:r>
              <a:rPr lang="en-US" sz="2000" dirty="0" smtClean="0"/>
              <a:t>species co-occurrence  </a:t>
            </a:r>
            <a:r>
              <a:rPr lang="el-GR" sz="2000" dirty="0" smtClean="0"/>
              <a:t>- παιχνίδια σε σκακιέρα</a:t>
            </a:r>
            <a:r>
              <a:rPr lang="en-US" sz="2000" dirty="0" smtClean="0"/>
              <a:t>)</a:t>
            </a:r>
          </a:p>
          <a:p>
            <a:pPr algn="ctr"/>
            <a:endParaRPr lang="en-US" sz="2400" b="1" dirty="0" smtClean="0"/>
          </a:p>
          <a:p>
            <a:endParaRPr lang="en-US" dirty="0" smtClean="0"/>
          </a:p>
          <a:p>
            <a:r>
              <a:rPr lang="el-GR" sz="2000" dirty="0" smtClean="0"/>
              <a:t>Εμφανίζονται μαζί κάποια είδη περισσότερο ή λιγότερο συχνά απ’ όσο θα περίμενε κανείς λόγω τύχης;</a:t>
            </a:r>
            <a:endParaRPr lang="en-US" sz="2000" dirty="0" smtClean="0"/>
          </a:p>
          <a:p>
            <a:endParaRPr lang="en-US" sz="2000" dirty="0" smtClean="0"/>
          </a:p>
          <a:p>
            <a:r>
              <a:rPr lang="el-GR" sz="2000" dirty="0" smtClean="0"/>
              <a:t>Πώς αναγνωρίζουμε αν υπάρχουν τέτοια ζεύγη ειδών;</a:t>
            </a:r>
            <a:endParaRPr lang="en-US" sz="2000" dirty="0" smtClean="0"/>
          </a:p>
          <a:p>
            <a:endParaRPr lang="en-US" sz="2000" dirty="0" smtClean="0"/>
          </a:p>
          <a:p>
            <a:r>
              <a:rPr lang="el-GR" sz="2000" dirty="0" smtClean="0"/>
              <a:t>Ποιοι παράγοντες μπορεί να προκαλούν «αποκλίνοντα» πρότυπα;</a:t>
            </a:r>
            <a:endParaRPr lang="el-GR" sz="2000" dirty="0"/>
          </a:p>
        </p:txBody>
      </p:sp>
      <p:graphicFrame>
        <p:nvGraphicFramePr>
          <p:cNvPr id="100354" name="Object 6"/>
          <p:cNvGraphicFramePr>
            <a:graphicFrameLocks noChangeAspect="1"/>
          </p:cNvGraphicFramePr>
          <p:nvPr/>
        </p:nvGraphicFramePr>
        <p:xfrm>
          <a:off x="3671813" y="5362277"/>
          <a:ext cx="1692275" cy="1235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24" name="Document" r:id="rId4" imgW="1711348" imgH="1254077" progId="Word.Document.8">
                  <p:embed/>
                </p:oleObj>
              </mc:Choice>
              <mc:Fallback>
                <p:oleObj name="Document" r:id="rId4" imgW="1711348" imgH="1254077" progId="Word.Document.8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71813" y="5362277"/>
                        <a:ext cx="1692275" cy="1235075"/>
                      </a:xfrm>
                      <a:prstGeom prst="rect">
                        <a:avLst/>
                      </a:prstGeom>
                      <a:solidFill>
                        <a:srgbClr val="FFFFFF">
                          <a:alpha val="50195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4756" name="Picture 4" descr="https://encrypted-tbn1.gstatic.com/images?q=tbn:ANd9GcQCFEP1G5ZjjzvvRSN6_Lqv5wDMvUSl13oLnuDVnonccHNn6HIr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53225" y="0"/>
            <a:ext cx="2390775" cy="1914525"/>
          </a:xfrm>
          <a:prstGeom prst="rect">
            <a:avLst/>
          </a:prstGeom>
          <a:noFill/>
        </p:spPr>
      </p:pic>
      <p:sp>
        <p:nvSpPr>
          <p:cNvPr id="74758" name="AutoShape 6" descr="data:image/jpeg;base64,/9j/4AAQSkZJRgABAQAAAQABAAD/2wCEAAkGBxQSEhUUExQWFhUXGBgYGRgYGB0bHRocICAcHxsdIB8dHiggGx0lHR0dIjEiJSotLi4vHiEzODMsNygtLisBCgoKDg0OGxAQGy8kICQyMCwvNi8sNDAyNzQyLDQsLCwsLDQsLC8sLS00NC4sLCwvLCwsLCwsLywsLCwsLCwsLP/AABEIAMUBAAMBEQACEQEDEQH/xAAbAAABBQEBAAAAAAAAAAAAAAAAAQIDBAUGB//EAEsQAAEDAgMFBAcGAQcKBwAAAAECAxEAIQQSMQUTIkFRMkJhcQYUI1JjgZEzQ2JzobEkRFNydKLR8AcVgoSSweHj5PE0VIOTlLLC/8QAGgEBAAMBAQEAAAAAAAAAAAAAAAIDBAEFBv/EADcRAAIBAwMDAwIFAwQABwAAAAABAgMRIRIxQQRRYRNxgSKhMpGxwfAFI0IU0eHxJDM0UmJysv/aAAwDAQACEQMRAD8A9h2LssYZBQlalgrUuVROZV19kAXVKj4qNAZ23NqPtiQndAEgKUW1JV01WkpkA/WgKB9IXACd8hUSCAGgU3ABMvRzEjxFAVnvSR4IcO9QFBDqk2bM5UqgiHDeRPZOh1qUVdpHHsee7S/yk7QIZS06Uq4EKlDas6yVCRLQyzYRWrqKCpwbXfBGjNSnFS25J0+lu1QMQtzGbvcvhhTZw7ZKSQTmKg3EJjTU1j6ecHUVKb+rS3b25NHV6FUk6X4b49vnI3G+mO1UKbSMVmQ7dt8MNBLiZIzBO7kA+Na1SjOH0rNsv/jyZtWmX1bG4fSfHrxRwiXlIUyFhbhaQQ6UhSpCd1KLDLHzrz5KonFX3R69JdM6VWs4XSaSWp4unzbPH5GbjvS3aisS8ht8tuBXs8EWmlLKYJWQ4W44AM5nUGBWyVONNpt6k7+DyVJy8Govbe1JxjSHi66yWgkhpCdQ4pXCWvdTzPLxrx6kup9WMYZWdWF2VuffY+gdLorUqso6Yy1Xy3tdLNu9tvkl9JfTBYxO4RtJOGW3nDjamN4VSCpGrIy5UgHnObwrS6km5prSlaz798eNjy+lpqdWK0698J247/c0MFtnaKnXS4lxpBy7pBCFEQFZ+JLRm4BvXm/1DqOrjOEKOHK+MPZLu+MmitT6WNOKpy1NX1NXXOMNGV6Qbd2h6w81hccN77LdYb1dJWJS2V8amgDKSpd+VulevDW6uma0x4e+rGcbq33uZYRTo1JKOpq2b/hzz31beDf9HsRjkj+IxZxGbLBSxuouidGjMhcfLxqFGrGrH1ISvF7fGGRm4aYxUbSV7u+/bHFvuZG0PSTGNtbn1n2ogvYrdJy4cK3SmypotSrMFFAyk6yYrRdVJ6aa+CDpThTVSezvZ+2/5FXYPpXiQohe0BjVqy7tpDAZJMpKhmLRBkKOsdnxqFbp+oVpxwlurb9s8Ci6c5qMpWT57fCN/Zm18SrErSrElQyMnchqCjNu5UVBnizZiI5RUaVOrGF6jvdvNrfHwRbV7IzfR3H7Qec3v+cQ6xvSktpwoSbKQFIz7uZGaJjl412jU1ReuFnlLPnf57CSzhm1isdi1KYyPKQN4guDd5t4gpblM7nhuuZFU1+oVKUI2vqdvs3+x1K9yd3a2IG7yha8ykBRAAyghuVGWbiVEQL38KvbfCJwjGSeqVrLHl9jIe29jG9/iHFqS00wshkoTJKIVvs4ZsFJMZCLa1T6inJ0lLTK3vZbKVufY7UhGFnF6lZeM8r47kDG3McMGp4uqVvSXEOhtIGGZWgKStQ3UOhvUxdXSrOmU53jPDWF/wDK3Kttq7PYpk7Z/iNfYW18S4ykuFZMABzKAHhlEOgJZORK5JCTcVLKbTVrFtSMFbTK90n7Pt8d9hnpDiMctoDDYgsLCgVLUzvBkAVIylkc4M+HjVVeq6UVJRur5zay5l8dtyCVyHDbaxqWkhaXHFpUlsrASnOmFZnwncwlMicmtqsozjVjqvjdee35k6sVC2l3vvxbx5t4NZ3aD0KhSu9HD03sfcfhH0rsk2sblZi4zauPWVoQpbBQ7ZakJc3raSsqIG64MwTlvcRMV5c69el1FOl+O8c7LlJy3xbexYkmmzXxe0XglZzqEBd8sxG+g/YXjKn6V6jIRV2kc636eoQ2AvGpWsApzBGXMr2oTbcWkhFv+NV06kXZXuzd1fRVqblUdNxjfnNvFyde3dou5kBpzDG53qt24ExvDGUNyZy5Z8JqVTVqcY/n/wAEKMOnjBVKktT/APblPn/K1sYf2EcTtQT/AB+mb+SDlvPh/grslJxik8rfz/sIVumU5uVJtPZatsZzbN3njsMQ3tVIhW0AojNJ9UAmN5y3f4BUZRm3h/Y7RrdLGCU6Tk++q3fi3t+R6RVhiOd2xhpWpQZdTcEupchKhlEykOpPKJI5SKAwWMWq3tATCswDmggCSDitQVCeeotY0BAvEDdugrzDI7Kd7JUAhUpH8Sq4BiSkmACZtUo7o49jkNt7Cw6cIziGm1N51tE5lLVCFFwqF2wJgC4rXKpUlKUG9r8EIJJxcVm6sYKsA0/jXm2WVvoTvSgIcKYIzFKjKQVRY31qEVTlTg48Lf8Ab5LeodVVp+ovqbysL/odtPYa8KWA+eJYlQylOSFKCh2T+la4VFOEvHPfDzsZrNSVv5sdNtbZaMOkYvCGEmUnMlS84WpxEgrbgQkV4dST0xlF4WF8s+h6b+5UqUK8fqk3J8WcYvhL9LIpObPcRisSwzhlvYYK9oEqAUkhC1I41Jz6ybagQa9aVS8YyeG75454tyfPqOWl4H4Uqx68YG21IS+W1FcA7rIl4gEBAJz5SOGI5149NKqpu9tj6jqf/AOgpR1afUXbdvuvPn4N3/KG8hGFcQYS44ZQCiCrK6oqj2I0BHP+6ra8W6UpLZW/U87+ktf62CfOr/8AL8Mq7d9Fmm1I3eCxD/2klD605NYnOgZs3KJiOVW0IRhNNO3l5MvVdVU6hL1LO3ZJb+yRoYnZWIfxTxKN2Giz6q6W5HGGw/KUtgq6cYETaahVo0a0VGonbN7Nr7rYjCtVhGUIvErXwuMmTg8I8VYRvFIIcxZWMQAnLIa3Zay5UHJCcs5NedQrQiqmlO6f7K/weh0dST6adTmnbThf5Ss74d/F9uDcZKC21isUyrDlq8LvlksolWRkpVIgiZietaaep/RHk8qVt3wZ+xNkqw2MVu8OosuBiF6hJG7Uo8TZUZUoCw51dOanTV3lX/YrStLCwa+zkPesKCm/Y5GMh3Yur2Oa+5npqPrVL06FbfJNXuSbKxYdXCG5bTkG8CRBWCyFojcSCki50vXJQ0rO/YKV2VscpK1N4bdFwrybwJ4C22oNDeH2IJEjLw3vVcqKk4VGvwu691+vs8Hb7xNFKUtNgqGVCEpJJRokBm5O46V2Ut2ycISnJQirt4RmYPHIW4lwPNqYWEsoQGrl7gJ49xeU2yxymagqkXlPwXS6SvGTi4u6Wp+3cj2ng/WgtbRCwxmyNpQQRim+zmUGkhQEgFtXCedWqDjNa8J2/wCylzg6TSX1X3vxba3vzc0di7PLbQzNkOLhxwFJPtFAZ49iQkTySYHKouMYyena7OzqzqKOrhJbW29v1K3pUjFBlJwiJczjNLSVcGVWbtNJAvF5+VTpxi39TsiqTaWC3gm3CyguohzIM43YsrK5m0YI1nQ1yaSk9Ox1XtkdtPENsoUt2EJkiSi0nfQPsKg3Ysp051G1FXsr/C3MTGbNbeUd2wtbbubEb9KiEhYLuQZd2FEGAqAMpgzrVXUwaqRnpbkvp3tZN5vmzt+fYjTa+HktHYz6iRiHEuIBUcqGC2cw3xBkN6SDbQzXVCT/ABO/wbpdTQir0YOL2y9WHe+Lffixp4lgcfB7/c/rHwKtMFx7jXb4ff7njiPgUA59ntcPv9z8/wCBQCus9rg9/ufn/AoDolbDaM/aX+K5p07Wmv1NAcxjMzTi0ErQCSBmcMwZuDv08r6SLaWoCsnE2ssqiNHbpJ/1jpIgC8p8aAiXiRkdzKzAtuEgLNxkUTAL6oJH4TE6XNSj+JWOM81xT+zzfcYkDNYHEKyzxwIyx0/XrV3V9NVUXNTSznG65XzsOnmnUiorlW/PBRweHbdxym0k4dpRUtOYklUGyQUpm+mkVGi/7cUouzV/+fbuXdbGa6ietpyTs8W+2Dr/AEo2LhsMsKWFkQsBorVnUczgCgpTdkpgSOdToV6tVTTja3NlZq1+DOoJTjZ9v1K+DZbSoOtFWFSrPlTiCXQ6khwZkDKQkDs6ama83FotO3ufQuNRyrQqQc3fLjizs/H2xsWfSrDYrFMv7kAKCkZsOluHkcSzClpSB2QVa9kxWytRppxlm6vZ3dnffHPzsz5+Em2Zfots5ZxeGdbOdvLid8lIPs+B4N5xlIOaCRYx4V59CrTi1FyzLZe257/9dcnUScWkr573fsttjtcdsteMybxrdNe13rSkcarulGVaG+CFJk6yDFq7o9apecWtO2cO6zhPjz8HmKb6WrelJStzbx5XkoY1l8rXhcEQ2MPG8LrReKt5K0QcgUI4gZ1kdKq6uT0ujGEpLm0kmtms3uWVqc3GHUTa+u/FtsbWt+R0G19lodbWhaV5VlE5MyFWUzEKSyCn5Vb1NSHSwn1DTe18/GLuy3+THFOVomDtptpb3qrZIxGI3YUoSd1kSytPDuwU5kgjh151ZUs5OCeWet0aqwprqJxvCnxb8V3Z5s72ffbgl2psxYYadcebQ8zcOqaUGhn3CeNsNgLhJAudbir5wqTqx9LC5W7eOHxnJ4yaUfqNtSktoC1wlKQglRTAA/h7/Y0bSV2WU6cqklCCu3sDTiEloKgFZQEgp7RhgwPY9ATRySEaU5JtLbfwPOAStGQoISoJBypKTfcTBDMg+NJK6sxTm6clJbrP8RUwLRUlvMypuFJRxJBJSNyAqQzodb3rz/6nBN0aerDlZ2bX+LxujsJNtya/lykMW262hwsryNP5VGwCA2Gwpa/ZXR+EzqLVqTjpXZO2/blm2PTzpTcFJXlFNY3vZpLGH5/Jl3BlKEoLpbIcWA0Q1lBzBsoSPYGVRz51Ymlu99jPKnKcmqcX9K+rN9t34XjgXD4LEX42j7cqthyPY29mfZfafj/SpUq1Oeqzva6w9mv9uxmkmi5hdmpbz5Uq41lZkFVzrEsWFtBYUUUiypVlUtfhW2tt+r87kruHMWTHX2fKD8CoVFN20O2c4vjleH5IK3JmLdWpbiThXAlAcKV5Uwsp3kAQ1PF4xpeoVI+piSeHdZtttyaXRhGEZKoruyas8X7448DWNnKUVPPJhRSvKjJAbSQ6cqgGilSwQeL6V13s5t2/b3O1akYr0qe3L7vKusJpNcFx/DyICbcRkItbf/BrJNVK8KcU77Scls7NO2988bq25nwmyd9ntcPv9z8/4FeiQI8Sz2+H3+5/WPg0YFUyeKU34+544j4NQpKaglN3fNsHXa+B77Pa4ff7n5/wKmcFdZ7XD7/c/P8AgUB1uLdKEKUElRAnKIk/WgOM2htNp3iQlSXCc13U9PdDqeXKREmgIm37KIVIEpIz6lYITB9YjlPj4EWAhw+JEElYy5FkgrBtlJ/nlA8+6bTbqQOd28vZbziFLeaC0GUAKygwp1QsGRN8uvlTqPXjDQnbKeVxyIJSljL2wVF4dGKxD6W25w5Lq1KSLqdGcoyKDcpSU92NelUV69Sko/3oRcraU1/i8d8u/J2VNqcozi7rf3LruDwa20F1RScMN2pK1kqQv2qglw7oyrs6kzPjU6VWtTqRo64t2d0ll2/yXZbkdKlmxobXwGFfSHnCN2nNkUmUp4i8RozBlQEVnhKFSUm5JpOytxhYfk9KhU6qjKVKEfqe6au8J3+1/wCIqbWw2KTi3PVmw0hZWXnXWt4hRSlzLlAQCm2ZOmsHlW+tVhCip1JpJfuzzIpuVkiyMVh0YlG6AUcbv1BQAKTuUvDhG5tY90edZlTcpKpGStyuXwrPZW57mvqKlZJUaqd43985zy/BbxTqGMahvKorxe9N7gblLuiSzaxvlHnV0vUlptJKMb3Vsu+1n45v8GXCfuVtp7cKH3WmsKtxTZGcpQjvAqTq0DoSL9Kw9TXUZW9WFP8A+ybvttZ8c+5qqdPKFGFRptSva3Fnb7+PkdtLBYnC4d4YYJWU7vcJW0VqBK2t5nUpsZ5kkXEC162ydCnD+49KW7bx4KatWdWbm1l8JW8exq7N2UhlKEIQSElMFSSpVyybqLEnUjytU5ScpamQV0rXwNY2clKy5B4w0FhSSU8IYAgFmE63jWslaXpNVXJKK/Ff7Wd8Z37lrqOUFTa2vbHfe73fjsQDCIaJecsCGs5UDkCU7iIBZhOtzzqV6yjHXJWTd8bp7c8YOU6bnO0E23sVdhPklCnHWHELUlLWRqDmG5kSWjJCRFuhq1Tg4rOcl1ahOM5KMGkkrp7ry/D4NLCYj2e8dbLSUkTnSOyks8VmSIIvU52jyZqcZVJKMVl4QzZTTmVJcKFkrBSUtEDIdwUC7JlQTEnn0rNWnaUPqSu+ecPC8nbNXTRcZwwgDIIOWRu/yfgVoOXe5SXsNtaytSVypkNEDMAE8BlIDEJXfti+l66nZpnLvJLgtlJSoKAUSlAaFlEZRBEgsQV9Va1loS1ynJyT+prGLeH5XLLXUapqnbG/na2+9vBHtF91Kg23h1qzCzoQkoQTIlQLIUQLEgcqulJrCRbQo05R1zmlbjN37OzWdlfkbgsDiZJfU2tOUwEMKQc3IkloyIm1Vyoudtb2d8XWV85Xg7WqdM4/2otPy08fki8+ybwnr93y9p8Cp1FN20NLKvftz8+TKrcivs2Vw8l9z874FTkm00jhHiGFXsO/Ps/z/gVkdPqfp0yji1/p372zj7krxJHmu1w+/wBz8/4FbCJHiGu3w+/3P6x8CgHONdvh9/ueOI+BQDn2u1w+/wBz8/4FAK612uH3+5+f8CgOl2o84lI3SSVEi4AVHmCpMzpY2meVAc7idsPtqCXEtoJvCm0i3OPb3/vgc6Ao4rF51BWdOZQBWEqTFuESBiMuWL3kX6mgK77wKHMypTu3JTnuQEKED26pJE90+XWUd1Y4zz5eGwTiCtLa2UpVdx1YKSeM7oQiy1CI8q1V66pv06kk5NPHNsq+2yI0IuU46O6/VCOrTh1paCHCzjJebAstBJU2iVFMlImSE61i6WpGosU3ePezut7r+eTV10Zx6iaqNXu72xn7Ghim0hzdb5ppbGZp0upkOnjJUBkmYsCqSCa5X6VSbShK03runtb/AB8X7LFlkzU5tNZyse491zD4txWDw4UNxmCXM2ZCkpzrNkolRggAnQzVDjF2Uff+dz3aVWtS9WtVXNpK1ndp7Ywu6xc09oNYttorwSm32BIQjdFxxQKnQTvFIAMcaj4eVb6mly/uR9/2xweDG9sM21t7lsKf3Qy7wKcDQQkSXwIlk5ZJA1ua82pOtCrTX+LvqdvbTzz8myUFWqNUYvOy3fnjJn7DfbxTyn2Cnvb9pac60SHg3lhohqQMxgcQitsKqnTV17bfN+5Dquml01aVNu9t9+3FzYYczJSs4dSFrzShSE5hBWLwxBtfyrz+p6pU3CLpuTleyxfHuztSnpk4qaaXKvbPYzmdmHDYhpLCHHG1k7/Pmcy5Qgtxma4ZUToDNulW1uo0x9OC16d0rXzlXv8AnnhFy9OrGpVqO03p02wuzskrbe3fJPgdmOhsqC0HEObuV7tRa4VMxDZb4eEwYNzertdOonOi8PzfbH+5VTqr6IVleMb7YefNn9yZONG/aZS0XCcu8KUphnhZUgrBakZ4gQDUnpleJU6c4xU2sPZ97blljDp4U5Z7EgonX1f4FVUVThelF3ay7u7zn/o5d/iFwmFTwezFshHsxb/w/wACr7HNT7kWFw6y5JyKZKWwEbriCpZzEq3MEERaOvWoQqQqK8XdbfluMplDG7JQlxGJ3by3EJbCW0EhKsoaIGTdBBJki/h0qNSvGnKEJL8b08Yxe/24yc0t3fbJsYVuUoJREhBgouLMW+wq1gc0zpw8h3PBv4FAObY6pH/t+XwKqpRnG+prd2srY4v3fk67C7n8P9j/AKerTg11gxZI8fZ8oPwKrqKo7aGlnN1fHKXnydVuRrjOvD73c/M+BVhwV5ntcPvdz874FANxDYlQy34+5+f8CoOpBT0XzvYW5HPs9rh9/ufn/AqYIsQz2+H3+5/WPg0A5xnt8Pv9zxxHwKAe+z2uH3+5+f8AAoAdZ7XD7/c/P+BQHT43FqQRlZccB1KMtvPMofpQGFtzahVCChTcg2c3d4ymeF5KrXmD1oDKViQEfaSDoQ6BBm4J9a17BAB0P4qAqrcSpt1IdjgeHE5IEpXNvWFSBNyEq0PhXY7o49jlmS6lDbTC8HiAlSQpCGSpeQbwKWZRqE97xFaqtOMm5uLT7v8ATYrhJrCd/Y0PSX0NQveONlaFytWZecoQBviQkBoZBwgwIGprNS6h056NOGnnHtYsnHXlvJDs70TS6y2484l4oQd060FhKxDpzLJaO8JUkHMTpU1U0r6e2bhLN2WGdluuLeQ6vDlKSoKGHaU24lUPEAqDZI005gis7pzstX89jauppwcnTTvfF2mrW5Vsvs+By/RyG2MO4HzkS7LjJU2gEF1XF7PMZiBr3tJrXOevU1bNvf4PPjG1kP2o22tCy+y+23iCouFZCUslsvZAfZwjOqOzMnWsmiMoOUnbbf8AY9SFSrTrRp0bScdVmle9073xd877G5h8CpDj5yNhCiMgSzChG+zZjuYVfSwgVZ9NlY89tt3bI9r4pTJGXCuvTm+zbTwwTrmZGs28jUoU4zd20rdyMpNbItYDDuBKd6EKckZihopSeJuIBYJ0jn1qqMbZe5dVcHN+mmo8Xyx7LPZ4Pc7n5HwK6kkrIrK2yONKFlhTalZQUrbGaxZAmGSNLi+hqcoqMrJ3Ck2lchwzLb5ZdQSoIUIKOyT7BJCoZhUGbHQilnC6ay/Hycwy5hWuzw+53P6v8ConSPettlpK8qS4pCUApAKlQyYHsLmATA6VxJLYEjTfY4J7Hc0+w+BVdSVnH6b5/LydRGww5vASE7vKiBuzmzexkzuYiItFWZv4Jtw0Ws9V/i3t3JWWTI4bQO5zhv4FQtP1L3Wm3zf37EMWJQ1+D+x5fAqw4G6/B/Y/6egBTVjwcj3PD8igI3GteD3u5+Z8CgFda7XD73c/P+BQCYhrtcHv9z8/4Fcsr3Ar7Xa4ff7n5/wK6CPEtdvh9/uf1n4FAOca7fD7/c8cR8CgHPtdrh9/ufn/AAKAHWu1w+/3Pz/gUB2lAc1tVBduWMShcAAoKY5m8OAKtOuk8iaAoJwb0FRbdm8WXMGxEHEa9gjQDKbzFAV8ZgcQppwFt37J0EcdyUKAAG/UCJNhlNdjugzzf0d2NiMO4pasLiVSy40IbJuoGFGUdYvretvUKnKFoy28+/jcroNqonJYv/Pg7XYGxVJw4Lm8K1pzKDkqglLgiC0YF02nvDrXhPp6lW0qkrafw2bWN/r7u+/jBv6uVP8A1FR09m37fHZE+zdhraOJniS6tSm0pSYQnK4kJSCzCRJSYTbiHWt0L+nHV+K2bbX8eDIsO4/Z+x1tb1JAUkk5DlJWRleErUWuJRKk36KTUYUo0/wtu+93f8uy/cnUqOpNyaSv2Vhdm+jqWELSlTzgVN3VFw230QSzzzJ85HWu14erDQ8e2Hvff+YwQjh3L2JwAVMtyOO2SQZ30W3N9Ux5ioTpKU4zbeL84z3XPjsSjJx2Kythp3JYl3Lfjk7ztuq7e5nmB5ECpaPp03Zc+pl63raY37Wxtbbb/nJPhMK5kG+SgucWYobITquIBZnSKlG9s7ldX09b9O+ni+/yWUsCRwDUdzxb+B4H6GulY1GHjLKPdng6bmfufwq+hoBGcNGWUaZe503M/c8sqvoelARYbBhOUBsADLYIAj7En7n8Kp8j0NG7gavCrCOBKQsBMZ2+EEBntAMzAyqn+iroa472wTp6Na13tzbf4JGcECGyttJKchnd6EBmSJZtor6HxrpF2vgVvDEZOACMsyjpuZ+5/Cr6HpVc/UvHRbfN+3jyFYc3huzwe73Om6n7n8KvoasOA1htODkO54I+D4H6GgHjD/g/sf8AIoBPV/wD/Y/5FACsPY8A0Pc8PyKAYvDa8Gs9z+n8HxH1FAK5h5mEe93Pzfg/iT9R1oBHsMSTCBBz9y5nfRHsfxJ+o61W/U9RWtpt8348WO4sK7h5zQie1HB130fc/iT/ALQ6irDgx/CzmhEznjg67+PufxJ/2h1FAOXhpzcGueODrv4+5/En6jrQDnsNOaEa5o4Ou+j7n8SfqOtADmH7XB73c/Oj7nxT9RQHY0AUAUBFizwL/on9qA8+YbugJEXRIyyr7gx4ctDyjoKAczhbti8y2CCTKY9WnkL2uYIGk8qAdh0ZShVrlgC9zfB3icx0Am/Q6gUA3BNfZxcSyFERwyMEU6i54eV4I6A0AYZBGQApNmrg/wBU6R05+HiKAGE2bmBZEAzf7DrIM5Tfw60AjbcagiwHFqB7ORBuCD/gcwH4cAJiBJHQ9BFiRzA1/WgEcbGWx4zfKdTIM2HzFzPTlQEe4necJCeODGohwdrSJkfI2MmgExnEHDCRZQuoSJGJ1CuQvOXkDcgAUA/aASd5I4vap1tOXGGIUJ5+WhsLUA7FMqUXI574QJk3xhsAdDJ848jQDMS0OOcqUy6BKRH8p1Og1mLnymgHYtocZOUyXBCkzA/iOUR4WvQCutg5pJB4uzc64gHQQfO3Ob6gDzdlSBqqSOd3wdYiNf76AHGhCjaDmuTPv+Onj9PABUqFh4g8Pn8ogaT462oBrbcAAAKPD2Rc3QR52idZixoBVNpGUC10CZEmzIIiOY8frQAlASUERHAORTPsCTIsTlHzifIBcM2TlsnuECIkA4aDfoNJvcaUAzDtJO6Iv9lyjng76jw6eGlANwjYBbTYKG6kmAY/gYgHxEddOooAwbI4Mug3Iza8sFEiLGx848LAK22UgaZoQQBEz/DiL35RE9JoBMO2k2MRw6kXENcp+UUB6PQBQBQEeI7CvI/tQHD7MwylwlBiEpUbkghO5KsoHEqTNpg2vegI2MOtKgnKUngtoTHq9ssC4AOvM+NgLGCwy0DPEZFMtmU3JJwwIve2WJ/uEgQ4JBypWJyp3KSoGbrGFiJJNgi+pvzoBuCeENi1w3N4n/wsEgd69j/uNAJh1zHZHYJEDmGZOX5EyBAg6UAuGdgCJHZmCfh/K4UenjrcBS6SCVZVExHWYBAKjcnMYEzNvCQECXFZlgAhKZJ0yk5gNORk/KaAicfHEdCqQbTydgXB6iAbaGgJnkOLKwgAnjAATqf4kXy3g+PjEwZAs4nCKQHyqAGm1LIVCpz+sxYSL55NpPjQFd1KnFLAAUpanEJBJjXGRebiCJBm2gmgGYwxvCom288T/KrG4gRyE8uVAPeUvKtZEglaY7pj1gkcMSPobjSgFbaUvexBLaVqVm1BBdAA4TyMAHlpzFAJiFHveJ4u8PbEDkcsAWm17C8ANWrtEi0wRFhGfnqJgcwb+NAOQsgyQDxdkA5dRxC5BVGouOLnQAEqSEZgAXEhQB0AlEcuHT/iOQDiwUbubZgFJnod0LAQJMGxE+ESKAYwFHKe0Bu0iwsZZgC0AnXQcqAc2koKUFIBC0Wi4y+r20IMfOIN7UAMslsNKWO2EKmxkZsImSdQZB5WF7cwItnz7IAGTusxjtEepGZiYg6353mIAfs9gqSF5QG0bhEaXX6qbc4seZm2oAFADKSQgklKVZFJBkAwMMJAvMRAtAJ86AG3lmCZk5B4xDc8Vlc+t5PQUB39AFAFAQ4yd2uJJyqiNdOXjQGbsDZIaAWqc5SBBtkBCZTExYpF9aAj2bg5xLrpNkrWkCOqW5M9BlIiPnQFn0iY3jOUAmXGtNQM6SSOhAkz4UAmzNkBpK0E5klSCmdQEpQlMn3uAGRzoDG23sUN5VIByggkgElF2UgixBGVBmT9b0AzYmBLbrAWIC0rhJAN0pRIkTYESOWnhQGjj9iBGGyNJCnEgJSYAJ4kzMDoOh8qAhawmTGpCU5GwbBIyid3e1gRpcc7ciKAvekLKQw8oDiITz1KSMo+vLnNASHZgCmMvZbKyqbk5kn6mTQEXozhQlsqiFKUsG82StYTHhB/WgJPSFkerYghIzKaUDa6rEAHrrQFJnCrT6tmBCvWHlGOig8oZotoQP2POgLz+zE5mciE5UrUpXzSvrrxK/U0BX2zsoLQ22gQkukqgTGYLk/U86AkwmwkoLgJKkLQUkE3upalXEe9A5/vQFrF7LbXmsMxRkCjfKIUAQDYHiNxrzmgIjsZG73cq7SlAzcEggnobE2INAY2O2WPWGmkIBRkBWMxHDm4jrN/CgN5ezEFaVmeAJCRMAZTI018jIsKAxvSJguPoSkEqyDQTl4xB8BY35QPmA7/ADcpthIVEl9lUA9m6Ab8yI+mmlAaOIbnFN6xunAehuix/fragKO3tmfZZEp3aMjeWYMFxo28kpPOTQGhhdkpQ4twG5nKAISkFKExHPsC9AZ+0Nnpw+EygknOxJkySlTaREX0SLCgK7Wy1Lw2HIklCQMsCbrQVTPJOXSJtz0oA2fsZKVYbM2PvFLme0AMpgmYtItYwbGKA6mgCgCgCgCgCgCgCgEUkHUA+dAVX8LmdbcnsBY880eHh1oC3QBQCKTNjcUAtAFAFANUgEgkCRoenlQDqAKAKAKAKAi3Cc+eOLLlnwmY+tAS0AUAUA3IJmBMRPOOlAOoAoBFJB1vQC0AUAUAUAUAUAUAUAUAUAUBW2kypbTiEKyLUhQSr3SRY26GgE2YwttpCHF51AXVcz0ubm1p50BQx6X2zIdcUFKMJS0hRTqRzHCLD6daAqtY54iZfiDH8OB/+vGR5HWgIXcRiSlQDjqSQoBSsOEpSYICirMYGhnl+g6rXydRlqOLZRLmLQsyocK/Mg9msPWRqzm3RqKKxj4/fcso2VVymrxthecf8mbg9qYvEoKUYksLKoCnCBAAzGxTodK7Lp+pp1lqqpq2xZ0uinG1aOt91+huTiW8K9nxSFOlpJbXn7KryqIg3g12U50ac5zd+UVdPDVX+rMW9vF9jmnto44tNpTjMq5VLhIhV4EcMfTpXkUv6jW9VuSlpdksbX8ntvp+nV3pXPL/ANzqcNjXMHhx628H3A4QVJXlkESBEDSvbnU9KN5ZPD6mpC+unFpdtxuIxL+JaPq7u4VlQAVKm5Pa0M2qHT9R68W0nGztkt0RpTi5/Ut8foQM7RewgSMS+H1LBSClcQpJAJNhrNc9SVOdpO93ZW49zLVbVRySelvC7FfaX+UJtl5bW4fWpMHgVNilJ6zzq6VVJ2sb6PQyqQU9SSfc6bFY8NpzE5oy2Dhkz0H61HqK6owc2m7cLczUqbqSUdjkcRgdpLUVo2ihtCzmQhREpSonKnsXIECuQ1zipJ2vk2qp00VpdO7WG7v8zp9kB1thKX3kuugO5lhZEkKOWwA0ED5VfFNLJiqyhKbcFZdiRSXPWArep3XZKN4dcpMzFV6Z673x2KLS13vgsoesOIaN/eHmb1aTEW9Y8Q0c+8PI2oCTecXaHaj7Q+7P70Bj+jjWIbbUMTiEvKK0qSQspypMDLYCed/GoxTW7Lq86cmnTjbH37mqXrdoaH709RUikVb1jxDv/eHlpQGnQBQBQBQBQBQBQBQBQBQBQGHtTCuru4GFISSROeQJkSAYOgnl8qAxUobMhIagCVcGI0zAwL6jht+16Ae002pYENyZAypeB+WbhBvzt9KAw9undvuo4so0nLN0pP8Avr5n+p9Mp1pSW+P0Lum/qfozdOo/pW1lm7z/ALknpUj1jazOCdzFl1oKUOEKJSHlCCNBKB+texU6anPqVUe9rfqeh005UuklUjun/shfT7ZuIGGRuR7BlghzOU5gkQExGtgf0rvU9LGpKE3/AI7EegrxU2pXvJq1vc5vDbJ2hiMFhykNFhrO61cBXCTM9bzU9M3FGmdahTqzvfU7pmng3P8AO+HAclWIUs9mEoypFvnWSdOFSrrj/wCZb4sYeq6mp0dX0aGGs5ydRgtsqxOGd9SKi61u2vaBISFpIkHqPGvRUtUfp3KXRdKcfW2ecdjJ216MYl44N2BvUObzEcSQJCkFWT6GPlWaPSRhN1IrMrXNdPrYxjOGdNmo4/U6hnYiE4tzFAO75YyKOZEZcqOWndFa9K1ajC683TVJ7LJmbSweNOMZdZCd0lACsxTmzQvTwuP1rD1XSzlP1qVtaVlfbz9mzTQrUVRdOpfL4+Ci5sTGYhS3cSlJdY4sEUlIAUSo+0HMSlv9a0RhNxTna67d+Tvr0aa0Ur6Zfiv28fc19jbQdUgtYgn1hCHS4EBOS6rRP4SmpQqpycHutzBUnSdVxp3t5LWwttIxiA8wXCjeFMkIFwi9jVkZKSuiytQnRnonuY20doY50p9QyFKAlLm9CQcwNo8NapVV1L6OMM70s+mmpepe6fH3NzZ+/wBynfzvd25nyZMuaRMeFXq9skKmjW9G3FyP0g9b3Z9Tje7wfaZMsZL6c65PVb6SdD0tf929vBC9656wxkj1bIjezkz5uLLl5ROX9aPVddhH0vTlqvq47fI/Zu3G8Q4802XCtg5XAQgQSoix59k0U020uBUoTpxjKW0tg9IduN4NsLfLgSpakCAg8RCiNPAGkpKO4o0J1m1DjJ0tSKQoAoAoAoAoAoAoAoAoAoDmNpY8LXKVoiIBGK3ROkCACZk84j9wIEYogdsCbj+OmRxTcp5Efv7twK2JxeVC1FYgJWVfxZXcAk8GXiHOPKoVJOMG4q7SJ046pqPdnK7N9JyrEOJbbacSEEhRQqTZM6+MivOl10oUlOpFJs2dX/T5QgpUlqd/saOMQh7DqRh1lxgqTOICSFpUIOUEwYsnl3jUepqT6ai3BXStlvzaxT0VGr0/UxpyWMvOeHwUMft9hhLe6cS6tCEhSFoV2k902vealVvUlSqJ7ZecZtv3NMaPUKo4qH0yeX2V90dF6JbXfxSVKdwzbTJbWW1JQSFHNcRMiPEV6FOTluinqqFOk7Rld8m4kKGIyhlAamc4aMzl0ia5eXqW047mC8nPbHcnZaSAISkWa0aPWrSxu4uJUlKFKVlCUpdJO6VYAyTQJNuyI9m41rEJ3rRStCiqFBpUGAAdfEGuJpq6JVKcqctMlZk7aBaw7v3SuldIAEiDYaJ+6V1NAVNobPS4n3Y3hlLRBNzY+FZuo6ZVkk21Z3x/Ni2jV9JtpJ+5YeU21chKUhf80r3fCratWFKLnN2RGEJVJWjlgwhOUEJTdLR+yPWpxs1dELWwQpxLalLQkpKkBzMN0q17VGNSMm4p5RFSTbS4LmUZtB2/5pXuVMkRoSIFho190etAUsbj8OwptDhQhb0pQNyqVqzJHLxUNetRbSZZClOabirpblx5pJBlKT29Wj41IrTNigCgCgCgCgCgCgCgCgCgCgMheLAOX1Y85jJpMA3IJmB+nhQFJ4OEqUEvpjiyZcORobCSYjzi1AU8bhlraWlRdQlSFJUpScOEgFJBKimDAmbXsa6t8q5KLaaaOX2JsFrCurcQ8zi5QpG6RqnQ57FVrRp3ta8/+oaYO/p6sr6bbY32f6cnqKtOrBRbcedTe/jj9eBvpUkMPhODUnd5Un1RgnjVxyvKgXIEE8JsiqOoqRqz9GCvFq91lX3t74EKU6tBuctM7/ie6WPbyt+TBxmxm8MtrEOONvZodUwbHWS2qSb3gynlpV2KbjFZ/b3OR66U7UIRbeIuSe3F3jnL3+TrdielCnW921gFst5FhCkqXkAUdUw2BAPSr3WaSSizJ11L0GpOWtt57/O51GwMC4w2G3njiFhwkuKUoEymwi+nnV8U0rN3K69SE56oR0rsLtLDLdYUhtzdLUhoJcClEpObWLfvXZJtYIUpRjNOSuuw7CYUpYS06oOkNrStSlK47gKJF9elEsWYnJOblFWzdeCls3YamMUtaHQnDZSlGGTKUIVCCVCLXIUeyO0aioWeNi6pXVSmk19V8yvl/wA/Y2G+Wnd76unlUzMA0Omie+rqfCgOV/yhu4hLLXq29zb5QVuitRyQuZgdmYv5VVVvZWNvQqm5S9S22L9zqnmkqMKSlQz6FRI7HlUp041I6Zq68mSMnF3i7GTi9qKaew7KcOpaHUozOJUvK3BtmhBF/Eil7NRSLYUlOEpuVmuO5obhCStQQkKUl3MQoyb8zF66oxTuluZ1FJ3LPe5dv31e55VI6Ro0GmjXfV18qAobZ2Wh9F0oDiUL3ThlRaUSIWmRIIIBsRoKjKKZbSqypvxyr7rszM9H8U8ha8G8lxzdJWr1tRWEulUKgSkiUheXtHsH5Rg3+F/mXdRGnKKqwsr/AOPb+e3J3FWGQKAKAKAKAKAKAKAKAKAKA5vaOzHIC3Sy6qMpV6qVKi/xNBegM9WHTEhDYkAEeorJjhkEZrAqQTB8ImJoBHsClaSgIQMwIn1RxBGbNPGVcNybnSfEVGevS9DtLj34JQaUk3sZ/ozslvDYt4JEOBtQJC5BByHn8uVed0s+qfUSVeSbtwvbwjT1HW0qkfRgmrO+f55NjEejbSXkvspy4hEJQsuEgApVNjKTYqFxzqyXR+lRcel+l8Xu/fe/BKPWzl9NV3i91ZfHZ/c4DbOJwiVLGMQtx0k7soXACsxzzCkzJjkflWakpaJq/wBffz3/AD8Ef6SqrqVHSdo6lf2u7cM7z0WcScA1uZSktPZAVC3EYmZ5+dej06mqSU3nk51n/qJX7l30eRiUNJGLdS49vDKkFIEZbaITy8KtipW+orrypObdJWXn/tkPo/t5GLSst7wbpTbas2QSQeUTIpGSlsK1CVK2rlXNVxZg3OjneT1HhUikzPSX0ibwLZedzlJcyQgoJkonnHQ1Gc1FXZf0/Tyrz0R+5a/zgEuoaJVmUEkXTFkq/uqiXVQjXjQd7tX8c/7EY0ZOm6nCLIWYNzonvJ6nwrSVCLWYNzo73k9fKgJCs5tT2+qfc8qAjbWYFz2Wu8nr5UBVx+9MbtYH2uaSm6cwsOE1m6iNd6fSaWc37fky2k6avrV8Y9y9nObU9v3k+55VpKiNCzAudGu8nr5UApWY1Oh7yeo8KAHFmDc9/vJ8fCgNSgCgCgCgCgCgCgCgCgGuICgQdDQGNi9hAIG6BKgR23nQCPko3FotyigMQOIEoztJgwoes4gKBzA845gnS/kTQDipuO22Sm98XiDAgJJ66kDS0nxoB2AebzJAW0SSCMuIeXM9ErOVWh1t9aAqemKnsIFYnDIC3XFltSXAnKE5NQAoGZQnnzNqyVdNGTq3y8fz8jtCPTxqOdeTSa4748MjY2NgsPtNkBbvrWUlCCkFJQUOgkkJjTN3hpUqVGnSaitzRQjVh0koxX0Xy+b4/wCODb2ltJpBbw7qlJXiAlKAEzmhV7iQnUaxVlaMZxdOT/FgjRp1M1YL8OWUtkPvjEYjDqQAw0hW6VCc6pIKs3H1J5Cs/Sypwb6eD/Bb+di7qYJ041v8pXv2+DpIObQ9von3POtpiPPNn+jeKGAx7SmTnecSptOZviBUIM54GnOKoUJaZI9SfUU3WpSTwkr4Oo2PhXmcA23kh5vDqTlOQjOAIBIVETbWrIpqJirSjOs5Xw39rmNt30ix2EwKH3GmkYkulCkEAoAKVZYyuG5CU946moSnKMLvc1UemoVeocItuNvnjx+x0OwtsNYtGdhRWgLSgnJl4gmSIVB0IvVkZKWUY61CdGWmas9yDYjuMUvEjEtIQ2lSQwU5CVozOXV7QwYy8hqbVyLld3JVo0VGPptt2z/Le4MO4w4l9K2kjDBC9ysZcylcOYHjNpzd0aCictTvsJRpelFxf1c/y37kGD2y8xht/tJCWFB2DkSFAApATZKlm5P/AGrik1G88Fk6EalXR0+ff+I0Ma676sV4dAW5um1NhQSAozKZlQt8xU23bBRTjHWlUwuRuGXiDhgpxsB/dOlSBlyhfTtm0+PzrivbO4moKo1F/Tf7DvR9zEraSrFtpbezqzJRlIFjl76u7B1pG9vq3JV1TU2qTvHz/EXEAwLHRrknr51IpFKTGh0PJPUeNADiTBse/wAk+PjQGnQBQBQBQBQBQBQBQBQBQEGLdWkDI3nvcZgmBBvfW8CgMPGvOlRkOtlUcIfaAHIRIMaE218aArKxDpIgu5Ym2IZsISbmOpKefWdKATMtUpzOgKkE79tYHLsjiPknx51CpFyg4p2urEou0kzD2viCwpSW/wCPdEhWGIVLaSmd4QSqO6NO/rWOl08qStKTn7/ryXrpo1qrq1Hog9sYvtj7kW2vSjCuYxDSVMBKkgnGp1bgOHIDreAO0O39bqrU/pTt5LX0NaXTyzJO+1n4z/Ox0e/ww9XDi2lOKS3uVLbJUq4kokySbG3hVyskk2ZYQqqLSvZb/wDJGzjXC/iUHC5UIQsoeyK9sbEjS0G2p0riSU29Pz3LJRj6cXrv47FrYGPcebC3mCwsuEFsoWoiE2MwNfKpRbau1YhXhCE9MJal3M3C7ZxBYecODUlbZQltuFy6AbKBi0+R0rmqVm7Fro0lOMVPD3dth3o9gnQXcQ645L6SrcLQ4QwZkpTeOcWA0pBPd8nOonBpU4pfTfK58m3iMM24SlxCVjNMKZUoTlF4POpNXKIyccp2KexH8MtE4YtFGZIO6bOXNlvOUxMR+lci09iVWNRP+5e/kzvSvDqCU4pLy0DCoU6ppKHEpeg5glRzQBwkSQe0ajNf5di7pZRbdJxT1WV+3sXNg7V9ZwqHygIK0vHKErVELI7Vp06VKMtSuV16XpVHC97BsfEKxTU4rCholwgtONqXYJsbgA/TlSLcllHa0Y0qlqc7+VgTFY9xt7DtN4craWlGdwIWA1BtaLz5ijbTSSOQhCUJSlKzWy7mmsiD/Rd+7X1HjUikYnaDRfLIcRvQcxbyKzBOUXyzMXF65dXsT9OWnXbHfgbiMW203ncWlCEhqVKQoAcQAkkxrRtLc5GEpvTFXY9p5C0JUkhSVJkKDayCCQQQZuDXTjTTsyRwiD/p/dr8fGhw16AKAKAKAKAKAKAKAKAKAp41h1R9m9uxEEZEq63vz0oDN2ls90pKlLD0Gydy2SRmEAZiBYEzceEcwKK2FWhC/dV/CtzFyTrFyE/SgKm0wttlxSELC0tuKSRhUJhUKIOYExe/WTfWK5LZllFJ1Ip7XRjegKlLWp94HfrbcC3FkoKoICQbAdlKRpyrz6Hq/wCpk5P6bYx7Grreop6v9NBWUc73WVfH5mXtXYTA2c642wA8HEBMKUVRKJhPMQT+tQ6OE1079R3d+3saOl/qD6jqE8qOcN+Gdts3ZzLjWEW4hBcaaYyEuKBQTE+Wgt4V6Kimk2YJ1ZxlOMXhvJrOOCDdPZd+9PUVMoHofSTIUkjPydJ7lA1YouIWXG1JdSGwlvMjeHiuYvFqqlGbmmnjlEGpOSaeC4tYg3To596eoq0mOU+lKiSpA4ubpHdFDqTexR2NgWMOjIwltCCpKiEuqicsE/QCoxSSwSqVZVXeTuUttbYaSpvDqbLycR7NWRwlKBmg5+gOb9DXJSV7dy2jSk4uopW05/6NHCYZtloNtBCEJDsJDqoEqJ/c1JJJWRTOcpy1Sd2XC4M2qe3/ADp9yukSJLqQkEqSBlb1dPWgEU8nKTmTGV2+9PWgIGsEwcQcQkNl0nJvA6ZKcot0iw+lRsr3LHUnp9NvG9hcXhm3mi26ELQoNSkuqgwoH9xXWk1ZkYTlCWqLsyRhtDaEoRlSlKMqQHVQACAB9K6lY5KTk23uyVxYg3T3/vT40OGtQBQBQBQBQBQBQBQBQBQGXtfZjKwtxaAVZdeI+VkkTFAc7lbvAZ533b6Z1J00mTppPOgHOZMpUrcyLE7t9IEAmSJ0A+nXlQDH17tC1J3QcSFKTDb3ai3a4QZHO3Kl1HMtjjaWXsVPRTbOMffcS+UlsNrUMgSDm4Rfwuf0qiPUwqVXGGxP1umnBKnfVz2t/LHSbdGJ3avVftsycu8yZfxTH4Z+cVbK9vp3J0fT1r1L6fA1eMUzh96+V+zabW4UhBuJKoHnMV1uyuzkYa6mmHLsv2M3ZnpMzjg62wp0qDTpOZKUjiMC9RjNSwi6r0tShZz7jvQTYz2DwyGXRCw6s8BSRdMi5ArlOLjGzO9bWjWrOcdsbm4jNA7fZa9zrVhkFXmg9vRz3OooCjt3YbeMSWnw4pAXmgFIuERqPAmoyipbl1CvOjLVDcl2XgAwnK2HACpKrlBvl/4VGlSjTVomaFNQVkVtkbCbwy33GkuBT5StwlSTJzLNp0uo1KMFFtrk01a86kYxk8RwjRXmg9vR33OtSKSQ5s3f7f4PcoCnjsCH2VNOBwoWhtKgCgWJ68q41dWZOnN05Kcd0RsbNS3h/V0hwNpadbAlE5ZjXyoopKx2VSUp63ve4/YmyUYRtLLIcDaVkgEoOoJNz4muRioqyO1q0qs3Oe5ZRmgdvRr3OtSKhxzR39D7nUUAOZoPb7/ueNAaVAFAFAFAFAFAFAFAFAFAFAY+19nKUc7ZcKpukPKbEZY5eMUBB6k9PZc5/wAqV8uX/blQEC9nvFMLS4EkEEnEqXAIgykiFDwqFSGuDi+VYlGWlpmXtXYbGIw6WQ+UAKCwttMKUF5w2CeaVEmP6Iqmj00aVJU03jnk0Q6pxquppWcWtg3141qc2ZuBmUTkNgmUqOvJVj41pMo0vt9klvkkgtnVPEoa8kmT4UBk4HZLDWJffQuVPpCSjd8KZjJAFxmAm9QULNsvnXc6cabWxseutTmztxOach7MZAddM1vOplAwYlsWlEgJn2ZtkPHz7vOgM7be0XULZSw026FuFtyUlJQFFKgRKhJySqPCoybVrIupQpyUtcrWWPLLbG0Qp1UBstEJUlYQTmzhITz5mQPKqI1KzruLj9FsO/PsccYemmn9XYn9abSASUAC5O7OieFXPkq1aSod6w2JBKJnLG7PaErI11Cb+VANViWyIlE3H2Z1cPsxr3uVAOOMakKzIic32Z7MZJ10zGPOgGjEtgXUgQADwGxRdfPui5oAOIbNgUScyQMh1XxIGupSJHhQD/XGpnM3BKVA5DooZUnXQqsPGgGDEthMlSBABu2dEEZzr3ZE+dAKrEI0lEiUn2Z1gLjXXJxeVACsU2RZSL3Hsz95Ib594gx5UBuUAUAUAUAUAUAUAUAUAUAUAUAUBG+kFKgdCCD9KA5HBL4W9exgImZPEu3+J15a0Ax9JDTkFJJbxMQZsH7CR5x4G0WNAW8S2S4SJIDmJ5GBLItdMazzgnroAIsNBUgGSc2DmAYByKIN/wB7ch5gVlNqDSZJsy3rczvxfl9PLpQFjEIBUu4A/jrwTyTJ01B+WuupAsBJU5qAQ8zqAL7i4F72PSR4gUBUwQO6a5qLeCJ003l7D5nXmTNAMxygptwQPssaJnKAN4Aq5sP6UgeFAXcSv20zYPvCNZPq5+Xy/W8ECvhgqUW09Q5jXikz9POKAiJIbk/zSrSP/Mec2HOIvQE+MRxKi5KsZyPuC3jeOtxQDmLuJI03uHnl9yTp9NenhQFYH2KVCDLWG4f/AF7cst9BfloKAkxaCA6TMBONFjMytB1OkX8oPhQEyo3/APrBn/4oJ52/x40BBgVdmbKybP8AHmuxtAGvlrQHZ0AUAUAUAUAUAUAUAUAUAUAUAUAx+Mqp0gzQHJYNUBBgHMjBRMmJW5zKvprpztQCnDq9WW6Dbdvp4u1KnirNBTYAX+fzoCVaDvFK4rO4kyEnhG7ic2WAZ0Np8aAYwVFSCoC6sIdfwKnpBmgFxODUykhQBCW205jcFRem2kxIN/DWgGPoKitITmUo44AWm8WEmLzQF0YJSHUE6KfQrnEBnL/o3GnlQGXhHVZGzMndYK51Mu6zPSZBk/S4FrFMKVh3nJgBOKbiIkl03t4J+pnrQD3Fe3PTfvRf4BKpEXAMc9T4UBDhnJKDNj6jAuYso25f4J6UBGpR3ZJm7JmZOr9zN6AsYptaFKBEZjjFXyiRlEX6c9RynSgBpRDiRH3uHEga+yOszHS0ctbyBCyFFlLgBALeFTIGUfbcUZRax08elAJikWVmkeyx56GCtF4VBA6XH+8gWiob7kDv4B0IAw02Ig68zNvDQCLAIW5lGSeDBLJvyKySSbWgWA5jrYDraAKAKAKAKAKAKAKAKAKAKAKAKAY6mUkAwSCJ6UBh4TZHGUKzZW04aFRAUW85tyi4060Bs4zCpdQULEpVqJI8dRegIcRhkpbdyiM4WoydSRHM20HhQGX6PMDMoKSCUow5AUASk5Iseov9TQGxjsKHUFBJAlJtHIgxfkYoCpg9k5HN4VSczqoAgcZT4k2CQPG5tYADSVpegObw2E3mCYOTiIYBBlQKUrSTpaIBP70Bpej6YbVy9q9/91RHgRf50Au1sIpZQoEZUBwkXkyhSREef7UA3YmCRuWlFMqKGiSoSZSnh8iBagLa8Agt7qIR0BI5z+/KgINtYcFtazMpbcjpdJm3OgINl7PQUpcJzZg2tMiIIbCR52nXr4UAmxMIlWEaQsEgQYMgyFSJ8iNPCgLe2MMXGXEpEqUhSReNR15UBRx2CyrbyhRzOLWqRmA9kUDTTl53oCX0e2eW20qVZSmmklMdkpBnW5kqNAa1AFAFAFAFAFAFAFAFAFAFAFAFAFAFAFAFAIBQC0AUAUA1CQAAAABoByoBQKACJsaAEpAEAQByFALQFbaSZacGkoUJ8waAXZ/2Tf8AQT+woCcCKAWgCgCgP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l-GR"/>
          </a:p>
        </p:txBody>
      </p:sp>
      <p:pic>
        <p:nvPicPr>
          <p:cNvPr id="74759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-1" y="0"/>
            <a:ext cx="5796005" cy="1988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239157"/>
            <a:ext cx="8424936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2000" dirty="0" smtClean="0"/>
              <a:t>Τα είδη του ίδιου γένους αναμένεται να είναι πιο όμοια μεταξύ τους από εκείνα διαφορετικών γενών. Άρα, αναμένεται να ανταγωνίζονται περισσότερο για παρόμοιους πόρους. (</a:t>
            </a:r>
            <a:r>
              <a:rPr lang="el-GR" sz="1600" i="1" dirty="0" smtClean="0"/>
              <a:t>Παρατήρηση ήδη από τον Δαρβίνο</a:t>
            </a:r>
            <a:r>
              <a:rPr lang="el-GR" sz="2000" dirty="0" smtClean="0"/>
              <a:t>)</a:t>
            </a:r>
          </a:p>
          <a:p>
            <a:pPr algn="ctr"/>
            <a:endParaRPr lang="el-GR" sz="2000" dirty="0" smtClean="0"/>
          </a:p>
          <a:p>
            <a:pPr algn="ctr"/>
            <a:r>
              <a:rPr lang="el-GR" sz="2000" dirty="0" smtClean="0"/>
              <a:t>Συνεπώς, σε περιοχές με περιορισμένους πόρους θα αναμένουμε λιγότερα είδη του ίδιου γένους.</a:t>
            </a:r>
          </a:p>
          <a:p>
            <a:pPr algn="ctr"/>
            <a:endParaRPr lang="el-GR" sz="2000" dirty="0" smtClean="0"/>
          </a:p>
          <a:p>
            <a:pPr algn="ctr"/>
            <a:r>
              <a:rPr lang="el-GR" sz="2000" dirty="0" smtClean="0"/>
              <a:t>Οπότε, ο λόγος </a:t>
            </a:r>
            <a:r>
              <a:rPr lang="en-US" sz="2000" dirty="0" smtClean="0"/>
              <a:t>S/G </a:t>
            </a:r>
            <a:r>
              <a:rPr lang="el-GR" sz="2000" dirty="0" smtClean="0"/>
              <a:t>θα είναι συνάρτηση της διαθεσιμότητας πόρων. </a:t>
            </a:r>
          </a:p>
          <a:p>
            <a:pPr algn="ctr"/>
            <a:r>
              <a:rPr lang="el-GR" sz="1600" dirty="0" smtClean="0"/>
              <a:t>(Συζήτηση ήδη από τον </a:t>
            </a:r>
            <a:r>
              <a:rPr lang="en-US" sz="1600" dirty="0" err="1" smtClean="0"/>
              <a:t>Jaccard</a:t>
            </a:r>
            <a:r>
              <a:rPr lang="el-GR" sz="1600" dirty="0" smtClean="0"/>
              <a:t> στις αρχές του 20</a:t>
            </a:r>
            <a:r>
              <a:rPr lang="el-GR" sz="1600" baseline="30000" dirty="0" smtClean="0"/>
              <a:t>ου</a:t>
            </a:r>
            <a:r>
              <a:rPr lang="el-GR" sz="1600" dirty="0" smtClean="0"/>
              <a:t> αιώνα)</a:t>
            </a:r>
          </a:p>
          <a:p>
            <a:pPr algn="ctr"/>
            <a:endParaRPr lang="el-GR" sz="2000" dirty="0" smtClean="0"/>
          </a:p>
          <a:p>
            <a:pPr algn="ctr"/>
            <a:r>
              <a:rPr lang="el-GR" sz="2000" dirty="0" smtClean="0"/>
              <a:t>Για νησιά, σε γενικές γραμμές, αναμένουμε: </a:t>
            </a:r>
            <a:r>
              <a:rPr lang="en-US" sz="2000" dirty="0" smtClean="0"/>
              <a:t>S/G = f(A)</a:t>
            </a:r>
            <a:endParaRPr lang="el-GR" sz="2000" dirty="0"/>
          </a:p>
        </p:txBody>
      </p:sp>
      <p:grpSp>
        <p:nvGrpSpPr>
          <p:cNvPr id="2" name="Group 9"/>
          <p:cNvGrpSpPr/>
          <p:nvPr/>
        </p:nvGrpSpPr>
        <p:grpSpPr>
          <a:xfrm>
            <a:off x="0" y="4797152"/>
            <a:ext cx="3779912" cy="2075362"/>
            <a:chOff x="0" y="4019016"/>
            <a:chExt cx="4894170" cy="2853498"/>
          </a:xfrm>
        </p:grpSpPr>
        <p:pic>
          <p:nvPicPr>
            <p:cNvPr id="183300" name="Picture 4" descr="Image result for carabus banoni"/>
            <p:cNvPicPr>
              <a:picLocks noChangeAspect="1" noChangeArrowheads="1"/>
            </p:cNvPicPr>
            <p:nvPr/>
          </p:nvPicPr>
          <p:blipFill>
            <a:blip r:embed="rId2" cstate="print"/>
            <a:srcRect r="13118"/>
            <a:stretch>
              <a:fillRect/>
            </a:stretch>
          </p:blipFill>
          <p:spPr bwMode="auto">
            <a:xfrm>
              <a:off x="0" y="4024397"/>
              <a:ext cx="1907704" cy="2833603"/>
            </a:xfrm>
            <a:prstGeom prst="rect">
              <a:avLst/>
            </a:prstGeom>
            <a:noFill/>
          </p:spPr>
        </p:pic>
        <p:pic>
          <p:nvPicPr>
            <p:cNvPr id="183302" name="Picture 6" descr="Image result for carabus anatolicus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475656" y="4019016"/>
              <a:ext cx="1900313" cy="2838984"/>
            </a:xfrm>
            <a:prstGeom prst="rect">
              <a:avLst/>
            </a:prstGeom>
            <a:noFill/>
          </p:spPr>
        </p:pic>
        <p:pic>
          <p:nvPicPr>
            <p:cNvPr id="183306" name="Picture 10" descr="Broscus cephalotes L. - ZooKeys-245-001-g020.jpe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347864" y="4019578"/>
              <a:ext cx="1546306" cy="2852936"/>
            </a:xfrm>
            <a:prstGeom prst="rect">
              <a:avLst/>
            </a:prstGeom>
            <a:noFill/>
          </p:spPr>
        </p:pic>
      </p:grpSp>
      <p:grpSp>
        <p:nvGrpSpPr>
          <p:cNvPr id="3" name="Group 11"/>
          <p:cNvGrpSpPr/>
          <p:nvPr/>
        </p:nvGrpSpPr>
        <p:grpSpPr>
          <a:xfrm>
            <a:off x="3851920" y="4797152"/>
            <a:ext cx="5292080" cy="2060848"/>
            <a:chOff x="4622742" y="5229200"/>
            <a:chExt cx="4521258" cy="1628800"/>
          </a:xfrm>
        </p:grpSpPr>
        <p:pic>
          <p:nvPicPr>
            <p:cNvPr id="183310" name="Picture 14" descr="Image result for homo species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810642" y="5229200"/>
              <a:ext cx="3333358" cy="1628800"/>
            </a:xfrm>
            <a:prstGeom prst="rect">
              <a:avLst/>
            </a:prstGeom>
            <a:noFill/>
          </p:spPr>
        </p:pic>
        <p:pic>
          <p:nvPicPr>
            <p:cNvPr id="183312" name="Picture 16" descr="Image result for Australopithecus species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622742" y="5229200"/>
              <a:ext cx="1201485" cy="1628800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2"/>
          <p:cNvSpPr txBox="1">
            <a:spLocks noChangeArrowheads="1"/>
          </p:cNvSpPr>
          <p:nvPr/>
        </p:nvSpPr>
        <p:spPr bwMode="auto">
          <a:xfrm>
            <a:off x="467544" y="260648"/>
            <a:ext cx="8280920" cy="20467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l-GR" sz="2000" dirty="0" smtClean="0"/>
              <a:t>Πώς μπορούμε να εκμεταλλευτούμε τα δεδομένα παρουσίας/απουσίας για να εντοπίσουμε πρότυπα </a:t>
            </a:r>
            <a:r>
              <a:rPr lang="el-GR" sz="2000" dirty="0" err="1" smtClean="0"/>
              <a:t>συνεμφάνισης</a:t>
            </a:r>
            <a:r>
              <a:rPr lang="el-GR" sz="2000" dirty="0" smtClean="0"/>
              <a:t>;</a:t>
            </a:r>
          </a:p>
          <a:p>
            <a:pPr algn="ctr">
              <a:spcBef>
                <a:spcPct val="50000"/>
              </a:spcBef>
            </a:pPr>
            <a:endParaRPr lang="el-GR" sz="1600" dirty="0" smtClean="0"/>
          </a:p>
          <a:p>
            <a:pPr algn="ctr">
              <a:spcBef>
                <a:spcPct val="50000"/>
              </a:spcBef>
            </a:pPr>
            <a:r>
              <a:rPr lang="el-GR" dirty="0" smtClean="0"/>
              <a:t>Αναγνώριση </a:t>
            </a:r>
            <a:r>
              <a:rPr lang="el-GR" dirty="0"/>
              <a:t>«πραγματικών» προτύπων έναντι προτύπων που οφείλονται σε περιορισμούς που επιβάλλει το πεπερασμένο μέγεθος των πινάκων δεδομένων ή παρελθόντα γεγονότα (</a:t>
            </a:r>
            <a:r>
              <a:rPr lang="el-GR" b="1" dirty="0"/>
              <a:t>φαινόμενο Νάρκισσου</a:t>
            </a:r>
            <a:r>
              <a:rPr lang="el-GR" dirty="0"/>
              <a:t>)</a:t>
            </a:r>
          </a:p>
        </p:txBody>
      </p:sp>
      <p:graphicFrame>
        <p:nvGraphicFramePr>
          <p:cNvPr id="6147" name="Object 3"/>
          <p:cNvGraphicFramePr>
            <a:graphicFrameLocks noChangeAspect="1"/>
          </p:cNvGraphicFramePr>
          <p:nvPr/>
        </p:nvGraphicFramePr>
        <p:xfrm>
          <a:off x="1116013" y="2420888"/>
          <a:ext cx="6934200" cy="320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548" name="Έγγραφο" r:id="rId4" imgW="5963412" imgH="2878836" progId="Word.Document.8">
                  <p:embed/>
                </p:oleObj>
              </mc:Choice>
              <mc:Fallback>
                <p:oleObj name="Έγγραφο" r:id="rId4" imgW="5963412" imgH="2878836" progId="Word.Document.8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6013" y="2420888"/>
                        <a:ext cx="6934200" cy="3209925"/>
                      </a:xfrm>
                      <a:prstGeom prst="rect">
                        <a:avLst/>
                      </a:prstGeom>
                      <a:solidFill>
                        <a:srgbClr val="FFFFFF">
                          <a:alpha val="50195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0" y="5661248"/>
            <a:ext cx="9144000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l-GR" sz="2000" i="1" u="sng" dirty="0"/>
              <a:t>Παράδειγμα</a:t>
            </a:r>
            <a:r>
              <a:rPr lang="el-GR" sz="2000" i="1" dirty="0"/>
              <a:t>:</a:t>
            </a:r>
          </a:p>
          <a:p>
            <a:pPr algn="ctr">
              <a:spcBef>
                <a:spcPct val="50000"/>
              </a:spcBef>
            </a:pPr>
            <a:r>
              <a:rPr lang="el-GR" sz="2000" dirty="0"/>
              <a:t>Πώς θα αναγνωρίσουμε την επίδραση του ανταγωνισμού σε ένα σύνολο βιοκοινοτήτων;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"/>
          <p:cNvSpPr txBox="1">
            <a:spLocks noChangeArrowheads="1"/>
          </p:cNvSpPr>
          <p:nvPr/>
        </p:nvSpPr>
        <p:spPr bwMode="auto">
          <a:xfrm>
            <a:off x="358899" y="692696"/>
            <a:ext cx="8533581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l-GR" sz="2000" dirty="0"/>
              <a:t>Αν οι βιοκοινότητες έχουν επηρεαστεί από ανταγωνισμό μεταξύ ειδών, τότε ορισμένα ζεύγη ειδών δεν θα εμφανίζονται μαζί ή θα εμφανίζονται μαζί λιγότερες φορές σε σχέση με το πόσες «θα μπορούσαν»</a:t>
            </a:r>
          </a:p>
        </p:txBody>
      </p:sp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0" y="2204864"/>
            <a:ext cx="9144000" cy="1615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l-GR" dirty="0"/>
              <a:t>Ο αριθμός των ειδών σε κάθε βιοκοινότητα καθορίζεται από διάφορες  παραμέτρους </a:t>
            </a:r>
            <a:endParaRPr lang="el-GR" dirty="0" smtClean="0"/>
          </a:p>
          <a:p>
            <a:pPr algn="ctr">
              <a:spcBef>
                <a:spcPct val="50000"/>
              </a:spcBef>
            </a:pPr>
            <a:r>
              <a:rPr lang="el-GR" dirty="0" smtClean="0"/>
              <a:t>(</a:t>
            </a:r>
            <a:r>
              <a:rPr lang="el-GR" dirty="0"/>
              <a:t>π.χ., φέρουσα ικανότητα, σχέση έκτασης/αριθμού ειδών </a:t>
            </a:r>
            <a:r>
              <a:rPr lang="el-GR" dirty="0" smtClean="0"/>
              <a:t>κ.λπ.)</a:t>
            </a:r>
          </a:p>
          <a:p>
            <a:pPr algn="ctr">
              <a:spcBef>
                <a:spcPct val="50000"/>
              </a:spcBef>
            </a:pPr>
            <a:r>
              <a:rPr lang="el-GR" dirty="0" smtClean="0"/>
              <a:t>Συνεπώς: επιλογή κατάλληλου </a:t>
            </a:r>
            <a:r>
              <a:rPr lang="el-GR" i="1" dirty="0" smtClean="0"/>
              <a:t>περιορισμού</a:t>
            </a:r>
            <a:r>
              <a:rPr lang="el-GR" dirty="0" smtClean="0"/>
              <a:t> όσον αφορά τα αθροίσματα στηλών/γραμμών</a:t>
            </a:r>
          </a:p>
          <a:p>
            <a:pPr algn="ctr">
              <a:spcBef>
                <a:spcPct val="50000"/>
              </a:spcBef>
            </a:pPr>
            <a:endParaRPr lang="el-GR" dirty="0" smtClean="0"/>
          </a:p>
        </p:txBody>
      </p:sp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0" y="4149080"/>
            <a:ext cx="91440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l-GR" b="1" dirty="0" smtClean="0"/>
              <a:t>Εντέλει, θα </a:t>
            </a:r>
            <a:r>
              <a:rPr lang="el-GR" b="1" dirty="0"/>
              <a:t>πρέπει να εξετάσουμε αν το πραγματικό ποσοστό </a:t>
            </a:r>
            <a:r>
              <a:rPr lang="el-GR" b="1" dirty="0" err="1"/>
              <a:t>συνεμφάνισης</a:t>
            </a:r>
            <a:r>
              <a:rPr lang="el-GR" b="1" dirty="0"/>
              <a:t> των ειδών διαφέρει από το ποσοστό που θα περιμέναμε υπό την απουσία κάποιας σχετικής διεργασίας («βάσει τύχης»)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5123" grpId="0"/>
      <p:bldP spid="5124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3778" name="Object 6"/>
          <p:cNvGraphicFramePr>
            <a:graphicFrameLocks noChangeAspect="1"/>
          </p:cNvGraphicFramePr>
          <p:nvPr/>
        </p:nvGraphicFramePr>
        <p:xfrm>
          <a:off x="4967957" y="1136600"/>
          <a:ext cx="1692275" cy="1235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7574" name="Document" r:id="rId4" imgW="1711348" imgH="1254077" progId="Word.Document.8">
                  <p:embed/>
                </p:oleObj>
              </mc:Choice>
              <mc:Fallback>
                <p:oleObj name="Document" r:id="rId4" imgW="1711348" imgH="1254077" progId="Word.Document.8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67957" y="1136600"/>
                        <a:ext cx="1692275" cy="1235075"/>
                      </a:xfrm>
                      <a:prstGeom prst="rect">
                        <a:avLst/>
                      </a:prstGeom>
                      <a:solidFill>
                        <a:srgbClr val="FFFFFF">
                          <a:alpha val="50195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3779" name="Object 6"/>
          <p:cNvGraphicFramePr>
            <a:graphicFrameLocks noChangeAspect="1"/>
          </p:cNvGraphicFramePr>
          <p:nvPr/>
        </p:nvGraphicFramePr>
        <p:xfrm>
          <a:off x="4966419" y="3656310"/>
          <a:ext cx="1671638" cy="1212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7575" name="Document" r:id="rId7" imgW="1712813" imgH="1252077" progId="Word.Document.8">
                  <p:embed/>
                </p:oleObj>
              </mc:Choice>
              <mc:Fallback>
                <p:oleObj name="Document" r:id="rId7" imgW="1712813" imgH="1252077" progId="Word.Document.8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66419" y="3656310"/>
                        <a:ext cx="1671638" cy="1212850"/>
                      </a:xfrm>
                      <a:prstGeom prst="rect">
                        <a:avLst/>
                      </a:prstGeom>
                      <a:solidFill>
                        <a:srgbClr val="FFFFFF">
                          <a:alpha val="50195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 flipH="1">
            <a:off x="5580112" y="2924944"/>
            <a:ext cx="3014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b="1" dirty="0" smtClean="0"/>
              <a:t>ή</a:t>
            </a:r>
            <a:endParaRPr lang="el-GR" b="1" dirty="0"/>
          </a:p>
        </p:txBody>
      </p:sp>
      <p:sp>
        <p:nvSpPr>
          <p:cNvPr id="8" name="TextBox 7"/>
          <p:cNvSpPr txBox="1"/>
          <p:nvPr/>
        </p:nvSpPr>
        <p:spPr>
          <a:xfrm>
            <a:off x="6623720" y="1268760"/>
            <a:ext cx="25202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dirty="0" smtClean="0"/>
              <a:t>«μονάδα </a:t>
            </a:r>
            <a:r>
              <a:rPr lang="el-GR" dirty="0" err="1" smtClean="0"/>
              <a:t>σκακέρας</a:t>
            </a:r>
            <a:r>
              <a:rPr lang="el-GR" dirty="0" smtClean="0"/>
              <a:t>» (</a:t>
            </a:r>
            <a:r>
              <a:rPr lang="en-US" dirty="0" smtClean="0"/>
              <a:t>checkerboard unit)</a:t>
            </a:r>
            <a:endParaRPr lang="el-GR" dirty="0"/>
          </a:p>
        </p:txBody>
      </p:sp>
      <p:sp>
        <p:nvSpPr>
          <p:cNvPr id="9" name="TextBox 8"/>
          <p:cNvSpPr txBox="1"/>
          <p:nvPr/>
        </p:nvSpPr>
        <p:spPr>
          <a:xfrm>
            <a:off x="6804248" y="4077072"/>
            <a:ext cx="19442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dirty="0" smtClean="0"/>
              <a:t>«φυσικός δείκτης»</a:t>
            </a:r>
          </a:p>
          <a:p>
            <a:pPr algn="ctr"/>
            <a:r>
              <a:rPr lang="el-GR" dirty="0" smtClean="0"/>
              <a:t>(</a:t>
            </a:r>
            <a:r>
              <a:rPr lang="en-US" dirty="0" smtClean="0"/>
              <a:t>natural metric)</a:t>
            </a:r>
            <a:endParaRPr lang="el-GR" dirty="0"/>
          </a:p>
        </p:txBody>
      </p:sp>
      <p:sp>
        <p:nvSpPr>
          <p:cNvPr id="10" name="TextBox 9"/>
          <p:cNvSpPr txBox="1"/>
          <p:nvPr/>
        </p:nvSpPr>
        <p:spPr>
          <a:xfrm>
            <a:off x="0" y="836712"/>
            <a:ext cx="4932040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dirty="0" smtClean="0"/>
              <a:t>Τι μετράμε για να δούμε τις «αποκλίνουσες» (</a:t>
            </a:r>
            <a:r>
              <a:rPr lang="en-US" dirty="0" smtClean="0"/>
              <a:t>deviating)</a:t>
            </a:r>
            <a:r>
              <a:rPr lang="el-GR" dirty="0" smtClean="0"/>
              <a:t> </a:t>
            </a:r>
            <a:r>
              <a:rPr lang="el-GR" dirty="0" err="1" smtClean="0"/>
              <a:t>συνεμφανίσεις</a:t>
            </a:r>
            <a:r>
              <a:rPr lang="el-GR" dirty="0" smtClean="0"/>
              <a:t> ειδών;</a:t>
            </a:r>
          </a:p>
          <a:p>
            <a:endParaRPr lang="el-GR" dirty="0" smtClean="0"/>
          </a:p>
          <a:p>
            <a:r>
              <a:rPr lang="el-GR" dirty="0" smtClean="0"/>
              <a:t>προσέγγιση ανά ζεύγος ειδών</a:t>
            </a:r>
          </a:p>
          <a:p>
            <a:endParaRPr lang="el-GR" dirty="0" smtClean="0"/>
          </a:p>
          <a:p>
            <a:r>
              <a:rPr lang="el-GR" dirty="0" smtClean="0"/>
              <a:t>	         ή</a:t>
            </a:r>
          </a:p>
          <a:p>
            <a:endParaRPr lang="el-GR" dirty="0" smtClean="0"/>
          </a:p>
          <a:p>
            <a:r>
              <a:rPr lang="el-GR" dirty="0" smtClean="0"/>
              <a:t> προσέγγιση ανά ολόκληρο πίνακα </a:t>
            </a:r>
          </a:p>
          <a:p>
            <a:endParaRPr lang="el-GR" dirty="0" smtClean="0"/>
          </a:p>
          <a:p>
            <a:endParaRPr lang="el-GR" dirty="0" smtClean="0"/>
          </a:p>
          <a:p>
            <a:endParaRPr lang="el-GR" dirty="0" smtClean="0"/>
          </a:p>
          <a:p>
            <a:endParaRPr lang="el-GR" dirty="0" smtClean="0"/>
          </a:p>
          <a:p>
            <a:r>
              <a:rPr lang="el-GR" dirty="0" smtClean="0"/>
              <a:t>Περισσότερες </a:t>
            </a:r>
            <a:r>
              <a:rPr lang="el-GR" dirty="0" err="1" smtClean="0"/>
              <a:t>συνεμφανίσεις</a:t>
            </a:r>
            <a:r>
              <a:rPr lang="el-GR" dirty="0" smtClean="0"/>
              <a:t> απ’ </a:t>
            </a:r>
            <a:r>
              <a:rPr lang="el-GR" dirty="0" err="1" smtClean="0"/>
              <a:t>ό,τι</a:t>
            </a:r>
            <a:r>
              <a:rPr lang="el-GR" dirty="0" smtClean="0"/>
              <a:t> θα προέκυπτε από «τύχη»:</a:t>
            </a:r>
          </a:p>
          <a:p>
            <a:r>
              <a:rPr lang="el-GR" dirty="0" smtClean="0"/>
              <a:t>‘</a:t>
            </a:r>
            <a:r>
              <a:rPr lang="en-US" dirty="0" smtClean="0"/>
              <a:t>aggregations</a:t>
            </a:r>
            <a:r>
              <a:rPr lang="el-GR" dirty="0" smtClean="0"/>
              <a:t>’ (συναθροίσεις)</a:t>
            </a:r>
            <a:endParaRPr lang="en-US" dirty="0" smtClean="0"/>
          </a:p>
          <a:p>
            <a:endParaRPr lang="el-GR" dirty="0" smtClean="0"/>
          </a:p>
          <a:p>
            <a:r>
              <a:rPr lang="el-GR" dirty="0" smtClean="0"/>
              <a:t>Λιγότερες </a:t>
            </a:r>
            <a:r>
              <a:rPr lang="el-GR" dirty="0" err="1" smtClean="0"/>
              <a:t>συνεμφανίσεις</a:t>
            </a:r>
            <a:r>
              <a:rPr lang="el-GR" dirty="0" smtClean="0"/>
              <a:t> απ’ </a:t>
            </a:r>
            <a:r>
              <a:rPr lang="el-GR" dirty="0" err="1" smtClean="0"/>
              <a:t>ό,τι</a:t>
            </a:r>
            <a:r>
              <a:rPr lang="el-GR" dirty="0" smtClean="0"/>
              <a:t> θα προέκυπτε από «τύχη»:</a:t>
            </a:r>
            <a:endParaRPr lang="en-US" dirty="0" smtClean="0"/>
          </a:p>
          <a:p>
            <a:r>
              <a:rPr lang="el-GR" dirty="0" smtClean="0"/>
              <a:t>‘</a:t>
            </a:r>
            <a:r>
              <a:rPr lang="en-US" dirty="0" smtClean="0"/>
              <a:t>segregations</a:t>
            </a:r>
            <a:r>
              <a:rPr lang="el-GR" dirty="0" smtClean="0"/>
              <a:t>‘ (διαχωρισμοί)</a:t>
            </a:r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 descr="Figure 3. Distribution of the 13 specie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017020" cy="6858000"/>
          </a:xfrm>
          <a:prstGeom prst="rect">
            <a:avLst/>
          </a:prstGeom>
          <a:noFill/>
        </p:spPr>
      </p:pic>
      <p:pic>
        <p:nvPicPr>
          <p:cNvPr id="5" name="Picture 4" descr="sander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22196" y="1484784"/>
            <a:ext cx="3121803" cy="4280616"/>
          </a:xfrm>
          <a:prstGeom prst="rect">
            <a:avLst/>
          </a:prstGeom>
          <a:noFill/>
        </p:spPr>
      </p:pic>
      <p:sp>
        <p:nvSpPr>
          <p:cNvPr id="7" name="Rectangle 6"/>
          <p:cNvSpPr/>
          <p:nvPr/>
        </p:nvSpPr>
        <p:spPr>
          <a:xfrm>
            <a:off x="5940152" y="0"/>
            <a:ext cx="32038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/>
              <a:t>Sanderson J.G. 2000. Testing ecological patterns. </a:t>
            </a:r>
            <a:r>
              <a:rPr lang="en-US" sz="1400" i="1" dirty="0" smtClean="0"/>
              <a:t>American Scientist 88: 332–339.</a:t>
            </a:r>
            <a:endParaRPr lang="el-GR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4211960" cy="1038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6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1700808"/>
            <a:ext cx="7934666" cy="16380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6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3356992"/>
            <a:ext cx="7920880" cy="3449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41834" y="0"/>
            <a:ext cx="4102166" cy="1052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neste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3143674"/>
            <a:ext cx="3541426" cy="3714326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</p:pic>
      <p:sp>
        <p:nvSpPr>
          <p:cNvPr id="3" name="TextBox 2"/>
          <p:cNvSpPr txBox="1"/>
          <p:nvPr/>
        </p:nvSpPr>
        <p:spPr>
          <a:xfrm>
            <a:off x="2987824" y="0"/>
            <a:ext cx="6156176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2400" b="1" dirty="0" smtClean="0"/>
              <a:t>Εγκιβωτισμός (</a:t>
            </a:r>
            <a:r>
              <a:rPr lang="en-US" sz="2400" b="1" dirty="0" err="1" smtClean="0"/>
              <a:t>nestedness</a:t>
            </a:r>
            <a:r>
              <a:rPr lang="el-GR" sz="2400" b="1" dirty="0" smtClean="0"/>
              <a:t>)</a:t>
            </a:r>
          </a:p>
          <a:p>
            <a:pPr algn="ctr"/>
            <a:r>
              <a:rPr lang="el-GR" sz="1600" dirty="0" smtClean="0"/>
              <a:t>οι ρώσικες κούκλες</a:t>
            </a:r>
            <a:endParaRPr lang="en-US" sz="1600" dirty="0" smtClean="0"/>
          </a:p>
          <a:p>
            <a:pPr algn="ctr"/>
            <a:endParaRPr lang="en-US" sz="2400" b="1" dirty="0" smtClean="0"/>
          </a:p>
          <a:p>
            <a:endParaRPr lang="en-US" dirty="0" smtClean="0"/>
          </a:p>
          <a:p>
            <a:r>
              <a:rPr lang="el-GR" sz="2000" dirty="0" smtClean="0"/>
              <a:t>Είναι τα φτωχότερα</a:t>
            </a:r>
            <a:r>
              <a:rPr lang="en-US" sz="2000" dirty="0" smtClean="0"/>
              <a:t> (</a:t>
            </a:r>
            <a:r>
              <a:rPr lang="el-GR" sz="2000" dirty="0" smtClean="0"/>
              <a:t>μικρότερα</a:t>
            </a:r>
            <a:r>
              <a:rPr lang="en-US" sz="2000" dirty="0" smtClean="0"/>
              <a:t>)</a:t>
            </a:r>
            <a:r>
              <a:rPr lang="el-GR" sz="2000" dirty="0" smtClean="0"/>
              <a:t> νησιά γνήσια υποσύνολα των πλουσιότερων </a:t>
            </a:r>
            <a:r>
              <a:rPr lang="en-US" sz="2000" dirty="0" smtClean="0"/>
              <a:t>(</a:t>
            </a:r>
            <a:r>
              <a:rPr lang="el-GR" sz="2000" dirty="0" smtClean="0"/>
              <a:t>μεγαλύτερων</a:t>
            </a:r>
            <a:r>
              <a:rPr lang="en-US" sz="2000" dirty="0" smtClean="0"/>
              <a:t>)</a:t>
            </a:r>
            <a:r>
              <a:rPr lang="el-GR" sz="2000" dirty="0" smtClean="0"/>
              <a:t>;</a:t>
            </a:r>
            <a:endParaRPr lang="en-US" sz="2000" dirty="0" smtClean="0"/>
          </a:p>
          <a:p>
            <a:endParaRPr lang="en-US" sz="1000" dirty="0" smtClean="0"/>
          </a:p>
          <a:p>
            <a:r>
              <a:rPr lang="el-GR" sz="2000" dirty="0" smtClean="0"/>
              <a:t>Ποια είδη και ποια νησιά</a:t>
            </a:r>
            <a:r>
              <a:rPr lang="en-US" sz="2000" dirty="0" smtClean="0"/>
              <a:t> </a:t>
            </a:r>
            <a:r>
              <a:rPr lang="el-GR" sz="2000" dirty="0" smtClean="0"/>
              <a:t>«αποκλίνουν» από τον τέλειο εγκιβωτισμό (και γιατί</a:t>
            </a:r>
            <a:r>
              <a:rPr lang="en-US" sz="2000" dirty="0" smtClean="0"/>
              <a:t>)</a:t>
            </a:r>
            <a:r>
              <a:rPr lang="el-GR" sz="2000" dirty="0" smtClean="0"/>
              <a:t>;</a:t>
            </a:r>
            <a:endParaRPr lang="el-GR" sz="2000" dirty="0"/>
          </a:p>
        </p:txBody>
      </p:sp>
      <p:pic>
        <p:nvPicPr>
          <p:cNvPr id="4" name="Picture 2" descr="C:\Τα έγγραφά μου\nestedness\HighTemp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4177554"/>
            <a:ext cx="288032" cy="904099"/>
          </a:xfrm>
          <a:prstGeom prst="rect">
            <a:avLst/>
          </a:prstGeom>
          <a:noFill/>
        </p:spPr>
      </p:pic>
      <p:pic>
        <p:nvPicPr>
          <p:cNvPr id="5" name="Picture 3" descr="C:\Τα έγγραφά μου\nestedness\lowTemp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152" y="5445224"/>
            <a:ext cx="320044" cy="1004581"/>
          </a:xfrm>
          <a:prstGeom prst="rect">
            <a:avLst/>
          </a:prstGeom>
          <a:noFill/>
        </p:spPr>
      </p:pic>
      <p:pic>
        <p:nvPicPr>
          <p:cNvPr id="6" name="Picture 5" descr="C:\Τα έγγραφά μου\nestedness\highnest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44208" y="5373216"/>
            <a:ext cx="648072" cy="1011981"/>
          </a:xfrm>
          <a:prstGeom prst="rect">
            <a:avLst/>
          </a:prstGeom>
          <a:noFill/>
        </p:spPr>
      </p:pic>
      <p:pic>
        <p:nvPicPr>
          <p:cNvPr id="7" name="Picture 6" descr="C:\Τα έγγραφά μου\nestedness\lownest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44208" y="4221088"/>
            <a:ext cx="1152128" cy="850595"/>
          </a:xfrm>
          <a:prstGeom prst="rect">
            <a:avLst/>
          </a:prstGeom>
          <a:noFill/>
        </p:spPr>
      </p:pic>
      <p:pic>
        <p:nvPicPr>
          <p:cNvPr id="55298" name="Picture 2" descr="http://www.photographytips.com.au/images/putin-medvedeev-russia-dolls-funny-stuff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2843808" cy="1918833"/>
          </a:xfrm>
          <a:prstGeom prst="rect">
            <a:avLst/>
          </a:prstGeom>
          <a:noFill/>
        </p:spPr>
      </p:pic>
      <p:pic>
        <p:nvPicPr>
          <p:cNvPr id="9" name="Picture 3" descr="C:\Τα έγγραφά μου\nestedness\lowTemp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2160" y="3284984"/>
            <a:ext cx="219210" cy="688075"/>
          </a:xfrm>
          <a:prstGeom prst="rect">
            <a:avLst/>
          </a:prstGeom>
          <a:noFill/>
        </p:spPr>
      </p:pic>
      <p:pic>
        <p:nvPicPr>
          <p:cNvPr id="10" name="Picture 9" descr="C:\Τα έγγραφά μου\nestedness\highnest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44208" y="3140968"/>
            <a:ext cx="576063" cy="8995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Text Box 2"/>
          <p:cNvSpPr txBox="1">
            <a:spLocks noChangeArrowheads="1"/>
          </p:cNvSpPr>
          <p:nvPr/>
        </p:nvSpPr>
        <p:spPr bwMode="auto">
          <a:xfrm>
            <a:off x="1219200" y="1295400"/>
            <a:ext cx="7315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graphicFrame>
        <p:nvGraphicFramePr>
          <p:cNvPr id="8194" name="Object 3"/>
          <p:cNvGraphicFramePr>
            <a:graphicFrameLocks noChangeAspect="1"/>
          </p:cNvGraphicFramePr>
          <p:nvPr/>
        </p:nvGraphicFramePr>
        <p:xfrm>
          <a:off x="1530350" y="4214813"/>
          <a:ext cx="7099300" cy="2654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798" name="Έγγραφο" r:id="rId4" imgW="6896100" imgH="2590800" progId="Word.Document.8">
                  <p:embed/>
                </p:oleObj>
              </mc:Choice>
              <mc:Fallback>
                <p:oleObj name="Έγγραφο" r:id="rId4" imgW="6896100" imgH="2590800" progId="Word.Document.8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0350" y="4214813"/>
                        <a:ext cx="7099300" cy="2654300"/>
                      </a:xfrm>
                      <a:prstGeom prst="rect">
                        <a:avLst/>
                      </a:prstGeom>
                      <a:solidFill>
                        <a:srgbClr val="FFFFFF">
                          <a:alpha val="50195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5" name="Object 4"/>
          <p:cNvGraphicFramePr>
            <a:graphicFrameLocks noChangeAspect="1"/>
          </p:cNvGraphicFramePr>
          <p:nvPr/>
        </p:nvGraphicFramePr>
        <p:xfrm>
          <a:off x="1600200" y="0"/>
          <a:ext cx="6934200" cy="320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799" name="Έγγραφο" r:id="rId7" imgW="5963412" imgH="2878836" progId="Word.Document.8">
                  <p:embed/>
                </p:oleObj>
              </mc:Choice>
              <mc:Fallback>
                <p:oleObj name="Έγγραφο" r:id="rId7" imgW="5963412" imgH="2878836" progId="Word.Document.8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200" y="0"/>
                        <a:ext cx="6934200" cy="3209925"/>
                      </a:xfrm>
                      <a:prstGeom prst="rect">
                        <a:avLst/>
                      </a:prstGeom>
                      <a:solidFill>
                        <a:srgbClr val="FFFFFF">
                          <a:alpha val="50195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197" name="Line 5"/>
          <p:cNvSpPr>
            <a:spLocks noChangeShapeType="1"/>
          </p:cNvSpPr>
          <p:nvPr/>
        </p:nvSpPr>
        <p:spPr bwMode="auto">
          <a:xfrm>
            <a:off x="4876800" y="3200400"/>
            <a:ext cx="0" cy="9144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F:\biogeogr\sigmoidal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0"/>
            <a:ext cx="4644008" cy="2770370"/>
          </a:xfrm>
          <a:prstGeom prst="rect">
            <a:avLst/>
          </a:prstGeom>
          <a:noFill/>
        </p:spPr>
      </p:pic>
      <p:grpSp>
        <p:nvGrpSpPr>
          <p:cNvPr id="7" name="Group 6"/>
          <p:cNvGrpSpPr/>
          <p:nvPr/>
        </p:nvGrpSpPr>
        <p:grpSpPr>
          <a:xfrm>
            <a:off x="0" y="0"/>
            <a:ext cx="3585938" cy="3109030"/>
            <a:chOff x="323528" y="3501008"/>
            <a:chExt cx="3585938" cy="3109030"/>
          </a:xfrm>
        </p:grpSpPr>
        <p:pic>
          <p:nvPicPr>
            <p:cNvPr id="4" name="Picture 3" descr="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23528" y="3501008"/>
              <a:ext cx="3585938" cy="27324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TextBox 4"/>
            <p:cNvSpPr txBox="1"/>
            <p:nvPr/>
          </p:nvSpPr>
          <p:spPr>
            <a:xfrm>
              <a:off x="1259632" y="4005064"/>
              <a:ext cx="7920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/>
                <a:t>S=</a:t>
              </a:r>
              <a:r>
                <a:rPr lang="en-US" b="1" dirty="0" err="1" smtClean="0"/>
                <a:t>cA</a:t>
              </a:r>
              <a:r>
                <a:rPr lang="en-US" b="1" baseline="30000" dirty="0" err="1" smtClean="0"/>
                <a:t>z</a:t>
              </a:r>
              <a:endParaRPr lang="el-GR" b="1" baseline="30000" dirty="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223120" y="6209928"/>
              <a:ext cx="216024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err="1" smtClean="0"/>
                <a:t>logS</a:t>
              </a:r>
              <a:r>
                <a:rPr lang="en-US" sz="2000" b="1" dirty="0" smtClean="0"/>
                <a:t> = </a:t>
              </a:r>
              <a:r>
                <a:rPr lang="en-US" sz="2000" b="1" dirty="0" err="1" smtClean="0"/>
                <a:t>logc</a:t>
              </a:r>
              <a:r>
                <a:rPr lang="en-US" sz="2000" b="1" dirty="0" smtClean="0"/>
                <a:t> + </a:t>
              </a:r>
              <a:r>
                <a:rPr lang="en-US" sz="2000" b="1" dirty="0" err="1" smtClean="0"/>
                <a:t>zlogA</a:t>
              </a:r>
              <a:endParaRPr lang="el-GR" sz="2000" b="1" dirty="0"/>
            </a:p>
          </p:txBody>
        </p:sp>
      </p:grpSp>
      <p:pic>
        <p:nvPicPr>
          <p:cNvPr id="238597" name="Picture 5" descr="Image result for species area model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356992"/>
            <a:ext cx="3818541" cy="3501008"/>
          </a:xfrm>
          <a:prstGeom prst="rect">
            <a:avLst/>
          </a:prstGeom>
          <a:noFill/>
        </p:spPr>
      </p:pic>
      <p:grpSp>
        <p:nvGrpSpPr>
          <p:cNvPr id="11" name="Group 10"/>
          <p:cNvGrpSpPr/>
          <p:nvPr/>
        </p:nvGrpSpPr>
        <p:grpSpPr>
          <a:xfrm>
            <a:off x="4133246" y="3429001"/>
            <a:ext cx="5010754" cy="3429000"/>
            <a:chOff x="4133246" y="3429001"/>
            <a:chExt cx="5010754" cy="3429000"/>
          </a:xfrm>
        </p:grpSpPr>
        <p:pic>
          <p:nvPicPr>
            <p:cNvPr id="238599" name="Picture 7" descr="Image result for ISAR biogeography"/>
            <p:cNvPicPr>
              <a:picLocks noChangeAspect="1" noChangeArrowheads="1"/>
            </p:cNvPicPr>
            <p:nvPr/>
          </p:nvPicPr>
          <p:blipFill>
            <a:blip r:embed="rId5" cstate="print"/>
            <a:srcRect l="10626" t="25270" r="50000" b="38703"/>
            <a:stretch>
              <a:fillRect/>
            </a:stretch>
          </p:blipFill>
          <p:spPr bwMode="auto">
            <a:xfrm>
              <a:off x="4133246" y="3429001"/>
              <a:ext cx="5010754" cy="3429000"/>
            </a:xfrm>
            <a:prstGeom prst="rect">
              <a:avLst/>
            </a:prstGeom>
            <a:noFill/>
          </p:spPr>
        </p:pic>
        <p:sp>
          <p:nvSpPr>
            <p:cNvPr id="10" name="TextBox 9"/>
            <p:cNvSpPr txBox="1"/>
            <p:nvPr/>
          </p:nvSpPr>
          <p:spPr>
            <a:xfrm>
              <a:off x="4860032" y="3645024"/>
              <a:ext cx="360040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endParaRPr lang="el-GR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8" name="Object 2"/>
          <p:cNvGraphicFramePr>
            <a:graphicFrameLocks noChangeAspect="1"/>
          </p:cNvGraphicFramePr>
          <p:nvPr/>
        </p:nvGraphicFramePr>
        <p:xfrm>
          <a:off x="1371600" y="317500"/>
          <a:ext cx="7099300" cy="2654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726" name="Έγγραφο" r:id="rId4" imgW="6896100" imgH="2590800" progId="Word.Document.8">
                  <p:embed/>
                </p:oleObj>
              </mc:Choice>
              <mc:Fallback>
                <p:oleObj name="Έγγραφο" r:id="rId4" imgW="6896100" imgH="2590800" progId="Word.Document.8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317500"/>
                        <a:ext cx="7099300" cy="2654300"/>
                      </a:xfrm>
                      <a:prstGeom prst="rect">
                        <a:avLst/>
                      </a:prstGeom>
                      <a:solidFill>
                        <a:srgbClr val="FFFFFF">
                          <a:alpha val="50195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20" name="Text Box 3"/>
          <p:cNvSpPr txBox="1">
            <a:spLocks noChangeArrowheads="1"/>
          </p:cNvSpPr>
          <p:nvPr/>
        </p:nvSpPr>
        <p:spPr bwMode="auto">
          <a:xfrm>
            <a:off x="1066800" y="3352800"/>
            <a:ext cx="762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graphicFrame>
        <p:nvGraphicFramePr>
          <p:cNvPr id="9219" name="Object 4"/>
          <p:cNvGraphicFramePr>
            <a:graphicFrameLocks noChangeAspect="1"/>
          </p:cNvGraphicFramePr>
          <p:nvPr/>
        </p:nvGraphicFramePr>
        <p:xfrm>
          <a:off x="1371600" y="4068763"/>
          <a:ext cx="7086600" cy="2552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727" name="Έγγραφο" r:id="rId7" imgW="6705600" imgH="2590800" progId="Word.Document.8">
                  <p:embed/>
                </p:oleObj>
              </mc:Choice>
              <mc:Fallback>
                <p:oleObj name="Έγγραφο" r:id="rId7" imgW="6705600" imgH="2590800" progId="Word.Document.8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4068763"/>
                        <a:ext cx="7086600" cy="2552700"/>
                      </a:xfrm>
                      <a:prstGeom prst="rect">
                        <a:avLst/>
                      </a:prstGeom>
                      <a:solidFill>
                        <a:srgbClr val="FFFFFF">
                          <a:alpha val="50195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21" name="Line 5"/>
          <p:cNvSpPr>
            <a:spLocks noChangeShapeType="1"/>
          </p:cNvSpPr>
          <p:nvPr/>
        </p:nvSpPr>
        <p:spPr bwMode="auto">
          <a:xfrm>
            <a:off x="4876800" y="3048000"/>
            <a:ext cx="0" cy="9144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nes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084763" cy="455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9" name="Text Box 3"/>
          <p:cNvSpPr txBox="1">
            <a:spLocks noChangeArrowheads="1"/>
          </p:cNvSpPr>
          <p:nvPr/>
        </p:nvSpPr>
        <p:spPr bwMode="auto">
          <a:xfrm>
            <a:off x="0" y="4572000"/>
            <a:ext cx="2057400" cy="1004888"/>
          </a:xfrm>
          <a:prstGeom prst="rect">
            <a:avLst/>
          </a:prstGeom>
          <a:solidFill>
            <a:schemeClr val="bg1">
              <a:alpha val="50195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T = 29,68</a:t>
            </a:r>
          </a:p>
          <a:p>
            <a:pPr>
              <a:spcBef>
                <a:spcPct val="50000"/>
              </a:spcBef>
            </a:pPr>
            <a:r>
              <a:rPr lang="en-US"/>
              <a:t>P</a:t>
            </a:r>
            <a:r>
              <a:rPr lang="en-US" baseline="-25000"/>
              <a:t>(T&lt;29,68)</a:t>
            </a:r>
            <a:r>
              <a:rPr lang="en-US"/>
              <a:t> = 0,06</a:t>
            </a:r>
            <a:endParaRPr lang="el-GR" baseline="30000"/>
          </a:p>
        </p:txBody>
      </p:sp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2362200" y="5105400"/>
            <a:ext cx="5666184" cy="1015663"/>
          </a:xfrm>
          <a:prstGeom prst="rect">
            <a:avLst/>
          </a:prstGeom>
          <a:solidFill>
            <a:schemeClr val="bg1">
              <a:alpha val="50195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l-GR" sz="2000" dirty="0" smtClean="0">
                <a:solidFill>
                  <a:srgbClr val="0070C0"/>
                </a:solidFill>
              </a:rPr>
              <a:t>Τα είδη που συνεισφέρουν περισσότερο στις αποκλίσεις από τον τέλειο εγκιβωτισμό είναι πιο ευάλωτα στην εξαφάνιση</a:t>
            </a:r>
            <a:endParaRPr lang="el-GR" sz="2000" dirty="0">
              <a:solidFill>
                <a:srgbClr val="0070C0"/>
              </a:solidFill>
            </a:endParaRPr>
          </a:p>
        </p:txBody>
      </p:sp>
      <p:sp>
        <p:nvSpPr>
          <p:cNvPr id="34821" name="Text Box 5"/>
          <p:cNvSpPr txBox="1">
            <a:spLocks noChangeArrowheads="1"/>
          </p:cNvSpPr>
          <p:nvPr/>
        </p:nvSpPr>
        <p:spPr bwMode="auto">
          <a:xfrm>
            <a:off x="5364088" y="1052736"/>
            <a:ext cx="3779912" cy="1323439"/>
          </a:xfrm>
          <a:prstGeom prst="rect">
            <a:avLst/>
          </a:prstGeom>
          <a:solidFill>
            <a:schemeClr val="bg1">
              <a:alpha val="50195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l-GR" sz="2000" dirty="0" smtClean="0">
                <a:solidFill>
                  <a:srgbClr val="0070C0"/>
                </a:solidFill>
              </a:rPr>
              <a:t>Νησιά που αποκλίνουν από τον τέλειο εγκιβωτισμό φιλοξενούν περισσότερο «ιδιοσυγκρασιακές» βιοκοινότητες</a:t>
            </a:r>
            <a:endParaRPr lang="el-GR" sz="2000" dirty="0">
              <a:solidFill>
                <a:srgbClr val="0070C0"/>
              </a:solidFill>
            </a:endParaRPr>
          </a:p>
        </p:txBody>
      </p:sp>
      <p:sp>
        <p:nvSpPr>
          <p:cNvPr id="34822" name="Line 6"/>
          <p:cNvSpPr>
            <a:spLocks noChangeShapeType="1"/>
          </p:cNvSpPr>
          <p:nvPr/>
        </p:nvSpPr>
        <p:spPr bwMode="auto">
          <a:xfrm flipH="1" flipV="1">
            <a:off x="4343400" y="762000"/>
            <a:ext cx="990600" cy="762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34823" name="Line 7"/>
          <p:cNvSpPr>
            <a:spLocks noChangeShapeType="1"/>
          </p:cNvSpPr>
          <p:nvPr/>
        </p:nvSpPr>
        <p:spPr bwMode="auto">
          <a:xfrm flipH="1">
            <a:off x="4419600" y="1524000"/>
            <a:ext cx="914400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34824" name="Line 8"/>
          <p:cNvSpPr>
            <a:spLocks noChangeShapeType="1"/>
          </p:cNvSpPr>
          <p:nvPr/>
        </p:nvSpPr>
        <p:spPr bwMode="auto">
          <a:xfrm flipH="1">
            <a:off x="4343400" y="1524000"/>
            <a:ext cx="990600" cy="9144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34825" name="Line 9"/>
          <p:cNvSpPr>
            <a:spLocks noChangeShapeType="1"/>
          </p:cNvSpPr>
          <p:nvPr/>
        </p:nvSpPr>
        <p:spPr bwMode="auto">
          <a:xfrm flipH="1" flipV="1">
            <a:off x="381000" y="4114800"/>
            <a:ext cx="2819400" cy="9906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34826" name="Line 10"/>
          <p:cNvSpPr>
            <a:spLocks noChangeShapeType="1"/>
          </p:cNvSpPr>
          <p:nvPr/>
        </p:nvSpPr>
        <p:spPr bwMode="auto">
          <a:xfrm flipH="1" flipV="1">
            <a:off x="685800" y="3733800"/>
            <a:ext cx="2514600" cy="13716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IdioIso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62000"/>
            <a:ext cx="9144000" cy="5459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5228085" cy="18448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9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6602" y="2420888"/>
            <a:ext cx="9248066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97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82586" y="1"/>
            <a:ext cx="3461414" cy="1556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Oval 4"/>
          <p:cNvSpPr/>
          <p:nvPr/>
        </p:nvSpPr>
        <p:spPr>
          <a:xfrm>
            <a:off x="199856" y="5849352"/>
            <a:ext cx="251520" cy="21602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7" name="Oval 6"/>
          <p:cNvSpPr/>
          <p:nvPr/>
        </p:nvSpPr>
        <p:spPr>
          <a:xfrm>
            <a:off x="179512" y="5013176"/>
            <a:ext cx="432048" cy="21602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8" name="Oval 7"/>
          <p:cNvSpPr/>
          <p:nvPr/>
        </p:nvSpPr>
        <p:spPr>
          <a:xfrm>
            <a:off x="179512" y="4653136"/>
            <a:ext cx="432048" cy="21602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9" name="Oval 8"/>
          <p:cNvSpPr/>
          <p:nvPr/>
        </p:nvSpPr>
        <p:spPr>
          <a:xfrm>
            <a:off x="200452" y="5661248"/>
            <a:ext cx="251520" cy="21602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47880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 smtClean="0"/>
              <a:t>Nestedness</a:t>
            </a:r>
            <a:r>
              <a:rPr lang="en-US" b="1" dirty="0" smtClean="0"/>
              <a:t> metric based on Overlap and Decreasing Fill (NODF</a:t>
            </a:r>
            <a:r>
              <a:rPr lang="el-GR" b="1" dirty="0" smtClean="0"/>
              <a:t>)</a:t>
            </a:r>
            <a:endParaRPr lang="el-GR" b="1" dirty="0"/>
          </a:p>
        </p:txBody>
      </p:sp>
      <p:sp>
        <p:nvSpPr>
          <p:cNvPr id="5" name="TextBox 4"/>
          <p:cNvSpPr txBox="1"/>
          <p:nvPr/>
        </p:nvSpPr>
        <p:spPr>
          <a:xfrm>
            <a:off x="0" y="1124744"/>
            <a:ext cx="9144000" cy="6463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pPr algn="ctr"/>
            <a:r>
              <a:rPr lang="el-GR" dirty="0" smtClean="0"/>
              <a:t>Βασίζεται στη </a:t>
            </a:r>
            <a:r>
              <a:rPr lang="el-GR" b="1" dirty="0" smtClean="0"/>
              <a:t>«μειούμενη πληρότητα» (</a:t>
            </a:r>
            <a:r>
              <a:rPr lang="en-US" b="1" dirty="0" smtClean="0"/>
              <a:t>DF) </a:t>
            </a:r>
            <a:r>
              <a:rPr lang="el-GR" dirty="0" smtClean="0"/>
              <a:t>και την </a:t>
            </a:r>
            <a:r>
              <a:rPr lang="el-GR" b="1" dirty="0" smtClean="0"/>
              <a:t>«κατά ζεύγη επικάλυψη»</a:t>
            </a:r>
            <a:r>
              <a:rPr lang="en-US" b="1" dirty="0" smtClean="0"/>
              <a:t> (PO).</a:t>
            </a:r>
            <a:r>
              <a:rPr lang="en-US" dirty="0" smtClean="0"/>
              <a:t> </a:t>
            </a:r>
            <a:endParaRPr lang="el-GR" dirty="0" smtClean="0"/>
          </a:p>
          <a:p>
            <a:pPr algn="ctr"/>
            <a:r>
              <a:rPr lang="el-GR" dirty="0" smtClean="0"/>
              <a:t>Σε μήτρα με </a:t>
            </a:r>
            <a:r>
              <a:rPr lang="en-US" dirty="0" smtClean="0"/>
              <a:t>m </a:t>
            </a:r>
            <a:r>
              <a:rPr lang="el-GR" dirty="0" smtClean="0"/>
              <a:t>σειρές και </a:t>
            </a:r>
            <a:r>
              <a:rPr lang="en-US" dirty="0" smtClean="0"/>
              <a:t>n </a:t>
            </a:r>
            <a:r>
              <a:rPr lang="el-GR" dirty="0" smtClean="0"/>
              <a:t>στήλες</a:t>
            </a:r>
            <a:r>
              <a:rPr lang="en-US" dirty="0" smtClean="0"/>
              <a:t>, </a:t>
            </a:r>
            <a:r>
              <a:rPr lang="el-GR" dirty="0" smtClean="0"/>
              <a:t>η στήλη </a:t>
            </a:r>
            <a:r>
              <a:rPr lang="en-US" dirty="0" err="1" smtClean="0"/>
              <a:t>i</a:t>
            </a:r>
            <a:r>
              <a:rPr lang="en-US" dirty="0" smtClean="0"/>
              <a:t> </a:t>
            </a:r>
            <a:r>
              <a:rPr lang="el-GR" dirty="0" smtClean="0"/>
              <a:t>βρίσκεται σε υψηλότερη θέση από τη σειρά </a:t>
            </a:r>
            <a:r>
              <a:rPr lang="en-US" dirty="0" smtClean="0"/>
              <a:t>j, </a:t>
            </a:r>
            <a:r>
              <a:rPr lang="el-GR" dirty="0" smtClean="0"/>
              <a:t>και η στήλη </a:t>
            </a:r>
            <a:r>
              <a:rPr lang="en-US" dirty="0" smtClean="0"/>
              <a:t>k </a:t>
            </a:r>
            <a:r>
              <a:rPr lang="el-GR" dirty="0" smtClean="0"/>
              <a:t>σε αριστερότερη θέση από τη στήλη </a:t>
            </a:r>
            <a:r>
              <a:rPr lang="en-US" dirty="0" smtClean="0"/>
              <a:t>l</a:t>
            </a:r>
            <a:endParaRPr lang="el-GR" dirty="0" smtClean="0"/>
          </a:p>
          <a:p>
            <a:pPr algn="ctr"/>
            <a:r>
              <a:rPr lang="en-US" dirty="0" smtClean="0"/>
              <a:t>MT</a:t>
            </a:r>
            <a:r>
              <a:rPr lang="el-GR" dirty="0" smtClean="0"/>
              <a:t>:</a:t>
            </a:r>
            <a:r>
              <a:rPr lang="en-US" dirty="0" smtClean="0"/>
              <a:t> </a:t>
            </a:r>
            <a:r>
              <a:rPr lang="el-GR" dirty="0" smtClean="0"/>
              <a:t>άθροισμα κάθε γραμμής και κάθε στήλης</a:t>
            </a:r>
            <a:r>
              <a:rPr lang="en-US" dirty="0" smtClean="0"/>
              <a:t>.</a:t>
            </a:r>
            <a:endParaRPr lang="el-GR" dirty="0" smtClean="0"/>
          </a:p>
          <a:p>
            <a:endParaRPr lang="el-GR" dirty="0" smtClean="0"/>
          </a:p>
          <a:p>
            <a:pPr algn="ctr"/>
            <a:r>
              <a:rPr lang="el-GR" dirty="0" smtClean="0"/>
              <a:t>Για κάθε ζεύγος</a:t>
            </a:r>
            <a:r>
              <a:rPr lang="en-US" dirty="0" smtClean="0"/>
              <a:t> </a:t>
            </a:r>
            <a:r>
              <a:rPr lang="el-GR" dirty="0" smtClean="0"/>
              <a:t>σειρών/στηλών </a:t>
            </a:r>
            <a:r>
              <a:rPr lang="en-US" dirty="0" err="1" smtClean="0"/>
              <a:t>i</a:t>
            </a:r>
            <a:r>
              <a:rPr lang="en-US" dirty="0" smtClean="0"/>
              <a:t> </a:t>
            </a:r>
            <a:r>
              <a:rPr lang="el-GR" dirty="0" smtClean="0"/>
              <a:t>και </a:t>
            </a:r>
            <a:r>
              <a:rPr lang="en-US" dirty="0" smtClean="0"/>
              <a:t>j</a:t>
            </a:r>
            <a:r>
              <a:rPr lang="el-GR" dirty="0" smtClean="0"/>
              <a:t>:</a:t>
            </a:r>
          </a:p>
          <a:p>
            <a:pPr algn="ctr"/>
            <a:r>
              <a:rPr lang="en-US" dirty="0" err="1" smtClean="0"/>
              <a:t>DFij</a:t>
            </a:r>
            <a:r>
              <a:rPr lang="en-US" dirty="0" smtClean="0"/>
              <a:t> </a:t>
            </a:r>
            <a:r>
              <a:rPr lang="el-GR" dirty="0" smtClean="0"/>
              <a:t>= </a:t>
            </a:r>
            <a:r>
              <a:rPr lang="en-US" dirty="0" smtClean="0"/>
              <a:t>100 </a:t>
            </a:r>
            <a:r>
              <a:rPr lang="el-GR" dirty="0" smtClean="0"/>
              <a:t>εάν </a:t>
            </a:r>
            <a:r>
              <a:rPr lang="en-US" dirty="0" err="1" smtClean="0"/>
              <a:t>MTj</a:t>
            </a:r>
            <a:r>
              <a:rPr lang="en-US" dirty="0" smtClean="0"/>
              <a:t> </a:t>
            </a:r>
            <a:r>
              <a:rPr lang="el-GR" dirty="0" smtClean="0"/>
              <a:t>&lt; </a:t>
            </a:r>
            <a:r>
              <a:rPr lang="en-US" dirty="0" err="1" smtClean="0"/>
              <a:t>MTi</a:t>
            </a:r>
            <a:r>
              <a:rPr lang="en-US" dirty="0" smtClean="0"/>
              <a:t> </a:t>
            </a:r>
            <a:r>
              <a:rPr lang="el-GR" dirty="0" smtClean="0"/>
              <a:t>			</a:t>
            </a:r>
            <a:r>
              <a:rPr lang="en-US" dirty="0" err="1" smtClean="0"/>
              <a:t>DFij</a:t>
            </a:r>
            <a:r>
              <a:rPr lang="en-US" dirty="0" smtClean="0"/>
              <a:t> </a:t>
            </a:r>
            <a:r>
              <a:rPr lang="el-GR" dirty="0" smtClean="0"/>
              <a:t>=</a:t>
            </a:r>
            <a:r>
              <a:rPr lang="en-US" dirty="0" smtClean="0"/>
              <a:t> 0 </a:t>
            </a:r>
            <a:r>
              <a:rPr lang="el-GR" dirty="0" smtClean="0"/>
              <a:t>εάν</a:t>
            </a:r>
            <a:r>
              <a:rPr lang="en-US" dirty="0" smtClean="0"/>
              <a:t> </a:t>
            </a:r>
            <a:r>
              <a:rPr lang="en-US" dirty="0" err="1" smtClean="0"/>
              <a:t>MTj</a:t>
            </a:r>
            <a:r>
              <a:rPr lang="en-US" dirty="0" smtClean="0"/>
              <a:t> </a:t>
            </a:r>
            <a:r>
              <a:rPr lang="el-GR" dirty="0" smtClean="0"/>
              <a:t>≥</a:t>
            </a:r>
            <a:r>
              <a:rPr lang="en-US" dirty="0" smtClean="0"/>
              <a:t> </a:t>
            </a:r>
            <a:r>
              <a:rPr lang="en-US" dirty="0" err="1" smtClean="0"/>
              <a:t>MTi</a:t>
            </a:r>
            <a:endParaRPr lang="el-GR" dirty="0" smtClean="0"/>
          </a:p>
          <a:p>
            <a:endParaRPr lang="el-GR" sz="1000" dirty="0" smtClean="0"/>
          </a:p>
          <a:p>
            <a:r>
              <a:rPr lang="en-US" dirty="0" err="1" smtClean="0"/>
              <a:t>POkl</a:t>
            </a:r>
            <a:r>
              <a:rPr lang="en-US" dirty="0" smtClean="0"/>
              <a:t> </a:t>
            </a:r>
            <a:r>
              <a:rPr lang="el-GR" dirty="0" smtClean="0"/>
              <a:t>= το ποσοστό των </a:t>
            </a:r>
            <a:r>
              <a:rPr lang="en-US" dirty="0" smtClean="0"/>
              <a:t>1 </a:t>
            </a:r>
            <a:r>
              <a:rPr lang="el-GR" dirty="0" smtClean="0"/>
              <a:t>της στήλης </a:t>
            </a:r>
            <a:r>
              <a:rPr lang="en-US" dirty="0" smtClean="0"/>
              <a:t>(</a:t>
            </a:r>
            <a:r>
              <a:rPr lang="el-GR" dirty="0" smtClean="0"/>
              <a:t>ή σειράς) </a:t>
            </a:r>
            <a:r>
              <a:rPr lang="en-US" dirty="0" smtClean="0"/>
              <a:t>l</a:t>
            </a:r>
            <a:r>
              <a:rPr lang="el-GR" dirty="0" smtClean="0"/>
              <a:t> που βρίσκονται σε ταυτόσημες θέσεις στη στήλη (ή σειρά) </a:t>
            </a:r>
            <a:r>
              <a:rPr lang="en-US" dirty="0" smtClean="0"/>
              <a:t>k. </a:t>
            </a:r>
            <a:endParaRPr lang="el-GR" dirty="0" smtClean="0"/>
          </a:p>
          <a:p>
            <a:pPr algn="ctr"/>
            <a:r>
              <a:rPr lang="el-GR" b="1" dirty="0" smtClean="0"/>
              <a:t>Βαθμός εγκιβωτισμού ζεύγους:</a:t>
            </a:r>
          </a:p>
          <a:p>
            <a:pPr algn="ctr"/>
            <a:r>
              <a:rPr lang="en-US" dirty="0" err="1" smtClean="0"/>
              <a:t>Npaired</a:t>
            </a:r>
            <a:r>
              <a:rPr lang="en-US" dirty="0" smtClean="0"/>
              <a:t> </a:t>
            </a:r>
            <a:r>
              <a:rPr lang="el-GR" dirty="0" smtClean="0"/>
              <a:t>= 0 εάν</a:t>
            </a:r>
            <a:r>
              <a:rPr lang="en-US" dirty="0" smtClean="0"/>
              <a:t> </a:t>
            </a:r>
            <a:r>
              <a:rPr lang="en-US" dirty="0" err="1" smtClean="0"/>
              <a:t>DFpaired</a:t>
            </a:r>
            <a:r>
              <a:rPr lang="en-US" dirty="0" smtClean="0"/>
              <a:t> </a:t>
            </a:r>
            <a:r>
              <a:rPr lang="el-GR" dirty="0" smtClean="0"/>
              <a:t>= 0</a:t>
            </a:r>
          </a:p>
          <a:p>
            <a:pPr algn="ctr"/>
            <a:r>
              <a:rPr lang="en-US" dirty="0" err="1" smtClean="0"/>
              <a:t>Npaired</a:t>
            </a:r>
            <a:r>
              <a:rPr lang="en-US" dirty="0" smtClean="0"/>
              <a:t> </a:t>
            </a:r>
            <a:r>
              <a:rPr lang="el-GR" dirty="0" smtClean="0"/>
              <a:t>=</a:t>
            </a:r>
            <a:r>
              <a:rPr lang="en-US" dirty="0" smtClean="0"/>
              <a:t> PO </a:t>
            </a:r>
            <a:r>
              <a:rPr lang="el-GR" dirty="0" smtClean="0"/>
              <a:t>εάν </a:t>
            </a:r>
            <a:r>
              <a:rPr lang="en-US" dirty="0" smtClean="0"/>
              <a:t> </a:t>
            </a:r>
            <a:r>
              <a:rPr lang="en-US" dirty="0" err="1" smtClean="0"/>
              <a:t>DFpaired</a:t>
            </a:r>
            <a:r>
              <a:rPr lang="en-US" dirty="0" smtClean="0"/>
              <a:t> </a:t>
            </a:r>
            <a:r>
              <a:rPr lang="el-GR" dirty="0" smtClean="0"/>
              <a:t>=</a:t>
            </a:r>
            <a:r>
              <a:rPr lang="en-US" dirty="0" smtClean="0"/>
              <a:t> 100</a:t>
            </a:r>
            <a:endParaRPr lang="el-GR" dirty="0" smtClean="0"/>
          </a:p>
          <a:p>
            <a:endParaRPr lang="en-US" dirty="0" smtClean="0"/>
          </a:p>
          <a:p>
            <a:r>
              <a:rPr lang="el-GR" dirty="0" smtClean="0"/>
              <a:t>Από </a:t>
            </a:r>
            <a:r>
              <a:rPr lang="en-US" dirty="0" smtClean="0"/>
              <a:t> n(n−1)/2 </a:t>
            </a:r>
            <a:r>
              <a:rPr lang="el-GR" dirty="0" smtClean="0"/>
              <a:t>και </a:t>
            </a:r>
            <a:r>
              <a:rPr lang="en-US" dirty="0" smtClean="0"/>
              <a:t>m(m−1)/2 </a:t>
            </a:r>
            <a:r>
              <a:rPr lang="el-GR" dirty="0" smtClean="0"/>
              <a:t>βαθμούς εγκιβωτισμού ζευγών για </a:t>
            </a:r>
            <a:r>
              <a:rPr lang="en-US" dirty="0" smtClean="0"/>
              <a:t>n </a:t>
            </a:r>
            <a:r>
              <a:rPr lang="el-GR" dirty="0" smtClean="0"/>
              <a:t>στήλες και </a:t>
            </a:r>
            <a:r>
              <a:rPr lang="en-US" dirty="0" smtClean="0"/>
              <a:t>m </a:t>
            </a:r>
            <a:r>
              <a:rPr lang="el-GR" dirty="0" smtClean="0"/>
              <a:t>σειρές</a:t>
            </a:r>
            <a:r>
              <a:rPr lang="en-US" dirty="0" smtClean="0"/>
              <a:t>, </a:t>
            </a:r>
            <a:r>
              <a:rPr lang="el-GR" dirty="0" smtClean="0"/>
              <a:t>το </a:t>
            </a:r>
            <a:r>
              <a:rPr lang="el-GR" b="1" dirty="0" smtClean="0"/>
              <a:t>μέτρο του εγκιβωτισμού </a:t>
            </a:r>
            <a:r>
              <a:rPr lang="el-GR" dirty="0" smtClean="0"/>
              <a:t>για όλες τις στήλες</a:t>
            </a:r>
            <a:r>
              <a:rPr lang="en-US" dirty="0" smtClean="0"/>
              <a:t> (</a:t>
            </a:r>
            <a:r>
              <a:rPr lang="en-US" dirty="0" err="1" smtClean="0"/>
              <a:t>Ncol</a:t>
            </a:r>
            <a:r>
              <a:rPr lang="en-US" dirty="0" smtClean="0"/>
              <a:t>) </a:t>
            </a:r>
            <a:r>
              <a:rPr lang="el-GR" dirty="0" smtClean="0"/>
              <a:t>και όλες τις σειρές</a:t>
            </a:r>
            <a:r>
              <a:rPr lang="en-US" dirty="0" smtClean="0"/>
              <a:t> (</a:t>
            </a:r>
            <a:r>
              <a:rPr lang="en-US" dirty="0" err="1" smtClean="0"/>
              <a:t>Nrow</a:t>
            </a:r>
            <a:r>
              <a:rPr lang="en-US" dirty="0" smtClean="0"/>
              <a:t>) </a:t>
            </a:r>
            <a:r>
              <a:rPr lang="el-GR" dirty="0" smtClean="0"/>
              <a:t>είναι </a:t>
            </a:r>
            <a:r>
              <a:rPr lang="el-GR" b="1" dirty="0" smtClean="0"/>
              <a:t>ο μέσος όρος όλων των κατά ζεύγη τιμών στηλών και σειρών</a:t>
            </a:r>
            <a:r>
              <a:rPr lang="en-US" dirty="0" smtClean="0"/>
              <a:t>.</a:t>
            </a:r>
          </a:p>
          <a:p>
            <a:endParaRPr lang="el-GR" sz="1000" dirty="0" smtClean="0"/>
          </a:p>
          <a:p>
            <a:pPr algn="ctr"/>
            <a:r>
              <a:rPr lang="el-GR" dirty="0" smtClean="0"/>
              <a:t>Ο εγκιβωτισμός </a:t>
            </a:r>
            <a:r>
              <a:rPr lang="el-GR" b="1" dirty="0" smtClean="0"/>
              <a:t>ολόκληρης της μήτρας </a:t>
            </a:r>
            <a:r>
              <a:rPr lang="el-GR" dirty="0" smtClean="0"/>
              <a:t>δίνεται από τον τύπο</a:t>
            </a:r>
            <a:r>
              <a:rPr lang="en-US" dirty="0" smtClean="0"/>
              <a:t>:</a:t>
            </a:r>
            <a:endParaRPr lang="el-GR" dirty="0" smtClean="0"/>
          </a:p>
          <a:p>
            <a:pPr algn="ctr"/>
            <a:r>
              <a:rPr lang="en-US" dirty="0" smtClean="0"/>
              <a:t>NODF=∑</a:t>
            </a:r>
            <a:r>
              <a:rPr lang="en-US" dirty="0" err="1" smtClean="0"/>
              <a:t>Npaired</a:t>
            </a:r>
            <a:r>
              <a:rPr lang="el-GR" dirty="0" smtClean="0"/>
              <a:t> / [</a:t>
            </a:r>
            <a:r>
              <a:rPr lang="en-US" dirty="0" smtClean="0"/>
              <a:t>(n(n−1)</a:t>
            </a:r>
            <a:r>
              <a:rPr lang="el-GR" dirty="0" smtClean="0"/>
              <a:t>/</a:t>
            </a:r>
            <a:r>
              <a:rPr lang="en-US" dirty="0" smtClean="0"/>
              <a:t>2)+(m(m−1)</a:t>
            </a:r>
            <a:r>
              <a:rPr lang="el-GR" dirty="0" smtClean="0"/>
              <a:t>/</a:t>
            </a:r>
            <a:r>
              <a:rPr lang="en-US" dirty="0" smtClean="0"/>
              <a:t>2)</a:t>
            </a:r>
            <a:r>
              <a:rPr lang="el-GR" dirty="0" smtClean="0"/>
              <a:t>]</a:t>
            </a:r>
            <a:endParaRPr lang="en-US" dirty="0" smtClean="0"/>
          </a:p>
          <a:p>
            <a:r>
              <a:rPr lang="en-US" dirty="0" smtClean="0"/>
              <a:t/>
            </a:r>
            <a:br>
              <a:rPr lang="en-US" dirty="0" smtClean="0"/>
            </a:br>
            <a:endParaRPr lang="el-GR" dirty="0"/>
          </a:p>
        </p:txBody>
      </p:sp>
      <p:pic>
        <p:nvPicPr>
          <p:cNvPr id="30412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0"/>
            <a:ext cx="3563888" cy="14369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7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7026"/>
            <a:ext cx="8352928" cy="68039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683568" y="980728"/>
            <a:ext cx="776773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l-GR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ΕΥΧΑΡΙΣΤΩ ΓΙΑ ΤΗΝ ΠΡΟΣΟΧΗ ΣΑΣ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260648"/>
            <a:ext cx="9144000" cy="400110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2000" i="1" dirty="0" smtClean="0"/>
              <a:t>‘The </a:t>
            </a:r>
            <a:r>
              <a:rPr lang="en-GB" sz="2000" i="1" dirty="0"/>
              <a:t>larger the island of knowledge, the longer the shoreline of </a:t>
            </a:r>
            <a:r>
              <a:rPr lang="en-GB" sz="2000" i="1" dirty="0" smtClean="0"/>
              <a:t>wonder</a:t>
            </a:r>
            <a:r>
              <a:rPr lang="en-GB" sz="2000" i="1" smtClean="0"/>
              <a:t>’ </a:t>
            </a:r>
            <a:r>
              <a:rPr lang="en-GB" sz="1600" smtClean="0"/>
              <a:t>R. W. </a:t>
            </a:r>
            <a:r>
              <a:rPr lang="en-GB" sz="1600" dirty="0" err="1" smtClean="0"/>
              <a:t>Sockman</a:t>
            </a:r>
            <a:endParaRPr lang="en-GB" sz="1600" dirty="0" smtClean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564904"/>
            <a:ext cx="4150965" cy="3303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2348880"/>
            <a:ext cx="3240360" cy="40108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467544" y="5877272"/>
            <a:ext cx="4320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b="1" dirty="0" smtClean="0"/>
              <a:t>Πόσα νησιά βλέπετε στη φωτογραφία;</a:t>
            </a:r>
            <a:endParaRPr lang="el-GR" b="1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4572000" y="2636912"/>
            <a:ext cx="2016224" cy="2376264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6588224" y="5013176"/>
            <a:ext cx="288032" cy="2880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4572000" y="5301208"/>
            <a:ext cx="1944216" cy="576064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43444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75448" y="0"/>
            <a:ext cx="4968552" cy="1913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348880"/>
            <a:ext cx="9144000" cy="2755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69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16992" y="5157192"/>
            <a:ext cx="4227008" cy="1700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Oval 6"/>
          <p:cNvSpPr/>
          <p:nvPr/>
        </p:nvSpPr>
        <p:spPr>
          <a:xfrm>
            <a:off x="5940152" y="3068960"/>
            <a:ext cx="1008112" cy="18002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pic>
        <p:nvPicPr>
          <p:cNvPr id="249857" name="Picture 1" descr="E:\Images\Stouronisia06\DSC0512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2137800" cy="1628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067944" cy="825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899" name="Picture 3"/>
          <p:cNvPicPr>
            <a:picLocks noChangeAspect="1" noChangeArrowheads="1"/>
          </p:cNvPicPr>
          <p:nvPr/>
        </p:nvPicPr>
        <p:blipFill>
          <a:blip r:embed="rId3" cstate="print">
            <a:lum bright="-10000"/>
          </a:blip>
          <a:srcRect/>
          <a:stretch>
            <a:fillRect/>
          </a:stretch>
        </p:blipFill>
        <p:spPr bwMode="auto">
          <a:xfrm>
            <a:off x="0" y="1640759"/>
            <a:ext cx="9144000" cy="5217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4139952" y="188640"/>
            <a:ext cx="259228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2800" b="1" dirty="0" smtClean="0">
                <a:latin typeface="Monotype Corsiva" pitchFamily="66" charset="0"/>
              </a:rPr>
              <a:t>Μοντέλο «Χώρος»</a:t>
            </a:r>
            <a:endParaRPr lang="en-US" sz="2800" b="1" dirty="0" smtClean="0">
              <a:latin typeface="Monotype Corsiva" pitchFamily="66" charset="0"/>
            </a:endParaRPr>
          </a:p>
          <a:p>
            <a:endParaRPr lang="en-US" b="1" dirty="0" smtClean="0">
              <a:latin typeface="Segoe Script" pitchFamily="34" charset="0"/>
            </a:endParaRPr>
          </a:p>
          <a:p>
            <a:r>
              <a:rPr lang="en-US" b="1" dirty="0" smtClean="0">
                <a:latin typeface="Segoe Script" pitchFamily="34" charset="0"/>
              </a:rPr>
              <a:t>K = A*H;  S = </a:t>
            </a:r>
            <a:r>
              <a:rPr lang="en-US" b="1" dirty="0" err="1" smtClean="0">
                <a:latin typeface="Segoe Script" pitchFamily="34" charset="0"/>
              </a:rPr>
              <a:t>cK</a:t>
            </a:r>
            <a:r>
              <a:rPr lang="en-US" b="1" baseline="30000" dirty="0" err="1" smtClean="0">
                <a:latin typeface="Segoe Script" pitchFamily="34" charset="0"/>
              </a:rPr>
              <a:t>z</a:t>
            </a:r>
            <a:endParaRPr lang="el-GR" b="1" baseline="30000" dirty="0">
              <a:latin typeface="Segoe Script" pitchFamily="34" charset="0"/>
            </a:endParaRPr>
          </a:p>
        </p:txBody>
      </p:sp>
      <p:pic>
        <p:nvPicPr>
          <p:cNvPr id="92161" name="Picture 1" descr="D:\Amvrakikos1\DCIM\101MSDCF\DSC0854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20272" y="-1"/>
            <a:ext cx="2123727" cy="1592795"/>
          </a:xfrm>
          <a:prstGeom prst="rect">
            <a:avLst/>
          </a:prstGeom>
          <a:noFill/>
        </p:spPr>
      </p:pic>
      <p:sp>
        <p:nvSpPr>
          <p:cNvPr id="7" name="Oval 6"/>
          <p:cNvSpPr/>
          <p:nvPr/>
        </p:nvSpPr>
        <p:spPr>
          <a:xfrm>
            <a:off x="5724128" y="2060848"/>
            <a:ext cx="2304256" cy="4536504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0"/>
            <a:ext cx="5616624" cy="4240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848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5478200"/>
            <a:ext cx="3779912" cy="137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467544" y="4293096"/>
            <a:ext cx="82809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dirty="0" smtClean="0"/>
              <a:t>Επιδράσεις ρυθμού αναπαραγωγής (</a:t>
            </a:r>
            <a:r>
              <a:rPr lang="en-US" dirty="0" smtClean="0"/>
              <a:t>c)</a:t>
            </a:r>
            <a:r>
              <a:rPr lang="el-GR" dirty="0" smtClean="0"/>
              <a:t>, θνησιμότητας (</a:t>
            </a:r>
            <a:r>
              <a:rPr lang="en-US" dirty="0" smtClean="0"/>
              <a:t>e)</a:t>
            </a:r>
            <a:r>
              <a:rPr lang="el-GR" dirty="0" smtClean="0"/>
              <a:t> και έκτασης (Α) στη σχέση περιβαλλοντικής ετερογένειας (Η) και πλούτου ειδών (κατά </a:t>
            </a:r>
            <a:r>
              <a:rPr lang="en-US" dirty="0" err="1" smtClean="0"/>
              <a:t>Kadmon</a:t>
            </a:r>
            <a:r>
              <a:rPr lang="en-US" dirty="0" smtClean="0"/>
              <a:t> &amp; </a:t>
            </a:r>
            <a:r>
              <a:rPr lang="en-US" dirty="0" err="1" smtClean="0"/>
              <a:t>Allouche</a:t>
            </a:r>
            <a:r>
              <a:rPr lang="en-US" dirty="0" smtClean="0"/>
              <a:t> 2007)</a:t>
            </a:r>
            <a:r>
              <a:rPr lang="el-GR" dirty="0" smtClean="0"/>
              <a:t>.</a:t>
            </a:r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1090</TotalTime>
  <Words>3902</Words>
  <Application>Microsoft Office PowerPoint</Application>
  <PresentationFormat>On-screen Show (4:3)</PresentationFormat>
  <Paragraphs>1472</Paragraphs>
  <Slides>66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5</vt:i4>
      </vt:variant>
      <vt:variant>
        <vt:lpstr>Slide Titles</vt:lpstr>
      </vt:variant>
      <vt:variant>
        <vt:i4>66</vt:i4>
      </vt:variant>
    </vt:vector>
  </HeadingPairs>
  <TitlesOfParts>
    <vt:vector size="72" baseType="lpstr">
      <vt:lpstr>Office Theme</vt:lpstr>
      <vt:lpstr>Document</vt:lpstr>
      <vt:lpstr>Equation</vt:lpstr>
      <vt:lpstr>PHOTO-PAINT</vt:lpstr>
      <vt:lpstr>CorelPhotoPaint.Image.9</vt:lpstr>
      <vt:lpstr>Έγγραφο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Μοντέλα αφθονίας ειδών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Spyros Sfendourakis</dc:creator>
  <cp:lastModifiedBy>Ecology2014</cp:lastModifiedBy>
  <cp:revision>153</cp:revision>
  <dcterms:created xsi:type="dcterms:W3CDTF">2014-11-24T13:51:17Z</dcterms:created>
  <dcterms:modified xsi:type="dcterms:W3CDTF">2018-06-21T10:41:07Z</dcterms:modified>
</cp:coreProperties>
</file>