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96" r:id="rId3"/>
    <p:sldId id="256" r:id="rId4"/>
    <p:sldId id="257" r:id="rId5"/>
    <p:sldId id="258" r:id="rId6"/>
    <p:sldId id="292" r:id="rId7"/>
    <p:sldId id="295" r:id="rId8"/>
    <p:sldId id="294" r:id="rId9"/>
    <p:sldId id="293" r:id="rId10"/>
    <p:sldId id="291" r:id="rId11"/>
    <p:sldId id="289" r:id="rId12"/>
    <p:sldId id="287" r:id="rId13"/>
    <p:sldId id="285" r:id="rId14"/>
    <p:sldId id="283" r:id="rId15"/>
    <p:sldId id="281" r:id="rId16"/>
    <p:sldId id="282" r:id="rId17"/>
    <p:sldId id="273" r:id="rId18"/>
    <p:sldId id="260" r:id="rId19"/>
    <p:sldId id="278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04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1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2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0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08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3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726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39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00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8449-CD75-496B-BB1E-D586CA5BDC2C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322F8-2041-4B93-8768-87FCBEBF6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3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-usr.rider.edu/~grushow/nmr/NMR_tutor/drawings/fidspecs/chs_1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6233967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058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77334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8</a:t>
            </a:r>
            <a:r>
              <a:rPr lang="en-US" b="1" dirty="0"/>
              <a:t>H</a:t>
            </a:r>
            <a:r>
              <a:rPr lang="en-US" b="1" baseline="-25000" dirty="0"/>
              <a:t>12</a:t>
            </a:r>
            <a:r>
              <a:rPr lang="en-US" b="1" dirty="0"/>
              <a:t>O</a:t>
            </a:r>
            <a:r>
              <a:rPr lang="en-US" b="1" baseline="-25000" dirty="0"/>
              <a:t>4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367206"/>
              </p:ext>
            </p:extLst>
          </p:nvPr>
        </p:nvGraphicFramePr>
        <p:xfrm>
          <a:off x="381000" y="946666"/>
          <a:ext cx="4721254" cy="1249680"/>
        </p:xfrm>
        <a:graphic>
          <a:graphicData uri="http://schemas.openxmlformats.org/drawingml/2006/table">
            <a:tbl>
              <a:tblPr/>
              <a:tblGrid>
                <a:gridCol w="2360627"/>
                <a:gridCol w="2360627"/>
              </a:tblGrid>
              <a:tr h="1524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, Helvetica, sans-serif"/>
                        </a:rPr>
                        <a:t>Shift (ppm)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Area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6.05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1.00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4.01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2.00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1.08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3.12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9220" name="Picture 4" descr="http://www-usr.rider.edu/~grushow/nmr/NMR_tutor/drawings/spectra/h-1/diet_maleat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943600" cy="4317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86200" y="3657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3352800"/>
            <a:ext cx="613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86600" y="2895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27432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65454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-usr.rider.edu/~grushow/nmr/NMR_tutor/drawings/spectra/c-13/val_acid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649952" y="914400"/>
            <a:ext cx="9220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5</a:t>
            </a:r>
            <a:r>
              <a:rPr lang="en-US" b="1" dirty="0"/>
              <a:t>H</a:t>
            </a:r>
            <a:r>
              <a:rPr lang="en-US" b="1" baseline="-25000" dirty="0"/>
              <a:t>10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94480"/>
              </p:ext>
            </p:extLst>
          </p:nvPr>
        </p:nvGraphicFramePr>
        <p:xfrm>
          <a:off x="152400" y="179136"/>
          <a:ext cx="2354580" cy="2209192"/>
        </p:xfrm>
        <a:graphic>
          <a:graphicData uri="http://schemas.openxmlformats.org/drawingml/2006/table">
            <a:tbl>
              <a:tblPr/>
              <a:tblGrid>
                <a:gridCol w="1177290"/>
                <a:gridCol w="1177290"/>
              </a:tblGrid>
              <a:tr h="64709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, Helvetica, sans-serif"/>
                        </a:rPr>
                        <a:t>Shift (ppm)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Mult.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1101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180.8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S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1101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33.8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T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1101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26.8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T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1101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22.4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T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1101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3.58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Q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429000" y="2209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76239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-usr.rider.edu/~grushow/nmr/NMR_tutor/drawings/spectra/c-13/octald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6362"/>
              </p:ext>
            </p:extLst>
          </p:nvPr>
        </p:nvGraphicFramePr>
        <p:xfrm>
          <a:off x="609600" y="152400"/>
          <a:ext cx="5021580" cy="1562100"/>
        </p:xfrm>
        <a:graphic>
          <a:graphicData uri="http://schemas.openxmlformats.org/drawingml/2006/table">
            <a:tbl>
              <a:tblPr/>
              <a:tblGrid>
                <a:gridCol w="2510790"/>
                <a:gridCol w="2510790"/>
              </a:tblGrid>
              <a:tr h="121126">
                <a:tc gridSpan="2"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202.5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29.2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43.5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22.6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31.8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22.1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29.3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14.1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728498" y="19812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8</a:t>
            </a:r>
            <a:r>
              <a:rPr lang="en-US" b="1" dirty="0"/>
              <a:t>H</a:t>
            </a:r>
            <a:r>
              <a:rPr lang="en-US" b="1" baseline="-25000" dirty="0"/>
              <a:t>16</a:t>
            </a:r>
            <a:r>
              <a:rPr lang="en-US" b="1" dirty="0"/>
              <a:t>O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35053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23913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25173" y="609600"/>
            <a:ext cx="865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5</a:t>
            </a:r>
            <a:r>
              <a:rPr lang="en-US" b="1" dirty="0"/>
              <a:t>H</a:t>
            </a:r>
            <a:r>
              <a:rPr lang="en-US" b="1" baseline="-25000" dirty="0"/>
              <a:t>11</a:t>
            </a:r>
            <a:r>
              <a:rPr lang="en-US" b="1" dirty="0"/>
              <a:t>Cl</a:t>
            </a:r>
            <a:endParaRPr lang="en-US" dirty="0"/>
          </a:p>
        </p:txBody>
      </p:sp>
      <p:pic>
        <p:nvPicPr>
          <p:cNvPr id="15362" name="Picture 2" descr="http://www-usr.rider.edu/~grushow/nmr/NMR_tutor/drawings/spectra/c-13/1cl_22dime_propane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04609"/>
              </p:ext>
            </p:extLst>
          </p:nvPr>
        </p:nvGraphicFramePr>
        <p:xfrm>
          <a:off x="1143000" y="1676400"/>
          <a:ext cx="3649980" cy="1249680"/>
        </p:xfrm>
        <a:graphic>
          <a:graphicData uri="http://schemas.openxmlformats.org/drawingml/2006/table">
            <a:tbl>
              <a:tblPr/>
              <a:tblGrid>
                <a:gridCol w="3649980"/>
              </a:tblGrid>
              <a:tr h="226655"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665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57.3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665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33.1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665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27.3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3505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05660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0" y="7620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5</a:t>
            </a:r>
            <a:r>
              <a:rPr lang="en-US" b="1" dirty="0"/>
              <a:t>H</a:t>
            </a:r>
            <a:r>
              <a:rPr lang="en-US" b="1" baseline="-25000" dirty="0"/>
              <a:t>10</a:t>
            </a:r>
            <a:r>
              <a:rPr lang="en-US" b="1" dirty="0"/>
              <a:t>O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765568"/>
              </p:ext>
            </p:extLst>
          </p:nvPr>
        </p:nvGraphicFramePr>
        <p:xfrm>
          <a:off x="381000" y="685800"/>
          <a:ext cx="4681330" cy="1249680"/>
        </p:xfrm>
        <a:graphic>
          <a:graphicData uri="http://schemas.openxmlformats.org/drawingml/2006/table">
            <a:tbl>
              <a:tblPr/>
              <a:tblGrid>
                <a:gridCol w="2340665"/>
                <a:gridCol w="2340665"/>
              </a:tblGrid>
              <a:tr h="169505"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Mult.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6950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69.4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T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6950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30.9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D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6950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19.0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Q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pic>
        <p:nvPicPr>
          <p:cNvPr id="17410" name="Picture 2" descr="http://www-usr.rider.edu/~grushow/nmr/NMR_tutor/drawings/spectra/c-13/isobutanol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35052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62011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43400" y="228600"/>
            <a:ext cx="10550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2</a:t>
            </a:r>
            <a:r>
              <a:rPr lang="en-US" b="1" dirty="0"/>
              <a:t>H</a:t>
            </a:r>
            <a:r>
              <a:rPr lang="en-US" b="1" baseline="-25000" dirty="0"/>
              <a:t>3</a:t>
            </a:r>
            <a:r>
              <a:rPr lang="en-US" b="1" dirty="0"/>
              <a:t>OBr</a:t>
            </a:r>
            <a:r>
              <a:rPr lang="en-US" b="1" baseline="-25000" dirty="0"/>
              <a:t>3</a:t>
            </a:r>
            <a:endParaRPr lang="en-US" dirty="0"/>
          </a:p>
        </p:txBody>
      </p:sp>
      <p:pic>
        <p:nvPicPr>
          <p:cNvPr id="19458" name="Picture 2" descr="http://www-usr.rider.edu/~grushow/nmr/NMR_tutor/drawings/spectra/c-13/222tribr_etoh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96034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984075"/>
              </p:ext>
            </p:extLst>
          </p:nvPr>
        </p:nvGraphicFramePr>
        <p:xfrm>
          <a:off x="152400" y="1447800"/>
          <a:ext cx="4945380" cy="937260"/>
        </p:xfrm>
        <a:graphic>
          <a:graphicData uri="http://schemas.openxmlformats.org/drawingml/2006/table">
            <a:tbl>
              <a:tblPr/>
              <a:tblGrid>
                <a:gridCol w="2472690"/>
                <a:gridCol w="247269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, Helvetica, sans-serif"/>
                        </a:rPr>
                        <a:t>Shift (ppm)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latin typeface="Arial, Helvetica, sans-serif"/>
                        </a:rPr>
                        <a:t>Mult.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79.9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Arial, Helvetica, sans-serif"/>
                        </a:rPr>
                        <a:t>S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46.7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, Helvetica, sans-serif"/>
                        </a:rPr>
                        <a:t>T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2858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47255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609600"/>
            <a:ext cx="942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7</a:t>
            </a:r>
            <a:r>
              <a:rPr lang="en-US" b="1" dirty="0"/>
              <a:t>H</a:t>
            </a:r>
            <a:r>
              <a:rPr lang="en-US" b="1" baseline="-25000" dirty="0"/>
              <a:t>5</a:t>
            </a:r>
            <a:r>
              <a:rPr lang="en-US" b="1" dirty="0"/>
              <a:t>OCl</a:t>
            </a:r>
            <a:endParaRPr lang="en-US" dirty="0"/>
          </a:p>
        </p:txBody>
      </p:sp>
      <p:pic>
        <p:nvPicPr>
          <p:cNvPr id="25602" name="Picture 2" descr="http://www-usr.rider.edu/~grushow/nmr/NMR_tutor/drawings/spectra/c-13/4cl_benzald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43" y="16764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76988"/>
              </p:ext>
            </p:extLst>
          </p:nvPr>
        </p:nvGraphicFramePr>
        <p:xfrm>
          <a:off x="388620" y="1447800"/>
          <a:ext cx="6995160" cy="1249680"/>
        </p:xfrm>
        <a:graphic>
          <a:graphicData uri="http://schemas.openxmlformats.org/drawingml/2006/table">
            <a:tbl>
              <a:tblPr/>
              <a:tblGrid>
                <a:gridCol w="3497580"/>
                <a:gridCol w="349758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191.0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131.0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141.1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129.4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134.8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 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57400" y="28588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199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-usr.rider.edu/~grushow/nmr/NMR_tutor/drawings/spectra/h-1/vanillin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9144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8</a:t>
            </a:r>
            <a:r>
              <a:rPr lang="en-US" b="1" dirty="0"/>
              <a:t>H</a:t>
            </a:r>
            <a:r>
              <a:rPr lang="en-US" b="1" baseline="-25000" dirty="0"/>
              <a:t>8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035512"/>
              </p:ext>
            </p:extLst>
          </p:nvPr>
        </p:nvGraphicFramePr>
        <p:xfrm>
          <a:off x="381000" y="228600"/>
          <a:ext cx="2971800" cy="2334126"/>
        </p:xfrm>
        <a:graphic>
          <a:graphicData uri="http://schemas.openxmlformats.org/drawingml/2006/table">
            <a:tbl>
              <a:tblPr/>
              <a:tblGrid>
                <a:gridCol w="1485900"/>
                <a:gridCol w="1485900"/>
              </a:tblGrid>
              <a:tr h="772026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, Helvetica, sans-serif"/>
                        </a:rPr>
                        <a:t>Shift (ppm)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Area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087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9.79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0.05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087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7.40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0.09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0875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7.02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0.04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087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6.79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0.05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8087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3.91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0.15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27248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0428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-usr.rider.edu/~grushow/nmr/NMR_tutor/drawings/spectra/c-13/vanillin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477" y="2133600"/>
            <a:ext cx="683895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4572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8</a:t>
            </a:r>
            <a:r>
              <a:rPr lang="en-US" b="1" dirty="0"/>
              <a:t>H</a:t>
            </a:r>
            <a:r>
              <a:rPr lang="en-US" b="1" baseline="-25000" dirty="0"/>
              <a:t>8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687208"/>
              </p:ext>
            </p:extLst>
          </p:nvPr>
        </p:nvGraphicFramePr>
        <p:xfrm>
          <a:off x="152400" y="1219200"/>
          <a:ext cx="4030980" cy="1562100"/>
        </p:xfrm>
        <a:graphic>
          <a:graphicData uri="http://schemas.openxmlformats.org/drawingml/2006/table">
            <a:tbl>
              <a:tblPr/>
              <a:tblGrid>
                <a:gridCol w="2015490"/>
                <a:gridCol w="2015490"/>
              </a:tblGrid>
              <a:tr h="121126">
                <a:tc gridSpan="2"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191.6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128.0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152.4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115.0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147.7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109.4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21126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130.0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56.6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14400" y="3352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7085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-usr.rider.edu/~grushow/nmr/NMR_tutor/drawings/spectra/h-1/4oh_benzald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229600" cy="605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19800" y="8382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7</a:t>
            </a:r>
            <a:r>
              <a:rPr lang="en-US" b="1" dirty="0"/>
              <a:t>H</a:t>
            </a:r>
            <a:r>
              <a:rPr lang="en-US" b="1" baseline="-25000" dirty="0"/>
              <a:t>6</a:t>
            </a:r>
            <a:r>
              <a:rPr lang="en-US" b="1" dirty="0"/>
              <a:t>O</a:t>
            </a:r>
            <a:r>
              <a:rPr lang="en-US" b="1" baseline="-25000" dirty="0"/>
              <a:t>2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806343"/>
              </p:ext>
            </p:extLst>
          </p:nvPr>
        </p:nvGraphicFramePr>
        <p:xfrm>
          <a:off x="3816460" y="1600200"/>
          <a:ext cx="5250180" cy="1249680"/>
        </p:xfrm>
        <a:graphic>
          <a:graphicData uri="http://schemas.openxmlformats.org/drawingml/2006/table">
            <a:tbl>
              <a:tblPr/>
              <a:tblGrid>
                <a:gridCol w="2625090"/>
                <a:gridCol w="2625090"/>
              </a:tblGrid>
              <a:tr h="131405"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Area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3140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9.81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1.00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3140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7.79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1.90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31405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6.95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1.96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8991" y="1752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976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-usr.rider.edu/~grushow/nmr/NMR_tutor/drawings/fidspecs/chs_13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62573"/>
            <a:ext cx="6705600" cy="599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248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-usr.rider.edu/~grushow/nmr/NMR_tutor/drawings/spectra/c-13/246_tribr_anil_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05345"/>
            <a:ext cx="6858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52600" y="1020679"/>
            <a:ext cx="10518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</a:t>
            </a:r>
            <a:r>
              <a:rPr lang="en-US" b="1" baseline="-25000" dirty="0"/>
              <a:t>6</a:t>
            </a:r>
            <a:r>
              <a:rPr lang="en-US" b="1" dirty="0"/>
              <a:t>H</a:t>
            </a:r>
            <a:r>
              <a:rPr lang="en-US" b="1" baseline="-25000" dirty="0"/>
              <a:t>4</a:t>
            </a:r>
            <a:r>
              <a:rPr lang="en-US" b="1" dirty="0"/>
              <a:t>NBr</a:t>
            </a:r>
            <a:r>
              <a:rPr lang="en-US" b="1" baseline="-25000" dirty="0"/>
              <a:t>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6067690"/>
              </p:ext>
            </p:extLst>
          </p:nvPr>
        </p:nvGraphicFramePr>
        <p:xfrm>
          <a:off x="457200" y="1676400"/>
          <a:ext cx="2126145" cy="1249680"/>
        </p:xfrm>
        <a:graphic>
          <a:graphicData uri="http://schemas.openxmlformats.org/drawingml/2006/table">
            <a:tbl>
              <a:tblPr/>
              <a:tblGrid>
                <a:gridCol w="2126145"/>
              </a:tblGrid>
              <a:tr h="198120"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141.3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133.7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9812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108.7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04900" y="3512127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070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-usr.rider.edu/~grushow/nmr/NMR_tutor/drawings/spectra/h-1/p-anisaldehyd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6309"/>
            <a:ext cx="8229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8200" y="398515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Shift (ppm)Area</a:t>
            </a:r>
          </a:p>
          <a:p>
            <a:r>
              <a:rPr lang="en-US" dirty="0" smtClean="0"/>
              <a:t>9.78	1.00</a:t>
            </a:r>
          </a:p>
          <a:p>
            <a:r>
              <a:rPr lang="en-US" dirty="0" smtClean="0"/>
              <a:t>7.75	2.02</a:t>
            </a:r>
          </a:p>
          <a:p>
            <a:r>
              <a:rPr lang="en-US" dirty="0" smtClean="0"/>
              <a:t>6.90	2.01</a:t>
            </a:r>
          </a:p>
          <a:p>
            <a:r>
              <a:rPr lang="en-US" dirty="0" smtClean="0"/>
              <a:t>3.77	3.17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3505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29000" y="36898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387453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200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05600" y="1044845"/>
            <a:ext cx="10967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(C8H8O2)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56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-usr.rider.edu/~grushow/nmr/NMR_tutor/drawings/spectra/h-1/p-anisaldehyde_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229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91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-usr.rider.edu/~grushow/nmr/NMR_tutor/drawings/spectra/h-1/et_acetat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28600"/>
            <a:ext cx="8229600" cy="596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10362"/>
              </p:ext>
            </p:extLst>
          </p:nvPr>
        </p:nvGraphicFramePr>
        <p:xfrm>
          <a:off x="533400" y="207818"/>
          <a:ext cx="5250874" cy="1249680"/>
        </p:xfrm>
        <a:graphic>
          <a:graphicData uri="http://schemas.openxmlformats.org/drawingml/2006/table">
            <a:tbl>
              <a:tblPr/>
              <a:tblGrid>
                <a:gridCol w="2625437"/>
                <a:gridCol w="2625437"/>
              </a:tblGrid>
              <a:tr h="255270"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Area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4.13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2.05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2.02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2.98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55270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1.15</a:t>
                      </a:r>
                      <a:endParaRPr lang="en-US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3.08</a:t>
                      </a:r>
                      <a:endParaRPr lang="en-US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54236" y="3581400"/>
            <a:ext cx="498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14478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1981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62200" y="2350532"/>
            <a:ext cx="955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C4H8O2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15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-usr.rider.edu/~grushow/nmr/NMR_tutor/drawings/spectra/h-1/et_acetate_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85800"/>
            <a:ext cx="68580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114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-usr.rider.edu/~grushow/nmr/NMR_tutor/drawings/spectra/h-1/2me_2buoh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848475" cy="48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145252"/>
              </p:ext>
            </p:extLst>
          </p:nvPr>
        </p:nvGraphicFramePr>
        <p:xfrm>
          <a:off x="381000" y="1866900"/>
          <a:ext cx="5105400" cy="1828800"/>
        </p:xfrm>
        <a:graphic>
          <a:graphicData uri="http://schemas.openxmlformats.org/drawingml/2006/table">
            <a:tbl>
              <a:tblPr/>
              <a:tblGrid>
                <a:gridCol w="2552700"/>
                <a:gridCol w="2552700"/>
              </a:tblGrid>
              <a:tr h="233204"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Shift (ppm)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latin typeface="Arial, Helvetica, sans-serif"/>
                        </a:rPr>
                        <a:t>Area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33204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2.4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1.00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33204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1.4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2.03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33204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1.1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5.98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233204">
                <a:tc>
                  <a:txBody>
                    <a:bodyPr/>
                    <a:lstStyle/>
                    <a:p>
                      <a:r>
                        <a:rPr lang="en-US">
                          <a:latin typeface="Arial, Helvetica, sans-serif"/>
                        </a:rPr>
                        <a:t>0.8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, Helvetica, sans-serif"/>
                        </a:rPr>
                        <a:t>3.01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200" y="3581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990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553200" y="3124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621268"/>
            <a:ext cx="955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C5H12O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59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763" y="1028700"/>
            <a:ext cx="684847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436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-usr.rider.edu/~grushow/nmr/NMR_tutor/drawings/spectra/h-1/1cl_22dime_propan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82296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838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Shift (ppm)Area</a:t>
            </a:r>
          </a:p>
          <a:p>
            <a:r>
              <a:rPr lang="en-US" dirty="0" smtClean="0"/>
              <a:t>3.19	1.00</a:t>
            </a:r>
          </a:p>
          <a:p>
            <a:r>
              <a:rPr lang="en-US" dirty="0" smtClean="0"/>
              <a:t>0.89	4.65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43200" y="2875002"/>
            <a:ext cx="864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en-US" baseline="-25000" dirty="0" smtClean="0"/>
              <a:t>5</a:t>
            </a:r>
            <a:r>
              <a:rPr lang="en-US" dirty="0" smtClean="0"/>
              <a:t>H</a:t>
            </a:r>
            <a:r>
              <a:rPr lang="en-US" baseline="-25000" dirty="0" smtClean="0"/>
              <a:t>11</a:t>
            </a:r>
            <a:r>
              <a:rPr lang="en-US" dirty="0" smtClean="0"/>
              <a:t>Cl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22955" y="1219200"/>
            <a:ext cx="16110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818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196</Words>
  <Application>Microsoft Office PowerPoint</Application>
  <PresentationFormat>On-screen Show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</dc:creator>
  <cp:lastModifiedBy>Thomas</cp:lastModifiedBy>
  <cp:revision>11</cp:revision>
  <dcterms:created xsi:type="dcterms:W3CDTF">2021-04-03T14:46:07Z</dcterms:created>
  <dcterms:modified xsi:type="dcterms:W3CDTF">2021-04-09T18:22:31Z</dcterms:modified>
</cp:coreProperties>
</file>