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98" r:id="rId3"/>
    <p:sldId id="259" r:id="rId4"/>
    <p:sldId id="332" r:id="rId5"/>
    <p:sldId id="261" r:id="rId6"/>
    <p:sldId id="300" r:id="rId7"/>
    <p:sldId id="262" r:id="rId8"/>
    <p:sldId id="263" r:id="rId9"/>
    <p:sldId id="294" r:id="rId10"/>
    <p:sldId id="264" r:id="rId11"/>
    <p:sldId id="265" r:id="rId12"/>
    <p:sldId id="267" r:id="rId13"/>
    <p:sldId id="269" r:id="rId14"/>
    <p:sldId id="271" r:id="rId15"/>
    <p:sldId id="299" r:id="rId16"/>
    <p:sldId id="293" r:id="rId17"/>
    <p:sldId id="297" r:id="rId18"/>
    <p:sldId id="317" r:id="rId19"/>
    <p:sldId id="351" r:id="rId20"/>
    <p:sldId id="353" r:id="rId21"/>
    <p:sldId id="355" r:id="rId22"/>
    <p:sldId id="357" r:id="rId23"/>
    <p:sldId id="359" r:id="rId24"/>
    <p:sldId id="350" r:id="rId25"/>
    <p:sldId id="361" r:id="rId26"/>
    <p:sldId id="363" r:id="rId27"/>
    <p:sldId id="365" r:id="rId28"/>
    <p:sldId id="323" r:id="rId29"/>
    <p:sldId id="318" r:id="rId30"/>
    <p:sldId id="338" r:id="rId31"/>
    <p:sldId id="340" r:id="rId32"/>
    <p:sldId id="342" r:id="rId33"/>
    <p:sldId id="344" r:id="rId34"/>
    <p:sldId id="346" r:id="rId35"/>
    <p:sldId id="348" r:id="rId36"/>
    <p:sldId id="319" r:id="rId37"/>
    <p:sldId id="369" r:id="rId38"/>
    <p:sldId id="371" r:id="rId39"/>
    <p:sldId id="373" r:id="rId40"/>
    <p:sldId id="374" r:id="rId41"/>
    <p:sldId id="321" r:id="rId42"/>
    <p:sldId id="333" r:id="rId43"/>
    <p:sldId id="325" r:id="rId44"/>
    <p:sldId id="326" r:id="rId45"/>
    <p:sldId id="377" r:id="rId46"/>
    <p:sldId id="327" r:id="rId47"/>
    <p:sldId id="328" r:id="rId48"/>
    <p:sldId id="324" r:id="rId49"/>
    <p:sldId id="301" r:id="rId50"/>
    <p:sldId id="302" r:id="rId51"/>
    <p:sldId id="309" r:id="rId52"/>
    <p:sldId id="310" r:id="rId53"/>
    <p:sldId id="376" r:id="rId54"/>
    <p:sldId id="303" r:id="rId55"/>
    <p:sldId id="314" r:id="rId56"/>
    <p:sldId id="311" r:id="rId57"/>
    <p:sldId id="316" r:id="rId58"/>
    <p:sldId id="315" r:id="rId59"/>
    <p:sldId id="305" r:id="rId60"/>
    <p:sldId id="312" r:id="rId61"/>
    <p:sldId id="375" r:id="rId62"/>
    <p:sldId id="329" r:id="rId63"/>
    <p:sldId id="330" r:id="rId64"/>
    <p:sldId id="331" r:id="rId65"/>
    <p:sldId id="308" r:id="rId66"/>
    <p:sldId id="307" r:id="rId67"/>
    <p:sldId id="378" r:id="rId68"/>
    <p:sldId id="334" r:id="rId69"/>
    <p:sldId id="335" r:id="rId70"/>
    <p:sldId id="336" r:id="rId71"/>
    <p:sldId id="273" r:id="rId72"/>
    <p:sldId id="283" r:id="rId73"/>
    <p:sldId id="281" r:id="rId74"/>
    <p:sldId id="279" r:id="rId75"/>
    <p:sldId id="285" r:id="rId76"/>
    <p:sldId id="287" r:id="rId77"/>
    <p:sldId id="385" r:id="rId78"/>
    <p:sldId id="387" r:id="rId79"/>
    <p:sldId id="277" r:id="rId80"/>
    <p:sldId id="289" r:id="rId81"/>
    <p:sldId id="291" r:id="rId82"/>
    <p:sldId id="379" r:id="rId83"/>
    <p:sldId id="390" r:id="rId84"/>
    <p:sldId id="388" r:id="rId85"/>
    <p:sldId id="389" r:id="rId86"/>
    <p:sldId id="392" r:id="rId87"/>
    <p:sldId id="391" r:id="rId88"/>
    <p:sldId id="380" r:id="rId89"/>
    <p:sldId id="381" r:id="rId90"/>
    <p:sldId id="382" r:id="rId91"/>
    <p:sldId id="393" r:id="rId92"/>
    <p:sldId id="383" r:id="rId93"/>
    <p:sldId id="384" r:id="rId9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B0961-8412-4BA6-84B7-90EE13E0B9BA}" type="datetimeFigureOut">
              <a:rPr lang="el-GR" smtClean="0"/>
              <a:t>26/2/2016</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2C6C93-73B8-453D-8607-5FA272DD5AB4}" type="slidenum">
              <a:rPr lang="el-GR" smtClean="0"/>
              <a:t>‹#›</a:t>
            </a:fld>
            <a:endParaRPr lang="el-GR"/>
          </a:p>
        </p:txBody>
      </p:sp>
    </p:spTree>
    <p:extLst>
      <p:ext uri="{BB962C8B-B14F-4D97-AF65-F5344CB8AC3E}">
        <p14:creationId xmlns:p14="http://schemas.microsoft.com/office/powerpoint/2010/main" val="218776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400B13-FD8F-4DF1-8207-9DE797A29C01}" type="slidenum">
              <a:rPr lang="en-US" altLang="el-GR" smtClean="0"/>
              <a:pPr/>
              <a:t>3</a:t>
            </a:fld>
            <a:endParaRPr lang="en-US" altLang="el-GR"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7081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0CEE36-3862-4322-A694-17FD9AD5EDB6}" type="slidenum">
              <a:rPr lang="en-US" altLang="el-GR" smtClean="0"/>
              <a:pPr>
                <a:spcBef>
                  <a:spcPct val="0"/>
                </a:spcBef>
              </a:pPr>
              <a:t>25</a:t>
            </a:fld>
            <a:endParaRPr lang="en-US" altLang="el-GR"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336526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3955BC-74F4-4FC7-87E0-22B257FE6704}" type="slidenum">
              <a:rPr lang="en-US" altLang="el-GR" smtClean="0"/>
              <a:pPr>
                <a:spcBef>
                  <a:spcPct val="0"/>
                </a:spcBef>
              </a:pPr>
              <a:t>30</a:t>
            </a:fld>
            <a:endParaRPr lang="en-US" altLang="el-GR"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281665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39F72F-5AD8-46A9-A63E-0AFCA7E88F40}" type="slidenum">
              <a:rPr lang="en-US" altLang="el-GR" smtClean="0"/>
              <a:pPr>
                <a:spcBef>
                  <a:spcPct val="0"/>
                </a:spcBef>
              </a:pPr>
              <a:t>35</a:t>
            </a:fld>
            <a:endParaRPr lang="en-US" altLang="el-GR"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1585553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6F0700-8E37-4C14-B547-C8BE48A01673}" type="slidenum">
              <a:rPr lang="en-US" altLang="el-GR" smtClean="0"/>
              <a:pPr>
                <a:spcBef>
                  <a:spcPct val="0"/>
                </a:spcBef>
              </a:pPr>
              <a:t>36</a:t>
            </a:fld>
            <a:endParaRPr lang="en-US" altLang="el-GR"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239642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DF1113-97EA-4725-A4EC-900D3C776F09}" type="slidenum">
              <a:rPr lang="en-US" altLang="el-GR" smtClean="0"/>
              <a:pPr>
                <a:spcBef>
                  <a:spcPct val="0"/>
                </a:spcBef>
              </a:pPr>
              <a:t>37</a:t>
            </a:fld>
            <a:endParaRPr lang="en-US" altLang="el-GR"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75678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604A57-960A-4853-895F-35771EB500AC}" type="slidenum">
              <a:rPr lang="en-US" altLang="el-GR" smtClean="0"/>
              <a:pPr>
                <a:spcBef>
                  <a:spcPct val="0"/>
                </a:spcBef>
              </a:pPr>
              <a:t>38</a:t>
            </a:fld>
            <a:endParaRPr lang="en-US" altLang="el-G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1137210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95C1ED-BC66-4D1D-8220-FF7013478616}" type="slidenum">
              <a:rPr lang="en-US" altLang="el-GR" smtClean="0"/>
              <a:pPr>
                <a:spcBef>
                  <a:spcPct val="0"/>
                </a:spcBef>
              </a:pPr>
              <a:t>39</a:t>
            </a:fld>
            <a:endParaRPr lang="en-US" altLang="el-G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2100530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A4FAC2-50B5-4A32-920E-DA2895C97981}" type="slidenum">
              <a:rPr lang="en-US" altLang="el-GR" smtClean="0"/>
              <a:pPr>
                <a:spcBef>
                  <a:spcPct val="0"/>
                </a:spcBef>
              </a:pPr>
              <a:t>40</a:t>
            </a:fld>
            <a:endParaRPr lang="en-US" altLang="el-G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1568835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7245EC-BD90-43BB-A69C-77626A730782}" type="slidenum">
              <a:rPr lang="en-US" altLang="el-GR" smtClean="0"/>
              <a:pPr>
                <a:spcBef>
                  <a:spcPct val="0"/>
                </a:spcBef>
              </a:pPr>
              <a:t>41</a:t>
            </a:fld>
            <a:endParaRPr lang="en-US" altLang="el-G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2779087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439D43-45A4-4CB8-8CB5-FD68F6E11043}" type="slidenum">
              <a:rPr lang="en-US" altLang="el-GR" smtClean="0"/>
              <a:pPr/>
              <a:t>71</a:t>
            </a:fld>
            <a:endParaRPr lang="en-US" altLang="el-GR"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135797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7F5F51-2386-4E27-A956-796881B949F1}" type="slidenum">
              <a:rPr lang="en-US" altLang="el-GR" smtClean="0"/>
              <a:pPr/>
              <a:t>5</a:t>
            </a:fld>
            <a:endParaRPr lang="en-US" altLang="el-GR"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293750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5626443-EB96-437C-B93B-82DC86873ECD}" type="slidenum">
              <a:rPr lang="en-US" altLang="el-GR" smtClean="0"/>
              <a:pPr/>
              <a:t>72</a:t>
            </a:fld>
            <a:endParaRPr lang="en-US" altLang="el-GR"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1246196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82124E-30B7-493A-8A24-20F429BB92F5}" type="slidenum">
              <a:rPr lang="en-US" altLang="el-GR" smtClean="0"/>
              <a:pPr/>
              <a:t>73</a:t>
            </a:fld>
            <a:endParaRPr lang="en-US" altLang="el-GR"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530539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3E867D-B1A7-4B9C-81B3-D3B0F13C17C4}" type="slidenum">
              <a:rPr lang="en-US" altLang="el-GR" smtClean="0"/>
              <a:pPr/>
              <a:t>74</a:t>
            </a:fld>
            <a:endParaRPr lang="en-US" altLang="el-GR"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34898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3FBE43-2429-4DB8-8187-32A3282E10BA}" type="slidenum">
              <a:rPr lang="en-US" altLang="el-GR" smtClean="0"/>
              <a:pPr/>
              <a:t>75</a:t>
            </a:fld>
            <a:endParaRPr lang="en-US" altLang="el-GR"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942675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5A3165-C40E-476C-A71A-3DE8EB367FCF}" type="slidenum">
              <a:rPr lang="en-US" altLang="el-GR" smtClean="0"/>
              <a:pPr/>
              <a:t>76</a:t>
            </a:fld>
            <a:endParaRPr lang="en-US" altLang="el-GR"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1952410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5C8793-8D85-4BAA-8B7B-26D8B94429CB}" type="slidenum">
              <a:rPr lang="en-US" altLang="el-GR" smtClean="0"/>
              <a:pPr/>
              <a:t>79</a:t>
            </a:fld>
            <a:endParaRPr lang="en-US" altLang="el-GR"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775510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94215F-23EF-4966-A505-C547C3E7AA24}" type="slidenum">
              <a:rPr lang="en-US" altLang="el-GR" smtClean="0"/>
              <a:pPr/>
              <a:t>80</a:t>
            </a:fld>
            <a:endParaRPr lang="en-US" altLang="el-G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1140671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1BE95E-3527-4CCB-88AC-0DB2300E5408}" type="slidenum">
              <a:rPr lang="en-US" altLang="el-GR" smtClean="0"/>
              <a:pPr/>
              <a:t>81</a:t>
            </a:fld>
            <a:endParaRPr lang="en-US" altLang="el-G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110839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C38D54-E84E-4566-B461-51F6BE547BDC}" type="slidenum">
              <a:rPr lang="en-US" altLang="el-GR" smtClean="0"/>
              <a:pPr/>
              <a:t>12</a:t>
            </a:fld>
            <a:endParaRPr lang="en-US" altLang="el-GR"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408238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5FA810-DFED-49E5-A0DB-7F793F77F601}" type="slidenum">
              <a:rPr lang="en-US" altLang="el-GR" smtClean="0"/>
              <a:pPr/>
              <a:t>13</a:t>
            </a:fld>
            <a:endParaRPr lang="en-US" altLang="el-GR"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2703400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62E455-716F-495B-B44F-FF09B463391E}" type="slidenum">
              <a:rPr lang="en-US" altLang="el-GR" smtClean="0"/>
              <a:pPr/>
              <a:t>14</a:t>
            </a:fld>
            <a:endParaRPr lang="en-US" altLang="el-GR"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24395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A1D374-7C29-4B23-93D7-7C4CE92DEC3A}" type="slidenum">
              <a:rPr lang="en-US" altLang="el-GR" smtClean="0"/>
              <a:pPr/>
              <a:t>16</a:t>
            </a:fld>
            <a:endParaRPr lang="en-US" altLang="el-GR"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l-GR" smtClean="0"/>
          </a:p>
        </p:txBody>
      </p:sp>
    </p:spTree>
    <p:extLst>
      <p:ext uri="{BB962C8B-B14F-4D97-AF65-F5344CB8AC3E}">
        <p14:creationId xmlns:p14="http://schemas.microsoft.com/office/powerpoint/2010/main" val="119094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A373B6-58F7-4948-BCC0-35A6DB9ACC1E}" type="slidenum">
              <a:rPr lang="en-US" altLang="el-GR" smtClean="0"/>
              <a:pPr>
                <a:spcBef>
                  <a:spcPct val="0"/>
                </a:spcBef>
              </a:pPr>
              <a:t>19</a:t>
            </a:fld>
            <a:endParaRPr lang="en-US" altLang="el-GR"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379430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58BEF7-9171-448D-A6AB-E4B5E2232200}" type="slidenum">
              <a:rPr lang="en-US" altLang="el-GR" smtClean="0"/>
              <a:pPr>
                <a:spcBef>
                  <a:spcPct val="0"/>
                </a:spcBef>
              </a:pPr>
              <a:t>21</a:t>
            </a:fld>
            <a:endParaRPr lang="en-US" altLang="el-GR"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350543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9ECE38-7F44-4BA5-A7EC-B6C0D9ABC3F1}" type="slidenum">
              <a:rPr lang="en-US" altLang="el-GR" smtClean="0"/>
              <a:pPr>
                <a:spcBef>
                  <a:spcPct val="0"/>
                </a:spcBef>
              </a:pPr>
              <a:t>22</a:t>
            </a:fld>
            <a:endParaRPr lang="en-US" altLang="el-GR"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el-GR" altLang="el-GR" smtClean="0">
              <a:latin typeface="Arial" panose="020B0604020202020204" pitchFamily="34" charset="0"/>
            </a:endParaRPr>
          </a:p>
        </p:txBody>
      </p:sp>
    </p:spTree>
    <p:extLst>
      <p:ext uri="{BB962C8B-B14F-4D97-AF65-F5344CB8AC3E}">
        <p14:creationId xmlns:p14="http://schemas.microsoft.com/office/powerpoint/2010/main" val="178527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F61A4A30-B38A-4FA9-892A-045DA2F27FAB}" type="datetimeFigureOut">
              <a:rPr lang="el-GR" smtClean="0"/>
              <a:t>26/2/2016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159889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F61A4A30-B38A-4FA9-892A-045DA2F27FAB}" type="datetimeFigureOut">
              <a:rPr lang="el-GR" smtClean="0"/>
              <a:t>26/2/2016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1843785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F61A4A30-B38A-4FA9-892A-045DA2F27FAB}" type="datetimeFigureOut">
              <a:rPr lang="el-GR" smtClean="0"/>
              <a:t>26/2/2016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1319427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5185F7-F7BB-40BF-A710-D0A76771D439}" type="slidenum">
              <a:rPr lang="en-US"/>
              <a:pPr>
                <a:defRPr/>
              </a:pPr>
              <a:t>‹#›</a:t>
            </a:fld>
            <a:endParaRPr lang="en-US"/>
          </a:p>
        </p:txBody>
      </p:sp>
    </p:spTree>
    <p:extLst>
      <p:ext uri="{BB962C8B-B14F-4D97-AF65-F5344CB8AC3E}">
        <p14:creationId xmlns:p14="http://schemas.microsoft.com/office/powerpoint/2010/main" val="2955452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09600" y="3938591"/>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55B35292-C6B9-4058-85C5-4FA46E0F22CD}" type="slidenum">
              <a:rPr lang="en-US"/>
              <a:pPr>
                <a:defRPr/>
              </a:pPr>
              <a:t>‹#›</a:t>
            </a:fld>
            <a:endParaRPr lang="en-US"/>
          </a:p>
        </p:txBody>
      </p:sp>
    </p:spTree>
    <p:extLst>
      <p:ext uri="{BB962C8B-B14F-4D97-AF65-F5344CB8AC3E}">
        <p14:creationId xmlns:p14="http://schemas.microsoft.com/office/powerpoint/2010/main" val="1061919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p:cNvSpPr>
            <a:spLocks noGrp="1" noChangeArrowheads="1"/>
          </p:cNvSpPr>
          <p:nvPr>
            <p:ph type="sldNum" sz="quarter" idx="12"/>
          </p:nvPr>
        </p:nvSpPr>
        <p:spPr>
          <a:ln/>
        </p:spPr>
        <p:txBody>
          <a:bodyPr/>
          <a:lstStyle>
            <a:lvl1pPr>
              <a:defRPr/>
            </a:lvl1pPr>
          </a:lstStyle>
          <a:p>
            <a:pPr>
              <a:defRPr/>
            </a:pPr>
            <a:fld id="{A9548806-B370-4465-91C4-D3C8ADC382E3}" type="slidenum">
              <a:rPr lang="en-US" altLang="el-GR"/>
              <a:pPr>
                <a:defRPr/>
              </a:pPr>
              <a:t>‹#›</a:t>
            </a:fld>
            <a:endParaRPr lang="en-US" altLang="el-GR"/>
          </a:p>
        </p:txBody>
      </p:sp>
    </p:spTree>
    <p:extLst>
      <p:ext uri="{BB962C8B-B14F-4D97-AF65-F5344CB8AC3E}">
        <p14:creationId xmlns:p14="http://schemas.microsoft.com/office/powerpoint/2010/main" val="3941952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600" y="3938591"/>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0E85D56-8BA0-4862-9AAC-6E0935D69EA7}" type="slidenum">
              <a:rPr lang="en-US"/>
              <a:pPr>
                <a:defRPr/>
              </a:pPr>
              <a:t>‹#›</a:t>
            </a:fld>
            <a:endParaRPr lang="en-US"/>
          </a:p>
        </p:txBody>
      </p:sp>
    </p:spTree>
    <p:extLst>
      <p:ext uri="{BB962C8B-B14F-4D97-AF65-F5344CB8AC3E}">
        <p14:creationId xmlns:p14="http://schemas.microsoft.com/office/powerpoint/2010/main" val="4129492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3A227533-2198-45A0-B72F-B0CFFB114E9C}" type="slidenum">
              <a:rPr lang="en-US"/>
              <a:pPr>
                <a:defRPr/>
              </a:pPr>
              <a:t>‹#›</a:t>
            </a:fld>
            <a:endParaRPr lang="en-US"/>
          </a:p>
        </p:txBody>
      </p:sp>
    </p:spTree>
    <p:extLst>
      <p:ext uri="{BB962C8B-B14F-4D97-AF65-F5344CB8AC3E}">
        <p14:creationId xmlns:p14="http://schemas.microsoft.com/office/powerpoint/2010/main" val="4286327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F61A4A30-B38A-4FA9-892A-045DA2F27FAB}" type="datetimeFigureOut">
              <a:rPr lang="el-GR" smtClean="0"/>
              <a:t>26/2/2016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237913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A4A30-B38A-4FA9-892A-045DA2F27FAB}" type="datetimeFigureOut">
              <a:rPr lang="el-GR" smtClean="0"/>
              <a:t>26/2/2016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404054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F61A4A30-B38A-4FA9-892A-045DA2F27FAB}" type="datetimeFigureOut">
              <a:rPr lang="el-GR" smtClean="0"/>
              <a:t>26/2/2016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378383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F61A4A30-B38A-4FA9-892A-045DA2F27FAB}" type="datetimeFigureOut">
              <a:rPr lang="el-GR" smtClean="0"/>
              <a:t>26/2/2016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279532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F61A4A30-B38A-4FA9-892A-045DA2F27FAB}" type="datetimeFigureOut">
              <a:rPr lang="el-GR" smtClean="0"/>
              <a:t>26/2/2016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948994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A4A30-B38A-4FA9-892A-045DA2F27FAB}" type="datetimeFigureOut">
              <a:rPr lang="el-GR" smtClean="0"/>
              <a:t>26/2/2016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306433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1A4A30-B38A-4FA9-892A-045DA2F27FAB}" type="datetimeFigureOut">
              <a:rPr lang="el-GR" smtClean="0"/>
              <a:t>26/2/2016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34824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1A4A30-B38A-4FA9-892A-045DA2F27FAB}" type="datetimeFigureOut">
              <a:rPr lang="el-GR" smtClean="0"/>
              <a:t>26/2/2016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90CD2D8-A99F-4A16-9C11-F172FCC1081D}" type="slidenum">
              <a:rPr lang="el-GR" smtClean="0"/>
              <a:t>‹#›</a:t>
            </a:fld>
            <a:endParaRPr lang="el-GR"/>
          </a:p>
        </p:txBody>
      </p:sp>
    </p:spTree>
    <p:extLst>
      <p:ext uri="{BB962C8B-B14F-4D97-AF65-F5344CB8AC3E}">
        <p14:creationId xmlns:p14="http://schemas.microsoft.com/office/powerpoint/2010/main" val="96564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A4A30-B38A-4FA9-892A-045DA2F27FAB}" type="datetimeFigureOut">
              <a:rPr lang="el-GR" smtClean="0"/>
              <a:t>26/2/2016</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CD2D8-A99F-4A16-9C11-F172FCC1081D}" type="slidenum">
              <a:rPr lang="el-GR" smtClean="0"/>
              <a:t>‹#›</a:t>
            </a:fld>
            <a:endParaRPr lang="el-GR"/>
          </a:p>
        </p:txBody>
      </p:sp>
    </p:spTree>
    <p:extLst>
      <p:ext uri="{BB962C8B-B14F-4D97-AF65-F5344CB8AC3E}">
        <p14:creationId xmlns:p14="http://schemas.microsoft.com/office/powerpoint/2010/main" val="1903152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4.wmf"/><Relationship Id="rId5" Type="http://schemas.openxmlformats.org/officeDocument/2006/relationships/oleObject" Target="../embeddings/oleObject1.bin"/><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3.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8.wmf"/><Relationship Id="rId5" Type="http://schemas.openxmlformats.org/officeDocument/2006/relationships/oleObject" Target="../embeddings/oleObject8.bin"/><Relationship Id="rId4" Type="http://schemas.openxmlformats.org/officeDocument/2006/relationships/image" Target="../media/image97.wmf"/></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1.wmf"/><Relationship Id="rId5" Type="http://schemas.openxmlformats.org/officeDocument/2006/relationships/oleObject" Target="../embeddings/oleObject11.bin"/><Relationship Id="rId4" Type="http://schemas.openxmlformats.org/officeDocument/2006/relationships/image" Target="../media/image100.w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06.emf"/><Relationship Id="rId5" Type="http://schemas.openxmlformats.org/officeDocument/2006/relationships/oleObject" Target="../embeddings/oleObject12.bin"/><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 Id="rId4" Type="http://schemas.openxmlformats.org/officeDocument/2006/relationships/image" Target="../media/image110.emf"/></Relationships>
</file>

<file path=ppt/slides/_rels/slide7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48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Πολυμερή</a:t>
            </a:r>
            <a:r>
              <a:rPr lang="en-US" sz="48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l-GR" sz="48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Υλικά για νέες εφαρμογές</a:t>
            </a:r>
            <a:endParaRPr lang="el-GR"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005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9360" y="787756"/>
            <a:ext cx="9144793" cy="4999153"/>
          </a:xfrm>
          <a:prstGeom prst="rect">
            <a:avLst/>
          </a:prstGeom>
        </p:spPr>
      </p:pic>
    </p:spTree>
    <p:extLst>
      <p:ext uri="{BB962C8B-B14F-4D97-AF65-F5344CB8AC3E}">
        <p14:creationId xmlns:p14="http://schemas.microsoft.com/office/powerpoint/2010/main" val="3326350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6218" y="167425"/>
            <a:ext cx="9005581" cy="6516711"/>
          </a:xfrm>
          <a:prstGeom prst="rect">
            <a:avLst/>
          </a:prstGeom>
        </p:spPr>
      </p:pic>
    </p:spTree>
    <p:extLst>
      <p:ext uri="{BB962C8B-B14F-4D97-AF65-F5344CB8AC3E}">
        <p14:creationId xmlns:p14="http://schemas.microsoft.com/office/powerpoint/2010/main" val="1134111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Φυσικός Εμβολιασμός Πολυμερών σε Επιφάνειες</a:t>
            </a:r>
          </a:p>
        </p:txBody>
      </p:sp>
      <p:sp>
        <p:nvSpPr>
          <p:cNvPr id="17411" name="Rectangle 3"/>
          <p:cNvSpPr>
            <a:spLocks noGrp="1" noChangeArrowheads="1"/>
          </p:cNvSpPr>
          <p:nvPr>
            <p:ph type="body" sz="half" idx="1"/>
          </p:nvPr>
        </p:nvSpPr>
        <p:spPr>
          <a:xfrm>
            <a:off x="1774826" y="1700214"/>
            <a:ext cx="4176713" cy="4535487"/>
          </a:xfrm>
        </p:spPr>
        <p:txBody>
          <a:bodyPr>
            <a:normAutofit lnSpcReduction="10000"/>
          </a:bodyPr>
          <a:lstStyle/>
          <a:p>
            <a:pPr marL="533400" indent="-533400">
              <a:lnSpc>
                <a:spcPct val="80000"/>
              </a:lnSpc>
            </a:pPr>
            <a:r>
              <a:rPr lang="el-GR" altLang="el-GR" sz="1800" b="1" dirty="0">
                <a:solidFill>
                  <a:srgbClr val="FF0000"/>
                </a:solidFill>
                <a:latin typeface="Times New Roman" panose="02020603050405020304" pitchFamily="18" charset="0"/>
                <a:cs typeface="Times New Roman" panose="02020603050405020304" pitchFamily="18" charset="0"/>
              </a:rPr>
              <a:t>Εμβολιασμός ‘σε’</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Ακροδραστικά πολυμερή</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Δι- ή τρισυσταδικά συμπολυμερή</a:t>
            </a:r>
          </a:p>
          <a:p>
            <a:pPr marL="533400" indent="-533400">
              <a:lnSpc>
                <a:spcPct val="80000"/>
              </a:lnSpc>
            </a:pPr>
            <a:r>
              <a:rPr lang="el-GR" altLang="el-GR" sz="1800" b="1" dirty="0">
                <a:solidFill>
                  <a:srgbClr val="FF0000"/>
                </a:solidFill>
                <a:latin typeface="Times New Roman" panose="02020603050405020304" pitchFamily="18" charset="0"/>
                <a:cs typeface="Times New Roman" panose="02020603050405020304" pitchFamily="18" charset="0"/>
              </a:rPr>
              <a:t>Πλεονεκτήματα</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Άμεσος μοριακός χαρακτηρισμός</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Απόλυτος έλεγχος της δομής της πολυμερικής αλυσίδας</a:t>
            </a:r>
          </a:p>
          <a:p>
            <a:pPr marL="533400" indent="-533400">
              <a:lnSpc>
                <a:spcPct val="80000"/>
              </a:lnSpc>
            </a:pPr>
            <a:r>
              <a:rPr lang="el-GR" altLang="el-GR" sz="1800" b="1" dirty="0">
                <a:solidFill>
                  <a:srgbClr val="FF0000"/>
                </a:solidFill>
                <a:latin typeface="Times New Roman" panose="02020603050405020304" pitchFamily="18" charset="0"/>
                <a:cs typeface="Times New Roman" panose="02020603050405020304" pitchFamily="18" charset="0"/>
              </a:rPr>
              <a:t>Μειονεκτήματα</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Συνήθως αργή </a:t>
            </a:r>
            <a:r>
              <a:rPr lang="el-GR" altLang="el-GR" sz="1800" dirty="0" smtClean="0">
                <a:latin typeface="Times New Roman" panose="02020603050405020304" pitchFamily="18" charset="0"/>
                <a:cs typeface="Times New Roman" panose="02020603050405020304" pitchFamily="18" charset="0"/>
              </a:rPr>
              <a:t>διαδικασία</a:t>
            </a:r>
            <a:endParaRPr lang="el-GR" altLang="el-GR" sz="1800" dirty="0">
              <a:latin typeface="Times New Roman" panose="02020603050405020304" pitchFamily="18" charset="0"/>
              <a:cs typeface="Times New Roman" panose="02020603050405020304" pitchFamily="18" charset="0"/>
            </a:endParaRP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Περιορισμοί στα χρησιμοποιούμενα πολυμερή</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Μικρή επιφανειακή κάλυψη</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Μικρό πάχος σχηματιζόμενου φιλμ</a:t>
            </a:r>
          </a:p>
          <a:p>
            <a:pPr marL="533400" indent="-533400">
              <a:lnSpc>
                <a:spcPct val="80000"/>
              </a:lnSpc>
              <a:buFont typeface="Wingdings" panose="05000000000000000000" pitchFamily="2" charset="2"/>
              <a:buAutoNum type="arabicPeriod"/>
            </a:pPr>
            <a:r>
              <a:rPr lang="el-GR" altLang="el-GR" sz="1800" dirty="0">
                <a:latin typeface="Times New Roman" panose="02020603050405020304" pitchFamily="18" charset="0"/>
                <a:cs typeface="Times New Roman" panose="02020603050405020304" pitchFamily="18" charset="0"/>
              </a:rPr>
              <a:t>Θερμικά και διαλυτικά ασταθής</a:t>
            </a:r>
          </a:p>
          <a:p>
            <a:pPr marL="533400" indent="-533400">
              <a:lnSpc>
                <a:spcPct val="80000"/>
              </a:lnSpc>
              <a:buFont typeface="Wingdings" panose="05000000000000000000" pitchFamily="2" charset="2"/>
              <a:buAutoNum type="arabicPeriod"/>
            </a:pPr>
            <a:endParaRPr lang="el-GR" altLang="el-GR" sz="1800" dirty="0"/>
          </a:p>
          <a:p>
            <a:pPr marL="533400" indent="-533400">
              <a:lnSpc>
                <a:spcPct val="80000"/>
              </a:lnSpc>
              <a:buFont typeface="Wingdings" panose="05000000000000000000" pitchFamily="2" charset="2"/>
              <a:buAutoNum type="arabicPeriod"/>
            </a:pPr>
            <a:endParaRPr lang="el-GR" altLang="el-GR" sz="1800" b="1" dirty="0"/>
          </a:p>
          <a:p>
            <a:pPr marL="533400" indent="-533400">
              <a:lnSpc>
                <a:spcPct val="80000"/>
              </a:lnSpc>
              <a:buNone/>
            </a:pPr>
            <a:endParaRPr lang="el-GR" altLang="el-GR" sz="1800" dirty="0"/>
          </a:p>
          <a:p>
            <a:pPr marL="533400" indent="-533400">
              <a:lnSpc>
                <a:spcPct val="80000"/>
              </a:lnSpc>
              <a:buNone/>
            </a:pPr>
            <a:endParaRPr lang="el-GR" altLang="el-GR" sz="1800" dirty="0"/>
          </a:p>
          <a:p>
            <a:pPr marL="533400" indent="-533400">
              <a:lnSpc>
                <a:spcPct val="80000"/>
              </a:lnSpc>
              <a:buNone/>
            </a:pPr>
            <a:endParaRPr lang="el-GR" altLang="el-GR" sz="1800" dirty="0"/>
          </a:p>
        </p:txBody>
      </p:sp>
      <p:pic>
        <p:nvPicPr>
          <p:cNvPr id="17412"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459865"/>
            <a:ext cx="4552210" cy="2553460"/>
          </a:xfrm>
        </p:spPr>
      </p:pic>
    </p:spTree>
    <p:extLst>
      <p:ext uri="{BB962C8B-B14F-4D97-AF65-F5344CB8AC3E}">
        <p14:creationId xmlns:p14="http://schemas.microsoft.com/office/powerpoint/2010/main" val="293986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Χημικός Εμβολιασμός Πολυμερών σε Επιφάνειες</a:t>
            </a:r>
            <a:endParaRPr lang="en-US"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459" name="Rectangle 4"/>
          <p:cNvSpPr>
            <a:spLocks noGrp="1" noChangeArrowheads="1"/>
          </p:cNvSpPr>
          <p:nvPr>
            <p:ph type="body" sz="half" idx="1"/>
          </p:nvPr>
        </p:nvSpPr>
        <p:spPr>
          <a:xfrm>
            <a:off x="811369" y="1417638"/>
            <a:ext cx="5860895" cy="5251450"/>
          </a:xfrm>
        </p:spPr>
        <p:txBody>
          <a:bodyPr>
            <a:normAutofit fontScale="92500" lnSpcReduction="20000"/>
          </a:bodyPr>
          <a:lstStyle/>
          <a:p>
            <a:pPr marL="533400" indent="-533400"/>
            <a:r>
              <a:rPr lang="el-GR" altLang="el-GR" sz="1900" b="1" dirty="0">
                <a:solidFill>
                  <a:srgbClr val="FF0000"/>
                </a:solidFill>
                <a:latin typeface="Times New Roman" panose="02020603050405020304" pitchFamily="18" charset="0"/>
                <a:cs typeface="Times New Roman" panose="02020603050405020304" pitchFamily="18" charset="0"/>
              </a:rPr>
              <a:t>Εμβολιασμός ‘σε’</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Ακροδραστικά πολυμερή</a:t>
            </a:r>
          </a:p>
          <a:p>
            <a:pPr marL="533400" indent="-533400"/>
            <a:r>
              <a:rPr lang="el-GR" altLang="el-GR" sz="1900" b="1" dirty="0">
                <a:solidFill>
                  <a:srgbClr val="FF0000"/>
                </a:solidFill>
                <a:latin typeface="Times New Roman" panose="02020603050405020304" pitchFamily="18" charset="0"/>
                <a:cs typeface="Times New Roman" panose="02020603050405020304" pitchFamily="18" charset="0"/>
              </a:rPr>
              <a:t>Εμβολιασμός ‘από’</a:t>
            </a:r>
            <a:endParaRPr lang="el-GR" altLang="el-GR" sz="1900" dirty="0">
              <a:solidFill>
                <a:srgbClr val="FF0000"/>
              </a:solidFill>
              <a:latin typeface="Times New Roman" panose="02020603050405020304" pitchFamily="18" charset="0"/>
              <a:cs typeface="Times New Roman" panose="02020603050405020304" pitchFamily="18" charset="0"/>
            </a:endParaRP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Δημιουργία απαρχητών στην επιφάνεια</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Προσθήκη μονομερούς (ή διαδοχική προσθήκη μονομερών)</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Τερματισμός</a:t>
            </a:r>
          </a:p>
          <a:p>
            <a:pPr marL="533400" indent="-533400"/>
            <a:r>
              <a:rPr lang="el-GR" altLang="el-GR" sz="1900" b="1" dirty="0">
                <a:solidFill>
                  <a:srgbClr val="FF0000"/>
                </a:solidFill>
                <a:latin typeface="Times New Roman" panose="02020603050405020304" pitchFamily="18" charset="0"/>
                <a:cs typeface="Times New Roman" panose="02020603050405020304" pitchFamily="18" charset="0"/>
              </a:rPr>
              <a:t>Πλεονεκτήματα</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Μπορούν να χρησιμοποιηθούν όλα τα είδη πολυμερισμού (όλα τα μονομερή)</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Γρήγορη διαδικασία</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Μεγάλη επιφανειακή πυκνότητα</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Έλεγχος στο πάχος του δημιουργούμενου φιλμ</a:t>
            </a:r>
          </a:p>
          <a:p>
            <a:pPr marL="533400" indent="-533400"/>
            <a:r>
              <a:rPr lang="el-GR" altLang="el-GR" sz="1900" b="1" dirty="0">
                <a:solidFill>
                  <a:srgbClr val="FF0000"/>
                </a:solidFill>
                <a:latin typeface="Times New Roman" panose="02020603050405020304" pitchFamily="18" charset="0"/>
                <a:cs typeface="Times New Roman" panose="02020603050405020304" pitchFamily="18" charset="0"/>
              </a:rPr>
              <a:t>Μειονεκτήματα</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Δύσκολος μοριακός χαρακτηρισμός</a:t>
            </a:r>
          </a:p>
          <a:p>
            <a:pPr marL="533400" indent="-533400">
              <a:buFont typeface="Wingdings" panose="05000000000000000000" pitchFamily="2" charset="2"/>
              <a:buAutoNum type="arabicPeriod"/>
            </a:pPr>
            <a:r>
              <a:rPr lang="el-GR" altLang="el-GR" sz="1900" dirty="0">
                <a:latin typeface="Times New Roman" panose="02020603050405020304" pitchFamily="18" charset="0"/>
                <a:cs typeface="Times New Roman" panose="02020603050405020304" pitchFamily="18" charset="0"/>
              </a:rPr>
              <a:t>Σε ορισμένες περιπτώσεις δυσκολία κατανόησης κινητικής του πολυμερισμού</a:t>
            </a:r>
          </a:p>
          <a:p>
            <a:pPr marL="533400" indent="-533400">
              <a:buFont typeface="Wingdings" panose="05000000000000000000" pitchFamily="2" charset="2"/>
              <a:buAutoNum type="arabicPeriod"/>
            </a:pPr>
            <a:endParaRPr lang="el-GR" altLang="el-GR" sz="1600" dirty="0"/>
          </a:p>
          <a:p>
            <a:pPr marL="533400" indent="-533400">
              <a:buFont typeface="Wingdings" panose="05000000000000000000" pitchFamily="2" charset="2"/>
              <a:buAutoNum type="arabicPeriod"/>
            </a:pPr>
            <a:endParaRPr lang="en-US" altLang="el-GR" sz="1600" b="1" dirty="0"/>
          </a:p>
        </p:txBody>
      </p:sp>
      <p:pic>
        <p:nvPicPr>
          <p:cNvPr id="19460"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50049" y="1417638"/>
            <a:ext cx="4365625" cy="4714875"/>
          </a:xfrm>
        </p:spPr>
      </p:pic>
    </p:spTree>
    <p:extLst>
      <p:ext uri="{BB962C8B-B14F-4D97-AF65-F5344CB8AC3E}">
        <p14:creationId xmlns:p14="http://schemas.microsoft.com/office/powerpoint/2010/main" val="1732012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1981200" y="274638"/>
            <a:ext cx="8229600" cy="1498600"/>
          </a:xfrm>
        </p:spPr>
        <p:txBody>
          <a:bodyPr/>
          <a:lstStyle/>
          <a:p>
            <a:pPr algn="ctr" eaLnBrk="1" hangingPunct="1"/>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Τεχνικές Εμβολιασμού</a:t>
            </a:r>
            <a:b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Α. ‘Εμβολιασμός σε’</a:t>
            </a:r>
            <a:b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Β. ‘Εμβολιασμός από’</a:t>
            </a:r>
            <a:endParaRPr lang="en-US"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0886" name="Picture 6" descr="σάρωση0038"/>
          <p:cNvPicPr>
            <a:picLocks noGrp="1" noChangeAspect="1" noChangeArrowheads="1"/>
          </p:cNvPicPr>
          <p:nvPr>
            <p:ph idx="1"/>
          </p:nvPr>
        </p:nvPicPr>
        <p:blipFill>
          <a:blip r:embed="rId3">
            <a:lum contrast="-6000"/>
            <a:extLst>
              <a:ext uri="{28A0092B-C50C-407E-A947-70E740481C1C}">
                <a14:useLocalDpi xmlns:a14="http://schemas.microsoft.com/office/drawing/2010/main" val="0"/>
              </a:ext>
            </a:extLst>
          </a:blip>
          <a:srcRect/>
          <a:stretch>
            <a:fillRect/>
          </a:stretch>
        </p:blipFill>
        <p:spPr>
          <a:xfrm>
            <a:off x="2208214" y="2060575"/>
            <a:ext cx="7775575" cy="3867150"/>
          </a:xfrm>
          <a:solidFill>
            <a:srgbClr val="0000FF">
              <a:alpha val="0"/>
            </a:srgbClr>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9862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0886"/>
                                        </p:tgtEl>
                                        <p:attrNameLst>
                                          <p:attrName>style.visibility</p:attrName>
                                        </p:attrNameLst>
                                      </p:cBhvr>
                                      <p:to>
                                        <p:strVal val="visible"/>
                                      </p:to>
                                    </p:set>
                                    <p:animEffect transition="in" filter="fade">
                                      <p:cBhvr>
                                        <p:cTn id="7" dur="2000"/>
                                        <p:tgtEl>
                                          <p:spTgt spid="250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1575" y="647496"/>
            <a:ext cx="9400060" cy="4992329"/>
          </a:xfrm>
          <a:prstGeom prst="rect">
            <a:avLst/>
          </a:prstGeom>
        </p:spPr>
      </p:pic>
    </p:spTree>
    <p:extLst>
      <p:ext uri="{BB962C8B-B14F-4D97-AF65-F5344CB8AC3E}">
        <p14:creationId xmlns:p14="http://schemas.microsoft.com/office/powerpoint/2010/main" val="1560546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58926" y="123140"/>
            <a:ext cx="9168214" cy="1089026"/>
          </a:xfrm>
        </p:spPr>
        <p:txBody>
          <a:bodyPr>
            <a:normAutofit/>
          </a:bodyPr>
          <a:lstStyle/>
          <a:p>
            <a:pPr algn="ctr" eaLnBrk="1" hangingPunct="1"/>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Δομές εμβολιασμένων πολυμερών πάνω σε στερεά επίπεδα υποστρώματα με την τεχική του’εμβολιασμού από’</a:t>
            </a:r>
            <a:endPar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555"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06625" y="1600201"/>
            <a:ext cx="7778750" cy="4525963"/>
          </a:xfrm>
          <a:noFill/>
        </p:spPr>
      </p:pic>
    </p:spTree>
    <p:extLst>
      <p:ext uri="{BB962C8B-B14F-4D97-AF65-F5344CB8AC3E}">
        <p14:creationId xmlns:p14="http://schemas.microsoft.com/office/powerpoint/2010/main" val="2593237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31842" y="349519"/>
            <a:ext cx="4494926" cy="6238025"/>
          </a:xfrm>
          <a:prstGeom prst="rect">
            <a:avLst/>
          </a:prstGeom>
        </p:spPr>
      </p:pic>
    </p:spTree>
    <p:extLst>
      <p:ext uri="{BB962C8B-B14F-4D97-AF65-F5344CB8AC3E}">
        <p14:creationId xmlns:p14="http://schemas.microsoft.com/office/powerpoint/2010/main" val="3908355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ΣΥΝΘΕΣΗ ΠΟΛΥΜΕΡΙΚΩΝ ΒΟΥΡΤΣΩΝ</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4"/>
            <a:ext cx="10515600" cy="4729721"/>
          </a:xfrm>
        </p:spPr>
        <p:txBody>
          <a:bodyPr/>
          <a:lstStyle/>
          <a:p>
            <a:pPr>
              <a:buFont typeface="Wingdings" panose="05000000000000000000" pitchFamily="2" charset="2"/>
              <a:buChar char="Ø"/>
            </a:pPr>
            <a:r>
              <a:rPr lang="el-GR" dirty="0" smtClean="0">
                <a:latin typeface="Times New Roman" panose="02020603050405020304" pitchFamily="18" charset="0"/>
                <a:cs typeface="Times New Roman" panose="02020603050405020304" pitchFamily="18" charset="0"/>
              </a:rPr>
              <a:t> </a:t>
            </a:r>
            <a:r>
              <a:rPr lang="el-GR" b="1" dirty="0" smtClean="0">
                <a:solidFill>
                  <a:srgbClr val="FF0000"/>
                </a:solidFill>
                <a:latin typeface="Times New Roman" panose="02020603050405020304" pitchFamily="18" charset="0"/>
                <a:cs typeface="Times New Roman" panose="02020603050405020304" pitchFamily="18" charset="0"/>
              </a:rPr>
              <a:t>‘Εμβολιασμός από’</a:t>
            </a:r>
          </a:p>
          <a:p>
            <a:r>
              <a:rPr lang="el-GR" dirty="0" smtClean="0">
                <a:latin typeface="Times New Roman" panose="02020603050405020304" pitchFamily="18" charset="0"/>
                <a:cs typeface="Times New Roman" panose="02020603050405020304" pitchFamily="18" charset="0"/>
              </a:rPr>
              <a:t>Ανιοντικός Πολυμερισμός</a:t>
            </a:r>
          </a:p>
          <a:p>
            <a:r>
              <a:rPr lang="el-GR" dirty="0" smtClean="0">
                <a:latin typeface="Times New Roman" panose="02020603050405020304" pitchFamily="18" charset="0"/>
                <a:cs typeface="Times New Roman" panose="02020603050405020304" pitchFamily="18" charset="0"/>
              </a:rPr>
              <a:t>Κατιοντικός Πολυμερισμός</a:t>
            </a:r>
          </a:p>
          <a:p>
            <a:r>
              <a:rPr lang="el-GR" dirty="0" smtClean="0">
                <a:latin typeface="Times New Roman" panose="02020603050405020304" pitchFamily="18" charset="0"/>
                <a:cs typeface="Times New Roman" panose="02020603050405020304" pitchFamily="18" charset="0"/>
              </a:rPr>
              <a:t>Ελεγχόμενοι Ριζικοί Πολυμερισμοί </a:t>
            </a:r>
          </a:p>
          <a:p>
            <a:pPr marL="0" indent="0">
              <a:buNone/>
            </a:pPr>
            <a:r>
              <a:rPr lang="en-US" dirty="0" smtClean="0">
                <a:latin typeface="Times New Roman" panose="02020603050405020304" pitchFamily="18" charset="0"/>
                <a:cs typeface="Times New Roman" panose="02020603050405020304" pitchFamily="18" charset="0"/>
              </a:rPr>
              <a:t> Atom Transfer Radical Polymerization</a:t>
            </a: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Nitroxide</a:t>
            </a:r>
            <a:r>
              <a:rPr lang="en-US" dirty="0" smtClean="0">
                <a:latin typeface="Times New Roman" panose="02020603050405020304" pitchFamily="18" charset="0"/>
                <a:cs typeface="Times New Roman" panose="02020603050405020304" pitchFamily="18" charset="0"/>
              </a:rPr>
              <a:t> Mediated Radical Polymerization</a:t>
            </a:r>
          </a:p>
          <a:p>
            <a:pPr marL="0" indent="0">
              <a:buNone/>
            </a:pPr>
            <a:r>
              <a:rPr lang="en-US" dirty="0" smtClean="0">
                <a:latin typeface="Times New Roman" panose="02020603050405020304" pitchFamily="18" charset="0"/>
                <a:cs typeface="Times New Roman" panose="02020603050405020304" pitchFamily="18" charset="0"/>
              </a:rPr>
              <a:t> Reversible Addition-Fragmentation Chain Transfer Polymerization</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l-GR" b="1" dirty="0" smtClean="0">
                <a:solidFill>
                  <a:srgbClr val="FF0000"/>
                </a:solidFill>
                <a:latin typeface="Times New Roman" panose="02020603050405020304" pitchFamily="18" charset="0"/>
                <a:cs typeface="Times New Roman" panose="02020603050405020304" pitchFamily="18" charset="0"/>
              </a:rPr>
              <a:t>‘Εμβολιασμός σε’ </a:t>
            </a:r>
          </a:p>
          <a:p>
            <a:pPr marL="0" indent="0">
              <a:buNone/>
            </a:pP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210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18186" y="228600"/>
            <a:ext cx="10792496" cy="1066800"/>
          </a:xfrm>
        </p:spPr>
        <p:txBody>
          <a:bodyPr>
            <a:noAutofit/>
          </a:bodyPr>
          <a:lstStyle/>
          <a:p>
            <a:pPr algn="ctr" eaLnBrk="1" hangingPunct="1">
              <a:defRPr/>
            </a:pPr>
            <a:r>
              <a:rPr 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Μειονεκτήματα Συμβατικού Ριζικού Πολυμερισμού</a:t>
            </a:r>
            <a:r>
              <a:rPr lang="en-US"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-CRP</a:t>
            </a:r>
            <a:r>
              <a:rPr 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123" name="Rectangle 3"/>
          <p:cNvSpPr>
            <a:spLocks noGrp="1" noChangeArrowheads="1"/>
          </p:cNvSpPr>
          <p:nvPr>
            <p:ph type="body" idx="1"/>
          </p:nvPr>
        </p:nvSpPr>
        <p:spPr>
          <a:xfrm>
            <a:off x="1210613" y="1600200"/>
            <a:ext cx="9723549" cy="4876800"/>
          </a:xfrm>
        </p:spPr>
        <p:txBody>
          <a:bodyPr/>
          <a:lstStyle/>
          <a:p>
            <a:pPr eaLnBrk="1" hangingPunct="1"/>
            <a:r>
              <a:rPr lang="el-GR" altLang="el-GR" sz="2400" dirty="0">
                <a:latin typeface="Times New Roman" panose="02020603050405020304" pitchFamily="18" charset="0"/>
                <a:cs typeface="Times New Roman" panose="02020603050405020304" pitchFamily="18" charset="0"/>
              </a:rPr>
              <a:t>Αναπτυσσόμενες ρίζες δραστικές και τερματίζονται εύκολα.</a:t>
            </a:r>
          </a:p>
          <a:p>
            <a:pPr eaLnBrk="1" hangingPunct="1"/>
            <a:r>
              <a:rPr lang="el-GR" altLang="el-GR" sz="2400" dirty="0" smtClean="0">
                <a:latin typeface="Times New Roman" panose="02020603050405020304" pitchFamily="18" charset="0"/>
                <a:cs typeface="Times New Roman" panose="02020603050405020304" pitchFamily="18" charset="0"/>
              </a:rPr>
              <a:t>Χρό</a:t>
            </a:r>
            <a:r>
              <a:rPr lang="el-GR" altLang="el-GR" sz="2400" dirty="0">
                <a:latin typeface="Times New Roman" panose="02020603050405020304" pitchFamily="18" charset="0"/>
                <a:cs typeface="Times New Roman" panose="02020603050405020304" pitchFamily="18" charset="0"/>
              </a:rPr>
              <a:t>ν</a:t>
            </a:r>
            <a:r>
              <a:rPr lang="el-GR" altLang="el-GR" sz="2400" dirty="0" smtClean="0">
                <a:latin typeface="Times New Roman" panose="02020603050405020304" pitchFamily="18" charset="0"/>
                <a:cs typeface="Times New Roman" panose="02020603050405020304" pitchFamily="18" charset="0"/>
              </a:rPr>
              <a:t>ος </a:t>
            </a:r>
            <a:r>
              <a:rPr lang="el-GR" altLang="el-GR" sz="2400" dirty="0">
                <a:latin typeface="Times New Roman" panose="02020603050405020304" pitchFamily="18" charset="0"/>
                <a:cs typeface="Times New Roman" panose="02020603050405020304" pitchFamily="18" charset="0"/>
              </a:rPr>
              <a:t>ημιζωής ριζών πολύ μικρός (</a:t>
            </a:r>
            <a:r>
              <a:rPr lang="en-US" altLang="el-GR" sz="2400" dirty="0">
                <a:latin typeface="Times New Roman" panose="02020603050405020304" pitchFamily="18" charset="0"/>
                <a:cs typeface="Times New Roman" panose="02020603050405020304" pitchFamily="18" charset="0"/>
              </a:rPr>
              <a:t>«</a:t>
            </a:r>
            <a:r>
              <a:rPr lang="el-GR" altLang="el-GR" sz="2400" dirty="0">
                <a:latin typeface="Times New Roman" panose="02020603050405020304" pitchFamily="18" charset="0"/>
                <a:cs typeface="Times New Roman" panose="02020603050405020304" pitchFamily="18" charset="0"/>
              </a:rPr>
              <a:t>1</a:t>
            </a:r>
            <a:r>
              <a:rPr lang="en-US" altLang="el-GR" sz="2400" dirty="0">
                <a:latin typeface="Times New Roman" panose="02020603050405020304" pitchFamily="18" charset="0"/>
                <a:cs typeface="Times New Roman" panose="02020603050405020304" pitchFamily="18" charset="0"/>
              </a:rPr>
              <a:t>sec).</a:t>
            </a:r>
          </a:p>
          <a:p>
            <a:pPr eaLnBrk="1" hangingPunct="1"/>
            <a:r>
              <a:rPr lang="el-GR" altLang="el-GR" sz="2400" dirty="0">
                <a:latin typeface="Times New Roman" panose="02020603050405020304" pitchFamily="18" charset="0"/>
                <a:cs typeface="Times New Roman" panose="02020603050405020304" pitchFamily="18" charset="0"/>
              </a:rPr>
              <a:t>Ταχύτητα </a:t>
            </a:r>
            <a:r>
              <a:rPr lang="el-GR" altLang="el-GR" sz="2400" dirty="0" smtClean="0">
                <a:latin typeface="Times New Roman" panose="02020603050405020304" pitchFamily="18" charset="0"/>
                <a:cs typeface="Times New Roman" panose="02020603050405020304" pitchFamily="18" charset="0"/>
              </a:rPr>
              <a:t>διάδοσης μεγάλη παρόμοια με ταχύτητα </a:t>
            </a:r>
            <a:r>
              <a:rPr lang="el-GR" altLang="el-GR" sz="2400" dirty="0">
                <a:latin typeface="Times New Roman" panose="02020603050405020304" pitchFamily="18" charset="0"/>
                <a:cs typeface="Times New Roman" panose="02020603050405020304" pitchFamily="18" charset="0"/>
              </a:rPr>
              <a:t>έναρξης.</a:t>
            </a:r>
          </a:p>
          <a:p>
            <a:pPr eaLnBrk="1" hangingPunct="1"/>
            <a:r>
              <a:rPr lang="el-GR" altLang="el-GR" sz="2400" dirty="0">
                <a:latin typeface="Times New Roman" panose="02020603050405020304" pitchFamily="18" charset="0"/>
                <a:cs typeface="Times New Roman" panose="02020603050405020304" pitchFamily="18" charset="0"/>
              </a:rPr>
              <a:t>Μεγάλες κατανομές μοριακών βαρών.</a:t>
            </a:r>
          </a:p>
          <a:p>
            <a:pPr eaLnBrk="1" hangingPunct="1"/>
            <a:r>
              <a:rPr lang="el-GR" altLang="el-GR" sz="2400" dirty="0">
                <a:latin typeface="Times New Roman" panose="02020603050405020304" pitchFamily="18" charset="0"/>
                <a:cs typeface="Times New Roman" panose="02020603050405020304" pitchFamily="18" charset="0"/>
              </a:rPr>
              <a:t>Αδυναμία προσδιορισμού συγκεκριμένου μοριακού βάρους.</a:t>
            </a:r>
          </a:p>
          <a:p>
            <a:pPr eaLnBrk="1" hangingPunct="1"/>
            <a:r>
              <a:rPr lang="el-GR" altLang="el-GR" sz="2400" dirty="0">
                <a:latin typeface="Times New Roman" panose="02020603050405020304" pitchFamily="18" charset="0"/>
                <a:cs typeface="Times New Roman" panose="02020603050405020304" pitchFamily="18" charset="0"/>
              </a:rPr>
              <a:t>Αδυναμία σχηματισμού δισυσταδικών συμπολυμερών με διαδοχική προσθήκη μονομερών (δεν μπορούν να σχηματιστούν πολύπλοκες δομές).</a:t>
            </a:r>
            <a:endParaRPr lang="en-US" alt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637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184"/>
            <a:ext cx="10515600" cy="734096"/>
          </a:xfrm>
        </p:spPr>
        <p:txBody>
          <a:bodyPr/>
          <a:lstStyle/>
          <a:p>
            <a:pPr algn="ctr"/>
            <a:r>
              <a:rPr lang="el-GR"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Περιεχόμενα</a:t>
            </a:r>
            <a:endParaRPr lang="el-GR"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1645" y="1043189"/>
            <a:ext cx="11088710" cy="5615188"/>
          </a:xfrm>
        </p:spPr>
        <p:txBody>
          <a:bodyPr>
            <a:normAutofit fontScale="92500" lnSpcReduction="10000"/>
          </a:bodyPr>
          <a:lstStyle/>
          <a:p>
            <a:pPr>
              <a:buFont typeface="Wingdings" panose="05000000000000000000" pitchFamily="2" charset="2"/>
              <a:buChar char="Ø"/>
            </a:pPr>
            <a:r>
              <a:rPr lang="el-GR" dirty="0" smtClean="0">
                <a:latin typeface="Times New Roman" panose="02020603050405020304" pitchFamily="18" charset="0"/>
                <a:cs typeface="Times New Roman" panose="02020603050405020304" pitchFamily="18" charset="0"/>
              </a:rPr>
              <a:t>Εισαγωγή </a:t>
            </a:r>
            <a:r>
              <a:rPr lang="el-GR" dirty="0">
                <a:latin typeface="Times New Roman" panose="02020603050405020304" pitchFamily="18" charset="0"/>
                <a:cs typeface="Times New Roman" panose="02020603050405020304" pitchFamily="18" charset="0"/>
              </a:rPr>
              <a:t>σε </a:t>
            </a:r>
            <a:r>
              <a:rPr lang="el-GR" dirty="0">
                <a:solidFill>
                  <a:schemeClr val="accent2"/>
                </a:solidFill>
                <a:latin typeface="Times New Roman" panose="02020603050405020304" pitchFamily="18" charset="0"/>
                <a:cs typeface="Times New Roman" panose="02020603050405020304" pitchFamily="18" charset="0"/>
              </a:rPr>
              <a:t>Polymer Brushes </a:t>
            </a:r>
            <a:r>
              <a:rPr lang="el-GR" dirty="0">
                <a:latin typeface="Times New Roman" panose="02020603050405020304" pitchFamily="18" charset="0"/>
                <a:cs typeface="Times New Roman" panose="02020603050405020304" pitchFamily="18" charset="0"/>
              </a:rPr>
              <a:t>(Είδη Επιφανειών, Διαμόρφωση Αλυσίδων, </a:t>
            </a:r>
            <a:r>
              <a:rPr lang="el-GR" dirty="0" smtClean="0">
                <a:latin typeface="Times New Roman" panose="02020603050405020304" pitchFamily="18" charset="0"/>
                <a:cs typeface="Times New Roman" panose="02020603050405020304" pitchFamily="18" charset="0"/>
              </a:rPr>
              <a:t>Ιδιότητες-Εφαρμογές</a:t>
            </a:r>
            <a:r>
              <a:rPr lang="el-GR" dirty="0">
                <a:latin typeface="Times New Roman" panose="02020603050405020304" pitchFamily="18" charset="0"/>
                <a:cs typeface="Times New Roman" panose="02020603050405020304" pitchFamily="18" charset="0"/>
              </a:rPr>
              <a:t>) </a:t>
            </a:r>
          </a:p>
          <a:p>
            <a:r>
              <a:rPr lang="el-GR" dirty="0" smtClean="0">
                <a:latin typeface="Times New Roman" panose="02020603050405020304" pitchFamily="18" charset="0"/>
                <a:cs typeface="Times New Roman" panose="02020603050405020304" pitchFamily="18" charset="0"/>
              </a:rPr>
              <a:t>Σύνθεση </a:t>
            </a:r>
          </a:p>
          <a:p>
            <a:r>
              <a:rPr lang="el-GR" dirty="0" smtClean="0">
                <a:latin typeface="Times New Roman" panose="02020603050405020304" pitchFamily="18" charset="0"/>
                <a:cs typeface="Times New Roman" panose="02020603050405020304" pitchFamily="18" charset="0"/>
              </a:rPr>
              <a:t>Χαρακτηρισμός</a:t>
            </a:r>
          </a:p>
          <a:p>
            <a:r>
              <a:rPr lang="el-GR" dirty="0" smtClean="0">
                <a:latin typeface="Times New Roman" panose="02020603050405020304" pitchFamily="18" charset="0"/>
                <a:cs typeface="Times New Roman" panose="02020603050405020304" pitchFamily="18" charset="0"/>
              </a:rPr>
              <a:t>Ιδιότητες-Εφαρμογές</a:t>
            </a:r>
          </a:p>
          <a:p>
            <a:pPr>
              <a:buFont typeface="Wingdings" panose="05000000000000000000" pitchFamily="2" charset="2"/>
              <a:buChar char="Ø"/>
            </a:pPr>
            <a:r>
              <a:rPr lang="el-GR" dirty="0" smtClean="0">
                <a:solidFill>
                  <a:schemeClr val="accent2"/>
                </a:solidFill>
                <a:latin typeface="Times New Roman" panose="02020603050405020304" pitchFamily="18" charset="0"/>
                <a:cs typeface="Times New Roman" panose="02020603050405020304" pitchFamily="18" charset="0"/>
              </a:rPr>
              <a:t>Μορφολογία Συμπολυμερών </a:t>
            </a:r>
            <a:r>
              <a:rPr lang="el-GR" dirty="0" smtClean="0">
                <a:latin typeface="Times New Roman" panose="02020603050405020304" pitchFamily="18" charset="0"/>
                <a:cs typeface="Times New Roman" panose="02020603050405020304" pitchFamily="18" charset="0"/>
              </a:rPr>
              <a:t>(Αυτο-οργάνωση συμπολυμερών σε τήγμα)</a:t>
            </a:r>
          </a:p>
          <a:p>
            <a:pPr>
              <a:buFont typeface="Wingdings" panose="05000000000000000000" pitchFamily="2" charset="2"/>
              <a:buChar char="Ø"/>
            </a:pPr>
            <a:r>
              <a:rPr lang="en-US" dirty="0" smtClean="0">
                <a:solidFill>
                  <a:schemeClr val="accent2"/>
                </a:solidFill>
                <a:latin typeface="Times New Roman" panose="02020603050405020304" pitchFamily="18" charset="0"/>
                <a:cs typeface="Times New Roman" panose="02020603050405020304" pitchFamily="18" charset="0"/>
              </a:rPr>
              <a:t>Self-Healing Materials</a:t>
            </a:r>
          </a:p>
          <a:p>
            <a:r>
              <a:rPr lang="el-GR" dirty="0" smtClean="0">
                <a:latin typeface="Times New Roman" panose="02020603050405020304" pitchFamily="18" charset="0"/>
                <a:cs typeface="Times New Roman" panose="02020603050405020304" pitchFamily="18" charset="0"/>
              </a:rPr>
              <a:t>Σύνθεση</a:t>
            </a:r>
          </a:p>
          <a:p>
            <a:r>
              <a:rPr lang="el-GR" dirty="0" smtClean="0">
                <a:latin typeface="Times New Roman" panose="02020603050405020304" pitchFamily="18" charset="0"/>
                <a:cs typeface="Times New Roman" panose="02020603050405020304" pitchFamily="18" charset="0"/>
              </a:rPr>
              <a:t>Ιδιότητες-Εφαρμογές</a:t>
            </a:r>
            <a:endParaRPr lang="en-US"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smtClean="0">
                <a:solidFill>
                  <a:schemeClr val="accent2"/>
                </a:solidFill>
                <a:latin typeface="Times New Roman" panose="02020603050405020304" pitchFamily="18" charset="0"/>
                <a:cs typeface="Times New Roman" panose="02020603050405020304" pitchFamily="18" charset="0"/>
              </a:rPr>
              <a:t>Porous Polymers</a:t>
            </a:r>
          </a:p>
          <a:p>
            <a:r>
              <a:rPr lang="el-GR" dirty="0">
                <a:latin typeface="Times New Roman" panose="02020603050405020304" pitchFamily="18" charset="0"/>
                <a:cs typeface="Times New Roman" panose="02020603050405020304" pitchFamily="18" charset="0"/>
              </a:rPr>
              <a:t>Σύνθεση</a:t>
            </a:r>
          </a:p>
          <a:p>
            <a:r>
              <a:rPr lang="el-GR" smtClean="0">
                <a:latin typeface="Times New Roman" panose="02020603050405020304" pitchFamily="18" charset="0"/>
                <a:cs typeface="Times New Roman" panose="02020603050405020304" pitchFamily="18" charset="0"/>
              </a:rPr>
              <a:t>Ιδιότητες-Εφαρμογές</a:t>
            </a:r>
            <a:r>
              <a:rPr lang="el-GR" smtClean="0">
                <a:solidFill>
                  <a:schemeClr val="accent2"/>
                </a:solidFill>
                <a:latin typeface="Times New Roman" panose="02020603050405020304" pitchFamily="18" charset="0"/>
                <a:cs typeface="Times New Roman" panose="02020603050405020304" pitchFamily="18" charset="0"/>
              </a:rPr>
              <a:t> </a:t>
            </a:r>
            <a:endParaRPr lang="el-GR"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80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8520"/>
          </a:xfrm>
        </p:spPr>
        <p:txBody>
          <a:bodyPr>
            <a:normAutofit/>
          </a:bodyPr>
          <a:lstStyle/>
          <a:p>
            <a:pPr algn="ctr">
              <a:defRPr/>
            </a:pPr>
            <a:r>
              <a:rPr 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Ριζικός Πολυμερισμός</a:t>
            </a:r>
            <a:endParaRPr lang="el-GR" sz="3600" dirty="0">
              <a:solidFill>
                <a:schemeClr val="accent2"/>
              </a:solidFill>
              <a:latin typeface="Times New Roman" panose="02020603050405020304" pitchFamily="18" charset="0"/>
              <a:cs typeface="Times New Roman" panose="02020603050405020304" pitchFamily="18" charset="0"/>
            </a:endParaRPr>
          </a:p>
        </p:txBody>
      </p:sp>
      <p:pic>
        <p:nvPicPr>
          <p:cNvPr id="71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3361" y="1880316"/>
            <a:ext cx="9935322" cy="3953814"/>
          </a:xfrm>
        </p:spPr>
      </p:pic>
    </p:spTree>
    <p:extLst>
      <p:ext uri="{BB962C8B-B14F-4D97-AF65-F5344CB8AC3E}">
        <p14:creationId xmlns:p14="http://schemas.microsoft.com/office/powerpoint/2010/main" val="3698180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Grp="1" noChangeArrowheads="1"/>
          </p:cNvSpPr>
          <p:nvPr>
            <p:ph type="title"/>
          </p:nvPr>
        </p:nvSpPr>
        <p:spPr>
          <a:xfrm>
            <a:off x="631065" y="152400"/>
            <a:ext cx="10766738" cy="1143000"/>
          </a:xfrm>
        </p:spPr>
        <p:txBody>
          <a:bodyPr>
            <a:normAutofit/>
          </a:bodyPr>
          <a:lstStyle/>
          <a:p>
            <a:pPr algn="ctr" eaLnBrk="1" hangingPunct="1">
              <a:defRPr/>
            </a:pPr>
            <a:r>
              <a:rPr 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Ριζικός Πολυμερισμός-Αντιδράσεις Τερματισμού</a:t>
            </a:r>
            <a:endParaRPr lang="en-US"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8195" name="Picture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1371600"/>
            <a:ext cx="8229600" cy="4038600"/>
          </a:xfrm>
        </p:spPr>
      </p:pic>
      <p:sp>
        <p:nvSpPr>
          <p:cNvPr id="8196" name="Rectangle 10"/>
          <p:cNvSpPr>
            <a:spLocks noGrp="1" noChangeArrowheads="1"/>
          </p:cNvSpPr>
          <p:nvPr>
            <p:ph type="body" sz="half" idx="2"/>
          </p:nvPr>
        </p:nvSpPr>
        <p:spPr>
          <a:xfrm>
            <a:off x="1981200" y="5334001"/>
            <a:ext cx="8229600" cy="715963"/>
          </a:xfrm>
        </p:spPr>
        <p:txBody>
          <a:bodyPr/>
          <a:lstStyle/>
          <a:p>
            <a:pPr eaLnBrk="1" hangingPunct="1">
              <a:buFontTx/>
              <a:buNone/>
            </a:pPr>
            <a:r>
              <a:rPr lang="el-GR" altLang="el-GR" dirty="0"/>
              <a:t>             </a:t>
            </a:r>
            <a:r>
              <a:rPr lang="el-GR" altLang="el-GR" dirty="0" smtClean="0"/>
              <a:t>  </a:t>
            </a:r>
            <a:r>
              <a:rPr lang="el-GR" altLang="el-GR" dirty="0" smtClean="0">
                <a:latin typeface="Times New Roman" panose="02020603050405020304" pitchFamily="18" charset="0"/>
                <a:cs typeface="Times New Roman" panose="02020603050405020304" pitchFamily="18" charset="0"/>
              </a:rPr>
              <a:t>Συνένωση                          Ανακατανομή</a:t>
            </a:r>
            <a:endParaRPr lang="en-US" alt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671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p:txBody>
          <a:bodyPr/>
          <a:lstStyle/>
          <a:p>
            <a:pPr algn="ctr" eaLnBrk="1" hangingPunct="1">
              <a:defRPr/>
            </a:pPr>
            <a:r>
              <a:rPr lang="en-US" sz="32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Developed ‘Living’/Controlled Radical Polymerizations (ATRP, NMRP, RAFT)</a:t>
            </a:r>
          </a:p>
        </p:txBody>
      </p:sp>
      <p:pic>
        <p:nvPicPr>
          <p:cNvPr id="10243"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27588" y="1752601"/>
            <a:ext cx="2716212" cy="2835275"/>
          </a:xfrm>
        </p:spPr>
      </p:pic>
      <p:pic>
        <p:nvPicPr>
          <p:cNvPr id="10244" name="Picture 8"/>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76400" y="1752601"/>
            <a:ext cx="2819400" cy="2835275"/>
          </a:xfrm>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0" y="1749426"/>
            <a:ext cx="245745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1" y="4648200"/>
            <a:ext cx="17367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280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981200" y="274638"/>
            <a:ext cx="8229600" cy="868362"/>
          </a:xfrm>
        </p:spPr>
        <p:txBody>
          <a:bodyPr>
            <a:normAutofit/>
          </a:bodyPr>
          <a:lstStyle/>
          <a:p>
            <a:pPr algn="ctr">
              <a:defRPr/>
            </a:pPr>
            <a:r>
              <a:rPr 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ΔΗΜΟΣΙΕΥΣΕΙΣ-</a:t>
            </a:r>
            <a:r>
              <a:rPr lang="en-US"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RDRP</a:t>
            </a:r>
            <a:endParaRPr 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122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73350" y="1371600"/>
            <a:ext cx="6927850" cy="5316538"/>
          </a:xfrm>
          <a:noFill/>
        </p:spPr>
      </p:pic>
    </p:spTree>
    <p:extLst>
      <p:ext uri="{BB962C8B-B14F-4D97-AF65-F5344CB8AC3E}">
        <p14:creationId xmlns:p14="http://schemas.microsoft.com/office/powerpoint/2010/main" val="1276375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Πλεονεκτήματα </a:t>
            </a: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RDRP</a:t>
            </a: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315" name="Content Placeholder 2"/>
          <p:cNvSpPr>
            <a:spLocks noGrp="1"/>
          </p:cNvSpPr>
          <p:nvPr>
            <p:ph idx="1"/>
          </p:nvPr>
        </p:nvSpPr>
        <p:spPr/>
        <p:txBody>
          <a:bodyPr/>
          <a:lstStyle/>
          <a:p>
            <a:r>
              <a:rPr lang="el-GR" altLang="el-GR" dirty="0" smtClean="0">
                <a:solidFill>
                  <a:srgbClr val="00B050"/>
                </a:solidFill>
                <a:latin typeface="Times New Roman" panose="02020603050405020304" pitchFamily="18" charset="0"/>
                <a:cs typeface="Times New Roman" panose="02020603050405020304" pitchFamily="18" charset="0"/>
              </a:rPr>
              <a:t>Μεγάλος αριθμός μονομερών που μπορούν να πολυμεριστούν.</a:t>
            </a:r>
          </a:p>
          <a:p>
            <a:r>
              <a:rPr lang="el-GR" altLang="el-GR" dirty="0" smtClean="0">
                <a:latin typeface="Times New Roman" panose="02020603050405020304" pitchFamily="18" charset="0"/>
                <a:cs typeface="Times New Roman" panose="02020603050405020304" pitchFamily="18" charset="0"/>
              </a:rPr>
              <a:t>Εμπορικά διαθέσιμοι απαρχητές.</a:t>
            </a:r>
          </a:p>
          <a:p>
            <a:r>
              <a:rPr lang="el-GR" altLang="el-GR" dirty="0" smtClean="0">
                <a:solidFill>
                  <a:srgbClr val="FF0000"/>
                </a:solidFill>
                <a:latin typeface="Times New Roman" panose="02020603050405020304" pitchFamily="18" charset="0"/>
                <a:cs typeface="Times New Roman" panose="02020603050405020304" pitchFamily="18" charset="0"/>
              </a:rPr>
              <a:t>Συνθήκες πολυμερισμού.</a:t>
            </a:r>
          </a:p>
          <a:p>
            <a:r>
              <a:rPr lang="el-GR" altLang="el-GR" dirty="0" smtClean="0">
                <a:latin typeface="Times New Roman" panose="02020603050405020304" pitchFamily="18" charset="0"/>
                <a:cs typeface="Times New Roman" panose="02020603050405020304" pitchFamily="18" charset="0"/>
              </a:rPr>
              <a:t>Μακρομοριακή αρχιτεκτονική</a:t>
            </a:r>
            <a:endParaRPr lang="el-GR" altLang="el-GR" dirty="0" smtClean="0">
              <a:solidFill>
                <a:srgbClr val="FF0000"/>
              </a:solidFill>
              <a:latin typeface="Times New Roman" panose="02020603050405020304" pitchFamily="18" charset="0"/>
              <a:cs typeface="Times New Roman" panose="02020603050405020304" pitchFamily="18" charset="0"/>
            </a:endParaRPr>
          </a:p>
          <a:p>
            <a:r>
              <a:rPr lang="el-GR" altLang="el-GR" dirty="0" smtClean="0">
                <a:latin typeface="Times New Roman" panose="02020603050405020304" pitchFamily="18" charset="0"/>
                <a:cs typeface="Times New Roman" panose="02020603050405020304" pitchFamily="18" charset="0"/>
              </a:rPr>
              <a:t>Υβριδικά μόρια.</a:t>
            </a:r>
          </a:p>
          <a:p>
            <a:r>
              <a:rPr lang="el-GR" altLang="el-GR" dirty="0" smtClean="0">
                <a:latin typeface="Times New Roman" panose="02020603050405020304" pitchFamily="18" charset="0"/>
                <a:cs typeface="Times New Roman" panose="02020603050405020304" pitchFamily="18" charset="0"/>
              </a:rPr>
              <a:t>Πολυμερισμοί από επιφάνειες.</a:t>
            </a:r>
          </a:p>
        </p:txBody>
      </p:sp>
    </p:spTree>
    <p:extLst>
      <p:ext uri="{BB962C8B-B14F-4D97-AF65-F5344CB8AC3E}">
        <p14:creationId xmlns:p14="http://schemas.microsoft.com/office/powerpoint/2010/main" val="1810561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13" descr="http://www.chem.cmu.edu/groups/maty/images/CRP.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57400" y="309563"/>
            <a:ext cx="8229600" cy="5891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4985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763000" cy="868362"/>
          </a:xfrm>
        </p:spPr>
        <p:txBody>
          <a:bodyPr>
            <a:normAutofit/>
          </a:bodyPr>
          <a:lstStyle/>
          <a:p>
            <a:pPr algn="ctr">
              <a:defRPr/>
            </a:pPr>
            <a:r>
              <a:rPr 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ΜΑΚΡΟΜΟΡΙΑΚΗ ΑΡΧΙΤΕΚΤΟΝΙΚΗ</a:t>
            </a:r>
          </a:p>
        </p:txBody>
      </p:sp>
      <p:pic>
        <p:nvPicPr>
          <p:cNvPr id="174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76488" y="1371600"/>
            <a:ext cx="7848600" cy="5257800"/>
          </a:xfrm>
        </p:spPr>
      </p:pic>
    </p:spTree>
    <p:extLst>
      <p:ext uri="{BB962C8B-B14F-4D97-AF65-F5344CB8AC3E}">
        <p14:creationId xmlns:p14="http://schemas.microsoft.com/office/powerpoint/2010/main" val="2595194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Γενικός Μηχανισμός για Ελεγχόμενους Ριζικούς Πολυμερισμούς</a:t>
            </a:r>
          </a:p>
        </p:txBody>
      </p:sp>
      <p:sp>
        <p:nvSpPr>
          <p:cNvPr id="20483" name="Content Placeholder 2"/>
          <p:cNvSpPr>
            <a:spLocks noGrp="1"/>
          </p:cNvSpPr>
          <p:nvPr>
            <p:ph idx="1"/>
          </p:nvPr>
        </p:nvSpPr>
        <p:spPr>
          <a:xfrm>
            <a:off x="838200" y="3962400"/>
            <a:ext cx="10250510" cy="2438400"/>
          </a:xfrm>
        </p:spPr>
        <p:txBody>
          <a:bodyPr/>
          <a:lstStyle/>
          <a:p>
            <a:pPr algn="just"/>
            <a:r>
              <a:rPr lang="el-GR" altLang="el-GR" sz="2400" dirty="0">
                <a:latin typeface="Times New Roman" panose="02020603050405020304" pitchFamily="18" charset="0"/>
                <a:cs typeface="Times New Roman" panose="02020603050405020304" pitchFamily="18" charset="0"/>
              </a:rPr>
              <a:t>Αποκαθίσταται μια ισορροπία μεταξύ ανενεργών (δεν είναι ικανά να προκαλέσουν ούτε διάδοση ούτε τερματισμό) και ενεργών </a:t>
            </a:r>
            <a:r>
              <a:rPr lang="el-GR" altLang="el-GR" sz="2400" dirty="0" smtClean="0">
                <a:latin typeface="Times New Roman" panose="02020603050405020304" pitchFamily="18" charset="0"/>
                <a:cs typeface="Times New Roman" panose="02020603050405020304" pitchFamily="18" charset="0"/>
              </a:rPr>
              <a:t>κέντρων.</a:t>
            </a:r>
            <a:endParaRPr lang="el-GR" altLang="el-GR" sz="2400" dirty="0">
              <a:latin typeface="Times New Roman" panose="02020603050405020304" pitchFamily="18" charset="0"/>
              <a:cs typeface="Times New Roman" panose="02020603050405020304" pitchFamily="18" charset="0"/>
            </a:endParaRPr>
          </a:p>
          <a:p>
            <a:pPr algn="just"/>
            <a:r>
              <a:rPr lang="el-GR" altLang="el-GR" sz="2400" dirty="0">
                <a:latin typeface="Times New Roman" panose="02020603050405020304" pitchFamily="18" charset="0"/>
                <a:cs typeface="Times New Roman" panose="02020603050405020304" pitchFamily="18" charset="0"/>
              </a:rPr>
              <a:t>Η ισορροπία πρέπει να είναι μετατοπισμένη προς τα ανενεργά κέντρα και η εναλλαγή μεταξύ τους πρέπει να είναι πολύ γρηγορότερη από την διάδοση του </a:t>
            </a:r>
            <a:r>
              <a:rPr lang="el-GR" altLang="el-GR" sz="2400" dirty="0" smtClean="0">
                <a:latin typeface="Times New Roman" panose="02020603050405020304" pitchFamily="18" charset="0"/>
                <a:cs typeface="Times New Roman" panose="02020603050405020304" pitchFamily="18" charset="0"/>
              </a:rPr>
              <a:t>πολυμερισμού.</a:t>
            </a:r>
            <a:endParaRPr lang="el-GR" altLang="el-GR" sz="2400" dirty="0">
              <a:latin typeface="Times New Roman" panose="02020603050405020304" pitchFamily="18" charset="0"/>
              <a:cs typeface="Times New Roman" panose="02020603050405020304" pitchFamily="18" charset="0"/>
            </a:endParaRPr>
          </a:p>
        </p:txBody>
      </p:sp>
      <p:pic>
        <p:nvPicPr>
          <p:cNvPr id="204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839" y="2201864"/>
            <a:ext cx="89503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982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1"/>
            <a:ext cx="8229600" cy="715963"/>
          </a:xfrm>
        </p:spPr>
        <p:txBody>
          <a:bodyPr>
            <a:normAutofit/>
          </a:bodyPr>
          <a:lstStyle/>
          <a:p>
            <a:pPr algn="ctr">
              <a:defRPr/>
            </a:pPr>
            <a:r>
              <a:rPr lang="en-US" alt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Outline for Successful LFRP</a:t>
            </a:r>
            <a:endParaRPr lang="el-GR" alt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97126" y="990601"/>
            <a:ext cx="7356475" cy="4498975"/>
          </a:xfrm>
          <a:noFill/>
        </p:spPr>
      </p:pic>
      <p:pic>
        <p:nvPicPr>
          <p:cNvPr id="71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586414"/>
            <a:ext cx="82296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itle 1"/>
          <p:cNvSpPr txBox="1">
            <a:spLocks/>
          </p:cNvSpPr>
          <p:nvPr/>
        </p:nvSpPr>
        <p:spPr bwMode="auto">
          <a:xfrm>
            <a:off x="1981200" y="5456238"/>
            <a:ext cx="8229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l-GR" sz="2800" i="1" dirty="0">
                <a:solidFill>
                  <a:srgbClr val="FF0000"/>
                </a:solidFill>
                <a:latin typeface="Times New Roman" panose="02020603050405020304" pitchFamily="18" charset="0"/>
                <a:cs typeface="Times New Roman" panose="02020603050405020304" pitchFamily="18" charset="0"/>
              </a:rPr>
              <a:t>Key Parameter</a:t>
            </a:r>
            <a:r>
              <a:rPr lang="en-US" altLang="el-GR" sz="2800" dirty="0">
                <a:solidFill>
                  <a:srgbClr val="FF0000"/>
                </a:solidFill>
                <a:latin typeface="Times New Roman" panose="02020603050405020304" pitchFamily="18" charset="0"/>
                <a:cs typeface="Times New Roman" panose="02020603050405020304" pitchFamily="18" charset="0"/>
              </a:rPr>
              <a:t>: </a:t>
            </a:r>
            <a:r>
              <a:rPr lang="en-US" altLang="el-GR" sz="2800" dirty="0">
                <a:solidFill>
                  <a:srgbClr val="0070C0"/>
                </a:solidFill>
                <a:latin typeface="Times New Roman" panose="02020603050405020304" pitchFamily="18" charset="0"/>
                <a:cs typeface="Times New Roman" panose="02020603050405020304" pitchFamily="18" charset="0"/>
              </a:rPr>
              <a:t>The reversible termination of the growing polymer chains</a:t>
            </a:r>
            <a:endParaRPr lang="el-GR" altLang="el-GR"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209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9699" y="885267"/>
            <a:ext cx="518795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856093" y="135904"/>
            <a:ext cx="7101496" cy="646331"/>
          </a:xfrm>
          <a:prstGeom prst="rect">
            <a:avLst/>
          </a:prstGeom>
        </p:spPr>
        <p:txBody>
          <a:bodyPr wrap="none">
            <a:spAutoFit/>
          </a:bodyPr>
          <a:lstStyle/>
          <a:p>
            <a:pPr algn="ct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Otsu 1982, First Attempt for LFRP</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453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033181" y="3716338"/>
            <a:ext cx="10517751" cy="2233612"/>
          </a:xfrm>
        </p:spPr>
        <p:txBody>
          <a:bodyPr/>
          <a:lstStyle/>
          <a:p>
            <a:pPr algn="just" eaLnBrk="1" hangingPunct="1">
              <a:lnSpc>
                <a:spcPct val="90000"/>
              </a:lnSpc>
            </a:pPr>
            <a:r>
              <a:rPr lang="el-GR" altLang="el-GR" sz="2000" dirty="0" smtClean="0">
                <a:latin typeface="Times New Roman" panose="02020603050405020304" pitchFamily="18" charset="0"/>
                <a:cs typeface="Times New Roman" panose="02020603050405020304" pitchFamily="18" charset="0"/>
              </a:rPr>
              <a:t>Σύνθεση Έξυπνων Υλικών. Έλεγχος </a:t>
            </a:r>
            <a:r>
              <a:rPr lang="el-GR" altLang="el-GR" sz="2000" dirty="0">
                <a:latin typeface="Times New Roman" panose="02020603050405020304" pitchFamily="18" charset="0"/>
                <a:cs typeface="Times New Roman" panose="02020603050405020304" pitchFamily="18" charset="0"/>
              </a:rPr>
              <a:t>των αλληλεπιδράσεων μεταξύ της επιφάνειας και του περιβάλλοντος</a:t>
            </a:r>
            <a:r>
              <a:rPr lang="en-US" altLang="el-GR" sz="2000" dirty="0">
                <a:latin typeface="Times New Roman" panose="02020603050405020304" pitchFamily="18" charset="0"/>
                <a:cs typeface="Times New Roman" panose="02020603050405020304" pitchFamily="18" charset="0"/>
              </a:rPr>
              <a:t> (</a:t>
            </a:r>
            <a:r>
              <a:rPr lang="el-GR" altLang="el-GR" sz="2000" dirty="0">
                <a:latin typeface="Times New Roman" panose="02020603050405020304" pitchFamily="18" charset="0"/>
                <a:cs typeface="Times New Roman" panose="02020603050405020304" pitchFamily="18" charset="0"/>
              </a:rPr>
              <a:t>διαλύτης, </a:t>
            </a:r>
            <a:r>
              <a:rPr lang="en-US" altLang="el-GR" sz="2000" dirty="0">
                <a:latin typeface="Times New Roman" panose="02020603050405020304" pitchFamily="18" charset="0"/>
                <a:cs typeface="Times New Roman" panose="02020603050405020304" pitchFamily="18" charset="0"/>
              </a:rPr>
              <a:t>pH, </a:t>
            </a:r>
            <a:r>
              <a:rPr lang="el-GR" altLang="el-GR" sz="2000" dirty="0">
                <a:latin typeface="Times New Roman" panose="02020603050405020304" pitchFamily="18" charset="0"/>
                <a:cs typeface="Times New Roman" panose="02020603050405020304" pitchFamily="18" charset="0"/>
              </a:rPr>
              <a:t>θερμοκρασία). </a:t>
            </a:r>
          </a:p>
          <a:p>
            <a:pPr algn="just" eaLnBrk="1" hangingPunct="1">
              <a:lnSpc>
                <a:spcPct val="90000"/>
              </a:lnSpc>
            </a:pPr>
            <a:r>
              <a:rPr lang="el-GR" altLang="el-GR" sz="2000" dirty="0">
                <a:latin typeface="Times New Roman" panose="02020603050405020304" pitchFamily="18" charset="0"/>
                <a:cs typeface="Times New Roman" panose="02020603050405020304" pitchFamily="18" charset="0"/>
              </a:rPr>
              <a:t>Οι ιδιότητες του πολυμερούς και της επιφάνειας προσδιορίζουν την συμπεριφορά του υλικού.</a:t>
            </a:r>
            <a:r>
              <a:rPr lang="en-US" altLang="el-GR" sz="2000" dirty="0">
                <a:latin typeface="Times New Roman" panose="02020603050405020304" pitchFamily="18" charset="0"/>
                <a:cs typeface="Times New Roman" panose="02020603050405020304" pitchFamily="18" charset="0"/>
              </a:rPr>
              <a:t> </a:t>
            </a:r>
            <a:r>
              <a:rPr lang="el-GR" altLang="el-GR" sz="2000" dirty="0">
                <a:latin typeface="Times New Roman" panose="02020603050405020304" pitchFamily="18" charset="0"/>
                <a:cs typeface="Times New Roman" panose="02020603050405020304" pitchFamily="18" charset="0"/>
              </a:rPr>
              <a:t>Δημιουργία νανοσύνθετων υλικών.</a:t>
            </a:r>
          </a:p>
          <a:p>
            <a:pPr algn="just" eaLnBrk="1" hangingPunct="1">
              <a:lnSpc>
                <a:spcPct val="90000"/>
              </a:lnSpc>
            </a:pPr>
            <a:r>
              <a:rPr lang="el-GR" altLang="el-GR" sz="2000" dirty="0">
                <a:latin typeface="Times New Roman" panose="02020603050405020304" pitchFamily="18" charset="0"/>
                <a:cs typeface="Times New Roman" panose="02020603050405020304" pitchFamily="18" charset="0"/>
              </a:rPr>
              <a:t>Το στρώμα του πολυμερούς δρα προστατευτικά και εμποδίζει τη διάβρωση και γενικά κάθε χημική ή φωτοχημική διάσπαση.</a:t>
            </a:r>
          </a:p>
          <a:p>
            <a:pPr eaLnBrk="1" hangingPunct="1">
              <a:lnSpc>
                <a:spcPct val="90000"/>
              </a:lnSpc>
            </a:pPr>
            <a:endParaRPr lang="el-GR" altLang="el-GR" sz="2000" dirty="0"/>
          </a:p>
          <a:p>
            <a:pPr eaLnBrk="1" hangingPunct="1">
              <a:lnSpc>
                <a:spcPct val="90000"/>
              </a:lnSpc>
            </a:pPr>
            <a:endParaRPr lang="en-US" altLang="el-GR" sz="2000" dirty="0"/>
          </a:p>
        </p:txBody>
      </p:sp>
      <p:pic>
        <p:nvPicPr>
          <p:cNvPr id="5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6" y="777876"/>
            <a:ext cx="6519863" cy="272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33182" y="146707"/>
            <a:ext cx="10517751" cy="523220"/>
          </a:xfrm>
          <a:prstGeom prst="rect">
            <a:avLst/>
          </a:prstGeom>
          <a:noFill/>
        </p:spPr>
        <p:txBody>
          <a:bodyPr wrap="none" rtlCol="0">
            <a:spAutoFit/>
          </a:bodyPr>
          <a:lstStyle/>
          <a:p>
            <a:pPr algn="ctr"/>
            <a:r>
              <a:rPr lang="el-GR"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Γιατί είναι σημαντικός ο εμβολιασμός των επιφανειών με πολυμερή</a:t>
            </a: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863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808408" y="241302"/>
            <a:ext cx="8229600" cy="715962"/>
          </a:xfrm>
        </p:spPr>
        <p:txBody>
          <a:bodyPr>
            <a:normAutofit/>
          </a:bodyPr>
          <a:lstStyle/>
          <a:p>
            <a:pPr algn="ctr" eaLnBrk="1" hangingPunct="1">
              <a:defRPr/>
            </a:pPr>
            <a:r>
              <a:rPr lang="en-US" sz="3600" b="1" dirty="0" err="1">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Nitroxide</a:t>
            </a: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Mediated Polymerization</a:t>
            </a:r>
          </a:p>
        </p:txBody>
      </p:sp>
      <p:sp>
        <p:nvSpPr>
          <p:cNvPr id="8195" name="Rectangle 3"/>
          <p:cNvSpPr>
            <a:spLocks noGrp="1" noChangeArrowheads="1"/>
          </p:cNvSpPr>
          <p:nvPr>
            <p:ph type="body" idx="1"/>
          </p:nvPr>
        </p:nvSpPr>
        <p:spPr>
          <a:xfrm>
            <a:off x="1635617" y="1066800"/>
            <a:ext cx="8575183" cy="5410200"/>
          </a:xfrm>
        </p:spPr>
        <p:txBody>
          <a:bodyPr>
            <a:normAutofit/>
          </a:bodyPr>
          <a:lstStyle/>
          <a:p>
            <a:pPr algn="just" eaLnBrk="1" hangingPunct="1"/>
            <a:r>
              <a:rPr lang="en-US" altLang="el-GR" sz="2400" dirty="0">
                <a:latin typeface="Times New Roman" panose="02020603050405020304" pitchFamily="18" charset="0"/>
                <a:cs typeface="Times New Roman" panose="02020603050405020304" pitchFamily="18" charset="0"/>
              </a:rPr>
              <a:t>H </a:t>
            </a:r>
            <a:r>
              <a:rPr lang="el-GR" altLang="el-GR" sz="2400" dirty="0">
                <a:latin typeface="Times New Roman" panose="02020603050405020304" pitchFamily="18" charset="0"/>
                <a:cs typeface="Times New Roman" panose="02020603050405020304" pitchFamily="18" charset="0"/>
              </a:rPr>
              <a:t>ρίζα ΤΕΜΡΟ χρησιμοποιούνταν για πολλά χρόνια ως παγίδα δραστικών ριζών </a:t>
            </a:r>
            <a:r>
              <a:rPr lang="en-US" altLang="el-GR" sz="2400" dirty="0">
                <a:latin typeface="Times New Roman" panose="02020603050405020304" pitchFamily="18" charset="0"/>
                <a:cs typeface="Times New Roman" panose="02020603050405020304" pitchFamily="18" charset="0"/>
              </a:rPr>
              <a:t>R* </a:t>
            </a:r>
            <a:r>
              <a:rPr lang="el-GR" altLang="el-GR" sz="2400" dirty="0">
                <a:latin typeface="Times New Roman" panose="02020603050405020304" pitchFamily="18" charset="0"/>
                <a:cs typeface="Times New Roman" panose="02020603050405020304" pitchFamily="18" charset="0"/>
              </a:rPr>
              <a:t>για τον προσδιορισμό της σταθεράς ταχύτητας αντιδράσεων ισορροπίας καθώς και για τον προσδιορισμό του μηχανισμού της αντίδρασης.</a:t>
            </a:r>
          </a:p>
          <a:p>
            <a:pPr algn="just" eaLnBrk="1" hangingPunct="1"/>
            <a:r>
              <a:rPr lang="el-GR" altLang="el-GR" sz="2400" dirty="0">
                <a:latin typeface="Times New Roman" panose="02020603050405020304" pitchFamily="18" charset="0"/>
                <a:cs typeface="Times New Roman" panose="02020603050405020304" pitchFamily="18" charset="0"/>
              </a:rPr>
              <a:t>Τα προϊόντα της αντίδρασης δεν είναι σταθερά σε υψηλές θερμοκρασίες.  </a:t>
            </a:r>
            <a:endParaRPr lang="en-US" altLang="el-GR" sz="2400" dirty="0">
              <a:latin typeface="Times New Roman" panose="02020603050405020304" pitchFamily="18" charset="0"/>
              <a:cs typeface="Times New Roman" panose="02020603050405020304" pitchFamily="18"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638" y="3352799"/>
            <a:ext cx="70294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2087563" y="5657849"/>
            <a:ext cx="8229600" cy="70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TEMPO: 2,2’,6,6’-tetramethylpiperidinyloxy (</a:t>
            </a: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nitroxide</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9663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763000" cy="838200"/>
          </a:xfrm>
        </p:spPr>
        <p:txBody>
          <a:bodyPr>
            <a:normAutofit fontScale="90000"/>
          </a:bodyPr>
          <a:lstStyle/>
          <a:p>
            <a:pPr algn="ctr">
              <a:defRPr/>
            </a:pPr>
            <a:r>
              <a:rPr lang="en-US" altLang="el-GR" sz="3600" b="1" dirty="0" err="1">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Nitroxide</a:t>
            </a:r>
            <a:r>
              <a:rPr lang="en-US" alt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Mediated Polymerization (I=1.2-1.3)</a:t>
            </a:r>
            <a:endParaRPr lang="el-GR" altLang="el-GR" sz="3600" b="1" dirty="0">
              <a:solidFill>
                <a:schemeClr val="accent2"/>
              </a:solidFill>
              <a:latin typeface="Times New Roman" panose="02020603050405020304" pitchFamily="18" charset="0"/>
              <a:cs typeface="Times New Roman" panose="02020603050405020304" pitchFamily="18" charset="0"/>
            </a:endParaRP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01" y="990600"/>
            <a:ext cx="4562475"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itle 1"/>
          <p:cNvSpPr txBox="1">
            <a:spLocks/>
          </p:cNvSpPr>
          <p:nvPr/>
        </p:nvSpPr>
        <p:spPr bwMode="auto">
          <a:xfrm>
            <a:off x="2971800" y="2590800"/>
            <a:ext cx="1905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l-GR" altLang="el-GR" sz="4000">
              <a:solidFill>
                <a:schemeClr val="tx2"/>
              </a:solidFill>
            </a:endParaRPr>
          </a:p>
        </p:txBody>
      </p:sp>
    </p:spTree>
    <p:extLst>
      <p:ext uri="{BB962C8B-B14F-4D97-AF65-F5344CB8AC3E}">
        <p14:creationId xmlns:p14="http://schemas.microsoft.com/office/powerpoint/2010/main" val="512696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38200"/>
          </a:xfrm>
        </p:spPr>
        <p:txBody>
          <a:bodyPr>
            <a:normAutofit/>
          </a:bodyPr>
          <a:lstStyle/>
          <a:p>
            <a:pPr algn="ctr">
              <a:defRPr/>
            </a:pPr>
            <a:r>
              <a:rPr lang="el-GR" alt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Μονομοριακοί Απαρχητές</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116014"/>
            <a:ext cx="57912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5382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1"/>
            <a:ext cx="8229600" cy="715963"/>
          </a:xfrm>
        </p:spPr>
        <p:txBody>
          <a:bodyPr>
            <a:normAutofit/>
          </a:bodyPr>
          <a:lstStyle/>
          <a:p>
            <a:pPr algn="ctr">
              <a:defRPr/>
            </a:pPr>
            <a:r>
              <a:rPr lang="el-GR" alt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Αντιδράσεις Τερματισμού</a:t>
            </a:r>
            <a:endParaRPr lang="el-GR" altLang="el-GR" sz="3600" b="1" dirty="0">
              <a:solidFill>
                <a:schemeClr val="accent2"/>
              </a:solidFill>
              <a:latin typeface="Times New Roman" panose="02020603050405020304" pitchFamily="18" charset="0"/>
              <a:cs typeface="Times New Roman" panose="02020603050405020304" pitchFamily="18" charset="0"/>
            </a:endParaRPr>
          </a:p>
        </p:txBody>
      </p:sp>
      <p:sp>
        <p:nvSpPr>
          <p:cNvPr id="31747" name="Content Placeholder 3"/>
          <p:cNvSpPr>
            <a:spLocks noGrp="1"/>
          </p:cNvSpPr>
          <p:nvPr>
            <p:ph sz="half" idx="2"/>
          </p:nvPr>
        </p:nvSpPr>
        <p:spPr>
          <a:xfrm>
            <a:off x="1544391" y="5543551"/>
            <a:ext cx="9103217" cy="1219200"/>
          </a:xfrm>
        </p:spPr>
        <p:txBody>
          <a:bodyPr/>
          <a:lstStyle/>
          <a:p>
            <a:pPr algn="ctr"/>
            <a:r>
              <a:rPr lang="el-GR" altLang="el-GR" sz="2400" dirty="0">
                <a:solidFill>
                  <a:srgbClr val="00B0F0"/>
                </a:solidFill>
                <a:latin typeface="Times New Roman" panose="02020603050405020304" pitchFamily="18" charset="0"/>
                <a:cs typeface="Times New Roman" panose="02020603050405020304" pitchFamily="18" charset="0"/>
              </a:rPr>
              <a:t>Αντιδράσεις μεταφοράς που επιδρούν στην κινητική του συστήματος και μειώνουν τον ζωντανό/ελεγχόμενο χαρακτήρα του πολυμερισμού.</a:t>
            </a: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25514"/>
            <a:ext cx="5181600"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8397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524" y="20638"/>
            <a:ext cx="8884276" cy="944562"/>
          </a:xfrm>
        </p:spPr>
        <p:txBody>
          <a:bodyPr>
            <a:normAutofit/>
          </a:bodyPr>
          <a:lstStyle/>
          <a:p>
            <a:pPr algn="ctr">
              <a:defRPr/>
            </a:pPr>
            <a:r>
              <a:rPr lang="el-GR" alt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Απαρχητές Δεύτερης Γενεάς</a:t>
            </a:r>
          </a:p>
        </p:txBody>
      </p:sp>
      <p:sp>
        <p:nvSpPr>
          <p:cNvPr id="41987" name="Content Placeholder 2"/>
          <p:cNvSpPr>
            <a:spLocks noGrp="1"/>
          </p:cNvSpPr>
          <p:nvPr>
            <p:ph idx="1"/>
          </p:nvPr>
        </p:nvSpPr>
        <p:spPr>
          <a:xfrm>
            <a:off x="1481069" y="990600"/>
            <a:ext cx="9362941" cy="5562600"/>
          </a:xfrm>
        </p:spPr>
        <p:txBody>
          <a:bodyPr>
            <a:normAutofit/>
          </a:bodyPr>
          <a:lstStyle/>
          <a:p>
            <a:pPr algn="just"/>
            <a:r>
              <a:rPr lang="el-GR" altLang="el-GR" sz="2400" dirty="0" smtClean="0">
                <a:solidFill>
                  <a:srgbClr val="00B0F0"/>
                </a:solidFill>
                <a:latin typeface="Times New Roman" panose="02020603050405020304" pitchFamily="18" charset="0"/>
                <a:cs typeface="Times New Roman" panose="02020603050405020304" pitchFamily="18" charset="0"/>
              </a:rPr>
              <a:t>Μικρότεροι χρόνοι πολυμερισμού και χαμηλότερες θερμοκρασίες οδηγούν σε μικρότερες κατανομές</a:t>
            </a:r>
            <a:r>
              <a:rPr lang="en-US" altLang="el-GR" sz="2400" dirty="0" smtClean="0">
                <a:solidFill>
                  <a:srgbClr val="00B0F0"/>
                </a:solidFill>
                <a:latin typeface="Times New Roman" panose="02020603050405020304" pitchFamily="18" charset="0"/>
                <a:cs typeface="Times New Roman" panose="02020603050405020304" pitchFamily="18" charset="0"/>
              </a:rPr>
              <a:t>, </a:t>
            </a:r>
            <a:r>
              <a:rPr lang="el-GR" altLang="el-GR" sz="2400" dirty="0" smtClean="0">
                <a:solidFill>
                  <a:srgbClr val="00B0F0"/>
                </a:solidFill>
                <a:latin typeface="Times New Roman" panose="02020603050405020304" pitchFamily="18" charset="0"/>
                <a:cs typeface="Times New Roman" panose="02020603050405020304" pitchFamily="18" charset="0"/>
              </a:rPr>
              <a:t>εξαιτίας του περιορισμού διάσπασης της αλκοξυαμίνης και των συνακόλουθων αντιδράσεων μεταφοράς. </a:t>
            </a: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568" y="3325678"/>
            <a:ext cx="2057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070" y="3325678"/>
            <a:ext cx="2617787" cy="245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9680" y="3325678"/>
            <a:ext cx="2301875"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333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274638"/>
            <a:ext cx="8229600" cy="715962"/>
          </a:xfrm>
        </p:spPr>
        <p:txBody>
          <a:bodyPr>
            <a:normAutofit/>
          </a:bodyPr>
          <a:lstStyle/>
          <a:p>
            <a:pPr algn="ctr" eaLnBrk="1" hangingPunct="1">
              <a:defRPr/>
            </a:pPr>
            <a:r>
              <a:rPr lang="el-GR" alt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Απαρχητές Δεύτερης </a:t>
            </a:r>
            <a:r>
              <a:rPr lang="el-GR" alt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Γενεάς</a:t>
            </a:r>
            <a:endParaRPr lang="en-US" altLang="el-GR" sz="3600" b="1" dirty="0">
              <a:solidFill>
                <a:schemeClr val="accent2"/>
              </a:solidFill>
              <a:latin typeface="Times New Roman" panose="02020603050405020304" pitchFamily="18" charset="0"/>
              <a:cs typeface="Times New Roman" panose="02020603050405020304" pitchFamily="18" charset="0"/>
            </a:endParaRPr>
          </a:p>
        </p:txBody>
      </p:sp>
      <p:sp>
        <p:nvSpPr>
          <p:cNvPr id="45059" name="Rectangle 3"/>
          <p:cNvSpPr>
            <a:spLocks noGrp="1" noChangeArrowheads="1"/>
          </p:cNvSpPr>
          <p:nvPr>
            <p:ph type="body" idx="1"/>
          </p:nvPr>
        </p:nvSpPr>
        <p:spPr>
          <a:xfrm>
            <a:off x="953037" y="1143001"/>
            <a:ext cx="10251583" cy="4983163"/>
          </a:xfrm>
        </p:spPr>
        <p:txBody>
          <a:bodyPr>
            <a:normAutofit/>
          </a:bodyPr>
          <a:lstStyle/>
          <a:p>
            <a:pPr algn="just" eaLnBrk="1" hangingPunct="1"/>
            <a:r>
              <a:rPr lang="el-GR" altLang="el-GR" sz="2400" dirty="0">
                <a:latin typeface="Times New Roman" panose="02020603050405020304" pitchFamily="18" charset="0"/>
                <a:cs typeface="Times New Roman" panose="02020603050405020304" pitchFamily="18" charset="0"/>
              </a:rPr>
              <a:t>Έχουν τη δυνατότητα να πολυμερίσουν στυρένιο με υψηλότερη ταχύτητα σε σχέση με τη ΤΕΜΡΟ και ταυτόχρονα να διατηρείται ο έλεγχος. </a:t>
            </a:r>
          </a:p>
          <a:p>
            <a:pPr algn="just" eaLnBrk="1" hangingPunct="1"/>
            <a:r>
              <a:rPr lang="el-GR" altLang="el-GR" sz="2400" dirty="0">
                <a:latin typeface="Times New Roman" panose="02020603050405020304" pitchFamily="18" charset="0"/>
                <a:cs typeface="Times New Roman" panose="02020603050405020304" pitchFamily="18" charset="0"/>
              </a:rPr>
              <a:t>Χρησιμοποιούνται σε χαμηλότερες θερμοκρασίες (~ 90</a:t>
            </a:r>
            <a:r>
              <a:rPr lang="en-US" altLang="el-GR" sz="2400" dirty="0">
                <a:latin typeface="Times New Roman" panose="02020603050405020304" pitchFamily="18" charset="0"/>
                <a:cs typeface="Times New Roman" panose="02020603050405020304" pitchFamily="18" charset="0"/>
              </a:rPr>
              <a:t> </a:t>
            </a:r>
            <a:r>
              <a:rPr lang="el-GR" altLang="el-GR" sz="2400" baseline="30000" dirty="0">
                <a:latin typeface="Times New Roman" panose="02020603050405020304" pitchFamily="18" charset="0"/>
                <a:cs typeface="Times New Roman" panose="02020603050405020304" pitchFamily="18" charset="0"/>
              </a:rPr>
              <a:t>0</a:t>
            </a:r>
            <a:r>
              <a:rPr lang="en-US" altLang="el-GR" sz="2400" dirty="0">
                <a:latin typeface="Times New Roman" panose="02020603050405020304" pitchFamily="18" charset="0"/>
                <a:cs typeface="Times New Roman" panose="02020603050405020304" pitchFamily="18" charset="0"/>
              </a:rPr>
              <a:t>C</a:t>
            </a:r>
            <a:r>
              <a:rPr lang="el-GR" altLang="el-GR" sz="2400" dirty="0">
                <a:latin typeface="Times New Roman" panose="02020603050405020304" pitchFamily="18" charset="0"/>
                <a:cs typeface="Times New Roman" panose="02020603050405020304" pitchFamily="18" charset="0"/>
              </a:rPr>
              <a:t>).</a:t>
            </a:r>
          </a:p>
          <a:p>
            <a:pPr algn="just" eaLnBrk="1" hangingPunct="1"/>
            <a:r>
              <a:rPr lang="el-GR" altLang="el-GR" sz="2400" dirty="0">
                <a:latin typeface="Times New Roman" panose="02020603050405020304" pitchFamily="18" charset="0"/>
                <a:cs typeface="Times New Roman" panose="02020603050405020304" pitchFamily="18" charset="0"/>
              </a:rPr>
              <a:t>Μπορούν να χρησιμοποιηθούν για τον πολυμερισμό περισσοτέρων μονομερών εκτός του στυρενίου, όπως</a:t>
            </a:r>
            <a:r>
              <a:rPr lang="en-US" altLang="el-GR" sz="2400" dirty="0">
                <a:latin typeface="Times New Roman" panose="02020603050405020304" pitchFamily="18" charset="0"/>
                <a:cs typeface="Times New Roman" panose="02020603050405020304" pitchFamily="18" charset="0"/>
              </a:rPr>
              <a:t>:</a:t>
            </a: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563" y="3581401"/>
            <a:ext cx="9506428"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364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1981200" y="152401"/>
            <a:ext cx="8229600" cy="639763"/>
          </a:xfrm>
        </p:spPr>
        <p:txBody>
          <a:bodyPr>
            <a:normAutofit/>
          </a:bodyPr>
          <a:lstStyle/>
          <a:p>
            <a:pPr algn="ctr" eaLnBrk="1" hangingPunct="1">
              <a:defRPr/>
            </a:pPr>
            <a:r>
              <a:rPr 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Μηχανισμός </a:t>
            </a:r>
            <a:r>
              <a:rPr lang="en-US"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ATRP</a:t>
            </a:r>
            <a:r>
              <a:rPr 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3555" name="Rectangle 6"/>
          <p:cNvSpPr>
            <a:spLocks noGrp="1" noChangeArrowheads="1"/>
          </p:cNvSpPr>
          <p:nvPr>
            <p:ph type="body" sz="half" idx="1"/>
          </p:nvPr>
        </p:nvSpPr>
        <p:spPr>
          <a:xfrm>
            <a:off x="1676400" y="990600"/>
            <a:ext cx="8915400" cy="381000"/>
          </a:xfrm>
        </p:spPr>
        <p:txBody>
          <a:bodyPr/>
          <a:lstStyle/>
          <a:p>
            <a:pPr eaLnBrk="1" hangingPunct="1">
              <a:lnSpc>
                <a:spcPct val="90000"/>
              </a:lnSpc>
            </a:pPr>
            <a:r>
              <a:rPr lang="el-GR" altLang="el-GR" sz="2000" b="1" dirty="0">
                <a:latin typeface="Times New Roman" panose="02020603050405020304" pitchFamily="18" charset="0"/>
                <a:cs typeface="Times New Roman" panose="02020603050405020304" pitchFamily="18" charset="0"/>
              </a:rPr>
              <a:t>Έναρξη μέσω οξειδοαναγωγικής ενεργοποίησης αλκυλαλογονιδίου.</a:t>
            </a:r>
            <a:endParaRPr lang="en-US" altLang="el-GR" sz="2000" b="1" dirty="0">
              <a:latin typeface="Times New Roman" panose="02020603050405020304" pitchFamily="18" charset="0"/>
              <a:cs typeface="Times New Roman" panose="02020603050405020304" pitchFamily="18" charset="0"/>
            </a:endParaRPr>
          </a:p>
        </p:txBody>
      </p:sp>
      <p:pic>
        <p:nvPicPr>
          <p:cNvPr id="23556"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05000" y="1371600"/>
            <a:ext cx="8229600" cy="4344988"/>
          </a:xfrm>
        </p:spPr>
      </p:pic>
    </p:spTree>
    <p:extLst>
      <p:ext uri="{BB962C8B-B14F-4D97-AF65-F5344CB8AC3E}">
        <p14:creationId xmlns:p14="http://schemas.microsoft.com/office/powerpoint/2010/main" val="3118496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Grp="1" noChangeArrowheads="1"/>
          </p:cNvSpPr>
          <p:nvPr>
            <p:ph type="title"/>
          </p:nvPr>
        </p:nvSpPr>
        <p:spPr>
          <a:xfrm>
            <a:off x="1981200" y="274638"/>
            <a:ext cx="8229600" cy="639762"/>
          </a:xfrm>
        </p:spPr>
        <p:txBody>
          <a:bodyPr>
            <a:normAutofit fontScale="90000"/>
          </a:bodyPr>
          <a:lstStyle/>
          <a:p>
            <a:pPr algn="ctr" eaLnBrk="1" hangingPunct="1">
              <a:defRPr/>
            </a:pPr>
            <a:r>
              <a:rPr lang="en-US"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ATRP</a:t>
            </a:r>
          </a:p>
        </p:txBody>
      </p:sp>
      <p:pic>
        <p:nvPicPr>
          <p:cNvPr id="2662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4793" y="1262130"/>
            <a:ext cx="8657256" cy="5022760"/>
          </a:xfrm>
        </p:spPr>
      </p:pic>
    </p:spTree>
    <p:extLst>
      <p:ext uri="{BB962C8B-B14F-4D97-AF65-F5344CB8AC3E}">
        <p14:creationId xmlns:p14="http://schemas.microsoft.com/office/powerpoint/2010/main" val="3215910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981200" y="274638"/>
            <a:ext cx="8229600" cy="639762"/>
          </a:xfrm>
        </p:spPr>
        <p:txBody>
          <a:bodyPr>
            <a:normAutofit/>
          </a:bodyPr>
          <a:lstStyle/>
          <a:p>
            <a:pPr algn="ctr" eaLnBrk="1" hangingPunct="1">
              <a:defRPr/>
            </a:pP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ATRP</a:t>
            </a:r>
          </a:p>
        </p:txBody>
      </p:sp>
      <p:sp>
        <p:nvSpPr>
          <p:cNvPr id="68611" name="Rectangle 3"/>
          <p:cNvSpPr>
            <a:spLocks noGrp="1" noChangeArrowheads="1"/>
          </p:cNvSpPr>
          <p:nvPr>
            <p:ph type="body" idx="1"/>
          </p:nvPr>
        </p:nvSpPr>
        <p:spPr>
          <a:xfrm>
            <a:off x="1184855" y="1066801"/>
            <a:ext cx="9569003" cy="5059363"/>
          </a:xfrm>
          <a:ln>
            <a:solidFill>
              <a:schemeClr val="accent1"/>
            </a:solidFill>
            <a:miter lim="800000"/>
            <a:headEnd/>
            <a:tailEnd/>
          </a:ln>
        </p:spPr>
        <p:txBody>
          <a:bodyPr/>
          <a:lstStyle/>
          <a:p>
            <a:pPr marL="609600" indent="-609600" algn="just">
              <a:buNone/>
            </a:pPr>
            <a:r>
              <a:rPr lang="el-GR" altLang="el-GR" sz="2400" u="sng" dirty="0">
                <a:solidFill>
                  <a:srgbClr val="0070C0"/>
                </a:solidFill>
                <a:latin typeface="Times New Roman" panose="02020603050405020304" pitchFamily="18" charset="0"/>
                <a:cs typeface="Times New Roman" panose="02020603050405020304" pitchFamily="18" charset="0"/>
              </a:rPr>
              <a:t>Απαραίτητα συστατικά για αντιδράσεις </a:t>
            </a:r>
            <a:r>
              <a:rPr lang="en-US" altLang="el-GR" sz="2400" u="sng" dirty="0">
                <a:solidFill>
                  <a:srgbClr val="0070C0"/>
                </a:solidFill>
                <a:latin typeface="Times New Roman" panose="02020603050405020304" pitchFamily="18" charset="0"/>
                <a:cs typeface="Times New Roman" panose="02020603050405020304" pitchFamily="18" charset="0"/>
              </a:rPr>
              <a:t>ATRP:</a:t>
            </a:r>
          </a:p>
          <a:p>
            <a:pPr marL="609600" indent="-609600" algn="just">
              <a:buFontTx/>
              <a:buAutoNum type="arabicPeriod"/>
            </a:pPr>
            <a:r>
              <a:rPr lang="el-GR" altLang="el-GR" sz="2400" dirty="0">
                <a:solidFill>
                  <a:srgbClr val="0070C0"/>
                </a:solidFill>
                <a:latin typeface="Times New Roman" panose="02020603050405020304" pitchFamily="18" charset="0"/>
                <a:cs typeface="Times New Roman" panose="02020603050405020304" pitchFamily="18" charset="0"/>
              </a:rPr>
              <a:t>Απαρχητής ή μακροαπαρχητής</a:t>
            </a:r>
            <a:r>
              <a:rPr lang="en-US" altLang="el-GR" sz="2400" dirty="0">
                <a:solidFill>
                  <a:srgbClr val="0070C0"/>
                </a:solidFill>
                <a:latin typeface="Times New Roman" panose="02020603050405020304" pitchFamily="18" charset="0"/>
                <a:cs typeface="Times New Roman" panose="02020603050405020304" pitchFamily="18" charset="0"/>
              </a:rPr>
              <a:t>: </a:t>
            </a:r>
            <a:r>
              <a:rPr lang="el-GR" altLang="el-GR" sz="2400" dirty="0">
                <a:latin typeface="Times New Roman" panose="02020603050405020304" pitchFamily="18" charset="0"/>
                <a:cs typeface="Times New Roman" panose="02020603050405020304" pitchFamily="18" charset="0"/>
              </a:rPr>
              <a:t>κάποιο μόριο με τουλάχιστον</a:t>
            </a:r>
            <a:r>
              <a:rPr lang="en-US" altLang="el-GR" sz="2400" dirty="0">
                <a:latin typeface="Times New Roman" panose="02020603050405020304" pitchFamily="18" charset="0"/>
                <a:cs typeface="Times New Roman" panose="02020603050405020304" pitchFamily="18" charset="0"/>
              </a:rPr>
              <a:t> </a:t>
            </a:r>
            <a:r>
              <a:rPr lang="el-GR" altLang="el-GR" sz="2400" dirty="0">
                <a:latin typeface="Times New Roman" panose="02020603050405020304" pitchFamily="18" charset="0"/>
                <a:cs typeface="Times New Roman" panose="02020603050405020304" pitchFamily="18" charset="0"/>
              </a:rPr>
              <a:t>μία καλώς αποχωρούσα ομάδα, που συνήθως είναι αλογόνο -</a:t>
            </a:r>
            <a:r>
              <a:rPr lang="en-US" altLang="el-GR" sz="2400" dirty="0">
                <a:latin typeface="Times New Roman" panose="02020603050405020304" pitchFamily="18" charset="0"/>
                <a:cs typeface="Times New Roman" panose="02020603050405020304" pitchFamily="18" charset="0"/>
              </a:rPr>
              <a:t>Br,</a:t>
            </a:r>
            <a:r>
              <a:rPr lang="el-GR" altLang="el-GR" sz="2400" dirty="0">
                <a:latin typeface="Times New Roman" panose="02020603050405020304" pitchFamily="18" charset="0"/>
                <a:cs typeface="Times New Roman" panose="02020603050405020304" pitchFamily="18" charset="0"/>
              </a:rPr>
              <a:t> ή</a:t>
            </a:r>
            <a:r>
              <a:rPr lang="en-US" altLang="el-GR" sz="2400" dirty="0">
                <a:latin typeface="Times New Roman" panose="02020603050405020304" pitchFamily="18" charset="0"/>
                <a:cs typeface="Times New Roman" panose="02020603050405020304" pitchFamily="18" charset="0"/>
              </a:rPr>
              <a:t> </a:t>
            </a:r>
            <a:r>
              <a:rPr lang="el-GR" altLang="el-GR" sz="2400" dirty="0" smtClean="0">
                <a:latin typeface="Times New Roman" panose="02020603050405020304" pitchFamily="18" charset="0"/>
                <a:cs typeface="Times New Roman" panose="02020603050405020304" pitchFamily="18" charset="0"/>
              </a:rPr>
              <a:t>-</a:t>
            </a:r>
            <a:r>
              <a:rPr lang="en-US" altLang="el-GR" sz="2400" dirty="0" smtClean="0">
                <a:latin typeface="Times New Roman" panose="02020603050405020304" pitchFamily="18" charset="0"/>
                <a:cs typeface="Times New Roman" panose="02020603050405020304" pitchFamily="18" charset="0"/>
              </a:rPr>
              <a:t>Cl</a:t>
            </a:r>
            <a:r>
              <a:rPr lang="el-GR" altLang="el-GR" sz="2400" dirty="0">
                <a:latin typeface="Times New Roman" panose="02020603050405020304" pitchFamily="18" charset="0"/>
                <a:cs typeface="Times New Roman" panose="02020603050405020304" pitchFamily="18" charset="0"/>
              </a:rPr>
              <a:t>.</a:t>
            </a:r>
          </a:p>
          <a:p>
            <a:pPr marL="609600" indent="-609600" algn="just">
              <a:buFontTx/>
              <a:buAutoNum type="arabicPeriod"/>
            </a:pPr>
            <a:r>
              <a:rPr lang="el-GR" altLang="el-GR" sz="2400" dirty="0">
                <a:solidFill>
                  <a:srgbClr val="0070C0"/>
                </a:solidFill>
                <a:latin typeface="Times New Roman" panose="02020603050405020304" pitchFamily="18" charset="0"/>
                <a:cs typeface="Times New Roman" panose="02020603050405020304" pitchFamily="18" charset="0"/>
              </a:rPr>
              <a:t>Ένα ή περισσότερα μονομερή </a:t>
            </a:r>
            <a:r>
              <a:rPr lang="el-GR" altLang="el-GR" sz="2400" dirty="0">
                <a:latin typeface="Times New Roman" panose="02020603050405020304" pitchFamily="18" charset="0"/>
                <a:cs typeface="Times New Roman" panose="02020603050405020304" pitchFamily="18" charset="0"/>
              </a:rPr>
              <a:t>τα οποία μπορούν να πολυμεριστούν ριζικά.</a:t>
            </a:r>
          </a:p>
          <a:p>
            <a:pPr marL="609600" indent="-609600" algn="just">
              <a:buFontTx/>
              <a:buAutoNum type="arabicPeriod"/>
            </a:pPr>
            <a:r>
              <a:rPr lang="el-GR" altLang="el-GR" sz="2400" dirty="0">
                <a:solidFill>
                  <a:srgbClr val="0070C0"/>
                </a:solidFill>
                <a:latin typeface="Times New Roman" panose="02020603050405020304" pitchFamily="18" charset="0"/>
                <a:cs typeface="Times New Roman" panose="02020603050405020304" pitchFamily="18" charset="0"/>
              </a:rPr>
              <a:t>Μέταλλο μετάπτωσης </a:t>
            </a:r>
            <a:r>
              <a:rPr lang="el-GR" altLang="el-GR" sz="2400" dirty="0">
                <a:latin typeface="Times New Roman" panose="02020603050405020304" pitchFamily="18" charset="0"/>
                <a:cs typeface="Times New Roman" panose="02020603050405020304" pitchFamily="18" charset="0"/>
              </a:rPr>
              <a:t>(</a:t>
            </a:r>
            <a:r>
              <a:rPr lang="en-US" altLang="el-GR" sz="2400" dirty="0">
                <a:latin typeface="Times New Roman" panose="02020603050405020304" pitchFamily="18" charset="0"/>
                <a:cs typeface="Times New Roman" panose="02020603050405020304" pitchFamily="18" charset="0"/>
              </a:rPr>
              <a:t>Cu </a:t>
            </a:r>
            <a:r>
              <a:rPr lang="el-GR" altLang="el-GR" sz="2400" dirty="0">
                <a:latin typeface="Times New Roman" panose="02020603050405020304" pitchFamily="18" charset="0"/>
                <a:cs typeface="Times New Roman" panose="02020603050405020304" pitchFamily="18" charset="0"/>
              </a:rPr>
              <a:t>ή </a:t>
            </a:r>
            <a:r>
              <a:rPr lang="en-US" altLang="el-GR" sz="2400" dirty="0">
                <a:latin typeface="Times New Roman" panose="02020603050405020304" pitchFamily="18" charset="0"/>
                <a:cs typeface="Times New Roman" panose="02020603050405020304" pitchFamily="18" charset="0"/>
              </a:rPr>
              <a:t>Fe)</a:t>
            </a:r>
            <a:r>
              <a:rPr lang="el-GR" altLang="el-GR" sz="2400" dirty="0">
                <a:latin typeface="Times New Roman" panose="02020603050405020304" pitchFamily="18" charset="0"/>
                <a:cs typeface="Times New Roman" panose="02020603050405020304" pitchFamily="18" charset="0"/>
              </a:rPr>
              <a:t>.</a:t>
            </a:r>
          </a:p>
          <a:p>
            <a:pPr marL="609600" indent="-609600" algn="just">
              <a:buFontTx/>
              <a:buAutoNum type="arabicPeriod"/>
            </a:pPr>
            <a:r>
              <a:rPr lang="el-GR" altLang="el-GR" sz="2400" dirty="0">
                <a:solidFill>
                  <a:srgbClr val="0070C0"/>
                </a:solidFill>
                <a:latin typeface="Times New Roman" panose="02020603050405020304" pitchFamily="18" charset="0"/>
                <a:cs typeface="Times New Roman" panose="02020603050405020304" pitchFamily="18" charset="0"/>
              </a:rPr>
              <a:t>Ένας υποκαταστάτης </a:t>
            </a:r>
            <a:r>
              <a:rPr lang="el-GR" altLang="el-GR" sz="2400" dirty="0">
                <a:latin typeface="Times New Roman" panose="02020603050405020304" pitchFamily="18" charset="0"/>
                <a:cs typeface="Times New Roman" panose="02020603050405020304" pitchFamily="18" charset="0"/>
              </a:rPr>
              <a:t>ο οποίος μπορεί να συμπλεχθεί με το μέταλλο με σκοπό να τροποποιήσει τη διαλυτότητα και την καταλυτική ενεργότητα του μετάλλου.</a:t>
            </a:r>
          </a:p>
        </p:txBody>
      </p:sp>
    </p:spTree>
    <p:extLst>
      <p:ext uri="{BB962C8B-B14F-4D97-AF65-F5344CB8AC3E}">
        <p14:creationId xmlns:p14="http://schemas.microsoft.com/office/powerpoint/2010/main" val="2773484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a:xfrm>
            <a:off x="1981200" y="274638"/>
            <a:ext cx="8229600" cy="639762"/>
          </a:xfrm>
        </p:spPr>
        <p:txBody>
          <a:bodyPr>
            <a:normAutofit/>
          </a:bodyPr>
          <a:lstStyle/>
          <a:p>
            <a:pPr algn="ctr" eaLnBrk="1" hangingPunct="1">
              <a:defRPr/>
            </a:pPr>
            <a:r>
              <a:rPr 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Μονομερή</a:t>
            </a:r>
            <a:r>
              <a:rPr lang="el-GR"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sz="3600" b="1" dirty="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77827" name="Rectangle 5"/>
          <p:cNvSpPr>
            <a:spLocks noGrp="1" noChangeArrowheads="1"/>
          </p:cNvSpPr>
          <p:nvPr>
            <p:ph type="body" sz="half" idx="1"/>
          </p:nvPr>
        </p:nvSpPr>
        <p:spPr>
          <a:xfrm>
            <a:off x="1676400" y="1600201"/>
            <a:ext cx="2514600" cy="4525963"/>
          </a:xfrm>
        </p:spPr>
        <p:txBody>
          <a:bodyPr/>
          <a:lstStyle/>
          <a:p>
            <a:pPr eaLnBrk="1" hangingPunct="1"/>
            <a:endParaRPr lang="el-GR" altLang="el-GR" sz="2400" dirty="0"/>
          </a:p>
          <a:p>
            <a:pPr eaLnBrk="1" hangingPunct="1"/>
            <a:r>
              <a:rPr lang="el-GR" altLang="el-GR" sz="2400" b="1" u="sng" dirty="0">
                <a:solidFill>
                  <a:srgbClr val="FF0000"/>
                </a:solidFill>
                <a:latin typeface="Times New Roman" panose="02020603050405020304" pitchFamily="18" charset="0"/>
                <a:cs typeface="Times New Roman" panose="02020603050405020304" pitchFamily="18" charset="0"/>
              </a:rPr>
              <a:t>Στυρενικά</a:t>
            </a:r>
          </a:p>
          <a:p>
            <a:pPr eaLnBrk="1" hangingPunct="1"/>
            <a:endParaRPr lang="el-GR" altLang="el-GR" sz="2400" b="1" u="sng" dirty="0">
              <a:solidFill>
                <a:srgbClr val="FF0000"/>
              </a:solidFill>
              <a:latin typeface="Times New Roman" panose="02020603050405020304" pitchFamily="18" charset="0"/>
              <a:cs typeface="Times New Roman" panose="02020603050405020304" pitchFamily="18" charset="0"/>
            </a:endParaRPr>
          </a:p>
          <a:p>
            <a:pPr eaLnBrk="1" hangingPunct="1"/>
            <a:endParaRPr lang="el-GR" altLang="el-GR" sz="2400" dirty="0">
              <a:latin typeface="Times New Roman" panose="02020603050405020304" pitchFamily="18" charset="0"/>
              <a:cs typeface="Times New Roman" panose="02020603050405020304" pitchFamily="18" charset="0"/>
            </a:endParaRPr>
          </a:p>
          <a:p>
            <a:pPr eaLnBrk="1" hangingPunct="1"/>
            <a:endParaRPr lang="el-GR" altLang="el-GR" sz="2400" dirty="0">
              <a:latin typeface="Times New Roman" panose="02020603050405020304" pitchFamily="18" charset="0"/>
              <a:cs typeface="Times New Roman" panose="02020603050405020304" pitchFamily="18" charset="0"/>
            </a:endParaRPr>
          </a:p>
          <a:p>
            <a:pPr eaLnBrk="1" hangingPunct="1">
              <a:buFontTx/>
              <a:buNone/>
            </a:pPr>
            <a:endParaRPr lang="el-GR" altLang="el-GR" sz="2400" dirty="0">
              <a:latin typeface="Times New Roman" panose="02020603050405020304" pitchFamily="18" charset="0"/>
              <a:cs typeface="Times New Roman" panose="02020603050405020304" pitchFamily="18" charset="0"/>
            </a:endParaRPr>
          </a:p>
          <a:p>
            <a:pPr eaLnBrk="1" hangingPunct="1"/>
            <a:r>
              <a:rPr lang="el-GR" altLang="el-GR" sz="2400" b="1" u="sng" dirty="0">
                <a:solidFill>
                  <a:srgbClr val="FF0000"/>
                </a:solidFill>
                <a:latin typeface="Times New Roman" panose="02020603050405020304" pitchFamily="18" charset="0"/>
                <a:cs typeface="Times New Roman" panose="02020603050405020304" pitchFamily="18" charset="0"/>
              </a:rPr>
              <a:t>Μεθακρυλικά</a:t>
            </a:r>
            <a:endParaRPr lang="en-US" altLang="el-GR" sz="2400" b="1" u="sng" dirty="0">
              <a:solidFill>
                <a:srgbClr val="FF0000"/>
              </a:solidFill>
              <a:latin typeface="Times New Roman" panose="02020603050405020304" pitchFamily="18" charset="0"/>
              <a:cs typeface="Times New Roman" panose="02020603050405020304" pitchFamily="18" charset="0"/>
            </a:endParaRPr>
          </a:p>
        </p:txBody>
      </p:sp>
      <p:pic>
        <p:nvPicPr>
          <p:cNvPr id="77828"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114800" y="1600200"/>
            <a:ext cx="5867400" cy="2185988"/>
          </a:xfrm>
        </p:spPr>
      </p:pic>
      <p:pic>
        <p:nvPicPr>
          <p:cNvPr id="77829" name="Picture 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495800" y="3938589"/>
            <a:ext cx="5562600" cy="2187575"/>
          </a:xfrm>
        </p:spPr>
      </p:pic>
    </p:spTree>
    <p:extLst>
      <p:ext uri="{BB962C8B-B14F-4D97-AF65-F5344CB8AC3E}">
        <p14:creationId xmlns:p14="http://schemas.microsoft.com/office/powerpoint/2010/main" val="1648615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normAutofit/>
          </a:bodyPr>
          <a:lstStyle/>
          <a:p>
            <a:pPr algn="ct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Εφαρμογές ‘Πολυμερικών Βουρτσών’</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326524"/>
            <a:ext cx="10515600" cy="5190186"/>
          </a:xfrm>
        </p:spPr>
        <p:txBody>
          <a:bodyPr>
            <a:normAutofit/>
          </a:bodyPr>
          <a:lstStyle/>
          <a:p>
            <a:r>
              <a:rPr lang="el-GR" sz="3200" dirty="0" smtClean="0">
                <a:latin typeface="Times New Roman" panose="02020603050405020304" pitchFamily="18" charset="0"/>
                <a:cs typeface="Times New Roman" panose="02020603050405020304" pitchFamily="18" charset="0"/>
              </a:rPr>
              <a:t>Σταθεροποιητές κολλοειδών συστημάτων</a:t>
            </a:r>
          </a:p>
          <a:p>
            <a:r>
              <a:rPr lang="el-GR" sz="3200" dirty="0" smtClean="0">
                <a:latin typeface="Times New Roman" panose="02020603050405020304" pitchFamily="18" charset="0"/>
                <a:cs typeface="Times New Roman" panose="02020603050405020304" pitchFamily="18" charset="0"/>
              </a:rPr>
              <a:t>Προστατευτικά επιστρώματα</a:t>
            </a:r>
          </a:p>
          <a:p>
            <a:r>
              <a:rPr lang="el-GR" sz="3200" dirty="0" smtClean="0">
                <a:latin typeface="Times New Roman" panose="02020603050405020304" pitchFamily="18" charset="0"/>
                <a:cs typeface="Times New Roman" panose="02020603050405020304" pitchFamily="18" charset="0"/>
              </a:rPr>
              <a:t>Βελτίωση βιοσυμβατότητας υλικών</a:t>
            </a:r>
          </a:p>
          <a:p>
            <a:r>
              <a:rPr lang="el-GR" sz="3200" dirty="0" smtClean="0">
                <a:latin typeface="Times New Roman" panose="02020603050405020304" pitchFamily="18" charset="0"/>
                <a:cs typeface="Times New Roman" panose="02020603050405020304" pitchFamily="18" charset="0"/>
              </a:rPr>
              <a:t>Κατασκευή ηλεκτρονικών συσκευών</a:t>
            </a:r>
          </a:p>
          <a:p>
            <a:r>
              <a:rPr lang="el-GR" sz="3200" dirty="0" smtClean="0">
                <a:latin typeface="Times New Roman" panose="02020603050405020304" pitchFamily="18" charset="0"/>
                <a:cs typeface="Times New Roman" panose="02020603050405020304" pitchFamily="18" charset="0"/>
              </a:rPr>
              <a:t>Διασπορά χρωστικών ουσιών</a:t>
            </a:r>
          </a:p>
          <a:p>
            <a:r>
              <a:rPr lang="el-GR" sz="3200" dirty="0" smtClean="0">
                <a:latin typeface="Times New Roman" panose="02020603050405020304" pitchFamily="18" charset="0"/>
                <a:cs typeface="Times New Roman" panose="02020603050405020304" pitchFamily="18" charset="0"/>
              </a:rPr>
              <a:t>Βιοιατρική</a:t>
            </a:r>
          </a:p>
          <a:p>
            <a:r>
              <a:rPr lang="el-GR" sz="3200" dirty="0" smtClean="0">
                <a:latin typeface="Times New Roman" panose="02020603050405020304" pitchFamily="18" charset="0"/>
                <a:cs typeface="Times New Roman" panose="02020603050405020304" pitchFamily="18" charset="0"/>
              </a:rPr>
              <a:t>Χρωματογραφία</a:t>
            </a:r>
          </a:p>
          <a:p>
            <a:r>
              <a:rPr lang="el-GR" sz="3200" dirty="0" smtClean="0">
                <a:latin typeface="Times New Roman" panose="02020603050405020304" pitchFamily="18" charset="0"/>
                <a:cs typeface="Times New Roman" panose="02020603050405020304" pitchFamily="18" charset="0"/>
              </a:rPr>
              <a:t>Κατάλυση</a:t>
            </a:r>
            <a:endParaRPr lang="el-G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22482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1981200" y="274638"/>
            <a:ext cx="8229600" cy="639762"/>
          </a:xfrm>
        </p:spPr>
        <p:txBody>
          <a:bodyPr>
            <a:normAutofit/>
          </a:bodyPr>
          <a:lstStyle/>
          <a:p>
            <a:pPr algn="ctr" eaLnBrk="1" hangingPunct="1">
              <a:defRPr/>
            </a:pPr>
            <a:r>
              <a:rPr lang="el-GR"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Μονομερή</a:t>
            </a:r>
            <a:endParaRPr lang="en-US" sz="3600" b="1" dirty="0" smtClean="0">
              <a:solidFill>
                <a:schemeClr val="accent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79875" name="Rectangle 5"/>
          <p:cNvSpPr>
            <a:spLocks noGrp="1" noChangeArrowheads="1"/>
          </p:cNvSpPr>
          <p:nvPr>
            <p:ph type="body" sz="half" idx="1"/>
          </p:nvPr>
        </p:nvSpPr>
        <p:spPr>
          <a:xfrm>
            <a:off x="1981200" y="1066800"/>
            <a:ext cx="8229600" cy="838200"/>
          </a:xfrm>
        </p:spPr>
        <p:txBody>
          <a:bodyPr/>
          <a:lstStyle/>
          <a:p>
            <a:pPr eaLnBrk="1" hangingPunct="1"/>
            <a:r>
              <a:rPr lang="el-GR" altLang="el-GR" b="1" u="sng" dirty="0">
                <a:solidFill>
                  <a:srgbClr val="FF0000"/>
                </a:solidFill>
                <a:latin typeface="Times New Roman" panose="02020603050405020304" pitchFamily="18" charset="0"/>
                <a:cs typeface="Times New Roman" panose="02020603050405020304" pitchFamily="18" charset="0"/>
              </a:rPr>
              <a:t>Ακρυλικά</a:t>
            </a:r>
            <a:endParaRPr lang="en-US" altLang="el-GR" b="1" u="sng" dirty="0">
              <a:solidFill>
                <a:srgbClr val="FF0000"/>
              </a:solidFill>
              <a:latin typeface="Times New Roman" panose="02020603050405020304" pitchFamily="18" charset="0"/>
              <a:cs typeface="Times New Roman" panose="02020603050405020304" pitchFamily="18" charset="0"/>
            </a:endParaRPr>
          </a:p>
        </p:txBody>
      </p:sp>
      <p:pic>
        <p:nvPicPr>
          <p:cNvPr id="79876"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81200" y="2057401"/>
            <a:ext cx="8229600" cy="4068763"/>
          </a:xfrm>
        </p:spPr>
      </p:pic>
    </p:spTree>
    <p:extLst>
      <p:ext uri="{BB962C8B-B14F-4D97-AF65-F5344CB8AC3E}">
        <p14:creationId xmlns:p14="http://schemas.microsoft.com/office/powerpoint/2010/main" val="1694149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400125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858368"/>
          </a:xfrm>
        </p:spPr>
        <p:txBody>
          <a:bodyPr>
            <a:normAutofit/>
          </a:bodyPr>
          <a:lstStyle/>
          <a:p>
            <a:pPr algn="ct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Self-Assembled Monolayers (SAMs)</a:t>
            </a:r>
            <a:endParaRPr lang="el-GR" sz="3600" dirty="0"/>
          </a:p>
        </p:txBody>
      </p:sp>
      <p:sp>
        <p:nvSpPr>
          <p:cNvPr id="4" name="Content Placeholder 3"/>
          <p:cNvSpPr>
            <a:spLocks noGrp="1"/>
          </p:cNvSpPr>
          <p:nvPr>
            <p:ph idx="1"/>
          </p:nvPr>
        </p:nvSpPr>
        <p:spPr>
          <a:xfrm>
            <a:off x="450761" y="1403797"/>
            <a:ext cx="10903039" cy="4773166"/>
          </a:xfrm>
        </p:spPr>
        <p:txBody>
          <a:bodyPr/>
          <a:lstStyle/>
          <a:p>
            <a:pPr algn="just"/>
            <a:r>
              <a:rPr lang="el-GR" dirty="0">
                <a:latin typeface="Times New Roman" panose="02020603050405020304" pitchFamily="18" charset="0"/>
                <a:cs typeface="Times New Roman" panose="02020603050405020304" pitchFamily="18" charset="0"/>
              </a:rPr>
              <a:t>Ο σχηματισμός μονοστρωμάτων με </a:t>
            </a:r>
            <a:r>
              <a:rPr lang="el-GR" dirty="0" smtClean="0">
                <a:latin typeface="Times New Roman" panose="02020603050405020304" pitchFamily="18" charset="0"/>
                <a:cs typeface="Times New Roman" panose="02020603050405020304" pitchFamily="18" charset="0"/>
              </a:rPr>
              <a:t>αυτο-οργάνωση </a:t>
            </a:r>
            <a:r>
              <a:rPr lang="el-GR" dirty="0">
                <a:latin typeface="Times New Roman" panose="02020603050405020304" pitchFamily="18" charset="0"/>
                <a:cs typeface="Times New Roman" panose="02020603050405020304" pitchFamily="18" charset="0"/>
              </a:rPr>
              <a:t>επιφανειοδραστικών μορίων πάνω σε επιφάνειες είναι ένα παράδειγμα ενός γενικού φαινομένου της </a:t>
            </a:r>
            <a:r>
              <a:rPr lang="el-GR" dirty="0" smtClean="0">
                <a:latin typeface="Times New Roman" panose="02020603050405020304" pitchFamily="18" charset="0"/>
                <a:cs typeface="Times New Roman" panose="02020603050405020304" pitchFamily="18" charset="0"/>
              </a:rPr>
              <a:t>αυτο-οργάνωσης</a:t>
            </a:r>
            <a:r>
              <a:rPr lang="el-GR" dirty="0">
                <a:latin typeface="Times New Roman" panose="02020603050405020304" pitchFamily="18" charset="0"/>
                <a:cs typeface="Times New Roman" panose="02020603050405020304" pitchFamily="18" charset="0"/>
              </a:rPr>
              <a:t>. </a:t>
            </a:r>
          </a:p>
          <a:p>
            <a:pPr algn="just"/>
            <a:r>
              <a:rPr lang="el-GR" dirty="0" smtClean="0">
                <a:latin typeface="Times New Roman" panose="02020603050405020304" pitchFamily="18" charset="0"/>
                <a:cs typeface="Times New Roman" panose="02020603050405020304" pitchFamily="18" charset="0"/>
              </a:rPr>
              <a:t>Στη </a:t>
            </a:r>
            <a:r>
              <a:rPr lang="el-GR" dirty="0">
                <a:latin typeface="Times New Roman" panose="02020603050405020304" pitchFamily="18" charset="0"/>
                <a:cs typeface="Times New Roman" panose="02020603050405020304" pitchFamily="18" charset="0"/>
              </a:rPr>
              <a:t>φύση η </a:t>
            </a:r>
            <a:r>
              <a:rPr lang="el-GR" dirty="0" smtClean="0">
                <a:latin typeface="Times New Roman" panose="02020603050405020304" pitchFamily="18" charset="0"/>
                <a:cs typeface="Times New Roman" panose="02020603050405020304" pitchFamily="18" charset="0"/>
              </a:rPr>
              <a:t>αυτο-οργάνωση </a:t>
            </a:r>
            <a:r>
              <a:rPr lang="el-GR" dirty="0">
                <a:latin typeface="Times New Roman" panose="02020603050405020304" pitchFamily="18" charset="0"/>
                <a:cs typeface="Times New Roman" panose="02020603050405020304" pitchFamily="18" charset="0"/>
              </a:rPr>
              <a:t>έχει ως αποτέλεσμα το σχηματισμό ιεραρχικών υπερμοριακών οργανισμών που αποτελούνται από αλληλοσυνδεόμενα συστατικά και δημιουργούν έτσι πολύπλοκα </a:t>
            </a:r>
            <a:r>
              <a:rPr lang="el-GR" dirty="0" smtClean="0">
                <a:latin typeface="Times New Roman" panose="02020603050405020304" pitchFamily="18" charset="0"/>
                <a:cs typeface="Times New Roman" panose="02020603050405020304" pitchFamily="18" charset="0"/>
              </a:rPr>
              <a:t>συστήματα.</a:t>
            </a:r>
          </a:p>
          <a:p>
            <a:pPr algn="just"/>
            <a:r>
              <a:rPr lang="el-GR" dirty="0">
                <a:latin typeface="Times New Roman" panose="02020603050405020304" pitchFamily="18" charset="0"/>
                <a:cs typeface="Times New Roman" panose="02020603050405020304" pitchFamily="18" charset="0"/>
              </a:rPr>
              <a:t>Τα </a:t>
            </a:r>
            <a:r>
              <a:rPr lang="en-US" dirty="0">
                <a:latin typeface="Times New Roman" panose="02020603050405020304" pitchFamily="18" charset="0"/>
                <a:cs typeface="Times New Roman" panose="02020603050405020304" pitchFamily="18" charset="0"/>
              </a:rPr>
              <a:t>SAMs</a:t>
            </a:r>
            <a:r>
              <a:rPr lang="el-GR" dirty="0">
                <a:latin typeface="Times New Roman" panose="02020603050405020304" pitchFamily="18" charset="0"/>
                <a:cs typeface="Times New Roman" panose="02020603050405020304" pitchFamily="18" charset="0"/>
              </a:rPr>
              <a:t> παρέχουν μοναδικές ευκαιρίες ως προς τη κατανόηση θεμελιωδών αρχών, όπως είναι η </a:t>
            </a:r>
            <a:r>
              <a:rPr lang="el-GR" dirty="0" smtClean="0">
                <a:latin typeface="Times New Roman" panose="02020603050405020304" pitchFamily="18" charset="0"/>
                <a:cs typeface="Times New Roman" panose="02020603050405020304" pitchFamily="18" charset="0"/>
              </a:rPr>
              <a:t>αυτο-οργάνωση</a:t>
            </a:r>
            <a:r>
              <a:rPr lang="el-GR" dirty="0">
                <a:latin typeface="Times New Roman" panose="02020603050405020304" pitchFamily="18" charset="0"/>
                <a:cs typeface="Times New Roman" panose="02020603050405020304" pitchFamily="18" charset="0"/>
              </a:rPr>
              <a:t>, η σχέση της δομής με τις ιδιότητες και τα φαινόμενα που λαμβάνουν χώρα στις μεσεπιφάνειες. </a:t>
            </a:r>
          </a:p>
        </p:txBody>
      </p:sp>
      <p:sp>
        <p:nvSpPr>
          <p:cNvPr id="2" name="TextBox 1"/>
          <p:cNvSpPr txBox="1"/>
          <p:nvPr/>
        </p:nvSpPr>
        <p:spPr>
          <a:xfrm>
            <a:off x="0" y="6150834"/>
            <a:ext cx="12371785" cy="646331"/>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Formation of monolayer films by the spontaneous assembly of organic </a:t>
            </a:r>
            <a:r>
              <a:rPr lang="en-US" dirty="0" err="1" smtClean="0">
                <a:latin typeface="Times New Roman" panose="02020603050405020304" pitchFamily="18" charset="0"/>
                <a:cs typeface="Times New Roman" panose="02020603050405020304" pitchFamily="18" charset="0"/>
              </a:rPr>
              <a:t>thiols</a:t>
            </a:r>
            <a:r>
              <a:rPr lang="en-US" dirty="0" smtClean="0">
                <a:latin typeface="Times New Roman" panose="02020603050405020304" pitchFamily="18" charset="0"/>
                <a:cs typeface="Times New Roman" panose="02020603050405020304" pitchFamily="18" charset="0"/>
              </a:rPr>
              <a:t> from solution onto gold. </a:t>
            </a:r>
            <a:r>
              <a:rPr lang="en-US" i="1" dirty="0" smtClean="0">
                <a:latin typeface="Times New Roman" panose="02020603050405020304" pitchFamily="18" charset="0"/>
                <a:cs typeface="Times New Roman" panose="02020603050405020304" pitchFamily="18" charset="0"/>
              </a:rPr>
              <a:t>JACS</a:t>
            </a: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1989</a:t>
            </a:r>
            <a:r>
              <a:rPr lang="en-US" dirty="0" smtClean="0">
                <a:latin typeface="Times New Roman" panose="02020603050405020304" pitchFamily="18" charset="0"/>
                <a:cs typeface="Times New Roman" panose="02020603050405020304" pitchFamily="18" charset="0"/>
              </a:rPr>
              <a:t>, 111, 321. (3275)</a:t>
            </a:r>
          </a:p>
          <a:p>
            <a:r>
              <a:rPr lang="en-US" dirty="0" smtClean="0">
                <a:latin typeface="Times New Roman" panose="02020603050405020304" pitchFamily="18" charset="0"/>
                <a:cs typeface="Times New Roman" panose="02020603050405020304" pitchFamily="18" charset="0"/>
              </a:rPr>
              <a:t>Self-assembled monolayers of thiolates on metals as a form of nanotechnology. </a:t>
            </a:r>
            <a:r>
              <a:rPr lang="en-US" i="1" dirty="0" smtClean="0">
                <a:latin typeface="Times New Roman" panose="02020603050405020304" pitchFamily="18" charset="0"/>
                <a:cs typeface="Times New Roman" panose="02020603050405020304" pitchFamily="18" charset="0"/>
              </a:rPr>
              <a:t>Chem. Rev.</a:t>
            </a: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2005</a:t>
            </a:r>
            <a:r>
              <a:rPr lang="en-US" dirty="0" smtClean="0">
                <a:latin typeface="Times New Roman" panose="02020603050405020304" pitchFamily="18" charset="0"/>
                <a:cs typeface="Times New Roman" panose="02020603050405020304" pitchFamily="18" charset="0"/>
              </a:rPr>
              <a:t>, 105, 1103. (4275)</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5119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275"/>
            <a:ext cx="10515600" cy="768216"/>
          </a:xfrm>
        </p:spPr>
        <p:txBody>
          <a:bodyPr>
            <a:normAutofit/>
          </a:bodyPr>
          <a:lstStyle/>
          <a:p>
            <a:pPr algn="ct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Self-Assembled Monolayers (SAMs)</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41717" y="936621"/>
            <a:ext cx="7308566" cy="3699772"/>
          </a:xfrm>
          <a:prstGeom prst="rect">
            <a:avLst/>
          </a:prstGeom>
        </p:spPr>
      </p:pic>
      <p:sp>
        <p:nvSpPr>
          <p:cNvPr id="3" name="Rectangle 2"/>
          <p:cNvSpPr/>
          <p:nvPr/>
        </p:nvSpPr>
        <p:spPr>
          <a:xfrm>
            <a:off x="553791" y="4757295"/>
            <a:ext cx="11050073" cy="1938992"/>
          </a:xfrm>
          <a:prstGeom prst="rect">
            <a:avLst/>
          </a:prstGeom>
        </p:spPr>
        <p:txBody>
          <a:bodyPr wrap="square">
            <a:spAutoFit/>
          </a:bodyPr>
          <a:lstStyle/>
          <a:p>
            <a:pPr algn="just"/>
            <a:r>
              <a:rPr lang="el-GR" sz="2400" dirty="0">
                <a:latin typeface="Times New Roman" panose="02020603050405020304" pitchFamily="18" charset="0"/>
                <a:cs typeface="Times New Roman" panose="02020603050405020304" pitchFamily="18" charset="0"/>
              </a:rPr>
              <a:t>Η ικανότητα ελέγχου των ομάδων ουράς όσο και αυτών του κεφαλιού των μορίων που παίρνουν μέρος κάνει τα SAMs τέλεια συστήματα για μια πιο λεπτομερή κατανόηση φαινομένων που σχετίζονται με διαμοριακούς ανταγωνισμούς όπως αλληλεπιδράσεις μορίων-υποστρώματος και μορίων-διαλύτη. Τέτοια φαινόμενα είναι η λίπανση, η προσκόλληση, η διάβρωση και η διαβροχή. </a:t>
            </a:r>
          </a:p>
        </p:txBody>
      </p:sp>
    </p:spTree>
    <p:extLst>
      <p:ext uri="{BB962C8B-B14F-4D97-AF65-F5344CB8AC3E}">
        <p14:creationId xmlns:p14="http://schemas.microsoft.com/office/powerpoint/2010/main" val="3708787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819"/>
            <a:ext cx="10515600" cy="845489"/>
          </a:xfrm>
        </p:spPr>
        <p:txBody>
          <a:bodyPr>
            <a:normAutofit/>
          </a:bodyPr>
          <a:lstStyle/>
          <a:p>
            <a:pPr algn="ct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Self-Assembled Monolayers (SAMs)</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179313" y="882102"/>
            <a:ext cx="7833373" cy="4514146"/>
          </a:xfrm>
          <a:prstGeom prst="rect">
            <a:avLst/>
          </a:prstGeom>
        </p:spPr>
      </p:pic>
      <p:sp>
        <p:nvSpPr>
          <p:cNvPr id="3" name="Rectangle 2"/>
          <p:cNvSpPr/>
          <p:nvPr/>
        </p:nvSpPr>
        <p:spPr>
          <a:xfrm>
            <a:off x="450761" y="5639606"/>
            <a:ext cx="11397802" cy="1015663"/>
          </a:xfrm>
          <a:prstGeom prst="rect">
            <a:avLst/>
          </a:prstGeom>
        </p:spPr>
        <p:txBody>
          <a:bodyPr wrap="square">
            <a:spAutoFit/>
          </a:bodyPr>
          <a:lstStyle/>
          <a:p>
            <a:pPr algn="just"/>
            <a:r>
              <a:rPr lang="el-GR" sz="2000" dirty="0">
                <a:latin typeface="Times New Roman" panose="02020603050405020304" pitchFamily="18" charset="0"/>
                <a:cs typeface="Times New Roman" panose="02020603050405020304" pitchFamily="18" charset="0"/>
              </a:rPr>
              <a:t>Τα </a:t>
            </a:r>
            <a:r>
              <a:rPr lang="el-GR" sz="2000" dirty="0" smtClean="0">
                <a:latin typeface="Times New Roman" panose="02020603050405020304" pitchFamily="18" charset="0"/>
                <a:cs typeface="Times New Roman" panose="02020603050405020304" pitchFamily="18" charset="0"/>
              </a:rPr>
              <a:t>αυτο-οργανωμένα </a:t>
            </a:r>
            <a:r>
              <a:rPr lang="el-GR" sz="2000" dirty="0">
                <a:latin typeface="Times New Roman" panose="02020603050405020304" pitchFamily="18" charset="0"/>
                <a:cs typeface="Times New Roman" panose="02020603050405020304" pitchFamily="18" charset="0"/>
              </a:rPr>
              <a:t>μονοστρώματα (self-assembled monolayers) είναι μοριακά συγκροτήματα που σχηματίζονται αυθόρμητα κατά την εμβάπτιση ενός κατάλληλου στερεού υποστρώματος σε διάλυμα μιας ενεργά επιφανειοδραστικής ουσίας σε οργανικό διαλύτη. </a:t>
            </a:r>
          </a:p>
        </p:txBody>
      </p:sp>
    </p:spTree>
    <p:extLst>
      <p:ext uri="{BB962C8B-B14F-4D97-AF65-F5344CB8AC3E}">
        <p14:creationId xmlns:p14="http://schemas.microsoft.com/office/powerpoint/2010/main" val="4868324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Self-Assembled Monolayers (SAMs)</a:t>
            </a:r>
            <a:endParaRPr lang="el-GR" sz="3600" dirty="0"/>
          </a:p>
        </p:txBody>
      </p:sp>
      <p:pic>
        <p:nvPicPr>
          <p:cNvPr id="4" name="Picture 3"/>
          <p:cNvPicPr>
            <a:picLocks noChangeAspect="1"/>
          </p:cNvPicPr>
          <p:nvPr/>
        </p:nvPicPr>
        <p:blipFill>
          <a:blip r:embed="rId2"/>
          <a:stretch>
            <a:fillRect/>
          </a:stretch>
        </p:blipFill>
        <p:spPr>
          <a:xfrm>
            <a:off x="1824825" y="2226886"/>
            <a:ext cx="8542350" cy="2525418"/>
          </a:xfrm>
          <a:prstGeom prst="rect">
            <a:avLst/>
          </a:prstGeom>
        </p:spPr>
      </p:pic>
    </p:spTree>
    <p:extLst>
      <p:ext uri="{BB962C8B-B14F-4D97-AF65-F5344CB8AC3E}">
        <p14:creationId xmlns:p14="http://schemas.microsoft.com/office/powerpoint/2010/main" val="162334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8216"/>
          </a:xfrm>
        </p:spPr>
        <p:txBody>
          <a:bodyPr>
            <a:normAutofit/>
          </a:bodyPr>
          <a:lstStyle/>
          <a:p>
            <a:pPr algn="ct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Self-Assembled Monolayers (SAMs)</a:t>
            </a:r>
            <a:endParaRPr lang="el-GR" sz="3600" dirty="0"/>
          </a:p>
        </p:txBody>
      </p:sp>
      <p:pic>
        <p:nvPicPr>
          <p:cNvPr id="4" name="Picture 3"/>
          <p:cNvPicPr>
            <a:picLocks noChangeAspect="1"/>
          </p:cNvPicPr>
          <p:nvPr/>
        </p:nvPicPr>
        <p:blipFill>
          <a:blip r:embed="rId2"/>
          <a:stretch>
            <a:fillRect/>
          </a:stretch>
        </p:blipFill>
        <p:spPr>
          <a:xfrm>
            <a:off x="1323901" y="2231924"/>
            <a:ext cx="3943558" cy="3858880"/>
          </a:xfrm>
          <a:prstGeom prst="rect">
            <a:avLst/>
          </a:prstGeom>
        </p:spPr>
      </p:pic>
      <p:pic>
        <p:nvPicPr>
          <p:cNvPr id="5" name="Picture 4"/>
          <p:cNvPicPr>
            <a:picLocks noChangeAspect="1"/>
          </p:cNvPicPr>
          <p:nvPr/>
        </p:nvPicPr>
        <p:blipFill>
          <a:blip r:embed="rId3"/>
          <a:stretch>
            <a:fillRect/>
          </a:stretch>
        </p:blipFill>
        <p:spPr>
          <a:xfrm>
            <a:off x="6188004" y="2500575"/>
            <a:ext cx="4857361" cy="3321578"/>
          </a:xfrm>
          <a:prstGeom prst="rect">
            <a:avLst/>
          </a:prstGeom>
        </p:spPr>
      </p:pic>
    </p:spTree>
    <p:extLst>
      <p:ext uri="{BB962C8B-B14F-4D97-AF65-F5344CB8AC3E}">
        <p14:creationId xmlns:p14="http://schemas.microsoft.com/office/powerpoint/2010/main" val="20766690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normAutofit/>
          </a:bodyPr>
          <a:lstStyle/>
          <a:p>
            <a:pPr algn="ct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Self-Assembled Monolayers (SAMs)</a:t>
            </a:r>
            <a:endParaRPr lang="el-GR" sz="3600" dirty="0"/>
          </a:p>
        </p:txBody>
      </p:sp>
      <p:pic>
        <p:nvPicPr>
          <p:cNvPr id="4" name="Picture 3"/>
          <p:cNvPicPr>
            <a:picLocks noChangeAspect="1"/>
          </p:cNvPicPr>
          <p:nvPr/>
        </p:nvPicPr>
        <p:blipFill>
          <a:blip r:embed="rId2"/>
          <a:stretch>
            <a:fillRect/>
          </a:stretch>
        </p:blipFill>
        <p:spPr>
          <a:xfrm>
            <a:off x="4519618" y="2040516"/>
            <a:ext cx="3400000" cy="1647619"/>
          </a:xfrm>
          <a:prstGeom prst="rect">
            <a:avLst/>
          </a:prstGeom>
        </p:spPr>
      </p:pic>
      <p:pic>
        <p:nvPicPr>
          <p:cNvPr id="5" name="Picture 4"/>
          <p:cNvPicPr>
            <a:picLocks noChangeAspect="1"/>
          </p:cNvPicPr>
          <p:nvPr/>
        </p:nvPicPr>
        <p:blipFill>
          <a:blip r:embed="rId3"/>
          <a:stretch>
            <a:fillRect/>
          </a:stretch>
        </p:blipFill>
        <p:spPr>
          <a:xfrm>
            <a:off x="8577350" y="2150772"/>
            <a:ext cx="3210654" cy="1154708"/>
          </a:xfrm>
          <a:prstGeom prst="rect">
            <a:avLst/>
          </a:prstGeom>
        </p:spPr>
      </p:pic>
      <p:pic>
        <p:nvPicPr>
          <p:cNvPr id="6" name="Picture 5"/>
          <p:cNvPicPr>
            <a:picLocks noChangeAspect="1"/>
          </p:cNvPicPr>
          <p:nvPr/>
        </p:nvPicPr>
        <p:blipFill>
          <a:blip r:embed="rId4"/>
          <a:stretch>
            <a:fillRect/>
          </a:stretch>
        </p:blipFill>
        <p:spPr>
          <a:xfrm>
            <a:off x="2280004" y="4219880"/>
            <a:ext cx="7214465" cy="2065010"/>
          </a:xfrm>
          <a:prstGeom prst="rect">
            <a:avLst/>
          </a:prstGeom>
        </p:spPr>
      </p:pic>
      <p:pic>
        <p:nvPicPr>
          <p:cNvPr id="7" name="Picture 6"/>
          <p:cNvPicPr>
            <a:picLocks noChangeAspect="1"/>
          </p:cNvPicPr>
          <p:nvPr/>
        </p:nvPicPr>
        <p:blipFill>
          <a:blip r:embed="rId5"/>
          <a:stretch>
            <a:fillRect/>
          </a:stretch>
        </p:blipFill>
        <p:spPr>
          <a:xfrm>
            <a:off x="352894" y="2040516"/>
            <a:ext cx="3508992" cy="1691835"/>
          </a:xfrm>
          <a:prstGeom prst="rect">
            <a:avLst/>
          </a:prstGeom>
        </p:spPr>
      </p:pic>
    </p:spTree>
    <p:extLst>
      <p:ext uri="{BB962C8B-B14F-4D97-AF65-F5344CB8AC3E}">
        <p14:creationId xmlns:p14="http://schemas.microsoft.com/office/powerpoint/2010/main" val="28677125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33304"/>
            <a:ext cx="10515600" cy="742458"/>
          </a:xfrm>
        </p:spPr>
        <p:txBody>
          <a:bodyPr>
            <a:normAutofit fontScale="90000"/>
          </a:bodyPr>
          <a:lstStyle/>
          <a:p>
            <a:pPr algn="ct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Τεχνική Απομάκρυνσης της Πολυμερικής Αλυσίδας από την Επιφάνεια</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825939" y="1030310"/>
            <a:ext cx="4540121" cy="5730973"/>
          </a:xfrm>
          <a:prstGeom prst="rect">
            <a:avLst/>
          </a:prstGeom>
        </p:spPr>
      </p:pic>
    </p:spTree>
    <p:extLst>
      <p:ext uri="{BB962C8B-B14F-4D97-AF65-F5344CB8AC3E}">
        <p14:creationId xmlns:p14="http://schemas.microsoft.com/office/powerpoint/2010/main" val="22361386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093" y="245661"/>
            <a:ext cx="10836322" cy="1146411"/>
          </a:xfrm>
        </p:spPr>
        <p:txBody>
          <a:bodyPr>
            <a:normAutofit/>
          </a:bodyPr>
          <a:lstStyle/>
          <a:p>
            <a:pPr algn="ct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Χαρακτηρισμός πολυμερών εμβολιασμένων πάνω σε επιφάνειες</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5093" y="1473960"/>
            <a:ext cx="10836322" cy="5022376"/>
          </a:xfrm>
        </p:spPr>
        <p:txBody>
          <a:bodyPr/>
          <a:lstStyle/>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Τεχνικές Μικροσκοπίας (</a:t>
            </a:r>
            <a:r>
              <a:rPr lang="en-US" dirty="0" smtClean="0">
                <a:latin typeface="Times New Roman" panose="02020603050405020304" pitchFamily="18" charset="0"/>
                <a:cs typeface="Times New Roman" panose="02020603050405020304" pitchFamily="18" charset="0"/>
              </a:rPr>
              <a:t>AFM, TEM, SEM)</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Φασματοσκοπικές Τεχνικές (</a:t>
            </a:r>
            <a:r>
              <a:rPr lang="en-US" dirty="0" smtClean="0">
                <a:latin typeface="Times New Roman" panose="02020603050405020304" pitchFamily="18" charset="0"/>
                <a:cs typeface="Times New Roman" panose="02020603050405020304" pitchFamily="18" charset="0"/>
              </a:rPr>
              <a:t>XPS, SPS, ATR-FTIR, NMR, Raman)</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Τεχνικές Θερμικής Ανάλυσης (</a:t>
            </a:r>
            <a:r>
              <a:rPr lang="en-US" dirty="0" smtClean="0">
                <a:latin typeface="Times New Roman" panose="02020603050405020304" pitchFamily="18" charset="0"/>
                <a:cs typeface="Times New Roman" panose="02020603050405020304" pitchFamily="18" charset="0"/>
              </a:rPr>
              <a:t>TGA, DSC)</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Χρωματογραφία (</a:t>
            </a:r>
            <a:r>
              <a:rPr lang="en-US" dirty="0" smtClean="0">
                <a:latin typeface="Times New Roman" panose="02020603050405020304" pitchFamily="18" charset="0"/>
                <a:cs typeface="Times New Roman" panose="02020603050405020304" pitchFamily="18" charset="0"/>
              </a:rPr>
              <a:t>GPC-SEC)</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 </a:t>
            </a:r>
            <a:r>
              <a:rPr lang="el-GR" dirty="0" smtClean="0">
                <a:latin typeface="Times New Roman" panose="02020603050405020304" pitchFamily="18" charset="0"/>
                <a:cs typeface="Times New Roman" panose="02020603050405020304" pitchFamily="18" charset="0"/>
              </a:rPr>
              <a:t>Στατική και Δυναμική Σκέδαση Φωτός (</a:t>
            </a:r>
            <a:r>
              <a:rPr lang="en-US" dirty="0" smtClean="0">
                <a:latin typeface="Times New Roman" panose="02020603050405020304" pitchFamily="18" charset="0"/>
                <a:cs typeface="Times New Roman" panose="02020603050405020304" pitchFamily="18" charset="0"/>
              </a:rPr>
              <a:t>SLS, DLS)</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965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188914"/>
            <a:ext cx="8229600" cy="655637"/>
          </a:xfrm>
        </p:spPr>
        <p:txBody>
          <a:bodyPr/>
          <a:lstStyle/>
          <a:p>
            <a:pPr algn="ctr" eaLnBrk="1" hangingPunct="1"/>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Χρησιμοποιούμενα Υποστρώματα</a:t>
            </a:r>
            <a:endParaRPr lang="en-US"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171" name="Rectangle 3"/>
          <p:cNvSpPr>
            <a:spLocks noGrp="1" noChangeArrowheads="1"/>
          </p:cNvSpPr>
          <p:nvPr>
            <p:ph type="body" idx="1"/>
          </p:nvPr>
        </p:nvSpPr>
        <p:spPr>
          <a:xfrm>
            <a:off x="1774826" y="1052513"/>
            <a:ext cx="8704263" cy="5472112"/>
          </a:xfrm>
        </p:spPr>
        <p:txBody>
          <a:bodyPr/>
          <a:lstStyle/>
          <a:p>
            <a:pPr marL="609600" indent="-609600"/>
            <a:r>
              <a:rPr lang="el-GR" altLang="el-GR" sz="2000" dirty="0">
                <a:solidFill>
                  <a:srgbClr val="FF0000"/>
                </a:solidFill>
                <a:latin typeface="Times New Roman" panose="02020603050405020304" pitchFamily="18" charset="0"/>
                <a:cs typeface="Times New Roman" panose="02020603050405020304" pitchFamily="18" charset="0"/>
              </a:rPr>
              <a:t>Στερεά υποστρώματα</a:t>
            </a:r>
          </a:p>
          <a:p>
            <a:pPr marL="609600" indent="-609600">
              <a:buFont typeface="Wingdings" panose="05000000000000000000" pitchFamily="2" charset="2"/>
              <a:buAutoNum type="arabicPeriod"/>
            </a:pPr>
            <a:r>
              <a:rPr lang="el-GR" altLang="el-GR" sz="2000" dirty="0">
                <a:latin typeface="Times New Roman" panose="02020603050405020304" pitchFamily="18" charset="0"/>
                <a:cs typeface="Times New Roman" panose="02020603050405020304" pitchFamily="18" charset="0"/>
              </a:rPr>
              <a:t>Νανοσωματίδια</a:t>
            </a:r>
            <a:r>
              <a:rPr lang="en-US" altLang="el-GR" sz="2000" dirty="0">
                <a:latin typeface="Times New Roman" panose="02020603050405020304" pitchFamily="18" charset="0"/>
                <a:cs typeface="Times New Roman" panose="02020603050405020304" pitchFamily="18" charset="0"/>
              </a:rPr>
              <a:t> </a:t>
            </a:r>
            <a:endParaRPr lang="el-GR" altLang="el-GR" sz="2000" dirty="0">
              <a:latin typeface="Times New Roman" panose="02020603050405020304" pitchFamily="18" charset="0"/>
              <a:cs typeface="Times New Roman" panose="02020603050405020304" pitchFamily="18" charset="0"/>
            </a:endParaRPr>
          </a:p>
          <a:p>
            <a:pPr marL="609600" indent="-609600">
              <a:buFont typeface="Wingdings" panose="05000000000000000000" pitchFamily="2" charset="2"/>
              <a:buChar char="n"/>
            </a:pPr>
            <a:r>
              <a:rPr lang="en-US" altLang="el-GR" sz="2000" dirty="0">
                <a:latin typeface="Times New Roman" panose="02020603050405020304" pitchFamily="18" charset="0"/>
                <a:cs typeface="Times New Roman" panose="02020603050405020304" pitchFamily="18" charset="0"/>
              </a:rPr>
              <a:t>Au</a:t>
            </a:r>
            <a:r>
              <a:rPr lang="el-GR" altLang="el-GR" sz="2000" dirty="0">
                <a:latin typeface="Times New Roman" panose="02020603050405020304" pitchFamily="18" charset="0"/>
                <a:cs typeface="Times New Roman" panose="02020603050405020304" pitchFamily="18" charset="0"/>
              </a:rPr>
              <a:t> (</a:t>
            </a:r>
            <a:r>
              <a:rPr lang="el-GR" altLang="zh-CN" sz="2000" dirty="0">
                <a:latin typeface="Times New Roman" panose="02020603050405020304" pitchFamily="18" charset="0"/>
                <a:cs typeface="Times New Roman" panose="02020603050405020304" pitchFamily="18" charset="0"/>
              </a:rPr>
              <a:t>Οπτο-ηλεκτρονικές</a:t>
            </a:r>
            <a:r>
              <a:rPr lang="el-GR" altLang="el-GR" sz="2000" dirty="0">
                <a:latin typeface="Times New Roman" panose="02020603050405020304" pitchFamily="18" charset="0"/>
                <a:cs typeface="Times New Roman" panose="02020603050405020304" pitchFamily="18" charset="0"/>
              </a:rPr>
              <a:t> εφαρμογές, βιοανιχνευτές)</a:t>
            </a:r>
          </a:p>
          <a:p>
            <a:pPr marL="609600" indent="-609600">
              <a:buFont typeface="Wingdings" panose="05000000000000000000" pitchFamily="2" charset="2"/>
              <a:buChar char="n"/>
            </a:pPr>
            <a:r>
              <a:rPr lang="el-GR" altLang="el-GR" sz="2000" dirty="0">
                <a:latin typeface="Times New Roman" panose="02020603050405020304" pitchFamily="18" charset="0"/>
                <a:cs typeface="Times New Roman" panose="02020603050405020304" pitchFamily="18" charset="0"/>
              </a:rPr>
              <a:t>Α</a:t>
            </a:r>
            <a:r>
              <a:rPr lang="en-US" altLang="el-GR" sz="2000" dirty="0">
                <a:latin typeface="Times New Roman" panose="02020603050405020304" pitchFamily="18" charset="0"/>
                <a:cs typeface="Times New Roman" panose="02020603050405020304" pitchFamily="18" charset="0"/>
              </a:rPr>
              <a:t>g</a:t>
            </a:r>
            <a:r>
              <a:rPr lang="el-GR" altLang="el-GR" sz="2000" dirty="0">
                <a:latin typeface="Times New Roman" panose="02020603050405020304" pitchFamily="18" charset="0"/>
                <a:cs typeface="Times New Roman" panose="02020603050405020304" pitchFamily="18" charset="0"/>
              </a:rPr>
              <a:t> (Κατάλυση, φωτογραφία)</a:t>
            </a:r>
          </a:p>
          <a:p>
            <a:pPr marL="609600" indent="-609600">
              <a:buFont typeface="Wingdings" panose="05000000000000000000" pitchFamily="2" charset="2"/>
              <a:buChar char="n"/>
            </a:pPr>
            <a:r>
              <a:rPr lang="en-US" altLang="el-GR" sz="2000" dirty="0" err="1">
                <a:latin typeface="Times New Roman" panose="02020603050405020304" pitchFamily="18" charset="0"/>
                <a:cs typeface="Times New Roman" panose="02020603050405020304" pitchFamily="18" charset="0"/>
              </a:rPr>
              <a:t>Pd</a:t>
            </a:r>
            <a:r>
              <a:rPr lang="en-US" altLang="el-GR" sz="2000" dirty="0">
                <a:latin typeface="Times New Roman" panose="02020603050405020304" pitchFamily="18" charset="0"/>
                <a:cs typeface="Times New Roman" panose="02020603050405020304" pitchFamily="18" charset="0"/>
              </a:rPr>
              <a:t> (</a:t>
            </a:r>
            <a:r>
              <a:rPr lang="el-GR" altLang="el-GR" sz="2000" dirty="0">
                <a:latin typeface="Times New Roman" panose="02020603050405020304" pitchFamily="18" charset="0"/>
                <a:cs typeface="Times New Roman" panose="02020603050405020304" pitchFamily="18" charset="0"/>
              </a:rPr>
              <a:t>Κατάλυση) </a:t>
            </a:r>
            <a:endParaRPr lang="en-US" altLang="el-GR" sz="2000" dirty="0">
              <a:latin typeface="Times New Roman" panose="02020603050405020304" pitchFamily="18" charset="0"/>
              <a:cs typeface="Times New Roman" panose="02020603050405020304" pitchFamily="18" charset="0"/>
            </a:endParaRPr>
          </a:p>
          <a:p>
            <a:pPr marL="609600" indent="-609600">
              <a:buFont typeface="Wingdings" panose="05000000000000000000" pitchFamily="2" charset="2"/>
              <a:buChar char="n"/>
            </a:pPr>
            <a:r>
              <a:rPr lang="en-US" altLang="el-GR" sz="2000" dirty="0">
                <a:latin typeface="Times New Roman" panose="02020603050405020304" pitchFamily="18" charset="0"/>
                <a:cs typeface="Times New Roman" panose="02020603050405020304" pitchFamily="18" charset="0"/>
              </a:rPr>
              <a:t>SiO</a:t>
            </a:r>
            <a:r>
              <a:rPr lang="en-US" altLang="el-GR" sz="2000" baseline="-25000" dirty="0">
                <a:latin typeface="Times New Roman" panose="02020603050405020304" pitchFamily="18" charset="0"/>
                <a:cs typeface="Times New Roman" panose="02020603050405020304" pitchFamily="18" charset="0"/>
              </a:rPr>
              <a:t>2</a:t>
            </a:r>
            <a:r>
              <a:rPr lang="el-GR" altLang="el-GR" sz="2000" baseline="-25000" dirty="0">
                <a:latin typeface="Times New Roman" panose="02020603050405020304" pitchFamily="18" charset="0"/>
                <a:cs typeface="Times New Roman" panose="02020603050405020304" pitchFamily="18" charset="0"/>
              </a:rPr>
              <a:t> </a:t>
            </a:r>
            <a:r>
              <a:rPr lang="el-GR" altLang="el-GR" sz="2000" dirty="0">
                <a:latin typeface="Times New Roman" panose="02020603050405020304" pitchFamily="18" charset="0"/>
                <a:cs typeface="Times New Roman" panose="02020603050405020304" pitchFamily="18" charset="0"/>
              </a:rPr>
              <a:t>(Μονωτές, μεμβράνες, πληρωτικά υλικά, μεταφορείς καταλυτών)</a:t>
            </a:r>
            <a:r>
              <a:rPr lang="en-US" altLang="el-GR" sz="2000" dirty="0">
                <a:latin typeface="Times New Roman" panose="02020603050405020304" pitchFamily="18" charset="0"/>
                <a:cs typeface="Times New Roman" panose="02020603050405020304" pitchFamily="18" charset="0"/>
              </a:rPr>
              <a:t> </a:t>
            </a:r>
          </a:p>
          <a:p>
            <a:pPr marL="609600" indent="-609600">
              <a:buFont typeface="Wingdings" panose="05000000000000000000" pitchFamily="2" charset="2"/>
              <a:buChar char="n"/>
            </a:pPr>
            <a:r>
              <a:rPr lang="el-GR" altLang="el-GR" sz="2000" dirty="0">
                <a:latin typeface="Times New Roman" panose="02020603050405020304" pitchFamily="18" charset="0"/>
                <a:cs typeface="Times New Roman" panose="02020603050405020304" pitchFamily="18" charset="0"/>
              </a:rPr>
              <a:t>Οξείδια μετάλλων </a:t>
            </a:r>
            <a:r>
              <a:rPr lang="en-US" altLang="el-GR" sz="2000" dirty="0">
                <a:latin typeface="Times New Roman" panose="02020603050405020304" pitchFamily="18" charset="0"/>
                <a:cs typeface="Times New Roman" panose="02020603050405020304" pitchFamily="18" charset="0"/>
              </a:rPr>
              <a:t>Mg, Ca, </a:t>
            </a:r>
            <a:r>
              <a:rPr lang="en-US" altLang="el-GR" sz="2000" dirty="0" err="1">
                <a:latin typeface="Times New Roman" panose="02020603050405020304" pitchFamily="18" charset="0"/>
                <a:cs typeface="Times New Roman" panose="02020603050405020304" pitchFamily="18" charset="0"/>
              </a:rPr>
              <a:t>Mn</a:t>
            </a:r>
            <a:r>
              <a:rPr lang="en-US" altLang="el-GR" sz="2000" dirty="0">
                <a:latin typeface="Times New Roman" panose="02020603050405020304" pitchFamily="18" charset="0"/>
                <a:cs typeface="Times New Roman" panose="02020603050405020304" pitchFamily="18" charset="0"/>
              </a:rPr>
              <a:t>, Fe, Co, Ni, Cu</a:t>
            </a:r>
            <a:r>
              <a:rPr lang="el-GR" altLang="el-GR" sz="2000" dirty="0">
                <a:latin typeface="Times New Roman" panose="02020603050405020304" pitchFamily="18" charset="0"/>
                <a:cs typeface="Times New Roman" panose="02020603050405020304" pitchFamily="18" charset="0"/>
              </a:rPr>
              <a:t> </a:t>
            </a:r>
            <a:r>
              <a:rPr lang="en-US" altLang="el-GR" sz="2000" dirty="0">
                <a:latin typeface="Times New Roman" panose="02020603050405020304" pitchFamily="18" charset="0"/>
                <a:cs typeface="Times New Roman" panose="02020603050405020304" pitchFamily="18" charset="0"/>
              </a:rPr>
              <a:t>(</a:t>
            </a:r>
            <a:r>
              <a:rPr lang="el-GR" altLang="el-GR" sz="2000" dirty="0">
                <a:latin typeface="Times New Roman" panose="02020603050405020304" pitchFamily="18" charset="0"/>
                <a:cs typeface="Times New Roman" panose="02020603050405020304" pitchFamily="18" charset="0"/>
              </a:rPr>
              <a:t>Μαγνητικές Ιδιότητες)</a:t>
            </a:r>
          </a:p>
          <a:p>
            <a:pPr marL="609600" indent="-609600">
              <a:buNone/>
            </a:pPr>
            <a:r>
              <a:rPr lang="el-GR" altLang="el-GR" sz="2000" dirty="0" smtClean="0">
                <a:latin typeface="Times New Roman" panose="02020603050405020304" pitchFamily="18" charset="0"/>
                <a:cs typeface="Times New Roman" panose="02020603050405020304" pitchFamily="18" charset="0"/>
              </a:rPr>
              <a:t>2</a:t>
            </a:r>
            <a:r>
              <a:rPr lang="el-GR" altLang="el-GR" sz="2000" dirty="0">
                <a:latin typeface="Times New Roman" panose="02020603050405020304" pitchFamily="18" charset="0"/>
                <a:cs typeface="Times New Roman" panose="02020603050405020304" pitchFamily="18" charset="0"/>
              </a:rPr>
              <a:t>.      Επίπεδα στερεά υποστρώματα (</a:t>
            </a:r>
            <a:r>
              <a:rPr lang="en-US" altLang="el-GR" sz="2000" dirty="0">
                <a:latin typeface="Times New Roman" panose="02020603050405020304" pitchFamily="18" charset="0"/>
                <a:cs typeface="Times New Roman" panose="02020603050405020304" pitchFamily="18" charset="0"/>
              </a:rPr>
              <a:t>Au, Si, SiO</a:t>
            </a:r>
            <a:r>
              <a:rPr lang="en-US" altLang="el-GR" sz="2000" baseline="-25000" dirty="0">
                <a:latin typeface="Times New Roman" panose="02020603050405020304" pitchFamily="18" charset="0"/>
                <a:cs typeface="Times New Roman" panose="02020603050405020304" pitchFamily="18" charset="0"/>
              </a:rPr>
              <a:t>2</a:t>
            </a:r>
            <a:r>
              <a:rPr lang="el-GR" altLang="el-GR" sz="2000" dirty="0">
                <a:latin typeface="Times New Roman" panose="02020603050405020304" pitchFamily="18" charset="0"/>
                <a:cs typeface="Times New Roman" panose="02020603050405020304" pitchFamily="18" charset="0"/>
              </a:rPr>
              <a:t>,</a:t>
            </a:r>
            <a:r>
              <a:rPr lang="en-US" altLang="el-GR" sz="2000" dirty="0">
                <a:latin typeface="Times New Roman" panose="02020603050405020304" pitchFamily="18" charset="0"/>
                <a:cs typeface="Times New Roman" panose="02020603050405020304" pitchFamily="18" charset="0"/>
              </a:rPr>
              <a:t> TiO</a:t>
            </a:r>
            <a:r>
              <a:rPr lang="en-US" altLang="el-GR" sz="2000" baseline="-25000" dirty="0">
                <a:latin typeface="Times New Roman" panose="02020603050405020304" pitchFamily="18" charset="0"/>
                <a:cs typeface="Times New Roman" panose="02020603050405020304" pitchFamily="18" charset="0"/>
              </a:rPr>
              <a:t>2</a:t>
            </a:r>
            <a:r>
              <a:rPr lang="en-US" altLang="el-GR" sz="2000" dirty="0">
                <a:latin typeface="Times New Roman" panose="02020603050405020304" pitchFamily="18" charset="0"/>
                <a:cs typeface="Times New Roman" panose="02020603050405020304" pitchFamily="18" charset="0"/>
              </a:rPr>
              <a:t>, Fe, clay, </a:t>
            </a:r>
            <a:r>
              <a:rPr lang="el-GR" altLang="el-GR" sz="2000" dirty="0">
                <a:latin typeface="Times New Roman" panose="02020603050405020304" pitchFamily="18" charset="0"/>
                <a:cs typeface="Times New Roman" panose="02020603050405020304" pitchFamily="18" charset="0"/>
              </a:rPr>
              <a:t>δραστικά</a:t>
            </a:r>
            <a:r>
              <a:rPr lang="en-US" altLang="el-GR" sz="2000" dirty="0">
                <a:latin typeface="Times New Roman" panose="02020603050405020304" pitchFamily="18" charset="0"/>
                <a:cs typeface="Times New Roman" panose="02020603050405020304" pitchFamily="18" charset="0"/>
              </a:rPr>
              <a:t> </a:t>
            </a:r>
            <a:r>
              <a:rPr lang="el-GR" altLang="el-GR" sz="2000" dirty="0">
                <a:latin typeface="Times New Roman" panose="02020603050405020304" pitchFamily="18" charset="0"/>
                <a:cs typeface="Times New Roman" panose="02020603050405020304" pitchFamily="18" charset="0"/>
              </a:rPr>
              <a:t>πολυμερή</a:t>
            </a:r>
            <a:r>
              <a:rPr lang="en-US" altLang="el-GR" sz="2000" dirty="0">
                <a:latin typeface="Times New Roman" panose="02020603050405020304" pitchFamily="18" charset="0"/>
                <a:cs typeface="Times New Roman" panose="02020603050405020304" pitchFamily="18" charset="0"/>
              </a:rPr>
              <a:t>)</a:t>
            </a:r>
            <a:endParaRPr lang="el-GR" altLang="el-GR" sz="2000" dirty="0">
              <a:latin typeface="Times New Roman" panose="02020603050405020304" pitchFamily="18" charset="0"/>
              <a:cs typeface="Times New Roman" panose="02020603050405020304" pitchFamily="18" charset="0"/>
            </a:endParaRPr>
          </a:p>
          <a:p>
            <a:pPr marL="609600" indent="-609600">
              <a:buNone/>
            </a:pPr>
            <a:r>
              <a:rPr lang="el-GR" altLang="el-GR" sz="2000" dirty="0">
                <a:latin typeface="Times New Roman" panose="02020603050405020304" pitchFamily="18" charset="0"/>
                <a:cs typeface="Times New Roman" panose="02020603050405020304" pitchFamily="18" charset="0"/>
              </a:rPr>
              <a:t>3.      </a:t>
            </a:r>
            <a:r>
              <a:rPr lang="el-GR" altLang="el-GR" sz="2000" dirty="0" smtClean="0">
                <a:latin typeface="Times New Roman" panose="02020603050405020304" pitchFamily="18" charset="0"/>
                <a:cs typeface="Times New Roman" panose="02020603050405020304" pitchFamily="18" charset="0"/>
              </a:rPr>
              <a:t>Γραφένιο, Νανοσωλήνες </a:t>
            </a:r>
            <a:r>
              <a:rPr lang="el-GR" altLang="el-GR" sz="2000" dirty="0">
                <a:latin typeface="Times New Roman" panose="02020603050405020304" pitchFamily="18" charset="0"/>
                <a:cs typeface="Times New Roman" panose="02020603050405020304" pitchFamily="18" charset="0"/>
              </a:rPr>
              <a:t>άνθρακα</a:t>
            </a:r>
            <a:r>
              <a:rPr lang="en-US" altLang="el-GR" sz="2000" dirty="0">
                <a:latin typeface="Times New Roman" panose="02020603050405020304" pitchFamily="18" charset="0"/>
                <a:cs typeface="Times New Roman" panose="02020603050405020304" pitchFamily="18" charset="0"/>
              </a:rPr>
              <a:t>, </a:t>
            </a:r>
            <a:r>
              <a:rPr lang="el-GR" altLang="el-GR" sz="2000" dirty="0">
                <a:latin typeface="Times New Roman" panose="02020603050405020304" pitchFamily="18" charset="0"/>
                <a:cs typeface="Times New Roman" panose="02020603050405020304" pitchFamily="18" charset="0"/>
              </a:rPr>
              <a:t>Φουλλερένια </a:t>
            </a:r>
            <a:r>
              <a:rPr lang="el-GR" altLang="el-GR" sz="2000" dirty="0" smtClean="0">
                <a:latin typeface="Times New Roman" panose="02020603050405020304" pitchFamily="18" charset="0"/>
                <a:cs typeface="Times New Roman" panose="02020603050405020304" pitchFamily="18" charset="0"/>
              </a:rPr>
              <a:t>(</a:t>
            </a:r>
            <a:r>
              <a:rPr lang="en-US" altLang="el-GR" sz="2000" dirty="0" smtClean="0">
                <a:latin typeface="Times New Roman" panose="02020603050405020304" pitchFamily="18" charset="0"/>
                <a:cs typeface="Times New Roman" panose="02020603050405020304" pitchFamily="18" charset="0"/>
              </a:rPr>
              <a:t>Graphene, MWCNTs</a:t>
            </a:r>
            <a:r>
              <a:rPr lang="en-US" altLang="el-GR" sz="2000" dirty="0">
                <a:latin typeface="Times New Roman" panose="02020603050405020304" pitchFamily="18" charset="0"/>
                <a:cs typeface="Times New Roman" panose="02020603050405020304" pitchFamily="18" charset="0"/>
              </a:rPr>
              <a:t>, SWCNTs, C</a:t>
            </a:r>
            <a:r>
              <a:rPr lang="en-US" altLang="el-GR" sz="2000" baseline="-25000" dirty="0">
                <a:latin typeface="Times New Roman" panose="02020603050405020304" pitchFamily="18" charset="0"/>
                <a:cs typeface="Times New Roman" panose="02020603050405020304" pitchFamily="18" charset="0"/>
              </a:rPr>
              <a:t>60</a:t>
            </a:r>
            <a:r>
              <a:rPr lang="en-US" altLang="el-GR" sz="2000" dirty="0">
                <a:latin typeface="Times New Roman" panose="02020603050405020304" pitchFamily="18" charset="0"/>
                <a:cs typeface="Times New Roman" panose="02020603050405020304" pitchFamily="18" charset="0"/>
              </a:rPr>
              <a:t>)</a:t>
            </a:r>
            <a:endParaRPr lang="el-GR" altLang="el-GR" sz="2000" baseline="-25000" dirty="0">
              <a:latin typeface="Times New Roman" panose="02020603050405020304" pitchFamily="18" charset="0"/>
              <a:cs typeface="Times New Roman" panose="02020603050405020304" pitchFamily="18" charset="0"/>
            </a:endParaRPr>
          </a:p>
          <a:p>
            <a:pPr marL="609600" indent="-609600"/>
            <a:r>
              <a:rPr lang="el-GR" altLang="el-GR" sz="2000" dirty="0">
                <a:solidFill>
                  <a:srgbClr val="FF0000"/>
                </a:solidFill>
                <a:latin typeface="Times New Roman" panose="02020603050405020304" pitchFamily="18" charset="0"/>
                <a:cs typeface="Times New Roman" panose="02020603050405020304" pitchFamily="18" charset="0"/>
              </a:rPr>
              <a:t>Μεσεπιφάνεια μεταξύ δύο διαλυτών</a:t>
            </a:r>
          </a:p>
          <a:p>
            <a:pPr marL="609600" indent="-609600"/>
            <a:r>
              <a:rPr lang="el-GR" altLang="el-GR" sz="2000" dirty="0">
                <a:solidFill>
                  <a:srgbClr val="FF0000"/>
                </a:solidFill>
                <a:latin typeface="Times New Roman" panose="02020603050405020304" pitchFamily="18" charset="0"/>
                <a:cs typeface="Times New Roman" panose="02020603050405020304" pitchFamily="18" charset="0"/>
              </a:rPr>
              <a:t>Μεσεπιφάνεια μεταξύ διαλύτη και αέρα</a:t>
            </a:r>
          </a:p>
          <a:p>
            <a:pPr marL="609600" indent="-609600"/>
            <a:r>
              <a:rPr lang="el-GR" altLang="el-GR" sz="2000" dirty="0">
                <a:solidFill>
                  <a:srgbClr val="FF0000"/>
                </a:solidFill>
                <a:latin typeface="Times New Roman" panose="02020603050405020304" pitchFamily="18" charset="0"/>
                <a:cs typeface="Times New Roman" panose="02020603050405020304" pitchFamily="18" charset="0"/>
              </a:rPr>
              <a:t>Μεσεπιφάνεια μεταξύ διαλυμάτων ή τηγμάτων ομοπολυμερών</a:t>
            </a:r>
            <a:endParaRPr lang="en-US" altLang="el-GR"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4265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Ηλεκτρονική Μικροσκοπία </a:t>
            </a: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Διέλευσης</a:t>
            </a: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TEM</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73808" y="1528329"/>
            <a:ext cx="3926164" cy="5114987"/>
          </a:xfrm>
          <a:prstGeom prst="rect">
            <a:avLst/>
          </a:prstGeom>
        </p:spPr>
      </p:pic>
      <p:pic>
        <p:nvPicPr>
          <p:cNvPr id="5" name="Picture 4"/>
          <p:cNvPicPr>
            <a:picLocks noChangeAspect="1"/>
          </p:cNvPicPr>
          <p:nvPr/>
        </p:nvPicPr>
        <p:blipFill>
          <a:blip r:embed="rId3"/>
          <a:stretch>
            <a:fillRect/>
          </a:stretch>
        </p:blipFill>
        <p:spPr>
          <a:xfrm>
            <a:off x="6297374" y="1690688"/>
            <a:ext cx="4035902" cy="4316342"/>
          </a:xfrm>
          <a:prstGeom prst="rect">
            <a:avLst/>
          </a:prstGeom>
        </p:spPr>
      </p:pic>
    </p:spTree>
    <p:extLst>
      <p:ext uri="{BB962C8B-B14F-4D97-AF65-F5344CB8AC3E}">
        <p14:creationId xmlns:p14="http://schemas.microsoft.com/office/powerpoint/2010/main" val="7118713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819"/>
            <a:ext cx="10515600" cy="871247"/>
          </a:xfrm>
        </p:spPr>
        <p:txBody>
          <a:bodyPr>
            <a:normAutofit/>
          </a:bodyPr>
          <a:lstStyle/>
          <a:p>
            <a:pPr algn="ctr"/>
            <a:r>
              <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Ηλεκτρονική Μικροσκοπία Διαπερατότητας, </a:t>
            </a:r>
            <a:r>
              <a:rPr lang="en-US"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TEM</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15073" y="1039438"/>
            <a:ext cx="3754113" cy="2849981"/>
          </a:xfrm>
          <a:prstGeom prst="rect">
            <a:avLst/>
          </a:prstGeom>
        </p:spPr>
      </p:pic>
      <p:pic>
        <p:nvPicPr>
          <p:cNvPr id="4" name="Picture 3"/>
          <p:cNvPicPr>
            <a:picLocks noChangeAspect="1"/>
          </p:cNvPicPr>
          <p:nvPr/>
        </p:nvPicPr>
        <p:blipFill>
          <a:blip r:embed="rId3"/>
          <a:stretch>
            <a:fillRect/>
          </a:stretch>
        </p:blipFill>
        <p:spPr>
          <a:xfrm>
            <a:off x="4311372" y="1054191"/>
            <a:ext cx="3549037" cy="2835227"/>
          </a:xfrm>
          <a:prstGeom prst="rect">
            <a:avLst/>
          </a:prstGeom>
        </p:spPr>
      </p:pic>
      <p:pic>
        <p:nvPicPr>
          <p:cNvPr id="5" name="Picture 4"/>
          <p:cNvPicPr>
            <a:picLocks noChangeAspect="1"/>
          </p:cNvPicPr>
          <p:nvPr/>
        </p:nvPicPr>
        <p:blipFill>
          <a:blip r:embed="rId4"/>
          <a:stretch>
            <a:fillRect/>
          </a:stretch>
        </p:blipFill>
        <p:spPr>
          <a:xfrm>
            <a:off x="7930337" y="1052316"/>
            <a:ext cx="2914102" cy="2837104"/>
          </a:xfrm>
          <a:prstGeom prst="rect">
            <a:avLst/>
          </a:prstGeom>
        </p:spPr>
      </p:pic>
      <p:pic>
        <p:nvPicPr>
          <p:cNvPr id="6" name="Picture 5"/>
          <p:cNvPicPr>
            <a:picLocks noChangeAspect="1"/>
          </p:cNvPicPr>
          <p:nvPr/>
        </p:nvPicPr>
        <p:blipFill>
          <a:blip r:embed="rId5"/>
          <a:stretch>
            <a:fillRect/>
          </a:stretch>
        </p:blipFill>
        <p:spPr>
          <a:xfrm>
            <a:off x="2343955" y="3998553"/>
            <a:ext cx="6428569" cy="2786167"/>
          </a:xfrm>
          <a:prstGeom prst="rect">
            <a:avLst/>
          </a:prstGeom>
        </p:spPr>
      </p:pic>
    </p:spTree>
    <p:extLst>
      <p:ext uri="{BB962C8B-B14F-4D97-AF65-F5344CB8AC3E}">
        <p14:creationId xmlns:p14="http://schemas.microsoft.com/office/powerpoint/2010/main" val="3096789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698"/>
            <a:ext cx="10515600" cy="987157"/>
          </a:xfrm>
        </p:spPr>
        <p:txBody>
          <a:bodyPr>
            <a:normAutofit/>
          </a:bodyPr>
          <a:lstStyle/>
          <a:p>
            <a:pPr algn="ctr"/>
            <a:r>
              <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Ηλεκτρονική Μικροσκοπία </a:t>
            </a: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Διέλευσης, </a:t>
            </a:r>
            <a:r>
              <a:rPr lang="en-US"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TEM</a:t>
            </a: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και Ηλεκτρονική Μικροσκοπία Σάρωσης,</a:t>
            </a:r>
            <a:r>
              <a:rPr lang="en-US"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SEM</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47302" y="1441965"/>
            <a:ext cx="6095032" cy="4073513"/>
          </a:xfrm>
          <a:prstGeom prst="rect">
            <a:avLst/>
          </a:prstGeom>
        </p:spPr>
      </p:pic>
      <p:pic>
        <p:nvPicPr>
          <p:cNvPr id="5" name="Picture 4"/>
          <p:cNvPicPr>
            <a:picLocks noChangeAspect="1"/>
          </p:cNvPicPr>
          <p:nvPr/>
        </p:nvPicPr>
        <p:blipFill>
          <a:blip r:embed="rId3"/>
          <a:stretch>
            <a:fillRect/>
          </a:stretch>
        </p:blipFill>
        <p:spPr>
          <a:xfrm>
            <a:off x="6542468" y="1441965"/>
            <a:ext cx="5453934" cy="4073513"/>
          </a:xfrm>
          <a:prstGeom prst="rect">
            <a:avLst/>
          </a:prstGeom>
        </p:spPr>
      </p:pic>
    </p:spTree>
    <p:extLst>
      <p:ext uri="{BB962C8B-B14F-4D97-AF65-F5344CB8AC3E}">
        <p14:creationId xmlns:p14="http://schemas.microsoft.com/office/powerpoint/2010/main" val="36314121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3974"/>
          </a:xfrm>
        </p:spPr>
        <p:txBody>
          <a:bodyPr>
            <a:normAutofit/>
          </a:bodyPr>
          <a:lstStyle/>
          <a:p>
            <a:pPr algn="ctr"/>
            <a:r>
              <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Ηλεκτρονική Μικροσκοπία Σάρωσης, </a:t>
            </a: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SEM</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85673" y="1614997"/>
            <a:ext cx="3862120" cy="2650754"/>
          </a:xfrm>
          <a:prstGeom prst="rect">
            <a:avLst/>
          </a:prstGeom>
        </p:spPr>
      </p:pic>
      <p:pic>
        <p:nvPicPr>
          <p:cNvPr id="5" name="Picture 4"/>
          <p:cNvPicPr>
            <a:picLocks noChangeAspect="1"/>
          </p:cNvPicPr>
          <p:nvPr/>
        </p:nvPicPr>
        <p:blipFill>
          <a:blip r:embed="rId3"/>
          <a:stretch>
            <a:fillRect/>
          </a:stretch>
        </p:blipFill>
        <p:spPr>
          <a:xfrm>
            <a:off x="6849588" y="1614997"/>
            <a:ext cx="3237051" cy="2757488"/>
          </a:xfrm>
          <a:prstGeom prst="rect">
            <a:avLst/>
          </a:prstGeom>
        </p:spPr>
      </p:pic>
      <p:pic>
        <p:nvPicPr>
          <p:cNvPr id="6" name="Picture 5"/>
          <p:cNvPicPr>
            <a:picLocks noChangeAspect="1"/>
          </p:cNvPicPr>
          <p:nvPr/>
        </p:nvPicPr>
        <p:blipFill>
          <a:blip r:embed="rId4"/>
          <a:stretch>
            <a:fillRect/>
          </a:stretch>
        </p:blipFill>
        <p:spPr>
          <a:xfrm>
            <a:off x="4665178" y="4372485"/>
            <a:ext cx="3332601" cy="2411086"/>
          </a:xfrm>
          <a:prstGeom prst="rect">
            <a:avLst/>
          </a:prstGeom>
        </p:spPr>
      </p:pic>
    </p:spTree>
    <p:extLst>
      <p:ext uri="{BB962C8B-B14F-4D97-AF65-F5344CB8AC3E}">
        <p14:creationId xmlns:p14="http://schemas.microsoft.com/office/powerpoint/2010/main" val="41625809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973"/>
            <a:ext cx="10515600" cy="703821"/>
          </a:xfrm>
        </p:spPr>
        <p:txBody>
          <a:bodyPr>
            <a:normAutofit/>
          </a:bodyPr>
          <a:lstStyle/>
          <a:p>
            <a:pPr algn="ct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Μικροσκοπία Ατομικών Δυνάμεων, </a:t>
            </a:r>
            <a:r>
              <a:rPr lang="en-US"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AFM</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38200" y="1194136"/>
            <a:ext cx="5081933" cy="5088439"/>
          </a:xfrm>
          <a:prstGeom prst="rect">
            <a:avLst/>
          </a:prstGeom>
        </p:spPr>
      </p:pic>
      <p:pic>
        <p:nvPicPr>
          <p:cNvPr id="5" name="Picture 4"/>
          <p:cNvPicPr>
            <a:picLocks noChangeAspect="1"/>
          </p:cNvPicPr>
          <p:nvPr/>
        </p:nvPicPr>
        <p:blipFill>
          <a:blip r:embed="rId3"/>
          <a:stretch>
            <a:fillRect/>
          </a:stretch>
        </p:blipFill>
        <p:spPr>
          <a:xfrm>
            <a:off x="6934035" y="2253850"/>
            <a:ext cx="3810330" cy="2969009"/>
          </a:xfrm>
          <a:prstGeom prst="rect">
            <a:avLst/>
          </a:prstGeom>
        </p:spPr>
      </p:pic>
    </p:spTree>
    <p:extLst>
      <p:ext uri="{BB962C8B-B14F-4D97-AF65-F5344CB8AC3E}">
        <p14:creationId xmlns:p14="http://schemas.microsoft.com/office/powerpoint/2010/main" val="1401424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3442" y="1193742"/>
            <a:ext cx="3768558" cy="5150757"/>
          </a:xfrm>
          <a:prstGeom prst="rect">
            <a:avLst/>
          </a:prstGeom>
        </p:spPr>
      </p:pic>
      <p:pic>
        <p:nvPicPr>
          <p:cNvPr id="6" name="Picture 5"/>
          <p:cNvPicPr>
            <a:picLocks noChangeAspect="1"/>
          </p:cNvPicPr>
          <p:nvPr/>
        </p:nvPicPr>
        <p:blipFill>
          <a:blip r:embed="rId3"/>
          <a:stretch>
            <a:fillRect/>
          </a:stretch>
        </p:blipFill>
        <p:spPr>
          <a:xfrm>
            <a:off x="5854282" y="1204676"/>
            <a:ext cx="5534275" cy="5139823"/>
          </a:xfrm>
          <a:prstGeom prst="rect">
            <a:avLst/>
          </a:prstGeom>
        </p:spPr>
      </p:pic>
      <p:sp>
        <p:nvSpPr>
          <p:cNvPr id="2" name="Rectangle 1"/>
          <p:cNvSpPr/>
          <p:nvPr/>
        </p:nvSpPr>
        <p:spPr>
          <a:xfrm>
            <a:off x="1519708" y="269311"/>
            <a:ext cx="9247030" cy="646331"/>
          </a:xfrm>
          <a:prstGeom prst="rect">
            <a:avLst/>
          </a:prstGeom>
        </p:spPr>
        <p:txBody>
          <a:bodyPr wrap="square">
            <a:spAutoFit/>
          </a:bodyPr>
          <a:lstStyle/>
          <a:p>
            <a:r>
              <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Μικροσκοπία Ατομικών Δυνάμεων, </a:t>
            </a: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AFM</a:t>
            </a:r>
            <a:endParaRPr lang="el-GR" sz="3600" dirty="0"/>
          </a:p>
        </p:txBody>
      </p:sp>
    </p:spTree>
    <p:extLst>
      <p:ext uri="{BB962C8B-B14F-4D97-AF65-F5344CB8AC3E}">
        <p14:creationId xmlns:p14="http://schemas.microsoft.com/office/powerpoint/2010/main" val="34244658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547"/>
            <a:ext cx="10515600" cy="780590"/>
          </a:xfrm>
        </p:spPr>
        <p:txBody>
          <a:bodyPr>
            <a:normAutofit/>
          </a:bodyPr>
          <a:lstStyle/>
          <a:p>
            <a:pPr algn="ctr"/>
            <a:r>
              <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Μικροσκοπία Ατομικών Δυνάμεων, </a:t>
            </a:r>
            <a:r>
              <a:rPr lang="en-US"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AFM</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543530" y="4368083"/>
            <a:ext cx="2867025" cy="1600200"/>
          </a:xfrm>
          <a:prstGeom prst="rect">
            <a:avLst/>
          </a:prstGeom>
        </p:spPr>
      </p:pic>
      <p:pic>
        <p:nvPicPr>
          <p:cNvPr id="5" name="Picture 4"/>
          <p:cNvPicPr>
            <a:picLocks noChangeAspect="1"/>
          </p:cNvPicPr>
          <p:nvPr/>
        </p:nvPicPr>
        <p:blipFill>
          <a:blip r:embed="rId3"/>
          <a:stretch>
            <a:fillRect/>
          </a:stretch>
        </p:blipFill>
        <p:spPr>
          <a:xfrm>
            <a:off x="4232779" y="1371034"/>
            <a:ext cx="2133600" cy="2143125"/>
          </a:xfrm>
          <a:prstGeom prst="rect">
            <a:avLst/>
          </a:prstGeom>
        </p:spPr>
      </p:pic>
      <p:pic>
        <p:nvPicPr>
          <p:cNvPr id="6" name="Picture 5"/>
          <p:cNvPicPr>
            <a:picLocks noChangeAspect="1"/>
          </p:cNvPicPr>
          <p:nvPr/>
        </p:nvPicPr>
        <p:blipFill>
          <a:blip r:embed="rId4"/>
          <a:stretch>
            <a:fillRect/>
          </a:stretch>
        </p:blipFill>
        <p:spPr>
          <a:xfrm>
            <a:off x="7328816" y="1116929"/>
            <a:ext cx="3296455" cy="3001402"/>
          </a:xfrm>
          <a:prstGeom prst="rect">
            <a:avLst/>
          </a:prstGeom>
        </p:spPr>
      </p:pic>
      <p:pic>
        <p:nvPicPr>
          <p:cNvPr id="7" name="Picture 6"/>
          <p:cNvPicPr>
            <a:picLocks noChangeAspect="1"/>
          </p:cNvPicPr>
          <p:nvPr/>
        </p:nvPicPr>
        <p:blipFill>
          <a:blip r:embed="rId5"/>
          <a:stretch>
            <a:fillRect/>
          </a:stretch>
        </p:blipFill>
        <p:spPr>
          <a:xfrm>
            <a:off x="213641" y="4117829"/>
            <a:ext cx="7115175" cy="2667000"/>
          </a:xfrm>
          <a:prstGeom prst="rect">
            <a:avLst/>
          </a:prstGeom>
        </p:spPr>
      </p:pic>
      <p:pic>
        <p:nvPicPr>
          <p:cNvPr id="3" name="Picture 2"/>
          <p:cNvPicPr>
            <a:picLocks noChangeAspect="1"/>
          </p:cNvPicPr>
          <p:nvPr/>
        </p:nvPicPr>
        <p:blipFill>
          <a:blip r:embed="rId6"/>
          <a:stretch>
            <a:fillRect/>
          </a:stretch>
        </p:blipFill>
        <p:spPr>
          <a:xfrm>
            <a:off x="412843" y="994797"/>
            <a:ext cx="2857500" cy="2895600"/>
          </a:xfrm>
          <a:prstGeom prst="rect">
            <a:avLst/>
          </a:prstGeom>
        </p:spPr>
      </p:pic>
    </p:spTree>
    <p:extLst>
      <p:ext uri="{BB962C8B-B14F-4D97-AF65-F5344CB8AC3E}">
        <p14:creationId xmlns:p14="http://schemas.microsoft.com/office/powerpoint/2010/main" val="4823903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5489"/>
          </a:xfrm>
        </p:spPr>
        <p:txBody>
          <a:bodyPr>
            <a:normAutofit/>
          </a:bodyPr>
          <a:lstStyle/>
          <a:p>
            <a:pPr algn="ctr"/>
            <a:r>
              <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Μικροσκοπία Ατομικών Δυνάμεων, </a:t>
            </a: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AFM</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48708" y="2507556"/>
            <a:ext cx="4784159" cy="3094753"/>
          </a:xfrm>
          <a:prstGeom prst="rect">
            <a:avLst/>
          </a:prstGeom>
        </p:spPr>
      </p:pic>
      <p:pic>
        <p:nvPicPr>
          <p:cNvPr id="5" name="Picture 4"/>
          <p:cNvPicPr>
            <a:picLocks noChangeAspect="1"/>
          </p:cNvPicPr>
          <p:nvPr/>
        </p:nvPicPr>
        <p:blipFill>
          <a:blip r:embed="rId3"/>
          <a:stretch>
            <a:fillRect/>
          </a:stretch>
        </p:blipFill>
        <p:spPr>
          <a:xfrm>
            <a:off x="7186410" y="1210614"/>
            <a:ext cx="4038601" cy="5414388"/>
          </a:xfrm>
          <a:prstGeom prst="rect">
            <a:avLst/>
          </a:prstGeom>
        </p:spPr>
      </p:pic>
    </p:spTree>
    <p:extLst>
      <p:ext uri="{BB962C8B-B14F-4D97-AF65-F5344CB8AC3E}">
        <p14:creationId xmlns:p14="http://schemas.microsoft.com/office/powerpoint/2010/main" val="40116256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67461"/>
          </a:xfrm>
        </p:spPr>
        <p:txBody>
          <a:bodyPr>
            <a:normAutofit/>
          </a:bodyPr>
          <a:lstStyle/>
          <a:p>
            <a:pPr algn="ctr"/>
            <a:r>
              <a:rPr lang="en-US" sz="3600" dirty="0" smtClean="0">
                <a:solidFill>
                  <a:schemeClr val="accent2"/>
                </a:solidFill>
                <a:latin typeface="Times New Roman" panose="02020603050405020304" pitchFamily="18" charset="0"/>
                <a:cs typeface="Times New Roman" panose="02020603050405020304" pitchFamily="18" charset="0"/>
              </a:rPr>
              <a:t>A </a:t>
            </a:r>
            <a:r>
              <a:rPr lang="en-US" sz="3600" dirty="0" err="1">
                <a:solidFill>
                  <a:schemeClr val="accent2"/>
                </a:solidFill>
                <a:latin typeface="Times New Roman" panose="02020603050405020304" pitchFamily="18" charset="0"/>
                <a:cs typeface="Times New Roman" panose="02020603050405020304" pitchFamily="18" charset="0"/>
              </a:rPr>
              <a:t>hexabenzocoronene</a:t>
            </a:r>
            <a:r>
              <a:rPr lang="en-US" sz="3600" dirty="0">
                <a:solidFill>
                  <a:schemeClr val="accent2"/>
                </a:solidFill>
                <a:latin typeface="Times New Roman" panose="02020603050405020304" pitchFamily="18" charset="0"/>
                <a:cs typeface="Times New Roman" panose="02020603050405020304" pitchFamily="18" charset="0"/>
              </a:rPr>
              <a:t> molecule </a:t>
            </a:r>
            <a:r>
              <a:rPr lang="en-US" sz="3600" dirty="0" smtClean="0">
                <a:solidFill>
                  <a:schemeClr val="accent2"/>
                </a:solidFill>
                <a:latin typeface="Times New Roman" panose="02020603050405020304" pitchFamily="18" charset="0"/>
                <a:cs typeface="Times New Roman" panose="02020603050405020304" pitchFamily="18" charset="0"/>
              </a:rPr>
              <a:t>(1.4 nm) </a:t>
            </a:r>
            <a:r>
              <a:rPr lang="en-US" sz="3600" dirty="0">
                <a:solidFill>
                  <a:schemeClr val="accent2"/>
                </a:solidFill>
                <a:latin typeface="Times New Roman" panose="02020603050405020304" pitchFamily="18" charset="0"/>
                <a:cs typeface="Times New Roman" panose="02020603050405020304" pitchFamily="18" charset="0"/>
              </a:rPr>
              <a:t>imaged by noncontact atomic force microscopy</a:t>
            </a:r>
            <a:endParaRPr lang="el-GR" sz="3600" dirty="0">
              <a:solidFill>
                <a:schemeClr val="accent2"/>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921397" y="1996525"/>
            <a:ext cx="4048125" cy="4295775"/>
          </a:xfrm>
          <a:prstGeom prst="rect">
            <a:avLst/>
          </a:prstGeom>
        </p:spPr>
      </p:pic>
      <p:pic>
        <p:nvPicPr>
          <p:cNvPr id="5" name="Picture 4"/>
          <p:cNvPicPr>
            <a:picLocks noChangeAspect="1"/>
          </p:cNvPicPr>
          <p:nvPr/>
        </p:nvPicPr>
        <p:blipFill>
          <a:blip r:embed="rId3"/>
          <a:stretch>
            <a:fillRect/>
          </a:stretch>
        </p:blipFill>
        <p:spPr>
          <a:xfrm>
            <a:off x="6820929" y="2048913"/>
            <a:ext cx="3295650" cy="4191000"/>
          </a:xfrm>
          <a:prstGeom prst="rect">
            <a:avLst/>
          </a:prstGeom>
        </p:spPr>
      </p:pic>
    </p:spTree>
    <p:extLst>
      <p:ext uri="{BB962C8B-B14F-4D97-AF65-F5344CB8AC3E}">
        <p14:creationId xmlns:p14="http://schemas.microsoft.com/office/powerpoint/2010/main" val="24001873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8520"/>
          </a:xfrm>
        </p:spPr>
        <p:txBody>
          <a:bodyPr>
            <a:normAutofit/>
          </a:bodyPr>
          <a:lstStyle/>
          <a:p>
            <a:pPr algn="ct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Θερμοσταθμική Ανάλυση, </a:t>
            </a:r>
            <a:r>
              <a:rPr lang="en-US"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TGA</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455313"/>
            <a:ext cx="6541394" cy="5174506"/>
          </a:xfrm>
        </p:spPr>
        <p:txBody>
          <a:bodyPr>
            <a:normAutofit/>
          </a:bodyPr>
          <a:lstStyle/>
          <a:p>
            <a:pPr algn="just"/>
            <a:r>
              <a:rPr lang="en-US" sz="2400" dirty="0" smtClean="0">
                <a:latin typeface="Times New Roman" panose="02020603050405020304" pitchFamily="18" charset="0"/>
                <a:cs typeface="Times New Roman" panose="02020603050405020304" pitchFamily="18" charset="0"/>
              </a:rPr>
              <a:t>TGA measures the amount and rate of change in the weight of a material as a function of temperature or time in a controlled atmosphere.</a:t>
            </a:r>
          </a:p>
          <a:p>
            <a:pPr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Thermal stability of materials</a:t>
            </a:r>
          </a:p>
          <a:p>
            <a:pPr algn="just">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 Composition of multi-component systems</a:t>
            </a:r>
          </a:p>
          <a:p>
            <a:pPr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Decomposition kinetics of materials</a:t>
            </a:r>
          </a:p>
          <a:p>
            <a:pPr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The effect of corrosive atmospheres on materials</a:t>
            </a:r>
          </a:p>
          <a:p>
            <a:pPr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Moisture and volatile content of materials</a:t>
            </a:r>
            <a:endParaRPr lang="el-GR"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494431" y="1455313"/>
            <a:ext cx="4156853" cy="5174506"/>
          </a:xfrm>
          <a:prstGeom prst="rect">
            <a:avLst/>
          </a:prstGeom>
        </p:spPr>
      </p:pic>
    </p:spTree>
    <p:extLst>
      <p:ext uri="{BB962C8B-B14F-4D97-AF65-F5344CB8AC3E}">
        <p14:creationId xmlns:p14="http://schemas.microsoft.com/office/powerpoint/2010/main" val="1918567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578"/>
            <a:ext cx="10515600" cy="755338"/>
          </a:xfrm>
        </p:spPr>
        <p:txBody>
          <a:bodyPr>
            <a:normAutofit/>
          </a:bodyPr>
          <a:lstStyle/>
          <a:p>
            <a:pPr algn="ctr"/>
            <a:r>
              <a:rPr lang="el-GR" sz="32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Υποστρώματα</a:t>
            </a:r>
            <a:endPar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186405" y="1208133"/>
            <a:ext cx="4167394" cy="2804309"/>
          </a:xfrm>
          <a:prstGeom prst="rect">
            <a:avLst/>
          </a:prstGeom>
        </p:spPr>
      </p:pic>
      <p:pic>
        <p:nvPicPr>
          <p:cNvPr id="5" name="Picture 4"/>
          <p:cNvPicPr>
            <a:picLocks noChangeAspect="1"/>
          </p:cNvPicPr>
          <p:nvPr/>
        </p:nvPicPr>
        <p:blipFill>
          <a:blip r:embed="rId3"/>
          <a:stretch>
            <a:fillRect/>
          </a:stretch>
        </p:blipFill>
        <p:spPr>
          <a:xfrm>
            <a:off x="838200" y="1322500"/>
            <a:ext cx="3429000" cy="1714500"/>
          </a:xfrm>
          <a:prstGeom prst="rect">
            <a:avLst/>
          </a:prstGeom>
        </p:spPr>
      </p:pic>
      <p:pic>
        <p:nvPicPr>
          <p:cNvPr id="6" name="Picture 5"/>
          <p:cNvPicPr>
            <a:picLocks noChangeAspect="1"/>
          </p:cNvPicPr>
          <p:nvPr/>
        </p:nvPicPr>
        <p:blipFill>
          <a:blip r:embed="rId4"/>
          <a:stretch>
            <a:fillRect/>
          </a:stretch>
        </p:blipFill>
        <p:spPr>
          <a:xfrm>
            <a:off x="4427557" y="1322500"/>
            <a:ext cx="2758848" cy="2198894"/>
          </a:xfrm>
          <a:prstGeom prst="rect">
            <a:avLst/>
          </a:prstGeom>
        </p:spPr>
      </p:pic>
      <p:pic>
        <p:nvPicPr>
          <p:cNvPr id="7" name="Picture 6"/>
          <p:cNvPicPr>
            <a:picLocks noChangeAspect="1"/>
          </p:cNvPicPr>
          <p:nvPr/>
        </p:nvPicPr>
        <p:blipFill>
          <a:blip r:embed="rId5"/>
          <a:stretch>
            <a:fillRect/>
          </a:stretch>
        </p:blipFill>
        <p:spPr>
          <a:xfrm>
            <a:off x="1031145" y="3877978"/>
            <a:ext cx="3659703" cy="1579728"/>
          </a:xfrm>
          <a:prstGeom prst="rect">
            <a:avLst/>
          </a:prstGeom>
        </p:spPr>
      </p:pic>
      <p:pic>
        <p:nvPicPr>
          <p:cNvPr id="8" name="Picture 7"/>
          <p:cNvPicPr>
            <a:picLocks noChangeAspect="1"/>
          </p:cNvPicPr>
          <p:nvPr/>
        </p:nvPicPr>
        <p:blipFill>
          <a:blip r:embed="rId6"/>
          <a:stretch>
            <a:fillRect/>
          </a:stretch>
        </p:blipFill>
        <p:spPr>
          <a:xfrm>
            <a:off x="7753349" y="4200340"/>
            <a:ext cx="3600450" cy="2505075"/>
          </a:xfrm>
          <a:prstGeom prst="rect">
            <a:avLst/>
          </a:prstGeom>
        </p:spPr>
      </p:pic>
      <p:pic>
        <p:nvPicPr>
          <p:cNvPr id="9" name="Picture 8"/>
          <p:cNvPicPr>
            <a:picLocks noChangeAspect="1"/>
          </p:cNvPicPr>
          <p:nvPr/>
        </p:nvPicPr>
        <p:blipFill>
          <a:blip r:embed="rId7"/>
          <a:stretch>
            <a:fillRect/>
          </a:stretch>
        </p:blipFill>
        <p:spPr>
          <a:xfrm>
            <a:off x="4832739" y="3877978"/>
            <a:ext cx="2616957" cy="2616957"/>
          </a:xfrm>
          <a:prstGeom prst="rect">
            <a:avLst/>
          </a:prstGeom>
        </p:spPr>
      </p:pic>
    </p:spTree>
    <p:extLst>
      <p:ext uri="{BB962C8B-B14F-4D97-AF65-F5344CB8AC3E}">
        <p14:creationId xmlns:p14="http://schemas.microsoft.com/office/powerpoint/2010/main" val="14871176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2610"/>
          </a:xfrm>
        </p:spPr>
        <p:txBody>
          <a:bodyPr>
            <a:normAutofit/>
          </a:bodyPr>
          <a:lstStyle/>
          <a:p>
            <a:pPr algn="ct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TGA, Q50 TA.</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15953" y="1687131"/>
            <a:ext cx="11019024" cy="4816699"/>
          </a:xfrm>
          <a:prstGeom prst="rect">
            <a:avLst/>
          </a:prstGeom>
        </p:spPr>
      </p:pic>
    </p:spTree>
    <p:extLst>
      <p:ext uri="{BB962C8B-B14F-4D97-AF65-F5344CB8AC3E}">
        <p14:creationId xmlns:p14="http://schemas.microsoft.com/office/powerpoint/2010/main" val="1658224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2586" y="633017"/>
            <a:ext cx="9371744" cy="5742025"/>
          </a:xfrm>
          <a:prstGeom prst="rect">
            <a:avLst/>
          </a:prstGeom>
        </p:spPr>
      </p:pic>
    </p:spTree>
    <p:extLst>
      <p:ext uri="{BB962C8B-B14F-4D97-AF65-F5344CB8AC3E}">
        <p14:creationId xmlns:p14="http://schemas.microsoft.com/office/powerpoint/2010/main" val="132428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591" y="437882"/>
            <a:ext cx="8757108" cy="6009943"/>
          </a:xfrm>
          <a:prstGeom prst="rect">
            <a:avLst/>
          </a:prstGeom>
        </p:spPr>
      </p:pic>
    </p:spTree>
    <p:extLst>
      <p:ext uri="{BB962C8B-B14F-4D97-AF65-F5344CB8AC3E}">
        <p14:creationId xmlns:p14="http://schemas.microsoft.com/office/powerpoint/2010/main" val="2735292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7814"/>
          </a:xfrm>
        </p:spPr>
        <p:txBody>
          <a:bodyPr>
            <a:normAutofit/>
          </a:bodyPr>
          <a:lstStyle/>
          <a:p>
            <a:pPr algn="ct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Quartz Crystal Microbalance, QCM</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stretch>
            <a:fillRect/>
          </a:stretch>
        </p:blipFill>
        <p:spPr>
          <a:xfrm>
            <a:off x="1791371" y="1537232"/>
            <a:ext cx="2762250" cy="2076450"/>
          </a:xfrm>
          <a:prstGeom prst="rect">
            <a:avLst/>
          </a:prstGeom>
        </p:spPr>
      </p:pic>
      <p:pic>
        <p:nvPicPr>
          <p:cNvPr id="5" name="Picture 4"/>
          <p:cNvPicPr>
            <a:picLocks noChangeAspect="1"/>
          </p:cNvPicPr>
          <p:nvPr/>
        </p:nvPicPr>
        <p:blipFill>
          <a:blip r:embed="rId4"/>
          <a:stretch>
            <a:fillRect/>
          </a:stretch>
        </p:blipFill>
        <p:spPr>
          <a:xfrm>
            <a:off x="5467395" y="1828800"/>
            <a:ext cx="5706101" cy="3666096"/>
          </a:xfrm>
          <a:prstGeom prst="rect">
            <a:avLst/>
          </a:prstGeom>
        </p:spPr>
      </p:pic>
      <p:sp>
        <p:nvSpPr>
          <p:cNvPr id="6" name="Rectangle 2"/>
          <p:cNvSpPr>
            <a:spLocks noChangeArrowheads="1"/>
          </p:cNvSpPr>
          <p:nvPr/>
        </p:nvSpPr>
        <p:spPr bwMode="auto">
          <a:xfrm flipV="1">
            <a:off x="-2551283" y="5383368"/>
            <a:ext cx="175895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graphicFrame>
        <p:nvGraphicFramePr>
          <p:cNvPr id="7" name="Object 6"/>
          <p:cNvGraphicFramePr>
            <a:graphicFrameLocks noChangeAspect="1"/>
          </p:cNvGraphicFramePr>
          <p:nvPr>
            <p:extLst>
              <p:ext uri="{D42A27DB-BD31-4B8C-83A1-F6EECF244321}">
                <p14:modId xmlns:p14="http://schemas.microsoft.com/office/powerpoint/2010/main" val="1476685279"/>
              </p:ext>
            </p:extLst>
          </p:nvPr>
        </p:nvGraphicFramePr>
        <p:xfrm>
          <a:off x="1791371" y="3972393"/>
          <a:ext cx="2762250" cy="1787745"/>
        </p:xfrm>
        <a:graphic>
          <a:graphicData uri="http://schemas.openxmlformats.org/presentationml/2006/ole">
            <mc:AlternateContent xmlns:mc="http://schemas.openxmlformats.org/markup-compatibility/2006">
              <mc:Choice xmlns:v="urn:schemas-microsoft-com:vml" Requires="v">
                <p:oleObj spid="_x0000_s2129" name="Equation" r:id="rId5" imgW="1180800" imgH="761760" progId="Equation.3">
                  <p:embed/>
                </p:oleObj>
              </mc:Choice>
              <mc:Fallback>
                <p:oleObj name="Equation" r:id="rId5" imgW="1180800" imgH="761760" progId="Equation.3">
                  <p:embed/>
                  <p:pic>
                    <p:nvPicPr>
                      <p:cNvPr id="0" name="Object 1"/>
                      <p:cNvPicPr>
                        <a:picLocks noChangeAspect="1" noChangeArrowheads="1"/>
                      </p:cNvPicPr>
                      <p:nvPr/>
                    </p:nvPicPr>
                    <p:blipFill>
                      <a:blip r:embed="rId6"/>
                      <a:srcRect/>
                      <a:stretch>
                        <a:fillRect/>
                      </a:stretch>
                    </p:blipFill>
                    <p:spPr bwMode="auto">
                      <a:xfrm>
                        <a:off x="1791371" y="3972393"/>
                        <a:ext cx="2762250" cy="1787745"/>
                      </a:xfrm>
                      <a:prstGeom prst="rect">
                        <a:avLst/>
                      </a:prstGeom>
                      <a:noFill/>
                    </p:spPr>
                  </p:pic>
                </p:oleObj>
              </mc:Fallback>
            </mc:AlternateContent>
          </a:graphicData>
        </a:graphic>
      </p:graphicFrame>
      <p:sp>
        <p:nvSpPr>
          <p:cNvPr id="3" name="Rectangle 2"/>
          <p:cNvSpPr/>
          <p:nvPr/>
        </p:nvSpPr>
        <p:spPr>
          <a:xfrm>
            <a:off x="649357" y="6004640"/>
            <a:ext cx="10880034" cy="646331"/>
          </a:xfrm>
          <a:prstGeom prst="rect">
            <a:avLst/>
          </a:prstGeom>
        </p:spPr>
        <p:txBody>
          <a:bodyPr wrap="square">
            <a:spAutoFit/>
          </a:bodyPr>
          <a:lstStyle/>
          <a:p>
            <a:pPr algn="just"/>
            <a:r>
              <a:rPr lang="el-GR" dirty="0">
                <a:latin typeface="Times New Roman" panose="02020603050405020304" pitchFamily="18" charset="0"/>
                <a:ea typeface="Times New Roman" panose="02020603050405020304" pitchFamily="18" charset="0"/>
              </a:rPr>
              <a:t>όπου </a:t>
            </a:r>
            <a:r>
              <a:rPr lang="en-US" dirty="0" err="1">
                <a:latin typeface="Times New Roman" panose="02020603050405020304" pitchFamily="18" charset="0"/>
                <a:ea typeface="Times New Roman" panose="02020603050405020304" pitchFamily="18" charset="0"/>
              </a:rPr>
              <a:t>F</a:t>
            </a:r>
            <a:r>
              <a:rPr lang="en-US" baseline="-25000" dirty="0" err="1">
                <a:latin typeface="Times New Roman" panose="02020603050405020304" pitchFamily="18" charset="0"/>
                <a:ea typeface="Times New Roman" panose="02020603050405020304" pitchFamily="18" charset="0"/>
              </a:rPr>
              <a:t>q</a:t>
            </a:r>
            <a:r>
              <a:rPr lang="el-GR" dirty="0">
                <a:latin typeface="Times New Roman" panose="02020603050405020304" pitchFamily="18" charset="0"/>
                <a:ea typeface="Times New Roman" panose="02020603050405020304" pitchFamily="18" charset="0"/>
              </a:rPr>
              <a:t> είναι η θεμελιώδης συχνότητα συντονισμού του </a:t>
            </a:r>
            <a:r>
              <a:rPr lang="en-US" dirty="0">
                <a:latin typeface="Times New Roman" panose="02020603050405020304" pitchFamily="18" charset="0"/>
                <a:ea typeface="Times New Roman" panose="02020603050405020304" pitchFamily="18" charset="0"/>
              </a:rPr>
              <a:t>QCM</a:t>
            </a:r>
            <a:r>
              <a:rPr lang="el-GR" dirty="0">
                <a:latin typeface="Times New Roman" panose="02020603050405020304" pitchFamily="18" charset="0"/>
                <a:ea typeface="Times New Roman" panose="02020603050405020304" pitchFamily="18" charset="0"/>
              </a:rPr>
              <a:t> (5</a:t>
            </a:r>
            <a:r>
              <a:rPr lang="en-US" dirty="0">
                <a:latin typeface="Times New Roman" panose="02020603050405020304" pitchFamily="18" charset="0"/>
                <a:ea typeface="Times New Roman" panose="02020603050405020304" pitchFamily="18" charset="0"/>
              </a:rPr>
              <a:t>MHz</a:t>
            </a:r>
            <a:r>
              <a:rPr lang="el-GR" dirty="0">
                <a:latin typeface="Times New Roman" panose="02020603050405020304" pitchFamily="18" charset="0"/>
                <a:ea typeface="Times New Roman" panose="02020603050405020304" pitchFamily="18" charset="0"/>
              </a:rPr>
              <a:t>), Α είναι η επιφάνεια του ηλεκτροδίου (0.3165 Χ 2</a:t>
            </a:r>
            <a:r>
              <a:rPr lang="en-US" dirty="0">
                <a:latin typeface="Times New Roman" panose="02020603050405020304" pitchFamily="18" charset="0"/>
                <a:ea typeface="Times New Roman" panose="02020603050405020304" pitchFamily="18" charset="0"/>
              </a:rPr>
              <a:t>cm</a:t>
            </a:r>
            <a:r>
              <a:rPr lang="el-GR" baseline="30000" dirty="0">
                <a:latin typeface="Times New Roman" panose="02020603050405020304" pitchFamily="18" charset="0"/>
                <a:ea typeface="Times New Roman" panose="02020603050405020304" pitchFamily="18" charset="0"/>
              </a:rPr>
              <a:t>2</a:t>
            </a:r>
            <a:r>
              <a:rPr lang="el-GR"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a:t>
            </a:r>
            <a:r>
              <a:rPr lang="en-US" baseline="-25000" dirty="0" err="1">
                <a:latin typeface="Times New Roman" panose="02020603050405020304" pitchFamily="18" charset="0"/>
                <a:ea typeface="Times New Roman" panose="02020603050405020304" pitchFamily="18" charset="0"/>
              </a:rPr>
              <a:t>q</a:t>
            </a:r>
            <a:r>
              <a:rPr lang="el-GR" dirty="0">
                <a:latin typeface="Times New Roman" panose="02020603050405020304" pitchFamily="18" charset="0"/>
                <a:ea typeface="Times New Roman" panose="02020603050405020304" pitchFamily="18" charset="0"/>
              </a:rPr>
              <a:t> είναι η πυκνότητα του χαλαζία κρυστάλλου (2.65 </a:t>
            </a:r>
            <a:r>
              <a:rPr lang="en-US" dirty="0">
                <a:latin typeface="Times New Roman" panose="02020603050405020304" pitchFamily="18" charset="0"/>
                <a:ea typeface="Times New Roman" panose="02020603050405020304" pitchFamily="18" charset="0"/>
              </a:rPr>
              <a:t>g</a:t>
            </a:r>
            <a:r>
              <a:rPr lang="el-GR" dirty="0">
                <a:latin typeface="Times New Roman" panose="02020603050405020304" pitchFamily="18" charset="0"/>
                <a:ea typeface="Times New Roman" panose="02020603050405020304" pitchFamily="18" charset="0"/>
              </a:rPr>
              <a:t>/</a:t>
            </a:r>
            <a:r>
              <a:rPr lang="en-US" dirty="0">
                <a:latin typeface="Times New Roman" panose="02020603050405020304" pitchFamily="18" charset="0"/>
                <a:ea typeface="Times New Roman" panose="02020603050405020304" pitchFamily="18" charset="0"/>
              </a:rPr>
              <a:t>ml</a:t>
            </a:r>
            <a:r>
              <a:rPr lang="el-GR" dirty="0">
                <a:latin typeface="Times New Roman" panose="02020603050405020304" pitchFamily="18" charset="0"/>
                <a:ea typeface="Times New Roman" panose="02020603050405020304" pitchFamily="18" charset="0"/>
              </a:rPr>
              <a:t>) και μ</a:t>
            </a:r>
            <a:r>
              <a:rPr lang="en-US" baseline="-25000" dirty="0">
                <a:latin typeface="Times New Roman" panose="02020603050405020304" pitchFamily="18" charset="0"/>
                <a:ea typeface="Times New Roman" panose="02020603050405020304" pitchFamily="18" charset="0"/>
              </a:rPr>
              <a:t>q</a:t>
            </a:r>
            <a:r>
              <a:rPr lang="el-GR" dirty="0">
                <a:latin typeface="Times New Roman" panose="02020603050405020304" pitchFamily="18" charset="0"/>
                <a:ea typeface="Times New Roman" panose="02020603050405020304" pitchFamily="18" charset="0"/>
              </a:rPr>
              <a:t>  το μέτρο διάτμησης του χαλαζία </a:t>
            </a:r>
            <a:endParaRPr lang="el-GR" dirty="0"/>
          </a:p>
        </p:txBody>
      </p:sp>
    </p:spTree>
    <p:extLst>
      <p:ext uri="{BB962C8B-B14F-4D97-AF65-F5344CB8AC3E}">
        <p14:creationId xmlns:p14="http://schemas.microsoft.com/office/powerpoint/2010/main" val="2069515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095"/>
          </a:xfrm>
        </p:spPr>
        <p:txBody>
          <a:bodyPr>
            <a:normAutofit/>
          </a:bodyPr>
          <a:lstStyle/>
          <a:p>
            <a:pPr algn="ctr"/>
            <a:r>
              <a:rPr lang="en-US"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Quartz Crystal Microbalance, QCM</a:t>
            </a:r>
            <a:endParaRPr lang="el-GR" sz="3600" dirty="0"/>
          </a:p>
        </p:txBody>
      </p:sp>
      <p:pic>
        <p:nvPicPr>
          <p:cNvPr id="4" name="Picture 3"/>
          <p:cNvPicPr>
            <a:picLocks noChangeAspect="1"/>
          </p:cNvPicPr>
          <p:nvPr/>
        </p:nvPicPr>
        <p:blipFill>
          <a:blip r:embed="rId2"/>
          <a:stretch>
            <a:fillRect/>
          </a:stretch>
        </p:blipFill>
        <p:spPr>
          <a:xfrm>
            <a:off x="2374005" y="1540307"/>
            <a:ext cx="7443989" cy="5103204"/>
          </a:xfrm>
          <a:prstGeom prst="rect">
            <a:avLst/>
          </a:prstGeom>
        </p:spPr>
      </p:pic>
    </p:spTree>
    <p:extLst>
      <p:ext uri="{BB962C8B-B14F-4D97-AF65-F5344CB8AC3E}">
        <p14:creationId xmlns:p14="http://schemas.microsoft.com/office/powerpoint/2010/main" val="609025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8368"/>
          </a:xfrm>
        </p:spPr>
        <p:txBody>
          <a:bodyPr>
            <a:normAutofit/>
          </a:bodyPr>
          <a:lstStyle/>
          <a:p>
            <a:pPr algn="ctr"/>
            <a:r>
              <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Φασματοσκοπία επιφανειακών </a:t>
            </a: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πλασμονίων</a:t>
            </a: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SPS</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014553" y="1223494"/>
            <a:ext cx="6433805" cy="5530917"/>
          </a:xfrm>
          <a:prstGeom prst="rect">
            <a:avLst/>
          </a:prstGeom>
        </p:spPr>
      </p:pic>
    </p:spTree>
    <p:extLst>
      <p:ext uri="{BB962C8B-B14F-4D97-AF65-F5344CB8AC3E}">
        <p14:creationId xmlns:p14="http://schemas.microsoft.com/office/powerpoint/2010/main" val="6346212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71" y="223459"/>
            <a:ext cx="10515600" cy="922762"/>
          </a:xfrm>
        </p:spPr>
        <p:txBody>
          <a:bodyPr>
            <a:normAutofit/>
          </a:bodyPr>
          <a:lstStyle/>
          <a:p>
            <a:pPr algn="ctr"/>
            <a:r>
              <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Φωτοηλεκτρονική Φασματοσκοπία ακτίνων </a:t>
            </a: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Χ</a:t>
            </a: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l-GR"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XPS</a:t>
            </a:r>
            <a:endParaRPr lang="el-GR" sz="36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67719" y="1828800"/>
            <a:ext cx="5280552" cy="3863662"/>
          </a:xfrm>
          <a:prstGeom prst="rect">
            <a:avLst/>
          </a:prstGeom>
        </p:spPr>
      </p:pic>
      <p:pic>
        <p:nvPicPr>
          <p:cNvPr id="3" name="Picture 2"/>
          <p:cNvPicPr>
            <a:picLocks noChangeAspect="1"/>
          </p:cNvPicPr>
          <p:nvPr/>
        </p:nvPicPr>
        <p:blipFill>
          <a:blip r:embed="rId3"/>
          <a:stretch>
            <a:fillRect/>
          </a:stretch>
        </p:blipFill>
        <p:spPr>
          <a:xfrm>
            <a:off x="6323526" y="1464706"/>
            <a:ext cx="5708896" cy="4317908"/>
          </a:xfrm>
          <a:prstGeom prst="rect">
            <a:avLst/>
          </a:prstGeom>
        </p:spPr>
      </p:pic>
    </p:spTree>
    <p:extLst>
      <p:ext uri="{BB962C8B-B14F-4D97-AF65-F5344CB8AC3E}">
        <p14:creationId xmlns:p14="http://schemas.microsoft.com/office/powerpoint/2010/main" val="741357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30" y="365126"/>
            <a:ext cx="11397802" cy="948520"/>
          </a:xfrm>
        </p:spPr>
        <p:txBody>
          <a:bodyPr>
            <a:normAutofit/>
          </a:bodyPr>
          <a:lstStyle/>
          <a:p>
            <a:pPr algn="ctr"/>
            <a:r>
              <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Μετρήσεις γωνιών επαφής-Επιφανειακή τάση (</a:t>
            </a:r>
            <a:r>
              <a:rPr lang="en-US"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Contact Angles</a:t>
            </a:r>
            <a:r>
              <a:rPr 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l-GR" sz="3200"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501891" y="1790163"/>
            <a:ext cx="5089480" cy="4005329"/>
          </a:xfrm>
          <a:prstGeom prst="rect">
            <a:avLst/>
          </a:prstGeom>
        </p:spPr>
      </p:pic>
    </p:spTree>
    <p:extLst>
      <p:ext uri="{BB962C8B-B14F-4D97-AF65-F5344CB8AC3E}">
        <p14:creationId xmlns:p14="http://schemas.microsoft.com/office/powerpoint/2010/main" val="29370214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835240" y="157332"/>
            <a:ext cx="8229600" cy="6334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l-GR" sz="3600" b="1" dirty="0" smtClean="0">
                <a:solidFill>
                  <a:schemeClr val="accent2"/>
                </a:solidFill>
                <a:latin typeface="Times New Roman" panose="02020603050405020304" pitchFamily="18" charset="0"/>
              </a:rPr>
              <a:t>Στατική σκέδαση φωτός</a:t>
            </a:r>
            <a:br>
              <a:rPr lang="el-GR" sz="3600" b="1" dirty="0" smtClean="0">
                <a:solidFill>
                  <a:schemeClr val="accent2"/>
                </a:solidFill>
                <a:latin typeface="Times New Roman" panose="02020603050405020304" pitchFamily="18" charset="0"/>
              </a:rPr>
            </a:br>
            <a:endParaRPr lang="el-GR" sz="3600" b="1" dirty="0" smtClean="0">
              <a:solidFill>
                <a:schemeClr val="accent2"/>
              </a:solidFill>
              <a:latin typeface="Times New Roman" panose="02020603050405020304" pitchFamily="18" charset="0"/>
            </a:endParaRPr>
          </a:p>
        </p:txBody>
      </p:sp>
      <p:sp>
        <p:nvSpPr>
          <p:cNvPr id="6" name="Rectangle 4"/>
          <p:cNvSpPr>
            <a:spLocks noChangeArrowheads="1"/>
          </p:cNvSpPr>
          <p:nvPr/>
        </p:nvSpPr>
        <p:spPr bwMode="auto">
          <a:xfrm>
            <a:off x="323850" y="928856"/>
            <a:ext cx="37371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227013" algn="l"/>
              </a:tabLst>
              <a:defRPr sz="3200">
                <a:solidFill>
                  <a:schemeClr val="tx1"/>
                </a:solidFill>
                <a:latin typeface="Arial" panose="020B0604020202020204" pitchFamily="34" charset="0"/>
              </a:defRPr>
            </a:lvl1pPr>
            <a:lvl2pPr marL="742950" indent="-285750">
              <a:spcBef>
                <a:spcPct val="20000"/>
              </a:spcBef>
              <a:buChar char="–"/>
              <a:tabLst>
                <a:tab pos="227013" algn="l"/>
              </a:tabLst>
              <a:defRPr sz="2800">
                <a:solidFill>
                  <a:schemeClr val="tx1"/>
                </a:solidFill>
                <a:latin typeface="Arial" panose="020B0604020202020204" pitchFamily="34" charset="0"/>
              </a:defRPr>
            </a:lvl2pPr>
            <a:lvl3pPr marL="1143000" indent="-228600">
              <a:spcBef>
                <a:spcPct val="20000"/>
              </a:spcBef>
              <a:buChar char="•"/>
              <a:tabLst>
                <a:tab pos="227013" algn="l"/>
              </a:tabLst>
              <a:defRPr sz="2400">
                <a:solidFill>
                  <a:schemeClr val="tx1"/>
                </a:solidFill>
                <a:latin typeface="Arial" panose="020B0604020202020204" pitchFamily="34" charset="0"/>
              </a:defRPr>
            </a:lvl3pPr>
            <a:lvl4pPr marL="1600200" indent="-228600">
              <a:spcBef>
                <a:spcPct val="20000"/>
              </a:spcBef>
              <a:buChar char="–"/>
              <a:tabLst>
                <a:tab pos="227013" algn="l"/>
              </a:tabLst>
              <a:defRPr sz="2000">
                <a:solidFill>
                  <a:schemeClr val="tx1"/>
                </a:solidFill>
                <a:latin typeface="Arial" panose="020B0604020202020204" pitchFamily="34" charset="0"/>
              </a:defRPr>
            </a:lvl4pPr>
            <a:lvl5pPr marL="2057400" indent="-228600">
              <a:spcBef>
                <a:spcPct val="20000"/>
              </a:spcBef>
              <a:buChar char="»"/>
              <a:tabLst>
                <a:tab pos="2270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70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70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70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7013" algn="l"/>
              </a:tabLst>
              <a:defRPr sz="2000">
                <a:solidFill>
                  <a:schemeClr val="tx1"/>
                </a:solidFill>
                <a:latin typeface="Arial" panose="020B0604020202020204" pitchFamily="34" charset="0"/>
              </a:defRPr>
            </a:lvl9pPr>
          </a:lstStyle>
          <a:p>
            <a:pPr eaLnBrk="1" hangingPunct="1">
              <a:spcBef>
                <a:spcPct val="0"/>
              </a:spcBef>
            </a:pPr>
            <a:r>
              <a:rPr lang="el-GR" altLang="el-GR" sz="2000" b="1" dirty="0">
                <a:solidFill>
                  <a:srgbClr val="0000FF"/>
                </a:solidFill>
                <a:latin typeface="Times New Roman" panose="02020603050405020304" pitchFamily="18" charset="0"/>
              </a:rPr>
              <a:t>Μοριακό βάρος </a:t>
            </a:r>
            <a:r>
              <a:rPr lang="en-US" altLang="el-GR" sz="2000" b="1" dirty="0">
                <a:solidFill>
                  <a:srgbClr val="0000FF"/>
                </a:solidFill>
                <a:latin typeface="Times New Roman" panose="02020603050405020304" pitchFamily="18" charset="0"/>
              </a:rPr>
              <a:t>M</a:t>
            </a:r>
            <a:r>
              <a:rPr lang="en-US" altLang="el-GR" sz="2000" b="1" baseline="-25000" dirty="0">
                <a:solidFill>
                  <a:srgbClr val="0000FF"/>
                </a:solidFill>
                <a:latin typeface="Times New Roman" panose="02020603050405020304" pitchFamily="18" charset="0"/>
              </a:rPr>
              <a:t>w</a:t>
            </a:r>
            <a:endParaRPr lang="el-GR" altLang="el-GR" sz="2000" b="1" baseline="-25000" dirty="0">
              <a:solidFill>
                <a:srgbClr val="0000FF"/>
              </a:solidFill>
              <a:latin typeface="Times New Roman" panose="02020603050405020304" pitchFamily="18" charset="0"/>
            </a:endParaRPr>
          </a:p>
          <a:p>
            <a:pPr eaLnBrk="1" hangingPunct="1">
              <a:spcBef>
                <a:spcPct val="0"/>
              </a:spcBef>
            </a:pPr>
            <a:r>
              <a:rPr lang="el-GR" altLang="el-GR" sz="2000" b="1" dirty="0">
                <a:solidFill>
                  <a:srgbClr val="0000FF"/>
                </a:solidFill>
                <a:latin typeface="Times New Roman" panose="02020603050405020304" pitchFamily="18" charset="0"/>
              </a:rPr>
              <a:t>Δεύτερος συντελεστής </a:t>
            </a:r>
            <a:r>
              <a:rPr lang="en-US" altLang="el-GR" sz="2000" b="1" dirty="0" err="1">
                <a:solidFill>
                  <a:srgbClr val="0000FF"/>
                </a:solidFill>
                <a:latin typeface="Times New Roman" panose="02020603050405020304" pitchFamily="18" charset="0"/>
              </a:rPr>
              <a:t>virial</a:t>
            </a:r>
            <a:r>
              <a:rPr lang="en-US" altLang="el-GR" sz="2000" b="1" dirty="0">
                <a:solidFill>
                  <a:srgbClr val="0000FF"/>
                </a:solidFill>
                <a:latin typeface="Times New Roman" panose="02020603050405020304" pitchFamily="18" charset="0"/>
              </a:rPr>
              <a:t>, A</a:t>
            </a:r>
            <a:r>
              <a:rPr lang="en-US" altLang="el-GR" sz="2000" b="1" baseline="-25000" dirty="0">
                <a:solidFill>
                  <a:srgbClr val="0000FF"/>
                </a:solidFill>
                <a:latin typeface="Times New Roman" panose="02020603050405020304" pitchFamily="18" charset="0"/>
              </a:rPr>
              <a:t>2</a:t>
            </a:r>
            <a:endParaRPr lang="el-GR" altLang="el-GR" sz="2000" b="1" baseline="-25000" dirty="0">
              <a:solidFill>
                <a:srgbClr val="0000FF"/>
              </a:solidFill>
              <a:latin typeface="Times New Roman" panose="02020603050405020304" pitchFamily="18" charset="0"/>
            </a:endParaRPr>
          </a:p>
          <a:p>
            <a:pPr eaLnBrk="1" hangingPunct="1">
              <a:spcBef>
                <a:spcPct val="0"/>
              </a:spcBef>
            </a:pPr>
            <a:r>
              <a:rPr lang="el-GR" altLang="el-GR" sz="2000" b="1" dirty="0">
                <a:solidFill>
                  <a:srgbClr val="0000FF"/>
                </a:solidFill>
                <a:latin typeface="Times New Roman" panose="02020603050405020304" pitchFamily="18" charset="0"/>
              </a:rPr>
              <a:t>Γυροσκοπική ακτίνα </a:t>
            </a:r>
            <a:r>
              <a:rPr lang="en-US" altLang="el-GR" sz="2000" b="1" dirty="0" err="1" smtClean="0">
                <a:solidFill>
                  <a:srgbClr val="0000FF"/>
                </a:solidFill>
                <a:latin typeface="Times New Roman" panose="02020603050405020304" pitchFamily="18" charset="0"/>
              </a:rPr>
              <a:t>R</a:t>
            </a:r>
            <a:r>
              <a:rPr lang="en-US" altLang="el-GR" sz="2000" b="1" baseline="-25000" dirty="0" err="1" smtClean="0">
                <a:solidFill>
                  <a:srgbClr val="0000FF"/>
                </a:solidFill>
                <a:latin typeface="Times New Roman" panose="02020603050405020304" pitchFamily="18" charset="0"/>
              </a:rPr>
              <a:t>g</a:t>
            </a:r>
            <a:r>
              <a:rPr lang="el-GR" altLang="el-GR" sz="1800" dirty="0" smtClean="0"/>
              <a:t> </a:t>
            </a:r>
            <a:endParaRPr lang="el-GR" altLang="el-GR" sz="1800" dirty="0"/>
          </a:p>
        </p:txBody>
      </p:sp>
      <p:graphicFrame>
        <p:nvGraphicFramePr>
          <p:cNvPr id="7" name="Object 5"/>
          <p:cNvGraphicFramePr>
            <a:graphicFrameLocks noChangeAspect="1"/>
          </p:cNvGraphicFramePr>
          <p:nvPr>
            <p:extLst>
              <p:ext uri="{D42A27DB-BD31-4B8C-83A1-F6EECF244321}">
                <p14:modId xmlns:p14="http://schemas.microsoft.com/office/powerpoint/2010/main" val="411474480"/>
              </p:ext>
            </p:extLst>
          </p:nvPr>
        </p:nvGraphicFramePr>
        <p:xfrm>
          <a:off x="539750" y="2046288"/>
          <a:ext cx="6251575" cy="950912"/>
        </p:xfrm>
        <a:graphic>
          <a:graphicData uri="http://schemas.openxmlformats.org/presentationml/2006/ole">
            <mc:AlternateContent xmlns:mc="http://schemas.openxmlformats.org/markup-compatibility/2006">
              <mc:Choice xmlns:v="urn:schemas-microsoft-com:vml" Requires="v">
                <p:oleObj spid="_x0000_s3414" name="Equation" r:id="rId3" imgW="3695700" imgH="558800" progId="Equation.3">
                  <p:embed/>
                </p:oleObj>
              </mc:Choice>
              <mc:Fallback>
                <p:oleObj name="Equation" r:id="rId3" imgW="36957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046288"/>
                        <a:ext cx="62515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4331245"/>
              </p:ext>
            </p:extLst>
          </p:nvPr>
        </p:nvGraphicFramePr>
        <p:xfrm>
          <a:off x="539750" y="3005138"/>
          <a:ext cx="2058988" cy="928687"/>
        </p:xfrm>
        <a:graphic>
          <a:graphicData uri="http://schemas.openxmlformats.org/presentationml/2006/ole">
            <mc:AlternateContent xmlns:mc="http://schemas.openxmlformats.org/markup-compatibility/2006">
              <mc:Choice xmlns:v="urn:schemas-microsoft-com:vml" Requires="v">
                <p:oleObj spid="_x0000_s3415" name="Equation" r:id="rId5" imgW="1269449" imgH="571252" progId="Equation.3">
                  <p:embed/>
                </p:oleObj>
              </mc:Choice>
              <mc:Fallback>
                <p:oleObj name="Equation" r:id="rId5" imgW="1269449" imgH="57125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005138"/>
                        <a:ext cx="20589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9"/>
          <p:cNvSpPr txBox="1">
            <a:spLocks noChangeArrowheads="1"/>
          </p:cNvSpPr>
          <p:nvPr/>
        </p:nvSpPr>
        <p:spPr bwMode="auto">
          <a:xfrm>
            <a:off x="3132138" y="2997200"/>
            <a:ext cx="51800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1800" dirty="0">
                <a:solidFill>
                  <a:srgbClr val="0000FF"/>
                </a:solidFill>
                <a:latin typeface="Times New Roman" panose="02020603050405020304" pitchFamily="18" charset="0"/>
              </a:rPr>
              <a:t>λ</a:t>
            </a:r>
            <a:r>
              <a:rPr lang="el-GR" altLang="el-GR" sz="1800" baseline="-25000" dirty="0">
                <a:solidFill>
                  <a:srgbClr val="0000FF"/>
                </a:solidFill>
                <a:latin typeface="Times New Roman" panose="02020603050405020304" pitchFamily="18" charset="0"/>
              </a:rPr>
              <a:t>ο</a:t>
            </a:r>
            <a:r>
              <a:rPr lang="el-GR" altLang="el-GR" sz="1800" dirty="0">
                <a:solidFill>
                  <a:srgbClr val="0000FF"/>
                </a:solidFill>
                <a:latin typeface="Times New Roman" panose="02020603050405020304" pitchFamily="18" charset="0"/>
              </a:rPr>
              <a:t>=μήκος κύματος προσπίπτουσας ακτινοβολίας</a:t>
            </a:r>
          </a:p>
          <a:p>
            <a:pPr eaLnBrk="1" hangingPunct="1">
              <a:spcBef>
                <a:spcPct val="0"/>
              </a:spcBef>
              <a:buFontTx/>
              <a:buNone/>
            </a:pPr>
            <a:r>
              <a:rPr lang="en-US" altLang="el-GR" sz="1800" dirty="0">
                <a:solidFill>
                  <a:srgbClr val="0000FF"/>
                </a:solidFill>
                <a:latin typeface="Times New Roman" panose="02020603050405020304" pitchFamily="18" charset="0"/>
              </a:rPr>
              <a:t>n</a:t>
            </a:r>
            <a:r>
              <a:rPr lang="en-US" altLang="el-GR" sz="1800" baseline="-25000" dirty="0">
                <a:solidFill>
                  <a:srgbClr val="0000FF"/>
                </a:solidFill>
                <a:latin typeface="Times New Roman" panose="02020603050405020304" pitchFamily="18" charset="0"/>
              </a:rPr>
              <a:t>o</a:t>
            </a:r>
            <a:r>
              <a:rPr lang="en-US" altLang="el-GR" sz="1800" dirty="0">
                <a:solidFill>
                  <a:srgbClr val="0000FF"/>
                </a:solidFill>
                <a:latin typeface="Times New Roman" panose="02020603050405020304" pitchFamily="18" charset="0"/>
              </a:rPr>
              <a:t>=</a:t>
            </a:r>
            <a:r>
              <a:rPr lang="el-GR" altLang="el-GR" sz="1800" dirty="0">
                <a:solidFill>
                  <a:srgbClr val="0000FF"/>
                </a:solidFill>
                <a:latin typeface="Times New Roman" panose="02020603050405020304" pitchFamily="18" charset="0"/>
              </a:rPr>
              <a:t>δείκτης διάθλασης διαλύτη</a:t>
            </a:r>
          </a:p>
          <a:p>
            <a:pPr eaLnBrk="1" hangingPunct="1">
              <a:spcBef>
                <a:spcPct val="0"/>
              </a:spcBef>
              <a:buFontTx/>
              <a:buNone/>
            </a:pPr>
            <a:r>
              <a:rPr lang="el-GR" altLang="el-GR" sz="1800" dirty="0">
                <a:solidFill>
                  <a:srgbClr val="0000FF"/>
                </a:solidFill>
                <a:latin typeface="Times New Roman" panose="02020603050405020304" pitchFamily="18" charset="0"/>
              </a:rPr>
              <a:t>Ν</a:t>
            </a:r>
            <a:r>
              <a:rPr lang="el-GR" altLang="el-GR" sz="1800" baseline="-25000" dirty="0">
                <a:solidFill>
                  <a:srgbClr val="0000FF"/>
                </a:solidFill>
                <a:latin typeface="Times New Roman" panose="02020603050405020304" pitchFamily="18" charset="0"/>
              </a:rPr>
              <a:t>Α</a:t>
            </a:r>
            <a:r>
              <a:rPr lang="el-GR" altLang="el-GR" sz="1800" dirty="0">
                <a:solidFill>
                  <a:srgbClr val="0000FF"/>
                </a:solidFill>
                <a:latin typeface="Times New Roman" panose="02020603050405020304" pitchFamily="18" charset="0"/>
              </a:rPr>
              <a:t>=αριθμός </a:t>
            </a:r>
            <a:r>
              <a:rPr lang="en-US" altLang="el-GR" sz="1800" dirty="0">
                <a:solidFill>
                  <a:srgbClr val="0000FF"/>
                </a:solidFill>
                <a:latin typeface="Times New Roman" panose="02020603050405020304" pitchFamily="18" charset="0"/>
              </a:rPr>
              <a:t>Avogadro</a:t>
            </a:r>
          </a:p>
          <a:p>
            <a:pPr eaLnBrk="1" hangingPunct="1">
              <a:spcBef>
                <a:spcPct val="0"/>
              </a:spcBef>
              <a:buFontTx/>
              <a:buNone/>
            </a:pPr>
            <a:r>
              <a:rPr lang="el-GR" altLang="el-GR" sz="1800" dirty="0">
                <a:solidFill>
                  <a:srgbClr val="0000FF"/>
                </a:solidFill>
                <a:latin typeface="Times New Roman" panose="02020603050405020304" pitchFamily="18" charset="0"/>
              </a:rPr>
              <a:t>ν</a:t>
            </a:r>
            <a:r>
              <a:rPr lang="en-US" altLang="el-GR" sz="1800" dirty="0">
                <a:solidFill>
                  <a:srgbClr val="0000FF"/>
                </a:solidFill>
                <a:latin typeface="Times New Roman" panose="02020603050405020304" pitchFamily="18" charset="0"/>
              </a:rPr>
              <a:t>=</a:t>
            </a:r>
            <a:r>
              <a:rPr lang="en-US" altLang="el-GR" sz="1800" dirty="0" err="1">
                <a:solidFill>
                  <a:srgbClr val="0000FF"/>
                </a:solidFill>
                <a:latin typeface="Times New Roman" panose="02020603050405020304" pitchFamily="18" charset="0"/>
              </a:rPr>
              <a:t>dn</a:t>
            </a:r>
            <a:r>
              <a:rPr lang="en-US" altLang="el-GR" sz="1800" dirty="0">
                <a:solidFill>
                  <a:srgbClr val="0000FF"/>
                </a:solidFill>
                <a:latin typeface="Times New Roman" panose="02020603050405020304" pitchFamily="18" charset="0"/>
              </a:rPr>
              <a:t>/dc</a:t>
            </a:r>
            <a:r>
              <a:rPr lang="el-GR" altLang="el-GR" sz="1800" dirty="0">
                <a:solidFill>
                  <a:srgbClr val="0000FF"/>
                </a:solidFill>
                <a:latin typeface="Times New Roman" panose="02020603050405020304" pitchFamily="18" charset="0"/>
              </a:rPr>
              <a:t>, μεταβολή δείκτη διάθλασης με συγκέντρωση</a:t>
            </a:r>
          </a:p>
        </p:txBody>
      </p:sp>
      <p:sp>
        <p:nvSpPr>
          <p:cNvPr id="10" name="Rectangle 10"/>
          <p:cNvSpPr>
            <a:spLocks noChangeArrowheads="1"/>
          </p:cNvSpPr>
          <p:nvPr/>
        </p:nvSpPr>
        <p:spPr bwMode="auto">
          <a:xfrm>
            <a:off x="107950" y="4292600"/>
            <a:ext cx="5484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b="1" i="1" u="sng">
                <a:solidFill>
                  <a:schemeClr val="hlink"/>
                </a:solidFill>
                <a:latin typeface="Times New Roman" panose="02020603050405020304" pitchFamily="18" charset="0"/>
              </a:rPr>
              <a:t>Διάγραμμα </a:t>
            </a:r>
            <a:r>
              <a:rPr lang="en-US" altLang="el-GR" sz="1800" b="1" i="1" u="sng">
                <a:solidFill>
                  <a:schemeClr val="hlink"/>
                </a:solidFill>
                <a:latin typeface="Times New Roman" panose="02020603050405020304" pitchFamily="18" charset="0"/>
              </a:rPr>
              <a:t>Zimm</a:t>
            </a:r>
            <a:r>
              <a:rPr lang="el-GR" altLang="el-GR" sz="1800" b="1" i="1">
                <a:solidFill>
                  <a:schemeClr val="hlink"/>
                </a:solidFill>
                <a:latin typeface="Times New Roman" panose="02020603050405020304" pitchFamily="18" charset="0"/>
              </a:rPr>
              <a:t>: Κ</a:t>
            </a:r>
            <a:r>
              <a:rPr lang="en-US" altLang="el-GR" sz="1800" b="1" i="1">
                <a:solidFill>
                  <a:schemeClr val="hlink"/>
                </a:solidFill>
                <a:latin typeface="Times New Roman" panose="02020603050405020304" pitchFamily="18" charset="0"/>
              </a:rPr>
              <a:t>c</a:t>
            </a:r>
            <a:r>
              <a:rPr lang="el-GR" altLang="el-GR" sz="1800" b="1" i="1">
                <a:solidFill>
                  <a:schemeClr val="hlink"/>
                </a:solidFill>
                <a:latin typeface="Times New Roman" panose="02020603050405020304" pitchFamily="18" charset="0"/>
              </a:rPr>
              <a:t>/Δ</a:t>
            </a:r>
            <a:r>
              <a:rPr lang="en-US" altLang="el-GR" sz="1800" b="1" i="1">
                <a:solidFill>
                  <a:schemeClr val="hlink"/>
                </a:solidFill>
                <a:latin typeface="Times New Roman" panose="02020603050405020304" pitchFamily="18" charset="0"/>
              </a:rPr>
              <a:t>R</a:t>
            </a:r>
            <a:r>
              <a:rPr lang="el-GR" altLang="el-GR" sz="1800" b="1" i="1" baseline="-25000">
                <a:solidFill>
                  <a:schemeClr val="hlink"/>
                </a:solidFill>
                <a:latin typeface="Times New Roman" panose="02020603050405020304" pitchFamily="18" charset="0"/>
              </a:rPr>
              <a:t>θ</a:t>
            </a:r>
            <a:r>
              <a:rPr lang="el-GR" altLang="el-GR" sz="1800" b="1" i="1">
                <a:solidFill>
                  <a:schemeClr val="hlink"/>
                </a:solidFill>
                <a:latin typeface="Times New Roman" panose="02020603050405020304" pitchFamily="18" charset="0"/>
              </a:rPr>
              <a:t> συναρτήσει του </a:t>
            </a:r>
            <a:r>
              <a:rPr lang="en-US" altLang="el-GR" sz="1800" b="1" i="1">
                <a:solidFill>
                  <a:schemeClr val="hlink"/>
                </a:solidFill>
                <a:latin typeface="Times New Roman" panose="02020603050405020304" pitchFamily="18" charset="0"/>
              </a:rPr>
              <a:t>sin</a:t>
            </a:r>
            <a:r>
              <a:rPr lang="el-GR" altLang="el-GR" sz="1800" b="1" i="1" baseline="30000">
                <a:solidFill>
                  <a:schemeClr val="hlink"/>
                </a:solidFill>
                <a:latin typeface="Times New Roman" panose="02020603050405020304" pitchFamily="18" charset="0"/>
              </a:rPr>
              <a:t>2</a:t>
            </a:r>
            <a:r>
              <a:rPr lang="el-GR" altLang="el-GR" sz="1800" b="1" i="1">
                <a:solidFill>
                  <a:schemeClr val="hlink"/>
                </a:solidFill>
                <a:latin typeface="Times New Roman" panose="02020603050405020304" pitchFamily="18" charset="0"/>
              </a:rPr>
              <a:t>(θ/2)+</a:t>
            </a:r>
            <a:r>
              <a:rPr lang="en-US" altLang="el-GR" sz="1800" b="1" i="1">
                <a:solidFill>
                  <a:schemeClr val="hlink"/>
                </a:solidFill>
                <a:latin typeface="Times New Roman" panose="02020603050405020304" pitchFamily="18" charset="0"/>
              </a:rPr>
              <a:t>kc</a:t>
            </a:r>
            <a:r>
              <a:rPr lang="el-GR" altLang="el-GR" sz="1800" b="1" i="1">
                <a:solidFill>
                  <a:schemeClr val="hlink"/>
                </a:solidFill>
              </a:rPr>
              <a:t> </a:t>
            </a:r>
          </a:p>
        </p:txBody>
      </p:sp>
      <p:graphicFrame>
        <p:nvGraphicFramePr>
          <p:cNvPr id="11" name="Object 11"/>
          <p:cNvGraphicFramePr>
            <a:graphicFrameLocks noChangeAspect="1"/>
          </p:cNvGraphicFramePr>
          <p:nvPr>
            <p:extLst>
              <p:ext uri="{D42A27DB-BD31-4B8C-83A1-F6EECF244321}">
                <p14:modId xmlns:p14="http://schemas.microsoft.com/office/powerpoint/2010/main" val="2923287310"/>
              </p:ext>
            </p:extLst>
          </p:nvPr>
        </p:nvGraphicFramePr>
        <p:xfrm>
          <a:off x="323850" y="4724400"/>
          <a:ext cx="2303463" cy="1079500"/>
        </p:xfrm>
        <a:graphic>
          <a:graphicData uri="http://schemas.openxmlformats.org/presentationml/2006/ole">
            <mc:AlternateContent xmlns:mc="http://schemas.openxmlformats.org/markup-compatibility/2006">
              <mc:Choice xmlns:v="urn:schemas-microsoft-com:vml" Requires="v">
                <p:oleObj spid="_x0000_s3416" name="Equation" r:id="rId7" imgW="1218671" imgH="571252" progId="Equation.3">
                  <p:embed/>
                </p:oleObj>
              </mc:Choice>
              <mc:Fallback>
                <p:oleObj name="Equation" r:id="rId7" imgW="1218671" imgH="57125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724400"/>
                        <a:ext cx="23034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3"/>
          <p:cNvGraphicFramePr>
            <a:graphicFrameLocks noChangeAspect="1"/>
          </p:cNvGraphicFramePr>
          <p:nvPr>
            <p:extLst>
              <p:ext uri="{D42A27DB-BD31-4B8C-83A1-F6EECF244321}">
                <p14:modId xmlns:p14="http://schemas.microsoft.com/office/powerpoint/2010/main" val="3094898355"/>
              </p:ext>
            </p:extLst>
          </p:nvPr>
        </p:nvGraphicFramePr>
        <p:xfrm>
          <a:off x="3059113" y="4797425"/>
          <a:ext cx="1655762" cy="911225"/>
        </p:xfrm>
        <a:graphic>
          <a:graphicData uri="http://schemas.openxmlformats.org/presentationml/2006/ole">
            <mc:AlternateContent xmlns:mc="http://schemas.openxmlformats.org/markup-compatibility/2006">
              <mc:Choice xmlns:v="urn:schemas-microsoft-com:vml" Requires="v">
                <p:oleObj spid="_x0000_s3417" name="Equation" r:id="rId9" imgW="761669" imgH="418918" progId="Equation.3">
                  <p:embed/>
                </p:oleObj>
              </mc:Choice>
              <mc:Fallback>
                <p:oleObj name="Equation" r:id="rId9" imgW="761669" imgH="418918"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113" y="4797425"/>
                        <a:ext cx="165576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15"/>
          <p:cNvSpPr txBox="1">
            <a:spLocks noChangeArrowheads="1"/>
          </p:cNvSpPr>
          <p:nvPr/>
        </p:nvSpPr>
        <p:spPr bwMode="auto">
          <a:xfrm>
            <a:off x="250825" y="5949950"/>
            <a:ext cx="26971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1800">
                <a:latin typeface="Times New Roman" panose="02020603050405020304" pitchFamily="18" charset="0"/>
              </a:rPr>
              <a:t>P</a:t>
            </a:r>
            <a:r>
              <a:rPr lang="el-GR" altLang="el-GR" sz="1800" baseline="-25000">
                <a:latin typeface="Times New Roman" panose="02020603050405020304" pitchFamily="18" charset="0"/>
              </a:rPr>
              <a:t>θ=0</a:t>
            </a:r>
            <a:r>
              <a:rPr lang="el-GR" altLang="el-GR" sz="1800">
                <a:latin typeface="Times New Roman" panose="02020603050405020304" pitchFamily="18" charset="0"/>
              </a:rPr>
              <a:t>=κλίση ευθείας για θ=0</a:t>
            </a:r>
          </a:p>
          <a:p>
            <a:pPr algn="ctr" eaLnBrk="1" hangingPunct="1">
              <a:spcBef>
                <a:spcPct val="0"/>
              </a:spcBef>
              <a:buFontTx/>
              <a:buNone/>
            </a:pPr>
            <a:r>
              <a:rPr lang="en-US" altLang="el-GR" sz="1800">
                <a:latin typeface="Times New Roman" panose="02020603050405020304" pitchFamily="18" charset="0"/>
              </a:rPr>
              <a:t>P</a:t>
            </a:r>
            <a:r>
              <a:rPr lang="en-US" altLang="el-GR" sz="1800" baseline="-25000">
                <a:latin typeface="Times New Roman" panose="02020603050405020304" pitchFamily="18" charset="0"/>
              </a:rPr>
              <a:t>c</a:t>
            </a:r>
            <a:r>
              <a:rPr lang="el-GR" altLang="el-GR" sz="1800" baseline="-25000">
                <a:latin typeface="Times New Roman" panose="02020603050405020304" pitchFamily="18" charset="0"/>
              </a:rPr>
              <a:t>=0</a:t>
            </a:r>
            <a:r>
              <a:rPr lang="el-GR" altLang="el-GR" sz="1800">
                <a:latin typeface="Times New Roman" panose="02020603050405020304" pitchFamily="18" charset="0"/>
              </a:rPr>
              <a:t>=κλίση ευθείας για </a:t>
            </a:r>
            <a:r>
              <a:rPr lang="en-US" altLang="el-GR" sz="1800">
                <a:latin typeface="Times New Roman" panose="02020603050405020304" pitchFamily="18" charset="0"/>
              </a:rPr>
              <a:t>c</a:t>
            </a:r>
            <a:r>
              <a:rPr lang="el-GR" altLang="el-GR" sz="1800">
                <a:latin typeface="Times New Roman" panose="02020603050405020304" pitchFamily="18" charset="0"/>
              </a:rPr>
              <a:t>=0</a:t>
            </a:r>
          </a:p>
        </p:txBody>
      </p:sp>
      <p:graphicFrame>
        <p:nvGraphicFramePr>
          <p:cNvPr id="14" name="Object 16"/>
          <p:cNvGraphicFramePr>
            <a:graphicFrameLocks noChangeAspect="1"/>
          </p:cNvGraphicFramePr>
          <p:nvPr>
            <p:extLst>
              <p:ext uri="{D42A27DB-BD31-4B8C-83A1-F6EECF244321}">
                <p14:modId xmlns:p14="http://schemas.microsoft.com/office/powerpoint/2010/main" val="1939819600"/>
              </p:ext>
            </p:extLst>
          </p:nvPr>
        </p:nvGraphicFramePr>
        <p:xfrm>
          <a:off x="5076825" y="4797425"/>
          <a:ext cx="2808288" cy="1008063"/>
        </p:xfrm>
        <a:graphic>
          <a:graphicData uri="http://schemas.openxmlformats.org/presentationml/2006/ole">
            <mc:AlternateContent xmlns:mc="http://schemas.openxmlformats.org/markup-compatibility/2006">
              <mc:Choice xmlns:v="urn:schemas-microsoft-com:vml" Requires="v">
                <p:oleObj spid="_x0000_s3418" name="Equation" r:id="rId11" imgW="1485900" imgH="533400" progId="Equation.3">
                  <p:embed/>
                </p:oleObj>
              </mc:Choice>
              <mc:Fallback>
                <p:oleObj name="Equation" r:id="rId11" imgW="1485900" imgH="533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6825" y="4797425"/>
                        <a:ext cx="28082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30922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199" y="274638"/>
            <a:ext cx="10966361" cy="7427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l-GR" sz="3600" b="1" dirty="0" smtClean="0">
                <a:solidFill>
                  <a:schemeClr val="accent2"/>
                </a:solidFill>
                <a:effectLst>
                  <a:outerShdw blurRad="38100" dist="38100" dir="2700000" algn="tl">
                    <a:srgbClr val="000000"/>
                  </a:outerShdw>
                </a:effectLst>
                <a:latin typeface="Times New Roman" panose="02020603050405020304" pitchFamily="18" charset="0"/>
              </a:rPr>
              <a:t>Στατική σκέδαση φωτός</a:t>
            </a:r>
            <a:r>
              <a:rPr lang="en-US" sz="3600" b="1" dirty="0" smtClean="0">
                <a:solidFill>
                  <a:schemeClr val="accent2"/>
                </a:solidFill>
                <a:effectLst>
                  <a:outerShdw blurRad="38100" dist="38100" dir="2700000" algn="tl">
                    <a:srgbClr val="000000"/>
                  </a:outerShdw>
                </a:effectLst>
                <a:latin typeface="Times New Roman" panose="02020603050405020304" pitchFamily="18" charset="0"/>
              </a:rPr>
              <a:t> </a:t>
            </a:r>
            <a:r>
              <a:rPr lang="el-GR" sz="3600" b="1" dirty="0" smtClean="0">
                <a:solidFill>
                  <a:schemeClr val="accent2"/>
                </a:solidFill>
                <a:effectLst>
                  <a:outerShdw blurRad="38100" dist="38100" dir="2700000" algn="tl">
                    <a:srgbClr val="000000"/>
                  </a:outerShdw>
                </a:effectLst>
                <a:latin typeface="Times New Roman" panose="02020603050405020304" pitchFamily="18" charset="0"/>
              </a:rPr>
              <a:t>σε μικρές γωνίες (</a:t>
            </a:r>
            <a:r>
              <a:rPr lang="en-US" sz="3600" b="1" dirty="0" smtClean="0">
                <a:solidFill>
                  <a:schemeClr val="accent2"/>
                </a:solidFill>
                <a:effectLst>
                  <a:outerShdw blurRad="38100" dist="38100" dir="2700000" algn="tl">
                    <a:srgbClr val="000000"/>
                  </a:outerShdw>
                </a:effectLst>
                <a:latin typeface="Times New Roman" panose="02020603050405020304" pitchFamily="18" charset="0"/>
              </a:rPr>
              <a:t>LALLS)</a:t>
            </a:r>
            <a:endParaRPr lang="el-GR" sz="3600" b="1" dirty="0" smtClean="0">
              <a:solidFill>
                <a:schemeClr val="accent2"/>
              </a:solidFill>
              <a:effectLst>
                <a:outerShdw blurRad="38100" dist="38100" dir="2700000" algn="tl">
                  <a:srgbClr val="000000"/>
                </a:outerShdw>
              </a:effectLst>
              <a:latin typeface="Times New Roman" panose="02020603050405020304" pitchFamily="18" charset="0"/>
            </a:endParaRPr>
          </a:p>
        </p:txBody>
      </p:sp>
      <p:graphicFrame>
        <p:nvGraphicFramePr>
          <p:cNvPr id="3" name="Object 8"/>
          <p:cNvGraphicFramePr>
            <a:graphicFrameLocks noChangeAspect="1"/>
          </p:cNvGraphicFramePr>
          <p:nvPr/>
        </p:nvGraphicFramePr>
        <p:xfrm>
          <a:off x="5003800" y="1916113"/>
          <a:ext cx="2603500" cy="1497012"/>
        </p:xfrm>
        <a:graphic>
          <a:graphicData uri="http://schemas.openxmlformats.org/presentationml/2006/ole">
            <mc:AlternateContent xmlns:mc="http://schemas.openxmlformats.org/markup-compatibility/2006">
              <mc:Choice xmlns:v="urn:schemas-microsoft-com:vml" Requires="v">
                <p:oleObj spid="_x0000_s4302" name="Equation" r:id="rId3" imgW="1015559" imgH="583947" progId="Equation.3">
                  <p:embed/>
                </p:oleObj>
              </mc:Choice>
              <mc:Fallback>
                <p:oleObj name="Equation" r:id="rId3" imgW="1015559" imgH="58394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16113"/>
                        <a:ext cx="26035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4"/>
          <p:cNvGraphicFramePr>
            <a:graphicFrameLocks noChangeAspect="1"/>
          </p:cNvGraphicFramePr>
          <p:nvPr/>
        </p:nvGraphicFramePr>
        <p:xfrm>
          <a:off x="250825" y="1955800"/>
          <a:ext cx="4033838" cy="1381125"/>
        </p:xfrm>
        <a:graphic>
          <a:graphicData uri="http://schemas.openxmlformats.org/presentationml/2006/ole">
            <mc:AlternateContent xmlns:mc="http://schemas.openxmlformats.org/markup-compatibility/2006">
              <mc:Choice xmlns:v="urn:schemas-microsoft-com:vml" Requires="v">
                <p:oleObj spid="_x0000_s4303" name="Equation" r:id="rId5" imgW="1358900" imgH="469900" progId="Equation.3">
                  <p:embed/>
                </p:oleObj>
              </mc:Choice>
              <mc:Fallback>
                <p:oleObj name="Equation" r:id="rId5" imgW="13589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955800"/>
                        <a:ext cx="40338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11"/>
          <p:cNvGraphicFramePr>
            <a:graphicFrameLocks noChangeAspect="1"/>
          </p:cNvGraphicFramePr>
          <p:nvPr/>
        </p:nvGraphicFramePr>
        <p:xfrm>
          <a:off x="5435600" y="3860800"/>
          <a:ext cx="1666875" cy="1222375"/>
        </p:xfrm>
        <a:graphic>
          <a:graphicData uri="http://schemas.openxmlformats.org/presentationml/2006/ole">
            <mc:AlternateContent xmlns:mc="http://schemas.openxmlformats.org/markup-compatibility/2006">
              <mc:Choice xmlns:v="urn:schemas-microsoft-com:vml" Requires="v">
                <p:oleObj spid="_x0000_s4304" name="Equation" r:id="rId7" imgW="571252" imgH="418918" progId="Equation.3">
                  <p:embed/>
                </p:oleObj>
              </mc:Choice>
              <mc:Fallback>
                <p:oleObj name="Equation" r:id="rId7" imgW="571252" imgH="41891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3860800"/>
                        <a:ext cx="16668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 Box 12"/>
          <p:cNvSpPr txBox="1">
            <a:spLocks noChangeArrowheads="1"/>
          </p:cNvSpPr>
          <p:nvPr/>
        </p:nvSpPr>
        <p:spPr bwMode="auto">
          <a:xfrm>
            <a:off x="447675" y="5176838"/>
            <a:ext cx="678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400" b="1" i="1">
                <a:solidFill>
                  <a:srgbClr val="0000FF"/>
                </a:solidFill>
                <a:latin typeface="Times New Roman" panose="02020603050405020304" pitchFamily="18" charset="0"/>
              </a:rPr>
              <a:t>Δεν υπάρχει πληροφορία για τη γυροσκοπική ακτίνα</a:t>
            </a:r>
          </a:p>
        </p:txBody>
      </p:sp>
    </p:spTree>
    <p:extLst>
      <p:ext uri="{BB962C8B-B14F-4D97-AF65-F5344CB8AC3E}">
        <p14:creationId xmlns:p14="http://schemas.microsoft.com/office/powerpoint/2010/main" val="365114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9679" y="218941"/>
            <a:ext cx="5860225" cy="6437102"/>
          </a:xfrm>
          <a:prstGeom prst="rect">
            <a:avLst/>
          </a:prstGeom>
        </p:spPr>
      </p:pic>
    </p:spTree>
    <p:extLst>
      <p:ext uri="{BB962C8B-B14F-4D97-AF65-F5344CB8AC3E}">
        <p14:creationId xmlns:p14="http://schemas.microsoft.com/office/powerpoint/2010/main" val="16373904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76906" y="257577"/>
            <a:ext cx="7875431" cy="7056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l-GR" sz="3600" b="1" dirty="0" smtClean="0">
                <a:solidFill>
                  <a:schemeClr val="accent2"/>
                </a:solidFill>
                <a:effectLst>
                  <a:outerShdw blurRad="38100" dist="38100" dir="2700000" algn="tl">
                    <a:srgbClr val="000000"/>
                  </a:outerShdw>
                </a:effectLst>
                <a:latin typeface="Times New Roman" panose="02020603050405020304" pitchFamily="18" charset="0"/>
              </a:rPr>
              <a:t>Διαφορικός Δείκτης Διάθλασης</a:t>
            </a:r>
          </a:p>
        </p:txBody>
      </p:sp>
      <p:graphicFrame>
        <p:nvGraphicFramePr>
          <p:cNvPr id="3" name="Object 4"/>
          <p:cNvGraphicFramePr>
            <a:graphicFrameLocks noChangeAspect="1"/>
          </p:cNvGraphicFramePr>
          <p:nvPr>
            <p:extLst>
              <p:ext uri="{D42A27DB-BD31-4B8C-83A1-F6EECF244321}">
                <p14:modId xmlns:p14="http://schemas.microsoft.com/office/powerpoint/2010/main" val="2577321004"/>
              </p:ext>
            </p:extLst>
          </p:nvPr>
        </p:nvGraphicFramePr>
        <p:xfrm>
          <a:off x="900113" y="1786361"/>
          <a:ext cx="2963920" cy="622300"/>
        </p:xfrm>
        <a:graphic>
          <a:graphicData uri="http://schemas.openxmlformats.org/presentationml/2006/ole">
            <mc:AlternateContent xmlns:mc="http://schemas.openxmlformats.org/markup-compatibility/2006">
              <mc:Choice xmlns:v="urn:schemas-microsoft-com:vml" Requires="v">
                <p:oleObj spid="_x0000_s5256" name="Equation" r:id="rId3" imgW="1397000" imgH="279400" progId="Equation.3">
                  <p:embed/>
                </p:oleObj>
              </mc:Choice>
              <mc:Fallback>
                <p:oleObj name="Equation" r:id="rId3" imgW="13970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786361"/>
                        <a:ext cx="2963920" cy="622300"/>
                      </a:xfrm>
                      <a:prstGeom prst="rect">
                        <a:avLst/>
                      </a:prstGeom>
                      <a:noFill/>
                      <a:ln>
                        <a:noFill/>
                      </a:ln>
                    </p:spPr>
                  </p:pic>
                </p:oleObj>
              </mc:Fallback>
            </mc:AlternateContent>
          </a:graphicData>
        </a:graphic>
      </p:graphicFrame>
      <p:sp>
        <p:nvSpPr>
          <p:cNvPr id="4" name="Text Box 6"/>
          <p:cNvSpPr txBox="1">
            <a:spLocks noChangeArrowheads="1"/>
          </p:cNvSpPr>
          <p:nvPr/>
        </p:nvSpPr>
        <p:spPr bwMode="auto">
          <a:xfrm>
            <a:off x="4140200" y="1751013"/>
            <a:ext cx="34834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2000">
                <a:latin typeface="Times New Roman" panose="02020603050405020304" pitchFamily="18" charset="0"/>
              </a:rPr>
              <a:t>n</a:t>
            </a:r>
            <a:r>
              <a:rPr lang="en-US" altLang="el-GR" sz="2000" baseline="-25000">
                <a:latin typeface="Times New Roman" panose="02020603050405020304" pitchFamily="18" charset="0"/>
              </a:rPr>
              <a:t>o</a:t>
            </a:r>
            <a:r>
              <a:rPr lang="en-US" altLang="el-GR" sz="2000">
                <a:latin typeface="Times New Roman" panose="02020603050405020304" pitchFamily="18" charset="0"/>
              </a:rPr>
              <a:t>=</a:t>
            </a:r>
            <a:r>
              <a:rPr lang="el-GR" altLang="el-GR" sz="2000">
                <a:latin typeface="Times New Roman" panose="02020603050405020304" pitchFamily="18" charset="0"/>
              </a:rPr>
              <a:t>δείκτης διάθλασης διαλύτη</a:t>
            </a:r>
            <a:endParaRPr lang="en-US" altLang="el-GR" sz="2000">
              <a:latin typeface="Times New Roman" panose="02020603050405020304" pitchFamily="18" charset="0"/>
            </a:endParaRPr>
          </a:p>
          <a:p>
            <a:pPr eaLnBrk="1" hangingPunct="1">
              <a:spcBef>
                <a:spcPct val="0"/>
              </a:spcBef>
              <a:buFontTx/>
              <a:buNone/>
            </a:pPr>
            <a:r>
              <a:rPr lang="en-US" altLang="el-GR" sz="2000">
                <a:latin typeface="Times New Roman" panose="02020603050405020304" pitchFamily="18" charset="0"/>
              </a:rPr>
              <a:t>n= </a:t>
            </a:r>
            <a:r>
              <a:rPr lang="el-GR" altLang="el-GR" sz="2000">
                <a:latin typeface="Times New Roman" panose="02020603050405020304" pitchFamily="18" charset="0"/>
              </a:rPr>
              <a:t>δείκτης διάθλασης διαλύματος</a:t>
            </a:r>
          </a:p>
        </p:txBody>
      </p:sp>
      <p:graphicFrame>
        <p:nvGraphicFramePr>
          <p:cNvPr id="5" name="Object 7"/>
          <p:cNvGraphicFramePr>
            <a:graphicFrameLocks noChangeAspect="1"/>
          </p:cNvGraphicFramePr>
          <p:nvPr>
            <p:extLst>
              <p:ext uri="{D42A27DB-BD31-4B8C-83A1-F6EECF244321}">
                <p14:modId xmlns:p14="http://schemas.microsoft.com/office/powerpoint/2010/main" val="4191535831"/>
              </p:ext>
            </p:extLst>
          </p:nvPr>
        </p:nvGraphicFramePr>
        <p:xfrm>
          <a:off x="900113" y="4191405"/>
          <a:ext cx="7097611" cy="619125"/>
        </p:xfrm>
        <a:graphic>
          <a:graphicData uri="http://schemas.openxmlformats.org/presentationml/2006/ole">
            <mc:AlternateContent xmlns:mc="http://schemas.openxmlformats.org/markup-compatibility/2006">
              <mc:Choice xmlns:v="urn:schemas-microsoft-com:vml" Requires="v">
                <p:oleObj spid="_x0000_s5257" name="Equation" r:id="rId5" imgW="2743200" imgH="228600" progId="Equation.3">
                  <p:embed/>
                </p:oleObj>
              </mc:Choice>
              <mc:Fallback>
                <p:oleObj name="Equation" r:id="rId5" imgW="27432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4191405"/>
                        <a:ext cx="7097611" cy="619125"/>
                      </a:xfrm>
                      <a:prstGeom prst="rect">
                        <a:avLst/>
                      </a:prstGeom>
                      <a:noFill/>
                      <a:ln>
                        <a:noFill/>
                      </a:ln>
                    </p:spPr>
                  </p:pic>
                </p:oleObj>
              </mc:Fallback>
            </mc:AlternateContent>
          </a:graphicData>
        </a:graphic>
      </p:graphicFrame>
      <p:sp>
        <p:nvSpPr>
          <p:cNvPr id="6" name="Text Box 9"/>
          <p:cNvSpPr txBox="1">
            <a:spLocks noChangeArrowheads="1"/>
          </p:cNvSpPr>
          <p:nvPr/>
        </p:nvSpPr>
        <p:spPr bwMode="auto">
          <a:xfrm>
            <a:off x="611189" y="3432175"/>
            <a:ext cx="53004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a:solidFill>
                  <a:srgbClr val="0000FF"/>
                </a:solidFill>
                <a:latin typeface="Times New Roman" panose="02020603050405020304" pitchFamily="18" charset="0"/>
              </a:rPr>
              <a:t>Εξάρτηση </a:t>
            </a:r>
            <a:r>
              <a:rPr lang="en-US" altLang="el-GR" sz="2000" b="1">
                <a:solidFill>
                  <a:srgbClr val="0000FF"/>
                </a:solidFill>
                <a:latin typeface="Times New Roman" panose="02020603050405020304" pitchFamily="18" charset="0"/>
              </a:rPr>
              <a:t>dn/dc</a:t>
            </a:r>
            <a:r>
              <a:rPr lang="el-GR" altLang="el-GR" sz="2000" b="1">
                <a:solidFill>
                  <a:srgbClr val="0000FF"/>
                </a:solidFill>
                <a:latin typeface="Times New Roman" panose="02020603050405020304" pitchFamily="18" charset="0"/>
              </a:rPr>
              <a:t> από μοριακό βάρος και σύσταση</a:t>
            </a:r>
          </a:p>
        </p:txBody>
      </p:sp>
      <p:sp>
        <p:nvSpPr>
          <p:cNvPr id="7" name="Text Box 10"/>
          <p:cNvSpPr txBox="1">
            <a:spLocks noChangeArrowheads="1"/>
          </p:cNvSpPr>
          <p:nvPr/>
        </p:nvSpPr>
        <p:spPr bwMode="auto">
          <a:xfrm>
            <a:off x="735013" y="4867275"/>
            <a:ext cx="517129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l-GR" sz="2000" dirty="0">
                <a:latin typeface="Times New Roman" panose="02020603050405020304" pitchFamily="18" charset="0"/>
              </a:rPr>
              <a:t>w=</a:t>
            </a:r>
            <a:r>
              <a:rPr lang="el-GR" altLang="el-GR" sz="2000" dirty="0">
                <a:latin typeface="Times New Roman" panose="02020603050405020304" pitchFamily="18" charset="0"/>
              </a:rPr>
              <a:t>κατά βάρος σύσταση</a:t>
            </a:r>
          </a:p>
          <a:p>
            <a:pPr eaLnBrk="1" hangingPunct="1">
              <a:spcBef>
                <a:spcPct val="0"/>
              </a:spcBef>
              <a:buFontTx/>
              <a:buNone/>
            </a:pPr>
            <a:r>
              <a:rPr lang="en-US" altLang="el-GR" sz="2000" dirty="0">
                <a:latin typeface="Times New Roman" panose="02020603050405020304" pitchFamily="18" charset="0"/>
              </a:rPr>
              <a:t>c, </a:t>
            </a:r>
            <a:r>
              <a:rPr lang="el-GR" altLang="el-GR" sz="2000" dirty="0">
                <a:latin typeface="Times New Roman" panose="02020603050405020304" pitchFamily="18" charset="0"/>
              </a:rPr>
              <a:t>αναφέρεται στο συμπολυμερές</a:t>
            </a:r>
            <a:endParaRPr lang="en-US" altLang="el-GR" sz="2000" dirty="0">
              <a:latin typeface="Times New Roman" panose="02020603050405020304" pitchFamily="18" charset="0"/>
            </a:endParaRPr>
          </a:p>
          <a:p>
            <a:pPr eaLnBrk="1" hangingPunct="1">
              <a:spcBef>
                <a:spcPct val="0"/>
              </a:spcBef>
              <a:buFontTx/>
              <a:buNone/>
            </a:pPr>
            <a:r>
              <a:rPr lang="el-GR" altLang="el-GR" sz="2000" dirty="0">
                <a:latin typeface="Times New Roman" panose="02020603050405020304" pitchFamily="18" charset="0"/>
              </a:rPr>
              <a:t>Α, αναφέρεται στη συστάδα Α του συμπολυμερούς</a:t>
            </a:r>
          </a:p>
          <a:p>
            <a:pPr eaLnBrk="1" hangingPunct="1">
              <a:spcBef>
                <a:spcPct val="0"/>
              </a:spcBef>
              <a:buFontTx/>
              <a:buNone/>
            </a:pPr>
            <a:r>
              <a:rPr lang="el-GR" altLang="el-GR" sz="2000" dirty="0">
                <a:latin typeface="Times New Roman" panose="02020603050405020304" pitchFamily="18" charset="0"/>
              </a:rPr>
              <a:t>Β, αναφέρεται στη συστάδα Β του συμπολυμερούς</a:t>
            </a:r>
          </a:p>
        </p:txBody>
      </p:sp>
    </p:spTree>
    <p:extLst>
      <p:ext uri="{BB962C8B-B14F-4D97-AF65-F5344CB8AC3E}">
        <p14:creationId xmlns:p14="http://schemas.microsoft.com/office/powerpoint/2010/main" val="2067707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eaLnBrk="1" hangingPunct="1"/>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ΕΦΑΡΜΟΓΕΣ ΠΟΛΥΜΕΡΙΚΩΝ ‘ΒΟΥΡΤΣΩΝ’</a:t>
            </a:r>
            <a:endPar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4275" name="Rectangle 3"/>
          <p:cNvSpPr>
            <a:spLocks noGrp="1" noChangeArrowheads="1"/>
          </p:cNvSpPr>
          <p:nvPr>
            <p:ph type="body" idx="1"/>
          </p:nvPr>
        </p:nvSpPr>
        <p:spPr/>
        <p:txBody>
          <a:bodyPr/>
          <a:lstStyle/>
          <a:p>
            <a:pPr eaLnBrk="1" hangingPunct="1">
              <a:lnSpc>
                <a:spcPct val="90000"/>
              </a:lnSpc>
            </a:pPr>
            <a:r>
              <a:rPr lang="el-GR" altLang="el-GR" sz="3000" dirty="0">
                <a:latin typeface="Times New Roman" panose="02020603050405020304" pitchFamily="18" charset="0"/>
                <a:cs typeface="Times New Roman" panose="02020603050405020304" pitchFamily="18" charset="0"/>
              </a:rPr>
              <a:t>Τροποποίηση των ιδιοτήτων της επιφάνειας</a:t>
            </a:r>
          </a:p>
          <a:p>
            <a:pPr eaLnBrk="1" hangingPunct="1">
              <a:lnSpc>
                <a:spcPct val="90000"/>
              </a:lnSpc>
            </a:pPr>
            <a:r>
              <a:rPr lang="el-GR" altLang="el-GR" sz="3000" dirty="0">
                <a:latin typeface="Times New Roman" panose="02020603050405020304" pitchFamily="18" charset="0"/>
                <a:cs typeface="Times New Roman" panose="02020603050405020304" pitchFamily="18" charset="0"/>
              </a:rPr>
              <a:t>Αντιδρούν επιλεκτικά σε περιβαλλοντικούς ερεθισμούς (αλλαγές στο </a:t>
            </a:r>
            <a:r>
              <a:rPr lang="en-US" altLang="el-GR" sz="3000" dirty="0">
                <a:latin typeface="Times New Roman" panose="02020603050405020304" pitchFamily="18" charset="0"/>
                <a:cs typeface="Times New Roman" panose="02020603050405020304" pitchFamily="18" charset="0"/>
              </a:rPr>
              <a:t>pH, </a:t>
            </a:r>
            <a:r>
              <a:rPr lang="el-GR" altLang="el-GR" sz="3000" dirty="0">
                <a:latin typeface="Times New Roman" panose="02020603050405020304" pitchFamily="18" charset="0"/>
                <a:cs typeface="Times New Roman" panose="02020603050405020304" pitchFamily="18" charset="0"/>
              </a:rPr>
              <a:t>στη θερμοκρασία, στη ποιότητα του διαλύτη και σε εφαρμοζόμενες μηχανικές δυνάμεις)-έξυπνα υλικά με εφαρμογές στη νανοτεχνολογία</a:t>
            </a:r>
          </a:p>
          <a:p>
            <a:pPr eaLnBrk="1" hangingPunct="1">
              <a:lnSpc>
                <a:spcPct val="90000"/>
              </a:lnSpc>
            </a:pPr>
            <a:r>
              <a:rPr lang="el-GR" altLang="el-GR" sz="3000" dirty="0">
                <a:latin typeface="Times New Roman" panose="02020603050405020304" pitchFamily="18" charset="0"/>
                <a:cs typeface="Times New Roman" panose="02020603050405020304" pitchFamily="18" charset="0"/>
              </a:rPr>
              <a:t>Προστατευτικά επιστρώματα, κατασκευή ηλεκτρονικών συσκευών, βιοιατρικές εφαρμογές, χρωματογραφία, κατάλυση, διασπορά χρωστικών ουσιών, σταθεροποίηση κολλοειδών συστημάτων</a:t>
            </a:r>
            <a:endParaRPr lang="en-US" altLang="el-GR"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111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eaLnBrk="1" hangingPunct="1"/>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Πολυμερικές </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Βούρτσες’ που ανταποκρίνονται σε εξωτερικά ερεθίσματα (Διαλύτης)</a:t>
            </a:r>
            <a:endPar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8371"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149275" y="2183642"/>
            <a:ext cx="7893449" cy="3057098"/>
          </a:xfrm>
          <a:noFill/>
        </p:spPr>
      </p:pic>
    </p:spTree>
    <p:extLst>
      <p:ext uri="{BB962C8B-B14F-4D97-AF65-F5344CB8AC3E}">
        <p14:creationId xmlns:p14="http://schemas.microsoft.com/office/powerpoint/2010/main" val="9466106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063751" y="214313"/>
            <a:ext cx="8316913" cy="1054100"/>
          </a:xfrm>
        </p:spPr>
        <p:txBody>
          <a:bodyPr/>
          <a:lstStyle/>
          <a:p>
            <a:pPr algn="ctr" eaLnBrk="1" hangingPunct="1"/>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Πολυμερικές </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Βούρτσες’ που ανταποκρίνονται σε εξωτερικά ερεθίσματα</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Διαλύτης)</a:t>
            </a:r>
            <a:r>
              <a:rPr lang="el-GR" altLang="el-G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el-G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6323"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6816" y="2028850"/>
            <a:ext cx="11542951" cy="2338434"/>
          </a:xfrm>
          <a:noFill/>
        </p:spPr>
      </p:pic>
    </p:spTree>
    <p:extLst>
      <p:ext uri="{BB962C8B-B14F-4D97-AF65-F5344CB8AC3E}">
        <p14:creationId xmlns:p14="http://schemas.microsoft.com/office/powerpoint/2010/main" val="2223639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1981200" y="-26988"/>
            <a:ext cx="8229600" cy="706438"/>
          </a:xfrm>
        </p:spPr>
        <p:txBody>
          <a:bodyPr/>
          <a:lstStyle/>
          <a:p>
            <a:pPr algn="ctr" eaLnBrk="1" hangingPunct="1"/>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Έξυπνες Επιφάνειες </a:t>
            </a:r>
            <a:r>
              <a:rPr lang="en-US"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PS-</a:t>
            </a:r>
            <a:r>
              <a:rPr lang="en-US" altLang="el-GR" sz="3200" b="1" i="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-PEO</a:t>
            </a:r>
          </a:p>
        </p:txBody>
      </p:sp>
      <p:pic>
        <p:nvPicPr>
          <p:cNvPr id="60419" name="Picture 6" descr="ΛΕΝΑ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73450" y="570269"/>
            <a:ext cx="5245099" cy="6178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744447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ChangeArrowheads="1"/>
          </p:cNvSpPr>
          <p:nvPr/>
        </p:nvSpPr>
        <p:spPr bwMode="auto">
          <a:xfrm>
            <a:off x="1981200" y="274639"/>
            <a:ext cx="8229600" cy="80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Πολυμερικές </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Βούρτσες’ που ανταποκρίνονται σε εξωτερικά ερεθίσματα (</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a:t>
            </a:r>
          </a:p>
        </p:txBody>
      </p:sp>
      <p:pic>
        <p:nvPicPr>
          <p:cNvPr id="624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077913"/>
            <a:ext cx="8424863" cy="566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747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663" y="1125539"/>
            <a:ext cx="5759450" cy="557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Rectangle 5"/>
          <p:cNvSpPr>
            <a:spLocks noChangeArrowheads="1"/>
          </p:cNvSpPr>
          <p:nvPr/>
        </p:nvSpPr>
        <p:spPr bwMode="auto">
          <a:xfrm>
            <a:off x="2063751" y="44450"/>
            <a:ext cx="831691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Πολυμερικές </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Βούρτσες’ που ανταποκρίνονται σε εξωτερικά ερεθίσματα</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Θερμοκρασία</a:t>
            </a:r>
            <a:r>
              <a:rPr lang="en-US"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-LCST</a:t>
            </a:r>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l-GR" altLang="el-GR"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el-GR"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4516" name="Rectangle 7"/>
          <p:cNvSpPr>
            <a:spLocks noChangeArrowheads="1"/>
          </p:cNvSpPr>
          <p:nvPr/>
        </p:nvSpPr>
        <p:spPr bwMode="auto">
          <a:xfrm>
            <a:off x="1524001" y="2410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l-GR" altLang="el-GR" sz="1800"/>
          </a:p>
        </p:txBody>
      </p:sp>
      <p:graphicFrame>
        <p:nvGraphicFramePr>
          <p:cNvPr id="64517" name="Object 6"/>
          <p:cNvGraphicFramePr>
            <a:graphicFrameLocks noChangeAspect="1"/>
          </p:cNvGraphicFramePr>
          <p:nvPr/>
        </p:nvGraphicFramePr>
        <p:xfrm>
          <a:off x="1703389" y="1484314"/>
          <a:ext cx="1849437" cy="2232025"/>
        </p:xfrm>
        <a:graphic>
          <a:graphicData uri="http://schemas.openxmlformats.org/presentationml/2006/ole">
            <mc:AlternateContent xmlns:mc="http://schemas.openxmlformats.org/markup-compatibility/2006">
              <mc:Choice xmlns:v="urn:schemas-microsoft-com:vml" Requires="v">
                <p:oleObj spid="_x0000_s1155" r:id="rId5" imgW="1380501" imgH="1671351" progId="ChemDraw.Document.6.0">
                  <p:embed/>
                </p:oleObj>
              </mc:Choice>
              <mc:Fallback>
                <p:oleObj r:id="rId5" imgW="1380501" imgH="1671351"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1484314"/>
                        <a:ext cx="18494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536572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169" y="313609"/>
            <a:ext cx="10515600" cy="832611"/>
          </a:xfrm>
        </p:spPr>
        <p:txBody>
          <a:bodyPr>
            <a:normAutofit fontScale="90000"/>
          </a:bodyPr>
          <a:lstStyle/>
          <a:p>
            <a:pPr algn="ctr"/>
            <a:r>
              <a:rPr lang="el-GR"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Επιφάνειες με εξαιρετικά μικρό συντελεστή τριβής</a:t>
            </a: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poly(2-methacryloyloxyethylphosphorylcholine</a:t>
            </a:r>
            <a:r>
              <a:rPr lang="en-US"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38955" y="1825624"/>
            <a:ext cx="10515600" cy="4652448"/>
          </a:xfrm>
        </p:spPr>
        <p:txBody>
          <a:bodyPr/>
          <a:lstStyle/>
          <a:p>
            <a:endParaRPr lang="el-GR" dirty="0" smtClean="0"/>
          </a:p>
          <a:p>
            <a:endParaRPr lang="el-GR" dirty="0" smtClean="0"/>
          </a:p>
          <a:p>
            <a:endParaRPr lang="el-GR" dirty="0"/>
          </a:p>
          <a:p>
            <a:endParaRPr lang="el-GR" dirty="0" smtClean="0"/>
          </a:p>
          <a:p>
            <a:endParaRPr lang="el-GR" dirty="0"/>
          </a:p>
          <a:p>
            <a:endParaRPr lang="el-GR" dirty="0" smtClean="0"/>
          </a:p>
          <a:p>
            <a:endParaRPr lang="el-GR" dirty="0"/>
          </a:p>
          <a:p>
            <a:r>
              <a:rPr lang="el-GR" dirty="0" smtClean="0">
                <a:latin typeface="Times New Roman" panose="02020603050405020304" pitchFamily="18" charset="0"/>
                <a:cs typeface="Times New Roman" panose="02020603050405020304" pitchFamily="18" charset="0"/>
              </a:rPr>
              <a:t>Εφαρμογή σε </a:t>
            </a:r>
            <a:r>
              <a:rPr lang="el-GR" dirty="0">
                <a:latin typeface="Times New Roman" panose="02020603050405020304" pitchFamily="18" charset="0"/>
                <a:cs typeface="Times New Roman" panose="02020603050405020304" pitchFamily="18" charset="0"/>
              </a:rPr>
              <a:t>τεχνητές αρθρώσεις του ισχίου</a:t>
            </a:r>
          </a:p>
          <a:p>
            <a:pPr marL="0" indent="0">
              <a:buNone/>
            </a:pPr>
            <a:endParaRPr lang="el-GR" dirty="0" smtClean="0"/>
          </a:p>
          <a:p>
            <a:endParaRPr lang="el-GR" dirty="0"/>
          </a:p>
          <a:p>
            <a:endParaRPr lang="el-GR" dirty="0" smtClean="0"/>
          </a:p>
          <a:p>
            <a:endParaRPr lang="el-GR" dirty="0"/>
          </a:p>
          <a:p>
            <a:endParaRPr lang="el-GR" dirty="0" smtClean="0"/>
          </a:p>
          <a:p>
            <a:endParaRPr lang="el-GR" dirty="0"/>
          </a:p>
          <a:p>
            <a:endParaRPr lang="el-GR" dirty="0"/>
          </a:p>
        </p:txBody>
      </p:sp>
      <p:pic>
        <p:nvPicPr>
          <p:cNvPr id="4" name="Picture 3"/>
          <p:cNvPicPr>
            <a:picLocks noChangeAspect="1"/>
          </p:cNvPicPr>
          <p:nvPr/>
        </p:nvPicPr>
        <p:blipFill>
          <a:blip r:embed="rId2"/>
          <a:stretch>
            <a:fillRect/>
          </a:stretch>
        </p:blipFill>
        <p:spPr>
          <a:xfrm>
            <a:off x="610407" y="1312347"/>
            <a:ext cx="5690847" cy="4001485"/>
          </a:xfrm>
          <a:prstGeom prst="rect">
            <a:avLst/>
          </a:prstGeom>
        </p:spPr>
      </p:pic>
      <p:pic>
        <p:nvPicPr>
          <p:cNvPr id="5" name="Picture 4"/>
          <p:cNvPicPr>
            <a:picLocks noChangeAspect="1"/>
          </p:cNvPicPr>
          <p:nvPr/>
        </p:nvPicPr>
        <p:blipFill>
          <a:blip r:embed="rId3"/>
          <a:stretch>
            <a:fillRect/>
          </a:stretch>
        </p:blipFill>
        <p:spPr>
          <a:xfrm>
            <a:off x="6301254" y="1120600"/>
            <a:ext cx="4420569" cy="1410047"/>
          </a:xfrm>
          <a:prstGeom prst="rect">
            <a:avLst/>
          </a:prstGeom>
        </p:spPr>
      </p:pic>
      <p:pic>
        <p:nvPicPr>
          <p:cNvPr id="6" name="Picture 5"/>
          <p:cNvPicPr>
            <a:picLocks noChangeAspect="1"/>
          </p:cNvPicPr>
          <p:nvPr/>
        </p:nvPicPr>
        <p:blipFill>
          <a:blip r:embed="rId4"/>
          <a:stretch>
            <a:fillRect/>
          </a:stretch>
        </p:blipFill>
        <p:spPr>
          <a:xfrm>
            <a:off x="7375744" y="2655046"/>
            <a:ext cx="4268135" cy="4039594"/>
          </a:xfrm>
          <a:prstGeom prst="rect">
            <a:avLst/>
          </a:prstGeom>
        </p:spPr>
      </p:pic>
    </p:spTree>
    <p:extLst>
      <p:ext uri="{BB962C8B-B14F-4D97-AF65-F5344CB8AC3E}">
        <p14:creationId xmlns:p14="http://schemas.microsoft.com/office/powerpoint/2010/main" val="38948311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941"/>
            <a:ext cx="10515600" cy="793974"/>
          </a:xfrm>
        </p:spPr>
        <p:txBody>
          <a:bodyPr>
            <a:normAutofit fontScale="90000"/>
          </a:bodyPr>
          <a:lstStyle/>
          <a:p>
            <a:pPr algn="ctr"/>
            <a:r>
              <a:rPr 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Επιφάνειες με εξαιρετικά μικρό συντελεστή </a:t>
            </a:r>
            <a:r>
              <a:rPr lang="el-GR"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τριβής</a:t>
            </a: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Poly(2,3-dihydroxypropyl methacrylate)</a:t>
            </a:r>
            <a:endParaRPr 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27064" y="891036"/>
            <a:ext cx="6317510" cy="3546768"/>
          </a:xfrm>
          <a:prstGeom prst="rect">
            <a:avLst/>
          </a:prstGeom>
        </p:spPr>
      </p:pic>
      <p:pic>
        <p:nvPicPr>
          <p:cNvPr id="5" name="Picture 4"/>
          <p:cNvPicPr>
            <a:picLocks noChangeAspect="1"/>
          </p:cNvPicPr>
          <p:nvPr/>
        </p:nvPicPr>
        <p:blipFill>
          <a:blip r:embed="rId3"/>
          <a:stretch>
            <a:fillRect/>
          </a:stretch>
        </p:blipFill>
        <p:spPr>
          <a:xfrm>
            <a:off x="6785091" y="1159099"/>
            <a:ext cx="4573002" cy="3010641"/>
          </a:xfrm>
          <a:prstGeom prst="rect">
            <a:avLst/>
          </a:prstGeom>
        </p:spPr>
      </p:pic>
      <p:pic>
        <p:nvPicPr>
          <p:cNvPr id="3" name="Picture 2"/>
          <p:cNvPicPr>
            <a:picLocks noChangeAspect="1"/>
          </p:cNvPicPr>
          <p:nvPr/>
        </p:nvPicPr>
        <p:blipFill>
          <a:blip r:embed="rId4"/>
          <a:stretch>
            <a:fillRect/>
          </a:stretch>
        </p:blipFill>
        <p:spPr>
          <a:xfrm>
            <a:off x="7371967" y="4169740"/>
            <a:ext cx="3150290" cy="2566032"/>
          </a:xfrm>
          <a:prstGeom prst="rect">
            <a:avLst/>
          </a:prstGeom>
        </p:spPr>
      </p:pic>
    </p:spTree>
    <p:extLst>
      <p:ext uri="{BB962C8B-B14F-4D97-AF65-F5344CB8AC3E}">
        <p14:creationId xmlns:p14="http://schemas.microsoft.com/office/powerpoint/2010/main" val="15905686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ChangeArrowheads="1"/>
          </p:cNvSpPr>
          <p:nvPr/>
        </p:nvSpPr>
        <p:spPr bwMode="auto">
          <a:xfrm>
            <a:off x="1981200" y="115889"/>
            <a:ext cx="82296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Εφαρμογές στη Χρωματογραφία</a:t>
            </a:r>
            <a:endParaRPr lang="en-US" altLang="el-GR"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65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796" y="962136"/>
            <a:ext cx="5980408" cy="537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5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1" y="2578609"/>
            <a:ext cx="10519654" cy="3605467"/>
          </a:xfrm>
          <a:prstGeom prst="rect">
            <a:avLst/>
          </a:prstGeom>
        </p:spPr>
      </p:pic>
      <p:sp>
        <p:nvSpPr>
          <p:cNvPr id="2" name="TextBox 1"/>
          <p:cNvSpPr txBox="1"/>
          <p:nvPr/>
        </p:nvSpPr>
        <p:spPr>
          <a:xfrm>
            <a:off x="1" y="682580"/>
            <a:ext cx="12054626" cy="1292662"/>
          </a:xfrm>
          <a:prstGeom prst="rect">
            <a:avLst/>
          </a:prstGeom>
          <a:noFill/>
        </p:spPr>
        <p:txBody>
          <a:bodyPr wrap="square" rtlCol="0">
            <a:spAutoFit/>
          </a:bodyPr>
          <a:lstStyle/>
          <a:p>
            <a:pPr algn="just"/>
            <a:r>
              <a:rPr lang="el-GR"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Πολυμερικές ‘βούρτσες’</a:t>
            </a:r>
            <a:r>
              <a:rPr lang="en-US" altLang="zh-CN"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SimSun" panose="02010600030101010101" pitchFamily="2" charset="-122"/>
                <a:cs typeface="Times New Roman" panose="02020603050405020304" pitchFamily="18" charset="0"/>
              </a:rPr>
              <a:t>:</a:t>
            </a:r>
            <a:r>
              <a:rPr lang="el-GR"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l-GR" altLang="zh-CN" sz="2000" dirty="0">
                <a:latin typeface="Times New Roman" panose="02020603050405020304" pitchFamily="18" charset="0"/>
                <a:cs typeface="Times New Roman" panose="02020603050405020304" pitchFamily="18" charset="0"/>
              </a:rPr>
              <a:t>Ένα σύνολο πολυμερικών αλυσίδων εμβολιασμένες από το ένα άκρο σε μια επιφάνεια </a:t>
            </a:r>
            <a:r>
              <a:rPr lang="el-GR" altLang="zh-CN" sz="2000" dirty="0" smtClean="0">
                <a:latin typeface="Times New Roman" panose="02020603050405020304" pitchFamily="18" charset="0"/>
                <a:cs typeface="Times New Roman" panose="02020603050405020304" pitchFamily="18" charset="0"/>
              </a:rPr>
              <a:t>ή</a:t>
            </a:r>
            <a:r>
              <a:rPr lang="en-US" altLang="zh-CN" sz="2000" dirty="0">
                <a:latin typeface="Times New Roman" panose="02020603050405020304" pitchFamily="18" charset="0"/>
                <a:cs typeface="Times New Roman" panose="02020603050405020304" pitchFamily="18" charset="0"/>
              </a:rPr>
              <a:t> </a:t>
            </a:r>
            <a:r>
              <a:rPr lang="el-GR" altLang="zh-CN" sz="2000" dirty="0" smtClean="0">
                <a:latin typeface="Times New Roman" panose="02020603050405020304" pitchFamily="18" charset="0"/>
                <a:cs typeface="Times New Roman" panose="02020603050405020304" pitchFamily="18" charset="0"/>
              </a:rPr>
              <a:t>μεσεπιφάνεια </a:t>
            </a:r>
            <a:r>
              <a:rPr lang="el-GR" altLang="zh-CN" sz="2000" dirty="0">
                <a:latin typeface="Times New Roman" panose="02020603050405020304" pitchFamily="18" charset="0"/>
                <a:cs typeface="Times New Roman" panose="02020603050405020304" pitchFamily="18" charset="0"/>
              </a:rPr>
              <a:t>έχοντας επιφανειακή πυκνότητα αρκετή ώστε να αναγκαστούν να επεκταθούν σε κάθετη διεύθυνση </a:t>
            </a:r>
            <a:r>
              <a:rPr lang="el-GR" altLang="zh-CN" sz="2000" dirty="0" smtClean="0">
                <a:latin typeface="Times New Roman" panose="02020603050405020304" pitchFamily="18" charset="0"/>
                <a:cs typeface="Times New Roman" panose="02020603050405020304" pitchFamily="18" charset="0"/>
              </a:rPr>
              <a:t>προς </a:t>
            </a:r>
            <a:r>
              <a:rPr lang="el-GR" altLang="zh-CN" sz="2000" dirty="0">
                <a:latin typeface="Times New Roman" panose="02020603050405020304" pitchFamily="18" charset="0"/>
                <a:cs typeface="Times New Roman" panose="02020603050405020304" pitchFamily="18" charset="0"/>
              </a:rPr>
              <a:t>την επιφάνεια υιοθετώντας μια εντελώς διαφορετική διαμόρφωση σε σχέση με αυτή που έχουν στο διάλυμα.</a:t>
            </a:r>
          </a:p>
          <a:p>
            <a:endParaRPr lang="el-GR" dirty="0"/>
          </a:p>
        </p:txBody>
      </p:sp>
    </p:spTree>
    <p:extLst>
      <p:ext uri="{BB962C8B-B14F-4D97-AF65-F5344CB8AC3E}">
        <p14:creationId xmlns:p14="http://schemas.microsoft.com/office/powerpoint/2010/main" val="26561347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81200" y="115889"/>
            <a:ext cx="8229600" cy="649287"/>
          </a:xfrm>
        </p:spPr>
        <p:txBody>
          <a:bodyPr/>
          <a:lstStyle/>
          <a:p>
            <a:pPr algn="ctr" eaLnBrk="1" hangingPunct="1"/>
            <a:r>
              <a:rPr lang="el-GR"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Εφαρμογές στη Μικροηλεκτρονική </a:t>
            </a:r>
            <a:endParaRPr lang="en-US" altLang="el-GR" sz="32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8611"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610443" y="765176"/>
            <a:ext cx="2971114" cy="5973120"/>
          </a:xfrm>
          <a:noFill/>
        </p:spPr>
      </p:pic>
    </p:spTree>
    <p:extLst>
      <p:ext uri="{BB962C8B-B14F-4D97-AF65-F5344CB8AC3E}">
        <p14:creationId xmlns:p14="http://schemas.microsoft.com/office/powerpoint/2010/main" val="30236588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868708" y="1961841"/>
            <a:ext cx="10454583" cy="2842169"/>
          </a:xfrm>
          <a:noFill/>
        </p:spPr>
      </p:pic>
      <p:sp>
        <p:nvSpPr>
          <p:cNvPr id="70659" name="Rectangle 5"/>
          <p:cNvSpPr>
            <a:spLocks noGrp="1" noChangeArrowheads="1"/>
          </p:cNvSpPr>
          <p:nvPr>
            <p:ph type="title"/>
          </p:nvPr>
        </p:nvSpPr>
        <p:spPr>
          <a:xfrm>
            <a:off x="1981200" y="274639"/>
            <a:ext cx="8229600" cy="561975"/>
          </a:xfrm>
          <a:noFill/>
        </p:spPr>
        <p:txBody>
          <a:bodyPr>
            <a:normAutofit/>
          </a:bodyPr>
          <a:lstStyle/>
          <a:p>
            <a:pPr algn="ctr" eaLnBrk="1" hangingPunct="1"/>
            <a:r>
              <a:rPr lang="el-GR" alt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Εφαρμογές στη Μικροηλεκτρονική</a:t>
            </a:r>
            <a:r>
              <a:rPr lang="el-GR" altLang="el-GR"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el-GR"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7031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8216"/>
          </a:xfrm>
        </p:spPr>
        <p:txBody>
          <a:bodyPr>
            <a:normAutofit/>
          </a:bodyPr>
          <a:lstStyle/>
          <a:p>
            <a:pPr algn="ctr"/>
            <a:r>
              <a:rPr lang="el-GR"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Μεταφορείς Φαρμάκων-</a:t>
            </a: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Drug Delivery Systems</a:t>
            </a:r>
            <a:endParaRPr lang="el-GR" sz="28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rot="5400000">
            <a:off x="3353078" y="-1338270"/>
            <a:ext cx="5112913" cy="10287955"/>
          </a:xfrm>
          <a:prstGeom prst="rect">
            <a:avLst/>
          </a:prstGeom>
        </p:spPr>
      </p:pic>
    </p:spTree>
    <p:extLst>
      <p:ext uri="{BB962C8B-B14F-4D97-AF65-F5344CB8AC3E}">
        <p14:creationId xmlns:p14="http://schemas.microsoft.com/office/powerpoint/2010/main" val="5453474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585" y="152433"/>
            <a:ext cx="9008488" cy="4485358"/>
          </a:xfrm>
          <a:prstGeom prst="rect">
            <a:avLst/>
          </a:prstGeom>
        </p:spPr>
      </p:pic>
      <p:pic>
        <p:nvPicPr>
          <p:cNvPr id="3" name="Picture 2"/>
          <p:cNvPicPr>
            <a:picLocks noChangeAspect="1"/>
          </p:cNvPicPr>
          <p:nvPr/>
        </p:nvPicPr>
        <p:blipFill>
          <a:blip r:embed="rId3"/>
          <a:stretch>
            <a:fillRect/>
          </a:stretch>
        </p:blipFill>
        <p:spPr>
          <a:xfrm>
            <a:off x="4353636" y="4848722"/>
            <a:ext cx="4056447" cy="1888539"/>
          </a:xfrm>
          <a:prstGeom prst="rect">
            <a:avLst/>
          </a:prstGeom>
        </p:spPr>
      </p:pic>
    </p:spTree>
    <p:extLst>
      <p:ext uri="{BB962C8B-B14F-4D97-AF65-F5344CB8AC3E}">
        <p14:creationId xmlns:p14="http://schemas.microsoft.com/office/powerpoint/2010/main" val="41479114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4867" y="579963"/>
            <a:ext cx="6671256" cy="5711367"/>
          </a:xfrm>
          <a:prstGeom prst="rect">
            <a:avLst/>
          </a:prstGeom>
        </p:spPr>
      </p:pic>
    </p:spTree>
    <p:extLst>
      <p:ext uri="{BB962C8B-B14F-4D97-AF65-F5344CB8AC3E}">
        <p14:creationId xmlns:p14="http://schemas.microsoft.com/office/powerpoint/2010/main" val="41772016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0573" y="459980"/>
            <a:ext cx="11380437" cy="5802388"/>
          </a:xfrm>
          <a:prstGeom prst="rect">
            <a:avLst/>
          </a:prstGeom>
        </p:spPr>
      </p:pic>
    </p:spTree>
    <p:extLst>
      <p:ext uri="{BB962C8B-B14F-4D97-AF65-F5344CB8AC3E}">
        <p14:creationId xmlns:p14="http://schemas.microsoft.com/office/powerpoint/2010/main" val="2195193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02689" y="158212"/>
            <a:ext cx="6986622" cy="6541575"/>
          </a:xfrm>
          <a:prstGeom prst="rect">
            <a:avLst/>
          </a:prstGeom>
        </p:spPr>
      </p:pic>
    </p:spTree>
    <p:extLst>
      <p:ext uri="{BB962C8B-B14F-4D97-AF65-F5344CB8AC3E}">
        <p14:creationId xmlns:p14="http://schemas.microsoft.com/office/powerpoint/2010/main" val="20161230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8667" y="592429"/>
            <a:ext cx="9129079" cy="5409126"/>
          </a:xfrm>
          <a:prstGeom prst="rect">
            <a:avLst/>
          </a:prstGeom>
        </p:spPr>
      </p:pic>
    </p:spTree>
    <p:extLst>
      <p:ext uri="{BB962C8B-B14F-4D97-AF65-F5344CB8AC3E}">
        <p14:creationId xmlns:p14="http://schemas.microsoft.com/office/powerpoint/2010/main" val="33641786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3538529" y="-2754211"/>
            <a:ext cx="4838775" cy="11652512"/>
          </a:xfrm>
          <a:prstGeom prst="rect">
            <a:avLst/>
          </a:prstGeom>
        </p:spPr>
      </p:pic>
    </p:spTree>
    <p:extLst>
      <p:ext uri="{BB962C8B-B14F-4D97-AF65-F5344CB8AC3E}">
        <p14:creationId xmlns:p14="http://schemas.microsoft.com/office/powerpoint/2010/main" val="2190555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714412" y="-1034860"/>
            <a:ext cx="6548907" cy="9004991"/>
          </a:xfrm>
          <a:prstGeom prst="rect">
            <a:avLst/>
          </a:prstGeom>
        </p:spPr>
      </p:pic>
    </p:spTree>
    <p:extLst>
      <p:ext uri="{BB962C8B-B14F-4D97-AF65-F5344CB8AC3E}">
        <p14:creationId xmlns:p14="http://schemas.microsoft.com/office/powerpoint/2010/main" val="335256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0020" y="90152"/>
            <a:ext cx="10668193" cy="6743286"/>
          </a:xfrm>
          <a:prstGeom prst="rect">
            <a:avLst/>
          </a:prstGeom>
        </p:spPr>
      </p:pic>
    </p:spTree>
    <p:extLst>
      <p:ext uri="{BB962C8B-B14F-4D97-AF65-F5344CB8AC3E}">
        <p14:creationId xmlns:p14="http://schemas.microsoft.com/office/powerpoint/2010/main" val="39739836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486276" y="-1129611"/>
            <a:ext cx="6674333" cy="9191134"/>
          </a:xfrm>
          <a:prstGeom prst="rect">
            <a:avLst/>
          </a:prstGeom>
        </p:spPr>
      </p:pic>
    </p:spTree>
    <p:extLst>
      <p:ext uri="{BB962C8B-B14F-4D97-AF65-F5344CB8AC3E}">
        <p14:creationId xmlns:p14="http://schemas.microsoft.com/office/powerpoint/2010/main" val="21419415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Taxol</a:t>
            </a:r>
            <a:endParaRPr lang="el-GR" sz="4000" b="1" dirty="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048125" y="2047875"/>
            <a:ext cx="4095750" cy="2762250"/>
          </a:xfrm>
          <a:prstGeom prst="rect">
            <a:avLst/>
          </a:prstGeom>
        </p:spPr>
      </p:pic>
    </p:spTree>
    <p:extLst>
      <p:ext uri="{BB962C8B-B14F-4D97-AF65-F5344CB8AC3E}">
        <p14:creationId xmlns:p14="http://schemas.microsoft.com/office/powerpoint/2010/main" val="16462084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552371" y="-1122817"/>
            <a:ext cx="6522078" cy="9076804"/>
          </a:xfrm>
          <a:prstGeom prst="rect">
            <a:avLst/>
          </a:prstGeom>
        </p:spPr>
      </p:pic>
    </p:spTree>
    <p:extLst>
      <p:ext uri="{BB962C8B-B14F-4D97-AF65-F5344CB8AC3E}">
        <p14:creationId xmlns:p14="http://schemas.microsoft.com/office/powerpoint/2010/main" val="4996590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905005" y="-1768422"/>
            <a:ext cx="6387921" cy="10388405"/>
          </a:xfrm>
          <a:prstGeom prst="rect">
            <a:avLst/>
          </a:prstGeom>
        </p:spPr>
      </p:pic>
    </p:spTree>
    <p:extLst>
      <p:ext uri="{BB962C8B-B14F-4D97-AF65-F5344CB8AC3E}">
        <p14:creationId xmlns:p14="http://schemas.microsoft.com/office/powerpoint/2010/main" val="3661001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TotalTime>
  <Words>1659</Words>
  <Application>Microsoft Office PowerPoint</Application>
  <PresentationFormat>Ευρεία οθόνη</PresentationFormat>
  <Paragraphs>262</Paragraphs>
  <Slides>93</Slides>
  <Notes>27</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93</vt:i4>
      </vt:variant>
    </vt:vector>
  </HeadingPairs>
  <TitlesOfParts>
    <vt:vector size="103" baseType="lpstr">
      <vt:lpstr>SimSun</vt:lpstr>
      <vt:lpstr>SimSun</vt:lpstr>
      <vt:lpstr>Arial</vt:lpstr>
      <vt:lpstr>Calibri</vt:lpstr>
      <vt:lpstr>Calibri Light</vt:lpstr>
      <vt:lpstr>Times New Roman</vt:lpstr>
      <vt:lpstr>Wingdings</vt:lpstr>
      <vt:lpstr>Office Theme</vt:lpstr>
      <vt:lpstr>Equation</vt:lpstr>
      <vt:lpstr>ChemDraw.Document.6.0</vt:lpstr>
      <vt:lpstr>Πολυμερή: Υλικά για νέες εφαρμογές</vt:lpstr>
      <vt:lpstr>Περιεχόμενα</vt:lpstr>
      <vt:lpstr>Παρουσίαση του PowerPoint</vt:lpstr>
      <vt:lpstr>Εφαρμογές ‘Πολυμερικών Βουρτσών’</vt:lpstr>
      <vt:lpstr>Χρησιμοποιούμενα Υποστρώματα</vt:lpstr>
      <vt:lpstr>Υποστρώματα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Φυσικός Εμβολιασμός Πολυμερών σε Επιφάνειες</vt:lpstr>
      <vt:lpstr>Χημικός Εμβολιασμός Πολυμερών σε Επιφάνειες</vt:lpstr>
      <vt:lpstr>Τεχνικές Εμβολιασμού Α. ‘Εμβολιασμός σε’   Β. ‘Εμβολιασμός από’</vt:lpstr>
      <vt:lpstr>Παρουσίαση του PowerPoint</vt:lpstr>
      <vt:lpstr>Δομές εμβολιασμένων πολυμερών πάνω σε στερεά επίπεδα υποστρώματα με την τεχική του’εμβολιασμού από’</vt:lpstr>
      <vt:lpstr>Παρουσίαση του PowerPoint</vt:lpstr>
      <vt:lpstr>ΣΥΝΘΕΣΗ ΠΟΛΥΜΕΡΙΚΩΝ ΒΟΥΡΤΣΩΝ</vt:lpstr>
      <vt:lpstr>Μειονεκτήματα Συμβατικού Ριζικού Πολυμερισμού-CRP </vt:lpstr>
      <vt:lpstr>Ριζικός Πολυμερισμός</vt:lpstr>
      <vt:lpstr>Ριζικός Πολυμερισμός-Αντιδράσεις Τερματισμού</vt:lpstr>
      <vt:lpstr>Developed ‘Living’/Controlled Radical Polymerizations (ATRP, NMRP, RAFT)</vt:lpstr>
      <vt:lpstr>ΔΗΜΟΣΙΕΥΣΕΙΣ-RDRP</vt:lpstr>
      <vt:lpstr>Πλεονεκτήματα RDRP </vt:lpstr>
      <vt:lpstr>Παρουσίαση του PowerPoint</vt:lpstr>
      <vt:lpstr>ΜΑΚΡΟΜΟΡΙΑΚΗ ΑΡΧΙΤΕΚΤΟΝΙΚΗ</vt:lpstr>
      <vt:lpstr>Γενικός Μηχανισμός για Ελεγχόμενους Ριζικούς Πολυμερισμούς</vt:lpstr>
      <vt:lpstr>Outline for Successful LFRP</vt:lpstr>
      <vt:lpstr>Παρουσίαση του PowerPoint</vt:lpstr>
      <vt:lpstr>Nitroxide Mediated Polymerization</vt:lpstr>
      <vt:lpstr>Nitroxide Mediated Polymerization (I=1.2-1.3)</vt:lpstr>
      <vt:lpstr>Μονομοριακοί Απαρχητές</vt:lpstr>
      <vt:lpstr>Αντιδράσεις Τερματισμού</vt:lpstr>
      <vt:lpstr>Απαρχητές Δεύτερης Γενεάς</vt:lpstr>
      <vt:lpstr>Απαρχητές Δεύτερης Γενεάς</vt:lpstr>
      <vt:lpstr>Μηχανισμός ATRP </vt:lpstr>
      <vt:lpstr>ATRP</vt:lpstr>
      <vt:lpstr>ATRP</vt:lpstr>
      <vt:lpstr>Μονομερή </vt:lpstr>
      <vt:lpstr>Μονομερή</vt:lpstr>
      <vt:lpstr>Παρουσίαση του PowerPoint</vt:lpstr>
      <vt:lpstr>Self-Assembled Monolayers (SAMs)</vt:lpstr>
      <vt:lpstr>Self-Assembled Monolayers (SAMs)</vt:lpstr>
      <vt:lpstr>Self-Assembled Monolayers (SAMs)</vt:lpstr>
      <vt:lpstr>Self-Assembled Monolayers (SAMs)</vt:lpstr>
      <vt:lpstr>Self-Assembled Monolayers (SAMs)</vt:lpstr>
      <vt:lpstr>Self-Assembled Monolayers (SAMs)</vt:lpstr>
      <vt:lpstr>Τεχνική Απομάκρυνσης της Πολυμερικής Αλυσίδας από την Επιφάνεια</vt:lpstr>
      <vt:lpstr>Χαρακτηρισμός πολυμερών εμβολιασμένων πάνω σε επιφάνειες</vt:lpstr>
      <vt:lpstr>Ηλεκτρονική Μικροσκοπία Διέλευσης, TEM</vt:lpstr>
      <vt:lpstr>Ηλεκτρονική Μικροσκοπία Διαπερατότητας, TEM</vt:lpstr>
      <vt:lpstr>Ηλεκτρονική Μικροσκοπία Διέλευσης, TEM και Ηλεκτρονική Μικροσκοπία Σάρωσης, SEM</vt:lpstr>
      <vt:lpstr>Ηλεκτρονική Μικροσκοπία Σάρωσης, SEM</vt:lpstr>
      <vt:lpstr>Μικροσκοπία Ατομικών Δυνάμεων, AFM</vt:lpstr>
      <vt:lpstr>Παρουσίαση του PowerPoint</vt:lpstr>
      <vt:lpstr>Μικροσκοπία Ατομικών Δυνάμεων, AFM</vt:lpstr>
      <vt:lpstr>Μικροσκοπία Ατομικών Δυνάμεων, AFM</vt:lpstr>
      <vt:lpstr>A hexabenzocoronene molecule (1.4 nm) imaged by noncontact atomic force microscopy</vt:lpstr>
      <vt:lpstr>Θερμοσταθμική Ανάλυση, TGA</vt:lpstr>
      <vt:lpstr>TGA, Q50 TA.</vt:lpstr>
      <vt:lpstr>Παρουσίαση του PowerPoint</vt:lpstr>
      <vt:lpstr>Παρουσίαση του PowerPoint</vt:lpstr>
      <vt:lpstr>Quartz Crystal Microbalance, QCM</vt:lpstr>
      <vt:lpstr>Quartz Crystal Microbalance, QCM</vt:lpstr>
      <vt:lpstr>Φασματοσκοπία επιφανειακών πλασμονίων, SPS</vt:lpstr>
      <vt:lpstr>Φωτοηλεκτρονική Φασματοσκοπία ακτίνων Χ, XPS</vt:lpstr>
      <vt:lpstr>Μετρήσεις γωνιών επαφής-Επιφανειακή τάση (Contact Angles) </vt:lpstr>
      <vt:lpstr>Παρουσίαση του PowerPoint</vt:lpstr>
      <vt:lpstr>Παρουσίαση του PowerPoint</vt:lpstr>
      <vt:lpstr>Παρουσίαση του PowerPoint</vt:lpstr>
      <vt:lpstr>ΕΦΑΡΜΟΓΕΣ ΠΟΛΥΜΕΡΙΚΩΝ ‘ΒΟΥΡΤΣΩΝ’</vt:lpstr>
      <vt:lpstr>Πολυμερικές ‘Βούρτσες’ που ανταποκρίνονται σε εξωτερικά ερεθίσματα (Διαλύτης)</vt:lpstr>
      <vt:lpstr>Πολυμερικές ‘Βούρτσες’ που ανταποκρίνονται σε εξωτερικά ερεθίσματα (Διαλύτης) </vt:lpstr>
      <vt:lpstr>Έξυπνες Επιφάνειες PS-b-PEO</vt:lpstr>
      <vt:lpstr>Παρουσίαση του PowerPoint</vt:lpstr>
      <vt:lpstr>Παρουσίαση του PowerPoint</vt:lpstr>
      <vt:lpstr>Επιφάνειες με εξαιρετικά μικρό συντελεστή τριβής poly(2-methacryloyloxyethylphosphorylcholine)</vt:lpstr>
      <vt:lpstr>Επιφάνειες με εξαιρετικά μικρό συντελεστή τριβής Poly(2,3-dihydroxypropyl methacrylate)</vt:lpstr>
      <vt:lpstr>Παρουσίαση του PowerPoint</vt:lpstr>
      <vt:lpstr>Εφαρμογές στη Μικροηλεκτρονική </vt:lpstr>
      <vt:lpstr>Εφαρμογές στη Μικροηλεκτρονική </vt:lpstr>
      <vt:lpstr>Μεταφορείς Φαρμάκων-Drug Delivery Systems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Taxol</vt:lpstr>
      <vt:lpstr>Παρουσίαση του PowerPoint</vt:lpstr>
      <vt:lpstr>Παρουσίαση του PowerPoint</vt:lpstr>
    </vt:vector>
  </TitlesOfParts>
  <Company>Personal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Πολυμερή: Υλικά για νέες εφαρμογές</dc:title>
  <dc:creator>George Sakellariou</dc:creator>
  <cp:lastModifiedBy>user</cp:lastModifiedBy>
  <cp:revision>135</cp:revision>
  <dcterms:created xsi:type="dcterms:W3CDTF">2015-02-28T06:20:14Z</dcterms:created>
  <dcterms:modified xsi:type="dcterms:W3CDTF">2016-02-26T08:51:42Z</dcterms:modified>
</cp:coreProperties>
</file>