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17" r:id="rId2"/>
    <p:sldMasterId id="2147483733" r:id="rId3"/>
    <p:sldMasterId id="2147483745" r:id="rId4"/>
    <p:sldMasterId id="2147483757" r:id="rId5"/>
    <p:sldMasterId id="2147483775" r:id="rId6"/>
    <p:sldMasterId id="2147483787" r:id="rId7"/>
    <p:sldMasterId id="2147483799" r:id="rId8"/>
  </p:sldMasterIdLst>
  <p:notesMasterIdLst>
    <p:notesMasterId r:id="rId69"/>
  </p:notesMasterIdLst>
  <p:handoutMasterIdLst>
    <p:handoutMasterId r:id="rId70"/>
  </p:handoutMasterIdLst>
  <p:sldIdLst>
    <p:sldId id="331" r:id="rId9"/>
    <p:sldId id="329" r:id="rId10"/>
    <p:sldId id="330" r:id="rId11"/>
    <p:sldId id="258" r:id="rId12"/>
    <p:sldId id="311" r:id="rId13"/>
    <p:sldId id="315" r:id="rId14"/>
    <p:sldId id="316" r:id="rId15"/>
    <p:sldId id="312" r:id="rId16"/>
    <p:sldId id="259" r:id="rId17"/>
    <p:sldId id="260" r:id="rId18"/>
    <p:sldId id="261" r:id="rId19"/>
    <p:sldId id="262" r:id="rId20"/>
    <p:sldId id="313" r:id="rId21"/>
    <p:sldId id="277" r:id="rId22"/>
    <p:sldId id="334" r:id="rId23"/>
    <p:sldId id="267" r:id="rId24"/>
    <p:sldId id="269" r:id="rId25"/>
    <p:sldId id="274" r:id="rId26"/>
    <p:sldId id="317" r:id="rId27"/>
    <p:sldId id="270" r:id="rId28"/>
    <p:sldId id="271" r:id="rId29"/>
    <p:sldId id="272" r:id="rId30"/>
    <p:sldId id="332" r:id="rId31"/>
    <p:sldId id="273" r:id="rId32"/>
    <p:sldId id="275" r:id="rId33"/>
    <p:sldId id="276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368" r:id="rId43"/>
    <p:sldId id="314" r:id="rId44"/>
    <p:sldId id="367" r:id="rId45"/>
    <p:sldId id="348" r:id="rId46"/>
    <p:sldId id="351" r:id="rId47"/>
    <p:sldId id="344" r:id="rId48"/>
    <p:sldId id="341" r:id="rId49"/>
    <p:sldId id="342" r:id="rId50"/>
    <p:sldId id="352" r:id="rId51"/>
    <p:sldId id="353" r:id="rId52"/>
    <p:sldId id="354" r:id="rId53"/>
    <p:sldId id="343" r:id="rId54"/>
    <p:sldId id="297" r:id="rId55"/>
    <p:sldId id="357" r:id="rId56"/>
    <p:sldId id="358" r:id="rId57"/>
    <p:sldId id="359" r:id="rId58"/>
    <p:sldId id="360" r:id="rId59"/>
    <p:sldId id="362" r:id="rId60"/>
    <p:sldId id="364" r:id="rId61"/>
    <p:sldId id="299" r:id="rId62"/>
    <p:sldId id="301" r:id="rId63"/>
    <p:sldId id="309" r:id="rId64"/>
    <p:sldId id="366" r:id="rId65"/>
    <p:sldId id="256" r:id="rId66"/>
    <p:sldId id="365" r:id="rId67"/>
    <p:sldId id="363" r:id="rId68"/>
  </p:sldIdLst>
  <p:sldSz cx="9144000" cy="6858000" type="screen4x3"/>
  <p:notesSz cx="9979025" cy="683418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3">
          <p15:clr>
            <a:srgbClr val="A4A3A4"/>
          </p15:clr>
        </p15:guide>
        <p15:guide id="2" pos="3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CCECFF"/>
    <a:srgbClr val="FF9900"/>
    <a:srgbClr val="FFCC00"/>
    <a:srgbClr val="FFCC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53" autoAdjust="0"/>
    <p:restoredTop sz="94646" autoAdjust="0"/>
  </p:normalViewPr>
  <p:slideViewPr>
    <p:cSldViewPr>
      <p:cViewPr varScale="1">
        <p:scale>
          <a:sx n="105" d="100"/>
          <a:sy n="105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768" y="-84"/>
      </p:cViewPr>
      <p:guideLst>
        <p:guide orient="horz" pos="2153"/>
        <p:guide pos="3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9AB9F-C9DE-460D-99C3-9E0438A5333F}" type="doc">
      <dgm:prSet loTypeId="urn:microsoft.com/office/officeart/2005/8/layout/pyramid4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2A48EAE-C453-4126-9B76-742342A09004}">
      <dgm:prSet phldrT="[Text]" custT="1"/>
      <dgm:spPr/>
      <dgm:t>
        <a:bodyPr/>
        <a:lstStyle/>
        <a:p>
          <a:r>
            <a:rPr lang="el-GR" sz="1400" b="1" dirty="0" err="1">
              <a:solidFill>
                <a:srgbClr val="000000"/>
              </a:solidFill>
            </a:rPr>
            <a:t>Αναλύτης</a:t>
          </a:r>
          <a:endParaRPr lang="el-GR" sz="1400" b="1" dirty="0">
            <a:solidFill>
              <a:srgbClr val="000000"/>
            </a:solidFill>
          </a:endParaRPr>
        </a:p>
        <a:p>
          <a:r>
            <a:rPr lang="el-GR" sz="1300" dirty="0">
              <a:solidFill>
                <a:srgbClr val="000000"/>
              </a:solidFill>
            </a:rPr>
            <a:t>(</a:t>
          </a:r>
          <a:r>
            <a:rPr lang="en-US" sz="1300" dirty="0">
              <a:solidFill>
                <a:srgbClr val="000000"/>
              </a:solidFill>
            </a:rPr>
            <a:t>Isolate)</a:t>
          </a:r>
        </a:p>
      </dgm:t>
    </dgm:pt>
    <dgm:pt modelId="{014D676A-8B14-497D-8887-C6EB29335DCC}" type="parTrans" cxnId="{C4987B4C-72D2-4C18-82C6-C66FF71F37F7}">
      <dgm:prSet/>
      <dgm:spPr/>
      <dgm:t>
        <a:bodyPr/>
        <a:lstStyle/>
        <a:p>
          <a:endParaRPr lang="en-US"/>
        </a:p>
      </dgm:t>
    </dgm:pt>
    <dgm:pt modelId="{4700396B-1A98-458E-AB0A-0D0044E74DD0}" type="sibTrans" cxnId="{C4987B4C-72D2-4C18-82C6-C66FF71F37F7}">
      <dgm:prSet/>
      <dgm:spPr/>
      <dgm:t>
        <a:bodyPr/>
        <a:lstStyle/>
        <a:p>
          <a:endParaRPr lang="en-US"/>
        </a:p>
      </dgm:t>
    </dgm:pt>
    <dgm:pt modelId="{A2630C24-23A2-420C-9439-425036848893}">
      <dgm:prSet phldrT="[Text]" custT="1"/>
      <dgm:spPr/>
      <dgm:t>
        <a:bodyPr/>
        <a:lstStyle/>
        <a:p>
          <a:r>
            <a:rPr lang="el-GR" sz="1400" b="1" dirty="0">
              <a:solidFill>
                <a:srgbClr val="000000"/>
              </a:solidFill>
            </a:rPr>
            <a:t>Υλικό μήτρας</a:t>
          </a:r>
          <a:r>
            <a:rPr lang="en-US" sz="1400" b="1" dirty="0">
              <a:solidFill>
                <a:srgbClr val="000000"/>
              </a:solidFill>
            </a:rPr>
            <a:t> (matrix)</a:t>
          </a:r>
        </a:p>
      </dgm:t>
    </dgm:pt>
    <dgm:pt modelId="{6BCF0823-126A-4071-AD68-E3C7D56C567F}" type="parTrans" cxnId="{9CFB5D3A-8175-49C2-A563-B4ACA9056563}">
      <dgm:prSet/>
      <dgm:spPr/>
      <dgm:t>
        <a:bodyPr/>
        <a:lstStyle/>
        <a:p>
          <a:endParaRPr lang="en-US"/>
        </a:p>
      </dgm:t>
    </dgm:pt>
    <dgm:pt modelId="{A934CC9F-A7D1-428D-BA54-2E9F8D93BF45}" type="sibTrans" cxnId="{9CFB5D3A-8175-49C2-A563-B4ACA9056563}">
      <dgm:prSet/>
      <dgm:spPr/>
      <dgm:t>
        <a:bodyPr/>
        <a:lstStyle/>
        <a:p>
          <a:endParaRPr lang="en-US"/>
        </a:p>
      </dgm:t>
    </dgm:pt>
    <dgm:pt modelId="{890D93C0-EBA5-4505-BFB5-0A4D8A21AC21}">
      <dgm:prSet phldrT="[Text]"/>
      <dgm:spPr/>
      <dgm:t>
        <a:bodyPr/>
        <a:lstStyle/>
        <a:p>
          <a:r>
            <a:rPr lang="en-US" dirty="0"/>
            <a:t>SPE</a:t>
          </a:r>
        </a:p>
      </dgm:t>
    </dgm:pt>
    <dgm:pt modelId="{100948BC-AB10-4899-9782-EF94F5038C6B}" type="parTrans" cxnId="{A3E0FEFD-1812-456D-B0CE-425B6C56F8D9}">
      <dgm:prSet/>
      <dgm:spPr/>
      <dgm:t>
        <a:bodyPr/>
        <a:lstStyle/>
        <a:p>
          <a:endParaRPr lang="en-US"/>
        </a:p>
      </dgm:t>
    </dgm:pt>
    <dgm:pt modelId="{82E9FA04-6360-4C06-81DB-BDEAC30DA6D9}" type="sibTrans" cxnId="{A3E0FEFD-1812-456D-B0CE-425B6C56F8D9}">
      <dgm:prSet/>
      <dgm:spPr/>
      <dgm:t>
        <a:bodyPr/>
        <a:lstStyle/>
        <a:p>
          <a:endParaRPr lang="en-US"/>
        </a:p>
      </dgm:t>
    </dgm:pt>
    <dgm:pt modelId="{D235BF17-49E3-4451-A637-631A3CC781FB}">
      <dgm:prSet phldrT="[Text]" custT="1"/>
      <dgm:spPr/>
      <dgm:t>
        <a:bodyPr/>
        <a:lstStyle/>
        <a:p>
          <a:r>
            <a:rPr lang="el-GR" sz="1400" b="1" dirty="0">
              <a:solidFill>
                <a:srgbClr val="000000"/>
              </a:solidFill>
            </a:rPr>
            <a:t>Στερεό υπόστρωμα</a:t>
          </a:r>
          <a:r>
            <a:rPr lang="en-US" sz="1400" b="1" dirty="0">
              <a:solidFill>
                <a:srgbClr val="000000"/>
              </a:solidFill>
            </a:rPr>
            <a:t> (Sorbent)</a:t>
          </a:r>
        </a:p>
      </dgm:t>
    </dgm:pt>
    <dgm:pt modelId="{34C5D90E-A12C-4710-99BC-549E77083CEF}" type="parTrans" cxnId="{04E9770D-1901-4B79-9CD5-5287B16B0CC1}">
      <dgm:prSet/>
      <dgm:spPr/>
      <dgm:t>
        <a:bodyPr/>
        <a:lstStyle/>
        <a:p>
          <a:endParaRPr lang="en-US"/>
        </a:p>
      </dgm:t>
    </dgm:pt>
    <dgm:pt modelId="{D246FCE6-1387-454F-8B3A-1A65C05EEBB0}" type="sibTrans" cxnId="{04E9770D-1901-4B79-9CD5-5287B16B0CC1}">
      <dgm:prSet/>
      <dgm:spPr/>
      <dgm:t>
        <a:bodyPr/>
        <a:lstStyle/>
        <a:p>
          <a:endParaRPr lang="en-US"/>
        </a:p>
      </dgm:t>
    </dgm:pt>
    <dgm:pt modelId="{A0E77A91-AF2F-4B48-863B-349DBF595E96}" type="pres">
      <dgm:prSet presAssocID="{5EF9AB9F-C9DE-460D-99C3-9E0438A5333F}" presName="compositeShape" presStyleCnt="0">
        <dgm:presLayoutVars>
          <dgm:chMax val="9"/>
          <dgm:dir/>
          <dgm:resizeHandles val="exact"/>
        </dgm:presLayoutVars>
      </dgm:prSet>
      <dgm:spPr/>
    </dgm:pt>
    <dgm:pt modelId="{305F519B-5D1C-45E7-94D7-F98A96309DE1}" type="pres">
      <dgm:prSet presAssocID="{5EF9AB9F-C9DE-460D-99C3-9E0438A5333F}" presName="triangle1" presStyleLbl="node1" presStyleIdx="0" presStyleCnt="4">
        <dgm:presLayoutVars>
          <dgm:bulletEnabled val="1"/>
        </dgm:presLayoutVars>
      </dgm:prSet>
      <dgm:spPr/>
    </dgm:pt>
    <dgm:pt modelId="{9C9DA9F1-14C5-4F4F-AB93-1D5126A1042A}" type="pres">
      <dgm:prSet presAssocID="{5EF9AB9F-C9DE-460D-99C3-9E0438A5333F}" presName="triangle2" presStyleLbl="node1" presStyleIdx="1" presStyleCnt="4" custScaleX="113348" custScaleY="96894">
        <dgm:presLayoutVars>
          <dgm:bulletEnabled val="1"/>
        </dgm:presLayoutVars>
      </dgm:prSet>
      <dgm:spPr/>
    </dgm:pt>
    <dgm:pt modelId="{10E294FB-4C30-4504-8C15-33C19BF3BBEF}" type="pres">
      <dgm:prSet presAssocID="{5EF9AB9F-C9DE-460D-99C3-9E0438A5333F}" presName="triangle3" presStyleLbl="node1" presStyleIdx="2" presStyleCnt="4">
        <dgm:presLayoutVars>
          <dgm:bulletEnabled val="1"/>
        </dgm:presLayoutVars>
      </dgm:prSet>
      <dgm:spPr/>
    </dgm:pt>
    <dgm:pt modelId="{7327EE97-ED94-421E-98FF-440533C8F3CF}" type="pres">
      <dgm:prSet presAssocID="{5EF9AB9F-C9DE-460D-99C3-9E0438A5333F}" presName="triangle4" presStyleLbl="node1" presStyleIdx="3" presStyleCnt="4" custScaleX="98134" custScaleY="94465">
        <dgm:presLayoutVars>
          <dgm:bulletEnabled val="1"/>
        </dgm:presLayoutVars>
      </dgm:prSet>
      <dgm:spPr/>
    </dgm:pt>
  </dgm:ptLst>
  <dgm:cxnLst>
    <dgm:cxn modelId="{04E9770D-1901-4B79-9CD5-5287B16B0CC1}" srcId="{5EF9AB9F-C9DE-460D-99C3-9E0438A5333F}" destId="{D235BF17-49E3-4451-A637-631A3CC781FB}" srcOrd="3" destOrd="0" parTransId="{34C5D90E-A12C-4710-99BC-549E77083CEF}" sibTransId="{D246FCE6-1387-454F-8B3A-1A65C05EEBB0}"/>
    <dgm:cxn modelId="{9CFB5D3A-8175-49C2-A563-B4ACA9056563}" srcId="{5EF9AB9F-C9DE-460D-99C3-9E0438A5333F}" destId="{A2630C24-23A2-420C-9439-425036848893}" srcOrd="1" destOrd="0" parTransId="{6BCF0823-126A-4071-AD68-E3C7D56C567F}" sibTransId="{A934CC9F-A7D1-428D-BA54-2E9F8D93BF45}"/>
    <dgm:cxn modelId="{6C02893C-8F1B-4E8C-9D6C-CBF109BBC184}" type="presOf" srcId="{A2630C24-23A2-420C-9439-425036848893}" destId="{9C9DA9F1-14C5-4F4F-AB93-1D5126A1042A}" srcOrd="0" destOrd="0" presId="urn:microsoft.com/office/officeart/2005/8/layout/pyramid4"/>
    <dgm:cxn modelId="{D0B3DF5D-D7BD-4DAA-BCA2-E736BFD1CB18}" type="presOf" srcId="{D235BF17-49E3-4451-A637-631A3CC781FB}" destId="{7327EE97-ED94-421E-98FF-440533C8F3CF}" srcOrd="0" destOrd="0" presId="urn:microsoft.com/office/officeart/2005/8/layout/pyramid4"/>
    <dgm:cxn modelId="{C4987B4C-72D2-4C18-82C6-C66FF71F37F7}" srcId="{5EF9AB9F-C9DE-460D-99C3-9E0438A5333F}" destId="{12A48EAE-C453-4126-9B76-742342A09004}" srcOrd="0" destOrd="0" parTransId="{014D676A-8B14-497D-8887-C6EB29335DCC}" sibTransId="{4700396B-1A98-458E-AB0A-0D0044E74DD0}"/>
    <dgm:cxn modelId="{48A690AF-A4E8-474C-BADD-18465DDC6A8F}" type="presOf" srcId="{5EF9AB9F-C9DE-460D-99C3-9E0438A5333F}" destId="{A0E77A91-AF2F-4B48-863B-349DBF595E96}" srcOrd="0" destOrd="0" presId="urn:microsoft.com/office/officeart/2005/8/layout/pyramid4"/>
    <dgm:cxn modelId="{9CD1F1D1-A45E-4206-B520-CDB79A4A2FDB}" type="presOf" srcId="{890D93C0-EBA5-4505-BFB5-0A4D8A21AC21}" destId="{10E294FB-4C30-4504-8C15-33C19BF3BBEF}" srcOrd="0" destOrd="0" presId="urn:microsoft.com/office/officeart/2005/8/layout/pyramid4"/>
    <dgm:cxn modelId="{876B54F1-3102-4D78-9F85-829694C4A52D}" type="presOf" srcId="{12A48EAE-C453-4126-9B76-742342A09004}" destId="{305F519B-5D1C-45E7-94D7-F98A96309DE1}" srcOrd="0" destOrd="0" presId="urn:microsoft.com/office/officeart/2005/8/layout/pyramid4"/>
    <dgm:cxn modelId="{A3E0FEFD-1812-456D-B0CE-425B6C56F8D9}" srcId="{5EF9AB9F-C9DE-460D-99C3-9E0438A5333F}" destId="{890D93C0-EBA5-4505-BFB5-0A4D8A21AC21}" srcOrd="2" destOrd="0" parTransId="{100948BC-AB10-4899-9782-EF94F5038C6B}" sibTransId="{82E9FA04-6360-4C06-81DB-BDEAC30DA6D9}"/>
    <dgm:cxn modelId="{513743B3-5114-4AE6-8970-A31DDE678F21}" type="presParOf" srcId="{A0E77A91-AF2F-4B48-863B-349DBF595E96}" destId="{305F519B-5D1C-45E7-94D7-F98A96309DE1}" srcOrd="0" destOrd="0" presId="urn:microsoft.com/office/officeart/2005/8/layout/pyramid4"/>
    <dgm:cxn modelId="{2C6A1FD8-EBE7-4137-90D3-7356F605C3C6}" type="presParOf" srcId="{A0E77A91-AF2F-4B48-863B-349DBF595E96}" destId="{9C9DA9F1-14C5-4F4F-AB93-1D5126A1042A}" srcOrd="1" destOrd="0" presId="urn:microsoft.com/office/officeart/2005/8/layout/pyramid4"/>
    <dgm:cxn modelId="{7706C82A-6B1C-4539-8D9E-77986A17A496}" type="presParOf" srcId="{A0E77A91-AF2F-4B48-863B-349DBF595E96}" destId="{10E294FB-4C30-4504-8C15-33C19BF3BBEF}" srcOrd="2" destOrd="0" presId="urn:microsoft.com/office/officeart/2005/8/layout/pyramid4"/>
    <dgm:cxn modelId="{8EF9E735-6466-45E6-88F3-42C33B5AB01E}" type="presParOf" srcId="{A0E77A91-AF2F-4B48-863B-349DBF595E96}" destId="{7327EE97-ED94-421E-98FF-440533C8F3C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9AB9F-C9DE-460D-99C3-9E0438A5333F}" type="doc">
      <dgm:prSet loTypeId="urn:microsoft.com/office/officeart/2005/8/layout/pyramid4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2A48EAE-C453-4126-9B76-742342A09004}">
      <dgm:prSet phldrT="[Text]" custT="1"/>
      <dgm:spPr/>
      <dgm:t>
        <a:bodyPr/>
        <a:lstStyle/>
        <a:p>
          <a:r>
            <a:rPr lang="el-GR" sz="1100" b="1" dirty="0" err="1">
              <a:solidFill>
                <a:srgbClr val="000000"/>
              </a:solidFill>
            </a:rPr>
            <a:t>Αναλύτης</a:t>
          </a:r>
          <a:endParaRPr lang="el-GR" sz="1100" b="1" dirty="0">
            <a:solidFill>
              <a:srgbClr val="000000"/>
            </a:solidFill>
          </a:endParaRPr>
        </a:p>
        <a:p>
          <a:r>
            <a:rPr lang="el-GR" sz="1100" dirty="0">
              <a:solidFill>
                <a:srgbClr val="000000"/>
              </a:solidFill>
            </a:rPr>
            <a:t>(</a:t>
          </a:r>
          <a:r>
            <a:rPr lang="en-US" sz="1100" dirty="0">
              <a:solidFill>
                <a:srgbClr val="000000"/>
              </a:solidFill>
            </a:rPr>
            <a:t>Isolate)</a:t>
          </a:r>
        </a:p>
      </dgm:t>
    </dgm:pt>
    <dgm:pt modelId="{014D676A-8B14-497D-8887-C6EB29335DCC}" type="parTrans" cxnId="{C4987B4C-72D2-4C18-82C6-C66FF71F37F7}">
      <dgm:prSet/>
      <dgm:spPr/>
      <dgm:t>
        <a:bodyPr/>
        <a:lstStyle/>
        <a:p>
          <a:endParaRPr lang="en-US" sz="1100"/>
        </a:p>
      </dgm:t>
    </dgm:pt>
    <dgm:pt modelId="{4700396B-1A98-458E-AB0A-0D0044E74DD0}" type="sibTrans" cxnId="{C4987B4C-72D2-4C18-82C6-C66FF71F37F7}">
      <dgm:prSet/>
      <dgm:spPr/>
      <dgm:t>
        <a:bodyPr/>
        <a:lstStyle/>
        <a:p>
          <a:endParaRPr lang="en-US" sz="1100"/>
        </a:p>
      </dgm:t>
    </dgm:pt>
    <dgm:pt modelId="{A2630C24-23A2-420C-9439-425036848893}">
      <dgm:prSet phldrT="[Text]" custT="1"/>
      <dgm:spPr/>
      <dgm:t>
        <a:bodyPr/>
        <a:lstStyle/>
        <a:p>
          <a:r>
            <a:rPr lang="el-GR" sz="1100" b="1" dirty="0">
              <a:solidFill>
                <a:srgbClr val="000000"/>
              </a:solidFill>
            </a:rPr>
            <a:t>Υλικό μήτρας</a:t>
          </a:r>
          <a:r>
            <a:rPr lang="en-US" sz="1100" b="1" dirty="0">
              <a:solidFill>
                <a:srgbClr val="000000"/>
              </a:solidFill>
            </a:rPr>
            <a:t> (matrix)</a:t>
          </a:r>
        </a:p>
      </dgm:t>
    </dgm:pt>
    <dgm:pt modelId="{6BCF0823-126A-4071-AD68-E3C7D56C567F}" type="parTrans" cxnId="{9CFB5D3A-8175-49C2-A563-B4ACA9056563}">
      <dgm:prSet/>
      <dgm:spPr/>
      <dgm:t>
        <a:bodyPr/>
        <a:lstStyle/>
        <a:p>
          <a:endParaRPr lang="en-US" sz="1100"/>
        </a:p>
      </dgm:t>
    </dgm:pt>
    <dgm:pt modelId="{A934CC9F-A7D1-428D-BA54-2E9F8D93BF45}" type="sibTrans" cxnId="{9CFB5D3A-8175-49C2-A563-B4ACA9056563}">
      <dgm:prSet/>
      <dgm:spPr/>
      <dgm:t>
        <a:bodyPr/>
        <a:lstStyle/>
        <a:p>
          <a:endParaRPr lang="en-US" sz="1100"/>
        </a:p>
      </dgm:t>
    </dgm:pt>
    <dgm:pt modelId="{890D93C0-EBA5-4505-BFB5-0A4D8A21AC21}">
      <dgm:prSet phldrT="[Text]" custT="1"/>
      <dgm:spPr/>
      <dgm:t>
        <a:bodyPr/>
        <a:lstStyle/>
        <a:p>
          <a:r>
            <a:rPr lang="en-US" sz="1100" dirty="0"/>
            <a:t>SPE</a:t>
          </a:r>
        </a:p>
      </dgm:t>
    </dgm:pt>
    <dgm:pt modelId="{100948BC-AB10-4899-9782-EF94F5038C6B}" type="parTrans" cxnId="{A3E0FEFD-1812-456D-B0CE-425B6C56F8D9}">
      <dgm:prSet/>
      <dgm:spPr/>
      <dgm:t>
        <a:bodyPr/>
        <a:lstStyle/>
        <a:p>
          <a:endParaRPr lang="en-US" sz="1100"/>
        </a:p>
      </dgm:t>
    </dgm:pt>
    <dgm:pt modelId="{82E9FA04-6360-4C06-81DB-BDEAC30DA6D9}" type="sibTrans" cxnId="{A3E0FEFD-1812-456D-B0CE-425B6C56F8D9}">
      <dgm:prSet/>
      <dgm:spPr/>
      <dgm:t>
        <a:bodyPr/>
        <a:lstStyle/>
        <a:p>
          <a:endParaRPr lang="en-US" sz="1100"/>
        </a:p>
      </dgm:t>
    </dgm:pt>
    <dgm:pt modelId="{D235BF17-49E3-4451-A637-631A3CC781FB}">
      <dgm:prSet phldrT="[Text]" custT="1"/>
      <dgm:spPr/>
      <dgm:t>
        <a:bodyPr/>
        <a:lstStyle/>
        <a:p>
          <a:r>
            <a:rPr lang="el-GR" sz="1100" b="1" dirty="0">
              <a:solidFill>
                <a:srgbClr val="000000"/>
              </a:solidFill>
            </a:rPr>
            <a:t>Στερεό υπόστρωμα</a:t>
          </a:r>
          <a:r>
            <a:rPr lang="en-US" sz="1100" b="1" dirty="0">
              <a:solidFill>
                <a:srgbClr val="000000"/>
              </a:solidFill>
            </a:rPr>
            <a:t> (Sorbent)</a:t>
          </a:r>
        </a:p>
      </dgm:t>
    </dgm:pt>
    <dgm:pt modelId="{34C5D90E-A12C-4710-99BC-549E77083CEF}" type="parTrans" cxnId="{04E9770D-1901-4B79-9CD5-5287B16B0CC1}">
      <dgm:prSet/>
      <dgm:spPr/>
      <dgm:t>
        <a:bodyPr/>
        <a:lstStyle/>
        <a:p>
          <a:endParaRPr lang="en-US" sz="1100"/>
        </a:p>
      </dgm:t>
    </dgm:pt>
    <dgm:pt modelId="{D246FCE6-1387-454F-8B3A-1A65C05EEBB0}" type="sibTrans" cxnId="{04E9770D-1901-4B79-9CD5-5287B16B0CC1}">
      <dgm:prSet/>
      <dgm:spPr/>
      <dgm:t>
        <a:bodyPr/>
        <a:lstStyle/>
        <a:p>
          <a:endParaRPr lang="en-US" sz="1100"/>
        </a:p>
      </dgm:t>
    </dgm:pt>
    <dgm:pt modelId="{A0E77A91-AF2F-4B48-863B-349DBF595E96}" type="pres">
      <dgm:prSet presAssocID="{5EF9AB9F-C9DE-460D-99C3-9E0438A5333F}" presName="compositeShape" presStyleCnt="0">
        <dgm:presLayoutVars>
          <dgm:chMax val="9"/>
          <dgm:dir/>
          <dgm:resizeHandles val="exact"/>
        </dgm:presLayoutVars>
      </dgm:prSet>
      <dgm:spPr/>
    </dgm:pt>
    <dgm:pt modelId="{305F519B-5D1C-45E7-94D7-F98A96309DE1}" type="pres">
      <dgm:prSet presAssocID="{5EF9AB9F-C9DE-460D-99C3-9E0438A5333F}" presName="triangle1" presStyleLbl="node1" presStyleIdx="0" presStyleCnt="4">
        <dgm:presLayoutVars>
          <dgm:bulletEnabled val="1"/>
        </dgm:presLayoutVars>
      </dgm:prSet>
      <dgm:spPr/>
    </dgm:pt>
    <dgm:pt modelId="{9C9DA9F1-14C5-4F4F-AB93-1D5126A1042A}" type="pres">
      <dgm:prSet presAssocID="{5EF9AB9F-C9DE-460D-99C3-9E0438A5333F}" presName="triangle2" presStyleLbl="node1" presStyleIdx="1" presStyleCnt="4" custScaleX="113348" custScaleY="96894">
        <dgm:presLayoutVars>
          <dgm:bulletEnabled val="1"/>
        </dgm:presLayoutVars>
      </dgm:prSet>
      <dgm:spPr/>
    </dgm:pt>
    <dgm:pt modelId="{10E294FB-4C30-4504-8C15-33C19BF3BBEF}" type="pres">
      <dgm:prSet presAssocID="{5EF9AB9F-C9DE-460D-99C3-9E0438A5333F}" presName="triangle3" presStyleLbl="node1" presStyleIdx="2" presStyleCnt="4">
        <dgm:presLayoutVars>
          <dgm:bulletEnabled val="1"/>
        </dgm:presLayoutVars>
      </dgm:prSet>
      <dgm:spPr/>
    </dgm:pt>
    <dgm:pt modelId="{7327EE97-ED94-421E-98FF-440533C8F3CF}" type="pres">
      <dgm:prSet presAssocID="{5EF9AB9F-C9DE-460D-99C3-9E0438A5333F}" presName="triangle4" presStyleLbl="node1" presStyleIdx="3" presStyleCnt="4" custScaleX="98134" custScaleY="94465">
        <dgm:presLayoutVars>
          <dgm:bulletEnabled val="1"/>
        </dgm:presLayoutVars>
      </dgm:prSet>
      <dgm:spPr/>
    </dgm:pt>
  </dgm:ptLst>
  <dgm:cxnLst>
    <dgm:cxn modelId="{04E9770D-1901-4B79-9CD5-5287B16B0CC1}" srcId="{5EF9AB9F-C9DE-460D-99C3-9E0438A5333F}" destId="{D235BF17-49E3-4451-A637-631A3CC781FB}" srcOrd="3" destOrd="0" parTransId="{34C5D90E-A12C-4710-99BC-549E77083CEF}" sibTransId="{D246FCE6-1387-454F-8B3A-1A65C05EEBB0}"/>
    <dgm:cxn modelId="{9CFB5D3A-8175-49C2-A563-B4ACA9056563}" srcId="{5EF9AB9F-C9DE-460D-99C3-9E0438A5333F}" destId="{A2630C24-23A2-420C-9439-425036848893}" srcOrd="1" destOrd="0" parTransId="{6BCF0823-126A-4071-AD68-E3C7D56C567F}" sibTransId="{A934CC9F-A7D1-428D-BA54-2E9F8D93BF45}"/>
    <dgm:cxn modelId="{6C02893C-8F1B-4E8C-9D6C-CBF109BBC184}" type="presOf" srcId="{A2630C24-23A2-420C-9439-425036848893}" destId="{9C9DA9F1-14C5-4F4F-AB93-1D5126A1042A}" srcOrd="0" destOrd="0" presId="urn:microsoft.com/office/officeart/2005/8/layout/pyramid4"/>
    <dgm:cxn modelId="{D0B3DF5D-D7BD-4DAA-BCA2-E736BFD1CB18}" type="presOf" srcId="{D235BF17-49E3-4451-A637-631A3CC781FB}" destId="{7327EE97-ED94-421E-98FF-440533C8F3CF}" srcOrd="0" destOrd="0" presId="urn:microsoft.com/office/officeart/2005/8/layout/pyramid4"/>
    <dgm:cxn modelId="{C4987B4C-72D2-4C18-82C6-C66FF71F37F7}" srcId="{5EF9AB9F-C9DE-460D-99C3-9E0438A5333F}" destId="{12A48EAE-C453-4126-9B76-742342A09004}" srcOrd="0" destOrd="0" parTransId="{014D676A-8B14-497D-8887-C6EB29335DCC}" sibTransId="{4700396B-1A98-458E-AB0A-0D0044E74DD0}"/>
    <dgm:cxn modelId="{48A690AF-A4E8-474C-BADD-18465DDC6A8F}" type="presOf" srcId="{5EF9AB9F-C9DE-460D-99C3-9E0438A5333F}" destId="{A0E77A91-AF2F-4B48-863B-349DBF595E96}" srcOrd="0" destOrd="0" presId="urn:microsoft.com/office/officeart/2005/8/layout/pyramid4"/>
    <dgm:cxn modelId="{9CD1F1D1-A45E-4206-B520-CDB79A4A2FDB}" type="presOf" srcId="{890D93C0-EBA5-4505-BFB5-0A4D8A21AC21}" destId="{10E294FB-4C30-4504-8C15-33C19BF3BBEF}" srcOrd="0" destOrd="0" presId="urn:microsoft.com/office/officeart/2005/8/layout/pyramid4"/>
    <dgm:cxn modelId="{876B54F1-3102-4D78-9F85-829694C4A52D}" type="presOf" srcId="{12A48EAE-C453-4126-9B76-742342A09004}" destId="{305F519B-5D1C-45E7-94D7-F98A96309DE1}" srcOrd="0" destOrd="0" presId="urn:microsoft.com/office/officeart/2005/8/layout/pyramid4"/>
    <dgm:cxn modelId="{A3E0FEFD-1812-456D-B0CE-425B6C56F8D9}" srcId="{5EF9AB9F-C9DE-460D-99C3-9E0438A5333F}" destId="{890D93C0-EBA5-4505-BFB5-0A4D8A21AC21}" srcOrd="2" destOrd="0" parTransId="{100948BC-AB10-4899-9782-EF94F5038C6B}" sibTransId="{82E9FA04-6360-4C06-81DB-BDEAC30DA6D9}"/>
    <dgm:cxn modelId="{513743B3-5114-4AE6-8970-A31DDE678F21}" type="presParOf" srcId="{A0E77A91-AF2F-4B48-863B-349DBF595E96}" destId="{305F519B-5D1C-45E7-94D7-F98A96309DE1}" srcOrd="0" destOrd="0" presId="urn:microsoft.com/office/officeart/2005/8/layout/pyramid4"/>
    <dgm:cxn modelId="{2C6A1FD8-EBE7-4137-90D3-7356F605C3C6}" type="presParOf" srcId="{A0E77A91-AF2F-4B48-863B-349DBF595E96}" destId="{9C9DA9F1-14C5-4F4F-AB93-1D5126A1042A}" srcOrd="1" destOrd="0" presId="urn:microsoft.com/office/officeart/2005/8/layout/pyramid4"/>
    <dgm:cxn modelId="{7706C82A-6B1C-4539-8D9E-77986A17A496}" type="presParOf" srcId="{A0E77A91-AF2F-4B48-863B-349DBF595E96}" destId="{10E294FB-4C30-4504-8C15-33C19BF3BBEF}" srcOrd="2" destOrd="0" presId="urn:microsoft.com/office/officeart/2005/8/layout/pyramid4"/>
    <dgm:cxn modelId="{8EF9E735-6466-45E6-88F3-42C33B5AB01E}" type="presParOf" srcId="{A0E77A91-AF2F-4B48-863B-349DBF595E96}" destId="{7327EE97-ED94-421E-98FF-440533C8F3C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F9AB9F-C9DE-460D-99C3-9E0438A5333F}" type="doc">
      <dgm:prSet loTypeId="urn:microsoft.com/office/officeart/2005/8/layout/pyramid4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2A48EAE-C453-4126-9B76-742342A09004}">
      <dgm:prSet phldrT="[Text]" custT="1"/>
      <dgm:spPr/>
      <dgm:t>
        <a:bodyPr/>
        <a:lstStyle/>
        <a:p>
          <a:r>
            <a:rPr lang="el-GR" sz="1400" b="1" dirty="0" err="1">
              <a:solidFill>
                <a:srgbClr val="000000"/>
              </a:solidFill>
            </a:rPr>
            <a:t>Αναλύτης</a:t>
          </a:r>
          <a:endParaRPr lang="el-GR" sz="1400" b="1" dirty="0">
            <a:solidFill>
              <a:srgbClr val="000000"/>
            </a:solidFill>
          </a:endParaRPr>
        </a:p>
        <a:p>
          <a:r>
            <a:rPr lang="el-GR" sz="1300" dirty="0">
              <a:solidFill>
                <a:srgbClr val="000000"/>
              </a:solidFill>
            </a:rPr>
            <a:t>(</a:t>
          </a:r>
          <a:r>
            <a:rPr lang="en-US" sz="1300" dirty="0">
              <a:solidFill>
                <a:srgbClr val="000000"/>
              </a:solidFill>
            </a:rPr>
            <a:t>Isolate)</a:t>
          </a:r>
        </a:p>
      </dgm:t>
    </dgm:pt>
    <dgm:pt modelId="{014D676A-8B14-497D-8887-C6EB29335DCC}" type="parTrans" cxnId="{C4987B4C-72D2-4C18-82C6-C66FF71F37F7}">
      <dgm:prSet/>
      <dgm:spPr/>
      <dgm:t>
        <a:bodyPr/>
        <a:lstStyle/>
        <a:p>
          <a:endParaRPr lang="en-US"/>
        </a:p>
      </dgm:t>
    </dgm:pt>
    <dgm:pt modelId="{4700396B-1A98-458E-AB0A-0D0044E74DD0}" type="sibTrans" cxnId="{C4987B4C-72D2-4C18-82C6-C66FF71F37F7}">
      <dgm:prSet/>
      <dgm:spPr/>
      <dgm:t>
        <a:bodyPr/>
        <a:lstStyle/>
        <a:p>
          <a:endParaRPr lang="en-US"/>
        </a:p>
      </dgm:t>
    </dgm:pt>
    <dgm:pt modelId="{A2630C24-23A2-420C-9439-425036848893}">
      <dgm:prSet phldrT="[Text]" custT="1"/>
      <dgm:spPr/>
      <dgm:t>
        <a:bodyPr/>
        <a:lstStyle/>
        <a:p>
          <a:r>
            <a:rPr lang="el-GR" sz="1400" b="1" dirty="0">
              <a:solidFill>
                <a:srgbClr val="000000"/>
              </a:solidFill>
            </a:rPr>
            <a:t>Υλικό μήτρας</a:t>
          </a:r>
          <a:r>
            <a:rPr lang="en-US" sz="1400" b="1" dirty="0">
              <a:solidFill>
                <a:srgbClr val="000000"/>
              </a:solidFill>
            </a:rPr>
            <a:t> (matrix)</a:t>
          </a:r>
        </a:p>
      </dgm:t>
    </dgm:pt>
    <dgm:pt modelId="{6BCF0823-126A-4071-AD68-E3C7D56C567F}" type="parTrans" cxnId="{9CFB5D3A-8175-49C2-A563-B4ACA9056563}">
      <dgm:prSet/>
      <dgm:spPr/>
      <dgm:t>
        <a:bodyPr/>
        <a:lstStyle/>
        <a:p>
          <a:endParaRPr lang="en-US"/>
        </a:p>
      </dgm:t>
    </dgm:pt>
    <dgm:pt modelId="{A934CC9F-A7D1-428D-BA54-2E9F8D93BF45}" type="sibTrans" cxnId="{9CFB5D3A-8175-49C2-A563-B4ACA9056563}">
      <dgm:prSet/>
      <dgm:spPr/>
      <dgm:t>
        <a:bodyPr/>
        <a:lstStyle/>
        <a:p>
          <a:endParaRPr lang="en-US"/>
        </a:p>
      </dgm:t>
    </dgm:pt>
    <dgm:pt modelId="{890D93C0-EBA5-4505-BFB5-0A4D8A21AC21}">
      <dgm:prSet phldrT="[Text]"/>
      <dgm:spPr/>
      <dgm:t>
        <a:bodyPr/>
        <a:lstStyle/>
        <a:p>
          <a:r>
            <a:rPr lang="en-US" dirty="0"/>
            <a:t>SPE</a:t>
          </a:r>
        </a:p>
      </dgm:t>
    </dgm:pt>
    <dgm:pt modelId="{100948BC-AB10-4899-9782-EF94F5038C6B}" type="parTrans" cxnId="{A3E0FEFD-1812-456D-B0CE-425B6C56F8D9}">
      <dgm:prSet/>
      <dgm:spPr/>
      <dgm:t>
        <a:bodyPr/>
        <a:lstStyle/>
        <a:p>
          <a:endParaRPr lang="en-US"/>
        </a:p>
      </dgm:t>
    </dgm:pt>
    <dgm:pt modelId="{82E9FA04-6360-4C06-81DB-BDEAC30DA6D9}" type="sibTrans" cxnId="{A3E0FEFD-1812-456D-B0CE-425B6C56F8D9}">
      <dgm:prSet/>
      <dgm:spPr/>
      <dgm:t>
        <a:bodyPr/>
        <a:lstStyle/>
        <a:p>
          <a:endParaRPr lang="en-US"/>
        </a:p>
      </dgm:t>
    </dgm:pt>
    <dgm:pt modelId="{D235BF17-49E3-4451-A637-631A3CC781FB}">
      <dgm:prSet phldrT="[Text]" custT="1"/>
      <dgm:spPr/>
      <dgm:t>
        <a:bodyPr/>
        <a:lstStyle/>
        <a:p>
          <a:r>
            <a:rPr lang="el-GR" sz="1400" b="1" dirty="0">
              <a:solidFill>
                <a:srgbClr val="000000"/>
              </a:solidFill>
            </a:rPr>
            <a:t>Στερεό υπόστρωμα</a:t>
          </a:r>
          <a:r>
            <a:rPr lang="en-US" sz="1400" b="1" dirty="0">
              <a:solidFill>
                <a:srgbClr val="000000"/>
              </a:solidFill>
            </a:rPr>
            <a:t> (Sorbent)</a:t>
          </a:r>
        </a:p>
      </dgm:t>
    </dgm:pt>
    <dgm:pt modelId="{34C5D90E-A12C-4710-99BC-549E77083CEF}" type="parTrans" cxnId="{04E9770D-1901-4B79-9CD5-5287B16B0CC1}">
      <dgm:prSet/>
      <dgm:spPr/>
      <dgm:t>
        <a:bodyPr/>
        <a:lstStyle/>
        <a:p>
          <a:endParaRPr lang="en-US"/>
        </a:p>
      </dgm:t>
    </dgm:pt>
    <dgm:pt modelId="{D246FCE6-1387-454F-8B3A-1A65C05EEBB0}" type="sibTrans" cxnId="{04E9770D-1901-4B79-9CD5-5287B16B0CC1}">
      <dgm:prSet/>
      <dgm:spPr/>
      <dgm:t>
        <a:bodyPr/>
        <a:lstStyle/>
        <a:p>
          <a:endParaRPr lang="en-US"/>
        </a:p>
      </dgm:t>
    </dgm:pt>
    <dgm:pt modelId="{A0E77A91-AF2F-4B48-863B-349DBF595E96}" type="pres">
      <dgm:prSet presAssocID="{5EF9AB9F-C9DE-460D-99C3-9E0438A5333F}" presName="compositeShape" presStyleCnt="0">
        <dgm:presLayoutVars>
          <dgm:chMax val="9"/>
          <dgm:dir/>
          <dgm:resizeHandles val="exact"/>
        </dgm:presLayoutVars>
      </dgm:prSet>
      <dgm:spPr/>
    </dgm:pt>
    <dgm:pt modelId="{305F519B-5D1C-45E7-94D7-F98A96309DE1}" type="pres">
      <dgm:prSet presAssocID="{5EF9AB9F-C9DE-460D-99C3-9E0438A5333F}" presName="triangle1" presStyleLbl="node1" presStyleIdx="0" presStyleCnt="4" custLinFactNeighborX="268" custLinFactNeighborY="363">
        <dgm:presLayoutVars>
          <dgm:bulletEnabled val="1"/>
        </dgm:presLayoutVars>
      </dgm:prSet>
      <dgm:spPr/>
    </dgm:pt>
    <dgm:pt modelId="{9C9DA9F1-14C5-4F4F-AB93-1D5126A1042A}" type="pres">
      <dgm:prSet presAssocID="{5EF9AB9F-C9DE-460D-99C3-9E0438A5333F}" presName="triangle2" presStyleLbl="node1" presStyleIdx="1" presStyleCnt="4" custScaleX="102162" custScaleY="93385">
        <dgm:presLayoutVars>
          <dgm:bulletEnabled val="1"/>
        </dgm:presLayoutVars>
      </dgm:prSet>
      <dgm:spPr/>
    </dgm:pt>
    <dgm:pt modelId="{10E294FB-4C30-4504-8C15-33C19BF3BBEF}" type="pres">
      <dgm:prSet presAssocID="{5EF9AB9F-C9DE-460D-99C3-9E0438A5333F}" presName="triangle3" presStyleLbl="node1" presStyleIdx="2" presStyleCnt="4">
        <dgm:presLayoutVars>
          <dgm:bulletEnabled val="1"/>
        </dgm:presLayoutVars>
      </dgm:prSet>
      <dgm:spPr/>
    </dgm:pt>
    <dgm:pt modelId="{7327EE97-ED94-421E-98FF-440533C8F3CF}" type="pres">
      <dgm:prSet presAssocID="{5EF9AB9F-C9DE-460D-99C3-9E0438A5333F}" presName="triangle4" presStyleLbl="node1" presStyleIdx="3" presStyleCnt="4" custScaleX="98134" custScaleY="94465" custLinFactNeighborX="141" custLinFactNeighborY="-907">
        <dgm:presLayoutVars>
          <dgm:bulletEnabled val="1"/>
        </dgm:presLayoutVars>
      </dgm:prSet>
      <dgm:spPr/>
    </dgm:pt>
  </dgm:ptLst>
  <dgm:cxnLst>
    <dgm:cxn modelId="{04E9770D-1901-4B79-9CD5-5287B16B0CC1}" srcId="{5EF9AB9F-C9DE-460D-99C3-9E0438A5333F}" destId="{D235BF17-49E3-4451-A637-631A3CC781FB}" srcOrd="3" destOrd="0" parTransId="{34C5D90E-A12C-4710-99BC-549E77083CEF}" sibTransId="{D246FCE6-1387-454F-8B3A-1A65C05EEBB0}"/>
    <dgm:cxn modelId="{9CFB5D3A-8175-49C2-A563-B4ACA9056563}" srcId="{5EF9AB9F-C9DE-460D-99C3-9E0438A5333F}" destId="{A2630C24-23A2-420C-9439-425036848893}" srcOrd="1" destOrd="0" parTransId="{6BCF0823-126A-4071-AD68-E3C7D56C567F}" sibTransId="{A934CC9F-A7D1-428D-BA54-2E9F8D93BF45}"/>
    <dgm:cxn modelId="{6C02893C-8F1B-4E8C-9D6C-CBF109BBC184}" type="presOf" srcId="{A2630C24-23A2-420C-9439-425036848893}" destId="{9C9DA9F1-14C5-4F4F-AB93-1D5126A1042A}" srcOrd="0" destOrd="0" presId="urn:microsoft.com/office/officeart/2005/8/layout/pyramid4"/>
    <dgm:cxn modelId="{D0B3DF5D-D7BD-4DAA-BCA2-E736BFD1CB18}" type="presOf" srcId="{D235BF17-49E3-4451-A637-631A3CC781FB}" destId="{7327EE97-ED94-421E-98FF-440533C8F3CF}" srcOrd="0" destOrd="0" presId="urn:microsoft.com/office/officeart/2005/8/layout/pyramid4"/>
    <dgm:cxn modelId="{C4987B4C-72D2-4C18-82C6-C66FF71F37F7}" srcId="{5EF9AB9F-C9DE-460D-99C3-9E0438A5333F}" destId="{12A48EAE-C453-4126-9B76-742342A09004}" srcOrd="0" destOrd="0" parTransId="{014D676A-8B14-497D-8887-C6EB29335DCC}" sibTransId="{4700396B-1A98-458E-AB0A-0D0044E74DD0}"/>
    <dgm:cxn modelId="{48A690AF-A4E8-474C-BADD-18465DDC6A8F}" type="presOf" srcId="{5EF9AB9F-C9DE-460D-99C3-9E0438A5333F}" destId="{A0E77A91-AF2F-4B48-863B-349DBF595E96}" srcOrd="0" destOrd="0" presId="urn:microsoft.com/office/officeart/2005/8/layout/pyramid4"/>
    <dgm:cxn modelId="{9CD1F1D1-A45E-4206-B520-CDB79A4A2FDB}" type="presOf" srcId="{890D93C0-EBA5-4505-BFB5-0A4D8A21AC21}" destId="{10E294FB-4C30-4504-8C15-33C19BF3BBEF}" srcOrd="0" destOrd="0" presId="urn:microsoft.com/office/officeart/2005/8/layout/pyramid4"/>
    <dgm:cxn modelId="{876B54F1-3102-4D78-9F85-829694C4A52D}" type="presOf" srcId="{12A48EAE-C453-4126-9B76-742342A09004}" destId="{305F519B-5D1C-45E7-94D7-F98A96309DE1}" srcOrd="0" destOrd="0" presId="urn:microsoft.com/office/officeart/2005/8/layout/pyramid4"/>
    <dgm:cxn modelId="{A3E0FEFD-1812-456D-B0CE-425B6C56F8D9}" srcId="{5EF9AB9F-C9DE-460D-99C3-9E0438A5333F}" destId="{890D93C0-EBA5-4505-BFB5-0A4D8A21AC21}" srcOrd="2" destOrd="0" parTransId="{100948BC-AB10-4899-9782-EF94F5038C6B}" sibTransId="{82E9FA04-6360-4C06-81DB-BDEAC30DA6D9}"/>
    <dgm:cxn modelId="{513743B3-5114-4AE6-8970-A31DDE678F21}" type="presParOf" srcId="{A0E77A91-AF2F-4B48-863B-349DBF595E96}" destId="{305F519B-5D1C-45E7-94D7-F98A96309DE1}" srcOrd="0" destOrd="0" presId="urn:microsoft.com/office/officeart/2005/8/layout/pyramid4"/>
    <dgm:cxn modelId="{2C6A1FD8-EBE7-4137-90D3-7356F605C3C6}" type="presParOf" srcId="{A0E77A91-AF2F-4B48-863B-349DBF595E96}" destId="{9C9DA9F1-14C5-4F4F-AB93-1D5126A1042A}" srcOrd="1" destOrd="0" presId="urn:microsoft.com/office/officeart/2005/8/layout/pyramid4"/>
    <dgm:cxn modelId="{7706C82A-6B1C-4539-8D9E-77986A17A496}" type="presParOf" srcId="{A0E77A91-AF2F-4B48-863B-349DBF595E96}" destId="{10E294FB-4C30-4504-8C15-33C19BF3BBEF}" srcOrd="2" destOrd="0" presId="urn:microsoft.com/office/officeart/2005/8/layout/pyramid4"/>
    <dgm:cxn modelId="{8EF9E735-6466-45E6-88F3-42C33B5AB01E}" type="presParOf" srcId="{A0E77A91-AF2F-4B48-863B-349DBF595E96}" destId="{7327EE97-ED94-421E-98FF-440533C8F3C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F9AB9F-C9DE-460D-99C3-9E0438A5333F}" type="doc">
      <dgm:prSet loTypeId="urn:microsoft.com/office/officeart/2005/8/layout/pyramid4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2A48EAE-C453-4126-9B76-742342A09004}">
      <dgm:prSet phldrT="[Text]" custT="1"/>
      <dgm:spPr/>
      <dgm:t>
        <a:bodyPr/>
        <a:lstStyle/>
        <a:p>
          <a:r>
            <a:rPr lang="el-GR" sz="1000" b="1" dirty="0" err="1">
              <a:solidFill>
                <a:srgbClr val="000000"/>
              </a:solidFill>
            </a:rPr>
            <a:t>Αναλύτης</a:t>
          </a:r>
          <a:endParaRPr lang="el-GR" sz="1000" b="1" dirty="0">
            <a:solidFill>
              <a:srgbClr val="000000"/>
            </a:solidFill>
          </a:endParaRPr>
        </a:p>
        <a:p>
          <a:r>
            <a:rPr lang="el-GR" sz="1000" dirty="0">
              <a:solidFill>
                <a:srgbClr val="000000"/>
              </a:solidFill>
            </a:rPr>
            <a:t>(</a:t>
          </a:r>
          <a:r>
            <a:rPr lang="en-US" sz="1000" dirty="0">
              <a:solidFill>
                <a:srgbClr val="000000"/>
              </a:solidFill>
            </a:rPr>
            <a:t>Isolate)</a:t>
          </a:r>
        </a:p>
      </dgm:t>
    </dgm:pt>
    <dgm:pt modelId="{014D676A-8B14-497D-8887-C6EB29335DCC}" type="parTrans" cxnId="{C4987B4C-72D2-4C18-82C6-C66FF71F37F7}">
      <dgm:prSet/>
      <dgm:spPr/>
      <dgm:t>
        <a:bodyPr/>
        <a:lstStyle/>
        <a:p>
          <a:endParaRPr lang="en-US" sz="1000"/>
        </a:p>
      </dgm:t>
    </dgm:pt>
    <dgm:pt modelId="{4700396B-1A98-458E-AB0A-0D0044E74DD0}" type="sibTrans" cxnId="{C4987B4C-72D2-4C18-82C6-C66FF71F37F7}">
      <dgm:prSet/>
      <dgm:spPr/>
      <dgm:t>
        <a:bodyPr/>
        <a:lstStyle/>
        <a:p>
          <a:endParaRPr lang="en-US" sz="1000"/>
        </a:p>
      </dgm:t>
    </dgm:pt>
    <dgm:pt modelId="{A2630C24-23A2-420C-9439-425036848893}">
      <dgm:prSet phldrT="[Text]" custT="1"/>
      <dgm:spPr/>
      <dgm:t>
        <a:bodyPr/>
        <a:lstStyle/>
        <a:p>
          <a:r>
            <a:rPr lang="el-GR" sz="1000" b="1" dirty="0">
              <a:solidFill>
                <a:srgbClr val="000000"/>
              </a:solidFill>
            </a:rPr>
            <a:t>Υλικό μήτρας</a:t>
          </a:r>
          <a:r>
            <a:rPr lang="en-US" sz="1000" b="1" dirty="0">
              <a:solidFill>
                <a:srgbClr val="000000"/>
              </a:solidFill>
            </a:rPr>
            <a:t> (matrix)</a:t>
          </a:r>
        </a:p>
      </dgm:t>
    </dgm:pt>
    <dgm:pt modelId="{6BCF0823-126A-4071-AD68-E3C7D56C567F}" type="parTrans" cxnId="{9CFB5D3A-8175-49C2-A563-B4ACA9056563}">
      <dgm:prSet/>
      <dgm:spPr/>
      <dgm:t>
        <a:bodyPr/>
        <a:lstStyle/>
        <a:p>
          <a:endParaRPr lang="en-US" sz="1000"/>
        </a:p>
      </dgm:t>
    </dgm:pt>
    <dgm:pt modelId="{A934CC9F-A7D1-428D-BA54-2E9F8D93BF45}" type="sibTrans" cxnId="{9CFB5D3A-8175-49C2-A563-B4ACA9056563}">
      <dgm:prSet/>
      <dgm:spPr/>
      <dgm:t>
        <a:bodyPr/>
        <a:lstStyle/>
        <a:p>
          <a:endParaRPr lang="en-US" sz="1000"/>
        </a:p>
      </dgm:t>
    </dgm:pt>
    <dgm:pt modelId="{890D93C0-EBA5-4505-BFB5-0A4D8A21AC21}">
      <dgm:prSet phldrT="[Text]" custT="1"/>
      <dgm:spPr/>
      <dgm:t>
        <a:bodyPr/>
        <a:lstStyle/>
        <a:p>
          <a:r>
            <a:rPr lang="en-US" sz="1000" dirty="0"/>
            <a:t>SPE</a:t>
          </a:r>
        </a:p>
      </dgm:t>
    </dgm:pt>
    <dgm:pt modelId="{100948BC-AB10-4899-9782-EF94F5038C6B}" type="parTrans" cxnId="{A3E0FEFD-1812-456D-B0CE-425B6C56F8D9}">
      <dgm:prSet/>
      <dgm:spPr/>
      <dgm:t>
        <a:bodyPr/>
        <a:lstStyle/>
        <a:p>
          <a:endParaRPr lang="en-US" sz="1000"/>
        </a:p>
      </dgm:t>
    </dgm:pt>
    <dgm:pt modelId="{82E9FA04-6360-4C06-81DB-BDEAC30DA6D9}" type="sibTrans" cxnId="{A3E0FEFD-1812-456D-B0CE-425B6C56F8D9}">
      <dgm:prSet/>
      <dgm:spPr/>
      <dgm:t>
        <a:bodyPr/>
        <a:lstStyle/>
        <a:p>
          <a:endParaRPr lang="en-US" sz="1000"/>
        </a:p>
      </dgm:t>
    </dgm:pt>
    <dgm:pt modelId="{D235BF17-49E3-4451-A637-631A3CC781FB}">
      <dgm:prSet phldrT="[Text]" custT="1"/>
      <dgm:spPr/>
      <dgm:t>
        <a:bodyPr/>
        <a:lstStyle/>
        <a:p>
          <a:r>
            <a:rPr lang="el-GR" sz="1000" b="1" dirty="0">
              <a:solidFill>
                <a:srgbClr val="000000"/>
              </a:solidFill>
            </a:rPr>
            <a:t>Στερεό υπόστρωμα</a:t>
          </a:r>
          <a:r>
            <a:rPr lang="en-US" sz="1000" b="1" dirty="0">
              <a:solidFill>
                <a:srgbClr val="000000"/>
              </a:solidFill>
            </a:rPr>
            <a:t> (Sorbent)</a:t>
          </a:r>
        </a:p>
      </dgm:t>
    </dgm:pt>
    <dgm:pt modelId="{34C5D90E-A12C-4710-99BC-549E77083CEF}" type="parTrans" cxnId="{04E9770D-1901-4B79-9CD5-5287B16B0CC1}">
      <dgm:prSet/>
      <dgm:spPr/>
      <dgm:t>
        <a:bodyPr/>
        <a:lstStyle/>
        <a:p>
          <a:endParaRPr lang="en-US" sz="1000"/>
        </a:p>
      </dgm:t>
    </dgm:pt>
    <dgm:pt modelId="{D246FCE6-1387-454F-8B3A-1A65C05EEBB0}" type="sibTrans" cxnId="{04E9770D-1901-4B79-9CD5-5287B16B0CC1}">
      <dgm:prSet/>
      <dgm:spPr/>
      <dgm:t>
        <a:bodyPr/>
        <a:lstStyle/>
        <a:p>
          <a:endParaRPr lang="en-US" sz="1000"/>
        </a:p>
      </dgm:t>
    </dgm:pt>
    <dgm:pt modelId="{A0E77A91-AF2F-4B48-863B-349DBF595E96}" type="pres">
      <dgm:prSet presAssocID="{5EF9AB9F-C9DE-460D-99C3-9E0438A5333F}" presName="compositeShape" presStyleCnt="0">
        <dgm:presLayoutVars>
          <dgm:chMax val="9"/>
          <dgm:dir/>
          <dgm:resizeHandles val="exact"/>
        </dgm:presLayoutVars>
      </dgm:prSet>
      <dgm:spPr/>
    </dgm:pt>
    <dgm:pt modelId="{305F519B-5D1C-45E7-94D7-F98A96309DE1}" type="pres">
      <dgm:prSet presAssocID="{5EF9AB9F-C9DE-460D-99C3-9E0438A5333F}" presName="triangle1" presStyleLbl="node1" presStyleIdx="0" presStyleCnt="4" custLinFactNeighborX="268" custLinFactNeighborY="363">
        <dgm:presLayoutVars>
          <dgm:bulletEnabled val="1"/>
        </dgm:presLayoutVars>
      </dgm:prSet>
      <dgm:spPr/>
    </dgm:pt>
    <dgm:pt modelId="{9C9DA9F1-14C5-4F4F-AB93-1D5126A1042A}" type="pres">
      <dgm:prSet presAssocID="{5EF9AB9F-C9DE-460D-99C3-9E0438A5333F}" presName="triangle2" presStyleLbl="node1" presStyleIdx="1" presStyleCnt="4" custScaleX="102162" custScaleY="93385">
        <dgm:presLayoutVars>
          <dgm:bulletEnabled val="1"/>
        </dgm:presLayoutVars>
      </dgm:prSet>
      <dgm:spPr/>
    </dgm:pt>
    <dgm:pt modelId="{10E294FB-4C30-4504-8C15-33C19BF3BBEF}" type="pres">
      <dgm:prSet presAssocID="{5EF9AB9F-C9DE-460D-99C3-9E0438A5333F}" presName="triangle3" presStyleLbl="node1" presStyleIdx="2" presStyleCnt="4">
        <dgm:presLayoutVars>
          <dgm:bulletEnabled val="1"/>
        </dgm:presLayoutVars>
      </dgm:prSet>
      <dgm:spPr/>
    </dgm:pt>
    <dgm:pt modelId="{7327EE97-ED94-421E-98FF-440533C8F3CF}" type="pres">
      <dgm:prSet presAssocID="{5EF9AB9F-C9DE-460D-99C3-9E0438A5333F}" presName="triangle4" presStyleLbl="node1" presStyleIdx="3" presStyleCnt="4" custScaleX="98134" custScaleY="94465" custLinFactNeighborX="141" custLinFactNeighborY="-907">
        <dgm:presLayoutVars>
          <dgm:bulletEnabled val="1"/>
        </dgm:presLayoutVars>
      </dgm:prSet>
      <dgm:spPr/>
    </dgm:pt>
  </dgm:ptLst>
  <dgm:cxnLst>
    <dgm:cxn modelId="{04E9770D-1901-4B79-9CD5-5287B16B0CC1}" srcId="{5EF9AB9F-C9DE-460D-99C3-9E0438A5333F}" destId="{D235BF17-49E3-4451-A637-631A3CC781FB}" srcOrd="3" destOrd="0" parTransId="{34C5D90E-A12C-4710-99BC-549E77083CEF}" sibTransId="{D246FCE6-1387-454F-8B3A-1A65C05EEBB0}"/>
    <dgm:cxn modelId="{9CFB5D3A-8175-49C2-A563-B4ACA9056563}" srcId="{5EF9AB9F-C9DE-460D-99C3-9E0438A5333F}" destId="{A2630C24-23A2-420C-9439-425036848893}" srcOrd="1" destOrd="0" parTransId="{6BCF0823-126A-4071-AD68-E3C7D56C567F}" sibTransId="{A934CC9F-A7D1-428D-BA54-2E9F8D93BF45}"/>
    <dgm:cxn modelId="{6C02893C-8F1B-4E8C-9D6C-CBF109BBC184}" type="presOf" srcId="{A2630C24-23A2-420C-9439-425036848893}" destId="{9C9DA9F1-14C5-4F4F-AB93-1D5126A1042A}" srcOrd="0" destOrd="0" presId="urn:microsoft.com/office/officeart/2005/8/layout/pyramid4"/>
    <dgm:cxn modelId="{D0B3DF5D-D7BD-4DAA-BCA2-E736BFD1CB18}" type="presOf" srcId="{D235BF17-49E3-4451-A637-631A3CC781FB}" destId="{7327EE97-ED94-421E-98FF-440533C8F3CF}" srcOrd="0" destOrd="0" presId="urn:microsoft.com/office/officeart/2005/8/layout/pyramid4"/>
    <dgm:cxn modelId="{C4987B4C-72D2-4C18-82C6-C66FF71F37F7}" srcId="{5EF9AB9F-C9DE-460D-99C3-9E0438A5333F}" destId="{12A48EAE-C453-4126-9B76-742342A09004}" srcOrd="0" destOrd="0" parTransId="{014D676A-8B14-497D-8887-C6EB29335DCC}" sibTransId="{4700396B-1A98-458E-AB0A-0D0044E74DD0}"/>
    <dgm:cxn modelId="{48A690AF-A4E8-474C-BADD-18465DDC6A8F}" type="presOf" srcId="{5EF9AB9F-C9DE-460D-99C3-9E0438A5333F}" destId="{A0E77A91-AF2F-4B48-863B-349DBF595E96}" srcOrd="0" destOrd="0" presId="urn:microsoft.com/office/officeart/2005/8/layout/pyramid4"/>
    <dgm:cxn modelId="{9CD1F1D1-A45E-4206-B520-CDB79A4A2FDB}" type="presOf" srcId="{890D93C0-EBA5-4505-BFB5-0A4D8A21AC21}" destId="{10E294FB-4C30-4504-8C15-33C19BF3BBEF}" srcOrd="0" destOrd="0" presId="urn:microsoft.com/office/officeart/2005/8/layout/pyramid4"/>
    <dgm:cxn modelId="{876B54F1-3102-4D78-9F85-829694C4A52D}" type="presOf" srcId="{12A48EAE-C453-4126-9B76-742342A09004}" destId="{305F519B-5D1C-45E7-94D7-F98A96309DE1}" srcOrd="0" destOrd="0" presId="urn:microsoft.com/office/officeart/2005/8/layout/pyramid4"/>
    <dgm:cxn modelId="{A3E0FEFD-1812-456D-B0CE-425B6C56F8D9}" srcId="{5EF9AB9F-C9DE-460D-99C3-9E0438A5333F}" destId="{890D93C0-EBA5-4505-BFB5-0A4D8A21AC21}" srcOrd="2" destOrd="0" parTransId="{100948BC-AB10-4899-9782-EF94F5038C6B}" sibTransId="{82E9FA04-6360-4C06-81DB-BDEAC30DA6D9}"/>
    <dgm:cxn modelId="{513743B3-5114-4AE6-8970-A31DDE678F21}" type="presParOf" srcId="{A0E77A91-AF2F-4B48-863B-349DBF595E96}" destId="{305F519B-5D1C-45E7-94D7-F98A96309DE1}" srcOrd="0" destOrd="0" presId="urn:microsoft.com/office/officeart/2005/8/layout/pyramid4"/>
    <dgm:cxn modelId="{2C6A1FD8-EBE7-4137-90D3-7356F605C3C6}" type="presParOf" srcId="{A0E77A91-AF2F-4B48-863B-349DBF595E96}" destId="{9C9DA9F1-14C5-4F4F-AB93-1D5126A1042A}" srcOrd="1" destOrd="0" presId="urn:microsoft.com/office/officeart/2005/8/layout/pyramid4"/>
    <dgm:cxn modelId="{7706C82A-6B1C-4539-8D9E-77986A17A496}" type="presParOf" srcId="{A0E77A91-AF2F-4B48-863B-349DBF595E96}" destId="{10E294FB-4C30-4504-8C15-33C19BF3BBEF}" srcOrd="2" destOrd="0" presId="urn:microsoft.com/office/officeart/2005/8/layout/pyramid4"/>
    <dgm:cxn modelId="{8EF9E735-6466-45E6-88F3-42C33B5AB01E}" type="presParOf" srcId="{A0E77A91-AF2F-4B48-863B-349DBF595E96}" destId="{7327EE97-ED94-421E-98FF-440533C8F3C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9B624A-05E9-4550-B3D7-D6367FAACE10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FF750492-F7C7-4546-A81D-D5BE887C61CA}">
      <dgm:prSet phldrT="[Text]"/>
      <dgm:spPr>
        <a:xfrm>
          <a:off x="91113" y="1636838"/>
          <a:ext cx="1394114" cy="1394114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0729358-94FB-4F09-9892-711254BD087F}" type="parTrans" cxnId="{3DF60698-7C57-4EC8-B5A8-5907748F5042}">
      <dgm:prSet/>
      <dgm:spPr/>
      <dgm:t>
        <a:bodyPr/>
        <a:lstStyle/>
        <a:p>
          <a:endParaRPr lang="el-GR"/>
        </a:p>
      </dgm:t>
    </dgm:pt>
    <dgm:pt modelId="{F5BDF45B-2A2E-43C0-9F88-31756FE49E3E}" type="sibTrans" cxnId="{3DF60698-7C57-4EC8-B5A8-5907748F5042}">
      <dgm:prSet/>
      <dgm:spPr>
        <a:xfrm rot="21528239">
          <a:off x="1128787" y="493243"/>
          <a:ext cx="145119" cy="334986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F567C94-09FD-4FD0-927F-3DBB50628FEA}">
      <dgm:prSet phldrT="[Text]"/>
      <dgm:spPr>
        <a:xfrm>
          <a:off x="1643861" y="1566296"/>
          <a:ext cx="1394114" cy="1394114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EE8D3D7-F86C-43C1-BC39-93B28C64A9A2}" type="parTrans" cxnId="{5434989B-ECA4-447C-BF20-07C3D3BE3380}">
      <dgm:prSet/>
      <dgm:spPr/>
      <dgm:t>
        <a:bodyPr/>
        <a:lstStyle/>
        <a:p>
          <a:endParaRPr lang="el-GR"/>
        </a:p>
      </dgm:t>
    </dgm:pt>
    <dgm:pt modelId="{03E40CAC-6858-48E5-8467-B73344880CBC}" type="sibTrans" cxnId="{5434989B-ECA4-447C-BF20-07C3D3BE3380}">
      <dgm:prSet/>
      <dgm:spPr>
        <a:xfrm rot="106265">
          <a:off x="2427152" y="501329"/>
          <a:ext cx="170066" cy="334986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35CA008-12E5-46B9-AAF5-BED606B01226}">
      <dgm:prSet phldrT="[Text]"/>
      <dgm:spPr>
        <a:xfrm>
          <a:off x="3482876" y="1592993"/>
          <a:ext cx="1394114" cy="1394114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578810C-11F1-4367-A02A-ADF1C8811512}" type="parTrans" cxnId="{FD22AC4F-B4C1-42FF-85E5-7854A22A06E0}">
      <dgm:prSet/>
      <dgm:spPr/>
      <dgm:t>
        <a:bodyPr/>
        <a:lstStyle/>
        <a:p>
          <a:endParaRPr lang="el-GR"/>
        </a:p>
      </dgm:t>
    </dgm:pt>
    <dgm:pt modelId="{2873F8C4-AE0D-48DD-8A59-36DE994C9F0E}" type="sibTrans" cxnId="{FD22AC4F-B4C1-42FF-85E5-7854A22A06E0}">
      <dgm:prSet/>
      <dgm:spPr/>
      <dgm:t>
        <a:bodyPr/>
        <a:lstStyle/>
        <a:p>
          <a:endParaRPr lang="el-GR"/>
        </a:p>
      </dgm:t>
    </dgm:pt>
    <dgm:pt modelId="{21E3DF88-A1D1-430F-8D85-B1DBDF18BBD5}" type="pres">
      <dgm:prSet presAssocID="{F49B624A-05E9-4550-B3D7-D6367FAACE10}" presName="Name0" presStyleCnt="0">
        <dgm:presLayoutVars>
          <dgm:dir/>
          <dgm:resizeHandles val="exact"/>
        </dgm:presLayoutVars>
      </dgm:prSet>
      <dgm:spPr/>
    </dgm:pt>
    <dgm:pt modelId="{E83F15B8-1D97-4FCC-8155-308E9FBD655C}" type="pres">
      <dgm:prSet presAssocID="{FF750492-F7C7-4546-A81D-D5BE887C61CA}" presName="composite" presStyleCnt="0"/>
      <dgm:spPr/>
    </dgm:pt>
    <dgm:pt modelId="{E632E55C-E951-45F3-95E0-C29AB3C1109B}" type="pres">
      <dgm:prSet presAssocID="{FF750492-F7C7-4546-A81D-D5BE887C61CA}" presName="imagSh" presStyleLbl="bgImgPlace1" presStyleIdx="0" presStyleCnt="3" custScaleX="68595" custScaleY="71028" custLinFactNeighborX="1711" custLinFactNeighborY="-24753"/>
      <dgm:spPr>
        <a:xfrm>
          <a:off x="27422" y="180156"/>
          <a:ext cx="956292" cy="9902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82F073D-EBBE-45DB-8AE7-81C6E26A89D5}" type="pres">
      <dgm:prSet presAssocID="{FF750492-F7C7-4546-A81D-D5BE887C61CA}" presName="txNode" presStyleLbl="node1" presStyleIdx="0" presStyleCnt="3" custLinFactNeighborX="5703" custLinFactNeighborY="3422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EEF59AA6-80B1-47FB-A6C5-69F7060760B8}" type="pres">
      <dgm:prSet presAssocID="{F5BDF45B-2A2E-43C0-9F88-31756FE49E3E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</dgm:pt>
    <dgm:pt modelId="{031A18A6-9FEA-4FD9-AD1C-C0FAA5A462F4}" type="pres">
      <dgm:prSet presAssocID="{F5BDF45B-2A2E-43C0-9F88-31756FE49E3E}" presName="connTx" presStyleLbl="sibTrans2D1" presStyleIdx="0" presStyleCnt="2"/>
      <dgm:spPr/>
    </dgm:pt>
    <dgm:pt modelId="{961F2365-4D02-4898-B7F7-2B3FE7AE3F04}" type="pres">
      <dgm:prSet presAssocID="{7F567C94-09FD-4FD0-927F-3DBB50628FEA}" presName="composite" presStyleCnt="0"/>
      <dgm:spPr/>
    </dgm:pt>
    <dgm:pt modelId="{BBCA2125-FA57-4CB5-B330-ABFD75F42C9B}" type="pres">
      <dgm:prSet presAssocID="{7F567C94-09FD-4FD0-927F-3DBB50628FEA}" presName="imagSh" presStyleLbl="bgImgPlace1" presStyleIdx="1" presStyleCnt="3" custScaleX="61613" custScaleY="66760" custLinFactNeighborX="-42206" custLinFactNeighborY="-25666"/>
      <dgm:spPr>
        <a:xfrm>
          <a:off x="1398252" y="182303"/>
          <a:ext cx="858955" cy="9307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36C9079-C8E6-4349-A816-FE29C73185F1}" type="pres">
      <dgm:prSet presAssocID="{7F567C94-09FD-4FD0-927F-3DBB50628FEA}" presName="txNode" presStyleLbl="node1" presStyleIdx="1" presStyleCnt="3" custLinFactNeighborX="-21674" custLinFactNeighborY="3022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62B4F3AF-9DA8-4535-9F95-FEF595C0DEBC}" type="pres">
      <dgm:prSet presAssocID="{03E40CAC-6858-48E5-8467-B73344880CBC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</dgm:pt>
    <dgm:pt modelId="{4F5D6CB0-5205-4FA2-BEC9-97BEF0B616EE}" type="pres">
      <dgm:prSet presAssocID="{03E40CAC-6858-48E5-8467-B73344880CBC}" presName="connTx" presStyleLbl="sibTrans2D1" presStyleIdx="1" presStyleCnt="2"/>
      <dgm:spPr/>
    </dgm:pt>
    <dgm:pt modelId="{6C496B04-2D50-42C8-8BFD-1875CD594E8C}" type="pres">
      <dgm:prSet presAssocID="{B35CA008-12E5-46B9-AAF5-BED606B01226}" presName="composite" presStyleCnt="0"/>
      <dgm:spPr/>
    </dgm:pt>
    <dgm:pt modelId="{12DDAF1E-8E7F-4746-98A3-8DBE2AE30D84}" type="pres">
      <dgm:prSet presAssocID="{B35CA008-12E5-46B9-AAF5-BED606B01226}" presName="imagSh" presStyleLbl="bgImgPlace1" presStyleIdx="2" presStyleCnt="3" custScaleX="66376" custScaleY="67576" custLinFactNeighborX="-82130" custLinFactNeighborY="-22814"/>
      <dgm:spPr>
        <a:xfrm>
          <a:off x="2742880" y="219219"/>
          <a:ext cx="925357" cy="9420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7473453-5982-4587-B6DD-57E2B8FF9324}" type="pres">
      <dgm:prSet presAssocID="{B35CA008-12E5-46B9-AAF5-BED606B01226}" presName="txNode" presStyleLbl="node1" presStyleIdx="2" presStyleCnt="3" custLinFactNeighborX="-28517" custLinFactNeighborY="3193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7A48850B-E6C8-4AF0-89DA-6D7F250E17A5}" type="presOf" srcId="{F5BDF45B-2A2E-43C0-9F88-31756FE49E3E}" destId="{031A18A6-9FEA-4FD9-AD1C-C0FAA5A462F4}" srcOrd="1" destOrd="0" presId="urn:microsoft.com/office/officeart/2005/8/layout/hProcess10"/>
    <dgm:cxn modelId="{E0018221-AF24-4D4A-B1ED-1960CF4AC968}" type="presOf" srcId="{03E40CAC-6858-48E5-8467-B73344880CBC}" destId="{4F5D6CB0-5205-4FA2-BEC9-97BEF0B616EE}" srcOrd="1" destOrd="0" presId="urn:microsoft.com/office/officeart/2005/8/layout/hProcess10"/>
    <dgm:cxn modelId="{9CEA7A28-D7F4-4E36-9377-EE0F627732A9}" type="presOf" srcId="{F5BDF45B-2A2E-43C0-9F88-31756FE49E3E}" destId="{EEF59AA6-80B1-47FB-A6C5-69F7060760B8}" srcOrd="0" destOrd="0" presId="urn:microsoft.com/office/officeart/2005/8/layout/hProcess10"/>
    <dgm:cxn modelId="{2C75AA42-0FBC-4C44-8DC1-970EE26D9B67}" type="presOf" srcId="{FF750492-F7C7-4546-A81D-D5BE887C61CA}" destId="{382F073D-EBBE-45DB-8AE7-81C6E26A89D5}" srcOrd="0" destOrd="0" presId="urn:microsoft.com/office/officeart/2005/8/layout/hProcess10"/>
    <dgm:cxn modelId="{148E7366-56EC-4A40-AC40-2FA8FB3C59AB}" type="presOf" srcId="{F49B624A-05E9-4550-B3D7-D6367FAACE10}" destId="{21E3DF88-A1D1-430F-8D85-B1DBDF18BBD5}" srcOrd="0" destOrd="0" presId="urn:microsoft.com/office/officeart/2005/8/layout/hProcess10"/>
    <dgm:cxn modelId="{FD22AC4F-B4C1-42FF-85E5-7854A22A06E0}" srcId="{F49B624A-05E9-4550-B3D7-D6367FAACE10}" destId="{B35CA008-12E5-46B9-AAF5-BED606B01226}" srcOrd="2" destOrd="0" parTransId="{9578810C-11F1-4367-A02A-ADF1C8811512}" sibTransId="{2873F8C4-AE0D-48DD-8A59-36DE994C9F0E}"/>
    <dgm:cxn modelId="{EFB96A7A-59DE-4D66-BE60-CE67334F92B3}" type="presOf" srcId="{B35CA008-12E5-46B9-AAF5-BED606B01226}" destId="{87473453-5982-4587-B6DD-57E2B8FF9324}" srcOrd="0" destOrd="0" presId="urn:microsoft.com/office/officeart/2005/8/layout/hProcess10"/>
    <dgm:cxn modelId="{3DF60698-7C57-4EC8-B5A8-5907748F5042}" srcId="{F49B624A-05E9-4550-B3D7-D6367FAACE10}" destId="{FF750492-F7C7-4546-A81D-D5BE887C61CA}" srcOrd="0" destOrd="0" parTransId="{20729358-94FB-4F09-9892-711254BD087F}" sibTransId="{F5BDF45B-2A2E-43C0-9F88-31756FE49E3E}"/>
    <dgm:cxn modelId="{5434989B-ECA4-447C-BF20-07C3D3BE3380}" srcId="{F49B624A-05E9-4550-B3D7-D6367FAACE10}" destId="{7F567C94-09FD-4FD0-927F-3DBB50628FEA}" srcOrd="1" destOrd="0" parTransId="{2EE8D3D7-F86C-43C1-BC39-93B28C64A9A2}" sibTransId="{03E40CAC-6858-48E5-8467-B73344880CBC}"/>
    <dgm:cxn modelId="{7B7405BF-3EE3-4CF4-87E9-023371FD082C}" type="presOf" srcId="{03E40CAC-6858-48E5-8467-B73344880CBC}" destId="{62B4F3AF-9DA8-4535-9F95-FEF595C0DEBC}" srcOrd="0" destOrd="0" presId="urn:microsoft.com/office/officeart/2005/8/layout/hProcess10"/>
    <dgm:cxn modelId="{390916C0-98C0-4FF5-9DD9-742998564ED2}" type="presOf" srcId="{7F567C94-09FD-4FD0-927F-3DBB50628FEA}" destId="{036C9079-C8E6-4349-A816-FE29C73185F1}" srcOrd="0" destOrd="0" presId="urn:microsoft.com/office/officeart/2005/8/layout/hProcess10"/>
    <dgm:cxn modelId="{8AD9199F-7277-4DC0-B01C-62F836B4B255}" type="presParOf" srcId="{21E3DF88-A1D1-430F-8D85-B1DBDF18BBD5}" destId="{E83F15B8-1D97-4FCC-8155-308E9FBD655C}" srcOrd="0" destOrd="0" presId="urn:microsoft.com/office/officeart/2005/8/layout/hProcess10"/>
    <dgm:cxn modelId="{46274FC5-17CF-4626-BB4D-C7441BA18ECD}" type="presParOf" srcId="{E83F15B8-1D97-4FCC-8155-308E9FBD655C}" destId="{E632E55C-E951-45F3-95E0-C29AB3C1109B}" srcOrd="0" destOrd="0" presId="urn:microsoft.com/office/officeart/2005/8/layout/hProcess10"/>
    <dgm:cxn modelId="{E15B35A3-9184-40EC-A1C3-38774362266A}" type="presParOf" srcId="{E83F15B8-1D97-4FCC-8155-308E9FBD655C}" destId="{382F073D-EBBE-45DB-8AE7-81C6E26A89D5}" srcOrd="1" destOrd="0" presId="urn:microsoft.com/office/officeart/2005/8/layout/hProcess10"/>
    <dgm:cxn modelId="{F18B7513-59BD-4067-9147-F082DDE96440}" type="presParOf" srcId="{21E3DF88-A1D1-430F-8D85-B1DBDF18BBD5}" destId="{EEF59AA6-80B1-47FB-A6C5-69F7060760B8}" srcOrd="1" destOrd="0" presId="urn:microsoft.com/office/officeart/2005/8/layout/hProcess10"/>
    <dgm:cxn modelId="{659C3AA2-FB1E-4E2E-87C2-A293061C1D0D}" type="presParOf" srcId="{EEF59AA6-80B1-47FB-A6C5-69F7060760B8}" destId="{031A18A6-9FEA-4FD9-AD1C-C0FAA5A462F4}" srcOrd="0" destOrd="0" presId="urn:microsoft.com/office/officeart/2005/8/layout/hProcess10"/>
    <dgm:cxn modelId="{3A3070FD-9152-4ED3-8A6E-7C3F3FE8FA30}" type="presParOf" srcId="{21E3DF88-A1D1-430F-8D85-B1DBDF18BBD5}" destId="{961F2365-4D02-4898-B7F7-2B3FE7AE3F04}" srcOrd="2" destOrd="0" presId="urn:microsoft.com/office/officeart/2005/8/layout/hProcess10"/>
    <dgm:cxn modelId="{B4A465EC-C352-42E5-9C95-240E006AF984}" type="presParOf" srcId="{961F2365-4D02-4898-B7F7-2B3FE7AE3F04}" destId="{BBCA2125-FA57-4CB5-B330-ABFD75F42C9B}" srcOrd="0" destOrd="0" presId="urn:microsoft.com/office/officeart/2005/8/layout/hProcess10"/>
    <dgm:cxn modelId="{327F6A29-F18C-4FA4-8BB0-3B59EFEA27D9}" type="presParOf" srcId="{961F2365-4D02-4898-B7F7-2B3FE7AE3F04}" destId="{036C9079-C8E6-4349-A816-FE29C73185F1}" srcOrd="1" destOrd="0" presId="urn:microsoft.com/office/officeart/2005/8/layout/hProcess10"/>
    <dgm:cxn modelId="{8AEE8AC0-986F-4DEE-A12B-AE295AE16458}" type="presParOf" srcId="{21E3DF88-A1D1-430F-8D85-B1DBDF18BBD5}" destId="{62B4F3AF-9DA8-4535-9F95-FEF595C0DEBC}" srcOrd="3" destOrd="0" presId="urn:microsoft.com/office/officeart/2005/8/layout/hProcess10"/>
    <dgm:cxn modelId="{1C08B2D0-AAF4-42CC-9E0B-9FB4F6F7C91E}" type="presParOf" srcId="{62B4F3AF-9DA8-4535-9F95-FEF595C0DEBC}" destId="{4F5D6CB0-5205-4FA2-BEC9-97BEF0B616EE}" srcOrd="0" destOrd="0" presId="urn:microsoft.com/office/officeart/2005/8/layout/hProcess10"/>
    <dgm:cxn modelId="{B7FB0099-1671-4D83-BDE1-8BB6B04A7293}" type="presParOf" srcId="{21E3DF88-A1D1-430F-8D85-B1DBDF18BBD5}" destId="{6C496B04-2D50-42C8-8BFD-1875CD594E8C}" srcOrd="4" destOrd="0" presId="urn:microsoft.com/office/officeart/2005/8/layout/hProcess10"/>
    <dgm:cxn modelId="{6A9EE7F4-1777-42A6-9BCD-DCDC24442009}" type="presParOf" srcId="{6C496B04-2D50-42C8-8BFD-1875CD594E8C}" destId="{12DDAF1E-8E7F-4746-98A3-8DBE2AE30D84}" srcOrd="0" destOrd="0" presId="urn:microsoft.com/office/officeart/2005/8/layout/hProcess10"/>
    <dgm:cxn modelId="{E4D7931C-42C2-4241-9B18-520ED8F32F1A}" type="presParOf" srcId="{6C496B04-2D50-42C8-8BFD-1875CD594E8C}" destId="{87473453-5982-4587-B6DD-57E2B8FF932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39F811-ADB8-4ECB-9C37-E6C18BD71237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988CEFD7-7A95-4010-89C9-7B781FA291F8}">
      <dgm:prSet phldrT="[Text]"/>
      <dgm:spPr>
        <a:xfrm>
          <a:off x="310288" y="1538025"/>
          <a:ext cx="876276" cy="876276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C25850C-A372-4AAB-AC2D-8380DDC19588}" type="parTrans" cxnId="{C5DDB378-FCCF-4628-B412-ECB0F0ECCF3E}">
      <dgm:prSet/>
      <dgm:spPr/>
      <dgm:t>
        <a:bodyPr/>
        <a:lstStyle/>
        <a:p>
          <a:endParaRPr lang="el-GR"/>
        </a:p>
      </dgm:t>
    </dgm:pt>
    <dgm:pt modelId="{F7BF0F1F-651A-4A09-AA64-A65090A9D05B}" type="sibTrans" cxnId="{C5DDB378-FCCF-4628-B412-ECB0F0ECCF3E}">
      <dgm:prSet/>
      <dgm:spPr>
        <a:xfrm>
          <a:off x="1045739" y="931683"/>
          <a:ext cx="168790" cy="210557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F795658-66FE-43E3-B0C2-94D36AFDC149}">
      <dgm:prSet phldrT="[Text]"/>
      <dgm:spPr>
        <a:xfrm>
          <a:off x="2924000" y="1522121"/>
          <a:ext cx="876276" cy="876276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2314322-04EE-4DDE-BE52-09912B15C120}" type="parTrans" cxnId="{EE2FBC78-7398-4C43-A429-D2ED8E4BD90D}">
      <dgm:prSet/>
      <dgm:spPr/>
      <dgm:t>
        <a:bodyPr/>
        <a:lstStyle/>
        <a:p>
          <a:endParaRPr lang="el-GR"/>
        </a:p>
      </dgm:t>
    </dgm:pt>
    <dgm:pt modelId="{97291D22-9AB8-4D40-8C18-E057195C03E9}" type="sibTrans" cxnId="{EE2FBC78-7398-4C43-A429-D2ED8E4BD90D}">
      <dgm:prSet/>
      <dgm:spPr>
        <a:xfrm>
          <a:off x="3762808" y="931683"/>
          <a:ext cx="168790" cy="210557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5FE9B3C-DE5C-49B0-9368-06734AB0DEB3}">
      <dgm:prSet phldrT="[Text]" custT="1"/>
      <dgm:spPr>
        <a:xfrm>
          <a:off x="4171220" y="1553930"/>
          <a:ext cx="876276" cy="876276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l-GR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1EBE7D5-57AE-4B00-9BAE-10384492458D}" type="parTrans" cxnId="{31C1006C-9EEA-473B-887F-B374E1CB6302}">
      <dgm:prSet/>
      <dgm:spPr/>
      <dgm:t>
        <a:bodyPr/>
        <a:lstStyle/>
        <a:p>
          <a:endParaRPr lang="el-GR"/>
        </a:p>
      </dgm:t>
    </dgm:pt>
    <dgm:pt modelId="{A0F0DDAE-02C0-4AA5-B75F-5BF64B742A94}" type="sibTrans" cxnId="{31C1006C-9EEA-473B-887F-B374E1CB6302}">
      <dgm:prSet/>
      <dgm:spPr/>
      <dgm:t>
        <a:bodyPr/>
        <a:lstStyle/>
        <a:p>
          <a:endParaRPr lang="el-GR"/>
        </a:p>
      </dgm:t>
    </dgm:pt>
    <dgm:pt modelId="{9F92780F-CA36-42D3-ACAC-724625D49DD6}">
      <dgm:prSet/>
      <dgm:spPr>
        <a:xfrm>
          <a:off x="1613170" y="1593686"/>
          <a:ext cx="876276" cy="876276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97B35DB-9890-4743-991E-7C8645CED90D}" type="parTrans" cxnId="{30B39611-4168-4AAD-8D40-2F3517EB89CE}">
      <dgm:prSet/>
      <dgm:spPr/>
      <dgm:t>
        <a:bodyPr/>
        <a:lstStyle/>
        <a:p>
          <a:endParaRPr lang="el-GR"/>
        </a:p>
      </dgm:t>
    </dgm:pt>
    <dgm:pt modelId="{39384021-3A91-4BFF-AE45-26DC9FBBB7C1}" type="sibTrans" cxnId="{30B39611-4168-4AAD-8D40-2F3517EB89CE}">
      <dgm:prSet/>
      <dgm:spPr>
        <a:xfrm>
          <a:off x="2404274" y="931683"/>
          <a:ext cx="168790" cy="210557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DBBE376-C3A3-45F6-99EA-6266A03642D1}" type="pres">
      <dgm:prSet presAssocID="{8239F811-ADB8-4ECB-9C37-E6C18BD71237}" presName="Name0" presStyleCnt="0">
        <dgm:presLayoutVars>
          <dgm:dir/>
          <dgm:resizeHandles val="exact"/>
        </dgm:presLayoutVars>
      </dgm:prSet>
      <dgm:spPr/>
    </dgm:pt>
    <dgm:pt modelId="{8A1AA7CA-0E1A-40CE-931F-1F3DF10A3514}" type="pres">
      <dgm:prSet presAssocID="{988CEFD7-7A95-4010-89C9-7B781FA291F8}" presName="composite" presStyleCnt="0"/>
      <dgm:spPr/>
    </dgm:pt>
    <dgm:pt modelId="{47EFB305-F8C6-4C76-AE74-35E9C662A59B}" type="pres">
      <dgm:prSet presAssocID="{988CEFD7-7A95-4010-89C9-7B781FA291F8}" presName="imagSh" presStyleLbl="bgImgPlace1" presStyleIdx="0" presStyleCnt="4"/>
      <dgm:spPr>
        <a:xfrm>
          <a:off x="673" y="598823"/>
          <a:ext cx="876276" cy="8762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4A59B5C-7D2A-4044-BF8C-CE6ACB65FE66}" type="pres">
      <dgm:prSet presAssocID="{988CEFD7-7A95-4010-89C9-7B781FA291F8}" presName="txNode" presStyleLbl="node1" presStyleIdx="0" presStyleCnt="4" custLinFactNeighborX="19054" custLinFactNeighborY="4718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0137D052-FB22-4839-BB6F-1011A26B9A62}" type="pres">
      <dgm:prSet presAssocID="{F7BF0F1F-651A-4A09-AA64-A65090A9D05B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7A845DDE-78C7-44E3-A7A0-0E7277FE5B35}" type="pres">
      <dgm:prSet presAssocID="{F7BF0F1F-651A-4A09-AA64-A65090A9D05B}" presName="connTx" presStyleLbl="sibTrans2D1" presStyleIdx="0" presStyleCnt="3"/>
      <dgm:spPr/>
    </dgm:pt>
    <dgm:pt modelId="{5BE2C7A6-3807-4072-91DA-C55DB04B98F7}" type="pres">
      <dgm:prSet presAssocID="{9F92780F-CA36-42D3-ACAC-724625D49DD6}" presName="composite" presStyleCnt="0"/>
      <dgm:spPr/>
    </dgm:pt>
    <dgm:pt modelId="{F0736A2B-0088-4A51-84E4-CD4B8EB1D120}" type="pres">
      <dgm:prSet presAssocID="{9F92780F-CA36-42D3-ACAC-724625D49DD6}" presName="imagSh" presStyleLbl="bgImgPlace1" presStyleIdx="1" presStyleCnt="4"/>
      <dgm:spPr>
        <a:xfrm>
          <a:off x="1359207" y="598823"/>
          <a:ext cx="876276" cy="8762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4EF4912-260B-4A4E-878F-A95A7E20B642}" type="pres">
      <dgm:prSet presAssocID="{9F92780F-CA36-42D3-ACAC-724625D49DD6}" presName="txNode" presStyleLbl="node1" presStyleIdx="1" presStyleCnt="4" custLinFactNeighborX="12703" custLinFactNeighborY="5353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79CD8AE7-2039-4F4D-AA4F-5E68D861FE24}" type="pres">
      <dgm:prSet presAssocID="{39384021-3A91-4BFF-AE45-26DC9FBBB7C1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76AF1581-0318-43DF-9ABA-E3A3FBEC4136}" type="pres">
      <dgm:prSet presAssocID="{39384021-3A91-4BFF-AE45-26DC9FBBB7C1}" presName="connTx" presStyleLbl="sibTrans2D1" presStyleIdx="1" presStyleCnt="3"/>
      <dgm:spPr/>
    </dgm:pt>
    <dgm:pt modelId="{E9D3A384-6654-40F1-98F2-60B27700053A}" type="pres">
      <dgm:prSet presAssocID="{2F795658-66FE-43E3-B0C2-94D36AFDC149}" presName="composite" presStyleCnt="0"/>
      <dgm:spPr/>
    </dgm:pt>
    <dgm:pt modelId="{C522BD67-D07D-43F3-B553-865577821DBC}" type="pres">
      <dgm:prSet presAssocID="{2F795658-66FE-43E3-B0C2-94D36AFDC149}" presName="imagSh" presStyleLbl="bgImgPlace1" presStyleIdx="2" presStyleCnt="4"/>
      <dgm:spPr>
        <a:xfrm>
          <a:off x="2717741" y="598823"/>
          <a:ext cx="876276" cy="8762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3244DF0-0B66-4598-A246-0E09699C47A8}" type="pres">
      <dgm:prSet presAssocID="{2F795658-66FE-43E3-B0C2-94D36AFDC149}" presName="txNode" presStyleLbl="node1" presStyleIdx="2" presStyleCnt="4" custLinFactNeighborX="7259" custLinFactNeighborY="4536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4B0FB24-7FA9-489A-B167-BEF15A2BBA77}" type="pres">
      <dgm:prSet presAssocID="{97291D22-9AB8-4D40-8C18-E057195C03E9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DD5A33DA-7534-4243-82D2-9149E1CDB5C2}" type="pres">
      <dgm:prSet presAssocID="{97291D22-9AB8-4D40-8C18-E057195C03E9}" presName="connTx" presStyleLbl="sibTrans2D1" presStyleIdx="2" presStyleCnt="3"/>
      <dgm:spPr/>
    </dgm:pt>
    <dgm:pt modelId="{E66B4399-93AA-4EAC-9C5C-A479D46638AC}" type="pres">
      <dgm:prSet presAssocID="{A5FE9B3C-DE5C-49B0-9368-06734AB0DEB3}" presName="composite" presStyleCnt="0"/>
      <dgm:spPr/>
    </dgm:pt>
    <dgm:pt modelId="{B55082D2-C4A6-4C24-A8DC-CE687AC402E3}" type="pres">
      <dgm:prSet presAssocID="{A5FE9B3C-DE5C-49B0-9368-06734AB0DEB3}" presName="imagSh" presStyleLbl="bgImgPlace1" presStyleIdx="3" presStyleCnt="4"/>
      <dgm:spPr>
        <a:xfrm>
          <a:off x="4076275" y="598823"/>
          <a:ext cx="876276" cy="8762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4B0D987-BAE8-4971-9C39-49B2D6A565FE}" type="pres">
      <dgm:prSet presAssocID="{A5FE9B3C-DE5C-49B0-9368-06734AB0DEB3}" presName="txNode" presStyleLbl="node1" presStyleIdx="3" presStyleCnt="4" custLinFactNeighborX="-5444" custLinFactNeighborY="4899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33AF330C-6D82-4F23-A1EB-F24273FC9D32}" type="presOf" srcId="{97291D22-9AB8-4D40-8C18-E057195C03E9}" destId="{34B0FB24-7FA9-489A-B167-BEF15A2BBA77}" srcOrd="0" destOrd="0" presId="urn:microsoft.com/office/officeart/2005/8/layout/hProcess10"/>
    <dgm:cxn modelId="{30B39611-4168-4AAD-8D40-2F3517EB89CE}" srcId="{8239F811-ADB8-4ECB-9C37-E6C18BD71237}" destId="{9F92780F-CA36-42D3-ACAC-724625D49DD6}" srcOrd="1" destOrd="0" parTransId="{C97B35DB-9890-4743-991E-7C8645CED90D}" sibTransId="{39384021-3A91-4BFF-AE45-26DC9FBBB7C1}"/>
    <dgm:cxn modelId="{AE744B1A-82BE-4E72-A498-974B8CDFB91C}" type="presOf" srcId="{F7BF0F1F-651A-4A09-AA64-A65090A9D05B}" destId="{7A845DDE-78C7-44E3-A7A0-0E7277FE5B35}" srcOrd="1" destOrd="0" presId="urn:microsoft.com/office/officeart/2005/8/layout/hProcess10"/>
    <dgm:cxn modelId="{9D68D220-29CF-47DA-8512-86418C8EFEB3}" type="presOf" srcId="{39384021-3A91-4BFF-AE45-26DC9FBBB7C1}" destId="{79CD8AE7-2039-4F4D-AA4F-5E68D861FE24}" srcOrd="0" destOrd="0" presId="urn:microsoft.com/office/officeart/2005/8/layout/hProcess10"/>
    <dgm:cxn modelId="{AB1CAD24-D61A-45EE-A1B3-9FE6E8D79742}" type="presOf" srcId="{F7BF0F1F-651A-4A09-AA64-A65090A9D05B}" destId="{0137D052-FB22-4839-BB6F-1011A26B9A62}" srcOrd="0" destOrd="0" presId="urn:microsoft.com/office/officeart/2005/8/layout/hProcess10"/>
    <dgm:cxn modelId="{02D6D55C-C433-4E92-BBB9-859B54940653}" type="presOf" srcId="{8239F811-ADB8-4ECB-9C37-E6C18BD71237}" destId="{CDBBE376-C3A3-45F6-99EA-6266A03642D1}" srcOrd="0" destOrd="0" presId="urn:microsoft.com/office/officeart/2005/8/layout/hProcess10"/>
    <dgm:cxn modelId="{3290314B-28C8-40CC-940B-318CC3FE96B5}" type="presOf" srcId="{A5FE9B3C-DE5C-49B0-9368-06734AB0DEB3}" destId="{B4B0D987-BAE8-4971-9C39-49B2D6A565FE}" srcOrd="0" destOrd="0" presId="urn:microsoft.com/office/officeart/2005/8/layout/hProcess10"/>
    <dgm:cxn modelId="{D856B96B-785A-4101-9CD5-2E0D41DAD65A}" type="presOf" srcId="{9F92780F-CA36-42D3-ACAC-724625D49DD6}" destId="{74EF4912-260B-4A4E-878F-A95A7E20B642}" srcOrd="0" destOrd="0" presId="urn:microsoft.com/office/officeart/2005/8/layout/hProcess10"/>
    <dgm:cxn modelId="{31C1006C-9EEA-473B-887F-B374E1CB6302}" srcId="{8239F811-ADB8-4ECB-9C37-E6C18BD71237}" destId="{A5FE9B3C-DE5C-49B0-9368-06734AB0DEB3}" srcOrd="3" destOrd="0" parTransId="{91EBE7D5-57AE-4B00-9BAE-10384492458D}" sibTransId="{A0F0DDAE-02C0-4AA5-B75F-5BF64B742A94}"/>
    <dgm:cxn modelId="{0431FA4E-764C-42F9-B2F8-8F6841629C16}" type="presOf" srcId="{39384021-3A91-4BFF-AE45-26DC9FBBB7C1}" destId="{76AF1581-0318-43DF-9ABA-E3A3FBEC4136}" srcOrd="1" destOrd="0" presId="urn:microsoft.com/office/officeart/2005/8/layout/hProcess10"/>
    <dgm:cxn modelId="{C5DDB378-FCCF-4628-B412-ECB0F0ECCF3E}" srcId="{8239F811-ADB8-4ECB-9C37-E6C18BD71237}" destId="{988CEFD7-7A95-4010-89C9-7B781FA291F8}" srcOrd="0" destOrd="0" parTransId="{0C25850C-A372-4AAB-AC2D-8380DDC19588}" sibTransId="{F7BF0F1F-651A-4A09-AA64-A65090A9D05B}"/>
    <dgm:cxn modelId="{EE2FBC78-7398-4C43-A429-D2ED8E4BD90D}" srcId="{8239F811-ADB8-4ECB-9C37-E6C18BD71237}" destId="{2F795658-66FE-43E3-B0C2-94D36AFDC149}" srcOrd="2" destOrd="0" parTransId="{22314322-04EE-4DDE-BE52-09912B15C120}" sibTransId="{97291D22-9AB8-4D40-8C18-E057195C03E9}"/>
    <dgm:cxn modelId="{C8EFD083-B6E2-4D4C-8F83-3FE2CCB89416}" type="presOf" srcId="{2F795658-66FE-43E3-B0C2-94D36AFDC149}" destId="{13244DF0-0B66-4598-A246-0E09699C47A8}" srcOrd="0" destOrd="0" presId="urn:microsoft.com/office/officeart/2005/8/layout/hProcess10"/>
    <dgm:cxn modelId="{C8AD9696-ED5B-4322-97E8-39B2AD95C00D}" type="presOf" srcId="{988CEFD7-7A95-4010-89C9-7B781FA291F8}" destId="{94A59B5C-7D2A-4044-BF8C-CE6ACB65FE66}" srcOrd="0" destOrd="0" presId="urn:microsoft.com/office/officeart/2005/8/layout/hProcess10"/>
    <dgm:cxn modelId="{F4679EB7-18EC-491F-80F0-5E0CDD477904}" type="presOf" srcId="{97291D22-9AB8-4D40-8C18-E057195C03E9}" destId="{DD5A33DA-7534-4243-82D2-9149E1CDB5C2}" srcOrd="1" destOrd="0" presId="urn:microsoft.com/office/officeart/2005/8/layout/hProcess10"/>
    <dgm:cxn modelId="{FE8713F2-72D5-4F0D-83F5-540A98C9B547}" type="presParOf" srcId="{CDBBE376-C3A3-45F6-99EA-6266A03642D1}" destId="{8A1AA7CA-0E1A-40CE-931F-1F3DF10A3514}" srcOrd="0" destOrd="0" presId="urn:microsoft.com/office/officeart/2005/8/layout/hProcess10"/>
    <dgm:cxn modelId="{FA766647-DDE5-43D8-B4B8-DD5DD1F757DB}" type="presParOf" srcId="{8A1AA7CA-0E1A-40CE-931F-1F3DF10A3514}" destId="{47EFB305-F8C6-4C76-AE74-35E9C662A59B}" srcOrd="0" destOrd="0" presId="urn:microsoft.com/office/officeart/2005/8/layout/hProcess10"/>
    <dgm:cxn modelId="{891B21AA-6EFE-4B74-8DB6-237A4A6BB06A}" type="presParOf" srcId="{8A1AA7CA-0E1A-40CE-931F-1F3DF10A3514}" destId="{94A59B5C-7D2A-4044-BF8C-CE6ACB65FE66}" srcOrd="1" destOrd="0" presId="urn:microsoft.com/office/officeart/2005/8/layout/hProcess10"/>
    <dgm:cxn modelId="{833B64E7-CEA8-4289-85F5-78F34468EE7D}" type="presParOf" srcId="{CDBBE376-C3A3-45F6-99EA-6266A03642D1}" destId="{0137D052-FB22-4839-BB6F-1011A26B9A62}" srcOrd="1" destOrd="0" presId="urn:microsoft.com/office/officeart/2005/8/layout/hProcess10"/>
    <dgm:cxn modelId="{AACA5D28-3DD3-4E69-9561-2E434538B963}" type="presParOf" srcId="{0137D052-FB22-4839-BB6F-1011A26B9A62}" destId="{7A845DDE-78C7-44E3-A7A0-0E7277FE5B35}" srcOrd="0" destOrd="0" presId="urn:microsoft.com/office/officeart/2005/8/layout/hProcess10"/>
    <dgm:cxn modelId="{BF7BF028-6183-4DA9-B93E-FDFBA4A55866}" type="presParOf" srcId="{CDBBE376-C3A3-45F6-99EA-6266A03642D1}" destId="{5BE2C7A6-3807-4072-91DA-C55DB04B98F7}" srcOrd="2" destOrd="0" presId="urn:microsoft.com/office/officeart/2005/8/layout/hProcess10"/>
    <dgm:cxn modelId="{AA2CDAA7-9A72-4B1C-9762-A681DD91154E}" type="presParOf" srcId="{5BE2C7A6-3807-4072-91DA-C55DB04B98F7}" destId="{F0736A2B-0088-4A51-84E4-CD4B8EB1D120}" srcOrd="0" destOrd="0" presId="urn:microsoft.com/office/officeart/2005/8/layout/hProcess10"/>
    <dgm:cxn modelId="{B1CCA6D7-E9BB-4A5B-B317-7FF23A0B3A01}" type="presParOf" srcId="{5BE2C7A6-3807-4072-91DA-C55DB04B98F7}" destId="{74EF4912-260B-4A4E-878F-A95A7E20B642}" srcOrd="1" destOrd="0" presId="urn:microsoft.com/office/officeart/2005/8/layout/hProcess10"/>
    <dgm:cxn modelId="{F923E4C5-C08F-475B-8BAB-1D6A278AC0BE}" type="presParOf" srcId="{CDBBE376-C3A3-45F6-99EA-6266A03642D1}" destId="{79CD8AE7-2039-4F4D-AA4F-5E68D861FE24}" srcOrd="3" destOrd="0" presId="urn:microsoft.com/office/officeart/2005/8/layout/hProcess10"/>
    <dgm:cxn modelId="{68D41FDD-D71A-4466-B269-8EA2E687D4FC}" type="presParOf" srcId="{79CD8AE7-2039-4F4D-AA4F-5E68D861FE24}" destId="{76AF1581-0318-43DF-9ABA-E3A3FBEC4136}" srcOrd="0" destOrd="0" presId="urn:microsoft.com/office/officeart/2005/8/layout/hProcess10"/>
    <dgm:cxn modelId="{22F71DFA-88DA-4832-AB1A-AADC778694B4}" type="presParOf" srcId="{CDBBE376-C3A3-45F6-99EA-6266A03642D1}" destId="{E9D3A384-6654-40F1-98F2-60B27700053A}" srcOrd="4" destOrd="0" presId="urn:microsoft.com/office/officeart/2005/8/layout/hProcess10"/>
    <dgm:cxn modelId="{91A4F65B-6B0D-45A9-8D1E-DA24D2A1BDCA}" type="presParOf" srcId="{E9D3A384-6654-40F1-98F2-60B27700053A}" destId="{C522BD67-D07D-43F3-B553-865577821DBC}" srcOrd="0" destOrd="0" presId="urn:microsoft.com/office/officeart/2005/8/layout/hProcess10"/>
    <dgm:cxn modelId="{09CA8E6F-AB97-4559-A52C-9ACBCCC29ADF}" type="presParOf" srcId="{E9D3A384-6654-40F1-98F2-60B27700053A}" destId="{13244DF0-0B66-4598-A246-0E09699C47A8}" srcOrd="1" destOrd="0" presId="urn:microsoft.com/office/officeart/2005/8/layout/hProcess10"/>
    <dgm:cxn modelId="{4CAF0045-FEA3-4CF5-89EB-338AD30361B0}" type="presParOf" srcId="{CDBBE376-C3A3-45F6-99EA-6266A03642D1}" destId="{34B0FB24-7FA9-489A-B167-BEF15A2BBA77}" srcOrd="5" destOrd="0" presId="urn:microsoft.com/office/officeart/2005/8/layout/hProcess10"/>
    <dgm:cxn modelId="{637E3BD5-0589-465F-9A51-913E7A37FFE3}" type="presParOf" srcId="{34B0FB24-7FA9-489A-B167-BEF15A2BBA77}" destId="{DD5A33DA-7534-4243-82D2-9149E1CDB5C2}" srcOrd="0" destOrd="0" presId="urn:microsoft.com/office/officeart/2005/8/layout/hProcess10"/>
    <dgm:cxn modelId="{DE50DEE1-C015-4F3A-A466-9668EC336770}" type="presParOf" srcId="{CDBBE376-C3A3-45F6-99EA-6266A03642D1}" destId="{E66B4399-93AA-4EAC-9C5C-A479D46638AC}" srcOrd="6" destOrd="0" presId="urn:microsoft.com/office/officeart/2005/8/layout/hProcess10"/>
    <dgm:cxn modelId="{8CF78B48-CD3F-4B50-BF83-47E8802D1954}" type="presParOf" srcId="{E66B4399-93AA-4EAC-9C5C-A479D46638AC}" destId="{B55082D2-C4A6-4C24-A8DC-CE687AC402E3}" srcOrd="0" destOrd="0" presId="urn:microsoft.com/office/officeart/2005/8/layout/hProcess10"/>
    <dgm:cxn modelId="{75BB1955-BB25-49C3-9E14-361282D55F76}" type="presParOf" srcId="{E66B4399-93AA-4EAC-9C5C-A479D46638AC}" destId="{B4B0D987-BAE8-4971-9C39-49B2D6A565F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8FBFE3-3BCC-4311-BCDD-2134A1B63F36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D301443C-233A-4EFE-9E28-40EB12FE32BB}">
      <dgm:prSet phldrT="[Text]"/>
      <dgm:spPr>
        <a:xfrm>
          <a:off x="219113" y="1861774"/>
          <a:ext cx="872152" cy="872152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C28F48D-9680-4899-8FF1-47356E88AB4B}" type="parTrans" cxnId="{D91C4964-DE0A-4B64-9E0C-0865D6F4B9DF}">
      <dgm:prSet/>
      <dgm:spPr/>
      <dgm:t>
        <a:bodyPr/>
        <a:lstStyle/>
        <a:p>
          <a:endParaRPr lang="el-GR"/>
        </a:p>
      </dgm:t>
    </dgm:pt>
    <dgm:pt modelId="{28B1A388-DB2E-4131-ABE8-5C5B3519F850}" type="sibTrans" cxnId="{D91C4964-DE0A-4B64-9E0C-0865D6F4B9DF}">
      <dgm:prSet/>
      <dgm:spPr>
        <a:xfrm rot="21539688">
          <a:off x="1055378" y="848209"/>
          <a:ext cx="151975" cy="209566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B1658BA-F95B-421B-8830-2C8833EF56F5}">
      <dgm:prSet phldrT="[Text]"/>
      <dgm:spPr>
        <a:xfrm>
          <a:off x="2923394" y="1884685"/>
          <a:ext cx="872152" cy="872152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E7F8948-1A29-4827-82A0-F95EF87701CA}" type="parTrans" cxnId="{BFB53EE2-4317-43C1-873E-259E014394F2}">
      <dgm:prSet/>
      <dgm:spPr/>
      <dgm:t>
        <a:bodyPr/>
        <a:lstStyle/>
        <a:p>
          <a:endParaRPr lang="el-GR"/>
        </a:p>
      </dgm:t>
    </dgm:pt>
    <dgm:pt modelId="{F2C5EC9F-DFB5-4E58-841B-680A562744FD}" type="sibTrans" cxnId="{BFB53EE2-4317-43C1-873E-259E014394F2}">
      <dgm:prSet/>
      <dgm:spPr>
        <a:xfrm rot="21593423">
          <a:off x="3758670" y="835497"/>
          <a:ext cx="212071" cy="209566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DE55FB5-FA14-4EAE-9EAF-F7252A378CD1}">
      <dgm:prSet phldrT="[Text]"/>
      <dgm:spPr>
        <a:xfrm>
          <a:off x="3958490" y="1612881"/>
          <a:ext cx="1220246" cy="114287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A6B3552-4011-4C8F-A8F4-C3E2FBC8120E}" type="parTrans" cxnId="{51F425CC-0DC9-4E30-BAB1-52CFCDB171D5}">
      <dgm:prSet/>
      <dgm:spPr/>
      <dgm:t>
        <a:bodyPr/>
        <a:lstStyle/>
        <a:p>
          <a:endParaRPr lang="el-GR"/>
        </a:p>
      </dgm:t>
    </dgm:pt>
    <dgm:pt modelId="{26AB9F38-A1E0-4478-B230-CDA375C63406}" type="sibTrans" cxnId="{51F425CC-0DC9-4E30-BAB1-52CFCDB171D5}">
      <dgm:prSet/>
      <dgm:spPr/>
      <dgm:t>
        <a:bodyPr/>
        <a:lstStyle/>
        <a:p>
          <a:endParaRPr lang="el-GR"/>
        </a:p>
      </dgm:t>
    </dgm:pt>
    <dgm:pt modelId="{9C62BF9B-962B-4D0B-BC4C-633EF204D58B}">
      <dgm:prSet/>
      <dgm:spPr>
        <a:xfrm>
          <a:off x="1601814" y="1838845"/>
          <a:ext cx="872152" cy="872152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CB259C4-7DC5-477A-BD3C-3DF2C89998E4}" type="parTrans" cxnId="{FA392206-92E7-4241-BAC1-0C625576EFC5}">
      <dgm:prSet/>
      <dgm:spPr/>
      <dgm:t>
        <a:bodyPr/>
        <a:lstStyle/>
        <a:p>
          <a:endParaRPr lang="el-GR"/>
        </a:p>
      </dgm:t>
    </dgm:pt>
    <dgm:pt modelId="{29EB9098-7297-4037-9C6B-95746D7E177D}" type="sibTrans" cxnId="{FA392206-92E7-4241-BAC1-0C625576EFC5}">
      <dgm:prSet/>
      <dgm:spPr>
        <a:xfrm>
          <a:off x="2372386" y="836939"/>
          <a:ext cx="162647" cy="209566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5639938-9292-4E4F-BABB-2607EB8AB16F}" type="pres">
      <dgm:prSet presAssocID="{878FBFE3-3BCC-4311-BCDD-2134A1B63F36}" presName="Name0" presStyleCnt="0">
        <dgm:presLayoutVars>
          <dgm:dir/>
          <dgm:resizeHandles val="exact"/>
        </dgm:presLayoutVars>
      </dgm:prSet>
      <dgm:spPr/>
    </dgm:pt>
    <dgm:pt modelId="{A98DED4D-AEBA-4955-A122-E7DE81086555}" type="pres">
      <dgm:prSet presAssocID="{D301443C-233A-4EFE-9E28-40EB12FE32BB}" presName="composite" presStyleCnt="0"/>
      <dgm:spPr/>
    </dgm:pt>
    <dgm:pt modelId="{796C6461-CECE-4A6A-A6B9-8E3EAA1ECFA3}" type="pres">
      <dgm:prSet presAssocID="{D301443C-233A-4EFE-9E28-40EB12FE32BB}" presName="imagSh" presStyleLbl="bgImgPlace1" presStyleIdx="0" presStyleCnt="4" custLinFactNeighborX="3504" custLinFactNeighborY="-35919"/>
      <dgm:spPr>
        <a:xfrm>
          <a:off x="31285" y="528566"/>
          <a:ext cx="872152" cy="8721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8327DEA-7ECF-4350-A1A8-4D7DC37C631C}" type="pres">
      <dgm:prSet presAssocID="{D301443C-233A-4EFE-9E28-40EB12FE32BB}" presName="txNode" presStyleLbl="node1" presStyleIdx="0" presStyleCnt="4" custLinFactNeighborX="8761" custLinFactNeighborY="569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D5F9881A-0005-4622-ABA2-2D5D1FB53CA6}" type="pres">
      <dgm:prSet presAssocID="{28B1A388-DB2E-4131-ABE8-5C5B3519F850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C7594125-B43D-45E2-97B7-783975E6DAC1}" type="pres">
      <dgm:prSet presAssocID="{28B1A388-DB2E-4131-ABE8-5C5B3519F850}" presName="connTx" presStyleLbl="sibTrans2D1" presStyleIdx="0" presStyleCnt="3"/>
      <dgm:spPr/>
    </dgm:pt>
    <dgm:pt modelId="{63CD2308-301D-48B6-A09B-F844E79655D9}" type="pres">
      <dgm:prSet presAssocID="{9C62BF9B-962B-4D0B-BC4C-633EF204D58B}" presName="composite" presStyleCnt="0"/>
      <dgm:spPr/>
    </dgm:pt>
    <dgm:pt modelId="{C339C078-016F-4FB9-9BA0-B11CFB7F3DC8}" type="pres">
      <dgm:prSet presAssocID="{9C62BF9B-962B-4D0B-BC4C-633EF204D58B}" presName="imagSh" presStyleLbl="bgImgPlace1" presStyleIdx="1" presStyleCnt="4" custLinFactNeighborX="-1752" custLinFactNeighborY="-38547"/>
      <dgm:spPr>
        <a:xfrm>
          <a:off x="1337586" y="505646"/>
          <a:ext cx="872152" cy="8721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9DE3A2A-0144-417C-B162-0F0F05A6E186}" type="pres">
      <dgm:prSet presAssocID="{9C62BF9B-962B-4D0B-BC4C-633EF204D58B}" presName="txNode" presStyleLbl="node1" presStyleIdx="1" presStyleCnt="4" custLinFactNeighborX="12265" custLinFactNeighborY="543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45CA6D2-F61B-424D-8368-AD0FDC265588}" type="pres">
      <dgm:prSet presAssocID="{29EB9098-7297-4037-9C6B-95746D7E177D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9EA355EA-FCFF-4CEA-A95A-7FAE44341702}" type="pres">
      <dgm:prSet presAssocID="{29EB9098-7297-4037-9C6B-95746D7E177D}" presName="connTx" presStyleLbl="sibTrans2D1" presStyleIdx="1" presStyleCnt="3"/>
      <dgm:spPr/>
    </dgm:pt>
    <dgm:pt modelId="{60D6224D-4D85-4396-9524-A140883BCA21}" type="pres">
      <dgm:prSet presAssocID="{0B1658BA-F95B-421B-8830-2C8833EF56F5}" presName="composite" presStyleCnt="0"/>
      <dgm:spPr/>
    </dgm:pt>
    <dgm:pt modelId="{FD077E74-8E30-4EAF-9206-A7C42ED4D6A5}" type="pres">
      <dgm:prSet presAssocID="{0B1658BA-F95B-421B-8830-2C8833EF56F5}" presName="imagSh" presStyleLbl="bgImgPlace1" presStyleIdx="2" presStyleCnt="4" custLinFactNeighborX="-3504" custLinFactNeighborY="-38547"/>
      <dgm:spPr>
        <a:xfrm>
          <a:off x="2674447" y="505646"/>
          <a:ext cx="872152" cy="8721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B176877-12AF-4459-A729-8009E736D626}" type="pres">
      <dgm:prSet presAssocID="{0B1658BA-F95B-421B-8830-2C8833EF56F5}" presName="txNode" presStyleLbl="node1" presStyleIdx="2" presStyleCnt="4" custLinFactNeighborX="8761" custLinFactNeighborY="5957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6BC92CEC-C870-413E-A35D-162EE85AF5D6}" type="pres">
      <dgm:prSet presAssocID="{F2C5EC9F-DFB5-4E58-841B-680A562744FD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</dgm:pt>
    <dgm:pt modelId="{A0334513-2534-4362-8FB3-4FF90298A091}" type="pres">
      <dgm:prSet presAssocID="{F2C5EC9F-DFB5-4E58-841B-680A562744FD}" presName="connTx" presStyleLbl="sibTrans2D1" presStyleIdx="2" presStyleCnt="3"/>
      <dgm:spPr/>
    </dgm:pt>
    <dgm:pt modelId="{4D071042-EDB2-4CDE-9659-F18A5081DF1D}" type="pres">
      <dgm:prSet presAssocID="{FDE55FB5-FA14-4EAE-9EAF-F7252A378CD1}" presName="composite" presStyleCnt="0"/>
      <dgm:spPr/>
    </dgm:pt>
    <dgm:pt modelId="{243DFFEC-D181-4340-A55C-57A701D3BB40}" type="pres">
      <dgm:prSet presAssocID="{FDE55FB5-FA14-4EAE-9EAF-F7252A378CD1}" presName="imagSh" presStyleLbl="bgImgPlace1" presStyleIdx="3" presStyleCnt="4" custLinFactNeighborX="7258" custLinFactNeighborY="-31111"/>
      <dgm:spPr>
        <a:xfrm>
          <a:off x="4152517" y="502818"/>
          <a:ext cx="872152" cy="8721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18CDACA-68A9-4FDA-A51F-8309F21D25E1}" type="pres">
      <dgm:prSet presAssocID="{FDE55FB5-FA14-4EAE-9EAF-F7252A378CD1}" presName="txNode" presStyleLbl="node1" presStyleIdx="3" presStyleCnt="4" custScaleX="139912" custScaleY="131041" custLinFactNeighborX="-11312" custLinFactNeighborY="516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A4CC7903-AF58-4448-8674-92C51A357E14}" type="presOf" srcId="{28B1A388-DB2E-4131-ABE8-5C5B3519F850}" destId="{C7594125-B43D-45E2-97B7-783975E6DAC1}" srcOrd="1" destOrd="0" presId="urn:microsoft.com/office/officeart/2005/8/layout/hProcess10"/>
    <dgm:cxn modelId="{FA392206-92E7-4241-BAC1-0C625576EFC5}" srcId="{878FBFE3-3BCC-4311-BCDD-2134A1B63F36}" destId="{9C62BF9B-962B-4D0B-BC4C-633EF204D58B}" srcOrd="1" destOrd="0" parTransId="{1CB259C4-7DC5-477A-BD3C-3DF2C89998E4}" sibTransId="{29EB9098-7297-4037-9C6B-95746D7E177D}"/>
    <dgm:cxn modelId="{B53A8D1B-104A-462D-AD57-584ABEE14AE0}" type="presOf" srcId="{29EB9098-7297-4037-9C6B-95746D7E177D}" destId="{9EA355EA-FCFF-4CEA-A95A-7FAE44341702}" srcOrd="1" destOrd="0" presId="urn:microsoft.com/office/officeart/2005/8/layout/hProcess10"/>
    <dgm:cxn modelId="{E3B72A24-C671-4BB4-AE1F-C12DDAE36A0D}" type="presOf" srcId="{9C62BF9B-962B-4D0B-BC4C-633EF204D58B}" destId="{F9DE3A2A-0144-417C-B162-0F0F05A6E186}" srcOrd="0" destOrd="0" presId="urn:microsoft.com/office/officeart/2005/8/layout/hProcess10"/>
    <dgm:cxn modelId="{085BEC43-E78B-4FAF-8675-854CD109E27E}" type="presOf" srcId="{F2C5EC9F-DFB5-4E58-841B-680A562744FD}" destId="{A0334513-2534-4362-8FB3-4FF90298A091}" srcOrd="1" destOrd="0" presId="urn:microsoft.com/office/officeart/2005/8/layout/hProcess10"/>
    <dgm:cxn modelId="{D91C4964-DE0A-4B64-9E0C-0865D6F4B9DF}" srcId="{878FBFE3-3BCC-4311-BCDD-2134A1B63F36}" destId="{D301443C-233A-4EFE-9E28-40EB12FE32BB}" srcOrd="0" destOrd="0" parTransId="{FC28F48D-9680-4899-8FF1-47356E88AB4B}" sibTransId="{28B1A388-DB2E-4131-ABE8-5C5B3519F850}"/>
    <dgm:cxn modelId="{7EA6F74F-E26B-450A-A1D4-2D7F6CC6E934}" type="presOf" srcId="{28B1A388-DB2E-4131-ABE8-5C5B3519F850}" destId="{D5F9881A-0005-4622-ABA2-2D5D1FB53CA6}" srcOrd="0" destOrd="0" presId="urn:microsoft.com/office/officeart/2005/8/layout/hProcess10"/>
    <dgm:cxn modelId="{947C567E-81EF-4415-8D9B-1CAD178E3396}" type="presOf" srcId="{D301443C-233A-4EFE-9E28-40EB12FE32BB}" destId="{38327DEA-7ECF-4350-A1A8-4D7DC37C631C}" srcOrd="0" destOrd="0" presId="urn:microsoft.com/office/officeart/2005/8/layout/hProcess10"/>
    <dgm:cxn modelId="{DED5578C-2C4A-4594-BDA4-85C6D2CD500D}" type="presOf" srcId="{FDE55FB5-FA14-4EAE-9EAF-F7252A378CD1}" destId="{118CDACA-68A9-4FDA-A51F-8309F21D25E1}" srcOrd="0" destOrd="0" presId="urn:microsoft.com/office/officeart/2005/8/layout/hProcess10"/>
    <dgm:cxn modelId="{DDDCFB9A-A0D3-44AB-9502-26F3FB42FD01}" type="presOf" srcId="{0B1658BA-F95B-421B-8830-2C8833EF56F5}" destId="{4B176877-12AF-4459-A729-8009E736D626}" srcOrd="0" destOrd="0" presId="urn:microsoft.com/office/officeart/2005/8/layout/hProcess10"/>
    <dgm:cxn modelId="{51F425CC-0DC9-4E30-BAB1-52CFCDB171D5}" srcId="{878FBFE3-3BCC-4311-BCDD-2134A1B63F36}" destId="{FDE55FB5-FA14-4EAE-9EAF-F7252A378CD1}" srcOrd="3" destOrd="0" parTransId="{1A6B3552-4011-4C8F-A8F4-C3E2FBC8120E}" sibTransId="{26AB9F38-A1E0-4478-B230-CDA375C63406}"/>
    <dgm:cxn modelId="{0A2990CF-4C79-49F8-977E-DB7F0964FC5F}" type="presOf" srcId="{878FBFE3-3BCC-4311-BCDD-2134A1B63F36}" destId="{D5639938-9292-4E4F-BABB-2607EB8AB16F}" srcOrd="0" destOrd="0" presId="urn:microsoft.com/office/officeart/2005/8/layout/hProcess10"/>
    <dgm:cxn modelId="{6D68D7D8-987B-4527-A733-B8C37B40CA01}" type="presOf" srcId="{F2C5EC9F-DFB5-4E58-841B-680A562744FD}" destId="{6BC92CEC-C870-413E-A35D-162EE85AF5D6}" srcOrd="0" destOrd="0" presId="urn:microsoft.com/office/officeart/2005/8/layout/hProcess10"/>
    <dgm:cxn modelId="{BFB53EE2-4317-43C1-873E-259E014394F2}" srcId="{878FBFE3-3BCC-4311-BCDD-2134A1B63F36}" destId="{0B1658BA-F95B-421B-8830-2C8833EF56F5}" srcOrd="2" destOrd="0" parTransId="{7E7F8948-1A29-4827-82A0-F95EF87701CA}" sibTransId="{F2C5EC9F-DFB5-4E58-841B-680A562744FD}"/>
    <dgm:cxn modelId="{BA67C8F3-E267-4EAD-82D6-B910D1768C39}" type="presOf" srcId="{29EB9098-7297-4037-9C6B-95746D7E177D}" destId="{A45CA6D2-F61B-424D-8368-AD0FDC265588}" srcOrd="0" destOrd="0" presId="urn:microsoft.com/office/officeart/2005/8/layout/hProcess10"/>
    <dgm:cxn modelId="{9A434714-BB92-44E5-8019-8552F1056FB8}" type="presParOf" srcId="{D5639938-9292-4E4F-BABB-2607EB8AB16F}" destId="{A98DED4D-AEBA-4955-A122-E7DE81086555}" srcOrd="0" destOrd="0" presId="urn:microsoft.com/office/officeart/2005/8/layout/hProcess10"/>
    <dgm:cxn modelId="{548ECE7F-BCC0-49B9-84E8-ECAFB2D09F3C}" type="presParOf" srcId="{A98DED4D-AEBA-4955-A122-E7DE81086555}" destId="{796C6461-CECE-4A6A-A6B9-8E3EAA1ECFA3}" srcOrd="0" destOrd="0" presId="urn:microsoft.com/office/officeart/2005/8/layout/hProcess10"/>
    <dgm:cxn modelId="{EA4936A5-239D-4B27-9007-7835BD2AADA4}" type="presParOf" srcId="{A98DED4D-AEBA-4955-A122-E7DE81086555}" destId="{38327DEA-7ECF-4350-A1A8-4D7DC37C631C}" srcOrd="1" destOrd="0" presId="urn:microsoft.com/office/officeart/2005/8/layout/hProcess10"/>
    <dgm:cxn modelId="{34199520-3880-4F1A-A147-1EAF5932D4FE}" type="presParOf" srcId="{D5639938-9292-4E4F-BABB-2607EB8AB16F}" destId="{D5F9881A-0005-4622-ABA2-2D5D1FB53CA6}" srcOrd="1" destOrd="0" presId="urn:microsoft.com/office/officeart/2005/8/layout/hProcess10"/>
    <dgm:cxn modelId="{84F9E260-4D44-4448-984C-68B308CFC2FA}" type="presParOf" srcId="{D5F9881A-0005-4622-ABA2-2D5D1FB53CA6}" destId="{C7594125-B43D-45E2-97B7-783975E6DAC1}" srcOrd="0" destOrd="0" presId="urn:microsoft.com/office/officeart/2005/8/layout/hProcess10"/>
    <dgm:cxn modelId="{B99A0B44-C926-455A-91B7-BD185A1A3723}" type="presParOf" srcId="{D5639938-9292-4E4F-BABB-2607EB8AB16F}" destId="{63CD2308-301D-48B6-A09B-F844E79655D9}" srcOrd="2" destOrd="0" presId="urn:microsoft.com/office/officeart/2005/8/layout/hProcess10"/>
    <dgm:cxn modelId="{6A1DFAD1-F8BC-4510-BA70-67863BEFA316}" type="presParOf" srcId="{63CD2308-301D-48B6-A09B-F844E79655D9}" destId="{C339C078-016F-4FB9-9BA0-B11CFB7F3DC8}" srcOrd="0" destOrd="0" presId="urn:microsoft.com/office/officeart/2005/8/layout/hProcess10"/>
    <dgm:cxn modelId="{70310AD6-C05A-407F-96BB-484FFDA03029}" type="presParOf" srcId="{63CD2308-301D-48B6-A09B-F844E79655D9}" destId="{F9DE3A2A-0144-417C-B162-0F0F05A6E186}" srcOrd="1" destOrd="0" presId="urn:microsoft.com/office/officeart/2005/8/layout/hProcess10"/>
    <dgm:cxn modelId="{1280F781-B0A0-446C-9C41-1A01DB9FE565}" type="presParOf" srcId="{D5639938-9292-4E4F-BABB-2607EB8AB16F}" destId="{A45CA6D2-F61B-424D-8368-AD0FDC265588}" srcOrd="3" destOrd="0" presId="urn:microsoft.com/office/officeart/2005/8/layout/hProcess10"/>
    <dgm:cxn modelId="{0D63B4A7-B43A-41C4-8121-20EA82D50EFE}" type="presParOf" srcId="{A45CA6D2-F61B-424D-8368-AD0FDC265588}" destId="{9EA355EA-FCFF-4CEA-A95A-7FAE44341702}" srcOrd="0" destOrd="0" presId="urn:microsoft.com/office/officeart/2005/8/layout/hProcess10"/>
    <dgm:cxn modelId="{81702446-8D65-46B0-BD50-FA799B8DA6EA}" type="presParOf" srcId="{D5639938-9292-4E4F-BABB-2607EB8AB16F}" destId="{60D6224D-4D85-4396-9524-A140883BCA21}" srcOrd="4" destOrd="0" presId="urn:microsoft.com/office/officeart/2005/8/layout/hProcess10"/>
    <dgm:cxn modelId="{781547FF-C8B6-4AAE-8ADC-0B7321D111B5}" type="presParOf" srcId="{60D6224D-4D85-4396-9524-A140883BCA21}" destId="{FD077E74-8E30-4EAF-9206-A7C42ED4D6A5}" srcOrd="0" destOrd="0" presId="urn:microsoft.com/office/officeart/2005/8/layout/hProcess10"/>
    <dgm:cxn modelId="{F846F5E8-71E5-455A-868F-5EECF841794E}" type="presParOf" srcId="{60D6224D-4D85-4396-9524-A140883BCA21}" destId="{4B176877-12AF-4459-A729-8009E736D626}" srcOrd="1" destOrd="0" presId="urn:microsoft.com/office/officeart/2005/8/layout/hProcess10"/>
    <dgm:cxn modelId="{CD1CF40F-E79B-4A55-AFB9-BAA45FE773C6}" type="presParOf" srcId="{D5639938-9292-4E4F-BABB-2607EB8AB16F}" destId="{6BC92CEC-C870-413E-A35D-162EE85AF5D6}" srcOrd="5" destOrd="0" presId="urn:microsoft.com/office/officeart/2005/8/layout/hProcess10"/>
    <dgm:cxn modelId="{56615185-3148-4893-B3CA-8C3D5777243C}" type="presParOf" srcId="{6BC92CEC-C870-413E-A35D-162EE85AF5D6}" destId="{A0334513-2534-4362-8FB3-4FF90298A091}" srcOrd="0" destOrd="0" presId="urn:microsoft.com/office/officeart/2005/8/layout/hProcess10"/>
    <dgm:cxn modelId="{620A97CF-D6EF-4D2C-A470-22D9B5BCF98A}" type="presParOf" srcId="{D5639938-9292-4E4F-BABB-2607EB8AB16F}" destId="{4D071042-EDB2-4CDE-9659-F18A5081DF1D}" srcOrd="6" destOrd="0" presId="urn:microsoft.com/office/officeart/2005/8/layout/hProcess10"/>
    <dgm:cxn modelId="{58D1DBFE-4623-4CBF-B33E-FFFCA7A3B4F9}" type="presParOf" srcId="{4D071042-EDB2-4CDE-9659-F18A5081DF1D}" destId="{243DFFEC-D181-4340-A55C-57A701D3BB40}" srcOrd="0" destOrd="0" presId="urn:microsoft.com/office/officeart/2005/8/layout/hProcess10"/>
    <dgm:cxn modelId="{94D38E15-AF3E-417B-A33C-12F9A2768311}" type="presParOf" srcId="{4D071042-EDB2-4CDE-9659-F18A5081DF1D}" destId="{118CDACA-68A9-4FDA-A51F-8309F21D25E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AF7C9E-CE30-4319-A778-09E9C46FDDA9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783FAA79-80F0-4262-8EC0-DE6DA5A09DD2}">
      <dgm:prSet/>
      <dgm:spPr/>
      <dgm:t>
        <a:bodyPr/>
        <a:lstStyle/>
        <a:p>
          <a:r>
            <a:rPr lang="el-GR" dirty="0"/>
            <a:t>Απλή μέθοδος, χαμηλό κόστος, ελάχιστη κατανάλωση διαλυτών</a:t>
          </a:r>
        </a:p>
      </dgm:t>
    </dgm:pt>
    <dgm:pt modelId="{0E8F7729-64F8-4884-9C89-F32F84CCCE87}" type="parTrans" cxnId="{0FE1D1C6-8265-4BD7-AA50-32660E333705}">
      <dgm:prSet/>
      <dgm:spPr/>
      <dgm:t>
        <a:bodyPr/>
        <a:lstStyle/>
        <a:p>
          <a:endParaRPr lang="el-GR"/>
        </a:p>
      </dgm:t>
    </dgm:pt>
    <dgm:pt modelId="{895BB745-B9A2-4FC9-9E32-3B3677FFB7FB}" type="sibTrans" cxnId="{0FE1D1C6-8265-4BD7-AA50-32660E333705}">
      <dgm:prSet/>
      <dgm:spPr/>
      <dgm:t>
        <a:bodyPr/>
        <a:lstStyle/>
        <a:p>
          <a:endParaRPr lang="el-GR"/>
        </a:p>
      </dgm:t>
    </dgm:pt>
    <dgm:pt modelId="{79F0AD20-FA2E-448D-9EEC-614C4BDF754E}">
      <dgm:prSet/>
      <dgm:spPr/>
      <dgm:t>
        <a:bodyPr/>
        <a:lstStyle/>
        <a:p>
          <a:r>
            <a:rPr lang="el-GR" dirty="0"/>
            <a:t>Εύκαμπτο υπόστρωμα</a:t>
          </a:r>
        </a:p>
      </dgm:t>
    </dgm:pt>
    <dgm:pt modelId="{3B320224-8425-4AFF-B0FE-3FAFE35058D5}" type="parTrans" cxnId="{D5E09497-0279-4648-B37F-C78D341A56DD}">
      <dgm:prSet/>
      <dgm:spPr/>
      <dgm:t>
        <a:bodyPr/>
        <a:lstStyle/>
        <a:p>
          <a:endParaRPr lang="el-GR"/>
        </a:p>
      </dgm:t>
    </dgm:pt>
    <dgm:pt modelId="{6AC401C3-7249-4033-89D9-43ED8A4C52D8}" type="sibTrans" cxnId="{D5E09497-0279-4648-B37F-C78D341A56DD}">
      <dgm:prSet/>
      <dgm:spPr/>
      <dgm:t>
        <a:bodyPr/>
        <a:lstStyle/>
        <a:p>
          <a:endParaRPr lang="el-GR"/>
        </a:p>
      </dgm:t>
    </dgm:pt>
    <dgm:pt modelId="{FD322309-1731-4F19-AFD8-06EADD2CDA27}">
      <dgm:prSet phldrT="[Text]"/>
      <dgm:spPr/>
      <dgm:t>
        <a:bodyPr/>
        <a:lstStyle/>
        <a:p>
          <a:r>
            <a:rPr lang="el-GR" dirty="0"/>
            <a:t>Αυξημένη κύρια επιφάνεια επαφής</a:t>
          </a:r>
        </a:p>
      </dgm:t>
    </dgm:pt>
    <dgm:pt modelId="{4BA489AD-1DE9-4C17-8E7D-94EC849CBE2D}" type="parTrans" cxnId="{4981E4B4-1468-4505-B70F-D86335BB6841}">
      <dgm:prSet/>
      <dgm:spPr/>
      <dgm:t>
        <a:bodyPr/>
        <a:lstStyle/>
        <a:p>
          <a:endParaRPr lang="el-GR"/>
        </a:p>
      </dgm:t>
    </dgm:pt>
    <dgm:pt modelId="{12F76153-8D47-4E01-9CB2-AE0A97B664F8}" type="sibTrans" cxnId="{4981E4B4-1468-4505-B70F-D86335BB6841}">
      <dgm:prSet/>
      <dgm:spPr/>
      <dgm:t>
        <a:bodyPr/>
        <a:lstStyle/>
        <a:p>
          <a:endParaRPr lang="el-GR"/>
        </a:p>
      </dgm:t>
    </dgm:pt>
    <dgm:pt modelId="{367B9866-16B4-4F95-B5B3-32F93FABF977}">
      <dgm:prSet/>
      <dgm:spPr/>
      <dgm:t>
        <a:bodyPr/>
        <a:lstStyle/>
        <a:p>
          <a:r>
            <a:rPr lang="el-GR" dirty="0"/>
            <a:t>Υψηλή ευαισθησία</a:t>
          </a:r>
        </a:p>
      </dgm:t>
    </dgm:pt>
    <dgm:pt modelId="{D6A2BDE2-EE8E-4A03-A21A-283B1ABC6F77}" type="parTrans" cxnId="{C47B1F95-FC18-47A6-AF2B-C25C8DE5B450}">
      <dgm:prSet/>
      <dgm:spPr/>
      <dgm:t>
        <a:bodyPr/>
        <a:lstStyle/>
        <a:p>
          <a:endParaRPr lang="el-GR"/>
        </a:p>
      </dgm:t>
    </dgm:pt>
    <dgm:pt modelId="{79B7C675-1A3C-4F52-A27D-360CC2B63A3E}" type="sibTrans" cxnId="{C47B1F95-FC18-47A6-AF2B-C25C8DE5B450}">
      <dgm:prSet/>
      <dgm:spPr/>
      <dgm:t>
        <a:bodyPr/>
        <a:lstStyle/>
        <a:p>
          <a:endParaRPr lang="el-GR"/>
        </a:p>
      </dgm:t>
    </dgm:pt>
    <dgm:pt modelId="{C963578B-8CD1-4AEA-B304-408912A4F1EF}">
      <dgm:prSet/>
      <dgm:spPr/>
      <dgm:t>
        <a:bodyPr/>
        <a:lstStyle/>
        <a:p>
          <a:r>
            <a:rPr lang="el-GR" dirty="0"/>
            <a:t>Δεν υπάρχει περιορισμός στην επιλογή διαλύτη </a:t>
          </a:r>
          <a:r>
            <a:rPr lang="el-GR" dirty="0" err="1"/>
            <a:t>έκλουσης</a:t>
          </a:r>
          <a:endParaRPr lang="el-GR" dirty="0"/>
        </a:p>
      </dgm:t>
    </dgm:pt>
    <dgm:pt modelId="{B2FCA2EB-C31B-4B2E-BA37-B5358D8F541A}" type="parTrans" cxnId="{8495BF1C-98BD-4B95-975F-80B2ED7D8A67}">
      <dgm:prSet/>
      <dgm:spPr/>
      <dgm:t>
        <a:bodyPr/>
        <a:lstStyle/>
        <a:p>
          <a:endParaRPr lang="el-GR"/>
        </a:p>
      </dgm:t>
    </dgm:pt>
    <dgm:pt modelId="{DC330532-594C-42A5-9EBA-4854A706D1DE}" type="sibTrans" cxnId="{8495BF1C-98BD-4B95-975F-80B2ED7D8A67}">
      <dgm:prSet/>
      <dgm:spPr/>
      <dgm:t>
        <a:bodyPr/>
        <a:lstStyle/>
        <a:p>
          <a:endParaRPr lang="el-GR"/>
        </a:p>
      </dgm:t>
    </dgm:pt>
    <dgm:pt modelId="{73954E59-721D-484D-BC25-26B69FA52EC2}">
      <dgm:prSet/>
      <dgm:spPr/>
      <dgm:t>
        <a:bodyPr/>
        <a:lstStyle/>
        <a:p>
          <a:r>
            <a:rPr lang="el-GR" dirty="0"/>
            <a:t>Διατίθεται μεγάλη ποικιλία για επιλογή </a:t>
          </a:r>
          <a:r>
            <a:rPr lang="en-US" dirty="0"/>
            <a:t>sol</a:t>
          </a:r>
          <a:r>
            <a:rPr lang="el-GR" dirty="0"/>
            <a:t>-</a:t>
          </a:r>
          <a:r>
            <a:rPr lang="en-US" dirty="0"/>
            <a:t>gel</a:t>
          </a:r>
          <a:r>
            <a:rPr lang="el-GR" dirty="0"/>
            <a:t> </a:t>
          </a:r>
          <a:r>
            <a:rPr lang="el-GR" dirty="0" err="1"/>
            <a:t>προσροφητικού</a:t>
          </a:r>
          <a:r>
            <a:rPr lang="el-GR" dirty="0"/>
            <a:t>   </a:t>
          </a:r>
        </a:p>
      </dgm:t>
    </dgm:pt>
    <dgm:pt modelId="{44738981-C6F5-49D1-86D0-A7367A6F4E4B}" type="parTrans" cxnId="{C6BA9B8A-592F-4C84-AC6F-D28CE2A2BE19}">
      <dgm:prSet/>
      <dgm:spPr/>
      <dgm:t>
        <a:bodyPr/>
        <a:lstStyle/>
        <a:p>
          <a:endParaRPr lang="el-GR"/>
        </a:p>
      </dgm:t>
    </dgm:pt>
    <dgm:pt modelId="{6C24C5A5-F010-4F38-85E3-E84494389493}" type="sibTrans" cxnId="{C6BA9B8A-592F-4C84-AC6F-D28CE2A2BE19}">
      <dgm:prSet/>
      <dgm:spPr/>
      <dgm:t>
        <a:bodyPr/>
        <a:lstStyle/>
        <a:p>
          <a:endParaRPr lang="el-GR"/>
        </a:p>
      </dgm:t>
    </dgm:pt>
    <dgm:pt modelId="{0D13AD34-F685-48FB-ACDD-49C6982F222A}">
      <dgm:prSet/>
      <dgm:spPr/>
      <dgm:t>
        <a:bodyPr/>
        <a:lstStyle/>
        <a:p>
          <a:r>
            <a:rPr lang="el-GR" dirty="0"/>
            <a:t>Υψηλή σταθερότητα σε μεγάλο εύρος </a:t>
          </a:r>
          <a:r>
            <a:rPr lang="el-GR" dirty="0" err="1"/>
            <a:t>pH</a:t>
          </a:r>
          <a:r>
            <a:rPr lang="el-GR" dirty="0"/>
            <a:t> 1-13</a:t>
          </a:r>
        </a:p>
      </dgm:t>
    </dgm:pt>
    <dgm:pt modelId="{EC921099-AD78-4F9F-85AF-5711630FC1F5}" type="parTrans" cxnId="{B499FF8E-8A39-4769-B81E-EBDF7ED1C519}">
      <dgm:prSet/>
      <dgm:spPr/>
      <dgm:t>
        <a:bodyPr/>
        <a:lstStyle/>
        <a:p>
          <a:endParaRPr lang="el-GR"/>
        </a:p>
      </dgm:t>
    </dgm:pt>
    <dgm:pt modelId="{BB8CF84B-6E7F-4CE6-90D4-6FC24112FB7B}" type="sibTrans" cxnId="{B499FF8E-8A39-4769-B81E-EBDF7ED1C519}">
      <dgm:prSet/>
      <dgm:spPr/>
      <dgm:t>
        <a:bodyPr/>
        <a:lstStyle/>
        <a:p>
          <a:endParaRPr lang="el-GR"/>
        </a:p>
      </dgm:t>
    </dgm:pt>
    <dgm:pt modelId="{820A4959-7184-409A-A856-26BC2F00A3E9}" type="pres">
      <dgm:prSet presAssocID="{C7AF7C9E-CE30-4319-A778-09E9C46FDDA9}" presName="linear" presStyleCnt="0">
        <dgm:presLayoutVars>
          <dgm:dir/>
          <dgm:animLvl val="lvl"/>
          <dgm:resizeHandles val="exact"/>
        </dgm:presLayoutVars>
      </dgm:prSet>
      <dgm:spPr/>
    </dgm:pt>
    <dgm:pt modelId="{568AD454-349C-4098-9AF7-27B66E6A139F}" type="pres">
      <dgm:prSet presAssocID="{783FAA79-80F0-4262-8EC0-DE6DA5A09DD2}" presName="parentLin" presStyleCnt="0"/>
      <dgm:spPr/>
    </dgm:pt>
    <dgm:pt modelId="{E6932BED-576A-4197-B6F2-BB15F4989685}" type="pres">
      <dgm:prSet presAssocID="{783FAA79-80F0-4262-8EC0-DE6DA5A09DD2}" presName="parentLeftMargin" presStyleLbl="node1" presStyleIdx="0" presStyleCnt="7"/>
      <dgm:spPr/>
    </dgm:pt>
    <dgm:pt modelId="{F601309B-6A89-41C8-9D95-20FC54BAEF29}" type="pres">
      <dgm:prSet presAssocID="{783FAA79-80F0-4262-8EC0-DE6DA5A09DD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9DD8FE8-FC85-4E67-A906-A40F6532584D}" type="pres">
      <dgm:prSet presAssocID="{783FAA79-80F0-4262-8EC0-DE6DA5A09DD2}" presName="negativeSpace" presStyleCnt="0"/>
      <dgm:spPr/>
    </dgm:pt>
    <dgm:pt modelId="{30A56A4E-4886-4E99-B9FC-9E3603BE1AFA}" type="pres">
      <dgm:prSet presAssocID="{783FAA79-80F0-4262-8EC0-DE6DA5A09DD2}" presName="childText" presStyleLbl="conFgAcc1" presStyleIdx="0" presStyleCnt="7">
        <dgm:presLayoutVars>
          <dgm:bulletEnabled val="1"/>
        </dgm:presLayoutVars>
      </dgm:prSet>
      <dgm:spPr/>
    </dgm:pt>
    <dgm:pt modelId="{ED65BCCC-923D-4DB1-8B9A-9FAE322C6E6A}" type="pres">
      <dgm:prSet presAssocID="{895BB745-B9A2-4FC9-9E32-3B3677FFB7FB}" presName="spaceBetweenRectangles" presStyleCnt="0"/>
      <dgm:spPr/>
    </dgm:pt>
    <dgm:pt modelId="{FFF9812F-28AB-4AD1-BA86-5B3194411CE4}" type="pres">
      <dgm:prSet presAssocID="{79F0AD20-FA2E-448D-9EEC-614C4BDF754E}" presName="parentLin" presStyleCnt="0"/>
      <dgm:spPr/>
    </dgm:pt>
    <dgm:pt modelId="{3574A463-5630-44AF-AAC4-53225CF13E58}" type="pres">
      <dgm:prSet presAssocID="{79F0AD20-FA2E-448D-9EEC-614C4BDF754E}" presName="parentLeftMargin" presStyleLbl="node1" presStyleIdx="0" presStyleCnt="7"/>
      <dgm:spPr/>
    </dgm:pt>
    <dgm:pt modelId="{B0CB3AF5-086E-4EDF-A1A9-3E4CE367C547}" type="pres">
      <dgm:prSet presAssocID="{79F0AD20-FA2E-448D-9EEC-614C4BDF754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7257111-79CD-4243-AB2F-2E25F17C20DB}" type="pres">
      <dgm:prSet presAssocID="{79F0AD20-FA2E-448D-9EEC-614C4BDF754E}" presName="negativeSpace" presStyleCnt="0"/>
      <dgm:spPr/>
    </dgm:pt>
    <dgm:pt modelId="{C4F1E4AC-0E0D-4C62-AC0C-568A3DFAF6FC}" type="pres">
      <dgm:prSet presAssocID="{79F0AD20-FA2E-448D-9EEC-614C4BDF754E}" presName="childText" presStyleLbl="conFgAcc1" presStyleIdx="1" presStyleCnt="7">
        <dgm:presLayoutVars>
          <dgm:bulletEnabled val="1"/>
        </dgm:presLayoutVars>
      </dgm:prSet>
      <dgm:spPr/>
    </dgm:pt>
    <dgm:pt modelId="{00482BAE-AAB3-4E49-8F8C-3CEE07F844B8}" type="pres">
      <dgm:prSet presAssocID="{6AC401C3-7249-4033-89D9-43ED8A4C52D8}" presName="spaceBetweenRectangles" presStyleCnt="0"/>
      <dgm:spPr/>
    </dgm:pt>
    <dgm:pt modelId="{5AC838A8-EB82-4ABE-AA8D-8879FACFC0AA}" type="pres">
      <dgm:prSet presAssocID="{FD322309-1731-4F19-AFD8-06EADD2CDA27}" presName="parentLin" presStyleCnt="0"/>
      <dgm:spPr/>
    </dgm:pt>
    <dgm:pt modelId="{8D101403-652B-4D42-A3D5-6EC79EFDEAE2}" type="pres">
      <dgm:prSet presAssocID="{FD322309-1731-4F19-AFD8-06EADD2CDA27}" presName="parentLeftMargin" presStyleLbl="node1" presStyleIdx="1" presStyleCnt="7"/>
      <dgm:spPr/>
    </dgm:pt>
    <dgm:pt modelId="{898A8157-3867-4BCF-B828-3C50AE05346C}" type="pres">
      <dgm:prSet presAssocID="{FD322309-1731-4F19-AFD8-06EADD2CDA2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CB4B37B-C505-4F36-8BC0-B1DEF21F993C}" type="pres">
      <dgm:prSet presAssocID="{FD322309-1731-4F19-AFD8-06EADD2CDA27}" presName="negativeSpace" presStyleCnt="0"/>
      <dgm:spPr/>
    </dgm:pt>
    <dgm:pt modelId="{9C23D430-1A8E-415C-9FCD-C16A4BDDA049}" type="pres">
      <dgm:prSet presAssocID="{FD322309-1731-4F19-AFD8-06EADD2CDA27}" presName="childText" presStyleLbl="conFgAcc1" presStyleIdx="2" presStyleCnt="7">
        <dgm:presLayoutVars>
          <dgm:bulletEnabled val="1"/>
        </dgm:presLayoutVars>
      </dgm:prSet>
      <dgm:spPr/>
    </dgm:pt>
    <dgm:pt modelId="{B4221BDF-B560-40D4-BD8F-BE69C3B3D07B}" type="pres">
      <dgm:prSet presAssocID="{12F76153-8D47-4E01-9CB2-AE0A97B664F8}" presName="spaceBetweenRectangles" presStyleCnt="0"/>
      <dgm:spPr/>
    </dgm:pt>
    <dgm:pt modelId="{47BD47CF-162D-47A4-B2AD-5F3130EDDF39}" type="pres">
      <dgm:prSet presAssocID="{C963578B-8CD1-4AEA-B304-408912A4F1EF}" presName="parentLin" presStyleCnt="0"/>
      <dgm:spPr/>
    </dgm:pt>
    <dgm:pt modelId="{49F52A5A-9AE9-4C54-9B91-7E44899AC1CF}" type="pres">
      <dgm:prSet presAssocID="{C963578B-8CD1-4AEA-B304-408912A4F1EF}" presName="parentLeftMargin" presStyleLbl="node1" presStyleIdx="2" presStyleCnt="7"/>
      <dgm:spPr/>
    </dgm:pt>
    <dgm:pt modelId="{458589A7-EA3C-46BE-AE34-BAE09029B664}" type="pres">
      <dgm:prSet presAssocID="{C963578B-8CD1-4AEA-B304-408912A4F1E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F61ACB7-C1BA-4933-8E09-6C68AFA2DD7C}" type="pres">
      <dgm:prSet presAssocID="{C963578B-8CD1-4AEA-B304-408912A4F1EF}" presName="negativeSpace" presStyleCnt="0"/>
      <dgm:spPr/>
    </dgm:pt>
    <dgm:pt modelId="{F3576669-9F0B-41C1-9836-6912A53A91BB}" type="pres">
      <dgm:prSet presAssocID="{C963578B-8CD1-4AEA-B304-408912A4F1EF}" presName="childText" presStyleLbl="conFgAcc1" presStyleIdx="3" presStyleCnt="7">
        <dgm:presLayoutVars>
          <dgm:bulletEnabled val="1"/>
        </dgm:presLayoutVars>
      </dgm:prSet>
      <dgm:spPr/>
    </dgm:pt>
    <dgm:pt modelId="{0FDF8AA5-151D-4648-B062-4FD1512AFA49}" type="pres">
      <dgm:prSet presAssocID="{DC330532-594C-42A5-9EBA-4854A706D1DE}" presName="spaceBetweenRectangles" presStyleCnt="0"/>
      <dgm:spPr/>
    </dgm:pt>
    <dgm:pt modelId="{AD4AE16B-FA29-44D6-A940-D69C2720059D}" type="pres">
      <dgm:prSet presAssocID="{73954E59-721D-484D-BC25-26B69FA52EC2}" presName="parentLin" presStyleCnt="0"/>
      <dgm:spPr/>
    </dgm:pt>
    <dgm:pt modelId="{27CB8244-C5B0-4A09-8C8E-914729ACE9AA}" type="pres">
      <dgm:prSet presAssocID="{73954E59-721D-484D-BC25-26B69FA52EC2}" presName="parentLeftMargin" presStyleLbl="node1" presStyleIdx="3" presStyleCnt="7"/>
      <dgm:spPr/>
    </dgm:pt>
    <dgm:pt modelId="{6B6EFB37-5034-4161-95DA-A38B20B4926E}" type="pres">
      <dgm:prSet presAssocID="{73954E59-721D-484D-BC25-26B69FA52EC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449E6FB-41CE-43B4-A7E6-C116DE4D1B7B}" type="pres">
      <dgm:prSet presAssocID="{73954E59-721D-484D-BC25-26B69FA52EC2}" presName="negativeSpace" presStyleCnt="0"/>
      <dgm:spPr/>
    </dgm:pt>
    <dgm:pt modelId="{4F62CE6E-426D-40D3-BC29-BCD0E07394E1}" type="pres">
      <dgm:prSet presAssocID="{73954E59-721D-484D-BC25-26B69FA52EC2}" presName="childText" presStyleLbl="conFgAcc1" presStyleIdx="4" presStyleCnt="7">
        <dgm:presLayoutVars>
          <dgm:bulletEnabled val="1"/>
        </dgm:presLayoutVars>
      </dgm:prSet>
      <dgm:spPr/>
    </dgm:pt>
    <dgm:pt modelId="{CB4911A3-D75A-425A-86D9-7C44D01E0127}" type="pres">
      <dgm:prSet presAssocID="{6C24C5A5-F010-4F38-85E3-E84494389493}" presName="spaceBetweenRectangles" presStyleCnt="0"/>
      <dgm:spPr/>
    </dgm:pt>
    <dgm:pt modelId="{1EF6C2FA-B871-4BE1-8E81-DDA059CFCAA1}" type="pres">
      <dgm:prSet presAssocID="{0D13AD34-F685-48FB-ACDD-49C6982F222A}" presName="parentLin" presStyleCnt="0"/>
      <dgm:spPr/>
    </dgm:pt>
    <dgm:pt modelId="{9D650312-722D-4A7F-9B07-AC9A48CC3CD7}" type="pres">
      <dgm:prSet presAssocID="{0D13AD34-F685-48FB-ACDD-49C6982F222A}" presName="parentLeftMargin" presStyleLbl="node1" presStyleIdx="4" presStyleCnt="7"/>
      <dgm:spPr/>
    </dgm:pt>
    <dgm:pt modelId="{B8EBDAA9-2AD3-4D57-BF83-79C5276CAC0B}" type="pres">
      <dgm:prSet presAssocID="{0D13AD34-F685-48FB-ACDD-49C6982F222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EC9016A-B9A2-451A-A17D-99092988519E}" type="pres">
      <dgm:prSet presAssocID="{0D13AD34-F685-48FB-ACDD-49C6982F222A}" presName="negativeSpace" presStyleCnt="0"/>
      <dgm:spPr/>
    </dgm:pt>
    <dgm:pt modelId="{CA9A6094-71F5-4347-BAF3-27B7D97C97ED}" type="pres">
      <dgm:prSet presAssocID="{0D13AD34-F685-48FB-ACDD-49C6982F222A}" presName="childText" presStyleLbl="conFgAcc1" presStyleIdx="5" presStyleCnt="7">
        <dgm:presLayoutVars>
          <dgm:bulletEnabled val="1"/>
        </dgm:presLayoutVars>
      </dgm:prSet>
      <dgm:spPr/>
    </dgm:pt>
    <dgm:pt modelId="{DB9C2888-9B3F-4C96-9FC1-6CB3EC5A3456}" type="pres">
      <dgm:prSet presAssocID="{BB8CF84B-6E7F-4CE6-90D4-6FC24112FB7B}" presName="spaceBetweenRectangles" presStyleCnt="0"/>
      <dgm:spPr/>
    </dgm:pt>
    <dgm:pt modelId="{CB69BBE4-AFE5-4672-A62C-C8E2FE558A10}" type="pres">
      <dgm:prSet presAssocID="{367B9866-16B4-4F95-B5B3-32F93FABF977}" presName="parentLin" presStyleCnt="0"/>
      <dgm:spPr/>
    </dgm:pt>
    <dgm:pt modelId="{8D68A3D6-E05B-4A36-9F29-9D869AA28062}" type="pres">
      <dgm:prSet presAssocID="{367B9866-16B4-4F95-B5B3-32F93FABF977}" presName="parentLeftMargin" presStyleLbl="node1" presStyleIdx="5" presStyleCnt="7"/>
      <dgm:spPr/>
    </dgm:pt>
    <dgm:pt modelId="{6A173332-9AB0-4217-AE4A-A03412E07BE5}" type="pres">
      <dgm:prSet presAssocID="{367B9866-16B4-4F95-B5B3-32F93FABF977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66463C78-43B2-4AB5-BEEE-2800A1E42CD3}" type="pres">
      <dgm:prSet presAssocID="{367B9866-16B4-4F95-B5B3-32F93FABF977}" presName="negativeSpace" presStyleCnt="0"/>
      <dgm:spPr/>
    </dgm:pt>
    <dgm:pt modelId="{EE33B043-D05F-4BCB-A266-DC870AA0025A}" type="pres">
      <dgm:prSet presAssocID="{367B9866-16B4-4F95-B5B3-32F93FABF97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69D0818-E224-46A6-B876-D730FCEF9D03}" type="presOf" srcId="{367B9866-16B4-4F95-B5B3-32F93FABF977}" destId="{8D68A3D6-E05B-4A36-9F29-9D869AA28062}" srcOrd="0" destOrd="0" presId="urn:microsoft.com/office/officeart/2005/8/layout/list1"/>
    <dgm:cxn modelId="{1914E519-6A6C-4593-8746-4EBC2E8F3DEA}" type="presOf" srcId="{79F0AD20-FA2E-448D-9EEC-614C4BDF754E}" destId="{3574A463-5630-44AF-AAC4-53225CF13E58}" srcOrd="0" destOrd="0" presId="urn:microsoft.com/office/officeart/2005/8/layout/list1"/>
    <dgm:cxn modelId="{8495BF1C-98BD-4B95-975F-80B2ED7D8A67}" srcId="{C7AF7C9E-CE30-4319-A778-09E9C46FDDA9}" destId="{C963578B-8CD1-4AEA-B304-408912A4F1EF}" srcOrd="3" destOrd="0" parTransId="{B2FCA2EB-C31B-4B2E-BA37-B5358D8F541A}" sibTransId="{DC330532-594C-42A5-9EBA-4854A706D1DE}"/>
    <dgm:cxn modelId="{60EF0E62-243F-4A57-A469-887283A2CCAA}" type="presOf" srcId="{367B9866-16B4-4F95-B5B3-32F93FABF977}" destId="{6A173332-9AB0-4217-AE4A-A03412E07BE5}" srcOrd="1" destOrd="0" presId="urn:microsoft.com/office/officeart/2005/8/layout/list1"/>
    <dgm:cxn modelId="{45682464-ACEE-48F0-9642-456094E18D8D}" type="presOf" srcId="{C963578B-8CD1-4AEA-B304-408912A4F1EF}" destId="{458589A7-EA3C-46BE-AE34-BAE09029B664}" srcOrd="1" destOrd="0" presId="urn:microsoft.com/office/officeart/2005/8/layout/list1"/>
    <dgm:cxn modelId="{164FBE6B-774E-4B5A-BCCE-A7069141C070}" type="presOf" srcId="{C963578B-8CD1-4AEA-B304-408912A4F1EF}" destId="{49F52A5A-9AE9-4C54-9B91-7E44899AC1CF}" srcOrd="0" destOrd="0" presId="urn:microsoft.com/office/officeart/2005/8/layout/list1"/>
    <dgm:cxn modelId="{47B28F4C-8C4A-46BC-AACB-257C9D0B3ED9}" type="presOf" srcId="{73954E59-721D-484D-BC25-26B69FA52EC2}" destId="{27CB8244-C5B0-4A09-8C8E-914729ACE9AA}" srcOrd="0" destOrd="0" presId="urn:microsoft.com/office/officeart/2005/8/layout/list1"/>
    <dgm:cxn modelId="{1FF51D7F-3DE2-46A5-BE49-21CB4687983B}" type="presOf" srcId="{73954E59-721D-484D-BC25-26B69FA52EC2}" destId="{6B6EFB37-5034-4161-95DA-A38B20B4926E}" srcOrd="1" destOrd="0" presId="urn:microsoft.com/office/officeart/2005/8/layout/list1"/>
    <dgm:cxn modelId="{C6BA9B8A-592F-4C84-AC6F-D28CE2A2BE19}" srcId="{C7AF7C9E-CE30-4319-A778-09E9C46FDDA9}" destId="{73954E59-721D-484D-BC25-26B69FA52EC2}" srcOrd="4" destOrd="0" parTransId="{44738981-C6F5-49D1-86D0-A7367A6F4E4B}" sibTransId="{6C24C5A5-F010-4F38-85E3-E84494389493}"/>
    <dgm:cxn modelId="{B499FF8E-8A39-4769-B81E-EBDF7ED1C519}" srcId="{C7AF7C9E-CE30-4319-A778-09E9C46FDDA9}" destId="{0D13AD34-F685-48FB-ACDD-49C6982F222A}" srcOrd="5" destOrd="0" parTransId="{EC921099-AD78-4F9F-85AF-5711630FC1F5}" sibTransId="{BB8CF84B-6E7F-4CE6-90D4-6FC24112FB7B}"/>
    <dgm:cxn modelId="{0AD37592-B598-4D20-8343-33A80062BD61}" type="presOf" srcId="{FD322309-1731-4F19-AFD8-06EADD2CDA27}" destId="{898A8157-3867-4BCF-B828-3C50AE05346C}" srcOrd="1" destOrd="0" presId="urn:microsoft.com/office/officeart/2005/8/layout/list1"/>
    <dgm:cxn modelId="{C47B1F95-FC18-47A6-AF2B-C25C8DE5B450}" srcId="{C7AF7C9E-CE30-4319-A778-09E9C46FDDA9}" destId="{367B9866-16B4-4F95-B5B3-32F93FABF977}" srcOrd="6" destOrd="0" parTransId="{D6A2BDE2-EE8E-4A03-A21A-283B1ABC6F77}" sibTransId="{79B7C675-1A3C-4F52-A27D-360CC2B63A3E}"/>
    <dgm:cxn modelId="{D5E09497-0279-4648-B37F-C78D341A56DD}" srcId="{C7AF7C9E-CE30-4319-A778-09E9C46FDDA9}" destId="{79F0AD20-FA2E-448D-9EEC-614C4BDF754E}" srcOrd="1" destOrd="0" parTransId="{3B320224-8425-4AFF-B0FE-3FAFE35058D5}" sibTransId="{6AC401C3-7249-4033-89D9-43ED8A4C52D8}"/>
    <dgm:cxn modelId="{4981E4B4-1468-4505-B70F-D86335BB6841}" srcId="{C7AF7C9E-CE30-4319-A778-09E9C46FDDA9}" destId="{FD322309-1731-4F19-AFD8-06EADD2CDA27}" srcOrd="2" destOrd="0" parTransId="{4BA489AD-1DE9-4C17-8E7D-94EC849CBE2D}" sibTransId="{12F76153-8D47-4E01-9CB2-AE0A97B664F8}"/>
    <dgm:cxn modelId="{288485BB-D2B3-448B-96ED-653385C43FB3}" type="presOf" srcId="{783FAA79-80F0-4262-8EC0-DE6DA5A09DD2}" destId="{E6932BED-576A-4197-B6F2-BB15F4989685}" srcOrd="0" destOrd="0" presId="urn:microsoft.com/office/officeart/2005/8/layout/list1"/>
    <dgm:cxn modelId="{80FA7FBE-ED56-4856-A34E-E34F3CF72FB7}" type="presOf" srcId="{783FAA79-80F0-4262-8EC0-DE6DA5A09DD2}" destId="{F601309B-6A89-41C8-9D95-20FC54BAEF29}" srcOrd="1" destOrd="0" presId="urn:microsoft.com/office/officeart/2005/8/layout/list1"/>
    <dgm:cxn modelId="{0FE1D1C6-8265-4BD7-AA50-32660E333705}" srcId="{C7AF7C9E-CE30-4319-A778-09E9C46FDDA9}" destId="{783FAA79-80F0-4262-8EC0-DE6DA5A09DD2}" srcOrd="0" destOrd="0" parTransId="{0E8F7729-64F8-4884-9C89-F32F84CCCE87}" sibTransId="{895BB745-B9A2-4FC9-9E32-3B3677FFB7FB}"/>
    <dgm:cxn modelId="{D3ADD9D9-8575-4335-90F7-FE875D824FCB}" type="presOf" srcId="{0D13AD34-F685-48FB-ACDD-49C6982F222A}" destId="{9D650312-722D-4A7F-9B07-AC9A48CC3CD7}" srcOrd="0" destOrd="0" presId="urn:microsoft.com/office/officeart/2005/8/layout/list1"/>
    <dgm:cxn modelId="{AD90C2EB-1724-4338-B267-89CBF413E328}" type="presOf" srcId="{79F0AD20-FA2E-448D-9EEC-614C4BDF754E}" destId="{B0CB3AF5-086E-4EDF-A1A9-3E4CE367C547}" srcOrd="1" destOrd="0" presId="urn:microsoft.com/office/officeart/2005/8/layout/list1"/>
    <dgm:cxn modelId="{B0E311EC-5A9E-4EF6-8249-CD2E47AC62B8}" type="presOf" srcId="{0D13AD34-F685-48FB-ACDD-49C6982F222A}" destId="{B8EBDAA9-2AD3-4D57-BF83-79C5276CAC0B}" srcOrd="1" destOrd="0" presId="urn:microsoft.com/office/officeart/2005/8/layout/list1"/>
    <dgm:cxn modelId="{257F75F0-25B1-4591-97B5-A201EB90668F}" type="presOf" srcId="{FD322309-1731-4F19-AFD8-06EADD2CDA27}" destId="{8D101403-652B-4D42-A3D5-6EC79EFDEAE2}" srcOrd="0" destOrd="0" presId="urn:microsoft.com/office/officeart/2005/8/layout/list1"/>
    <dgm:cxn modelId="{6F383DFC-DC76-4364-AEEE-9D124645A4BB}" type="presOf" srcId="{C7AF7C9E-CE30-4319-A778-09E9C46FDDA9}" destId="{820A4959-7184-409A-A856-26BC2F00A3E9}" srcOrd="0" destOrd="0" presId="urn:microsoft.com/office/officeart/2005/8/layout/list1"/>
    <dgm:cxn modelId="{58E9EE4A-62E7-4A25-967F-CFFD0CC38067}" type="presParOf" srcId="{820A4959-7184-409A-A856-26BC2F00A3E9}" destId="{568AD454-349C-4098-9AF7-27B66E6A139F}" srcOrd="0" destOrd="0" presId="urn:microsoft.com/office/officeart/2005/8/layout/list1"/>
    <dgm:cxn modelId="{A3A14D43-A9F2-4EE7-946E-A4556F8C15CE}" type="presParOf" srcId="{568AD454-349C-4098-9AF7-27B66E6A139F}" destId="{E6932BED-576A-4197-B6F2-BB15F4989685}" srcOrd="0" destOrd="0" presId="urn:microsoft.com/office/officeart/2005/8/layout/list1"/>
    <dgm:cxn modelId="{F288887A-B090-4E3A-9293-4DCDA2B3C17F}" type="presParOf" srcId="{568AD454-349C-4098-9AF7-27B66E6A139F}" destId="{F601309B-6A89-41C8-9D95-20FC54BAEF29}" srcOrd="1" destOrd="0" presId="urn:microsoft.com/office/officeart/2005/8/layout/list1"/>
    <dgm:cxn modelId="{B8B24C62-2951-466A-BFB7-8109CC1C634C}" type="presParOf" srcId="{820A4959-7184-409A-A856-26BC2F00A3E9}" destId="{A9DD8FE8-FC85-4E67-A906-A40F6532584D}" srcOrd="1" destOrd="0" presId="urn:microsoft.com/office/officeart/2005/8/layout/list1"/>
    <dgm:cxn modelId="{7A5DDA6E-E64C-4696-A431-E4552D91FE62}" type="presParOf" srcId="{820A4959-7184-409A-A856-26BC2F00A3E9}" destId="{30A56A4E-4886-4E99-B9FC-9E3603BE1AFA}" srcOrd="2" destOrd="0" presId="urn:microsoft.com/office/officeart/2005/8/layout/list1"/>
    <dgm:cxn modelId="{7400D106-C09E-4EA7-8D75-8201A802E069}" type="presParOf" srcId="{820A4959-7184-409A-A856-26BC2F00A3E9}" destId="{ED65BCCC-923D-4DB1-8B9A-9FAE322C6E6A}" srcOrd="3" destOrd="0" presId="urn:microsoft.com/office/officeart/2005/8/layout/list1"/>
    <dgm:cxn modelId="{C9FD3012-4779-45B1-B284-BB3248F891AC}" type="presParOf" srcId="{820A4959-7184-409A-A856-26BC2F00A3E9}" destId="{FFF9812F-28AB-4AD1-BA86-5B3194411CE4}" srcOrd="4" destOrd="0" presId="urn:microsoft.com/office/officeart/2005/8/layout/list1"/>
    <dgm:cxn modelId="{C531CB6B-9424-4B2E-A0A0-C2652642B891}" type="presParOf" srcId="{FFF9812F-28AB-4AD1-BA86-5B3194411CE4}" destId="{3574A463-5630-44AF-AAC4-53225CF13E58}" srcOrd="0" destOrd="0" presId="urn:microsoft.com/office/officeart/2005/8/layout/list1"/>
    <dgm:cxn modelId="{A38E2441-BBD0-4B81-AC7D-DFFC8100D602}" type="presParOf" srcId="{FFF9812F-28AB-4AD1-BA86-5B3194411CE4}" destId="{B0CB3AF5-086E-4EDF-A1A9-3E4CE367C547}" srcOrd="1" destOrd="0" presId="urn:microsoft.com/office/officeart/2005/8/layout/list1"/>
    <dgm:cxn modelId="{4B32ADA2-EBD2-4A4F-B0EF-2A005FF3549C}" type="presParOf" srcId="{820A4959-7184-409A-A856-26BC2F00A3E9}" destId="{77257111-79CD-4243-AB2F-2E25F17C20DB}" srcOrd="5" destOrd="0" presId="urn:microsoft.com/office/officeart/2005/8/layout/list1"/>
    <dgm:cxn modelId="{82098672-81B8-4BCA-BF33-B217D8050588}" type="presParOf" srcId="{820A4959-7184-409A-A856-26BC2F00A3E9}" destId="{C4F1E4AC-0E0D-4C62-AC0C-568A3DFAF6FC}" srcOrd="6" destOrd="0" presId="urn:microsoft.com/office/officeart/2005/8/layout/list1"/>
    <dgm:cxn modelId="{014A22DA-3820-4735-8600-059876B7B4C9}" type="presParOf" srcId="{820A4959-7184-409A-A856-26BC2F00A3E9}" destId="{00482BAE-AAB3-4E49-8F8C-3CEE07F844B8}" srcOrd="7" destOrd="0" presId="urn:microsoft.com/office/officeart/2005/8/layout/list1"/>
    <dgm:cxn modelId="{A004EF2F-BF35-4F73-BBD0-8B8D9C9BB200}" type="presParOf" srcId="{820A4959-7184-409A-A856-26BC2F00A3E9}" destId="{5AC838A8-EB82-4ABE-AA8D-8879FACFC0AA}" srcOrd="8" destOrd="0" presId="urn:microsoft.com/office/officeart/2005/8/layout/list1"/>
    <dgm:cxn modelId="{C936E46B-0791-4BF2-AE1C-86AE181851FE}" type="presParOf" srcId="{5AC838A8-EB82-4ABE-AA8D-8879FACFC0AA}" destId="{8D101403-652B-4D42-A3D5-6EC79EFDEAE2}" srcOrd="0" destOrd="0" presId="urn:microsoft.com/office/officeart/2005/8/layout/list1"/>
    <dgm:cxn modelId="{E6BA60FB-8024-4FBA-AB61-138BEE64D2BD}" type="presParOf" srcId="{5AC838A8-EB82-4ABE-AA8D-8879FACFC0AA}" destId="{898A8157-3867-4BCF-B828-3C50AE05346C}" srcOrd="1" destOrd="0" presId="urn:microsoft.com/office/officeart/2005/8/layout/list1"/>
    <dgm:cxn modelId="{A24DC8F3-CF58-40DA-BBE5-CE29EC6667A2}" type="presParOf" srcId="{820A4959-7184-409A-A856-26BC2F00A3E9}" destId="{CCB4B37B-C505-4F36-8BC0-B1DEF21F993C}" srcOrd="9" destOrd="0" presId="urn:microsoft.com/office/officeart/2005/8/layout/list1"/>
    <dgm:cxn modelId="{577DF0D5-923C-41D1-9A93-FF85FE1FB653}" type="presParOf" srcId="{820A4959-7184-409A-A856-26BC2F00A3E9}" destId="{9C23D430-1A8E-415C-9FCD-C16A4BDDA049}" srcOrd="10" destOrd="0" presId="urn:microsoft.com/office/officeart/2005/8/layout/list1"/>
    <dgm:cxn modelId="{3AF6327A-D36B-402D-908E-77FA13CEBBF4}" type="presParOf" srcId="{820A4959-7184-409A-A856-26BC2F00A3E9}" destId="{B4221BDF-B560-40D4-BD8F-BE69C3B3D07B}" srcOrd="11" destOrd="0" presId="urn:microsoft.com/office/officeart/2005/8/layout/list1"/>
    <dgm:cxn modelId="{A3EE5923-8000-42AF-A5F3-41213B0496D7}" type="presParOf" srcId="{820A4959-7184-409A-A856-26BC2F00A3E9}" destId="{47BD47CF-162D-47A4-B2AD-5F3130EDDF39}" srcOrd="12" destOrd="0" presId="urn:microsoft.com/office/officeart/2005/8/layout/list1"/>
    <dgm:cxn modelId="{CE1EA722-48F8-4968-B91E-45409B10BF13}" type="presParOf" srcId="{47BD47CF-162D-47A4-B2AD-5F3130EDDF39}" destId="{49F52A5A-9AE9-4C54-9B91-7E44899AC1CF}" srcOrd="0" destOrd="0" presId="urn:microsoft.com/office/officeart/2005/8/layout/list1"/>
    <dgm:cxn modelId="{102491F4-7C58-4E94-A6AE-ABAEAB768ADA}" type="presParOf" srcId="{47BD47CF-162D-47A4-B2AD-5F3130EDDF39}" destId="{458589A7-EA3C-46BE-AE34-BAE09029B664}" srcOrd="1" destOrd="0" presId="urn:microsoft.com/office/officeart/2005/8/layout/list1"/>
    <dgm:cxn modelId="{5EEC00BE-EB92-4399-B8D7-FB5540312ACD}" type="presParOf" srcId="{820A4959-7184-409A-A856-26BC2F00A3E9}" destId="{7F61ACB7-C1BA-4933-8E09-6C68AFA2DD7C}" srcOrd="13" destOrd="0" presId="urn:microsoft.com/office/officeart/2005/8/layout/list1"/>
    <dgm:cxn modelId="{AF920374-70F3-4C18-AA86-45CA7BDCDC2D}" type="presParOf" srcId="{820A4959-7184-409A-A856-26BC2F00A3E9}" destId="{F3576669-9F0B-41C1-9836-6912A53A91BB}" srcOrd="14" destOrd="0" presId="urn:microsoft.com/office/officeart/2005/8/layout/list1"/>
    <dgm:cxn modelId="{1FB418E9-F00E-431C-9162-7B1AD3754DF4}" type="presParOf" srcId="{820A4959-7184-409A-A856-26BC2F00A3E9}" destId="{0FDF8AA5-151D-4648-B062-4FD1512AFA49}" srcOrd="15" destOrd="0" presId="urn:microsoft.com/office/officeart/2005/8/layout/list1"/>
    <dgm:cxn modelId="{003277AB-1F51-45C1-86C1-582BD50988D9}" type="presParOf" srcId="{820A4959-7184-409A-A856-26BC2F00A3E9}" destId="{AD4AE16B-FA29-44D6-A940-D69C2720059D}" srcOrd="16" destOrd="0" presId="urn:microsoft.com/office/officeart/2005/8/layout/list1"/>
    <dgm:cxn modelId="{3B6DF8BD-441D-4B7B-B03C-AD6CBDCE721E}" type="presParOf" srcId="{AD4AE16B-FA29-44D6-A940-D69C2720059D}" destId="{27CB8244-C5B0-4A09-8C8E-914729ACE9AA}" srcOrd="0" destOrd="0" presId="urn:microsoft.com/office/officeart/2005/8/layout/list1"/>
    <dgm:cxn modelId="{41BDABCA-0958-4DD4-8970-EFDDDBF0E9D6}" type="presParOf" srcId="{AD4AE16B-FA29-44D6-A940-D69C2720059D}" destId="{6B6EFB37-5034-4161-95DA-A38B20B4926E}" srcOrd="1" destOrd="0" presId="urn:microsoft.com/office/officeart/2005/8/layout/list1"/>
    <dgm:cxn modelId="{A8258A92-2124-4DC7-B349-2D2DF1D3CB80}" type="presParOf" srcId="{820A4959-7184-409A-A856-26BC2F00A3E9}" destId="{8449E6FB-41CE-43B4-A7E6-C116DE4D1B7B}" srcOrd="17" destOrd="0" presId="urn:microsoft.com/office/officeart/2005/8/layout/list1"/>
    <dgm:cxn modelId="{6299CB3C-F07C-4FA8-BB5B-D15955A7741E}" type="presParOf" srcId="{820A4959-7184-409A-A856-26BC2F00A3E9}" destId="{4F62CE6E-426D-40D3-BC29-BCD0E07394E1}" srcOrd="18" destOrd="0" presId="urn:microsoft.com/office/officeart/2005/8/layout/list1"/>
    <dgm:cxn modelId="{04F503E9-6B1A-4D51-B92E-BD8528607BDE}" type="presParOf" srcId="{820A4959-7184-409A-A856-26BC2F00A3E9}" destId="{CB4911A3-D75A-425A-86D9-7C44D01E0127}" srcOrd="19" destOrd="0" presId="urn:microsoft.com/office/officeart/2005/8/layout/list1"/>
    <dgm:cxn modelId="{0D1319E8-C7E8-4BEC-8D1A-EAB6C38F6A8E}" type="presParOf" srcId="{820A4959-7184-409A-A856-26BC2F00A3E9}" destId="{1EF6C2FA-B871-4BE1-8E81-DDA059CFCAA1}" srcOrd="20" destOrd="0" presId="urn:microsoft.com/office/officeart/2005/8/layout/list1"/>
    <dgm:cxn modelId="{91E88BE1-F874-433A-8513-B54E50014B9F}" type="presParOf" srcId="{1EF6C2FA-B871-4BE1-8E81-DDA059CFCAA1}" destId="{9D650312-722D-4A7F-9B07-AC9A48CC3CD7}" srcOrd="0" destOrd="0" presId="urn:microsoft.com/office/officeart/2005/8/layout/list1"/>
    <dgm:cxn modelId="{CA0D69C6-130F-4FB5-AA64-C51D9A5BE87D}" type="presParOf" srcId="{1EF6C2FA-B871-4BE1-8E81-DDA059CFCAA1}" destId="{B8EBDAA9-2AD3-4D57-BF83-79C5276CAC0B}" srcOrd="1" destOrd="0" presId="urn:microsoft.com/office/officeart/2005/8/layout/list1"/>
    <dgm:cxn modelId="{CE0D7B4F-F65D-4E46-ABDE-4A50459B1926}" type="presParOf" srcId="{820A4959-7184-409A-A856-26BC2F00A3E9}" destId="{7EC9016A-B9A2-451A-A17D-99092988519E}" srcOrd="21" destOrd="0" presId="urn:microsoft.com/office/officeart/2005/8/layout/list1"/>
    <dgm:cxn modelId="{3B2CF73F-3373-480C-85DE-F4B6441FCFEF}" type="presParOf" srcId="{820A4959-7184-409A-A856-26BC2F00A3E9}" destId="{CA9A6094-71F5-4347-BAF3-27B7D97C97ED}" srcOrd="22" destOrd="0" presId="urn:microsoft.com/office/officeart/2005/8/layout/list1"/>
    <dgm:cxn modelId="{375D046C-6EB0-424E-84F0-FDBBA139571C}" type="presParOf" srcId="{820A4959-7184-409A-A856-26BC2F00A3E9}" destId="{DB9C2888-9B3F-4C96-9FC1-6CB3EC5A3456}" srcOrd="23" destOrd="0" presId="urn:microsoft.com/office/officeart/2005/8/layout/list1"/>
    <dgm:cxn modelId="{CBA90FFC-9DDF-4EC2-89B8-4F7334D77C13}" type="presParOf" srcId="{820A4959-7184-409A-A856-26BC2F00A3E9}" destId="{CB69BBE4-AFE5-4672-A62C-C8E2FE558A10}" srcOrd="24" destOrd="0" presId="urn:microsoft.com/office/officeart/2005/8/layout/list1"/>
    <dgm:cxn modelId="{6C825E3A-9814-494D-B3AA-A896A0165D6F}" type="presParOf" srcId="{CB69BBE4-AFE5-4672-A62C-C8E2FE558A10}" destId="{8D68A3D6-E05B-4A36-9F29-9D869AA28062}" srcOrd="0" destOrd="0" presId="urn:microsoft.com/office/officeart/2005/8/layout/list1"/>
    <dgm:cxn modelId="{AA4446A6-E21F-44DD-9851-1243814D5560}" type="presParOf" srcId="{CB69BBE4-AFE5-4672-A62C-C8E2FE558A10}" destId="{6A173332-9AB0-4217-AE4A-A03412E07BE5}" srcOrd="1" destOrd="0" presId="urn:microsoft.com/office/officeart/2005/8/layout/list1"/>
    <dgm:cxn modelId="{88B393F2-67B2-4302-A96E-37C35F052A75}" type="presParOf" srcId="{820A4959-7184-409A-A856-26BC2F00A3E9}" destId="{66463C78-43B2-4AB5-BEEE-2800A1E42CD3}" srcOrd="25" destOrd="0" presId="urn:microsoft.com/office/officeart/2005/8/layout/list1"/>
    <dgm:cxn modelId="{16F8030D-7816-4420-BE9F-1FBC7D08F43E}" type="presParOf" srcId="{820A4959-7184-409A-A856-26BC2F00A3E9}" destId="{EE33B043-D05F-4BCB-A266-DC870AA0025A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F519B-5D1C-45E7-94D7-F98A96309DE1}">
      <dsp:nvSpPr>
        <dsp:cNvPr id="0" name=""/>
        <dsp:cNvSpPr/>
      </dsp:nvSpPr>
      <dsp:spPr>
        <a:xfrm>
          <a:off x="2500655" y="0"/>
          <a:ext cx="2614389" cy="2614389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 err="1">
              <a:solidFill>
                <a:srgbClr val="000000"/>
              </a:solidFill>
            </a:rPr>
            <a:t>Αναλύτης</a:t>
          </a:r>
          <a:endParaRPr lang="el-GR" sz="1400" b="1" kern="1200" dirty="0">
            <a:solidFill>
              <a:srgbClr val="0000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>
              <a:solidFill>
                <a:srgbClr val="000000"/>
              </a:solidFill>
            </a:rPr>
            <a:t>(</a:t>
          </a:r>
          <a:r>
            <a:rPr lang="en-US" sz="1300" kern="1200" dirty="0">
              <a:solidFill>
                <a:srgbClr val="000000"/>
              </a:solidFill>
            </a:rPr>
            <a:t>Isolate)</a:t>
          </a:r>
        </a:p>
      </dsp:txBody>
      <dsp:txXfrm>
        <a:off x="3154252" y="1307195"/>
        <a:ext cx="1307195" cy="1307194"/>
      </dsp:txXfrm>
    </dsp:sp>
    <dsp:sp modelId="{9C9DA9F1-14C5-4F4F-AB93-1D5126A1042A}">
      <dsp:nvSpPr>
        <dsp:cNvPr id="0" name=""/>
        <dsp:cNvSpPr/>
      </dsp:nvSpPr>
      <dsp:spPr>
        <a:xfrm>
          <a:off x="1018976" y="2654990"/>
          <a:ext cx="2963357" cy="2533186"/>
        </a:xfrm>
        <a:prstGeom prst="triangle">
          <a:avLst/>
        </a:prstGeom>
        <a:solidFill>
          <a:schemeClr val="accent4">
            <a:hueOff val="3600000"/>
            <a:satOff val="7729"/>
            <a:lumOff val="-4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000000"/>
              </a:solidFill>
            </a:rPr>
            <a:t>Υλικό μήτρας</a:t>
          </a:r>
          <a:r>
            <a:rPr lang="en-US" sz="1400" b="1" kern="1200" dirty="0">
              <a:solidFill>
                <a:srgbClr val="000000"/>
              </a:solidFill>
            </a:rPr>
            <a:t> (matrix)</a:t>
          </a:r>
        </a:p>
      </dsp:txBody>
      <dsp:txXfrm>
        <a:off x="1759815" y="3921583"/>
        <a:ext cx="1481679" cy="1266593"/>
      </dsp:txXfrm>
    </dsp:sp>
    <dsp:sp modelId="{10E294FB-4C30-4504-8C15-33C19BF3BBEF}">
      <dsp:nvSpPr>
        <dsp:cNvPr id="0" name=""/>
        <dsp:cNvSpPr/>
      </dsp:nvSpPr>
      <dsp:spPr>
        <a:xfrm rot="10800000">
          <a:off x="2500655" y="2614389"/>
          <a:ext cx="2614389" cy="2614389"/>
        </a:xfrm>
        <a:prstGeom prst="triangle">
          <a:avLst/>
        </a:prstGeom>
        <a:solidFill>
          <a:schemeClr val="accent4">
            <a:hueOff val="7200000"/>
            <a:satOff val="15459"/>
            <a:lumOff val="-83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SPE</a:t>
          </a:r>
        </a:p>
      </dsp:txBody>
      <dsp:txXfrm rot="10800000">
        <a:off x="3154252" y="2614389"/>
        <a:ext cx="1307195" cy="1307194"/>
      </dsp:txXfrm>
    </dsp:sp>
    <dsp:sp modelId="{7327EE97-ED94-421E-98FF-440533C8F3CF}">
      <dsp:nvSpPr>
        <dsp:cNvPr id="0" name=""/>
        <dsp:cNvSpPr/>
      </dsp:nvSpPr>
      <dsp:spPr>
        <a:xfrm>
          <a:off x="3832242" y="2686742"/>
          <a:ext cx="2565604" cy="2469682"/>
        </a:xfrm>
        <a:prstGeom prst="triangle">
          <a:avLst/>
        </a:prstGeom>
        <a:solidFill>
          <a:schemeClr val="accent4">
            <a:hueOff val="10800000"/>
            <a:satOff val="23188"/>
            <a:lumOff val="-1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000000"/>
              </a:solidFill>
            </a:rPr>
            <a:t>Στερεό υπόστρωμα</a:t>
          </a:r>
          <a:r>
            <a:rPr lang="en-US" sz="1400" b="1" kern="1200" dirty="0">
              <a:solidFill>
                <a:srgbClr val="000000"/>
              </a:solidFill>
            </a:rPr>
            <a:t> (Sorbent)</a:t>
          </a:r>
        </a:p>
      </dsp:txBody>
      <dsp:txXfrm>
        <a:off x="4473643" y="3921583"/>
        <a:ext cx="1282802" cy="1234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F519B-5D1C-45E7-94D7-F98A96309DE1}">
      <dsp:nvSpPr>
        <dsp:cNvPr id="0" name=""/>
        <dsp:cNvSpPr/>
      </dsp:nvSpPr>
      <dsp:spPr>
        <a:xfrm>
          <a:off x="1229760" y="0"/>
          <a:ext cx="1858305" cy="185830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 err="1">
              <a:solidFill>
                <a:srgbClr val="000000"/>
              </a:solidFill>
            </a:rPr>
            <a:t>Αναλύτης</a:t>
          </a:r>
          <a:endParaRPr lang="el-GR" sz="1100" b="1" kern="1200" dirty="0">
            <a:solidFill>
              <a:srgbClr val="000000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>
              <a:solidFill>
                <a:srgbClr val="000000"/>
              </a:solidFill>
            </a:rPr>
            <a:t>(</a:t>
          </a:r>
          <a:r>
            <a:rPr lang="en-US" sz="1100" kern="1200" dirty="0">
              <a:solidFill>
                <a:srgbClr val="000000"/>
              </a:solidFill>
            </a:rPr>
            <a:t>Isolate)</a:t>
          </a:r>
        </a:p>
      </dsp:txBody>
      <dsp:txXfrm>
        <a:off x="1694336" y="929153"/>
        <a:ext cx="929153" cy="929152"/>
      </dsp:txXfrm>
    </dsp:sp>
    <dsp:sp modelId="{9C9DA9F1-14C5-4F4F-AB93-1D5126A1042A}">
      <dsp:nvSpPr>
        <dsp:cNvPr id="0" name=""/>
        <dsp:cNvSpPr/>
      </dsp:nvSpPr>
      <dsp:spPr>
        <a:xfrm>
          <a:off x="176584" y="1887164"/>
          <a:ext cx="2106351" cy="1800586"/>
        </a:xfrm>
        <a:prstGeom prst="triangle">
          <a:avLst/>
        </a:prstGeom>
        <a:solidFill>
          <a:schemeClr val="accent4">
            <a:hueOff val="3600000"/>
            <a:satOff val="7729"/>
            <a:lumOff val="-4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rgbClr val="000000"/>
              </a:solidFill>
            </a:rPr>
            <a:t>Υλικό μήτρας</a:t>
          </a:r>
          <a:r>
            <a:rPr lang="en-US" sz="1100" b="1" kern="1200" dirty="0">
              <a:solidFill>
                <a:srgbClr val="000000"/>
              </a:solidFill>
            </a:rPr>
            <a:t> (matrix)</a:t>
          </a:r>
        </a:p>
      </dsp:txBody>
      <dsp:txXfrm>
        <a:off x="703172" y="2787457"/>
        <a:ext cx="1053175" cy="900293"/>
      </dsp:txXfrm>
    </dsp:sp>
    <dsp:sp modelId="{10E294FB-4C30-4504-8C15-33C19BF3BBEF}">
      <dsp:nvSpPr>
        <dsp:cNvPr id="0" name=""/>
        <dsp:cNvSpPr/>
      </dsp:nvSpPr>
      <dsp:spPr>
        <a:xfrm rot="10800000">
          <a:off x="1229760" y="1858305"/>
          <a:ext cx="1858305" cy="1858305"/>
        </a:xfrm>
        <a:prstGeom prst="triangle">
          <a:avLst/>
        </a:prstGeom>
        <a:solidFill>
          <a:schemeClr val="accent4">
            <a:hueOff val="7200000"/>
            <a:satOff val="15459"/>
            <a:lumOff val="-83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SPE</a:t>
          </a:r>
        </a:p>
      </dsp:txBody>
      <dsp:txXfrm rot="10800000">
        <a:off x="1694336" y="1858305"/>
        <a:ext cx="929153" cy="929152"/>
      </dsp:txXfrm>
    </dsp:sp>
    <dsp:sp modelId="{7327EE97-ED94-421E-98FF-440533C8F3CF}">
      <dsp:nvSpPr>
        <dsp:cNvPr id="0" name=""/>
        <dsp:cNvSpPr/>
      </dsp:nvSpPr>
      <dsp:spPr>
        <a:xfrm>
          <a:off x="2176250" y="1909733"/>
          <a:ext cx="1823629" cy="1755447"/>
        </a:xfrm>
        <a:prstGeom prst="triangle">
          <a:avLst/>
        </a:prstGeom>
        <a:solidFill>
          <a:schemeClr val="accent4">
            <a:hueOff val="10800000"/>
            <a:satOff val="23188"/>
            <a:lumOff val="-1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rgbClr val="000000"/>
              </a:solidFill>
            </a:rPr>
            <a:t>Στερεό υπόστρωμα</a:t>
          </a:r>
          <a:r>
            <a:rPr lang="en-US" sz="1100" b="1" kern="1200" dirty="0">
              <a:solidFill>
                <a:srgbClr val="000000"/>
              </a:solidFill>
            </a:rPr>
            <a:t> (Sorbent)</a:t>
          </a:r>
        </a:p>
      </dsp:txBody>
      <dsp:txXfrm>
        <a:off x="2632157" y="2787457"/>
        <a:ext cx="911815" cy="877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F519B-5D1C-45E7-94D7-F98A96309DE1}">
      <dsp:nvSpPr>
        <dsp:cNvPr id="0" name=""/>
        <dsp:cNvSpPr/>
      </dsp:nvSpPr>
      <dsp:spPr>
        <a:xfrm>
          <a:off x="1889441" y="8052"/>
          <a:ext cx="2218345" cy="221834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 err="1">
              <a:solidFill>
                <a:srgbClr val="000000"/>
              </a:solidFill>
            </a:rPr>
            <a:t>Αναλύτης</a:t>
          </a:r>
          <a:endParaRPr lang="el-GR" sz="1400" b="1" kern="1200" dirty="0">
            <a:solidFill>
              <a:srgbClr val="0000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>
              <a:solidFill>
                <a:srgbClr val="000000"/>
              </a:solidFill>
            </a:rPr>
            <a:t>(</a:t>
          </a:r>
          <a:r>
            <a:rPr lang="en-US" sz="1300" kern="1200" dirty="0">
              <a:solidFill>
                <a:srgbClr val="000000"/>
              </a:solidFill>
            </a:rPr>
            <a:t>Isolate)</a:t>
          </a:r>
        </a:p>
      </dsp:txBody>
      <dsp:txXfrm>
        <a:off x="2444027" y="1117225"/>
        <a:ext cx="1109173" cy="1109172"/>
      </dsp:txXfrm>
    </dsp:sp>
    <dsp:sp modelId="{9C9DA9F1-14C5-4F4F-AB93-1D5126A1042A}">
      <dsp:nvSpPr>
        <dsp:cNvPr id="0" name=""/>
        <dsp:cNvSpPr/>
      </dsp:nvSpPr>
      <dsp:spPr>
        <a:xfrm>
          <a:off x="750343" y="2291716"/>
          <a:ext cx="2266305" cy="2071601"/>
        </a:xfrm>
        <a:prstGeom prst="triangle">
          <a:avLst/>
        </a:prstGeom>
        <a:solidFill>
          <a:schemeClr val="accent4">
            <a:hueOff val="3600000"/>
            <a:satOff val="7729"/>
            <a:lumOff val="-4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000000"/>
              </a:solidFill>
            </a:rPr>
            <a:t>Υλικό μήτρας</a:t>
          </a:r>
          <a:r>
            <a:rPr lang="en-US" sz="1400" b="1" kern="1200" dirty="0">
              <a:solidFill>
                <a:srgbClr val="000000"/>
              </a:solidFill>
            </a:rPr>
            <a:t> (matrix)</a:t>
          </a:r>
        </a:p>
      </dsp:txBody>
      <dsp:txXfrm>
        <a:off x="1316919" y="3327517"/>
        <a:ext cx="1133153" cy="1035800"/>
      </dsp:txXfrm>
    </dsp:sp>
    <dsp:sp modelId="{10E294FB-4C30-4504-8C15-33C19BF3BBEF}">
      <dsp:nvSpPr>
        <dsp:cNvPr id="0" name=""/>
        <dsp:cNvSpPr/>
      </dsp:nvSpPr>
      <dsp:spPr>
        <a:xfrm rot="10800000">
          <a:off x="1883496" y="2218345"/>
          <a:ext cx="2218345" cy="2218345"/>
        </a:xfrm>
        <a:prstGeom prst="triangle">
          <a:avLst/>
        </a:prstGeom>
        <a:solidFill>
          <a:schemeClr val="accent4">
            <a:hueOff val="7200000"/>
            <a:satOff val="15459"/>
            <a:lumOff val="-83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SPE</a:t>
          </a:r>
        </a:p>
      </dsp:txBody>
      <dsp:txXfrm rot="10800000">
        <a:off x="2438082" y="2218345"/>
        <a:ext cx="1109173" cy="1109172"/>
      </dsp:txXfrm>
    </dsp:sp>
    <dsp:sp modelId="{7327EE97-ED94-421E-98FF-440533C8F3CF}">
      <dsp:nvSpPr>
        <dsp:cNvPr id="0" name=""/>
        <dsp:cNvSpPr/>
      </dsp:nvSpPr>
      <dsp:spPr>
        <a:xfrm>
          <a:off x="3016493" y="2259617"/>
          <a:ext cx="2176950" cy="2095559"/>
        </a:xfrm>
        <a:prstGeom prst="triangle">
          <a:avLst/>
        </a:prstGeom>
        <a:solidFill>
          <a:schemeClr val="accent4">
            <a:hueOff val="10800000"/>
            <a:satOff val="23188"/>
            <a:lumOff val="-1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000000"/>
              </a:solidFill>
            </a:rPr>
            <a:t>Στερεό υπόστρωμα</a:t>
          </a:r>
          <a:r>
            <a:rPr lang="en-US" sz="1400" b="1" kern="1200" dirty="0">
              <a:solidFill>
                <a:srgbClr val="000000"/>
              </a:solidFill>
            </a:rPr>
            <a:t> (Sorbent)</a:t>
          </a:r>
        </a:p>
      </dsp:txBody>
      <dsp:txXfrm>
        <a:off x="3560731" y="3307397"/>
        <a:ext cx="1088475" cy="1047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F519B-5D1C-45E7-94D7-F98A96309DE1}">
      <dsp:nvSpPr>
        <dsp:cNvPr id="0" name=""/>
        <dsp:cNvSpPr/>
      </dsp:nvSpPr>
      <dsp:spPr>
        <a:xfrm>
          <a:off x="1624406" y="6142"/>
          <a:ext cx="1692188" cy="169218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 err="1">
              <a:solidFill>
                <a:srgbClr val="000000"/>
              </a:solidFill>
            </a:rPr>
            <a:t>Αναλύτης</a:t>
          </a:r>
          <a:endParaRPr lang="el-GR" sz="1000" b="1" kern="1200" dirty="0">
            <a:solidFill>
              <a:srgbClr val="00000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>
              <a:solidFill>
                <a:srgbClr val="000000"/>
              </a:solidFill>
            </a:rPr>
            <a:t>(</a:t>
          </a:r>
          <a:r>
            <a:rPr lang="en-US" sz="1000" kern="1200" dirty="0">
              <a:solidFill>
                <a:srgbClr val="000000"/>
              </a:solidFill>
            </a:rPr>
            <a:t>Isolate)</a:t>
          </a:r>
        </a:p>
      </dsp:txBody>
      <dsp:txXfrm>
        <a:off x="2047453" y="852236"/>
        <a:ext cx="846094" cy="846094"/>
      </dsp:txXfrm>
    </dsp:sp>
    <dsp:sp modelId="{9C9DA9F1-14C5-4F4F-AB93-1D5126A1042A}">
      <dsp:nvSpPr>
        <dsp:cNvPr id="0" name=""/>
        <dsp:cNvSpPr/>
      </dsp:nvSpPr>
      <dsp:spPr>
        <a:xfrm>
          <a:off x="755485" y="1748157"/>
          <a:ext cx="1728773" cy="1580249"/>
        </a:xfrm>
        <a:prstGeom prst="triangle">
          <a:avLst/>
        </a:prstGeom>
        <a:solidFill>
          <a:schemeClr val="accent4">
            <a:hueOff val="3600000"/>
            <a:satOff val="7729"/>
            <a:lumOff val="-4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solidFill>
                <a:srgbClr val="000000"/>
              </a:solidFill>
            </a:rPr>
            <a:t>Υλικό μήτρας</a:t>
          </a:r>
          <a:r>
            <a:rPr lang="en-US" sz="1000" b="1" kern="1200" dirty="0">
              <a:solidFill>
                <a:srgbClr val="000000"/>
              </a:solidFill>
            </a:rPr>
            <a:t> (matrix)</a:t>
          </a:r>
        </a:p>
      </dsp:txBody>
      <dsp:txXfrm>
        <a:off x="1187678" y="2538282"/>
        <a:ext cx="864387" cy="790124"/>
      </dsp:txXfrm>
    </dsp:sp>
    <dsp:sp modelId="{10E294FB-4C30-4504-8C15-33C19BF3BBEF}">
      <dsp:nvSpPr>
        <dsp:cNvPr id="0" name=""/>
        <dsp:cNvSpPr/>
      </dsp:nvSpPr>
      <dsp:spPr>
        <a:xfrm rot="10800000">
          <a:off x="1619871" y="1692188"/>
          <a:ext cx="1692188" cy="1692188"/>
        </a:xfrm>
        <a:prstGeom prst="triangle">
          <a:avLst/>
        </a:prstGeom>
        <a:solidFill>
          <a:schemeClr val="accent4">
            <a:hueOff val="7200000"/>
            <a:satOff val="15459"/>
            <a:lumOff val="-83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SPE</a:t>
          </a:r>
        </a:p>
      </dsp:txBody>
      <dsp:txXfrm rot="10800000">
        <a:off x="2042918" y="1692188"/>
        <a:ext cx="846094" cy="846094"/>
      </dsp:txXfrm>
    </dsp:sp>
    <dsp:sp modelId="{7327EE97-ED94-421E-98FF-440533C8F3CF}">
      <dsp:nvSpPr>
        <dsp:cNvPr id="0" name=""/>
        <dsp:cNvSpPr/>
      </dsp:nvSpPr>
      <dsp:spPr>
        <a:xfrm>
          <a:off x="2484139" y="1723671"/>
          <a:ext cx="1660611" cy="1598525"/>
        </a:xfrm>
        <a:prstGeom prst="triangle">
          <a:avLst/>
        </a:prstGeom>
        <a:solidFill>
          <a:schemeClr val="accent4">
            <a:hueOff val="10800000"/>
            <a:satOff val="23188"/>
            <a:lumOff val="-1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solidFill>
                <a:srgbClr val="000000"/>
              </a:solidFill>
            </a:rPr>
            <a:t>Στερεό υπόστρωμα</a:t>
          </a:r>
          <a:r>
            <a:rPr lang="en-US" sz="1000" b="1" kern="1200" dirty="0">
              <a:solidFill>
                <a:srgbClr val="000000"/>
              </a:solidFill>
            </a:rPr>
            <a:t> (Sorbent)</a:t>
          </a:r>
        </a:p>
      </dsp:txBody>
      <dsp:txXfrm>
        <a:off x="2899292" y="2522934"/>
        <a:ext cx="830305" cy="799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E55C-E951-45F3-95E0-C29AB3C1109B}">
      <dsp:nvSpPr>
        <dsp:cNvPr id="0" name=""/>
        <dsp:cNvSpPr/>
      </dsp:nvSpPr>
      <dsp:spPr>
        <a:xfrm>
          <a:off x="24113" y="227775"/>
          <a:ext cx="840908" cy="8707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F073D-EBBE-45DB-8AE7-81C6E26A89D5}">
      <dsp:nvSpPr>
        <dsp:cNvPr id="0" name=""/>
        <dsp:cNvSpPr/>
      </dsp:nvSpPr>
      <dsp:spPr>
        <a:xfrm>
          <a:off x="80119" y="1508697"/>
          <a:ext cx="1225903" cy="122590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16024" y="1544602"/>
        <a:ext cx="1154093" cy="1154093"/>
      </dsp:txXfrm>
    </dsp:sp>
    <dsp:sp modelId="{EEF59AA6-80B1-47FB-A6C5-69F7060760B8}">
      <dsp:nvSpPr>
        <dsp:cNvPr id="0" name=""/>
        <dsp:cNvSpPr/>
      </dsp:nvSpPr>
      <dsp:spPr>
        <a:xfrm rot="21528239">
          <a:off x="992590" y="503085"/>
          <a:ext cx="127609" cy="294567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92594" y="562398"/>
        <a:ext cx="89326" cy="176741"/>
      </dsp:txXfrm>
    </dsp:sp>
    <dsp:sp modelId="{BBCA2125-FA57-4CB5-B330-ABFD75F42C9B}">
      <dsp:nvSpPr>
        <dsp:cNvPr id="0" name=""/>
        <dsp:cNvSpPr/>
      </dsp:nvSpPr>
      <dsp:spPr>
        <a:xfrm>
          <a:off x="1229542" y="229662"/>
          <a:ext cx="755316" cy="8184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C9079-C8E6-4349-A816-FE29C73185F1}">
      <dsp:nvSpPr>
        <dsp:cNvPr id="0" name=""/>
        <dsp:cNvSpPr/>
      </dsp:nvSpPr>
      <dsp:spPr>
        <a:xfrm>
          <a:off x="1445517" y="1446666"/>
          <a:ext cx="1225903" cy="122590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481422" y="1482571"/>
        <a:ext cx="1154093" cy="1154093"/>
      </dsp:txXfrm>
    </dsp:sp>
    <dsp:sp modelId="{62B4F3AF-9DA8-4535-9F95-FEF595C0DEBC}">
      <dsp:nvSpPr>
        <dsp:cNvPr id="0" name=""/>
        <dsp:cNvSpPr/>
      </dsp:nvSpPr>
      <dsp:spPr>
        <a:xfrm rot="106265">
          <a:off x="2134298" y="510196"/>
          <a:ext cx="149546" cy="294567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134309" y="568416"/>
        <a:ext cx="104682" cy="176741"/>
      </dsp:txXfrm>
    </dsp:sp>
    <dsp:sp modelId="{12DDAF1E-8E7F-4746-98A3-8DBE2AE30D84}">
      <dsp:nvSpPr>
        <dsp:cNvPr id="0" name=""/>
        <dsp:cNvSpPr/>
      </dsp:nvSpPr>
      <dsp:spPr>
        <a:xfrm>
          <a:off x="2411930" y="262124"/>
          <a:ext cx="813706" cy="8284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73453-5982-4587-B6DD-57E2B8FF9324}">
      <dsp:nvSpPr>
        <dsp:cNvPr id="0" name=""/>
        <dsp:cNvSpPr/>
      </dsp:nvSpPr>
      <dsp:spPr>
        <a:xfrm>
          <a:off x="3062641" y="1470142"/>
          <a:ext cx="1225903" cy="1225903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098546" y="1506047"/>
        <a:ext cx="1154093" cy="11540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FB305-F8C6-4C76-AE74-35E9C662A59B}">
      <dsp:nvSpPr>
        <dsp:cNvPr id="0" name=""/>
        <dsp:cNvSpPr/>
      </dsp:nvSpPr>
      <dsp:spPr>
        <a:xfrm>
          <a:off x="653" y="445767"/>
          <a:ext cx="851255" cy="8512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59B5C-7D2A-4044-BF8C-CE6ACB65FE66}">
      <dsp:nvSpPr>
        <dsp:cNvPr id="0" name=""/>
        <dsp:cNvSpPr/>
      </dsp:nvSpPr>
      <dsp:spPr>
        <a:xfrm>
          <a:off x="301428" y="1358151"/>
          <a:ext cx="851255" cy="85125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6360" y="1383083"/>
        <a:ext cx="801391" cy="801391"/>
      </dsp:txXfrm>
    </dsp:sp>
    <dsp:sp modelId="{0137D052-FB22-4839-BB6F-1011A26B9A62}">
      <dsp:nvSpPr>
        <dsp:cNvPr id="0" name=""/>
        <dsp:cNvSpPr/>
      </dsp:nvSpPr>
      <dsp:spPr>
        <a:xfrm>
          <a:off x="1015879" y="769122"/>
          <a:ext cx="163970" cy="20454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15879" y="810031"/>
        <a:ext cx="114779" cy="122726"/>
      </dsp:txXfrm>
    </dsp:sp>
    <dsp:sp modelId="{F0736A2B-0088-4A51-84E4-CD4B8EB1D120}">
      <dsp:nvSpPr>
        <dsp:cNvPr id="0" name=""/>
        <dsp:cNvSpPr/>
      </dsp:nvSpPr>
      <dsp:spPr>
        <a:xfrm>
          <a:off x="1320396" y="445767"/>
          <a:ext cx="851255" cy="8512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F4912-260B-4A4E-878F-A95A7E20B642}">
      <dsp:nvSpPr>
        <dsp:cNvPr id="0" name=""/>
        <dsp:cNvSpPr/>
      </dsp:nvSpPr>
      <dsp:spPr>
        <a:xfrm>
          <a:off x="1567108" y="1402287"/>
          <a:ext cx="851255" cy="85125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592040" y="1427219"/>
        <a:ext cx="801391" cy="801391"/>
      </dsp:txXfrm>
    </dsp:sp>
    <dsp:sp modelId="{79CD8AE7-2039-4F4D-AA4F-5E68D861FE24}">
      <dsp:nvSpPr>
        <dsp:cNvPr id="0" name=""/>
        <dsp:cNvSpPr/>
      </dsp:nvSpPr>
      <dsp:spPr>
        <a:xfrm>
          <a:off x="2335622" y="769122"/>
          <a:ext cx="163970" cy="20454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335622" y="810031"/>
        <a:ext cx="114779" cy="122726"/>
      </dsp:txXfrm>
    </dsp:sp>
    <dsp:sp modelId="{C522BD67-D07D-43F3-B553-865577821DBC}">
      <dsp:nvSpPr>
        <dsp:cNvPr id="0" name=""/>
        <dsp:cNvSpPr/>
      </dsp:nvSpPr>
      <dsp:spPr>
        <a:xfrm>
          <a:off x="2640139" y="445767"/>
          <a:ext cx="851255" cy="8512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44DF0-0B66-4598-A246-0E09699C47A8}">
      <dsp:nvSpPr>
        <dsp:cNvPr id="0" name=""/>
        <dsp:cNvSpPr/>
      </dsp:nvSpPr>
      <dsp:spPr>
        <a:xfrm>
          <a:off x="2840508" y="1342700"/>
          <a:ext cx="851255" cy="85125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865440" y="1367632"/>
        <a:ext cx="801391" cy="801391"/>
      </dsp:txXfrm>
    </dsp:sp>
    <dsp:sp modelId="{34B0FB24-7FA9-489A-B167-BEF15A2BBA77}">
      <dsp:nvSpPr>
        <dsp:cNvPr id="0" name=""/>
        <dsp:cNvSpPr/>
      </dsp:nvSpPr>
      <dsp:spPr>
        <a:xfrm>
          <a:off x="3655365" y="769122"/>
          <a:ext cx="163970" cy="20454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55365" y="810031"/>
        <a:ext cx="114779" cy="122726"/>
      </dsp:txXfrm>
    </dsp:sp>
    <dsp:sp modelId="{B55082D2-C4A6-4C24-A8DC-CE687AC402E3}">
      <dsp:nvSpPr>
        <dsp:cNvPr id="0" name=""/>
        <dsp:cNvSpPr/>
      </dsp:nvSpPr>
      <dsp:spPr>
        <a:xfrm>
          <a:off x="3959882" y="445767"/>
          <a:ext cx="851255" cy="8512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0D987-BAE8-4971-9C39-49B2D6A565FE}">
      <dsp:nvSpPr>
        <dsp:cNvPr id="0" name=""/>
        <dsp:cNvSpPr/>
      </dsp:nvSpPr>
      <dsp:spPr>
        <a:xfrm>
          <a:off x="4052116" y="1373601"/>
          <a:ext cx="851255" cy="85125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077048" y="1398533"/>
        <a:ext cx="801391" cy="8013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C6461-CECE-4A6A-A6B9-8E3EAA1ECFA3}">
      <dsp:nvSpPr>
        <dsp:cNvPr id="0" name=""/>
        <dsp:cNvSpPr/>
      </dsp:nvSpPr>
      <dsp:spPr>
        <a:xfrm>
          <a:off x="30545" y="336238"/>
          <a:ext cx="851512" cy="8515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27DEA-7ECF-4350-A1A8-4D7DC37C631C}">
      <dsp:nvSpPr>
        <dsp:cNvPr id="0" name=""/>
        <dsp:cNvSpPr/>
      </dsp:nvSpPr>
      <dsp:spPr>
        <a:xfrm>
          <a:off x="213927" y="1637895"/>
          <a:ext cx="851512" cy="85151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38867" y="1662835"/>
        <a:ext cx="801632" cy="801632"/>
      </dsp:txXfrm>
    </dsp:sp>
    <dsp:sp modelId="{D5F9881A-0005-4622-ABA2-2D5D1FB53CA6}">
      <dsp:nvSpPr>
        <dsp:cNvPr id="0" name=""/>
        <dsp:cNvSpPr/>
      </dsp:nvSpPr>
      <dsp:spPr>
        <a:xfrm rot="21539688">
          <a:off x="1030402" y="648317"/>
          <a:ext cx="148378" cy="204606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30405" y="689628"/>
        <a:ext cx="103865" cy="122764"/>
      </dsp:txXfrm>
    </dsp:sp>
    <dsp:sp modelId="{C339C078-016F-4FB9-9BA0-B11CFB7F3DC8}">
      <dsp:nvSpPr>
        <dsp:cNvPr id="0" name=""/>
        <dsp:cNvSpPr/>
      </dsp:nvSpPr>
      <dsp:spPr>
        <a:xfrm>
          <a:off x="1305932" y="313860"/>
          <a:ext cx="851512" cy="8515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E3A2A-0144-417C-B162-0F0F05A6E186}">
      <dsp:nvSpPr>
        <dsp:cNvPr id="0" name=""/>
        <dsp:cNvSpPr/>
      </dsp:nvSpPr>
      <dsp:spPr>
        <a:xfrm>
          <a:off x="1563907" y="1615509"/>
          <a:ext cx="851512" cy="85151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588847" y="1640449"/>
        <a:ext cx="801632" cy="801632"/>
      </dsp:txXfrm>
    </dsp:sp>
    <dsp:sp modelId="{A45CA6D2-F61B-424D-8368-AD0FDC265588}">
      <dsp:nvSpPr>
        <dsp:cNvPr id="0" name=""/>
        <dsp:cNvSpPr/>
      </dsp:nvSpPr>
      <dsp:spPr>
        <a:xfrm>
          <a:off x="2316243" y="637314"/>
          <a:ext cx="158798" cy="204606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316243" y="678235"/>
        <a:ext cx="111159" cy="122764"/>
      </dsp:txXfrm>
    </dsp:sp>
    <dsp:sp modelId="{FD077E74-8E30-4EAF-9206-A7C42ED4D6A5}">
      <dsp:nvSpPr>
        <dsp:cNvPr id="0" name=""/>
        <dsp:cNvSpPr/>
      </dsp:nvSpPr>
      <dsp:spPr>
        <a:xfrm>
          <a:off x="2611155" y="313860"/>
          <a:ext cx="851512" cy="8515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76877-12AF-4459-A729-8009E736D626}">
      <dsp:nvSpPr>
        <dsp:cNvPr id="0" name=""/>
        <dsp:cNvSpPr/>
      </dsp:nvSpPr>
      <dsp:spPr>
        <a:xfrm>
          <a:off x="2854212" y="1660264"/>
          <a:ext cx="851512" cy="85151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879152" y="1685204"/>
        <a:ext cx="801632" cy="801632"/>
      </dsp:txXfrm>
    </dsp:sp>
    <dsp:sp modelId="{6BC92CEC-C870-413E-A35D-162EE85AF5D6}">
      <dsp:nvSpPr>
        <dsp:cNvPr id="0" name=""/>
        <dsp:cNvSpPr/>
      </dsp:nvSpPr>
      <dsp:spPr>
        <a:xfrm rot="21593423">
          <a:off x="3669720" y="635905"/>
          <a:ext cx="207052" cy="204606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69720" y="676885"/>
        <a:ext cx="145670" cy="122764"/>
      </dsp:txXfrm>
    </dsp:sp>
    <dsp:sp modelId="{243DFFEC-D181-4340-A55C-57A701D3BB40}">
      <dsp:nvSpPr>
        <dsp:cNvPr id="0" name=""/>
        <dsp:cNvSpPr/>
      </dsp:nvSpPr>
      <dsp:spPr>
        <a:xfrm>
          <a:off x="4054247" y="311099"/>
          <a:ext cx="851512" cy="8515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CDACA-68A9-4FDA-A51F-8309F21D25E1}">
      <dsp:nvSpPr>
        <dsp:cNvPr id="0" name=""/>
        <dsp:cNvSpPr/>
      </dsp:nvSpPr>
      <dsp:spPr>
        <a:xfrm>
          <a:off x="3864811" y="1394892"/>
          <a:ext cx="1191368" cy="1115831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4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97493" y="1427574"/>
        <a:ext cx="1126004" cy="10504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56A4E-4886-4E99-B9FC-9E3603BE1AFA}">
      <dsp:nvSpPr>
        <dsp:cNvPr id="0" name=""/>
        <dsp:cNvSpPr/>
      </dsp:nvSpPr>
      <dsp:spPr>
        <a:xfrm>
          <a:off x="0" y="247132"/>
          <a:ext cx="653062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1309B-6A89-41C8-9D95-20FC54BAEF29}">
      <dsp:nvSpPr>
        <dsp:cNvPr id="0" name=""/>
        <dsp:cNvSpPr/>
      </dsp:nvSpPr>
      <dsp:spPr>
        <a:xfrm>
          <a:off x="326531" y="84772"/>
          <a:ext cx="4571440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790" tIns="0" rIns="17279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Απλή μέθοδος, χαμηλό κόστος, ελάχιστη κατανάλωση διαλυτών</a:t>
          </a:r>
        </a:p>
      </dsp:txBody>
      <dsp:txXfrm>
        <a:off x="342383" y="100624"/>
        <a:ext cx="4539736" cy="293016"/>
      </dsp:txXfrm>
    </dsp:sp>
    <dsp:sp modelId="{C4F1E4AC-0E0D-4C62-AC0C-568A3DFAF6FC}">
      <dsp:nvSpPr>
        <dsp:cNvPr id="0" name=""/>
        <dsp:cNvSpPr/>
      </dsp:nvSpPr>
      <dsp:spPr>
        <a:xfrm>
          <a:off x="0" y="746092"/>
          <a:ext cx="653062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B3AF5-086E-4EDF-A1A9-3E4CE367C547}">
      <dsp:nvSpPr>
        <dsp:cNvPr id="0" name=""/>
        <dsp:cNvSpPr/>
      </dsp:nvSpPr>
      <dsp:spPr>
        <a:xfrm>
          <a:off x="326531" y="583732"/>
          <a:ext cx="4571440" cy="32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790" tIns="0" rIns="17279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Εύκαμπτο υπόστρωμα</a:t>
          </a:r>
        </a:p>
      </dsp:txBody>
      <dsp:txXfrm>
        <a:off x="342383" y="599584"/>
        <a:ext cx="4539736" cy="293016"/>
      </dsp:txXfrm>
    </dsp:sp>
    <dsp:sp modelId="{9C23D430-1A8E-415C-9FCD-C16A4BDDA049}">
      <dsp:nvSpPr>
        <dsp:cNvPr id="0" name=""/>
        <dsp:cNvSpPr/>
      </dsp:nvSpPr>
      <dsp:spPr>
        <a:xfrm>
          <a:off x="0" y="1245052"/>
          <a:ext cx="653062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A8157-3867-4BCF-B828-3C50AE05346C}">
      <dsp:nvSpPr>
        <dsp:cNvPr id="0" name=""/>
        <dsp:cNvSpPr/>
      </dsp:nvSpPr>
      <dsp:spPr>
        <a:xfrm>
          <a:off x="326531" y="1082692"/>
          <a:ext cx="4571440" cy="3247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790" tIns="0" rIns="17279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Αυξημένη κύρια επιφάνεια επαφής</a:t>
          </a:r>
        </a:p>
      </dsp:txBody>
      <dsp:txXfrm>
        <a:off x="342383" y="1098544"/>
        <a:ext cx="4539736" cy="293016"/>
      </dsp:txXfrm>
    </dsp:sp>
    <dsp:sp modelId="{F3576669-9F0B-41C1-9836-6912A53A91BB}">
      <dsp:nvSpPr>
        <dsp:cNvPr id="0" name=""/>
        <dsp:cNvSpPr/>
      </dsp:nvSpPr>
      <dsp:spPr>
        <a:xfrm>
          <a:off x="0" y="1744012"/>
          <a:ext cx="653062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589A7-EA3C-46BE-AE34-BAE09029B664}">
      <dsp:nvSpPr>
        <dsp:cNvPr id="0" name=""/>
        <dsp:cNvSpPr/>
      </dsp:nvSpPr>
      <dsp:spPr>
        <a:xfrm>
          <a:off x="326531" y="1581652"/>
          <a:ext cx="4571440" cy="324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790" tIns="0" rIns="17279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Δεν υπάρχει περιορισμός στην επιλογή διαλύτη </a:t>
          </a:r>
          <a:r>
            <a:rPr lang="el-GR" sz="1100" kern="1200" dirty="0" err="1"/>
            <a:t>έκλουσης</a:t>
          </a:r>
          <a:endParaRPr lang="el-GR" sz="1100" kern="1200" dirty="0"/>
        </a:p>
      </dsp:txBody>
      <dsp:txXfrm>
        <a:off x="342383" y="1597504"/>
        <a:ext cx="4539736" cy="293016"/>
      </dsp:txXfrm>
    </dsp:sp>
    <dsp:sp modelId="{4F62CE6E-426D-40D3-BC29-BCD0E07394E1}">
      <dsp:nvSpPr>
        <dsp:cNvPr id="0" name=""/>
        <dsp:cNvSpPr/>
      </dsp:nvSpPr>
      <dsp:spPr>
        <a:xfrm>
          <a:off x="0" y="2242972"/>
          <a:ext cx="653062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EFB37-5034-4161-95DA-A38B20B4926E}">
      <dsp:nvSpPr>
        <dsp:cNvPr id="0" name=""/>
        <dsp:cNvSpPr/>
      </dsp:nvSpPr>
      <dsp:spPr>
        <a:xfrm>
          <a:off x="326531" y="2080612"/>
          <a:ext cx="4571440" cy="3247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790" tIns="0" rIns="17279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Διατίθεται μεγάλη ποικιλία για επιλογή </a:t>
          </a:r>
          <a:r>
            <a:rPr lang="en-US" sz="1100" kern="1200" dirty="0"/>
            <a:t>sol</a:t>
          </a:r>
          <a:r>
            <a:rPr lang="el-GR" sz="1100" kern="1200" dirty="0"/>
            <a:t>-</a:t>
          </a:r>
          <a:r>
            <a:rPr lang="en-US" sz="1100" kern="1200" dirty="0"/>
            <a:t>gel</a:t>
          </a:r>
          <a:r>
            <a:rPr lang="el-GR" sz="1100" kern="1200" dirty="0"/>
            <a:t> </a:t>
          </a:r>
          <a:r>
            <a:rPr lang="el-GR" sz="1100" kern="1200" dirty="0" err="1"/>
            <a:t>προσροφητικού</a:t>
          </a:r>
          <a:r>
            <a:rPr lang="el-GR" sz="1100" kern="1200" dirty="0"/>
            <a:t>   </a:t>
          </a:r>
        </a:p>
      </dsp:txBody>
      <dsp:txXfrm>
        <a:off x="342383" y="2096464"/>
        <a:ext cx="4539736" cy="293016"/>
      </dsp:txXfrm>
    </dsp:sp>
    <dsp:sp modelId="{CA9A6094-71F5-4347-BAF3-27B7D97C97ED}">
      <dsp:nvSpPr>
        <dsp:cNvPr id="0" name=""/>
        <dsp:cNvSpPr/>
      </dsp:nvSpPr>
      <dsp:spPr>
        <a:xfrm>
          <a:off x="0" y="2741932"/>
          <a:ext cx="653062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BDAA9-2AD3-4D57-BF83-79C5276CAC0B}">
      <dsp:nvSpPr>
        <dsp:cNvPr id="0" name=""/>
        <dsp:cNvSpPr/>
      </dsp:nvSpPr>
      <dsp:spPr>
        <a:xfrm>
          <a:off x="326531" y="2579572"/>
          <a:ext cx="4571440" cy="324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790" tIns="0" rIns="17279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Υψηλή σταθερότητα σε μεγάλο εύρος </a:t>
          </a:r>
          <a:r>
            <a:rPr lang="el-GR" sz="1100" kern="1200" dirty="0" err="1"/>
            <a:t>pH</a:t>
          </a:r>
          <a:r>
            <a:rPr lang="el-GR" sz="1100" kern="1200" dirty="0"/>
            <a:t> 1-13</a:t>
          </a:r>
        </a:p>
      </dsp:txBody>
      <dsp:txXfrm>
        <a:off x="342383" y="2595424"/>
        <a:ext cx="4539736" cy="293016"/>
      </dsp:txXfrm>
    </dsp:sp>
    <dsp:sp modelId="{EE33B043-D05F-4BCB-A266-DC870AA0025A}">
      <dsp:nvSpPr>
        <dsp:cNvPr id="0" name=""/>
        <dsp:cNvSpPr/>
      </dsp:nvSpPr>
      <dsp:spPr>
        <a:xfrm>
          <a:off x="0" y="3240892"/>
          <a:ext cx="653062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73332-9AB0-4217-AE4A-A03412E07BE5}">
      <dsp:nvSpPr>
        <dsp:cNvPr id="0" name=""/>
        <dsp:cNvSpPr/>
      </dsp:nvSpPr>
      <dsp:spPr>
        <a:xfrm>
          <a:off x="326531" y="3078532"/>
          <a:ext cx="4571440" cy="324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2790" tIns="0" rIns="17279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Υψηλή ευαισθησία</a:t>
          </a:r>
        </a:p>
      </dsp:txBody>
      <dsp:txXfrm>
        <a:off x="342383" y="3094384"/>
        <a:ext cx="453973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4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l-GR" altLang="en-US"/>
              <a:t>Εκχύλιση στερεάς φάσης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3088" y="0"/>
            <a:ext cx="4324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783B541-4A67-46C1-B8C4-CA0875C5EF54}" type="datetime2">
              <a:rPr lang="el-GR" altLang="en-US"/>
              <a:pPr>
                <a:defRPr/>
              </a:pPr>
              <a:t>Κυριακή, 1 Δεκεμβρίου 2024</a:t>
            </a:fld>
            <a:endParaRPr lang="el-GR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91288"/>
            <a:ext cx="4324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3088" y="6491288"/>
            <a:ext cx="4324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B24BE5-7065-4734-962E-1861576A88C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119813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24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l-GR" altLang="en-US"/>
              <a:t>Εκχύλιση στερεάς φάσης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53088" y="0"/>
            <a:ext cx="4324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2A56F26-1975-4010-A083-86938F58593D}" type="datetime2">
              <a:rPr lang="el-GR" altLang="en-US"/>
              <a:pPr>
                <a:defRPr/>
              </a:pPr>
              <a:t>Κυριακή, 1 Δεκεμβρίου 2024</a:t>
            </a:fld>
            <a:endParaRPr lang="el-GR" alt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2763"/>
            <a:ext cx="34163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8538" y="3246438"/>
            <a:ext cx="7981950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noProof="0"/>
              <a:t>Click to edit Master text styles</a:t>
            </a:r>
          </a:p>
          <a:p>
            <a:pPr lvl="1"/>
            <a:r>
              <a:rPr lang="el-GR" altLang="en-US" noProof="0"/>
              <a:t>Second level</a:t>
            </a:r>
          </a:p>
          <a:p>
            <a:pPr lvl="2"/>
            <a:r>
              <a:rPr lang="el-GR" altLang="en-US" noProof="0"/>
              <a:t>Third level</a:t>
            </a:r>
          </a:p>
          <a:p>
            <a:pPr lvl="3"/>
            <a:r>
              <a:rPr lang="el-GR" altLang="en-US" noProof="0"/>
              <a:t>Fourth level</a:t>
            </a:r>
          </a:p>
          <a:p>
            <a:pPr lvl="4"/>
            <a:r>
              <a:rPr lang="el-GR" alt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91288"/>
            <a:ext cx="4324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53088" y="6491288"/>
            <a:ext cx="4324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7C9AF08-90D3-46E9-9FFA-E2AABD49D5D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1404892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Εκχύλιση στερεάς φάσης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AEAA8-37AF-41E9-895F-B7253363F53B}" type="datetime2">
              <a:rPr kumimoji="0" lang="el-G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Κυριακή, 1 Δεκεμβρίου 2024</a:t>
            </a:fld>
            <a:endParaRPr kumimoji="0" lang="el-G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C3A272-038B-415D-9C30-2C399E1900CE}" type="slidenum">
              <a:rPr kumimoji="0" lang="el-G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27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l-GR" altLang="en-US"/>
              <a:t>Εκχύλιση στερεάς φάσης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C017EB-01AD-464C-B1C4-5786564945D4}" type="datetime2">
              <a:rPr lang="el-GR" altLang="en-US" smtClean="0"/>
              <a:pPr eaLnBrk="1" hangingPunct="1">
                <a:spcBef>
                  <a:spcPct val="0"/>
                </a:spcBef>
              </a:pPr>
              <a:t>Κυριακή, 1 Δεκεμβρίου 2024</a:t>
            </a:fld>
            <a:endParaRPr lang="el-GR" altLang="en-US"/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FA50BF-C657-4EFB-AEA1-93480FDB364C}" type="slidenum">
              <a:rPr lang="el-GR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l-GR" altLang="en-US"/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A7EC9-1C17-4374-9AA1-070F357B31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37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829D4-0686-4774-AA08-D089E78DE154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791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829D4-0686-4774-AA08-D089E78DE154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51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829D4-0686-4774-AA08-D089E78DE154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3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3590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l-GR" altLang="en-US" noProof="0"/>
              <a:t>Click to edit Master title style</a:t>
            </a:r>
          </a:p>
        </p:txBody>
      </p:sp>
      <p:sp>
        <p:nvSpPr>
          <p:cNvPr id="3590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D9A76-85A9-464D-94DD-A6DFBE6FE5C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2399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EE3D-B7A6-412D-8877-25AE9F7B7BA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634414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8D2FC3-9EA5-1DA2-EC2B-2B1D57F0A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A9B7D-99C7-3907-030D-C6D09DC89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26EBC-EE28-9557-54DE-230ED642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B6A8-A79E-4184-8E8A-3A51D9CF1D70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52555-D22C-03FC-50C4-96C79690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BD01C-BACA-573E-7BEF-3476F772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609-A840-4038-80DF-86FAF2ED7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299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1553-68EA-4FA0-B99B-166687F0173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7578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2C7A7-4363-4F76-92CC-0234711734A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99780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CC380-C932-40FC-818D-BC86E47551B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67846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2" y="2287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7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BBD6-1750-46DC-ABBA-D7A39006EF17}" type="datetimeFigureOut">
              <a:rPr lang="el-GR"/>
              <a:pPr>
                <a:defRPr/>
              </a:pPr>
              <a:t>1/12/2024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0C71-55E6-4D5F-9B31-D94A9046EA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144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A559-8044-413F-9568-CACDA6633EED}" type="datetimeFigureOut">
              <a:rPr lang="el-GR"/>
              <a:pPr>
                <a:defRPr/>
              </a:pPr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C3D8-B13A-41AD-9444-7EA8AFEC56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5761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2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8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Candara"/>
              <a:cs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Candara"/>
              <a:cs typeface="Arial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Candara"/>
              <a:cs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75" y="40736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Candara"/>
              <a:cs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3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black"/>
              </a:solidFill>
              <a:latin typeface="Candar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A3C3-A650-4889-802F-20334063FE58}" type="datetimeFigureOut">
              <a:rPr lang="el-GR"/>
              <a:pPr>
                <a:defRPr/>
              </a:pPr>
              <a:t>1/12/2024</a:t>
            </a:fld>
            <a:endParaRPr lang="el-G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966C-C417-415E-9416-1BA93D427B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353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69626-14B9-407E-8D47-A0B0929C7E71}" type="datetimeFigureOut">
              <a:rPr lang="el-GR"/>
              <a:pPr>
                <a:defRPr/>
              </a:pPr>
              <a:t>1/12/2024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56831-348C-4E80-85D7-C8DA2228FC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35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34291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1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2A58-CA2C-402E-B1C2-BD9A46E28599}" type="datetimeFigureOut">
              <a:rPr lang="el-GR"/>
              <a:pPr>
                <a:defRPr/>
              </a:pPr>
              <a:t>1/12/2024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36C5-6389-49CB-BA33-14D4B48041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6323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5736-8109-4388-880C-9AF51872B648}" type="datetimeFigureOut">
              <a:rPr lang="el-GR"/>
              <a:pPr>
                <a:defRPr/>
              </a:pPr>
              <a:t>1/12/2024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237A-4B1E-4B19-9589-421CBEC97B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5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E578-396C-4EA2-B000-9E0863BE85D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37690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2" y="228603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4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 useBgFill="1">
          <p:nvSpPr>
            <p:cNvPr id="8" name="Freeform 7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3486-AD57-4C28-8677-5567D325D587}" type="datetimeFigureOut">
              <a:rPr lang="el-GR"/>
              <a:pPr>
                <a:defRPr/>
              </a:pPr>
              <a:t>1/12/2024</a:t>
            </a:fld>
            <a:endParaRPr lang="el-G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A59B-7027-4433-BE7E-360E5D913F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062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2" y="228603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4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5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6182-0FF7-4768-9EB2-487CAF778A0D}" type="datetimeFigureOut">
              <a:rPr lang="el-GR"/>
              <a:pPr>
                <a:defRPr/>
              </a:pPr>
              <a:t>1/12/2024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B1D0-ACDB-4C80-B3CB-097A150BAD6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393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2" y="2287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7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20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8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A0EE-0744-4A6F-BDC4-EE554B123E06}" type="datetimeFigureOut">
              <a:rPr lang="el-GR"/>
              <a:pPr>
                <a:defRPr/>
              </a:pPr>
              <a:t>1/12/2024</a:t>
            </a:fld>
            <a:endParaRPr lang="el-G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6E536-48F8-4B93-A11A-715BF4DD0F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843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8579-538D-49AA-96FE-D7AB1BDCCB3A}" type="datetimeFigureOut">
              <a:rPr lang="el-GR"/>
              <a:pPr>
                <a:defRPr/>
              </a:pPr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9022-B663-4D68-ADAD-C41A84B6BC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5887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2" y="228603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4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 useBgFill="1">
          <p:nvSpPr>
            <p:cNvPr id="10" name="Freeform 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BAA2C-B851-4D5A-A9A8-46E208F5F75E}" type="datetimeFigureOut">
              <a:rPr lang="el-GR"/>
              <a:pPr>
                <a:defRPr/>
              </a:pPr>
              <a:t>1/12/2024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3D9AC-9F16-41BC-9E7D-D168E02ACC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1273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9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D394D-81C4-4D4F-9619-351CFFB4557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73155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E7A9C14B-3E26-4EC8-BE65-8DA4F7F88B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455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9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F401-B387-4290-9829-E6B37A4B4A3E}" type="datetime1">
              <a:rPr lang="el-GR" altLang="en-US"/>
              <a:pPr>
                <a:defRPr/>
              </a:pPr>
              <a:t>1/12/2024</a:t>
            </a:fld>
            <a:endParaRPr lang="el-G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Υγρή Χρωματογραφία - Φασματομετρία μαζών.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5E8D7-7B14-456F-A87F-81EF2B38409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80754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9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F4747-DB15-4993-B273-235D27540D25}" type="datetime1">
              <a:rPr lang="el-GR" altLang="en-US"/>
              <a:pPr>
                <a:defRPr/>
              </a:pPr>
              <a:t>1/12/2024</a:t>
            </a:fld>
            <a:endParaRPr lang="el-G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Υγρή Χρωματογραφία - Φασματομετρία μαζών.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DA8EA-1BA5-4785-B86E-DAEA3529543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14723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15DB-A65B-4DE5-945B-4D80CE84549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3897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C094B-53E7-4444-A08C-B319FF1B661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78272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E0B72-70CB-4D7A-87DE-56FCAEEB97A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19670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E2F6-7C96-4819-8172-323801DA2EE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90704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92AB-AF73-4AB4-A482-28AC2B58295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74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4F8F-B044-4122-9479-9C4C3CB8BBE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4717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ACB8-D32E-4D1A-AE97-301A54A7694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58674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5FE7B-7027-4EE7-BF1D-E4E141592B0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1435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8AC3-F142-43EA-87C6-ECE7BE3DB64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5106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1515-BE89-4C8E-B295-83743B82409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92274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8497-8E5D-4683-B733-323513A866F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97222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BF6D-1EFB-4266-AA28-133567D7EE5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9585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E0B30-30BD-48E2-A83F-2933D36091D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58571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74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2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9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57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11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697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76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1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3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4641-8201-42B7-8B21-72EE9C48E4B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886668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9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0353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5908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62149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801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9749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97365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764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1773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056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59DC4-49C4-4584-BFD3-0C621559DC7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033100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8424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33438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36760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094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64154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4650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2827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005066"/>
            <a:ext cx="4356124" cy="1460481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1853" y="5424905"/>
            <a:ext cx="4356124" cy="672075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927400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39A3-DBB2-47C5-95C6-BD23B81DAA23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805E-4678-4EA0-8085-4516B457A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2462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39A3-DBB2-47C5-95C6-BD23B81DAA23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805E-4678-4EA0-8085-4516B457A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52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96E2-59B5-4E02-A70D-DA869CD6155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111857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39A3-DBB2-47C5-95C6-BD23B81DAA23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805E-4678-4EA0-8085-4516B457A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9472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39A3-DBB2-47C5-95C6-BD23B81DAA23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805E-4678-4EA0-8085-4516B457A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5719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39A3-DBB2-47C5-95C6-BD23B81DAA23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805E-4678-4EA0-8085-4516B457A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10933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39A3-DBB2-47C5-95C6-BD23B81DAA23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805E-4678-4EA0-8085-4516B457A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106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39A3-DBB2-47C5-95C6-BD23B81DAA23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805E-4678-4EA0-8085-4516B457A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25075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39A3-DBB2-47C5-95C6-BD23B81DAA23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805E-4678-4EA0-8085-4516B457A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457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39A3-DBB2-47C5-95C6-BD23B81DAA23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805E-4678-4EA0-8085-4516B457A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09082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39A3-DBB2-47C5-95C6-BD23B81DAA23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805E-4678-4EA0-8085-4516B457A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05056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39A3-DBB2-47C5-95C6-BD23B81DAA23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805E-4678-4EA0-8085-4516B457A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18169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363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745"/>
            </a:lvl1pPr>
            <a:lvl2pPr marL="332474" indent="0" algn="ctr">
              <a:buNone/>
              <a:defRPr sz="1455"/>
            </a:lvl2pPr>
            <a:lvl3pPr marL="664947" indent="0" algn="ctr">
              <a:buNone/>
              <a:defRPr sz="1309"/>
            </a:lvl3pPr>
            <a:lvl4pPr marL="997421" indent="0" algn="ctr">
              <a:buNone/>
              <a:defRPr sz="1164"/>
            </a:lvl4pPr>
            <a:lvl5pPr marL="1329894" indent="0" algn="ctr">
              <a:buNone/>
              <a:defRPr sz="1164"/>
            </a:lvl5pPr>
            <a:lvl6pPr marL="1662368" indent="0" algn="ctr">
              <a:buNone/>
              <a:defRPr sz="1164"/>
            </a:lvl6pPr>
            <a:lvl7pPr marL="1994841" indent="0" algn="ctr">
              <a:buNone/>
              <a:defRPr sz="1164"/>
            </a:lvl7pPr>
            <a:lvl8pPr marL="2327315" indent="0" algn="ctr">
              <a:buNone/>
              <a:defRPr sz="1164"/>
            </a:lvl8pPr>
            <a:lvl9pPr marL="2659788" indent="0" algn="ctr">
              <a:buNone/>
              <a:defRPr sz="1164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B3B6-9720-48FA-A3AD-A302B724387F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700-C469-415A-BC10-1AB2E2A96B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05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CE665-C161-4950-BF71-887C2C33A6C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724744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B3B6-9720-48FA-A3AD-A302B724387F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700-C469-415A-BC10-1AB2E2A96B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8647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363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1pPr>
            <a:lvl2pPr marL="332474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2pPr>
            <a:lvl3pPr marL="6649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3pPr>
            <a:lvl4pPr marL="997421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4pPr>
            <a:lvl5pPr marL="1329894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5pPr>
            <a:lvl6pPr marL="1662368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6pPr>
            <a:lvl7pPr marL="1994841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7pPr>
            <a:lvl8pPr marL="2327315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8pPr>
            <a:lvl9pPr marL="2659788" indent="0">
              <a:buNone/>
              <a:defRPr sz="11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B3B6-9720-48FA-A3AD-A302B724387F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700-C469-415A-BC10-1AB2E2A96B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1617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B3B6-9720-48FA-A3AD-A302B724387F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700-C469-415A-BC10-1AB2E2A96B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6424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745" b="1"/>
            </a:lvl1pPr>
            <a:lvl2pPr marL="332474" indent="0">
              <a:buNone/>
              <a:defRPr sz="1455" b="1"/>
            </a:lvl2pPr>
            <a:lvl3pPr marL="664947" indent="0">
              <a:buNone/>
              <a:defRPr sz="1309" b="1"/>
            </a:lvl3pPr>
            <a:lvl4pPr marL="997421" indent="0">
              <a:buNone/>
              <a:defRPr sz="1164" b="1"/>
            </a:lvl4pPr>
            <a:lvl5pPr marL="1329894" indent="0">
              <a:buNone/>
              <a:defRPr sz="1164" b="1"/>
            </a:lvl5pPr>
            <a:lvl6pPr marL="1662368" indent="0">
              <a:buNone/>
              <a:defRPr sz="1164" b="1"/>
            </a:lvl6pPr>
            <a:lvl7pPr marL="1994841" indent="0">
              <a:buNone/>
              <a:defRPr sz="1164" b="1"/>
            </a:lvl7pPr>
            <a:lvl8pPr marL="2327315" indent="0">
              <a:buNone/>
              <a:defRPr sz="1164" b="1"/>
            </a:lvl8pPr>
            <a:lvl9pPr marL="2659788" indent="0">
              <a:buNone/>
              <a:defRPr sz="1164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745" b="1"/>
            </a:lvl1pPr>
            <a:lvl2pPr marL="332474" indent="0">
              <a:buNone/>
              <a:defRPr sz="1455" b="1"/>
            </a:lvl2pPr>
            <a:lvl3pPr marL="664947" indent="0">
              <a:buNone/>
              <a:defRPr sz="1309" b="1"/>
            </a:lvl3pPr>
            <a:lvl4pPr marL="997421" indent="0">
              <a:buNone/>
              <a:defRPr sz="1164" b="1"/>
            </a:lvl4pPr>
            <a:lvl5pPr marL="1329894" indent="0">
              <a:buNone/>
              <a:defRPr sz="1164" b="1"/>
            </a:lvl5pPr>
            <a:lvl6pPr marL="1662368" indent="0">
              <a:buNone/>
              <a:defRPr sz="1164" b="1"/>
            </a:lvl6pPr>
            <a:lvl7pPr marL="1994841" indent="0">
              <a:buNone/>
              <a:defRPr sz="1164" b="1"/>
            </a:lvl7pPr>
            <a:lvl8pPr marL="2327315" indent="0">
              <a:buNone/>
              <a:defRPr sz="1164" b="1"/>
            </a:lvl8pPr>
            <a:lvl9pPr marL="2659788" indent="0">
              <a:buNone/>
              <a:defRPr sz="1164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B3B6-9720-48FA-A3AD-A302B724387F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700-C469-415A-BC10-1AB2E2A96B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5415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B3B6-9720-48FA-A3AD-A302B724387F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700-C469-415A-BC10-1AB2E2A96B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1900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B3B6-9720-48FA-A3AD-A302B724387F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700-C469-415A-BC10-1AB2E2A96B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3254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327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327"/>
            </a:lvl1pPr>
            <a:lvl2pPr>
              <a:defRPr sz="2036"/>
            </a:lvl2pPr>
            <a:lvl3pPr>
              <a:defRPr sz="1745"/>
            </a:lvl3pPr>
            <a:lvl4pPr>
              <a:defRPr sz="1455"/>
            </a:lvl4pPr>
            <a:lvl5pPr>
              <a:defRPr sz="1455"/>
            </a:lvl5pPr>
            <a:lvl6pPr>
              <a:defRPr sz="1455"/>
            </a:lvl6pPr>
            <a:lvl7pPr>
              <a:defRPr sz="1455"/>
            </a:lvl7pPr>
            <a:lvl8pPr>
              <a:defRPr sz="1455"/>
            </a:lvl8pPr>
            <a:lvl9pPr>
              <a:defRPr sz="1455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164"/>
            </a:lvl1pPr>
            <a:lvl2pPr marL="332474" indent="0">
              <a:buNone/>
              <a:defRPr sz="1018"/>
            </a:lvl2pPr>
            <a:lvl3pPr marL="664947" indent="0">
              <a:buNone/>
              <a:defRPr sz="873"/>
            </a:lvl3pPr>
            <a:lvl4pPr marL="997421" indent="0">
              <a:buNone/>
              <a:defRPr sz="727"/>
            </a:lvl4pPr>
            <a:lvl5pPr marL="1329894" indent="0">
              <a:buNone/>
              <a:defRPr sz="727"/>
            </a:lvl5pPr>
            <a:lvl6pPr marL="1662368" indent="0">
              <a:buNone/>
              <a:defRPr sz="727"/>
            </a:lvl6pPr>
            <a:lvl7pPr marL="1994841" indent="0">
              <a:buNone/>
              <a:defRPr sz="727"/>
            </a:lvl7pPr>
            <a:lvl8pPr marL="2327315" indent="0">
              <a:buNone/>
              <a:defRPr sz="727"/>
            </a:lvl8pPr>
            <a:lvl9pPr marL="2659788" indent="0">
              <a:buNone/>
              <a:defRPr sz="727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B3B6-9720-48FA-A3AD-A302B724387F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700-C469-415A-BC10-1AB2E2A96B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0939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327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327"/>
            </a:lvl1pPr>
            <a:lvl2pPr marL="332474" indent="0">
              <a:buNone/>
              <a:defRPr sz="2036"/>
            </a:lvl2pPr>
            <a:lvl3pPr marL="664947" indent="0">
              <a:buNone/>
              <a:defRPr sz="1745"/>
            </a:lvl3pPr>
            <a:lvl4pPr marL="997421" indent="0">
              <a:buNone/>
              <a:defRPr sz="1455"/>
            </a:lvl4pPr>
            <a:lvl5pPr marL="1329894" indent="0">
              <a:buNone/>
              <a:defRPr sz="1455"/>
            </a:lvl5pPr>
            <a:lvl6pPr marL="1662368" indent="0">
              <a:buNone/>
              <a:defRPr sz="1455"/>
            </a:lvl6pPr>
            <a:lvl7pPr marL="1994841" indent="0">
              <a:buNone/>
              <a:defRPr sz="1455"/>
            </a:lvl7pPr>
            <a:lvl8pPr marL="2327315" indent="0">
              <a:buNone/>
              <a:defRPr sz="1455"/>
            </a:lvl8pPr>
            <a:lvl9pPr marL="2659788" indent="0">
              <a:buNone/>
              <a:defRPr sz="1455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164"/>
            </a:lvl1pPr>
            <a:lvl2pPr marL="332474" indent="0">
              <a:buNone/>
              <a:defRPr sz="1018"/>
            </a:lvl2pPr>
            <a:lvl3pPr marL="664947" indent="0">
              <a:buNone/>
              <a:defRPr sz="873"/>
            </a:lvl3pPr>
            <a:lvl4pPr marL="997421" indent="0">
              <a:buNone/>
              <a:defRPr sz="727"/>
            </a:lvl4pPr>
            <a:lvl5pPr marL="1329894" indent="0">
              <a:buNone/>
              <a:defRPr sz="727"/>
            </a:lvl5pPr>
            <a:lvl6pPr marL="1662368" indent="0">
              <a:buNone/>
              <a:defRPr sz="727"/>
            </a:lvl6pPr>
            <a:lvl7pPr marL="1994841" indent="0">
              <a:buNone/>
              <a:defRPr sz="727"/>
            </a:lvl7pPr>
            <a:lvl8pPr marL="2327315" indent="0">
              <a:buNone/>
              <a:defRPr sz="727"/>
            </a:lvl8pPr>
            <a:lvl9pPr marL="2659788" indent="0">
              <a:buNone/>
              <a:defRPr sz="727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B3B6-9720-48FA-A3AD-A302B724387F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700-C469-415A-BC10-1AB2E2A96B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147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B3B6-9720-48FA-A3AD-A302B724387F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700-C469-415A-BC10-1AB2E2A96B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08702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B3B6-9720-48FA-A3AD-A302B724387F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9700-C469-415A-BC10-1AB2E2A96B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007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64A5C-E516-4D97-B3C1-AEB5165A8BD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817522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1D07-8278-4B8D-D415-0754B0C23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20E4F-7204-A8B9-B10C-14D048CB9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38F10-84D2-B7F5-8FE7-C798FCAF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B6A8-A79E-4184-8E8A-3A51D9CF1D70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5F434-901E-E0FA-D7F0-30C6D995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F8A8F-6F99-8FC2-59C4-BF322164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609-A840-4038-80DF-86FAF2ED7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16853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46F1-F171-7B1D-0D71-C55693AC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6C0D8-7416-8B49-3121-8AF9463BF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36E15-3D93-A672-7C34-D173C702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B6A8-A79E-4184-8E8A-3A51D9CF1D70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1008B-22E6-0494-4ECC-16970CF5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9D52F-8065-E5FF-327C-CCCEFD7B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609-A840-4038-80DF-86FAF2ED7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38655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DB109-E62F-94C8-8AA9-9DFC08E5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4F1E1-C647-E066-7ACB-EA6D94863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3A77C-554A-155D-C853-289BC6A8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B6A8-A79E-4184-8E8A-3A51D9CF1D70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2EFDA-D878-0263-2C25-B3C8AECB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3ADFC-8F13-7324-CAC3-5BB85723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609-A840-4038-80DF-86FAF2ED7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03883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3011-3448-BFF1-71A7-0A672DBF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DC8C7-1E7C-2A6D-2593-BC4B6421D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472DB-F896-C360-2CD4-6C2B9B3A8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6C252-7252-F388-4C5E-316DF923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B6A8-A79E-4184-8E8A-3A51D9CF1D70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10DDD-5CA4-1E0A-7933-109B5FD2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D63DB-405F-7EC5-9BF3-0DB4986F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609-A840-4038-80DF-86FAF2ED7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72436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48EB-7707-FEC5-6904-8C0C787E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6BB09-F93F-54DD-1B2A-D4430BE40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7A2E5-79E3-C7B8-85AC-1A0FE9F53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6364EF-3054-191D-BBB4-FC5BA853F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772A3-BB45-FB36-2767-C85ED5F1E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88B48-1725-2A2F-5C44-4AA30FA7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B6A8-A79E-4184-8E8A-3A51D9CF1D70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BF059B-B5B6-CA9F-AC76-D5CC3812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36A22-A246-CEED-5C8A-F0C2343E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609-A840-4038-80DF-86FAF2ED7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0633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EF90-BF31-FE22-6885-5EF747B7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F55C3-4D87-2935-4B3C-8F9FDA97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B6A8-A79E-4184-8E8A-3A51D9CF1D70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3285E-1C53-4FF2-021A-21CEFE6C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965F5-1B77-8BD4-38E5-86D8AECE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609-A840-4038-80DF-86FAF2ED7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4449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51003-00D7-6DCC-5041-2476F5E9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B6A8-A79E-4184-8E8A-3A51D9CF1D70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84BAC-0F28-2041-F140-F96CE2C0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07213-8FDB-C559-B3FB-31C2D31F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609-A840-4038-80DF-86FAF2ED7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88381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039B-AE58-2BAD-481F-DFCAE69B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390A3-540D-6B57-824A-C6614E397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37E5B-45C3-A880-4622-D0345E1FB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AA47B-CBC3-062D-0187-38B2CE9B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B6A8-A79E-4184-8E8A-3A51D9CF1D70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159B7-2DE1-D3CB-93CC-2343A5781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96A19-9BD6-9C03-1927-0EAD780C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609-A840-4038-80DF-86FAF2ED7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7521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E53A-6769-AD4E-2322-D0C50038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124EB-103C-969E-546C-5610DF449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8965E-756D-F7C8-EA09-7B50B3E3E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619EC-A61D-D135-68C2-3B98CEBF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B6A8-A79E-4184-8E8A-3A51D9CF1D70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C6870-B22F-22E1-A967-4F4E6624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64343-3B71-2C44-D36A-CF27810F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609-A840-4038-80DF-86FAF2ED7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6772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A86D-C892-B201-0CB0-774393A2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EDABE-F96D-F28E-8BF6-EE071B6F8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A9AA9-DD10-A949-D5C2-3F9F458D4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B6A8-A79E-4184-8E8A-3A51D9CF1D70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2A8C3-E7A3-0753-955E-C93DC7B0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5999B-91FC-17E2-D4BC-25DD0AB2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609-A840-4038-80DF-86FAF2ED7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92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482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2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2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2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2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2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2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2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483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4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4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4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4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4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4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4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5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485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5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5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5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5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5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5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6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6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6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6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6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6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6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6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6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348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title style</a:t>
            </a:r>
          </a:p>
        </p:txBody>
      </p:sp>
      <p:sp>
        <p:nvSpPr>
          <p:cNvPr id="3488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text styles</a:t>
            </a:r>
          </a:p>
          <a:p>
            <a:pPr lvl="1"/>
            <a:r>
              <a:rPr lang="el-GR" altLang="en-US"/>
              <a:t>Second level</a:t>
            </a:r>
          </a:p>
          <a:p>
            <a:pPr lvl="2"/>
            <a:r>
              <a:rPr lang="el-GR" altLang="en-US"/>
              <a:t>Third level</a:t>
            </a:r>
          </a:p>
          <a:p>
            <a:pPr lvl="3"/>
            <a:r>
              <a:rPr lang="el-GR" altLang="en-US"/>
              <a:t>Fourth level</a:t>
            </a:r>
          </a:p>
          <a:p>
            <a:pPr lvl="4"/>
            <a:r>
              <a:rPr lang="el-GR" altLang="en-US"/>
              <a:t>Fifth level</a:t>
            </a:r>
          </a:p>
        </p:txBody>
      </p:sp>
      <p:sp>
        <p:nvSpPr>
          <p:cNvPr id="3488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488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3488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858AF8C-F80C-4D03-8B47-C6C5F735D65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2" y="2287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12291" name="Group 15"/>
          <p:cNvGrpSpPr>
            <a:grpSpLocks noChangeAspect="1"/>
          </p:cNvGrpSpPr>
          <p:nvPr/>
        </p:nvGrpSpPr>
        <p:grpSpPr bwMode="auto">
          <a:xfrm>
            <a:off x="211138" y="16796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ndara"/>
                <a:cs typeface="Arial" charset="0"/>
              </a:endParaRPr>
            </a:p>
          </p:txBody>
        </p:sp>
      </p:grpSp>
      <p:sp>
        <p:nvSpPr>
          <p:cNvPr id="1229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43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88" y="62500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1A6952-3EDB-47AB-A294-2841A4822209}" type="datetimeFigureOut">
              <a:rPr lang="el-GR" b="0"/>
              <a:pPr>
                <a:defRPr/>
              </a:pPr>
              <a:t>1/12/2024</a:t>
            </a:fld>
            <a:endParaRPr lang="el-GR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500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500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DA205A-191A-418B-859D-7F95CB6A3846}" type="slidenum">
              <a:rPr lang="el-GR" b="0"/>
              <a:pPr>
                <a:defRPr/>
              </a:pPr>
              <a:t>‹#›</a:t>
            </a:fld>
            <a:endParaRPr lang="el-GR" b="0"/>
          </a:p>
        </p:txBody>
      </p:sp>
      <p:sp>
        <p:nvSpPr>
          <p:cNvPr id="122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40" y="26750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53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altLang="en-US"/>
              <a:t>Ειρήνη Παντερή, Εκχύλιση στερεάς φάσης.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360C18-995F-48E2-81AB-2C3A8E734F1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16244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342E-8325-445C-A9BA-8F9792F12C2C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E608ADE5-25A8-405D-8583-21872DBC00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8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D39A3-DBB2-47C5-95C6-BD23B81DAA23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805E-4678-4EA0-8085-4516B457A6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84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B3B6-9720-48FA-A3AD-A302B724387F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9700-C469-415A-BC10-1AB2E2A96B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558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66494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237" indent="-166237" algn="l" defTabSz="664947" rtl="0" eaLnBrk="1" latinLnBrk="0" hangingPunct="1">
        <a:lnSpc>
          <a:spcPct val="90000"/>
        </a:lnSpc>
        <a:spcBef>
          <a:spcPts val="727"/>
        </a:spcBef>
        <a:buFont typeface="Arial" panose="020B0604020202020204" pitchFamily="34" charset="0"/>
        <a:buChar char="•"/>
        <a:defRPr sz="2036" kern="1200">
          <a:solidFill>
            <a:schemeClr val="tx1"/>
          </a:solidFill>
          <a:latin typeface="+mn-lt"/>
          <a:ea typeface="+mn-ea"/>
          <a:cs typeface="+mn-cs"/>
        </a:defRPr>
      </a:lvl1pPr>
      <a:lvl2pPr marL="498710" indent="-166237" algn="l" defTabSz="664947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1184" indent="-166237" algn="l" defTabSz="664947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3pPr>
      <a:lvl4pPr marL="1163658" indent="-166237" algn="l" defTabSz="664947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6131" indent="-166237" algn="l" defTabSz="664947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8605" indent="-166237" algn="l" defTabSz="664947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1078" indent="-166237" algn="l" defTabSz="664947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3552" indent="-166237" algn="l" defTabSz="664947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6025" indent="-166237" algn="l" defTabSz="664947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94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474" algn="l" defTabSz="66494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947" algn="l" defTabSz="66494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421" algn="l" defTabSz="66494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894" algn="l" defTabSz="66494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2368" algn="l" defTabSz="66494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841" algn="l" defTabSz="66494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7315" algn="l" defTabSz="66494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9788" algn="l" defTabSz="664947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F1947-53E7-AB96-087F-DDF29553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B6087-F90B-2A8F-F9BB-0D880FA51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63766-C7C9-2908-7A56-E425DD875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6B6A8-A79E-4184-8E8A-3A51D9CF1D70}" type="datetimeFigureOut">
              <a:rPr lang="el-GR" smtClean="0"/>
              <a:t>1/12/2024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FBFA0-2746-2670-25FD-40C434399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2B6EE-B47E-5836-CF0C-4C739C68E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98609-A840-4038-80DF-86FAF2ED7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20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2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3799523/" TargetMode="External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3799523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hyperlink" Target="https://www.mdpi.com/2297-8739/11/10/293" TargetMode="External"/><Relationship Id="rId7" Type="http://schemas.openxmlformats.org/officeDocument/2006/relationships/image" Target="../media/image77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emf"/><Relationship Id="rId9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" name="Rectangle 205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8" name="Rectangle 207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1752" y="4349162"/>
            <a:ext cx="3272686" cy="16459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Κλινική</a:t>
            </a:r>
            <a:r>
              <a:rPr lang="en-US" alt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Φα</a:t>
            </a:r>
            <a:r>
              <a:rPr lang="en-US" alt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ρμ</a:t>
            </a:r>
            <a:r>
              <a:rPr lang="en-US" alt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ακευτική Ανάλυση- </a:t>
            </a:r>
            <a:r>
              <a:rPr lang="el-GR" alt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Βιοαναλυτικές</a:t>
            </a:r>
            <a:r>
              <a:rPr lang="el-GR" alt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Τεχνικές</a:t>
            </a:r>
            <a:br>
              <a:rPr lang="el-GR" altLang="en-US" sz="2800" dirty="0"/>
            </a:br>
            <a:br>
              <a:rPr lang="el-GR" alt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l-GR" alt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Εκχύλιση στερεάς φάσης</a:t>
            </a:r>
            <a:endParaRPr lang="en-US" alt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0118" name="Picture 5" descr="samp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6" r="-1" b="46132"/>
          <a:stretch/>
        </p:blipFill>
        <p:spPr bwMode="auto">
          <a:xfrm>
            <a:off x="4" y="10"/>
            <a:ext cx="3663287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4" descr="pictur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2" r="6921" b="-1"/>
          <a:stretch/>
        </p:blipFill>
        <p:spPr bwMode="auto">
          <a:xfrm>
            <a:off x="3806157" y="10"/>
            <a:ext cx="5337839" cy="39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" name="Rectangle 209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525670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11930" y="4440602"/>
            <a:ext cx="4505706" cy="164592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1500" b="1" dirty="0" err="1">
                <a:solidFill>
                  <a:schemeClr val="tx1"/>
                </a:solidFill>
              </a:rPr>
              <a:t>Ειρήνη</a:t>
            </a:r>
            <a:r>
              <a:rPr lang="en-US" altLang="en-US" sz="1500" b="1" dirty="0">
                <a:solidFill>
                  <a:schemeClr val="tx1"/>
                </a:solidFill>
              </a:rPr>
              <a:t> Πα</a:t>
            </a:r>
            <a:r>
              <a:rPr lang="en-US" altLang="en-US" sz="1500" b="1" dirty="0" err="1">
                <a:solidFill>
                  <a:schemeClr val="tx1"/>
                </a:solidFill>
              </a:rPr>
              <a:t>ντερή</a:t>
            </a:r>
            <a:endParaRPr lang="el-GR" altLang="en-US" sz="1500" b="1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l-GR" altLang="en-US" sz="1500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1200" dirty="0" err="1">
                <a:solidFill>
                  <a:schemeClr val="tx1"/>
                </a:solidFill>
              </a:rPr>
              <a:t>Εθνικό</a:t>
            </a:r>
            <a:r>
              <a:rPr lang="en-US" altLang="en-US" sz="1200" dirty="0">
                <a:solidFill>
                  <a:schemeClr val="tx1"/>
                </a:solidFill>
              </a:rPr>
              <a:t> και Καπ</a:t>
            </a:r>
            <a:r>
              <a:rPr lang="en-US" altLang="en-US" sz="1200" dirty="0" err="1">
                <a:solidFill>
                  <a:schemeClr val="tx1"/>
                </a:solidFill>
              </a:rPr>
              <a:t>οδιστρι</a:t>
            </a:r>
            <a:r>
              <a:rPr lang="en-US" altLang="en-US" sz="1200" dirty="0">
                <a:solidFill>
                  <a:schemeClr val="tx1"/>
                </a:solidFill>
              </a:rPr>
              <a:t>ακό Πανεπιστήμιο Αθηνών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1200" dirty="0" err="1">
                <a:solidFill>
                  <a:schemeClr val="tx1"/>
                </a:solidFill>
              </a:rPr>
              <a:t>Τμήμ</a:t>
            </a:r>
            <a:r>
              <a:rPr lang="en-US" altLang="en-US" sz="1200" dirty="0">
                <a:solidFill>
                  <a:schemeClr val="tx1"/>
                </a:solidFill>
              </a:rPr>
              <a:t>α Φαρμακευτικής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1200" dirty="0" err="1">
                <a:solidFill>
                  <a:schemeClr val="tx1"/>
                </a:solidFill>
              </a:rPr>
              <a:t>Τομέ</a:t>
            </a:r>
            <a:r>
              <a:rPr lang="en-US" altLang="en-US" sz="1200" dirty="0">
                <a:solidFill>
                  <a:schemeClr val="tx1"/>
                </a:solidFill>
              </a:rPr>
              <a:t>ας Φαρμακευτικής Χημείας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1200" dirty="0" err="1">
                <a:solidFill>
                  <a:schemeClr val="tx1"/>
                </a:solidFill>
              </a:rPr>
              <a:t>Εργ</a:t>
            </a:r>
            <a:r>
              <a:rPr lang="en-US" altLang="en-US" sz="1200" dirty="0">
                <a:solidFill>
                  <a:schemeClr val="tx1"/>
                </a:solidFill>
              </a:rPr>
              <a:t>αστήριο Φαρμακευτικής Ανάλυσης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altLang="en-US" sz="1200" dirty="0">
                <a:solidFill>
                  <a:schemeClr val="tx1"/>
                </a:solidFill>
              </a:rPr>
              <a:t>Σημειώσεις, 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1200" dirty="0" err="1">
                <a:solidFill>
                  <a:schemeClr val="tx1"/>
                </a:solidFill>
              </a:rPr>
              <a:t>Αθήν</a:t>
            </a:r>
            <a:r>
              <a:rPr lang="en-US" altLang="en-US" sz="1200" dirty="0">
                <a:solidFill>
                  <a:schemeClr val="tx1"/>
                </a:solidFill>
              </a:rPr>
              <a:t>α 2024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356350"/>
            <a:ext cx="205968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AE1317C-84B9-4720-9EB4-4848AEFD1DC9}" type="slidenum">
              <a:rPr kumimoji="0" lang="en-US" altLang="en-US" b="1" i="0" u="none" strike="noStrike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</a:rPr>
              <a:pPr marR="0" lvl="0" indent="0"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b="1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F6977-1BBB-4D5D-AA3F-96873FB10400}" type="slidenum">
              <a:rPr lang="el-GR" altLang="en-US"/>
              <a:pPr>
                <a:defRPr/>
              </a:pPr>
              <a:t>10</a:t>
            </a:fld>
            <a:endParaRPr lang="el-GR" altLang="en-US"/>
          </a:p>
        </p:txBody>
      </p:sp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6250"/>
            <a:ext cx="56896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"/>
            <a:ext cx="8229600" cy="304801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Βασικές αρχές της εκχύλισης στερεάς φάσης</a:t>
            </a:r>
          </a:p>
        </p:txBody>
      </p:sp>
      <p:sp>
        <p:nvSpPr>
          <p:cNvPr id="376844" name="Rectangle 12"/>
          <p:cNvSpPr>
            <a:spLocks noChangeArrowheads="1"/>
          </p:cNvSpPr>
          <p:nvPr/>
        </p:nvSpPr>
        <p:spPr bwMode="auto">
          <a:xfrm>
            <a:off x="2051050" y="476250"/>
            <a:ext cx="2087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Ενεργοποίηση</a:t>
            </a:r>
          </a:p>
        </p:txBody>
      </p:sp>
      <p:sp>
        <p:nvSpPr>
          <p:cNvPr id="376845" name="Rectangle 13"/>
          <p:cNvSpPr>
            <a:spLocks noChangeArrowheads="1"/>
          </p:cNvSpPr>
          <p:nvPr/>
        </p:nvSpPr>
        <p:spPr bwMode="auto">
          <a:xfrm>
            <a:off x="5219700" y="476250"/>
            <a:ext cx="1241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Συγκράτηση</a:t>
            </a:r>
          </a:p>
        </p:txBody>
      </p:sp>
      <p:sp>
        <p:nvSpPr>
          <p:cNvPr id="376846" name="Rectangle 14"/>
          <p:cNvSpPr>
            <a:spLocks noChangeArrowheads="1"/>
          </p:cNvSpPr>
          <p:nvPr/>
        </p:nvSpPr>
        <p:spPr bwMode="auto">
          <a:xfrm>
            <a:off x="1979613" y="4005263"/>
            <a:ext cx="971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Έκπλυση</a:t>
            </a:r>
          </a:p>
        </p:txBody>
      </p:sp>
      <p:sp>
        <p:nvSpPr>
          <p:cNvPr id="376847" name="Rectangle 15"/>
          <p:cNvSpPr>
            <a:spLocks noChangeArrowheads="1"/>
          </p:cNvSpPr>
          <p:nvPr/>
        </p:nvSpPr>
        <p:spPr bwMode="auto">
          <a:xfrm>
            <a:off x="4572000" y="4005263"/>
            <a:ext cx="96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l-GR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Έκλουση</a:t>
            </a:r>
          </a:p>
        </p:txBody>
      </p:sp>
      <p:grpSp>
        <p:nvGrpSpPr>
          <p:cNvPr id="10249" name="Group 22"/>
          <p:cNvGrpSpPr>
            <a:grpSpLocks/>
          </p:cNvGrpSpPr>
          <p:nvPr/>
        </p:nvGrpSpPr>
        <p:grpSpPr bwMode="auto">
          <a:xfrm>
            <a:off x="2699792" y="812800"/>
            <a:ext cx="4393158" cy="5360988"/>
            <a:chOff x="1701" y="436"/>
            <a:chExt cx="2767" cy="3453"/>
          </a:xfrm>
        </p:grpSpPr>
        <p:pic>
          <p:nvPicPr>
            <p:cNvPr id="1025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436"/>
              <a:ext cx="810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" y="436"/>
              <a:ext cx="852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2251"/>
              <a:ext cx="846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" y="2205"/>
              <a:ext cx="804" cy="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799"/>
              <a:ext cx="954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0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841625"/>
            <a:ext cx="22320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2D30F-9A4E-456B-8EC9-7DEA8922C1A0}" type="slidenum">
              <a:rPr lang="el-GR" altLang="en-US">
                <a:solidFill>
                  <a:srgbClr val="000000"/>
                </a:solidFill>
                <a:effectLst/>
              </a:rPr>
              <a:pPr>
                <a:defRPr/>
              </a:pPr>
              <a:t>11</a:t>
            </a:fld>
            <a:endParaRPr lang="el-GR" alt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9144000" cy="331311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Σταθεροποίηση ή ενεργοποίηση: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Εμβροχή του στερεού υποστρώματος με κατάλληλο διαλύτη. 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Η πηκτή πυριτίας στο μικροσκόπιο δίνει την εικόνα δάσους χαρακτηριστικών ομάδων ριζωμένων σε γέφυρες σιλοξανίου. Αυτές οι γέφυρες και η πηκτή πυριτίας που βρίσκεται κάτω από αυτές είναι υπεύθυνες για τις ιδιότητες της πηκτής πυριτίας ως στατικής φάσης. </a:t>
            </a:r>
            <a:r>
              <a:rPr lang="el-GR" altLang="en-US" sz="2000" u="sng" dirty="0">
                <a:solidFill>
                  <a:srgbClr val="000000"/>
                </a:solidFill>
                <a:effectLst/>
                <a:latin typeface="Times New Roman" pitchFamily="18" charset="0"/>
              </a:rPr>
              <a:t>Η χημικά συνδεδεμένη πηκτή πυριτίας παρουσιάζει την εικόνα δάσους με τις αλειφατικές αλυσίδες να περιπλέκονται γύρω από την πηκτή πυριτίας.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Έτσι η στατική φάση έχει </a:t>
            </a:r>
            <a:r>
              <a:rPr lang="el-GR" altLang="en-US" sz="2000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μικρή επιφάνεια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και κατά συνέπεια </a:t>
            </a:r>
            <a:r>
              <a:rPr lang="el-GR" altLang="en-US" sz="2000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μικρή δραστικότητα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. Για το λόγο αυτό είναι απαραίτητη η εμβροχή της στατικής φάσης. </a:t>
            </a:r>
            <a:r>
              <a:rPr lang="el-GR" altLang="en-US" sz="2000" u="sng" dirty="0">
                <a:solidFill>
                  <a:srgbClr val="000000"/>
                </a:solidFill>
                <a:effectLst/>
                <a:latin typeface="Times New Roman" pitchFamily="18" charset="0"/>
              </a:rPr>
              <a:t>Με την εμβροχή απελευθερώνονται οι αλειφατικές αλυσίδες και αυξάνεται η επιφάνεια στην οποία θα συγκρατηθεί το υπό ανάλυση συστατικό.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560654"/>
            <a:ext cx="6503270" cy="3154609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844BB-314E-4EE6-B465-A3046383CB42}" type="slidenum">
              <a:rPr lang="el-GR" altLang="en-US"/>
              <a:pPr>
                <a:defRPr/>
              </a:pPr>
              <a:t>12</a:t>
            </a:fld>
            <a:endParaRPr lang="el-GR" altLang="en-US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8820150" cy="5976937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Συγκράτηση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: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Κα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θώς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το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διάλυμ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α του 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αναλύτη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διέρχετ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αι από τ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η στατική φάση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, α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υτ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ή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«</a:t>
            </a:r>
            <a:r>
              <a:rPr lang="en-US" altLang="en-US" sz="2400" i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έλκει</a:t>
            </a:r>
            <a:r>
              <a:rPr lang="en-US" altLang="en-US" sz="2400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»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τα 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μόρι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α του 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αναλύτη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στην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επ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ιφάνει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α τ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ης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. </a:t>
            </a:r>
            <a:endParaRPr lang="el-GR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Η 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συγκράτηση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είν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αι συνάρτηση τριών παραγώντων : </a:t>
            </a:r>
            <a:endParaRPr lang="el-GR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I 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Αναλύτη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, II. 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Δ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ια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λύτη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και III. 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Στατικής φάσης</a:t>
            </a:r>
            <a:endParaRPr lang="en-US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πλυση :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Η στατική φάση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εκ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πλένεται με τη χρήση κατάλληλου διαλύτη προς απομάκρυνση όλων των προσμίξεων.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: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Ο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αναλύτης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απ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ομ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ακρύνεται από την επιφάνεια του υποστρώματος με ένα διαλύτη προς τον οποίο 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ο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αναλύτης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έχει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μεγ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αλύτερη συγγένεια.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alt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22FE9-2364-4DED-B75C-593535C29F9B}" type="slidenum">
              <a:rPr lang="el-GR" altLang="en-US"/>
              <a:pPr>
                <a:defRPr/>
              </a:pPr>
              <a:t>13</a:t>
            </a:fld>
            <a:endParaRPr lang="el-GR" alt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893175" cy="597535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Isolate: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Αναλύτης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(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)</a:t>
            </a:r>
            <a:endParaRPr lang="en-US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Matrix: 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Μητρικό υ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λικό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(Mt)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, π.χ. σε περιπτώσεις βιολογικών δειγμάτων: πλάσμα, αίμα, ορός, ούρα, γάλα… κ.λπ.</a:t>
            </a:r>
            <a:endParaRPr lang="en-US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Sorbent: 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Στατική φάση (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Sb) (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πληρωτικό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υλικό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)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Αλληλε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πιδράσεις ανα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λύτη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-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στ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ατικής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φάσης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Ιs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/Sb</a:t>
            </a:r>
          </a:p>
          <a:p>
            <a:pPr marL="1000125" lvl="1"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tabLst>
                <a:tab pos="0" algn="l"/>
              </a:tabLst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Π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ολικές</a:t>
            </a:r>
            <a:endParaRPr lang="el-GR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1000125" lvl="1"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tabLst>
                <a:tab pos="0" algn="l"/>
              </a:tabLst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Μη πολικές</a:t>
            </a:r>
            <a:endParaRPr lang="en-US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1000125" lvl="1"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tabLst>
                <a:tab pos="0" algn="l"/>
              </a:tabLst>
              <a:defRPr/>
            </a:pP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Ιον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τ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ικές</a:t>
            </a:r>
            <a:endParaRPr lang="en-US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1000125" lvl="1" algn="just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tabLst>
                <a:tab pos="0" algn="l"/>
              </a:tabLst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Ή σ</a:t>
            </a: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υνδυ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ασμός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των παραπάνω</a:t>
            </a:r>
            <a:endParaRPr lang="en-US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n-US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Εξ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αρτώνται από τις χαρακτηριστικές ομάδες που φέρει 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ο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αναλύτης</a:t>
            </a:r>
            <a:endParaRPr lang="en-US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l-GR" alt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38B28-5D06-459F-ADA9-6368B4C92EC0}" type="slidenum">
              <a:rPr lang="el-GR" altLang="en-US"/>
              <a:pPr>
                <a:defRPr/>
              </a:pPr>
              <a:t>14</a:t>
            </a:fld>
            <a:endParaRPr lang="el-GR" alt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DAEFC21-917A-4145-871E-140472C8C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558799"/>
              </p:ext>
            </p:extLst>
          </p:nvPr>
        </p:nvGraphicFramePr>
        <p:xfrm>
          <a:off x="323528" y="360462"/>
          <a:ext cx="7416824" cy="5228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EA07BA-A81E-47C6-8176-1F7F5DB22EFA}"/>
              </a:ext>
            </a:extLst>
          </p:cNvPr>
          <p:cNvCxnSpPr/>
          <p:nvPr/>
        </p:nvCxnSpPr>
        <p:spPr bwMode="auto">
          <a:xfrm flipH="1">
            <a:off x="2987824" y="2564904"/>
            <a:ext cx="1008112" cy="1800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A0B620-2C25-4005-AEF2-3B02657238AD}"/>
              </a:ext>
            </a:extLst>
          </p:cNvPr>
          <p:cNvCxnSpPr>
            <a:cxnSpLocks/>
          </p:cNvCxnSpPr>
          <p:nvPr/>
        </p:nvCxnSpPr>
        <p:spPr bwMode="auto">
          <a:xfrm>
            <a:off x="2987824" y="4581128"/>
            <a:ext cx="22322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AE28F3-FC95-4355-A1E3-AA568C7F381B}"/>
              </a:ext>
            </a:extLst>
          </p:cNvPr>
          <p:cNvCxnSpPr/>
          <p:nvPr/>
        </p:nvCxnSpPr>
        <p:spPr bwMode="auto">
          <a:xfrm>
            <a:off x="4211960" y="2564904"/>
            <a:ext cx="1008112" cy="1800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38B28-5D06-459F-ADA9-6368B4C92EC0}" type="slidenum">
              <a:rPr lang="el-GR" altLang="en-US"/>
              <a:pPr>
                <a:defRPr/>
              </a:pPr>
              <a:t>15</a:t>
            </a:fld>
            <a:endParaRPr lang="el-GR" alt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DAEFC21-917A-4145-871E-140472C8C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054853"/>
              </p:ext>
            </p:extLst>
          </p:nvPr>
        </p:nvGraphicFramePr>
        <p:xfrm>
          <a:off x="4788024" y="1052736"/>
          <a:ext cx="4176464" cy="371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ine 6">
            <a:extLst>
              <a:ext uri="{FF2B5EF4-FFF2-40B4-BE49-F238E27FC236}">
                <a16:creationId xmlns:a16="http://schemas.microsoft.com/office/drawing/2014/main" id="{3A3BB82F-D1E5-400D-874F-489C3E4058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5393" y="2911479"/>
            <a:ext cx="2425261" cy="139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CF7C1-2A4B-491C-946F-E7FF45A87625}"/>
              </a:ext>
            </a:extLst>
          </p:cNvPr>
          <p:cNvSpPr txBox="1"/>
          <p:nvPr/>
        </p:nvSpPr>
        <p:spPr>
          <a:xfrm>
            <a:off x="467544" y="2325218"/>
            <a:ext cx="3188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altLang="en-US" sz="2400" b="1" dirty="0">
                <a:solidFill>
                  <a:srgbClr val="000000"/>
                </a:solidFill>
                <a:latin typeface="Times New Roman" pitchFamily="18" charset="0"/>
              </a:rPr>
              <a:t>Αλληλεπιδράσεις αναλύτη – υλικό μήτρας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Is</a:t>
            </a:r>
            <a:r>
              <a:rPr lang="el-GR" altLang="en-US" sz="2400" b="1" dirty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Mt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39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AF92D-439E-4F42-9669-30F11ACE58EF}" type="slidenum">
              <a:rPr lang="el-GR" altLang="en-US"/>
              <a:pPr>
                <a:defRPr/>
              </a:pPr>
              <a:t>16</a:t>
            </a:fld>
            <a:endParaRPr lang="el-GR" alt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Αλληλεπιδράσεις αναλύτη – υλικό μήτρας </a:t>
            </a:r>
            <a:r>
              <a:rPr lang="en-US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/</a:t>
            </a:r>
            <a:r>
              <a:rPr lang="en-US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Mt</a:t>
            </a:r>
            <a:endParaRPr lang="el-GR" altLang="en-US" sz="2400" b="1" dirty="0"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Οι αλληλεπιδράσεις αυτές επηρεάζουν τη συγκράτηση του αναλύτη στη στατική φάση:</a:t>
            </a:r>
          </a:p>
          <a:p>
            <a:pPr lvl="1" eaLnBrk="1" hangingPunct="1">
              <a:buClr>
                <a:srgbClr val="00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Γενικά χαρακτηριστικά του υλικού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μήτρας (πολικό, μη πολικό, ιοντικό).</a:t>
            </a:r>
          </a:p>
          <a:p>
            <a:pPr lvl="1" eaLnBrk="1" hangingPunct="1">
              <a:buClr>
                <a:srgbClr val="00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Προσρόφηση του αναλύτη στα σωματίδια του υλικού μήτρας.</a:t>
            </a:r>
          </a:p>
          <a:p>
            <a:pPr lvl="1" eaLnBrk="1" hangingPunct="1">
              <a:buClr>
                <a:srgbClr val="00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Πρωτεϊνική σύνδεση.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l-GR" altLang="en-US" sz="2000" b="1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Στόχος </a:t>
            </a:r>
            <a:r>
              <a:rPr lang="el-GR" altLang="en-US" sz="2000" b="1" i="1" dirty="0">
                <a:solidFill>
                  <a:srgbClr val="000000"/>
                </a:solidFill>
                <a:effectLst/>
                <a:latin typeface="Times New Roman" pitchFamily="18" charset="0"/>
                <a:sym typeface="Wingdings" pitchFamily="2" charset="2"/>
              </a:rPr>
              <a:t></a:t>
            </a:r>
            <a:r>
              <a:rPr lang="el-GR" altLang="en-US" sz="2000" b="1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 μείωση των αλληλεπιδράσεων </a:t>
            </a:r>
            <a:r>
              <a:rPr lang="el-GR" altLang="en-US" sz="2000" b="1" i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000" b="1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/</a:t>
            </a:r>
            <a:r>
              <a:rPr lang="el-GR" altLang="en-US" sz="2000" b="1" i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Mt</a:t>
            </a:r>
            <a:endParaRPr lang="el-GR" altLang="en-US" sz="2000" b="1" i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	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Ι. Αραίωση δείγματος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	II.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Προκατεργασία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δείγματος πριν την SPE με κάποια 	διαδικασία εκχύλισης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	ΙΙΙ. Διάσπαση της πρωτεϊνικής σύνδεσης</a:t>
            </a:r>
            <a:r>
              <a:rPr lang="el-GR" altLang="en-US" dirty="0">
                <a:solidFill>
                  <a:srgbClr val="000000"/>
                </a:solidFill>
                <a:effectLst/>
              </a:rPr>
              <a:t> </a:t>
            </a:r>
            <a:endParaRPr lang="el-GR" altLang="en-US" dirty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0FA87-1FCC-4279-819C-5EC083ED859C}" type="slidenum">
              <a:rPr lang="el-GR" altLang="en-US"/>
              <a:pPr>
                <a:defRPr/>
              </a:pPr>
              <a:t>17</a:t>
            </a:fld>
            <a:endParaRPr lang="el-GR" alt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Στ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ατικές φάσεις (στερεά υποστρώματα)</a:t>
            </a:r>
            <a:b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endParaRPr lang="el-GR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 marL="522288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1. Πηκτή </a:t>
            </a:r>
            <a:r>
              <a:rPr lang="el-GR" altLang="en-US" sz="2000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πυριτίας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: υλικό μεγάλης πολικότητας. H επ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ι</a:t>
            </a:r>
            <a:r>
              <a:rPr lang="en-US" altLang="en-US" sz="2000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φάνει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α της φέρει ελευθέρων ομάδων σιλανόλης (SiOH) και γέφυρες σιλοξανίου. (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Μηχανισμός π</a:t>
            </a:r>
            <a:r>
              <a:rPr lang="en-US" altLang="en-US" sz="2000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ροσρόφηση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ς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)</a:t>
            </a:r>
            <a:endParaRPr lang="el-GR" altLang="en-US" sz="2000" b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522288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2. 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Alumina (Al2O3) (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Μηχανισμός π</a:t>
            </a:r>
            <a:r>
              <a:rPr lang="en-US" altLang="en-US" sz="2000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ροσρόφηση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ς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)</a:t>
            </a:r>
            <a:endParaRPr lang="el-GR" altLang="en-US" sz="2000" b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522288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3. </a:t>
            </a:r>
            <a:r>
              <a:rPr lang="en-US" altLang="en-US" sz="2000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Florisil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(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Μηχανισμός π</a:t>
            </a:r>
            <a:r>
              <a:rPr lang="en-US" altLang="en-US" sz="2000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ροσρόφηση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ς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)</a:t>
            </a:r>
            <a:endParaRPr lang="el-GR" altLang="en-US" sz="2000" b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522288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4. </a:t>
            </a:r>
            <a:r>
              <a:rPr lang="en-US" altLang="en-US" sz="2000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Χημικά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συνδεδεμένη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πηκτή πυριτίας: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παρα</a:t>
            </a:r>
            <a:r>
              <a:rPr lang="en-US" altLang="en-US" sz="2000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σκευάζετ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αι μετά από αντίδραση των πολικών –ΟΗ της 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πηκτής πυριτίας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με διάφορα αντιδραστήρια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. (Μηχανισμός κατανομής). </a:t>
            </a:r>
          </a:p>
          <a:p>
            <a:pPr marL="522288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Οι χημικά συνδεδεμένες στατικές φάσεις είναι σταθερές σε pH 2.0-7.5. </a:t>
            </a:r>
          </a:p>
          <a:p>
            <a:pPr marL="1419225" lvl="2" indent="-342900"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Σε pH &gt; 7.5 διαλύονται σε υδατικά διαλύματα.</a:t>
            </a:r>
          </a:p>
          <a:p>
            <a:pPr marL="1419225" lvl="2" indent="-342900"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Σε pH &lt; 2.0 παρατηρείται διάσπαση των αιθερικών δεσμών με αποτέλεσμα την καταστροφή της επιφάνειας της στατικής φάσης.</a:t>
            </a:r>
          </a:p>
          <a:p>
            <a:pPr marL="1419225" lvl="2" indent="-342900"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Σταθερές σε όλους τους οργανικούς διαλύτες.</a:t>
            </a:r>
          </a:p>
          <a:p>
            <a:pPr marL="522288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Συνηθέστερα χρησιμοποιούμενες : C-18, C-8.</a:t>
            </a:r>
          </a:p>
          <a:p>
            <a:pPr marL="522288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5. End-capping (Μηχανισμός κατανομής), 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BDS C-18</a:t>
            </a:r>
            <a:endParaRPr lang="el-GR" altLang="en-US" sz="2000" b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522288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6. Ισχυρές ιονανταλλακτικές φάσεις. (Μηχανισμός ανταλλαγής ιόντων).</a:t>
            </a:r>
          </a:p>
          <a:p>
            <a:pPr marL="522288" lvl="1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7. Στήλες κυκλοδεξτρινών: διαχωρισμοί εναντιομερών.</a:t>
            </a:r>
          </a:p>
          <a:p>
            <a:pPr marL="179388" lvl="1" indent="0" algn="just" eaLnBrk="1" hangingPunct="1">
              <a:buFont typeface="Symbol" pitchFamily="18" charset="2"/>
              <a:buNone/>
              <a:defRPr/>
            </a:pPr>
            <a:endParaRPr lang="el-GR" altLang="en-US" sz="20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30426-3B64-46AB-AC66-2B9611C01A19}" type="slidenum">
              <a:rPr lang="el-GR" altLang="en-US"/>
              <a:pPr>
                <a:defRPr/>
              </a:pPr>
              <a:t>18</a:t>
            </a:fld>
            <a:endParaRPr lang="el-GR" alt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6096" y="3055056"/>
            <a:ext cx="3429613" cy="1296144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Αλληλεπιδράσεις αναλύτη (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Is) </a:t>
            </a: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με στερεό υπόστρωμα (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Sb)</a:t>
            </a:r>
            <a:endParaRPr lang="el-GR" altLang="en-US" sz="2400" b="1" dirty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540877" y="3703128"/>
            <a:ext cx="2039235" cy="139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33D3F89-B86D-4F32-A877-6B752A09B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606723"/>
              </p:ext>
            </p:extLst>
          </p:nvPr>
        </p:nvGraphicFramePr>
        <p:xfrm>
          <a:off x="-613883" y="1484784"/>
          <a:ext cx="5940660" cy="443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FA7D8-1CD0-4574-AABE-B2491B4A3A40}" type="slidenum">
              <a:rPr lang="el-GR" altLang="en-US"/>
              <a:pPr>
                <a:defRPr/>
              </a:pPr>
              <a:t>19</a:t>
            </a:fld>
            <a:endParaRPr lang="el-GR" alt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dirty="0">
                <a:solidFill>
                  <a:srgbClr val="C00000"/>
                </a:solidFill>
                <a:effectLst/>
                <a:latin typeface="Times New Roman" pitchFamily="18" charset="0"/>
              </a:rPr>
              <a:t>Είδη αλληλεπιδράσεων αναλύτη-στερεού υποστρώματος</a:t>
            </a:r>
            <a:endParaRPr lang="el-GR" altLang="en-US" dirty="0">
              <a:solidFill>
                <a:srgbClr val="C00000"/>
              </a:solidFill>
              <a:effectLst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69850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827088" y="692150"/>
            <a:ext cx="2952750" cy="31686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435600" y="836613"/>
            <a:ext cx="3097213" cy="30241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827088" y="3644900"/>
            <a:ext cx="2736850" cy="29527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82538" y="118104"/>
            <a:ext cx="58337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Υγροχρωματογραφία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υψηλής απόδοσης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HPLC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178947" y="2169057"/>
            <a:ext cx="8965053" cy="4950719"/>
          </a:xfrm>
          <a:prstGeom prst="rect">
            <a:avLst/>
          </a:prstGeom>
        </p:spPr>
        <p:txBody>
          <a:bodyPr wrap="square" lIns="0" bIns="468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υγροχρωματογραφία υψηλής απόδοσης  (HPLC) αποτελεί μια τεχνική διαχωρισμού η οποία χρησιμοποιείται στην ανάλυση μίγματος ουσιών. Η ταχύτητα, η απόδοση καθώς και το ευρύ φάσμα εφαρμογής της την καθιστούν ένα χρήσιμο εργαλείο στην ανάλυση.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Από το 1937 μέχρι το 1972 έχουν απονεμηθεί συνολικά 12 βραβεία Νόμπελ στα οποία η τεχνική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HPLC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είχε κυρίαρχο ρόλο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και σε ορισμένα από αυτά υπήρξαν εξελίξεις στην τεχνική της χρωματογραφίας: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1948 Arne W.K. Tiselius electrophoresis- absorption analysis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1952 Nobel Prize in Chemistry - Archer J.P. Martin, Richard L.M. Synge 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Χρωματογραφία Κατανομής 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Partition Chromatography)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197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Stanford Moore, William H. Stein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ανακαλύπτουν τον 1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αυτόματο αναλυτή αμινοξέων και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προσδιορίζουν την αμινοξική ακολουθία της ριβονουκλεάσης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947" y="518214"/>
            <a:ext cx="49245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Ρώσος βοτανολόγος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Michael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Τswett επιτυγχάνει το 1906 το διαχωρισμό μίγματος χλωροφυλλών σε στήλη CaCO</a:t>
            </a:r>
            <a:r>
              <a:rPr kumimoji="0" lang="el-G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με διαλύτη πετρελαϊκό αιθέρα.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Για πρώτη φορά τότε εμφανίζεται ο όρος </a:t>
            </a: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χρωματογραφία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50998"/>
            <a:ext cx="1386280" cy="149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upload.wikimedia.org/wikipedia/commons/e/ea/Mikhail_Tsve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56789"/>
            <a:ext cx="1152128" cy="1485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234665"/>
      </p:ext>
    </p:extLst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4E8C3-59D9-4D0E-A7B7-0A6A8F543626}" type="slidenum">
              <a:rPr lang="el-GR" altLang="en-US"/>
              <a:pPr>
                <a:defRPr/>
              </a:pPr>
              <a:t>20</a:t>
            </a:fld>
            <a:endParaRPr lang="el-GR" alt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dirty="0">
                <a:solidFill>
                  <a:srgbClr val="C00000"/>
                </a:solidFill>
                <a:effectLst/>
                <a:latin typeface="Times New Roman" pitchFamily="18" charset="0"/>
              </a:rPr>
              <a:t>ΜΗ ΠΟΛΙΚΕΣ ΑΛΛΗΛΕΠΙΔΡΑΣΕΙΣ</a:t>
            </a:r>
            <a:r>
              <a:rPr lang="el-GR" altLang="en-US" sz="4000" dirty="0">
                <a:solidFill>
                  <a:srgbClr val="C00000"/>
                </a:solidFill>
                <a:effectLst/>
              </a:rPr>
              <a:t>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9388" y="4508500"/>
            <a:ext cx="85518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dirty="0">
                <a:solidFill>
                  <a:srgbClr val="000000"/>
                </a:solidFill>
                <a:latin typeface="Times New Roman" pitchFamily="18" charset="0"/>
              </a:rPr>
              <a:t>Αλληλεπιδράσεις μεταξύ μη πολικών αναλυτών και μη πολικών στατικών φάσεων. </a:t>
            </a: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052513"/>
            <a:ext cx="29098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61036-1FA2-4DF6-A738-CC0FA6BFEABD}" type="slidenum">
              <a:rPr lang="el-GR" altLang="en-US"/>
              <a:pPr>
                <a:defRPr/>
              </a:pPr>
              <a:t>21</a:t>
            </a:fld>
            <a:endParaRPr lang="el-GR" alt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ΠΟΛΙΚΕΣ ΑΛΛΗΛΕΠΙΔΡΑΣΕΙΣ</a:t>
            </a:r>
          </a:p>
        </p:txBody>
      </p:sp>
      <p:pic>
        <p:nvPicPr>
          <p:cNvPr id="2048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052513"/>
            <a:ext cx="5183187" cy="1993900"/>
          </a:xfrm>
          <a:noFill/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79388" y="3429000"/>
            <a:ext cx="88571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b="0" dirty="0">
                <a:solidFill>
                  <a:srgbClr val="000000"/>
                </a:solidFill>
                <a:latin typeface="Times New Roman" pitchFamily="18" charset="0"/>
              </a:rPr>
              <a:t>Αλληλεπιδράσεις ανάμεσα σε πολικές στατικές φάσεις και πολικούς αναλύτες.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b="0" dirty="0">
                <a:solidFill>
                  <a:srgbClr val="000000"/>
                </a:solidFill>
                <a:latin typeface="Times New Roman" pitchFamily="18" charset="0"/>
              </a:rPr>
              <a:t>Είναι αλληλεπιδράσεις δεσμών υδρογόνου, δεσμών </a:t>
            </a:r>
            <a:r>
              <a:rPr lang="el-GR" altLang="en-US" sz="2400" b="0" dirty="0" err="1">
                <a:solidFill>
                  <a:srgbClr val="000000"/>
                </a:solidFill>
                <a:latin typeface="Times New Roman" pitchFamily="18" charset="0"/>
              </a:rPr>
              <a:t>διπόλου</a:t>
            </a:r>
            <a:r>
              <a:rPr lang="el-GR" altLang="en-US" sz="2400" b="0" dirty="0">
                <a:solidFill>
                  <a:srgbClr val="000000"/>
                </a:solidFill>
                <a:latin typeface="Times New Roman" pitchFamily="18" charset="0"/>
              </a:rPr>
              <a:t> –</a:t>
            </a:r>
            <a:r>
              <a:rPr lang="el-GR" altLang="en-US" sz="2400" b="0" dirty="0" err="1">
                <a:solidFill>
                  <a:srgbClr val="000000"/>
                </a:solidFill>
                <a:latin typeface="Times New Roman" pitchFamily="18" charset="0"/>
              </a:rPr>
              <a:t>διπόλου</a:t>
            </a:r>
            <a:r>
              <a:rPr lang="el-GR" altLang="en-US" sz="2400" b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l-GR" altLang="en-US" sz="2400" b="0" dirty="0" err="1">
                <a:solidFill>
                  <a:srgbClr val="000000"/>
                </a:solidFill>
                <a:latin typeface="Times New Roman" pitchFamily="18" charset="0"/>
              </a:rPr>
              <a:t>διπόλου-επαγώμενου</a:t>
            </a:r>
            <a:r>
              <a:rPr lang="el-GR" altLang="en-US" sz="2400" b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l-GR" altLang="en-US" sz="2400" b="0" dirty="0" err="1">
                <a:solidFill>
                  <a:srgbClr val="000000"/>
                </a:solidFill>
                <a:latin typeface="Times New Roman" pitchFamily="18" charset="0"/>
              </a:rPr>
              <a:t>διπόλου</a:t>
            </a:r>
            <a:r>
              <a:rPr lang="el-GR" altLang="en-US" sz="2400" b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071CC-4497-4782-A936-1A32596AD3E8}" type="slidenum">
              <a:rPr lang="el-GR" altLang="en-US"/>
              <a:pPr>
                <a:defRPr/>
              </a:pPr>
              <a:t>22</a:t>
            </a:fld>
            <a:endParaRPr lang="el-GR" alt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ΙΟΝΤΙΚΕΣ ΑΛΛΗΛΕΠΙΔΡΑΣΕΙΣ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250825" y="5084763"/>
            <a:ext cx="830103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600" b="0" dirty="0">
                <a:solidFill>
                  <a:srgbClr val="000000"/>
                </a:solidFill>
                <a:latin typeface="Times New Roman" pitchFamily="18" charset="0"/>
              </a:rPr>
              <a:t>Ο διαχωρισμός βασίζεται σε ηλεκτροστατικές αλληλεπιδράσεις ανάμεσα στον αναλύτη και το φορτισμένο υπόστρωμα. Για να ενεργοποιηθεί ο μηχανισμός είναι απαραίτητη η ρύθμιση του </a:t>
            </a:r>
            <a:r>
              <a:rPr lang="en-US" altLang="en-US" sz="1600" b="0" dirty="0">
                <a:solidFill>
                  <a:srgbClr val="000000"/>
                </a:solidFill>
                <a:latin typeface="Times New Roman" pitchFamily="18" charset="0"/>
              </a:rPr>
              <a:t>p H </a:t>
            </a:r>
            <a:r>
              <a:rPr lang="el-GR" altLang="en-US" sz="1600" b="0" dirty="0">
                <a:solidFill>
                  <a:srgbClr val="000000"/>
                </a:solidFill>
                <a:latin typeface="Times New Roman" pitchFamily="18" charset="0"/>
              </a:rPr>
              <a:t>ώστε να είναι φορτισμένα </a:t>
            </a:r>
            <a:r>
              <a:rPr lang="en-US" altLang="en-US" sz="1600" b="0" dirty="0">
                <a:solidFill>
                  <a:srgbClr val="000000"/>
                </a:solidFill>
                <a:latin typeface="Times New Roman" pitchFamily="18" charset="0"/>
              </a:rPr>
              <a:t>Is &amp; Sb</a:t>
            </a:r>
            <a:endParaRPr lang="el-GR" altLang="en-US" sz="16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600" b="0" dirty="0">
                <a:solidFill>
                  <a:srgbClr val="000000"/>
                </a:solidFill>
                <a:latin typeface="Times New Roman" pitchFamily="18" charset="0"/>
              </a:rPr>
              <a:t>Τα υποστρώματα στις ιοντικές αλληλεπιδράσεις φέρουν χημικές ομάδες που μπορούν να ιοντισθούν </a:t>
            </a:r>
          </a:p>
        </p:txBody>
      </p:sp>
      <p:pic>
        <p:nvPicPr>
          <p:cNvPr id="2150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25538"/>
            <a:ext cx="46005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30426-3B64-46AB-AC66-2B9611C01A19}" type="slidenum">
              <a:rPr lang="el-GR" altLang="en-US"/>
              <a:pPr>
                <a:defRPr/>
              </a:pPr>
              <a:t>23</a:t>
            </a:fld>
            <a:endParaRPr lang="el-GR" alt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1822" y="5439957"/>
            <a:ext cx="3429613" cy="1296144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Αλληλεπιδράσεις υλικού μήτρας (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Mt) </a:t>
            </a: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με στερεό υπόστρωμα (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Sb)</a:t>
            </a:r>
            <a:endParaRPr lang="el-GR" altLang="en-US" sz="2400" b="1" dirty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flipH="1">
            <a:off x="4311456" y="3566357"/>
            <a:ext cx="45173" cy="17281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33D3F89-B86D-4F32-A877-6B752A09BA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459608"/>
              </p:ext>
            </p:extLst>
          </p:nvPr>
        </p:nvGraphicFramePr>
        <p:xfrm>
          <a:off x="1907704" y="136525"/>
          <a:ext cx="4897851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325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535B-50CD-4873-A81E-A79AC7B171A4}" type="slidenum">
              <a:rPr lang="el-GR" altLang="en-US"/>
              <a:pPr>
                <a:defRPr/>
              </a:pPr>
              <a:t>24</a:t>
            </a:fld>
            <a:endParaRPr lang="el-GR" alt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0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Αλληλεπιδράσεις υλικού μήτρας(</a:t>
            </a:r>
            <a:r>
              <a:rPr lang="en-US" altLang="en-US" sz="20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Mt</a:t>
            </a:r>
            <a:r>
              <a:rPr lang="el-GR" altLang="en-US" sz="20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) με στερεό υπόστρωμα (</a:t>
            </a:r>
            <a:r>
              <a:rPr lang="en-US" altLang="en-US" sz="20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Sb</a:t>
            </a:r>
            <a:r>
              <a:rPr lang="el-GR" altLang="en-US" sz="20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)</a:t>
            </a:r>
            <a:endParaRPr lang="el-GR" altLang="en-US" sz="20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1075"/>
            <a:ext cx="8435280" cy="52562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Επιδιώκουμε διαδικασία 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SPE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με μηχανισμό εκλεκτικό για τον αναλύτη (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Is)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Έτσι: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αν ο </a:t>
            </a:r>
            <a:r>
              <a:rPr lang="el-GR" altLang="en-US" sz="2000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αναλύτης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μπορεί να </a:t>
            </a:r>
            <a:r>
              <a:rPr lang="el-GR" altLang="en-US" sz="2000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αλληλεπιδράσει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000" b="1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με μη πολικές και ιοντικές αλληλεπιδράσεις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				@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το υπόστρωμα περιέχει υψηλές συγκεντρώσεις σε άλατα. </a:t>
            </a:r>
            <a:endParaRPr lang="en-US" altLang="en-US" sz="2000" b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000" b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  <a:sym typeface="Symbol" pitchFamily="18" charset="2"/>
              </a:rPr>
              <a:t>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Τότε επιλέγουμε διαδικασία 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SPE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000" b="1" i="1" u="sng" dirty="0">
                <a:solidFill>
                  <a:srgbClr val="000000"/>
                </a:solidFill>
                <a:effectLst/>
                <a:latin typeface="Times New Roman" pitchFamily="18" charset="0"/>
              </a:rPr>
              <a:t>με μη πολικό μηχανισμό</a:t>
            </a: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l-GR" altLang="en-US" sz="2000" b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b="1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Διαδικασία εκχύλισης υγρό-υγρό πριν την </a:t>
            </a:r>
            <a:r>
              <a:rPr lang="en-US" altLang="en-US" sz="2000" b="1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SPE</a:t>
            </a:r>
            <a:r>
              <a:rPr lang="el-GR" altLang="en-US" sz="2000" b="1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, για την εκλεκτική απομάκρυνση των προσμίξεων.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altLang="en-US" sz="20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/>
      <p:bldP spid="3952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24FF6-A97A-4911-BFB6-5F3B42689842}" type="slidenum">
              <a:rPr lang="el-GR" altLang="en-US"/>
              <a:pPr>
                <a:defRPr/>
              </a:pPr>
              <a:t>25</a:t>
            </a:fld>
            <a:endParaRPr lang="el-GR" alt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ΑΝΑΠΤΥΞΗ ΜΕΘΟΔΟΥ</a:t>
            </a:r>
            <a:br>
              <a:rPr lang="el-GR" altLang="en-US" sz="2400" b="1" dirty="0">
                <a:solidFill>
                  <a:srgbClr val="FFCC66"/>
                </a:solidFill>
                <a:latin typeface="Times New Roman" pitchFamily="18" charset="0"/>
              </a:rPr>
            </a:br>
            <a:endParaRPr lang="el-GR" altLang="en-US" sz="2400" b="1" dirty="0">
              <a:solidFill>
                <a:srgbClr val="FFCC66"/>
              </a:solidFill>
              <a:latin typeface="Times New Roman" pitchFamily="18" charset="0"/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7610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Α. </a:t>
            </a: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ΣΚΟΠΟΣ ΜΕΘΟΔΟΥ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Ποια θα είναι η επιθυμητή καθαρότητα του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endParaRPr lang="el-GR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Ποια είναι η επιθυμητή συγκέντρωση (τελικά) του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endParaRPr lang="el-GR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Ποιος είναι ο διαλύτης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του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endParaRPr lang="el-GR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Β</a:t>
            </a:r>
            <a:r>
              <a:rPr lang="el-GR" altLang="en-US" sz="2400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. </a:t>
            </a: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ΜΕΛΕΤΗ ΤΟΥ ΑΝΑΛΥΤΗ (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Φυσικοχημικά χαρακτηριστικά του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endParaRPr lang="el-GR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Παρουσία πολικών ομάδων.     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Ύπαρξη –ΝΗ</a:t>
            </a:r>
            <a:r>
              <a:rPr lang="el-GR" altLang="en-US" sz="2000" baseline="-25000" dirty="0">
                <a:solidFill>
                  <a:srgbClr val="000000"/>
                </a:solidFill>
                <a:effectLst/>
                <a:latin typeface="Times New Roman" pitchFamily="18" charset="0"/>
              </a:rPr>
              <a:t>2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ή –ΟΗ.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Παρουσία ομάδων που μπορούν να ιοντισθούν (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ανιοντικές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κατιοντικές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ή και τα δύο) (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pk</a:t>
            </a:r>
            <a:r>
              <a:rPr lang="el-GR" altLang="en-US" sz="2000" baseline="-25000" dirty="0">
                <a:solidFill>
                  <a:srgbClr val="000000"/>
                </a:solidFill>
                <a:effectLst/>
                <a:latin typeface="Times New Roman" pitchFamily="18" charset="0"/>
              </a:rPr>
              <a:t>α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).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Διαλυτότητα σε διαλύτες.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Σταθερότητα του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σε ορισμένο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pH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Ελεύθερο ή δεσμευμένο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  <a:endParaRPr lang="en-US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X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ρωματογραφικά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δεδομένα.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B89FD-4C27-45BD-888F-F9A6D93CE3F6}" type="slidenum">
              <a:rPr lang="el-GR" altLang="en-US"/>
              <a:pPr>
                <a:defRPr/>
              </a:pPr>
              <a:t>26</a:t>
            </a:fld>
            <a:endParaRPr lang="el-GR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ΑΝΑΠΤΥΞΗ ΜΕΘΟΔΟΥ </a:t>
            </a:r>
            <a:r>
              <a:rPr lang="el-GR" altLang="en-US" sz="2400" b="1" baseline="-25000" dirty="0">
                <a:solidFill>
                  <a:srgbClr val="C00000"/>
                </a:solidFill>
                <a:effectLst/>
                <a:latin typeface="Times New Roman" pitchFamily="18" charset="0"/>
              </a:rPr>
              <a:t>(συνέχεια)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Γ. </a:t>
            </a:r>
            <a:r>
              <a:rPr lang="el-GR" altLang="en-US" sz="2400" b="1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ΜΕΛΕΤΗ ΤΟΥ ΥΛΙΚΟΥ ΜΗΤΡΑΣ(</a:t>
            </a:r>
            <a:r>
              <a:rPr lang="en-US" altLang="en-US" sz="2400" b="1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Mt)</a:t>
            </a:r>
            <a:endParaRPr lang="el-GR" altLang="en-US" sz="2400" b="1" i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l-GR" altLang="en-US" sz="2400" b="1" dirty="0">
              <a:solidFill>
                <a:srgbClr val="CCECFF"/>
              </a:solidFill>
              <a:effectLst/>
              <a:latin typeface="Times New Roman" pitchFamily="18" charset="0"/>
            </a:endParaRPr>
          </a:p>
          <a:p>
            <a:pPr lvl="1" eaLnBrk="1" hangingPunct="1">
              <a:buClr>
                <a:srgbClr val="FF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Είδος υλικού μήτρας (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Mt)</a:t>
            </a:r>
            <a:endParaRPr lang="el-GR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lvl="1" eaLnBrk="1" hangingPunct="1">
              <a:buClr>
                <a:srgbClr val="FF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Υδατικό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διάλυμα ή διάλυμα σε μη πολικό διαλύτη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Προεργασία του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Mt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πριν την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SPE</a:t>
            </a:r>
            <a:endParaRPr lang="el-GR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lvl="1" eaLnBrk="1" hangingPunct="1">
              <a:buClr>
                <a:srgbClr val="FF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Συστατικά που περιέχει</a:t>
            </a:r>
          </a:p>
          <a:p>
            <a:pPr lvl="1" eaLnBrk="1" hangingPunct="1">
              <a:buClr>
                <a:srgbClr val="FF0000"/>
              </a:buClr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Συστατικά που έχουν παρόμοια χημική δομή με τον αναλύτη (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92B0A-7BE6-4063-BB0C-6144AD8E36A6}" type="slidenum">
              <a:rPr lang="el-GR" altLang="en-US"/>
              <a:pPr>
                <a:defRPr/>
              </a:pPr>
              <a:t>27</a:t>
            </a:fld>
            <a:endParaRPr lang="el-GR" alt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4287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Επιλογή στατικής φάσης</a:t>
            </a:r>
            <a:br>
              <a:rPr lang="el-GR" altLang="en-US" sz="2400" b="1" dirty="0">
                <a:solidFill>
                  <a:srgbClr val="CCECFF"/>
                </a:solidFill>
                <a:latin typeface="Times New Roman" pitchFamily="18" charset="0"/>
              </a:rPr>
            </a:br>
            <a:endParaRPr lang="el-GR" altLang="en-US" sz="2400" b="1" dirty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47" y="554035"/>
            <a:ext cx="8512460" cy="59499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Βασικά καθορίζονται από τη χημική δομή του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που θα καθορίσει και το μηχανισμό της αλληλεπίδρασης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Sb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Α. Συγκράτηση αναλύτη (Ι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s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 - μη πολικοί μηχανισμοί.</a:t>
            </a:r>
            <a:endParaRPr lang="en-US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  <a:buClr>
                <a:srgbClr val="FF0000"/>
              </a:buClr>
              <a:tabLst>
                <a:tab pos="0" algn="l"/>
              </a:tabLst>
              <a:defRPr/>
            </a:pPr>
            <a:r>
              <a:rPr lang="en-US" altLang="en-US" sz="1800" dirty="0">
                <a:solidFill>
                  <a:srgbClr val="000000"/>
                </a:solidFill>
                <a:effectLst/>
                <a:latin typeface="Times New Roman" pitchFamily="18" charset="0"/>
              </a:rPr>
              <a:t>Mt: </a:t>
            </a:r>
            <a:r>
              <a:rPr lang="el-GR" altLang="en-US" sz="1800" dirty="0">
                <a:solidFill>
                  <a:srgbClr val="000000"/>
                </a:solidFill>
                <a:effectLst/>
                <a:latin typeface="Times New Roman" pitchFamily="18" charset="0"/>
              </a:rPr>
              <a:t>πολικό </a:t>
            </a:r>
          </a:p>
          <a:p>
            <a:pPr lvl="1" algn="just" eaLnBrk="1" hangingPunct="1">
              <a:lnSpc>
                <a:spcPct val="80000"/>
              </a:lnSpc>
              <a:buClr>
                <a:srgbClr val="FF0000"/>
              </a:buClr>
              <a:tabLst>
                <a:tab pos="0" algn="l"/>
              </a:tabLst>
              <a:defRPr/>
            </a:pPr>
            <a:r>
              <a:rPr lang="el-GR" altLang="en-US" sz="1800" dirty="0">
                <a:solidFill>
                  <a:srgbClr val="000000"/>
                </a:solidFill>
                <a:effectLst/>
                <a:latin typeface="Times New Roman" pitchFamily="18" charset="0"/>
              </a:rPr>
              <a:t>Διαδικασία ανάλογη με χρωματογραφία αντίστροφης φάσης (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Times New Roman" pitchFamily="18" charset="0"/>
              </a:rPr>
              <a:t>RP</a:t>
            </a:r>
            <a:r>
              <a:rPr lang="el-GR" altLang="en-US" sz="1800" dirty="0">
                <a:solidFill>
                  <a:srgbClr val="000000"/>
                </a:solidFill>
                <a:effectLst/>
                <a:latin typeface="Times New Roman" pitchFamily="18" charset="0"/>
              </a:rPr>
              <a:t>-</a:t>
            </a:r>
            <a:r>
              <a:rPr lang="en-US" altLang="en-US" sz="1800" dirty="0">
                <a:solidFill>
                  <a:srgbClr val="000000"/>
                </a:solidFill>
                <a:effectLst/>
                <a:latin typeface="Times New Roman" pitchFamily="18" charset="0"/>
              </a:rPr>
              <a:t>HPLC</a:t>
            </a:r>
            <a:r>
              <a:rPr lang="el-GR" altLang="en-US" sz="1800" dirty="0">
                <a:solidFill>
                  <a:srgbClr val="000000"/>
                </a:solidFill>
                <a:effectLst/>
                <a:latin typeface="Times New Roman" pitchFamily="18" charset="0"/>
              </a:rPr>
              <a:t>).</a:t>
            </a:r>
          </a:p>
          <a:p>
            <a:pPr marL="457200" lvl="1" indent="0" algn="just" eaLnBrk="1" hangingPunct="1">
              <a:lnSpc>
                <a:spcPct val="80000"/>
              </a:lnSpc>
              <a:buClr>
                <a:srgbClr val="FF0000"/>
              </a:buClr>
              <a:buNone/>
              <a:tabLst>
                <a:tab pos="0" algn="l"/>
              </a:tabLst>
              <a:defRPr/>
            </a:pPr>
            <a:endParaRPr lang="en-US" altLang="en-US" sz="18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TY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ΠΙΚΑ ΔΕΙΓΜΑΤΑ: Φαρμακευτικές ουσίες σε πλάσμα ή ορό αίματος, εντομοκτόνα σε νερό,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κυκλοσπορίνες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σε αίμα,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προσταγλανδίνες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σε κυτταρικές καλλιέργειες,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εξαρτησιογόνες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ουσίες σε ούρα και ορό αίματος κλπ.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Β. Συγκράτηση αναλύτη (Ι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s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 - πολικοί μηχανισμοί</a:t>
            </a:r>
            <a:endParaRPr lang="en-US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  <a:buClr>
                <a:srgbClr val="FF0000"/>
              </a:buClr>
              <a:tabLst>
                <a:tab pos="0" algn="l"/>
              </a:tabLst>
              <a:defRPr/>
            </a:pPr>
            <a:r>
              <a:rPr lang="en-US" altLang="en-US" sz="1800" dirty="0">
                <a:solidFill>
                  <a:srgbClr val="000000"/>
                </a:solidFill>
                <a:effectLst/>
                <a:latin typeface="Times New Roman" pitchFamily="18" charset="0"/>
              </a:rPr>
              <a:t>Mt</a:t>
            </a:r>
            <a:r>
              <a:rPr lang="el-GR" altLang="en-US" sz="1800" dirty="0">
                <a:solidFill>
                  <a:srgbClr val="000000"/>
                </a:solidFill>
                <a:effectLst/>
                <a:latin typeface="Times New Roman" pitchFamily="18" charset="0"/>
              </a:rPr>
              <a:t>: μη πολικό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ΤΥΠΙΚΑ ΔΕΙΓΜΑΤΑ: Βιταμίνη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D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αραχιδονικό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οξύ σε κυτταρικές καλλιέργειες,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αφλατοξίνη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σε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φυστικοβούτυρο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κλπ.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endParaRPr lang="el-GR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Γ. Συγκράτηση αναλύτη (Ι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s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 - ιοντικοί μηχανισμοί</a:t>
            </a:r>
          </a:p>
          <a:p>
            <a:pPr lvl="1" algn="just" eaLnBrk="1" hangingPunct="1">
              <a:lnSpc>
                <a:spcPct val="80000"/>
              </a:lnSpc>
              <a:buClr>
                <a:srgbClr val="FF0000"/>
              </a:buClr>
              <a:tabLst>
                <a:tab pos="0" algn="l"/>
              </a:tabLst>
              <a:defRPr/>
            </a:pPr>
            <a:r>
              <a:rPr lang="en-US" altLang="en-US" sz="1800" dirty="0">
                <a:solidFill>
                  <a:srgbClr val="000000"/>
                </a:solidFill>
                <a:effectLst/>
                <a:latin typeface="Times New Roman" pitchFamily="18" charset="0"/>
              </a:rPr>
              <a:t>Mt</a:t>
            </a:r>
            <a:r>
              <a:rPr lang="el-GR" altLang="en-US" sz="1800" dirty="0">
                <a:solidFill>
                  <a:srgbClr val="000000"/>
                </a:solidFill>
                <a:effectLst/>
                <a:latin typeface="Times New Roman" pitchFamily="18" charset="0"/>
              </a:rPr>
              <a:t>: χαμηλής ιοντικής ισχύος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ΤΥΠΙΚΑ ΔΕΙΓΜΑΤΑ: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(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cation exchange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Κατεχολαμίνες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φαρμακευτικές ουσίες σε πλάσμα και ούρα κ.λπ.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(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anion exchange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 Οργανικά οξέα,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ριβονουκλεοτίδια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σε κυτταρικές καλλιέργειες κλπ.</a:t>
            </a:r>
          </a:p>
        </p:txBody>
      </p:sp>
      <p:sp>
        <p:nvSpPr>
          <p:cNvPr id="26629" name="Oval 4"/>
          <p:cNvSpPr>
            <a:spLocks noChangeArrowheads="1"/>
          </p:cNvSpPr>
          <p:nvPr/>
        </p:nvSpPr>
        <p:spPr bwMode="auto">
          <a:xfrm>
            <a:off x="1403648" y="1416972"/>
            <a:ext cx="792163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6630" name="Oval 5"/>
          <p:cNvSpPr>
            <a:spLocks noChangeArrowheads="1"/>
          </p:cNvSpPr>
          <p:nvPr/>
        </p:nvSpPr>
        <p:spPr bwMode="auto">
          <a:xfrm>
            <a:off x="1331640" y="3252775"/>
            <a:ext cx="12239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6631" name="Oval 6"/>
          <p:cNvSpPr>
            <a:spLocks noChangeArrowheads="1"/>
          </p:cNvSpPr>
          <p:nvPr/>
        </p:nvSpPr>
        <p:spPr bwMode="auto">
          <a:xfrm>
            <a:off x="1403648" y="4635630"/>
            <a:ext cx="2519363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4D11A-3868-45CA-A22F-C208861B2D4B}" type="slidenum">
              <a:rPr lang="el-GR" altLang="en-US"/>
              <a:pPr>
                <a:defRPr/>
              </a:pPr>
              <a:t>28</a:t>
            </a:fld>
            <a:endParaRPr lang="el-GR" alt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ΑΝΑΠΤΥΞΗ ΜΕΘΟΔΟΥ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l-GR" altLang="en-US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ü"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Βελτιστοποίηση συγκράτησης προτύπων διαλυμάτων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ü"/>
              <a:defRPr/>
            </a:pPr>
            <a:endParaRPr lang="el-GR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ü"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Βελτιστοποίηση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έκλουσης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προτύπων διαλυμάτων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ü"/>
              <a:defRPr/>
            </a:pPr>
            <a:endParaRPr lang="el-GR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ü"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Έλεγχος των παρεμποδίσεων από το υλικό μήτρας με ανάλυση λευκού δείγματος.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ü"/>
              <a:defRPr/>
            </a:pPr>
            <a:endParaRPr lang="el-GR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ü"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Έλεγχος εμβολιασμένων δειγμάτων σε υλικό μήτρας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ü"/>
              <a:defRPr/>
            </a:pPr>
            <a:endParaRPr lang="el-GR" altLang="en-US" sz="24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AAA9F-2D20-40DB-BF08-46C71B2EADD2}" type="slidenum">
              <a:rPr lang="el-GR" altLang="en-US"/>
              <a:pPr>
                <a:defRPr/>
              </a:pPr>
              <a:t>29</a:t>
            </a:fld>
            <a:endParaRPr lang="el-GR" alt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ΑΝΑΠΤΥΞΗ ΜΕΘΟΔΟΥ (συνέχεια)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48244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1. Εμβροχή υποστρώματος: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Μη πολικό ή πολικό μηχανισμό: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Διαλύτης ίδιος με αυτόν που παρασκευάσθηκαν τα πρότυπα διαλύματα σε όγκο 10-20 φορές τον όγκο κοίτης.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i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Ιοντανταλλακτικό</a:t>
            </a:r>
            <a:r>
              <a:rPr lang="el-GR" altLang="en-US" sz="2000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 μηχανισμό: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Ρυθμιστικό διάλυμα ώστε το υπόστρωμα και ο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αναλύτης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να αποκτήσουν το επιθυμητό φορτίο.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2. Τοποθέτηση του πρότυπου διαλύματος:</a:t>
            </a:r>
            <a:endParaRPr lang="el-GR" altLang="en-US" sz="2000" i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Έλεγχος στο υγρό που περνάει αν υπάρχει ο </a:t>
            </a:r>
            <a:r>
              <a:rPr lang="el-GR" altLang="en-US" sz="2000" i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αναλύτης</a:t>
            </a:r>
            <a:r>
              <a:rPr lang="el-GR" altLang="en-US" sz="2000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3.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Έκπλυση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με τον ίδιο διαλύτη που έχουν παρασκευασθεί τα πρότυπα διαλύματα:</a:t>
            </a:r>
            <a:endParaRPr lang="el-GR" altLang="en-US" sz="2000" i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Έλεγχος στο υγρό που περνάει αν υπάρχουν οι αναλύτες (</a:t>
            </a:r>
            <a:r>
              <a:rPr lang="en-US" altLang="en-US" sz="2000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Is)</a:t>
            </a:r>
            <a:r>
              <a:rPr lang="el-GR" altLang="en-US" sz="2000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  <a:endParaRPr lang="en-US" altLang="en-US" sz="2000" i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altLang="en-US" sz="2000" i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4.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με το διαλύτη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   100 mg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300 – 500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μ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l elution solvent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   500 mg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  <a:sym typeface="Symbol" pitchFamily="18" charset="2"/>
              </a:rPr>
              <a:t>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1000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μ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l elution solvent.</a:t>
            </a:r>
            <a:endParaRPr lang="el-GR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272808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1520" y="4797152"/>
            <a:ext cx="8352928" cy="172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Times New Roman"/>
                <a:cs typeface="Times New Roman"/>
              </a:rPr>
              <a:t>Διαγραμματική παρουσίαση του πρώτου χρωματογραφικού συστήματος που χρησιμοποιήθηκε από τον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Times New Roman"/>
                <a:cs typeface="Times New Roman"/>
              </a:rPr>
              <a:t>Tswett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+mn-cs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Calibri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+mn-cs"/>
              </a:rPr>
              <a:t>Πηγή: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Times New Roman"/>
                <a:cs typeface="Times New Roman"/>
              </a:rPr>
              <a:t>J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Times New Roman"/>
                <a:cs typeface="Times New Roman"/>
              </a:rPr>
              <a:t>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Times New Roman"/>
                <a:cs typeface="Times New Roman"/>
              </a:rPr>
              <a:t>Chem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Times New Roman"/>
                <a:cs typeface="Times New Roman"/>
              </a:rPr>
              <a:t>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Times New Roman"/>
                <a:cs typeface="Times New Roman"/>
              </a:rPr>
              <a:t>Education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Times New Roman"/>
                <a:cs typeface="Times New Roman"/>
              </a:rPr>
              <a:t> 44, 1967, 238-242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169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D5EC1-564A-4A05-999E-A365E1967D9C}" type="slidenum">
              <a:rPr lang="el-GR" altLang="en-US"/>
              <a:pPr>
                <a:defRPr/>
              </a:pPr>
              <a:t>30</a:t>
            </a:fld>
            <a:endParaRPr lang="el-GR" alt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318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ΠΡΑΚΤΙΚΕΣ ΣΥΜΒΟΥΛΕΣ</a:t>
            </a:r>
            <a:endParaRPr lang="el-GR" altLang="en-US" sz="40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569325" cy="6121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C00000"/>
              </a:buClr>
              <a:defRPr/>
            </a:pP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Μη</a:t>
            </a:r>
            <a:r>
              <a:rPr lang="en-US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πολικές αλληλεπιδράσεις</a:t>
            </a:r>
            <a:endParaRPr lang="en-US" altLang="en-US" sz="2400" b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Χαρακτηριστικά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:  Ενώσεις που περιέχουν μη πολικά τμήματα όπως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αλκυλ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-, αρωματικές,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αλικυκλικές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ή άλλες χαρακτηριστικές ομάδες με δομή υδρογονάνθρακα.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Διαλύτες συγκράτησης: Νερό, ρυθμιστικά διαλύματα χαμηλής ιοντικής ισχύος (&lt;0.1 Μ), συνδυασμοί νερού/διαλυτών (νερό/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μεθανόλη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νερό/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ακετονιτρίλιο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). Επιλέγεται μικρό ποσοστό οργανικού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τροποποιητή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Διαλύτες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: Οργανικοί διαλύτες (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μεθανόλη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ακετονιτρίλιο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οξικός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αιθυλεστέρας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THF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χλωροφόρμιο,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διχλωρομεθάνιο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εξάνιο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), συνδυασμοί νερού / διαλυτών με υψηλό ποσοστό σε οργανικό διαλύτη. </a:t>
            </a:r>
            <a:endParaRPr lang="en-US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C00000"/>
              </a:buClr>
              <a:defRPr/>
            </a:pP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Πολικές αλληλεπιδράσεις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Χαρακτηριστικά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: Ενώσεις πολικές ομάδες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Διαλύτες συγκράτησης: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Εξάνιο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ισοοκτάνιο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χλωροφόρμιο,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διχλωρομεθάνιο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ή συνδυασμός αυτών, THF, οξικός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αιθυλεστέρας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κλπ.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Διαλύτες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: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Μεθανόλη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νερό, THF,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ισοπροπανόλη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οξικό οξύ,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ακετονιτρίλιο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ακετόνη,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αμίνες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ρυθμιστικά διαλύματα υψηλής ιοντικής ισχύος (οργανικά και ανόργανα) και συνδυασμοί αυτών.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altLang="en-US" sz="2000" b="1" dirty="0">
              <a:latin typeface="Times New Roman" pitchFamily="18" charset="0"/>
            </a:endParaRPr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414338" y="1120775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br>
              <a:rPr lang="el-G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alt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6B5FF-CB9F-4488-AF82-52CE43C2D5CC}" type="slidenum">
              <a:rPr lang="el-GR" altLang="en-US"/>
              <a:pPr>
                <a:defRPr/>
              </a:pPr>
              <a:t>31</a:t>
            </a:fld>
            <a:endParaRPr lang="el-GR" alt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175" y="53975"/>
            <a:ext cx="8229600" cy="558800"/>
          </a:xfrm>
        </p:spPr>
        <p:txBody>
          <a:bodyPr/>
          <a:lstStyle/>
          <a:p>
            <a:pPr algn="l" eaLnBrk="1" hangingPunct="1">
              <a:defRPr/>
            </a:pPr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ΠΡΑΚΤΙΚΕΣ ΣΥΜΒΟΥΛΕΣ (συνέχεια) 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35" y="1142365"/>
            <a:ext cx="8928670" cy="561657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Ä"/>
              <a:defRPr/>
            </a:pPr>
            <a:r>
              <a:rPr lang="el-GR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Ανταλλαγή ανιόντων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Χαρακτηριστικά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: Ενώσεις με χαρακτηριστικές ομάδες ικανές να φέρουν αρνητικό φορτίο (όξινες ομάδες), ανόργανα ανιόντα.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Διαλύτες συγκράτησης : Νερό, ρυθμιστικά χαμηλής ιοντικής ισχύος (&lt;0.1 Μ), σε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pH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χαμηλότερο του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pkα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του στερεού υποστρώματος (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Sb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 και υψηλότερο από το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pkα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του αναλύτη (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 (φορτισμένο τόσο το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Sb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όσο και το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Διαλύτες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ü"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	Ρυθμιστικό σε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pH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2  μονάδες υψηλότερο από το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pkα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του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Sb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  <a:sym typeface="Wingdings" pitchFamily="2" charset="2"/>
              </a:rPr>
              <a:t> υπόστρωμα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  <a:sym typeface="Wingdings" pitchFamily="2" charset="2"/>
              </a:rPr>
              <a:t>αδιάστατο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ü"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	Ρυθμιστικό σε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pH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2  μονάδες χαμηλότερο από το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pkα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του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  <a:sym typeface="Wingdings" pitchFamily="2" charset="2"/>
              </a:rPr>
              <a:t>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  <a:sym typeface="Wingdings" pitchFamily="2" charset="2"/>
              </a:rPr>
              <a:t>αναλύτης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  <a:sym typeface="Wingdings" pitchFamily="2" charset="2"/>
              </a:rPr>
              <a:t>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  <a:sym typeface="Wingdings" pitchFamily="2" charset="2"/>
              </a:rPr>
              <a:t>αδιάστατος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ü"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	Ρυθμιστικό υψηλής ιοντικής ισχύος (&gt;0.1 Μ σε ανιόντα)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ü"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	Ρυθμιστικό που περιέχει υψηλής εκλεκτικότητας ανιόντα.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ü"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	Συνδυασμός των παραπάνω.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E4373-1D53-48B2-9007-914115AE2300}"/>
              </a:ext>
            </a:extLst>
          </p:cNvPr>
          <p:cNvSpPr txBox="1"/>
          <p:nvPr/>
        </p:nvSpPr>
        <p:spPr>
          <a:xfrm>
            <a:off x="10935" y="680700"/>
            <a:ext cx="630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Αλληλεπιδράσεις ανταλλαγής ιόντων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68370-2E18-4E5F-BB12-73B4C2957E53}" type="slidenum">
              <a:rPr lang="el-GR" altLang="en-US"/>
              <a:pPr>
                <a:defRPr/>
              </a:pPr>
              <a:t>32</a:t>
            </a:fld>
            <a:endParaRPr lang="el-GR" alt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91" y="16848"/>
            <a:ext cx="8229600" cy="368300"/>
          </a:xfrm>
        </p:spPr>
        <p:txBody>
          <a:bodyPr/>
          <a:lstStyle/>
          <a:p>
            <a:pPr eaLnBrk="1" hangingPunct="1">
              <a:defRPr/>
            </a:pPr>
            <a:r>
              <a:rPr kumimoji="0" lang="el-G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ΠΡΑΚΤΙΚΕΣ ΣΥΜΒΟΥΛΕΣ (συνέχεια) </a:t>
            </a:r>
            <a:endParaRPr lang="el-GR" altLang="en-US" sz="2400" b="1" dirty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60" y="1265238"/>
            <a:ext cx="8892480" cy="5218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Ä"/>
              <a:defRPr/>
            </a:pP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Ανταλλαγή </a:t>
            </a:r>
            <a:r>
              <a:rPr lang="el-GR" altLang="en-US" sz="2400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κατιόντων</a:t>
            </a:r>
            <a:endParaRPr lang="el-GR" altLang="en-US" sz="2400" b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Χαρακτηριστικά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: Ενώσεις με χαρακτηριστικές ομάδες ικανές να φέρουν θετικό φορτίο (βασικές ομάδες), ανόργανα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κατιόντα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Διαλύτες συγκράτησης : Νερό, ρυθμιστικά χαμηλής ιονικής ισχύος (&lt;0.1 Μ), σε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pH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 υψηλότερο του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pkα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του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Sb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και χαμηλότερο από το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pkα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του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(φορτισμένο τόσο το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Sb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, όσο και το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Διαλύτες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έκλουσης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Ρυθμιστικό σε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pH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2  μονάδες χαμηλότερο από το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pkα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του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Sb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Ρυθμιστικό σε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pH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2  μονάδες υψηλότερο από το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pkα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του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Is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Ρυθμιστικό υψηλής ιονικής ισχύος (&gt;0.1 Μ σε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κατιόντα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Ρυθμιστικό που περιέχει υψηλής εκλεκτικότητας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κατιόντα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Συνδυασμός των παραπάνω.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95E9C-FC3B-44EA-B0F5-0A06E62FAB2C}"/>
              </a:ext>
            </a:extLst>
          </p:cNvPr>
          <p:cNvSpPr txBox="1"/>
          <p:nvPr/>
        </p:nvSpPr>
        <p:spPr>
          <a:xfrm>
            <a:off x="10935" y="680700"/>
            <a:ext cx="630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Αλληλεπιδράσεις ανταλλαγής ιόντων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AEFBD-7013-40EF-8E6E-67E2EBA9D486}" type="slidenum">
              <a:rPr lang="el-GR" altLang="en-US"/>
              <a:pPr>
                <a:defRPr/>
              </a:pPr>
              <a:t>33</a:t>
            </a:fld>
            <a:endParaRPr lang="el-GR" alt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4951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ΑΝΑΠΥΞΗ ΜΕΘΟΔΟΥ </a:t>
            </a:r>
            <a:r>
              <a:rPr lang="en-US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SPE</a:t>
            </a:r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 ΣΕ 5 ΒΗΜΑΤΑ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12313"/>
            <a:ext cx="8784976" cy="609282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1</a:t>
            </a:r>
            <a:r>
              <a:rPr lang="el-GR" altLang="en-US" sz="2400" b="1" baseline="30000" dirty="0">
                <a:solidFill>
                  <a:srgbClr val="000000"/>
                </a:solidFill>
                <a:effectLst/>
                <a:latin typeface="Times New Roman" pitchFamily="18" charset="0"/>
              </a:rPr>
              <a:t>ο</a:t>
            </a: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ΒΗΜΑ: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Έλεγχος της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εκλουστικής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ισχύος του διαλύτη που έχουμε επιλέξει για την </a:t>
            </a:r>
            <a:r>
              <a:rPr lang="el-GR" altLang="en-US" sz="24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του αναλύτη, </a:t>
            </a:r>
            <a:r>
              <a:rPr lang="en-US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(Is)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.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Διαδικασία: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Διάλυση του αναλύτη στο διαλύτη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  <a:sym typeface="Wingdings" pitchFamily="2" charset="2"/>
              </a:rPr>
              <a:t>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δίοδος από την ενεργοποιημένη  στήλη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  <a:sym typeface="Wingdings" pitchFamily="2" charset="2"/>
              </a:rPr>
              <a:t>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μέτρηση.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Η ανάκτηση υπολογίζεται σε σχέση με ίδιας συγκέντρωσης πρότυπα διαλύματα (σε διαλύτη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 που αναλύθηκαν χωρίς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προκατεργασία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με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SPE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. 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Αν 90 - 100% του αναλύτη διέρχεται από τη στήλη τότε ο διαλύτης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είναι κατάλληλος.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el-GR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2</a:t>
            </a:r>
            <a:r>
              <a:rPr lang="el-GR" altLang="en-US" sz="2400" b="1" baseline="30000" dirty="0">
                <a:solidFill>
                  <a:srgbClr val="000000"/>
                </a:solidFill>
                <a:effectLst/>
                <a:latin typeface="Times New Roman" pitchFamily="18" charset="0"/>
              </a:rPr>
              <a:t>ο</a:t>
            </a:r>
            <a:r>
              <a:rPr lang="el-GR" altLang="en-US" sz="24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ΒΗΜΑ:</a:t>
            </a: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Έλεγχος του μηχανισμού συγκράτησης</a:t>
            </a:r>
            <a:r>
              <a:rPr lang="en-US" altLang="en-US" sz="2400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  <a:r>
              <a:rPr lang="el-GR" altLang="en-US" sz="2400" i="1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Διαδικασία:</a:t>
            </a:r>
            <a:endParaRPr lang="en-US" altLang="en-US" sz="24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Διάλυση του αναλύτη σε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απεσταγμένο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νερό (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reverse phase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 ή σε οργανικό διαλύτη (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normal phase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ή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ion exchange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 και δίοδος από την ενεργοποιημένη  στήλη ακολουθεί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από τη στήλη όπως στο 1ο βήμα και μέτρηση.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Η ανάκτηση υπολογίζεται σε σχέση με ίδιας συγκέντρωσης πρότυπα διαλύματα (σε διαλύτη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έκλουσης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 που αναλύθηκαν χωρίς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προκατεργασία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με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SPE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.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Αν η ανάκτηση &gt; 90% τότε είναι σωστή η επιλογή στερεού υποστρώματος.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E7487-A70C-45F8-9447-6C5248DDDB75}" type="slidenum">
              <a:rPr lang="el-GR" altLang="en-US"/>
              <a:pPr>
                <a:defRPr/>
              </a:pPr>
              <a:t>34</a:t>
            </a:fld>
            <a:endParaRPr lang="el-GR" altLang="en-US"/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3508" y="572049"/>
            <a:ext cx="8856984" cy="6149426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3</a:t>
            </a:r>
            <a:r>
              <a:rPr lang="en-US" altLang="en-US" sz="2000" b="1" baseline="30000" dirty="0">
                <a:solidFill>
                  <a:srgbClr val="000000"/>
                </a:solidFill>
                <a:effectLst/>
                <a:latin typeface="Times New Roman" pitchFamily="18" charset="0"/>
              </a:rPr>
              <a:t>ο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ΒΗΜΑ: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Έλεγχος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της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συγκράτησης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της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έκλουσης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και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της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απ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ομάκρυνσης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των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π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ροσμίξεων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Διάλυση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του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αναλύτη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σε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υλικό μήτρας (πχ ανθρώπινο πλάσμα, ούρα </a:t>
            </a:r>
            <a:r>
              <a:rPr lang="el-GR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κ.λπ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)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και επα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νάληψη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του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δεύτερου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β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ήμ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ατος.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Η α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νάκτηση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υπ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ολογίζετ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αι σε σχέση με το δείγμα που αναλύθηκε με το 2ο βήμα. Πα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ράλληλ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α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γίνεται και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έλεγχος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πα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ρεμ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ποδίσεων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με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α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νάλυση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λευκού δείγματος (απουσία αναλυτών)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en-US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4</a:t>
            </a:r>
            <a:r>
              <a:rPr lang="en-US" altLang="en-US" sz="2000" b="1" baseline="30000" dirty="0">
                <a:solidFill>
                  <a:srgbClr val="000000"/>
                </a:solidFill>
                <a:effectLst/>
                <a:latin typeface="Times New Roman" pitchFamily="18" charset="0"/>
              </a:rPr>
              <a:t>ο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ΒΗΜΑ: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Έλεγχος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της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γρ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αμμικότητας της καμπύλης αναφοράς που προκύπτ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ει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από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την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α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νάλυση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εμ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βολιασμένων δειγμάτων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σε μητρικό υλικό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Προκ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ατεργασία δειγμάτων σύμφωνα με το 3ο βήμα.</a:t>
            </a:r>
            <a:endParaRPr lang="el-GR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Υπολογισμός 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correlation coefficient: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r &gt; 0,95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en-US" altLang="en-US" sz="2000" b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5</a:t>
            </a:r>
            <a:r>
              <a:rPr lang="en-US" altLang="en-US" sz="2000" b="1" baseline="30000" dirty="0">
                <a:solidFill>
                  <a:srgbClr val="000000"/>
                </a:solidFill>
                <a:effectLst/>
                <a:latin typeface="Times New Roman" pitchFamily="18" charset="0"/>
              </a:rPr>
              <a:t>ο</a:t>
            </a:r>
            <a:r>
              <a:rPr lang="en-US" altLang="en-US" sz="2000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ΒΗΜΑ: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Ανάλυση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α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γνώστων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δειγμάτων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και α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ξιολόγηση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με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άλλες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μεθόδους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ως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π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ρος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την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ορθότητα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και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την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πιστότητα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.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Εμ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βολιασμός αγνώστων δειγμάτων με γνωστές ποσότητες από το standard και υπολογισμός της ανάκτησης.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Προκ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ατεργασία δειγμάτων σύμφωνα με το 3ο βήμα. </a:t>
            </a:r>
            <a:r>
              <a:rPr lang="en-US" altLang="en-US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Ανάκτηση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: 95 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  <a:sym typeface="Symbol" pitchFamily="18" charset="2"/>
              </a:rPr>
              <a:t></a:t>
            </a:r>
            <a:r>
              <a:rPr lang="en-US" altLang="en-US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 10%. </a:t>
            </a:r>
            <a:endParaRPr lang="el-GR" altLang="en-US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052EA-4A2A-480E-BB1C-0F8415389F24}"/>
              </a:ext>
            </a:extLst>
          </p:cNvPr>
          <p:cNvSpPr txBox="1"/>
          <p:nvPr/>
        </p:nvSpPr>
        <p:spPr>
          <a:xfrm>
            <a:off x="251520" y="24102"/>
            <a:ext cx="77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ΑΝΑΠΥΞΗ ΜΕΘΟΔΟΥ </a:t>
            </a:r>
            <a:r>
              <a:rPr lang="en-US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SPE</a:t>
            </a:r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 ΣΕ 5 ΒΗΜΑΤΑ (συνέχεια)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55FDD27-34D8-90A7-2496-A54622F7D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97BEDA-4BD1-55BF-B7FF-702C8D73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1AEFBD-7013-40EF-8E6E-67E2EBA9D486}" type="slidenum">
              <a:rPr kumimoji="0" lang="el-G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l-GR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2674" name="Rectangle 2">
            <a:extLst>
              <a:ext uri="{FF2B5EF4-FFF2-40B4-BE49-F238E27FC236}">
                <a16:creationId xmlns:a16="http://schemas.microsoft.com/office/drawing/2014/main" id="{F253132C-344B-C0FB-1107-0B8671423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4951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ΑΝΑΚΤΗΣΗ – </a:t>
            </a:r>
            <a:r>
              <a:rPr lang="en-US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MATRIX EFFECT (LC-MS/MS)</a:t>
            </a:r>
            <a:endParaRPr lang="el-GR" altLang="en-US" sz="2400" b="1" dirty="0"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>
                <a:extLst>
                  <a:ext uri="{FF2B5EF4-FFF2-40B4-BE49-F238E27FC236}">
                    <a16:creationId xmlns:a16="http://schemas.microsoft.com/office/drawing/2014/main" id="{002EB0E8-3DFC-660F-86B8-F043F7E7E5D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512" y="612313"/>
                <a:ext cx="8784976" cy="6092825"/>
              </a:xfrm>
            </p:spPr>
            <p:txBody>
              <a:bodyPr/>
              <a:lstStyle/>
              <a:p>
                <a:pPr marL="0" indent="0" algn="just" eaLnBrk="1" hangingPunct="1">
                  <a:lnSpc>
                    <a:spcPct val="80000"/>
                  </a:lnSpc>
                  <a:buNone/>
                  <a:defRPr/>
                </a:pPr>
                <a:endParaRPr lang="el-GR" altLang="en-US" sz="2000" dirty="0">
                  <a:solidFill>
                    <a:srgbClr val="000000"/>
                  </a:solidFill>
                  <a:effectLst/>
                  <a:latin typeface="Times New Roman" pitchFamily="18" charset="0"/>
                </a:endParaRPr>
              </a:p>
              <a:p>
                <a:pPr marL="0" indent="0" algn="just" eaLnBrk="1" hangingPunct="1">
                  <a:lnSpc>
                    <a:spcPct val="80000"/>
                  </a:lnSpc>
                  <a:buFont typeface="Wingdings" pitchFamily="2" charset="2"/>
                  <a:buNone/>
                  <a:defRPr/>
                </a:pPr>
                <a:r>
                  <a:rPr lang="el-GR" altLang="en-US" sz="16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Αναλύονται τα ακόλουθα δείγματα:</a:t>
                </a:r>
              </a:p>
              <a:p>
                <a:pPr marL="457200" indent="-457200" algn="just" eaLnBrk="1" hangingPunct="1">
                  <a:lnSpc>
                    <a:spcPct val="80000"/>
                  </a:lnSpc>
                  <a:buClr>
                    <a:schemeClr val="bg1"/>
                  </a:buClr>
                  <a:buFont typeface="Wingdings" pitchFamily="2" charset="2"/>
                  <a:buAutoNum type="arabicPeriod"/>
                  <a:defRPr/>
                </a:pP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Πρότυπα διαλύματα αναλυτών σε διαλύτη </a:t>
                </a:r>
                <a:r>
                  <a:rPr lang="el-GR" altLang="en-US" sz="16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έκλουσης</a:t>
                </a:r>
                <a:endParaRPr lang="el-GR" altLang="en-US" sz="1600" dirty="0">
                  <a:solidFill>
                    <a:srgbClr val="000000"/>
                  </a:solidFill>
                  <a:effectLst/>
                  <a:latin typeface="Times New Roman" pitchFamily="18" charset="0"/>
                </a:endParaRPr>
              </a:p>
              <a:p>
                <a:pPr marL="457200" indent="-457200" algn="just" eaLnBrk="1" hangingPunct="1">
                  <a:lnSpc>
                    <a:spcPct val="80000"/>
                  </a:lnSpc>
                  <a:buClr>
                    <a:schemeClr val="bg1"/>
                  </a:buClr>
                  <a:buFont typeface="Wingdings" pitchFamily="2" charset="2"/>
                  <a:buAutoNum type="arabicPeriod"/>
                  <a:defRPr/>
                </a:pP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Εμβολιασμένα δείγματα σε υλικό μήτρας</a:t>
                </a:r>
              </a:p>
              <a:p>
                <a:pPr marL="457200" indent="-457200" algn="just" eaLnBrk="1" hangingPunct="1">
                  <a:lnSpc>
                    <a:spcPct val="80000"/>
                  </a:lnSpc>
                  <a:buClr>
                    <a:schemeClr val="bg1"/>
                  </a:buClr>
                  <a:buFont typeface="Wingdings" pitchFamily="2" charset="2"/>
                  <a:buAutoNum type="arabicPeriod"/>
                  <a:defRPr/>
                </a:pP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Εμβολιασμένα δείγματα μετά την </a:t>
                </a:r>
                <a:r>
                  <a:rPr lang="el-GR" altLang="en-US" sz="16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προκατεργασία</a:t>
                </a:r>
                <a:endParaRPr lang="el-GR" altLang="en-US" sz="1600" dirty="0">
                  <a:solidFill>
                    <a:srgbClr val="000000"/>
                  </a:solidFill>
                  <a:effectLst/>
                  <a:latin typeface="Times New Roman" pitchFamily="18" charset="0"/>
                </a:endParaRPr>
              </a:p>
              <a:p>
                <a:pPr marL="0" indent="0" algn="just" eaLnBrk="1" hangingPunct="1">
                  <a:lnSpc>
                    <a:spcPct val="80000"/>
                  </a:lnSpc>
                  <a:buClr>
                    <a:schemeClr val="bg1"/>
                  </a:buClr>
                  <a:buNone/>
                  <a:defRPr/>
                </a:pPr>
                <a:endParaRPr lang="el-GR" altLang="en-US" sz="1600" dirty="0">
                  <a:solidFill>
                    <a:srgbClr val="000000"/>
                  </a:solidFill>
                  <a:effectLst/>
                  <a:latin typeface="Times New Roman" pitchFamily="18" charset="0"/>
                </a:endParaRPr>
              </a:p>
              <a:p>
                <a:pPr marL="0" indent="0" algn="just" eaLnBrk="1" hangingPunct="1">
                  <a:lnSpc>
                    <a:spcPct val="80000"/>
                  </a:lnSpc>
                  <a:buClr>
                    <a:schemeClr val="bg1"/>
                  </a:buClr>
                  <a:buNone/>
                  <a:defRPr/>
                </a:pP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1. </a:t>
                </a:r>
                <a:r>
                  <a:rPr lang="el-GR" altLang="en-US" sz="16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Υπολογισμός ανάκτησης</a:t>
                </a:r>
              </a:p>
              <a:p>
                <a:pPr algn="just" eaLnBrk="1" hangingPunct="1">
                  <a:lnSpc>
                    <a:spcPct val="80000"/>
                  </a:lnSpc>
                  <a:buClr>
                    <a:schemeClr val="bg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Η σχετική ανάκτηση υπολογίζεται συγκρίνοντας το εμβαδό των κορυφών από τα εμβολιασμένα δείγματα στο υλικό μήτρας (</a:t>
                </a:r>
                <a:r>
                  <a:rPr lang="el-GR" altLang="en-US" sz="1600" dirty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2</a:t>
                </a: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) σε σχέση με ίδιας συγκέντρωσης πρότυπα διαλύματα (σε διαλύτη </a:t>
                </a:r>
                <a:r>
                  <a:rPr lang="el-GR" altLang="en-US" sz="16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έκλουσης</a:t>
                </a: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) που αναλύθηκαν χωρίς </a:t>
                </a:r>
                <a:r>
                  <a:rPr lang="el-GR" altLang="en-US" sz="1600" dirty="0" err="1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προκατεργασία</a:t>
                </a: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(</a:t>
                </a:r>
                <a:r>
                  <a:rPr lang="el-GR" altLang="en-US" sz="1600" dirty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1</a:t>
                </a: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).</a:t>
                </a:r>
              </a:p>
              <a:p>
                <a:pPr marL="0" indent="0" algn="just" eaLnBrk="1" hangingPunct="1">
                  <a:lnSpc>
                    <a:spcPct val="80000"/>
                  </a:lnSpc>
                  <a:buClr>
                    <a:schemeClr val="bg1"/>
                  </a:buClr>
                  <a:buNone/>
                  <a:defRPr/>
                </a:pPr>
                <a:endParaRPr lang="el-GR" altLang="en-US" sz="1600" dirty="0">
                  <a:solidFill>
                    <a:srgbClr val="000000"/>
                  </a:solidFill>
                  <a:effectLst/>
                  <a:latin typeface="Times New Roman" pitchFamily="18" charset="0"/>
                </a:endParaRPr>
              </a:p>
              <a:p>
                <a:pPr algn="just" eaLnBrk="1" hangingPunct="1">
                  <a:lnSpc>
                    <a:spcPct val="80000"/>
                  </a:lnSpc>
                  <a:buClr>
                    <a:schemeClr val="bg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Η απόλυτη ανάκτηση υπολογίζεται συγκρίνοντας το εμβαδό των κορυφών από τα εμβολιασμένα δείγματα στο υλικό μήτρας (</a:t>
                </a:r>
                <a:r>
                  <a:rPr lang="el-GR" altLang="en-US" sz="1600" dirty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2</a:t>
                </a: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) σε σχέση με το εμβαδόν κορυφών δειγμάτων εμβολιασμένων με πρότυπα διαλύματα μετά την κατεργασία δείγματος (</a:t>
                </a:r>
                <a:r>
                  <a:rPr lang="el-GR" altLang="en-US" sz="1600" dirty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3</a:t>
                </a: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).</a:t>
                </a:r>
              </a:p>
              <a:p>
                <a:pPr marL="0" indent="0" algn="just" eaLnBrk="1" hangingPunct="1">
                  <a:lnSpc>
                    <a:spcPct val="80000"/>
                  </a:lnSpc>
                  <a:buClr>
                    <a:schemeClr val="bg1"/>
                  </a:buClr>
                  <a:buNone/>
                  <a:defRPr/>
                </a:pPr>
                <a:endParaRPr lang="el-GR" altLang="en-US" sz="1600" dirty="0">
                  <a:solidFill>
                    <a:srgbClr val="000000"/>
                  </a:solidFill>
                  <a:effectLst/>
                  <a:latin typeface="Times New Roman" pitchFamily="18" charset="0"/>
                </a:endParaRPr>
              </a:p>
              <a:p>
                <a:pPr marL="0" indent="0" algn="just" eaLnBrk="1" hangingPunct="1">
                  <a:lnSpc>
                    <a:spcPct val="80000"/>
                  </a:lnSpc>
                  <a:buNone/>
                  <a:defRPr/>
                </a:pP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2. </a:t>
                </a:r>
                <a:r>
                  <a:rPr lang="el-GR" altLang="en-US" sz="1600" b="1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Υπολογισμός της επίδρασης του υλικού μήτρας</a:t>
                </a: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(</a:t>
                </a:r>
                <a:r>
                  <a:rPr lang="en-US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Matrix effect-Ionization suppression/Enhancement)</a:t>
                </a: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lang="el-GR" altLang="en-US" sz="1600" b="1" dirty="0">
                  <a:solidFill>
                    <a:srgbClr val="000000"/>
                  </a:solidFill>
                  <a:effectLst/>
                  <a:latin typeface="Times New Roman" pitchFamily="18" charset="0"/>
                </a:endParaRPr>
              </a:p>
              <a:p>
                <a:pPr algn="just" eaLnBrk="1" hangingPunct="1">
                  <a:lnSpc>
                    <a:spcPct val="80000"/>
                  </a:lnSpc>
                  <a:buClr>
                    <a:schemeClr val="bg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Για τη μελέτη της επίδραση του υλικού μήτρας παρασκευάζονται και αναλύονται δύο ομάδες δειγμάτων και συγκρίνεται το εμβαδό των κορυφών μεταξύ προτύπων διαλυμάτων (</a:t>
                </a:r>
                <a:r>
                  <a:rPr lang="el-GR" altLang="en-US" sz="1600" dirty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1</a:t>
                </a: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) με το εμβαδόν κορυφών δειγμάτων εμβολιασμένων με πρότυπα διαλύματα μετά την κατεργασία δείγματος (</a:t>
                </a:r>
                <a:r>
                  <a:rPr lang="el-GR" altLang="en-US" sz="1600" dirty="0"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3</a:t>
                </a:r>
                <a:r>
                  <a:rPr lang="el-GR" altLang="en-US" sz="16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). </a:t>
                </a:r>
              </a:p>
              <a:p>
                <a:pPr marL="0" indent="0" algn="just" eaLnBrk="1" hangingPunct="1">
                  <a:lnSpc>
                    <a:spcPct val="80000"/>
                  </a:lnSpc>
                  <a:buFont typeface="Wingdings" pitchFamily="2" charset="2"/>
                  <a:buNone/>
                  <a:defRPr/>
                </a:pPr>
                <a:endParaRPr lang="el-GR" altLang="en-US" sz="2000" dirty="0">
                  <a:solidFill>
                    <a:srgbClr val="000000"/>
                  </a:solidFill>
                  <a:effectLst/>
                  <a:latin typeface="Times New Roman" pitchFamily="18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Font typeface="Wingdings" pitchFamily="2" charset="2"/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%</m:t>
                    </m:r>
                    <m:r>
                      <a:rPr lang="el-GR" altLang="en-US" sz="1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sz="1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καταστολή</m:t>
                    </m:r>
                    <m:r>
                      <a:rPr lang="el-GR" altLang="en-US" sz="1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sz="1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ή</m:t>
                    </m:r>
                    <m:r>
                      <a:rPr lang="el-GR" altLang="en-US" sz="1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sz="1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αύξηση</m:t>
                    </m:r>
                    <m:r>
                      <a:rPr lang="el-GR" altLang="en-US" sz="1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en-US" sz="1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σήματος</m:t>
                    </m:r>
                    <m:r>
                      <a:rPr lang="el-GR" altLang="en-US" sz="1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=((</m:t>
                    </m:r>
                    <m:f>
                      <m:fPr>
                        <m:ctrlPr>
                          <a:rPr lang="el-GR" altLang="en-US" sz="1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en-US" sz="1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en-US" sz="14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Εμβαδόν</m:t>
                            </m:r>
                            <m:r>
                              <a:rPr lang="el-GR" altLang="en-US" sz="1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GR" altLang="en-US" sz="1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𝜅𝜊𝜌𝜐𝜑𝜂𝜍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𝑠𝑝𝑖𝑘𝑒𝑑</m:t>
                            </m:r>
                            <m:r>
                              <a:rPr lang="en-US" altLang="en-US" sz="1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en-US" sz="1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𝑎𝑓𝑡𝑒𝑟</m:t>
                            </m:r>
                            <m:r>
                              <a:rPr lang="en-US" altLang="en-US" sz="1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 (3)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altLang="en-US" sz="1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en-US" sz="14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Εμβαδόν</m:t>
                            </m:r>
                            <m:r>
                              <a:rPr lang="el-GR" altLang="en-US" sz="14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altLang="en-US" sz="1400" b="0" i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κορυφής</m:t>
                            </m:r>
                          </m:e>
                          <m:sub>
                            <m:r>
                              <a:rPr lang="el-GR" altLang="en-US" sz="1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𝛿𝜄𝛼𝜆</m:t>
                            </m:r>
                            <m:r>
                              <m:rPr>
                                <m:sty m:val="p"/>
                              </m:rPr>
                              <a:rPr lang="el-GR" altLang="en-US" sz="1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ύ</m:t>
                            </m:r>
                            <m:r>
                              <a:rPr lang="el-GR" altLang="en-US" sz="1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𝜏𝜂</m:t>
                            </m:r>
                            <m:r>
                              <a:rPr lang="el-GR" altLang="en-US" sz="1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GR" altLang="en-US" sz="1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𝜀𝜅𝜆𝜊𝜐𝜎𝜂𝜍</m:t>
                            </m:r>
                            <m:r>
                              <a:rPr lang="el-GR" altLang="en-US" sz="1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(1)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altLang="en-US" sz="14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-1)×100</a:t>
                </a:r>
                <a:endParaRPr lang="en-US" altLang="en-US" sz="1400" dirty="0">
                  <a:solidFill>
                    <a:srgbClr val="000000"/>
                  </a:solidFill>
                  <a:effectLst/>
                  <a:latin typeface="Times New Roman" pitchFamily="18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Font typeface="Wingdings" pitchFamily="2" charset="2"/>
                  <a:buNone/>
                  <a:defRPr/>
                </a:pPr>
                <a:endParaRPr lang="en-US" altLang="en-US" sz="1400" dirty="0">
                  <a:solidFill>
                    <a:srgbClr val="000000"/>
                  </a:solidFill>
                  <a:effectLst/>
                  <a:latin typeface="Times New Roman" pitchFamily="18" charset="0"/>
                </a:endParaRPr>
              </a:p>
              <a:p>
                <a:pPr marL="0" indent="0" algn="just" eaLnBrk="1" hangingPunct="1">
                  <a:lnSpc>
                    <a:spcPct val="80000"/>
                  </a:lnSpc>
                  <a:buFont typeface="Wingdings" pitchFamily="2" charset="2"/>
                  <a:buNone/>
                  <a:defRPr/>
                </a:pPr>
                <a:r>
                  <a:rPr lang="el-GR" altLang="en-US" sz="1400" dirty="0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Όταν το αποτέλεσμα της εξίσωσης είναι αρνητικό, το υλικό μήτρας μειώνει το σήμα του αναλύτη.</a:t>
                </a:r>
              </a:p>
            </p:txBody>
          </p:sp>
        </mc:Choice>
        <mc:Fallback>
          <p:sp>
            <p:nvSpPr>
              <p:cNvPr id="412675" name="Rectangle 3">
                <a:extLst>
                  <a:ext uri="{FF2B5EF4-FFF2-40B4-BE49-F238E27FC236}">
                    <a16:creationId xmlns:a16="http://schemas.microsoft.com/office/drawing/2014/main" id="{002EB0E8-3DFC-660F-86B8-F043F7E7E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2" y="612313"/>
                <a:ext cx="8784976" cy="6092825"/>
              </a:xfrm>
              <a:blipFill>
                <a:blip r:embed="rId2"/>
                <a:stretch>
                  <a:fillRect l="-347" r="-3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694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BD106-07DA-459E-AF28-83395ABC98E9}" type="slidenum">
              <a:rPr lang="el-GR" altLang="en-US"/>
              <a:pPr>
                <a:defRPr/>
              </a:pPr>
              <a:t>36</a:t>
            </a:fld>
            <a:endParaRPr lang="el-GR" altLang="en-US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" y="136525"/>
            <a:ext cx="7704856" cy="619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E524-18DF-C968-008F-4D8B6D65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0000"/>
                </a:solidFill>
              </a:rPr>
              <a:t>ΤΕΧΝΙΚΕΣ ΜΙΚΡΟΕΚΧΥΛΙΣΗΣ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B1BD5-4021-3B0C-6BDE-1F8CAFDB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EE578-396C-4EA2-B000-9E0863BE85DD}" type="slidenum">
              <a:rPr lang="el-GR" altLang="en-US" smtClean="0"/>
              <a:pPr>
                <a:defRPr/>
              </a:pPr>
              <a:t>37</a:t>
            </a:fld>
            <a:endParaRPr lang="el-G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BA8A98-B071-AD91-6D13-D4B9D3CDC3F9}"/>
              </a:ext>
            </a:extLst>
          </p:cNvPr>
          <p:cNvSpPr txBox="1"/>
          <p:nvPr/>
        </p:nvSpPr>
        <p:spPr>
          <a:xfrm>
            <a:off x="143508" y="1744795"/>
            <a:ext cx="88569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srgbClr val="000000"/>
                </a:solidFill>
              </a:rPr>
              <a:t>Τα τελευταία χρόνια η ανάγκη για απλές, ταχείες, οικονομικές και φιλικές προς το περιβάλλον μεθόδους είναι επιτακτική.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srgbClr val="000000"/>
                </a:solidFill>
              </a:rPr>
              <a:t>Η απευθείας εισαγωγή βιολογικών δειγμάτων στα περισσότερα αναλυτικά όργανα καθίσταται δύσκολη λόγω της πολυπλοκότητας και της ετερογένειας αυτών, για αυτό το λόγο είναι απαραίτητο ένα στάδιο </a:t>
            </a:r>
            <a:r>
              <a:rPr lang="el-GR" b="0" dirty="0" err="1">
                <a:solidFill>
                  <a:srgbClr val="000000"/>
                </a:solidFill>
              </a:rPr>
              <a:t>προκατεργασίας</a:t>
            </a:r>
            <a:r>
              <a:rPr lang="el-GR" b="0" dirty="0">
                <a:solidFill>
                  <a:srgbClr val="000000"/>
                </a:solidFill>
              </a:rPr>
              <a:t> των δειγμάτων προκειμένου να εκχυλιστούν και να απομονωθούν οι επιθυμητοί αναλύτες.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srgbClr val="000000"/>
                </a:solidFill>
              </a:rPr>
              <a:t>Η προσπάθεια ανάπτυξης μεθόδων με τα παραπάνω χαρακτηριστικά σε συνδυασμό με την τάση για χρήση μικρού όγκου δείγματος και διαλύτη οδήγησε σε τεχνικές </a:t>
            </a:r>
            <a:r>
              <a:rPr lang="el-GR" b="0" dirty="0" err="1">
                <a:solidFill>
                  <a:srgbClr val="000000"/>
                </a:solidFill>
              </a:rPr>
              <a:t>μικροεκχύλισης</a:t>
            </a:r>
            <a:r>
              <a:rPr lang="el-GR" b="0" dirty="0">
                <a:solidFill>
                  <a:srgbClr val="000000"/>
                </a:solidFill>
              </a:rPr>
              <a:t> που χαρακτηρίζονται από μεγάλη ευαισθησία και ακρίβεια. </a:t>
            </a:r>
          </a:p>
        </p:txBody>
      </p:sp>
    </p:spTree>
    <p:extLst>
      <p:ext uri="{BB962C8B-B14F-4D97-AF65-F5344CB8AC3E}">
        <p14:creationId xmlns:p14="http://schemas.microsoft.com/office/powerpoint/2010/main" val="804712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F85A8B-6594-48DA-9A36-3ACC2D07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1436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Τεχνικές (</a:t>
            </a:r>
            <a:r>
              <a:rPr lang="el-GR" dirty="0" err="1"/>
              <a:t>μικρο</a:t>
            </a:r>
            <a:r>
              <a:rPr lang="el-GR" dirty="0"/>
              <a:t>)εκχύλισης – Εξέλιξη</a:t>
            </a:r>
          </a:p>
        </p:txBody>
      </p:sp>
      <p:pic>
        <p:nvPicPr>
          <p:cNvPr id="1026" name="Picture 2" descr="Image result for lle extraction">
            <a:extLst>
              <a:ext uri="{FF2B5EF4-FFF2-40B4-BE49-F238E27FC236}">
                <a16:creationId xmlns:a16="http://schemas.microsoft.com/office/drawing/2014/main" id="{FB30074D-A1C2-4B20-A217-F431E26CFB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916832"/>
            <a:ext cx="2639844" cy="23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pe extraction">
            <a:extLst>
              <a:ext uri="{FF2B5EF4-FFF2-40B4-BE49-F238E27FC236}">
                <a16:creationId xmlns:a16="http://schemas.microsoft.com/office/drawing/2014/main" id="{F0C2B8DC-D0AB-42D2-8107-D58CB897F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22" y="2182706"/>
            <a:ext cx="3131957" cy="180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BF4CD3-A42E-47EE-9A28-BEB673501024}"/>
              </a:ext>
            </a:extLst>
          </p:cNvPr>
          <p:cNvSpPr txBox="1"/>
          <p:nvPr/>
        </p:nvSpPr>
        <p:spPr>
          <a:xfrm>
            <a:off x="182394" y="4677325"/>
            <a:ext cx="4660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prstClr val="black"/>
                </a:solidFill>
                <a:latin typeface="Calibri"/>
              </a:rPr>
              <a:t>Χρονοβόρες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prstClr val="black"/>
                </a:solidFill>
                <a:latin typeface="Calibri"/>
              </a:rPr>
              <a:t>Πολλαπλά στάδια κατεργασίας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b="0" dirty="0">
                <a:solidFill>
                  <a:prstClr val="black"/>
                </a:solidFill>
                <a:latin typeface="Calibri"/>
              </a:rPr>
              <a:t>Μεγάλοι όγκοι οργανικών /τοξικών διαλυτών</a:t>
            </a:r>
          </a:p>
        </p:txBody>
      </p:sp>
      <p:pic>
        <p:nvPicPr>
          <p:cNvPr id="10" name="Picture 2" descr="Image result for spme extraction">
            <a:extLst>
              <a:ext uri="{FF2B5EF4-FFF2-40B4-BE49-F238E27FC236}">
                <a16:creationId xmlns:a16="http://schemas.microsoft.com/office/drawing/2014/main" id="{D5B75010-39E6-4DB9-83A3-156AAE6F0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79" y="2008534"/>
            <a:ext cx="2654785" cy="20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51BE51-59EA-4405-9BD8-87759A6C24EE}"/>
              </a:ext>
            </a:extLst>
          </p:cNvPr>
          <p:cNvSpPr txBox="1"/>
          <p:nvPr/>
        </p:nvSpPr>
        <p:spPr>
          <a:xfrm>
            <a:off x="6137979" y="4578080"/>
            <a:ext cx="256219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350" b="0" dirty="0">
                <a:solidFill>
                  <a:prstClr val="black"/>
                </a:solidFill>
                <a:latin typeface="Calibri"/>
              </a:rPr>
              <a:t>Μειωμένη χωρητικότητα </a:t>
            </a:r>
            <a:r>
              <a:rPr lang="el-GR" sz="1350" b="0" dirty="0" err="1">
                <a:solidFill>
                  <a:prstClr val="black"/>
                </a:solidFill>
                <a:latin typeface="Calibri"/>
              </a:rPr>
              <a:t>προσροφητικού</a:t>
            </a:r>
            <a:r>
              <a:rPr lang="el-GR" sz="1350" b="0" dirty="0">
                <a:solidFill>
                  <a:prstClr val="black"/>
                </a:solidFill>
                <a:latin typeface="Calibri"/>
              </a:rPr>
              <a:t> υλικού     (</a:t>
            </a:r>
            <a:r>
              <a:rPr lang="en-US" sz="1350" b="0" dirty="0">
                <a:solidFill>
                  <a:prstClr val="black"/>
                </a:solidFill>
                <a:latin typeface="Calibri"/>
              </a:rPr>
              <a:t>Sorbent loading</a:t>
            </a:r>
            <a:r>
              <a:rPr lang="el-GR" sz="1350" b="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2848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mage result for sbse extraction">
            <a:extLst>
              <a:ext uri="{FF2B5EF4-FFF2-40B4-BE49-F238E27FC236}">
                <a16:creationId xmlns:a16="http://schemas.microsoft.com/office/drawing/2014/main" id="{015AC280-EB63-4657-AEAD-FA897A084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1" r="8671" b="2"/>
          <a:stretch/>
        </p:blipFill>
        <p:spPr bwMode="auto">
          <a:xfrm>
            <a:off x="628649" y="557188"/>
            <a:ext cx="3136438" cy="57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rdse extraction">
            <a:extLst>
              <a:ext uri="{FF2B5EF4-FFF2-40B4-BE49-F238E27FC236}">
                <a16:creationId xmlns:a16="http://schemas.microsoft.com/office/drawing/2014/main" id="{38BB4CCE-E580-45A4-AC67-6FE93900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r="16804" b="3"/>
          <a:stretch/>
        </p:blipFill>
        <p:spPr bwMode="auto">
          <a:xfrm>
            <a:off x="3890081" y="557188"/>
            <a:ext cx="4625269" cy="27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meps extraction">
            <a:extLst>
              <a:ext uri="{FF2B5EF4-FFF2-40B4-BE49-F238E27FC236}">
                <a16:creationId xmlns:a16="http://schemas.microsoft.com/office/drawing/2014/main" id="{10A58654-35A8-4C24-A323-53775B46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9" r="-1" b="22495"/>
          <a:stretch/>
        </p:blipFill>
        <p:spPr bwMode="auto">
          <a:xfrm>
            <a:off x="3890080" y="3514851"/>
            <a:ext cx="4625269" cy="27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85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B0DDE-1160-46FE-B106-A6269FD96B2D}" type="slidenum">
              <a:rPr lang="el-GR" altLang="en-US"/>
              <a:pPr>
                <a:defRPr/>
              </a:pPr>
              <a:t>4</a:t>
            </a:fld>
            <a:endParaRPr lang="el-GR" altLang="en-US"/>
          </a:p>
        </p:txBody>
      </p:sp>
      <p:pic>
        <p:nvPicPr>
          <p:cNvPr id="4099" name="Picture 16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75407"/>
            <a:ext cx="8229600" cy="487362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Εκχύλιση στερεάς φάσης</a:t>
            </a:r>
            <a:endParaRPr lang="el-GR" altLang="en-US" sz="2400" b="1" i="1" dirty="0"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435600" y="981075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Verdana" pitchFamily="34" charset="0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767263" y="635000"/>
            <a:ext cx="369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Verdana" pitchFamily="34" charset="0"/>
            </a:endParaRPr>
          </a:p>
        </p:txBody>
      </p:sp>
      <p:sp>
        <p:nvSpPr>
          <p:cNvPr id="4103" name="Text Box 14"/>
          <p:cNvSpPr txBox="1">
            <a:spLocks noChangeArrowheads="1"/>
          </p:cNvSpPr>
          <p:nvPr/>
        </p:nvSpPr>
        <p:spPr bwMode="auto">
          <a:xfrm>
            <a:off x="468313" y="1052513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07052" y="600540"/>
            <a:ext cx="892944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2000" b="0" dirty="0" err="1">
                <a:solidFill>
                  <a:srgbClr val="000000"/>
                </a:solidFill>
              </a:rPr>
              <a:t>Φυσική</a:t>
            </a:r>
            <a:r>
              <a:rPr lang="en-US" altLang="en-US" sz="2000" b="0" dirty="0">
                <a:solidFill>
                  <a:srgbClr val="000000"/>
                </a:solidFill>
              </a:rPr>
              <a:t> </a:t>
            </a:r>
            <a:r>
              <a:rPr lang="en-US" altLang="en-US" sz="2000" b="0" dirty="0" err="1">
                <a:solidFill>
                  <a:srgbClr val="000000"/>
                </a:solidFill>
              </a:rPr>
              <a:t>δι</a:t>
            </a:r>
            <a:r>
              <a:rPr lang="en-US" altLang="en-US" sz="2000" b="0" dirty="0">
                <a:solidFill>
                  <a:srgbClr val="000000"/>
                </a:solidFill>
              </a:rPr>
              <a:t>αδικασία εκχύλισης που περιλαμβάνει μια υγρή και μια στατική φάση</a:t>
            </a:r>
            <a:r>
              <a:rPr lang="el-GR" altLang="en-US" sz="2000" b="0" dirty="0">
                <a:solidFill>
                  <a:srgbClr val="000000"/>
                </a:solidFill>
              </a:rPr>
              <a:t> και βασίζεται στις αρχές της </a:t>
            </a:r>
            <a:r>
              <a:rPr lang="el-GR" altLang="en-US" sz="2000" b="0" dirty="0" err="1">
                <a:solidFill>
                  <a:srgbClr val="000000"/>
                </a:solidFill>
              </a:rPr>
              <a:t>υγροχρωματογραφίας</a:t>
            </a:r>
            <a:r>
              <a:rPr lang="el-GR" altLang="en-US" sz="2000" b="0" dirty="0">
                <a:solidFill>
                  <a:srgbClr val="000000"/>
                </a:solidFill>
              </a:rPr>
              <a:t>.</a:t>
            </a:r>
          </a:p>
          <a:p>
            <a:pPr algn="just">
              <a:defRPr/>
            </a:pPr>
            <a:endParaRPr lang="en-US" altLang="en-US" sz="2000" b="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el-GR" altLang="en-US" sz="2000" b="0" dirty="0">
                <a:solidFill>
                  <a:srgbClr val="000000"/>
                </a:solidFill>
              </a:rPr>
              <a:t>Η α</a:t>
            </a:r>
            <a:r>
              <a:rPr lang="en-US" altLang="en-US" sz="2000" b="0" dirty="0">
                <a:solidFill>
                  <a:srgbClr val="000000"/>
                </a:solidFill>
              </a:rPr>
              <a:t>π</a:t>
            </a:r>
            <a:r>
              <a:rPr lang="en-US" altLang="en-US" sz="2000" b="0" dirty="0" err="1">
                <a:solidFill>
                  <a:srgbClr val="000000"/>
                </a:solidFill>
              </a:rPr>
              <a:t>ομόνωση</a:t>
            </a:r>
            <a:r>
              <a:rPr lang="en-US" altLang="en-US" sz="2000" b="0" dirty="0">
                <a:solidFill>
                  <a:srgbClr val="000000"/>
                </a:solidFill>
              </a:rPr>
              <a:t> </a:t>
            </a:r>
            <a:r>
              <a:rPr lang="en-US" altLang="en-US" sz="2000" b="0" dirty="0" err="1">
                <a:solidFill>
                  <a:srgbClr val="000000"/>
                </a:solidFill>
              </a:rPr>
              <a:t>του</a:t>
            </a:r>
            <a:r>
              <a:rPr lang="en-US" altLang="en-US" sz="2000" b="0" dirty="0">
                <a:solidFill>
                  <a:srgbClr val="000000"/>
                </a:solidFill>
              </a:rPr>
              <a:t> </a:t>
            </a:r>
            <a:r>
              <a:rPr lang="el-GR" altLang="en-US" sz="2000" b="0" dirty="0">
                <a:solidFill>
                  <a:srgbClr val="000000"/>
                </a:solidFill>
              </a:rPr>
              <a:t>αναλύτη</a:t>
            </a:r>
            <a:r>
              <a:rPr lang="en-US" altLang="en-US" sz="2000" b="0" dirty="0">
                <a:solidFill>
                  <a:srgbClr val="000000"/>
                </a:solidFill>
              </a:rPr>
              <a:t> από </a:t>
            </a:r>
            <a:r>
              <a:rPr lang="en-US" altLang="en-US" sz="2000" b="0" dirty="0" err="1">
                <a:solidFill>
                  <a:srgbClr val="000000"/>
                </a:solidFill>
              </a:rPr>
              <a:t>έν</a:t>
            </a:r>
            <a:r>
              <a:rPr lang="en-US" altLang="en-US" sz="2000" b="0" dirty="0">
                <a:solidFill>
                  <a:srgbClr val="000000"/>
                </a:solidFill>
              </a:rPr>
              <a:t>α πολύπλοκο </a:t>
            </a:r>
            <a:r>
              <a:rPr lang="el-GR" altLang="en-US" sz="2000" b="0" dirty="0">
                <a:solidFill>
                  <a:srgbClr val="000000"/>
                </a:solidFill>
              </a:rPr>
              <a:t>δείγμα</a:t>
            </a:r>
            <a:r>
              <a:rPr lang="en-US" altLang="en-US" sz="2000" b="0" dirty="0">
                <a:solidFill>
                  <a:srgbClr val="000000"/>
                </a:solidFill>
              </a:rPr>
              <a:t> </a:t>
            </a:r>
            <a:r>
              <a:rPr lang="el-GR" altLang="en-US" sz="2000" b="0" dirty="0">
                <a:solidFill>
                  <a:srgbClr val="000000"/>
                </a:solidFill>
              </a:rPr>
              <a:t>επιτυγχάνεται </a:t>
            </a:r>
            <a:r>
              <a:rPr lang="en-US" altLang="en-US" sz="2000" b="0" dirty="0" err="1">
                <a:solidFill>
                  <a:srgbClr val="000000"/>
                </a:solidFill>
              </a:rPr>
              <a:t>δι</a:t>
            </a:r>
            <a:r>
              <a:rPr lang="en-US" altLang="en-US" sz="2000" b="0" dirty="0">
                <a:solidFill>
                  <a:srgbClr val="000000"/>
                </a:solidFill>
              </a:rPr>
              <a:t>α μέσου ενός συστήματος δύο φάσεων:</a:t>
            </a:r>
          </a:p>
          <a:p>
            <a:pPr lvl="1" algn="just">
              <a:defRPr/>
            </a:pPr>
            <a:r>
              <a:rPr lang="en-US" altLang="en-US" sz="2000" b="0" dirty="0">
                <a:solidFill>
                  <a:srgbClr val="000000"/>
                </a:solidFill>
              </a:rPr>
              <a:t>1.	</a:t>
            </a:r>
            <a:r>
              <a:rPr lang="en-US" altLang="en-US" sz="1800" b="0" dirty="0" err="1">
                <a:solidFill>
                  <a:srgbClr val="000000"/>
                </a:solidFill>
              </a:rPr>
              <a:t>Στ</a:t>
            </a:r>
            <a:r>
              <a:rPr lang="el-GR" altLang="en-US" sz="1800" b="0" dirty="0" err="1">
                <a:solidFill>
                  <a:srgbClr val="000000"/>
                </a:solidFill>
              </a:rPr>
              <a:t>ατική</a:t>
            </a:r>
            <a:r>
              <a:rPr lang="en-US" altLang="en-US" sz="1800" b="0" dirty="0">
                <a:solidFill>
                  <a:srgbClr val="000000"/>
                </a:solidFill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</a:rPr>
              <a:t>φάση</a:t>
            </a:r>
            <a:r>
              <a:rPr lang="en-US" altLang="en-US" sz="1800" b="0" dirty="0">
                <a:solidFill>
                  <a:srgbClr val="000000"/>
                </a:solidFill>
              </a:rPr>
              <a:t> : </a:t>
            </a:r>
            <a:r>
              <a:rPr lang="en-US" altLang="en-US" sz="1800" b="0" dirty="0" err="1">
                <a:solidFill>
                  <a:srgbClr val="000000"/>
                </a:solidFill>
              </a:rPr>
              <a:t>στερεό</a:t>
            </a:r>
            <a:r>
              <a:rPr lang="en-US" altLang="en-US" sz="1800" b="0" dirty="0">
                <a:solidFill>
                  <a:srgbClr val="000000"/>
                </a:solidFill>
              </a:rPr>
              <a:t> υπ</a:t>
            </a:r>
            <a:r>
              <a:rPr lang="en-US" altLang="en-US" sz="1800" b="0" dirty="0" err="1">
                <a:solidFill>
                  <a:srgbClr val="000000"/>
                </a:solidFill>
              </a:rPr>
              <a:t>όστρωμ</a:t>
            </a:r>
            <a:r>
              <a:rPr lang="en-US" altLang="en-US" sz="1800" b="0" dirty="0">
                <a:solidFill>
                  <a:srgbClr val="000000"/>
                </a:solidFill>
              </a:rPr>
              <a:t>α ακινητοποιημένο σε μικρούς κυλινδρικούς σωλήνες ορισμένης χωρητικότητας</a:t>
            </a:r>
          </a:p>
          <a:p>
            <a:pPr lvl="1" algn="just">
              <a:buFont typeface="Times New Roman" pitchFamily="18" charset="0"/>
              <a:buChar char="2"/>
              <a:defRPr/>
            </a:pPr>
            <a:r>
              <a:rPr lang="el-GR" altLang="en-US" sz="1800" b="0" dirty="0">
                <a:solidFill>
                  <a:srgbClr val="000000"/>
                </a:solidFill>
              </a:rPr>
              <a:t>.  </a:t>
            </a:r>
            <a:r>
              <a:rPr lang="en-US" altLang="en-US" sz="1800" b="0" dirty="0" err="1">
                <a:solidFill>
                  <a:srgbClr val="000000"/>
                </a:solidFill>
              </a:rPr>
              <a:t>Υγρή</a:t>
            </a:r>
            <a:r>
              <a:rPr lang="en-US" altLang="en-US" sz="1800" b="0" dirty="0">
                <a:solidFill>
                  <a:srgbClr val="000000"/>
                </a:solidFill>
              </a:rPr>
              <a:t> </a:t>
            </a:r>
            <a:r>
              <a:rPr lang="en-US" altLang="en-US" sz="1800" b="0" dirty="0" err="1">
                <a:solidFill>
                  <a:srgbClr val="000000"/>
                </a:solidFill>
              </a:rPr>
              <a:t>φάση</a:t>
            </a:r>
            <a:endParaRPr lang="en-US" altLang="en-US" sz="1800" b="0" dirty="0">
              <a:solidFill>
                <a:srgbClr val="000000"/>
              </a:solidFill>
            </a:endParaRPr>
          </a:p>
          <a:p>
            <a:pPr>
              <a:defRPr/>
            </a:pPr>
            <a:endParaRPr lang="el-GR" altLang="en-US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84" y="2723622"/>
            <a:ext cx="3835332" cy="366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812EC4-AC3D-46D3-B8E4-0416A2F7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Επιφάνεια επαφής </a:t>
            </a:r>
            <a:r>
              <a:rPr lang="el-GR" dirty="0" err="1"/>
              <a:t>προσροφητικού</a:t>
            </a:r>
            <a:r>
              <a:rPr lang="el-GR" dirty="0"/>
              <a:t> μέσου</a:t>
            </a: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53261060-26A9-4412-B037-67EA69E923AB}"/>
              </a:ext>
            </a:extLst>
          </p:cNvPr>
          <p:cNvGraphicFramePr>
            <a:graphicFrameLocks noGrp="1"/>
          </p:cNvGraphicFramePr>
          <p:nvPr/>
        </p:nvGraphicFramePr>
        <p:xfrm>
          <a:off x="2343150" y="2422423"/>
          <a:ext cx="4572000" cy="166170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24083763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02114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44722878"/>
                    </a:ext>
                  </a:extLst>
                </a:gridCol>
              </a:tblGrid>
              <a:tr h="1414646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25mm x 20mm</a:t>
                      </a:r>
                      <a:endParaRPr lang="el-GR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6409764"/>
                  </a:ext>
                </a:extLst>
              </a:tr>
              <a:tr h="24705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10-20mm</a:t>
                      </a:r>
                      <a:r>
                        <a:rPr lang="en-US" sz="1000" baseline="30000" dirty="0"/>
                        <a:t>2</a:t>
                      </a:r>
                      <a:endParaRPr lang="el-GR" sz="10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100mm</a:t>
                      </a:r>
                      <a:r>
                        <a:rPr lang="en-US" sz="1000" baseline="30000" dirty="0"/>
                        <a:t>2</a:t>
                      </a:r>
                      <a:endParaRPr lang="el-GR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1000mm</a:t>
                      </a:r>
                      <a:r>
                        <a:rPr lang="en-US" sz="1000" baseline="30000" dirty="0"/>
                        <a:t>2</a:t>
                      </a:r>
                      <a:endParaRPr lang="el-GR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15117718"/>
                  </a:ext>
                </a:extLst>
              </a:tr>
            </a:tbl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04DC9632-9E8D-4747-8DEC-F3F61CD36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2478786"/>
            <a:ext cx="628650" cy="132715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E11AD2A-CFD7-4E68-BA4D-917A8EC5E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073" y="2666828"/>
            <a:ext cx="1250156" cy="8001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A3ED1D1-1980-49BF-8A51-5A7196BE7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297" y="2514600"/>
            <a:ext cx="1353302" cy="800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58A406-4561-445B-BF75-D1A9AEDC7694}"/>
              </a:ext>
            </a:extLst>
          </p:cNvPr>
          <p:cNvSpPr txBox="1"/>
          <p:nvPr/>
        </p:nvSpPr>
        <p:spPr>
          <a:xfrm>
            <a:off x="1050588" y="4658334"/>
            <a:ext cx="4409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Principal Contact Surface Area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/>
              </a:rPr>
              <a:t>Sorbent loading </a:t>
            </a:r>
            <a:r>
              <a:rPr lang="el-GR" sz="1800" b="0" dirty="0">
                <a:solidFill>
                  <a:prstClr val="black"/>
                </a:solidFill>
                <a:latin typeface="Calibri"/>
              </a:rPr>
              <a:t>: Χ40.000 </a:t>
            </a:r>
            <a:r>
              <a:rPr lang="en-US" sz="1800" b="0" dirty="0">
                <a:solidFill>
                  <a:prstClr val="black"/>
                </a:solidFill>
                <a:latin typeface="Calibri"/>
              </a:rPr>
              <a:t>SPME / X 150 SBSE</a:t>
            </a:r>
            <a:endParaRPr lang="el-GR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341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3AC41E-D8A6-4B7F-A16E-EF680C33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871999"/>
            <a:ext cx="6286500" cy="623718"/>
          </a:xfrm>
        </p:spPr>
        <p:txBody>
          <a:bodyPr/>
          <a:lstStyle/>
          <a:p>
            <a:r>
              <a:rPr lang="en-US" dirty="0"/>
              <a:t>Fabric Phase </a:t>
            </a:r>
            <a:r>
              <a:rPr lang="en-US" dirty="0" err="1"/>
              <a:t>Sorptive</a:t>
            </a:r>
            <a:r>
              <a:rPr lang="en-US" dirty="0"/>
              <a:t> Extraction</a:t>
            </a:r>
            <a:endParaRPr lang="el-GR" dirty="0"/>
          </a:p>
        </p:txBody>
      </p:sp>
      <p:pic>
        <p:nvPicPr>
          <p:cNvPr id="3074" name="Picture 2" descr="Image result for fabric cellulose">
            <a:extLst>
              <a:ext uri="{FF2B5EF4-FFF2-40B4-BE49-F238E27FC236}">
                <a16:creationId xmlns:a16="http://schemas.microsoft.com/office/drawing/2014/main" id="{F0F124F0-D3F0-45BB-A4F4-D4B05D6C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48" y="1771650"/>
            <a:ext cx="2469665" cy="175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pe extraction">
            <a:extLst>
              <a:ext uri="{FF2B5EF4-FFF2-40B4-BE49-F238E27FC236}">
                <a16:creationId xmlns:a16="http://schemas.microsoft.com/office/drawing/2014/main" id="{D4BA23B2-991B-4D76-BF43-5C82510C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17" y="3601787"/>
            <a:ext cx="2333933" cy="238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pme extraction">
            <a:extLst>
              <a:ext uri="{FF2B5EF4-FFF2-40B4-BE49-F238E27FC236}">
                <a16:creationId xmlns:a16="http://schemas.microsoft.com/office/drawing/2014/main" id="{2A4572E3-008A-4E70-948B-31C861ED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64" y="3751276"/>
            <a:ext cx="2432447" cy="22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bse extraction">
            <a:extLst>
              <a:ext uri="{FF2B5EF4-FFF2-40B4-BE49-F238E27FC236}">
                <a16:creationId xmlns:a16="http://schemas.microsoft.com/office/drawing/2014/main" id="{45D92F90-A9CB-4273-9018-946E23877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807791"/>
            <a:ext cx="2241755" cy="21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meps extraction">
            <a:extLst>
              <a:ext uri="{FF2B5EF4-FFF2-40B4-BE49-F238E27FC236}">
                <a16:creationId xmlns:a16="http://schemas.microsoft.com/office/drawing/2014/main" id="{4EB9A3AC-A2E3-43DD-9D23-B26BBC98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19" y="1504519"/>
            <a:ext cx="2469665" cy="21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73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spe extraction">
            <a:extLst>
              <a:ext uri="{FF2B5EF4-FFF2-40B4-BE49-F238E27FC236}">
                <a16:creationId xmlns:a16="http://schemas.microsoft.com/office/drawing/2014/main" id="{AEAD7F04-1BEC-4FF6-9053-43DA8BDB3D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7313"/>
            <a:ext cx="21717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solid phase microextraction">
            <a:extLst>
              <a:ext uri="{FF2B5EF4-FFF2-40B4-BE49-F238E27FC236}">
                <a16:creationId xmlns:a16="http://schemas.microsoft.com/office/drawing/2014/main" id="{8B357E40-6201-4297-8848-34C14E267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81" b="-1340"/>
          <a:stretch/>
        </p:blipFill>
        <p:spPr bwMode="auto">
          <a:xfrm>
            <a:off x="4400550" y="1257300"/>
            <a:ext cx="225097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Σύμβολο πρόσθεσης 4">
            <a:extLst>
              <a:ext uri="{FF2B5EF4-FFF2-40B4-BE49-F238E27FC236}">
                <a16:creationId xmlns:a16="http://schemas.microsoft.com/office/drawing/2014/main" id="{AF93E5F1-F893-40C1-BF24-2EA6F14BD0AD}"/>
              </a:ext>
            </a:extLst>
          </p:cNvPr>
          <p:cNvSpPr/>
          <p:nvPr/>
        </p:nvSpPr>
        <p:spPr>
          <a:xfrm>
            <a:off x="3501821" y="2057400"/>
            <a:ext cx="6858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l-GR" sz="135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Ίσο 6">
            <a:extLst>
              <a:ext uri="{FF2B5EF4-FFF2-40B4-BE49-F238E27FC236}">
                <a16:creationId xmlns:a16="http://schemas.microsoft.com/office/drawing/2014/main" id="{A033DB30-07A6-4F26-8DD1-9374D7C8B94F}"/>
              </a:ext>
            </a:extLst>
          </p:cNvPr>
          <p:cNvSpPr/>
          <p:nvPr/>
        </p:nvSpPr>
        <p:spPr>
          <a:xfrm>
            <a:off x="7200900" y="2053713"/>
            <a:ext cx="685800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l-GR" sz="1350" b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11" descr="Novel Fabric Phase Sorptive Extraction (FPSE) Media - Research">
            <a:extLst>
              <a:ext uri="{FF2B5EF4-FFF2-40B4-BE49-F238E27FC236}">
                <a16:creationId xmlns:a16="http://schemas.microsoft.com/office/drawing/2014/main" id="{5D229D4F-278E-4A5B-8963-0B69A80AC0F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1" y="4029075"/>
            <a:ext cx="3334979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AD9E47-A55D-738E-8BCE-9C5ED1E02F63}"/>
              </a:ext>
            </a:extLst>
          </p:cNvPr>
          <p:cNvSpPr txBox="1"/>
          <p:nvPr/>
        </p:nvSpPr>
        <p:spPr>
          <a:xfrm>
            <a:off x="179512" y="4691746"/>
            <a:ext cx="300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Abuzar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Kabir &amp; Kenneth G.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Furton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(2014)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844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Υφασμάτιν</a:t>
            </a:r>
            <a:r>
              <a:rPr lang="en-US" dirty="0"/>
              <a:t>o</a:t>
            </a:r>
            <a:r>
              <a:rPr lang="el-GR" dirty="0"/>
              <a:t> υπόστρωμα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005" t="21778" r="21057" b="12222"/>
          <a:stretch>
            <a:fillRect/>
          </a:stretch>
        </p:blipFill>
        <p:spPr bwMode="auto">
          <a:xfrm>
            <a:off x="2051720" y="1052736"/>
            <a:ext cx="4637874" cy="3429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2"/>
          <a:srcRect l="20005" t="21778" r="58773" b="12932"/>
          <a:stretch>
            <a:fillRect/>
          </a:stretch>
        </p:blipFill>
        <p:spPr bwMode="auto">
          <a:xfrm>
            <a:off x="2051720" y="1056184"/>
            <a:ext cx="1657350" cy="33147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7DBA4F-6670-9AA0-2C50-028AE2205FC6}"/>
              </a:ext>
            </a:extLst>
          </p:cNvPr>
          <p:cNvSpPr txBox="1"/>
          <p:nvPr/>
        </p:nvSpPr>
        <p:spPr>
          <a:xfrm>
            <a:off x="81230" y="5061874"/>
            <a:ext cx="8635330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Υφασμάτινα υποστρώματα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Φυσικές ίνες (πχ κυτταρίνη)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Συνθετικές (πολυεστέρας, υαλοβάμβακας)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</a:t>
            </a:r>
            <a:r>
              <a:rPr lang="el-GR" dirty="0"/>
              <a:t>-</a:t>
            </a:r>
            <a:r>
              <a:rPr lang="en-US" dirty="0"/>
              <a:t>gel </a:t>
            </a:r>
            <a:r>
              <a:rPr lang="el-GR" dirty="0"/>
              <a:t>επικάλυψη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005" t="21778" r="21057" b="12222"/>
          <a:stretch>
            <a:fillRect/>
          </a:stretch>
        </p:blipFill>
        <p:spPr bwMode="auto">
          <a:xfrm>
            <a:off x="1907704" y="1268760"/>
            <a:ext cx="4637874" cy="331469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3"/>
          <a:srcRect l="41054" t="21778" r="37897" b="10262"/>
          <a:stretch>
            <a:fillRect/>
          </a:stretch>
        </p:blipFill>
        <p:spPr bwMode="auto">
          <a:xfrm>
            <a:off x="3707904" y="1325910"/>
            <a:ext cx="1600200" cy="32004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7AD3F2-BBDC-A536-CAB6-26C31C0CA524}"/>
              </a:ext>
            </a:extLst>
          </p:cNvPr>
          <p:cNvSpPr txBox="1"/>
          <p:nvPr/>
        </p:nvSpPr>
        <p:spPr>
          <a:xfrm>
            <a:off x="452648" y="4927520"/>
            <a:ext cx="80077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Χημικά επικαλυμμένο με τη μορφή μιας λεπτής επίστρωσης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sol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gel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οργανικό-ανόργανο υβριδικό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προσροφητικό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Πολυμερές δίκτυο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005" t="21778" r="21057" b="12222"/>
          <a:stretch>
            <a:fillRect/>
          </a:stretch>
        </p:blipFill>
        <p:spPr bwMode="auto">
          <a:xfrm>
            <a:off x="2205294" y="1474471"/>
            <a:ext cx="4637874" cy="339447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/>
          <p:nvPr/>
        </p:nvPicPr>
        <p:blipFill>
          <a:blip r:embed="rId2"/>
          <a:srcRect l="62308" t="21778" r="21057" b="12222"/>
          <a:stretch>
            <a:fillRect/>
          </a:stretch>
        </p:blipFill>
        <p:spPr bwMode="auto">
          <a:xfrm>
            <a:off x="5570988" y="1514357"/>
            <a:ext cx="1257300" cy="33147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C240A4-C4AE-449F-9C05-C31560A7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Διαπερατότητα πορώδους υλικού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F25D5E1-DB0E-4CFA-9417-CA919636E76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1965" b="35849"/>
          <a:stretch/>
        </p:blipFill>
        <p:spPr bwMode="auto">
          <a:xfrm>
            <a:off x="1920055" y="1811267"/>
            <a:ext cx="5303890" cy="2389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15F72B-7862-442E-B79F-39348D58B828}"/>
              </a:ext>
            </a:extLst>
          </p:cNvPr>
          <p:cNvSpPr txBox="1"/>
          <p:nvPr/>
        </p:nvSpPr>
        <p:spPr>
          <a:xfrm>
            <a:off x="2284138" y="4402981"/>
            <a:ext cx="4613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l-GR" sz="1350" b="0" dirty="0">
                <a:solidFill>
                  <a:prstClr val="black"/>
                </a:solidFill>
                <a:latin typeface="Calibri"/>
              </a:rPr>
              <a:t>Ταχεία μεταφοράς μάζας λόγω: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350" b="0" dirty="0">
                <a:solidFill>
                  <a:prstClr val="black"/>
                </a:solidFill>
                <a:latin typeface="Calibri"/>
              </a:rPr>
              <a:t>Δίκτυο </a:t>
            </a:r>
            <a:r>
              <a:rPr lang="en-US" sz="1350" b="0" dirty="0">
                <a:solidFill>
                  <a:prstClr val="black"/>
                </a:solidFill>
                <a:latin typeface="Calibri"/>
              </a:rPr>
              <a:t>sol-gel (</a:t>
            </a:r>
            <a:r>
              <a:rPr lang="el-GR" sz="1350" b="0" dirty="0">
                <a:solidFill>
                  <a:prstClr val="black"/>
                </a:solidFill>
                <a:latin typeface="Calibri"/>
              </a:rPr>
              <a:t>σπογγώδες</a:t>
            </a:r>
            <a:r>
              <a:rPr lang="en-US" sz="1350" b="0" dirty="0">
                <a:solidFill>
                  <a:prstClr val="black"/>
                </a:solidFill>
                <a:latin typeface="Calibri"/>
              </a:rPr>
              <a:t>)</a:t>
            </a:r>
            <a:r>
              <a:rPr lang="el-GR" sz="1350" b="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350" b="0" dirty="0">
                <a:solidFill>
                  <a:prstClr val="black"/>
                </a:solidFill>
                <a:latin typeface="Calibri"/>
              </a:rPr>
              <a:t>Διαπερατότητα</a:t>
            </a:r>
            <a:r>
              <a:rPr lang="el-GR" sz="1350" b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δείγματος μέσα από το πορώδες υλικό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350" b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επιταχύνει την ισορροπία εκχύλισης(</a:t>
            </a:r>
            <a:r>
              <a:rPr lang="el-GR" sz="1350" b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extraction</a:t>
            </a:r>
            <a:r>
              <a:rPr lang="el-GR" sz="1350" b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el-GR" sz="1350" b="0" dirty="0" err="1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equilibrium</a:t>
            </a:r>
            <a:r>
              <a:rPr lang="el-GR" sz="1350" b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)</a:t>
            </a:r>
            <a:endParaRPr lang="el-GR" sz="135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45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F9EA75-1485-29F3-D662-E6BA5D6AF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74" y="2568907"/>
            <a:ext cx="3665514" cy="28827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350" dirty="0"/>
              <a:t>Απλότητα εφαρμογής </a:t>
            </a:r>
            <a:r>
              <a:rPr lang="el-GR" sz="1350" dirty="0">
                <a:sym typeface="Wingdings" panose="05000000000000000000" pitchFamily="2" charset="2"/>
              </a:rPr>
              <a:t> άμεση εμβάπτιση στο αναλυόμενο δείγμα</a:t>
            </a:r>
            <a:endParaRPr lang="el-GR" sz="1350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350" dirty="0"/>
              <a:t>Δυνατότητα επαναχρησιμοποίησης</a:t>
            </a:r>
            <a:r>
              <a:rPr lang="en-US" sz="1350" dirty="0"/>
              <a:t> </a:t>
            </a:r>
            <a:r>
              <a:rPr lang="en-US" sz="1350" dirty="0">
                <a:sym typeface="Wingdings" panose="05000000000000000000" pitchFamily="2" charset="2"/>
              </a:rPr>
              <a:t></a:t>
            </a:r>
            <a:r>
              <a:rPr lang="el-GR" sz="1350" dirty="0">
                <a:sym typeface="Wingdings" panose="05000000000000000000" pitchFamily="2" charset="2"/>
              </a:rPr>
              <a:t> περιβαλλοντική βιωσιμότητα</a:t>
            </a:r>
            <a:endParaRPr lang="el-GR" sz="1350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350" dirty="0"/>
              <a:t> Εύκολη τροποποίηση γεωμετρικών χαρακτηριστικών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350" dirty="0"/>
              <a:t> Ανάκτηση αναλυτών στον διαλύτη εργασίας της αναλυτικής μεθόδου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l-GR" sz="135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78D5EF4-23CC-6F3B-1653-36BDF17470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 l="-3067" t="26705" r="3069" b="-11238"/>
          <a:stretch/>
        </p:blipFill>
        <p:spPr bwMode="auto">
          <a:xfrm>
            <a:off x="4671912" y="857257"/>
            <a:ext cx="4472089" cy="5906722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6B1049BD-212D-36E4-5304-32585F7719B9}"/>
              </a:ext>
            </a:extLst>
          </p:cNvPr>
          <p:cNvSpPr txBox="1">
            <a:spLocks/>
          </p:cNvSpPr>
          <p:nvPr/>
        </p:nvSpPr>
        <p:spPr>
          <a:xfrm>
            <a:off x="480060" y="1101277"/>
            <a:ext cx="3276452" cy="146763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 Light" panose="020F0302020204030204"/>
              </a:rPr>
              <a:t>Εκχύλιση προσρόφησης σε υφασμάτινο μέσο (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FPSE)</a:t>
            </a:r>
            <a:r>
              <a:rPr lang="el-GR" sz="2400" dirty="0">
                <a:solidFill>
                  <a:prstClr val="black"/>
                </a:solidFill>
                <a:latin typeface="Calibri Light" panose="020F0302020204030204"/>
              </a:rPr>
              <a:t> -Πλεονεκτήματα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5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15"/>
    </mc:Choice>
    <mc:Fallback xmlns="">
      <p:transition spd="slow" advTm="57915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7356"/>
            <a:ext cx="6447501" cy="990600"/>
          </a:xfrm>
        </p:spPr>
        <p:txBody>
          <a:bodyPr/>
          <a:lstStyle/>
          <a:p>
            <a:r>
              <a:rPr lang="el-GR" dirty="0"/>
              <a:t>Πρωτόκολλο εκχύλισης</a:t>
            </a:r>
            <a:r>
              <a:rPr lang="en-US" dirty="0"/>
              <a:t> FPSE</a:t>
            </a:r>
            <a:endParaRPr lang="el-GR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153632" y="4330397"/>
          <a:ext cx="4641275" cy="2846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946598" y="1148097"/>
            <a:ext cx="5361758" cy="4679200"/>
            <a:chOff x="1262130" y="387796"/>
            <a:chExt cx="7149011" cy="6238933"/>
          </a:xfrm>
        </p:grpSpPr>
        <p:graphicFrame>
          <p:nvGraphicFramePr>
            <p:cNvPr id="5" name="Diagram 4"/>
            <p:cNvGraphicFramePr/>
            <p:nvPr/>
          </p:nvGraphicFramePr>
          <p:xfrm>
            <a:off x="1538175" y="387796"/>
            <a:ext cx="6600491" cy="30047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6" name="Diagram 5"/>
            <p:cNvGraphicFramePr/>
            <p:nvPr/>
          </p:nvGraphicFramePr>
          <p:xfrm>
            <a:off x="1540192" y="2587348"/>
            <a:ext cx="6870949" cy="35288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pSp>
          <p:nvGrpSpPr>
            <p:cNvPr id="17" name="Group 16"/>
            <p:cNvGrpSpPr/>
            <p:nvPr/>
          </p:nvGrpSpPr>
          <p:grpSpPr>
            <a:xfrm>
              <a:off x="1262130" y="2252186"/>
              <a:ext cx="7001096" cy="4374543"/>
              <a:chOff x="1262130" y="2252186"/>
              <a:chExt cx="7001096" cy="437454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38175" y="2298353"/>
                <a:ext cx="113861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900" b="0" dirty="0">
                    <a:solidFill>
                      <a:prstClr val="black"/>
                    </a:solidFill>
                    <a:latin typeface="Trebuchet MS" panose="020B0603020202020204"/>
                  </a:rPr>
                  <a:t>Μέσο </a:t>
                </a:r>
                <a:r>
                  <a:rPr lang="en-US" sz="900" b="0" dirty="0">
                    <a:solidFill>
                      <a:prstClr val="black"/>
                    </a:solidFill>
                    <a:latin typeface="Trebuchet MS" panose="020B0603020202020204"/>
                  </a:rPr>
                  <a:t>FPSE</a:t>
                </a:r>
                <a:endParaRPr lang="el-GR" sz="900" b="0" dirty="0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168205" y="2252186"/>
                <a:ext cx="1558343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900" b="0" dirty="0">
                    <a:solidFill>
                      <a:prstClr val="black"/>
                    </a:solidFill>
                    <a:latin typeface="Trebuchet MS" panose="020B0603020202020204"/>
                  </a:rPr>
                  <a:t>Ενεργοποίηση με σύστημα οργανικών διαλυτών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975667" y="2301357"/>
                <a:ext cx="15583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900" b="0" dirty="0" err="1">
                    <a:solidFill>
                      <a:prstClr val="black"/>
                    </a:solidFill>
                    <a:latin typeface="Trebuchet MS" panose="020B0603020202020204"/>
                  </a:rPr>
                  <a:t>Έκπλυση</a:t>
                </a:r>
                <a:r>
                  <a:rPr lang="el-GR" sz="900" b="0" dirty="0">
                    <a:solidFill>
                      <a:prstClr val="black"/>
                    </a:solidFill>
                    <a:latin typeface="Trebuchet MS" panose="020B0603020202020204"/>
                  </a:rPr>
                  <a:t> με </a:t>
                </a:r>
                <a:r>
                  <a:rPr lang="el-GR" sz="900" b="0" dirty="0" err="1">
                    <a:solidFill>
                      <a:prstClr val="black"/>
                    </a:solidFill>
                    <a:latin typeface="Trebuchet MS" panose="020B0603020202020204"/>
                  </a:rPr>
                  <a:t>απιοντισμένο</a:t>
                </a:r>
                <a:r>
                  <a:rPr lang="el-GR" sz="900" b="0" dirty="0">
                    <a:solidFill>
                      <a:prstClr val="black"/>
                    </a:solidFill>
                    <a:latin typeface="Trebuchet MS" panose="020B0603020202020204"/>
                  </a:rPr>
                  <a:t> νερό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43519" y="2298353"/>
                <a:ext cx="1519707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900" b="0" dirty="0">
                    <a:solidFill>
                      <a:prstClr val="black"/>
                    </a:solidFill>
                    <a:latin typeface="Trebuchet MS" panose="020B0603020202020204"/>
                  </a:rPr>
                  <a:t>Εκχύλιση ουσιών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540193" y="4338841"/>
                <a:ext cx="125452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900" b="0" dirty="0">
                    <a:solidFill>
                      <a:prstClr val="black"/>
                    </a:solidFill>
                    <a:latin typeface="Trebuchet MS" panose="020B0603020202020204"/>
                  </a:rPr>
                  <a:t>Ανακίνηση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47877" y="4301105"/>
                <a:ext cx="155834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900" b="0" dirty="0" err="1">
                    <a:solidFill>
                      <a:prstClr val="black"/>
                    </a:solidFill>
                    <a:latin typeface="Trebuchet MS" panose="020B0603020202020204"/>
                  </a:rPr>
                  <a:t>Έκπλυση</a:t>
                </a:r>
                <a:r>
                  <a:rPr lang="el-GR" sz="900" b="0" dirty="0">
                    <a:solidFill>
                      <a:prstClr val="black"/>
                    </a:solidFill>
                    <a:latin typeface="Trebuchet MS" panose="020B0603020202020204"/>
                  </a:rPr>
                  <a:t> με </a:t>
                </a:r>
                <a:r>
                  <a:rPr lang="el-GR" sz="900" b="0" dirty="0" err="1">
                    <a:solidFill>
                      <a:prstClr val="black"/>
                    </a:solidFill>
                    <a:latin typeface="Trebuchet MS" panose="020B0603020202020204"/>
                  </a:rPr>
                  <a:t>απιοντισμένο</a:t>
                </a:r>
                <a:r>
                  <a:rPr lang="el-GR" sz="900" b="0" dirty="0">
                    <a:solidFill>
                      <a:prstClr val="black"/>
                    </a:solidFill>
                    <a:latin typeface="Trebuchet MS" panose="020B0603020202020204"/>
                  </a:rPr>
                  <a:t> νερό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38421" y="4289569"/>
                <a:ext cx="153258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900" b="0" dirty="0" err="1">
                    <a:solidFill>
                      <a:prstClr val="black"/>
                    </a:solidFill>
                    <a:latin typeface="Trebuchet MS" panose="020B0603020202020204"/>
                  </a:rPr>
                  <a:t>Έκλουση</a:t>
                </a:r>
                <a:r>
                  <a:rPr lang="el-GR" sz="900" b="0" dirty="0">
                    <a:solidFill>
                      <a:prstClr val="black"/>
                    </a:solidFill>
                    <a:latin typeface="Trebuchet MS" panose="020B0603020202020204"/>
                  </a:rPr>
                  <a:t> αναλυτών σε οργανικό διαλύτη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65453" y="4338841"/>
                <a:ext cx="1173215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900" b="0" dirty="0">
                    <a:solidFill>
                      <a:prstClr val="black"/>
                    </a:solidFill>
                    <a:latin typeface="Trebuchet MS" panose="020B0603020202020204"/>
                  </a:rPr>
                  <a:t>Ανακίνηση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62130" y="6134286"/>
                <a:ext cx="208637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900" b="0" dirty="0" err="1">
                    <a:solidFill>
                      <a:prstClr val="black"/>
                    </a:solidFill>
                    <a:latin typeface="Trebuchet MS" panose="020B0603020202020204"/>
                  </a:rPr>
                  <a:t>Συπμύκνωση</a:t>
                </a:r>
                <a:r>
                  <a:rPr lang="el-GR" sz="900" b="0" dirty="0">
                    <a:solidFill>
                      <a:prstClr val="black"/>
                    </a:solidFill>
                    <a:latin typeface="Trebuchet MS" panose="020B0603020202020204"/>
                  </a:rPr>
                  <a:t> και επανασύσταση δείγματος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68205" y="6134286"/>
                <a:ext cx="1068945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900" b="0" dirty="0">
                    <a:solidFill>
                      <a:prstClr val="black"/>
                    </a:solidFill>
                    <a:latin typeface="Trebuchet MS" panose="020B0603020202020204"/>
                  </a:rPr>
                  <a:t>Διήθηση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601832" y="4826842"/>
            <a:ext cx="1793456" cy="346249"/>
            <a:chOff x="6135775" y="5292790"/>
            <a:chExt cx="2391275" cy="461665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135775" y="5477456"/>
              <a:ext cx="796472" cy="12878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186410" y="5292790"/>
              <a:ext cx="1340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50" b="0" dirty="0">
                  <a:solidFill>
                    <a:prstClr val="black"/>
                  </a:solidFill>
                  <a:latin typeface="Trebuchet MS" panose="020B0603020202020204"/>
                </a:rPr>
                <a:t>HPLC</a:t>
              </a:r>
              <a:endParaRPr lang="el-GR" sz="1650" b="0" dirty="0">
                <a:solidFill>
                  <a:prstClr val="black"/>
                </a:solidFill>
                <a:latin typeface="Trebuchet MS" panose="020B0603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183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της </a:t>
            </a:r>
            <a:r>
              <a:rPr lang="en-US" dirty="0"/>
              <a:t>FPSE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5003" y="2122599"/>
          <a:ext cx="6530629" cy="360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37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E9E14-CCC6-4791-87B5-19AFBF93FA48}" type="slidenum">
              <a:rPr lang="el-GR" altLang="en-US"/>
              <a:pPr>
                <a:defRPr/>
              </a:pPr>
              <a:t>5</a:t>
            </a:fld>
            <a:endParaRPr lang="el-GR" alt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36" y="340217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b="1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Μικροφυσίγγια</a:t>
            </a:r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 εκχύλισης στερεάς φάσης</a:t>
            </a:r>
          </a:p>
        </p:txBody>
      </p:sp>
      <p:pic>
        <p:nvPicPr>
          <p:cNvPr id="512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16832"/>
            <a:ext cx="4314685" cy="2769006"/>
          </a:xfrm>
          <a:noFill/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88167" y="1053898"/>
            <a:ext cx="86042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Bond-</a:t>
            </a:r>
            <a:r>
              <a:rPr lang="en-US" altLang="en-US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elut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cartridge</a:t>
            </a:r>
            <a:endParaRPr lang="en-US" altLang="en-US" sz="2000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Στερεά φάση</a:t>
            </a: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100-500 mg (</a:t>
            </a:r>
            <a:r>
              <a:rPr lang="en-US" altLang="en-US" sz="2000" b="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συμ</a:t>
            </a: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πιεσμένο υλικό </a:t>
            </a:r>
            <a:endParaRPr lang="el-GR" altLang="en-US" sz="2000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σε</a:t>
            </a: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b="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ξηρ</a:t>
            </a:r>
            <a:r>
              <a:rPr lang="el-GR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ή</a:t>
            </a: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κα</a:t>
            </a:r>
            <a:r>
              <a:rPr lang="en-US" altLang="en-US" sz="2000" b="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τάστ</a:t>
            </a: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αση)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Δεξαμενή</a:t>
            </a: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: 1 - 5 ml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Luer</a:t>
            </a: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tip χα</a:t>
            </a:r>
            <a:r>
              <a:rPr lang="en-US" altLang="en-US" sz="2000" b="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μηλή</a:t>
            </a: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π</a:t>
            </a:r>
            <a:r>
              <a:rPr lang="en-US" altLang="en-US" sz="2000" b="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ίεση</a:t>
            </a: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.</a:t>
            </a:r>
            <a:endParaRPr lang="el-GR" altLang="en-US" sz="2000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sym typeface="Wingdings" pitchFamily="2" charset="2"/>
              </a:rPr>
              <a:t></a:t>
            </a: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	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Sep-</a:t>
            </a:r>
            <a:r>
              <a:rPr lang="en-US" altLang="en-US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pak</a:t>
            </a:r>
            <a:r>
              <a:rPr lang="en-US" altLang="en-US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cartridge</a:t>
            </a:r>
            <a:endParaRPr lang="en-US" altLang="en-US" sz="2000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Luer</a:t>
            </a: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fitting : </a:t>
            </a:r>
            <a:r>
              <a:rPr lang="en-US" altLang="en-US" sz="2000" b="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υψηλή</a:t>
            </a: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π</a:t>
            </a:r>
            <a:r>
              <a:rPr lang="en-US" altLang="en-US" sz="2000" b="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ίεση</a:t>
            </a:r>
            <a:endParaRPr lang="en-US" altLang="en-US" sz="2000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Στερεά φάση</a:t>
            </a: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370 - 900 mg </a:t>
            </a:r>
            <a:endParaRPr lang="el-GR" altLang="en-US" sz="2000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( </a:t>
            </a:r>
            <a:r>
              <a:rPr lang="en-US" altLang="en-US" sz="2000" b="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συμ</a:t>
            </a:r>
            <a:r>
              <a:rPr lang="en-US" altLang="en-US" sz="2000" b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πιεσμένο υλικό σε ξηρή κατάσταση)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79FF91-61F3-16D0-4517-1DB0BA886EC2}"/>
              </a:ext>
            </a:extLst>
          </p:cNvPr>
          <p:cNvSpPr txBox="1"/>
          <p:nvPr/>
        </p:nvSpPr>
        <p:spPr>
          <a:xfrm>
            <a:off x="539552" y="404664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Εφαρμογές</a:t>
            </a:r>
          </a:p>
        </p:txBody>
      </p:sp>
      <p:pic>
        <p:nvPicPr>
          <p:cNvPr id="6" name="Picture 5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B6445D41-3931-1103-0771-3716DF2933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560"/>
            <a:ext cx="9144000" cy="4334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2B4321-8B09-2BCB-2AF9-6AB4F689EBEB}"/>
              </a:ext>
            </a:extLst>
          </p:cNvPr>
          <p:cNvSpPr txBox="1"/>
          <p:nvPr/>
        </p:nvSpPr>
        <p:spPr>
          <a:xfrm>
            <a:off x="6084168" y="5668977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Ref: A. Parla et al. 2021 Determination of Intact Parabens in the Human Plasma of Cancer and Non-Cancer Patients Using a Validated Fabric Phase Sorptive Extraction Reversed-Phase Liquid Chromatography Method with UV Detection</a:t>
            </a:r>
          </a:p>
          <a:p>
            <a:r>
              <a:rPr lang="en-US" sz="1000" b="0" dirty="0">
                <a:hlinkClick r:id="rId3"/>
              </a:rPr>
              <a:t>https://pubmed.ncbi.nlm.nih.gov/33799523/</a:t>
            </a:r>
            <a:r>
              <a:rPr lang="en-US" sz="1000" b="0" dirty="0"/>
              <a:t> </a:t>
            </a:r>
            <a:endParaRPr lang="el-GR" sz="1000" b="0" dirty="0"/>
          </a:p>
        </p:txBody>
      </p:sp>
    </p:spTree>
    <p:extLst>
      <p:ext uri="{BB962C8B-B14F-4D97-AF65-F5344CB8AC3E}">
        <p14:creationId xmlns:p14="http://schemas.microsoft.com/office/powerpoint/2010/main" val="31095989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419C7C7-C054-DEB4-61F1-69FE29F9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4924152" cy="47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CBA123-615F-ED89-4256-33FF0BEC4C06}"/>
              </a:ext>
            </a:extLst>
          </p:cNvPr>
          <p:cNvSpPr txBox="1"/>
          <p:nvPr/>
        </p:nvSpPr>
        <p:spPr>
          <a:xfrm>
            <a:off x="6084168" y="5668977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Ref: A. Parla et al. 2021 Determination of Intact Parabens in the Human Plasma of Cancer and Non-Cancer Patients Using a Validated Fabric Phase Sorptive Extraction Reversed-Phase Liquid Chromatography Method with UV Detection</a:t>
            </a:r>
          </a:p>
          <a:p>
            <a:r>
              <a:rPr lang="en-US" sz="1000" b="0" dirty="0">
                <a:hlinkClick r:id="rId3"/>
              </a:rPr>
              <a:t>https://pubmed.ncbi.nlm.nih.gov/33799523/</a:t>
            </a:r>
            <a:r>
              <a:rPr lang="en-US" sz="1000" b="0" dirty="0"/>
              <a:t> </a:t>
            </a:r>
            <a:endParaRPr lang="el-GR" sz="1000" b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5F6E26-4187-D187-B7B6-B18F93CB8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8144" y="836712"/>
            <a:ext cx="2952328" cy="38807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</a:t>
            </a:r>
            <a:r>
              <a:rPr lang="el-GR" dirty="0"/>
              <a:t>-</a:t>
            </a:r>
            <a:r>
              <a:rPr lang="en-US" dirty="0"/>
              <a:t>gel CW</a:t>
            </a:r>
            <a:r>
              <a:rPr lang="el-GR" dirty="0"/>
              <a:t> 20</a:t>
            </a:r>
            <a:r>
              <a:rPr lang="en-US" dirty="0"/>
              <a:t>M (</a:t>
            </a:r>
            <a:r>
              <a:rPr lang="el-GR" dirty="0"/>
              <a:t>πολικό 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Τετράγωνο σχήμα 1,5 χ 1,5 </a:t>
            </a:r>
            <a:r>
              <a:rPr lang="en-US" dirty="0"/>
              <a:t>cm (</a:t>
            </a:r>
            <a:r>
              <a:rPr lang="el-GR" dirty="0"/>
              <a:t>2,25 </a:t>
            </a:r>
            <a:r>
              <a:rPr lang="en-US" dirty="0"/>
              <a:t>cm</a:t>
            </a:r>
            <a:r>
              <a:rPr lang="el-GR" baseline="30000" dirty="0"/>
              <a:t>2</a:t>
            </a:r>
            <a:r>
              <a:rPr lang="en-US" dirty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02623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9451E-62E3-185D-99DE-8B38243F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EE578-396C-4EA2-B000-9E0863BE85DD}" type="slidenum">
              <a:rPr lang="el-GR" altLang="en-US" smtClean="0"/>
              <a:pPr>
                <a:defRPr/>
              </a:pPr>
              <a:t>52</a:t>
            </a:fld>
            <a:endParaRPr lang="el-G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BF4F5-FA9C-929B-3B98-FB74838C7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6120680" cy="28816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657B5F-D7AA-A3E1-ED07-3AFEF7999010}"/>
              </a:ext>
            </a:extLst>
          </p:cNvPr>
          <p:cNvSpPr txBox="1"/>
          <p:nvPr/>
        </p:nvSpPr>
        <p:spPr>
          <a:xfrm>
            <a:off x="6750732" y="717864"/>
            <a:ext cx="17385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sz="1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PLC-UV chromatogram of a mixed working standard solution of the seven parabens at 100 ng mL</a:t>
            </a:r>
            <a:r>
              <a:rPr lang="en-US" sz="1000" baseline="30000" dirty="0"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−1</a:t>
            </a:r>
            <a:r>
              <a:rPr lang="en-US" sz="1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p-hydroxybenzoic acid at 200 ng mL</a:t>
            </a:r>
            <a:r>
              <a:rPr lang="en-US" sz="1000" baseline="30000" dirty="0"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−1</a:t>
            </a:r>
            <a:r>
              <a:rPr lang="en-US" sz="1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FF64F-1325-9DF8-EBBD-45D9A3392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2976630"/>
            <a:ext cx="6480720" cy="3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4ADA1B-377E-0EA3-859C-B48988D04D5A}"/>
              </a:ext>
            </a:extLst>
          </p:cNvPr>
          <p:cNvSpPr txBox="1"/>
          <p:nvPr/>
        </p:nvSpPr>
        <p:spPr>
          <a:xfrm>
            <a:off x="6948264" y="3068960"/>
            <a:ext cx="1738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HPLC-UV chromatogram of a blank human plasma sample (black dotted line) overlaid with a chromatogram of a calibration plasma sample 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278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CAE02-FECA-1BEE-BE8D-79104576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EE578-396C-4EA2-B000-9E0863BE85DD}" type="slidenum">
              <a:rPr lang="el-GR" altLang="en-US" smtClean="0"/>
              <a:pPr>
                <a:defRPr/>
              </a:pPr>
              <a:t>53</a:t>
            </a:fld>
            <a:endParaRPr lang="el-GR" altLang="en-US"/>
          </a:p>
        </p:txBody>
      </p:sp>
      <p:pic>
        <p:nvPicPr>
          <p:cNvPr id="17" name="Εικόνα 6">
            <a:extLst>
              <a:ext uri="{FF2B5EF4-FFF2-40B4-BE49-F238E27FC236}">
                <a16:creationId xmlns:a16="http://schemas.microsoft.com/office/drawing/2014/main" id="{B9540E6F-0C36-620E-6299-413D3BAD7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50" b="-662"/>
          <a:stretch/>
        </p:blipFill>
        <p:spPr>
          <a:xfrm>
            <a:off x="1257728" y="864518"/>
            <a:ext cx="5328592" cy="47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47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2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9DDA849-2250-887A-B857-F7337029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9" y="1147447"/>
            <a:ext cx="6927525" cy="891713"/>
          </a:xfrm>
        </p:spPr>
        <p:txBody>
          <a:bodyPr anchor="b">
            <a:normAutofit/>
          </a:bodyPr>
          <a:lstStyle/>
          <a:p>
            <a:r>
              <a:rPr lang="el-GR" sz="2400" b="1" dirty="0"/>
              <a:t>Βελτιστοποίηση μεθόδου </a:t>
            </a:r>
            <a:r>
              <a:rPr lang="en-US" sz="2400" b="1" dirty="0"/>
              <a:t>FPSE</a:t>
            </a:r>
            <a:r>
              <a:rPr lang="el-GR" sz="2400" b="1" dirty="0"/>
              <a:t> (1)</a:t>
            </a:r>
          </a:p>
        </p:txBody>
      </p:sp>
      <p:grpSp>
        <p:nvGrpSpPr>
          <p:cNvPr id="41" name="Group 34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356026"/>
            <a:ext cx="8771312" cy="586632"/>
            <a:chOff x="-2" y="1998368"/>
            <a:chExt cx="11695083" cy="78217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</a:pPr>
              <a:endParaRPr lang="en-US" sz="1350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09560"/>
            <a:ext cx="8537522" cy="3110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003473-C982-2C68-3304-DA065B719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055" y="2942302"/>
            <a:ext cx="7703487" cy="25766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l-GR" sz="1350" dirty="0"/>
          </a:p>
          <a:p>
            <a:r>
              <a:rPr lang="el-GR" sz="1350" dirty="0"/>
              <a:t> Βέλτιστο προσροφητικό μέσο </a:t>
            </a:r>
            <a:r>
              <a:rPr lang="el-GR" sz="1350" dirty="0">
                <a:sym typeface="Wingdings" panose="05000000000000000000" pitchFamily="2" charset="2"/>
              </a:rPr>
              <a:t> Υπόστρωμα </a:t>
            </a:r>
            <a:r>
              <a:rPr lang="el-GR" sz="1350" dirty="0">
                <a:solidFill>
                  <a:srgbClr val="FF0000"/>
                </a:solidFill>
                <a:sym typeface="Wingdings" panose="05000000000000000000" pitchFamily="2" charset="2"/>
              </a:rPr>
              <a:t>κυτταρίνης</a:t>
            </a:r>
            <a:r>
              <a:rPr lang="el-GR" sz="1350" dirty="0">
                <a:sym typeface="Wingdings" panose="05000000000000000000" pitchFamily="2" charset="2"/>
              </a:rPr>
              <a:t> + </a:t>
            </a:r>
            <a:r>
              <a:rPr lang="en-US" sz="1350" dirty="0">
                <a:sym typeface="Wingdings" panose="05000000000000000000" pitchFamily="2" charset="2"/>
              </a:rPr>
              <a:t>sol-gel </a:t>
            </a:r>
            <a:r>
              <a:rPr lang="el-GR" sz="1350" dirty="0">
                <a:sym typeface="Wingdings" panose="05000000000000000000" pitchFamily="2" charset="2"/>
              </a:rPr>
              <a:t>επικάλυψη </a:t>
            </a:r>
            <a:r>
              <a:rPr lang="en-US" sz="1350" dirty="0">
                <a:solidFill>
                  <a:srgbClr val="FF0000"/>
                </a:solidFill>
                <a:sym typeface="Wingdings" panose="05000000000000000000" pitchFamily="2" charset="2"/>
              </a:rPr>
              <a:t>Carbowax 20M</a:t>
            </a:r>
            <a:endParaRPr lang="el-GR" sz="135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sz="1350" dirty="0"/>
          </a:p>
          <a:p>
            <a:r>
              <a:rPr lang="el-GR" sz="1350" dirty="0"/>
              <a:t>Διερεύνηση επίδρασης πειραματικών παραμέτρων των σταδίων εκχύλισης &amp; εκρόφησης </a:t>
            </a:r>
            <a:r>
              <a:rPr lang="el-GR" sz="1350" dirty="0">
                <a:sym typeface="Wingdings" panose="05000000000000000000" pitchFamily="2" charset="2"/>
              </a:rPr>
              <a:t> Ανάκτηση </a:t>
            </a:r>
            <a:r>
              <a:rPr lang="el-GR" sz="135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↑</a:t>
            </a:r>
            <a:r>
              <a:rPr lang="el-GR" sz="1350" dirty="0"/>
              <a:t> </a:t>
            </a:r>
          </a:p>
          <a:p>
            <a:endParaRPr lang="el-GR" sz="1350" dirty="0"/>
          </a:p>
          <a:p>
            <a:r>
              <a:rPr lang="el-GR" sz="1350" dirty="0"/>
              <a:t> Εφαρμογή κλασματικού παραγοντικού σχεδιασμού (</a:t>
            </a:r>
            <a:r>
              <a:rPr lang="en-US" sz="1350" dirty="0"/>
              <a:t>Fractional Factorial Design)</a:t>
            </a:r>
            <a:r>
              <a:rPr lang="el-GR" sz="1350" dirty="0"/>
              <a:t> 2 επιπέδων</a:t>
            </a:r>
          </a:p>
          <a:p>
            <a:pPr lvl="1"/>
            <a:r>
              <a:rPr lang="el-GR" sz="1350" dirty="0"/>
              <a:t>Χαμηλό και υψηλό επίπεδο </a:t>
            </a:r>
            <a:r>
              <a:rPr lang="el-GR" sz="1350" dirty="0">
                <a:sym typeface="Wingdings" panose="05000000000000000000" pitchFamily="2" charset="2"/>
              </a:rPr>
              <a:t></a:t>
            </a:r>
            <a:r>
              <a:rPr lang="el-GR" sz="1350" dirty="0"/>
              <a:t>(-1 +1)</a:t>
            </a:r>
          </a:p>
          <a:p>
            <a:pPr lvl="1"/>
            <a:r>
              <a:rPr lang="el-GR" sz="1350" dirty="0"/>
              <a:t> μεταβολή 1 ≤ παραγόντων ανά πείραμα</a:t>
            </a:r>
          </a:p>
          <a:p>
            <a:pPr lvl="1"/>
            <a:r>
              <a:rPr lang="el-GR" sz="1350" dirty="0"/>
              <a:t> Δυνατότητα ανίχνευσης αλληλεπιδράσεων μεταξύ των παραγόντων</a:t>
            </a:r>
          </a:p>
          <a:p>
            <a:pPr lvl="1"/>
            <a:endParaRPr lang="el-GR" sz="135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1350" dirty="0"/>
              <a:t> Έλεγχος 8 παραγόντων σε 2 επίπεδα και εκτέλεση του κλάσματος ¼  των δυνατών συνδυασμών επιπέδων </a:t>
            </a:r>
            <a:r>
              <a:rPr lang="el-GR" sz="1350" dirty="0">
                <a:sym typeface="Wingdings" panose="05000000000000000000" pitchFamily="2" charset="2"/>
              </a:rPr>
              <a:t> Σχεδιασμός 2</a:t>
            </a:r>
            <a:r>
              <a:rPr lang="el-GR" sz="1350" baseline="30000" dirty="0">
                <a:sym typeface="Wingdings" panose="05000000000000000000" pitchFamily="2" charset="2"/>
              </a:rPr>
              <a:t>8-2 </a:t>
            </a:r>
            <a:r>
              <a:rPr lang="el-GR" sz="1350" dirty="0">
                <a:sym typeface="Wingdings" panose="05000000000000000000" pitchFamily="2" charset="2"/>
              </a:rPr>
              <a:t>= 64 πειράματα</a:t>
            </a:r>
            <a:endParaRPr lang="el-GR" sz="1350" baseline="30000" dirty="0"/>
          </a:p>
          <a:p>
            <a:pPr lvl="1"/>
            <a:endParaRPr lang="el-GR" sz="1350" dirty="0"/>
          </a:p>
          <a:p>
            <a:pPr lvl="1"/>
            <a:endParaRPr lang="el-GR" sz="135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7173427-A946-325D-0C81-AE5644B244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5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 l="30480" t="50350" r="3069" b="18305"/>
          <a:stretch/>
        </p:blipFill>
        <p:spPr bwMode="auto">
          <a:xfrm>
            <a:off x="7145600" y="857030"/>
            <a:ext cx="1989764" cy="146645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CD3164E-DA21-07E6-1665-C9AF3581E0A8}"/>
              </a:ext>
            </a:extLst>
          </p:cNvPr>
          <p:cNvCxnSpPr/>
          <p:nvPr/>
        </p:nvCxnSpPr>
        <p:spPr>
          <a:xfrm>
            <a:off x="7417193" y="1384788"/>
            <a:ext cx="702189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C6EEF5-04A4-6089-EDB6-7C72DB85B50C}"/>
              </a:ext>
            </a:extLst>
          </p:cNvPr>
          <p:cNvSpPr txBox="1"/>
          <p:nvPr/>
        </p:nvSpPr>
        <p:spPr>
          <a:xfrm>
            <a:off x="7459858" y="1384789"/>
            <a:ext cx="756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l-GR" sz="1200" dirty="0">
                <a:solidFill>
                  <a:prstClr val="black"/>
                </a:solidFill>
                <a:latin typeface="Calibri" panose="020F0502020204030204"/>
              </a:rPr>
              <a:t>0,75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cm</a:t>
            </a:r>
            <a:endParaRPr lang="el-GR" sz="1200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732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9"/>
    </mc:Choice>
    <mc:Fallback xmlns="">
      <p:transition spd="slow" advTm="5799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82" y="1332465"/>
            <a:ext cx="3695560" cy="4121944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CD83EB64-4D30-640C-9F72-884677C91D1A}"/>
              </a:ext>
            </a:extLst>
          </p:cNvPr>
          <p:cNvSpPr txBox="1">
            <a:spLocks/>
          </p:cNvSpPr>
          <p:nvPr/>
        </p:nvSpPr>
        <p:spPr>
          <a:xfrm>
            <a:off x="628649" y="1591056"/>
            <a:ext cx="3042398" cy="829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450"/>
              </a:spcAft>
            </a:pPr>
            <a:r>
              <a:rPr lang="en-US" sz="2100" dirty="0" err="1">
                <a:solidFill>
                  <a:prstClr val="black"/>
                </a:solidFill>
                <a:latin typeface="Calibri Light" panose="020F0302020204030204"/>
              </a:rPr>
              <a:t>Βελτιστο</a:t>
            </a:r>
            <a:r>
              <a:rPr lang="en-US" sz="2100" dirty="0">
                <a:solidFill>
                  <a:prstClr val="black"/>
                </a:solidFill>
                <a:latin typeface="Calibri Light" panose="020F0302020204030204"/>
              </a:rPr>
              <a:t>ποίηση μεθόδου FPSE (2)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5" y="1735074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4" y="2448306"/>
            <a:ext cx="2968988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854E2D-211B-90EC-5185-778FE3EE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626614"/>
            <a:ext cx="3148526" cy="2571750"/>
          </a:xfrm>
        </p:spPr>
        <p:txBody>
          <a:bodyPr vert="horz" lIns="68580" tIns="34290" rIns="68580" bIns="34290" rtlCol="0">
            <a:normAutofit/>
          </a:bodyPr>
          <a:lstStyle/>
          <a:p>
            <a:r>
              <a:rPr lang="el-GR" sz="1275" dirty="0"/>
              <a:t>Καθορισμός των κρίσιμων παραγόντων </a:t>
            </a:r>
            <a:r>
              <a:rPr lang="en-US" sz="1275" dirty="0">
                <a:sym typeface="Wingdings" panose="05000000000000000000" pitchFamily="2" charset="2"/>
              </a:rPr>
              <a:t>  Διαγράμματα Pareto</a:t>
            </a:r>
            <a:r>
              <a:rPr lang="el-GR" sz="1275" dirty="0">
                <a:sym typeface="Wingdings" panose="05000000000000000000" pitchFamily="2" charset="2"/>
              </a:rPr>
              <a:t> κ.ά.</a:t>
            </a:r>
            <a:endParaRPr lang="en-US" sz="1275" dirty="0">
              <a:sym typeface="Wingdings" panose="05000000000000000000" pitchFamily="2" charset="2"/>
            </a:endParaRPr>
          </a:p>
          <a:p>
            <a:endParaRPr lang="en-US" sz="1275" dirty="0">
              <a:sym typeface="Wingdings" panose="05000000000000000000" pitchFamily="2" charset="2"/>
            </a:endParaRPr>
          </a:p>
          <a:p>
            <a:r>
              <a:rPr lang="el-GR" sz="1275" dirty="0">
                <a:sym typeface="Wingdings" panose="05000000000000000000" pitchFamily="2" charset="2"/>
              </a:rPr>
              <a:t>Εκτίμηση θεωρητικής αν</a:t>
            </a:r>
            <a:r>
              <a:rPr lang="en-US" sz="1275" dirty="0" err="1">
                <a:sym typeface="Wingdings" panose="05000000000000000000" pitchFamily="2" charset="2"/>
              </a:rPr>
              <a:t>άκτησης</a:t>
            </a:r>
            <a:r>
              <a:rPr lang="el-GR" sz="1275" dirty="0">
                <a:sym typeface="Wingdings" panose="05000000000000000000" pitchFamily="2" charset="2"/>
              </a:rPr>
              <a:t> αναλυτών</a:t>
            </a:r>
            <a:r>
              <a:rPr lang="en-US" sz="1275" dirty="0">
                <a:sym typeface="Wingdings" panose="05000000000000000000" pitchFamily="2" charset="2"/>
              </a:rPr>
              <a:t> (contour plots)</a:t>
            </a:r>
          </a:p>
          <a:p>
            <a:pPr marL="0"/>
            <a:endParaRPr lang="en-US" sz="1275" dirty="0"/>
          </a:p>
          <a:p>
            <a:r>
              <a:rPr lang="en-US" sz="1275" dirty="0" err="1"/>
              <a:t>Βέλτιστη</a:t>
            </a:r>
            <a:r>
              <a:rPr lang="en-US" sz="1275" dirty="0"/>
              <a:t> </a:t>
            </a:r>
            <a:r>
              <a:rPr lang="en-US" sz="1275" dirty="0" err="1"/>
              <a:t>λύση</a:t>
            </a:r>
            <a:r>
              <a:rPr lang="en-US" sz="1275" dirty="0"/>
              <a:t> </a:t>
            </a:r>
            <a:r>
              <a:rPr lang="en-US" sz="1275" dirty="0">
                <a:sym typeface="Wingdings" panose="05000000000000000000" pitchFamily="2" charset="2"/>
              </a:rPr>
              <a:t> </a:t>
            </a:r>
            <a:r>
              <a:rPr lang="en-US" sz="1275" dirty="0" err="1">
                <a:sym typeface="Wingdings" panose="05000000000000000000" pitchFamily="2" charset="2"/>
              </a:rPr>
              <a:t>εξίσωση</a:t>
            </a:r>
            <a:r>
              <a:rPr lang="en-US" sz="1275" dirty="0">
                <a:sym typeface="Wingdings" panose="05000000000000000000" pitchFamily="2" charset="2"/>
              </a:rPr>
              <a:t> επ</a:t>
            </a:r>
            <a:r>
              <a:rPr lang="en-US" sz="1275" dirty="0" err="1">
                <a:sym typeface="Wingdings" panose="05000000000000000000" pitchFamily="2" charset="2"/>
              </a:rPr>
              <a:t>ιθυμητότητ</a:t>
            </a:r>
            <a:r>
              <a:rPr lang="en-US" sz="1275" dirty="0">
                <a:sym typeface="Wingdings" panose="05000000000000000000" pitchFamily="2" charset="2"/>
              </a:rPr>
              <a:t>ας (desirability function)</a:t>
            </a:r>
            <a:r>
              <a:rPr lang="en-US" sz="1275" dirty="0"/>
              <a:t>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855E595-913F-AAC4-718E-10C8CE8536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9" t="-894" r="-4150" b="-2618"/>
          <a:stretch/>
        </p:blipFill>
        <p:spPr>
          <a:xfrm>
            <a:off x="4276203" y="1371502"/>
            <a:ext cx="2275825" cy="2195454"/>
          </a:xfrm>
          <a:prstGeom prst="rect">
            <a:avLst/>
          </a:prstGeom>
        </p:spPr>
      </p:pic>
      <p:pic>
        <p:nvPicPr>
          <p:cNvPr id="6" name="Εικόνα 5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01221E92-E0D7-5069-A726-8C345B8CA8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111"/>
          <a:stretch/>
        </p:blipFill>
        <p:spPr>
          <a:xfrm>
            <a:off x="5531639" y="3566956"/>
            <a:ext cx="2391989" cy="2404346"/>
          </a:xfrm>
          <a:prstGeom prst="rect">
            <a:avLst/>
          </a:prstGeom>
        </p:spPr>
      </p:pic>
      <p:pic>
        <p:nvPicPr>
          <p:cNvPr id="5" name="Εικόνα 4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2109C733-A12B-65D5-D84F-C222492162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2" t="-9890" r="28402"/>
          <a:stretch/>
        </p:blipFill>
        <p:spPr>
          <a:xfrm>
            <a:off x="6607504" y="1136143"/>
            <a:ext cx="2177279" cy="24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Τίτλος 21">
            <a:extLst>
              <a:ext uri="{FF2B5EF4-FFF2-40B4-BE49-F238E27FC236}">
                <a16:creationId xmlns:a16="http://schemas.microsoft.com/office/drawing/2014/main" id="{8E70E564-A914-8888-20F9-A86A8161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Πρωτόκολλο </a:t>
            </a:r>
            <a:r>
              <a:rPr lang="en-US" sz="2400" b="1" dirty="0" err="1"/>
              <a:t>μεθόδου</a:t>
            </a:r>
            <a:r>
              <a:rPr lang="en-US" sz="2400" b="1" dirty="0"/>
              <a:t> π</a:t>
            </a:r>
            <a:r>
              <a:rPr lang="en-US" sz="2400" b="1" dirty="0" err="1"/>
              <a:t>ροκ</a:t>
            </a:r>
            <a:r>
              <a:rPr lang="en-US" sz="2400" b="1" dirty="0"/>
              <a:t>ατεργασίας FPSE</a:t>
            </a: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B235467C-15DA-6F38-EEAB-1CBC4C0291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4"/>
          <a:stretch/>
        </p:blipFill>
        <p:spPr bwMode="auto">
          <a:xfrm>
            <a:off x="151453" y="2443117"/>
            <a:ext cx="6550028" cy="3632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BF0087-4890-9D9F-ABB0-824338FD93A8}"/>
              </a:ext>
            </a:extLst>
          </p:cNvPr>
          <p:cNvSpPr txBox="1"/>
          <p:nvPr/>
        </p:nvSpPr>
        <p:spPr>
          <a:xfrm>
            <a:off x="6701480" y="3277549"/>
            <a:ext cx="22910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l-GR" sz="1350" b="0" dirty="0">
                <a:solidFill>
                  <a:prstClr val="black"/>
                </a:solidFill>
                <a:latin typeface="Calibri" panose="020F0502020204030204"/>
              </a:rPr>
              <a:t>Πρωτόκολλο κατεργασίας </a:t>
            </a:r>
            <a:r>
              <a:rPr lang="el-GR" sz="1350" b="0" dirty="0">
                <a:solidFill>
                  <a:srgbClr val="FF0000"/>
                </a:solidFill>
                <a:latin typeface="Calibri" panose="020F0502020204030204"/>
              </a:rPr>
              <a:t>4 </a:t>
            </a:r>
            <a:r>
              <a:rPr lang="el-GR" sz="1350" b="0" dirty="0">
                <a:solidFill>
                  <a:prstClr val="black"/>
                </a:solidFill>
                <a:latin typeface="Calibri" panose="020F0502020204030204"/>
              </a:rPr>
              <a:t>σταδίων</a:t>
            </a:r>
          </a:p>
        </p:txBody>
      </p:sp>
    </p:spTree>
    <p:extLst>
      <p:ext uri="{BB962C8B-B14F-4D97-AF65-F5344CB8AC3E}">
        <p14:creationId xmlns:p14="http://schemas.microsoft.com/office/powerpoint/2010/main" val="35853642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37A183-61A0-1100-59B2-64165A4F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Εκλεκτικότητα</a:t>
            </a:r>
            <a:r>
              <a:rPr lang="el-GR" dirty="0"/>
              <a:t> 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0B390C4-CCC7-6B84-424B-1A607A389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372" y="1922878"/>
            <a:ext cx="4874316" cy="3080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C90202-EF74-2F7B-5D31-7A8151EEBFB3}"/>
              </a:ext>
            </a:extLst>
          </p:cNvPr>
          <p:cNvSpPr txBox="1"/>
          <p:nvPr/>
        </p:nvSpPr>
        <p:spPr>
          <a:xfrm>
            <a:off x="147711" y="2125266"/>
            <a:ext cx="339734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b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sz="1350" b="0" dirty="0">
                <a:solidFill>
                  <a:prstClr val="black"/>
                </a:solidFill>
                <a:latin typeface="Calibri" panose="020F0502020204030204"/>
              </a:rPr>
              <a:t>Έλεγχος </a:t>
            </a:r>
            <a:r>
              <a:rPr lang="el-GR" sz="1350" b="0" dirty="0">
                <a:solidFill>
                  <a:srgbClr val="FF0000"/>
                </a:solidFill>
                <a:latin typeface="Calibri" panose="020F0502020204030204"/>
              </a:rPr>
              <a:t>6</a:t>
            </a:r>
            <a:r>
              <a:rPr lang="el-GR" sz="1350" b="0" dirty="0">
                <a:solidFill>
                  <a:prstClr val="black"/>
                </a:solidFill>
                <a:latin typeface="Calibri" panose="020F0502020204030204"/>
              </a:rPr>
              <a:t> παρτίδων λευκού πλάσματος χωρίς συνένωση (</a:t>
            </a:r>
            <a:r>
              <a:rPr lang="en-US" sz="1350" b="0" dirty="0">
                <a:solidFill>
                  <a:prstClr val="black"/>
                </a:solidFill>
                <a:latin typeface="Calibri" panose="020F0502020204030204"/>
              </a:rPr>
              <a:t>pooling)</a:t>
            </a:r>
            <a:endParaRPr lang="el-GR" sz="1350" b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l-GR" sz="1350" b="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350" b="0" dirty="0">
                <a:solidFill>
                  <a:prstClr val="black"/>
                </a:solidFill>
                <a:latin typeface="Calibri" panose="020F0502020204030204"/>
              </a:rPr>
              <a:t>Απουσία  συνεκλούσης κορυφών με εμβαδόν μεγαλύτερο από:</a:t>
            </a:r>
          </a:p>
          <a:p>
            <a:pPr marL="557213" lvl="1" indent="-214313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1350" b="0" dirty="0">
                <a:solidFill>
                  <a:prstClr val="black"/>
                </a:solidFill>
                <a:latin typeface="Calibri" panose="020F0502020204030204"/>
              </a:rPr>
              <a:t>20% </a:t>
            </a:r>
            <a:r>
              <a:rPr lang="en-US" sz="1350" b="0" dirty="0">
                <a:solidFill>
                  <a:prstClr val="black"/>
                </a:solidFill>
                <a:latin typeface="Calibri" panose="020F0502020204030204"/>
              </a:rPr>
              <a:t>LLOQ </a:t>
            </a:r>
            <a:r>
              <a:rPr lang="el-GR" sz="1350" b="0" dirty="0">
                <a:solidFill>
                  <a:prstClr val="black"/>
                </a:solidFill>
                <a:latin typeface="Calibri" panose="020F0502020204030204"/>
              </a:rPr>
              <a:t>για αναλύτες</a:t>
            </a:r>
          </a:p>
          <a:p>
            <a:pPr marL="557213" lvl="1" indent="-214313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1350" b="0" dirty="0">
                <a:solidFill>
                  <a:prstClr val="black"/>
                </a:solidFill>
                <a:latin typeface="Calibri" panose="020F0502020204030204"/>
              </a:rPr>
              <a:t>5% του εσωτερικού προτύπου</a:t>
            </a: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350" b="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sz="1350" b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l-GR" sz="1350" b="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l-GR" sz="1350" b="0" dirty="0">
                <a:solidFill>
                  <a:prstClr val="black"/>
                </a:solidFill>
                <a:latin typeface="Calibri" panose="020F0502020204030204"/>
              </a:rPr>
              <a:t>Δυνατότητα ποσοτικοποίησης των αναλυτών παρουσία των συστατικών του υλικού μήτρας </a:t>
            </a:r>
            <a:endParaRPr lang="en-US" sz="1350" b="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l-GR" sz="1350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Βέλος: Κάτω 3">
            <a:extLst>
              <a:ext uri="{FF2B5EF4-FFF2-40B4-BE49-F238E27FC236}">
                <a16:creationId xmlns:a16="http://schemas.microsoft.com/office/drawing/2014/main" id="{0A00DB24-9EA6-C171-330B-6F82C6C749C6}"/>
              </a:ext>
            </a:extLst>
          </p:cNvPr>
          <p:cNvSpPr/>
          <p:nvPr/>
        </p:nvSpPr>
        <p:spPr>
          <a:xfrm>
            <a:off x="1582616" y="3919373"/>
            <a:ext cx="168812" cy="482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l-GR" sz="1350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8D75B-7652-2954-E4DC-CE0D5A57D24A}"/>
              </a:ext>
            </a:extLst>
          </p:cNvPr>
          <p:cNvSpPr txBox="1"/>
          <p:nvPr/>
        </p:nvSpPr>
        <p:spPr>
          <a:xfrm>
            <a:off x="3821183" y="5128460"/>
            <a:ext cx="49465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l-GR" sz="1050" b="0" i="1" dirty="0">
                <a:solidFill>
                  <a:prstClr val="black"/>
                </a:solidFill>
                <a:latin typeface="Calibri" panose="020F0502020204030204"/>
              </a:rPr>
              <a:t>Ενδεικτικό χρωματογράφημα λευκού δείγματος πλάσματος που λήφθηκε κάτω από τις βέλτιστες συνθήκες της αναλυτικής μεθόδου</a:t>
            </a:r>
          </a:p>
        </p:txBody>
      </p:sp>
    </p:spTree>
    <p:extLst>
      <p:ext uri="{BB962C8B-B14F-4D97-AF65-F5344CB8AC3E}">
        <p14:creationId xmlns:p14="http://schemas.microsoft.com/office/powerpoint/2010/main" val="46192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6">
            <a:extLst>
              <a:ext uri="{FF2B5EF4-FFF2-40B4-BE49-F238E27FC236}">
                <a16:creationId xmlns:a16="http://schemas.microsoft.com/office/drawing/2014/main" id="{218573CE-3771-72C3-F033-7EAD25ADC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50" b="-662"/>
          <a:stretch/>
        </p:blipFill>
        <p:spPr>
          <a:xfrm>
            <a:off x="5650991" y="2031697"/>
            <a:ext cx="3129534" cy="27946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6FAFCC2-B61A-2D38-8DF7-9251B5E14310}"/>
              </a:ext>
            </a:extLst>
          </p:cNvPr>
          <p:cNvGrpSpPr/>
          <p:nvPr/>
        </p:nvGrpSpPr>
        <p:grpSpPr>
          <a:xfrm>
            <a:off x="363474" y="2033036"/>
            <a:ext cx="5037204" cy="2791929"/>
            <a:chOff x="22308" y="-85937"/>
            <a:chExt cx="23715495" cy="12930737"/>
          </a:xfrm>
        </p:grpSpPr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55423897-E422-8E26-ADB2-B2F317AEA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08" y="-85937"/>
              <a:ext cx="23715495" cy="12930737"/>
            </a:xfrm>
            <a:prstGeom prst="rect">
              <a:avLst/>
            </a:prstGeom>
          </p:spPr>
        </p:pic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889DFFDA-F7D2-53BE-33B6-167B44F5F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4559" y="9553863"/>
              <a:ext cx="2886487" cy="121870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158042-5815-14B7-C21A-C53312B67439}"/>
                </a:ext>
              </a:extLst>
            </p:cNvPr>
            <p:cNvSpPr txBox="1"/>
            <p:nvPr/>
          </p:nvSpPr>
          <p:spPr>
            <a:xfrm>
              <a:off x="14275309" y="10700727"/>
              <a:ext cx="4241291" cy="92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2040"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sz="714" b="1" kern="1200" baseline="-25000">
                  <a:solidFill>
                    <a:prstClr val="black"/>
                  </a:solidFill>
                  <a:latin typeface="small fonts"/>
                  <a:ea typeface="+mn-ea"/>
                  <a:cs typeface="Arial" panose="020B0604020202020204" pitchFamily="34" charset="0"/>
                </a:rPr>
                <a:t>N-</a:t>
              </a:r>
              <a:r>
                <a:rPr lang="en-US" sz="714" b="1" kern="1200" baseline="-25000" err="1">
                  <a:solidFill>
                    <a:prstClr val="black"/>
                  </a:solidFill>
                  <a:latin typeface="small fonts"/>
                  <a:ea typeface="+mn-ea"/>
                  <a:cs typeface="Arial" panose="020B0604020202020204" pitchFamily="34" charset="0"/>
                </a:rPr>
                <a:t>despropyl</a:t>
              </a:r>
              <a:r>
                <a:rPr lang="en-US" sz="714" b="1" kern="1200" baseline="-25000">
                  <a:solidFill>
                    <a:prstClr val="black"/>
                  </a:solidFill>
                  <a:latin typeface="small fonts"/>
                  <a:ea typeface="+mn-ea"/>
                  <a:cs typeface="Arial" panose="020B0604020202020204" pitchFamily="34" charset="0"/>
                </a:rPr>
                <a:t> ropinirole  m/z: 218.7</a:t>
              </a:r>
              <a:endParaRPr lang="el-GR" sz="1231" baseline="-25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Εικόνα 6" descr="Εικόνα που περιέχει κρεμάστρα, τραπέζι εργασία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B9D3978F-FF6B-0E93-8880-C46E71D68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3579" y="901256"/>
              <a:ext cx="3100317" cy="693296"/>
            </a:xfrm>
            <a:prstGeom prst="rect">
              <a:avLst/>
            </a:prstGeom>
          </p:spPr>
        </p:pic>
        <p:sp>
          <p:nvSpPr>
            <p:cNvPr id="8" name="Ορθογώνιο 7">
              <a:extLst>
                <a:ext uri="{FF2B5EF4-FFF2-40B4-BE49-F238E27FC236}">
                  <a16:creationId xmlns:a16="http://schemas.microsoft.com/office/drawing/2014/main" id="{EC4FE41D-4EE8-D548-7A06-2827B911B273}"/>
                </a:ext>
              </a:extLst>
            </p:cNvPr>
            <p:cNvSpPr/>
            <p:nvPr/>
          </p:nvSpPr>
          <p:spPr>
            <a:xfrm>
              <a:off x="5900594" y="1520146"/>
              <a:ext cx="3276000" cy="4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040"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sz="714" b="1" kern="1200" baseline="-25000">
                  <a:solidFill>
                    <a:prstClr val="black"/>
                  </a:solidFill>
                  <a:latin typeface="small fonts"/>
                  <a:ea typeface="+mn-ea"/>
                  <a:cs typeface="Arial" panose="020B0604020202020204" pitchFamily="34" charset="0"/>
                </a:rPr>
                <a:t>Pioglitazone m/z: 357.4</a:t>
              </a:r>
              <a:endParaRPr lang="el-GR" sz="1231" baseline="-25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Εικόνα 8">
              <a:extLst>
                <a:ext uri="{FF2B5EF4-FFF2-40B4-BE49-F238E27FC236}">
                  <a16:creationId xmlns:a16="http://schemas.microsoft.com/office/drawing/2014/main" id="{C92F7B18-23CE-3183-973F-59098D77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2708" y="3739038"/>
              <a:ext cx="2371094" cy="1240903"/>
            </a:xfrm>
            <a:prstGeom prst="rect">
              <a:avLst/>
            </a:prstGeom>
          </p:spPr>
        </p:pic>
        <p:sp>
          <p:nvSpPr>
            <p:cNvPr id="10" name="Ορθογώνιο 9">
              <a:extLst>
                <a:ext uri="{FF2B5EF4-FFF2-40B4-BE49-F238E27FC236}">
                  <a16:creationId xmlns:a16="http://schemas.microsoft.com/office/drawing/2014/main" id="{F2F36A55-4076-80E6-C9D7-0226BDA8964C}"/>
                </a:ext>
              </a:extLst>
            </p:cNvPr>
            <p:cNvSpPr/>
            <p:nvPr/>
          </p:nvSpPr>
          <p:spPr>
            <a:xfrm>
              <a:off x="7260313" y="4979941"/>
              <a:ext cx="2911475" cy="439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040"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sz="714" b="1" kern="1200" baseline="-25000">
                  <a:solidFill>
                    <a:prstClr val="black"/>
                  </a:solidFill>
                  <a:latin typeface="small fonts"/>
                  <a:ea typeface="+mn-ea"/>
                  <a:cs typeface="Arial" panose="020B0604020202020204" pitchFamily="34" charset="0"/>
                </a:rPr>
                <a:t>Repaglinide</a:t>
              </a:r>
              <a:r>
                <a:rPr lang="en-US" sz="714" b="1" kern="1200" baseline="-25000">
                  <a:solidFill>
                    <a:prstClr val="black"/>
                  </a:solidFill>
                  <a:latin typeface="small fonts"/>
                  <a:ea typeface="+mn-ea"/>
                  <a:cs typeface="+mn-cs"/>
                </a:rPr>
                <a:t>  </a:t>
              </a:r>
              <a:r>
                <a:rPr lang="en-US" sz="714" b="1" kern="1200" baseline="-25000">
                  <a:solidFill>
                    <a:prstClr val="black"/>
                  </a:solidFill>
                  <a:latin typeface="small fonts"/>
                  <a:ea typeface="+mn-ea"/>
                  <a:cs typeface="Arial" panose="020B0604020202020204" pitchFamily="34" charset="0"/>
                </a:rPr>
                <a:t>m/z: 453.9</a:t>
              </a:r>
              <a:endParaRPr lang="el-GR" sz="1231" baseline="-25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Ορθογώνιο 10">
              <a:extLst>
                <a:ext uri="{FF2B5EF4-FFF2-40B4-BE49-F238E27FC236}">
                  <a16:creationId xmlns:a16="http://schemas.microsoft.com/office/drawing/2014/main" id="{C91DC7E8-A58A-8AB6-B448-E9F4D405FCBF}"/>
                </a:ext>
              </a:extLst>
            </p:cNvPr>
            <p:cNvSpPr/>
            <p:nvPr/>
          </p:nvSpPr>
          <p:spPr>
            <a:xfrm>
              <a:off x="10591834" y="7913514"/>
              <a:ext cx="2804807" cy="330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040"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sz="714" b="1" kern="1200" baseline="-25000">
                  <a:solidFill>
                    <a:prstClr val="black"/>
                  </a:solidFill>
                  <a:latin typeface="small fonts"/>
                  <a:ea typeface="+mn-ea"/>
                  <a:cs typeface="Arial" panose="020B0604020202020204" pitchFamily="34" charset="0"/>
                </a:rPr>
                <a:t>Nateglinide  m/z:318.2</a:t>
              </a:r>
              <a:endParaRPr lang="el-GR" sz="1231" baseline="-25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Εικόνα 11">
              <a:extLst>
                <a:ext uri="{FF2B5EF4-FFF2-40B4-BE49-F238E27FC236}">
                  <a16:creationId xmlns:a16="http://schemas.microsoft.com/office/drawing/2014/main" id="{2675B189-8670-568F-6E8C-0ADAE2030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8659" y="6626445"/>
              <a:ext cx="2300937" cy="1341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7780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roup 642">
            <a:extLst>
              <a:ext uri="{FF2B5EF4-FFF2-40B4-BE49-F238E27FC236}">
                <a16:creationId xmlns:a16="http://schemas.microsoft.com/office/drawing/2014/main" id="{8821F877-AF21-DD78-2E55-274CA57B187B}"/>
              </a:ext>
            </a:extLst>
          </p:cNvPr>
          <p:cNvGrpSpPr/>
          <p:nvPr/>
        </p:nvGrpSpPr>
        <p:grpSpPr>
          <a:xfrm>
            <a:off x="683568" y="1700808"/>
            <a:ext cx="6970507" cy="2201095"/>
            <a:chOff x="145562" y="510687"/>
            <a:chExt cx="10532949" cy="3392488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AA2A8BEB-49B7-E0F9-CF51-7AAB9179100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5562" y="510687"/>
              <a:ext cx="5018088" cy="3392488"/>
              <a:chOff x="184" y="414"/>
              <a:chExt cx="3161" cy="2137"/>
            </a:xfrm>
          </p:grpSpPr>
          <p:grpSp>
            <p:nvGrpSpPr>
              <p:cNvPr id="8" name="Group 205">
                <a:extLst>
                  <a:ext uri="{FF2B5EF4-FFF2-40B4-BE49-F238E27FC236}">
                    <a16:creationId xmlns:a16="http://schemas.microsoft.com/office/drawing/2014/main" id="{0967FE51-A105-BC22-650D-1C7CE9355E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" y="2379"/>
                <a:ext cx="2614" cy="84"/>
                <a:chOff x="379" y="2379"/>
                <a:chExt cx="2614" cy="84"/>
              </a:xfrm>
            </p:grpSpPr>
            <p:sp>
              <p:nvSpPr>
                <p:cNvPr id="148" name="Line 12">
                  <a:extLst>
                    <a:ext uri="{FF2B5EF4-FFF2-40B4-BE49-F238E27FC236}">
                      <a16:creationId xmlns:a16="http://schemas.microsoft.com/office/drawing/2014/main" id="{ACA00179-89B2-F6A1-D3BB-E6ABB50C45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" y="2379"/>
                  <a:ext cx="2594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9" name="Line 13">
                  <a:extLst>
                    <a:ext uri="{FF2B5EF4-FFF2-40B4-BE49-F238E27FC236}">
                      <a16:creationId xmlns:a16="http://schemas.microsoft.com/office/drawing/2014/main" id="{E930CAD5-658B-2C0D-912D-450E0C80A8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0" name="Line 14">
                  <a:extLst>
                    <a:ext uri="{FF2B5EF4-FFF2-40B4-BE49-F238E27FC236}">
                      <a16:creationId xmlns:a16="http://schemas.microsoft.com/office/drawing/2014/main" id="{C473375F-A8EF-A710-4641-2995BC53E0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3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1" name="Line 15">
                  <a:extLst>
                    <a:ext uri="{FF2B5EF4-FFF2-40B4-BE49-F238E27FC236}">
                      <a16:creationId xmlns:a16="http://schemas.microsoft.com/office/drawing/2014/main" id="{28BC3EF5-A52E-B9D8-1471-4D551A8D4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3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2" name="Line 16">
                  <a:extLst>
                    <a:ext uri="{FF2B5EF4-FFF2-40B4-BE49-F238E27FC236}">
                      <a16:creationId xmlns:a16="http://schemas.microsoft.com/office/drawing/2014/main" id="{7B631916-2502-309E-5373-CF5B8AD841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6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3" name="Line 17">
                  <a:extLst>
                    <a:ext uri="{FF2B5EF4-FFF2-40B4-BE49-F238E27FC236}">
                      <a16:creationId xmlns:a16="http://schemas.microsoft.com/office/drawing/2014/main" id="{C7D6AB5C-DBE5-76CF-AAEF-D674146A9F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0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4" name="Line 18">
                  <a:extLst>
                    <a:ext uri="{FF2B5EF4-FFF2-40B4-BE49-F238E27FC236}">
                      <a16:creationId xmlns:a16="http://schemas.microsoft.com/office/drawing/2014/main" id="{1E971A9D-217F-5FE0-A258-6E2F4F3638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5" name="Line 19">
                  <a:extLst>
                    <a:ext uri="{FF2B5EF4-FFF2-40B4-BE49-F238E27FC236}">
                      <a16:creationId xmlns:a16="http://schemas.microsoft.com/office/drawing/2014/main" id="{45B8DC13-6D1E-A473-1797-7EEAF7A716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4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6" name="Line 20">
                  <a:extLst>
                    <a:ext uri="{FF2B5EF4-FFF2-40B4-BE49-F238E27FC236}">
                      <a16:creationId xmlns:a16="http://schemas.microsoft.com/office/drawing/2014/main" id="{E61C83DD-7D20-4A62-C7E2-2D2A1DC879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7" name="Line 21">
                  <a:extLst>
                    <a:ext uri="{FF2B5EF4-FFF2-40B4-BE49-F238E27FC236}">
                      <a16:creationId xmlns:a16="http://schemas.microsoft.com/office/drawing/2014/main" id="{AF3323B9-B948-22A1-A639-128F2CF5A5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8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8" name="Line 22">
                  <a:extLst>
                    <a:ext uri="{FF2B5EF4-FFF2-40B4-BE49-F238E27FC236}">
                      <a16:creationId xmlns:a16="http://schemas.microsoft.com/office/drawing/2014/main" id="{77E63394-A777-5473-133F-19D202F65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1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9" name="Line 23">
                  <a:extLst>
                    <a:ext uri="{FF2B5EF4-FFF2-40B4-BE49-F238E27FC236}">
                      <a16:creationId xmlns:a16="http://schemas.microsoft.com/office/drawing/2014/main" id="{22B41B15-2F87-AA4D-CA35-E5D33D4456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1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0" name="Line 24">
                  <a:extLst>
                    <a:ext uri="{FF2B5EF4-FFF2-40B4-BE49-F238E27FC236}">
                      <a16:creationId xmlns:a16="http://schemas.microsoft.com/office/drawing/2014/main" id="{8B5B7DB3-C481-2119-BC57-D5D7783889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1" name="Line 25">
                  <a:extLst>
                    <a:ext uri="{FF2B5EF4-FFF2-40B4-BE49-F238E27FC236}">
                      <a16:creationId xmlns:a16="http://schemas.microsoft.com/office/drawing/2014/main" id="{7EBD6EDE-6071-50C9-2EA9-4DDF9E1817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8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2" name="Line 26">
                  <a:extLst>
                    <a:ext uri="{FF2B5EF4-FFF2-40B4-BE49-F238E27FC236}">
                      <a16:creationId xmlns:a16="http://schemas.microsoft.com/office/drawing/2014/main" id="{8C205C74-54FF-67E1-F605-27AE132DF9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78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3" name="Line 27">
                  <a:extLst>
                    <a:ext uri="{FF2B5EF4-FFF2-40B4-BE49-F238E27FC236}">
                      <a16:creationId xmlns:a16="http://schemas.microsoft.com/office/drawing/2014/main" id="{EF735B3B-E4E5-9CEC-36B9-F0B38DB0C4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2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4" name="Line 28">
                  <a:extLst>
                    <a:ext uri="{FF2B5EF4-FFF2-40B4-BE49-F238E27FC236}">
                      <a16:creationId xmlns:a16="http://schemas.microsoft.com/office/drawing/2014/main" id="{B9765DAB-5AC3-0A48-AADC-2699766AE0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2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5" name="Line 29">
                  <a:extLst>
                    <a:ext uri="{FF2B5EF4-FFF2-40B4-BE49-F238E27FC236}">
                      <a16:creationId xmlns:a16="http://schemas.microsoft.com/office/drawing/2014/main" id="{30D1753E-D574-A0D2-2921-AB97E7291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6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6" name="Line 30">
                  <a:extLst>
                    <a:ext uri="{FF2B5EF4-FFF2-40B4-BE49-F238E27FC236}">
                      <a16:creationId xmlns:a16="http://schemas.microsoft.com/office/drawing/2014/main" id="{05ED3C61-6121-7B59-CEF7-D19525DC40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9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7" name="Line 31">
                  <a:extLst>
                    <a:ext uri="{FF2B5EF4-FFF2-40B4-BE49-F238E27FC236}">
                      <a16:creationId xmlns:a16="http://schemas.microsoft.com/office/drawing/2014/main" id="{F20B7647-3F65-1B91-E4D4-2828135C4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9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8" name="Line 32">
                  <a:extLst>
                    <a:ext uri="{FF2B5EF4-FFF2-40B4-BE49-F238E27FC236}">
                      <a16:creationId xmlns:a16="http://schemas.microsoft.com/office/drawing/2014/main" id="{DDC432D9-4499-33F5-6511-C19AF715E6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43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9" name="Line 33">
                  <a:extLst>
                    <a:ext uri="{FF2B5EF4-FFF2-40B4-BE49-F238E27FC236}">
                      <a16:creationId xmlns:a16="http://schemas.microsoft.com/office/drawing/2014/main" id="{87C8CEA5-79FD-FBCC-7CAB-AD54FB0E01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46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0" name="Line 34">
                  <a:extLst>
                    <a:ext uri="{FF2B5EF4-FFF2-40B4-BE49-F238E27FC236}">
                      <a16:creationId xmlns:a16="http://schemas.microsoft.com/office/drawing/2014/main" id="{AE9E7BE1-64F3-40CD-064A-384B4E7B69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0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1" name="Line 35">
                  <a:extLst>
                    <a:ext uri="{FF2B5EF4-FFF2-40B4-BE49-F238E27FC236}">
                      <a16:creationId xmlns:a16="http://schemas.microsoft.com/office/drawing/2014/main" id="{EBD62DFD-8205-8EF1-3372-971CAA36AB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50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2" name="Line 36">
                  <a:extLst>
                    <a:ext uri="{FF2B5EF4-FFF2-40B4-BE49-F238E27FC236}">
                      <a16:creationId xmlns:a16="http://schemas.microsoft.com/office/drawing/2014/main" id="{05DE50F3-F275-C252-404A-681144D367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03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3" name="Line 37">
                  <a:extLst>
                    <a:ext uri="{FF2B5EF4-FFF2-40B4-BE49-F238E27FC236}">
                      <a16:creationId xmlns:a16="http://schemas.microsoft.com/office/drawing/2014/main" id="{13037931-0209-A303-CEEB-17580152C1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7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4" name="Line 38">
                  <a:extLst>
                    <a:ext uri="{FF2B5EF4-FFF2-40B4-BE49-F238E27FC236}">
                      <a16:creationId xmlns:a16="http://schemas.microsoft.com/office/drawing/2014/main" id="{94771693-AEE8-0793-FAF3-E8C5B123AB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7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5" name="Line 39">
                  <a:extLst>
                    <a:ext uri="{FF2B5EF4-FFF2-40B4-BE49-F238E27FC236}">
                      <a16:creationId xmlns:a16="http://schemas.microsoft.com/office/drawing/2014/main" id="{97447289-70CC-2296-1FD5-2D88E47281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0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6" name="Line 40">
                  <a:extLst>
                    <a:ext uri="{FF2B5EF4-FFF2-40B4-BE49-F238E27FC236}">
                      <a16:creationId xmlns:a16="http://schemas.microsoft.com/office/drawing/2014/main" id="{B3E2EDDA-EFFC-2190-355B-608D6FB7C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1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7" name="Line 41">
                  <a:extLst>
                    <a:ext uri="{FF2B5EF4-FFF2-40B4-BE49-F238E27FC236}">
                      <a16:creationId xmlns:a16="http://schemas.microsoft.com/office/drawing/2014/main" id="{8D66B3BC-C0F0-6E24-3EE3-94CB697DCB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4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8" name="Line 42">
                  <a:extLst>
                    <a:ext uri="{FF2B5EF4-FFF2-40B4-BE49-F238E27FC236}">
                      <a16:creationId xmlns:a16="http://schemas.microsoft.com/office/drawing/2014/main" id="{C14C06A5-97A0-E05F-A2AA-DC90307DC7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8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9" name="Line 43">
                  <a:extLst>
                    <a:ext uri="{FF2B5EF4-FFF2-40B4-BE49-F238E27FC236}">
                      <a16:creationId xmlns:a16="http://schemas.microsoft.com/office/drawing/2014/main" id="{81CA60E3-BE4E-0A31-0503-7F2BE153A4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8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0" name="Line 44">
                  <a:extLst>
                    <a:ext uri="{FF2B5EF4-FFF2-40B4-BE49-F238E27FC236}">
                      <a16:creationId xmlns:a16="http://schemas.microsoft.com/office/drawing/2014/main" id="{A92E8121-0245-F032-7086-AA5D98163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1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1" name="Line 45">
                  <a:extLst>
                    <a:ext uri="{FF2B5EF4-FFF2-40B4-BE49-F238E27FC236}">
                      <a16:creationId xmlns:a16="http://schemas.microsoft.com/office/drawing/2014/main" id="{70DDA626-4AB4-C95C-9638-92737A5291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5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2" name="Line 46">
                  <a:extLst>
                    <a:ext uri="{FF2B5EF4-FFF2-40B4-BE49-F238E27FC236}">
                      <a16:creationId xmlns:a16="http://schemas.microsoft.com/office/drawing/2014/main" id="{861D32D0-AF00-274F-C178-6AD8A4CCA1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5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3" name="Line 47">
                  <a:extLst>
                    <a:ext uri="{FF2B5EF4-FFF2-40B4-BE49-F238E27FC236}">
                      <a16:creationId xmlns:a16="http://schemas.microsoft.com/office/drawing/2014/main" id="{A8A1198D-D018-EEDE-E0C1-9DE82C9C78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8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4" name="Line 48">
                  <a:extLst>
                    <a:ext uri="{FF2B5EF4-FFF2-40B4-BE49-F238E27FC236}">
                      <a16:creationId xmlns:a16="http://schemas.microsoft.com/office/drawing/2014/main" id="{06B89599-BEB1-65D2-6692-4656B16DE3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79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5" name="Line 49">
                  <a:extLst>
                    <a:ext uri="{FF2B5EF4-FFF2-40B4-BE49-F238E27FC236}">
                      <a16:creationId xmlns:a16="http://schemas.microsoft.com/office/drawing/2014/main" id="{2020460E-D0B0-E264-D240-74E638267C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82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6" name="Line 50">
                  <a:extLst>
                    <a:ext uri="{FF2B5EF4-FFF2-40B4-BE49-F238E27FC236}">
                      <a16:creationId xmlns:a16="http://schemas.microsoft.com/office/drawing/2014/main" id="{8358E6EB-6C90-542D-7C8E-184CE710C2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6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7" name="Line 51">
                  <a:extLst>
                    <a:ext uri="{FF2B5EF4-FFF2-40B4-BE49-F238E27FC236}">
                      <a16:creationId xmlns:a16="http://schemas.microsoft.com/office/drawing/2014/main" id="{A0A1B24E-040F-94CF-EF03-35DAF5D850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6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8" name="Line 52">
                  <a:extLst>
                    <a:ext uri="{FF2B5EF4-FFF2-40B4-BE49-F238E27FC236}">
                      <a16:creationId xmlns:a16="http://schemas.microsoft.com/office/drawing/2014/main" id="{6CA59BFA-8B4E-31E2-834F-25B9F2A1D2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39" y="2379"/>
                  <a:ext cx="0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9" name="Line 53">
                  <a:extLst>
                    <a:ext uri="{FF2B5EF4-FFF2-40B4-BE49-F238E27FC236}">
                      <a16:creationId xmlns:a16="http://schemas.microsoft.com/office/drawing/2014/main" id="{F90D1E04-D1E1-6D83-0DF3-1B34DCBE3D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0" name="Line 54">
                  <a:extLst>
                    <a:ext uri="{FF2B5EF4-FFF2-40B4-BE49-F238E27FC236}">
                      <a16:creationId xmlns:a16="http://schemas.microsoft.com/office/drawing/2014/main" id="{C8352222-4408-2538-2632-132DCB0C2D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1" name="Line 55">
                  <a:extLst>
                    <a:ext uri="{FF2B5EF4-FFF2-40B4-BE49-F238E27FC236}">
                      <a16:creationId xmlns:a16="http://schemas.microsoft.com/office/drawing/2014/main" id="{B4E0F019-6F1D-864F-C48A-E5B2396FB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2" name="Line 56">
                  <a:extLst>
                    <a:ext uri="{FF2B5EF4-FFF2-40B4-BE49-F238E27FC236}">
                      <a16:creationId xmlns:a16="http://schemas.microsoft.com/office/drawing/2014/main" id="{2951AE37-62B9-B510-5F80-01907E5419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3" name="Line 57">
                  <a:extLst>
                    <a:ext uri="{FF2B5EF4-FFF2-40B4-BE49-F238E27FC236}">
                      <a16:creationId xmlns:a16="http://schemas.microsoft.com/office/drawing/2014/main" id="{C074C55F-79DC-F59B-69EA-AEDC86A6FF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5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4" name="Line 58">
                  <a:extLst>
                    <a:ext uri="{FF2B5EF4-FFF2-40B4-BE49-F238E27FC236}">
                      <a16:creationId xmlns:a16="http://schemas.microsoft.com/office/drawing/2014/main" id="{630B061B-E309-AA80-2213-3BAD48DEB6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5" name="Line 59">
                  <a:extLst>
                    <a:ext uri="{FF2B5EF4-FFF2-40B4-BE49-F238E27FC236}">
                      <a16:creationId xmlns:a16="http://schemas.microsoft.com/office/drawing/2014/main" id="{36BDC538-3EFD-6F19-D14C-B5AC8FC6C8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5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6" name="Line 60">
                  <a:extLst>
                    <a:ext uri="{FF2B5EF4-FFF2-40B4-BE49-F238E27FC236}">
                      <a16:creationId xmlns:a16="http://schemas.microsoft.com/office/drawing/2014/main" id="{659E9499-F4ED-3EAF-C681-8B514EEC8F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7" name="Line 61">
                  <a:extLst>
                    <a:ext uri="{FF2B5EF4-FFF2-40B4-BE49-F238E27FC236}">
                      <a16:creationId xmlns:a16="http://schemas.microsoft.com/office/drawing/2014/main" id="{0D76A5FC-EDAE-24FC-1521-653D7B3D6A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1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8" name="Line 62">
                  <a:extLst>
                    <a:ext uri="{FF2B5EF4-FFF2-40B4-BE49-F238E27FC236}">
                      <a16:creationId xmlns:a16="http://schemas.microsoft.com/office/drawing/2014/main" id="{B653F9BD-388B-B20A-C369-7BFC37B25B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6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9" name="Line 63">
                  <a:extLst>
                    <a:ext uri="{FF2B5EF4-FFF2-40B4-BE49-F238E27FC236}">
                      <a16:creationId xmlns:a16="http://schemas.microsoft.com/office/drawing/2014/main" id="{DA10DE03-C06D-8A77-82FA-0D4C63F320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8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0" name="Line 64">
                  <a:extLst>
                    <a:ext uri="{FF2B5EF4-FFF2-40B4-BE49-F238E27FC236}">
                      <a16:creationId xmlns:a16="http://schemas.microsoft.com/office/drawing/2014/main" id="{A8D17B24-77DA-1B8B-5BCC-D6AC24D56D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1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1" name="Line 65">
                  <a:extLst>
                    <a:ext uri="{FF2B5EF4-FFF2-40B4-BE49-F238E27FC236}">
                      <a16:creationId xmlns:a16="http://schemas.microsoft.com/office/drawing/2014/main" id="{F4E09692-7851-4030-4211-39BBD64657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9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2" name="Line 66">
                  <a:extLst>
                    <a:ext uri="{FF2B5EF4-FFF2-40B4-BE49-F238E27FC236}">
                      <a16:creationId xmlns:a16="http://schemas.microsoft.com/office/drawing/2014/main" id="{E039ED0B-8FF9-3DFA-0891-588C8D1F3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3" name="Line 67">
                  <a:extLst>
                    <a:ext uri="{FF2B5EF4-FFF2-40B4-BE49-F238E27FC236}">
                      <a16:creationId xmlns:a16="http://schemas.microsoft.com/office/drawing/2014/main" id="{0771B822-43E8-7858-EE78-99732BA061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4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4" name="Line 68">
                  <a:extLst>
                    <a:ext uri="{FF2B5EF4-FFF2-40B4-BE49-F238E27FC236}">
                      <a16:creationId xmlns:a16="http://schemas.microsoft.com/office/drawing/2014/main" id="{B87B0149-1C11-331F-9795-F8922C5AC1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69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5" name="Line 69">
                  <a:extLst>
                    <a:ext uri="{FF2B5EF4-FFF2-40B4-BE49-F238E27FC236}">
                      <a16:creationId xmlns:a16="http://schemas.microsoft.com/office/drawing/2014/main" id="{02EFE7AE-09A5-DFB2-AE9B-F6CD8F57A6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6" name="Line 70">
                  <a:extLst>
                    <a:ext uri="{FF2B5EF4-FFF2-40B4-BE49-F238E27FC236}">
                      <a16:creationId xmlns:a16="http://schemas.microsoft.com/office/drawing/2014/main" id="{743C0D8F-5128-5A5F-790E-5137B18B6C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4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7" name="Line 71">
                  <a:extLst>
                    <a:ext uri="{FF2B5EF4-FFF2-40B4-BE49-F238E27FC236}">
                      <a16:creationId xmlns:a16="http://schemas.microsoft.com/office/drawing/2014/main" id="{48FA2A78-6254-1C45-B888-EF86C07D61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3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8" name="Line 72">
                  <a:extLst>
                    <a:ext uri="{FF2B5EF4-FFF2-40B4-BE49-F238E27FC236}">
                      <a16:creationId xmlns:a16="http://schemas.microsoft.com/office/drawing/2014/main" id="{58D034B4-703A-DA4F-D7B8-5CD06A983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5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9" name="Line 73">
                  <a:extLst>
                    <a:ext uri="{FF2B5EF4-FFF2-40B4-BE49-F238E27FC236}">
                      <a16:creationId xmlns:a16="http://schemas.microsoft.com/office/drawing/2014/main" id="{BA8DAFE9-7968-001A-8205-19E76152A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8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0" name="Line 74">
                  <a:extLst>
                    <a:ext uri="{FF2B5EF4-FFF2-40B4-BE49-F238E27FC236}">
                      <a16:creationId xmlns:a16="http://schemas.microsoft.com/office/drawing/2014/main" id="{C0CDB4E3-AF71-8ACA-97AD-850D240DE9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3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1" name="Line 75">
                  <a:extLst>
                    <a:ext uri="{FF2B5EF4-FFF2-40B4-BE49-F238E27FC236}">
                      <a16:creationId xmlns:a16="http://schemas.microsoft.com/office/drawing/2014/main" id="{6D1ABBF6-C93D-39C5-663A-18E4F764CC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5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2" name="Line 76">
                  <a:extLst>
                    <a:ext uri="{FF2B5EF4-FFF2-40B4-BE49-F238E27FC236}">
                      <a16:creationId xmlns:a16="http://schemas.microsoft.com/office/drawing/2014/main" id="{AD9ED2D5-0FD4-5A18-1AFE-F40991947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3" name="Line 77">
                  <a:extLst>
                    <a:ext uri="{FF2B5EF4-FFF2-40B4-BE49-F238E27FC236}">
                      <a16:creationId xmlns:a16="http://schemas.microsoft.com/office/drawing/2014/main" id="{F9407BCB-CFE6-455D-C3E8-DA206C1FDD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6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4" name="Line 78">
                  <a:extLst>
                    <a:ext uri="{FF2B5EF4-FFF2-40B4-BE49-F238E27FC236}">
                      <a16:creationId xmlns:a16="http://schemas.microsoft.com/office/drawing/2014/main" id="{C4B83650-AF05-6E95-48F8-61716182E1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5" name="Line 79">
                  <a:extLst>
                    <a:ext uri="{FF2B5EF4-FFF2-40B4-BE49-F238E27FC236}">
                      <a16:creationId xmlns:a16="http://schemas.microsoft.com/office/drawing/2014/main" id="{4B86B34F-DE9C-5211-A926-AB87A698F9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" name="Line 80">
                  <a:extLst>
                    <a:ext uri="{FF2B5EF4-FFF2-40B4-BE49-F238E27FC236}">
                      <a16:creationId xmlns:a16="http://schemas.microsoft.com/office/drawing/2014/main" id="{40065233-BFAC-CFAF-6CDB-77E2367824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6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7" name="Line 81">
                  <a:extLst>
                    <a:ext uri="{FF2B5EF4-FFF2-40B4-BE49-F238E27FC236}">
                      <a16:creationId xmlns:a16="http://schemas.microsoft.com/office/drawing/2014/main" id="{B6EF2648-4595-0092-F5D6-A7D0FDB0A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9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8" name="Line 82">
                  <a:extLst>
                    <a:ext uri="{FF2B5EF4-FFF2-40B4-BE49-F238E27FC236}">
                      <a16:creationId xmlns:a16="http://schemas.microsoft.com/office/drawing/2014/main" id="{44938D1B-92F7-3A34-E896-16CE1E8872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5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9" name="Line 83">
                  <a:extLst>
                    <a:ext uri="{FF2B5EF4-FFF2-40B4-BE49-F238E27FC236}">
                      <a16:creationId xmlns:a16="http://schemas.microsoft.com/office/drawing/2014/main" id="{07FB3F2A-8D5D-8855-E8B7-B1DC2B863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0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0" name="Line 84">
                  <a:extLst>
                    <a:ext uri="{FF2B5EF4-FFF2-40B4-BE49-F238E27FC236}">
                      <a16:creationId xmlns:a16="http://schemas.microsoft.com/office/drawing/2014/main" id="{7A61C885-6DBB-E478-61E7-8F34D529FE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1" name="Line 85">
                  <a:extLst>
                    <a:ext uri="{FF2B5EF4-FFF2-40B4-BE49-F238E27FC236}">
                      <a16:creationId xmlns:a16="http://schemas.microsoft.com/office/drawing/2014/main" id="{EF0CA766-27BD-780A-1D5F-285EC2E7CD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5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2" name="Line 86">
                  <a:extLst>
                    <a:ext uri="{FF2B5EF4-FFF2-40B4-BE49-F238E27FC236}">
                      <a16:creationId xmlns:a16="http://schemas.microsoft.com/office/drawing/2014/main" id="{4CE1439A-51A1-FC44-CC20-20E9CA4C79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0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3" name="Line 87">
                  <a:extLst>
                    <a:ext uri="{FF2B5EF4-FFF2-40B4-BE49-F238E27FC236}">
                      <a16:creationId xmlns:a16="http://schemas.microsoft.com/office/drawing/2014/main" id="{94B08E24-AD2B-7856-63AD-854C98FA52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93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4" name="Line 88">
                  <a:extLst>
                    <a:ext uri="{FF2B5EF4-FFF2-40B4-BE49-F238E27FC236}">
                      <a16:creationId xmlns:a16="http://schemas.microsoft.com/office/drawing/2014/main" id="{119B2E35-4035-DA58-27CD-E38D175A44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5" name="Line 89">
                  <a:extLst>
                    <a:ext uri="{FF2B5EF4-FFF2-40B4-BE49-F238E27FC236}">
                      <a16:creationId xmlns:a16="http://schemas.microsoft.com/office/drawing/2014/main" id="{49F275C9-54F3-EFB5-5255-D277E93F27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3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6" name="Line 90">
                  <a:extLst>
                    <a:ext uri="{FF2B5EF4-FFF2-40B4-BE49-F238E27FC236}">
                      <a16:creationId xmlns:a16="http://schemas.microsoft.com/office/drawing/2014/main" id="{B330A844-0E27-AF85-48C2-E8D630F05A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7" name="Line 91">
                  <a:extLst>
                    <a:ext uri="{FF2B5EF4-FFF2-40B4-BE49-F238E27FC236}">
                      <a16:creationId xmlns:a16="http://schemas.microsoft.com/office/drawing/2014/main" id="{8C1535FD-FE63-BDC1-3945-E6052944A0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9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8" name="Line 92">
                  <a:extLst>
                    <a:ext uri="{FF2B5EF4-FFF2-40B4-BE49-F238E27FC236}">
                      <a16:creationId xmlns:a16="http://schemas.microsoft.com/office/drawing/2014/main" id="{7250A757-BC05-D214-F8E5-F52B58F086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4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9" name="Line 93">
                  <a:extLst>
                    <a:ext uri="{FF2B5EF4-FFF2-40B4-BE49-F238E27FC236}">
                      <a16:creationId xmlns:a16="http://schemas.microsoft.com/office/drawing/2014/main" id="{DFC617C2-E3B5-F9A3-B854-AF3C56C3A3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9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0" name="Line 94">
                  <a:extLst>
                    <a:ext uri="{FF2B5EF4-FFF2-40B4-BE49-F238E27FC236}">
                      <a16:creationId xmlns:a16="http://schemas.microsoft.com/office/drawing/2014/main" id="{08A22A7B-56C0-61E6-28D6-1FB512D79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1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1" name="Line 95">
                  <a:extLst>
                    <a:ext uri="{FF2B5EF4-FFF2-40B4-BE49-F238E27FC236}">
                      <a16:creationId xmlns:a16="http://schemas.microsoft.com/office/drawing/2014/main" id="{0D10AB8D-F48B-55C4-17A1-BDC26C811A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3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2" name="Line 96">
                  <a:extLst>
                    <a:ext uri="{FF2B5EF4-FFF2-40B4-BE49-F238E27FC236}">
                      <a16:creationId xmlns:a16="http://schemas.microsoft.com/office/drawing/2014/main" id="{C7F3A4B7-883F-3B84-688E-36F92CABB1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0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3" name="Line 97">
                  <a:extLst>
                    <a:ext uri="{FF2B5EF4-FFF2-40B4-BE49-F238E27FC236}">
                      <a16:creationId xmlns:a16="http://schemas.microsoft.com/office/drawing/2014/main" id="{A881B7CA-39D0-5C58-459C-317041E1A7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4" name="Line 98">
                  <a:extLst>
                    <a:ext uri="{FF2B5EF4-FFF2-40B4-BE49-F238E27FC236}">
                      <a16:creationId xmlns:a16="http://schemas.microsoft.com/office/drawing/2014/main" id="{E6A97E20-49B2-62E4-E9C0-B80BDE838B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5" name="Line 99">
                  <a:extLst>
                    <a:ext uri="{FF2B5EF4-FFF2-40B4-BE49-F238E27FC236}">
                      <a16:creationId xmlns:a16="http://schemas.microsoft.com/office/drawing/2014/main" id="{A87EFFFB-1144-93F0-1734-4076527017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3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6" name="Line 100">
                  <a:extLst>
                    <a:ext uri="{FF2B5EF4-FFF2-40B4-BE49-F238E27FC236}">
                      <a16:creationId xmlns:a16="http://schemas.microsoft.com/office/drawing/2014/main" id="{529DAF6C-8067-F7CF-6128-CEB23D958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7" name="Line 101">
                  <a:extLst>
                    <a:ext uri="{FF2B5EF4-FFF2-40B4-BE49-F238E27FC236}">
                      <a16:creationId xmlns:a16="http://schemas.microsoft.com/office/drawing/2014/main" id="{C8202389-CC04-29B6-D276-CE356343FE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1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8" name="Line 102">
                  <a:extLst>
                    <a:ext uri="{FF2B5EF4-FFF2-40B4-BE49-F238E27FC236}">
                      <a16:creationId xmlns:a16="http://schemas.microsoft.com/office/drawing/2014/main" id="{04D0EEC5-B1EE-6C01-6E83-08104654F5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53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9" name="Line 103">
                  <a:extLst>
                    <a:ext uri="{FF2B5EF4-FFF2-40B4-BE49-F238E27FC236}">
                      <a16:creationId xmlns:a16="http://schemas.microsoft.com/office/drawing/2014/main" id="{9E253C45-90FD-37C6-AD36-4818B94F38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66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0" name="Line 104">
                  <a:extLst>
                    <a:ext uri="{FF2B5EF4-FFF2-40B4-BE49-F238E27FC236}">
                      <a16:creationId xmlns:a16="http://schemas.microsoft.com/office/drawing/2014/main" id="{6ECF03EC-3BC3-E2D4-D243-DD2476E124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1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1" name="Line 105">
                  <a:extLst>
                    <a:ext uri="{FF2B5EF4-FFF2-40B4-BE49-F238E27FC236}">
                      <a16:creationId xmlns:a16="http://schemas.microsoft.com/office/drawing/2014/main" id="{C72762E6-33E7-4682-9B58-8F452496B2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0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2" name="Line 106">
                  <a:extLst>
                    <a:ext uri="{FF2B5EF4-FFF2-40B4-BE49-F238E27FC236}">
                      <a16:creationId xmlns:a16="http://schemas.microsoft.com/office/drawing/2014/main" id="{C0C0CCBB-2DC7-50B7-E2AA-D4A47BACE8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9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3" name="Line 107">
                  <a:extLst>
                    <a:ext uri="{FF2B5EF4-FFF2-40B4-BE49-F238E27FC236}">
                      <a16:creationId xmlns:a16="http://schemas.microsoft.com/office/drawing/2014/main" id="{7540ADAB-DBDF-B268-B41E-2AAC5A8CEE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4" name="Line 108">
                  <a:extLst>
                    <a:ext uri="{FF2B5EF4-FFF2-40B4-BE49-F238E27FC236}">
                      <a16:creationId xmlns:a16="http://schemas.microsoft.com/office/drawing/2014/main" id="{A96BEB4E-A6E0-3FCC-3EE8-55ABB13611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5" name="Line 109">
                  <a:extLst>
                    <a:ext uri="{FF2B5EF4-FFF2-40B4-BE49-F238E27FC236}">
                      <a16:creationId xmlns:a16="http://schemas.microsoft.com/office/drawing/2014/main" id="{E36E8059-70D3-66EA-928A-E7FEEB4473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69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6" name="Line 110">
                  <a:extLst>
                    <a:ext uri="{FF2B5EF4-FFF2-40B4-BE49-F238E27FC236}">
                      <a16:creationId xmlns:a16="http://schemas.microsoft.com/office/drawing/2014/main" id="{4294227D-4DD7-63A3-58D1-36DF0C08E7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8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7" name="Line 111">
                  <a:extLst>
                    <a:ext uri="{FF2B5EF4-FFF2-40B4-BE49-F238E27FC236}">
                      <a16:creationId xmlns:a16="http://schemas.microsoft.com/office/drawing/2014/main" id="{66592C8C-A44E-3AE8-393B-0C54943B1D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0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8" name="Line 112">
                  <a:extLst>
                    <a:ext uri="{FF2B5EF4-FFF2-40B4-BE49-F238E27FC236}">
                      <a16:creationId xmlns:a16="http://schemas.microsoft.com/office/drawing/2014/main" id="{D0808D07-FDA3-6D16-3A27-B57A41156C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3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9" name="Line 113">
                  <a:extLst>
                    <a:ext uri="{FF2B5EF4-FFF2-40B4-BE49-F238E27FC236}">
                      <a16:creationId xmlns:a16="http://schemas.microsoft.com/office/drawing/2014/main" id="{E167A771-94DB-A6A8-82A9-29F41F8C32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8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0" name="Line 114">
                  <a:extLst>
                    <a:ext uri="{FF2B5EF4-FFF2-40B4-BE49-F238E27FC236}">
                      <a16:creationId xmlns:a16="http://schemas.microsoft.com/office/drawing/2014/main" id="{B68A3F0D-E7A9-F0FC-5ED6-D685DC3315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60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1" name="Line 115">
                  <a:extLst>
                    <a:ext uri="{FF2B5EF4-FFF2-40B4-BE49-F238E27FC236}">
                      <a16:creationId xmlns:a16="http://schemas.microsoft.com/office/drawing/2014/main" id="{516EDDD0-D818-368C-A03C-49F436ACFC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3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2" name="Line 116">
                  <a:extLst>
                    <a:ext uri="{FF2B5EF4-FFF2-40B4-BE49-F238E27FC236}">
                      <a16:creationId xmlns:a16="http://schemas.microsoft.com/office/drawing/2014/main" id="{DA625CEF-5086-BF6F-91F3-A27F51F607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01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3" name="Line 117">
                  <a:extLst>
                    <a:ext uri="{FF2B5EF4-FFF2-40B4-BE49-F238E27FC236}">
                      <a16:creationId xmlns:a16="http://schemas.microsoft.com/office/drawing/2014/main" id="{3B3CD2E5-CB6F-E2C2-35B9-1B199C683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14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4" name="Line 118">
                  <a:extLst>
                    <a:ext uri="{FF2B5EF4-FFF2-40B4-BE49-F238E27FC236}">
                      <a16:creationId xmlns:a16="http://schemas.microsoft.com/office/drawing/2014/main" id="{4D06B83B-7808-DE4D-06D9-39A2CB407F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6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5" name="Line 119">
                  <a:extLst>
                    <a:ext uri="{FF2B5EF4-FFF2-40B4-BE49-F238E27FC236}">
                      <a16:creationId xmlns:a16="http://schemas.microsoft.com/office/drawing/2014/main" id="{2B16FB4D-1B29-4B07-EEA0-B460A85D86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6" name="Line 120">
                  <a:extLst>
                    <a:ext uri="{FF2B5EF4-FFF2-40B4-BE49-F238E27FC236}">
                      <a16:creationId xmlns:a16="http://schemas.microsoft.com/office/drawing/2014/main" id="{3E56E9BF-E236-FA7F-2836-E02DA9E0A4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7" name="Line 121">
                  <a:extLst>
                    <a:ext uri="{FF2B5EF4-FFF2-40B4-BE49-F238E27FC236}">
                      <a16:creationId xmlns:a16="http://schemas.microsoft.com/office/drawing/2014/main" id="{62FF29D1-0D6A-BCD9-3DBE-62D90E18B1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7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8" name="Line 122">
                  <a:extLst>
                    <a:ext uri="{FF2B5EF4-FFF2-40B4-BE49-F238E27FC236}">
                      <a16:creationId xmlns:a16="http://schemas.microsoft.com/office/drawing/2014/main" id="{7096B9A9-D78D-F773-AAA7-313377E9A7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05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9" name="Line 123">
                  <a:extLst>
                    <a:ext uri="{FF2B5EF4-FFF2-40B4-BE49-F238E27FC236}">
                      <a16:creationId xmlns:a16="http://schemas.microsoft.com/office/drawing/2014/main" id="{C5898AD1-2892-B49D-ACA6-34FB782E9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0" name="Line 124">
                  <a:extLst>
                    <a:ext uri="{FF2B5EF4-FFF2-40B4-BE49-F238E27FC236}">
                      <a16:creationId xmlns:a16="http://schemas.microsoft.com/office/drawing/2014/main" id="{303466B8-F4FE-94D9-782A-D59FF050BA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1" name="Line 125">
                  <a:extLst>
                    <a:ext uri="{FF2B5EF4-FFF2-40B4-BE49-F238E27FC236}">
                      <a16:creationId xmlns:a16="http://schemas.microsoft.com/office/drawing/2014/main" id="{E8687050-EBF3-2B3F-85FF-C7D83CADD7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5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2" name="Line 126">
                  <a:extLst>
                    <a:ext uri="{FF2B5EF4-FFF2-40B4-BE49-F238E27FC236}">
                      <a16:creationId xmlns:a16="http://schemas.microsoft.com/office/drawing/2014/main" id="{46F21171-C403-DA37-E330-43BF816862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8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3" name="Line 127">
                  <a:extLst>
                    <a:ext uri="{FF2B5EF4-FFF2-40B4-BE49-F238E27FC236}">
                      <a16:creationId xmlns:a16="http://schemas.microsoft.com/office/drawing/2014/main" id="{95ECC78B-352E-4B47-5245-CAE000EB40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0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4" name="Line 128">
                  <a:extLst>
                    <a:ext uri="{FF2B5EF4-FFF2-40B4-BE49-F238E27FC236}">
                      <a16:creationId xmlns:a16="http://schemas.microsoft.com/office/drawing/2014/main" id="{56FB40A6-91E1-69E3-1EA0-C7CCB6FF0A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8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5" name="Line 129">
                  <a:extLst>
                    <a:ext uri="{FF2B5EF4-FFF2-40B4-BE49-F238E27FC236}">
                      <a16:creationId xmlns:a16="http://schemas.microsoft.com/office/drawing/2014/main" id="{F9B0BF3A-0060-49FB-7060-EF1F3EC7A9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1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6" name="Line 130">
                  <a:extLst>
                    <a:ext uri="{FF2B5EF4-FFF2-40B4-BE49-F238E27FC236}">
                      <a16:creationId xmlns:a16="http://schemas.microsoft.com/office/drawing/2014/main" id="{D24D496E-DB5B-798E-7A01-9D16A40DEE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4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7" name="Line 131">
                  <a:extLst>
                    <a:ext uri="{FF2B5EF4-FFF2-40B4-BE49-F238E27FC236}">
                      <a16:creationId xmlns:a16="http://schemas.microsoft.com/office/drawing/2014/main" id="{50ACBBA2-F212-8ACB-2EA6-7F3EA1667F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9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8" name="Line 132">
                  <a:extLst>
                    <a:ext uri="{FF2B5EF4-FFF2-40B4-BE49-F238E27FC236}">
                      <a16:creationId xmlns:a16="http://schemas.microsoft.com/office/drawing/2014/main" id="{3D8BDF35-E8C3-F630-EAD3-A08CCCD92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1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9" name="Line 133">
                  <a:extLst>
                    <a:ext uri="{FF2B5EF4-FFF2-40B4-BE49-F238E27FC236}">
                      <a16:creationId xmlns:a16="http://schemas.microsoft.com/office/drawing/2014/main" id="{43E837E2-BEF2-F2A8-31D7-0DEAE697B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4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0" name="Line 134">
                  <a:extLst>
                    <a:ext uri="{FF2B5EF4-FFF2-40B4-BE49-F238E27FC236}">
                      <a16:creationId xmlns:a16="http://schemas.microsoft.com/office/drawing/2014/main" id="{0430D681-6F22-A322-97E4-FB6D59CE3E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1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1" name="Line 135">
                  <a:extLst>
                    <a:ext uri="{FF2B5EF4-FFF2-40B4-BE49-F238E27FC236}">
                      <a16:creationId xmlns:a16="http://schemas.microsoft.com/office/drawing/2014/main" id="{66DAB46E-301D-C1F2-5B72-B3A1EB426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5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2" name="Line 136">
                  <a:extLst>
                    <a:ext uri="{FF2B5EF4-FFF2-40B4-BE49-F238E27FC236}">
                      <a16:creationId xmlns:a16="http://schemas.microsoft.com/office/drawing/2014/main" id="{F7868366-0C4E-AC66-C6B9-A033246E4A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3" name="Line 137">
                  <a:extLst>
                    <a:ext uri="{FF2B5EF4-FFF2-40B4-BE49-F238E27FC236}">
                      <a16:creationId xmlns:a16="http://schemas.microsoft.com/office/drawing/2014/main" id="{04E77947-644F-0864-6260-7082C81450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6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4" name="Line 138">
                  <a:extLst>
                    <a:ext uri="{FF2B5EF4-FFF2-40B4-BE49-F238E27FC236}">
                      <a16:creationId xmlns:a16="http://schemas.microsoft.com/office/drawing/2014/main" id="{53A64BF5-941B-4997-0ACD-A5E1426DF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5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5" name="Line 139">
                  <a:extLst>
                    <a:ext uri="{FF2B5EF4-FFF2-40B4-BE49-F238E27FC236}">
                      <a16:creationId xmlns:a16="http://schemas.microsoft.com/office/drawing/2014/main" id="{17BC1E57-6051-1355-691A-28F026B9DB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6" name="Line 140">
                  <a:extLst>
                    <a:ext uri="{FF2B5EF4-FFF2-40B4-BE49-F238E27FC236}">
                      <a16:creationId xmlns:a16="http://schemas.microsoft.com/office/drawing/2014/main" id="{1F9D06F5-CC36-F03E-665F-76E4FD0BD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6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7" name="Line 141">
                  <a:extLst>
                    <a:ext uri="{FF2B5EF4-FFF2-40B4-BE49-F238E27FC236}">
                      <a16:creationId xmlns:a16="http://schemas.microsoft.com/office/drawing/2014/main" id="{082F286C-614C-7B7E-D2AC-23A1B36B7F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8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8" name="Line 142">
                  <a:extLst>
                    <a:ext uri="{FF2B5EF4-FFF2-40B4-BE49-F238E27FC236}">
                      <a16:creationId xmlns:a16="http://schemas.microsoft.com/office/drawing/2014/main" id="{85BCF2BE-F01A-3989-D0D2-AEFDF5F782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41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9" name="Line 143">
                  <a:extLst>
                    <a:ext uri="{FF2B5EF4-FFF2-40B4-BE49-F238E27FC236}">
                      <a16:creationId xmlns:a16="http://schemas.microsoft.com/office/drawing/2014/main" id="{C02EDC8E-6FF8-9BA0-6FB9-DC7EF26806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6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0" name="Line 144">
                  <a:extLst>
                    <a:ext uri="{FF2B5EF4-FFF2-40B4-BE49-F238E27FC236}">
                      <a16:creationId xmlns:a16="http://schemas.microsoft.com/office/drawing/2014/main" id="{E3E02EAB-03CB-130F-FD5B-6D4BB84082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8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1" name="Line 145">
                  <a:extLst>
                    <a:ext uri="{FF2B5EF4-FFF2-40B4-BE49-F238E27FC236}">
                      <a16:creationId xmlns:a16="http://schemas.microsoft.com/office/drawing/2014/main" id="{30B73C7F-55F4-EDEE-8E43-1B75F297AE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91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2" name="Line 146">
                  <a:extLst>
                    <a:ext uri="{FF2B5EF4-FFF2-40B4-BE49-F238E27FC236}">
                      <a16:creationId xmlns:a16="http://schemas.microsoft.com/office/drawing/2014/main" id="{32B29328-CAE0-1344-F3EA-59692CE5A5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9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3" name="Line 147">
                  <a:extLst>
                    <a:ext uri="{FF2B5EF4-FFF2-40B4-BE49-F238E27FC236}">
                      <a16:creationId xmlns:a16="http://schemas.microsoft.com/office/drawing/2014/main" id="{9F03DD27-410A-41EE-1BA8-A973CC291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3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4" name="Line 148">
                  <a:extLst>
                    <a:ext uri="{FF2B5EF4-FFF2-40B4-BE49-F238E27FC236}">
                      <a16:creationId xmlns:a16="http://schemas.microsoft.com/office/drawing/2014/main" id="{438B564C-EC74-6B54-C528-7EE7587F21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4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5" name="Line 149">
                  <a:extLst>
                    <a:ext uri="{FF2B5EF4-FFF2-40B4-BE49-F238E27FC236}">
                      <a16:creationId xmlns:a16="http://schemas.microsoft.com/office/drawing/2014/main" id="{6BE61978-9B41-C72F-C522-F6427C949E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0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6" name="Line 150">
                  <a:extLst>
                    <a:ext uri="{FF2B5EF4-FFF2-40B4-BE49-F238E27FC236}">
                      <a16:creationId xmlns:a16="http://schemas.microsoft.com/office/drawing/2014/main" id="{7D6BD10A-9469-547A-864A-BDBA58CE8D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8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7" name="Line 151">
                  <a:extLst>
                    <a:ext uri="{FF2B5EF4-FFF2-40B4-BE49-F238E27FC236}">
                      <a16:creationId xmlns:a16="http://schemas.microsoft.com/office/drawing/2014/main" id="{D59FEDD5-AD1D-DBF6-4253-3CFA0AC83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8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8" name="Line 152">
                  <a:extLst>
                    <a:ext uri="{FF2B5EF4-FFF2-40B4-BE49-F238E27FC236}">
                      <a16:creationId xmlns:a16="http://schemas.microsoft.com/office/drawing/2014/main" id="{CD8824A9-078D-4CA5-1B7B-172A0E3FAE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3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9" name="Line 153">
                  <a:extLst>
                    <a:ext uri="{FF2B5EF4-FFF2-40B4-BE49-F238E27FC236}">
                      <a16:creationId xmlns:a16="http://schemas.microsoft.com/office/drawing/2014/main" id="{8547B408-BAAA-5CA3-37CD-D36A9AEC03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35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0" name="Line 154">
                  <a:extLst>
                    <a:ext uri="{FF2B5EF4-FFF2-40B4-BE49-F238E27FC236}">
                      <a16:creationId xmlns:a16="http://schemas.microsoft.com/office/drawing/2014/main" id="{929A83DD-53D0-969B-6BC3-76FED19BBC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8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1" name="Line 155">
                  <a:extLst>
                    <a:ext uri="{FF2B5EF4-FFF2-40B4-BE49-F238E27FC236}">
                      <a16:creationId xmlns:a16="http://schemas.microsoft.com/office/drawing/2014/main" id="{870C52C2-A858-CB11-1D67-1EA1C3FCB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73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2" name="Line 156">
                  <a:extLst>
                    <a:ext uri="{FF2B5EF4-FFF2-40B4-BE49-F238E27FC236}">
                      <a16:creationId xmlns:a16="http://schemas.microsoft.com/office/drawing/2014/main" id="{C3B5E138-9982-C695-157D-72EE3653F5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86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3" name="Line 157">
                  <a:extLst>
                    <a:ext uri="{FF2B5EF4-FFF2-40B4-BE49-F238E27FC236}">
                      <a16:creationId xmlns:a16="http://schemas.microsoft.com/office/drawing/2014/main" id="{A113AD8A-1E27-B53E-11C7-E85DC70203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1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4" name="Line 158">
                  <a:extLst>
                    <a:ext uri="{FF2B5EF4-FFF2-40B4-BE49-F238E27FC236}">
                      <a16:creationId xmlns:a16="http://schemas.microsoft.com/office/drawing/2014/main" id="{0170122F-ECA3-B96A-EB02-E2C9260B2E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2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5" name="Line 159">
                  <a:extLst>
                    <a:ext uri="{FF2B5EF4-FFF2-40B4-BE49-F238E27FC236}">
                      <a16:creationId xmlns:a16="http://schemas.microsoft.com/office/drawing/2014/main" id="{3F98F603-1DCA-8B39-0526-9E3BBC5938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9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6" name="Line 160">
                  <a:extLst>
                    <a:ext uri="{FF2B5EF4-FFF2-40B4-BE49-F238E27FC236}">
                      <a16:creationId xmlns:a16="http://schemas.microsoft.com/office/drawing/2014/main" id="{F26A5E5E-FE52-152C-D9A6-EC3EDA9185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7" name="Line 161">
                  <a:extLst>
                    <a:ext uri="{FF2B5EF4-FFF2-40B4-BE49-F238E27FC236}">
                      <a16:creationId xmlns:a16="http://schemas.microsoft.com/office/drawing/2014/main" id="{86A2174B-B31B-1E49-624F-E5BA26FDA4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8" name="Line 162">
                  <a:extLst>
                    <a:ext uri="{FF2B5EF4-FFF2-40B4-BE49-F238E27FC236}">
                      <a16:creationId xmlns:a16="http://schemas.microsoft.com/office/drawing/2014/main" id="{0EE70057-7821-9337-B29D-096005CCE8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89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9" name="Line 163">
                  <a:extLst>
                    <a:ext uri="{FF2B5EF4-FFF2-40B4-BE49-F238E27FC236}">
                      <a16:creationId xmlns:a16="http://schemas.microsoft.com/office/drawing/2014/main" id="{D1E7F07A-5641-2688-5E0A-6DBFF78099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05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0" name="Line 164">
                  <a:extLst>
                    <a:ext uri="{FF2B5EF4-FFF2-40B4-BE49-F238E27FC236}">
                      <a16:creationId xmlns:a16="http://schemas.microsoft.com/office/drawing/2014/main" id="{A65BFF15-31A7-F5EE-ED16-705ED2451E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0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1" name="Line 165">
                  <a:extLst>
                    <a:ext uri="{FF2B5EF4-FFF2-40B4-BE49-F238E27FC236}">
                      <a16:creationId xmlns:a16="http://schemas.microsoft.com/office/drawing/2014/main" id="{2AC903FC-5907-E9BE-6161-63B9A76E4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3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2" name="Line 166">
                  <a:extLst>
                    <a:ext uri="{FF2B5EF4-FFF2-40B4-BE49-F238E27FC236}">
                      <a16:creationId xmlns:a16="http://schemas.microsoft.com/office/drawing/2014/main" id="{C4C0D40F-664F-5620-45A2-123513E05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5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3" name="Line 167">
                  <a:extLst>
                    <a:ext uri="{FF2B5EF4-FFF2-40B4-BE49-F238E27FC236}">
                      <a16:creationId xmlns:a16="http://schemas.microsoft.com/office/drawing/2014/main" id="{F2FFB667-E43B-5C8B-DBEB-00F89B95A7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0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4" name="Line 168">
                  <a:extLst>
                    <a:ext uri="{FF2B5EF4-FFF2-40B4-BE49-F238E27FC236}">
                      <a16:creationId xmlns:a16="http://schemas.microsoft.com/office/drawing/2014/main" id="{EC4D2F7D-CCF5-4829-AEC5-FF891AE1B5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6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5" name="Line 169">
                  <a:extLst>
                    <a:ext uri="{FF2B5EF4-FFF2-40B4-BE49-F238E27FC236}">
                      <a16:creationId xmlns:a16="http://schemas.microsoft.com/office/drawing/2014/main" id="{0437549C-3444-8DB1-52CF-0D861AFE43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9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6" name="Line 170">
                  <a:extLst>
                    <a:ext uri="{FF2B5EF4-FFF2-40B4-BE49-F238E27FC236}">
                      <a16:creationId xmlns:a16="http://schemas.microsoft.com/office/drawing/2014/main" id="{DC398668-55B8-57E1-8402-5AABE15FE8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34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7" name="Line 171">
                  <a:extLst>
                    <a:ext uri="{FF2B5EF4-FFF2-40B4-BE49-F238E27FC236}">
                      <a16:creationId xmlns:a16="http://schemas.microsoft.com/office/drawing/2014/main" id="{59AE73BB-3F03-ECB5-2F9A-69BC54661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6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8" name="Line 172">
                  <a:extLst>
                    <a:ext uri="{FF2B5EF4-FFF2-40B4-BE49-F238E27FC236}">
                      <a16:creationId xmlns:a16="http://schemas.microsoft.com/office/drawing/2014/main" id="{B57AF59F-E89F-E8C2-4EE8-3E5AD2D2A9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59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9" name="Line 173">
                  <a:extLst>
                    <a:ext uri="{FF2B5EF4-FFF2-40B4-BE49-F238E27FC236}">
                      <a16:creationId xmlns:a16="http://schemas.microsoft.com/office/drawing/2014/main" id="{C4E7FCCE-C4A7-954C-36A2-F824E80622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4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0" name="Line 174">
                  <a:extLst>
                    <a:ext uri="{FF2B5EF4-FFF2-40B4-BE49-F238E27FC236}">
                      <a16:creationId xmlns:a16="http://schemas.microsoft.com/office/drawing/2014/main" id="{30E8743F-7DD0-1CB0-7AAF-C97FC5B564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00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1" name="Line 175">
                  <a:extLst>
                    <a:ext uri="{FF2B5EF4-FFF2-40B4-BE49-F238E27FC236}">
                      <a16:creationId xmlns:a16="http://schemas.microsoft.com/office/drawing/2014/main" id="{114F3150-4C1F-1010-76FF-BDD3E07F1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2" name="Line 176">
                  <a:extLst>
                    <a:ext uri="{FF2B5EF4-FFF2-40B4-BE49-F238E27FC236}">
                      <a16:creationId xmlns:a16="http://schemas.microsoft.com/office/drawing/2014/main" id="{2019440F-3721-4589-210B-EF15C651A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" name="Line 177">
                  <a:extLst>
                    <a:ext uri="{FF2B5EF4-FFF2-40B4-BE49-F238E27FC236}">
                      <a16:creationId xmlns:a16="http://schemas.microsoft.com/office/drawing/2014/main" id="{365839A8-FDB5-2D47-E897-59D510142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0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" name="Line 178">
                  <a:extLst>
                    <a:ext uri="{FF2B5EF4-FFF2-40B4-BE49-F238E27FC236}">
                      <a16:creationId xmlns:a16="http://schemas.microsoft.com/office/drawing/2014/main" id="{DEF55A85-8EA7-E2C2-37F9-D8B32FB706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" name="Line 179">
                  <a:extLst>
                    <a:ext uri="{FF2B5EF4-FFF2-40B4-BE49-F238E27FC236}">
                      <a16:creationId xmlns:a16="http://schemas.microsoft.com/office/drawing/2014/main" id="{7464F32A-904E-44AF-97B7-1767451336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8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" name="Line 180">
                  <a:extLst>
                    <a:ext uri="{FF2B5EF4-FFF2-40B4-BE49-F238E27FC236}">
                      <a16:creationId xmlns:a16="http://schemas.microsoft.com/office/drawing/2014/main" id="{934D9719-ED09-D906-FDCE-10782EC348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3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" name="Line 181">
                  <a:extLst>
                    <a:ext uri="{FF2B5EF4-FFF2-40B4-BE49-F238E27FC236}">
                      <a16:creationId xmlns:a16="http://schemas.microsoft.com/office/drawing/2014/main" id="{098D83E1-BE45-DF0F-1B50-35C921F84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6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8" name="Line 182">
                  <a:extLst>
                    <a:ext uri="{FF2B5EF4-FFF2-40B4-BE49-F238E27FC236}">
                      <a16:creationId xmlns:a16="http://schemas.microsoft.com/office/drawing/2014/main" id="{8A5E308C-946D-91ED-7AC7-49B2C4C39B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1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9" name="Line 183">
                  <a:extLst>
                    <a:ext uri="{FF2B5EF4-FFF2-40B4-BE49-F238E27FC236}">
                      <a16:creationId xmlns:a16="http://schemas.microsoft.com/office/drawing/2014/main" id="{2BA0091C-2D70-55AD-7B65-BAD59B571E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53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0" name="Line 184">
                  <a:extLst>
                    <a:ext uri="{FF2B5EF4-FFF2-40B4-BE49-F238E27FC236}">
                      <a16:creationId xmlns:a16="http://schemas.microsoft.com/office/drawing/2014/main" id="{9888F2A0-F46E-1541-2B5F-ADF53813D1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66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1" name="Line 185">
                  <a:extLst>
                    <a:ext uri="{FF2B5EF4-FFF2-40B4-BE49-F238E27FC236}">
                      <a16:creationId xmlns:a16="http://schemas.microsoft.com/office/drawing/2014/main" id="{38699CD2-2552-055E-42CA-2ED6C09622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94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2" name="Line 186">
                  <a:extLst>
                    <a:ext uri="{FF2B5EF4-FFF2-40B4-BE49-F238E27FC236}">
                      <a16:creationId xmlns:a16="http://schemas.microsoft.com/office/drawing/2014/main" id="{0F994561-03FA-8B7C-CDC3-01DA98022E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3" name="Line 187">
                  <a:extLst>
                    <a:ext uri="{FF2B5EF4-FFF2-40B4-BE49-F238E27FC236}">
                      <a16:creationId xmlns:a16="http://schemas.microsoft.com/office/drawing/2014/main" id="{3DA6670B-EC46-707A-0A91-73710FDD21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9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4" name="Line 188">
                  <a:extLst>
                    <a:ext uri="{FF2B5EF4-FFF2-40B4-BE49-F238E27FC236}">
                      <a16:creationId xmlns:a16="http://schemas.microsoft.com/office/drawing/2014/main" id="{EBF8C946-BC8F-A7F7-E41F-07AEE9B054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5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5" name="Line 189">
                  <a:extLst>
                    <a:ext uri="{FF2B5EF4-FFF2-40B4-BE49-F238E27FC236}">
                      <a16:creationId xmlns:a16="http://schemas.microsoft.com/office/drawing/2014/main" id="{78C33F9B-92BD-455B-9261-DDA98C1A24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5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6" name="Line 190">
                  <a:extLst>
                    <a:ext uri="{FF2B5EF4-FFF2-40B4-BE49-F238E27FC236}">
                      <a16:creationId xmlns:a16="http://schemas.microsoft.com/office/drawing/2014/main" id="{4E1BD772-A5E2-2A3F-765E-FFB0EB0678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70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7" name="Line 191">
                  <a:extLst>
                    <a:ext uri="{FF2B5EF4-FFF2-40B4-BE49-F238E27FC236}">
                      <a16:creationId xmlns:a16="http://schemas.microsoft.com/office/drawing/2014/main" id="{2F990628-27EF-68A6-C432-2FD5C633D5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98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8" name="Line 192">
                  <a:extLst>
                    <a:ext uri="{FF2B5EF4-FFF2-40B4-BE49-F238E27FC236}">
                      <a16:creationId xmlns:a16="http://schemas.microsoft.com/office/drawing/2014/main" id="{E6C58B45-0CE8-8C80-D52B-1CB78AF14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10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9" name="Line 193">
                  <a:extLst>
                    <a:ext uri="{FF2B5EF4-FFF2-40B4-BE49-F238E27FC236}">
                      <a16:creationId xmlns:a16="http://schemas.microsoft.com/office/drawing/2014/main" id="{90A1A5D6-63E6-F571-95A8-B4B5256217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3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0" name="Line 194">
                  <a:extLst>
                    <a:ext uri="{FF2B5EF4-FFF2-40B4-BE49-F238E27FC236}">
                      <a16:creationId xmlns:a16="http://schemas.microsoft.com/office/drawing/2014/main" id="{CFF0920E-2C77-97B0-F292-2F9E4E0A65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8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1" name="Line 195">
                  <a:extLst>
                    <a:ext uri="{FF2B5EF4-FFF2-40B4-BE49-F238E27FC236}">
                      <a16:creationId xmlns:a16="http://schemas.microsoft.com/office/drawing/2014/main" id="{442480C3-0A1C-A691-4F8B-0A8182C2D5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1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2" name="Line 196">
                  <a:extLst>
                    <a:ext uri="{FF2B5EF4-FFF2-40B4-BE49-F238E27FC236}">
                      <a16:creationId xmlns:a16="http://schemas.microsoft.com/office/drawing/2014/main" id="{A0355D03-6CF7-7F0E-A660-370B7FB87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73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3" name="Line 197">
                  <a:extLst>
                    <a:ext uri="{FF2B5EF4-FFF2-40B4-BE49-F238E27FC236}">
                      <a16:creationId xmlns:a16="http://schemas.microsoft.com/office/drawing/2014/main" id="{BC5C270D-D53C-472B-8479-5A47C95655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4" name="Line 198">
                  <a:extLst>
                    <a:ext uri="{FF2B5EF4-FFF2-40B4-BE49-F238E27FC236}">
                      <a16:creationId xmlns:a16="http://schemas.microsoft.com/office/drawing/2014/main" id="{01C540BF-7A96-EB08-3827-67EDFEFE4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4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5" name="Line 199">
                  <a:extLst>
                    <a:ext uri="{FF2B5EF4-FFF2-40B4-BE49-F238E27FC236}">
                      <a16:creationId xmlns:a16="http://schemas.microsoft.com/office/drawing/2014/main" id="{EED67B6B-CD5B-8378-BB59-C27F4537D6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6" name="Line 200">
                  <a:extLst>
                    <a:ext uri="{FF2B5EF4-FFF2-40B4-BE49-F238E27FC236}">
                      <a16:creationId xmlns:a16="http://schemas.microsoft.com/office/drawing/2014/main" id="{AB7C2ADC-81FF-4C4D-A44A-00421EC21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7" name="Line 201">
                  <a:extLst>
                    <a:ext uri="{FF2B5EF4-FFF2-40B4-BE49-F238E27FC236}">
                      <a16:creationId xmlns:a16="http://schemas.microsoft.com/office/drawing/2014/main" id="{A218958D-DEB0-82BC-A62C-EBAA071E4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4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8" name="Line 202">
                  <a:extLst>
                    <a:ext uri="{FF2B5EF4-FFF2-40B4-BE49-F238E27FC236}">
                      <a16:creationId xmlns:a16="http://schemas.microsoft.com/office/drawing/2014/main" id="{754D74B4-0912-E309-8AC4-22C37FA863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7" y="2379"/>
                  <a:ext cx="0" cy="1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39" name="Line 203">
                  <a:extLst>
                    <a:ext uri="{FF2B5EF4-FFF2-40B4-BE49-F238E27FC236}">
                      <a16:creationId xmlns:a16="http://schemas.microsoft.com/office/drawing/2014/main" id="{6A2AED72-9044-37C5-E1A7-EADFEB0F2C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" y="237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40" name="Rectangle 204">
                  <a:extLst>
                    <a:ext uri="{FF2B5EF4-FFF2-40B4-BE49-F238E27FC236}">
                      <a16:creationId xmlns:a16="http://schemas.microsoft.com/office/drawing/2014/main" id="{244EF3D9-BC6C-2D6F-16AE-22CFA56B9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" y="2407"/>
                  <a:ext cx="26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0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" name="Line 206">
                <a:extLst>
                  <a:ext uri="{FF2B5EF4-FFF2-40B4-BE49-F238E27FC236}">
                    <a16:creationId xmlns:a16="http://schemas.microsoft.com/office/drawing/2014/main" id="{96ED71E4-A163-47DE-BFA7-38DBA17EE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237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Rectangle 207">
                <a:extLst>
                  <a:ext uri="{FF2B5EF4-FFF2-40B4-BE49-F238E27FC236}">
                    <a16:creationId xmlns:a16="http://schemas.microsoft.com/office/drawing/2014/main" id="{CDF36369-670A-D8AA-24C0-9DCC59B81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" y="2407"/>
                <a:ext cx="2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1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Line 208">
                <a:extLst>
                  <a:ext uri="{FF2B5EF4-FFF2-40B4-BE49-F238E27FC236}">
                    <a16:creationId xmlns:a16="http://schemas.microsoft.com/office/drawing/2014/main" id="{8EB13DA6-CE1D-77A3-0552-FB68223E3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" y="237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Rectangle 209">
                <a:extLst>
                  <a:ext uri="{FF2B5EF4-FFF2-40B4-BE49-F238E27FC236}">
                    <a16:creationId xmlns:a16="http://schemas.microsoft.com/office/drawing/2014/main" id="{C28C80C2-2899-E482-6DCC-A190980B9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" y="2407"/>
                <a:ext cx="2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2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Line 210">
                <a:extLst>
                  <a:ext uri="{FF2B5EF4-FFF2-40B4-BE49-F238E27FC236}">
                    <a16:creationId xmlns:a16="http://schemas.microsoft.com/office/drawing/2014/main" id="{A05EB645-4559-BC4D-55FD-34AF67016F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37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Rectangle 211">
                <a:extLst>
                  <a:ext uri="{FF2B5EF4-FFF2-40B4-BE49-F238E27FC236}">
                    <a16:creationId xmlns:a16="http://schemas.microsoft.com/office/drawing/2014/main" id="{EBD30B9E-7DD6-806C-D811-7EEBB6332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" y="2407"/>
                <a:ext cx="2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3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Line 212">
                <a:extLst>
                  <a:ext uri="{FF2B5EF4-FFF2-40B4-BE49-F238E27FC236}">
                    <a16:creationId xmlns:a16="http://schemas.microsoft.com/office/drawing/2014/main" id="{818430F8-7A2B-63F5-E025-D020D9411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5" y="237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Rectangle 213">
                <a:extLst>
                  <a:ext uri="{FF2B5EF4-FFF2-40B4-BE49-F238E27FC236}">
                    <a16:creationId xmlns:a16="http://schemas.microsoft.com/office/drawing/2014/main" id="{3A25E0D5-9CEC-993C-8B03-1B9282E76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5" y="2407"/>
                <a:ext cx="2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4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Line 214">
                <a:extLst>
                  <a:ext uri="{FF2B5EF4-FFF2-40B4-BE49-F238E27FC236}">
                    <a16:creationId xmlns:a16="http://schemas.microsoft.com/office/drawing/2014/main" id="{106E47D0-22AB-94F8-0790-F25083781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6" y="237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Rectangle 215">
                <a:extLst>
                  <a:ext uri="{FF2B5EF4-FFF2-40B4-BE49-F238E27FC236}">
                    <a16:creationId xmlns:a16="http://schemas.microsoft.com/office/drawing/2014/main" id="{F203096D-765B-11AE-0828-3D2684DA0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" y="2407"/>
                <a:ext cx="2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5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Line 216">
                <a:extLst>
                  <a:ext uri="{FF2B5EF4-FFF2-40B4-BE49-F238E27FC236}">
                    <a16:creationId xmlns:a16="http://schemas.microsoft.com/office/drawing/2014/main" id="{6556B0D7-B79A-8BCC-6C1F-86AD22476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237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Rectangle 217">
                <a:extLst>
                  <a:ext uri="{FF2B5EF4-FFF2-40B4-BE49-F238E27FC236}">
                    <a16:creationId xmlns:a16="http://schemas.microsoft.com/office/drawing/2014/main" id="{E6DBA37F-6B5F-0DCB-893D-A7D6A548E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" y="2407"/>
                <a:ext cx="2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6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Line 218">
                <a:extLst>
                  <a:ext uri="{FF2B5EF4-FFF2-40B4-BE49-F238E27FC236}">
                    <a16:creationId xmlns:a16="http://schemas.microsoft.com/office/drawing/2014/main" id="{4082DDEE-A881-E4E1-A9EB-74BA00FFA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4" y="237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Rectangle 219">
                <a:extLst>
                  <a:ext uri="{FF2B5EF4-FFF2-40B4-BE49-F238E27FC236}">
                    <a16:creationId xmlns:a16="http://schemas.microsoft.com/office/drawing/2014/main" id="{7CDE4C79-F29C-C7E0-1EF5-24EF6A33E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4" y="2407"/>
                <a:ext cx="2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7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Line 220">
                <a:extLst>
                  <a:ext uri="{FF2B5EF4-FFF2-40B4-BE49-F238E27FC236}">
                    <a16:creationId xmlns:a16="http://schemas.microsoft.com/office/drawing/2014/main" id="{333CB498-D36A-8EB5-12DC-CE8AC1E7E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237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Rectangle 221">
                <a:extLst>
                  <a:ext uri="{FF2B5EF4-FFF2-40B4-BE49-F238E27FC236}">
                    <a16:creationId xmlns:a16="http://schemas.microsoft.com/office/drawing/2014/main" id="{BCFF75A6-4C39-D2BE-56E4-0EDB6FBB3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2407"/>
                <a:ext cx="2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8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Line 222">
                <a:extLst>
                  <a:ext uri="{FF2B5EF4-FFF2-40B4-BE49-F238E27FC236}">
                    <a16:creationId xmlns:a16="http://schemas.microsoft.com/office/drawing/2014/main" id="{C73F5318-0314-B2CF-A7CE-A3164CC95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2" y="237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Rectangle 223">
                <a:extLst>
                  <a:ext uri="{FF2B5EF4-FFF2-40B4-BE49-F238E27FC236}">
                    <a16:creationId xmlns:a16="http://schemas.microsoft.com/office/drawing/2014/main" id="{E316CC8E-D0FE-7642-6A39-7C898C07F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" y="2407"/>
                <a:ext cx="2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9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Line 224">
                <a:extLst>
                  <a:ext uri="{FF2B5EF4-FFF2-40B4-BE49-F238E27FC236}">
                    <a16:creationId xmlns:a16="http://schemas.microsoft.com/office/drawing/2014/main" id="{287A32E1-5AAA-E521-68DA-F4D25084F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3" y="2379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Rectangle 225">
                <a:extLst>
                  <a:ext uri="{FF2B5EF4-FFF2-40B4-BE49-F238E27FC236}">
                    <a16:creationId xmlns:a16="http://schemas.microsoft.com/office/drawing/2014/main" id="{2BCB54AA-E736-677F-0232-ECA4DF083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0" y="2407"/>
                <a:ext cx="52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10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ectangle 226">
                <a:extLst>
                  <a:ext uri="{FF2B5EF4-FFF2-40B4-BE49-F238E27FC236}">
                    <a16:creationId xmlns:a16="http://schemas.microsoft.com/office/drawing/2014/main" id="{DBED870E-1380-E579-A17E-4FCC4C9B7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8" y="2461"/>
                <a:ext cx="369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00" dirty="0" err="1">
                    <a:solidFill>
                      <a:srgbClr val="000000"/>
                    </a:solidFill>
                  </a:rPr>
                  <a:t>Time</a:t>
                </a:r>
                <a:r>
                  <a:rPr lang="el-GR" altLang="el-GR" sz="600" dirty="0">
                    <a:solidFill>
                      <a:srgbClr val="000000"/>
                    </a:solidFill>
                  </a:rPr>
                  <a:t> (</a:t>
                </a:r>
                <a:r>
                  <a:rPr lang="el-GR" altLang="el-GR" sz="600" dirty="0" err="1">
                    <a:solidFill>
                      <a:srgbClr val="000000"/>
                    </a:solidFill>
                  </a:rPr>
                  <a:t>min</a:t>
                </a:r>
                <a:r>
                  <a:rPr lang="el-GR" altLang="el-GR" sz="600" dirty="0">
                    <a:solidFill>
                      <a:srgbClr val="000000"/>
                    </a:solidFill>
                  </a:rPr>
                  <a:t>)</a:t>
                </a:r>
                <a:endParaRPr lang="el-GR" altLang="el-GR" sz="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Line 227">
                <a:extLst>
                  <a:ext uri="{FF2B5EF4-FFF2-40B4-BE49-F238E27FC236}">
                    <a16:creationId xmlns:a16="http://schemas.microsoft.com/office/drawing/2014/main" id="{E9AB4643-0B39-E332-BDE3-830305B61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" y="1456"/>
                <a:ext cx="0" cy="9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Line 228">
                <a:extLst>
                  <a:ext uri="{FF2B5EF4-FFF2-40B4-BE49-F238E27FC236}">
                    <a16:creationId xmlns:a16="http://schemas.microsoft.com/office/drawing/2014/main" id="{DE8E3744-24C7-C250-2A87-3971B1BF8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360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Line 229">
                <a:extLst>
                  <a:ext uri="{FF2B5EF4-FFF2-40B4-BE49-F238E27FC236}">
                    <a16:creationId xmlns:a16="http://schemas.microsoft.com/office/drawing/2014/main" id="{7ED1139A-EFBD-85E9-A716-CFEA5BE22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341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Line 230">
                <a:extLst>
                  <a:ext uri="{FF2B5EF4-FFF2-40B4-BE49-F238E27FC236}">
                    <a16:creationId xmlns:a16="http://schemas.microsoft.com/office/drawing/2014/main" id="{6BDFEFA7-B5FA-F055-3FC8-D4C96A8292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323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Line 231">
                <a:extLst>
                  <a:ext uri="{FF2B5EF4-FFF2-40B4-BE49-F238E27FC236}">
                    <a16:creationId xmlns:a16="http://schemas.microsoft.com/office/drawing/2014/main" id="{882C832A-02C0-D74A-ECF2-BC730381A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304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Line 232">
                <a:extLst>
                  <a:ext uri="{FF2B5EF4-FFF2-40B4-BE49-F238E27FC236}">
                    <a16:creationId xmlns:a16="http://schemas.microsoft.com/office/drawing/2014/main" id="{4369A4E8-88E7-2B04-B516-0E1619B6B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266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Line 233">
                <a:extLst>
                  <a:ext uri="{FF2B5EF4-FFF2-40B4-BE49-F238E27FC236}">
                    <a16:creationId xmlns:a16="http://schemas.microsoft.com/office/drawing/2014/main" id="{08DC80D7-D419-AA28-A753-84E98823B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24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Line 234">
                <a:extLst>
                  <a:ext uri="{FF2B5EF4-FFF2-40B4-BE49-F238E27FC236}">
                    <a16:creationId xmlns:a16="http://schemas.microsoft.com/office/drawing/2014/main" id="{486A0FC6-E02F-63B7-ACC1-42D621A00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232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Line 235">
                <a:extLst>
                  <a:ext uri="{FF2B5EF4-FFF2-40B4-BE49-F238E27FC236}">
                    <a16:creationId xmlns:a16="http://schemas.microsoft.com/office/drawing/2014/main" id="{A8842230-E1C3-F6BA-CBFB-AE1C8FD3A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213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Line 236">
                <a:extLst>
                  <a:ext uri="{FF2B5EF4-FFF2-40B4-BE49-F238E27FC236}">
                    <a16:creationId xmlns:a16="http://schemas.microsoft.com/office/drawing/2014/main" id="{55D29BE2-BFC3-5F3A-64FD-AE73D6448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175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Line 237">
                <a:extLst>
                  <a:ext uri="{FF2B5EF4-FFF2-40B4-BE49-F238E27FC236}">
                    <a16:creationId xmlns:a16="http://schemas.microsoft.com/office/drawing/2014/main" id="{20D63F70-DB96-D97B-3AEC-450C5F593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156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Line 238">
                <a:extLst>
                  <a:ext uri="{FF2B5EF4-FFF2-40B4-BE49-F238E27FC236}">
                    <a16:creationId xmlns:a16="http://schemas.microsoft.com/office/drawing/2014/main" id="{DE7D8064-EF57-BF28-2F58-741B1615F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13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Line 239">
                <a:extLst>
                  <a:ext uri="{FF2B5EF4-FFF2-40B4-BE49-F238E27FC236}">
                    <a16:creationId xmlns:a16="http://schemas.microsoft.com/office/drawing/2014/main" id="{4A90D2F5-4FFF-CA9D-3FE8-D04709338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118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Line 240">
                <a:extLst>
                  <a:ext uri="{FF2B5EF4-FFF2-40B4-BE49-F238E27FC236}">
                    <a16:creationId xmlns:a16="http://schemas.microsoft.com/office/drawing/2014/main" id="{04DEC6A1-4ABD-0B18-40E8-7D4E140BC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084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Line 241">
                <a:extLst>
                  <a:ext uri="{FF2B5EF4-FFF2-40B4-BE49-F238E27FC236}">
                    <a16:creationId xmlns:a16="http://schemas.microsoft.com/office/drawing/2014/main" id="{5EAFED75-BD5B-66D3-92D4-E1D4EFAB6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065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Line 242">
                <a:extLst>
                  <a:ext uri="{FF2B5EF4-FFF2-40B4-BE49-F238E27FC236}">
                    <a16:creationId xmlns:a16="http://schemas.microsoft.com/office/drawing/2014/main" id="{EFC6E27C-E941-3997-4CCB-0D557C5DB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046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Line 243">
                <a:extLst>
                  <a:ext uri="{FF2B5EF4-FFF2-40B4-BE49-F238E27FC236}">
                    <a16:creationId xmlns:a16="http://schemas.microsoft.com/office/drawing/2014/main" id="{3C0A2DC5-9D9C-DD2E-9A7E-2FB1BD082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202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Line 244">
                <a:extLst>
                  <a:ext uri="{FF2B5EF4-FFF2-40B4-BE49-F238E27FC236}">
                    <a16:creationId xmlns:a16="http://schemas.microsoft.com/office/drawing/2014/main" id="{88CD864A-7D6E-CDB6-AA24-9C5EC8E1F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990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Line 245">
                <a:extLst>
                  <a:ext uri="{FF2B5EF4-FFF2-40B4-BE49-F238E27FC236}">
                    <a16:creationId xmlns:a16="http://schemas.microsoft.com/office/drawing/2014/main" id="{63983769-CC80-6724-2CD5-D13FCBD25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974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Line 246">
                <a:extLst>
                  <a:ext uri="{FF2B5EF4-FFF2-40B4-BE49-F238E27FC236}">
                    <a16:creationId xmlns:a16="http://schemas.microsoft.com/office/drawing/2014/main" id="{C12B82A7-7777-B593-DDCB-0AD0129BD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955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Line 247">
                <a:extLst>
                  <a:ext uri="{FF2B5EF4-FFF2-40B4-BE49-F238E27FC236}">
                    <a16:creationId xmlns:a16="http://schemas.microsoft.com/office/drawing/2014/main" id="{B507B32C-1237-CECF-3EDC-411EA891F7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936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Line 248">
                <a:extLst>
                  <a:ext uri="{FF2B5EF4-FFF2-40B4-BE49-F238E27FC236}">
                    <a16:creationId xmlns:a16="http://schemas.microsoft.com/office/drawing/2014/main" id="{C98175F0-75F8-A796-3B1A-EFE9766A3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899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Line 249">
                <a:extLst>
                  <a:ext uri="{FF2B5EF4-FFF2-40B4-BE49-F238E27FC236}">
                    <a16:creationId xmlns:a16="http://schemas.microsoft.com/office/drawing/2014/main" id="{C459F72C-80E1-3E39-0078-554434365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880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Line 250">
                <a:extLst>
                  <a:ext uri="{FF2B5EF4-FFF2-40B4-BE49-F238E27FC236}">
                    <a16:creationId xmlns:a16="http://schemas.microsoft.com/office/drawing/2014/main" id="{513B6C31-C69B-B50F-8CCF-0F0A30AF7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861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Line 251">
                <a:extLst>
                  <a:ext uri="{FF2B5EF4-FFF2-40B4-BE49-F238E27FC236}">
                    <a16:creationId xmlns:a16="http://schemas.microsoft.com/office/drawing/2014/main" id="{6E2C771B-FC50-16A9-7813-C5CADA07B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845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Line 252">
                <a:extLst>
                  <a:ext uri="{FF2B5EF4-FFF2-40B4-BE49-F238E27FC236}">
                    <a16:creationId xmlns:a16="http://schemas.microsoft.com/office/drawing/2014/main" id="{CBD0ECAE-1309-027E-A452-A92CA665F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807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Line 253">
                <a:extLst>
                  <a:ext uri="{FF2B5EF4-FFF2-40B4-BE49-F238E27FC236}">
                    <a16:creationId xmlns:a16="http://schemas.microsoft.com/office/drawing/2014/main" id="{1C6E33C3-C697-EB1E-57AD-6E44844D3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789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Line 254">
                <a:extLst>
                  <a:ext uri="{FF2B5EF4-FFF2-40B4-BE49-F238E27FC236}">
                    <a16:creationId xmlns:a16="http://schemas.microsoft.com/office/drawing/2014/main" id="{E3DA5ADE-5D45-CBD7-632D-F990A4C23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770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Line 255">
                <a:extLst>
                  <a:ext uri="{FF2B5EF4-FFF2-40B4-BE49-F238E27FC236}">
                    <a16:creationId xmlns:a16="http://schemas.microsoft.com/office/drawing/2014/main" id="{E77CB32E-C996-9D64-EE56-5080BBB72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751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Line 256">
                <a:extLst>
                  <a:ext uri="{FF2B5EF4-FFF2-40B4-BE49-F238E27FC236}">
                    <a16:creationId xmlns:a16="http://schemas.microsoft.com/office/drawing/2014/main" id="{B2BDA2DE-0E14-FD0D-2271-8CA99CDB4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716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Line 257">
                <a:extLst>
                  <a:ext uri="{FF2B5EF4-FFF2-40B4-BE49-F238E27FC236}">
                    <a16:creationId xmlns:a16="http://schemas.microsoft.com/office/drawing/2014/main" id="{C00E728B-0664-929D-635C-38322E02E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698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Line 258">
                <a:extLst>
                  <a:ext uri="{FF2B5EF4-FFF2-40B4-BE49-F238E27FC236}">
                    <a16:creationId xmlns:a16="http://schemas.microsoft.com/office/drawing/2014/main" id="{BC466C3B-B214-DB7E-20BC-C4F4C0E0E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679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Line 259">
                <a:extLst>
                  <a:ext uri="{FF2B5EF4-FFF2-40B4-BE49-F238E27FC236}">
                    <a16:creationId xmlns:a16="http://schemas.microsoft.com/office/drawing/2014/main" id="{EBDE72F3-AC54-5CF7-EF15-84443DA60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660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Line 260">
                <a:extLst>
                  <a:ext uri="{FF2B5EF4-FFF2-40B4-BE49-F238E27FC236}">
                    <a16:creationId xmlns:a16="http://schemas.microsoft.com/office/drawing/2014/main" id="{50923F5F-5999-0C08-C207-6EA3DEBA3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622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Line 261">
                <a:extLst>
                  <a:ext uri="{FF2B5EF4-FFF2-40B4-BE49-F238E27FC236}">
                    <a16:creationId xmlns:a16="http://schemas.microsoft.com/office/drawing/2014/main" id="{B35639E3-35C1-C0DA-6F86-126D904B9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603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Line 262">
                <a:extLst>
                  <a:ext uri="{FF2B5EF4-FFF2-40B4-BE49-F238E27FC236}">
                    <a16:creationId xmlns:a16="http://schemas.microsoft.com/office/drawing/2014/main" id="{A2D6D7AB-97F4-8769-24C3-4BA80D45B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588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Line 263">
                <a:extLst>
                  <a:ext uri="{FF2B5EF4-FFF2-40B4-BE49-F238E27FC236}">
                    <a16:creationId xmlns:a16="http://schemas.microsoft.com/office/drawing/2014/main" id="{DF51689B-DEE5-3752-497A-901CD051B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569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Line 264">
                <a:extLst>
                  <a:ext uri="{FF2B5EF4-FFF2-40B4-BE49-F238E27FC236}">
                    <a16:creationId xmlns:a16="http://schemas.microsoft.com/office/drawing/2014/main" id="{6FA716A2-2359-447E-AE60-D69BB60C27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531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Line 265">
                <a:extLst>
                  <a:ext uri="{FF2B5EF4-FFF2-40B4-BE49-F238E27FC236}">
                    <a16:creationId xmlns:a16="http://schemas.microsoft.com/office/drawing/2014/main" id="{0D51575F-21E6-E3BB-0884-224D9BF4A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512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Line 266">
                <a:extLst>
                  <a:ext uri="{FF2B5EF4-FFF2-40B4-BE49-F238E27FC236}">
                    <a16:creationId xmlns:a16="http://schemas.microsoft.com/office/drawing/2014/main" id="{E2F50A1D-5577-E6D5-07E2-508232863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493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Line 267">
                <a:extLst>
                  <a:ext uri="{FF2B5EF4-FFF2-40B4-BE49-F238E27FC236}">
                    <a16:creationId xmlns:a16="http://schemas.microsoft.com/office/drawing/2014/main" id="{A4772D95-5C50-BF9D-BACC-FA92C411D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" y="1475"/>
                <a:ext cx="1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Line 268">
                <a:extLst>
                  <a:ext uri="{FF2B5EF4-FFF2-40B4-BE49-F238E27FC236}">
                    <a16:creationId xmlns:a16="http://schemas.microsoft.com/office/drawing/2014/main" id="{3824DB61-5B0E-FFC9-BC9D-3352377798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" y="2376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Rectangle 269">
                <a:extLst>
                  <a:ext uri="{FF2B5EF4-FFF2-40B4-BE49-F238E27FC236}">
                    <a16:creationId xmlns:a16="http://schemas.microsoft.com/office/drawing/2014/main" id="{F36C57C6-9E4E-A724-C250-A89CE83B5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357"/>
                <a:ext cx="2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0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Line 270">
                <a:extLst>
                  <a:ext uri="{FF2B5EF4-FFF2-40B4-BE49-F238E27FC236}">
                    <a16:creationId xmlns:a16="http://schemas.microsoft.com/office/drawing/2014/main" id="{BE10B921-6C07-1761-124A-3DADD3213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" y="2285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Rectangle 271">
                <a:extLst>
                  <a:ext uri="{FF2B5EF4-FFF2-40B4-BE49-F238E27FC236}">
                    <a16:creationId xmlns:a16="http://schemas.microsoft.com/office/drawing/2014/main" id="{3EABF247-1094-3978-9BCD-0A30E8254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" y="2266"/>
                <a:ext cx="52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10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Line 272">
                <a:extLst>
                  <a:ext uri="{FF2B5EF4-FFF2-40B4-BE49-F238E27FC236}">
                    <a16:creationId xmlns:a16="http://schemas.microsoft.com/office/drawing/2014/main" id="{1A1A415C-5D14-6839-189A-226080735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" y="2194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Rectangle 273">
                <a:extLst>
                  <a:ext uri="{FF2B5EF4-FFF2-40B4-BE49-F238E27FC236}">
                    <a16:creationId xmlns:a16="http://schemas.microsoft.com/office/drawing/2014/main" id="{9FB7C817-C82A-C339-A68E-7D7946BB4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" y="2175"/>
                <a:ext cx="52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20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Line 274">
                <a:extLst>
                  <a:ext uri="{FF2B5EF4-FFF2-40B4-BE49-F238E27FC236}">
                    <a16:creationId xmlns:a16="http://schemas.microsoft.com/office/drawing/2014/main" id="{7F381B43-2201-B137-82E4-3C0254DE6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" y="2103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Rectangle 275">
                <a:extLst>
                  <a:ext uri="{FF2B5EF4-FFF2-40B4-BE49-F238E27FC236}">
                    <a16:creationId xmlns:a16="http://schemas.microsoft.com/office/drawing/2014/main" id="{F5AB492E-19D8-2E63-B567-4A18DA255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" y="2083"/>
                <a:ext cx="52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30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Line 276">
                <a:extLst>
                  <a:ext uri="{FF2B5EF4-FFF2-40B4-BE49-F238E27FC236}">
                    <a16:creationId xmlns:a16="http://schemas.microsoft.com/office/drawing/2014/main" id="{1F2009C8-7C5D-234B-F02F-A8737F888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" y="2009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Rectangle 277">
                <a:extLst>
                  <a:ext uri="{FF2B5EF4-FFF2-40B4-BE49-F238E27FC236}">
                    <a16:creationId xmlns:a16="http://schemas.microsoft.com/office/drawing/2014/main" id="{4765E646-1892-F986-4D65-5D21EC108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" y="1989"/>
                <a:ext cx="52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40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Line 278">
                <a:extLst>
                  <a:ext uri="{FF2B5EF4-FFF2-40B4-BE49-F238E27FC236}">
                    <a16:creationId xmlns:a16="http://schemas.microsoft.com/office/drawing/2014/main" id="{C225F2C9-1061-845F-CFEE-A98548A54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" y="1917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Rectangle 279">
                <a:extLst>
                  <a:ext uri="{FF2B5EF4-FFF2-40B4-BE49-F238E27FC236}">
                    <a16:creationId xmlns:a16="http://schemas.microsoft.com/office/drawing/2014/main" id="{1C75CFB0-B3A2-733B-C73F-30D50FE0F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" y="1898"/>
                <a:ext cx="52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50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Line 280">
                <a:extLst>
                  <a:ext uri="{FF2B5EF4-FFF2-40B4-BE49-F238E27FC236}">
                    <a16:creationId xmlns:a16="http://schemas.microsoft.com/office/drawing/2014/main" id="{0490A7EF-59D4-273C-B113-89D5FC10D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" y="1826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Rectangle 281">
                <a:extLst>
                  <a:ext uri="{FF2B5EF4-FFF2-40B4-BE49-F238E27FC236}">
                    <a16:creationId xmlns:a16="http://schemas.microsoft.com/office/drawing/2014/main" id="{22AE6E9C-4507-9930-850A-2261F569C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" y="1807"/>
                <a:ext cx="52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60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Line 282">
                <a:extLst>
                  <a:ext uri="{FF2B5EF4-FFF2-40B4-BE49-F238E27FC236}">
                    <a16:creationId xmlns:a16="http://schemas.microsoft.com/office/drawing/2014/main" id="{168FDA1A-2FA7-BFFB-4F44-918B16183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" y="1732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Rectangle 283">
                <a:extLst>
                  <a:ext uri="{FF2B5EF4-FFF2-40B4-BE49-F238E27FC236}">
                    <a16:creationId xmlns:a16="http://schemas.microsoft.com/office/drawing/2014/main" id="{702C377A-6753-226E-879C-73E70D2C5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" y="1713"/>
                <a:ext cx="52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70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Line 284">
                <a:extLst>
                  <a:ext uri="{FF2B5EF4-FFF2-40B4-BE49-F238E27FC236}">
                    <a16:creationId xmlns:a16="http://schemas.microsoft.com/office/drawing/2014/main" id="{1ADD3129-C6A7-CD15-D605-0F9250821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" y="1641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Rectangle 285">
                <a:extLst>
                  <a:ext uri="{FF2B5EF4-FFF2-40B4-BE49-F238E27FC236}">
                    <a16:creationId xmlns:a16="http://schemas.microsoft.com/office/drawing/2014/main" id="{6E77F080-71F2-EF33-4824-A52783A49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" y="1622"/>
                <a:ext cx="52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80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Line 286">
                <a:extLst>
                  <a:ext uri="{FF2B5EF4-FFF2-40B4-BE49-F238E27FC236}">
                    <a16:creationId xmlns:a16="http://schemas.microsoft.com/office/drawing/2014/main" id="{5695F5EE-85E5-C552-29B7-E3BD2C3DF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" y="1550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Rectangle 287">
                <a:extLst>
                  <a:ext uri="{FF2B5EF4-FFF2-40B4-BE49-F238E27FC236}">
                    <a16:creationId xmlns:a16="http://schemas.microsoft.com/office/drawing/2014/main" id="{2B47A8EC-6EEA-98BB-E71A-FC36938AE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" y="1531"/>
                <a:ext cx="52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90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Line 288">
                <a:extLst>
                  <a:ext uri="{FF2B5EF4-FFF2-40B4-BE49-F238E27FC236}">
                    <a16:creationId xmlns:a16="http://schemas.microsoft.com/office/drawing/2014/main" id="{92FC6971-D57D-CFE5-1648-3CE2AA3D5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1" y="1456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2" name="Rectangle 289">
                <a:extLst>
                  <a:ext uri="{FF2B5EF4-FFF2-40B4-BE49-F238E27FC236}">
                    <a16:creationId xmlns:a16="http://schemas.microsoft.com/office/drawing/2014/main" id="{F522AE4D-4BD7-22AA-E70B-A59427160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" y="1436"/>
                <a:ext cx="78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375" b="0">
                    <a:solidFill>
                      <a:srgbClr val="000000"/>
                    </a:solidFill>
                  </a:rPr>
                  <a:t>100</a:t>
                </a:r>
                <a:endParaRPr lang="el-GR" altLang="el-GR" sz="1350" b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Rectangle 290">
                <a:extLst>
                  <a:ext uri="{FF2B5EF4-FFF2-40B4-BE49-F238E27FC236}">
                    <a16:creationId xmlns:a16="http://schemas.microsoft.com/office/drawing/2014/main" id="{A0490166-F3E1-8331-D85B-F0C08732E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29" y="1865"/>
                <a:ext cx="714" cy="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00" dirty="0" err="1">
                    <a:solidFill>
                      <a:srgbClr val="000000"/>
                    </a:solidFill>
                  </a:rPr>
                  <a:t>Relative</a:t>
                </a:r>
                <a:r>
                  <a:rPr lang="el-GR" altLang="el-GR" sz="600" dirty="0">
                    <a:solidFill>
                      <a:srgbClr val="000000"/>
                    </a:solidFill>
                  </a:rPr>
                  <a:t> </a:t>
                </a:r>
                <a:r>
                  <a:rPr lang="el-GR" altLang="el-GR" sz="600" dirty="0" err="1">
                    <a:solidFill>
                      <a:srgbClr val="000000"/>
                    </a:solidFill>
                  </a:rPr>
                  <a:t>Abundance</a:t>
                </a:r>
                <a:endParaRPr lang="el-GR" altLang="el-GR" sz="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91">
                <a:extLst>
                  <a:ext uri="{FF2B5EF4-FFF2-40B4-BE49-F238E27FC236}">
                    <a16:creationId xmlns:a16="http://schemas.microsoft.com/office/drawing/2014/main" id="{5DF45D57-1FE1-27E0-2713-4AA7E9DA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" y="419"/>
                <a:ext cx="336" cy="1957"/>
              </a:xfrm>
              <a:custGeom>
                <a:avLst/>
                <a:gdLst>
                  <a:gd name="T0" fmla="*/ 0 w 336"/>
                  <a:gd name="T1" fmla="*/ 1957 h 1957"/>
                  <a:gd name="T2" fmla="*/ 0 w 336"/>
                  <a:gd name="T3" fmla="*/ 1037 h 1957"/>
                  <a:gd name="T4" fmla="*/ 336 w 336"/>
                  <a:gd name="T5" fmla="*/ 0 h 1957"/>
                  <a:gd name="T6" fmla="*/ 336 w 336"/>
                  <a:gd name="T7" fmla="*/ 920 h 1957"/>
                  <a:gd name="T8" fmla="*/ 0 w 336"/>
                  <a:gd name="T9" fmla="*/ 1957 h 1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1957">
                    <a:moveTo>
                      <a:pt x="0" y="1957"/>
                    </a:moveTo>
                    <a:lnTo>
                      <a:pt x="0" y="1037"/>
                    </a:lnTo>
                    <a:lnTo>
                      <a:pt x="336" y="0"/>
                    </a:lnTo>
                    <a:lnTo>
                      <a:pt x="336" y="920"/>
                    </a:lnTo>
                    <a:lnTo>
                      <a:pt x="0" y="195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Rectangle 292">
                <a:extLst>
                  <a:ext uri="{FF2B5EF4-FFF2-40B4-BE49-F238E27FC236}">
                    <a16:creationId xmlns:a16="http://schemas.microsoft.com/office/drawing/2014/main" id="{9B07A51E-A67E-321F-26C0-A67FE5099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" y="423"/>
                <a:ext cx="2590" cy="9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 293">
                <a:extLst>
                  <a:ext uri="{FF2B5EF4-FFF2-40B4-BE49-F238E27FC236}">
                    <a16:creationId xmlns:a16="http://schemas.microsoft.com/office/drawing/2014/main" id="{90FEC1D1-23B9-628F-49AD-4ABACA872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" y="489"/>
                <a:ext cx="2565" cy="844"/>
              </a:xfrm>
              <a:custGeom>
                <a:avLst/>
                <a:gdLst>
                  <a:gd name="T0" fmla="*/ 12 w 817"/>
                  <a:gd name="T1" fmla="*/ 291 h 292"/>
                  <a:gd name="T2" fmla="*/ 26 w 817"/>
                  <a:gd name="T3" fmla="*/ 292 h 292"/>
                  <a:gd name="T4" fmla="*/ 41 w 817"/>
                  <a:gd name="T5" fmla="*/ 291 h 292"/>
                  <a:gd name="T6" fmla="*/ 55 w 817"/>
                  <a:gd name="T7" fmla="*/ 292 h 292"/>
                  <a:gd name="T8" fmla="*/ 69 w 817"/>
                  <a:gd name="T9" fmla="*/ 291 h 292"/>
                  <a:gd name="T10" fmla="*/ 83 w 817"/>
                  <a:gd name="T11" fmla="*/ 292 h 292"/>
                  <a:gd name="T12" fmla="*/ 98 w 817"/>
                  <a:gd name="T13" fmla="*/ 292 h 292"/>
                  <a:gd name="T14" fmla="*/ 112 w 817"/>
                  <a:gd name="T15" fmla="*/ 292 h 292"/>
                  <a:gd name="T16" fmla="*/ 126 w 817"/>
                  <a:gd name="T17" fmla="*/ 292 h 292"/>
                  <a:gd name="T18" fmla="*/ 141 w 817"/>
                  <a:gd name="T19" fmla="*/ 284 h 292"/>
                  <a:gd name="T20" fmla="*/ 155 w 817"/>
                  <a:gd name="T21" fmla="*/ 167 h 292"/>
                  <a:gd name="T22" fmla="*/ 169 w 817"/>
                  <a:gd name="T23" fmla="*/ 99 h 292"/>
                  <a:gd name="T24" fmla="*/ 184 w 817"/>
                  <a:gd name="T25" fmla="*/ 284 h 292"/>
                  <a:gd name="T26" fmla="*/ 198 w 817"/>
                  <a:gd name="T27" fmla="*/ 287 h 292"/>
                  <a:gd name="T28" fmla="*/ 212 w 817"/>
                  <a:gd name="T29" fmla="*/ 292 h 292"/>
                  <a:gd name="T30" fmla="*/ 227 w 817"/>
                  <a:gd name="T31" fmla="*/ 285 h 292"/>
                  <a:gd name="T32" fmla="*/ 241 w 817"/>
                  <a:gd name="T33" fmla="*/ 270 h 292"/>
                  <a:gd name="T34" fmla="*/ 255 w 817"/>
                  <a:gd name="T35" fmla="*/ 287 h 292"/>
                  <a:gd name="T36" fmla="*/ 269 w 817"/>
                  <a:gd name="T37" fmla="*/ 292 h 292"/>
                  <a:gd name="T38" fmla="*/ 284 w 817"/>
                  <a:gd name="T39" fmla="*/ 291 h 292"/>
                  <a:gd name="T40" fmla="*/ 298 w 817"/>
                  <a:gd name="T41" fmla="*/ 291 h 292"/>
                  <a:gd name="T42" fmla="*/ 312 w 817"/>
                  <a:gd name="T43" fmla="*/ 290 h 292"/>
                  <a:gd name="T44" fmla="*/ 327 w 817"/>
                  <a:gd name="T45" fmla="*/ 292 h 292"/>
                  <a:gd name="T46" fmla="*/ 341 w 817"/>
                  <a:gd name="T47" fmla="*/ 292 h 292"/>
                  <a:gd name="T48" fmla="*/ 355 w 817"/>
                  <a:gd name="T49" fmla="*/ 291 h 292"/>
                  <a:gd name="T50" fmla="*/ 370 w 817"/>
                  <a:gd name="T51" fmla="*/ 291 h 292"/>
                  <a:gd name="T52" fmla="*/ 384 w 817"/>
                  <a:gd name="T53" fmla="*/ 292 h 292"/>
                  <a:gd name="T54" fmla="*/ 398 w 817"/>
                  <a:gd name="T55" fmla="*/ 292 h 292"/>
                  <a:gd name="T56" fmla="*/ 413 w 817"/>
                  <a:gd name="T57" fmla="*/ 291 h 292"/>
                  <a:gd name="T58" fmla="*/ 427 w 817"/>
                  <a:gd name="T59" fmla="*/ 291 h 292"/>
                  <a:gd name="T60" fmla="*/ 441 w 817"/>
                  <a:gd name="T61" fmla="*/ 291 h 292"/>
                  <a:gd name="T62" fmla="*/ 456 w 817"/>
                  <a:gd name="T63" fmla="*/ 292 h 292"/>
                  <a:gd name="T64" fmla="*/ 470 w 817"/>
                  <a:gd name="T65" fmla="*/ 290 h 292"/>
                  <a:gd name="T66" fmla="*/ 484 w 817"/>
                  <a:gd name="T67" fmla="*/ 290 h 292"/>
                  <a:gd name="T68" fmla="*/ 498 w 817"/>
                  <a:gd name="T69" fmla="*/ 291 h 292"/>
                  <a:gd name="T70" fmla="*/ 513 w 817"/>
                  <a:gd name="T71" fmla="*/ 292 h 292"/>
                  <a:gd name="T72" fmla="*/ 527 w 817"/>
                  <a:gd name="T73" fmla="*/ 292 h 292"/>
                  <a:gd name="T74" fmla="*/ 541 w 817"/>
                  <a:gd name="T75" fmla="*/ 292 h 292"/>
                  <a:gd name="T76" fmla="*/ 556 w 817"/>
                  <a:gd name="T77" fmla="*/ 292 h 292"/>
                  <a:gd name="T78" fmla="*/ 570 w 817"/>
                  <a:gd name="T79" fmla="*/ 292 h 292"/>
                  <a:gd name="T80" fmla="*/ 584 w 817"/>
                  <a:gd name="T81" fmla="*/ 291 h 292"/>
                  <a:gd name="T82" fmla="*/ 599 w 817"/>
                  <a:gd name="T83" fmla="*/ 292 h 292"/>
                  <a:gd name="T84" fmla="*/ 613 w 817"/>
                  <a:gd name="T85" fmla="*/ 292 h 292"/>
                  <a:gd name="T86" fmla="*/ 627 w 817"/>
                  <a:gd name="T87" fmla="*/ 291 h 292"/>
                  <a:gd name="T88" fmla="*/ 642 w 817"/>
                  <a:gd name="T89" fmla="*/ 292 h 292"/>
                  <a:gd name="T90" fmla="*/ 656 w 817"/>
                  <a:gd name="T91" fmla="*/ 290 h 292"/>
                  <a:gd name="T92" fmla="*/ 670 w 817"/>
                  <a:gd name="T93" fmla="*/ 292 h 292"/>
                  <a:gd name="T94" fmla="*/ 685 w 817"/>
                  <a:gd name="T95" fmla="*/ 292 h 292"/>
                  <a:gd name="T96" fmla="*/ 699 w 817"/>
                  <a:gd name="T97" fmla="*/ 291 h 292"/>
                  <a:gd name="T98" fmla="*/ 713 w 817"/>
                  <a:gd name="T99" fmla="*/ 292 h 292"/>
                  <a:gd name="T100" fmla="*/ 727 w 817"/>
                  <a:gd name="T101" fmla="*/ 292 h 292"/>
                  <a:gd name="T102" fmla="*/ 742 w 817"/>
                  <a:gd name="T103" fmla="*/ 292 h 292"/>
                  <a:gd name="T104" fmla="*/ 756 w 817"/>
                  <a:gd name="T105" fmla="*/ 291 h 292"/>
                  <a:gd name="T106" fmla="*/ 770 w 817"/>
                  <a:gd name="T107" fmla="*/ 292 h 292"/>
                  <a:gd name="T108" fmla="*/ 785 w 817"/>
                  <a:gd name="T109" fmla="*/ 291 h 292"/>
                  <a:gd name="T110" fmla="*/ 799 w 817"/>
                  <a:gd name="T111" fmla="*/ 291 h 292"/>
                  <a:gd name="T112" fmla="*/ 813 w 817"/>
                  <a:gd name="T113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7" h="292">
                    <a:moveTo>
                      <a:pt x="0" y="291"/>
                    </a:moveTo>
                    <a:lnTo>
                      <a:pt x="2" y="291"/>
                    </a:lnTo>
                    <a:lnTo>
                      <a:pt x="4" y="291"/>
                    </a:lnTo>
                    <a:lnTo>
                      <a:pt x="6" y="291"/>
                    </a:lnTo>
                    <a:lnTo>
                      <a:pt x="8" y="291"/>
                    </a:lnTo>
                    <a:lnTo>
                      <a:pt x="10" y="291"/>
                    </a:lnTo>
                    <a:lnTo>
                      <a:pt x="12" y="291"/>
                    </a:lnTo>
                    <a:lnTo>
                      <a:pt x="14" y="291"/>
                    </a:lnTo>
                    <a:lnTo>
                      <a:pt x="16" y="292"/>
                    </a:lnTo>
                    <a:lnTo>
                      <a:pt x="18" y="292"/>
                    </a:lnTo>
                    <a:lnTo>
                      <a:pt x="20" y="292"/>
                    </a:lnTo>
                    <a:lnTo>
                      <a:pt x="22" y="292"/>
                    </a:lnTo>
                    <a:lnTo>
                      <a:pt x="24" y="292"/>
                    </a:lnTo>
                    <a:lnTo>
                      <a:pt x="26" y="292"/>
                    </a:lnTo>
                    <a:lnTo>
                      <a:pt x="28" y="292"/>
                    </a:lnTo>
                    <a:lnTo>
                      <a:pt x="30" y="292"/>
                    </a:lnTo>
                    <a:lnTo>
                      <a:pt x="32" y="292"/>
                    </a:lnTo>
                    <a:lnTo>
                      <a:pt x="34" y="292"/>
                    </a:lnTo>
                    <a:lnTo>
                      <a:pt x="36" y="292"/>
                    </a:lnTo>
                    <a:lnTo>
                      <a:pt x="38" y="292"/>
                    </a:lnTo>
                    <a:lnTo>
                      <a:pt x="41" y="291"/>
                    </a:lnTo>
                    <a:lnTo>
                      <a:pt x="43" y="291"/>
                    </a:lnTo>
                    <a:lnTo>
                      <a:pt x="45" y="291"/>
                    </a:lnTo>
                    <a:lnTo>
                      <a:pt x="47" y="292"/>
                    </a:lnTo>
                    <a:lnTo>
                      <a:pt x="49" y="292"/>
                    </a:lnTo>
                    <a:lnTo>
                      <a:pt x="51" y="292"/>
                    </a:lnTo>
                    <a:lnTo>
                      <a:pt x="53" y="292"/>
                    </a:lnTo>
                    <a:lnTo>
                      <a:pt x="55" y="292"/>
                    </a:lnTo>
                    <a:lnTo>
                      <a:pt x="57" y="292"/>
                    </a:lnTo>
                    <a:lnTo>
                      <a:pt x="59" y="291"/>
                    </a:lnTo>
                    <a:lnTo>
                      <a:pt x="61" y="291"/>
                    </a:lnTo>
                    <a:lnTo>
                      <a:pt x="63" y="290"/>
                    </a:lnTo>
                    <a:lnTo>
                      <a:pt x="65" y="290"/>
                    </a:lnTo>
                    <a:lnTo>
                      <a:pt x="67" y="291"/>
                    </a:lnTo>
                    <a:lnTo>
                      <a:pt x="69" y="291"/>
                    </a:lnTo>
                    <a:lnTo>
                      <a:pt x="71" y="292"/>
                    </a:lnTo>
                    <a:lnTo>
                      <a:pt x="73" y="292"/>
                    </a:lnTo>
                    <a:lnTo>
                      <a:pt x="75" y="292"/>
                    </a:lnTo>
                    <a:lnTo>
                      <a:pt x="77" y="292"/>
                    </a:lnTo>
                    <a:lnTo>
                      <a:pt x="79" y="292"/>
                    </a:lnTo>
                    <a:lnTo>
                      <a:pt x="81" y="292"/>
                    </a:lnTo>
                    <a:lnTo>
                      <a:pt x="83" y="292"/>
                    </a:lnTo>
                    <a:lnTo>
                      <a:pt x="85" y="292"/>
                    </a:lnTo>
                    <a:lnTo>
                      <a:pt x="88" y="291"/>
                    </a:lnTo>
                    <a:lnTo>
                      <a:pt x="90" y="291"/>
                    </a:lnTo>
                    <a:lnTo>
                      <a:pt x="92" y="291"/>
                    </a:lnTo>
                    <a:lnTo>
                      <a:pt x="94" y="292"/>
                    </a:lnTo>
                    <a:lnTo>
                      <a:pt x="96" y="292"/>
                    </a:lnTo>
                    <a:lnTo>
                      <a:pt x="98" y="292"/>
                    </a:lnTo>
                    <a:lnTo>
                      <a:pt x="100" y="292"/>
                    </a:lnTo>
                    <a:lnTo>
                      <a:pt x="102" y="292"/>
                    </a:lnTo>
                    <a:lnTo>
                      <a:pt x="104" y="292"/>
                    </a:lnTo>
                    <a:lnTo>
                      <a:pt x="106" y="292"/>
                    </a:lnTo>
                    <a:lnTo>
                      <a:pt x="108" y="292"/>
                    </a:lnTo>
                    <a:lnTo>
                      <a:pt x="110" y="292"/>
                    </a:lnTo>
                    <a:lnTo>
                      <a:pt x="112" y="292"/>
                    </a:lnTo>
                    <a:lnTo>
                      <a:pt x="114" y="292"/>
                    </a:lnTo>
                    <a:lnTo>
                      <a:pt x="116" y="292"/>
                    </a:lnTo>
                    <a:lnTo>
                      <a:pt x="118" y="291"/>
                    </a:lnTo>
                    <a:lnTo>
                      <a:pt x="120" y="291"/>
                    </a:lnTo>
                    <a:lnTo>
                      <a:pt x="122" y="291"/>
                    </a:lnTo>
                    <a:lnTo>
                      <a:pt x="124" y="291"/>
                    </a:lnTo>
                    <a:lnTo>
                      <a:pt x="126" y="292"/>
                    </a:lnTo>
                    <a:lnTo>
                      <a:pt x="128" y="291"/>
                    </a:lnTo>
                    <a:lnTo>
                      <a:pt x="130" y="291"/>
                    </a:lnTo>
                    <a:lnTo>
                      <a:pt x="133" y="292"/>
                    </a:lnTo>
                    <a:lnTo>
                      <a:pt x="135" y="292"/>
                    </a:lnTo>
                    <a:lnTo>
                      <a:pt x="137" y="291"/>
                    </a:lnTo>
                    <a:lnTo>
                      <a:pt x="139" y="288"/>
                    </a:lnTo>
                    <a:lnTo>
                      <a:pt x="141" y="284"/>
                    </a:lnTo>
                    <a:lnTo>
                      <a:pt x="143" y="280"/>
                    </a:lnTo>
                    <a:lnTo>
                      <a:pt x="145" y="275"/>
                    </a:lnTo>
                    <a:lnTo>
                      <a:pt x="147" y="270"/>
                    </a:lnTo>
                    <a:lnTo>
                      <a:pt x="149" y="263"/>
                    </a:lnTo>
                    <a:lnTo>
                      <a:pt x="151" y="248"/>
                    </a:lnTo>
                    <a:lnTo>
                      <a:pt x="153" y="217"/>
                    </a:lnTo>
                    <a:lnTo>
                      <a:pt x="155" y="167"/>
                    </a:lnTo>
                    <a:lnTo>
                      <a:pt x="157" y="104"/>
                    </a:lnTo>
                    <a:lnTo>
                      <a:pt x="159" y="46"/>
                    </a:lnTo>
                    <a:lnTo>
                      <a:pt x="161" y="7"/>
                    </a:lnTo>
                    <a:lnTo>
                      <a:pt x="163" y="0"/>
                    </a:lnTo>
                    <a:lnTo>
                      <a:pt x="165" y="19"/>
                    </a:lnTo>
                    <a:lnTo>
                      <a:pt x="167" y="55"/>
                    </a:lnTo>
                    <a:lnTo>
                      <a:pt x="169" y="99"/>
                    </a:lnTo>
                    <a:lnTo>
                      <a:pt x="171" y="143"/>
                    </a:lnTo>
                    <a:lnTo>
                      <a:pt x="173" y="184"/>
                    </a:lnTo>
                    <a:lnTo>
                      <a:pt x="175" y="219"/>
                    </a:lnTo>
                    <a:lnTo>
                      <a:pt x="177" y="245"/>
                    </a:lnTo>
                    <a:lnTo>
                      <a:pt x="180" y="263"/>
                    </a:lnTo>
                    <a:lnTo>
                      <a:pt x="182" y="276"/>
                    </a:lnTo>
                    <a:lnTo>
                      <a:pt x="184" y="284"/>
                    </a:lnTo>
                    <a:lnTo>
                      <a:pt x="186" y="289"/>
                    </a:lnTo>
                    <a:lnTo>
                      <a:pt x="188" y="292"/>
                    </a:lnTo>
                    <a:lnTo>
                      <a:pt x="190" y="292"/>
                    </a:lnTo>
                    <a:lnTo>
                      <a:pt x="192" y="292"/>
                    </a:lnTo>
                    <a:lnTo>
                      <a:pt x="194" y="290"/>
                    </a:lnTo>
                    <a:lnTo>
                      <a:pt x="196" y="289"/>
                    </a:lnTo>
                    <a:lnTo>
                      <a:pt x="198" y="287"/>
                    </a:lnTo>
                    <a:lnTo>
                      <a:pt x="200" y="286"/>
                    </a:lnTo>
                    <a:lnTo>
                      <a:pt x="202" y="286"/>
                    </a:lnTo>
                    <a:lnTo>
                      <a:pt x="204" y="286"/>
                    </a:lnTo>
                    <a:lnTo>
                      <a:pt x="206" y="287"/>
                    </a:lnTo>
                    <a:lnTo>
                      <a:pt x="208" y="289"/>
                    </a:lnTo>
                    <a:lnTo>
                      <a:pt x="210" y="291"/>
                    </a:lnTo>
                    <a:lnTo>
                      <a:pt x="212" y="292"/>
                    </a:lnTo>
                    <a:lnTo>
                      <a:pt x="214" y="292"/>
                    </a:lnTo>
                    <a:lnTo>
                      <a:pt x="216" y="292"/>
                    </a:lnTo>
                    <a:lnTo>
                      <a:pt x="218" y="292"/>
                    </a:lnTo>
                    <a:lnTo>
                      <a:pt x="220" y="291"/>
                    </a:lnTo>
                    <a:lnTo>
                      <a:pt x="222" y="290"/>
                    </a:lnTo>
                    <a:lnTo>
                      <a:pt x="225" y="288"/>
                    </a:lnTo>
                    <a:lnTo>
                      <a:pt x="227" y="285"/>
                    </a:lnTo>
                    <a:lnTo>
                      <a:pt x="229" y="281"/>
                    </a:lnTo>
                    <a:lnTo>
                      <a:pt x="231" y="277"/>
                    </a:lnTo>
                    <a:lnTo>
                      <a:pt x="233" y="272"/>
                    </a:lnTo>
                    <a:lnTo>
                      <a:pt x="235" y="270"/>
                    </a:lnTo>
                    <a:lnTo>
                      <a:pt x="237" y="268"/>
                    </a:lnTo>
                    <a:lnTo>
                      <a:pt x="239" y="268"/>
                    </a:lnTo>
                    <a:lnTo>
                      <a:pt x="241" y="270"/>
                    </a:lnTo>
                    <a:lnTo>
                      <a:pt x="243" y="273"/>
                    </a:lnTo>
                    <a:lnTo>
                      <a:pt x="245" y="276"/>
                    </a:lnTo>
                    <a:lnTo>
                      <a:pt x="247" y="279"/>
                    </a:lnTo>
                    <a:lnTo>
                      <a:pt x="249" y="281"/>
                    </a:lnTo>
                    <a:lnTo>
                      <a:pt x="251" y="284"/>
                    </a:lnTo>
                    <a:lnTo>
                      <a:pt x="253" y="286"/>
                    </a:lnTo>
                    <a:lnTo>
                      <a:pt x="255" y="287"/>
                    </a:lnTo>
                    <a:lnTo>
                      <a:pt x="257" y="288"/>
                    </a:lnTo>
                    <a:lnTo>
                      <a:pt x="259" y="289"/>
                    </a:lnTo>
                    <a:lnTo>
                      <a:pt x="261" y="290"/>
                    </a:lnTo>
                    <a:lnTo>
                      <a:pt x="263" y="290"/>
                    </a:lnTo>
                    <a:lnTo>
                      <a:pt x="265" y="291"/>
                    </a:lnTo>
                    <a:lnTo>
                      <a:pt x="267" y="291"/>
                    </a:lnTo>
                    <a:lnTo>
                      <a:pt x="269" y="292"/>
                    </a:lnTo>
                    <a:lnTo>
                      <a:pt x="272" y="292"/>
                    </a:lnTo>
                    <a:lnTo>
                      <a:pt x="274" y="292"/>
                    </a:lnTo>
                    <a:lnTo>
                      <a:pt x="276" y="292"/>
                    </a:lnTo>
                    <a:lnTo>
                      <a:pt x="278" y="292"/>
                    </a:lnTo>
                    <a:lnTo>
                      <a:pt x="280" y="292"/>
                    </a:lnTo>
                    <a:lnTo>
                      <a:pt x="282" y="291"/>
                    </a:lnTo>
                    <a:lnTo>
                      <a:pt x="284" y="291"/>
                    </a:lnTo>
                    <a:lnTo>
                      <a:pt x="286" y="291"/>
                    </a:lnTo>
                    <a:lnTo>
                      <a:pt x="288" y="291"/>
                    </a:lnTo>
                    <a:lnTo>
                      <a:pt x="290" y="291"/>
                    </a:lnTo>
                    <a:lnTo>
                      <a:pt x="292" y="291"/>
                    </a:lnTo>
                    <a:lnTo>
                      <a:pt x="294" y="291"/>
                    </a:lnTo>
                    <a:lnTo>
                      <a:pt x="296" y="291"/>
                    </a:lnTo>
                    <a:lnTo>
                      <a:pt x="298" y="291"/>
                    </a:lnTo>
                    <a:lnTo>
                      <a:pt x="300" y="290"/>
                    </a:lnTo>
                    <a:lnTo>
                      <a:pt x="302" y="290"/>
                    </a:lnTo>
                    <a:lnTo>
                      <a:pt x="304" y="290"/>
                    </a:lnTo>
                    <a:lnTo>
                      <a:pt x="306" y="289"/>
                    </a:lnTo>
                    <a:lnTo>
                      <a:pt x="308" y="289"/>
                    </a:lnTo>
                    <a:lnTo>
                      <a:pt x="310" y="289"/>
                    </a:lnTo>
                    <a:lnTo>
                      <a:pt x="312" y="290"/>
                    </a:lnTo>
                    <a:lnTo>
                      <a:pt x="314" y="290"/>
                    </a:lnTo>
                    <a:lnTo>
                      <a:pt x="317" y="291"/>
                    </a:lnTo>
                    <a:lnTo>
                      <a:pt x="319" y="292"/>
                    </a:lnTo>
                    <a:lnTo>
                      <a:pt x="321" y="292"/>
                    </a:lnTo>
                    <a:lnTo>
                      <a:pt x="323" y="292"/>
                    </a:lnTo>
                    <a:lnTo>
                      <a:pt x="325" y="292"/>
                    </a:lnTo>
                    <a:lnTo>
                      <a:pt x="327" y="292"/>
                    </a:lnTo>
                    <a:lnTo>
                      <a:pt x="329" y="292"/>
                    </a:lnTo>
                    <a:lnTo>
                      <a:pt x="331" y="292"/>
                    </a:lnTo>
                    <a:lnTo>
                      <a:pt x="333" y="292"/>
                    </a:lnTo>
                    <a:lnTo>
                      <a:pt x="335" y="292"/>
                    </a:lnTo>
                    <a:lnTo>
                      <a:pt x="337" y="292"/>
                    </a:lnTo>
                    <a:lnTo>
                      <a:pt x="339" y="292"/>
                    </a:lnTo>
                    <a:lnTo>
                      <a:pt x="341" y="292"/>
                    </a:lnTo>
                    <a:lnTo>
                      <a:pt x="343" y="292"/>
                    </a:lnTo>
                    <a:lnTo>
                      <a:pt x="345" y="292"/>
                    </a:lnTo>
                    <a:lnTo>
                      <a:pt x="347" y="291"/>
                    </a:lnTo>
                    <a:lnTo>
                      <a:pt x="349" y="291"/>
                    </a:lnTo>
                    <a:lnTo>
                      <a:pt x="351" y="290"/>
                    </a:lnTo>
                    <a:lnTo>
                      <a:pt x="353" y="291"/>
                    </a:lnTo>
                    <a:lnTo>
                      <a:pt x="355" y="291"/>
                    </a:lnTo>
                    <a:lnTo>
                      <a:pt x="357" y="292"/>
                    </a:lnTo>
                    <a:lnTo>
                      <a:pt x="359" y="292"/>
                    </a:lnTo>
                    <a:lnTo>
                      <a:pt x="361" y="292"/>
                    </a:lnTo>
                    <a:lnTo>
                      <a:pt x="364" y="292"/>
                    </a:lnTo>
                    <a:lnTo>
                      <a:pt x="366" y="292"/>
                    </a:lnTo>
                    <a:lnTo>
                      <a:pt x="368" y="291"/>
                    </a:lnTo>
                    <a:lnTo>
                      <a:pt x="370" y="291"/>
                    </a:lnTo>
                    <a:lnTo>
                      <a:pt x="372" y="290"/>
                    </a:lnTo>
                    <a:lnTo>
                      <a:pt x="374" y="290"/>
                    </a:lnTo>
                    <a:lnTo>
                      <a:pt x="376" y="290"/>
                    </a:lnTo>
                    <a:lnTo>
                      <a:pt x="378" y="290"/>
                    </a:lnTo>
                    <a:lnTo>
                      <a:pt x="380" y="290"/>
                    </a:lnTo>
                    <a:lnTo>
                      <a:pt x="382" y="291"/>
                    </a:lnTo>
                    <a:lnTo>
                      <a:pt x="384" y="292"/>
                    </a:lnTo>
                    <a:lnTo>
                      <a:pt x="386" y="292"/>
                    </a:lnTo>
                    <a:lnTo>
                      <a:pt x="388" y="292"/>
                    </a:lnTo>
                    <a:lnTo>
                      <a:pt x="390" y="292"/>
                    </a:lnTo>
                    <a:lnTo>
                      <a:pt x="392" y="292"/>
                    </a:lnTo>
                    <a:lnTo>
                      <a:pt x="394" y="292"/>
                    </a:lnTo>
                    <a:lnTo>
                      <a:pt x="396" y="292"/>
                    </a:lnTo>
                    <a:lnTo>
                      <a:pt x="398" y="292"/>
                    </a:lnTo>
                    <a:lnTo>
                      <a:pt x="400" y="291"/>
                    </a:lnTo>
                    <a:lnTo>
                      <a:pt x="402" y="291"/>
                    </a:lnTo>
                    <a:lnTo>
                      <a:pt x="404" y="291"/>
                    </a:lnTo>
                    <a:lnTo>
                      <a:pt x="406" y="291"/>
                    </a:lnTo>
                    <a:lnTo>
                      <a:pt x="409" y="291"/>
                    </a:lnTo>
                    <a:lnTo>
                      <a:pt x="411" y="291"/>
                    </a:lnTo>
                    <a:lnTo>
                      <a:pt x="413" y="291"/>
                    </a:lnTo>
                    <a:lnTo>
                      <a:pt x="415" y="291"/>
                    </a:lnTo>
                    <a:lnTo>
                      <a:pt x="417" y="291"/>
                    </a:lnTo>
                    <a:lnTo>
                      <a:pt x="419" y="291"/>
                    </a:lnTo>
                    <a:lnTo>
                      <a:pt x="421" y="291"/>
                    </a:lnTo>
                    <a:lnTo>
                      <a:pt x="423" y="291"/>
                    </a:lnTo>
                    <a:lnTo>
                      <a:pt x="425" y="291"/>
                    </a:lnTo>
                    <a:lnTo>
                      <a:pt x="427" y="291"/>
                    </a:lnTo>
                    <a:lnTo>
                      <a:pt x="429" y="291"/>
                    </a:lnTo>
                    <a:lnTo>
                      <a:pt x="431" y="291"/>
                    </a:lnTo>
                    <a:lnTo>
                      <a:pt x="433" y="291"/>
                    </a:lnTo>
                    <a:lnTo>
                      <a:pt x="435" y="291"/>
                    </a:lnTo>
                    <a:lnTo>
                      <a:pt x="437" y="291"/>
                    </a:lnTo>
                    <a:lnTo>
                      <a:pt x="439" y="291"/>
                    </a:lnTo>
                    <a:lnTo>
                      <a:pt x="441" y="291"/>
                    </a:lnTo>
                    <a:lnTo>
                      <a:pt x="443" y="291"/>
                    </a:lnTo>
                    <a:lnTo>
                      <a:pt x="445" y="291"/>
                    </a:lnTo>
                    <a:lnTo>
                      <a:pt x="447" y="292"/>
                    </a:lnTo>
                    <a:lnTo>
                      <a:pt x="449" y="292"/>
                    </a:lnTo>
                    <a:lnTo>
                      <a:pt x="451" y="292"/>
                    </a:lnTo>
                    <a:lnTo>
                      <a:pt x="453" y="292"/>
                    </a:lnTo>
                    <a:lnTo>
                      <a:pt x="456" y="292"/>
                    </a:lnTo>
                    <a:lnTo>
                      <a:pt x="458" y="292"/>
                    </a:lnTo>
                    <a:lnTo>
                      <a:pt x="460" y="291"/>
                    </a:lnTo>
                    <a:lnTo>
                      <a:pt x="462" y="290"/>
                    </a:lnTo>
                    <a:lnTo>
                      <a:pt x="464" y="290"/>
                    </a:lnTo>
                    <a:lnTo>
                      <a:pt x="466" y="289"/>
                    </a:lnTo>
                    <a:lnTo>
                      <a:pt x="468" y="290"/>
                    </a:lnTo>
                    <a:lnTo>
                      <a:pt x="470" y="290"/>
                    </a:lnTo>
                    <a:lnTo>
                      <a:pt x="472" y="291"/>
                    </a:lnTo>
                    <a:lnTo>
                      <a:pt x="474" y="291"/>
                    </a:lnTo>
                    <a:lnTo>
                      <a:pt x="476" y="291"/>
                    </a:lnTo>
                    <a:lnTo>
                      <a:pt x="478" y="291"/>
                    </a:lnTo>
                    <a:lnTo>
                      <a:pt x="480" y="291"/>
                    </a:lnTo>
                    <a:lnTo>
                      <a:pt x="482" y="290"/>
                    </a:lnTo>
                    <a:lnTo>
                      <a:pt x="484" y="290"/>
                    </a:lnTo>
                    <a:lnTo>
                      <a:pt x="486" y="291"/>
                    </a:lnTo>
                    <a:lnTo>
                      <a:pt x="488" y="291"/>
                    </a:lnTo>
                    <a:lnTo>
                      <a:pt x="490" y="291"/>
                    </a:lnTo>
                    <a:lnTo>
                      <a:pt x="492" y="291"/>
                    </a:lnTo>
                    <a:lnTo>
                      <a:pt x="494" y="291"/>
                    </a:lnTo>
                    <a:lnTo>
                      <a:pt x="496" y="291"/>
                    </a:lnTo>
                    <a:lnTo>
                      <a:pt x="498" y="291"/>
                    </a:lnTo>
                    <a:lnTo>
                      <a:pt x="501" y="291"/>
                    </a:lnTo>
                    <a:lnTo>
                      <a:pt x="503" y="291"/>
                    </a:lnTo>
                    <a:lnTo>
                      <a:pt x="505" y="291"/>
                    </a:lnTo>
                    <a:lnTo>
                      <a:pt x="507" y="291"/>
                    </a:lnTo>
                    <a:lnTo>
                      <a:pt x="509" y="292"/>
                    </a:lnTo>
                    <a:lnTo>
                      <a:pt x="511" y="292"/>
                    </a:lnTo>
                    <a:lnTo>
                      <a:pt x="513" y="292"/>
                    </a:lnTo>
                    <a:lnTo>
                      <a:pt x="515" y="292"/>
                    </a:lnTo>
                    <a:lnTo>
                      <a:pt x="517" y="292"/>
                    </a:lnTo>
                    <a:lnTo>
                      <a:pt x="519" y="292"/>
                    </a:lnTo>
                    <a:lnTo>
                      <a:pt x="521" y="292"/>
                    </a:lnTo>
                    <a:lnTo>
                      <a:pt x="523" y="292"/>
                    </a:lnTo>
                    <a:lnTo>
                      <a:pt x="525" y="292"/>
                    </a:lnTo>
                    <a:lnTo>
                      <a:pt x="527" y="292"/>
                    </a:lnTo>
                    <a:lnTo>
                      <a:pt x="529" y="292"/>
                    </a:lnTo>
                    <a:lnTo>
                      <a:pt x="531" y="292"/>
                    </a:lnTo>
                    <a:lnTo>
                      <a:pt x="533" y="292"/>
                    </a:lnTo>
                    <a:lnTo>
                      <a:pt x="535" y="292"/>
                    </a:lnTo>
                    <a:lnTo>
                      <a:pt x="537" y="292"/>
                    </a:lnTo>
                    <a:lnTo>
                      <a:pt x="539" y="292"/>
                    </a:lnTo>
                    <a:lnTo>
                      <a:pt x="541" y="292"/>
                    </a:lnTo>
                    <a:lnTo>
                      <a:pt x="543" y="292"/>
                    </a:lnTo>
                    <a:lnTo>
                      <a:pt x="545" y="292"/>
                    </a:lnTo>
                    <a:lnTo>
                      <a:pt x="548" y="292"/>
                    </a:lnTo>
                    <a:lnTo>
                      <a:pt x="550" y="292"/>
                    </a:lnTo>
                    <a:lnTo>
                      <a:pt x="552" y="292"/>
                    </a:lnTo>
                    <a:lnTo>
                      <a:pt x="554" y="292"/>
                    </a:lnTo>
                    <a:lnTo>
                      <a:pt x="556" y="292"/>
                    </a:lnTo>
                    <a:lnTo>
                      <a:pt x="558" y="292"/>
                    </a:lnTo>
                    <a:lnTo>
                      <a:pt x="560" y="292"/>
                    </a:lnTo>
                    <a:lnTo>
                      <a:pt x="562" y="292"/>
                    </a:lnTo>
                    <a:lnTo>
                      <a:pt x="564" y="292"/>
                    </a:lnTo>
                    <a:lnTo>
                      <a:pt x="566" y="292"/>
                    </a:lnTo>
                    <a:lnTo>
                      <a:pt x="568" y="292"/>
                    </a:lnTo>
                    <a:lnTo>
                      <a:pt x="570" y="292"/>
                    </a:lnTo>
                    <a:lnTo>
                      <a:pt x="572" y="292"/>
                    </a:lnTo>
                    <a:lnTo>
                      <a:pt x="574" y="292"/>
                    </a:lnTo>
                    <a:lnTo>
                      <a:pt x="576" y="292"/>
                    </a:lnTo>
                    <a:lnTo>
                      <a:pt x="578" y="292"/>
                    </a:lnTo>
                    <a:lnTo>
                      <a:pt x="580" y="291"/>
                    </a:lnTo>
                    <a:lnTo>
                      <a:pt x="582" y="291"/>
                    </a:lnTo>
                    <a:lnTo>
                      <a:pt x="584" y="291"/>
                    </a:lnTo>
                    <a:lnTo>
                      <a:pt x="586" y="290"/>
                    </a:lnTo>
                    <a:lnTo>
                      <a:pt x="588" y="290"/>
                    </a:lnTo>
                    <a:lnTo>
                      <a:pt x="590" y="290"/>
                    </a:lnTo>
                    <a:lnTo>
                      <a:pt x="593" y="291"/>
                    </a:lnTo>
                    <a:lnTo>
                      <a:pt x="595" y="291"/>
                    </a:lnTo>
                    <a:lnTo>
                      <a:pt x="597" y="292"/>
                    </a:lnTo>
                    <a:lnTo>
                      <a:pt x="599" y="292"/>
                    </a:lnTo>
                    <a:lnTo>
                      <a:pt x="601" y="292"/>
                    </a:lnTo>
                    <a:lnTo>
                      <a:pt x="603" y="292"/>
                    </a:lnTo>
                    <a:lnTo>
                      <a:pt x="605" y="292"/>
                    </a:lnTo>
                    <a:lnTo>
                      <a:pt x="607" y="292"/>
                    </a:lnTo>
                    <a:lnTo>
                      <a:pt x="609" y="292"/>
                    </a:lnTo>
                    <a:lnTo>
                      <a:pt x="611" y="292"/>
                    </a:lnTo>
                    <a:lnTo>
                      <a:pt x="613" y="292"/>
                    </a:lnTo>
                    <a:lnTo>
                      <a:pt x="615" y="292"/>
                    </a:lnTo>
                    <a:lnTo>
                      <a:pt x="617" y="292"/>
                    </a:lnTo>
                    <a:lnTo>
                      <a:pt x="619" y="292"/>
                    </a:lnTo>
                    <a:lnTo>
                      <a:pt x="621" y="292"/>
                    </a:lnTo>
                    <a:lnTo>
                      <a:pt x="623" y="292"/>
                    </a:lnTo>
                    <a:lnTo>
                      <a:pt x="625" y="292"/>
                    </a:lnTo>
                    <a:lnTo>
                      <a:pt x="627" y="291"/>
                    </a:lnTo>
                    <a:lnTo>
                      <a:pt x="629" y="291"/>
                    </a:lnTo>
                    <a:lnTo>
                      <a:pt x="631" y="291"/>
                    </a:lnTo>
                    <a:lnTo>
                      <a:pt x="633" y="292"/>
                    </a:lnTo>
                    <a:lnTo>
                      <a:pt x="635" y="292"/>
                    </a:lnTo>
                    <a:lnTo>
                      <a:pt x="637" y="292"/>
                    </a:lnTo>
                    <a:lnTo>
                      <a:pt x="640" y="292"/>
                    </a:lnTo>
                    <a:lnTo>
                      <a:pt x="642" y="292"/>
                    </a:lnTo>
                    <a:lnTo>
                      <a:pt x="644" y="291"/>
                    </a:lnTo>
                    <a:lnTo>
                      <a:pt x="646" y="290"/>
                    </a:lnTo>
                    <a:lnTo>
                      <a:pt x="648" y="290"/>
                    </a:lnTo>
                    <a:lnTo>
                      <a:pt x="650" y="290"/>
                    </a:lnTo>
                    <a:lnTo>
                      <a:pt x="652" y="290"/>
                    </a:lnTo>
                    <a:lnTo>
                      <a:pt x="654" y="290"/>
                    </a:lnTo>
                    <a:lnTo>
                      <a:pt x="656" y="290"/>
                    </a:lnTo>
                    <a:lnTo>
                      <a:pt x="658" y="290"/>
                    </a:lnTo>
                    <a:lnTo>
                      <a:pt x="660" y="291"/>
                    </a:lnTo>
                    <a:lnTo>
                      <a:pt x="662" y="291"/>
                    </a:lnTo>
                    <a:lnTo>
                      <a:pt x="664" y="291"/>
                    </a:lnTo>
                    <a:lnTo>
                      <a:pt x="666" y="292"/>
                    </a:lnTo>
                    <a:lnTo>
                      <a:pt x="668" y="292"/>
                    </a:lnTo>
                    <a:lnTo>
                      <a:pt x="670" y="292"/>
                    </a:lnTo>
                    <a:lnTo>
                      <a:pt x="672" y="292"/>
                    </a:lnTo>
                    <a:lnTo>
                      <a:pt x="674" y="292"/>
                    </a:lnTo>
                    <a:lnTo>
                      <a:pt x="676" y="292"/>
                    </a:lnTo>
                    <a:lnTo>
                      <a:pt x="678" y="292"/>
                    </a:lnTo>
                    <a:lnTo>
                      <a:pt x="680" y="292"/>
                    </a:lnTo>
                    <a:lnTo>
                      <a:pt x="682" y="292"/>
                    </a:lnTo>
                    <a:lnTo>
                      <a:pt x="685" y="292"/>
                    </a:lnTo>
                    <a:lnTo>
                      <a:pt x="687" y="291"/>
                    </a:lnTo>
                    <a:lnTo>
                      <a:pt x="689" y="291"/>
                    </a:lnTo>
                    <a:lnTo>
                      <a:pt x="691" y="291"/>
                    </a:lnTo>
                    <a:lnTo>
                      <a:pt x="693" y="291"/>
                    </a:lnTo>
                    <a:lnTo>
                      <a:pt x="695" y="291"/>
                    </a:lnTo>
                    <a:lnTo>
                      <a:pt x="697" y="291"/>
                    </a:lnTo>
                    <a:lnTo>
                      <a:pt x="699" y="291"/>
                    </a:lnTo>
                    <a:lnTo>
                      <a:pt x="701" y="292"/>
                    </a:lnTo>
                    <a:lnTo>
                      <a:pt x="703" y="292"/>
                    </a:lnTo>
                    <a:lnTo>
                      <a:pt x="705" y="292"/>
                    </a:lnTo>
                    <a:lnTo>
                      <a:pt x="707" y="292"/>
                    </a:lnTo>
                    <a:lnTo>
                      <a:pt x="709" y="292"/>
                    </a:lnTo>
                    <a:lnTo>
                      <a:pt x="711" y="292"/>
                    </a:lnTo>
                    <a:lnTo>
                      <a:pt x="713" y="292"/>
                    </a:lnTo>
                    <a:lnTo>
                      <a:pt x="715" y="292"/>
                    </a:lnTo>
                    <a:lnTo>
                      <a:pt x="717" y="292"/>
                    </a:lnTo>
                    <a:lnTo>
                      <a:pt x="719" y="292"/>
                    </a:lnTo>
                    <a:lnTo>
                      <a:pt x="721" y="292"/>
                    </a:lnTo>
                    <a:lnTo>
                      <a:pt x="723" y="292"/>
                    </a:lnTo>
                    <a:lnTo>
                      <a:pt x="725" y="292"/>
                    </a:lnTo>
                    <a:lnTo>
                      <a:pt x="727" y="292"/>
                    </a:lnTo>
                    <a:lnTo>
                      <a:pt x="729" y="292"/>
                    </a:lnTo>
                    <a:lnTo>
                      <a:pt x="732" y="292"/>
                    </a:lnTo>
                    <a:lnTo>
                      <a:pt x="734" y="292"/>
                    </a:lnTo>
                    <a:lnTo>
                      <a:pt x="736" y="292"/>
                    </a:lnTo>
                    <a:lnTo>
                      <a:pt x="738" y="292"/>
                    </a:lnTo>
                    <a:lnTo>
                      <a:pt x="740" y="292"/>
                    </a:lnTo>
                    <a:lnTo>
                      <a:pt x="742" y="292"/>
                    </a:lnTo>
                    <a:lnTo>
                      <a:pt x="744" y="292"/>
                    </a:lnTo>
                    <a:lnTo>
                      <a:pt x="746" y="292"/>
                    </a:lnTo>
                    <a:lnTo>
                      <a:pt x="748" y="292"/>
                    </a:lnTo>
                    <a:lnTo>
                      <a:pt x="750" y="292"/>
                    </a:lnTo>
                    <a:lnTo>
                      <a:pt x="752" y="291"/>
                    </a:lnTo>
                    <a:lnTo>
                      <a:pt x="754" y="291"/>
                    </a:lnTo>
                    <a:lnTo>
                      <a:pt x="756" y="291"/>
                    </a:lnTo>
                    <a:lnTo>
                      <a:pt x="758" y="291"/>
                    </a:lnTo>
                    <a:lnTo>
                      <a:pt x="760" y="291"/>
                    </a:lnTo>
                    <a:lnTo>
                      <a:pt x="762" y="291"/>
                    </a:lnTo>
                    <a:lnTo>
                      <a:pt x="764" y="291"/>
                    </a:lnTo>
                    <a:lnTo>
                      <a:pt x="766" y="291"/>
                    </a:lnTo>
                    <a:lnTo>
                      <a:pt x="768" y="292"/>
                    </a:lnTo>
                    <a:lnTo>
                      <a:pt x="770" y="292"/>
                    </a:lnTo>
                    <a:lnTo>
                      <a:pt x="772" y="291"/>
                    </a:lnTo>
                    <a:lnTo>
                      <a:pt x="774" y="291"/>
                    </a:lnTo>
                    <a:lnTo>
                      <a:pt x="777" y="291"/>
                    </a:lnTo>
                    <a:lnTo>
                      <a:pt x="779" y="291"/>
                    </a:lnTo>
                    <a:lnTo>
                      <a:pt x="781" y="290"/>
                    </a:lnTo>
                    <a:lnTo>
                      <a:pt x="783" y="290"/>
                    </a:lnTo>
                    <a:lnTo>
                      <a:pt x="785" y="291"/>
                    </a:lnTo>
                    <a:lnTo>
                      <a:pt x="787" y="291"/>
                    </a:lnTo>
                    <a:lnTo>
                      <a:pt x="789" y="291"/>
                    </a:lnTo>
                    <a:lnTo>
                      <a:pt x="791" y="291"/>
                    </a:lnTo>
                    <a:lnTo>
                      <a:pt x="793" y="291"/>
                    </a:lnTo>
                    <a:lnTo>
                      <a:pt x="795" y="292"/>
                    </a:lnTo>
                    <a:lnTo>
                      <a:pt x="797" y="292"/>
                    </a:lnTo>
                    <a:lnTo>
                      <a:pt x="799" y="291"/>
                    </a:lnTo>
                    <a:lnTo>
                      <a:pt x="801" y="291"/>
                    </a:lnTo>
                    <a:lnTo>
                      <a:pt x="803" y="291"/>
                    </a:lnTo>
                    <a:lnTo>
                      <a:pt x="805" y="291"/>
                    </a:lnTo>
                    <a:lnTo>
                      <a:pt x="807" y="292"/>
                    </a:lnTo>
                    <a:lnTo>
                      <a:pt x="809" y="292"/>
                    </a:lnTo>
                    <a:lnTo>
                      <a:pt x="811" y="292"/>
                    </a:lnTo>
                    <a:lnTo>
                      <a:pt x="813" y="292"/>
                    </a:lnTo>
                    <a:lnTo>
                      <a:pt x="815" y="292"/>
                    </a:lnTo>
                    <a:lnTo>
                      <a:pt x="817" y="29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Rectangle 294">
                <a:extLst>
                  <a:ext uri="{FF2B5EF4-FFF2-40B4-BE49-F238E27FC236}">
                    <a16:creationId xmlns:a16="http://schemas.microsoft.com/office/drawing/2014/main" id="{399D9CAA-92C1-23E7-1621-89CC6AA18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3" y="414"/>
                <a:ext cx="14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00" b="0" dirty="0">
                    <a:solidFill>
                      <a:srgbClr val="000000"/>
                    </a:solidFill>
                  </a:rPr>
                  <a:t>2.</a:t>
                </a:r>
                <a:r>
                  <a:rPr lang="en-US" altLang="el-GR" sz="600" b="0" dirty="0">
                    <a:solidFill>
                      <a:srgbClr val="000000"/>
                    </a:solidFill>
                  </a:rPr>
                  <a:t>09</a:t>
                </a:r>
                <a:endParaRPr lang="el-GR" altLang="el-GR" sz="60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Rectangle 295">
                <a:extLst>
                  <a:ext uri="{FF2B5EF4-FFF2-40B4-BE49-F238E27FC236}">
                    <a16:creationId xmlns:a16="http://schemas.microsoft.com/office/drawing/2014/main" id="{079F5CDC-1A61-C764-C9C3-C828BFEEB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1" y="1180"/>
                <a:ext cx="14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00" b="0" dirty="0">
                    <a:solidFill>
                      <a:srgbClr val="000000"/>
                    </a:solidFill>
                  </a:rPr>
                  <a:t>2.92</a:t>
                </a:r>
                <a:endParaRPr lang="el-GR" altLang="el-GR" sz="60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96">
                <a:extLst>
                  <a:ext uri="{FF2B5EF4-FFF2-40B4-BE49-F238E27FC236}">
                    <a16:creationId xmlns:a16="http://schemas.microsoft.com/office/drawing/2014/main" id="{5953DDC9-2653-F479-BB09-CB29C552D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1452"/>
                <a:ext cx="2565" cy="223"/>
              </a:xfrm>
              <a:custGeom>
                <a:avLst/>
                <a:gdLst>
                  <a:gd name="T0" fmla="*/ 12 w 817"/>
                  <a:gd name="T1" fmla="*/ 292 h 293"/>
                  <a:gd name="T2" fmla="*/ 26 w 817"/>
                  <a:gd name="T3" fmla="*/ 292 h 293"/>
                  <a:gd name="T4" fmla="*/ 41 w 817"/>
                  <a:gd name="T5" fmla="*/ 292 h 293"/>
                  <a:gd name="T6" fmla="*/ 55 w 817"/>
                  <a:gd name="T7" fmla="*/ 293 h 293"/>
                  <a:gd name="T8" fmla="*/ 69 w 817"/>
                  <a:gd name="T9" fmla="*/ 292 h 293"/>
                  <a:gd name="T10" fmla="*/ 83 w 817"/>
                  <a:gd name="T11" fmla="*/ 293 h 293"/>
                  <a:gd name="T12" fmla="*/ 98 w 817"/>
                  <a:gd name="T13" fmla="*/ 293 h 293"/>
                  <a:gd name="T14" fmla="*/ 112 w 817"/>
                  <a:gd name="T15" fmla="*/ 293 h 293"/>
                  <a:gd name="T16" fmla="*/ 126 w 817"/>
                  <a:gd name="T17" fmla="*/ 293 h 293"/>
                  <a:gd name="T18" fmla="*/ 141 w 817"/>
                  <a:gd name="T19" fmla="*/ 278 h 293"/>
                  <a:gd name="T20" fmla="*/ 155 w 817"/>
                  <a:gd name="T21" fmla="*/ 87 h 293"/>
                  <a:gd name="T22" fmla="*/ 169 w 817"/>
                  <a:gd name="T23" fmla="*/ 145 h 293"/>
                  <a:gd name="T24" fmla="*/ 184 w 817"/>
                  <a:gd name="T25" fmla="*/ 291 h 293"/>
                  <a:gd name="T26" fmla="*/ 198 w 817"/>
                  <a:gd name="T27" fmla="*/ 288 h 293"/>
                  <a:gd name="T28" fmla="*/ 212 w 817"/>
                  <a:gd name="T29" fmla="*/ 293 h 293"/>
                  <a:gd name="T30" fmla="*/ 227 w 817"/>
                  <a:gd name="T31" fmla="*/ 290 h 293"/>
                  <a:gd name="T32" fmla="*/ 241 w 817"/>
                  <a:gd name="T33" fmla="*/ 288 h 293"/>
                  <a:gd name="T34" fmla="*/ 255 w 817"/>
                  <a:gd name="T35" fmla="*/ 262 h 293"/>
                  <a:gd name="T36" fmla="*/ 269 w 817"/>
                  <a:gd name="T37" fmla="*/ 270 h 293"/>
                  <a:gd name="T38" fmla="*/ 284 w 817"/>
                  <a:gd name="T39" fmla="*/ 291 h 293"/>
                  <a:gd name="T40" fmla="*/ 298 w 817"/>
                  <a:gd name="T41" fmla="*/ 293 h 293"/>
                  <a:gd name="T42" fmla="*/ 312 w 817"/>
                  <a:gd name="T43" fmla="*/ 292 h 293"/>
                  <a:gd name="T44" fmla="*/ 327 w 817"/>
                  <a:gd name="T45" fmla="*/ 292 h 293"/>
                  <a:gd name="T46" fmla="*/ 341 w 817"/>
                  <a:gd name="T47" fmla="*/ 291 h 293"/>
                  <a:gd name="T48" fmla="*/ 355 w 817"/>
                  <a:gd name="T49" fmla="*/ 290 h 293"/>
                  <a:gd name="T50" fmla="*/ 370 w 817"/>
                  <a:gd name="T51" fmla="*/ 293 h 293"/>
                  <a:gd name="T52" fmla="*/ 384 w 817"/>
                  <a:gd name="T53" fmla="*/ 291 h 293"/>
                  <a:gd name="T54" fmla="*/ 398 w 817"/>
                  <a:gd name="T55" fmla="*/ 292 h 293"/>
                  <a:gd name="T56" fmla="*/ 413 w 817"/>
                  <a:gd name="T57" fmla="*/ 292 h 293"/>
                  <a:gd name="T58" fmla="*/ 427 w 817"/>
                  <a:gd name="T59" fmla="*/ 292 h 293"/>
                  <a:gd name="T60" fmla="*/ 441 w 817"/>
                  <a:gd name="T61" fmla="*/ 292 h 293"/>
                  <a:gd name="T62" fmla="*/ 456 w 817"/>
                  <a:gd name="T63" fmla="*/ 292 h 293"/>
                  <a:gd name="T64" fmla="*/ 470 w 817"/>
                  <a:gd name="T65" fmla="*/ 293 h 293"/>
                  <a:gd name="T66" fmla="*/ 484 w 817"/>
                  <a:gd name="T67" fmla="*/ 291 h 293"/>
                  <a:gd name="T68" fmla="*/ 498 w 817"/>
                  <a:gd name="T69" fmla="*/ 291 h 293"/>
                  <a:gd name="T70" fmla="*/ 513 w 817"/>
                  <a:gd name="T71" fmla="*/ 293 h 293"/>
                  <a:gd name="T72" fmla="*/ 527 w 817"/>
                  <a:gd name="T73" fmla="*/ 293 h 293"/>
                  <a:gd name="T74" fmla="*/ 541 w 817"/>
                  <a:gd name="T75" fmla="*/ 293 h 293"/>
                  <a:gd name="T76" fmla="*/ 556 w 817"/>
                  <a:gd name="T77" fmla="*/ 293 h 293"/>
                  <a:gd name="T78" fmla="*/ 570 w 817"/>
                  <a:gd name="T79" fmla="*/ 292 h 293"/>
                  <a:gd name="T80" fmla="*/ 584 w 817"/>
                  <a:gd name="T81" fmla="*/ 291 h 293"/>
                  <a:gd name="T82" fmla="*/ 599 w 817"/>
                  <a:gd name="T83" fmla="*/ 292 h 293"/>
                  <a:gd name="T84" fmla="*/ 613 w 817"/>
                  <a:gd name="T85" fmla="*/ 291 h 293"/>
                  <a:gd name="T86" fmla="*/ 627 w 817"/>
                  <a:gd name="T87" fmla="*/ 293 h 293"/>
                  <a:gd name="T88" fmla="*/ 642 w 817"/>
                  <a:gd name="T89" fmla="*/ 293 h 293"/>
                  <a:gd name="T90" fmla="*/ 656 w 817"/>
                  <a:gd name="T91" fmla="*/ 293 h 293"/>
                  <a:gd name="T92" fmla="*/ 670 w 817"/>
                  <a:gd name="T93" fmla="*/ 293 h 293"/>
                  <a:gd name="T94" fmla="*/ 685 w 817"/>
                  <a:gd name="T95" fmla="*/ 293 h 293"/>
                  <a:gd name="T96" fmla="*/ 699 w 817"/>
                  <a:gd name="T97" fmla="*/ 293 h 293"/>
                  <a:gd name="T98" fmla="*/ 713 w 817"/>
                  <a:gd name="T99" fmla="*/ 293 h 293"/>
                  <a:gd name="T100" fmla="*/ 727 w 817"/>
                  <a:gd name="T101" fmla="*/ 293 h 293"/>
                  <a:gd name="T102" fmla="*/ 742 w 817"/>
                  <a:gd name="T103" fmla="*/ 291 h 293"/>
                  <a:gd name="T104" fmla="*/ 756 w 817"/>
                  <a:gd name="T105" fmla="*/ 293 h 293"/>
                  <a:gd name="T106" fmla="*/ 770 w 817"/>
                  <a:gd name="T107" fmla="*/ 292 h 293"/>
                  <a:gd name="T108" fmla="*/ 785 w 817"/>
                  <a:gd name="T109" fmla="*/ 290 h 293"/>
                  <a:gd name="T110" fmla="*/ 799 w 817"/>
                  <a:gd name="T111" fmla="*/ 293 h 293"/>
                  <a:gd name="T112" fmla="*/ 813 w 817"/>
                  <a:gd name="T113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7" h="293">
                    <a:moveTo>
                      <a:pt x="0" y="292"/>
                    </a:moveTo>
                    <a:lnTo>
                      <a:pt x="2" y="293"/>
                    </a:lnTo>
                    <a:lnTo>
                      <a:pt x="4" y="293"/>
                    </a:lnTo>
                    <a:lnTo>
                      <a:pt x="6" y="293"/>
                    </a:lnTo>
                    <a:lnTo>
                      <a:pt x="8" y="293"/>
                    </a:lnTo>
                    <a:lnTo>
                      <a:pt x="10" y="293"/>
                    </a:lnTo>
                    <a:lnTo>
                      <a:pt x="12" y="292"/>
                    </a:lnTo>
                    <a:lnTo>
                      <a:pt x="14" y="292"/>
                    </a:lnTo>
                    <a:lnTo>
                      <a:pt x="16" y="292"/>
                    </a:lnTo>
                    <a:lnTo>
                      <a:pt x="18" y="292"/>
                    </a:lnTo>
                    <a:lnTo>
                      <a:pt x="20" y="292"/>
                    </a:lnTo>
                    <a:lnTo>
                      <a:pt x="22" y="292"/>
                    </a:lnTo>
                    <a:lnTo>
                      <a:pt x="24" y="292"/>
                    </a:lnTo>
                    <a:lnTo>
                      <a:pt x="26" y="292"/>
                    </a:lnTo>
                    <a:lnTo>
                      <a:pt x="28" y="292"/>
                    </a:lnTo>
                    <a:lnTo>
                      <a:pt x="30" y="293"/>
                    </a:lnTo>
                    <a:lnTo>
                      <a:pt x="32" y="293"/>
                    </a:lnTo>
                    <a:lnTo>
                      <a:pt x="34" y="293"/>
                    </a:lnTo>
                    <a:lnTo>
                      <a:pt x="36" y="293"/>
                    </a:lnTo>
                    <a:lnTo>
                      <a:pt x="38" y="292"/>
                    </a:lnTo>
                    <a:lnTo>
                      <a:pt x="41" y="292"/>
                    </a:lnTo>
                    <a:lnTo>
                      <a:pt x="43" y="292"/>
                    </a:lnTo>
                    <a:lnTo>
                      <a:pt x="45" y="292"/>
                    </a:lnTo>
                    <a:lnTo>
                      <a:pt x="47" y="293"/>
                    </a:lnTo>
                    <a:lnTo>
                      <a:pt x="49" y="293"/>
                    </a:lnTo>
                    <a:lnTo>
                      <a:pt x="51" y="293"/>
                    </a:lnTo>
                    <a:lnTo>
                      <a:pt x="53" y="293"/>
                    </a:lnTo>
                    <a:lnTo>
                      <a:pt x="55" y="293"/>
                    </a:lnTo>
                    <a:lnTo>
                      <a:pt x="57" y="293"/>
                    </a:lnTo>
                    <a:lnTo>
                      <a:pt x="59" y="293"/>
                    </a:lnTo>
                    <a:lnTo>
                      <a:pt x="61" y="293"/>
                    </a:lnTo>
                    <a:lnTo>
                      <a:pt x="63" y="292"/>
                    </a:lnTo>
                    <a:lnTo>
                      <a:pt x="65" y="292"/>
                    </a:lnTo>
                    <a:lnTo>
                      <a:pt x="67" y="292"/>
                    </a:lnTo>
                    <a:lnTo>
                      <a:pt x="69" y="292"/>
                    </a:lnTo>
                    <a:lnTo>
                      <a:pt x="71" y="291"/>
                    </a:lnTo>
                    <a:lnTo>
                      <a:pt x="73" y="291"/>
                    </a:lnTo>
                    <a:lnTo>
                      <a:pt x="75" y="292"/>
                    </a:lnTo>
                    <a:lnTo>
                      <a:pt x="77" y="292"/>
                    </a:lnTo>
                    <a:lnTo>
                      <a:pt x="79" y="293"/>
                    </a:lnTo>
                    <a:lnTo>
                      <a:pt x="81" y="293"/>
                    </a:lnTo>
                    <a:lnTo>
                      <a:pt x="83" y="293"/>
                    </a:lnTo>
                    <a:lnTo>
                      <a:pt x="85" y="293"/>
                    </a:lnTo>
                    <a:lnTo>
                      <a:pt x="88" y="293"/>
                    </a:lnTo>
                    <a:lnTo>
                      <a:pt x="90" y="293"/>
                    </a:lnTo>
                    <a:lnTo>
                      <a:pt x="92" y="293"/>
                    </a:lnTo>
                    <a:lnTo>
                      <a:pt x="94" y="293"/>
                    </a:lnTo>
                    <a:lnTo>
                      <a:pt x="96" y="293"/>
                    </a:lnTo>
                    <a:lnTo>
                      <a:pt x="98" y="293"/>
                    </a:lnTo>
                    <a:lnTo>
                      <a:pt x="100" y="293"/>
                    </a:lnTo>
                    <a:lnTo>
                      <a:pt x="102" y="293"/>
                    </a:lnTo>
                    <a:lnTo>
                      <a:pt x="104" y="293"/>
                    </a:lnTo>
                    <a:lnTo>
                      <a:pt x="106" y="293"/>
                    </a:lnTo>
                    <a:lnTo>
                      <a:pt x="108" y="293"/>
                    </a:lnTo>
                    <a:lnTo>
                      <a:pt x="110" y="293"/>
                    </a:lnTo>
                    <a:lnTo>
                      <a:pt x="112" y="293"/>
                    </a:lnTo>
                    <a:lnTo>
                      <a:pt x="114" y="293"/>
                    </a:lnTo>
                    <a:lnTo>
                      <a:pt x="116" y="293"/>
                    </a:lnTo>
                    <a:lnTo>
                      <a:pt x="118" y="293"/>
                    </a:lnTo>
                    <a:lnTo>
                      <a:pt x="120" y="293"/>
                    </a:lnTo>
                    <a:lnTo>
                      <a:pt x="122" y="293"/>
                    </a:lnTo>
                    <a:lnTo>
                      <a:pt x="124" y="293"/>
                    </a:lnTo>
                    <a:lnTo>
                      <a:pt x="126" y="293"/>
                    </a:lnTo>
                    <a:lnTo>
                      <a:pt x="128" y="293"/>
                    </a:lnTo>
                    <a:lnTo>
                      <a:pt x="130" y="293"/>
                    </a:lnTo>
                    <a:lnTo>
                      <a:pt x="133" y="291"/>
                    </a:lnTo>
                    <a:lnTo>
                      <a:pt x="135" y="289"/>
                    </a:lnTo>
                    <a:lnTo>
                      <a:pt x="137" y="285"/>
                    </a:lnTo>
                    <a:lnTo>
                      <a:pt x="139" y="282"/>
                    </a:lnTo>
                    <a:lnTo>
                      <a:pt x="141" y="278"/>
                    </a:lnTo>
                    <a:lnTo>
                      <a:pt x="143" y="273"/>
                    </a:lnTo>
                    <a:lnTo>
                      <a:pt x="145" y="264"/>
                    </a:lnTo>
                    <a:lnTo>
                      <a:pt x="147" y="247"/>
                    </a:lnTo>
                    <a:lnTo>
                      <a:pt x="149" y="221"/>
                    </a:lnTo>
                    <a:lnTo>
                      <a:pt x="151" y="183"/>
                    </a:lnTo>
                    <a:lnTo>
                      <a:pt x="153" y="136"/>
                    </a:lnTo>
                    <a:lnTo>
                      <a:pt x="155" y="87"/>
                    </a:lnTo>
                    <a:lnTo>
                      <a:pt x="157" y="43"/>
                    </a:lnTo>
                    <a:lnTo>
                      <a:pt x="159" y="11"/>
                    </a:lnTo>
                    <a:lnTo>
                      <a:pt x="161" y="0"/>
                    </a:lnTo>
                    <a:lnTo>
                      <a:pt x="163" y="15"/>
                    </a:lnTo>
                    <a:lnTo>
                      <a:pt x="165" y="50"/>
                    </a:lnTo>
                    <a:lnTo>
                      <a:pt x="167" y="97"/>
                    </a:lnTo>
                    <a:lnTo>
                      <a:pt x="169" y="145"/>
                    </a:lnTo>
                    <a:lnTo>
                      <a:pt x="171" y="188"/>
                    </a:lnTo>
                    <a:lnTo>
                      <a:pt x="173" y="222"/>
                    </a:lnTo>
                    <a:lnTo>
                      <a:pt x="175" y="248"/>
                    </a:lnTo>
                    <a:lnTo>
                      <a:pt x="177" y="266"/>
                    </a:lnTo>
                    <a:lnTo>
                      <a:pt x="180" y="278"/>
                    </a:lnTo>
                    <a:lnTo>
                      <a:pt x="182" y="286"/>
                    </a:lnTo>
                    <a:lnTo>
                      <a:pt x="184" y="291"/>
                    </a:lnTo>
                    <a:lnTo>
                      <a:pt x="186" y="293"/>
                    </a:lnTo>
                    <a:lnTo>
                      <a:pt x="188" y="293"/>
                    </a:lnTo>
                    <a:lnTo>
                      <a:pt x="190" y="293"/>
                    </a:lnTo>
                    <a:lnTo>
                      <a:pt x="192" y="292"/>
                    </a:lnTo>
                    <a:lnTo>
                      <a:pt x="194" y="291"/>
                    </a:lnTo>
                    <a:lnTo>
                      <a:pt x="196" y="289"/>
                    </a:lnTo>
                    <a:lnTo>
                      <a:pt x="198" y="288"/>
                    </a:lnTo>
                    <a:lnTo>
                      <a:pt x="200" y="287"/>
                    </a:lnTo>
                    <a:lnTo>
                      <a:pt x="202" y="287"/>
                    </a:lnTo>
                    <a:lnTo>
                      <a:pt x="204" y="288"/>
                    </a:lnTo>
                    <a:lnTo>
                      <a:pt x="206" y="289"/>
                    </a:lnTo>
                    <a:lnTo>
                      <a:pt x="208" y="291"/>
                    </a:lnTo>
                    <a:lnTo>
                      <a:pt x="210" y="293"/>
                    </a:lnTo>
                    <a:lnTo>
                      <a:pt x="212" y="293"/>
                    </a:lnTo>
                    <a:lnTo>
                      <a:pt x="214" y="293"/>
                    </a:lnTo>
                    <a:lnTo>
                      <a:pt x="216" y="293"/>
                    </a:lnTo>
                    <a:lnTo>
                      <a:pt x="218" y="293"/>
                    </a:lnTo>
                    <a:lnTo>
                      <a:pt x="220" y="292"/>
                    </a:lnTo>
                    <a:lnTo>
                      <a:pt x="222" y="291"/>
                    </a:lnTo>
                    <a:lnTo>
                      <a:pt x="225" y="290"/>
                    </a:lnTo>
                    <a:lnTo>
                      <a:pt x="227" y="290"/>
                    </a:lnTo>
                    <a:lnTo>
                      <a:pt x="229" y="290"/>
                    </a:lnTo>
                    <a:lnTo>
                      <a:pt x="231" y="289"/>
                    </a:lnTo>
                    <a:lnTo>
                      <a:pt x="233" y="288"/>
                    </a:lnTo>
                    <a:lnTo>
                      <a:pt x="235" y="288"/>
                    </a:lnTo>
                    <a:lnTo>
                      <a:pt x="237" y="287"/>
                    </a:lnTo>
                    <a:lnTo>
                      <a:pt x="239" y="288"/>
                    </a:lnTo>
                    <a:lnTo>
                      <a:pt x="241" y="288"/>
                    </a:lnTo>
                    <a:lnTo>
                      <a:pt x="243" y="288"/>
                    </a:lnTo>
                    <a:lnTo>
                      <a:pt x="245" y="287"/>
                    </a:lnTo>
                    <a:lnTo>
                      <a:pt x="247" y="285"/>
                    </a:lnTo>
                    <a:lnTo>
                      <a:pt x="249" y="281"/>
                    </a:lnTo>
                    <a:lnTo>
                      <a:pt x="251" y="276"/>
                    </a:lnTo>
                    <a:lnTo>
                      <a:pt x="253" y="269"/>
                    </a:lnTo>
                    <a:lnTo>
                      <a:pt x="255" y="262"/>
                    </a:lnTo>
                    <a:lnTo>
                      <a:pt x="257" y="256"/>
                    </a:lnTo>
                    <a:lnTo>
                      <a:pt x="259" y="253"/>
                    </a:lnTo>
                    <a:lnTo>
                      <a:pt x="261" y="252"/>
                    </a:lnTo>
                    <a:lnTo>
                      <a:pt x="263" y="255"/>
                    </a:lnTo>
                    <a:lnTo>
                      <a:pt x="265" y="259"/>
                    </a:lnTo>
                    <a:lnTo>
                      <a:pt x="267" y="264"/>
                    </a:lnTo>
                    <a:lnTo>
                      <a:pt x="269" y="270"/>
                    </a:lnTo>
                    <a:lnTo>
                      <a:pt x="272" y="275"/>
                    </a:lnTo>
                    <a:lnTo>
                      <a:pt x="274" y="279"/>
                    </a:lnTo>
                    <a:lnTo>
                      <a:pt x="276" y="282"/>
                    </a:lnTo>
                    <a:lnTo>
                      <a:pt x="278" y="285"/>
                    </a:lnTo>
                    <a:lnTo>
                      <a:pt x="280" y="287"/>
                    </a:lnTo>
                    <a:lnTo>
                      <a:pt x="282" y="289"/>
                    </a:lnTo>
                    <a:lnTo>
                      <a:pt x="284" y="291"/>
                    </a:lnTo>
                    <a:lnTo>
                      <a:pt x="286" y="292"/>
                    </a:lnTo>
                    <a:lnTo>
                      <a:pt x="288" y="293"/>
                    </a:lnTo>
                    <a:lnTo>
                      <a:pt x="290" y="293"/>
                    </a:lnTo>
                    <a:lnTo>
                      <a:pt x="292" y="293"/>
                    </a:lnTo>
                    <a:lnTo>
                      <a:pt x="294" y="293"/>
                    </a:lnTo>
                    <a:lnTo>
                      <a:pt x="296" y="293"/>
                    </a:lnTo>
                    <a:lnTo>
                      <a:pt x="298" y="293"/>
                    </a:lnTo>
                    <a:lnTo>
                      <a:pt x="300" y="293"/>
                    </a:lnTo>
                    <a:lnTo>
                      <a:pt x="302" y="293"/>
                    </a:lnTo>
                    <a:lnTo>
                      <a:pt x="304" y="293"/>
                    </a:lnTo>
                    <a:lnTo>
                      <a:pt x="306" y="292"/>
                    </a:lnTo>
                    <a:lnTo>
                      <a:pt x="308" y="292"/>
                    </a:lnTo>
                    <a:lnTo>
                      <a:pt x="310" y="292"/>
                    </a:lnTo>
                    <a:lnTo>
                      <a:pt x="312" y="292"/>
                    </a:lnTo>
                    <a:lnTo>
                      <a:pt x="314" y="292"/>
                    </a:lnTo>
                    <a:lnTo>
                      <a:pt x="317" y="293"/>
                    </a:lnTo>
                    <a:lnTo>
                      <a:pt x="319" y="293"/>
                    </a:lnTo>
                    <a:lnTo>
                      <a:pt x="321" y="293"/>
                    </a:lnTo>
                    <a:lnTo>
                      <a:pt x="323" y="293"/>
                    </a:lnTo>
                    <a:lnTo>
                      <a:pt x="325" y="293"/>
                    </a:lnTo>
                    <a:lnTo>
                      <a:pt x="327" y="292"/>
                    </a:lnTo>
                    <a:lnTo>
                      <a:pt x="329" y="292"/>
                    </a:lnTo>
                    <a:lnTo>
                      <a:pt x="331" y="291"/>
                    </a:lnTo>
                    <a:lnTo>
                      <a:pt x="333" y="291"/>
                    </a:lnTo>
                    <a:lnTo>
                      <a:pt x="335" y="291"/>
                    </a:lnTo>
                    <a:lnTo>
                      <a:pt x="337" y="291"/>
                    </a:lnTo>
                    <a:lnTo>
                      <a:pt x="339" y="291"/>
                    </a:lnTo>
                    <a:lnTo>
                      <a:pt x="341" y="291"/>
                    </a:lnTo>
                    <a:lnTo>
                      <a:pt x="343" y="291"/>
                    </a:lnTo>
                    <a:lnTo>
                      <a:pt x="345" y="291"/>
                    </a:lnTo>
                    <a:lnTo>
                      <a:pt x="347" y="291"/>
                    </a:lnTo>
                    <a:lnTo>
                      <a:pt x="349" y="291"/>
                    </a:lnTo>
                    <a:lnTo>
                      <a:pt x="351" y="292"/>
                    </a:lnTo>
                    <a:lnTo>
                      <a:pt x="353" y="291"/>
                    </a:lnTo>
                    <a:lnTo>
                      <a:pt x="355" y="290"/>
                    </a:lnTo>
                    <a:lnTo>
                      <a:pt x="357" y="290"/>
                    </a:lnTo>
                    <a:lnTo>
                      <a:pt x="359" y="291"/>
                    </a:lnTo>
                    <a:lnTo>
                      <a:pt x="361" y="292"/>
                    </a:lnTo>
                    <a:lnTo>
                      <a:pt x="364" y="293"/>
                    </a:lnTo>
                    <a:lnTo>
                      <a:pt x="366" y="293"/>
                    </a:lnTo>
                    <a:lnTo>
                      <a:pt x="368" y="293"/>
                    </a:lnTo>
                    <a:lnTo>
                      <a:pt x="370" y="293"/>
                    </a:lnTo>
                    <a:lnTo>
                      <a:pt x="372" y="292"/>
                    </a:lnTo>
                    <a:lnTo>
                      <a:pt x="374" y="292"/>
                    </a:lnTo>
                    <a:lnTo>
                      <a:pt x="376" y="291"/>
                    </a:lnTo>
                    <a:lnTo>
                      <a:pt x="378" y="291"/>
                    </a:lnTo>
                    <a:lnTo>
                      <a:pt x="380" y="291"/>
                    </a:lnTo>
                    <a:lnTo>
                      <a:pt x="382" y="291"/>
                    </a:lnTo>
                    <a:lnTo>
                      <a:pt x="384" y="291"/>
                    </a:lnTo>
                    <a:lnTo>
                      <a:pt x="386" y="291"/>
                    </a:lnTo>
                    <a:lnTo>
                      <a:pt x="388" y="292"/>
                    </a:lnTo>
                    <a:lnTo>
                      <a:pt x="390" y="293"/>
                    </a:lnTo>
                    <a:lnTo>
                      <a:pt x="392" y="293"/>
                    </a:lnTo>
                    <a:lnTo>
                      <a:pt x="394" y="293"/>
                    </a:lnTo>
                    <a:lnTo>
                      <a:pt x="396" y="293"/>
                    </a:lnTo>
                    <a:lnTo>
                      <a:pt x="398" y="292"/>
                    </a:lnTo>
                    <a:lnTo>
                      <a:pt x="400" y="292"/>
                    </a:lnTo>
                    <a:lnTo>
                      <a:pt x="402" y="291"/>
                    </a:lnTo>
                    <a:lnTo>
                      <a:pt x="404" y="291"/>
                    </a:lnTo>
                    <a:lnTo>
                      <a:pt x="406" y="292"/>
                    </a:lnTo>
                    <a:lnTo>
                      <a:pt x="409" y="292"/>
                    </a:lnTo>
                    <a:lnTo>
                      <a:pt x="411" y="292"/>
                    </a:lnTo>
                    <a:lnTo>
                      <a:pt x="413" y="292"/>
                    </a:lnTo>
                    <a:lnTo>
                      <a:pt x="415" y="292"/>
                    </a:lnTo>
                    <a:lnTo>
                      <a:pt x="417" y="292"/>
                    </a:lnTo>
                    <a:lnTo>
                      <a:pt x="419" y="293"/>
                    </a:lnTo>
                    <a:lnTo>
                      <a:pt x="421" y="293"/>
                    </a:lnTo>
                    <a:lnTo>
                      <a:pt x="423" y="293"/>
                    </a:lnTo>
                    <a:lnTo>
                      <a:pt x="425" y="292"/>
                    </a:lnTo>
                    <a:lnTo>
                      <a:pt x="427" y="292"/>
                    </a:lnTo>
                    <a:lnTo>
                      <a:pt x="429" y="291"/>
                    </a:lnTo>
                    <a:lnTo>
                      <a:pt x="431" y="291"/>
                    </a:lnTo>
                    <a:lnTo>
                      <a:pt x="433" y="291"/>
                    </a:lnTo>
                    <a:lnTo>
                      <a:pt x="435" y="291"/>
                    </a:lnTo>
                    <a:lnTo>
                      <a:pt x="437" y="291"/>
                    </a:lnTo>
                    <a:lnTo>
                      <a:pt x="439" y="292"/>
                    </a:lnTo>
                    <a:lnTo>
                      <a:pt x="441" y="292"/>
                    </a:lnTo>
                    <a:lnTo>
                      <a:pt x="443" y="293"/>
                    </a:lnTo>
                    <a:lnTo>
                      <a:pt x="445" y="293"/>
                    </a:lnTo>
                    <a:lnTo>
                      <a:pt x="447" y="293"/>
                    </a:lnTo>
                    <a:lnTo>
                      <a:pt x="449" y="292"/>
                    </a:lnTo>
                    <a:lnTo>
                      <a:pt x="451" y="292"/>
                    </a:lnTo>
                    <a:lnTo>
                      <a:pt x="453" y="291"/>
                    </a:lnTo>
                    <a:lnTo>
                      <a:pt x="456" y="292"/>
                    </a:lnTo>
                    <a:lnTo>
                      <a:pt x="458" y="292"/>
                    </a:lnTo>
                    <a:lnTo>
                      <a:pt x="460" y="292"/>
                    </a:lnTo>
                    <a:lnTo>
                      <a:pt x="462" y="292"/>
                    </a:lnTo>
                    <a:lnTo>
                      <a:pt x="464" y="292"/>
                    </a:lnTo>
                    <a:lnTo>
                      <a:pt x="466" y="292"/>
                    </a:lnTo>
                    <a:lnTo>
                      <a:pt x="468" y="292"/>
                    </a:lnTo>
                    <a:lnTo>
                      <a:pt x="470" y="293"/>
                    </a:lnTo>
                    <a:lnTo>
                      <a:pt x="472" y="293"/>
                    </a:lnTo>
                    <a:lnTo>
                      <a:pt x="474" y="293"/>
                    </a:lnTo>
                    <a:lnTo>
                      <a:pt x="476" y="293"/>
                    </a:lnTo>
                    <a:lnTo>
                      <a:pt x="478" y="293"/>
                    </a:lnTo>
                    <a:lnTo>
                      <a:pt x="480" y="293"/>
                    </a:lnTo>
                    <a:lnTo>
                      <a:pt x="482" y="292"/>
                    </a:lnTo>
                    <a:lnTo>
                      <a:pt x="484" y="291"/>
                    </a:lnTo>
                    <a:lnTo>
                      <a:pt x="486" y="291"/>
                    </a:lnTo>
                    <a:lnTo>
                      <a:pt x="488" y="291"/>
                    </a:lnTo>
                    <a:lnTo>
                      <a:pt x="490" y="291"/>
                    </a:lnTo>
                    <a:lnTo>
                      <a:pt x="492" y="291"/>
                    </a:lnTo>
                    <a:lnTo>
                      <a:pt x="494" y="291"/>
                    </a:lnTo>
                    <a:lnTo>
                      <a:pt x="496" y="291"/>
                    </a:lnTo>
                    <a:lnTo>
                      <a:pt x="498" y="291"/>
                    </a:lnTo>
                    <a:lnTo>
                      <a:pt x="501" y="291"/>
                    </a:lnTo>
                    <a:lnTo>
                      <a:pt x="503" y="290"/>
                    </a:lnTo>
                    <a:lnTo>
                      <a:pt x="505" y="291"/>
                    </a:lnTo>
                    <a:lnTo>
                      <a:pt x="507" y="291"/>
                    </a:lnTo>
                    <a:lnTo>
                      <a:pt x="509" y="292"/>
                    </a:lnTo>
                    <a:lnTo>
                      <a:pt x="511" y="292"/>
                    </a:lnTo>
                    <a:lnTo>
                      <a:pt x="513" y="293"/>
                    </a:lnTo>
                    <a:lnTo>
                      <a:pt x="515" y="293"/>
                    </a:lnTo>
                    <a:lnTo>
                      <a:pt x="517" y="293"/>
                    </a:lnTo>
                    <a:lnTo>
                      <a:pt x="519" y="293"/>
                    </a:lnTo>
                    <a:lnTo>
                      <a:pt x="521" y="293"/>
                    </a:lnTo>
                    <a:lnTo>
                      <a:pt x="523" y="293"/>
                    </a:lnTo>
                    <a:lnTo>
                      <a:pt x="525" y="293"/>
                    </a:lnTo>
                    <a:lnTo>
                      <a:pt x="527" y="293"/>
                    </a:lnTo>
                    <a:lnTo>
                      <a:pt x="529" y="293"/>
                    </a:lnTo>
                    <a:lnTo>
                      <a:pt x="531" y="293"/>
                    </a:lnTo>
                    <a:lnTo>
                      <a:pt x="533" y="293"/>
                    </a:lnTo>
                    <a:lnTo>
                      <a:pt x="535" y="293"/>
                    </a:lnTo>
                    <a:lnTo>
                      <a:pt x="537" y="293"/>
                    </a:lnTo>
                    <a:lnTo>
                      <a:pt x="539" y="293"/>
                    </a:lnTo>
                    <a:lnTo>
                      <a:pt x="541" y="293"/>
                    </a:lnTo>
                    <a:lnTo>
                      <a:pt x="543" y="293"/>
                    </a:lnTo>
                    <a:lnTo>
                      <a:pt x="545" y="293"/>
                    </a:lnTo>
                    <a:lnTo>
                      <a:pt x="548" y="292"/>
                    </a:lnTo>
                    <a:lnTo>
                      <a:pt x="550" y="292"/>
                    </a:lnTo>
                    <a:lnTo>
                      <a:pt x="552" y="292"/>
                    </a:lnTo>
                    <a:lnTo>
                      <a:pt x="554" y="292"/>
                    </a:lnTo>
                    <a:lnTo>
                      <a:pt x="556" y="293"/>
                    </a:lnTo>
                    <a:lnTo>
                      <a:pt x="558" y="293"/>
                    </a:lnTo>
                    <a:lnTo>
                      <a:pt x="560" y="293"/>
                    </a:lnTo>
                    <a:lnTo>
                      <a:pt x="562" y="293"/>
                    </a:lnTo>
                    <a:lnTo>
                      <a:pt x="564" y="293"/>
                    </a:lnTo>
                    <a:lnTo>
                      <a:pt x="566" y="293"/>
                    </a:lnTo>
                    <a:lnTo>
                      <a:pt x="568" y="293"/>
                    </a:lnTo>
                    <a:lnTo>
                      <a:pt x="570" y="292"/>
                    </a:lnTo>
                    <a:lnTo>
                      <a:pt x="572" y="292"/>
                    </a:lnTo>
                    <a:lnTo>
                      <a:pt x="574" y="292"/>
                    </a:lnTo>
                    <a:lnTo>
                      <a:pt x="576" y="291"/>
                    </a:lnTo>
                    <a:lnTo>
                      <a:pt x="578" y="291"/>
                    </a:lnTo>
                    <a:lnTo>
                      <a:pt x="580" y="291"/>
                    </a:lnTo>
                    <a:lnTo>
                      <a:pt x="582" y="291"/>
                    </a:lnTo>
                    <a:lnTo>
                      <a:pt x="584" y="291"/>
                    </a:lnTo>
                    <a:lnTo>
                      <a:pt x="586" y="291"/>
                    </a:lnTo>
                    <a:lnTo>
                      <a:pt x="588" y="292"/>
                    </a:lnTo>
                    <a:lnTo>
                      <a:pt x="590" y="292"/>
                    </a:lnTo>
                    <a:lnTo>
                      <a:pt x="593" y="292"/>
                    </a:lnTo>
                    <a:lnTo>
                      <a:pt x="595" y="292"/>
                    </a:lnTo>
                    <a:lnTo>
                      <a:pt x="597" y="292"/>
                    </a:lnTo>
                    <a:lnTo>
                      <a:pt x="599" y="292"/>
                    </a:lnTo>
                    <a:lnTo>
                      <a:pt x="601" y="291"/>
                    </a:lnTo>
                    <a:lnTo>
                      <a:pt x="603" y="291"/>
                    </a:lnTo>
                    <a:lnTo>
                      <a:pt x="605" y="291"/>
                    </a:lnTo>
                    <a:lnTo>
                      <a:pt x="607" y="291"/>
                    </a:lnTo>
                    <a:lnTo>
                      <a:pt x="609" y="291"/>
                    </a:lnTo>
                    <a:lnTo>
                      <a:pt x="611" y="291"/>
                    </a:lnTo>
                    <a:lnTo>
                      <a:pt x="613" y="291"/>
                    </a:lnTo>
                    <a:lnTo>
                      <a:pt x="615" y="291"/>
                    </a:lnTo>
                    <a:lnTo>
                      <a:pt x="617" y="292"/>
                    </a:lnTo>
                    <a:lnTo>
                      <a:pt x="619" y="292"/>
                    </a:lnTo>
                    <a:lnTo>
                      <a:pt x="621" y="293"/>
                    </a:lnTo>
                    <a:lnTo>
                      <a:pt x="623" y="293"/>
                    </a:lnTo>
                    <a:lnTo>
                      <a:pt x="625" y="293"/>
                    </a:lnTo>
                    <a:lnTo>
                      <a:pt x="627" y="293"/>
                    </a:lnTo>
                    <a:lnTo>
                      <a:pt x="629" y="293"/>
                    </a:lnTo>
                    <a:lnTo>
                      <a:pt x="631" y="293"/>
                    </a:lnTo>
                    <a:lnTo>
                      <a:pt x="633" y="293"/>
                    </a:lnTo>
                    <a:lnTo>
                      <a:pt x="635" y="293"/>
                    </a:lnTo>
                    <a:lnTo>
                      <a:pt x="637" y="293"/>
                    </a:lnTo>
                    <a:lnTo>
                      <a:pt x="640" y="293"/>
                    </a:lnTo>
                    <a:lnTo>
                      <a:pt x="642" y="293"/>
                    </a:lnTo>
                    <a:lnTo>
                      <a:pt x="644" y="292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3"/>
                    </a:lnTo>
                    <a:lnTo>
                      <a:pt x="652" y="293"/>
                    </a:lnTo>
                    <a:lnTo>
                      <a:pt x="654" y="293"/>
                    </a:lnTo>
                    <a:lnTo>
                      <a:pt x="656" y="293"/>
                    </a:lnTo>
                    <a:lnTo>
                      <a:pt x="658" y="293"/>
                    </a:lnTo>
                    <a:lnTo>
                      <a:pt x="660" y="293"/>
                    </a:lnTo>
                    <a:lnTo>
                      <a:pt x="662" y="293"/>
                    </a:lnTo>
                    <a:lnTo>
                      <a:pt x="664" y="293"/>
                    </a:lnTo>
                    <a:lnTo>
                      <a:pt x="666" y="293"/>
                    </a:lnTo>
                    <a:lnTo>
                      <a:pt x="668" y="293"/>
                    </a:lnTo>
                    <a:lnTo>
                      <a:pt x="670" y="293"/>
                    </a:lnTo>
                    <a:lnTo>
                      <a:pt x="672" y="293"/>
                    </a:lnTo>
                    <a:lnTo>
                      <a:pt x="674" y="293"/>
                    </a:lnTo>
                    <a:lnTo>
                      <a:pt x="676" y="293"/>
                    </a:lnTo>
                    <a:lnTo>
                      <a:pt x="678" y="293"/>
                    </a:lnTo>
                    <a:lnTo>
                      <a:pt x="680" y="293"/>
                    </a:lnTo>
                    <a:lnTo>
                      <a:pt x="682" y="293"/>
                    </a:lnTo>
                    <a:lnTo>
                      <a:pt x="685" y="293"/>
                    </a:lnTo>
                    <a:lnTo>
                      <a:pt x="687" y="293"/>
                    </a:lnTo>
                    <a:lnTo>
                      <a:pt x="689" y="293"/>
                    </a:lnTo>
                    <a:lnTo>
                      <a:pt x="691" y="293"/>
                    </a:lnTo>
                    <a:lnTo>
                      <a:pt x="693" y="293"/>
                    </a:lnTo>
                    <a:lnTo>
                      <a:pt x="695" y="293"/>
                    </a:lnTo>
                    <a:lnTo>
                      <a:pt x="697" y="293"/>
                    </a:lnTo>
                    <a:lnTo>
                      <a:pt x="699" y="293"/>
                    </a:lnTo>
                    <a:lnTo>
                      <a:pt x="701" y="293"/>
                    </a:lnTo>
                    <a:lnTo>
                      <a:pt x="703" y="293"/>
                    </a:lnTo>
                    <a:lnTo>
                      <a:pt x="705" y="293"/>
                    </a:lnTo>
                    <a:lnTo>
                      <a:pt x="707" y="293"/>
                    </a:lnTo>
                    <a:lnTo>
                      <a:pt x="709" y="293"/>
                    </a:lnTo>
                    <a:lnTo>
                      <a:pt x="711" y="293"/>
                    </a:lnTo>
                    <a:lnTo>
                      <a:pt x="713" y="293"/>
                    </a:lnTo>
                    <a:lnTo>
                      <a:pt x="715" y="293"/>
                    </a:lnTo>
                    <a:lnTo>
                      <a:pt x="717" y="293"/>
                    </a:lnTo>
                    <a:lnTo>
                      <a:pt x="719" y="293"/>
                    </a:lnTo>
                    <a:lnTo>
                      <a:pt x="721" y="293"/>
                    </a:lnTo>
                    <a:lnTo>
                      <a:pt x="723" y="293"/>
                    </a:lnTo>
                    <a:lnTo>
                      <a:pt x="725" y="293"/>
                    </a:lnTo>
                    <a:lnTo>
                      <a:pt x="727" y="293"/>
                    </a:lnTo>
                    <a:lnTo>
                      <a:pt x="729" y="293"/>
                    </a:lnTo>
                    <a:lnTo>
                      <a:pt x="732" y="293"/>
                    </a:lnTo>
                    <a:lnTo>
                      <a:pt x="734" y="293"/>
                    </a:lnTo>
                    <a:lnTo>
                      <a:pt x="736" y="293"/>
                    </a:lnTo>
                    <a:lnTo>
                      <a:pt x="738" y="292"/>
                    </a:lnTo>
                    <a:lnTo>
                      <a:pt x="740" y="291"/>
                    </a:lnTo>
                    <a:lnTo>
                      <a:pt x="742" y="291"/>
                    </a:lnTo>
                    <a:lnTo>
                      <a:pt x="744" y="291"/>
                    </a:lnTo>
                    <a:lnTo>
                      <a:pt x="746" y="291"/>
                    </a:lnTo>
                    <a:lnTo>
                      <a:pt x="748" y="291"/>
                    </a:lnTo>
                    <a:lnTo>
                      <a:pt x="750" y="292"/>
                    </a:lnTo>
                    <a:lnTo>
                      <a:pt x="752" y="292"/>
                    </a:lnTo>
                    <a:lnTo>
                      <a:pt x="754" y="293"/>
                    </a:lnTo>
                    <a:lnTo>
                      <a:pt x="756" y="293"/>
                    </a:lnTo>
                    <a:lnTo>
                      <a:pt x="758" y="293"/>
                    </a:lnTo>
                    <a:lnTo>
                      <a:pt x="760" y="293"/>
                    </a:lnTo>
                    <a:lnTo>
                      <a:pt x="762" y="293"/>
                    </a:lnTo>
                    <a:lnTo>
                      <a:pt x="764" y="293"/>
                    </a:lnTo>
                    <a:lnTo>
                      <a:pt x="766" y="293"/>
                    </a:lnTo>
                    <a:lnTo>
                      <a:pt x="768" y="293"/>
                    </a:lnTo>
                    <a:lnTo>
                      <a:pt x="770" y="292"/>
                    </a:lnTo>
                    <a:lnTo>
                      <a:pt x="772" y="292"/>
                    </a:lnTo>
                    <a:lnTo>
                      <a:pt x="774" y="291"/>
                    </a:lnTo>
                    <a:lnTo>
                      <a:pt x="777" y="290"/>
                    </a:lnTo>
                    <a:lnTo>
                      <a:pt x="779" y="290"/>
                    </a:lnTo>
                    <a:lnTo>
                      <a:pt x="781" y="290"/>
                    </a:lnTo>
                    <a:lnTo>
                      <a:pt x="783" y="291"/>
                    </a:lnTo>
                    <a:lnTo>
                      <a:pt x="785" y="290"/>
                    </a:lnTo>
                    <a:lnTo>
                      <a:pt x="787" y="290"/>
                    </a:lnTo>
                    <a:lnTo>
                      <a:pt x="789" y="290"/>
                    </a:lnTo>
                    <a:lnTo>
                      <a:pt x="791" y="291"/>
                    </a:lnTo>
                    <a:lnTo>
                      <a:pt x="793" y="292"/>
                    </a:lnTo>
                    <a:lnTo>
                      <a:pt x="795" y="292"/>
                    </a:lnTo>
                    <a:lnTo>
                      <a:pt x="797" y="293"/>
                    </a:lnTo>
                    <a:lnTo>
                      <a:pt x="799" y="293"/>
                    </a:lnTo>
                    <a:lnTo>
                      <a:pt x="801" y="293"/>
                    </a:lnTo>
                    <a:lnTo>
                      <a:pt x="803" y="292"/>
                    </a:lnTo>
                    <a:lnTo>
                      <a:pt x="805" y="292"/>
                    </a:lnTo>
                    <a:lnTo>
                      <a:pt x="807" y="292"/>
                    </a:lnTo>
                    <a:lnTo>
                      <a:pt x="809" y="292"/>
                    </a:lnTo>
                    <a:lnTo>
                      <a:pt x="811" y="292"/>
                    </a:lnTo>
                    <a:lnTo>
                      <a:pt x="813" y="293"/>
                    </a:lnTo>
                    <a:lnTo>
                      <a:pt x="815" y="293"/>
                    </a:lnTo>
                    <a:lnTo>
                      <a:pt x="817" y="293"/>
                    </a:lnTo>
                  </a:path>
                </a:pathLst>
              </a:custGeom>
              <a:noFill/>
              <a:ln w="12700">
                <a:solidFill>
                  <a:srgbClr val="8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Rectangle 297">
                <a:extLst>
                  <a:ext uri="{FF2B5EF4-FFF2-40B4-BE49-F238E27FC236}">
                    <a16:creationId xmlns:a16="http://schemas.microsoft.com/office/drawing/2014/main" id="{DDCBF8BF-1494-0FE9-FF23-51D6EBE58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" y="1378"/>
                <a:ext cx="14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00" b="0" dirty="0">
                    <a:solidFill>
                      <a:srgbClr val="000000"/>
                    </a:solidFill>
                  </a:rPr>
                  <a:t>2.01</a:t>
                </a:r>
                <a:endParaRPr lang="el-GR" altLang="el-GR" sz="60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Rectangle 298">
                <a:extLst>
                  <a:ext uri="{FF2B5EF4-FFF2-40B4-BE49-F238E27FC236}">
                    <a16:creationId xmlns:a16="http://schemas.microsoft.com/office/drawing/2014/main" id="{D96F050E-7CD4-90BC-FD21-5F16F4FFF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547"/>
                <a:ext cx="14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00" b="0" dirty="0">
                    <a:solidFill>
                      <a:srgbClr val="000000"/>
                    </a:solidFill>
                  </a:rPr>
                  <a:t>3.22</a:t>
                </a:r>
                <a:endParaRPr lang="el-GR" altLang="el-GR" sz="60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99">
                <a:extLst>
                  <a:ext uri="{FF2B5EF4-FFF2-40B4-BE49-F238E27FC236}">
                    <a16:creationId xmlns:a16="http://schemas.microsoft.com/office/drawing/2014/main" id="{1BEB2F06-F428-F832-3EC9-C2BBD97DB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1789"/>
                <a:ext cx="2565" cy="242"/>
              </a:xfrm>
              <a:custGeom>
                <a:avLst/>
                <a:gdLst>
                  <a:gd name="T0" fmla="*/ 12 w 817"/>
                  <a:gd name="T1" fmla="*/ 293 h 293"/>
                  <a:gd name="T2" fmla="*/ 26 w 817"/>
                  <a:gd name="T3" fmla="*/ 293 h 293"/>
                  <a:gd name="T4" fmla="*/ 41 w 817"/>
                  <a:gd name="T5" fmla="*/ 293 h 293"/>
                  <a:gd name="T6" fmla="*/ 55 w 817"/>
                  <a:gd name="T7" fmla="*/ 293 h 293"/>
                  <a:gd name="T8" fmla="*/ 69 w 817"/>
                  <a:gd name="T9" fmla="*/ 293 h 293"/>
                  <a:gd name="T10" fmla="*/ 83 w 817"/>
                  <a:gd name="T11" fmla="*/ 292 h 293"/>
                  <a:gd name="T12" fmla="*/ 98 w 817"/>
                  <a:gd name="T13" fmla="*/ 292 h 293"/>
                  <a:gd name="T14" fmla="*/ 112 w 817"/>
                  <a:gd name="T15" fmla="*/ 292 h 293"/>
                  <a:gd name="T16" fmla="*/ 126 w 817"/>
                  <a:gd name="T17" fmla="*/ 292 h 293"/>
                  <a:gd name="T18" fmla="*/ 141 w 817"/>
                  <a:gd name="T19" fmla="*/ 293 h 293"/>
                  <a:gd name="T20" fmla="*/ 155 w 817"/>
                  <a:gd name="T21" fmla="*/ 293 h 293"/>
                  <a:gd name="T22" fmla="*/ 169 w 817"/>
                  <a:gd name="T23" fmla="*/ 270 h 293"/>
                  <a:gd name="T24" fmla="*/ 184 w 817"/>
                  <a:gd name="T25" fmla="*/ 185 h 293"/>
                  <a:gd name="T26" fmla="*/ 198 w 817"/>
                  <a:gd name="T27" fmla="*/ 274 h 293"/>
                  <a:gd name="T28" fmla="*/ 212 w 817"/>
                  <a:gd name="T29" fmla="*/ 289 h 293"/>
                  <a:gd name="T30" fmla="*/ 227 w 817"/>
                  <a:gd name="T31" fmla="*/ 293 h 293"/>
                  <a:gd name="T32" fmla="*/ 241 w 817"/>
                  <a:gd name="T33" fmla="*/ 200 h 293"/>
                  <a:gd name="T34" fmla="*/ 255 w 817"/>
                  <a:gd name="T35" fmla="*/ 51 h 293"/>
                  <a:gd name="T36" fmla="*/ 269 w 817"/>
                  <a:gd name="T37" fmla="*/ 261 h 293"/>
                  <a:gd name="T38" fmla="*/ 284 w 817"/>
                  <a:gd name="T39" fmla="*/ 293 h 293"/>
                  <a:gd name="T40" fmla="*/ 298 w 817"/>
                  <a:gd name="T41" fmla="*/ 293 h 293"/>
                  <a:gd name="T42" fmla="*/ 312 w 817"/>
                  <a:gd name="T43" fmla="*/ 292 h 293"/>
                  <a:gd name="T44" fmla="*/ 327 w 817"/>
                  <a:gd name="T45" fmla="*/ 293 h 293"/>
                  <a:gd name="T46" fmla="*/ 341 w 817"/>
                  <a:gd name="T47" fmla="*/ 293 h 293"/>
                  <a:gd name="T48" fmla="*/ 355 w 817"/>
                  <a:gd name="T49" fmla="*/ 293 h 293"/>
                  <a:gd name="T50" fmla="*/ 370 w 817"/>
                  <a:gd name="T51" fmla="*/ 292 h 293"/>
                  <a:gd name="T52" fmla="*/ 384 w 817"/>
                  <a:gd name="T53" fmla="*/ 293 h 293"/>
                  <a:gd name="T54" fmla="*/ 398 w 817"/>
                  <a:gd name="T55" fmla="*/ 293 h 293"/>
                  <a:gd name="T56" fmla="*/ 413 w 817"/>
                  <a:gd name="T57" fmla="*/ 293 h 293"/>
                  <a:gd name="T58" fmla="*/ 427 w 817"/>
                  <a:gd name="T59" fmla="*/ 293 h 293"/>
                  <a:gd name="T60" fmla="*/ 441 w 817"/>
                  <a:gd name="T61" fmla="*/ 293 h 293"/>
                  <a:gd name="T62" fmla="*/ 456 w 817"/>
                  <a:gd name="T63" fmla="*/ 293 h 293"/>
                  <a:gd name="T64" fmla="*/ 470 w 817"/>
                  <a:gd name="T65" fmla="*/ 292 h 293"/>
                  <a:gd name="T66" fmla="*/ 484 w 817"/>
                  <a:gd name="T67" fmla="*/ 293 h 293"/>
                  <a:gd name="T68" fmla="*/ 498 w 817"/>
                  <a:gd name="T69" fmla="*/ 293 h 293"/>
                  <a:gd name="T70" fmla="*/ 513 w 817"/>
                  <a:gd name="T71" fmla="*/ 293 h 293"/>
                  <a:gd name="T72" fmla="*/ 527 w 817"/>
                  <a:gd name="T73" fmla="*/ 292 h 293"/>
                  <a:gd name="T74" fmla="*/ 541 w 817"/>
                  <a:gd name="T75" fmla="*/ 292 h 293"/>
                  <a:gd name="T76" fmla="*/ 556 w 817"/>
                  <a:gd name="T77" fmla="*/ 293 h 293"/>
                  <a:gd name="T78" fmla="*/ 570 w 817"/>
                  <a:gd name="T79" fmla="*/ 293 h 293"/>
                  <a:gd name="T80" fmla="*/ 584 w 817"/>
                  <a:gd name="T81" fmla="*/ 293 h 293"/>
                  <a:gd name="T82" fmla="*/ 599 w 817"/>
                  <a:gd name="T83" fmla="*/ 292 h 293"/>
                  <a:gd name="T84" fmla="*/ 613 w 817"/>
                  <a:gd name="T85" fmla="*/ 293 h 293"/>
                  <a:gd name="T86" fmla="*/ 627 w 817"/>
                  <a:gd name="T87" fmla="*/ 293 h 293"/>
                  <a:gd name="T88" fmla="*/ 642 w 817"/>
                  <a:gd name="T89" fmla="*/ 293 h 293"/>
                  <a:gd name="T90" fmla="*/ 656 w 817"/>
                  <a:gd name="T91" fmla="*/ 293 h 293"/>
                  <a:gd name="T92" fmla="*/ 670 w 817"/>
                  <a:gd name="T93" fmla="*/ 292 h 293"/>
                  <a:gd name="T94" fmla="*/ 685 w 817"/>
                  <a:gd name="T95" fmla="*/ 293 h 293"/>
                  <a:gd name="T96" fmla="*/ 699 w 817"/>
                  <a:gd name="T97" fmla="*/ 293 h 293"/>
                  <a:gd name="T98" fmla="*/ 713 w 817"/>
                  <a:gd name="T99" fmla="*/ 293 h 293"/>
                  <a:gd name="T100" fmla="*/ 727 w 817"/>
                  <a:gd name="T101" fmla="*/ 293 h 293"/>
                  <a:gd name="T102" fmla="*/ 742 w 817"/>
                  <a:gd name="T103" fmla="*/ 293 h 293"/>
                  <a:gd name="T104" fmla="*/ 756 w 817"/>
                  <a:gd name="T105" fmla="*/ 293 h 293"/>
                  <a:gd name="T106" fmla="*/ 770 w 817"/>
                  <a:gd name="T107" fmla="*/ 293 h 293"/>
                  <a:gd name="T108" fmla="*/ 785 w 817"/>
                  <a:gd name="T109" fmla="*/ 292 h 293"/>
                  <a:gd name="T110" fmla="*/ 799 w 817"/>
                  <a:gd name="T111" fmla="*/ 293 h 293"/>
                  <a:gd name="T112" fmla="*/ 813 w 817"/>
                  <a:gd name="T113" fmla="*/ 29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7" h="293">
                    <a:moveTo>
                      <a:pt x="0" y="293"/>
                    </a:moveTo>
                    <a:lnTo>
                      <a:pt x="2" y="293"/>
                    </a:lnTo>
                    <a:lnTo>
                      <a:pt x="4" y="293"/>
                    </a:lnTo>
                    <a:lnTo>
                      <a:pt x="6" y="293"/>
                    </a:lnTo>
                    <a:lnTo>
                      <a:pt x="8" y="293"/>
                    </a:lnTo>
                    <a:lnTo>
                      <a:pt x="10" y="293"/>
                    </a:lnTo>
                    <a:lnTo>
                      <a:pt x="12" y="293"/>
                    </a:lnTo>
                    <a:lnTo>
                      <a:pt x="14" y="293"/>
                    </a:lnTo>
                    <a:lnTo>
                      <a:pt x="16" y="293"/>
                    </a:lnTo>
                    <a:lnTo>
                      <a:pt x="18" y="293"/>
                    </a:lnTo>
                    <a:lnTo>
                      <a:pt x="20" y="293"/>
                    </a:lnTo>
                    <a:lnTo>
                      <a:pt x="22" y="293"/>
                    </a:lnTo>
                    <a:lnTo>
                      <a:pt x="24" y="293"/>
                    </a:lnTo>
                    <a:lnTo>
                      <a:pt x="26" y="293"/>
                    </a:lnTo>
                    <a:lnTo>
                      <a:pt x="28" y="293"/>
                    </a:lnTo>
                    <a:lnTo>
                      <a:pt x="30" y="293"/>
                    </a:lnTo>
                    <a:lnTo>
                      <a:pt x="32" y="293"/>
                    </a:lnTo>
                    <a:lnTo>
                      <a:pt x="34" y="293"/>
                    </a:lnTo>
                    <a:lnTo>
                      <a:pt x="36" y="293"/>
                    </a:lnTo>
                    <a:lnTo>
                      <a:pt x="38" y="293"/>
                    </a:lnTo>
                    <a:lnTo>
                      <a:pt x="41" y="293"/>
                    </a:lnTo>
                    <a:lnTo>
                      <a:pt x="43" y="293"/>
                    </a:lnTo>
                    <a:lnTo>
                      <a:pt x="45" y="293"/>
                    </a:lnTo>
                    <a:lnTo>
                      <a:pt x="47" y="292"/>
                    </a:lnTo>
                    <a:lnTo>
                      <a:pt x="49" y="292"/>
                    </a:lnTo>
                    <a:lnTo>
                      <a:pt x="51" y="293"/>
                    </a:lnTo>
                    <a:lnTo>
                      <a:pt x="53" y="293"/>
                    </a:lnTo>
                    <a:lnTo>
                      <a:pt x="55" y="293"/>
                    </a:lnTo>
                    <a:lnTo>
                      <a:pt x="57" y="293"/>
                    </a:lnTo>
                    <a:lnTo>
                      <a:pt x="59" y="293"/>
                    </a:lnTo>
                    <a:lnTo>
                      <a:pt x="61" y="293"/>
                    </a:lnTo>
                    <a:lnTo>
                      <a:pt x="63" y="293"/>
                    </a:lnTo>
                    <a:lnTo>
                      <a:pt x="65" y="293"/>
                    </a:lnTo>
                    <a:lnTo>
                      <a:pt x="67" y="293"/>
                    </a:lnTo>
                    <a:lnTo>
                      <a:pt x="69" y="293"/>
                    </a:lnTo>
                    <a:lnTo>
                      <a:pt x="71" y="293"/>
                    </a:lnTo>
                    <a:lnTo>
                      <a:pt x="73" y="293"/>
                    </a:lnTo>
                    <a:lnTo>
                      <a:pt x="75" y="293"/>
                    </a:lnTo>
                    <a:lnTo>
                      <a:pt x="77" y="293"/>
                    </a:lnTo>
                    <a:lnTo>
                      <a:pt x="79" y="293"/>
                    </a:lnTo>
                    <a:lnTo>
                      <a:pt x="81" y="292"/>
                    </a:lnTo>
                    <a:lnTo>
                      <a:pt x="83" y="292"/>
                    </a:lnTo>
                    <a:lnTo>
                      <a:pt x="85" y="292"/>
                    </a:lnTo>
                    <a:lnTo>
                      <a:pt x="88" y="292"/>
                    </a:lnTo>
                    <a:lnTo>
                      <a:pt x="90" y="292"/>
                    </a:lnTo>
                    <a:lnTo>
                      <a:pt x="92" y="292"/>
                    </a:lnTo>
                    <a:lnTo>
                      <a:pt x="94" y="292"/>
                    </a:lnTo>
                    <a:lnTo>
                      <a:pt x="96" y="292"/>
                    </a:lnTo>
                    <a:lnTo>
                      <a:pt x="98" y="292"/>
                    </a:lnTo>
                    <a:lnTo>
                      <a:pt x="100" y="291"/>
                    </a:lnTo>
                    <a:lnTo>
                      <a:pt x="102" y="291"/>
                    </a:lnTo>
                    <a:lnTo>
                      <a:pt x="104" y="291"/>
                    </a:lnTo>
                    <a:lnTo>
                      <a:pt x="106" y="291"/>
                    </a:lnTo>
                    <a:lnTo>
                      <a:pt x="108" y="292"/>
                    </a:lnTo>
                    <a:lnTo>
                      <a:pt x="110" y="292"/>
                    </a:lnTo>
                    <a:lnTo>
                      <a:pt x="112" y="292"/>
                    </a:lnTo>
                    <a:lnTo>
                      <a:pt x="114" y="292"/>
                    </a:lnTo>
                    <a:lnTo>
                      <a:pt x="116" y="292"/>
                    </a:lnTo>
                    <a:lnTo>
                      <a:pt x="118" y="292"/>
                    </a:lnTo>
                    <a:lnTo>
                      <a:pt x="120" y="292"/>
                    </a:lnTo>
                    <a:lnTo>
                      <a:pt x="122" y="292"/>
                    </a:lnTo>
                    <a:lnTo>
                      <a:pt x="124" y="292"/>
                    </a:lnTo>
                    <a:lnTo>
                      <a:pt x="126" y="292"/>
                    </a:lnTo>
                    <a:lnTo>
                      <a:pt x="128" y="292"/>
                    </a:lnTo>
                    <a:lnTo>
                      <a:pt x="130" y="292"/>
                    </a:lnTo>
                    <a:lnTo>
                      <a:pt x="133" y="292"/>
                    </a:lnTo>
                    <a:lnTo>
                      <a:pt x="135" y="293"/>
                    </a:lnTo>
                    <a:lnTo>
                      <a:pt x="137" y="293"/>
                    </a:lnTo>
                    <a:lnTo>
                      <a:pt x="139" y="293"/>
                    </a:lnTo>
                    <a:lnTo>
                      <a:pt x="141" y="293"/>
                    </a:lnTo>
                    <a:lnTo>
                      <a:pt x="143" y="293"/>
                    </a:lnTo>
                    <a:lnTo>
                      <a:pt x="145" y="293"/>
                    </a:lnTo>
                    <a:lnTo>
                      <a:pt x="147" y="293"/>
                    </a:lnTo>
                    <a:lnTo>
                      <a:pt x="149" y="293"/>
                    </a:lnTo>
                    <a:lnTo>
                      <a:pt x="151" y="293"/>
                    </a:lnTo>
                    <a:lnTo>
                      <a:pt x="153" y="293"/>
                    </a:lnTo>
                    <a:lnTo>
                      <a:pt x="155" y="293"/>
                    </a:lnTo>
                    <a:lnTo>
                      <a:pt x="157" y="293"/>
                    </a:lnTo>
                    <a:lnTo>
                      <a:pt x="159" y="293"/>
                    </a:lnTo>
                    <a:lnTo>
                      <a:pt x="161" y="293"/>
                    </a:lnTo>
                    <a:lnTo>
                      <a:pt x="163" y="292"/>
                    </a:lnTo>
                    <a:lnTo>
                      <a:pt x="165" y="288"/>
                    </a:lnTo>
                    <a:lnTo>
                      <a:pt x="167" y="282"/>
                    </a:lnTo>
                    <a:lnTo>
                      <a:pt x="169" y="270"/>
                    </a:lnTo>
                    <a:lnTo>
                      <a:pt x="171" y="253"/>
                    </a:lnTo>
                    <a:lnTo>
                      <a:pt x="173" y="229"/>
                    </a:lnTo>
                    <a:lnTo>
                      <a:pt x="175" y="204"/>
                    </a:lnTo>
                    <a:lnTo>
                      <a:pt x="177" y="184"/>
                    </a:lnTo>
                    <a:lnTo>
                      <a:pt x="180" y="173"/>
                    </a:lnTo>
                    <a:lnTo>
                      <a:pt x="182" y="174"/>
                    </a:lnTo>
                    <a:lnTo>
                      <a:pt x="184" y="185"/>
                    </a:lnTo>
                    <a:lnTo>
                      <a:pt x="186" y="202"/>
                    </a:lnTo>
                    <a:lnTo>
                      <a:pt x="188" y="220"/>
                    </a:lnTo>
                    <a:lnTo>
                      <a:pt x="190" y="237"/>
                    </a:lnTo>
                    <a:lnTo>
                      <a:pt x="192" y="251"/>
                    </a:lnTo>
                    <a:lnTo>
                      <a:pt x="194" y="261"/>
                    </a:lnTo>
                    <a:lnTo>
                      <a:pt x="196" y="268"/>
                    </a:lnTo>
                    <a:lnTo>
                      <a:pt x="198" y="274"/>
                    </a:lnTo>
                    <a:lnTo>
                      <a:pt x="200" y="278"/>
                    </a:lnTo>
                    <a:lnTo>
                      <a:pt x="202" y="282"/>
                    </a:lnTo>
                    <a:lnTo>
                      <a:pt x="204" y="284"/>
                    </a:lnTo>
                    <a:lnTo>
                      <a:pt x="206" y="286"/>
                    </a:lnTo>
                    <a:lnTo>
                      <a:pt x="208" y="288"/>
                    </a:lnTo>
                    <a:lnTo>
                      <a:pt x="210" y="289"/>
                    </a:lnTo>
                    <a:lnTo>
                      <a:pt x="212" y="289"/>
                    </a:lnTo>
                    <a:lnTo>
                      <a:pt x="214" y="290"/>
                    </a:lnTo>
                    <a:lnTo>
                      <a:pt x="216" y="291"/>
                    </a:lnTo>
                    <a:lnTo>
                      <a:pt x="218" y="292"/>
                    </a:lnTo>
                    <a:lnTo>
                      <a:pt x="220" y="293"/>
                    </a:lnTo>
                    <a:lnTo>
                      <a:pt x="222" y="293"/>
                    </a:lnTo>
                    <a:lnTo>
                      <a:pt x="225" y="293"/>
                    </a:lnTo>
                    <a:lnTo>
                      <a:pt x="227" y="293"/>
                    </a:lnTo>
                    <a:lnTo>
                      <a:pt x="229" y="293"/>
                    </a:lnTo>
                    <a:lnTo>
                      <a:pt x="231" y="291"/>
                    </a:lnTo>
                    <a:lnTo>
                      <a:pt x="233" y="288"/>
                    </a:lnTo>
                    <a:lnTo>
                      <a:pt x="235" y="280"/>
                    </a:lnTo>
                    <a:lnTo>
                      <a:pt x="237" y="265"/>
                    </a:lnTo>
                    <a:lnTo>
                      <a:pt x="239" y="239"/>
                    </a:lnTo>
                    <a:lnTo>
                      <a:pt x="241" y="200"/>
                    </a:lnTo>
                    <a:lnTo>
                      <a:pt x="243" y="149"/>
                    </a:lnTo>
                    <a:lnTo>
                      <a:pt x="245" y="93"/>
                    </a:lnTo>
                    <a:lnTo>
                      <a:pt x="247" y="42"/>
                    </a:lnTo>
                    <a:lnTo>
                      <a:pt x="249" y="9"/>
                    </a:lnTo>
                    <a:lnTo>
                      <a:pt x="251" y="0"/>
                    </a:lnTo>
                    <a:lnTo>
                      <a:pt x="253" y="17"/>
                    </a:lnTo>
                    <a:lnTo>
                      <a:pt x="255" y="51"/>
                    </a:lnTo>
                    <a:lnTo>
                      <a:pt x="257" y="94"/>
                    </a:lnTo>
                    <a:lnTo>
                      <a:pt x="259" y="137"/>
                    </a:lnTo>
                    <a:lnTo>
                      <a:pt x="261" y="175"/>
                    </a:lnTo>
                    <a:lnTo>
                      <a:pt x="263" y="205"/>
                    </a:lnTo>
                    <a:lnTo>
                      <a:pt x="265" y="229"/>
                    </a:lnTo>
                    <a:lnTo>
                      <a:pt x="267" y="247"/>
                    </a:lnTo>
                    <a:lnTo>
                      <a:pt x="269" y="261"/>
                    </a:lnTo>
                    <a:lnTo>
                      <a:pt x="272" y="271"/>
                    </a:lnTo>
                    <a:lnTo>
                      <a:pt x="274" y="278"/>
                    </a:lnTo>
                    <a:lnTo>
                      <a:pt x="276" y="283"/>
                    </a:lnTo>
                    <a:lnTo>
                      <a:pt x="278" y="287"/>
                    </a:lnTo>
                    <a:lnTo>
                      <a:pt x="280" y="290"/>
                    </a:lnTo>
                    <a:lnTo>
                      <a:pt x="282" y="292"/>
                    </a:lnTo>
                    <a:lnTo>
                      <a:pt x="284" y="293"/>
                    </a:lnTo>
                    <a:lnTo>
                      <a:pt x="286" y="293"/>
                    </a:lnTo>
                    <a:lnTo>
                      <a:pt x="288" y="293"/>
                    </a:lnTo>
                    <a:lnTo>
                      <a:pt x="290" y="293"/>
                    </a:lnTo>
                    <a:lnTo>
                      <a:pt x="292" y="293"/>
                    </a:lnTo>
                    <a:lnTo>
                      <a:pt x="294" y="293"/>
                    </a:lnTo>
                    <a:lnTo>
                      <a:pt x="296" y="293"/>
                    </a:lnTo>
                    <a:lnTo>
                      <a:pt x="298" y="293"/>
                    </a:lnTo>
                    <a:lnTo>
                      <a:pt x="300" y="293"/>
                    </a:lnTo>
                    <a:lnTo>
                      <a:pt x="302" y="293"/>
                    </a:lnTo>
                    <a:lnTo>
                      <a:pt x="304" y="293"/>
                    </a:lnTo>
                    <a:lnTo>
                      <a:pt x="306" y="293"/>
                    </a:lnTo>
                    <a:lnTo>
                      <a:pt x="308" y="293"/>
                    </a:lnTo>
                    <a:lnTo>
                      <a:pt x="310" y="292"/>
                    </a:lnTo>
                    <a:lnTo>
                      <a:pt x="312" y="292"/>
                    </a:lnTo>
                    <a:lnTo>
                      <a:pt x="314" y="292"/>
                    </a:lnTo>
                    <a:lnTo>
                      <a:pt x="317" y="292"/>
                    </a:lnTo>
                    <a:lnTo>
                      <a:pt x="319" y="292"/>
                    </a:lnTo>
                    <a:lnTo>
                      <a:pt x="321" y="292"/>
                    </a:lnTo>
                    <a:lnTo>
                      <a:pt x="323" y="292"/>
                    </a:lnTo>
                    <a:lnTo>
                      <a:pt x="325" y="292"/>
                    </a:lnTo>
                    <a:lnTo>
                      <a:pt x="327" y="293"/>
                    </a:lnTo>
                    <a:lnTo>
                      <a:pt x="329" y="293"/>
                    </a:lnTo>
                    <a:lnTo>
                      <a:pt x="331" y="293"/>
                    </a:lnTo>
                    <a:lnTo>
                      <a:pt x="333" y="293"/>
                    </a:lnTo>
                    <a:lnTo>
                      <a:pt x="335" y="293"/>
                    </a:lnTo>
                    <a:lnTo>
                      <a:pt x="337" y="293"/>
                    </a:lnTo>
                    <a:lnTo>
                      <a:pt x="339" y="293"/>
                    </a:lnTo>
                    <a:lnTo>
                      <a:pt x="341" y="293"/>
                    </a:lnTo>
                    <a:lnTo>
                      <a:pt x="343" y="293"/>
                    </a:lnTo>
                    <a:lnTo>
                      <a:pt x="345" y="293"/>
                    </a:lnTo>
                    <a:lnTo>
                      <a:pt x="347" y="293"/>
                    </a:lnTo>
                    <a:lnTo>
                      <a:pt x="349" y="293"/>
                    </a:lnTo>
                    <a:lnTo>
                      <a:pt x="351" y="293"/>
                    </a:lnTo>
                    <a:lnTo>
                      <a:pt x="353" y="293"/>
                    </a:lnTo>
                    <a:lnTo>
                      <a:pt x="355" y="293"/>
                    </a:lnTo>
                    <a:lnTo>
                      <a:pt x="357" y="293"/>
                    </a:lnTo>
                    <a:lnTo>
                      <a:pt x="359" y="293"/>
                    </a:lnTo>
                    <a:lnTo>
                      <a:pt x="361" y="293"/>
                    </a:lnTo>
                    <a:lnTo>
                      <a:pt x="364" y="293"/>
                    </a:lnTo>
                    <a:lnTo>
                      <a:pt x="366" y="293"/>
                    </a:lnTo>
                    <a:lnTo>
                      <a:pt x="368" y="293"/>
                    </a:lnTo>
                    <a:lnTo>
                      <a:pt x="370" y="292"/>
                    </a:lnTo>
                    <a:lnTo>
                      <a:pt x="372" y="292"/>
                    </a:lnTo>
                    <a:lnTo>
                      <a:pt x="374" y="292"/>
                    </a:lnTo>
                    <a:lnTo>
                      <a:pt x="376" y="292"/>
                    </a:lnTo>
                    <a:lnTo>
                      <a:pt x="378" y="293"/>
                    </a:lnTo>
                    <a:lnTo>
                      <a:pt x="380" y="293"/>
                    </a:lnTo>
                    <a:lnTo>
                      <a:pt x="382" y="293"/>
                    </a:lnTo>
                    <a:lnTo>
                      <a:pt x="384" y="293"/>
                    </a:lnTo>
                    <a:lnTo>
                      <a:pt x="386" y="293"/>
                    </a:lnTo>
                    <a:lnTo>
                      <a:pt x="388" y="293"/>
                    </a:lnTo>
                    <a:lnTo>
                      <a:pt x="390" y="293"/>
                    </a:lnTo>
                    <a:lnTo>
                      <a:pt x="392" y="293"/>
                    </a:lnTo>
                    <a:lnTo>
                      <a:pt x="394" y="293"/>
                    </a:lnTo>
                    <a:lnTo>
                      <a:pt x="396" y="293"/>
                    </a:lnTo>
                    <a:lnTo>
                      <a:pt x="398" y="293"/>
                    </a:lnTo>
                    <a:lnTo>
                      <a:pt x="400" y="293"/>
                    </a:lnTo>
                    <a:lnTo>
                      <a:pt x="402" y="293"/>
                    </a:lnTo>
                    <a:lnTo>
                      <a:pt x="404" y="292"/>
                    </a:lnTo>
                    <a:lnTo>
                      <a:pt x="406" y="292"/>
                    </a:lnTo>
                    <a:lnTo>
                      <a:pt x="409" y="292"/>
                    </a:lnTo>
                    <a:lnTo>
                      <a:pt x="411" y="292"/>
                    </a:lnTo>
                    <a:lnTo>
                      <a:pt x="413" y="293"/>
                    </a:lnTo>
                    <a:lnTo>
                      <a:pt x="415" y="293"/>
                    </a:lnTo>
                    <a:lnTo>
                      <a:pt x="417" y="293"/>
                    </a:lnTo>
                    <a:lnTo>
                      <a:pt x="419" y="293"/>
                    </a:lnTo>
                    <a:lnTo>
                      <a:pt x="421" y="293"/>
                    </a:lnTo>
                    <a:lnTo>
                      <a:pt x="423" y="293"/>
                    </a:lnTo>
                    <a:lnTo>
                      <a:pt x="425" y="293"/>
                    </a:lnTo>
                    <a:lnTo>
                      <a:pt x="427" y="293"/>
                    </a:lnTo>
                    <a:lnTo>
                      <a:pt x="429" y="293"/>
                    </a:lnTo>
                    <a:lnTo>
                      <a:pt x="431" y="293"/>
                    </a:lnTo>
                    <a:lnTo>
                      <a:pt x="433" y="293"/>
                    </a:lnTo>
                    <a:lnTo>
                      <a:pt x="435" y="293"/>
                    </a:lnTo>
                    <a:lnTo>
                      <a:pt x="437" y="293"/>
                    </a:lnTo>
                    <a:lnTo>
                      <a:pt x="439" y="292"/>
                    </a:lnTo>
                    <a:lnTo>
                      <a:pt x="441" y="293"/>
                    </a:lnTo>
                    <a:lnTo>
                      <a:pt x="443" y="293"/>
                    </a:lnTo>
                    <a:lnTo>
                      <a:pt x="445" y="292"/>
                    </a:lnTo>
                    <a:lnTo>
                      <a:pt x="447" y="292"/>
                    </a:lnTo>
                    <a:lnTo>
                      <a:pt x="449" y="292"/>
                    </a:lnTo>
                    <a:lnTo>
                      <a:pt x="451" y="293"/>
                    </a:lnTo>
                    <a:lnTo>
                      <a:pt x="453" y="293"/>
                    </a:lnTo>
                    <a:lnTo>
                      <a:pt x="456" y="293"/>
                    </a:lnTo>
                    <a:lnTo>
                      <a:pt x="458" y="293"/>
                    </a:lnTo>
                    <a:lnTo>
                      <a:pt x="460" y="293"/>
                    </a:lnTo>
                    <a:lnTo>
                      <a:pt x="462" y="293"/>
                    </a:lnTo>
                    <a:lnTo>
                      <a:pt x="464" y="292"/>
                    </a:lnTo>
                    <a:lnTo>
                      <a:pt x="466" y="292"/>
                    </a:lnTo>
                    <a:lnTo>
                      <a:pt x="468" y="292"/>
                    </a:lnTo>
                    <a:lnTo>
                      <a:pt x="470" y="292"/>
                    </a:lnTo>
                    <a:lnTo>
                      <a:pt x="472" y="292"/>
                    </a:lnTo>
                    <a:lnTo>
                      <a:pt x="474" y="292"/>
                    </a:lnTo>
                    <a:lnTo>
                      <a:pt x="476" y="292"/>
                    </a:lnTo>
                    <a:lnTo>
                      <a:pt x="478" y="292"/>
                    </a:lnTo>
                    <a:lnTo>
                      <a:pt x="480" y="293"/>
                    </a:lnTo>
                    <a:lnTo>
                      <a:pt x="482" y="293"/>
                    </a:lnTo>
                    <a:lnTo>
                      <a:pt x="484" y="293"/>
                    </a:lnTo>
                    <a:lnTo>
                      <a:pt x="486" y="293"/>
                    </a:lnTo>
                    <a:lnTo>
                      <a:pt x="488" y="293"/>
                    </a:lnTo>
                    <a:lnTo>
                      <a:pt x="490" y="293"/>
                    </a:lnTo>
                    <a:lnTo>
                      <a:pt x="492" y="293"/>
                    </a:lnTo>
                    <a:lnTo>
                      <a:pt x="494" y="293"/>
                    </a:lnTo>
                    <a:lnTo>
                      <a:pt x="496" y="293"/>
                    </a:lnTo>
                    <a:lnTo>
                      <a:pt x="498" y="293"/>
                    </a:lnTo>
                    <a:lnTo>
                      <a:pt x="501" y="293"/>
                    </a:lnTo>
                    <a:lnTo>
                      <a:pt x="503" y="292"/>
                    </a:lnTo>
                    <a:lnTo>
                      <a:pt x="505" y="292"/>
                    </a:lnTo>
                    <a:lnTo>
                      <a:pt x="507" y="292"/>
                    </a:lnTo>
                    <a:lnTo>
                      <a:pt x="509" y="293"/>
                    </a:lnTo>
                    <a:lnTo>
                      <a:pt x="511" y="293"/>
                    </a:lnTo>
                    <a:lnTo>
                      <a:pt x="513" y="293"/>
                    </a:lnTo>
                    <a:lnTo>
                      <a:pt x="515" y="293"/>
                    </a:lnTo>
                    <a:lnTo>
                      <a:pt x="517" y="293"/>
                    </a:lnTo>
                    <a:lnTo>
                      <a:pt x="519" y="293"/>
                    </a:lnTo>
                    <a:lnTo>
                      <a:pt x="521" y="293"/>
                    </a:lnTo>
                    <a:lnTo>
                      <a:pt x="523" y="293"/>
                    </a:lnTo>
                    <a:lnTo>
                      <a:pt x="525" y="292"/>
                    </a:lnTo>
                    <a:lnTo>
                      <a:pt x="527" y="292"/>
                    </a:lnTo>
                    <a:lnTo>
                      <a:pt x="529" y="292"/>
                    </a:lnTo>
                    <a:lnTo>
                      <a:pt x="531" y="292"/>
                    </a:lnTo>
                    <a:lnTo>
                      <a:pt x="533" y="292"/>
                    </a:lnTo>
                    <a:lnTo>
                      <a:pt x="535" y="292"/>
                    </a:lnTo>
                    <a:lnTo>
                      <a:pt x="537" y="292"/>
                    </a:lnTo>
                    <a:lnTo>
                      <a:pt x="539" y="292"/>
                    </a:lnTo>
                    <a:lnTo>
                      <a:pt x="541" y="292"/>
                    </a:lnTo>
                    <a:lnTo>
                      <a:pt x="543" y="292"/>
                    </a:lnTo>
                    <a:lnTo>
                      <a:pt x="545" y="292"/>
                    </a:lnTo>
                    <a:lnTo>
                      <a:pt x="548" y="292"/>
                    </a:lnTo>
                    <a:lnTo>
                      <a:pt x="550" y="293"/>
                    </a:lnTo>
                    <a:lnTo>
                      <a:pt x="552" y="293"/>
                    </a:lnTo>
                    <a:lnTo>
                      <a:pt x="554" y="293"/>
                    </a:lnTo>
                    <a:lnTo>
                      <a:pt x="556" y="293"/>
                    </a:lnTo>
                    <a:lnTo>
                      <a:pt x="558" y="293"/>
                    </a:lnTo>
                    <a:lnTo>
                      <a:pt x="560" y="293"/>
                    </a:lnTo>
                    <a:lnTo>
                      <a:pt x="562" y="293"/>
                    </a:lnTo>
                    <a:lnTo>
                      <a:pt x="564" y="293"/>
                    </a:lnTo>
                    <a:lnTo>
                      <a:pt x="566" y="293"/>
                    </a:lnTo>
                    <a:lnTo>
                      <a:pt x="568" y="293"/>
                    </a:lnTo>
                    <a:lnTo>
                      <a:pt x="570" y="293"/>
                    </a:lnTo>
                    <a:lnTo>
                      <a:pt x="572" y="293"/>
                    </a:lnTo>
                    <a:lnTo>
                      <a:pt x="574" y="293"/>
                    </a:lnTo>
                    <a:lnTo>
                      <a:pt x="576" y="293"/>
                    </a:lnTo>
                    <a:lnTo>
                      <a:pt x="578" y="293"/>
                    </a:lnTo>
                    <a:lnTo>
                      <a:pt x="580" y="293"/>
                    </a:lnTo>
                    <a:lnTo>
                      <a:pt x="582" y="293"/>
                    </a:lnTo>
                    <a:lnTo>
                      <a:pt x="584" y="293"/>
                    </a:lnTo>
                    <a:lnTo>
                      <a:pt x="586" y="293"/>
                    </a:lnTo>
                    <a:lnTo>
                      <a:pt x="588" y="293"/>
                    </a:lnTo>
                    <a:lnTo>
                      <a:pt x="590" y="293"/>
                    </a:lnTo>
                    <a:lnTo>
                      <a:pt x="593" y="292"/>
                    </a:lnTo>
                    <a:lnTo>
                      <a:pt x="595" y="292"/>
                    </a:lnTo>
                    <a:lnTo>
                      <a:pt x="597" y="292"/>
                    </a:lnTo>
                    <a:lnTo>
                      <a:pt x="599" y="292"/>
                    </a:lnTo>
                    <a:lnTo>
                      <a:pt x="601" y="293"/>
                    </a:lnTo>
                    <a:lnTo>
                      <a:pt x="603" y="293"/>
                    </a:lnTo>
                    <a:lnTo>
                      <a:pt x="605" y="293"/>
                    </a:lnTo>
                    <a:lnTo>
                      <a:pt x="607" y="293"/>
                    </a:lnTo>
                    <a:lnTo>
                      <a:pt x="609" y="293"/>
                    </a:lnTo>
                    <a:lnTo>
                      <a:pt x="611" y="293"/>
                    </a:lnTo>
                    <a:lnTo>
                      <a:pt x="613" y="293"/>
                    </a:lnTo>
                    <a:lnTo>
                      <a:pt x="615" y="293"/>
                    </a:lnTo>
                    <a:lnTo>
                      <a:pt x="617" y="293"/>
                    </a:lnTo>
                    <a:lnTo>
                      <a:pt x="619" y="293"/>
                    </a:lnTo>
                    <a:lnTo>
                      <a:pt x="621" y="293"/>
                    </a:lnTo>
                    <a:lnTo>
                      <a:pt x="623" y="293"/>
                    </a:lnTo>
                    <a:lnTo>
                      <a:pt x="625" y="293"/>
                    </a:lnTo>
                    <a:lnTo>
                      <a:pt x="627" y="293"/>
                    </a:lnTo>
                    <a:lnTo>
                      <a:pt x="629" y="293"/>
                    </a:lnTo>
                    <a:lnTo>
                      <a:pt x="631" y="293"/>
                    </a:lnTo>
                    <a:lnTo>
                      <a:pt x="633" y="293"/>
                    </a:lnTo>
                    <a:lnTo>
                      <a:pt x="635" y="293"/>
                    </a:lnTo>
                    <a:lnTo>
                      <a:pt x="637" y="293"/>
                    </a:lnTo>
                    <a:lnTo>
                      <a:pt x="640" y="293"/>
                    </a:lnTo>
                    <a:lnTo>
                      <a:pt x="642" y="293"/>
                    </a:lnTo>
                    <a:lnTo>
                      <a:pt x="644" y="293"/>
                    </a:lnTo>
                    <a:lnTo>
                      <a:pt x="646" y="293"/>
                    </a:lnTo>
                    <a:lnTo>
                      <a:pt x="648" y="293"/>
                    </a:lnTo>
                    <a:lnTo>
                      <a:pt x="650" y="293"/>
                    </a:lnTo>
                    <a:lnTo>
                      <a:pt x="652" y="293"/>
                    </a:lnTo>
                    <a:lnTo>
                      <a:pt x="654" y="293"/>
                    </a:lnTo>
                    <a:lnTo>
                      <a:pt x="656" y="293"/>
                    </a:lnTo>
                    <a:lnTo>
                      <a:pt x="658" y="293"/>
                    </a:lnTo>
                    <a:lnTo>
                      <a:pt x="660" y="293"/>
                    </a:lnTo>
                    <a:lnTo>
                      <a:pt x="662" y="292"/>
                    </a:lnTo>
                    <a:lnTo>
                      <a:pt x="664" y="292"/>
                    </a:lnTo>
                    <a:lnTo>
                      <a:pt x="666" y="292"/>
                    </a:lnTo>
                    <a:lnTo>
                      <a:pt x="668" y="292"/>
                    </a:lnTo>
                    <a:lnTo>
                      <a:pt x="670" y="292"/>
                    </a:lnTo>
                    <a:lnTo>
                      <a:pt x="672" y="292"/>
                    </a:lnTo>
                    <a:lnTo>
                      <a:pt x="674" y="293"/>
                    </a:lnTo>
                    <a:lnTo>
                      <a:pt x="676" y="293"/>
                    </a:lnTo>
                    <a:lnTo>
                      <a:pt x="678" y="293"/>
                    </a:lnTo>
                    <a:lnTo>
                      <a:pt x="680" y="292"/>
                    </a:lnTo>
                    <a:lnTo>
                      <a:pt x="682" y="293"/>
                    </a:lnTo>
                    <a:lnTo>
                      <a:pt x="685" y="293"/>
                    </a:lnTo>
                    <a:lnTo>
                      <a:pt x="687" y="293"/>
                    </a:lnTo>
                    <a:lnTo>
                      <a:pt x="689" y="293"/>
                    </a:lnTo>
                    <a:lnTo>
                      <a:pt x="691" y="293"/>
                    </a:lnTo>
                    <a:lnTo>
                      <a:pt x="693" y="293"/>
                    </a:lnTo>
                    <a:lnTo>
                      <a:pt x="695" y="293"/>
                    </a:lnTo>
                    <a:lnTo>
                      <a:pt x="697" y="293"/>
                    </a:lnTo>
                    <a:lnTo>
                      <a:pt x="699" y="293"/>
                    </a:lnTo>
                    <a:lnTo>
                      <a:pt x="701" y="293"/>
                    </a:lnTo>
                    <a:lnTo>
                      <a:pt x="703" y="293"/>
                    </a:lnTo>
                    <a:lnTo>
                      <a:pt x="705" y="293"/>
                    </a:lnTo>
                    <a:lnTo>
                      <a:pt x="707" y="293"/>
                    </a:lnTo>
                    <a:lnTo>
                      <a:pt x="709" y="293"/>
                    </a:lnTo>
                    <a:lnTo>
                      <a:pt x="711" y="293"/>
                    </a:lnTo>
                    <a:lnTo>
                      <a:pt x="713" y="293"/>
                    </a:lnTo>
                    <a:lnTo>
                      <a:pt x="715" y="293"/>
                    </a:lnTo>
                    <a:lnTo>
                      <a:pt x="717" y="293"/>
                    </a:lnTo>
                    <a:lnTo>
                      <a:pt x="719" y="293"/>
                    </a:lnTo>
                    <a:lnTo>
                      <a:pt x="721" y="293"/>
                    </a:lnTo>
                    <a:lnTo>
                      <a:pt x="723" y="293"/>
                    </a:lnTo>
                    <a:lnTo>
                      <a:pt x="725" y="293"/>
                    </a:lnTo>
                    <a:lnTo>
                      <a:pt x="727" y="293"/>
                    </a:lnTo>
                    <a:lnTo>
                      <a:pt x="729" y="293"/>
                    </a:lnTo>
                    <a:lnTo>
                      <a:pt x="732" y="293"/>
                    </a:lnTo>
                    <a:lnTo>
                      <a:pt x="734" y="293"/>
                    </a:lnTo>
                    <a:lnTo>
                      <a:pt x="736" y="293"/>
                    </a:lnTo>
                    <a:lnTo>
                      <a:pt x="738" y="293"/>
                    </a:lnTo>
                    <a:lnTo>
                      <a:pt x="740" y="293"/>
                    </a:lnTo>
                    <a:lnTo>
                      <a:pt x="742" y="293"/>
                    </a:lnTo>
                    <a:lnTo>
                      <a:pt x="744" y="293"/>
                    </a:lnTo>
                    <a:lnTo>
                      <a:pt x="746" y="293"/>
                    </a:lnTo>
                    <a:lnTo>
                      <a:pt x="748" y="293"/>
                    </a:lnTo>
                    <a:lnTo>
                      <a:pt x="750" y="293"/>
                    </a:lnTo>
                    <a:lnTo>
                      <a:pt x="752" y="293"/>
                    </a:lnTo>
                    <a:lnTo>
                      <a:pt x="754" y="293"/>
                    </a:lnTo>
                    <a:lnTo>
                      <a:pt x="756" y="293"/>
                    </a:lnTo>
                    <a:lnTo>
                      <a:pt x="758" y="293"/>
                    </a:lnTo>
                    <a:lnTo>
                      <a:pt x="760" y="293"/>
                    </a:lnTo>
                    <a:lnTo>
                      <a:pt x="762" y="293"/>
                    </a:lnTo>
                    <a:lnTo>
                      <a:pt x="764" y="293"/>
                    </a:lnTo>
                    <a:lnTo>
                      <a:pt x="766" y="293"/>
                    </a:lnTo>
                    <a:lnTo>
                      <a:pt x="768" y="293"/>
                    </a:lnTo>
                    <a:lnTo>
                      <a:pt x="770" y="293"/>
                    </a:lnTo>
                    <a:lnTo>
                      <a:pt x="772" y="293"/>
                    </a:lnTo>
                    <a:lnTo>
                      <a:pt x="774" y="293"/>
                    </a:lnTo>
                    <a:lnTo>
                      <a:pt x="777" y="293"/>
                    </a:lnTo>
                    <a:lnTo>
                      <a:pt x="779" y="293"/>
                    </a:lnTo>
                    <a:lnTo>
                      <a:pt x="781" y="293"/>
                    </a:lnTo>
                    <a:lnTo>
                      <a:pt x="783" y="292"/>
                    </a:lnTo>
                    <a:lnTo>
                      <a:pt x="785" y="292"/>
                    </a:lnTo>
                    <a:lnTo>
                      <a:pt x="787" y="292"/>
                    </a:lnTo>
                    <a:lnTo>
                      <a:pt x="789" y="293"/>
                    </a:lnTo>
                    <a:lnTo>
                      <a:pt x="791" y="293"/>
                    </a:lnTo>
                    <a:lnTo>
                      <a:pt x="793" y="293"/>
                    </a:lnTo>
                    <a:lnTo>
                      <a:pt x="795" y="293"/>
                    </a:lnTo>
                    <a:lnTo>
                      <a:pt x="797" y="293"/>
                    </a:lnTo>
                    <a:lnTo>
                      <a:pt x="799" y="293"/>
                    </a:lnTo>
                    <a:lnTo>
                      <a:pt x="801" y="293"/>
                    </a:lnTo>
                    <a:lnTo>
                      <a:pt x="803" y="292"/>
                    </a:lnTo>
                    <a:lnTo>
                      <a:pt x="805" y="292"/>
                    </a:lnTo>
                    <a:lnTo>
                      <a:pt x="807" y="292"/>
                    </a:lnTo>
                    <a:lnTo>
                      <a:pt x="809" y="293"/>
                    </a:lnTo>
                    <a:lnTo>
                      <a:pt x="811" y="293"/>
                    </a:lnTo>
                    <a:lnTo>
                      <a:pt x="813" y="292"/>
                    </a:lnTo>
                    <a:lnTo>
                      <a:pt x="815" y="292"/>
                    </a:lnTo>
                    <a:lnTo>
                      <a:pt x="817" y="291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Rectangle 300">
                <a:extLst>
                  <a:ext uri="{FF2B5EF4-FFF2-40B4-BE49-F238E27FC236}">
                    <a16:creationId xmlns:a16="http://schemas.microsoft.com/office/drawing/2014/main" id="{C438D9AF-7336-34B2-F728-75707A1FD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1707"/>
                <a:ext cx="14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00" b="0" dirty="0">
                    <a:solidFill>
                      <a:srgbClr val="000000"/>
                    </a:solidFill>
                  </a:rPr>
                  <a:t>3.09</a:t>
                </a:r>
                <a:endParaRPr lang="el-GR" altLang="el-GR" sz="60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Rectangle 301">
                <a:extLst>
                  <a:ext uri="{FF2B5EF4-FFF2-40B4-BE49-F238E27FC236}">
                    <a16:creationId xmlns:a16="http://schemas.microsoft.com/office/drawing/2014/main" id="{EBBB2280-F7D2-04DC-DACA-0A68C9F31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" y="1825"/>
                <a:ext cx="14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00" b="0" dirty="0">
                    <a:solidFill>
                      <a:srgbClr val="000000"/>
                    </a:solidFill>
                  </a:rPr>
                  <a:t>2.23</a:t>
                </a:r>
                <a:endParaRPr lang="el-GR" altLang="el-GR" sz="60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302">
                <a:extLst>
                  <a:ext uri="{FF2B5EF4-FFF2-40B4-BE49-F238E27FC236}">
                    <a16:creationId xmlns:a16="http://schemas.microsoft.com/office/drawing/2014/main" id="{D4DB0473-C188-6B8A-CF8B-7B5B65E13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" y="2121"/>
                <a:ext cx="2565" cy="255"/>
              </a:xfrm>
              <a:custGeom>
                <a:avLst/>
                <a:gdLst>
                  <a:gd name="T0" fmla="*/ 12 w 817"/>
                  <a:gd name="T1" fmla="*/ 284 h 293"/>
                  <a:gd name="T2" fmla="*/ 26 w 817"/>
                  <a:gd name="T3" fmla="*/ 291 h 293"/>
                  <a:gd name="T4" fmla="*/ 41 w 817"/>
                  <a:gd name="T5" fmla="*/ 289 h 293"/>
                  <a:gd name="T6" fmla="*/ 55 w 817"/>
                  <a:gd name="T7" fmla="*/ 289 h 293"/>
                  <a:gd name="T8" fmla="*/ 69 w 817"/>
                  <a:gd name="T9" fmla="*/ 293 h 293"/>
                  <a:gd name="T10" fmla="*/ 83 w 817"/>
                  <a:gd name="T11" fmla="*/ 288 h 293"/>
                  <a:gd name="T12" fmla="*/ 98 w 817"/>
                  <a:gd name="T13" fmla="*/ 292 h 293"/>
                  <a:gd name="T14" fmla="*/ 112 w 817"/>
                  <a:gd name="T15" fmla="*/ 293 h 293"/>
                  <a:gd name="T16" fmla="*/ 126 w 817"/>
                  <a:gd name="T17" fmla="*/ 293 h 293"/>
                  <a:gd name="T18" fmla="*/ 141 w 817"/>
                  <a:gd name="T19" fmla="*/ 272 h 293"/>
                  <a:gd name="T20" fmla="*/ 155 w 817"/>
                  <a:gd name="T21" fmla="*/ 284 h 293"/>
                  <a:gd name="T22" fmla="*/ 169 w 817"/>
                  <a:gd name="T23" fmla="*/ 137 h 293"/>
                  <a:gd name="T24" fmla="*/ 184 w 817"/>
                  <a:gd name="T25" fmla="*/ 125 h 293"/>
                  <a:gd name="T26" fmla="*/ 198 w 817"/>
                  <a:gd name="T27" fmla="*/ 239 h 293"/>
                  <a:gd name="T28" fmla="*/ 212 w 817"/>
                  <a:gd name="T29" fmla="*/ 240 h 293"/>
                  <a:gd name="T30" fmla="*/ 227 w 817"/>
                  <a:gd name="T31" fmla="*/ 292 h 293"/>
                  <a:gd name="T32" fmla="*/ 241 w 817"/>
                  <a:gd name="T33" fmla="*/ 288 h 293"/>
                  <a:gd name="T34" fmla="*/ 255 w 817"/>
                  <a:gd name="T35" fmla="*/ 293 h 293"/>
                  <a:gd name="T36" fmla="*/ 269 w 817"/>
                  <a:gd name="T37" fmla="*/ 266 h 293"/>
                  <a:gd name="T38" fmla="*/ 284 w 817"/>
                  <a:gd name="T39" fmla="*/ 274 h 293"/>
                  <a:gd name="T40" fmla="*/ 298 w 817"/>
                  <a:gd name="T41" fmla="*/ 286 h 293"/>
                  <a:gd name="T42" fmla="*/ 312 w 817"/>
                  <a:gd name="T43" fmla="*/ 285 h 293"/>
                  <a:gd name="T44" fmla="*/ 327 w 817"/>
                  <a:gd name="T45" fmla="*/ 280 h 293"/>
                  <a:gd name="T46" fmla="*/ 341 w 817"/>
                  <a:gd name="T47" fmla="*/ 230 h 293"/>
                  <a:gd name="T48" fmla="*/ 355 w 817"/>
                  <a:gd name="T49" fmla="*/ 249 h 293"/>
                  <a:gd name="T50" fmla="*/ 370 w 817"/>
                  <a:gd name="T51" fmla="*/ 289 h 293"/>
                  <a:gd name="T52" fmla="*/ 384 w 817"/>
                  <a:gd name="T53" fmla="*/ 290 h 293"/>
                  <a:gd name="T54" fmla="*/ 398 w 817"/>
                  <a:gd name="T55" fmla="*/ 289 h 293"/>
                  <a:gd name="T56" fmla="*/ 413 w 817"/>
                  <a:gd name="T57" fmla="*/ 289 h 293"/>
                  <a:gd name="T58" fmla="*/ 427 w 817"/>
                  <a:gd name="T59" fmla="*/ 292 h 293"/>
                  <a:gd name="T60" fmla="*/ 441 w 817"/>
                  <a:gd name="T61" fmla="*/ 284 h 293"/>
                  <a:gd name="T62" fmla="*/ 456 w 817"/>
                  <a:gd name="T63" fmla="*/ 290 h 293"/>
                  <a:gd name="T64" fmla="*/ 470 w 817"/>
                  <a:gd name="T65" fmla="*/ 290 h 293"/>
                  <a:gd name="T66" fmla="*/ 484 w 817"/>
                  <a:gd name="T67" fmla="*/ 293 h 293"/>
                  <a:gd name="T68" fmla="*/ 498 w 817"/>
                  <a:gd name="T69" fmla="*/ 293 h 293"/>
                  <a:gd name="T70" fmla="*/ 513 w 817"/>
                  <a:gd name="T71" fmla="*/ 292 h 293"/>
                  <a:gd name="T72" fmla="*/ 527 w 817"/>
                  <a:gd name="T73" fmla="*/ 290 h 293"/>
                  <a:gd name="T74" fmla="*/ 541 w 817"/>
                  <a:gd name="T75" fmla="*/ 288 h 293"/>
                  <a:gd name="T76" fmla="*/ 556 w 817"/>
                  <a:gd name="T77" fmla="*/ 289 h 293"/>
                  <a:gd name="T78" fmla="*/ 570 w 817"/>
                  <a:gd name="T79" fmla="*/ 290 h 293"/>
                  <a:gd name="T80" fmla="*/ 584 w 817"/>
                  <a:gd name="T81" fmla="*/ 291 h 293"/>
                  <a:gd name="T82" fmla="*/ 599 w 817"/>
                  <a:gd name="T83" fmla="*/ 288 h 293"/>
                  <a:gd name="T84" fmla="*/ 613 w 817"/>
                  <a:gd name="T85" fmla="*/ 291 h 293"/>
                  <a:gd name="T86" fmla="*/ 627 w 817"/>
                  <a:gd name="T87" fmla="*/ 288 h 293"/>
                  <a:gd name="T88" fmla="*/ 642 w 817"/>
                  <a:gd name="T89" fmla="*/ 290 h 293"/>
                  <a:gd name="T90" fmla="*/ 656 w 817"/>
                  <a:gd name="T91" fmla="*/ 293 h 293"/>
                  <a:gd name="T92" fmla="*/ 670 w 817"/>
                  <a:gd name="T93" fmla="*/ 277 h 293"/>
                  <a:gd name="T94" fmla="*/ 685 w 817"/>
                  <a:gd name="T95" fmla="*/ 280 h 293"/>
                  <a:gd name="T96" fmla="*/ 699 w 817"/>
                  <a:gd name="T97" fmla="*/ 291 h 293"/>
                  <a:gd name="T98" fmla="*/ 713 w 817"/>
                  <a:gd name="T99" fmla="*/ 289 h 293"/>
                  <a:gd name="T100" fmla="*/ 727 w 817"/>
                  <a:gd name="T101" fmla="*/ 290 h 293"/>
                  <a:gd name="T102" fmla="*/ 742 w 817"/>
                  <a:gd name="T103" fmla="*/ 293 h 293"/>
                  <a:gd name="T104" fmla="*/ 756 w 817"/>
                  <a:gd name="T105" fmla="*/ 288 h 293"/>
                  <a:gd name="T106" fmla="*/ 770 w 817"/>
                  <a:gd name="T107" fmla="*/ 291 h 293"/>
                  <a:gd name="T108" fmla="*/ 785 w 817"/>
                  <a:gd name="T109" fmla="*/ 288 h 293"/>
                  <a:gd name="T110" fmla="*/ 799 w 817"/>
                  <a:gd name="T111" fmla="*/ 292 h 293"/>
                  <a:gd name="T112" fmla="*/ 813 w 817"/>
                  <a:gd name="T113" fmla="*/ 29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7" h="293">
                    <a:moveTo>
                      <a:pt x="0" y="291"/>
                    </a:moveTo>
                    <a:lnTo>
                      <a:pt x="2" y="292"/>
                    </a:lnTo>
                    <a:lnTo>
                      <a:pt x="4" y="292"/>
                    </a:lnTo>
                    <a:lnTo>
                      <a:pt x="6" y="289"/>
                    </a:lnTo>
                    <a:lnTo>
                      <a:pt x="8" y="286"/>
                    </a:lnTo>
                    <a:lnTo>
                      <a:pt x="10" y="284"/>
                    </a:lnTo>
                    <a:lnTo>
                      <a:pt x="12" y="284"/>
                    </a:lnTo>
                    <a:lnTo>
                      <a:pt x="14" y="284"/>
                    </a:lnTo>
                    <a:lnTo>
                      <a:pt x="16" y="284"/>
                    </a:lnTo>
                    <a:lnTo>
                      <a:pt x="18" y="285"/>
                    </a:lnTo>
                    <a:lnTo>
                      <a:pt x="20" y="287"/>
                    </a:lnTo>
                    <a:lnTo>
                      <a:pt x="22" y="289"/>
                    </a:lnTo>
                    <a:lnTo>
                      <a:pt x="24" y="290"/>
                    </a:lnTo>
                    <a:lnTo>
                      <a:pt x="26" y="291"/>
                    </a:lnTo>
                    <a:lnTo>
                      <a:pt x="28" y="290"/>
                    </a:lnTo>
                    <a:lnTo>
                      <a:pt x="30" y="289"/>
                    </a:lnTo>
                    <a:lnTo>
                      <a:pt x="32" y="287"/>
                    </a:lnTo>
                    <a:lnTo>
                      <a:pt x="34" y="287"/>
                    </a:lnTo>
                    <a:lnTo>
                      <a:pt x="36" y="287"/>
                    </a:lnTo>
                    <a:lnTo>
                      <a:pt x="38" y="289"/>
                    </a:lnTo>
                    <a:lnTo>
                      <a:pt x="41" y="289"/>
                    </a:lnTo>
                    <a:lnTo>
                      <a:pt x="43" y="289"/>
                    </a:lnTo>
                    <a:lnTo>
                      <a:pt x="45" y="288"/>
                    </a:lnTo>
                    <a:lnTo>
                      <a:pt x="47" y="287"/>
                    </a:lnTo>
                    <a:lnTo>
                      <a:pt x="49" y="286"/>
                    </a:lnTo>
                    <a:lnTo>
                      <a:pt x="51" y="286"/>
                    </a:lnTo>
                    <a:lnTo>
                      <a:pt x="53" y="287"/>
                    </a:lnTo>
                    <a:lnTo>
                      <a:pt x="55" y="289"/>
                    </a:lnTo>
                    <a:lnTo>
                      <a:pt x="57" y="290"/>
                    </a:lnTo>
                    <a:lnTo>
                      <a:pt x="59" y="291"/>
                    </a:lnTo>
                    <a:lnTo>
                      <a:pt x="61" y="291"/>
                    </a:lnTo>
                    <a:lnTo>
                      <a:pt x="63" y="292"/>
                    </a:lnTo>
                    <a:lnTo>
                      <a:pt x="65" y="293"/>
                    </a:lnTo>
                    <a:lnTo>
                      <a:pt x="67" y="293"/>
                    </a:lnTo>
                    <a:lnTo>
                      <a:pt x="69" y="293"/>
                    </a:lnTo>
                    <a:lnTo>
                      <a:pt x="71" y="293"/>
                    </a:lnTo>
                    <a:lnTo>
                      <a:pt x="73" y="293"/>
                    </a:lnTo>
                    <a:lnTo>
                      <a:pt x="75" y="293"/>
                    </a:lnTo>
                    <a:lnTo>
                      <a:pt x="77" y="293"/>
                    </a:lnTo>
                    <a:lnTo>
                      <a:pt x="79" y="292"/>
                    </a:lnTo>
                    <a:lnTo>
                      <a:pt x="81" y="290"/>
                    </a:lnTo>
                    <a:lnTo>
                      <a:pt x="83" y="288"/>
                    </a:lnTo>
                    <a:lnTo>
                      <a:pt x="85" y="287"/>
                    </a:lnTo>
                    <a:lnTo>
                      <a:pt x="88" y="287"/>
                    </a:lnTo>
                    <a:lnTo>
                      <a:pt x="90" y="288"/>
                    </a:lnTo>
                    <a:lnTo>
                      <a:pt x="92" y="289"/>
                    </a:lnTo>
                    <a:lnTo>
                      <a:pt x="94" y="290"/>
                    </a:lnTo>
                    <a:lnTo>
                      <a:pt x="96" y="291"/>
                    </a:lnTo>
                    <a:lnTo>
                      <a:pt x="98" y="292"/>
                    </a:lnTo>
                    <a:lnTo>
                      <a:pt x="100" y="292"/>
                    </a:lnTo>
                    <a:lnTo>
                      <a:pt x="102" y="291"/>
                    </a:lnTo>
                    <a:lnTo>
                      <a:pt x="104" y="290"/>
                    </a:lnTo>
                    <a:lnTo>
                      <a:pt x="106" y="290"/>
                    </a:lnTo>
                    <a:lnTo>
                      <a:pt x="108" y="291"/>
                    </a:lnTo>
                    <a:lnTo>
                      <a:pt x="110" y="292"/>
                    </a:lnTo>
                    <a:lnTo>
                      <a:pt x="112" y="293"/>
                    </a:lnTo>
                    <a:lnTo>
                      <a:pt x="114" y="292"/>
                    </a:lnTo>
                    <a:lnTo>
                      <a:pt x="116" y="290"/>
                    </a:lnTo>
                    <a:lnTo>
                      <a:pt x="118" y="287"/>
                    </a:lnTo>
                    <a:lnTo>
                      <a:pt x="120" y="286"/>
                    </a:lnTo>
                    <a:lnTo>
                      <a:pt x="122" y="288"/>
                    </a:lnTo>
                    <a:lnTo>
                      <a:pt x="124" y="290"/>
                    </a:lnTo>
                    <a:lnTo>
                      <a:pt x="126" y="293"/>
                    </a:lnTo>
                    <a:lnTo>
                      <a:pt x="128" y="293"/>
                    </a:lnTo>
                    <a:lnTo>
                      <a:pt x="130" y="293"/>
                    </a:lnTo>
                    <a:lnTo>
                      <a:pt x="133" y="292"/>
                    </a:lnTo>
                    <a:lnTo>
                      <a:pt x="135" y="289"/>
                    </a:lnTo>
                    <a:lnTo>
                      <a:pt x="137" y="285"/>
                    </a:lnTo>
                    <a:lnTo>
                      <a:pt x="139" y="279"/>
                    </a:lnTo>
                    <a:lnTo>
                      <a:pt x="141" y="272"/>
                    </a:lnTo>
                    <a:lnTo>
                      <a:pt x="143" y="262"/>
                    </a:lnTo>
                    <a:lnTo>
                      <a:pt x="145" y="254"/>
                    </a:lnTo>
                    <a:lnTo>
                      <a:pt x="147" y="250"/>
                    </a:lnTo>
                    <a:lnTo>
                      <a:pt x="149" y="252"/>
                    </a:lnTo>
                    <a:lnTo>
                      <a:pt x="151" y="261"/>
                    </a:lnTo>
                    <a:lnTo>
                      <a:pt x="153" y="272"/>
                    </a:lnTo>
                    <a:lnTo>
                      <a:pt x="155" y="284"/>
                    </a:lnTo>
                    <a:lnTo>
                      <a:pt x="157" y="291"/>
                    </a:lnTo>
                    <a:lnTo>
                      <a:pt x="159" y="293"/>
                    </a:lnTo>
                    <a:lnTo>
                      <a:pt x="161" y="288"/>
                    </a:lnTo>
                    <a:lnTo>
                      <a:pt x="163" y="274"/>
                    </a:lnTo>
                    <a:lnTo>
                      <a:pt x="165" y="245"/>
                    </a:lnTo>
                    <a:lnTo>
                      <a:pt x="167" y="198"/>
                    </a:lnTo>
                    <a:lnTo>
                      <a:pt x="169" y="137"/>
                    </a:lnTo>
                    <a:lnTo>
                      <a:pt x="171" y="73"/>
                    </a:lnTo>
                    <a:lnTo>
                      <a:pt x="173" y="23"/>
                    </a:lnTo>
                    <a:lnTo>
                      <a:pt x="175" y="0"/>
                    </a:lnTo>
                    <a:lnTo>
                      <a:pt x="177" y="7"/>
                    </a:lnTo>
                    <a:lnTo>
                      <a:pt x="180" y="37"/>
                    </a:lnTo>
                    <a:lnTo>
                      <a:pt x="182" y="79"/>
                    </a:lnTo>
                    <a:lnTo>
                      <a:pt x="184" y="125"/>
                    </a:lnTo>
                    <a:lnTo>
                      <a:pt x="186" y="164"/>
                    </a:lnTo>
                    <a:lnTo>
                      <a:pt x="188" y="193"/>
                    </a:lnTo>
                    <a:lnTo>
                      <a:pt x="190" y="213"/>
                    </a:lnTo>
                    <a:lnTo>
                      <a:pt x="192" y="226"/>
                    </a:lnTo>
                    <a:lnTo>
                      <a:pt x="194" y="234"/>
                    </a:lnTo>
                    <a:lnTo>
                      <a:pt x="196" y="239"/>
                    </a:lnTo>
                    <a:lnTo>
                      <a:pt x="198" y="239"/>
                    </a:lnTo>
                    <a:lnTo>
                      <a:pt x="200" y="231"/>
                    </a:lnTo>
                    <a:lnTo>
                      <a:pt x="202" y="221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8" y="216"/>
                    </a:lnTo>
                    <a:lnTo>
                      <a:pt x="210" y="227"/>
                    </a:lnTo>
                    <a:lnTo>
                      <a:pt x="212" y="240"/>
                    </a:lnTo>
                    <a:lnTo>
                      <a:pt x="214" y="254"/>
                    </a:lnTo>
                    <a:lnTo>
                      <a:pt x="216" y="267"/>
                    </a:lnTo>
                    <a:lnTo>
                      <a:pt x="218" y="276"/>
                    </a:lnTo>
                    <a:lnTo>
                      <a:pt x="220" y="283"/>
                    </a:lnTo>
                    <a:lnTo>
                      <a:pt x="222" y="287"/>
                    </a:lnTo>
                    <a:lnTo>
                      <a:pt x="225" y="289"/>
                    </a:lnTo>
                    <a:lnTo>
                      <a:pt x="227" y="292"/>
                    </a:lnTo>
                    <a:lnTo>
                      <a:pt x="229" y="293"/>
                    </a:lnTo>
                    <a:lnTo>
                      <a:pt x="231" y="293"/>
                    </a:lnTo>
                    <a:lnTo>
                      <a:pt x="233" y="293"/>
                    </a:lnTo>
                    <a:lnTo>
                      <a:pt x="235" y="292"/>
                    </a:lnTo>
                    <a:lnTo>
                      <a:pt x="237" y="290"/>
                    </a:lnTo>
                    <a:lnTo>
                      <a:pt x="239" y="289"/>
                    </a:lnTo>
                    <a:lnTo>
                      <a:pt x="241" y="288"/>
                    </a:lnTo>
                    <a:lnTo>
                      <a:pt x="243" y="288"/>
                    </a:lnTo>
                    <a:lnTo>
                      <a:pt x="245" y="288"/>
                    </a:lnTo>
                    <a:lnTo>
                      <a:pt x="247" y="289"/>
                    </a:lnTo>
                    <a:lnTo>
                      <a:pt x="249" y="291"/>
                    </a:lnTo>
                    <a:lnTo>
                      <a:pt x="251" y="293"/>
                    </a:lnTo>
                    <a:lnTo>
                      <a:pt x="253" y="293"/>
                    </a:lnTo>
                    <a:lnTo>
                      <a:pt x="255" y="293"/>
                    </a:lnTo>
                    <a:lnTo>
                      <a:pt x="257" y="291"/>
                    </a:lnTo>
                    <a:lnTo>
                      <a:pt x="259" y="288"/>
                    </a:lnTo>
                    <a:lnTo>
                      <a:pt x="261" y="286"/>
                    </a:lnTo>
                    <a:lnTo>
                      <a:pt x="263" y="282"/>
                    </a:lnTo>
                    <a:lnTo>
                      <a:pt x="265" y="277"/>
                    </a:lnTo>
                    <a:lnTo>
                      <a:pt x="267" y="271"/>
                    </a:lnTo>
                    <a:lnTo>
                      <a:pt x="269" y="266"/>
                    </a:lnTo>
                    <a:lnTo>
                      <a:pt x="272" y="264"/>
                    </a:lnTo>
                    <a:lnTo>
                      <a:pt x="274" y="266"/>
                    </a:lnTo>
                    <a:lnTo>
                      <a:pt x="276" y="267"/>
                    </a:lnTo>
                    <a:lnTo>
                      <a:pt x="278" y="268"/>
                    </a:lnTo>
                    <a:lnTo>
                      <a:pt x="280" y="269"/>
                    </a:lnTo>
                    <a:lnTo>
                      <a:pt x="282" y="271"/>
                    </a:lnTo>
                    <a:lnTo>
                      <a:pt x="284" y="274"/>
                    </a:lnTo>
                    <a:lnTo>
                      <a:pt x="286" y="277"/>
                    </a:lnTo>
                    <a:lnTo>
                      <a:pt x="288" y="279"/>
                    </a:lnTo>
                    <a:lnTo>
                      <a:pt x="290" y="280"/>
                    </a:lnTo>
                    <a:lnTo>
                      <a:pt x="292" y="282"/>
                    </a:lnTo>
                    <a:lnTo>
                      <a:pt x="294" y="284"/>
                    </a:lnTo>
                    <a:lnTo>
                      <a:pt x="296" y="285"/>
                    </a:lnTo>
                    <a:lnTo>
                      <a:pt x="298" y="286"/>
                    </a:lnTo>
                    <a:lnTo>
                      <a:pt x="300" y="288"/>
                    </a:lnTo>
                    <a:lnTo>
                      <a:pt x="302" y="290"/>
                    </a:lnTo>
                    <a:lnTo>
                      <a:pt x="304" y="292"/>
                    </a:lnTo>
                    <a:lnTo>
                      <a:pt x="306" y="293"/>
                    </a:lnTo>
                    <a:lnTo>
                      <a:pt x="308" y="292"/>
                    </a:lnTo>
                    <a:lnTo>
                      <a:pt x="310" y="289"/>
                    </a:lnTo>
                    <a:lnTo>
                      <a:pt x="312" y="285"/>
                    </a:lnTo>
                    <a:lnTo>
                      <a:pt x="314" y="282"/>
                    </a:lnTo>
                    <a:lnTo>
                      <a:pt x="317" y="280"/>
                    </a:lnTo>
                    <a:lnTo>
                      <a:pt x="319" y="280"/>
                    </a:lnTo>
                    <a:lnTo>
                      <a:pt x="321" y="280"/>
                    </a:lnTo>
                    <a:lnTo>
                      <a:pt x="323" y="281"/>
                    </a:lnTo>
                    <a:lnTo>
                      <a:pt x="325" y="281"/>
                    </a:lnTo>
                    <a:lnTo>
                      <a:pt x="327" y="280"/>
                    </a:lnTo>
                    <a:lnTo>
                      <a:pt x="329" y="277"/>
                    </a:lnTo>
                    <a:lnTo>
                      <a:pt x="331" y="272"/>
                    </a:lnTo>
                    <a:lnTo>
                      <a:pt x="333" y="266"/>
                    </a:lnTo>
                    <a:lnTo>
                      <a:pt x="335" y="259"/>
                    </a:lnTo>
                    <a:lnTo>
                      <a:pt x="337" y="250"/>
                    </a:lnTo>
                    <a:lnTo>
                      <a:pt x="339" y="240"/>
                    </a:lnTo>
                    <a:lnTo>
                      <a:pt x="341" y="230"/>
                    </a:lnTo>
                    <a:lnTo>
                      <a:pt x="343" y="222"/>
                    </a:lnTo>
                    <a:lnTo>
                      <a:pt x="345" y="219"/>
                    </a:lnTo>
                    <a:lnTo>
                      <a:pt x="347" y="219"/>
                    </a:lnTo>
                    <a:lnTo>
                      <a:pt x="349" y="223"/>
                    </a:lnTo>
                    <a:lnTo>
                      <a:pt x="351" y="230"/>
                    </a:lnTo>
                    <a:lnTo>
                      <a:pt x="353" y="239"/>
                    </a:lnTo>
                    <a:lnTo>
                      <a:pt x="355" y="249"/>
                    </a:lnTo>
                    <a:lnTo>
                      <a:pt x="357" y="257"/>
                    </a:lnTo>
                    <a:lnTo>
                      <a:pt x="359" y="265"/>
                    </a:lnTo>
                    <a:lnTo>
                      <a:pt x="361" y="272"/>
                    </a:lnTo>
                    <a:lnTo>
                      <a:pt x="364" y="277"/>
                    </a:lnTo>
                    <a:lnTo>
                      <a:pt x="366" y="282"/>
                    </a:lnTo>
                    <a:lnTo>
                      <a:pt x="368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4" y="293"/>
                    </a:lnTo>
                    <a:lnTo>
                      <a:pt x="376" y="293"/>
                    </a:lnTo>
                    <a:lnTo>
                      <a:pt x="378" y="292"/>
                    </a:lnTo>
                    <a:lnTo>
                      <a:pt x="380" y="291"/>
                    </a:lnTo>
                    <a:lnTo>
                      <a:pt x="382" y="290"/>
                    </a:lnTo>
                    <a:lnTo>
                      <a:pt x="384" y="290"/>
                    </a:lnTo>
                    <a:lnTo>
                      <a:pt x="386" y="292"/>
                    </a:lnTo>
                    <a:lnTo>
                      <a:pt x="388" y="293"/>
                    </a:lnTo>
                    <a:lnTo>
                      <a:pt x="390" y="293"/>
                    </a:lnTo>
                    <a:lnTo>
                      <a:pt x="392" y="293"/>
                    </a:lnTo>
                    <a:lnTo>
                      <a:pt x="394" y="292"/>
                    </a:lnTo>
                    <a:lnTo>
                      <a:pt x="396" y="290"/>
                    </a:lnTo>
                    <a:lnTo>
                      <a:pt x="398" y="289"/>
                    </a:lnTo>
                    <a:lnTo>
                      <a:pt x="400" y="288"/>
                    </a:lnTo>
                    <a:lnTo>
                      <a:pt x="402" y="287"/>
                    </a:lnTo>
                    <a:lnTo>
                      <a:pt x="404" y="286"/>
                    </a:lnTo>
                    <a:lnTo>
                      <a:pt x="406" y="285"/>
                    </a:lnTo>
                    <a:lnTo>
                      <a:pt x="409" y="286"/>
                    </a:lnTo>
                    <a:lnTo>
                      <a:pt x="411" y="288"/>
                    </a:lnTo>
                    <a:lnTo>
                      <a:pt x="413" y="289"/>
                    </a:lnTo>
                    <a:lnTo>
                      <a:pt x="415" y="290"/>
                    </a:lnTo>
                    <a:lnTo>
                      <a:pt x="417" y="289"/>
                    </a:lnTo>
                    <a:lnTo>
                      <a:pt x="419" y="289"/>
                    </a:lnTo>
                    <a:lnTo>
                      <a:pt x="421" y="289"/>
                    </a:lnTo>
                    <a:lnTo>
                      <a:pt x="423" y="290"/>
                    </a:lnTo>
                    <a:lnTo>
                      <a:pt x="425" y="291"/>
                    </a:lnTo>
                    <a:lnTo>
                      <a:pt x="427" y="292"/>
                    </a:lnTo>
                    <a:lnTo>
                      <a:pt x="429" y="293"/>
                    </a:lnTo>
                    <a:lnTo>
                      <a:pt x="431" y="293"/>
                    </a:lnTo>
                    <a:lnTo>
                      <a:pt x="433" y="292"/>
                    </a:lnTo>
                    <a:lnTo>
                      <a:pt x="435" y="290"/>
                    </a:lnTo>
                    <a:lnTo>
                      <a:pt x="437" y="288"/>
                    </a:lnTo>
                    <a:lnTo>
                      <a:pt x="439" y="286"/>
                    </a:lnTo>
                    <a:lnTo>
                      <a:pt x="441" y="284"/>
                    </a:lnTo>
                    <a:lnTo>
                      <a:pt x="443" y="284"/>
                    </a:lnTo>
                    <a:lnTo>
                      <a:pt x="445" y="286"/>
                    </a:lnTo>
                    <a:lnTo>
                      <a:pt x="447" y="289"/>
                    </a:lnTo>
                    <a:lnTo>
                      <a:pt x="449" y="290"/>
                    </a:lnTo>
                    <a:lnTo>
                      <a:pt x="451" y="291"/>
                    </a:lnTo>
                    <a:lnTo>
                      <a:pt x="453" y="291"/>
                    </a:lnTo>
                    <a:lnTo>
                      <a:pt x="456" y="290"/>
                    </a:lnTo>
                    <a:lnTo>
                      <a:pt x="458" y="290"/>
                    </a:lnTo>
                    <a:lnTo>
                      <a:pt x="460" y="290"/>
                    </a:lnTo>
                    <a:lnTo>
                      <a:pt x="462" y="290"/>
                    </a:lnTo>
                    <a:lnTo>
                      <a:pt x="464" y="290"/>
                    </a:lnTo>
                    <a:lnTo>
                      <a:pt x="466" y="290"/>
                    </a:lnTo>
                    <a:lnTo>
                      <a:pt x="468" y="290"/>
                    </a:lnTo>
                    <a:lnTo>
                      <a:pt x="470" y="290"/>
                    </a:lnTo>
                    <a:lnTo>
                      <a:pt x="472" y="290"/>
                    </a:lnTo>
                    <a:lnTo>
                      <a:pt x="474" y="291"/>
                    </a:lnTo>
                    <a:lnTo>
                      <a:pt x="476" y="292"/>
                    </a:lnTo>
                    <a:lnTo>
                      <a:pt x="478" y="293"/>
                    </a:lnTo>
                    <a:lnTo>
                      <a:pt x="480" y="293"/>
                    </a:lnTo>
                    <a:lnTo>
                      <a:pt x="482" y="293"/>
                    </a:lnTo>
                    <a:lnTo>
                      <a:pt x="484" y="293"/>
                    </a:lnTo>
                    <a:lnTo>
                      <a:pt x="486" y="292"/>
                    </a:lnTo>
                    <a:lnTo>
                      <a:pt x="488" y="291"/>
                    </a:lnTo>
                    <a:lnTo>
                      <a:pt x="490" y="291"/>
                    </a:lnTo>
                    <a:lnTo>
                      <a:pt x="492" y="291"/>
                    </a:lnTo>
                    <a:lnTo>
                      <a:pt x="494" y="291"/>
                    </a:lnTo>
                    <a:lnTo>
                      <a:pt x="496" y="292"/>
                    </a:lnTo>
                    <a:lnTo>
                      <a:pt x="498" y="293"/>
                    </a:lnTo>
                    <a:lnTo>
                      <a:pt x="501" y="293"/>
                    </a:lnTo>
                    <a:lnTo>
                      <a:pt x="503" y="293"/>
                    </a:lnTo>
                    <a:lnTo>
                      <a:pt x="505" y="293"/>
                    </a:lnTo>
                    <a:lnTo>
                      <a:pt x="507" y="292"/>
                    </a:lnTo>
                    <a:lnTo>
                      <a:pt x="509" y="292"/>
                    </a:lnTo>
                    <a:lnTo>
                      <a:pt x="511" y="292"/>
                    </a:lnTo>
                    <a:lnTo>
                      <a:pt x="513" y="292"/>
                    </a:lnTo>
                    <a:lnTo>
                      <a:pt x="515" y="292"/>
                    </a:lnTo>
                    <a:lnTo>
                      <a:pt x="517" y="291"/>
                    </a:lnTo>
                    <a:lnTo>
                      <a:pt x="519" y="290"/>
                    </a:lnTo>
                    <a:lnTo>
                      <a:pt x="521" y="289"/>
                    </a:lnTo>
                    <a:lnTo>
                      <a:pt x="523" y="289"/>
                    </a:lnTo>
                    <a:lnTo>
                      <a:pt x="525" y="289"/>
                    </a:lnTo>
                    <a:lnTo>
                      <a:pt x="527" y="290"/>
                    </a:lnTo>
                    <a:lnTo>
                      <a:pt x="529" y="291"/>
                    </a:lnTo>
                    <a:lnTo>
                      <a:pt x="531" y="292"/>
                    </a:lnTo>
                    <a:lnTo>
                      <a:pt x="533" y="293"/>
                    </a:lnTo>
                    <a:lnTo>
                      <a:pt x="535" y="293"/>
                    </a:lnTo>
                    <a:lnTo>
                      <a:pt x="537" y="292"/>
                    </a:lnTo>
                    <a:lnTo>
                      <a:pt x="539" y="290"/>
                    </a:lnTo>
                    <a:lnTo>
                      <a:pt x="541" y="288"/>
                    </a:lnTo>
                    <a:lnTo>
                      <a:pt x="543" y="287"/>
                    </a:lnTo>
                    <a:lnTo>
                      <a:pt x="545" y="287"/>
                    </a:lnTo>
                    <a:lnTo>
                      <a:pt x="548" y="289"/>
                    </a:lnTo>
                    <a:lnTo>
                      <a:pt x="550" y="289"/>
                    </a:lnTo>
                    <a:lnTo>
                      <a:pt x="552" y="289"/>
                    </a:lnTo>
                    <a:lnTo>
                      <a:pt x="554" y="289"/>
                    </a:lnTo>
                    <a:lnTo>
                      <a:pt x="556" y="289"/>
                    </a:lnTo>
                    <a:lnTo>
                      <a:pt x="558" y="289"/>
                    </a:lnTo>
                    <a:lnTo>
                      <a:pt x="560" y="290"/>
                    </a:lnTo>
                    <a:lnTo>
                      <a:pt x="562" y="290"/>
                    </a:lnTo>
                    <a:lnTo>
                      <a:pt x="564" y="290"/>
                    </a:lnTo>
                    <a:lnTo>
                      <a:pt x="566" y="290"/>
                    </a:lnTo>
                    <a:lnTo>
                      <a:pt x="568" y="290"/>
                    </a:lnTo>
                    <a:lnTo>
                      <a:pt x="570" y="290"/>
                    </a:lnTo>
                    <a:lnTo>
                      <a:pt x="572" y="290"/>
                    </a:lnTo>
                    <a:lnTo>
                      <a:pt x="574" y="289"/>
                    </a:lnTo>
                    <a:lnTo>
                      <a:pt x="576" y="288"/>
                    </a:lnTo>
                    <a:lnTo>
                      <a:pt x="578" y="286"/>
                    </a:lnTo>
                    <a:lnTo>
                      <a:pt x="580" y="286"/>
                    </a:lnTo>
                    <a:lnTo>
                      <a:pt x="582" y="288"/>
                    </a:lnTo>
                    <a:lnTo>
                      <a:pt x="584" y="291"/>
                    </a:lnTo>
                    <a:lnTo>
                      <a:pt x="586" y="293"/>
                    </a:lnTo>
                    <a:lnTo>
                      <a:pt x="588" y="293"/>
                    </a:lnTo>
                    <a:lnTo>
                      <a:pt x="590" y="292"/>
                    </a:lnTo>
                    <a:lnTo>
                      <a:pt x="593" y="291"/>
                    </a:lnTo>
                    <a:lnTo>
                      <a:pt x="595" y="290"/>
                    </a:lnTo>
                    <a:lnTo>
                      <a:pt x="597" y="289"/>
                    </a:lnTo>
                    <a:lnTo>
                      <a:pt x="599" y="288"/>
                    </a:lnTo>
                    <a:lnTo>
                      <a:pt x="601" y="288"/>
                    </a:lnTo>
                    <a:lnTo>
                      <a:pt x="603" y="287"/>
                    </a:lnTo>
                    <a:lnTo>
                      <a:pt x="605" y="287"/>
                    </a:lnTo>
                    <a:lnTo>
                      <a:pt x="607" y="288"/>
                    </a:lnTo>
                    <a:lnTo>
                      <a:pt x="609" y="288"/>
                    </a:lnTo>
                    <a:lnTo>
                      <a:pt x="611" y="289"/>
                    </a:lnTo>
                    <a:lnTo>
                      <a:pt x="613" y="291"/>
                    </a:lnTo>
                    <a:lnTo>
                      <a:pt x="615" y="292"/>
                    </a:lnTo>
                    <a:lnTo>
                      <a:pt x="617" y="293"/>
                    </a:lnTo>
                    <a:lnTo>
                      <a:pt x="619" y="292"/>
                    </a:lnTo>
                    <a:lnTo>
                      <a:pt x="621" y="291"/>
                    </a:lnTo>
                    <a:lnTo>
                      <a:pt x="623" y="290"/>
                    </a:lnTo>
                    <a:lnTo>
                      <a:pt x="625" y="289"/>
                    </a:lnTo>
                    <a:lnTo>
                      <a:pt x="627" y="288"/>
                    </a:lnTo>
                    <a:lnTo>
                      <a:pt x="629" y="288"/>
                    </a:lnTo>
                    <a:lnTo>
                      <a:pt x="631" y="287"/>
                    </a:lnTo>
                    <a:lnTo>
                      <a:pt x="633" y="287"/>
                    </a:lnTo>
                    <a:lnTo>
                      <a:pt x="635" y="287"/>
                    </a:lnTo>
                    <a:lnTo>
                      <a:pt x="637" y="287"/>
                    </a:lnTo>
                    <a:lnTo>
                      <a:pt x="640" y="288"/>
                    </a:lnTo>
                    <a:lnTo>
                      <a:pt x="642" y="290"/>
                    </a:lnTo>
                    <a:lnTo>
                      <a:pt x="644" y="291"/>
                    </a:lnTo>
                    <a:lnTo>
                      <a:pt x="646" y="291"/>
                    </a:lnTo>
                    <a:lnTo>
                      <a:pt x="648" y="291"/>
                    </a:lnTo>
                    <a:lnTo>
                      <a:pt x="650" y="292"/>
                    </a:lnTo>
                    <a:lnTo>
                      <a:pt x="652" y="293"/>
                    </a:lnTo>
                    <a:lnTo>
                      <a:pt x="654" y="293"/>
                    </a:lnTo>
                    <a:lnTo>
                      <a:pt x="656" y="293"/>
                    </a:lnTo>
                    <a:lnTo>
                      <a:pt x="658" y="293"/>
                    </a:lnTo>
                    <a:lnTo>
                      <a:pt x="660" y="291"/>
                    </a:lnTo>
                    <a:lnTo>
                      <a:pt x="662" y="289"/>
                    </a:lnTo>
                    <a:lnTo>
                      <a:pt x="664" y="286"/>
                    </a:lnTo>
                    <a:lnTo>
                      <a:pt x="666" y="283"/>
                    </a:lnTo>
                    <a:lnTo>
                      <a:pt x="668" y="280"/>
                    </a:lnTo>
                    <a:lnTo>
                      <a:pt x="670" y="277"/>
                    </a:lnTo>
                    <a:lnTo>
                      <a:pt x="672" y="277"/>
                    </a:lnTo>
                    <a:lnTo>
                      <a:pt x="674" y="277"/>
                    </a:lnTo>
                    <a:lnTo>
                      <a:pt x="676" y="277"/>
                    </a:lnTo>
                    <a:lnTo>
                      <a:pt x="678" y="277"/>
                    </a:lnTo>
                    <a:lnTo>
                      <a:pt x="680" y="277"/>
                    </a:lnTo>
                    <a:lnTo>
                      <a:pt x="682" y="278"/>
                    </a:lnTo>
                    <a:lnTo>
                      <a:pt x="685" y="280"/>
                    </a:lnTo>
                    <a:lnTo>
                      <a:pt x="687" y="282"/>
                    </a:lnTo>
                    <a:lnTo>
                      <a:pt x="689" y="284"/>
                    </a:lnTo>
                    <a:lnTo>
                      <a:pt x="691" y="285"/>
                    </a:lnTo>
                    <a:lnTo>
                      <a:pt x="693" y="285"/>
                    </a:lnTo>
                    <a:lnTo>
                      <a:pt x="695" y="286"/>
                    </a:lnTo>
                    <a:lnTo>
                      <a:pt x="697" y="288"/>
                    </a:lnTo>
                    <a:lnTo>
                      <a:pt x="699" y="291"/>
                    </a:lnTo>
                    <a:lnTo>
                      <a:pt x="701" y="292"/>
                    </a:lnTo>
                    <a:lnTo>
                      <a:pt x="703" y="293"/>
                    </a:lnTo>
                    <a:lnTo>
                      <a:pt x="705" y="293"/>
                    </a:lnTo>
                    <a:lnTo>
                      <a:pt x="707" y="293"/>
                    </a:lnTo>
                    <a:lnTo>
                      <a:pt x="709" y="292"/>
                    </a:lnTo>
                    <a:lnTo>
                      <a:pt x="711" y="290"/>
                    </a:lnTo>
                    <a:lnTo>
                      <a:pt x="713" y="289"/>
                    </a:lnTo>
                    <a:lnTo>
                      <a:pt x="715" y="287"/>
                    </a:lnTo>
                    <a:lnTo>
                      <a:pt x="717" y="287"/>
                    </a:lnTo>
                    <a:lnTo>
                      <a:pt x="719" y="287"/>
                    </a:lnTo>
                    <a:lnTo>
                      <a:pt x="721" y="287"/>
                    </a:lnTo>
                    <a:lnTo>
                      <a:pt x="723" y="288"/>
                    </a:lnTo>
                    <a:lnTo>
                      <a:pt x="725" y="288"/>
                    </a:lnTo>
                    <a:lnTo>
                      <a:pt x="727" y="290"/>
                    </a:lnTo>
                    <a:lnTo>
                      <a:pt x="729" y="291"/>
                    </a:lnTo>
                    <a:lnTo>
                      <a:pt x="732" y="293"/>
                    </a:lnTo>
                    <a:lnTo>
                      <a:pt x="734" y="293"/>
                    </a:lnTo>
                    <a:lnTo>
                      <a:pt x="736" y="293"/>
                    </a:lnTo>
                    <a:lnTo>
                      <a:pt x="738" y="293"/>
                    </a:lnTo>
                    <a:lnTo>
                      <a:pt x="740" y="293"/>
                    </a:lnTo>
                    <a:lnTo>
                      <a:pt x="742" y="293"/>
                    </a:lnTo>
                    <a:lnTo>
                      <a:pt x="744" y="292"/>
                    </a:lnTo>
                    <a:lnTo>
                      <a:pt x="746" y="291"/>
                    </a:lnTo>
                    <a:lnTo>
                      <a:pt x="748" y="289"/>
                    </a:lnTo>
                    <a:lnTo>
                      <a:pt x="750" y="288"/>
                    </a:lnTo>
                    <a:lnTo>
                      <a:pt x="752" y="288"/>
                    </a:lnTo>
                    <a:lnTo>
                      <a:pt x="754" y="288"/>
                    </a:lnTo>
                    <a:lnTo>
                      <a:pt x="756" y="288"/>
                    </a:lnTo>
                    <a:lnTo>
                      <a:pt x="758" y="288"/>
                    </a:lnTo>
                    <a:lnTo>
                      <a:pt x="760" y="289"/>
                    </a:lnTo>
                    <a:lnTo>
                      <a:pt x="762" y="290"/>
                    </a:lnTo>
                    <a:lnTo>
                      <a:pt x="764" y="292"/>
                    </a:lnTo>
                    <a:lnTo>
                      <a:pt x="766" y="293"/>
                    </a:lnTo>
                    <a:lnTo>
                      <a:pt x="768" y="292"/>
                    </a:lnTo>
                    <a:lnTo>
                      <a:pt x="770" y="291"/>
                    </a:lnTo>
                    <a:lnTo>
                      <a:pt x="772" y="290"/>
                    </a:lnTo>
                    <a:lnTo>
                      <a:pt x="774" y="290"/>
                    </a:lnTo>
                    <a:lnTo>
                      <a:pt x="777" y="290"/>
                    </a:lnTo>
                    <a:lnTo>
                      <a:pt x="779" y="291"/>
                    </a:lnTo>
                    <a:lnTo>
                      <a:pt x="781" y="291"/>
                    </a:lnTo>
                    <a:lnTo>
                      <a:pt x="783" y="290"/>
                    </a:lnTo>
                    <a:lnTo>
                      <a:pt x="785" y="288"/>
                    </a:lnTo>
                    <a:lnTo>
                      <a:pt x="787" y="287"/>
                    </a:lnTo>
                    <a:lnTo>
                      <a:pt x="789" y="288"/>
                    </a:lnTo>
                    <a:lnTo>
                      <a:pt x="791" y="290"/>
                    </a:lnTo>
                    <a:lnTo>
                      <a:pt x="793" y="292"/>
                    </a:lnTo>
                    <a:lnTo>
                      <a:pt x="795" y="293"/>
                    </a:lnTo>
                    <a:lnTo>
                      <a:pt x="797" y="293"/>
                    </a:lnTo>
                    <a:lnTo>
                      <a:pt x="799" y="292"/>
                    </a:lnTo>
                    <a:lnTo>
                      <a:pt x="801" y="291"/>
                    </a:lnTo>
                    <a:lnTo>
                      <a:pt x="803" y="290"/>
                    </a:lnTo>
                    <a:lnTo>
                      <a:pt x="805" y="290"/>
                    </a:lnTo>
                    <a:lnTo>
                      <a:pt x="807" y="290"/>
                    </a:lnTo>
                    <a:lnTo>
                      <a:pt x="809" y="291"/>
                    </a:lnTo>
                    <a:lnTo>
                      <a:pt x="811" y="292"/>
                    </a:lnTo>
                    <a:lnTo>
                      <a:pt x="813" y="292"/>
                    </a:lnTo>
                    <a:lnTo>
                      <a:pt x="815" y="292"/>
                    </a:lnTo>
                    <a:lnTo>
                      <a:pt x="817" y="293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Rectangle 303">
                <a:extLst>
                  <a:ext uri="{FF2B5EF4-FFF2-40B4-BE49-F238E27FC236}">
                    <a16:creationId xmlns:a16="http://schemas.microsoft.com/office/drawing/2014/main" id="{7271649B-F9AD-1DE8-68C7-63A9F6AC9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2031"/>
                <a:ext cx="14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00" b="0" dirty="0">
                    <a:solidFill>
                      <a:srgbClr val="000000"/>
                    </a:solidFill>
                  </a:rPr>
                  <a:t>2.18</a:t>
                </a:r>
                <a:endParaRPr lang="el-GR" altLang="el-GR" sz="60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304">
                <a:extLst>
                  <a:ext uri="{FF2B5EF4-FFF2-40B4-BE49-F238E27FC236}">
                    <a16:creationId xmlns:a16="http://schemas.microsoft.com/office/drawing/2014/main" id="{B01B1ABA-74AA-E328-DD44-FC5736C59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7" y="2221"/>
                <a:ext cx="14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00" b="0" dirty="0">
                    <a:solidFill>
                      <a:srgbClr val="000000"/>
                    </a:solidFill>
                  </a:rPr>
                  <a:t>2.55</a:t>
                </a:r>
                <a:endParaRPr lang="el-GR" altLang="el-GR" sz="60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305">
                <a:extLst>
                  <a:ext uri="{FF2B5EF4-FFF2-40B4-BE49-F238E27FC236}">
                    <a16:creationId xmlns:a16="http://schemas.microsoft.com/office/drawing/2014/main" id="{FA2FEA9F-1A96-975D-D9B7-B85D86CFD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" y="2205"/>
                <a:ext cx="14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00" b="0" dirty="0">
                    <a:solidFill>
                      <a:srgbClr val="000000"/>
                    </a:solidFill>
                  </a:rPr>
                  <a:t>4.23</a:t>
                </a:r>
                <a:endParaRPr lang="el-GR" altLang="el-GR" sz="60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306">
                <a:extLst>
                  <a:ext uri="{FF2B5EF4-FFF2-40B4-BE49-F238E27FC236}">
                    <a16:creationId xmlns:a16="http://schemas.microsoft.com/office/drawing/2014/main" id="{0CE0ECA3-B934-0524-F715-2A03FB9B0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" y="2252"/>
                <a:ext cx="14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00" b="0" dirty="0">
                    <a:solidFill>
                      <a:srgbClr val="000000"/>
                    </a:solidFill>
                  </a:rPr>
                  <a:t>1.83</a:t>
                </a:r>
                <a:endParaRPr lang="el-GR" altLang="el-GR" sz="60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Line 307">
                <a:extLst>
                  <a:ext uri="{FF2B5EF4-FFF2-40B4-BE49-F238E27FC236}">
                    <a16:creationId xmlns:a16="http://schemas.microsoft.com/office/drawing/2014/main" id="{9AFE0880-0ABB-35A6-602B-2A738D588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64" y="2232"/>
                <a:ext cx="9" cy="3"/>
              </a:xfrm>
              <a:prstGeom prst="line">
                <a:avLst/>
              </a:prstGeom>
              <a:noFill/>
              <a:ln w="0">
                <a:solidFill>
                  <a:srgbClr val="46B44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Rectangle 308">
                <a:extLst>
                  <a:ext uri="{FF2B5EF4-FFF2-40B4-BE49-F238E27FC236}">
                    <a16:creationId xmlns:a16="http://schemas.microsoft.com/office/drawing/2014/main" id="{5A0B14B1-A377-5CEB-7602-BF1782CB0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" y="2247"/>
                <a:ext cx="143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00" b="0" dirty="0">
                    <a:solidFill>
                      <a:srgbClr val="000000"/>
                    </a:solidFill>
                  </a:rPr>
                  <a:t>3.34</a:t>
                </a:r>
                <a:endParaRPr lang="el-GR" altLang="el-GR" sz="60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Rectangle 311">
                <a:extLst>
                  <a:ext uri="{FF2B5EF4-FFF2-40B4-BE49-F238E27FC236}">
                    <a16:creationId xmlns:a16="http://schemas.microsoft.com/office/drawing/2014/main" id="{4B549433-5608-B959-F356-04EB2683C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1190"/>
                <a:ext cx="917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n-US" altLang="el-GR" sz="675" b="0" dirty="0">
                    <a:solidFill>
                      <a:srgbClr val="000000"/>
                    </a:solidFill>
                  </a:rPr>
                  <a:t>Pioglitazone, </a:t>
                </a:r>
                <a:r>
                  <a:rPr lang="el-GR" altLang="el-GR" sz="675" b="0" dirty="0">
                    <a:solidFill>
                      <a:srgbClr val="000000"/>
                    </a:solidFill>
                  </a:rPr>
                  <a:t>m/z= 3</a:t>
                </a:r>
                <a:r>
                  <a:rPr lang="en-US" altLang="el-GR" sz="675" b="0" dirty="0">
                    <a:solidFill>
                      <a:srgbClr val="000000"/>
                    </a:solidFill>
                  </a:rPr>
                  <a:t>57.4</a:t>
                </a:r>
                <a:r>
                  <a:rPr lang="el-GR" altLang="el-GR" sz="375" b="0" dirty="0">
                    <a:solidFill>
                      <a:srgbClr val="000000"/>
                    </a:solidFill>
                  </a:rPr>
                  <a:t> </a:t>
                </a:r>
                <a:endParaRPr lang="el-GR" altLang="el-GR" sz="135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Rectangle 318">
                <a:extLst>
                  <a:ext uri="{FF2B5EF4-FFF2-40B4-BE49-F238E27FC236}">
                    <a16:creationId xmlns:a16="http://schemas.microsoft.com/office/drawing/2014/main" id="{476D6E04-B209-01BC-FFBF-6770A82C4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" y="1558"/>
                <a:ext cx="433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75" b="0" dirty="0">
                    <a:solidFill>
                      <a:srgbClr val="800000"/>
                    </a:solidFill>
                  </a:rPr>
                  <a:t>m/z= 45</a:t>
                </a:r>
                <a:r>
                  <a:rPr lang="en-US" altLang="el-GR" sz="675" b="0" dirty="0">
                    <a:solidFill>
                      <a:srgbClr val="800000"/>
                    </a:solidFill>
                  </a:rPr>
                  <a:t>3.9</a:t>
                </a:r>
                <a:r>
                  <a:rPr lang="el-GR" altLang="el-GR" sz="675" b="0" dirty="0">
                    <a:solidFill>
                      <a:srgbClr val="800000"/>
                    </a:solidFill>
                  </a:rPr>
                  <a:t> </a:t>
                </a:r>
                <a:endParaRPr lang="el-GR" altLang="el-GR" sz="675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Rectangle 325">
                <a:extLst>
                  <a:ext uri="{FF2B5EF4-FFF2-40B4-BE49-F238E27FC236}">
                    <a16:creationId xmlns:a16="http://schemas.microsoft.com/office/drawing/2014/main" id="{E612EAC1-1546-7BF8-73DB-49F08B071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4" y="1914"/>
                <a:ext cx="433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75" b="0" dirty="0">
                    <a:solidFill>
                      <a:srgbClr val="008000"/>
                    </a:solidFill>
                  </a:rPr>
                  <a:t>m/z= 31</a:t>
                </a:r>
                <a:r>
                  <a:rPr lang="en-US" altLang="el-GR" sz="675" b="0" dirty="0">
                    <a:solidFill>
                      <a:srgbClr val="008000"/>
                    </a:solidFill>
                  </a:rPr>
                  <a:t>8.2</a:t>
                </a:r>
                <a:r>
                  <a:rPr lang="el-GR" altLang="el-GR" sz="675" b="0" dirty="0">
                    <a:solidFill>
                      <a:srgbClr val="008000"/>
                    </a:solidFill>
                  </a:rPr>
                  <a:t> </a:t>
                </a:r>
                <a:endParaRPr lang="el-GR" altLang="el-GR" sz="675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Rectangle 332">
                <a:extLst>
                  <a:ext uri="{FF2B5EF4-FFF2-40B4-BE49-F238E27FC236}">
                    <a16:creationId xmlns:a16="http://schemas.microsoft.com/office/drawing/2014/main" id="{439BADB3-E8A1-EA6B-E2D9-4350AC436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9" y="2264"/>
                <a:ext cx="433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75" b="0" dirty="0">
                    <a:solidFill>
                      <a:srgbClr val="000080"/>
                    </a:solidFill>
                  </a:rPr>
                  <a:t>m/z= 218.</a:t>
                </a:r>
                <a:r>
                  <a:rPr lang="en-US" altLang="el-GR" sz="675" b="0" dirty="0">
                    <a:solidFill>
                      <a:srgbClr val="000080"/>
                    </a:solidFill>
                  </a:rPr>
                  <a:t>7</a:t>
                </a:r>
                <a:r>
                  <a:rPr lang="el-GR" altLang="el-GR" sz="675" b="0" dirty="0">
                    <a:solidFill>
                      <a:srgbClr val="000080"/>
                    </a:solidFill>
                  </a:rPr>
                  <a:t> </a:t>
                </a:r>
                <a:endParaRPr lang="el-GR" altLang="el-GR" sz="675" b="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6E0EF990-B9FA-A688-A4F4-520AB43AB5C8}"/>
                </a:ext>
              </a:extLst>
            </p:cNvPr>
            <p:cNvGrpSpPr/>
            <p:nvPr/>
          </p:nvGrpSpPr>
          <p:grpSpPr>
            <a:xfrm>
              <a:off x="5584486" y="510687"/>
              <a:ext cx="4999796" cy="3384551"/>
              <a:chOff x="265339" y="663151"/>
              <a:chExt cx="4999796" cy="3384551"/>
            </a:xfrm>
          </p:grpSpPr>
          <p:grpSp>
            <p:nvGrpSpPr>
              <p:cNvPr id="342" name="Group 4">
                <a:extLst>
                  <a:ext uri="{FF2B5EF4-FFF2-40B4-BE49-F238E27FC236}">
                    <a16:creationId xmlns:a16="http://schemas.microsoft.com/office/drawing/2014/main" id="{50856585-CF97-AF36-402A-868FB8DB562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65339" y="663151"/>
                <a:ext cx="4991103" cy="3384551"/>
                <a:chOff x="184" y="419"/>
                <a:chExt cx="3144" cy="2132"/>
              </a:xfrm>
            </p:grpSpPr>
            <p:grpSp>
              <p:nvGrpSpPr>
                <p:cNvPr id="348" name="Group 205">
                  <a:extLst>
                    <a:ext uri="{FF2B5EF4-FFF2-40B4-BE49-F238E27FC236}">
                      <a16:creationId xmlns:a16="http://schemas.microsoft.com/office/drawing/2014/main" id="{AC47A963-C3AD-D5BF-7B95-2080FE3A96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9" y="2379"/>
                  <a:ext cx="2614" cy="84"/>
                  <a:chOff x="379" y="2379"/>
                  <a:chExt cx="2614" cy="84"/>
                </a:xfrm>
              </p:grpSpPr>
              <p:sp>
                <p:nvSpPr>
                  <p:cNvPr id="448" name="Line 12">
                    <a:extLst>
                      <a:ext uri="{FF2B5EF4-FFF2-40B4-BE49-F238E27FC236}">
                        <a16:creationId xmlns:a16="http://schemas.microsoft.com/office/drawing/2014/main" id="{D68A68E7-DA98-BC08-6175-A1B2615825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9" y="2379"/>
                    <a:ext cx="2594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49" name="Line 13">
                    <a:extLst>
                      <a:ext uri="{FF2B5EF4-FFF2-40B4-BE49-F238E27FC236}">
                        <a16:creationId xmlns:a16="http://schemas.microsoft.com/office/drawing/2014/main" id="{D4A91B22-09AC-16F5-636E-A1F33AE033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0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50" name="Line 14">
                    <a:extLst>
                      <a:ext uri="{FF2B5EF4-FFF2-40B4-BE49-F238E27FC236}">
                        <a16:creationId xmlns:a16="http://schemas.microsoft.com/office/drawing/2014/main" id="{FF62E5F6-9518-72D9-9D21-03A9BBB87E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3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51" name="Line 15">
                    <a:extLst>
                      <a:ext uri="{FF2B5EF4-FFF2-40B4-BE49-F238E27FC236}">
                        <a16:creationId xmlns:a16="http://schemas.microsoft.com/office/drawing/2014/main" id="{82065C90-BA45-17D7-F50D-4B12ACC8C8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53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52" name="Line 16">
                    <a:extLst>
                      <a:ext uri="{FF2B5EF4-FFF2-40B4-BE49-F238E27FC236}">
                        <a16:creationId xmlns:a16="http://schemas.microsoft.com/office/drawing/2014/main" id="{A63BD80A-B102-99DE-4BB3-125927761A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6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53" name="Line 17">
                    <a:extLst>
                      <a:ext uri="{FF2B5EF4-FFF2-40B4-BE49-F238E27FC236}">
                        <a16:creationId xmlns:a16="http://schemas.microsoft.com/office/drawing/2014/main" id="{75DA3956-C2B4-169E-AF93-533FBEE3F4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0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54" name="Line 18">
                    <a:extLst>
                      <a:ext uri="{FF2B5EF4-FFF2-40B4-BE49-F238E27FC236}">
                        <a16:creationId xmlns:a16="http://schemas.microsoft.com/office/drawing/2014/main" id="{AAA53EBF-1576-4D4D-9014-9BEB68C67D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0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55" name="Line 19">
                    <a:extLst>
                      <a:ext uri="{FF2B5EF4-FFF2-40B4-BE49-F238E27FC236}">
                        <a16:creationId xmlns:a16="http://schemas.microsoft.com/office/drawing/2014/main" id="{951EAB12-58EC-1312-9468-B81129FDF6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56" name="Line 20">
                    <a:extLst>
                      <a:ext uri="{FF2B5EF4-FFF2-40B4-BE49-F238E27FC236}">
                        <a16:creationId xmlns:a16="http://schemas.microsoft.com/office/drawing/2014/main" id="{81C53CF5-062A-55A3-7CA1-9C9169159A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57" name="Line 21">
                    <a:extLst>
                      <a:ext uri="{FF2B5EF4-FFF2-40B4-BE49-F238E27FC236}">
                        <a16:creationId xmlns:a16="http://schemas.microsoft.com/office/drawing/2014/main" id="{8503D9F3-BE61-CDF5-4680-18CE3FB006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8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58" name="Line 22">
                    <a:extLst>
                      <a:ext uri="{FF2B5EF4-FFF2-40B4-BE49-F238E27FC236}">
                        <a16:creationId xmlns:a16="http://schemas.microsoft.com/office/drawing/2014/main" id="{8EB82F54-9926-13FA-B68B-DDDA7974AE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1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59" name="Line 23">
                    <a:extLst>
                      <a:ext uri="{FF2B5EF4-FFF2-40B4-BE49-F238E27FC236}">
                        <a16:creationId xmlns:a16="http://schemas.microsoft.com/office/drawing/2014/main" id="{8373FDAD-F7B7-F2C6-AD3D-F29FCB3F77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71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60" name="Line 24">
                    <a:extLst>
                      <a:ext uri="{FF2B5EF4-FFF2-40B4-BE49-F238E27FC236}">
                        <a16:creationId xmlns:a16="http://schemas.microsoft.com/office/drawing/2014/main" id="{44EE6CF1-176F-B7DE-B8BA-49B66D203B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61" name="Line 25">
                    <a:extLst>
                      <a:ext uri="{FF2B5EF4-FFF2-40B4-BE49-F238E27FC236}">
                        <a16:creationId xmlns:a16="http://schemas.microsoft.com/office/drawing/2014/main" id="{B33C8881-CDB6-FF57-D4DE-D338D880C9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28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62" name="Line 26">
                    <a:extLst>
                      <a:ext uri="{FF2B5EF4-FFF2-40B4-BE49-F238E27FC236}">
                        <a16:creationId xmlns:a16="http://schemas.microsoft.com/office/drawing/2014/main" id="{F8FB98CA-0F29-B082-62FF-42DC1EC2DE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78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63" name="Line 27">
                    <a:extLst>
                      <a:ext uri="{FF2B5EF4-FFF2-40B4-BE49-F238E27FC236}">
                        <a16:creationId xmlns:a16="http://schemas.microsoft.com/office/drawing/2014/main" id="{3388C6E4-E4F3-7240-EB26-2B00A88411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32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64" name="Line 28">
                    <a:extLst>
                      <a:ext uri="{FF2B5EF4-FFF2-40B4-BE49-F238E27FC236}">
                        <a16:creationId xmlns:a16="http://schemas.microsoft.com/office/drawing/2014/main" id="{478B01C2-EFB5-C025-4CA3-4887557571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82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65" name="Line 29">
                    <a:extLst>
                      <a:ext uri="{FF2B5EF4-FFF2-40B4-BE49-F238E27FC236}">
                        <a16:creationId xmlns:a16="http://schemas.microsoft.com/office/drawing/2014/main" id="{4D5B10F9-E049-95A3-6DD2-F2541D7437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86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66" name="Line 30">
                    <a:extLst>
                      <a:ext uri="{FF2B5EF4-FFF2-40B4-BE49-F238E27FC236}">
                        <a16:creationId xmlns:a16="http://schemas.microsoft.com/office/drawing/2014/main" id="{B7C3C049-061A-D056-6576-DC22C2E0BB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39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67" name="Line 31">
                    <a:extLst>
                      <a:ext uri="{FF2B5EF4-FFF2-40B4-BE49-F238E27FC236}">
                        <a16:creationId xmlns:a16="http://schemas.microsoft.com/office/drawing/2014/main" id="{EED6D32B-6034-42AE-B6EA-03A7F15BC4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89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68" name="Line 32">
                    <a:extLst>
                      <a:ext uri="{FF2B5EF4-FFF2-40B4-BE49-F238E27FC236}">
                        <a16:creationId xmlns:a16="http://schemas.microsoft.com/office/drawing/2014/main" id="{035348E5-92D3-A009-DB31-35C456A812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43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69" name="Line 33">
                    <a:extLst>
                      <a:ext uri="{FF2B5EF4-FFF2-40B4-BE49-F238E27FC236}">
                        <a16:creationId xmlns:a16="http://schemas.microsoft.com/office/drawing/2014/main" id="{09FB85F6-702E-96A5-7506-6A7898E831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46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70" name="Line 34">
                    <a:extLst>
                      <a:ext uri="{FF2B5EF4-FFF2-40B4-BE49-F238E27FC236}">
                        <a16:creationId xmlns:a16="http://schemas.microsoft.com/office/drawing/2014/main" id="{40966626-CCA0-3867-33B5-878F9CB7C5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00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71" name="Line 35">
                    <a:extLst>
                      <a:ext uri="{FF2B5EF4-FFF2-40B4-BE49-F238E27FC236}">
                        <a16:creationId xmlns:a16="http://schemas.microsoft.com/office/drawing/2014/main" id="{DDBEE4D0-F62F-BADE-4010-8EB5FD3917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50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72" name="Line 36">
                    <a:extLst>
                      <a:ext uri="{FF2B5EF4-FFF2-40B4-BE49-F238E27FC236}">
                        <a16:creationId xmlns:a16="http://schemas.microsoft.com/office/drawing/2014/main" id="{1E8DFCF7-FF7A-22BA-5653-9B1B638C25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03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73" name="Line 37">
                    <a:extLst>
                      <a:ext uri="{FF2B5EF4-FFF2-40B4-BE49-F238E27FC236}">
                        <a16:creationId xmlns:a16="http://schemas.microsoft.com/office/drawing/2014/main" id="{341E12B9-DF69-F182-F92F-88BB674F15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07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74" name="Line 38">
                    <a:extLst>
                      <a:ext uri="{FF2B5EF4-FFF2-40B4-BE49-F238E27FC236}">
                        <a16:creationId xmlns:a16="http://schemas.microsoft.com/office/drawing/2014/main" id="{C2E5DC54-A99D-4A50-1957-D5103F9CE8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57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75" name="Line 39">
                    <a:extLst>
                      <a:ext uri="{FF2B5EF4-FFF2-40B4-BE49-F238E27FC236}">
                        <a16:creationId xmlns:a16="http://schemas.microsoft.com/office/drawing/2014/main" id="{FAD2707B-EC96-02E0-5AA2-CBD5C6BE40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10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76" name="Line 40">
                    <a:extLst>
                      <a:ext uri="{FF2B5EF4-FFF2-40B4-BE49-F238E27FC236}">
                        <a16:creationId xmlns:a16="http://schemas.microsoft.com/office/drawing/2014/main" id="{51ADC36F-382F-A161-ED16-CF18B82E04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61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77" name="Line 41">
                    <a:extLst>
                      <a:ext uri="{FF2B5EF4-FFF2-40B4-BE49-F238E27FC236}">
                        <a16:creationId xmlns:a16="http://schemas.microsoft.com/office/drawing/2014/main" id="{23576984-1967-0855-D5DB-94580109F9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64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78" name="Line 42">
                    <a:extLst>
                      <a:ext uri="{FF2B5EF4-FFF2-40B4-BE49-F238E27FC236}">
                        <a16:creationId xmlns:a16="http://schemas.microsoft.com/office/drawing/2014/main" id="{B4870E97-F1F5-6804-43A8-4B66748A2A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18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79" name="Line 43">
                    <a:extLst>
                      <a:ext uri="{FF2B5EF4-FFF2-40B4-BE49-F238E27FC236}">
                        <a16:creationId xmlns:a16="http://schemas.microsoft.com/office/drawing/2014/main" id="{0E834FB0-30D3-BB55-E51B-1EABC51E06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68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80" name="Line 44">
                    <a:extLst>
                      <a:ext uri="{FF2B5EF4-FFF2-40B4-BE49-F238E27FC236}">
                        <a16:creationId xmlns:a16="http://schemas.microsoft.com/office/drawing/2014/main" id="{1BEDDD13-E8A8-174B-C034-B5882E3592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21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81" name="Line 45">
                    <a:extLst>
                      <a:ext uri="{FF2B5EF4-FFF2-40B4-BE49-F238E27FC236}">
                        <a16:creationId xmlns:a16="http://schemas.microsoft.com/office/drawing/2014/main" id="{A675962F-00F9-28C6-6A80-5178E77570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25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82" name="Line 46">
                    <a:extLst>
                      <a:ext uri="{FF2B5EF4-FFF2-40B4-BE49-F238E27FC236}">
                        <a16:creationId xmlns:a16="http://schemas.microsoft.com/office/drawing/2014/main" id="{28FE298F-76FF-6DB4-8036-F19E9D6C56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5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83" name="Line 47">
                    <a:extLst>
                      <a:ext uri="{FF2B5EF4-FFF2-40B4-BE49-F238E27FC236}">
                        <a16:creationId xmlns:a16="http://schemas.microsoft.com/office/drawing/2014/main" id="{58933E60-FBBC-9B95-8742-16233C3FB4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28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84" name="Line 48">
                    <a:extLst>
                      <a:ext uri="{FF2B5EF4-FFF2-40B4-BE49-F238E27FC236}">
                        <a16:creationId xmlns:a16="http://schemas.microsoft.com/office/drawing/2014/main" id="{D80ED22F-F17A-C5CC-36E7-8CB86C9594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79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85" name="Line 49">
                    <a:extLst>
                      <a:ext uri="{FF2B5EF4-FFF2-40B4-BE49-F238E27FC236}">
                        <a16:creationId xmlns:a16="http://schemas.microsoft.com/office/drawing/2014/main" id="{870E0B80-BBA5-1850-E502-861D19459C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82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86" name="Line 50">
                    <a:extLst>
                      <a:ext uri="{FF2B5EF4-FFF2-40B4-BE49-F238E27FC236}">
                        <a16:creationId xmlns:a16="http://schemas.microsoft.com/office/drawing/2014/main" id="{F37FDCB0-FAEF-2AD2-41BB-FA8199870E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36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87" name="Line 51">
                    <a:extLst>
                      <a:ext uri="{FF2B5EF4-FFF2-40B4-BE49-F238E27FC236}">
                        <a16:creationId xmlns:a16="http://schemas.microsoft.com/office/drawing/2014/main" id="{B6047A87-9C57-1B3A-C122-4615AEB47F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6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88" name="Line 52">
                    <a:extLst>
                      <a:ext uri="{FF2B5EF4-FFF2-40B4-BE49-F238E27FC236}">
                        <a16:creationId xmlns:a16="http://schemas.microsoft.com/office/drawing/2014/main" id="{5B653D9B-20D6-F254-D88B-CEB9C4DF5A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39" y="2379"/>
                    <a:ext cx="0" cy="19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89" name="Line 53">
                    <a:extLst>
                      <a:ext uri="{FF2B5EF4-FFF2-40B4-BE49-F238E27FC236}">
                        <a16:creationId xmlns:a16="http://schemas.microsoft.com/office/drawing/2014/main" id="{DC24E742-1632-C178-1DCB-7799C0CB42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90" name="Line 54">
                    <a:extLst>
                      <a:ext uri="{FF2B5EF4-FFF2-40B4-BE49-F238E27FC236}">
                        <a16:creationId xmlns:a16="http://schemas.microsoft.com/office/drawing/2014/main" id="{62E97908-166B-5084-6BDB-EB3DE1186E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4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91" name="Line 55">
                    <a:extLst>
                      <a:ext uri="{FF2B5EF4-FFF2-40B4-BE49-F238E27FC236}">
                        <a16:creationId xmlns:a16="http://schemas.microsoft.com/office/drawing/2014/main" id="{C8C86225-37BE-CEE4-A3C5-C45A504B9B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92" name="Line 56">
                    <a:extLst>
                      <a:ext uri="{FF2B5EF4-FFF2-40B4-BE49-F238E27FC236}">
                        <a16:creationId xmlns:a16="http://schemas.microsoft.com/office/drawing/2014/main" id="{903958A4-411A-C054-C482-173E130460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93" name="Line 57">
                    <a:extLst>
                      <a:ext uri="{FF2B5EF4-FFF2-40B4-BE49-F238E27FC236}">
                        <a16:creationId xmlns:a16="http://schemas.microsoft.com/office/drawing/2014/main" id="{C6C7AD49-57BA-3092-997C-1A38F9D9FA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5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94" name="Line 58">
                    <a:extLst>
                      <a:ext uri="{FF2B5EF4-FFF2-40B4-BE49-F238E27FC236}">
                        <a16:creationId xmlns:a16="http://schemas.microsoft.com/office/drawing/2014/main" id="{FD651A8C-B058-27CE-FAC0-0C222F9AB7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95" name="Line 59">
                    <a:extLst>
                      <a:ext uri="{FF2B5EF4-FFF2-40B4-BE49-F238E27FC236}">
                        <a16:creationId xmlns:a16="http://schemas.microsoft.com/office/drawing/2014/main" id="{40B52FC3-D85D-48FD-6C89-45F2CEF6D1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5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96" name="Line 60">
                    <a:extLst>
                      <a:ext uri="{FF2B5EF4-FFF2-40B4-BE49-F238E27FC236}">
                        <a16:creationId xmlns:a16="http://schemas.microsoft.com/office/drawing/2014/main" id="{3650D9E2-4B4C-8620-A12D-34086ECA15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97" name="Line 61">
                    <a:extLst>
                      <a:ext uri="{FF2B5EF4-FFF2-40B4-BE49-F238E27FC236}">
                        <a16:creationId xmlns:a16="http://schemas.microsoft.com/office/drawing/2014/main" id="{92695E31-D4ED-E803-3C4E-F346B1AC96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1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98" name="Line 62">
                    <a:extLst>
                      <a:ext uri="{FF2B5EF4-FFF2-40B4-BE49-F238E27FC236}">
                        <a16:creationId xmlns:a16="http://schemas.microsoft.com/office/drawing/2014/main" id="{3036589E-1E2C-4B29-6676-EF222A6B0B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66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499" name="Line 63">
                    <a:extLst>
                      <a:ext uri="{FF2B5EF4-FFF2-40B4-BE49-F238E27FC236}">
                        <a16:creationId xmlns:a16="http://schemas.microsoft.com/office/drawing/2014/main" id="{4F0C8352-EA1B-710A-8C40-084530D942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8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00" name="Line 64">
                    <a:extLst>
                      <a:ext uri="{FF2B5EF4-FFF2-40B4-BE49-F238E27FC236}">
                        <a16:creationId xmlns:a16="http://schemas.microsoft.com/office/drawing/2014/main" id="{6228002B-C13D-8975-0B67-CA2EA2667B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91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01" name="Line 65">
                    <a:extLst>
                      <a:ext uri="{FF2B5EF4-FFF2-40B4-BE49-F238E27FC236}">
                        <a16:creationId xmlns:a16="http://schemas.microsoft.com/office/drawing/2014/main" id="{3D780664-1C1C-FFAC-DA6C-1E21FD5361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19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02" name="Line 66">
                    <a:extLst>
                      <a:ext uri="{FF2B5EF4-FFF2-40B4-BE49-F238E27FC236}">
                        <a16:creationId xmlns:a16="http://schemas.microsoft.com/office/drawing/2014/main" id="{67F9B029-3986-40BB-D115-E7B222BE53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03" name="Line 67">
                    <a:extLst>
                      <a:ext uri="{FF2B5EF4-FFF2-40B4-BE49-F238E27FC236}">
                        <a16:creationId xmlns:a16="http://schemas.microsoft.com/office/drawing/2014/main" id="{6CABEB60-0CC7-DAAE-0FA5-AF72522D8B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44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04" name="Line 68">
                    <a:extLst>
                      <a:ext uri="{FF2B5EF4-FFF2-40B4-BE49-F238E27FC236}">
                        <a16:creationId xmlns:a16="http://schemas.microsoft.com/office/drawing/2014/main" id="{FA3E831E-316B-9E64-9ECF-A0EE25D1F8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69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05" name="Line 69">
                    <a:extLst>
                      <a:ext uri="{FF2B5EF4-FFF2-40B4-BE49-F238E27FC236}">
                        <a16:creationId xmlns:a16="http://schemas.microsoft.com/office/drawing/2014/main" id="{AE6BF35B-6158-1E70-90F1-6D01DC03E5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8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06" name="Line 70">
                    <a:extLst>
                      <a:ext uri="{FF2B5EF4-FFF2-40B4-BE49-F238E27FC236}">
                        <a16:creationId xmlns:a16="http://schemas.microsoft.com/office/drawing/2014/main" id="{8025C118-E92A-3F7B-03BB-98C74796BF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94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07" name="Line 71">
                    <a:extLst>
                      <a:ext uri="{FF2B5EF4-FFF2-40B4-BE49-F238E27FC236}">
                        <a16:creationId xmlns:a16="http://schemas.microsoft.com/office/drawing/2014/main" id="{9CE918CF-E2AA-EA33-5FDC-8FE70530C9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3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08" name="Line 72">
                    <a:extLst>
                      <a:ext uri="{FF2B5EF4-FFF2-40B4-BE49-F238E27FC236}">
                        <a16:creationId xmlns:a16="http://schemas.microsoft.com/office/drawing/2014/main" id="{539D1EDE-6D94-63FB-88DB-662C15ADCD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5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09" name="Line 73">
                    <a:extLst>
                      <a:ext uri="{FF2B5EF4-FFF2-40B4-BE49-F238E27FC236}">
                        <a16:creationId xmlns:a16="http://schemas.microsoft.com/office/drawing/2014/main" id="{30AD1273-439A-6338-5205-5C6B24410A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8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10" name="Line 74">
                    <a:extLst>
                      <a:ext uri="{FF2B5EF4-FFF2-40B4-BE49-F238E27FC236}">
                        <a16:creationId xmlns:a16="http://schemas.microsoft.com/office/drawing/2014/main" id="{0A4C54A0-BF99-712B-40E6-332E55C0AD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3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11" name="Line 75">
                    <a:extLst>
                      <a:ext uri="{FF2B5EF4-FFF2-40B4-BE49-F238E27FC236}">
                        <a16:creationId xmlns:a16="http://schemas.microsoft.com/office/drawing/2014/main" id="{A90E623F-971F-DC52-9501-8045196B23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5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12" name="Line 76">
                    <a:extLst>
                      <a:ext uri="{FF2B5EF4-FFF2-40B4-BE49-F238E27FC236}">
                        <a16:creationId xmlns:a16="http://schemas.microsoft.com/office/drawing/2014/main" id="{649DAB54-32E3-C6AE-49F2-157A852AB1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1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13" name="Line 77">
                    <a:extLst>
                      <a:ext uri="{FF2B5EF4-FFF2-40B4-BE49-F238E27FC236}">
                        <a16:creationId xmlns:a16="http://schemas.microsoft.com/office/drawing/2014/main" id="{74092FDB-C726-918F-1E16-F93D3D6708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6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14" name="Line 78">
                    <a:extLst>
                      <a:ext uri="{FF2B5EF4-FFF2-40B4-BE49-F238E27FC236}">
                        <a16:creationId xmlns:a16="http://schemas.microsoft.com/office/drawing/2014/main" id="{F6EFC0A6-761A-64E4-9C90-54747BF3D8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9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15" name="Line 79">
                    <a:extLst>
                      <a:ext uri="{FF2B5EF4-FFF2-40B4-BE49-F238E27FC236}">
                        <a16:creationId xmlns:a16="http://schemas.microsoft.com/office/drawing/2014/main" id="{86C62F40-6F3A-9FD8-B191-8EDCFC0F93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51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16" name="Line 80">
                    <a:extLst>
                      <a:ext uri="{FF2B5EF4-FFF2-40B4-BE49-F238E27FC236}">
                        <a16:creationId xmlns:a16="http://schemas.microsoft.com/office/drawing/2014/main" id="{72D62380-ACF1-CFC5-E514-5037AEE07D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76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17" name="Line 81">
                    <a:extLst>
                      <a:ext uri="{FF2B5EF4-FFF2-40B4-BE49-F238E27FC236}">
                        <a16:creationId xmlns:a16="http://schemas.microsoft.com/office/drawing/2014/main" id="{7B149A48-4158-90E2-7241-44914DE4C1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89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18" name="Line 82">
                    <a:extLst>
                      <a:ext uri="{FF2B5EF4-FFF2-40B4-BE49-F238E27FC236}">
                        <a16:creationId xmlns:a16="http://schemas.microsoft.com/office/drawing/2014/main" id="{7ED377CC-7091-93ED-44D9-DBD7602AFF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05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19" name="Line 83">
                    <a:extLst>
                      <a:ext uri="{FF2B5EF4-FFF2-40B4-BE49-F238E27FC236}">
                        <a16:creationId xmlns:a16="http://schemas.microsoft.com/office/drawing/2014/main" id="{33081C44-1D30-6A86-A4D0-A3ADF703D3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30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20" name="Line 84">
                    <a:extLst>
                      <a:ext uri="{FF2B5EF4-FFF2-40B4-BE49-F238E27FC236}">
                        <a16:creationId xmlns:a16="http://schemas.microsoft.com/office/drawing/2014/main" id="{1C42208A-F060-5001-F9C1-DC037671C1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4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21" name="Line 85">
                    <a:extLst>
                      <a:ext uri="{FF2B5EF4-FFF2-40B4-BE49-F238E27FC236}">
                        <a16:creationId xmlns:a16="http://schemas.microsoft.com/office/drawing/2014/main" id="{A2C442ED-630C-C84B-BC7E-346021943B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55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22" name="Line 86">
                    <a:extLst>
                      <a:ext uri="{FF2B5EF4-FFF2-40B4-BE49-F238E27FC236}">
                        <a16:creationId xmlns:a16="http://schemas.microsoft.com/office/drawing/2014/main" id="{1F8DC664-7551-B85B-C980-B340A426F6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80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23" name="Line 87">
                    <a:extLst>
                      <a:ext uri="{FF2B5EF4-FFF2-40B4-BE49-F238E27FC236}">
                        <a16:creationId xmlns:a16="http://schemas.microsoft.com/office/drawing/2014/main" id="{2B2F52CF-95C5-B23D-4EA4-658A8A9009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93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24" name="Line 88">
                    <a:extLst>
                      <a:ext uri="{FF2B5EF4-FFF2-40B4-BE49-F238E27FC236}">
                        <a16:creationId xmlns:a16="http://schemas.microsoft.com/office/drawing/2014/main" id="{21A1E224-8FD2-74D2-D978-99C277EF37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08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25" name="Line 89">
                    <a:extLst>
                      <a:ext uri="{FF2B5EF4-FFF2-40B4-BE49-F238E27FC236}">
                        <a16:creationId xmlns:a16="http://schemas.microsoft.com/office/drawing/2014/main" id="{B165377F-C0F5-16CA-5D4A-68D8F43593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33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26" name="Line 90">
                    <a:extLst>
                      <a:ext uri="{FF2B5EF4-FFF2-40B4-BE49-F238E27FC236}">
                        <a16:creationId xmlns:a16="http://schemas.microsoft.com/office/drawing/2014/main" id="{06C95922-AF63-F55D-1168-5CAC201147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27" name="Line 91">
                    <a:extLst>
                      <a:ext uri="{FF2B5EF4-FFF2-40B4-BE49-F238E27FC236}">
                        <a16:creationId xmlns:a16="http://schemas.microsoft.com/office/drawing/2014/main" id="{685A9FCA-5EA3-2E30-D22D-59E98B3C451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59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28" name="Line 92">
                    <a:extLst>
                      <a:ext uri="{FF2B5EF4-FFF2-40B4-BE49-F238E27FC236}">
                        <a16:creationId xmlns:a16="http://schemas.microsoft.com/office/drawing/2014/main" id="{C625CB59-3174-F35E-F51B-88458F09B6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4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29" name="Line 93">
                    <a:extLst>
                      <a:ext uri="{FF2B5EF4-FFF2-40B4-BE49-F238E27FC236}">
                        <a16:creationId xmlns:a16="http://schemas.microsoft.com/office/drawing/2014/main" id="{BF2736B5-9C5C-66D0-F1BD-5BC5DF4132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99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30" name="Line 94">
                    <a:extLst>
                      <a:ext uri="{FF2B5EF4-FFF2-40B4-BE49-F238E27FC236}">
                        <a16:creationId xmlns:a16="http://schemas.microsoft.com/office/drawing/2014/main" id="{0FE76FA1-091E-535E-831A-15E0F560B0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31" name="Line 95">
                    <a:extLst>
                      <a:ext uri="{FF2B5EF4-FFF2-40B4-BE49-F238E27FC236}">
                        <a16:creationId xmlns:a16="http://schemas.microsoft.com/office/drawing/2014/main" id="{D30883B3-3CBC-7FFC-CEC2-6E04E4ABBD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3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32" name="Line 96">
                    <a:extLst>
                      <a:ext uri="{FF2B5EF4-FFF2-40B4-BE49-F238E27FC236}">
                        <a16:creationId xmlns:a16="http://schemas.microsoft.com/office/drawing/2014/main" id="{01C02B11-F4FA-07BC-456A-A5ED40E103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0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33" name="Line 97">
                    <a:extLst>
                      <a:ext uri="{FF2B5EF4-FFF2-40B4-BE49-F238E27FC236}">
                        <a16:creationId xmlns:a16="http://schemas.microsoft.com/office/drawing/2014/main" id="{1FC98991-712D-3755-E119-BE7FC75A9B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6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34" name="Line 98">
                    <a:extLst>
                      <a:ext uri="{FF2B5EF4-FFF2-40B4-BE49-F238E27FC236}">
                        <a16:creationId xmlns:a16="http://schemas.microsoft.com/office/drawing/2014/main" id="{E0FD08FF-9B31-8003-F08E-062522BF61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8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35" name="Line 99">
                    <a:extLst>
                      <a:ext uri="{FF2B5EF4-FFF2-40B4-BE49-F238E27FC236}">
                        <a16:creationId xmlns:a16="http://schemas.microsoft.com/office/drawing/2014/main" id="{55AA82CE-87EF-E26A-1551-F1D4508618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03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36" name="Line 100">
                    <a:extLst>
                      <a:ext uri="{FF2B5EF4-FFF2-40B4-BE49-F238E27FC236}">
                        <a16:creationId xmlns:a16="http://schemas.microsoft.com/office/drawing/2014/main" id="{6F40AB7C-393C-84C0-F7A9-5D5B2B2625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16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37" name="Line 101">
                    <a:extLst>
                      <a:ext uri="{FF2B5EF4-FFF2-40B4-BE49-F238E27FC236}">
                        <a16:creationId xmlns:a16="http://schemas.microsoft.com/office/drawing/2014/main" id="{7BC13A38-6B94-2FF0-B5AA-07251DE590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41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38" name="Line 102">
                    <a:extLst>
                      <a:ext uri="{FF2B5EF4-FFF2-40B4-BE49-F238E27FC236}">
                        <a16:creationId xmlns:a16="http://schemas.microsoft.com/office/drawing/2014/main" id="{769A651C-E537-CCC5-4246-E043FC5F6A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53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39" name="Line 103">
                    <a:extLst>
                      <a:ext uri="{FF2B5EF4-FFF2-40B4-BE49-F238E27FC236}">
                        <a16:creationId xmlns:a16="http://schemas.microsoft.com/office/drawing/2014/main" id="{F320BC59-396B-11D1-87E2-2C56EF3C99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66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40" name="Line 104">
                    <a:extLst>
                      <a:ext uri="{FF2B5EF4-FFF2-40B4-BE49-F238E27FC236}">
                        <a16:creationId xmlns:a16="http://schemas.microsoft.com/office/drawing/2014/main" id="{372FDD60-B319-1E69-EF71-0B9FFB1F33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1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41" name="Line 105">
                    <a:extLst>
                      <a:ext uri="{FF2B5EF4-FFF2-40B4-BE49-F238E27FC236}">
                        <a16:creationId xmlns:a16="http://schemas.microsoft.com/office/drawing/2014/main" id="{0183E2B8-1095-CE72-076B-7CEE7B0BCF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0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42" name="Line 106">
                    <a:extLst>
                      <a:ext uri="{FF2B5EF4-FFF2-40B4-BE49-F238E27FC236}">
                        <a16:creationId xmlns:a16="http://schemas.microsoft.com/office/drawing/2014/main" id="{671E1182-0110-FF27-7C44-BE0AF07DB6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19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43" name="Line 107">
                    <a:extLst>
                      <a:ext uri="{FF2B5EF4-FFF2-40B4-BE49-F238E27FC236}">
                        <a16:creationId xmlns:a16="http://schemas.microsoft.com/office/drawing/2014/main" id="{87542122-7165-6C5E-AD3E-2E2C0A3D23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44" name="Line 108">
                    <a:extLst>
                      <a:ext uri="{FF2B5EF4-FFF2-40B4-BE49-F238E27FC236}">
                        <a16:creationId xmlns:a16="http://schemas.microsoft.com/office/drawing/2014/main" id="{C6815847-48BF-3D4F-1050-97E99CF48F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5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45" name="Line 109">
                    <a:extLst>
                      <a:ext uri="{FF2B5EF4-FFF2-40B4-BE49-F238E27FC236}">
                        <a16:creationId xmlns:a16="http://schemas.microsoft.com/office/drawing/2014/main" id="{66AA8D35-BC97-261E-924A-D73C13491C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69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46" name="Line 110">
                    <a:extLst>
                      <a:ext uri="{FF2B5EF4-FFF2-40B4-BE49-F238E27FC236}">
                        <a16:creationId xmlns:a16="http://schemas.microsoft.com/office/drawing/2014/main" id="{52420C53-7C46-13C4-7900-F39A1FC8A7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8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47" name="Line 111">
                    <a:extLst>
                      <a:ext uri="{FF2B5EF4-FFF2-40B4-BE49-F238E27FC236}">
                        <a16:creationId xmlns:a16="http://schemas.microsoft.com/office/drawing/2014/main" id="{9C80FAEC-6E5F-54EF-5244-361AA4FB51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0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48" name="Line 112">
                    <a:extLst>
                      <a:ext uri="{FF2B5EF4-FFF2-40B4-BE49-F238E27FC236}">
                        <a16:creationId xmlns:a16="http://schemas.microsoft.com/office/drawing/2014/main" id="{9AC27E5A-02AA-5C5D-B7C5-B35FAF0294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23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49" name="Line 113">
                    <a:extLst>
                      <a:ext uri="{FF2B5EF4-FFF2-40B4-BE49-F238E27FC236}">
                        <a16:creationId xmlns:a16="http://schemas.microsoft.com/office/drawing/2014/main" id="{799284EF-AD1E-A513-F262-0B68D0B3E8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48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50" name="Line 114">
                    <a:extLst>
                      <a:ext uri="{FF2B5EF4-FFF2-40B4-BE49-F238E27FC236}">
                        <a16:creationId xmlns:a16="http://schemas.microsoft.com/office/drawing/2014/main" id="{5F86FA5B-5B28-9B1C-AA99-8683714823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60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51" name="Line 115">
                    <a:extLst>
                      <a:ext uri="{FF2B5EF4-FFF2-40B4-BE49-F238E27FC236}">
                        <a16:creationId xmlns:a16="http://schemas.microsoft.com/office/drawing/2014/main" id="{84CB49C6-9A6E-6783-F05A-61B660AD05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73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52" name="Line 116">
                    <a:extLst>
                      <a:ext uri="{FF2B5EF4-FFF2-40B4-BE49-F238E27FC236}">
                        <a16:creationId xmlns:a16="http://schemas.microsoft.com/office/drawing/2014/main" id="{C13E46E4-3266-B05C-1FC9-401F5E116E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01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53" name="Line 117">
                    <a:extLst>
                      <a:ext uri="{FF2B5EF4-FFF2-40B4-BE49-F238E27FC236}">
                        <a16:creationId xmlns:a16="http://schemas.microsoft.com/office/drawing/2014/main" id="{0198A4CF-ACD2-474C-991A-D1DD290C66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14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54" name="Line 118">
                    <a:extLst>
                      <a:ext uri="{FF2B5EF4-FFF2-40B4-BE49-F238E27FC236}">
                        <a16:creationId xmlns:a16="http://schemas.microsoft.com/office/drawing/2014/main" id="{FBBADAB4-3E67-1E6B-F71E-DC461A30B8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26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55" name="Line 119">
                    <a:extLst>
                      <a:ext uri="{FF2B5EF4-FFF2-40B4-BE49-F238E27FC236}">
                        <a16:creationId xmlns:a16="http://schemas.microsoft.com/office/drawing/2014/main" id="{FB05B92A-613F-6CB4-CA0B-92EB221980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5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56" name="Line 120">
                    <a:extLst>
                      <a:ext uri="{FF2B5EF4-FFF2-40B4-BE49-F238E27FC236}">
                        <a16:creationId xmlns:a16="http://schemas.microsoft.com/office/drawing/2014/main" id="{01DEECEB-B7C2-4983-36AF-8F8D236E74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64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57" name="Line 121">
                    <a:extLst>
                      <a:ext uri="{FF2B5EF4-FFF2-40B4-BE49-F238E27FC236}">
                        <a16:creationId xmlns:a16="http://schemas.microsoft.com/office/drawing/2014/main" id="{679B70E0-C43D-86F1-05CC-C387DA8665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7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58" name="Line 122">
                    <a:extLst>
                      <a:ext uri="{FF2B5EF4-FFF2-40B4-BE49-F238E27FC236}">
                        <a16:creationId xmlns:a16="http://schemas.microsoft.com/office/drawing/2014/main" id="{3C519B31-06C8-A618-EA0B-03C3912246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05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59" name="Line 123">
                    <a:extLst>
                      <a:ext uri="{FF2B5EF4-FFF2-40B4-BE49-F238E27FC236}">
                        <a16:creationId xmlns:a16="http://schemas.microsoft.com/office/drawing/2014/main" id="{BDFD357A-4F63-49CE-EA7A-A4852BDE8F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1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60" name="Line 124">
                    <a:extLst>
                      <a:ext uri="{FF2B5EF4-FFF2-40B4-BE49-F238E27FC236}">
                        <a16:creationId xmlns:a16="http://schemas.microsoft.com/office/drawing/2014/main" id="{A8DB06FF-4FBD-EF07-16A3-311301D5B3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0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61" name="Line 125">
                    <a:extLst>
                      <a:ext uri="{FF2B5EF4-FFF2-40B4-BE49-F238E27FC236}">
                        <a16:creationId xmlns:a16="http://schemas.microsoft.com/office/drawing/2014/main" id="{E00A1F9C-883B-2946-9378-EE10D9C472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55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62" name="Line 126">
                    <a:extLst>
                      <a:ext uri="{FF2B5EF4-FFF2-40B4-BE49-F238E27FC236}">
                        <a16:creationId xmlns:a16="http://schemas.microsoft.com/office/drawing/2014/main" id="{F64CE047-BD46-719D-B664-A7F1AA89F1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68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63" name="Line 127">
                    <a:extLst>
                      <a:ext uri="{FF2B5EF4-FFF2-40B4-BE49-F238E27FC236}">
                        <a16:creationId xmlns:a16="http://schemas.microsoft.com/office/drawing/2014/main" id="{8AB19C46-C9C2-951A-244F-FECC8FA9F7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64" name="Line 128">
                    <a:extLst>
                      <a:ext uri="{FF2B5EF4-FFF2-40B4-BE49-F238E27FC236}">
                        <a16:creationId xmlns:a16="http://schemas.microsoft.com/office/drawing/2014/main" id="{967F6024-67AA-B541-8B0A-2A4F4C13CF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8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65" name="Line 129">
                    <a:extLst>
                      <a:ext uri="{FF2B5EF4-FFF2-40B4-BE49-F238E27FC236}">
                        <a16:creationId xmlns:a16="http://schemas.microsoft.com/office/drawing/2014/main" id="{AFBDBCFF-163E-A9F1-76A3-0784A172C8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1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66" name="Line 130">
                    <a:extLst>
                      <a:ext uri="{FF2B5EF4-FFF2-40B4-BE49-F238E27FC236}">
                        <a16:creationId xmlns:a16="http://schemas.microsoft.com/office/drawing/2014/main" id="{FCA700E7-24D6-4518-FBB2-DB3045FDFB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34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67" name="Line 131">
                    <a:extLst>
                      <a:ext uri="{FF2B5EF4-FFF2-40B4-BE49-F238E27FC236}">
                        <a16:creationId xmlns:a16="http://schemas.microsoft.com/office/drawing/2014/main" id="{646297F5-84AE-5312-6A2F-498916B696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59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68" name="Line 132">
                    <a:extLst>
                      <a:ext uri="{FF2B5EF4-FFF2-40B4-BE49-F238E27FC236}">
                        <a16:creationId xmlns:a16="http://schemas.microsoft.com/office/drawing/2014/main" id="{A84F0602-6B3C-8D59-0B31-EB230B7974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71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69" name="Line 133">
                    <a:extLst>
                      <a:ext uri="{FF2B5EF4-FFF2-40B4-BE49-F238E27FC236}">
                        <a16:creationId xmlns:a16="http://schemas.microsoft.com/office/drawing/2014/main" id="{15126678-63EE-E40D-76B0-5A0D3CC34F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84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70" name="Line 134">
                    <a:extLst>
                      <a:ext uri="{FF2B5EF4-FFF2-40B4-BE49-F238E27FC236}">
                        <a16:creationId xmlns:a16="http://schemas.microsoft.com/office/drawing/2014/main" id="{DFABB781-2B95-E509-2F9C-300F3D65CA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1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71" name="Line 135">
                    <a:extLst>
                      <a:ext uri="{FF2B5EF4-FFF2-40B4-BE49-F238E27FC236}">
                        <a16:creationId xmlns:a16="http://schemas.microsoft.com/office/drawing/2014/main" id="{266DE50E-85DC-3F3D-5116-DAFEEB391C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25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72" name="Line 136">
                    <a:extLst>
                      <a:ext uri="{FF2B5EF4-FFF2-40B4-BE49-F238E27FC236}">
                        <a16:creationId xmlns:a16="http://schemas.microsoft.com/office/drawing/2014/main" id="{4FBA08E2-64C3-F6C2-74C3-960AC203CE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3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73" name="Line 137">
                    <a:extLst>
                      <a:ext uri="{FF2B5EF4-FFF2-40B4-BE49-F238E27FC236}">
                        <a16:creationId xmlns:a16="http://schemas.microsoft.com/office/drawing/2014/main" id="{4A3F18F5-CE7F-D108-5978-5310A635E3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6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74" name="Line 138">
                    <a:extLst>
                      <a:ext uri="{FF2B5EF4-FFF2-40B4-BE49-F238E27FC236}">
                        <a16:creationId xmlns:a16="http://schemas.microsoft.com/office/drawing/2014/main" id="{A7100243-C40F-3290-CA6C-E425E9EE1D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5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75" name="Line 139">
                    <a:extLst>
                      <a:ext uri="{FF2B5EF4-FFF2-40B4-BE49-F238E27FC236}">
                        <a16:creationId xmlns:a16="http://schemas.microsoft.com/office/drawing/2014/main" id="{36E41FD9-B73E-8211-A560-37D33BF801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8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76" name="Line 140">
                    <a:extLst>
                      <a:ext uri="{FF2B5EF4-FFF2-40B4-BE49-F238E27FC236}">
                        <a16:creationId xmlns:a16="http://schemas.microsoft.com/office/drawing/2014/main" id="{4820355B-3F9B-B68D-8E46-025294CFC9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16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77" name="Line 141">
                    <a:extLst>
                      <a:ext uri="{FF2B5EF4-FFF2-40B4-BE49-F238E27FC236}">
                        <a16:creationId xmlns:a16="http://schemas.microsoft.com/office/drawing/2014/main" id="{A6270C6F-3C6B-0D30-B081-7322483988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28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78" name="Line 142">
                    <a:extLst>
                      <a:ext uri="{FF2B5EF4-FFF2-40B4-BE49-F238E27FC236}">
                        <a16:creationId xmlns:a16="http://schemas.microsoft.com/office/drawing/2014/main" id="{9C4751F3-1DC6-CBCA-AE35-EB53407C81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41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79" name="Line 143">
                    <a:extLst>
                      <a:ext uri="{FF2B5EF4-FFF2-40B4-BE49-F238E27FC236}">
                        <a16:creationId xmlns:a16="http://schemas.microsoft.com/office/drawing/2014/main" id="{F062E6B4-9254-A832-11C7-4624B1FDE7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66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80" name="Line 144">
                    <a:extLst>
                      <a:ext uri="{FF2B5EF4-FFF2-40B4-BE49-F238E27FC236}">
                        <a16:creationId xmlns:a16="http://schemas.microsoft.com/office/drawing/2014/main" id="{6E4C4F58-08CB-9503-72C0-D7599F5D55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78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81" name="Line 145">
                    <a:extLst>
                      <a:ext uri="{FF2B5EF4-FFF2-40B4-BE49-F238E27FC236}">
                        <a16:creationId xmlns:a16="http://schemas.microsoft.com/office/drawing/2014/main" id="{3199AC43-4BD5-C585-0857-E3E5B54C95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1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82" name="Line 146">
                    <a:extLst>
                      <a:ext uri="{FF2B5EF4-FFF2-40B4-BE49-F238E27FC236}">
                        <a16:creationId xmlns:a16="http://schemas.microsoft.com/office/drawing/2014/main" id="{75A1E953-F2F8-2BB3-C1B7-13784089AF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19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83" name="Line 147">
                    <a:extLst>
                      <a:ext uri="{FF2B5EF4-FFF2-40B4-BE49-F238E27FC236}">
                        <a16:creationId xmlns:a16="http://schemas.microsoft.com/office/drawing/2014/main" id="{6216D675-221D-C27D-4EAA-3D28826687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3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84" name="Line 148">
                    <a:extLst>
                      <a:ext uri="{FF2B5EF4-FFF2-40B4-BE49-F238E27FC236}">
                        <a16:creationId xmlns:a16="http://schemas.microsoft.com/office/drawing/2014/main" id="{516370B7-BF5B-6A8D-BBDB-0639C405FD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44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85" name="Line 149">
                    <a:extLst>
                      <a:ext uri="{FF2B5EF4-FFF2-40B4-BE49-F238E27FC236}">
                        <a16:creationId xmlns:a16="http://schemas.microsoft.com/office/drawing/2014/main" id="{6225E3A4-6F82-D0AC-F775-1BF9826A1C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70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86" name="Line 150">
                    <a:extLst>
                      <a:ext uri="{FF2B5EF4-FFF2-40B4-BE49-F238E27FC236}">
                        <a16:creationId xmlns:a16="http://schemas.microsoft.com/office/drawing/2014/main" id="{8EBDD7B7-5E0B-1D16-1F20-7FB0C69E50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8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87" name="Line 151">
                    <a:extLst>
                      <a:ext uri="{FF2B5EF4-FFF2-40B4-BE49-F238E27FC236}">
                        <a16:creationId xmlns:a16="http://schemas.microsoft.com/office/drawing/2014/main" id="{07AF1459-D36E-C1B6-1C24-53380E0891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98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88" name="Line 152">
                    <a:extLst>
                      <a:ext uri="{FF2B5EF4-FFF2-40B4-BE49-F238E27FC236}">
                        <a16:creationId xmlns:a16="http://schemas.microsoft.com/office/drawing/2014/main" id="{EC896EDA-AADA-7AF9-83DC-2CA42124AC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23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89" name="Line 153">
                    <a:extLst>
                      <a:ext uri="{FF2B5EF4-FFF2-40B4-BE49-F238E27FC236}">
                        <a16:creationId xmlns:a16="http://schemas.microsoft.com/office/drawing/2014/main" id="{AC4522F6-C78F-EA75-0C4A-EE85B5431E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35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90" name="Line 154">
                    <a:extLst>
                      <a:ext uri="{FF2B5EF4-FFF2-40B4-BE49-F238E27FC236}">
                        <a16:creationId xmlns:a16="http://schemas.microsoft.com/office/drawing/2014/main" id="{DCA5D88B-2955-A534-DFA9-2A778885E1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48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91" name="Line 155">
                    <a:extLst>
                      <a:ext uri="{FF2B5EF4-FFF2-40B4-BE49-F238E27FC236}">
                        <a16:creationId xmlns:a16="http://schemas.microsoft.com/office/drawing/2014/main" id="{93872874-E28B-85AE-EC9E-A618BF6323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73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92" name="Line 156">
                    <a:extLst>
                      <a:ext uri="{FF2B5EF4-FFF2-40B4-BE49-F238E27FC236}">
                        <a16:creationId xmlns:a16="http://schemas.microsoft.com/office/drawing/2014/main" id="{712396AB-82E8-8974-9A08-19A289EFBC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86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93" name="Line 157">
                    <a:extLst>
                      <a:ext uri="{FF2B5EF4-FFF2-40B4-BE49-F238E27FC236}">
                        <a16:creationId xmlns:a16="http://schemas.microsoft.com/office/drawing/2014/main" id="{666A28BC-ACBE-BE88-AE52-FC30A92055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1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94" name="Line 158">
                    <a:extLst>
                      <a:ext uri="{FF2B5EF4-FFF2-40B4-BE49-F238E27FC236}">
                        <a16:creationId xmlns:a16="http://schemas.microsoft.com/office/drawing/2014/main" id="{261F5003-ACA9-BB79-4AA5-3445052315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2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95" name="Line 159">
                    <a:extLst>
                      <a:ext uri="{FF2B5EF4-FFF2-40B4-BE49-F238E27FC236}">
                        <a16:creationId xmlns:a16="http://schemas.microsoft.com/office/drawing/2014/main" id="{E1131015-2EED-AF47-4B0D-241DF2C90E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39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96" name="Line 160">
                    <a:extLst>
                      <a:ext uri="{FF2B5EF4-FFF2-40B4-BE49-F238E27FC236}">
                        <a16:creationId xmlns:a16="http://schemas.microsoft.com/office/drawing/2014/main" id="{7202FE4E-1437-C0AB-3EB6-336EB3314B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97" name="Line 161">
                    <a:extLst>
                      <a:ext uri="{FF2B5EF4-FFF2-40B4-BE49-F238E27FC236}">
                        <a16:creationId xmlns:a16="http://schemas.microsoft.com/office/drawing/2014/main" id="{AB26F784-32F2-4C76-6BA3-5E5DD0710F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7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98" name="Line 162">
                    <a:extLst>
                      <a:ext uri="{FF2B5EF4-FFF2-40B4-BE49-F238E27FC236}">
                        <a16:creationId xmlns:a16="http://schemas.microsoft.com/office/drawing/2014/main" id="{24538637-5873-A89E-33F2-29FB97F9BD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99" name="Line 163">
                    <a:extLst>
                      <a:ext uri="{FF2B5EF4-FFF2-40B4-BE49-F238E27FC236}">
                        <a16:creationId xmlns:a16="http://schemas.microsoft.com/office/drawing/2014/main" id="{4BE423CF-EB6F-4323-A564-40EEE3F6D8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05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00" name="Line 164">
                    <a:extLst>
                      <a:ext uri="{FF2B5EF4-FFF2-40B4-BE49-F238E27FC236}">
                        <a16:creationId xmlns:a16="http://schemas.microsoft.com/office/drawing/2014/main" id="{489843AF-C1FA-D8EF-AA88-76891BF1FD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30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01" name="Line 165">
                    <a:extLst>
                      <a:ext uri="{FF2B5EF4-FFF2-40B4-BE49-F238E27FC236}">
                        <a16:creationId xmlns:a16="http://schemas.microsoft.com/office/drawing/2014/main" id="{BB6C92D7-9EF9-D51D-E5AE-766E41FBD0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3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02" name="Line 166">
                    <a:extLst>
                      <a:ext uri="{FF2B5EF4-FFF2-40B4-BE49-F238E27FC236}">
                        <a16:creationId xmlns:a16="http://schemas.microsoft.com/office/drawing/2014/main" id="{D62FF036-1F35-432E-CF2E-C0CB9D2790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55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03" name="Line 167">
                    <a:extLst>
                      <a:ext uri="{FF2B5EF4-FFF2-40B4-BE49-F238E27FC236}">
                        <a16:creationId xmlns:a16="http://schemas.microsoft.com/office/drawing/2014/main" id="{9154208D-6D37-6CCC-FEFB-8B7CDB8C10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80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04" name="Line 168">
                    <a:extLst>
                      <a:ext uri="{FF2B5EF4-FFF2-40B4-BE49-F238E27FC236}">
                        <a16:creationId xmlns:a16="http://schemas.microsoft.com/office/drawing/2014/main" id="{1C67897A-EE3F-A782-6545-BC205024AD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96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05" name="Line 169">
                    <a:extLst>
                      <a:ext uri="{FF2B5EF4-FFF2-40B4-BE49-F238E27FC236}">
                        <a16:creationId xmlns:a16="http://schemas.microsoft.com/office/drawing/2014/main" id="{B3E79548-AD0D-1B52-6EC3-F5EC48A571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9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06" name="Line 170">
                    <a:extLst>
                      <a:ext uri="{FF2B5EF4-FFF2-40B4-BE49-F238E27FC236}">
                        <a16:creationId xmlns:a16="http://schemas.microsoft.com/office/drawing/2014/main" id="{77B6B6D4-F519-7993-38CA-EEFA8356F6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34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07" name="Line 171">
                    <a:extLst>
                      <a:ext uri="{FF2B5EF4-FFF2-40B4-BE49-F238E27FC236}">
                        <a16:creationId xmlns:a16="http://schemas.microsoft.com/office/drawing/2014/main" id="{11590733-5D4B-F32A-D2B8-3887CBA33A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46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08" name="Line 172">
                    <a:extLst>
                      <a:ext uri="{FF2B5EF4-FFF2-40B4-BE49-F238E27FC236}">
                        <a16:creationId xmlns:a16="http://schemas.microsoft.com/office/drawing/2014/main" id="{77C0F7D2-C98D-B26C-0956-90EF74D58E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59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09" name="Line 173">
                    <a:extLst>
                      <a:ext uri="{FF2B5EF4-FFF2-40B4-BE49-F238E27FC236}">
                        <a16:creationId xmlns:a16="http://schemas.microsoft.com/office/drawing/2014/main" id="{53A69694-C9BC-ACBB-4633-8C7F572500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84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10" name="Line 174">
                    <a:extLst>
                      <a:ext uri="{FF2B5EF4-FFF2-40B4-BE49-F238E27FC236}">
                        <a16:creationId xmlns:a16="http://schemas.microsoft.com/office/drawing/2014/main" id="{AE9A8B07-2770-D60C-FD7F-E97AE86CEF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00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11" name="Line 175">
                    <a:extLst>
                      <a:ext uri="{FF2B5EF4-FFF2-40B4-BE49-F238E27FC236}">
                        <a16:creationId xmlns:a16="http://schemas.microsoft.com/office/drawing/2014/main" id="{DAADC4C3-A8B5-1527-7685-1FAA4FB09B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1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12" name="Line 176">
                    <a:extLst>
                      <a:ext uri="{FF2B5EF4-FFF2-40B4-BE49-F238E27FC236}">
                        <a16:creationId xmlns:a16="http://schemas.microsoft.com/office/drawing/2014/main" id="{4869FB27-A590-A236-D703-6F3AFEDAC2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3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13" name="Line 177">
                    <a:extLst>
                      <a:ext uri="{FF2B5EF4-FFF2-40B4-BE49-F238E27FC236}">
                        <a16:creationId xmlns:a16="http://schemas.microsoft.com/office/drawing/2014/main" id="{ADAD2D64-90B8-E06F-430B-F5D0052A70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50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14" name="Line 178">
                    <a:extLst>
                      <a:ext uri="{FF2B5EF4-FFF2-40B4-BE49-F238E27FC236}">
                        <a16:creationId xmlns:a16="http://schemas.microsoft.com/office/drawing/2014/main" id="{156E47B9-99EE-11F6-3FF5-0238629389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6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15" name="Line 179">
                    <a:extLst>
                      <a:ext uri="{FF2B5EF4-FFF2-40B4-BE49-F238E27FC236}">
                        <a16:creationId xmlns:a16="http://schemas.microsoft.com/office/drawing/2014/main" id="{CF667D63-CF05-55A7-EFC6-EC247DC657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88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16" name="Line 180">
                    <a:extLst>
                      <a:ext uri="{FF2B5EF4-FFF2-40B4-BE49-F238E27FC236}">
                        <a16:creationId xmlns:a16="http://schemas.microsoft.com/office/drawing/2014/main" id="{E0B5741A-B76F-D3B7-535C-1454696881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03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17" name="Line 181">
                    <a:extLst>
                      <a:ext uri="{FF2B5EF4-FFF2-40B4-BE49-F238E27FC236}">
                        <a16:creationId xmlns:a16="http://schemas.microsoft.com/office/drawing/2014/main" id="{DE655D01-FC96-907F-43E6-42FFFFA175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18" name="Line 182">
                    <a:extLst>
                      <a:ext uri="{FF2B5EF4-FFF2-40B4-BE49-F238E27FC236}">
                        <a16:creationId xmlns:a16="http://schemas.microsoft.com/office/drawing/2014/main" id="{8AE12E61-73DF-5731-FC11-368A473329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41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19" name="Line 183">
                    <a:extLst>
                      <a:ext uri="{FF2B5EF4-FFF2-40B4-BE49-F238E27FC236}">
                        <a16:creationId xmlns:a16="http://schemas.microsoft.com/office/drawing/2014/main" id="{3E1DBC78-B83E-5B2B-1380-43AF07028A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53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20" name="Line 184">
                    <a:extLst>
                      <a:ext uri="{FF2B5EF4-FFF2-40B4-BE49-F238E27FC236}">
                        <a16:creationId xmlns:a16="http://schemas.microsoft.com/office/drawing/2014/main" id="{C9EA5762-A6B8-CC4C-D151-EDAE63A5C7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66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21" name="Line 185">
                    <a:extLst>
                      <a:ext uri="{FF2B5EF4-FFF2-40B4-BE49-F238E27FC236}">
                        <a16:creationId xmlns:a16="http://schemas.microsoft.com/office/drawing/2014/main" id="{21F7079A-D65E-C638-7C12-D950991A47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94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22" name="Line 186">
                    <a:extLst>
                      <a:ext uri="{FF2B5EF4-FFF2-40B4-BE49-F238E27FC236}">
                        <a16:creationId xmlns:a16="http://schemas.microsoft.com/office/drawing/2014/main" id="{2E19D9CA-9E3A-93D1-FDC4-9C8C6BF565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0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23" name="Line 187">
                    <a:extLst>
                      <a:ext uri="{FF2B5EF4-FFF2-40B4-BE49-F238E27FC236}">
                        <a16:creationId xmlns:a16="http://schemas.microsoft.com/office/drawing/2014/main" id="{F39EB5AB-CFFF-B2AB-9DCB-7707AC42E8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19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24" name="Line 188">
                    <a:extLst>
                      <a:ext uri="{FF2B5EF4-FFF2-40B4-BE49-F238E27FC236}">
                        <a16:creationId xmlns:a16="http://schemas.microsoft.com/office/drawing/2014/main" id="{26406111-DC17-E94E-193B-9B691A30D4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45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25" name="Line 189">
                    <a:extLst>
                      <a:ext uri="{FF2B5EF4-FFF2-40B4-BE49-F238E27FC236}">
                        <a16:creationId xmlns:a16="http://schemas.microsoft.com/office/drawing/2014/main" id="{C791B2E8-75DE-A16F-3342-94440DCA44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5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26" name="Line 190">
                    <a:extLst>
                      <a:ext uri="{FF2B5EF4-FFF2-40B4-BE49-F238E27FC236}">
                        <a16:creationId xmlns:a16="http://schemas.microsoft.com/office/drawing/2014/main" id="{132674F5-64D7-08A3-AEA2-EAAE71AB19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70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27" name="Line 191">
                    <a:extLst>
                      <a:ext uri="{FF2B5EF4-FFF2-40B4-BE49-F238E27FC236}">
                        <a16:creationId xmlns:a16="http://schemas.microsoft.com/office/drawing/2014/main" id="{4803FAA5-B427-F565-FC72-0800FE7739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98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28" name="Line 192">
                    <a:extLst>
                      <a:ext uri="{FF2B5EF4-FFF2-40B4-BE49-F238E27FC236}">
                        <a16:creationId xmlns:a16="http://schemas.microsoft.com/office/drawing/2014/main" id="{2E706F3B-A199-D102-F279-60274123C9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10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29" name="Line 193">
                    <a:extLst>
                      <a:ext uri="{FF2B5EF4-FFF2-40B4-BE49-F238E27FC236}">
                        <a16:creationId xmlns:a16="http://schemas.microsoft.com/office/drawing/2014/main" id="{8DB12847-155A-234C-EF4C-D3071DC357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23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30" name="Line 194">
                    <a:extLst>
                      <a:ext uri="{FF2B5EF4-FFF2-40B4-BE49-F238E27FC236}">
                        <a16:creationId xmlns:a16="http://schemas.microsoft.com/office/drawing/2014/main" id="{85F667BF-F918-545E-C770-DEB853675A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48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31" name="Line 195">
                    <a:extLst>
                      <a:ext uri="{FF2B5EF4-FFF2-40B4-BE49-F238E27FC236}">
                        <a16:creationId xmlns:a16="http://schemas.microsoft.com/office/drawing/2014/main" id="{2920B3E0-1E79-BBD2-C5B1-2512674A8D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61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32" name="Line 196">
                    <a:extLst>
                      <a:ext uri="{FF2B5EF4-FFF2-40B4-BE49-F238E27FC236}">
                        <a16:creationId xmlns:a16="http://schemas.microsoft.com/office/drawing/2014/main" id="{B8889DC0-F48B-0F7C-6AB8-461BAAC0DA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73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33" name="Line 197">
                    <a:extLst>
                      <a:ext uri="{FF2B5EF4-FFF2-40B4-BE49-F238E27FC236}">
                        <a16:creationId xmlns:a16="http://schemas.microsoft.com/office/drawing/2014/main" id="{534E64AB-ACDC-BE2E-027B-F54F96FE5B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0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34" name="Line 198">
                    <a:extLst>
                      <a:ext uri="{FF2B5EF4-FFF2-40B4-BE49-F238E27FC236}">
                        <a16:creationId xmlns:a16="http://schemas.microsoft.com/office/drawing/2014/main" id="{4332EF90-DB3D-9DA1-C159-6B47696706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14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35" name="Line 199">
                    <a:extLst>
                      <a:ext uri="{FF2B5EF4-FFF2-40B4-BE49-F238E27FC236}">
                        <a16:creationId xmlns:a16="http://schemas.microsoft.com/office/drawing/2014/main" id="{FB74717D-07CD-0C6B-E73B-A09648E2C6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2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36" name="Line 200">
                    <a:extLst>
                      <a:ext uri="{FF2B5EF4-FFF2-40B4-BE49-F238E27FC236}">
                        <a16:creationId xmlns:a16="http://schemas.microsoft.com/office/drawing/2014/main" id="{5D948D4D-354F-AFDA-A0ED-07D09D74E4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52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37" name="Line 201">
                    <a:extLst>
                      <a:ext uri="{FF2B5EF4-FFF2-40B4-BE49-F238E27FC236}">
                        <a16:creationId xmlns:a16="http://schemas.microsoft.com/office/drawing/2014/main" id="{8EB85472-6DBF-2BD5-D825-0E96DD7991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64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38" name="Line 202">
                    <a:extLst>
                      <a:ext uri="{FF2B5EF4-FFF2-40B4-BE49-F238E27FC236}">
                        <a16:creationId xmlns:a16="http://schemas.microsoft.com/office/drawing/2014/main" id="{8347034B-5ECB-4765-64D3-8D5A71BEFF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77" y="2379"/>
                    <a:ext cx="0" cy="10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39" name="Line 203">
                    <a:extLst>
                      <a:ext uri="{FF2B5EF4-FFF2-40B4-BE49-F238E27FC236}">
                        <a16:creationId xmlns:a16="http://schemas.microsoft.com/office/drawing/2014/main" id="{0E57C1C1-5E10-640A-55DA-83C8A367DB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9" y="2379"/>
                    <a:ext cx="0" cy="2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l-GR" sz="1350" b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40" name="Rectangle 204">
                    <a:extLst>
                      <a:ext uri="{FF2B5EF4-FFF2-40B4-BE49-F238E27FC236}">
                        <a16:creationId xmlns:a16="http://schemas.microsoft.com/office/drawing/2014/main" id="{9CD94834-EF3C-3005-CEE4-D80DD80C34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9" y="2407"/>
                    <a:ext cx="26" cy="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685800"/>
                    <a:r>
                      <a:rPr lang="el-GR" altLang="el-GR" sz="375" b="0">
                        <a:solidFill>
                          <a:srgbClr val="000000"/>
                        </a:solidFill>
                      </a:rPr>
                      <a:t>0</a:t>
                    </a:r>
                    <a:endParaRPr lang="el-GR" altLang="el-GR" sz="1350" b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49" name="Line 206">
                  <a:extLst>
                    <a:ext uri="{FF2B5EF4-FFF2-40B4-BE49-F238E27FC236}">
                      <a16:creationId xmlns:a16="http://schemas.microsoft.com/office/drawing/2014/main" id="{78EE4A62-BB78-A028-5EE0-8CF8AE8542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237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0" name="Rectangle 207">
                  <a:extLst>
                    <a:ext uri="{FF2B5EF4-FFF2-40B4-BE49-F238E27FC236}">
                      <a16:creationId xmlns:a16="http://schemas.microsoft.com/office/drawing/2014/main" id="{ACEDB1E3-70EA-D48B-30A3-256E7D006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407"/>
                  <a:ext cx="26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1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1" name="Line 208">
                  <a:extLst>
                    <a:ext uri="{FF2B5EF4-FFF2-40B4-BE49-F238E27FC236}">
                      <a16:creationId xmlns:a16="http://schemas.microsoft.com/office/drawing/2014/main" id="{34ECAFCF-3F11-936E-58A8-FC5F237427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7" y="237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2" name="Rectangle 209">
                  <a:extLst>
                    <a:ext uri="{FF2B5EF4-FFF2-40B4-BE49-F238E27FC236}">
                      <a16:creationId xmlns:a16="http://schemas.microsoft.com/office/drawing/2014/main" id="{5581A755-20C9-B142-A6A6-5B0E2B031D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7" y="2407"/>
                  <a:ext cx="26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2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3" name="Line 210">
                  <a:extLst>
                    <a:ext uri="{FF2B5EF4-FFF2-40B4-BE49-F238E27FC236}">
                      <a16:creationId xmlns:a16="http://schemas.microsoft.com/office/drawing/2014/main" id="{708E717B-9348-D360-CC30-BC59BB0A21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5" y="237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4" name="Rectangle 211">
                  <a:extLst>
                    <a:ext uri="{FF2B5EF4-FFF2-40B4-BE49-F238E27FC236}">
                      <a16:creationId xmlns:a16="http://schemas.microsoft.com/office/drawing/2014/main" id="{18657074-F46E-5D46-6BCE-AF0E1C3E0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5" y="2407"/>
                  <a:ext cx="26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3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5" name="Line 212">
                  <a:extLst>
                    <a:ext uri="{FF2B5EF4-FFF2-40B4-BE49-F238E27FC236}">
                      <a16:creationId xmlns:a16="http://schemas.microsoft.com/office/drawing/2014/main" id="{3D79B1E8-B410-DFD5-A1AA-16E229C101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5" y="237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6" name="Rectangle 213">
                  <a:extLst>
                    <a:ext uri="{FF2B5EF4-FFF2-40B4-BE49-F238E27FC236}">
                      <a16:creationId xmlns:a16="http://schemas.microsoft.com/office/drawing/2014/main" id="{11583640-85AD-22A7-30D7-ECE5F5E5A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2407"/>
                  <a:ext cx="26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4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7" name="Line 214">
                  <a:extLst>
                    <a:ext uri="{FF2B5EF4-FFF2-40B4-BE49-F238E27FC236}">
                      <a16:creationId xmlns:a16="http://schemas.microsoft.com/office/drawing/2014/main" id="{2D15C5F3-450F-52D7-0A53-CB500D97DD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6" y="237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58" name="Rectangle 215">
                  <a:extLst>
                    <a:ext uri="{FF2B5EF4-FFF2-40B4-BE49-F238E27FC236}">
                      <a16:creationId xmlns:a16="http://schemas.microsoft.com/office/drawing/2014/main" id="{0B783FA6-0EA1-517E-9951-4C6CFBA71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6" y="2407"/>
                  <a:ext cx="26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5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9" name="Line 216">
                  <a:extLst>
                    <a:ext uri="{FF2B5EF4-FFF2-40B4-BE49-F238E27FC236}">
                      <a16:creationId xmlns:a16="http://schemas.microsoft.com/office/drawing/2014/main" id="{34932657-7A63-B6DE-EC83-54BFAE6AC0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53" y="237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0" name="Rectangle 217">
                  <a:extLst>
                    <a:ext uri="{FF2B5EF4-FFF2-40B4-BE49-F238E27FC236}">
                      <a16:creationId xmlns:a16="http://schemas.microsoft.com/office/drawing/2014/main" id="{17F2C414-80BD-701B-6D99-C8D36DD57C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3" y="2407"/>
                  <a:ext cx="26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6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1" name="Line 218">
                  <a:extLst>
                    <a:ext uri="{FF2B5EF4-FFF2-40B4-BE49-F238E27FC236}">
                      <a16:creationId xmlns:a16="http://schemas.microsoft.com/office/drawing/2014/main" id="{2392A5F0-F173-A674-7BEF-F93333B116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14" y="237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2" name="Rectangle 219">
                  <a:extLst>
                    <a:ext uri="{FF2B5EF4-FFF2-40B4-BE49-F238E27FC236}">
                      <a16:creationId xmlns:a16="http://schemas.microsoft.com/office/drawing/2014/main" id="{77F95007-4618-325B-6FA4-4F74175225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4" y="2407"/>
                  <a:ext cx="26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7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3" name="Line 220">
                  <a:extLst>
                    <a:ext uri="{FF2B5EF4-FFF2-40B4-BE49-F238E27FC236}">
                      <a16:creationId xmlns:a16="http://schemas.microsoft.com/office/drawing/2014/main" id="{8920D7B9-7CA6-61D6-DA0A-10FACDE048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1" y="237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4" name="Rectangle 221">
                  <a:extLst>
                    <a:ext uri="{FF2B5EF4-FFF2-40B4-BE49-F238E27FC236}">
                      <a16:creationId xmlns:a16="http://schemas.microsoft.com/office/drawing/2014/main" id="{9CC1FCD0-FDF1-00E7-E873-EF6074DBFF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1" y="2407"/>
                  <a:ext cx="26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8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5" name="Line 222">
                  <a:extLst>
                    <a:ext uri="{FF2B5EF4-FFF2-40B4-BE49-F238E27FC236}">
                      <a16:creationId xmlns:a16="http://schemas.microsoft.com/office/drawing/2014/main" id="{70F0A7AF-2492-6121-27C0-A82AEF0F24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2" y="237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6" name="Rectangle 223">
                  <a:extLst>
                    <a:ext uri="{FF2B5EF4-FFF2-40B4-BE49-F238E27FC236}">
                      <a16:creationId xmlns:a16="http://schemas.microsoft.com/office/drawing/2014/main" id="{C99B8143-0D24-FBDE-B802-A1B6B1C6B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" y="2407"/>
                  <a:ext cx="26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9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7" name="Line 224">
                  <a:extLst>
                    <a:ext uri="{FF2B5EF4-FFF2-40B4-BE49-F238E27FC236}">
                      <a16:creationId xmlns:a16="http://schemas.microsoft.com/office/drawing/2014/main" id="{455E8F09-0177-EB12-BDFB-931BA6EE7E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3" y="2379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8" name="Rectangle 225">
                  <a:extLst>
                    <a:ext uri="{FF2B5EF4-FFF2-40B4-BE49-F238E27FC236}">
                      <a16:creationId xmlns:a16="http://schemas.microsoft.com/office/drawing/2014/main" id="{DAE886F2-6646-36A4-AEF7-28EAE7B1C1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0" y="2407"/>
                  <a:ext cx="52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10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9" name="Rectangle 226">
                  <a:extLst>
                    <a:ext uri="{FF2B5EF4-FFF2-40B4-BE49-F238E27FC236}">
                      <a16:creationId xmlns:a16="http://schemas.microsoft.com/office/drawing/2014/main" id="{5ADBFE46-394D-C170-9F7B-07DDEAC1D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8" y="2461"/>
                  <a:ext cx="369" cy="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600" dirty="0" err="1">
                      <a:solidFill>
                        <a:srgbClr val="000000"/>
                      </a:solidFill>
                    </a:rPr>
                    <a:t>Time</a:t>
                  </a:r>
                  <a:r>
                    <a:rPr lang="el-GR" altLang="el-GR" sz="600" dirty="0">
                      <a:solidFill>
                        <a:srgbClr val="000000"/>
                      </a:solidFill>
                    </a:rPr>
                    <a:t> (</a:t>
                  </a:r>
                  <a:r>
                    <a:rPr lang="el-GR" altLang="el-GR" sz="600" dirty="0" err="1">
                      <a:solidFill>
                        <a:srgbClr val="000000"/>
                      </a:solidFill>
                    </a:rPr>
                    <a:t>min</a:t>
                  </a:r>
                  <a:r>
                    <a:rPr lang="el-GR" altLang="el-GR" sz="600" dirty="0">
                      <a:solidFill>
                        <a:srgbClr val="000000"/>
                      </a:solidFill>
                    </a:rPr>
                    <a:t>)</a:t>
                  </a:r>
                  <a:endParaRPr lang="el-GR" altLang="el-GR" sz="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0" name="Line 227">
                  <a:extLst>
                    <a:ext uri="{FF2B5EF4-FFF2-40B4-BE49-F238E27FC236}">
                      <a16:creationId xmlns:a16="http://schemas.microsoft.com/office/drawing/2014/main" id="{8ADEBDB7-73D3-1217-A736-B5ED3F0AE6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" y="1456"/>
                  <a:ext cx="0" cy="9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1" name="Line 228">
                  <a:extLst>
                    <a:ext uri="{FF2B5EF4-FFF2-40B4-BE49-F238E27FC236}">
                      <a16:creationId xmlns:a16="http://schemas.microsoft.com/office/drawing/2014/main" id="{24B1D120-0659-FD79-DE30-A881B2B536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360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2" name="Line 229">
                  <a:extLst>
                    <a:ext uri="{FF2B5EF4-FFF2-40B4-BE49-F238E27FC236}">
                      <a16:creationId xmlns:a16="http://schemas.microsoft.com/office/drawing/2014/main" id="{5D896809-77DD-44E9-A318-F3D2D5E65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341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3" name="Line 230">
                  <a:extLst>
                    <a:ext uri="{FF2B5EF4-FFF2-40B4-BE49-F238E27FC236}">
                      <a16:creationId xmlns:a16="http://schemas.microsoft.com/office/drawing/2014/main" id="{1AD246B1-FC73-11F5-9BD3-770AFF1D5E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323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4" name="Line 231">
                  <a:extLst>
                    <a:ext uri="{FF2B5EF4-FFF2-40B4-BE49-F238E27FC236}">
                      <a16:creationId xmlns:a16="http://schemas.microsoft.com/office/drawing/2014/main" id="{45DF38E7-8C6C-5AAD-8D3B-93376BCE46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304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5" name="Line 232">
                  <a:extLst>
                    <a:ext uri="{FF2B5EF4-FFF2-40B4-BE49-F238E27FC236}">
                      <a16:creationId xmlns:a16="http://schemas.microsoft.com/office/drawing/2014/main" id="{15E73122-4E04-6EB5-38F0-21C98EA54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266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6" name="Line 233">
                  <a:extLst>
                    <a:ext uri="{FF2B5EF4-FFF2-40B4-BE49-F238E27FC236}">
                      <a16:creationId xmlns:a16="http://schemas.microsoft.com/office/drawing/2014/main" id="{3267414E-04EC-9106-7971-2965A851BB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247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7" name="Line 234">
                  <a:extLst>
                    <a:ext uri="{FF2B5EF4-FFF2-40B4-BE49-F238E27FC236}">
                      <a16:creationId xmlns:a16="http://schemas.microsoft.com/office/drawing/2014/main" id="{D3F0ED9C-4372-D190-1758-81CDD8BBA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232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8" name="Line 235">
                  <a:extLst>
                    <a:ext uri="{FF2B5EF4-FFF2-40B4-BE49-F238E27FC236}">
                      <a16:creationId xmlns:a16="http://schemas.microsoft.com/office/drawing/2014/main" id="{D5F642BA-6F68-12B6-023A-214AEDF2F1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213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9" name="Line 236">
                  <a:extLst>
                    <a:ext uri="{FF2B5EF4-FFF2-40B4-BE49-F238E27FC236}">
                      <a16:creationId xmlns:a16="http://schemas.microsoft.com/office/drawing/2014/main" id="{D4F45ED0-01D6-EA2F-A318-F6297D462B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175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0" name="Line 237">
                  <a:extLst>
                    <a:ext uri="{FF2B5EF4-FFF2-40B4-BE49-F238E27FC236}">
                      <a16:creationId xmlns:a16="http://schemas.microsoft.com/office/drawing/2014/main" id="{A8E98CDF-71BF-CCA1-2FF6-3CB4E3D1AD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156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1" name="Line 238">
                  <a:extLst>
                    <a:ext uri="{FF2B5EF4-FFF2-40B4-BE49-F238E27FC236}">
                      <a16:creationId xmlns:a16="http://schemas.microsoft.com/office/drawing/2014/main" id="{EA809FF3-25FD-7026-95F8-88B024EAB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137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2" name="Line 239">
                  <a:extLst>
                    <a:ext uri="{FF2B5EF4-FFF2-40B4-BE49-F238E27FC236}">
                      <a16:creationId xmlns:a16="http://schemas.microsoft.com/office/drawing/2014/main" id="{B867F942-417D-2BC3-F323-D091D71ED2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118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3" name="Line 240">
                  <a:extLst>
                    <a:ext uri="{FF2B5EF4-FFF2-40B4-BE49-F238E27FC236}">
                      <a16:creationId xmlns:a16="http://schemas.microsoft.com/office/drawing/2014/main" id="{F82B87E6-27AB-879E-5ED5-7581CD589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084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4" name="Line 241">
                  <a:extLst>
                    <a:ext uri="{FF2B5EF4-FFF2-40B4-BE49-F238E27FC236}">
                      <a16:creationId xmlns:a16="http://schemas.microsoft.com/office/drawing/2014/main" id="{2FB7DC05-BBA5-49DE-4A35-DD1F107C3F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065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5" name="Line 242">
                  <a:extLst>
                    <a:ext uri="{FF2B5EF4-FFF2-40B4-BE49-F238E27FC236}">
                      <a16:creationId xmlns:a16="http://schemas.microsoft.com/office/drawing/2014/main" id="{6719CF7A-7B69-3196-DE41-55AEB247A1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046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6" name="Line 243">
                  <a:extLst>
                    <a:ext uri="{FF2B5EF4-FFF2-40B4-BE49-F238E27FC236}">
                      <a16:creationId xmlns:a16="http://schemas.microsoft.com/office/drawing/2014/main" id="{3F74BCD0-0813-835E-96B3-DA02C4599A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2027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7" name="Line 244">
                  <a:extLst>
                    <a:ext uri="{FF2B5EF4-FFF2-40B4-BE49-F238E27FC236}">
                      <a16:creationId xmlns:a16="http://schemas.microsoft.com/office/drawing/2014/main" id="{F58460C3-3D7C-334F-22A0-9141D969C6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990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8" name="Line 245">
                  <a:extLst>
                    <a:ext uri="{FF2B5EF4-FFF2-40B4-BE49-F238E27FC236}">
                      <a16:creationId xmlns:a16="http://schemas.microsoft.com/office/drawing/2014/main" id="{15630FD2-66C6-9322-2F88-B65122FFD0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974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89" name="Line 246">
                  <a:extLst>
                    <a:ext uri="{FF2B5EF4-FFF2-40B4-BE49-F238E27FC236}">
                      <a16:creationId xmlns:a16="http://schemas.microsoft.com/office/drawing/2014/main" id="{12628A49-5FFE-AAE4-0C14-F67F1B03FC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955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0" name="Line 247">
                  <a:extLst>
                    <a:ext uri="{FF2B5EF4-FFF2-40B4-BE49-F238E27FC236}">
                      <a16:creationId xmlns:a16="http://schemas.microsoft.com/office/drawing/2014/main" id="{FCBCF0AA-DD6C-C838-0610-7339AB77DA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936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1" name="Line 248">
                  <a:extLst>
                    <a:ext uri="{FF2B5EF4-FFF2-40B4-BE49-F238E27FC236}">
                      <a16:creationId xmlns:a16="http://schemas.microsoft.com/office/drawing/2014/main" id="{8E93AAA1-CB34-D46B-8738-B06B43816A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899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2" name="Line 249">
                  <a:extLst>
                    <a:ext uri="{FF2B5EF4-FFF2-40B4-BE49-F238E27FC236}">
                      <a16:creationId xmlns:a16="http://schemas.microsoft.com/office/drawing/2014/main" id="{618338AE-B9A7-53F5-4D89-E8A05CE620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880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3" name="Line 250">
                  <a:extLst>
                    <a:ext uri="{FF2B5EF4-FFF2-40B4-BE49-F238E27FC236}">
                      <a16:creationId xmlns:a16="http://schemas.microsoft.com/office/drawing/2014/main" id="{C242D77E-7EE8-9523-6FF7-C7D70B71A4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861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4" name="Line 251">
                  <a:extLst>
                    <a:ext uri="{FF2B5EF4-FFF2-40B4-BE49-F238E27FC236}">
                      <a16:creationId xmlns:a16="http://schemas.microsoft.com/office/drawing/2014/main" id="{6E8A78D4-D458-3E9B-C138-FC1BD9FB4E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845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5" name="Line 252">
                  <a:extLst>
                    <a:ext uri="{FF2B5EF4-FFF2-40B4-BE49-F238E27FC236}">
                      <a16:creationId xmlns:a16="http://schemas.microsoft.com/office/drawing/2014/main" id="{547743AC-EC62-6EED-B273-F832003EAF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807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6" name="Line 253">
                  <a:extLst>
                    <a:ext uri="{FF2B5EF4-FFF2-40B4-BE49-F238E27FC236}">
                      <a16:creationId xmlns:a16="http://schemas.microsoft.com/office/drawing/2014/main" id="{0369EB47-0EE1-B681-870C-551464D15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789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7" name="Line 254">
                  <a:extLst>
                    <a:ext uri="{FF2B5EF4-FFF2-40B4-BE49-F238E27FC236}">
                      <a16:creationId xmlns:a16="http://schemas.microsoft.com/office/drawing/2014/main" id="{4FA83954-50EB-5420-6A7F-1C73A178A4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770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8" name="Line 255">
                  <a:extLst>
                    <a:ext uri="{FF2B5EF4-FFF2-40B4-BE49-F238E27FC236}">
                      <a16:creationId xmlns:a16="http://schemas.microsoft.com/office/drawing/2014/main" id="{21D81A52-CE48-2B2E-87CB-16A336E973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751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9" name="Line 256">
                  <a:extLst>
                    <a:ext uri="{FF2B5EF4-FFF2-40B4-BE49-F238E27FC236}">
                      <a16:creationId xmlns:a16="http://schemas.microsoft.com/office/drawing/2014/main" id="{1030746D-FAEB-0E69-10AD-5154861976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716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0" name="Line 257">
                  <a:extLst>
                    <a:ext uri="{FF2B5EF4-FFF2-40B4-BE49-F238E27FC236}">
                      <a16:creationId xmlns:a16="http://schemas.microsoft.com/office/drawing/2014/main" id="{51458ABA-1D65-F88C-05A8-0AC2BB2E93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698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1" name="Line 258">
                  <a:extLst>
                    <a:ext uri="{FF2B5EF4-FFF2-40B4-BE49-F238E27FC236}">
                      <a16:creationId xmlns:a16="http://schemas.microsoft.com/office/drawing/2014/main" id="{202DBB06-CFF1-6CA4-D0B9-7F3AF5E66D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679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2" name="Line 259">
                  <a:extLst>
                    <a:ext uri="{FF2B5EF4-FFF2-40B4-BE49-F238E27FC236}">
                      <a16:creationId xmlns:a16="http://schemas.microsoft.com/office/drawing/2014/main" id="{0A7B8662-5D97-8C64-BBA1-B0A46F11D7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660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3" name="Line 260">
                  <a:extLst>
                    <a:ext uri="{FF2B5EF4-FFF2-40B4-BE49-F238E27FC236}">
                      <a16:creationId xmlns:a16="http://schemas.microsoft.com/office/drawing/2014/main" id="{E2682DFD-B555-C095-CEF5-5B328A48A1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622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4" name="Line 261">
                  <a:extLst>
                    <a:ext uri="{FF2B5EF4-FFF2-40B4-BE49-F238E27FC236}">
                      <a16:creationId xmlns:a16="http://schemas.microsoft.com/office/drawing/2014/main" id="{8F2E6589-C0F7-3693-17DE-185D0EC647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603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5" name="Line 262">
                  <a:extLst>
                    <a:ext uri="{FF2B5EF4-FFF2-40B4-BE49-F238E27FC236}">
                      <a16:creationId xmlns:a16="http://schemas.microsoft.com/office/drawing/2014/main" id="{9F7595F5-B157-F157-FD61-7201FA360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588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6" name="Line 263">
                  <a:extLst>
                    <a:ext uri="{FF2B5EF4-FFF2-40B4-BE49-F238E27FC236}">
                      <a16:creationId xmlns:a16="http://schemas.microsoft.com/office/drawing/2014/main" id="{7A7B6A9C-5446-C4F9-BEC1-5157BD6794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569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7" name="Line 264">
                  <a:extLst>
                    <a:ext uri="{FF2B5EF4-FFF2-40B4-BE49-F238E27FC236}">
                      <a16:creationId xmlns:a16="http://schemas.microsoft.com/office/drawing/2014/main" id="{EB96767A-B0EC-B8B1-B068-DF15047270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531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8" name="Line 265">
                  <a:extLst>
                    <a:ext uri="{FF2B5EF4-FFF2-40B4-BE49-F238E27FC236}">
                      <a16:creationId xmlns:a16="http://schemas.microsoft.com/office/drawing/2014/main" id="{9C9FF757-D7DB-6717-4207-86705557D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512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09" name="Line 266">
                  <a:extLst>
                    <a:ext uri="{FF2B5EF4-FFF2-40B4-BE49-F238E27FC236}">
                      <a16:creationId xmlns:a16="http://schemas.microsoft.com/office/drawing/2014/main" id="{7177AF8C-40B1-AB7A-8DF7-8DCBEEF93C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493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0" name="Line 267">
                  <a:extLst>
                    <a:ext uri="{FF2B5EF4-FFF2-40B4-BE49-F238E27FC236}">
                      <a16:creationId xmlns:a16="http://schemas.microsoft.com/office/drawing/2014/main" id="{71B7AFF6-B663-17DF-DB83-4E4161971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0" y="1475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1" name="Line 268">
                  <a:extLst>
                    <a:ext uri="{FF2B5EF4-FFF2-40B4-BE49-F238E27FC236}">
                      <a16:creationId xmlns:a16="http://schemas.microsoft.com/office/drawing/2014/main" id="{B548AD47-CCDD-88BA-17AD-0EC21180B7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1" y="2376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2" name="Rectangle 269">
                  <a:extLst>
                    <a:ext uri="{FF2B5EF4-FFF2-40B4-BE49-F238E27FC236}">
                      <a16:creationId xmlns:a16="http://schemas.microsoft.com/office/drawing/2014/main" id="{84FF3359-ED59-433B-7CD4-8B93C965CB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2357"/>
                  <a:ext cx="26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0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3" name="Line 270">
                  <a:extLst>
                    <a:ext uri="{FF2B5EF4-FFF2-40B4-BE49-F238E27FC236}">
                      <a16:creationId xmlns:a16="http://schemas.microsoft.com/office/drawing/2014/main" id="{AC0F3473-09AD-4324-D5FE-1B9F6C8654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1" y="2285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4" name="Rectangle 271">
                  <a:extLst>
                    <a:ext uri="{FF2B5EF4-FFF2-40B4-BE49-F238E27FC236}">
                      <a16:creationId xmlns:a16="http://schemas.microsoft.com/office/drawing/2014/main" id="{EFD1EF94-40E5-6404-342F-109982E20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" y="2266"/>
                  <a:ext cx="52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10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5" name="Line 272">
                  <a:extLst>
                    <a:ext uri="{FF2B5EF4-FFF2-40B4-BE49-F238E27FC236}">
                      <a16:creationId xmlns:a16="http://schemas.microsoft.com/office/drawing/2014/main" id="{80B66B6A-A46D-A2E3-AF4F-0D6849E3A2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1" y="2194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6" name="Rectangle 273">
                  <a:extLst>
                    <a:ext uri="{FF2B5EF4-FFF2-40B4-BE49-F238E27FC236}">
                      <a16:creationId xmlns:a16="http://schemas.microsoft.com/office/drawing/2014/main" id="{0D644A44-FB30-25CC-73AC-D661E6FE46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" y="2175"/>
                  <a:ext cx="52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20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7" name="Line 274">
                  <a:extLst>
                    <a:ext uri="{FF2B5EF4-FFF2-40B4-BE49-F238E27FC236}">
                      <a16:creationId xmlns:a16="http://schemas.microsoft.com/office/drawing/2014/main" id="{BB882319-3B1C-90A4-E555-F01D679322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1" y="2103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18" name="Rectangle 275">
                  <a:extLst>
                    <a:ext uri="{FF2B5EF4-FFF2-40B4-BE49-F238E27FC236}">
                      <a16:creationId xmlns:a16="http://schemas.microsoft.com/office/drawing/2014/main" id="{D78D3712-0506-EC42-8040-1AFE42731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" y="2083"/>
                  <a:ext cx="52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30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9" name="Line 276">
                  <a:extLst>
                    <a:ext uri="{FF2B5EF4-FFF2-40B4-BE49-F238E27FC236}">
                      <a16:creationId xmlns:a16="http://schemas.microsoft.com/office/drawing/2014/main" id="{92B1B4DC-5735-A6BE-6016-C1F03432BB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1" y="2009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0" name="Rectangle 277">
                  <a:extLst>
                    <a:ext uri="{FF2B5EF4-FFF2-40B4-BE49-F238E27FC236}">
                      <a16:creationId xmlns:a16="http://schemas.microsoft.com/office/drawing/2014/main" id="{27180CB5-1D51-BFBB-74BA-B395275FF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" y="1989"/>
                  <a:ext cx="52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40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1" name="Line 278">
                  <a:extLst>
                    <a:ext uri="{FF2B5EF4-FFF2-40B4-BE49-F238E27FC236}">
                      <a16:creationId xmlns:a16="http://schemas.microsoft.com/office/drawing/2014/main" id="{B57CA3B0-CDEE-0EF0-ABB9-603D4275A6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1" y="1917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2" name="Rectangle 279">
                  <a:extLst>
                    <a:ext uri="{FF2B5EF4-FFF2-40B4-BE49-F238E27FC236}">
                      <a16:creationId xmlns:a16="http://schemas.microsoft.com/office/drawing/2014/main" id="{3149D687-D50C-AB45-5F19-0F5E1F6F6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" y="1898"/>
                  <a:ext cx="52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50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3" name="Line 280">
                  <a:extLst>
                    <a:ext uri="{FF2B5EF4-FFF2-40B4-BE49-F238E27FC236}">
                      <a16:creationId xmlns:a16="http://schemas.microsoft.com/office/drawing/2014/main" id="{3E044044-B60A-B2CA-ACD8-F7B76DCB2E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1" y="1826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4" name="Rectangle 281">
                  <a:extLst>
                    <a:ext uri="{FF2B5EF4-FFF2-40B4-BE49-F238E27FC236}">
                      <a16:creationId xmlns:a16="http://schemas.microsoft.com/office/drawing/2014/main" id="{5C619FFC-51FF-F893-BFC2-CD10880651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" y="1807"/>
                  <a:ext cx="52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60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5" name="Line 282">
                  <a:extLst>
                    <a:ext uri="{FF2B5EF4-FFF2-40B4-BE49-F238E27FC236}">
                      <a16:creationId xmlns:a16="http://schemas.microsoft.com/office/drawing/2014/main" id="{A5113088-528A-1697-359D-DE4F680B55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1" y="1732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6" name="Rectangle 283">
                  <a:extLst>
                    <a:ext uri="{FF2B5EF4-FFF2-40B4-BE49-F238E27FC236}">
                      <a16:creationId xmlns:a16="http://schemas.microsoft.com/office/drawing/2014/main" id="{6B8EDCB1-9403-F188-B1C3-A5E4FBA8A5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" y="1713"/>
                  <a:ext cx="52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70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7" name="Line 284">
                  <a:extLst>
                    <a:ext uri="{FF2B5EF4-FFF2-40B4-BE49-F238E27FC236}">
                      <a16:creationId xmlns:a16="http://schemas.microsoft.com/office/drawing/2014/main" id="{8B803766-8B60-7EEA-C73B-71EC6C4560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1" y="1641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28" name="Rectangle 285">
                  <a:extLst>
                    <a:ext uri="{FF2B5EF4-FFF2-40B4-BE49-F238E27FC236}">
                      <a16:creationId xmlns:a16="http://schemas.microsoft.com/office/drawing/2014/main" id="{5641D3EE-5B9D-AAAB-3760-98D36D5C69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" y="1622"/>
                  <a:ext cx="52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80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" name="Line 286">
                  <a:extLst>
                    <a:ext uri="{FF2B5EF4-FFF2-40B4-BE49-F238E27FC236}">
                      <a16:creationId xmlns:a16="http://schemas.microsoft.com/office/drawing/2014/main" id="{892F67A0-3CA6-B413-A75D-3EAEFE06C0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1" y="1550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0" name="Rectangle 287">
                  <a:extLst>
                    <a:ext uri="{FF2B5EF4-FFF2-40B4-BE49-F238E27FC236}">
                      <a16:creationId xmlns:a16="http://schemas.microsoft.com/office/drawing/2014/main" id="{2751CF93-FDCF-CBCC-4942-26A3114B1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5" y="1531"/>
                  <a:ext cx="52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90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1" name="Line 288">
                  <a:extLst>
                    <a:ext uri="{FF2B5EF4-FFF2-40B4-BE49-F238E27FC236}">
                      <a16:creationId xmlns:a16="http://schemas.microsoft.com/office/drawing/2014/main" id="{49D165B4-7037-C69C-2AB9-EF3BD27DC4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1" y="1456"/>
                  <a:ext cx="28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2" name="Rectangle 289">
                  <a:extLst>
                    <a:ext uri="{FF2B5EF4-FFF2-40B4-BE49-F238E27FC236}">
                      <a16:creationId xmlns:a16="http://schemas.microsoft.com/office/drawing/2014/main" id="{1192082E-3449-0D70-AF19-C0B22F622E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" y="1436"/>
                  <a:ext cx="78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375" b="0">
                      <a:solidFill>
                        <a:srgbClr val="000000"/>
                      </a:solidFill>
                    </a:rPr>
                    <a:t>100</a:t>
                  </a:r>
                  <a:endParaRPr lang="el-GR" altLang="el-GR" sz="1350" b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3" name="Rectangle 290">
                  <a:extLst>
                    <a:ext uri="{FF2B5EF4-FFF2-40B4-BE49-F238E27FC236}">
                      <a16:creationId xmlns:a16="http://schemas.microsoft.com/office/drawing/2014/main" id="{C5EB7C7A-4409-1C12-B14D-123D46C68E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-129" y="1865"/>
                  <a:ext cx="714" cy="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600" dirty="0" err="1">
                      <a:solidFill>
                        <a:srgbClr val="000000"/>
                      </a:solidFill>
                    </a:rPr>
                    <a:t>Relative</a:t>
                  </a:r>
                  <a:r>
                    <a:rPr lang="el-GR" altLang="el-GR" sz="600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el-GR" altLang="el-GR" sz="600" dirty="0" err="1">
                      <a:solidFill>
                        <a:srgbClr val="000000"/>
                      </a:solidFill>
                    </a:rPr>
                    <a:t>Abundance</a:t>
                  </a:r>
                  <a:endParaRPr lang="el-GR" altLang="el-GR" sz="6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4" name="Freeform 291">
                  <a:extLst>
                    <a:ext uri="{FF2B5EF4-FFF2-40B4-BE49-F238E27FC236}">
                      <a16:creationId xmlns:a16="http://schemas.microsoft.com/office/drawing/2014/main" id="{EBFB2411-17D7-9222-B982-F8B2675F93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" y="419"/>
                  <a:ext cx="336" cy="1957"/>
                </a:xfrm>
                <a:custGeom>
                  <a:avLst/>
                  <a:gdLst>
                    <a:gd name="T0" fmla="*/ 0 w 336"/>
                    <a:gd name="T1" fmla="*/ 1957 h 1957"/>
                    <a:gd name="T2" fmla="*/ 0 w 336"/>
                    <a:gd name="T3" fmla="*/ 1037 h 1957"/>
                    <a:gd name="T4" fmla="*/ 336 w 336"/>
                    <a:gd name="T5" fmla="*/ 0 h 1957"/>
                    <a:gd name="T6" fmla="*/ 336 w 336"/>
                    <a:gd name="T7" fmla="*/ 920 h 1957"/>
                    <a:gd name="T8" fmla="*/ 0 w 336"/>
                    <a:gd name="T9" fmla="*/ 1957 h 19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6" h="1957">
                      <a:moveTo>
                        <a:pt x="0" y="1957"/>
                      </a:moveTo>
                      <a:lnTo>
                        <a:pt x="0" y="1037"/>
                      </a:lnTo>
                      <a:lnTo>
                        <a:pt x="336" y="0"/>
                      </a:lnTo>
                      <a:lnTo>
                        <a:pt x="336" y="920"/>
                      </a:lnTo>
                      <a:lnTo>
                        <a:pt x="0" y="19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5" name="Rectangle 292">
                  <a:extLst>
                    <a:ext uri="{FF2B5EF4-FFF2-40B4-BE49-F238E27FC236}">
                      <a16:creationId xmlns:a16="http://schemas.microsoft.com/office/drawing/2014/main" id="{C61C826C-A04A-A8D7-C914-C31183B13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8" y="419"/>
                  <a:ext cx="2590" cy="93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36" name="Rectangle 295">
                  <a:extLst>
                    <a:ext uri="{FF2B5EF4-FFF2-40B4-BE49-F238E27FC236}">
                      <a16:creationId xmlns:a16="http://schemas.microsoft.com/office/drawing/2014/main" id="{7B2314CF-A2AC-CB15-6A26-392D926C3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4" y="1161"/>
                  <a:ext cx="143" cy="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n-US" altLang="el-GR" sz="600" b="0" dirty="0">
                      <a:solidFill>
                        <a:srgbClr val="000000"/>
                      </a:solidFill>
                    </a:rPr>
                    <a:t>3.11</a:t>
                  </a:r>
                  <a:endParaRPr lang="el-GR" altLang="el-GR" sz="600" b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7" name="Rectangle 297">
                  <a:extLst>
                    <a:ext uri="{FF2B5EF4-FFF2-40B4-BE49-F238E27FC236}">
                      <a16:creationId xmlns:a16="http://schemas.microsoft.com/office/drawing/2014/main" id="{CB1F639B-043A-C74A-5038-F643806E3A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" y="1364"/>
                  <a:ext cx="143" cy="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600" b="0" dirty="0">
                      <a:solidFill>
                        <a:srgbClr val="000000"/>
                      </a:solidFill>
                    </a:rPr>
                    <a:t>2.01</a:t>
                  </a:r>
                  <a:endParaRPr lang="el-GR" altLang="el-GR" sz="600" b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8" name="Rectangle 298">
                  <a:extLst>
                    <a:ext uri="{FF2B5EF4-FFF2-40B4-BE49-F238E27FC236}">
                      <a16:creationId xmlns:a16="http://schemas.microsoft.com/office/drawing/2014/main" id="{D5E4E690-9FE1-06EB-27DC-40CEAA21B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8" y="1583"/>
                  <a:ext cx="143" cy="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600" b="0" dirty="0">
                      <a:solidFill>
                        <a:srgbClr val="000000"/>
                      </a:solidFill>
                    </a:rPr>
                    <a:t>3.22</a:t>
                  </a:r>
                  <a:endParaRPr lang="el-GR" altLang="el-GR" sz="600" b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9" name="Rectangle 300">
                  <a:extLst>
                    <a:ext uri="{FF2B5EF4-FFF2-40B4-BE49-F238E27FC236}">
                      <a16:creationId xmlns:a16="http://schemas.microsoft.com/office/drawing/2014/main" id="{7DFA3CBE-B416-2F58-D1A1-0924B0923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9" y="1828"/>
                  <a:ext cx="143" cy="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600" b="0" dirty="0">
                      <a:solidFill>
                        <a:srgbClr val="000000"/>
                      </a:solidFill>
                    </a:rPr>
                    <a:t>3.</a:t>
                  </a:r>
                  <a:r>
                    <a:rPr lang="en-US" altLang="el-GR" sz="600" b="0" dirty="0">
                      <a:solidFill>
                        <a:srgbClr val="000000"/>
                      </a:solidFill>
                    </a:rPr>
                    <a:t>12</a:t>
                  </a:r>
                  <a:endParaRPr lang="el-GR" altLang="el-GR" sz="600" b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0" name="Rectangle 303">
                  <a:extLst>
                    <a:ext uri="{FF2B5EF4-FFF2-40B4-BE49-F238E27FC236}">
                      <a16:creationId xmlns:a16="http://schemas.microsoft.com/office/drawing/2014/main" id="{F6F91347-241A-94F6-22EC-78B87D1E1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8" y="2144"/>
                  <a:ext cx="143" cy="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600" b="0" dirty="0">
                      <a:solidFill>
                        <a:srgbClr val="000000"/>
                      </a:solidFill>
                    </a:rPr>
                    <a:t>2.18</a:t>
                  </a:r>
                  <a:endParaRPr lang="el-GR" altLang="el-GR" sz="600" b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1" name="Rectangle 305">
                  <a:extLst>
                    <a:ext uri="{FF2B5EF4-FFF2-40B4-BE49-F238E27FC236}">
                      <a16:creationId xmlns:a16="http://schemas.microsoft.com/office/drawing/2014/main" id="{2D9DC91D-98BD-E71A-F7C9-9538DCF3F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7" y="2232"/>
                  <a:ext cx="143" cy="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600" b="0" dirty="0">
                      <a:solidFill>
                        <a:srgbClr val="000000"/>
                      </a:solidFill>
                    </a:rPr>
                    <a:t>4.23</a:t>
                  </a:r>
                  <a:endParaRPr lang="el-GR" altLang="el-GR" sz="600" b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2" name="Rectangle 306">
                  <a:extLst>
                    <a:ext uri="{FF2B5EF4-FFF2-40B4-BE49-F238E27FC236}">
                      <a16:creationId xmlns:a16="http://schemas.microsoft.com/office/drawing/2014/main" id="{8261CC15-3112-DA48-F1A5-9F91FF3772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7" y="2228"/>
                  <a:ext cx="143" cy="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600" b="0" dirty="0">
                      <a:solidFill>
                        <a:srgbClr val="000000"/>
                      </a:solidFill>
                    </a:rPr>
                    <a:t>1.83</a:t>
                  </a:r>
                  <a:endParaRPr lang="el-GR" altLang="el-GR" sz="600" b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3" name="Line 307">
                  <a:extLst>
                    <a:ext uri="{FF2B5EF4-FFF2-40B4-BE49-F238E27FC236}">
                      <a16:creationId xmlns:a16="http://schemas.microsoft.com/office/drawing/2014/main" id="{B8752D9C-92CE-3871-4C4D-EC56C1FAF6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64" y="2232"/>
                  <a:ext cx="9" cy="3"/>
                </a:xfrm>
                <a:prstGeom prst="line">
                  <a:avLst/>
                </a:prstGeom>
                <a:noFill/>
                <a:ln w="0">
                  <a:solidFill>
                    <a:srgbClr val="46B4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l-GR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4" name="Rectangle 311">
                  <a:extLst>
                    <a:ext uri="{FF2B5EF4-FFF2-40B4-BE49-F238E27FC236}">
                      <a16:creationId xmlns:a16="http://schemas.microsoft.com/office/drawing/2014/main" id="{7FA0E904-6FE8-33A8-646F-4296C8325E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9" y="1227"/>
                  <a:ext cx="423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675" b="0" dirty="0">
                      <a:solidFill>
                        <a:srgbClr val="000000"/>
                      </a:solidFill>
                    </a:rPr>
                    <a:t>m/z= 3</a:t>
                  </a:r>
                  <a:r>
                    <a:rPr lang="en-US" altLang="el-GR" sz="675" b="0" dirty="0">
                      <a:solidFill>
                        <a:srgbClr val="000000"/>
                      </a:solidFill>
                    </a:rPr>
                    <a:t>57.4</a:t>
                  </a:r>
                  <a:r>
                    <a:rPr lang="el-GR" altLang="el-GR" sz="375" b="0" dirty="0">
                      <a:solidFill>
                        <a:srgbClr val="000000"/>
                      </a:solidFill>
                    </a:rPr>
                    <a:t> </a:t>
                  </a:r>
                  <a:endParaRPr lang="el-GR" altLang="el-GR" sz="1350" b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5" name="Rectangle 318">
                  <a:extLst>
                    <a:ext uri="{FF2B5EF4-FFF2-40B4-BE49-F238E27FC236}">
                      <a16:creationId xmlns:a16="http://schemas.microsoft.com/office/drawing/2014/main" id="{3BBD1805-7B7F-1A97-4CCD-D710A05A1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6" y="1588"/>
                  <a:ext cx="914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n-US" altLang="el-GR" sz="675" b="0" dirty="0">
                      <a:solidFill>
                        <a:srgbClr val="800000"/>
                      </a:solidFill>
                    </a:rPr>
                    <a:t>Repaglinide, </a:t>
                  </a:r>
                  <a:r>
                    <a:rPr lang="el-GR" altLang="el-GR" sz="675" b="0" dirty="0">
                      <a:solidFill>
                        <a:srgbClr val="800000"/>
                      </a:solidFill>
                    </a:rPr>
                    <a:t>m/z= 45</a:t>
                  </a:r>
                  <a:r>
                    <a:rPr lang="en-US" altLang="el-GR" sz="675" b="0" dirty="0">
                      <a:solidFill>
                        <a:srgbClr val="800000"/>
                      </a:solidFill>
                    </a:rPr>
                    <a:t>3.9</a:t>
                  </a:r>
                  <a:r>
                    <a:rPr lang="el-GR" altLang="el-GR" sz="675" b="0" dirty="0">
                      <a:solidFill>
                        <a:srgbClr val="800000"/>
                      </a:solidFill>
                    </a:rPr>
                    <a:t> </a:t>
                  </a:r>
                  <a:endParaRPr lang="el-GR" altLang="el-GR" sz="675" b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6" name="Rectangle 325">
                  <a:extLst>
                    <a:ext uri="{FF2B5EF4-FFF2-40B4-BE49-F238E27FC236}">
                      <a16:creationId xmlns:a16="http://schemas.microsoft.com/office/drawing/2014/main" id="{54A89DCE-C573-E482-6187-F07F3FB7CB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9" y="1936"/>
                  <a:ext cx="433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675" b="0" dirty="0">
                      <a:solidFill>
                        <a:srgbClr val="008000"/>
                      </a:solidFill>
                    </a:rPr>
                    <a:t>m/z= 31</a:t>
                  </a:r>
                  <a:r>
                    <a:rPr lang="en-US" altLang="el-GR" sz="675" b="0" dirty="0">
                      <a:solidFill>
                        <a:srgbClr val="008000"/>
                      </a:solidFill>
                    </a:rPr>
                    <a:t>8.2</a:t>
                  </a:r>
                  <a:r>
                    <a:rPr lang="el-GR" altLang="el-GR" sz="675" b="0" dirty="0">
                      <a:solidFill>
                        <a:srgbClr val="008000"/>
                      </a:solidFill>
                    </a:rPr>
                    <a:t> </a:t>
                  </a:r>
                  <a:endParaRPr lang="el-GR" altLang="el-GR" sz="675" b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7" name="Rectangle 332">
                  <a:extLst>
                    <a:ext uri="{FF2B5EF4-FFF2-40B4-BE49-F238E27FC236}">
                      <a16:creationId xmlns:a16="http://schemas.microsoft.com/office/drawing/2014/main" id="{F645D614-5458-2F6C-9234-B304A62F6C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9" y="2264"/>
                  <a:ext cx="433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/>
                  <a:r>
                    <a:rPr lang="el-GR" altLang="el-GR" sz="675" b="0" dirty="0">
                      <a:solidFill>
                        <a:srgbClr val="000080"/>
                      </a:solidFill>
                    </a:rPr>
                    <a:t>m/z= 218.</a:t>
                  </a:r>
                  <a:r>
                    <a:rPr lang="en-US" altLang="el-GR" sz="675" b="0" dirty="0">
                      <a:solidFill>
                        <a:srgbClr val="000080"/>
                      </a:solidFill>
                    </a:rPr>
                    <a:t>7</a:t>
                  </a:r>
                  <a:r>
                    <a:rPr lang="el-GR" altLang="el-GR" sz="675" b="0" dirty="0">
                      <a:solidFill>
                        <a:srgbClr val="000080"/>
                      </a:solidFill>
                    </a:rPr>
                    <a:t> </a:t>
                  </a:r>
                  <a:endParaRPr lang="el-GR" altLang="el-GR" sz="675" b="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43" name="Freeform 268">
                <a:extLst>
                  <a:ext uri="{FF2B5EF4-FFF2-40B4-BE49-F238E27FC236}">
                    <a16:creationId xmlns:a16="http://schemas.microsoft.com/office/drawing/2014/main" id="{F4125D71-E73D-C829-7504-F8A739803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82" y="2210995"/>
                <a:ext cx="4071937" cy="515115"/>
              </a:xfrm>
              <a:custGeom>
                <a:avLst/>
                <a:gdLst>
                  <a:gd name="T0" fmla="*/ 12 w 823"/>
                  <a:gd name="T1" fmla="*/ 153 h 153"/>
                  <a:gd name="T2" fmla="*/ 26 w 823"/>
                  <a:gd name="T3" fmla="*/ 153 h 153"/>
                  <a:gd name="T4" fmla="*/ 41 w 823"/>
                  <a:gd name="T5" fmla="*/ 153 h 153"/>
                  <a:gd name="T6" fmla="*/ 55 w 823"/>
                  <a:gd name="T7" fmla="*/ 153 h 153"/>
                  <a:gd name="T8" fmla="*/ 69 w 823"/>
                  <a:gd name="T9" fmla="*/ 153 h 153"/>
                  <a:gd name="T10" fmla="*/ 84 w 823"/>
                  <a:gd name="T11" fmla="*/ 151 h 153"/>
                  <a:gd name="T12" fmla="*/ 98 w 823"/>
                  <a:gd name="T13" fmla="*/ 152 h 153"/>
                  <a:gd name="T14" fmla="*/ 112 w 823"/>
                  <a:gd name="T15" fmla="*/ 152 h 153"/>
                  <a:gd name="T16" fmla="*/ 127 w 823"/>
                  <a:gd name="T17" fmla="*/ 153 h 153"/>
                  <a:gd name="T18" fmla="*/ 141 w 823"/>
                  <a:gd name="T19" fmla="*/ 147 h 153"/>
                  <a:gd name="T20" fmla="*/ 155 w 823"/>
                  <a:gd name="T21" fmla="*/ 47 h 153"/>
                  <a:gd name="T22" fmla="*/ 170 w 823"/>
                  <a:gd name="T23" fmla="*/ 93 h 153"/>
                  <a:gd name="T24" fmla="*/ 184 w 823"/>
                  <a:gd name="T25" fmla="*/ 132 h 153"/>
                  <a:gd name="T26" fmla="*/ 198 w 823"/>
                  <a:gd name="T27" fmla="*/ 48 h 153"/>
                  <a:gd name="T28" fmla="*/ 213 w 823"/>
                  <a:gd name="T29" fmla="*/ 148 h 153"/>
                  <a:gd name="T30" fmla="*/ 227 w 823"/>
                  <a:gd name="T31" fmla="*/ 150 h 153"/>
                  <a:gd name="T32" fmla="*/ 241 w 823"/>
                  <a:gd name="T33" fmla="*/ 144 h 153"/>
                  <a:gd name="T34" fmla="*/ 256 w 823"/>
                  <a:gd name="T35" fmla="*/ 129 h 153"/>
                  <a:gd name="T36" fmla="*/ 270 w 823"/>
                  <a:gd name="T37" fmla="*/ 135 h 153"/>
                  <a:gd name="T38" fmla="*/ 284 w 823"/>
                  <a:gd name="T39" fmla="*/ 150 h 153"/>
                  <a:gd name="T40" fmla="*/ 299 w 823"/>
                  <a:gd name="T41" fmla="*/ 152 h 153"/>
                  <a:gd name="T42" fmla="*/ 313 w 823"/>
                  <a:gd name="T43" fmla="*/ 153 h 153"/>
                  <a:gd name="T44" fmla="*/ 328 w 823"/>
                  <a:gd name="T45" fmla="*/ 153 h 153"/>
                  <a:gd name="T46" fmla="*/ 342 w 823"/>
                  <a:gd name="T47" fmla="*/ 151 h 153"/>
                  <a:gd name="T48" fmla="*/ 356 w 823"/>
                  <a:gd name="T49" fmla="*/ 152 h 153"/>
                  <a:gd name="T50" fmla="*/ 371 w 823"/>
                  <a:gd name="T51" fmla="*/ 150 h 153"/>
                  <a:gd name="T52" fmla="*/ 385 w 823"/>
                  <a:gd name="T53" fmla="*/ 150 h 153"/>
                  <a:gd name="T54" fmla="*/ 399 w 823"/>
                  <a:gd name="T55" fmla="*/ 152 h 153"/>
                  <a:gd name="T56" fmla="*/ 414 w 823"/>
                  <a:gd name="T57" fmla="*/ 153 h 153"/>
                  <a:gd name="T58" fmla="*/ 428 w 823"/>
                  <a:gd name="T59" fmla="*/ 152 h 153"/>
                  <a:gd name="T60" fmla="*/ 442 w 823"/>
                  <a:gd name="T61" fmla="*/ 152 h 153"/>
                  <a:gd name="T62" fmla="*/ 457 w 823"/>
                  <a:gd name="T63" fmla="*/ 153 h 153"/>
                  <a:gd name="T64" fmla="*/ 471 w 823"/>
                  <a:gd name="T65" fmla="*/ 152 h 153"/>
                  <a:gd name="T66" fmla="*/ 485 w 823"/>
                  <a:gd name="T67" fmla="*/ 153 h 153"/>
                  <a:gd name="T68" fmla="*/ 500 w 823"/>
                  <a:gd name="T69" fmla="*/ 153 h 153"/>
                  <a:gd name="T70" fmla="*/ 514 w 823"/>
                  <a:gd name="T71" fmla="*/ 153 h 153"/>
                  <a:gd name="T72" fmla="*/ 528 w 823"/>
                  <a:gd name="T73" fmla="*/ 153 h 153"/>
                  <a:gd name="T74" fmla="*/ 543 w 823"/>
                  <a:gd name="T75" fmla="*/ 152 h 153"/>
                  <a:gd name="T76" fmla="*/ 557 w 823"/>
                  <a:gd name="T77" fmla="*/ 152 h 153"/>
                  <a:gd name="T78" fmla="*/ 571 w 823"/>
                  <a:gd name="T79" fmla="*/ 152 h 153"/>
                  <a:gd name="T80" fmla="*/ 586 w 823"/>
                  <a:gd name="T81" fmla="*/ 153 h 153"/>
                  <a:gd name="T82" fmla="*/ 600 w 823"/>
                  <a:gd name="T83" fmla="*/ 153 h 153"/>
                  <a:gd name="T84" fmla="*/ 614 w 823"/>
                  <a:gd name="T85" fmla="*/ 152 h 153"/>
                  <a:gd name="T86" fmla="*/ 629 w 823"/>
                  <a:gd name="T87" fmla="*/ 152 h 153"/>
                  <a:gd name="T88" fmla="*/ 643 w 823"/>
                  <a:gd name="T89" fmla="*/ 153 h 153"/>
                  <a:gd name="T90" fmla="*/ 657 w 823"/>
                  <a:gd name="T91" fmla="*/ 150 h 153"/>
                  <a:gd name="T92" fmla="*/ 672 w 823"/>
                  <a:gd name="T93" fmla="*/ 151 h 153"/>
                  <a:gd name="T94" fmla="*/ 686 w 823"/>
                  <a:gd name="T95" fmla="*/ 153 h 153"/>
                  <a:gd name="T96" fmla="*/ 701 w 823"/>
                  <a:gd name="T97" fmla="*/ 153 h 153"/>
                  <a:gd name="T98" fmla="*/ 715 w 823"/>
                  <a:gd name="T99" fmla="*/ 152 h 153"/>
                  <a:gd name="T100" fmla="*/ 729 w 823"/>
                  <a:gd name="T101" fmla="*/ 153 h 153"/>
                  <a:gd name="T102" fmla="*/ 744 w 823"/>
                  <a:gd name="T103" fmla="*/ 153 h 153"/>
                  <a:gd name="T104" fmla="*/ 758 w 823"/>
                  <a:gd name="T105" fmla="*/ 153 h 153"/>
                  <a:gd name="T106" fmla="*/ 772 w 823"/>
                  <a:gd name="T107" fmla="*/ 153 h 153"/>
                  <a:gd name="T108" fmla="*/ 787 w 823"/>
                  <a:gd name="T109" fmla="*/ 153 h 153"/>
                  <a:gd name="T110" fmla="*/ 801 w 823"/>
                  <a:gd name="T111" fmla="*/ 152 h 153"/>
                  <a:gd name="T112" fmla="*/ 815 w 823"/>
                  <a:gd name="T113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23" h="153">
                    <a:moveTo>
                      <a:pt x="0" y="152"/>
                    </a:moveTo>
                    <a:lnTo>
                      <a:pt x="2" y="152"/>
                    </a:lnTo>
                    <a:lnTo>
                      <a:pt x="4" y="153"/>
                    </a:lnTo>
                    <a:lnTo>
                      <a:pt x="6" y="153"/>
                    </a:lnTo>
                    <a:lnTo>
                      <a:pt x="8" y="153"/>
                    </a:lnTo>
                    <a:lnTo>
                      <a:pt x="10" y="153"/>
                    </a:lnTo>
                    <a:lnTo>
                      <a:pt x="12" y="153"/>
                    </a:lnTo>
                    <a:lnTo>
                      <a:pt x="14" y="153"/>
                    </a:lnTo>
                    <a:lnTo>
                      <a:pt x="16" y="153"/>
                    </a:lnTo>
                    <a:lnTo>
                      <a:pt x="18" y="153"/>
                    </a:lnTo>
                    <a:lnTo>
                      <a:pt x="20" y="153"/>
                    </a:lnTo>
                    <a:lnTo>
                      <a:pt x="22" y="153"/>
                    </a:lnTo>
                    <a:lnTo>
                      <a:pt x="24" y="153"/>
                    </a:lnTo>
                    <a:lnTo>
                      <a:pt x="26" y="153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2"/>
                    </a:lnTo>
                    <a:lnTo>
                      <a:pt x="34" y="152"/>
                    </a:lnTo>
                    <a:lnTo>
                      <a:pt x="37" y="152"/>
                    </a:lnTo>
                    <a:lnTo>
                      <a:pt x="39" y="153"/>
                    </a:lnTo>
                    <a:lnTo>
                      <a:pt x="41" y="153"/>
                    </a:lnTo>
                    <a:lnTo>
                      <a:pt x="43" y="153"/>
                    </a:lnTo>
                    <a:lnTo>
                      <a:pt x="45" y="153"/>
                    </a:lnTo>
                    <a:lnTo>
                      <a:pt x="47" y="153"/>
                    </a:lnTo>
                    <a:lnTo>
                      <a:pt x="49" y="153"/>
                    </a:lnTo>
                    <a:lnTo>
                      <a:pt x="51" y="153"/>
                    </a:lnTo>
                    <a:lnTo>
                      <a:pt x="53" y="153"/>
                    </a:lnTo>
                    <a:lnTo>
                      <a:pt x="55" y="153"/>
                    </a:lnTo>
                    <a:lnTo>
                      <a:pt x="57" y="153"/>
                    </a:lnTo>
                    <a:lnTo>
                      <a:pt x="59" y="153"/>
                    </a:lnTo>
                    <a:lnTo>
                      <a:pt x="61" y="152"/>
                    </a:lnTo>
                    <a:lnTo>
                      <a:pt x="63" y="152"/>
                    </a:lnTo>
                    <a:lnTo>
                      <a:pt x="65" y="153"/>
                    </a:lnTo>
                    <a:lnTo>
                      <a:pt x="67" y="153"/>
                    </a:lnTo>
                    <a:lnTo>
                      <a:pt x="69" y="153"/>
                    </a:lnTo>
                    <a:lnTo>
                      <a:pt x="71" y="153"/>
                    </a:lnTo>
                    <a:lnTo>
                      <a:pt x="73" y="153"/>
                    </a:lnTo>
                    <a:lnTo>
                      <a:pt x="75" y="152"/>
                    </a:lnTo>
                    <a:lnTo>
                      <a:pt x="78" y="152"/>
                    </a:lnTo>
                    <a:lnTo>
                      <a:pt x="80" y="151"/>
                    </a:lnTo>
                    <a:lnTo>
                      <a:pt x="82" y="151"/>
                    </a:lnTo>
                    <a:lnTo>
                      <a:pt x="84" y="151"/>
                    </a:lnTo>
                    <a:lnTo>
                      <a:pt x="86" y="151"/>
                    </a:lnTo>
                    <a:lnTo>
                      <a:pt x="88" y="151"/>
                    </a:lnTo>
                    <a:lnTo>
                      <a:pt x="90" y="152"/>
                    </a:lnTo>
                    <a:lnTo>
                      <a:pt x="92" y="152"/>
                    </a:lnTo>
                    <a:lnTo>
                      <a:pt x="94" y="152"/>
                    </a:lnTo>
                    <a:lnTo>
                      <a:pt x="96" y="152"/>
                    </a:lnTo>
                    <a:lnTo>
                      <a:pt x="98" y="152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4" y="152"/>
                    </a:lnTo>
                    <a:lnTo>
                      <a:pt x="106" y="152"/>
                    </a:lnTo>
                    <a:lnTo>
                      <a:pt x="108" y="152"/>
                    </a:lnTo>
                    <a:lnTo>
                      <a:pt x="110" y="152"/>
                    </a:lnTo>
                    <a:lnTo>
                      <a:pt x="112" y="152"/>
                    </a:lnTo>
                    <a:lnTo>
                      <a:pt x="114" y="151"/>
                    </a:lnTo>
                    <a:lnTo>
                      <a:pt x="116" y="151"/>
                    </a:lnTo>
                    <a:lnTo>
                      <a:pt x="118" y="151"/>
                    </a:lnTo>
                    <a:lnTo>
                      <a:pt x="121" y="151"/>
                    </a:lnTo>
                    <a:lnTo>
                      <a:pt x="123" y="152"/>
                    </a:lnTo>
                    <a:lnTo>
                      <a:pt x="125" y="153"/>
                    </a:lnTo>
                    <a:lnTo>
                      <a:pt x="127" y="153"/>
                    </a:lnTo>
                    <a:lnTo>
                      <a:pt x="129" y="153"/>
                    </a:lnTo>
                    <a:lnTo>
                      <a:pt x="131" y="153"/>
                    </a:lnTo>
                    <a:lnTo>
                      <a:pt x="133" y="153"/>
                    </a:lnTo>
                    <a:lnTo>
                      <a:pt x="135" y="152"/>
                    </a:lnTo>
                    <a:lnTo>
                      <a:pt x="137" y="151"/>
                    </a:lnTo>
                    <a:lnTo>
                      <a:pt x="139" y="149"/>
                    </a:lnTo>
                    <a:lnTo>
                      <a:pt x="141" y="147"/>
                    </a:lnTo>
                    <a:lnTo>
                      <a:pt x="143" y="144"/>
                    </a:lnTo>
                    <a:lnTo>
                      <a:pt x="145" y="141"/>
                    </a:lnTo>
                    <a:lnTo>
                      <a:pt x="147" y="135"/>
                    </a:lnTo>
                    <a:lnTo>
                      <a:pt x="149" y="123"/>
                    </a:lnTo>
                    <a:lnTo>
                      <a:pt x="151" y="104"/>
                    </a:lnTo>
                    <a:lnTo>
                      <a:pt x="153" y="78"/>
                    </a:lnTo>
                    <a:lnTo>
                      <a:pt x="155" y="47"/>
                    </a:lnTo>
                    <a:lnTo>
                      <a:pt x="157" y="20"/>
                    </a:lnTo>
                    <a:lnTo>
                      <a:pt x="159" y="3"/>
                    </a:lnTo>
                    <a:lnTo>
                      <a:pt x="162" y="0"/>
                    </a:lnTo>
                    <a:lnTo>
                      <a:pt x="164" y="13"/>
                    </a:lnTo>
                    <a:lnTo>
                      <a:pt x="166" y="37"/>
                    </a:lnTo>
                    <a:lnTo>
                      <a:pt x="168" y="66"/>
                    </a:lnTo>
                    <a:lnTo>
                      <a:pt x="170" y="93"/>
                    </a:lnTo>
                    <a:lnTo>
                      <a:pt x="172" y="115"/>
                    </a:lnTo>
                    <a:lnTo>
                      <a:pt x="174" y="132"/>
                    </a:lnTo>
                    <a:lnTo>
                      <a:pt x="176" y="144"/>
                    </a:lnTo>
                    <a:lnTo>
                      <a:pt x="178" y="152"/>
                    </a:lnTo>
                    <a:lnTo>
                      <a:pt x="180" y="153"/>
                    </a:lnTo>
                    <a:lnTo>
                      <a:pt x="182" y="147"/>
                    </a:lnTo>
                    <a:lnTo>
                      <a:pt x="184" y="132"/>
                    </a:lnTo>
                    <a:lnTo>
                      <a:pt x="186" y="107"/>
                    </a:lnTo>
                    <a:lnTo>
                      <a:pt x="188" y="77"/>
                    </a:lnTo>
                    <a:lnTo>
                      <a:pt x="190" y="48"/>
                    </a:lnTo>
                    <a:lnTo>
                      <a:pt x="192" y="28"/>
                    </a:lnTo>
                    <a:lnTo>
                      <a:pt x="194" y="22"/>
                    </a:lnTo>
                    <a:lnTo>
                      <a:pt x="196" y="30"/>
                    </a:lnTo>
                    <a:lnTo>
                      <a:pt x="198" y="48"/>
                    </a:lnTo>
                    <a:lnTo>
                      <a:pt x="200" y="71"/>
                    </a:lnTo>
                    <a:lnTo>
                      <a:pt x="203" y="94"/>
                    </a:lnTo>
                    <a:lnTo>
                      <a:pt x="205" y="112"/>
                    </a:lnTo>
                    <a:lnTo>
                      <a:pt x="207" y="126"/>
                    </a:lnTo>
                    <a:lnTo>
                      <a:pt x="209" y="136"/>
                    </a:lnTo>
                    <a:lnTo>
                      <a:pt x="211" y="143"/>
                    </a:lnTo>
                    <a:lnTo>
                      <a:pt x="213" y="148"/>
                    </a:lnTo>
                    <a:lnTo>
                      <a:pt x="215" y="151"/>
                    </a:lnTo>
                    <a:lnTo>
                      <a:pt x="217" y="153"/>
                    </a:lnTo>
                    <a:lnTo>
                      <a:pt x="219" y="153"/>
                    </a:lnTo>
                    <a:lnTo>
                      <a:pt x="221" y="153"/>
                    </a:lnTo>
                    <a:lnTo>
                      <a:pt x="223" y="152"/>
                    </a:lnTo>
                    <a:lnTo>
                      <a:pt x="225" y="151"/>
                    </a:lnTo>
                    <a:lnTo>
                      <a:pt x="227" y="150"/>
                    </a:lnTo>
                    <a:lnTo>
                      <a:pt x="229" y="148"/>
                    </a:lnTo>
                    <a:lnTo>
                      <a:pt x="231" y="147"/>
                    </a:lnTo>
                    <a:lnTo>
                      <a:pt x="233" y="145"/>
                    </a:lnTo>
                    <a:lnTo>
                      <a:pt x="235" y="145"/>
                    </a:lnTo>
                    <a:lnTo>
                      <a:pt x="237" y="144"/>
                    </a:lnTo>
                    <a:lnTo>
                      <a:pt x="239" y="144"/>
                    </a:lnTo>
                    <a:lnTo>
                      <a:pt x="241" y="144"/>
                    </a:lnTo>
                    <a:lnTo>
                      <a:pt x="244" y="143"/>
                    </a:lnTo>
                    <a:lnTo>
                      <a:pt x="246" y="142"/>
                    </a:lnTo>
                    <a:lnTo>
                      <a:pt x="248" y="141"/>
                    </a:lnTo>
                    <a:lnTo>
                      <a:pt x="250" y="139"/>
                    </a:lnTo>
                    <a:lnTo>
                      <a:pt x="252" y="136"/>
                    </a:lnTo>
                    <a:lnTo>
                      <a:pt x="254" y="132"/>
                    </a:lnTo>
                    <a:lnTo>
                      <a:pt x="256" y="129"/>
                    </a:lnTo>
                    <a:lnTo>
                      <a:pt x="258" y="126"/>
                    </a:lnTo>
                    <a:lnTo>
                      <a:pt x="260" y="125"/>
                    </a:lnTo>
                    <a:lnTo>
                      <a:pt x="262" y="125"/>
                    </a:lnTo>
                    <a:lnTo>
                      <a:pt x="264" y="126"/>
                    </a:lnTo>
                    <a:lnTo>
                      <a:pt x="266" y="128"/>
                    </a:lnTo>
                    <a:lnTo>
                      <a:pt x="268" y="132"/>
                    </a:lnTo>
                    <a:lnTo>
                      <a:pt x="270" y="135"/>
                    </a:lnTo>
                    <a:lnTo>
                      <a:pt x="272" y="139"/>
                    </a:lnTo>
                    <a:lnTo>
                      <a:pt x="274" y="142"/>
                    </a:lnTo>
                    <a:lnTo>
                      <a:pt x="276" y="144"/>
                    </a:lnTo>
                    <a:lnTo>
                      <a:pt x="278" y="146"/>
                    </a:lnTo>
                    <a:lnTo>
                      <a:pt x="280" y="147"/>
                    </a:lnTo>
                    <a:lnTo>
                      <a:pt x="282" y="149"/>
                    </a:lnTo>
                    <a:lnTo>
                      <a:pt x="284" y="150"/>
                    </a:lnTo>
                    <a:lnTo>
                      <a:pt x="287" y="150"/>
                    </a:lnTo>
                    <a:lnTo>
                      <a:pt x="289" y="150"/>
                    </a:lnTo>
                    <a:lnTo>
                      <a:pt x="291" y="150"/>
                    </a:lnTo>
                    <a:lnTo>
                      <a:pt x="293" y="150"/>
                    </a:lnTo>
                    <a:lnTo>
                      <a:pt x="295" y="151"/>
                    </a:lnTo>
                    <a:lnTo>
                      <a:pt x="297" y="151"/>
                    </a:lnTo>
                    <a:lnTo>
                      <a:pt x="299" y="152"/>
                    </a:lnTo>
                    <a:lnTo>
                      <a:pt x="301" y="152"/>
                    </a:lnTo>
                    <a:lnTo>
                      <a:pt x="303" y="152"/>
                    </a:lnTo>
                    <a:lnTo>
                      <a:pt x="305" y="153"/>
                    </a:lnTo>
                    <a:lnTo>
                      <a:pt x="307" y="153"/>
                    </a:lnTo>
                    <a:lnTo>
                      <a:pt x="309" y="153"/>
                    </a:lnTo>
                    <a:lnTo>
                      <a:pt x="311" y="153"/>
                    </a:lnTo>
                    <a:lnTo>
                      <a:pt x="313" y="153"/>
                    </a:lnTo>
                    <a:lnTo>
                      <a:pt x="315" y="153"/>
                    </a:lnTo>
                    <a:lnTo>
                      <a:pt x="317" y="153"/>
                    </a:lnTo>
                    <a:lnTo>
                      <a:pt x="319" y="153"/>
                    </a:lnTo>
                    <a:lnTo>
                      <a:pt x="321" y="153"/>
                    </a:lnTo>
                    <a:lnTo>
                      <a:pt x="323" y="153"/>
                    </a:lnTo>
                    <a:lnTo>
                      <a:pt x="325" y="153"/>
                    </a:lnTo>
                    <a:lnTo>
                      <a:pt x="328" y="153"/>
                    </a:lnTo>
                    <a:lnTo>
                      <a:pt x="330" y="153"/>
                    </a:lnTo>
                    <a:lnTo>
                      <a:pt x="332" y="153"/>
                    </a:lnTo>
                    <a:lnTo>
                      <a:pt x="334" y="153"/>
                    </a:lnTo>
                    <a:lnTo>
                      <a:pt x="336" y="153"/>
                    </a:lnTo>
                    <a:lnTo>
                      <a:pt x="338" y="152"/>
                    </a:lnTo>
                    <a:lnTo>
                      <a:pt x="340" y="152"/>
                    </a:lnTo>
                    <a:lnTo>
                      <a:pt x="342" y="151"/>
                    </a:lnTo>
                    <a:lnTo>
                      <a:pt x="344" y="151"/>
                    </a:lnTo>
                    <a:lnTo>
                      <a:pt x="346" y="151"/>
                    </a:lnTo>
                    <a:lnTo>
                      <a:pt x="348" y="150"/>
                    </a:lnTo>
                    <a:lnTo>
                      <a:pt x="350" y="150"/>
                    </a:lnTo>
                    <a:lnTo>
                      <a:pt x="352" y="150"/>
                    </a:lnTo>
                    <a:lnTo>
                      <a:pt x="354" y="151"/>
                    </a:lnTo>
                    <a:lnTo>
                      <a:pt x="356" y="152"/>
                    </a:lnTo>
                    <a:lnTo>
                      <a:pt x="358" y="152"/>
                    </a:lnTo>
                    <a:lnTo>
                      <a:pt x="360" y="152"/>
                    </a:lnTo>
                    <a:lnTo>
                      <a:pt x="362" y="151"/>
                    </a:lnTo>
                    <a:lnTo>
                      <a:pt x="364" y="150"/>
                    </a:lnTo>
                    <a:lnTo>
                      <a:pt x="366" y="150"/>
                    </a:lnTo>
                    <a:lnTo>
                      <a:pt x="369" y="149"/>
                    </a:lnTo>
                    <a:lnTo>
                      <a:pt x="371" y="150"/>
                    </a:lnTo>
                    <a:lnTo>
                      <a:pt x="373" y="150"/>
                    </a:lnTo>
                    <a:lnTo>
                      <a:pt x="375" y="150"/>
                    </a:lnTo>
                    <a:lnTo>
                      <a:pt x="377" y="150"/>
                    </a:lnTo>
                    <a:lnTo>
                      <a:pt x="379" y="150"/>
                    </a:lnTo>
                    <a:lnTo>
                      <a:pt x="381" y="150"/>
                    </a:lnTo>
                    <a:lnTo>
                      <a:pt x="383" y="150"/>
                    </a:lnTo>
                    <a:lnTo>
                      <a:pt x="385" y="150"/>
                    </a:lnTo>
                    <a:lnTo>
                      <a:pt x="387" y="150"/>
                    </a:lnTo>
                    <a:lnTo>
                      <a:pt x="389" y="151"/>
                    </a:lnTo>
                    <a:lnTo>
                      <a:pt x="391" y="151"/>
                    </a:lnTo>
                    <a:lnTo>
                      <a:pt x="393" y="151"/>
                    </a:lnTo>
                    <a:lnTo>
                      <a:pt x="395" y="152"/>
                    </a:lnTo>
                    <a:lnTo>
                      <a:pt x="397" y="152"/>
                    </a:lnTo>
                    <a:lnTo>
                      <a:pt x="399" y="152"/>
                    </a:lnTo>
                    <a:lnTo>
                      <a:pt x="401" y="152"/>
                    </a:lnTo>
                    <a:lnTo>
                      <a:pt x="403" y="152"/>
                    </a:lnTo>
                    <a:lnTo>
                      <a:pt x="405" y="152"/>
                    </a:lnTo>
                    <a:lnTo>
                      <a:pt x="407" y="152"/>
                    </a:lnTo>
                    <a:lnTo>
                      <a:pt x="410" y="153"/>
                    </a:lnTo>
                    <a:lnTo>
                      <a:pt x="412" y="153"/>
                    </a:lnTo>
                    <a:lnTo>
                      <a:pt x="414" y="153"/>
                    </a:lnTo>
                    <a:lnTo>
                      <a:pt x="416" y="153"/>
                    </a:lnTo>
                    <a:lnTo>
                      <a:pt x="418" y="153"/>
                    </a:lnTo>
                    <a:lnTo>
                      <a:pt x="420" y="153"/>
                    </a:lnTo>
                    <a:lnTo>
                      <a:pt x="422" y="153"/>
                    </a:lnTo>
                    <a:lnTo>
                      <a:pt x="424" y="153"/>
                    </a:lnTo>
                    <a:lnTo>
                      <a:pt x="426" y="153"/>
                    </a:lnTo>
                    <a:lnTo>
                      <a:pt x="428" y="152"/>
                    </a:lnTo>
                    <a:lnTo>
                      <a:pt x="430" y="152"/>
                    </a:lnTo>
                    <a:lnTo>
                      <a:pt x="432" y="152"/>
                    </a:lnTo>
                    <a:lnTo>
                      <a:pt x="434" y="152"/>
                    </a:lnTo>
                    <a:lnTo>
                      <a:pt x="436" y="152"/>
                    </a:lnTo>
                    <a:lnTo>
                      <a:pt x="438" y="152"/>
                    </a:lnTo>
                    <a:lnTo>
                      <a:pt x="440" y="152"/>
                    </a:lnTo>
                    <a:lnTo>
                      <a:pt x="442" y="152"/>
                    </a:lnTo>
                    <a:lnTo>
                      <a:pt x="444" y="152"/>
                    </a:lnTo>
                    <a:lnTo>
                      <a:pt x="446" y="152"/>
                    </a:lnTo>
                    <a:lnTo>
                      <a:pt x="448" y="152"/>
                    </a:lnTo>
                    <a:lnTo>
                      <a:pt x="450" y="152"/>
                    </a:lnTo>
                    <a:lnTo>
                      <a:pt x="453" y="152"/>
                    </a:lnTo>
                    <a:lnTo>
                      <a:pt x="455" y="153"/>
                    </a:lnTo>
                    <a:lnTo>
                      <a:pt x="457" y="153"/>
                    </a:lnTo>
                    <a:lnTo>
                      <a:pt x="459" y="153"/>
                    </a:lnTo>
                    <a:lnTo>
                      <a:pt x="461" y="153"/>
                    </a:lnTo>
                    <a:lnTo>
                      <a:pt x="463" y="153"/>
                    </a:lnTo>
                    <a:lnTo>
                      <a:pt x="465" y="153"/>
                    </a:lnTo>
                    <a:lnTo>
                      <a:pt x="467" y="152"/>
                    </a:lnTo>
                    <a:lnTo>
                      <a:pt x="469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5" y="152"/>
                    </a:lnTo>
                    <a:lnTo>
                      <a:pt x="477" y="153"/>
                    </a:lnTo>
                    <a:lnTo>
                      <a:pt x="479" y="153"/>
                    </a:lnTo>
                    <a:lnTo>
                      <a:pt x="481" y="153"/>
                    </a:lnTo>
                    <a:lnTo>
                      <a:pt x="483" y="153"/>
                    </a:lnTo>
                    <a:lnTo>
                      <a:pt x="485" y="153"/>
                    </a:lnTo>
                    <a:lnTo>
                      <a:pt x="487" y="153"/>
                    </a:lnTo>
                    <a:lnTo>
                      <a:pt x="489" y="153"/>
                    </a:lnTo>
                    <a:lnTo>
                      <a:pt x="491" y="153"/>
                    </a:lnTo>
                    <a:lnTo>
                      <a:pt x="494" y="152"/>
                    </a:lnTo>
                    <a:lnTo>
                      <a:pt x="496" y="152"/>
                    </a:lnTo>
                    <a:lnTo>
                      <a:pt x="498" y="153"/>
                    </a:lnTo>
                    <a:lnTo>
                      <a:pt x="500" y="153"/>
                    </a:lnTo>
                    <a:lnTo>
                      <a:pt x="502" y="153"/>
                    </a:lnTo>
                    <a:lnTo>
                      <a:pt x="504" y="153"/>
                    </a:lnTo>
                    <a:lnTo>
                      <a:pt x="506" y="153"/>
                    </a:lnTo>
                    <a:lnTo>
                      <a:pt x="508" y="153"/>
                    </a:lnTo>
                    <a:lnTo>
                      <a:pt x="510" y="153"/>
                    </a:lnTo>
                    <a:lnTo>
                      <a:pt x="512" y="153"/>
                    </a:lnTo>
                    <a:lnTo>
                      <a:pt x="514" y="153"/>
                    </a:lnTo>
                    <a:lnTo>
                      <a:pt x="516" y="153"/>
                    </a:lnTo>
                    <a:lnTo>
                      <a:pt x="518" y="153"/>
                    </a:lnTo>
                    <a:lnTo>
                      <a:pt x="520" y="153"/>
                    </a:lnTo>
                    <a:lnTo>
                      <a:pt x="522" y="153"/>
                    </a:lnTo>
                    <a:lnTo>
                      <a:pt x="524" y="153"/>
                    </a:lnTo>
                    <a:lnTo>
                      <a:pt x="526" y="153"/>
                    </a:lnTo>
                    <a:lnTo>
                      <a:pt x="528" y="153"/>
                    </a:lnTo>
                    <a:lnTo>
                      <a:pt x="530" y="153"/>
                    </a:lnTo>
                    <a:lnTo>
                      <a:pt x="532" y="153"/>
                    </a:lnTo>
                    <a:lnTo>
                      <a:pt x="535" y="153"/>
                    </a:lnTo>
                    <a:lnTo>
                      <a:pt x="537" y="153"/>
                    </a:lnTo>
                    <a:lnTo>
                      <a:pt x="539" y="153"/>
                    </a:lnTo>
                    <a:lnTo>
                      <a:pt x="541" y="153"/>
                    </a:lnTo>
                    <a:lnTo>
                      <a:pt x="543" y="152"/>
                    </a:lnTo>
                    <a:lnTo>
                      <a:pt x="545" y="152"/>
                    </a:lnTo>
                    <a:lnTo>
                      <a:pt x="547" y="152"/>
                    </a:lnTo>
                    <a:lnTo>
                      <a:pt x="549" y="152"/>
                    </a:lnTo>
                    <a:lnTo>
                      <a:pt x="551" y="152"/>
                    </a:lnTo>
                    <a:lnTo>
                      <a:pt x="553" y="152"/>
                    </a:lnTo>
                    <a:lnTo>
                      <a:pt x="555" y="152"/>
                    </a:lnTo>
                    <a:lnTo>
                      <a:pt x="557" y="152"/>
                    </a:lnTo>
                    <a:lnTo>
                      <a:pt x="559" y="152"/>
                    </a:lnTo>
                    <a:lnTo>
                      <a:pt x="561" y="152"/>
                    </a:lnTo>
                    <a:lnTo>
                      <a:pt x="563" y="152"/>
                    </a:lnTo>
                    <a:lnTo>
                      <a:pt x="565" y="152"/>
                    </a:lnTo>
                    <a:lnTo>
                      <a:pt x="567" y="152"/>
                    </a:lnTo>
                    <a:lnTo>
                      <a:pt x="569" y="152"/>
                    </a:lnTo>
                    <a:lnTo>
                      <a:pt x="571" y="152"/>
                    </a:lnTo>
                    <a:lnTo>
                      <a:pt x="573" y="153"/>
                    </a:lnTo>
                    <a:lnTo>
                      <a:pt x="576" y="153"/>
                    </a:lnTo>
                    <a:lnTo>
                      <a:pt x="578" y="153"/>
                    </a:lnTo>
                    <a:lnTo>
                      <a:pt x="580" y="153"/>
                    </a:lnTo>
                    <a:lnTo>
                      <a:pt x="582" y="153"/>
                    </a:lnTo>
                    <a:lnTo>
                      <a:pt x="584" y="153"/>
                    </a:lnTo>
                    <a:lnTo>
                      <a:pt x="586" y="153"/>
                    </a:lnTo>
                    <a:lnTo>
                      <a:pt x="588" y="153"/>
                    </a:lnTo>
                    <a:lnTo>
                      <a:pt x="590" y="153"/>
                    </a:lnTo>
                    <a:lnTo>
                      <a:pt x="592" y="153"/>
                    </a:lnTo>
                    <a:lnTo>
                      <a:pt x="594" y="153"/>
                    </a:lnTo>
                    <a:lnTo>
                      <a:pt x="596" y="153"/>
                    </a:lnTo>
                    <a:lnTo>
                      <a:pt x="598" y="153"/>
                    </a:lnTo>
                    <a:lnTo>
                      <a:pt x="600" y="153"/>
                    </a:lnTo>
                    <a:lnTo>
                      <a:pt x="602" y="153"/>
                    </a:lnTo>
                    <a:lnTo>
                      <a:pt x="604" y="153"/>
                    </a:lnTo>
                    <a:lnTo>
                      <a:pt x="606" y="153"/>
                    </a:lnTo>
                    <a:lnTo>
                      <a:pt x="608" y="153"/>
                    </a:lnTo>
                    <a:lnTo>
                      <a:pt x="610" y="152"/>
                    </a:lnTo>
                    <a:lnTo>
                      <a:pt x="612" y="152"/>
                    </a:lnTo>
                    <a:lnTo>
                      <a:pt x="614" y="152"/>
                    </a:lnTo>
                    <a:lnTo>
                      <a:pt x="616" y="152"/>
                    </a:lnTo>
                    <a:lnTo>
                      <a:pt x="619" y="152"/>
                    </a:lnTo>
                    <a:lnTo>
                      <a:pt x="621" y="152"/>
                    </a:lnTo>
                    <a:lnTo>
                      <a:pt x="623" y="152"/>
                    </a:lnTo>
                    <a:lnTo>
                      <a:pt x="625" y="152"/>
                    </a:lnTo>
                    <a:lnTo>
                      <a:pt x="627" y="152"/>
                    </a:lnTo>
                    <a:lnTo>
                      <a:pt x="629" y="152"/>
                    </a:lnTo>
                    <a:lnTo>
                      <a:pt x="631" y="153"/>
                    </a:lnTo>
                    <a:lnTo>
                      <a:pt x="633" y="153"/>
                    </a:lnTo>
                    <a:lnTo>
                      <a:pt x="635" y="153"/>
                    </a:lnTo>
                    <a:lnTo>
                      <a:pt x="637" y="153"/>
                    </a:lnTo>
                    <a:lnTo>
                      <a:pt x="639" y="153"/>
                    </a:lnTo>
                    <a:lnTo>
                      <a:pt x="641" y="153"/>
                    </a:lnTo>
                    <a:lnTo>
                      <a:pt x="643" y="153"/>
                    </a:lnTo>
                    <a:lnTo>
                      <a:pt x="645" y="153"/>
                    </a:lnTo>
                    <a:lnTo>
                      <a:pt x="647" y="152"/>
                    </a:lnTo>
                    <a:lnTo>
                      <a:pt x="649" y="152"/>
                    </a:lnTo>
                    <a:lnTo>
                      <a:pt x="651" y="152"/>
                    </a:lnTo>
                    <a:lnTo>
                      <a:pt x="653" y="152"/>
                    </a:lnTo>
                    <a:lnTo>
                      <a:pt x="655" y="151"/>
                    </a:lnTo>
                    <a:lnTo>
                      <a:pt x="657" y="150"/>
                    </a:lnTo>
                    <a:lnTo>
                      <a:pt x="660" y="149"/>
                    </a:lnTo>
                    <a:lnTo>
                      <a:pt x="662" y="148"/>
                    </a:lnTo>
                    <a:lnTo>
                      <a:pt x="664" y="149"/>
                    </a:lnTo>
                    <a:lnTo>
                      <a:pt x="666" y="150"/>
                    </a:lnTo>
                    <a:lnTo>
                      <a:pt x="668" y="150"/>
                    </a:lnTo>
                    <a:lnTo>
                      <a:pt x="670" y="151"/>
                    </a:lnTo>
                    <a:lnTo>
                      <a:pt x="672" y="151"/>
                    </a:lnTo>
                    <a:lnTo>
                      <a:pt x="674" y="152"/>
                    </a:lnTo>
                    <a:lnTo>
                      <a:pt x="676" y="152"/>
                    </a:lnTo>
                    <a:lnTo>
                      <a:pt x="678" y="153"/>
                    </a:lnTo>
                    <a:lnTo>
                      <a:pt x="680" y="153"/>
                    </a:lnTo>
                    <a:lnTo>
                      <a:pt x="682" y="153"/>
                    </a:lnTo>
                    <a:lnTo>
                      <a:pt x="684" y="153"/>
                    </a:lnTo>
                    <a:lnTo>
                      <a:pt x="686" y="153"/>
                    </a:lnTo>
                    <a:lnTo>
                      <a:pt x="688" y="153"/>
                    </a:lnTo>
                    <a:lnTo>
                      <a:pt x="690" y="153"/>
                    </a:lnTo>
                    <a:lnTo>
                      <a:pt x="692" y="153"/>
                    </a:lnTo>
                    <a:lnTo>
                      <a:pt x="694" y="153"/>
                    </a:lnTo>
                    <a:lnTo>
                      <a:pt x="696" y="153"/>
                    </a:lnTo>
                    <a:lnTo>
                      <a:pt x="698" y="153"/>
                    </a:lnTo>
                    <a:lnTo>
                      <a:pt x="701" y="153"/>
                    </a:lnTo>
                    <a:lnTo>
                      <a:pt x="703" y="153"/>
                    </a:lnTo>
                    <a:lnTo>
                      <a:pt x="705" y="153"/>
                    </a:lnTo>
                    <a:lnTo>
                      <a:pt x="707" y="153"/>
                    </a:lnTo>
                    <a:lnTo>
                      <a:pt x="709" y="153"/>
                    </a:lnTo>
                    <a:lnTo>
                      <a:pt x="711" y="153"/>
                    </a:lnTo>
                    <a:lnTo>
                      <a:pt x="713" y="153"/>
                    </a:lnTo>
                    <a:lnTo>
                      <a:pt x="715" y="152"/>
                    </a:lnTo>
                    <a:lnTo>
                      <a:pt x="717" y="152"/>
                    </a:lnTo>
                    <a:lnTo>
                      <a:pt x="719" y="152"/>
                    </a:lnTo>
                    <a:lnTo>
                      <a:pt x="721" y="152"/>
                    </a:lnTo>
                    <a:lnTo>
                      <a:pt x="723" y="153"/>
                    </a:lnTo>
                    <a:lnTo>
                      <a:pt x="725" y="153"/>
                    </a:lnTo>
                    <a:lnTo>
                      <a:pt x="727" y="153"/>
                    </a:lnTo>
                    <a:lnTo>
                      <a:pt x="729" y="153"/>
                    </a:lnTo>
                    <a:lnTo>
                      <a:pt x="731" y="153"/>
                    </a:lnTo>
                    <a:lnTo>
                      <a:pt x="733" y="153"/>
                    </a:lnTo>
                    <a:lnTo>
                      <a:pt x="735" y="153"/>
                    </a:lnTo>
                    <a:lnTo>
                      <a:pt x="737" y="153"/>
                    </a:lnTo>
                    <a:lnTo>
                      <a:pt x="739" y="153"/>
                    </a:lnTo>
                    <a:lnTo>
                      <a:pt x="742" y="153"/>
                    </a:lnTo>
                    <a:lnTo>
                      <a:pt x="744" y="153"/>
                    </a:lnTo>
                    <a:lnTo>
                      <a:pt x="746" y="153"/>
                    </a:lnTo>
                    <a:lnTo>
                      <a:pt x="748" y="153"/>
                    </a:lnTo>
                    <a:lnTo>
                      <a:pt x="750" y="153"/>
                    </a:lnTo>
                    <a:lnTo>
                      <a:pt x="752" y="153"/>
                    </a:lnTo>
                    <a:lnTo>
                      <a:pt x="754" y="153"/>
                    </a:lnTo>
                    <a:lnTo>
                      <a:pt x="756" y="153"/>
                    </a:lnTo>
                    <a:lnTo>
                      <a:pt x="758" y="153"/>
                    </a:lnTo>
                    <a:lnTo>
                      <a:pt x="760" y="153"/>
                    </a:lnTo>
                    <a:lnTo>
                      <a:pt x="762" y="152"/>
                    </a:lnTo>
                    <a:lnTo>
                      <a:pt x="764" y="152"/>
                    </a:lnTo>
                    <a:lnTo>
                      <a:pt x="766" y="152"/>
                    </a:lnTo>
                    <a:lnTo>
                      <a:pt x="768" y="152"/>
                    </a:lnTo>
                    <a:lnTo>
                      <a:pt x="770" y="153"/>
                    </a:lnTo>
                    <a:lnTo>
                      <a:pt x="772" y="153"/>
                    </a:lnTo>
                    <a:lnTo>
                      <a:pt x="774" y="153"/>
                    </a:lnTo>
                    <a:lnTo>
                      <a:pt x="776" y="153"/>
                    </a:lnTo>
                    <a:lnTo>
                      <a:pt x="778" y="153"/>
                    </a:lnTo>
                    <a:lnTo>
                      <a:pt x="780" y="153"/>
                    </a:lnTo>
                    <a:lnTo>
                      <a:pt x="782" y="153"/>
                    </a:lnTo>
                    <a:lnTo>
                      <a:pt x="785" y="153"/>
                    </a:lnTo>
                    <a:lnTo>
                      <a:pt x="787" y="153"/>
                    </a:lnTo>
                    <a:lnTo>
                      <a:pt x="789" y="153"/>
                    </a:lnTo>
                    <a:lnTo>
                      <a:pt x="791" y="153"/>
                    </a:lnTo>
                    <a:lnTo>
                      <a:pt x="793" y="152"/>
                    </a:lnTo>
                    <a:lnTo>
                      <a:pt x="795" y="152"/>
                    </a:lnTo>
                    <a:lnTo>
                      <a:pt x="797" y="152"/>
                    </a:lnTo>
                    <a:lnTo>
                      <a:pt x="799" y="152"/>
                    </a:lnTo>
                    <a:lnTo>
                      <a:pt x="801" y="152"/>
                    </a:lnTo>
                    <a:lnTo>
                      <a:pt x="803" y="152"/>
                    </a:lnTo>
                    <a:lnTo>
                      <a:pt x="805" y="152"/>
                    </a:lnTo>
                    <a:lnTo>
                      <a:pt x="807" y="152"/>
                    </a:lnTo>
                    <a:lnTo>
                      <a:pt x="809" y="152"/>
                    </a:lnTo>
                    <a:lnTo>
                      <a:pt x="811" y="152"/>
                    </a:lnTo>
                    <a:lnTo>
                      <a:pt x="813" y="152"/>
                    </a:lnTo>
                    <a:lnTo>
                      <a:pt x="815" y="152"/>
                    </a:lnTo>
                    <a:lnTo>
                      <a:pt x="817" y="152"/>
                    </a:lnTo>
                    <a:lnTo>
                      <a:pt x="819" y="152"/>
                    </a:lnTo>
                    <a:lnTo>
                      <a:pt x="821" y="152"/>
                    </a:lnTo>
                    <a:lnTo>
                      <a:pt x="823" y="152"/>
                    </a:lnTo>
                  </a:path>
                </a:pathLst>
              </a:custGeom>
              <a:noFill/>
              <a:ln w="12700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4" name="Freeform 272">
                <a:extLst>
                  <a:ext uri="{FF2B5EF4-FFF2-40B4-BE49-F238E27FC236}">
                    <a16:creationId xmlns:a16="http://schemas.microsoft.com/office/drawing/2014/main" id="{C14AEB42-AF9B-0F44-DEA6-42D6E1B8C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143" y="3033288"/>
                <a:ext cx="4110038" cy="206833"/>
              </a:xfrm>
              <a:custGeom>
                <a:avLst/>
                <a:gdLst>
                  <a:gd name="T0" fmla="*/ 12 w 823"/>
                  <a:gd name="T1" fmla="*/ 152 h 153"/>
                  <a:gd name="T2" fmla="*/ 26 w 823"/>
                  <a:gd name="T3" fmla="*/ 152 h 153"/>
                  <a:gd name="T4" fmla="*/ 41 w 823"/>
                  <a:gd name="T5" fmla="*/ 153 h 153"/>
                  <a:gd name="T6" fmla="*/ 55 w 823"/>
                  <a:gd name="T7" fmla="*/ 153 h 153"/>
                  <a:gd name="T8" fmla="*/ 69 w 823"/>
                  <a:gd name="T9" fmla="*/ 153 h 153"/>
                  <a:gd name="T10" fmla="*/ 84 w 823"/>
                  <a:gd name="T11" fmla="*/ 153 h 153"/>
                  <a:gd name="T12" fmla="*/ 98 w 823"/>
                  <a:gd name="T13" fmla="*/ 153 h 153"/>
                  <a:gd name="T14" fmla="*/ 112 w 823"/>
                  <a:gd name="T15" fmla="*/ 152 h 153"/>
                  <a:gd name="T16" fmla="*/ 127 w 823"/>
                  <a:gd name="T17" fmla="*/ 153 h 153"/>
                  <a:gd name="T18" fmla="*/ 141 w 823"/>
                  <a:gd name="T19" fmla="*/ 153 h 153"/>
                  <a:gd name="T20" fmla="*/ 155 w 823"/>
                  <a:gd name="T21" fmla="*/ 147 h 153"/>
                  <a:gd name="T22" fmla="*/ 170 w 823"/>
                  <a:gd name="T23" fmla="*/ 149 h 153"/>
                  <a:gd name="T24" fmla="*/ 184 w 823"/>
                  <a:gd name="T25" fmla="*/ 150 h 153"/>
                  <a:gd name="T26" fmla="*/ 198 w 823"/>
                  <a:gd name="T27" fmla="*/ 153 h 153"/>
                  <a:gd name="T28" fmla="*/ 213 w 823"/>
                  <a:gd name="T29" fmla="*/ 151 h 153"/>
                  <a:gd name="T30" fmla="*/ 227 w 823"/>
                  <a:gd name="T31" fmla="*/ 153 h 153"/>
                  <a:gd name="T32" fmla="*/ 241 w 823"/>
                  <a:gd name="T33" fmla="*/ 107 h 153"/>
                  <a:gd name="T34" fmla="*/ 256 w 823"/>
                  <a:gd name="T35" fmla="*/ 3 h 153"/>
                  <a:gd name="T36" fmla="*/ 270 w 823"/>
                  <a:gd name="T37" fmla="*/ 104 h 153"/>
                  <a:gd name="T38" fmla="*/ 284 w 823"/>
                  <a:gd name="T39" fmla="*/ 147 h 153"/>
                  <a:gd name="T40" fmla="*/ 299 w 823"/>
                  <a:gd name="T41" fmla="*/ 153 h 153"/>
                  <a:gd name="T42" fmla="*/ 313 w 823"/>
                  <a:gd name="T43" fmla="*/ 152 h 153"/>
                  <a:gd name="T44" fmla="*/ 328 w 823"/>
                  <a:gd name="T45" fmla="*/ 153 h 153"/>
                  <a:gd name="T46" fmla="*/ 342 w 823"/>
                  <a:gd name="T47" fmla="*/ 152 h 153"/>
                  <a:gd name="T48" fmla="*/ 356 w 823"/>
                  <a:gd name="T49" fmla="*/ 151 h 153"/>
                  <a:gd name="T50" fmla="*/ 371 w 823"/>
                  <a:gd name="T51" fmla="*/ 152 h 153"/>
                  <a:gd name="T52" fmla="*/ 385 w 823"/>
                  <a:gd name="T53" fmla="*/ 152 h 153"/>
                  <a:gd name="T54" fmla="*/ 399 w 823"/>
                  <a:gd name="T55" fmla="*/ 153 h 153"/>
                  <a:gd name="T56" fmla="*/ 414 w 823"/>
                  <a:gd name="T57" fmla="*/ 153 h 153"/>
                  <a:gd name="T58" fmla="*/ 428 w 823"/>
                  <a:gd name="T59" fmla="*/ 153 h 153"/>
                  <a:gd name="T60" fmla="*/ 442 w 823"/>
                  <a:gd name="T61" fmla="*/ 153 h 153"/>
                  <a:gd name="T62" fmla="*/ 457 w 823"/>
                  <a:gd name="T63" fmla="*/ 153 h 153"/>
                  <a:gd name="T64" fmla="*/ 471 w 823"/>
                  <a:gd name="T65" fmla="*/ 153 h 153"/>
                  <a:gd name="T66" fmla="*/ 485 w 823"/>
                  <a:gd name="T67" fmla="*/ 153 h 153"/>
                  <a:gd name="T68" fmla="*/ 500 w 823"/>
                  <a:gd name="T69" fmla="*/ 153 h 153"/>
                  <a:gd name="T70" fmla="*/ 514 w 823"/>
                  <a:gd name="T71" fmla="*/ 153 h 153"/>
                  <a:gd name="T72" fmla="*/ 528 w 823"/>
                  <a:gd name="T73" fmla="*/ 153 h 153"/>
                  <a:gd name="T74" fmla="*/ 543 w 823"/>
                  <a:gd name="T75" fmla="*/ 152 h 153"/>
                  <a:gd name="T76" fmla="*/ 557 w 823"/>
                  <a:gd name="T77" fmla="*/ 153 h 153"/>
                  <a:gd name="T78" fmla="*/ 571 w 823"/>
                  <a:gd name="T79" fmla="*/ 153 h 153"/>
                  <a:gd name="T80" fmla="*/ 586 w 823"/>
                  <a:gd name="T81" fmla="*/ 153 h 153"/>
                  <a:gd name="T82" fmla="*/ 600 w 823"/>
                  <a:gd name="T83" fmla="*/ 153 h 153"/>
                  <a:gd name="T84" fmla="*/ 614 w 823"/>
                  <a:gd name="T85" fmla="*/ 153 h 153"/>
                  <a:gd name="T86" fmla="*/ 629 w 823"/>
                  <a:gd name="T87" fmla="*/ 153 h 153"/>
                  <a:gd name="T88" fmla="*/ 643 w 823"/>
                  <a:gd name="T89" fmla="*/ 153 h 153"/>
                  <a:gd name="T90" fmla="*/ 657 w 823"/>
                  <a:gd name="T91" fmla="*/ 152 h 153"/>
                  <a:gd name="T92" fmla="*/ 672 w 823"/>
                  <a:gd name="T93" fmla="*/ 151 h 153"/>
                  <a:gd name="T94" fmla="*/ 686 w 823"/>
                  <a:gd name="T95" fmla="*/ 153 h 153"/>
                  <a:gd name="T96" fmla="*/ 701 w 823"/>
                  <a:gd name="T97" fmla="*/ 153 h 153"/>
                  <a:gd name="T98" fmla="*/ 715 w 823"/>
                  <a:gd name="T99" fmla="*/ 153 h 153"/>
                  <a:gd name="T100" fmla="*/ 729 w 823"/>
                  <a:gd name="T101" fmla="*/ 153 h 153"/>
                  <a:gd name="T102" fmla="*/ 744 w 823"/>
                  <a:gd name="T103" fmla="*/ 153 h 153"/>
                  <a:gd name="T104" fmla="*/ 758 w 823"/>
                  <a:gd name="T105" fmla="*/ 153 h 153"/>
                  <a:gd name="T106" fmla="*/ 772 w 823"/>
                  <a:gd name="T107" fmla="*/ 153 h 153"/>
                  <a:gd name="T108" fmla="*/ 787 w 823"/>
                  <a:gd name="T109" fmla="*/ 153 h 153"/>
                  <a:gd name="T110" fmla="*/ 801 w 823"/>
                  <a:gd name="T111" fmla="*/ 153 h 153"/>
                  <a:gd name="T112" fmla="*/ 815 w 823"/>
                  <a:gd name="T113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23" h="153">
                    <a:moveTo>
                      <a:pt x="0" y="151"/>
                    </a:moveTo>
                    <a:lnTo>
                      <a:pt x="2" y="152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8" y="152"/>
                    </a:lnTo>
                    <a:lnTo>
                      <a:pt x="10" y="152"/>
                    </a:lnTo>
                    <a:lnTo>
                      <a:pt x="12" y="152"/>
                    </a:lnTo>
                    <a:lnTo>
                      <a:pt x="14" y="152"/>
                    </a:lnTo>
                    <a:lnTo>
                      <a:pt x="16" y="152"/>
                    </a:lnTo>
                    <a:lnTo>
                      <a:pt x="18" y="152"/>
                    </a:lnTo>
                    <a:lnTo>
                      <a:pt x="20" y="152"/>
                    </a:lnTo>
                    <a:lnTo>
                      <a:pt x="22" y="152"/>
                    </a:lnTo>
                    <a:lnTo>
                      <a:pt x="24" y="151"/>
                    </a:lnTo>
                    <a:lnTo>
                      <a:pt x="26" y="152"/>
                    </a:lnTo>
                    <a:lnTo>
                      <a:pt x="28" y="152"/>
                    </a:lnTo>
                    <a:lnTo>
                      <a:pt x="30" y="152"/>
                    </a:lnTo>
                    <a:lnTo>
                      <a:pt x="32" y="152"/>
                    </a:lnTo>
                    <a:lnTo>
                      <a:pt x="34" y="153"/>
                    </a:lnTo>
                    <a:lnTo>
                      <a:pt x="37" y="153"/>
                    </a:lnTo>
                    <a:lnTo>
                      <a:pt x="39" y="153"/>
                    </a:lnTo>
                    <a:lnTo>
                      <a:pt x="41" y="153"/>
                    </a:lnTo>
                    <a:lnTo>
                      <a:pt x="43" y="153"/>
                    </a:lnTo>
                    <a:lnTo>
                      <a:pt x="45" y="153"/>
                    </a:lnTo>
                    <a:lnTo>
                      <a:pt x="47" y="153"/>
                    </a:lnTo>
                    <a:lnTo>
                      <a:pt x="49" y="153"/>
                    </a:lnTo>
                    <a:lnTo>
                      <a:pt x="51" y="153"/>
                    </a:lnTo>
                    <a:lnTo>
                      <a:pt x="53" y="153"/>
                    </a:lnTo>
                    <a:lnTo>
                      <a:pt x="55" y="153"/>
                    </a:lnTo>
                    <a:lnTo>
                      <a:pt x="57" y="153"/>
                    </a:lnTo>
                    <a:lnTo>
                      <a:pt x="59" y="153"/>
                    </a:lnTo>
                    <a:lnTo>
                      <a:pt x="61" y="153"/>
                    </a:lnTo>
                    <a:lnTo>
                      <a:pt x="63" y="153"/>
                    </a:lnTo>
                    <a:lnTo>
                      <a:pt x="65" y="153"/>
                    </a:lnTo>
                    <a:lnTo>
                      <a:pt x="67" y="153"/>
                    </a:lnTo>
                    <a:lnTo>
                      <a:pt x="69" y="153"/>
                    </a:lnTo>
                    <a:lnTo>
                      <a:pt x="71" y="153"/>
                    </a:lnTo>
                    <a:lnTo>
                      <a:pt x="73" y="153"/>
                    </a:lnTo>
                    <a:lnTo>
                      <a:pt x="75" y="153"/>
                    </a:lnTo>
                    <a:lnTo>
                      <a:pt x="78" y="153"/>
                    </a:lnTo>
                    <a:lnTo>
                      <a:pt x="80" y="153"/>
                    </a:lnTo>
                    <a:lnTo>
                      <a:pt x="82" y="153"/>
                    </a:lnTo>
                    <a:lnTo>
                      <a:pt x="84" y="153"/>
                    </a:lnTo>
                    <a:lnTo>
                      <a:pt x="86" y="153"/>
                    </a:lnTo>
                    <a:lnTo>
                      <a:pt x="88" y="153"/>
                    </a:lnTo>
                    <a:lnTo>
                      <a:pt x="90" y="153"/>
                    </a:lnTo>
                    <a:lnTo>
                      <a:pt x="92" y="153"/>
                    </a:lnTo>
                    <a:lnTo>
                      <a:pt x="94" y="153"/>
                    </a:lnTo>
                    <a:lnTo>
                      <a:pt x="96" y="153"/>
                    </a:lnTo>
                    <a:lnTo>
                      <a:pt x="98" y="153"/>
                    </a:lnTo>
                    <a:lnTo>
                      <a:pt x="100" y="153"/>
                    </a:lnTo>
                    <a:lnTo>
                      <a:pt x="102" y="153"/>
                    </a:lnTo>
                    <a:lnTo>
                      <a:pt x="104" y="153"/>
                    </a:lnTo>
                    <a:lnTo>
                      <a:pt x="106" y="153"/>
                    </a:lnTo>
                    <a:lnTo>
                      <a:pt x="108" y="152"/>
                    </a:lnTo>
                    <a:lnTo>
                      <a:pt x="110" y="152"/>
                    </a:lnTo>
                    <a:lnTo>
                      <a:pt x="112" y="152"/>
                    </a:lnTo>
                    <a:lnTo>
                      <a:pt x="114" y="152"/>
                    </a:lnTo>
                    <a:lnTo>
                      <a:pt x="116" y="152"/>
                    </a:lnTo>
                    <a:lnTo>
                      <a:pt x="118" y="152"/>
                    </a:lnTo>
                    <a:lnTo>
                      <a:pt x="121" y="153"/>
                    </a:lnTo>
                    <a:lnTo>
                      <a:pt x="123" y="153"/>
                    </a:lnTo>
                    <a:lnTo>
                      <a:pt x="125" y="153"/>
                    </a:lnTo>
                    <a:lnTo>
                      <a:pt x="127" y="153"/>
                    </a:lnTo>
                    <a:lnTo>
                      <a:pt x="129" y="153"/>
                    </a:lnTo>
                    <a:lnTo>
                      <a:pt x="131" y="153"/>
                    </a:lnTo>
                    <a:lnTo>
                      <a:pt x="133" y="153"/>
                    </a:lnTo>
                    <a:lnTo>
                      <a:pt x="135" y="153"/>
                    </a:lnTo>
                    <a:lnTo>
                      <a:pt x="137" y="153"/>
                    </a:lnTo>
                    <a:lnTo>
                      <a:pt x="139" y="153"/>
                    </a:lnTo>
                    <a:lnTo>
                      <a:pt x="141" y="153"/>
                    </a:lnTo>
                    <a:lnTo>
                      <a:pt x="143" y="153"/>
                    </a:lnTo>
                    <a:lnTo>
                      <a:pt x="145" y="153"/>
                    </a:lnTo>
                    <a:lnTo>
                      <a:pt x="147" y="152"/>
                    </a:lnTo>
                    <a:lnTo>
                      <a:pt x="149" y="151"/>
                    </a:lnTo>
                    <a:lnTo>
                      <a:pt x="151" y="149"/>
                    </a:lnTo>
                    <a:lnTo>
                      <a:pt x="153" y="148"/>
                    </a:lnTo>
                    <a:lnTo>
                      <a:pt x="155" y="147"/>
                    </a:lnTo>
                    <a:lnTo>
                      <a:pt x="157" y="148"/>
                    </a:lnTo>
                    <a:lnTo>
                      <a:pt x="159" y="148"/>
                    </a:lnTo>
                    <a:lnTo>
                      <a:pt x="162" y="149"/>
                    </a:lnTo>
                    <a:lnTo>
                      <a:pt x="164" y="150"/>
                    </a:lnTo>
                    <a:lnTo>
                      <a:pt x="166" y="150"/>
                    </a:lnTo>
                    <a:lnTo>
                      <a:pt x="168" y="149"/>
                    </a:lnTo>
                    <a:lnTo>
                      <a:pt x="170" y="149"/>
                    </a:lnTo>
                    <a:lnTo>
                      <a:pt x="172" y="150"/>
                    </a:lnTo>
                    <a:lnTo>
                      <a:pt x="174" y="150"/>
                    </a:lnTo>
                    <a:lnTo>
                      <a:pt x="176" y="150"/>
                    </a:lnTo>
                    <a:lnTo>
                      <a:pt x="178" y="150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4" y="150"/>
                    </a:lnTo>
                    <a:lnTo>
                      <a:pt x="186" y="150"/>
                    </a:lnTo>
                    <a:lnTo>
                      <a:pt x="188" y="150"/>
                    </a:lnTo>
                    <a:lnTo>
                      <a:pt x="190" y="151"/>
                    </a:lnTo>
                    <a:lnTo>
                      <a:pt x="192" y="152"/>
                    </a:lnTo>
                    <a:lnTo>
                      <a:pt x="194" y="153"/>
                    </a:lnTo>
                    <a:lnTo>
                      <a:pt x="196" y="153"/>
                    </a:lnTo>
                    <a:lnTo>
                      <a:pt x="198" y="153"/>
                    </a:lnTo>
                    <a:lnTo>
                      <a:pt x="200" y="153"/>
                    </a:lnTo>
                    <a:lnTo>
                      <a:pt x="203" y="152"/>
                    </a:lnTo>
                    <a:lnTo>
                      <a:pt x="205" y="152"/>
                    </a:lnTo>
                    <a:lnTo>
                      <a:pt x="207" y="152"/>
                    </a:lnTo>
                    <a:lnTo>
                      <a:pt x="209" y="151"/>
                    </a:lnTo>
                    <a:lnTo>
                      <a:pt x="211" y="151"/>
                    </a:lnTo>
                    <a:lnTo>
                      <a:pt x="213" y="151"/>
                    </a:lnTo>
                    <a:lnTo>
                      <a:pt x="215" y="152"/>
                    </a:lnTo>
                    <a:lnTo>
                      <a:pt x="217" y="152"/>
                    </a:lnTo>
                    <a:lnTo>
                      <a:pt x="219" y="153"/>
                    </a:lnTo>
                    <a:lnTo>
                      <a:pt x="221" y="153"/>
                    </a:lnTo>
                    <a:lnTo>
                      <a:pt x="223" y="153"/>
                    </a:lnTo>
                    <a:lnTo>
                      <a:pt x="225" y="153"/>
                    </a:lnTo>
                    <a:lnTo>
                      <a:pt x="227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3" y="150"/>
                    </a:lnTo>
                    <a:lnTo>
                      <a:pt x="235" y="146"/>
                    </a:lnTo>
                    <a:lnTo>
                      <a:pt x="237" y="139"/>
                    </a:lnTo>
                    <a:lnTo>
                      <a:pt x="239" y="126"/>
                    </a:lnTo>
                    <a:lnTo>
                      <a:pt x="241" y="107"/>
                    </a:lnTo>
                    <a:lnTo>
                      <a:pt x="244" y="84"/>
                    </a:lnTo>
                    <a:lnTo>
                      <a:pt x="246" y="58"/>
                    </a:lnTo>
                    <a:lnTo>
                      <a:pt x="248" y="35"/>
                    </a:lnTo>
                    <a:lnTo>
                      <a:pt x="250" y="16"/>
                    </a:lnTo>
                    <a:lnTo>
                      <a:pt x="252" y="5"/>
                    </a:lnTo>
                    <a:lnTo>
                      <a:pt x="254" y="0"/>
                    </a:lnTo>
                    <a:lnTo>
                      <a:pt x="256" y="3"/>
                    </a:lnTo>
                    <a:lnTo>
                      <a:pt x="258" y="11"/>
                    </a:lnTo>
                    <a:lnTo>
                      <a:pt x="260" y="23"/>
                    </a:lnTo>
                    <a:lnTo>
                      <a:pt x="262" y="38"/>
                    </a:lnTo>
                    <a:lnTo>
                      <a:pt x="264" y="55"/>
                    </a:lnTo>
                    <a:lnTo>
                      <a:pt x="266" y="73"/>
                    </a:lnTo>
                    <a:lnTo>
                      <a:pt x="268" y="89"/>
                    </a:lnTo>
                    <a:lnTo>
                      <a:pt x="270" y="104"/>
                    </a:lnTo>
                    <a:lnTo>
                      <a:pt x="272" y="116"/>
                    </a:lnTo>
                    <a:lnTo>
                      <a:pt x="274" y="125"/>
                    </a:lnTo>
                    <a:lnTo>
                      <a:pt x="276" y="132"/>
                    </a:lnTo>
                    <a:lnTo>
                      <a:pt x="278" y="137"/>
                    </a:lnTo>
                    <a:lnTo>
                      <a:pt x="280" y="141"/>
                    </a:lnTo>
                    <a:lnTo>
                      <a:pt x="282" y="145"/>
                    </a:lnTo>
                    <a:lnTo>
                      <a:pt x="284" y="147"/>
                    </a:lnTo>
                    <a:lnTo>
                      <a:pt x="287" y="149"/>
                    </a:lnTo>
                    <a:lnTo>
                      <a:pt x="289" y="150"/>
                    </a:lnTo>
                    <a:lnTo>
                      <a:pt x="291" y="151"/>
                    </a:lnTo>
                    <a:lnTo>
                      <a:pt x="293" y="152"/>
                    </a:lnTo>
                    <a:lnTo>
                      <a:pt x="295" y="152"/>
                    </a:lnTo>
                    <a:lnTo>
                      <a:pt x="297" y="153"/>
                    </a:lnTo>
                    <a:lnTo>
                      <a:pt x="299" y="153"/>
                    </a:lnTo>
                    <a:lnTo>
                      <a:pt x="301" y="153"/>
                    </a:lnTo>
                    <a:lnTo>
                      <a:pt x="303" y="153"/>
                    </a:lnTo>
                    <a:lnTo>
                      <a:pt x="305" y="153"/>
                    </a:lnTo>
                    <a:lnTo>
                      <a:pt x="307" y="153"/>
                    </a:lnTo>
                    <a:lnTo>
                      <a:pt x="309" y="152"/>
                    </a:lnTo>
                    <a:lnTo>
                      <a:pt x="311" y="152"/>
                    </a:lnTo>
                    <a:lnTo>
                      <a:pt x="313" y="152"/>
                    </a:lnTo>
                    <a:lnTo>
                      <a:pt x="315" y="152"/>
                    </a:lnTo>
                    <a:lnTo>
                      <a:pt x="317" y="152"/>
                    </a:lnTo>
                    <a:lnTo>
                      <a:pt x="319" y="152"/>
                    </a:lnTo>
                    <a:lnTo>
                      <a:pt x="321" y="152"/>
                    </a:lnTo>
                    <a:lnTo>
                      <a:pt x="323" y="152"/>
                    </a:lnTo>
                    <a:lnTo>
                      <a:pt x="325" y="153"/>
                    </a:lnTo>
                    <a:lnTo>
                      <a:pt x="328" y="153"/>
                    </a:lnTo>
                    <a:lnTo>
                      <a:pt x="330" y="153"/>
                    </a:lnTo>
                    <a:lnTo>
                      <a:pt x="332" y="153"/>
                    </a:lnTo>
                    <a:lnTo>
                      <a:pt x="334" y="153"/>
                    </a:lnTo>
                    <a:lnTo>
                      <a:pt x="336" y="152"/>
                    </a:lnTo>
                    <a:lnTo>
                      <a:pt x="338" y="152"/>
                    </a:lnTo>
                    <a:lnTo>
                      <a:pt x="340" y="152"/>
                    </a:lnTo>
                    <a:lnTo>
                      <a:pt x="342" y="152"/>
                    </a:lnTo>
                    <a:lnTo>
                      <a:pt x="344" y="151"/>
                    </a:lnTo>
                    <a:lnTo>
                      <a:pt x="346" y="151"/>
                    </a:lnTo>
                    <a:lnTo>
                      <a:pt x="348" y="151"/>
                    </a:lnTo>
                    <a:lnTo>
                      <a:pt x="350" y="151"/>
                    </a:lnTo>
                    <a:lnTo>
                      <a:pt x="352" y="151"/>
                    </a:lnTo>
                    <a:lnTo>
                      <a:pt x="354" y="151"/>
                    </a:lnTo>
                    <a:lnTo>
                      <a:pt x="356" y="151"/>
                    </a:lnTo>
                    <a:lnTo>
                      <a:pt x="358" y="151"/>
                    </a:lnTo>
                    <a:lnTo>
                      <a:pt x="360" y="151"/>
                    </a:lnTo>
                    <a:lnTo>
                      <a:pt x="362" y="151"/>
                    </a:lnTo>
                    <a:lnTo>
                      <a:pt x="364" y="151"/>
                    </a:lnTo>
                    <a:lnTo>
                      <a:pt x="366" y="151"/>
                    </a:lnTo>
                    <a:lnTo>
                      <a:pt x="369" y="152"/>
                    </a:lnTo>
                    <a:lnTo>
                      <a:pt x="371" y="152"/>
                    </a:lnTo>
                    <a:lnTo>
                      <a:pt x="373" y="152"/>
                    </a:lnTo>
                    <a:lnTo>
                      <a:pt x="375" y="152"/>
                    </a:lnTo>
                    <a:lnTo>
                      <a:pt x="377" y="152"/>
                    </a:lnTo>
                    <a:lnTo>
                      <a:pt x="379" y="152"/>
                    </a:lnTo>
                    <a:lnTo>
                      <a:pt x="381" y="152"/>
                    </a:lnTo>
                    <a:lnTo>
                      <a:pt x="383" y="152"/>
                    </a:lnTo>
                    <a:lnTo>
                      <a:pt x="385" y="152"/>
                    </a:lnTo>
                    <a:lnTo>
                      <a:pt x="387" y="152"/>
                    </a:lnTo>
                    <a:lnTo>
                      <a:pt x="389" y="152"/>
                    </a:lnTo>
                    <a:lnTo>
                      <a:pt x="391" y="152"/>
                    </a:lnTo>
                    <a:lnTo>
                      <a:pt x="393" y="152"/>
                    </a:lnTo>
                    <a:lnTo>
                      <a:pt x="395" y="153"/>
                    </a:lnTo>
                    <a:lnTo>
                      <a:pt x="397" y="153"/>
                    </a:lnTo>
                    <a:lnTo>
                      <a:pt x="399" y="153"/>
                    </a:lnTo>
                    <a:lnTo>
                      <a:pt x="401" y="153"/>
                    </a:lnTo>
                    <a:lnTo>
                      <a:pt x="403" y="153"/>
                    </a:lnTo>
                    <a:lnTo>
                      <a:pt x="405" y="153"/>
                    </a:lnTo>
                    <a:lnTo>
                      <a:pt x="407" y="153"/>
                    </a:lnTo>
                    <a:lnTo>
                      <a:pt x="410" y="153"/>
                    </a:lnTo>
                    <a:lnTo>
                      <a:pt x="412" y="153"/>
                    </a:lnTo>
                    <a:lnTo>
                      <a:pt x="414" y="153"/>
                    </a:lnTo>
                    <a:lnTo>
                      <a:pt x="416" y="153"/>
                    </a:lnTo>
                    <a:lnTo>
                      <a:pt x="418" y="153"/>
                    </a:lnTo>
                    <a:lnTo>
                      <a:pt x="420" y="152"/>
                    </a:lnTo>
                    <a:lnTo>
                      <a:pt x="422" y="152"/>
                    </a:lnTo>
                    <a:lnTo>
                      <a:pt x="424" y="152"/>
                    </a:lnTo>
                    <a:lnTo>
                      <a:pt x="426" y="153"/>
                    </a:lnTo>
                    <a:lnTo>
                      <a:pt x="428" y="153"/>
                    </a:lnTo>
                    <a:lnTo>
                      <a:pt x="430" y="153"/>
                    </a:lnTo>
                    <a:lnTo>
                      <a:pt x="432" y="153"/>
                    </a:lnTo>
                    <a:lnTo>
                      <a:pt x="434" y="153"/>
                    </a:lnTo>
                    <a:lnTo>
                      <a:pt x="436" y="153"/>
                    </a:lnTo>
                    <a:lnTo>
                      <a:pt x="438" y="153"/>
                    </a:lnTo>
                    <a:lnTo>
                      <a:pt x="440" y="153"/>
                    </a:lnTo>
                    <a:lnTo>
                      <a:pt x="442" y="153"/>
                    </a:lnTo>
                    <a:lnTo>
                      <a:pt x="444" y="153"/>
                    </a:lnTo>
                    <a:lnTo>
                      <a:pt x="446" y="153"/>
                    </a:lnTo>
                    <a:lnTo>
                      <a:pt x="448" y="153"/>
                    </a:lnTo>
                    <a:lnTo>
                      <a:pt x="450" y="153"/>
                    </a:lnTo>
                    <a:lnTo>
                      <a:pt x="453" y="153"/>
                    </a:lnTo>
                    <a:lnTo>
                      <a:pt x="455" y="153"/>
                    </a:lnTo>
                    <a:lnTo>
                      <a:pt x="457" y="153"/>
                    </a:lnTo>
                    <a:lnTo>
                      <a:pt x="459" y="153"/>
                    </a:lnTo>
                    <a:lnTo>
                      <a:pt x="461" y="153"/>
                    </a:lnTo>
                    <a:lnTo>
                      <a:pt x="463" y="153"/>
                    </a:lnTo>
                    <a:lnTo>
                      <a:pt x="465" y="153"/>
                    </a:lnTo>
                    <a:lnTo>
                      <a:pt x="467" y="153"/>
                    </a:lnTo>
                    <a:lnTo>
                      <a:pt x="469" y="153"/>
                    </a:lnTo>
                    <a:lnTo>
                      <a:pt x="471" y="153"/>
                    </a:lnTo>
                    <a:lnTo>
                      <a:pt x="473" y="153"/>
                    </a:lnTo>
                    <a:lnTo>
                      <a:pt x="475" y="153"/>
                    </a:lnTo>
                    <a:lnTo>
                      <a:pt x="477" y="153"/>
                    </a:lnTo>
                    <a:lnTo>
                      <a:pt x="479" y="153"/>
                    </a:lnTo>
                    <a:lnTo>
                      <a:pt x="481" y="153"/>
                    </a:lnTo>
                    <a:lnTo>
                      <a:pt x="483" y="153"/>
                    </a:lnTo>
                    <a:lnTo>
                      <a:pt x="485" y="153"/>
                    </a:lnTo>
                    <a:lnTo>
                      <a:pt x="487" y="153"/>
                    </a:lnTo>
                    <a:lnTo>
                      <a:pt x="489" y="153"/>
                    </a:lnTo>
                    <a:lnTo>
                      <a:pt x="491" y="153"/>
                    </a:lnTo>
                    <a:lnTo>
                      <a:pt x="494" y="153"/>
                    </a:lnTo>
                    <a:lnTo>
                      <a:pt x="496" y="153"/>
                    </a:lnTo>
                    <a:lnTo>
                      <a:pt x="498" y="153"/>
                    </a:lnTo>
                    <a:lnTo>
                      <a:pt x="500" y="153"/>
                    </a:lnTo>
                    <a:lnTo>
                      <a:pt x="502" y="153"/>
                    </a:lnTo>
                    <a:lnTo>
                      <a:pt x="504" y="153"/>
                    </a:lnTo>
                    <a:lnTo>
                      <a:pt x="506" y="153"/>
                    </a:lnTo>
                    <a:lnTo>
                      <a:pt x="508" y="153"/>
                    </a:lnTo>
                    <a:lnTo>
                      <a:pt x="510" y="153"/>
                    </a:lnTo>
                    <a:lnTo>
                      <a:pt x="512" y="153"/>
                    </a:lnTo>
                    <a:lnTo>
                      <a:pt x="514" y="153"/>
                    </a:lnTo>
                    <a:lnTo>
                      <a:pt x="516" y="153"/>
                    </a:lnTo>
                    <a:lnTo>
                      <a:pt x="518" y="153"/>
                    </a:lnTo>
                    <a:lnTo>
                      <a:pt x="520" y="153"/>
                    </a:lnTo>
                    <a:lnTo>
                      <a:pt x="522" y="153"/>
                    </a:lnTo>
                    <a:lnTo>
                      <a:pt x="524" y="153"/>
                    </a:lnTo>
                    <a:lnTo>
                      <a:pt x="526" y="153"/>
                    </a:lnTo>
                    <a:lnTo>
                      <a:pt x="528" y="153"/>
                    </a:lnTo>
                    <a:lnTo>
                      <a:pt x="530" y="153"/>
                    </a:lnTo>
                    <a:lnTo>
                      <a:pt x="532" y="153"/>
                    </a:lnTo>
                    <a:lnTo>
                      <a:pt x="535" y="153"/>
                    </a:lnTo>
                    <a:lnTo>
                      <a:pt x="537" y="153"/>
                    </a:lnTo>
                    <a:lnTo>
                      <a:pt x="539" y="152"/>
                    </a:lnTo>
                    <a:lnTo>
                      <a:pt x="541" y="152"/>
                    </a:lnTo>
                    <a:lnTo>
                      <a:pt x="543" y="152"/>
                    </a:lnTo>
                    <a:lnTo>
                      <a:pt x="545" y="153"/>
                    </a:lnTo>
                    <a:lnTo>
                      <a:pt x="547" y="153"/>
                    </a:lnTo>
                    <a:lnTo>
                      <a:pt x="549" y="153"/>
                    </a:lnTo>
                    <a:lnTo>
                      <a:pt x="551" y="153"/>
                    </a:lnTo>
                    <a:lnTo>
                      <a:pt x="553" y="153"/>
                    </a:lnTo>
                    <a:lnTo>
                      <a:pt x="555" y="153"/>
                    </a:lnTo>
                    <a:lnTo>
                      <a:pt x="557" y="153"/>
                    </a:lnTo>
                    <a:lnTo>
                      <a:pt x="559" y="153"/>
                    </a:lnTo>
                    <a:lnTo>
                      <a:pt x="561" y="153"/>
                    </a:lnTo>
                    <a:lnTo>
                      <a:pt x="563" y="153"/>
                    </a:lnTo>
                    <a:lnTo>
                      <a:pt x="565" y="153"/>
                    </a:lnTo>
                    <a:lnTo>
                      <a:pt x="567" y="153"/>
                    </a:lnTo>
                    <a:lnTo>
                      <a:pt x="569" y="153"/>
                    </a:lnTo>
                    <a:lnTo>
                      <a:pt x="571" y="153"/>
                    </a:lnTo>
                    <a:lnTo>
                      <a:pt x="573" y="153"/>
                    </a:lnTo>
                    <a:lnTo>
                      <a:pt x="576" y="153"/>
                    </a:lnTo>
                    <a:lnTo>
                      <a:pt x="578" y="153"/>
                    </a:lnTo>
                    <a:lnTo>
                      <a:pt x="580" y="153"/>
                    </a:lnTo>
                    <a:lnTo>
                      <a:pt x="582" y="153"/>
                    </a:lnTo>
                    <a:lnTo>
                      <a:pt x="584" y="153"/>
                    </a:lnTo>
                    <a:lnTo>
                      <a:pt x="586" y="153"/>
                    </a:lnTo>
                    <a:lnTo>
                      <a:pt x="588" y="153"/>
                    </a:lnTo>
                    <a:lnTo>
                      <a:pt x="590" y="153"/>
                    </a:lnTo>
                    <a:lnTo>
                      <a:pt x="592" y="153"/>
                    </a:lnTo>
                    <a:lnTo>
                      <a:pt x="594" y="153"/>
                    </a:lnTo>
                    <a:lnTo>
                      <a:pt x="596" y="153"/>
                    </a:lnTo>
                    <a:lnTo>
                      <a:pt x="598" y="153"/>
                    </a:lnTo>
                    <a:lnTo>
                      <a:pt x="600" y="153"/>
                    </a:lnTo>
                    <a:lnTo>
                      <a:pt x="602" y="153"/>
                    </a:lnTo>
                    <a:lnTo>
                      <a:pt x="604" y="153"/>
                    </a:lnTo>
                    <a:lnTo>
                      <a:pt x="606" y="153"/>
                    </a:lnTo>
                    <a:lnTo>
                      <a:pt x="608" y="153"/>
                    </a:lnTo>
                    <a:lnTo>
                      <a:pt x="610" y="153"/>
                    </a:lnTo>
                    <a:lnTo>
                      <a:pt x="612" y="153"/>
                    </a:lnTo>
                    <a:lnTo>
                      <a:pt x="614" y="153"/>
                    </a:lnTo>
                    <a:lnTo>
                      <a:pt x="616" y="153"/>
                    </a:lnTo>
                    <a:lnTo>
                      <a:pt x="619" y="153"/>
                    </a:lnTo>
                    <a:lnTo>
                      <a:pt x="621" y="153"/>
                    </a:lnTo>
                    <a:lnTo>
                      <a:pt x="623" y="153"/>
                    </a:lnTo>
                    <a:lnTo>
                      <a:pt x="625" y="153"/>
                    </a:lnTo>
                    <a:lnTo>
                      <a:pt x="627" y="153"/>
                    </a:lnTo>
                    <a:lnTo>
                      <a:pt x="629" y="153"/>
                    </a:lnTo>
                    <a:lnTo>
                      <a:pt x="631" y="153"/>
                    </a:lnTo>
                    <a:lnTo>
                      <a:pt x="633" y="153"/>
                    </a:lnTo>
                    <a:lnTo>
                      <a:pt x="635" y="153"/>
                    </a:lnTo>
                    <a:lnTo>
                      <a:pt x="637" y="153"/>
                    </a:lnTo>
                    <a:lnTo>
                      <a:pt x="639" y="153"/>
                    </a:lnTo>
                    <a:lnTo>
                      <a:pt x="641" y="153"/>
                    </a:lnTo>
                    <a:lnTo>
                      <a:pt x="643" y="153"/>
                    </a:lnTo>
                    <a:lnTo>
                      <a:pt x="645" y="153"/>
                    </a:lnTo>
                    <a:lnTo>
                      <a:pt x="647" y="153"/>
                    </a:lnTo>
                    <a:lnTo>
                      <a:pt x="649" y="153"/>
                    </a:lnTo>
                    <a:lnTo>
                      <a:pt x="651" y="153"/>
                    </a:lnTo>
                    <a:lnTo>
                      <a:pt x="653" y="153"/>
                    </a:lnTo>
                    <a:lnTo>
                      <a:pt x="655" y="153"/>
                    </a:lnTo>
                    <a:lnTo>
                      <a:pt x="657" y="152"/>
                    </a:lnTo>
                    <a:lnTo>
                      <a:pt x="660" y="152"/>
                    </a:lnTo>
                    <a:lnTo>
                      <a:pt x="662" y="152"/>
                    </a:lnTo>
                    <a:lnTo>
                      <a:pt x="664" y="152"/>
                    </a:lnTo>
                    <a:lnTo>
                      <a:pt x="666" y="152"/>
                    </a:lnTo>
                    <a:lnTo>
                      <a:pt x="668" y="152"/>
                    </a:lnTo>
                    <a:lnTo>
                      <a:pt x="670" y="152"/>
                    </a:lnTo>
                    <a:lnTo>
                      <a:pt x="672" y="151"/>
                    </a:lnTo>
                    <a:lnTo>
                      <a:pt x="674" y="151"/>
                    </a:lnTo>
                    <a:lnTo>
                      <a:pt x="676" y="152"/>
                    </a:lnTo>
                    <a:lnTo>
                      <a:pt x="678" y="152"/>
                    </a:lnTo>
                    <a:lnTo>
                      <a:pt x="680" y="152"/>
                    </a:lnTo>
                    <a:lnTo>
                      <a:pt x="682" y="153"/>
                    </a:lnTo>
                    <a:lnTo>
                      <a:pt x="684" y="153"/>
                    </a:lnTo>
                    <a:lnTo>
                      <a:pt x="686" y="153"/>
                    </a:lnTo>
                    <a:lnTo>
                      <a:pt x="688" y="153"/>
                    </a:lnTo>
                    <a:lnTo>
                      <a:pt x="690" y="153"/>
                    </a:lnTo>
                    <a:lnTo>
                      <a:pt x="692" y="153"/>
                    </a:lnTo>
                    <a:lnTo>
                      <a:pt x="694" y="153"/>
                    </a:lnTo>
                    <a:lnTo>
                      <a:pt x="696" y="153"/>
                    </a:lnTo>
                    <a:lnTo>
                      <a:pt x="698" y="153"/>
                    </a:lnTo>
                    <a:lnTo>
                      <a:pt x="701" y="153"/>
                    </a:lnTo>
                    <a:lnTo>
                      <a:pt x="703" y="153"/>
                    </a:lnTo>
                    <a:lnTo>
                      <a:pt x="705" y="153"/>
                    </a:lnTo>
                    <a:lnTo>
                      <a:pt x="707" y="153"/>
                    </a:lnTo>
                    <a:lnTo>
                      <a:pt x="709" y="153"/>
                    </a:lnTo>
                    <a:lnTo>
                      <a:pt x="711" y="153"/>
                    </a:lnTo>
                    <a:lnTo>
                      <a:pt x="713" y="153"/>
                    </a:lnTo>
                    <a:lnTo>
                      <a:pt x="715" y="153"/>
                    </a:lnTo>
                    <a:lnTo>
                      <a:pt x="717" y="153"/>
                    </a:lnTo>
                    <a:lnTo>
                      <a:pt x="719" y="153"/>
                    </a:lnTo>
                    <a:lnTo>
                      <a:pt x="721" y="153"/>
                    </a:lnTo>
                    <a:lnTo>
                      <a:pt x="723" y="153"/>
                    </a:lnTo>
                    <a:lnTo>
                      <a:pt x="725" y="153"/>
                    </a:lnTo>
                    <a:lnTo>
                      <a:pt x="727" y="153"/>
                    </a:lnTo>
                    <a:lnTo>
                      <a:pt x="729" y="153"/>
                    </a:lnTo>
                    <a:lnTo>
                      <a:pt x="731" y="153"/>
                    </a:lnTo>
                    <a:lnTo>
                      <a:pt x="733" y="153"/>
                    </a:lnTo>
                    <a:lnTo>
                      <a:pt x="735" y="153"/>
                    </a:lnTo>
                    <a:lnTo>
                      <a:pt x="737" y="152"/>
                    </a:lnTo>
                    <a:lnTo>
                      <a:pt x="739" y="152"/>
                    </a:lnTo>
                    <a:lnTo>
                      <a:pt x="742" y="153"/>
                    </a:lnTo>
                    <a:lnTo>
                      <a:pt x="744" y="153"/>
                    </a:lnTo>
                    <a:lnTo>
                      <a:pt x="746" y="153"/>
                    </a:lnTo>
                    <a:lnTo>
                      <a:pt x="748" y="153"/>
                    </a:lnTo>
                    <a:lnTo>
                      <a:pt x="750" y="153"/>
                    </a:lnTo>
                    <a:lnTo>
                      <a:pt x="752" y="152"/>
                    </a:lnTo>
                    <a:lnTo>
                      <a:pt x="754" y="152"/>
                    </a:lnTo>
                    <a:lnTo>
                      <a:pt x="756" y="152"/>
                    </a:lnTo>
                    <a:lnTo>
                      <a:pt x="758" y="153"/>
                    </a:lnTo>
                    <a:lnTo>
                      <a:pt x="760" y="153"/>
                    </a:lnTo>
                    <a:lnTo>
                      <a:pt x="762" y="153"/>
                    </a:lnTo>
                    <a:lnTo>
                      <a:pt x="764" y="153"/>
                    </a:lnTo>
                    <a:lnTo>
                      <a:pt x="766" y="153"/>
                    </a:lnTo>
                    <a:lnTo>
                      <a:pt x="768" y="153"/>
                    </a:lnTo>
                    <a:lnTo>
                      <a:pt x="770" y="153"/>
                    </a:lnTo>
                    <a:lnTo>
                      <a:pt x="772" y="153"/>
                    </a:lnTo>
                    <a:lnTo>
                      <a:pt x="774" y="153"/>
                    </a:lnTo>
                    <a:lnTo>
                      <a:pt x="776" y="153"/>
                    </a:lnTo>
                    <a:lnTo>
                      <a:pt x="778" y="153"/>
                    </a:lnTo>
                    <a:lnTo>
                      <a:pt x="780" y="153"/>
                    </a:lnTo>
                    <a:lnTo>
                      <a:pt x="782" y="153"/>
                    </a:lnTo>
                    <a:lnTo>
                      <a:pt x="785" y="153"/>
                    </a:lnTo>
                    <a:lnTo>
                      <a:pt x="787" y="153"/>
                    </a:lnTo>
                    <a:lnTo>
                      <a:pt x="789" y="153"/>
                    </a:lnTo>
                    <a:lnTo>
                      <a:pt x="791" y="153"/>
                    </a:lnTo>
                    <a:lnTo>
                      <a:pt x="793" y="153"/>
                    </a:lnTo>
                    <a:lnTo>
                      <a:pt x="795" y="153"/>
                    </a:lnTo>
                    <a:lnTo>
                      <a:pt x="797" y="153"/>
                    </a:lnTo>
                    <a:lnTo>
                      <a:pt x="799" y="153"/>
                    </a:lnTo>
                    <a:lnTo>
                      <a:pt x="801" y="153"/>
                    </a:lnTo>
                    <a:lnTo>
                      <a:pt x="803" y="153"/>
                    </a:lnTo>
                    <a:lnTo>
                      <a:pt x="805" y="153"/>
                    </a:lnTo>
                    <a:lnTo>
                      <a:pt x="807" y="153"/>
                    </a:lnTo>
                    <a:lnTo>
                      <a:pt x="809" y="153"/>
                    </a:lnTo>
                    <a:lnTo>
                      <a:pt x="811" y="153"/>
                    </a:lnTo>
                    <a:lnTo>
                      <a:pt x="813" y="153"/>
                    </a:lnTo>
                    <a:lnTo>
                      <a:pt x="815" y="153"/>
                    </a:lnTo>
                    <a:lnTo>
                      <a:pt x="817" y="153"/>
                    </a:lnTo>
                    <a:lnTo>
                      <a:pt x="819" y="153"/>
                    </a:lnTo>
                    <a:lnTo>
                      <a:pt x="821" y="153"/>
                    </a:lnTo>
                    <a:lnTo>
                      <a:pt x="823" y="153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5" name="Rectangle 270">
                <a:extLst>
                  <a:ext uri="{FF2B5EF4-FFF2-40B4-BE49-F238E27FC236}">
                    <a16:creationId xmlns:a16="http://schemas.microsoft.com/office/drawing/2014/main" id="{10A0375B-444B-367F-5D04-3E0C361A4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197" y="2153282"/>
                <a:ext cx="227692" cy="142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/>
                <a:r>
                  <a:rPr lang="el-GR" altLang="el-GR" sz="600" b="0" dirty="0">
                    <a:solidFill>
                      <a:srgbClr val="000000"/>
                    </a:solidFill>
                  </a:rPr>
                  <a:t>2.40</a:t>
                </a:r>
                <a:endParaRPr lang="el-GR" altLang="el-GR" sz="600" b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274">
                <a:extLst>
                  <a:ext uri="{FF2B5EF4-FFF2-40B4-BE49-F238E27FC236}">
                    <a16:creationId xmlns:a16="http://schemas.microsoft.com/office/drawing/2014/main" id="{1F338D94-9E99-9309-B204-C1DCBD6C7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37" y="3542423"/>
                <a:ext cx="4087815" cy="236494"/>
              </a:xfrm>
              <a:custGeom>
                <a:avLst/>
                <a:gdLst>
                  <a:gd name="T0" fmla="*/ 12 w 823"/>
                  <a:gd name="T1" fmla="*/ 152 h 153"/>
                  <a:gd name="T2" fmla="*/ 26 w 823"/>
                  <a:gd name="T3" fmla="*/ 148 h 153"/>
                  <a:gd name="T4" fmla="*/ 41 w 823"/>
                  <a:gd name="T5" fmla="*/ 150 h 153"/>
                  <a:gd name="T6" fmla="*/ 55 w 823"/>
                  <a:gd name="T7" fmla="*/ 143 h 153"/>
                  <a:gd name="T8" fmla="*/ 69 w 823"/>
                  <a:gd name="T9" fmla="*/ 150 h 153"/>
                  <a:gd name="T10" fmla="*/ 84 w 823"/>
                  <a:gd name="T11" fmla="*/ 143 h 153"/>
                  <a:gd name="T12" fmla="*/ 98 w 823"/>
                  <a:gd name="T13" fmla="*/ 153 h 153"/>
                  <a:gd name="T14" fmla="*/ 112 w 823"/>
                  <a:gd name="T15" fmla="*/ 144 h 153"/>
                  <a:gd name="T16" fmla="*/ 127 w 823"/>
                  <a:gd name="T17" fmla="*/ 151 h 153"/>
                  <a:gd name="T18" fmla="*/ 141 w 823"/>
                  <a:gd name="T19" fmla="*/ 135 h 153"/>
                  <a:gd name="T20" fmla="*/ 155 w 823"/>
                  <a:gd name="T21" fmla="*/ 88 h 153"/>
                  <a:gd name="T22" fmla="*/ 170 w 823"/>
                  <a:gd name="T23" fmla="*/ 105 h 153"/>
                  <a:gd name="T24" fmla="*/ 184 w 823"/>
                  <a:gd name="T25" fmla="*/ 66 h 153"/>
                  <a:gd name="T26" fmla="*/ 198 w 823"/>
                  <a:gd name="T27" fmla="*/ 37 h 153"/>
                  <a:gd name="T28" fmla="*/ 213 w 823"/>
                  <a:gd name="T29" fmla="*/ 153 h 153"/>
                  <a:gd name="T30" fmla="*/ 227 w 823"/>
                  <a:gd name="T31" fmla="*/ 148 h 153"/>
                  <a:gd name="T32" fmla="*/ 241 w 823"/>
                  <a:gd name="T33" fmla="*/ 115 h 153"/>
                  <a:gd name="T34" fmla="*/ 256 w 823"/>
                  <a:gd name="T35" fmla="*/ 128 h 153"/>
                  <a:gd name="T36" fmla="*/ 270 w 823"/>
                  <a:gd name="T37" fmla="*/ 119 h 153"/>
                  <a:gd name="T38" fmla="*/ 284 w 823"/>
                  <a:gd name="T39" fmla="*/ 128 h 153"/>
                  <a:gd name="T40" fmla="*/ 299 w 823"/>
                  <a:gd name="T41" fmla="*/ 142 h 153"/>
                  <a:gd name="T42" fmla="*/ 313 w 823"/>
                  <a:gd name="T43" fmla="*/ 153 h 153"/>
                  <a:gd name="T44" fmla="*/ 328 w 823"/>
                  <a:gd name="T45" fmla="*/ 153 h 153"/>
                  <a:gd name="T46" fmla="*/ 342 w 823"/>
                  <a:gd name="T47" fmla="*/ 134 h 153"/>
                  <a:gd name="T48" fmla="*/ 356 w 823"/>
                  <a:gd name="T49" fmla="*/ 81 h 153"/>
                  <a:gd name="T50" fmla="*/ 371 w 823"/>
                  <a:gd name="T51" fmla="*/ 132 h 153"/>
                  <a:gd name="T52" fmla="*/ 385 w 823"/>
                  <a:gd name="T53" fmla="*/ 139 h 153"/>
                  <a:gd name="T54" fmla="*/ 399 w 823"/>
                  <a:gd name="T55" fmla="*/ 142 h 153"/>
                  <a:gd name="T56" fmla="*/ 414 w 823"/>
                  <a:gd name="T57" fmla="*/ 151 h 153"/>
                  <a:gd name="T58" fmla="*/ 428 w 823"/>
                  <a:gd name="T59" fmla="*/ 150 h 153"/>
                  <a:gd name="T60" fmla="*/ 442 w 823"/>
                  <a:gd name="T61" fmla="*/ 146 h 153"/>
                  <a:gd name="T62" fmla="*/ 457 w 823"/>
                  <a:gd name="T63" fmla="*/ 149 h 153"/>
                  <a:gd name="T64" fmla="*/ 471 w 823"/>
                  <a:gd name="T65" fmla="*/ 153 h 153"/>
                  <a:gd name="T66" fmla="*/ 485 w 823"/>
                  <a:gd name="T67" fmla="*/ 140 h 153"/>
                  <a:gd name="T68" fmla="*/ 500 w 823"/>
                  <a:gd name="T69" fmla="*/ 151 h 153"/>
                  <a:gd name="T70" fmla="*/ 514 w 823"/>
                  <a:gd name="T71" fmla="*/ 148 h 153"/>
                  <a:gd name="T72" fmla="*/ 528 w 823"/>
                  <a:gd name="T73" fmla="*/ 144 h 153"/>
                  <a:gd name="T74" fmla="*/ 543 w 823"/>
                  <a:gd name="T75" fmla="*/ 146 h 153"/>
                  <a:gd name="T76" fmla="*/ 557 w 823"/>
                  <a:gd name="T77" fmla="*/ 149 h 153"/>
                  <a:gd name="T78" fmla="*/ 571 w 823"/>
                  <a:gd name="T79" fmla="*/ 153 h 153"/>
                  <a:gd name="T80" fmla="*/ 586 w 823"/>
                  <a:gd name="T81" fmla="*/ 148 h 153"/>
                  <a:gd name="T82" fmla="*/ 600 w 823"/>
                  <a:gd name="T83" fmla="*/ 153 h 153"/>
                  <a:gd name="T84" fmla="*/ 614 w 823"/>
                  <a:gd name="T85" fmla="*/ 150 h 153"/>
                  <a:gd name="T86" fmla="*/ 629 w 823"/>
                  <a:gd name="T87" fmla="*/ 144 h 153"/>
                  <a:gd name="T88" fmla="*/ 643 w 823"/>
                  <a:gd name="T89" fmla="*/ 150 h 153"/>
                  <a:gd name="T90" fmla="*/ 657 w 823"/>
                  <a:gd name="T91" fmla="*/ 144 h 153"/>
                  <a:gd name="T92" fmla="*/ 672 w 823"/>
                  <a:gd name="T93" fmla="*/ 136 h 153"/>
                  <a:gd name="T94" fmla="*/ 686 w 823"/>
                  <a:gd name="T95" fmla="*/ 142 h 153"/>
                  <a:gd name="T96" fmla="*/ 701 w 823"/>
                  <a:gd name="T97" fmla="*/ 150 h 153"/>
                  <a:gd name="T98" fmla="*/ 715 w 823"/>
                  <a:gd name="T99" fmla="*/ 152 h 153"/>
                  <a:gd name="T100" fmla="*/ 729 w 823"/>
                  <a:gd name="T101" fmla="*/ 146 h 153"/>
                  <a:gd name="T102" fmla="*/ 744 w 823"/>
                  <a:gd name="T103" fmla="*/ 145 h 153"/>
                  <a:gd name="T104" fmla="*/ 758 w 823"/>
                  <a:gd name="T105" fmla="*/ 150 h 153"/>
                  <a:gd name="T106" fmla="*/ 772 w 823"/>
                  <a:gd name="T107" fmla="*/ 152 h 153"/>
                  <a:gd name="T108" fmla="*/ 787 w 823"/>
                  <a:gd name="T109" fmla="*/ 151 h 153"/>
                  <a:gd name="T110" fmla="*/ 801 w 823"/>
                  <a:gd name="T111" fmla="*/ 151 h 153"/>
                  <a:gd name="T112" fmla="*/ 815 w 823"/>
                  <a:gd name="T113" fmla="*/ 14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23" h="153">
                    <a:moveTo>
                      <a:pt x="0" y="138"/>
                    </a:moveTo>
                    <a:lnTo>
                      <a:pt x="2" y="141"/>
                    </a:lnTo>
                    <a:lnTo>
                      <a:pt x="4" y="145"/>
                    </a:lnTo>
                    <a:lnTo>
                      <a:pt x="6" y="148"/>
                    </a:lnTo>
                    <a:lnTo>
                      <a:pt x="8" y="150"/>
                    </a:lnTo>
                    <a:lnTo>
                      <a:pt x="10" y="151"/>
                    </a:lnTo>
                    <a:lnTo>
                      <a:pt x="12" y="152"/>
                    </a:lnTo>
                    <a:lnTo>
                      <a:pt x="14" y="151"/>
                    </a:lnTo>
                    <a:lnTo>
                      <a:pt x="16" y="149"/>
                    </a:lnTo>
                    <a:lnTo>
                      <a:pt x="18" y="147"/>
                    </a:lnTo>
                    <a:lnTo>
                      <a:pt x="20" y="146"/>
                    </a:lnTo>
                    <a:lnTo>
                      <a:pt x="22" y="145"/>
                    </a:lnTo>
                    <a:lnTo>
                      <a:pt x="24" y="146"/>
                    </a:lnTo>
                    <a:lnTo>
                      <a:pt x="26" y="148"/>
                    </a:lnTo>
                    <a:lnTo>
                      <a:pt x="28" y="150"/>
                    </a:lnTo>
                    <a:lnTo>
                      <a:pt x="30" y="151"/>
                    </a:lnTo>
                    <a:lnTo>
                      <a:pt x="32" y="151"/>
                    </a:lnTo>
                    <a:lnTo>
                      <a:pt x="34" y="150"/>
                    </a:lnTo>
                    <a:lnTo>
                      <a:pt x="37" y="149"/>
                    </a:lnTo>
                    <a:lnTo>
                      <a:pt x="39" y="149"/>
                    </a:lnTo>
                    <a:lnTo>
                      <a:pt x="41" y="150"/>
                    </a:lnTo>
                    <a:lnTo>
                      <a:pt x="43" y="152"/>
                    </a:lnTo>
                    <a:lnTo>
                      <a:pt x="45" y="153"/>
                    </a:lnTo>
                    <a:lnTo>
                      <a:pt x="47" y="153"/>
                    </a:lnTo>
                    <a:lnTo>
                      <a:pt x="49" y="152"/>
                    </a:lnTo>
                    <a:lnTo>
                      <a:pt x="51" y="149"/>
                    </a:lnTo>
                    <a:lnTo>
                      <a:pt x="53" y="146"/>
                    </a:lnTo>
                    <a:lnTo>
                      <a:pt x="55" y="143"/>
                    </a:lnTo>
                    <a:lnTo>
                      <a:pt x="57" y="142"/>
                    </a:lnTo>
                    <a:lnTo>
                      <a:pt x="59" y="143"/>
                    </a:lnTo>
                    <a:lnTo>
                      <a:pt x="61" y="145"/>
                    </a:lnTo>
                    <a:lnTo>
                      <a:pt x="63" y="148"/>
                    </a:lnTo>
                    <a:lnTo>
                      <a:pt x="65" y="150"/>
                    </a:lnTo>
                    <a:lnTo>
                      <a:pt x="67" y="150"/>
                    </a:lnTo>
                    <a:lnTo>
                      <a:pt x="69" y="150"/>
                    </a:lnTo>
                    <a:lnTo>
                      <a:pt x="71" y="150"/>
                    </a:lnTo>
                    <a:lnTo>
                      <a:pt x="73" y="150"/>
                    </a:lnTo>
                    <a:lnTo>
                      <a:pt x="75" y="151"/>
                    </a:lnTo>
                    <a:lnTo>
                      <a:pt x="78" y="150"/>
                    </a:lnTo>
                    <a:lnTo>
                      <a:pt x="80" y="148"/>
                    </a:lnTo>
                    <a:lnTo>
                      <a:pt x="82" y="145"/>
                    </a:lnTo>
                    <a:lnTo>
                      <a:pt x="84" y="143"/>
                    </a:lnTo>
                    <a:lnTo>
                      <a:pt x="86" y="143"/>
                    </a:lnTo>
                    <a:lnTo>
                      <a:pt x="88" y="144"/>
                    </a:lnTo>
                    <a:lnTo>
                      <a:pt x="90" y="145"/>
                    </a:lnTo>
                    <a:lnTo>
                      <a:pt x="92" y="147"/>
                    </a:lnTo>
                    <a:lnTo>
                      <a:pt x="94" y="150"/>
                    </a:lnTo>
                    <a:lnTo>
                      <a:pt x="96" y="152"/>
                    </a:lnTo>
                    <a:lnTo>
                      <a:pt x="98" y="153"/>
                    </a:lnTo>
                    <a:lnTo>
                      <a:pt x="100" y="153"/>
                    </a:lnTo>
                    <a:lnTo>
                      <a:pt x="102" y="152"/>
                    </a:lnTo>
                    <a:lnTo>
                      <a:pt x="104" y="149"/>
                    </a:lnTo>
                    <a:lnTo>
                      <a:pt x="106" y="146"/>
                    </a:lnTo>
                    <a:lnTo>
                      <a:pt x="108" y="143"/>
                    </a:lnTo>
                    <a:lnTo>
                      <a:pt x="110" y="143"/>
                    </a:lnTo>
                    <a:lnTo>
                      <a:pt x="112" y="144"/>
                    </a:lnTo>
                    <a:lnTo>
                      <a:pt x="114" y="146"/>
                    </a:lnTo>
                    <a:lnTo>
                      <a:pt x="116" y="148"/>
                    </a:lnTo>
                    <a:lnTo>
                      <a:pt x="118" y="150"/>
                    </a:lnTo>
                    <a:lnTo>
                      <a:pt x="121" y="151"/>
                    </a:lnTo>
                    <a:lnTo>
                      <a:pt x="123" y="151"/>
                    </a:lnTo>
                    <a:lnTo>
                      <a:pt x="125" y="151"/>
                    </a:lnTo>
                    <a:lnTo>
                      <a:pt x="127" y="151"/>
                    </a:lnTo>
                    <a:lnTo>
                      <a:pt x="129" y="152"/>
                    </a:lnTo>
                    <a:lnTo>
                      <a:pt x="131" y="153"/>
                    </a:lnTo>
                    <a:lnTo>
                      <a:pt x="133" y="153"/>
                    </a:lnTo>
                    <a:lnTo>
                      <a:pt x="135" y="153"/>
                    </a:lnTo>
                    <a:lnTo>
                      <a:pt x="137" y="151"/>
                    </a:lnTo>
                    <a:lnTo>
                      <a:pt x="139" y="145"/>
                    </a:lnTo>
                    <a:lnTo>
                      <a:pt x="141" y="135"/>
                    </a:lnTo>
                    <a:lnTo>
                      <a:pt x="143" y="122"/>
                    </a:lnTo>
                    <a:lnTo>
                      <a:pt x="145" y="105"/>
                    </a:lnTo>
                    <a:lnTo>
                      <a:pt x="147" y="89"/>
                    </a:lnTo>
                    <a:lnTo>
                      <a:pt x="149" y="77"/>
                    </a:lnTo>
                    <a:lnTo>
                      <a:pt x="151" y="73"/>
                    </a:lnTo>
                    <a:lnTo>
                      <a:pt x="153" y="77"/>
                    </a:lnTo>
                    <a:lnTo>
                      <a:pt x="155" y="88"/>
                    </a:lnTo>
                    <a:lnTo>
                      <a:pt x="157" y="102"/>
                    </a:lnTo>
                    <a:lnTo>
                      <a:pt x="159" y="114"/>
                    </a:lnTo>
                    <a:lnTo>
                      <a:pt x="162" y="121"/>
                    </a:lnTo>
                    <a:lnTo>
                      <a:pt x="164" y="122"/>
                    </a:lnTo>
                    <a:lnTo>
                      <a:pt x="166" y="118"/>
                    </a:lnTo>
                    <a:lnTo>
                      <a:pt x="168" y="111"/>
                    </a:lnTo>
                    <a:lnTo>
                      <a:pt x="170" y="105"/>
                    </a:lnTo>
                    <a:lnTo>
                      <a:pt x="172" y="100"/>
                    </a:lnTo>
                    <a:lnTo>
                      <a:pt x="174" y="97"/>
                    </a:lnTo>
                    <a:lnTo>
                      <a:pt x="176" y="95"/>
                    </a:lnTo>
                    <a:lnTo>
                      <a:pt x="178" y="93"/>
                    </a:lnTo>
                    <a:lnTo>
                      <a:pt x="180" y="88"/>
                    </a:lnTo>
                    <a:lnTo>
                      <a:pt x="182" y="79"/>
                    </a:lnTo>
                    <a:lnTo>
                      <a:pt x="184" y="66"/>
                    </a:lnTo>
                    <a:lnTo>
                      <a:pt x="186" y="49"/>
                    </a:lnTo>
                    <a:lnTo>
                      <a:pt x="188" y="30"/>
                    </a:lnTo>
                    <a:lnTo>
                      <a:pt x="190" y="13"/>
                    </a:lnTo>
                    <a:lnTo>
                      <a:pt x="192" y="1"/>
                    </a:lnTo>
                    <a:lnTo>
                      <a:pt x="194" y="0"/>
                    </a:lnTo>
                    <a:lnTo>
                      <a:pt x="196" y="13"/>
                    </a:lnTo>
                    <a:lnTo>
                      <a:pt x="198" y="37"/>
                    </a:lnTo>
                    <a:lnTo>
                      <a:pt x="200" y="63"/>
                    </a:lnTo>
                    <a:lnTo>
                      <a:pt x="203" y="88"/>
                    </a:lnTo>
                    <a:lnTo>
                      <a:pt x="205" y="109"/>
                    </a:lnTo>
                    <a:lnTo>
                      <a:pt x="207" y="126"/>
                    </a:lnTo>
                    <a:lnTo>
                      <a:pt x="209" y="139"/>
                    </a:lnTo>
                    <a:lnTo>
                      <a:pt x="211" y="149"/>
                    </a:lnTo>
                    <a:lnTo>
                      <a:pt x="213" y="153"/>
                    </a:lnTo>
                    <a:lnTo>
                      <a:pt x="215" y="153"/>
                    </a:lnTo>
                    <a:lnTo>
                      <a:pt x="217" y="153"/>
                    </a:lnTo>
                    <a:lnTo>
                      <a:pt x="219" y="153"/>
                    </a:lnTo>
                    <a:lnTo>
                      <a:pt x="221" y="152"/>
                    </a:lnTo>
                    <a:lnTo>
                      <a:pt x="223" y="150"/>
                    </a:lnTo>
                    <a:lnTo>
                      <a:pt x="225" y="148"/>
                    </a:lnTo>
                    <a:lnTo>
                      <a:pt x="227" y="148"/>
                    </a:lnTo>
                    <a:lnTo>
                      <a:pt x="229" y="147"/>
                    </a:lnTo>
                    <a:lnTo>
                      <a:pt x="231" y="142"/>
                    </a:lnTo>
                    <a:lnTo>
                      <a:pt x="233" y="136"/>
                    </a:lnTo>
                    <a:lnTo>
                      <a:pt x="235" y="130"/>
                    </a:lnTo>
                    <a:lnTo>
                      <a:pt x="237" y="123"/>
                    </a:lnTo>
                    <a:lnTo>
                      <a:pt x="239" y="118"/>
                    </a:lnTo>
                    <a:lnTo>
                      <a:pt x="241" y="115"/>
                    </a:lnTo>
                    <a:lnTo>
                      <a:pt x="244" y="114"/>
                    </a:lnTo>
                    <a:lnTo>
                      <a:pt x="246" y="115"/>
                    </a:lnTo>
                    <a:lnTo>
                      <a:pt x="248" y="116"/>
                    </a:lnTo>
                    <a:lnTo>
                      <a:pt x="250" y="118"/>
                    </a:lnTo>
                    <a:lnTo>
                      <a:pt x="252" y="122"/>
                    </a:lnTo>
                    <a:lnTo>
                      <a:pt x="254" y="126"/>
                    </a:lnTo>
                    <a:lnTo>
                      <a:pt x="256" y="128"/>
                    </a:lnTo>
                    <a:lnTo>
                      <a:pt x="258" y="127"/>
                    </a:lnTo>
                    <a:lnTo>
                      <a:pt x="260" y="125"/>
                    </a:lnTo>
                    <a:lnTo>
                      <a:pt x="262" y="123"/>
                    </a:lnTo>
                    <a:lnTo>
                      <a:pt x="264" y="121"/>
                    </a:lnTo>
                    <a:lnTo>
                      <a:pt x="266" y="121"/>
                    </a:lnTo>
                    <a:lnTo>
                      <a:pt x="268" y="120"/>
                    </a:lnTo>
                    <a:lnTo>
                      <a:pt x="270" y="119"/>
                    </a:lnTo>
                    <a:lnTo>
                      <a:pt x="272" y="118"/>
                    </a:lnTo>
                    <a:lnTo>
                      <a:pt x="274" y="119"/>
                    </a:lnTo>
                    <a:lnTo>
                      <a:pt x="276" y="121"/>
                    </a:lnTo>
                    <a:lnTo>
                      <a:pt x="278" y="125"/>
                    </a:lnTo>
                    <a:lnTo>
                      <a:pt x="280" y="129"/>
                    </a:lnTo>
                    <a:lnTo>
                      <a:pt x="282" y="130"/>
                    </a:lnTo>
                    <a:lnTo>
                      <a:pt x="284" y="128"/>
                    </a:lnTo>
                    <a:lnTo>
                      <a:pt x="287" y="125"/>
                    </a:lnTo>
                    <a:lnTo>
                      <a:pt x="289" y="122"/>
                    </a:lnTo>
                    <a:lnTo>
                      <a:pt x="291" y="123"/>
                    </a:lnTo>
                    <a:lnTo>
                      <a:pt x="293" y="128"/>
                    </a:lnTo>
                    <a:lnTo>
                      <a:pt x="295" y="135"/>
                    </a:lnTo>
                    <a:lnTo>
                      <a:pt x="297" y="141"/>
                    </a:lnTo>
                    <a:lnTo>
                      <a:pt x="299" y="142"/>
                    </a:lnTo>
                    <a:lnTo>
                      <a:pt x="301" y="141"/>
                    </a:lnTo>
                    <a:lnTo>
                      <a:pt x="303" y="141"/>
                    </a:lnTo>
                    <a:lnTo>
                      <a:pt x="305" y="141"/>
                    </a:lnTo>
                    <a:lnTo>
                      <a:pt x="307" y="143"/>
                    </a:lnTo>
                    <a:lnTo>
                      <a:pt x="309" y="146"/>
                    </a:lnTo>
                    <a:lnTo>
                      <a:pt x="311" y="150"/>
                    </a:lnTo>
                    <a:lnTo>
                      <a:pt x="313" y="153"/>
                    </a:lnTo>
                    <a:lnTo>
                      <a:pt x="315" y="153"/>
                    </a:lnTo>
                    <a:lnTo>
                      <a:pt x="317" y="150"/>
                    </a:lnTo>
                    <a:lnTo>
                      <a:pt x="319" y="145"/>
                    </a:lnTo>
                    <a:lnTo>
                      <a:pt x="321" y="142"/>
                    </a:lnTo>
                    <a:lnTo>
                      <a:pt x="323" y="144"/>
                    </a:lnTo>
                    <a:lnTo>
                      <a:pt x="325" y="150"/>
                    </a:lnTo>
                    <a:lnTo>
                      <a:pt x="328" y="153"/>
                    </a:lnTo>
                    <a:lnTo>
                      <a:pt x="330" y="153"/>
                    </a:lnTo>
                    <a:lnTo>
                      <a:pt x="332" y="150"/>
                    </a:lnTo>
                    <a:lnTo>
                      <a:pt x="334" y="145"/>
                    </a:lnTo>
                    <a:lnTo>
                      <a:pt x="336" y="141"/>
                    </a:lnTo>
                    <a:lnTo>
                      <a:pt x="338" y="139"/>
                    </a:lnTo>
                    <a:lnTo>
                      <a:pt x="340" y="137"/>
                    </a:lnTo>
                    <a:lnTo>
                      <a:pt x="342" y="134"/>
                    </a:lnTo>
                    <a:lnTo>
                      <a:pt x="344" y="127"/>
                    </a:lnTo>
                    <a:lnTo>
                      <a:pt x="346" y="118"/>
                    </a:lnTo>
                    <a:lnTo>
                      <a:pt x="348" y="107"/>
                    </a:lnTo>
                    <a:lnTo>
                      <a:pt x="350" y="96"/>
                    </a:lnTo>
                    <a:lnTo>
                      <a:pt x="352" y="85"/>
                    </a:lnTo>
                    <a:lnTo>
                      <a:pt x="354" y="79"/>
                    </a:lnTo>
                    <a:lnTo>
                      <a:pt x="356" y="81"/>
                    </a:lnTo>
                    <a:lnTo>
                      <a:pt x="358" y="89"/>
                    </a:lnTo>
                    <a:lnTo>
                      <a:pt x="360" y="101"/>
                    </a:lnTo>
                    <a:lnTo>
                      <a:pt x="362" y="110"/>
                    </a:lnTo>
                    <a:lnTo>
                      <a:pt x="364" y="117"/>
                    </a:lnTo>
                    <a:lnTo>
                      <a:pt x="366" y="122"/>
                    </a:lnTo>
                    <a:lnTo>
                      <a:pt x="369" y="127"/>
                    </a:lnTo>
                    <a:lnTo>
                      <a:pt x="371" y="132"/>
                    </a:lnTo>
                    <a:lnTo>
                      <a:pt x="373" y="137"/>
                    </a:lnTo>
                    <a:lnTo>
                      <a:pt x="375" y="141"/>
                    </a:lnTo>
                    <a:lnTo>
                      <a:pt x="377" y="144"/>
                    </a:lnTo>
                    <a:lnTo>
                      <a:pt x="379" y="145"/>
                    </a:lnTo>
                    <a:lnTo>
                      <a:pt x="381" y="145"/>
                    </a:lnTo>
                    <a:lnTo>
                      <a:pt x="383" y="142"/>
                    </a:lnTo>
                    <a:lnTo>
                      <a:pt x="385" y="139"/>
                    </a:lnTo>
                    <a:lnTo>
                      <a:pt x="387" y="134"/>
                    </a:lnTo>
                    <a:lnTo>
                      <a:pt x="389" y="131"/>
                    </a:lnTo>
                    <a:lnTo>
                      <a:pt x="391" y="129"/>
                    </a:lnTo>
                    <a:lnTo>
                      <a:pt x="393" y="130"/>
                    </a:lnTo>
                    <a:lnTo>
                      <a:pt x="395" y="133"/>
                    </a:lnTo>
                    <a:lnTo>
                      <a:pt x="397" y="138"/>
                    </a:lnTo>
                    <a:lnTo>
                      <a:pt x="399" y="142"/>
                    </a:lnTo>
                    <a:lnTo>
                      <a:pt x="401" y="144"/>
                    </a:lnTo>
                    <a:lnTo>
                      <a:pt x="403" y="144"/>
                    </a:lnTo>
                    <a:lnTo>
                      <a:pt x="405" y="143"/>
                    </a:lnTo>
                    <a:lnTo>
                      <a:pt x="407" y="144"/>
                    </a:lnTo>
                    <a:lnTo>
                      <a:pt x="410" y="146"/>
                    </a:lnTo>
                    <a:lnTo>
                      <a:pt x="412" y="148"/>
                    </a:lnTo>
                    <a:lnTo>
                      <a:pt x="414" y="151"/>
                    </a:lnTo>
                    <a:lnTo>
                      <a:pt x="416" y="153"/>
                    </a:lnTo>
                    <a:lnTo>
                      <a:pt x="418" y="153"/>
                    </a:lnTo>
                    <a:lnTo>
                      <a:pt x="420" y="153"/>
                    </a:lnTo>
                    <a:lnTo>
                      <a:pt x="422" y="151"/>
                    </a:lnTo>
                    <a:lnTo>
                      <a:pt x="424" y="150"/>
                    </a:lnTo>
                    <a:lnTo>
                      <a:pt x="426" y="149"/>
                    </a:lnTo>
                    <a:lnTo>
                      <a:pt x="428" y="150"/>
                    </a:lnTo>
                    <a:lnTo>
                      <a:pt x="430" y="150"/>
                    </a:lnTo>
                    <a:lnTo>
                      <a:pt x="432" y="150"/>
                    </a:lnTo>
                    <a:lnTo>
                      <a:pt x="434" y="149"/>
                    </a:lnTo>
                    <a:lnTo>
                      <a:pt x="436" y="147"/>
                    </a:lnTo>
                    <a:lnTo>
                      <a:pt x="438" y="145"/>
                    </a:lnTo>
                    <a:lnTo>
                      <a:pt x="440" y="145"/>
                    </a:lnTo>
                    <a:lnTo>
                      <a:pt x="442" y="146"/>
                    </a:lnTo>
                    <a:lnTo>
                      <a:pt x="444" y="148"/>
                    </a:lnTo>
                    <a:lnTo>
                      <a:pt x="446" y="148"/>
                    </a:lnTo>
                    <a:lnTo>
                      <a:pt x="448" y="148"/>
                    </a:lnTo>
                    <a:lnTo>
                      <a:pt x="450" y="148"/>
                    </a:lnTo>
                    <a:lnTo>
                      <a:pt x="453" y="148"/>
                    </a:lnTo>
                    <a:lnTo>
                      <a:pt x="455" y="149"/>
                    </a:lnTo>
                    <a:lnTo>
                      <a:pt x="457" y="149"/>
                    </a:lnTo>
                    <a:lnTo>
                      <a:pt x="459" y="149"/>
                    </a:lnTo>
                    <a:lnTo>
                      <a:pt x="461" y="150"/>
                    </a:lnTo>
                    <a:lnTo>
                      <a:pt x="463" y="151"/>
                    </a:lnTo>
                    <a:lnTo>
                      <a:pt x="465" y="152"/>
                    </a:lnTo>
                    <a:lnTo>
                      <a:pt x="467" y="153"/>
                    </a:lnTo>
                    <a:lnTo>
                      <a:pt x="469" y="153"/>
                    </a:lnTo>
                    <a:lnTo>
                      <a:pt x="471" y="153"/>
                    </a:lnTo>
                    <a:lnTo>
                      <a:pt x="473" y="152"/>
                    </a:lnTo>
                    <a:lnTo>
                      <a:pt x="475" y="150"/>
                    </a:lnTo>
                    <a:lnTo>
                      <a:pt x="477" y="146"/>
                    </a:lnTo>
                    <a:lnTo>
                      <a:pt x="479" y="143"/>
                    </a:lnTo>
                    <a:lnTo>
                      <a:pt x="481" y="141"/>
                    </a:lnTo>
                    <a:lnTo>
                      <a:pt x="483" y="140"/>
                    </a:lnTo>
                    <a:lnTo>
                      <a:pt x="485" y="140"/>
                    </a:lnTo>
                    <a:lnTo>
                      <a:pt x="487" y="141"/>
                    </a:lnTo>
                    <a:lnTo>
                      <a:pt x="489" y="144"/>
                    </a:lnTo>
                    <a:lnTo>
                      <a:pt x="491" y="148"/>
                    </a:lnTo>
                    <a:lnTo>
                      <a:pt x="494" y="151"/>
                    </a:lnTo>
                    <a:lnTo>
                      <a:pt x="496" y="153"/>
                    </a:lnTo>
                    <a:lnTo>
                      <a:pt x="498" y="153"/>
                    </a:lnTo>
                    <a:lnTo>
                      <a:pt x="500" y="151"/>
                    </a:lnTo>
                    <a:lnTo>
                      <a:pt x="502" y="148"/>
                    </a:lnTo>
                    <a:lnTo>
                      <a:pt x="504" y="146"/>
                    </a:lnTo>
                    <a:lnTo>
                      <a:pt x="506" y="145"/>
                    </a:lnTo>
                    <a:lnTo>
                      <a:pt x="508" y="146"/>
                    </a:lnTo>
                    <a:lnTo>
                      <a:pt x="510" y="148"/>
                    </a:lnTo>
                    <a:lnTo>
                      <a:pt x="512" y="148"/>
                    </a:lnTo>
                    <a:lnTo>
                      <a:pt x="514" y="148"/>
                    </a:lnTo>
                    <a:lnTo>
                      <a:pt x="516" y="148"/>
                    </a:lnTo>
                    <a:lnTo>
                      <a:pt x="518" y="149"/>
                    </a:lnTo>
                    <a:lnTo>
                      <a:pt x="520" y="151"/>
                    </a:lnTo>
                    <a:lnTo>
                      <a:pt x="522" y="152"/>
                    </a:lnTo>
                    <a:lnTo>
                      <a:pt x="524" y="151"/>
                    </a:lnTo>
                    <a:lnTo>
                      <a:pt x="526" y="148"/>
                    </a:lnTo>
                    <a:lnTo>
                      <a:pt x="528" y="144"/>
                    </a:lnTo>
                    <a:lnTo>
                      <a:pt x="530" y="140"/>
                    </a:lnTo>
                    <a:lnTo>
                      <a:pt x="532" y="140"/>
                    </a:lnTo>
                    <a:lnTo>
                      <a:pt x="535" y="142"/>
                    </a:lnTo>
                    <a:lnTo>
                      <a:pt x="537" y="144"/>
                    </a:lnTo>
                    <a:lnTo>
                      <a:pt x="539" y="145"/>
                    </a:lnTo>
                    <a:lnTo>
                      <a:pt x="541" y="145"/>
                    </a:lnTo>
                    <a:lnTo>
                      <a:pt x="543" y="146"/>
                    </a:lnTo>
                    <a:lnTo>
                      <a:pt x="545" y="148"/>
                    </a:lnTo>
                    <a:lnTo>
                      <a:pt x="547" y="150"/>
                    </a:lnTo>
                    <a:lnTo>
                      <a:pt x="549" y="151"/>
                    </a:lnTo>
                    <a:lnTo>
                      <a:pt x="551" y="150"/>
                    </a:lnTo>
                    <a:lnTo>
                      <a:pt x="553" y="150"/>
                    </a:lnTo>
                    <a:lnTo>
                      <a:pt x="555" y="149"/>
                    </a:lnTo>
                    <a:lnTo>
                      <a:pt x="557" y="149"/>
                    </a:lnTo>
                    <a:lnTo>
                      <a:pt x="559" y="150"/>
                    </a:lnTo>
                    <a:lnTo>
                      <a:pt x="561" y="150"/>
                    </a:lnTo>
                    <a:lnTo>
                      <a:pt x="563" y="151"/>
                    </a:lnTo>
                    <a:lnTo>
                      <a:pt x="565" y="151"/>
                    </a:lnTo>
                    <a:lnTo>
                      <a:pt x="567" y="152"/>
                    </a:lnTo>
                    <a:lnTo>
                      <a:pt x="569" y="153"/>
                    </a:lnTo>
                    <a:lnTo>
                      <a:pt x="571" y="153"/>
                    </a:lnTo>
                    <a:lnTo>
                      <a:pt x="573" y="153"/>
                    </a:lnTo>
                    <a:lnTo>
                      <a:pt x="576" y="153"/>
                    </a:lnTo>
                    <a:lnTo>
                      <a:pt x="578" y="151"/>
                    </a:lnTo>
                    <a:lnTo>
                      <a:pt x="580" y="149"/>
                    </a:lnTo>
                    <a:lnTo>
                      <a:pt x="582" y="147"/>
                    </a:lnTo>
                    <a:lnTo>
                      <a:pt x="584" y="146"/>
                    </a:lnTo>
                    <a:lnTo>
                      <a:pt x="586" y="148"/>
                    </a:lnTo>
                    <a:lnTo>
                      <a:pt x="588" y="150"/>
                    </a:lnTo>
                    <a:lnTo>
                      <a:pt x="590" y="153"/>
                    </a:lnTo>
                    <a:lnTo>
                      <a:pt x="592" y="153"/>
                    </a:lnTo>
                    <a:lnTo>
                      <a:pt x="594" y="153"/>
                    </a:lnTo>
                    <a:lnTo>
                      <a:pt x="596" y="153"/>
                    </a:lnTo>
                    <a:lnTo>
                      <a:pt x="598" y="153"/>
                    </a:lnTo>
                    <a:lnTo>
                      <a:pt x="600" y="153"/>
                    </a:lnTo>
                    <a:lnTo>
                      <a:pt x="602" y="152"/>
                    </a:lnTo>
                    <a:lnTo>
                      <a:pt x="604" y="151"/>
                    </a:lnTo>
                    <a:lnTo>
                      <a:pt x="606" y="149"/>
                    </a:lnTo>
                    <a:lnTo>
                      <a:pt x="608" y="147"/>
                    </a:lnTo>
                    <a:lnTo>
                      <a:pt x="610" y="148"/>
                    </a:lnTo>
                    <a:lnTo>
                      <a:pt x="612" y="149"/>
                    </a:lnTo>
                    <a:lnTo>
                      <a:pt x="614" y="150"/>
                    </a:lnTo>
                    <a:lnTo>
                      <a:pt x="616" y="149"/>
                    </a:lnTo>
                    <a:lnTo>
                      <a:pt x="619" y="148"/>
                    </a:lnTo>
                    <a:lnTo>
                      <a:pt x="621" y="145"/>
                    </a:lnTo>
                    <a:lnTo>
                      <a:pt x="623" y="143"/>
                    </a:lnTo>
                    <a:lnTo>
                      <a:pt x="625" y="142"/>
                    </a:lnTo>
                    <a:lnTo>
                      <a:pt x="627" y="143"/>
                    </a:lnTo>
                    <a:lnTo>
                      <a:pt x="629" y="144"/>
                    </a:lnTo>
                    <a:lnTo>
                      <a:pt x="631" y="147"/>
                    </a:lnTo>
                    <a:lnTo>
                      <a:pt x="633" y="149"/>
                    </a:lnTo>
                    <a:lnTo>
                      <a:pt x="635" y="152"/>
                    </a:lnTo>
                    <a:lnTo>
                      <a:pt x="637" y="153"/>
                    </a:lnTo>
                    <a:lnTo>
                      <a:pt x="639" y="153"/>
                    </a:lnTo>
                    <a:lnTo>
                      <a:pt x="641" y="152"/>
                    </a:lnTo>
                    <a:lnTo>
                      <a:pt x="643" y="150"/>
                    </a:lnTo>
                    <a:lnTo>
                      <a:pt x="645" y="148"/>
                    </a:lnTo>
                    <a:lnTo>
                      <a:pt x="647" y="147"/>
                    </a:lnTo>
                    <a:lnTo>
                      <a:pt x="649" y="147"/>
                    </a:lnTo>
                    <a:lnTo>
                      <a:pt x="651" y="146"/>
                    </a:lnTo>
                    <a:lnTo>
                      <a:pt x="653" y="145"/>
                    </a:lnTo>
                    <a:lnTo>
                      <a:pt x="655" y="144"/>
                    </a:lnTo>
                    <a:lnTo>
                      <a:pt x="657" y="144"/>
                    </a:lnTo>
                    <a:lnTo>
                      <a:pt x="660" y="145"/>
                    </a:lnTo>
                    <a:lnTo>
                      <a:pt x="662" y="146"/>
                    </a:lnTo>
                    <a:lnTo>
                      <a:pt x="664" y="145"/>
                    </a:lnTo>
                    <a:lnTo>
                      <a:pt x="666" y="143"/>
                    </a:lnTo>
                    <a:lnTo>
                      <a:pt x="668" y="140"/>
                    </a:lnTo>
                    <a:lnTo>
                      <a:pt x="670" y="137"/>
                    </a:lnTo>
                    <a:lnTo>
                      <a:pt x="672" y="136"/>
                    </a:lnTo>
                    <a:lnTo>
                      <a:pt x="674" y="135"/>
                    </a:lnTo>
                    <a:lnTo>
                      <a:pt x="676" y="135"/>
                    </a:lnTo>
                    <a:lnTo>
                      <a:pt x="678" y="135"/>
                    </a:lnTo>
                    <a:lnTo>
                      <a:pt x="680" y="135"/>
                    </a:lnTo>
                    <a:lnTo>
                      <a:pt x="682" y="136"/>
                    </a:lnTo>
                    <a:lnTo>
                      <a:pt x="684" y="139"/>
                    </a:lnTo>
                    <a:lnTo>
                      <a:pt x="686" y="142"/>
                    </a:lnTo>
                    <a:lnTo>
                      <a:pt x="688" y="146"/>
                    </a:lnTo>
                    <a:lnTo>
                      <a:pt x="690" y="148"/>
                    </a:lnTo>
                    <a:lnTo>
                      <a:pt x="692" y="149"/>
                    </a:lnTo>
                    <a:lnTo>
                      <a:pt x="694" y="151"/>
                    </a:lnTo>
                    <a:lnTo>
                      <a:pt x="696" y="152"/>
                    </a:lnTo>
                    <a:lnTo>
                      <a:pt x="698" y="151"/>
                    </a:lnTo>
                    <a:lnTo>
                      <a:pt x="701" y="150"/>
                    </a:lnTo>
                    <a:lnTo>
                      <a:pt x="703" y="149"/>
                    </a:lnTo>
                    <a:lnTo>
                      <a:pt x="705" y="149"/>
                    </a:lnTo>
                    <a:lnTo>
                      <a:pt x="707" y="151"/>
                    </a:lnTo>
                    <a:lnTo>
                      <a:pt x="709" y="153"/>
                    </a:lnTo>
                    <a:lnTo>
                      <a:pt x="711" y="153"/>
                    </a:lnTo>
                    <a:lnTo>
                      <a:pt x="713" y="153"/>
                    </a:lnTo>
                    <a:lnTo>
                      <a:pt x="715" y="152"/>
                    </a:lnTo>
                    <a:lnTo>
                      <a:pt x="717" y="152"/>
                    </a:lnTo>
                    <a:lnTo>
                      <a:pt x="719" y="153"/>
                    </a:lnTo>
                    <a:lnTo>
                      <a:pt x="721" y="153"/>
                    </a:lnTo>
                    <a:lnTo>
                      <a:pt x="723" y="152"/>
                    </a:lnTo>
                    <a:lnTo>
                      <a:pt x="725" y="149"/>
                    </a:lnTo>
                    <a:lnTo>
                      <a:pt x="727" y="147"/>
                    </a:lnTo>
                    <a:lnTo>
                      <a:pt x="729" y="146"/>
                    </a:lnTo>
                    <a:lnTo>
                      <a:pt x="731" y="147"/>
                    </a:lnTo>
                    <a:lnTo>
                      <a:pt x="733" y="149"/>
                    </a:lnTo>
                    <a:lnTo>
                      <a:pt x="735" y="151"/>
                    </a:lnTo>
                    <a:lnTo>
                      <a:pt x="737" y="150"/>
                    </a:lnTo>
                    <a:lnTo>
                      <a:pt x="739" y="148"/>
                    </a:lnTo>
                    <a:lnTo>
                      <a:pt x="742" y="145"/>
                    </a:lnTo>
                    <a:lnTo>
                      <a:pt x="744" y="145"/>
                    </a:lnTo>
                    <a:lnTo>
                      <a:pt x="746" y="146"/>
                    </a:lnTo>
                    <a:lnTo>
                      <a:pt x="748" y="148"/>
                    </a:lnTo>
                    <a:lnTo>
                      <a:pt x="750" y="149"/>
                    </a:lnTo>
                    <a:lnTo>
                      <a:pt x="752" y="150"/>
                    </a:lnTo>
                    <a:lnTo>
                      <a:pt x="754" y="149"/>
                    </a:lnTo>
                    <a:lnTo>
                      <a:pt x="756" y="149"/>
                    </a:lnTo>
                    <a:lnTo>
                      <a:pt x="758" y="150"/>
                    </a:lnTo>
                    <a:lnTo>
                      <a:pt x="760" y="151"/>
                    </a:lnTo>
                    <a:lnTo>
                      <a:pt x="762" y="152"/>
                    </a:lnTo>
                    <a:lnTo>
                      <a:pt x="764" y="152"/>
                    </a:lnTo>
                    <a:lnTo>
                      <a:pt x="766" y="152"/>
                    </a:lnTo>
                    <a:lnTo>
                      <a:pt x="768" y="152"/>
                    </a:lnTo>
                    <a:lnTo>
                      <a:pt x="770" y="152"/>
                    </a:lnTo>
                    <a:lnTo>
                      <a:pt x="772" y="152"/>
                    </a:lnTo>
                    <a:lnTo>
                      <a:pt x="774" y="151"/>
                    </a:lnTo>
                    <a:lnTo>
                      <a:pt x="776" y="151"/>
                    </a:lnTo>
                    <a:lnTo>
                      <a:pt x="778" y="150"/>
                    </a:lnTo>
                    <a:lnTo>
                      <a:pt x="780" y="150"/>
                    </a:lnTo>
                    <a:lnTo>
                      <a:pt x="782" y="151"/>
                    </a:lnTo>
                    <a:lnTo>
                      <a:pt x="785" y="150"/>
                    </a:lnTo>
                    <a:lnTo>
                      <a:pt x="787" y="151"/>
                    </a:lnTo>
                    <a:lnTo>
                      <a:pt x="789" y="152"/>
                    </a:lnTo>
                    <a:lnTo>
                      <a:pt x="791" y="153"/>
                    </a:lnTo>
                    <a:lnTo>
                      <a:pt x="793" y="153"/>
                    </a:lnTo>
                    <a:lnTo>
                      <a:pt x="795" y="153"/>
                    </a:lnTo>
                    <a:lnTo>
                      <a:pt x="797" y="153"/>
                    </a:lnTo>
                    <a:lnTo>
                      <a:pt x="799" y="152"/>
                    </a:lnTo>
                    <a:lnTo>
                      <a:pt x="801" y="151"/>
                    </a:lnTo>
                    <a:lnTo>
                      <a:pt x="803" y="149"/>
                    </a:lnTo>
                    <a:lnTo>
                      <a:pt x="805" y="146"/>
                    </a:lnTo>
                    <a:lnTo>
                      <a:pt x="807" y="145"/>
                    </a:lnTo>
                    <a:lnTo>
                      <a:pt x="809" y="146"/>
                    </a:lnTo>
                    <a:lnTo>
                      <a:pt x="811" y="147"/>
                    </a:lnTo>
                    <a:lnTo>
                      <a:pt x="813" y="147"/>
                    </a:lnTo>
                    <a:lnTo>
                      <a:pt x="815" y="146"/>
                    </a:lnTo>
                    <a:lnTo>
                      <a:pt x="817" y="144"/>
                    </a:lnTo>
                    <a:lnTo>
                      <a:pt x="819" y="143"/>
                    </a:lnTo>
                    <a:lnTo>
                      <a:pt x="821" y="144"/>
                    </a:lnTo>
                    <a:lnTo>
                      <a:pt x="823" y="146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7" name="Freeform 168">
                <a:extLst>
                  <a:ext uri="{FF2B5EF4-FFF2-40B4-BE49-F238E27FC236}">
                    <a16:creationId xmlns:a16="http://schemas.microsoft.com/office/drawing/2014/main" id="{3E4C56B6-4622-AEF2-7D83-B58895487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159" y="1978357"/>
                <a:ext cx="4106976" cy="155039"/>
              </a:xfrm>
              <a:custGeom>
                <a:avLst/>
                <a:gdLst>
                  <a:gd name="T0" fmla="*/ 14 w 954"/>
                  <a:gd name="T1" fmla="*/ 110 h 110"/>
                  <a:gd name="T2" fmla="*/ 33 w 954"/>
                  <a:gd name="T3" fmla="*/ 109 h 110"/>
                  <a:gd name="T4" fmla="*/ 52 w 954"/>
                  <a:gd name="T5" fmla="*/ 110 h 110"/>
                  <a:gd name="T6" fmla="*/ 72 w 954"/>
                  <a:gd name="T7" fmla="*/ 109 h 110"/>
                  <a:gd name="T8" fmla="*/ 91 w 954"/>
                  <a:gd name="T9" fmla="*/ 110 h 110"/>
                  <a:gd name="T10" fmla="*/ 110 w 954"/>
                  <a:gd name="T11" fmla="*/ 110 h 110"/>
                  <a:gd name="T12" fmla="*/ 129 w 954"/>
                  <a:gd name="T13" fmla="*/ 110 h 110"/>
                  <a:gd name="T14" fmla="*/ 148 w 954"/>
                  <a:gd name="T15" fmla="*/ 109 h 110"/>
                  <a:gd name="T16" fmla="*/ 168 w 954"/>
                  <a:gd name="T17" fmla="*/ 104 h 110"/>
                  <a:gd name="T18" fmla="*/ 187 w 954"/>
                  <a:gd name="T19" fmla="*/ 99 h 110"/>
                  <a:gd name="T20" fmla="*/ 206 w 954"/>
                  <a:gd name="T21" fmla="*/ 101 h 110"/>
                  <a:gd name="T22" fmla="*/ 225 w 954"/>
                  <a:gd name="T23" fmla="*/ 100 h 110"/>
                  <a:gd name="T24" fmla="*/ 244 w 954"/>
                  <a:gd name="T25" fmla="*/ 101 h 110"/>
                  <a:gd name="T26" fmla="*/ 264 w 954"/>
                  <a:gd name="T27" fmla="*/ 99 h 110"/>
                  <a:gd name="T28" fmla="*/ 283 w 954"/>
                  <a:gd name="T29" fmla="*/ 21 h 110"/>
                  <a:gd name="T30" fmla="*/ 302 w 954"/>
                  <a:gd name="T31" fmla="*/ 36 h 110"/>
                  <a:gd name="T32" fmla="*/ 321 w 954"/>
                  <a:gd name="T33" fmla="*/ 97 h 110"/>
                  <a:gd name="T34" fmla="*/ 340 w 954"/>
                  <a:gd name="T35" fmla="*/ 107 h 110"/>
                  <a:gd name="T36" fmla="*/ 359 w 954"/>
                  <a:gd name="T37" fmla="*/ 109 h 110"/>
                  <a:gd name="T38" fmla="*/ 379 w 954"/>
                  <a:gd name="T39" fmla="*/ 109 h 110"/>
                  <a:gd name="T40" fmla="*/ 398 w 954"/>
                  <a:gd name="T41" fmla="*/ 109 h 110"/>
                  <a:gd name="T42" fmla="*/ 417 w 954"/>
                  <a:gd name="T43" fmla="*/ 109 h 110"/>
                  <a:gd name="T44" fmla="*/ 436 w 954"/>
                  <a:gd name="T45" fmla="*/ 109 h 110"/>
                  <a:gd name="T46" fmla="*/ 455 w 954"/>
                  <a:gd name="T47" fmla="*/ 109 h 110"/>
                  <a:gd name="T48" fmla="*/ 475 w 954"/>
                  <a:gd name="T49" fmla="*/ 109 h 110"/>
                  <a:gd name="T50" fmla="*/ 494 w 954"/>
                  <a:gd name="T51" fmla="*/ 107 h 110"/>
                  <a:gd name="T52" fmla="*/ 513 w 954"/>
                  <a:gd name="T53" fmla="*/ 106 h 110"/>
                  <a:gd name="T54" fmla="*/ 532 w 954"/>
                  <a:gd name="T55" fmla="*/ 108 h 110"/>
                  <a:gd name="T56" fmla="*/ 551 w 954"/>
                  <a:gd name="T57" fmla="*/ 109 h 110"/>
                  <a:gd name="T58" fmla="*/ 571 w 954"/>
                  <a:gd name="T59" fmla="*/ 109 h 110"/>
                  <a:gd name="T60" fmla="*/ 590 w 954"/>
                  <a:gd name="T61" fmla="*/ 109 h 110"/>
                  <a:gd name="T62" fmla="*/ 609 w 954"/>
                  <a:gd name="T63" fmla="*/ 109 h 110"/>
                  <a:gd name="T64" fmla="*/ 628 w 954"/>
                  <a:gd name="T65" fmla="*/ 109 h 110"/>
                  <a:gd name="T66" fmla="*/ 647 w 954"/>
                  <a:gd name="T67" fmla="*/ 109 h 110"/>
                  <a:gd name="T68" fmla="*/ 666 w 954"/>
                  <a:gd name="T69" fmla="*/ 109 h 110"/>
                  <a:gd name="T70" fmla="*/ 686 w 954"/>
                  <a:gd name="T71" fmla="*/ 109 h 110"/>
                  <a:gd name="T72" fmla="*/ 705 w 954"/>
                  <a:gd name="T73" fmla="*/ 109 h 110"/>
                  <a:gd name="T74" fmla="*/ 724 w 954"/>
                  <a:gd name="T75" fmla="*/ 109 h 110"/>
                  <a:gd name="T76" fmla="*/ 743 w 954"/>
                  <a:gd name="T77" fmla="*/ 110 h 110"/>
                  <a:gd name="T78" fmla="*/ 762 w 954"/>
                  <a:gd name="T79" fmla="*/ 109 h 110"/>
                  <a:gd name="T80" fmla="*/ 782 w 954"/>
                  <a:gd name="T81" fmla="*/ 110 h 110"/>
                  <a:gd name="T82" fmla="*/ 801 w 954"/>
                  <a:gd name="T83" fmla="*/ 110 h 110"/>
                  <a:gd name="T84" fmla="*/ 820 w 954"/>
                  <a:gd name="T85" fmla="*/ 110 h 110"/>
                  <a:gd name="T86" fmla="*/ 839 w 954"/>
                  <a:gd name="T87" fmla="*/ 110 h 110"/>
                  <a:gd name="T88" fmla="*/ 858 w 954"/>
                  <a:gd name="T89" fmla="*/ 110 h 110"/>
                  <a:gd name="T90" fmla="*/ 878 w 954"/>
                  <a:gd name="T91" fmla="*/ 109 h 110"/>
                  <a:gd name="T92" fmla="*/ 897 w 954"/>
                  <a:gd name="T93" fmla="*/ 109 h 110"/>
                  <a:gd name="T94" fmla="*/ 916 w 954"/>
                  <a:gd name="T95" fmla="*/ 109 h 110"/>
                  <a:gd name="T96" fmla="*/ 935 w 954"/>
                  <a:gd name="T97" fmla="*/ 109 h 110"/>
                  <a:gd name="T98" fmla="*/ 954 w 954"/>
                  <a:gd name="T99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54" h="110">
                    <a:moveTo>
                      <a:pt x="0" y="109"/>
                    </a:moveTo>
                    <a:lnTo>
                      <a:pt x="5" y="110"/>
                    </a:lnTo>
                    <a:lnTo>
                      <a:pt x="9" y="110"/>
                    </a:lnTo>
                    <a:lnTo>
                      <a:pt x="14" y="110"/>
                    </a:lnTo>
                    <a:lnTo>
                      <a:pt x="19" y="109"/>
                    </a:lnTo>
                    <a:lnTo>
                      <a:pt x="24" y="109"/>
                    </a:lnTo>
                    <a:lnTo>
                      <a:pt x="29" y="109"/>
                    </a:lnTo>
                    <a:lnTo>
                      <a:pt x="33" y="109"/>
                    </a:lnTo>
                    <a:lnTo>
                      <a:pt x="38" y="109"/>
                    </a:lnTo>
                    <a:lnTo>
                      <a:pt x="43" y="110"/>
                    </a:lnTo>
                    <a:lnTo>
                      <a:pt x="48" y="110"/>
                    </a:lnTo>
                    <a:lnTo>
                      <a:pt x="52" y="110"/>
                    </a:lnTo>
                    <a:lnTo>
                      <a:pt x="57" y="110"/>
                    </a:lnTo>
                    <a:lnTo>
                      <a:pt x="62" y="110"/>
                    </a:lnTo>
                    <a:lnTo>
                      <a:pt x="67" y="109"/>
                    </a:lnTo>
                    <a:lnTo>
                      <a:pt x="72" y="109"/>
                    </a:lnTo>
                    <a:lnTo>
                      <a:pt x="76" y="110"/>
                    </a:lnTo>
                    <a:lnTo>
                      <a:pt x="81" y="110"/>
                    </a:lnTo>
                    <a:lnTo>
                      <a:pt x="86" y="110"/>
                    </a:lnTo>
                    <a:lnTo>
                      <a:pt x="91" y="110"/>
                    </a:lnTo>
                    <a:lnTo>
                      <a:pt x="96" y="110"/>
                    </a:lnTo>
                    <a:lnTo>
                      <a:pt x="100" y="110"/>
                    </a:lnTo>
                    <a:lnTo>
                      <a:pt x="105" y="110"/>
                    </a:lnTo>
                    <a:lnTo>
                      <a:pt x="110" y="110"/>
                    </a:lnTo>
                    <a:lnTo>
                      <a:pt x="115" y="110"/>
                    </a:lnTo>
                    <a:lnTo>
                      <a:pt x="120" y="110"/>
                    </a:lnTo>
                    <a:lnTo>
                      <a:pt x="124" y="110"/>
                    </a:lnTo>
                    <a:lnTo>
                      <a:pt x="129" y="110"/>
                    </a:lnTo>
                    <a:lnTo>
                      <a:pt x="134" y="110"/>
                    </a:lnTo>
                    <a:lnTo>
                      <a:pt x="139" y="109"/>
                    </a:lnTo>
                    <a:lnTo>
                      <a:pt x="144" y="109"/>
                    </a:lnTo>
                    <a:lnTo>
                      <a:pt x="148" y="109"/>
                    </a:lnTo>
                    <a:lnTo>
                      <a:pt x="153" y="109"/>
                    </a:lnTo>
                    <a:lnTo>
                      <a:pt x="158" y="107"/>
                    </a:lnTo>
                    <a:lnTo>
                      <a:pt x="163" y="106"/>
                    </a:lnTo>
                    <a:lnTo>
                      <a:pt x="168" y="104"/>
                    </a:lnTo>
                    <a:lnTo>
                      <a:pt x="172" y="102"/>
                    </a:lnTo>
                    <a:lnTo>
                      <a:pt x="177" y="101"/>
                    </a:lnTo>
                    <a:lnTo>
                      <a:pt x="182" y="100"/>
                    </a:lnTo>
                    <a:lnTo>
                      <a:pt x="187" y="99"/>
                    </a:lnTo>
                    <a:lnTo>
                      <a:pt x="192" y="99"/>
                    </a:lnTo>
                    <a:lnTo>
                      <a:pt x="196" y="99"/>
                    </a:lnTo>
                    <a:lnTo>
                      <a:pt x="201" y="100"/>
                    </a:lnTo>
                    <a:lnTo>
                      <a:pt x="206" y="101"/>
                    </a:lnTo>
                    <a:lnTo>
                      <a:pt x="211" y="102"/>
                    </a:lnTo>
                    <a:lnTo>
                      <a:pt x="216" y="102"/>
                    </a:lnTo>
                    <a:lnTo>
                      <a:pt x="220" y="101"/>
                    </a:lnTo>
                    <a:lnTo>
                      <a:pt x="225" y="100"/>
                    </a:lnTo>
                    <a:lnTo>
                      <a:pt x="230" y="99"/>
                    </a:lnTo>
                    <a:lnTo>
                      <a:pt x="235" y="98"/>
                    </a:lnTo>
                    <a:lnTo>
                      <a:pt x="240" y="99"/>
                    </a:lnTo>
                    <a:lnTo>
                      <a:pt x="244" y="101"/>
                    </a:lnTo>
                    <a:lnTo>
                      <a:pt x="249" y="103"/>
                    </a:lnTo>
                    <a:lnTo>
                      <a:pt x="254" y="104"/>
                    </a:lnTo>
                    <a:lnTo>
                      <a:pt x="259" y="104"/>
                    </a:lnTo>
                    <a:lnTo>
                      <a:pt x="264" y="99"/>
                    </a:lnTo>
                    <a:lnTo>
                      <a:pt x="268" y="88"/>
                    </a:lnTo>
                    <a:lnTo>
                      <a:pt x="273" y="70"/>
                    </a:lnTo>
                    <a:lnTo>
                      <a:pt x="278" y="45"/>
                    </a:lnTo>
                    <a:lnTo>
                      <a:pt x="283" y="21"/>
                    </a:lnTo>
                    <a:lnTo>
                      <a:pt x="288" y="4"/>
                    </a:lnTo>
                    <a:lnTo>
                      <a:pt x="292" y="0"/>
                    </a:lnTo>
                    <a:lnTo>
                      <a:pt x="297" y="13"/>
                    </a:lnTo>
                    <a:lnTo>
                      <a:pt x="302" y="36"/>
                    </a:lnTo>
                    <a:lnTo>
                      <a:pt x="307" y="59"/>
                    </a:lnTo>
                    <a:lnTo>
                      <a:pt x="312" y="78"/>
                    </a:lnTo>
                    <a:lnTo>
                      <a:pt x="316" y="90"/>
                    </a:lnTo>
                    <a:lnTo>
                      <a:pt x="321" y="97"/>
                    </a:lnTo>
                    <a:lnTo>
                      <a:pt x="326" y="102"/>
                    </a:lnTo>
                    <a:lnTo>
                      <a:pt x="331" y="104"/>
                    </a:lnTo>
                    <a:lnTo>
                      <a:pt x="335" y="106"/>
                    </a:lnTo>
                    <a:lnTo>
                      <a:pt x="340" y="107"/>
                    </a:lnTo>
                    <a:lnTo>
                      <a:pt x="345" y="108"/>
                    </a:lnTo>
                    <a:lnTo>
                      <a:pt x="350" y="108"/>
                    </a:lnTo>
                    <a:lnTo>
                      <a:pt x="355" y="109"/>
                    </a:lnTo>
                    <a:lnTo>
                      <a:pt x="359" y="109"/>
                    </a:lnTo>
                    <a:lnTo>
                      <a:pt x="364" y="109"/>
                    </a:lnTo>
                    <a:lnTo>
                      <a:pt x="369" y="109"/>
                    </a:lnTo>
                    <a:lnTo>
                      <a:pt x="374" y="109"/>
                    </a:lnTo>
                    <a:lnTo>
                      <a:pt x="379" y="109"/>
                    </a:lnTo>
                    <a:lnTo>
                      <a:pt x="383" y="109"/>
                    </a:lnTo>
                    <a:lnTo>
                      <a:pt x="388" y="109"/>
                    </a:lnTo>
                    <a:lnTo>
                      <a:pt x="393" y="109"/>
                    </a:lnTo>
                    <a:lnTo>
                      <a:pt x="398" y="109"/>
                    </a:lnTo>
                    <a:lnTo>
                      <a:pt x="403" y="109"/>
                    </a:lnTo>
                    <a:lnTo>
                      <a:pt x="407" y="109"/>
                    </a:lnTo>
                    <a:lnTo>
                      <a:pt x="412" y="109"/>
                    </a:lnTo>
                    <a:lnTo>
                      <a:pt x="417" y="109"/>
                    </a:lnTo>
                    <a:lnTo>
                      <a:pt x="422" y="109"/>
                    </a:lnTo>
                    <a:lnTo>
                      <a:pt x="427" y="109"/>
                    </a:lnTo>
                    <a:lnTo>
                      <a:pt x="431" y="109"/>
                    </a:lnTo>
                    <a:lnTo>
                      <a:pt x="436" y="109"/>
                    </a:lnTo>
                    <a:lnTo>
                      <a:pt x="441" y="109"/>
                    </a:lnTo>
                    <a:lnTo>
                      <a:pt x="446" y="109"/>
                    </a:lnTo>
                    <a:lnTo>
                      <a:pt x="451" y="109"/>
                    </a:lnTo>
                    <a:lnTo>
                      <a:pt x="455" y="109"/>
                    </a:lnTo>
                    <a:lnTo>
                      <a:pt x="460" y="109"/>
                    </a:lnTo>
                    <a:lnTo>
                      <a:pt x="465" y="109"/>
                    </a:lnTo>
                    <a:lnTo>
                      <a:pt x="470" y="109"/>
                    </a:lnTo>
                    <a:lnTo>
                      <a:pt x="475" y="109"/>
                    </a:lnTo>
                    <a:lnTo>
                      <a:pt x="479" y="109"/>
                    </a:lnTo>
                    <a:lnTo>
                      <a:pt x="484" y="108"/>
                    </a:lnTo>
                    <a:lnTo>
                      <a:pt x="489" y="108"/>
                    </a:lnTo>
                    <a:lnTo>
                      <a:pt x="494" y="107"/>
                    </a:lnTo>
                    <a:lnTo>
                      <a:pt x="499" y="106"/>
                    </a:lnTo>
                    <a:lnTo>
                      <a:pt x="503" y="106"/>
                    </a:lnTo>
                    <a:lnTo>
                      <a:pt x="508" y="106"/>
                    </a:lnTo>
                    <a:lnTo>
                      <a:pt x="513" y="106"/>
                    </a:lnTo>
                    <a:lnTo>
                      <a:pt x="518" y="107"/>
                    </a:lnTo>
                    <a:lnTo>
                      <a:pt x="523" y="107"/>
                    </a:lnTo>
                    <a:lnTo>
                      <a:pt x="527" y="108"/>
                    </a:lnTo>
                    <a:lnTo>
                      <a:pt x="532" y="108"/>
                    </a:lnTo>
                    <a:lnTo>
                      <a:pt x="537" y="109"/>
                    </a:lnTo>
                    <a:lnTo>
                      <a:pt x="542" y="109"/>
                    </a:lnTo>
                    <a:lnTo>
                      <a:pt x="547" y="109"/>
                    </a:lnTo>
                    <a:lnTo>
                      <a:pt x="551" y="109"/>
                    </a:lnTo>
                    <a:lnTo>
                      <a:pt x="556" y="109"/>
                    </a:lnTo>
                    <a:lnTo>
                      <a:pt x="561" y="109"/>
                    </a:lnTo>
                    <a:lnTo>
                      <a:pt x="566" y="109"/>
                    </a:lnTo>
                    <a:lnTo>
                      <a:pt x="571" y="109"/>
                    </a:lnTo>
                    <a:lnTo>
                      <a:pt x="575" y="109"/>
                    </a:lnTo>
                    <a:lnTo>
                      <a:pt x="580" y="109"/>
                    </a:lnTo>
                    <a:lnTo>
                      <a:pt x="585" y="109"/>
                    </a:lnTo>
                    <a:lnTo>
                      <a:pt x="590" y="109"/>
                    </a:lnTo>
                    <a:lnTo>
                      <a:pt x="595" y="109"/>
                    </a:lnTo>
                    <a:lnTo>
                      <a:pt x="599" y="108"/>
                    </a:lnTo>
                    <a:lnTo>
                      <a:pt x="604" y="108"/>
                    </a:lnTo>
                    <a:lnTo>
                      <a:pt x="609" y="109"/>
                    </a:lnTo>
                    <a:lnTo>
                      <a:pt x="614" y="109"/>
                    </a:lnTo>
                    <a:lnTo>
                      <a:pt x="618" y="109"/>
                    </a:lnTo>
                    <a:lnTo>
                      <a:pt x="623" y="109"/>
                    </a:lnTo>
                    <a:lnTo>
                      <a:pt x="628" y="109"/>
                    </a:lnTo>
                    <a:lnTo>
                      <a:pt x="633" y="109"/>
                    </a:lnTo>
                    <a:lnTo>
                      <a:pt x="638" y="109"/>
                    </a:lnTo>
                    <a:lnTo>
                      <a:pt x="642" y="109"/>
                    </a:lnTo>
                    <a:lnTo>
                      <a:pt x="647" y="109"/>
                    </a:lnTo>
                    <a:lnTo>
                      <a:pt x="652" y="109"/>
                    </a:lnTo>
                    <a:lnTo>
                      <a:pt x="657" y="109"/>
                    </a:lnTo>
                    <a:lnTo>
                      <a:pt x="662" y="109"/>
                    </a:lnTo>
                    <a:lnTo>
                      <a:pt x="666" y="109"/>
                    </a:lnTo>
                    <a:lnTo>
                      <a:pt x="671" y="109"/>
                    </a:lnTo>
                    <a:lnTo>
                      <a:pt x="676" y="109"/>
                    </a:lnTo>
                    <a:lnTo>
                      <a:pt x="681" y="109"/>
                    </a:lnTo>
                    <a:lnTo>
                      <a:pt x="686" y="109"/>
                    </a:lnTo>
                    <a:lnTo>
                      <a:pt x="690" y="109"/>
                    </a:lnTo>
                    <a:lnTo>
                      <a:pt x="695" y="109"/>
                    </a:lnTo>
                    <a:lnTo>
                      <a:pt x="700" y="109"/>
                    </a:lnTo>
                    <a:lnTo>
                      <a:pt x="705" y="109"/>
                    </a:lnTo>
                    <a:lnTo>
                      <a:pt x="710" y="109"/>
                    </a:lnTo>
                    <a:lnTo>
                      <a:pt x="714" y="109"/>
                    </a:lnTo>
                    <a:lnTo>
                      <a:pt x="719" y="109"/>
                    </a:lnTo>
                    <a:lnTo>
                      <a:pt x="724" y="109"/>
                    </a:lnTo>
                    <a:lnTo>
                      <a:pt x="729" y="110"/>
                    </a:lnTo>
                    <a:lnTo>
                      <a:pt x="734" y="110"/>
                    </a:lnTo>
                    <a:lnTo>
                      <a:pt x="738" y="110"/>
                    </a:lnTo>
                    <a:lnTo>
                      <a:pt x="743" y="110"/>
                    </a:lnTo>
                    <a:lnTo>
                      <a:pt x="748" y="110"/>
                    </a:lnTo>
                    <a:lnTo>
                      <a:pt x="753" y="110"/>
                    </a:lnTo>
                    <a:lnTo>
                      <a:pt x="758" y="109"/>
                    </a:lnTo>
                    <a:lnTo>
                      <a:pt x="762" y="109"/>
                    </a:lnTo>
                    <a:lnTo>
                      <a:pt x="767" y="109"/>
                    </a:lnTo>
                    <a:lnTo>
                      <a:pt x="772" y="110"/>
                    </a:lnTo>
                    <a:lnTo>
                      <a:pt x="777" y="110"/>
                    </a:lnTo>
                    <a:lnTo>
                      <a:pt x="782" y="110"/>
                    </a:lnTo>
                    <a:lnTo>
                      <a:pt x="786" y="110"/>
                    </a:lnTo>
                    <a:lnTo>
                      <a:pt x="791" y="110"/>
                    </a:lnTo>
                    <a:lnTo>
                      <a:pt x="796" y="110"/>
                    </a:lnTo>
                    <a:lnTo>
                      <a:pt x="801" y="110"/>
                    </a:lnTo>
                    <a:lnTo>
                      <a:pt x="806" y="110"/>
                    </a:lnTo>
                    <a:lnTo>
                      <a:pt x="810" y="110"/>
                    </a:lnTo>
                    <a:lnTo>
                      <a:pt x="815" y="110"/>
                    </a:lnTo>
                    <a:lnTo>
                      <a:pt x="820" y="110"/>
                    </a:lnTo>
                    <a:lnTo>
                      <a:pt x="825" y="110"/>
                    </a:lnTo>
                    <a:lnTo>
                      <a:pt x="830" y="110"/>
                    </a:lnTo>
                    <a:lnTo>
                      <a:pt x="834" y="110"/>
                    </a:lnTo>
                    <a:lnTo>
                      <a:pt x="839" y="110"/>
                    </a:lnTo>
                    <a:lnTo>
                      <a:pt x="844" y="110"/>
                    </a:lnTo>
                    <a:lnTo>
                      <a:pt x="849" y="110"/>
                    </a:lnTo>
                    <a:lnTo>
                      <a:pt x="854" y="110"/>
                    </a:lnTo>
                    <a:lnTo>
                      <a:pt x="858" y="110"/>
                    </a:lnTo>
                    <a:lnTo>
                      <a:pt x="863" y="110"/>
                    </a:lnTo>
                    <a:lnTo>
                      <a:pt x="868" y="110"/>
                    </a:lnTo>
                    <a:lnTo>
                      <a:pt x="873" y="110"/>
                    </a:lnTo>
                    <a:lnTo>
                      <a:pt x="878" y="109"/>
                    </a:lnTo>
                    <a:lnTo>
                      <a:pt x="882" y="109"/>
                    </a:lnTo>
                    <a:lnTo>
                      <a:pt x="887" y="109"/>
                    </a:lnTo>
                    <a:lnTo>
                      <a:pt x="892" y="109"/>
                    </a:lnTo>
                    <a:lnTo>
                      <a:pt x="897" y="109"/>
                    </a:lnTo>
                    <a:lnTo>
                      <a:pt x="902" y="109"/>
                    </a:lnTo>
                    <a:lnTo>
                      <a:pt x="906" y="109"/>
                    </a:lnTo>
                    <a:lnTo>
                      <a:pt x="911" y="109"/>
                    </a:lnTo>
                    <a:lnTo>
                      <a:pt x="916" y="109"/>
                    </a:lnTo>
                    <a:lnTo>
                      <a:pt x="921" y="109"/>
                    </a:lnTo>
                    <a:lnTo>
                      <a:pt x="925" y="109"/>
                    </a:lnTo>
                    <a:lnTo>
                      <a:pt x="930" y="109"/>
                    </a:lnTo>
                    <a:lnTo>
                      <a:pt x="935" y="109"/>
                    </a:lnTo>
                    <a:lnTo>
                      <a:pt x="940" y="109"/>
                    </a:lnTo>
                    <a:lnTo>
                      <a:pt x="945" y="109"/>
                    </a:lnTo>
                    <a:lnTo>
                      <a:pt x="949" y="109"/>
                    </a:lnTo>
                    <a:lnTo>
                      <a:pt x="954" y="10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l-GR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41" name="TextBox 640">
              <a:extLst>
                <a:ext uri="{FF2B5EF4-FFF2-40B4-BE49-F238E27FC236}">
                  <a16:creationId xmlns:a16="http://schemas.microsoft.com/office/drawing/2014/main" id="{4A3DEE95-445D-57CD-0809-44F1C62352F6}"/>
                </a:ext>
              </a:extLst>
            </p:cNvPr>
            <p:cNvSpPr txBox="1"/>
            <p:nvPr/>
          </p:nvSpPr>
          <p:spPr>
            <a:xfrm>
              <a:off x="4799897" y="518625"/>
              <a:ext cx="385623" cy="355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A</a:t>
              </a:r>
              <a:endParaRPr lang="el-GR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2" name="TextBox 641">
              <a:extLst>
                <a:ext uri="{FF2B5EF4-FFF2-40B4-BE49-F238E27FC236}">
                  <a16:creationId xmlns:a16="http://schemas.microsoft.com/office/drawing/2014/main" id="{6F126A7F-F786-14A4-7561-2B9AA14E0BBB}"/>
                </a:ext>
              </a:extLst>
            </p:cNvPr>
            <p:cNvSpPr txBox="1"/>
            <p:nvPr/>
          </p:nvSpPr>
          <p:spPr>
            <a:xfrm>
              <a:off x="10302577" y="524975"/>
              <a:ext cx="375934" cy="355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B</a:t>
              </a:r>
              <a:endParaRPr lang="el-GR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Εικόνα 6">
            <a:extLst>
              <a:ext uri="{FF2B5EF4-FFF2-40B4-BE49-F238E27FC236}">
                <a16:creationId xmlns:a16="http://schemas.microsoft.com/office/drawing/2014/main" id="{9B48B705-2393-85BA-CB27-50E074115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50" b="-662"/>
          <a:stretch/>
        </p:blipFill>
        <p:spPr>
          <a:xfrm>
            <a:off x="6228184" y="3976178"/>
            <a:ext cx="2624349" cy="2343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11E7D3-77D8-1A2A-7354-33AD4CEFCD67}"/>
              </a:ext>
            </a:extLst>
          </p:cNvPr>
          <p:cNvSpPr txBox="1"/>
          <p:nvPr/>
        </p:nvSpPr>
        <p:spPr>
          <a:xfrm>
            <a:off x="395536" y="4581128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Ανάλυση δειγμάτων πλάσματος διαβητικών που λάμβαναν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pioglitazone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repaglinide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αντίστοιχα</a:t>
            </a:r>
          </a:p>
        </p:txBody>
      </p:sp>
    </p:spTree>
    <p:extLst>
      <p:ext uri="{BB962C8B-B14F-4D97-AF65-F5344CB8AC3E}">
        <p14:creationId xmlns:p14="http://schemas.microsoft.com/office/powerpoint/2010/main" val="361242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8F164-0972-4E87-86C4-8E628B59B1D2}" type="slidenum">
              <a:rPr lang="el-GR" altLang="en-US"/>
              <a:pPr>
                <a:defRPr/>
              </a:pPr>
              <a:t>6</a:t>
            </a:fld>
            <a:endParaRPr lang="el-GR" alt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Ορολογία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616575"/>
          </a:xfrm>
        </p:spPr>
        <p:txBody>
          <a:bodyPr/>
          <a:lstStyle/>
          <a:p>
            <a:pPr marL="457200" lvl="1" indent="0" algn="just" eaLnBrk="1" hangingPunct="1">
              <a:lnSpc>
                <a:spcPct val="80000"/>
              </a:lnSpc>
              <a:buClr>
                <a:srgbClr val="FF9900"/>
              </a:buClr>
              <a:buNone/>
              <a:defRPr/>
            </a:pPr>
            <a:r>
              <a:rPr lang="el-GR" alt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Στατική φάση</a:t>
            </a: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 αποτελείται από πορώδη σωματίδια καθορισμένης διαμέτρου και μεγέθους πόρων που τοποθετημένα σφικτά μέσα σε μικρές κυλινδρικές στήλες διαφόρων μεγεθών. </a:t>
            </a:r>
          </a:p>
          <a:p>
            <a:pPr algn="just" eaLnBrk="1" hangingPunct="1">
              <a:lnSpc>
                <a:spcPct val="8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endParaRPr lang="el-GR" altLang="en-US" sz="2800" b="1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</a:endParaRPr>
          </a:p>
          <a:p>
            <a:pPr marL="457200" lvl="1" indent="0" algn="just" eaLnBrk="1" hangingPunct="1">
              <a:lnSpc>
                <a:spcPct val="80000"/>
              </a:lnSpc>
              <a:buClr>
                <a:srgbClr val="FF9900"/>
              </a:buClr>
              <a:buNone/>
              <a:defRPr/>
            </a:pPr>
            <a:r>
              <a:rPr lang="el-GR" alt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Όγκος κοίτης</a:t>
            </a: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: η ποσότητα του διαλύτη που απαιτείται για να γεμίσουν πλήρως οι πόροι των σωματιδίων και τα διαστήματα μεταξύ των σωματιδίων χαρακτηρίζει τον όγκο κοίτης μιας καθορισμένης στήλης. </a:t>
            </a: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(</a:t>
            </a: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120 μ</a:t>
            </a: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L</a:t>
            </a: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/ 100mg sorbent</a:t>
            </a: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)</a:t>
            </a:r>
            <a:endParaRPr lang="el-GR" altLang="en-US" sz="24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endParaRPr lang="el-GR" altLang="en-US" sz="2800" b="1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</a:endParaRPr>
          </a:p>
          <a:p>
            <a:pPr marL="457200" lvl="1" indent="0" algn="just" eaLnBrk="1" hangingPunct="1">
              <a:lnSpc>
                <a:spcPct val="80000"/>
              </a:lnSpc>
              <a:buClr>
                <a:srgbClr val="FF9900"/>
              </a:buClr>
              <a:buNone/>
              <a:defRPr/>
            </a:pPr>
            <a:r>
              <a:rPr lang="el-GR" alt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Χωρητικότητα υποστρώματος (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capacity)</a:t>
            </a: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: Η ολική μάζα ενός συστατικού που μπορεί πλήρως να συγκρατηθεί, σε βέλτιστες συνθήκες, από μία δεδομένη μάζα του υποστρώματος. Η μάζα του αναλύτη δεν πρέπει να υπερβαίνει το </a:t>
            </a: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5% </a:t>
            </a: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της μάζας της στατικής φάσης: </a:t>
            </a:r>
            <a:endParaRPr lang="en-US" altLang="en-US" sz="24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</a:endParaRPr>
          </a:p>
          <a:p>
            <a:pPr marL="457200" lvl="1" indent="0" algn="just" eaLnBrk="1" hangingPunct="1">
              <a:lnSpc>
                <a:spcPct val="80000"/>
              </a:lnSpc>
              <a:buClr>
                <a:srgbClr val="FF9900"/>
              </a:buClr>
              <a:buNone/>
              <a:defRPr/>
            </a:pP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50</a:t>
            </a: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mg/1mL SPE cartridges</a:t>
            </a: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sym typeface="Wingdings" pitchFamily="2" charset="2"/>
              </a:rPr>
              <a:t> </a:t>
            </a: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sym typeface="Wingdings" pitchFamily="2" charset="2"/>
              </a:rPr>
              <a:t>μέχρι 2</a:t>
            </a: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sym typeface="Wingdings" pitchFamily="2" charset="2"/>
              </a:rPr>
              <a:t>,</a:t>
            </a: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sym typeface="Wingdings" pitchFamily="2" charset="2"/>
              </a:rPr>
              <a:t>5 </a:t>
            </a: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sym typeface="Wingdings" pitchFamily="2" charset="2"/>
              </a:rPr>
              <a:t>mg </a:t>
            </a: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sym typeface="Wingdings" pitchFamily="2" charset="2"/>
              </a:rPr>
              <a:t>αναλύτη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57200" lvl="1" indent="0" algn="just" eaLnBrk="1" hangingPunct="1">
              <a:lnSpc>
                <a:spcPct val="80000"/>
              </a:lnSpc>
              <a:buClr>
                <a:srgbClr val="FF9900"/>
              </a:buClr>
              <a:buNone/>
              <a:defRPr/>
            </a:pPr>
            <a:endParaRPr lang="el-GR" altLang="en-US" sz="24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  <a:buClr>
                <a:srgbClr val="FF9900"/>
              </a:buClr>
              <a:defRPr/>
            </a:pPr>
            <a:endParaRPr lang="el-GR" alt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13A3C-7502-2319-ED19-B37727B7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EE578-396C-4EA2-B000-9E0863BE85DD}" type="slidenum">
              <a:rPr lang="el-GR" altLang="en-US" smtClean="0"/>
              <a:pPr>
                <a:defRPr/>
              </a:pPr>
              <a:t>60</a:t>
            </a:fld>
            <a:endParaRPr lang="el-GR" altLang="en-US"/>
          </a:p>
        </p:txBody>
      </p:sp>
      <p:pic>
        <p:nvPicPr>
          <p:cNvPr id="30" name="Picture 29" descr="A diagram of a cream jar">
            <a:extLst>
              <a:ext uri="{FF2B5EF4-FFF2-40B4-BE49-F238E27FC236}">
                <a16:creationId xmlns:a16="http://schemas.microsoft.com/office/drawing/2014/main" id="{76CF941B-B639-A0C9-8BD2-2800B8073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6" y="3474159"/>
            <a:ext cx="4761681" cy="29518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9E321DF-DF18-31BA-1816-F40C55C09C33}"/>
              </a:ext>
            </a:extLst>
          </p:cNvPr>
          <p:cNvSpPr txBox="1"/>
          <p:nvPr/>
        </p:nvSpPr>
        <p:spPr>
          <a:xfrm>
            <a:off x="5508105" y="4197368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Ref: </a:t>
            </a:r>
            <a:r>
              <a:rPr lang="en-US" sz="1000" b="0" dirty="0" err="1">
                <a:solidFill>
                  <a:srgbClr val="000000"/>
                </a:solidFill>
              </a:rPr>
              <a:t>Pingou</a:t>
            </a:r>
            <a:r>
              <a:rPr lang="en-US" sz="1000" b="0" dirty="0">
                <a:solidFill>
                  <a:srgbClr val="000000"/>
                </a:solidFill>
              </a:rPr>
              <a:t> et al 2024 Quantitation of Copper Tripeptide in Cosmetics via Fabric Phase Sorptive Extraction Combined with Zwitterionic Hydrophilic Interaction Liquid Chromatography and UV/Vis Detection</a:t>
            </a:r>
          </a:p>
          <a:p>
            <a:endParaRPr lang="en-US" sz="1000" b="0" dirty="0">
              <a:solidFill>
                <a:srgbClr val="000000"/>
              </a:solidFill>
            </a:endParaRPr>
          </a:p>
          <a:p>
            <a:r>
              <a:rPr lang="en-US" sz="1000" b="0" dirty="0">
                <a:solidFill>
                  <a:srgbClr val="000000"/>
                </a:solidFill>
                <a:hlinkClick r:id="rId3"/>
              </a:rPr>
              <a:t>https://www.mdpi.com/2297-8739/11/10/293</a:t>
            </a:r>
            <a:r>
              <a:rPr lang="en-US" sz="1000" b="0" dirty="0">
                <a:solidFill>
                  <a:srgbClr val="000000"/>
                </a:solidFill>
              </a:rPr>
              <a:t> </a:t>
            </a:r>
            <a:endParaRPr lang="el-GR" sz="1000" b="0" dirty="0">
              <a:solidFill>
                <a:srgbClr val="000000"/>
              </a:solidFill>
            </a:endParaRPr>
          </a:p>
        </p:txBody>
      </p:sp>
      <p:pic>
        <p:nvPicPr>
          <p:cNvPr id="32" name="Content Placeholder 3">
            <a:extLst>
              <a:ext uri="{FF2B5EF4-FFF2-40B4-BE49-F238E27FC236}">
                <a16:creationId xmlns:a16="http://schemas.microsoft.com/office/drawing/2014/main" id="{64657E55-8EB4-78B5-ACF1-FEDA49C09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506" y="1524282"/>
            <a:ext cx="737641" cy="56940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D131D43-2526-5B82-21F8-7ED2C6F69C0E}"/>
              </a:ext>
            </a:extLst>
          </p:cNvPr>
          <p:cNvGrpSpPr/>
          <p:nvPr/>
        </p:nvGrpSpPr>
        <p:grpSpPr>
          <a:xfrm>
            <a:off x="662392" y="1052736"/>
            <a:ext cx="3934784" cy="1824624"/>
            <a:chOff x="668964" y="735362"/>
            <a:chExt cx="3934784" cy="182462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2219C57-898E-19FA-3D3B-EEB1CF56CAEF}"/>
                </a:ext>
              </a:extLst>
            </p:cNvPr>
            <p:cNvGrpSpPr/>
            <p:nvPr/>
          </p:nvGrpSpPr>
          <p:grpSpPr>
            <a:xfrm>
              <a:off x="773594" y="1338311"/>
              <a:ext cx="2195468" cy="1061528"/>
              <a:chOff x="2673712" y="2598446"/>
              <a:chExt cx="2195468" cy="1061528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AD96C981-EA34-24B4-6A3A-72D9BB38ED0D}"/>
                  </a:ext>
                </a:extLst>
              </p:cNvPr>
              <p:cNvCxnSpPr/>
              <p:nvPr/>
            </p:nvCxnSpPr>
            <p:spPr>
              <a:xfrm>
                <a:off x="4290387" y="3659974"/>
                <a:ext cx="578793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156082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B41464A-3C9F-754D-B6F3-EA1D1D2F5C51}"/>
                  </a:ext>
                </a:extLst>
              </p:cNvPr>
              <p:cNvSpPr txBox="1"/>
              <p:nvPr/>
            </p:nvSpPr>
            <p:spPr>
              <a:xfrm>
                <a:off x="2673712" y="2970604"/>
                <a:ext cx="45622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rPr>
                  <a:t>FPSE</a:t>
                </a:r>
                <a:endParaRPr kumimoji="0" lang="el-G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09AA548-D821-482F-D3BA-36C55F333F59}"/>
                  </a:ext>
                </a:extLst>
              </p:cNvPr>
              <p:cNvSpPr txBox="1"/>
              <p:nvPr/>
            </p:nvSpPr>
            <p:spPr>
              <a:xfrm>
                <a:off x="3410285" y="2986860"/>
                <a:ext cx="36901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rPr>
                  <a:t>DoE</a:t>
                </a:r>
                <a:endParaRPr kumimoji="0" lang="el-GR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FD6D24FE-42ED-3C59-AFFA-50161341F4B6}"/>
                  </a:ext>
                </a:extLst>
              </p:cNvPr>
              <p:cNvCxnSpPr/>
              <p:nvPr/>
            </p:nvCxnSpPr>
            <p:spPr>
              <a:xfrm>
                <a:off x="3252723" y="2598446"/>
                <a:ext cx="0" cy="304774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0E2841">
                    <a:lumMod val="50000"/>
                    <a:lumOff val="50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535906D-8D69-F5C8-FFF6-0416C57E3458}"/>
                </a:ext>
              </a:extLst>
            </p:cNvPr>
            <p:cNvGrpSpPr/>
            <p:nvPr/>
          </p:nvGrpSpPr>
          <p:grpSpPr>
            <a:xfrm>
              <a:off x="668964" y="735362"/>
              <a:ext cx="3934784" cy="1824624"/>
              <a:chOff x="2465867" y="2039012"/>
              <a:chExt cx="3934784" cy="1824624"/>
            </a:xfrm>
          </p:grpSpPr>
          <p:sp>
            <p:nvSpPr>
              <p:cNvPr id="36" name="Freeform 176">
                <a:extLst>
                  <a:ext uri="{FF2B5EF4-FFF2-40B4-BE49-F238E27FC236}">
                    <a16:creationId xmlns:a16="http://schemas.microsoft.com/office/drawing/2014/main" id="{DEAAB74B-54F8-F2CF-9E52-425986672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2825" y="2772911"/>
                <a:ext cx="1937826" cy="631095"/>
              </a:xfrm>
              <a:custGeom>
                <a:avLst/>
                <a:gdLst>
                  <a:gd name="T0" fmla="*/ 45 w 3089"/>
                  <a:gd name="T1" fmla="*/ 972 h 1033"/>
                  <a:gd name="T2" fmla="*/ 94 w 3089"/>
                  <a:gd name="T3" fmla="*/ 976 h 1033"/>
                  <a:gd name="T4" fmla="*/ 144 w 3089"/>
                  <a:gd name="T5" fmla="*/ 980 h 1033"/>
                  <a:gd name="T6" fmla="*/ 194 w 3089"/>
                  <a:gd name="T7" fmla="*/ 981 h 1033"/>
                  <a:gd name="T8" fmla="*/ 244 w 3089"/>
                  <a:gd name="T9" fmla="*/ 981 h 1033"/>
                  <a:gd name="T10" fmla="*/ 293 w 3089"/>
                  <a:gd name="T11" fmla="*/ 983 h 1033"/>
                  <a:gd name="T12" fmla="*/ 343 w 3089"/>
                  <a:gd name="T13" fmla="*/ 982 h 1033"/>
                  <a:gd name="T14" fmla="*/ 393 w 3089"/>
                  <a:gd name="T15" fmla="*/ 976 h 1033"/>
                  <a:gd name="T16" fmla="*/ 442 w 3089"/>
                  <a:gd name="T17" fmla="*/ 995 h 1033"/>
                  <a:gd name="T18" fmla="*/ 492 w 3089"/>
                  <a:gd name="T19" fmla="*/ 738 h 1033"/>
                  <a:gd name="T20" fmla="*/ 542 w 3089"/>
                  <a:gd name="T21" fmla="*/ 643 h 1033"/>
                  <a:gd name="T22" fmla="*/ 591 w 3089"/>
                  <a:gd name="T23" fmla="*/ 674 h 1033"/>
                  <a:gd name="T24" fmla="*/ 641 w 3089"/>
                  <a:gd name="T25" fmla="*/ 678 h 1033"/>
                  <a:gd name="T26" fmla="*/ 691 w 3089"/>
                  <a:gd name="T27" fmla="*/ 716 h 1033"/>
                  <a:gd name="T28" fmla="*/ 741 w 3089"/>
                  <a:gd name="T29" fmla="*/ 786 h 1033"/>
                  <a:gd name="T30" fmla="*/ 790 w 3089"/>
                  <a:gd name="T31" fmla="*/ 757 h 1033"/>
                  <a:gd name="T32" fmla="*/ 840 w 3089"/>
                  <a:gd name="T33" fmla="*/ 776 h 1033"/>
                  <a:gd name="T34" fmla="*/ 890 w 3089"/>
                  <a:gd name="T35" fmla="*/ 912 h 1033"/>
                  <a:gd name="T36" fmla="*/ 939 w 3089"/>
                  <a:gd name="T37" fmla="*/ 937 h 1033"/>
                  <a:gd name="T38" fmla="*/ 989 w 3089"/>
                  <a:gd name="T39" fmla="*/ 910 h 1033"/>
                  <a:gd name="T40" fmla="*/ 1039 w 3089"/>
                  <a:gd name="T41" fmla="*/ 900 h 1033"/>
                  <a:gd name="T42" fmla="*/ 1088 w 3089"/>
                  <a:gd name="T43" fmla="*/ 903 h 1033"/>
                  <a:gd name="T44" fmla="*/ 1138 w 3089"/>
                  <a:gd name="T45" fmla="*/ 904 h 1033"/>
                  <a:gd name="T46" fmla="*/ 1188 w 3089"/>
                  <a:gd name="T47" fmla="*/ 907 h 1033"/>
                  <a:gd name="T48" fmla="*/ 1238 w 3089"/>
                  <a:gd name="T49" fmla="*/ 907 h 1033"/>
                  <a:gd name="T50" fmla="*/ 1287 w 3089"/>
                  <a:gd name="T51" fmla="*/ 904 h 1033"/>
                  <a:gd name="T52" fmla="*/ 1337 w 3089"/>
                  <a:gd name="T53" fmla="*/ 903 h 1033"/>
                  <a:gd name="T54" fmla="*/ 1387 w 3089"/>
                  <a:gd name="T55" fmla="*/ 901 h 1033"/>
                  <a:gd name="T56" fmla="*/ 1437 w 3089"/>
                  <a:gd name="T57" fmla="*/ 901 h 1033"/>
                  <a:gd name="T58" fmla="*/ 1486 w 3089"/>
                  <a:gd name="T59" fmla="*/ 900 h 1033"/>
                  <a:gd name="T60" fmla="*/ 1536 w 3089"/>
                  <a:gd name="T61" fmla="*/ 900 h 1033"/>
                  <a:gd name="T62" fmla="*/ 1586 w 3089"/>
                  <a:gd name="T63" fmla="*/ 901 h 1033"/>
                  <a:gd name="T64" fmla="*/ 1635 w 3089"/>
                  <a:gd name="T65" fmla="*/ 899 h 1033"/>
                  <a:gd name="T66" fmla="*/ 1685 w 3089"/>
                  <a:gd name="T67" fmla="*/ 894 h 1033"/>
                  <a:gd name="T68" fmla="*/ 1735 w 3089"/>
                  <a:gd name="T69" fmla="*/ 877 h 1033"/>
                  <a:gd name="T70" fmla="*/ 1785 w 3089"/>
                  <a:gd name="T71" fmla="*/ 837 h 1033"/>
                  <a:gd name="T72" fmla="*/ 1834 w 3089"/>
                  <a:gd name="T73" fmla="*/ 714 h 1033"/>
                  <a:gd name="T74" fmla="*/ 1884 w 3089"/>
                  <a:gd name="T75" fmla="*/ 352 h 1033"/>
                  <a:gd name="T76" fmla="*/ 1934 w 3089"/>
                  <a:gd name="T77" fmla="*/ 28 h 1033"/>
                  <a:gd name="T78" fmla="*/ 1983 w 3089"/>
                  <a:gd name="T79" fmla="*/ 52 h 1033"/>
                  <a:gd name="T80" fmla="*/ 2033 w 3089"/>
                  <a:gd name="T81" fmla="*/ 275 h 1033"/>
                  <a:gd name="T82" fmla="*/ 2083 w 3089"/>
                  <a:gd name="T83" fmla="*/ 496 h 1033"/>
                  <a:gd name="T84" fmla="*/ 2132 w 3089"/>
                  <a:gd name="T85" fmla="*/ 644 h 1033"/>
                  <a:gd name="T86" fmla="*/ 2182 w 3089"/>
                  <a:gd name="T87" fmla="*/ 738 h 1033"/>
                  <a:gd name="T88" fmla="*/ 2232 w 3089"/>
                  <a:gd name="T89" fmla="*/ 799 h 1033"/>
                  <a:gd name="T90" fmla="*/ 2282 w 3089"/>
                  <a:gd name="T91" fmla="*/ 836 h 1033"/>
                  <a:gd name="T92" fmla="*/ 2331 w 3089"/>
                  <a:gd name="T93" fmla="*/ 859 h 1033"/>
                  <a:gd name="T94" fmla="*/ 2381 w 3089"/>
                  <a:gd name="T95" fmla="*/ 877 h 1033"/>
                  <a:gd name="T96" fmla="*/ 2431 w 3089"/>
                  <a:gd name="T97" fmla="*/ 889 h 1033"/>
                  <a:gd name="T98" fmla="*/ 2480 w 3089"/>
                  <a:gd name="T99" fmla="*/ 897 h 1033"/>
                  <a:gd name="T100" fmla="*/ 2530 w 3089"/>
                  <a:gd name="T101" fmla="*/ 902 h 1033"/>
                  <a:gd name="T102" fmla="*/ 2580 w 3089"/>
                  <a:gd name="T103" fmla="*/ 904 h 1033"/>
                  <a:gd name="T104" fmla="*/ 2630 w 3089"/>
                  <a:gd name="T105" fmla="*/ 910 h 1033"/>
                  <a:gd name="T106" fmla="*/ 2679 w 3089"/>
                  <a:gd name="T107" fmla="*/ 912 h 1033"/>
                  <a:gd name="T108" fmla="*/ 2729 w 3089"/>
                  <a:gd name="T109" fmla="*/ 914 h 1033"/>
                  <a:gd name="T110" fmla="*/ 2779 w 3089"/>
                  <a:gd name="T111" fmla="*/ 917 h 1033"/>
                  <a:gd name="T112" fmla="*/ 2828 w 3089"/>
                  <a:gd name="T113" fmla="*/ 919 h 1033"/>
                  <a:gd name="T114" fmla="*/ 2878 w 3089"/>
                  <a:gd name="T115" fmla="*/ 920 h 1033"/>
                  <a:gd name="T116" fmla="*/ 2928 w 3089"/>
                  <a:gd name="T117" fmla="*/ 921 h 1033"/>
                  <a:gd name="T118" fmla="*/ 2978 w 3089"/>
                  <a:gd name="T119" fmla="*/ 923 h 1033"/>
                  <a:gd name="T120" fmla="*/ 3027 w 3089"/>
                  <a:gd name="T121" fmla="*/ 924 h 1033"/>
                  <a:gd name="T122" fmla="*/ 3077 w 3089"/>
                  <a:gd name="T123" fmla="*/ 925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89" h="1033">
                    <a:moveTo>
                      <a:pt x="0" y="972"/>
                    </a:moveTo>
                    <a:lnTo>
                      <a:pt x="0" y="972"/>
                    </a:lnTo>
                    <a:lnTo>
                      <a:pt x="2" y="972"/>
                    </a:lnTo>
                    <a:lnTo>
                      <a:pt x="5" y="972"/>
                    </a:lnTo>
                    <a:lnTo>
                      <a:pt x="7" y="972"/>
                    </a:lnTo>
                    <a:lnTo>
                      <a:pt x="10" y="972"/>
                    </a:lnTo>
                    <a:lnTo>
                      <a:pt x="12" y="972"/>
                    </a:lnTo>
                    <a:lnTo>
                      <a:pt x="15" y="972"/>
                    </a:lnTo>
                    <a:lnTo>
                      <a:pt x="17" y="972"/>
                    </a:lnTo>
                    <a:lnTo>
                      <a:pt x="20" y="972"/>
                    </a:lnTo>
                    <a:lnTo>
                      <a:pt x="22" y="971"/>
                    </a:lnTo>
                    <a:lnTo>
                      <a:pt x="25" y="970"/>
                    </a:lnTo>
                    <a:lnTo>
                      <a:pt x="27" y="970"/>
                    </a:lnTo>
                    <a:lnTo>
                      <a:pt x="30" y="970"/>
                    </a:lnTo>
                    <a:lnTo>
                      <a:pt x="32" y="970"/>
                    </a:lnTo>
                    <a:lnTo>
                      <a:pt x="35" y="970"/>
                    </a:lnTo>
                    <a:lnTo>
                      <a:pt x="37" y="971"/>
                    </a:lnTo>
                    <a:lnTo>
                      <a:pt x="40" y="972"/>
                    </a:lnTo>
                    <a:lnTo>
                      <a:pt x="42" y="972"/>
                    </a:lnTo>
                    <a:lnTo>
                      <a:pt x="45" y="972"/>
                    </a:lnTo>
                    <a:lnTo>
                      <a:pt x="47" y="972"/>
                    </a:lnTo>
                    <a:lnTo>
                      <a:pt x="50" y="972"/>
                    </a:lnTo>
                    <a:lnTo>
                      <a:pt x="52" y="974"/>
                    </a:lnTo>
                    <a:lnTo>
                      <a:pt x="55" y="974"/>
                    </a:lnTo>
                    <a:lnTo>
                      <a:pt x="57" y="974"/>
                    </a:lnTo>
                    <a:lnTo>
                      <a:pt x="60" y="974"/>
                    </a:lnTo>
                    <a:lnTo>
                      <a:pt x="62" y="974"/>
                    </a:lnTo>
                    <a:lnTo>
                      <a:pt x="64" y="974"/>
                    </a:lnTo>
                    <a:lnTo>
                      <a:pt x="67" y="974"/>
                    </a:lnTo>
                    <a:lnTo>
                      <a:pt x="70" y="974"/>
                    </a:lnTo>
                    <a:lnTo>
                      <a:pt x="72" y="975"/>
                    </a:lnTo>
                    <a:lnTo>
                      <a:pt x="75" y="976"/>
                    </a:lnTo>
                    <a:lnTo>
                      <a:pt x="77" y="976"/>
                    </a:lnTo>
                    <a:lnTo>
                      <a:pt x="79" y="976"/>
                    </a:lnTo>
                    <a:lnTo>
                      <a:pt x="82" y="976"/>
                    </a:lnTo>
                    <a:lnTo>
                      <a:pt x="84" y="976"/>
                    </a:lnTo>
                    <a:lnTo>
                      <a:pt x="87" y="976"/>
                    </a:lnTo>
                    <a:lnTo>
                      <a:pt x="89" y="976"/>
                    </a:lnTo>
                    <a:lnTo>
                      <a:pt x="92" y="976"/>
                    </a:lnTo>
                    <a:lnTo>
                      <a:pt x="94" y="976"/>
                    </a:lnTo>
                    <a:lnTo>
                      <a:pt x="97" y="976"/>
                    </a:lnTo>
                    <a:lnTo>
                      <a:pt x="99" y="976"/>
                    </a:lnTo>
                    <a:lnTo>
                      <a:pt x="102" y="976"/>
                    </a:lnTo>
                    <a:lnTo>
                      <a:pt x="104" y="977"/>
                    </a:lnTo>
                    <a:lnTo>
                      <a:pt x="107" y="977"/>
                    </a:lnTo>
                    <a:lnTo>
                      <a:pt x="109" y="977"/>
                    </a:lnTo>
                    <a:lnTo>
                      <a:pt x="112" y="977"/>
                    </a:lnTo>
                    <a:lnTo>
                      <a:pt x="114" y="978"/>
                    </a:lnTo>
                    <a:lnTo>
                      <a:pt x="117" y="978"/>
                    </a:lnTo>
                    <a:lnTo>
                      <a:pt x="119" y="978"/>
                    </a:lnTo>
                    <a:lnTo>
                      <a:pt x="122" y="978"/>
                    </a:lnTo>
                    <a:lnTo>
                      <a:pt x="124" y="978"/>
                    </a:lnTo>
                    <a:lnTo>
                      <a:pt x="127" y="978"/>
                    </a:lnTo>
                    <a:lnTo>
                      <a:pt x="129" y="978"/>
                    </a:lnTo>
                    <a:lnTo>
                      <a:pt x="132" y="979"/>
                    </a:lnTo>
                    <a:lnTo>
                      <a:pt x="134" y="980"/>
                    </a:lnTo>
                    <a:lnTo>
                      <a:pt x="136" y="980"/>
                    </a:lnTo>
                    <a:lnTo>
                      <a:pt x="139" y="980"/>
                    </a:lnTo>
                    <a:lnTo>
                      <a:pt x="142" y="980"/>
                    </a:lnTo>
                    <a:lnTo>
                      <a:pt x="144" y="980"/>
                    </a:lnTo>
                    <a:lnTo>
                      <a:pt x="147" y="980"/>
                    </a:lnTo>
                    <a:lnTo>
                      <a:pt x="149" y="980"/>
                    </a:lnTo>
                    <a:lnTo>
                      <a:pt x="152" y="980"/>
                    </a:lnTo>
                    <a:lnTo>
                      <a:pt x="154" y="980"/>
                    </a:lnTo>
                    <a:lnTo>
                      <a:pt x="156" y="979"/>
                    </a:lnTo>
                    <a:lnTo>
                      <a:pt x="159" y="979"/>
                    </a:lnTo>
                    <a:lnTo>
                      <a:pt x="161" y="978"/>
                    </a:lnTo>
                    <a:lnTo>
                      <a:pt x="164" y="978"/>
                    </a:lnTo>
                    <a:lnTo>
                      <a:pt x="167" y="979"/>
                    </a:lnTo>
                    <a:lnTo>
                      <a:pt x="169" y="979"/>
                    </a:lnTo>
                    <a:lnTo>
                      <a:pt x="171" y="979"/>
                    </a:lnTo>
                    <a:lnTo>
                      <a:pt x="174" y="980"/>
                    </a:lnTo>
                    <a:lnTo>
                      <a:pt x="176" y="980"/>
                    </a:lnTo>
                    <a:lnTo>
                      <a:pt x="179" y="980"/>
                    </a:lnTo>
                    <a:lnTo>
                      <a:pt x="181" y="980"/>
                    </a:lnTo>
                    <a:lnTo>
                      <a:pt x="184" y="981"/>
                    </a:lnTo>
                    <a:lnTo>
                      <a:pt x="186" y="981"/>
                    </a:lnTo>
                    <a:lnTo>
                      <a:pt x="189" y="981"/>
                    </a:lnTo>
                    <a:lnTo>
                      <a:pt x="191" y="981"/>
                    </a:lnTo>
                    <a:lnTo>
                      <a:pt x="194" y="981"/>
                    </a:lnTo>
                    <a:lnTo>
                      <a:pt x="196" y="981"/>
                    </a:lnTo>
                    <a:lnTo>
                      <a:pt x="199" y="981"/>
                    </a:lnTo>
                    <a:lnTo>
                      <a:pt x="201" y="981"/>
                    </a:lnTo>
                    <a:lnTo>
                      <a:pt x="204" y="981"/>
                    </a:lnTo>
                    <a:lnTo>
                      <a:pt x="206" y="981"/>
                    </a:lnTo>
                    <a:lnTo>
                      <a:pt x="209" y="981"/>
                    </a:lnTo>
                    <a:lnTo>
                      <a:pt x="211" y="981"/>
                    </a:lnTo>
                    <a:lnTo>
                      <a:pt x="214" y="981"/>
                    </a:lnTo>
                    <a:lnTo>
                      <a:pt x="216" y="981"/>
                    </a:lnTo>
                    <a:lnTo>
                      <a:pt x="219" y="981"/>
                    </a:lnTo>
                    <a:lnTo>
                      <a:pt x="221" y="981"/>
                    </a:lnTo>
                    <a:lnTo>
                      <a:pt x="224" y="981"/>
                    </a:lnTo>
                    <a:lnTo>
                      <a:pt x="226" y="981"/>
                    </a:lnTo>
                    <a:lnTo>
                      <a:pt x="228" y="982"/>
                    </a:lnTo>
                    <a:lnTo>
                      <a:pt x="231" y="982"/>
                    </a:lnTo>
                    <a:lnTo>
                      <a:pt x="234" y="982"/>
                    </a:lnTo>
                    <a:lnTo>
                      <a:pt x="236" y="982"/>
                    </a:lnTo>
                    <a:lnTo>
                      <a:pt x="239" y="982"/>
                    </a:lnTo>
                    <a:lnTo>
                      <a:pt x="241" y="982"/>
                    </a:lnTo>
                    <a:lnTo>
                      <a:pt x="244" y="981"/>
                    </a:lnTo>
                    <a:lnTo>
                      <a:pt x="246" y="981"/>
                    </a:lnTo>
                    <a:lnTo>
                      <a:pt x="248" y="981"/>
                    </a:lnTo>
                    <a:lnTo>
                      <a:pt x="251" y="982"/>
                    </a:lnTo>
                    <a:lnTo>
                      <a:pt x="253" y="982"/>
                    </a:lnTo>
                    <a:lnTo>
                      <a:pt x="256" y="982"/>
                    </a:lnTo>
                    <a:lnTo>
                      <a:pt x="258" y="982"/>
                    </a:lnTo>
                    <a:lnTo>
                      <a:pt x="261" y="982"/>
                    </a:lnTo>
                    <a:lnTo>
                      <a:pt x="263" y="982"/>
                    </a:lnTo>
                    <a:lnTo>
                      <a:pt x="266" y="982"/>
                    </a:lnTo>
                    <a:lnTo>
                      <a:pt x="268" y="982"/>
                    </a:lnTo>
                    <a:lnTo>
                      <a:pt x="271" y="982"/>
                    </a:lnTo>
                    <a:lnTo>
                      <a:pt x="273" y="982"/>
                    </a:lnTo>
                    <a:lnTo>
                      <a:pt x="276" y="982"/>
                    </a:lnTo>
                    <a:lnTo>
                      <a:pt x="278" y="982"/>
                    </a:lnTo>
                    <a:lnTo>
                      <a:pt x="281" y="982"/>
                    </a:lnTo>
                    <a:lnTo>
                      <a:pt x="283" y="982"/>
                    </a:lnTo>
                    <a:lnTo>
                      <a:pt x="286" y="982"/>
                    </a:lnTo>
                    <a:lnTo>
                      <a:pt x="288" y="982"/>
                    </a:lnTo>
                    <a:lnTo>
                      <a:pt x="291" y="982"/>
                    </a:lnTo>
                    <a:lnTo>
                      <a:pt x="293" y="983"/>
                    </a:lnTo>
                    <a:lnTo>
                      <a:pt x="296" y="983"/>
                    </a:lnTo>
                    <a:lnTo>
                      <a:pt x="298" y="983"/>
                    </a:lnTo>
                    <a:lnTo>
                      <a:pt x="301" y="983"/>
                    </a:lnTo>
                    <a:lnTo>
                      <a:pt x="303" y="982"/>
                    </a:lnTo>
                    <a:lnTo>
                      <a:pt x="306" y="982"/>
                    </a:lnTo>
                    <a:lnTo>
                      <a:pt x="308" y="982"/>
                    </a:lnTo>
                    <a:lnTo>
                      <a:pt x="311" y="982"/>
                    </a:lnTo>
                    <a:lnTo>
                      <a:pt x="313" y="982"/>
                    </a:lnTo>
                    <a:lnTo>
                      <a:pt x="316" y="983"/>
                    </a:lnTo>
                    <a:lnTo>
                      <a:pt x="318" y="982"/>
                    </a:lnTo>
                    <a:lnTo>
                      <a:pt x="321" y="982"/>
                    </a:lnTo>
                    <a:lnTo>
                      <a:pt x="323" y="982"/>
                    </a:lnTo>
                    <a:lnTo>
                      <a:pt x="325" y="982"/>
                    </a:lnTo>
                    <a:lnTo>
                      <a:pt x="328" y="982"/>
                    </a:lnTo>
                    <a:lnTo>
                      <a:pt x="331" y="982"/>
                    </a:lnTo>
                    <a:lnTo>
                      <a:pt x="333" y="982"/>
                    </a:lnTo>
                    <a:lnTo>
                      <a:pt x="336" y="982"/>
                    </a:lnTo>
                    <a:lnTo>
                      <a:pt x="338" y="982"/>
                    </a:lnTo>
                    <a:lnTo>
                      <a:pt x="340" y="982"/>
                    </a:lnTo>
                    <a:lnTo>
                      <a:pt x="343" y="982"/>
                    </a:lnTo>
                    <a:lnTo>
                      <a:pt x="345" y="982"/>
                    </a:lnTo>
                    <a:lnTo>
                      <a:pt x="348" y="982"/>
                    </a:lnTo>
                    <a:lnTo>
                      <a:pt x="350" y="982"/>
                    </a:lnTo>
                    <a:lnTo>
                      <a:pt x="353" y="982"/>
                    </a:lnTo>
                    <a:lnTo>
                      <a:pt x="355" y="982"/>
                    </a:lnTo>
                    <a:lnTo>
                      <a:pt x="358" y="981"/>
                    </a:lnTo>
                    <a:lnTo>
                      <a:pt x="360" y="981"/>
                    </a:lnTo>
                    <a:lnTo>
                      <a:pt x="363" y="980"/>
                    </a:lnTo>
                    <a:lnTo>
                      <a:pt x="365" y="980"/>
                    </a:lnTo>
                    <a:lnTo>
                      <a:pt x="368" y="979"/>
                    </a:lnTo>
                    <a:lnTo>
                      <a:pt x="370" y="978"/>
                    </a:lnTo>
                    <a:lnTo>
                      <a:pt x="373" y="977"/>
                    </a:lnTo>
                    <a:lnTo>
                      <a:pt x="375" y="976"/>
                    </a:lnTo>
                    <a:lnTo>
                      <a:pt x="378" y="975"/>
                    </a:lnTo>
                    <a:lnTo>
                      <a:pt x="380" y="975"/>
                    </a:lnTo>
                    <a:lnTo>
                      <a:pt x="383" y="975"/>
                    </a:lnTo>
                    <a:lnTo>
                      <a:pt x="385" y="975"/>
                    </a:lnTo>
                    <a:lnTo>
                      <a:pt x="388" y="975"/>
                    </a:lnTo>
                    <a:lnTo>
                      <a:pt x="390" y="975"/>
                    </a:lnTo>
                    <a:lnTo>
                      <a:pt x="393" y="976"/>
                    </a:lnTo>
                    <a:lnTo>
                      <a:pt x="395" y="979"/>
                    </a:lnTo>
                    <a:lnTo>
                      <a:pt x="397" y="981"/>
                    </a:lnTo>
                    <a:lnTo>
                      <a:pt x="400" y="985"/>
                    </a:lnTo>
                    <a:lnTo>
                      <a:pt x="403" y="989"/>
                    </a:lnTo>
                    <a:lnTo>
                      <a:pt x="405" y="994"/>
                    </a:lnTo>
                    <a:lnTo>
                      <a:pt x="408" y="1000"/>
                    </a:lnTo>
                    <a:lnTo>
                      <a:pt x="410" y="1006"/>
                    </a:lnTo>
                    <a:lnTo>
                      <a:pt x="413" y="1012"/>
                    </a:lnTo>
                    <a:lnTo>
                      <a:pt x="415" y="1019"/>
                    </a:lnTo>
                    <a:lnTo>
                      <a:pt x="417" y="1024"/>
                    </a:lnTo>
                    <a:lnTo>
                      <a:pt x="420" y="1028"/>
                    </a:lnTo>
                    <a:lnTo>
                      <a:pt x="422" y="1031"/>
                    </a:lnTo>
                    <a:lnTo>
                      <a:pt x="425" y="1033"/>
                    </a:lnTo>
                    <a:lnTo>
                      <a:pt x="428" y="1033"/>
                    </a:lnTo>
                    <a:lnTo>
                      <a:pt x="430" y="1032"/>
                    </a:lnTo>
                    <a:lnTo>
                      <a:pt x="432" y="1029"/>
                    </a:lnTo>
                    <a:lnTo>
                      <a:pt x="435" y="1023"/>
                    </a:lnTo>
                    <a:lnTo>
                      <a:pt x="437" y="1015"/>
                    </a:lnTo>
                    <a:lnTo>
                      <a:pt x="440" y="1006"/>
                    </a:lnTo>
                    <a:lnTo>
                      <a:pt x="442" y="995"/>
                    </a:lnTo>
                    <a:lnTo>
                      <a:pt x="445" y="983"/>
                    </a:lnTo>
                    <a:lnTo>
                      <a:pt x="447" y="969"/>
                    </a:lnTo>
                    <a:lnTo>
                      <a:pt x="450" y="954"/>
                    </a:lnTo>
                    <a:lnTo>
                      <a:pt x="452" y="939"/>
                    </a:lnTo>
                    <a:lnTo>
                      <a:pt x="455" y="924"/>
                    </a:lnTo>
                    <a:lnTo>
                      <a:pt x="457" y="909"/>
                    </a:lnTo>
                    <a:lnTo>
                      <a:pt x="460" y="895"/>
                    </a:lnTo>
                    <a:lnTo>
                      <a:pt x="462" y="880"/>
                    </a:lnTo>
                    <a:lnTo>
                      <a:pt x="465" y="866"/>
                    </a:lnTo>
                    <a:lnTo>
                      <a:pt x="467" y="852"/>
                    </a:lnTo>
                    <a:lnTo>
                      <a:pt x="470" y="838"/>
                    </a:lnTo>
                    <a:lnTo>
                      <a:pt x="472" y="825"/>
                    </a:lnTo>
                    <a:lnTo>
                      <a:pt x="475" y="813"/>
                    </a:lnTo>
                    <a:lnTo>
                      <a:pt x="477" y="801"/>
                    </a:lnTo>
                    <a:lnTo>
                      <a:pt x="480" y="789"/>
                    </a:lnTo>
                    <a:lnTo>
                      <a:pt x="482" y="778"/>
                    </a:lnTo>
                    <a:lnTo>
                      <a:pt x="485" y="767"/>
                    </a:lnTo>
                    <a:lnTo>
                      <a:pt x="487" y="757"/>
                    </a:lnTo>
                    <a:lnTo>
                      <a:pt x="489" y="747"/>
                    </a:lnTo>
                    <a:lnTo>
                      <a:pt x="492" y="738"/>
                    </a:lnTo>
                    <a:lnTo>
                      <a:pt x="494" y="729"/>
                    </a:lnTo>
                    <a:lnTo>
                      <a:pt x="497" y="721"/>
                    </a:lnTo>
                    <a:lnTo>
                      <a:pt x="500" y="713"/>
                    </a:lnTo>
                    <a:lnTo>
                      <a:pt x="502" y="705"/>
                    </a:lnTo>
                    <a:lnTo>
                      <a:pt x="505" y="698"/>
                    </a:lnTo>
                    <a:lnTo>
                      <a:pt x="507" y="692"/>
                    </a:lnTo>
                    <a:lnTo>
                      <a:pt x="509" y="687"/>
                    </a:lnTo>
                    <a:lnTo>
                      <a:pt x="512" y="681"/>
                    </a:lnTo>
                    <a:lnTo>
                      <a:pt x="514" y="676"/>
                    </a:lnTo>
                    <a:lnTo>
                      <a:pt x="517" y="672"/>
                    </a:lnTo>
                    <a:lnTo>
                      <a:pt x="519" y="668"/>
                    </a:lnTo>
                    <a:lnTo>
                      <a:pt x="522" y="664"/>
                    </a:lnTo>
                    <a:lnTo>
                      <a:pt x="524" y="660"/>
                    </a:lnTo>
                    <a:lnTo>
                      <a:pt x="527" y="656"/>
                    </a:lnTo>
                    <a:lnTo>
                      <a:pt x="529" y="653"/>
                    </a:lnTo>
                    <a:lnTo>
                      <a:pt x="532" y="650"/>
                    </a:lnTo>
                    <a:lnTo>
                      <a:pt x="534" y="648"/>
                    </a:lnTo>
                    <a:lnTo>
                      <a:pt x="537" y="646"/>
                    </a:lnTo>
                    <a:lnTo>
                      <a:pt x="539" y="644"/>
                    </a:lnTo>
                    <a:lnTo>
                      <a:pt x="542" y="643"/>
                    </a:lnTo>
                    <a:lnTo>
                      <a:pt x="544" y="642"/>
                    </a:lnTo>
                    <a:lnTo>
                      <a:pt x="547" y="641"/>
                    </a:lnTo>
                    <a:lnTo>
                      <a:pt x="549" y="641"/>
                    </a:lnTo>
                    <a:lnTo>
                      <a:pt x="552" y="641"/>
                    </a:lnTo>
                    <a:lnTo>
                      <a:pt x="554" y="641"/>
                    </a:lnTo>
                    <a:lnTo>
                      <a:pt x="557" y="641"/>
                    </a:lnTo>
                    <a:lnTo>
                      <a:pt x="559" y="642"/>
                    </a:lnTo>
                    <a:lnTo>
                      <a:pt x="562" y="643"/>
                    </a:lnTo>
                    <a:lnTo>
                      <a:pt x="564" y="645"/>
                    </a:lnTo>
                    <a:lnTo>
                      <a:pt x="567" y="647"/>
                    </a:lnTo>
                    <a:lnTo>
                      <a:pt x="569" y="649"/>
                    </a:lnTo>
                    <a:lnTo>
                      <a:pt x="572" y="651"/>
                    </a:lnTo>
                    <a:lnTo>
                      <a:pt x="574" y="653"/>
                    </a:lnTo>
                    <a:lnTo>
                      <a:pt x="577" y="655"/>
                    </a:lnTo>
                    <a:lnTo>
                      <a:pt x="579" y="659"/>
                    </a:lnTo>
                    <a:lnTo>
                      <a:pt x="581" y="662"/>
                    </a:lnTo>
                    <a:lnTo>
                      <a:pt x="584" y="665"/>
                    </a:lnTo>
                    <a:lnTo>
                      <a:pt x="586" y="668"/>
                    </a:lnTo>
                    <a:lnTo>
                      <a:pt x="589" y="671"/>
                    </a:lnTo>
                    <a:lnTo>
                      <a:pt x="591" y="674"/>
                    </a:lnTo>
                    <a:lnTo>
                      <a:pt x="594" y="676"/>
                    </a:lnTo>
                    <a:lnTo>
                      <a:pt x="597" y="679"/>
                    </a:lnTo>
                    <a:lnTo>
                      <a:pt x="599" y="681"/>
                    </a:lnTo>
                    <a:lnTo>
                      <a:pt x="601" y="684"/>
                    </a:lnTo>
                    <a:lnTo>
                      <a:pt x="604" y="687"/>
                    </a:lnTo>
                    <a:lnTo>
                      <a:pt x="606" y="688"/>
                    </a:lnTo>
                    <a:lnTo>
                      <a:pt x="609" y="690"/>
                    </a:lnTo>
                    <a:lnTo>
                      <a:pt x="611" y="691"/>
                    </a:lnTo>
                    <a:lnTo>
                      <a:pt x="614" y="692"/>
                    </a:lnTo>
                    <a:lnTo>
                      <a:pt x="616" y="692"/>
                    </a:lnTo>
                    <a:lnTo>
                      <a:pt x="619" y="692"/>
                    </a:lnTo>
                    <a:lnTo>
                      <a:pt x="621" y="691"/>
                    </a:lnTo>
                    <a:lnTo>
                      <a:pt x="624" y="690"/>
                    </a:lnTo>
                    <a:lnTo>
                      <a:pt x="626" y="689"/>
                    </a:lnTo>
                    <a:lnTo>
                      <a:pt x="629" y="687"/>
                    </a:lnTo>
                    <a:lnTo>
                      <a:pt x="631" y="685"/>
                    </a:lnTo>
                    <a:lnTo>
                      <a:pt x="634" y="683"/>
                    </a:lnTo>
                    <a:lnTo>
                      <a:pt x="636" y="681"/>
                    </a:lnTo>
                    <a:lnTo>
                      <a:pt x="639" y="679"/>
                    </a:lnTo>
                    <a:lnTo>
                      <a:pt x="641" y="678"/>
                    </a:lnTo>
                    <a:lnTo>
                      <a:pt x="644" y="676"/>
                    </a:lnTo>
                    <a:lnTo>
                      <a:pt x="646" y="675"/>
                    </a:lnTo>
                    <a:lnTo>
                      <a:pt x="649" y="675"/>
                    </a:lnTo>
                    <a:lnTo>
                      <a:pt x="651" y="674"/>
                    </a:lnTo>
                    <a:lnTo>
                      <a:pt x="654" y="674"/>
                    </a:lnTo>
                    <a:lnTo>
                      <a:pt x="656" y="674"/>
                    </a:lnTo>
                    <a:lnTo>
                      <a:pt x="658" y="674"/>
                    </a:lnTo>
                    <a:lnTo>
                      <a:pt x="661" y="675"/>
                    </a:lnTo>
                    <a:lnTo>
                      <a:pt x="664" y="676"/>
                    </a:lnTo>
                    <a:lnTo>
                      <a:pt x="666" y="677"/>
                    </a:lnTo>
                    <a:lnTo>
                      <a:pt x="669" y="680"/>
                    </a:lnTo>
                    <a:lnTo>
                      <a:pt x="671" y="683"/>
                    </a:lnTo>
                    <a:lnTo>
                      <a:pt x="674" y="686"/>
                    </a:lnTo>
                    <a:lnTo>
                      <a:pt x="676" y="689"/>
                    </a:lnTo>
                    <a:lnTo>
                      <a:pt x="678" y="693"/>
                    </a:lnTo>
                    <a:lnTo>
                      <a:pt x="681" y="697"/>
                    </a:lnTo>
                    <a:lnTo>
                      <a:pt x="683" y="701"/>
                    </a:lnTo>
                    <a:lnTo>
                      <a:pt x="686" y="707"/>
                    </a:lnTo>
                    <a:lnTo>
                      <a:pt x="688" y="711"/>
                    </a:lnTo>
                    <a:lnTo>
                      <a:pt x="691" y="716"/>
                    </a:lnTo>
                    <a:lnTo>
                      <a:pt x="693" y="720"/>
                    </a:lnTo>
                    <a:lnTo>
                      <a:pt x="696" y="724"/>
                    </a:lnTo>
                    <a:lnTo>
                      <a:pt x="698" y="730"/>
                    </a:lnTo>
                    <a:lnTo>
                      <a:pt x="701" y="734"/>
                    </a:lnTo>
                    <a:lnTo>
                      <a:pt x="703" y="738"/>
                    </a:lnTo>
                    <a:lnTo>
                      <a:pt x="706" y="742"/>
                    </a:lnTo>
                    <a:lnTo>
                      <a:pt x="708" y="746"/>
                    </a:lnTo>
                    <a:lnTo>
                      <a:pt x="711" y="751"/>
                    </a:lnTo>
                    <a:lnTo>
                      <a:pt x="713" y="755"/>
                    </a:lnTo>
                    <a:lnTo>
                      <a:pt x="716" y="759"/>
                    </a:lnTo>
                    <a:lnTo>
                      <a:pt x="718" y="762"/>
                    </a:lnTo>
                    <a:lnTo>
                      <a:pt x="721" y="765"/>
                    </a:lnTo>
                    <a:lnTo>
                      <a:pt x="723" y="769"/>
                    </a:lnTo>
                    <a:lnTo>
                      <a:pt x="726" y="773"/>
                    </a:lnTo>
                    <a:lnTo>
                      <a:pt x="728" y="776"/>
                    </a:lnTo>
                    <a:lnTo>
                      <a:pt x="731" y="778"/>
                    </a:lnTo>
                    <a:lnTo>
                      <a:pt x="733" y="780"/>
                    </a:lnTo>
                    <a:lnTo>
                      <a:pt x="736" y="783"/>
                    </a:lnTo>
                    <a:lnTo>
                      <a:pt x="738" y="785"/>
                    </a:lnTo>
                    <a:lnTo>
                      <a:pt x="741" y="786"/>
                    </a:lnTo>
                    <a:lnTo>
                      <a:pt x="743" y="788"/>
                    </a:lnTo>
                    <a:lnTo>
                      <a:pt x="746" y="789"/>
                    </a:lnTo>
                    <a:lnTo>
                      <a:pt x="748" y="790"/>
                    </a:lnTo>
                    <a:lnTo>
                      <a:pt x="750" y="790"/>
                    </a:lnTo>
                    <a:lnTo>
                      <a:pt x="753" y="790"/>
                    </a:lnTo>
                    <a:lnTo>
                      <a:pt x="755" y="790"/>
                    </a:lnTo>
                    <a:lnTo>
                      <a:pt x="758" y="789"/>
                    </a:lnTo>
                    <a:lnTo>
                      <a:pt x="761" y="787"/>
                    </a:lnTo>
                    <a:lnTo>
                      <a:pt x="763" y="785"/>
                    </a:lnTo>
                    <a:lnTo>
                      <a:pt x="766" y="783"/>
                    </a:lnTo>
                    <a:lnTo>
                      <a:pt x="768" y="780"/>
                    </a:lnTo>
                    <a:lnTo>
                      <a:pt x="770" y="777"/>
                    </a:lnTo>
                    <a:lnTo>
                      <a:pt x="773" y="774"/>
                    </a:lnTo>
                    <a:lnTo>
                      <a:pt x="775" y="770"/>
                    </a:lnTo>
                    <a:lnTo>
                      <a:pt x="778" y="767"/>
                    </a:lnTo>
                    <a:lnTo>
                      <a:pt x="780" y="764"/>
                    </a:lnTo>
                    <a:lnTo>
                      <a:pt x="783" y="762"/>
                    </a:lnTo>
                    <a:lnTo>
                      <a:pt x="785" y="760"/>
                    </a:lnTo>
                    <a:lnTo>
                      <a:pt x="788" y="758"/>
                    </a:lnTo>
                    <a:lnTo>
                      <a:pt x="790" y="757"/>
                    </a:lnTo>
                    <a:lnTo>
                      <a:pt x="793" y="755"/>
                    </a:lnTo>
                    <a:lnTo>
                      <a:pt x="795" y="754"/>
                    </a:lnTo>
                    <a:lnTo>
                      <a:pt x="798" y="752"/>
                    </a:lnTo>
                    <a:lnTo>
                      <a:pt x="800" y="751"/>
                    </a:lnTo>
                    <a:lnTo>
                      <a:pt x="803" y="749"/>
                    </a:lnTo>
                    <a:lnTo>
                      <a:pt x="805" y="747"/>
                    </a:lnTo>
                    <a:lnTo>
                      <a:pt x="808" y="746"/>
                    </a:lnTo>
                    <a:lnTo>
                      <a:pt x="810" y="746"/>
                    </a:lnTo>
                    <a:lnTo>
                      <a:pt x="813" y="744"/>
                    </a:lnTo>
                    <a:lnTo>
                      <a:pt x="815" y="744"/>
                    </a:lnTo>
                    <a:lnTo>
                      <a:pt x="818" y="744"/>
                    </a:lnTo>
                    <a:lnTo>
                      <a:pt x="820" y="745"/>
                    </a:lnTo>
                    <a:lnTo>
                      <a:pt x="823" y="746"/>
                    </a:lnTo>
                    <a:lnTo>
                      <a:pt x="825" y="749"/>
                    </a:lnTo>
                    <a:lnTo>
                      <a:pt x="827" y="752"/>
                    </a:lnTo>
                    <a:lnTo>
                      <a:pt x="830" y="755"/>
                    </a:lnTo>
                    <a:lnTo>
                      <a:pt x="833" y="759"/>
                    </a:lnTo>
                    <a:lnTo>
                      <a:pt x="835" y="764"/>
                    </a:lnTo>
                    <a:lnTo>
                      <a:pt x="838" y="769"/>
                    </a:lnTo>
                    <a:lnTo>
                      <a:pt x="840" y="776"/>
                    </a:lnTo>
                    <a:lnTo>
                      <a:pt x="842" y="781"/>
                    </a:lnTo>
                    <a:lnTo>
                      <a:pt x="845" y="787"/>
                    </a:lnTo>
                    <a:lnTo>
                      <a:pt x="847" y="796"/>
                    </a:lnTo>
                    <a:lnTo>
                      <a:pt x="850" y="803"/>
                    </a:lnTo>
                    <a:lnTo>
                      <a:pt x="852" y="811"/>
                    </a:lnTo>
                    <a:lnTo>
                      <a:pt x="855" y="819"/>
                    </a:lnTo>
                    <a:lnTo>
                      <a:pt x="858" y="827"/>
                    </a:lnTo>
                    <a:lnTo>
                      <a:pt x="860" y="835"/>
                    </a:lnTo>
                    <a:lnTo>
                      <a:pt x="862" y="843"/>
                    </a:lnTo>
                    <a:lnTo>
                      <a:pt x="865" y="851"/>
                    </a:lnTo>
                    <a:lnTo>
                      <a:pt x="867" y="859"/>
                    </a:lnTo>
                    <a:lnTo>
                      <a:pt x="870" y="867"/>
                    </a:lnTo>
                    <a:lnTo>
                      <a:pt x="872" y="873"/>
                    </a:lnTo>
                    <a:lnTo>
                      <a:pt x="875" y="880"/>
                    </a:lnTo>
                    <a:lnTo>
                      <a:pt x="877" y="886"/>
                    </a:lnTo>
                    <a:lnTo>
                      <a:pt x="880" y="892"/>
                    </a:lnTo>
                    <a:lnTo>
                      <a:pt x="882" y="897"/>
                    </a:lnTo>
                    <a:lnTo>
                      <a:pt x="885" y="902"/>
                    </a:lnTo>
                    <a:lnTo>
                      <a:pt x="887" y="907"/>
                    </a:lnTo>
                    <a:lnTo>
                      <a:pt x="890" y="912"/>
                    </a:lnTo>
                    <a:lnTo>
                      <a:pt x="892" y="917"/>
                    </a:lnTo>
                    <a:lnTo>
                      <a:pt x="895" y="920"/>
                    </a:lnTo>
                    <a:lnTo>
                      <a:pt x="897" y="924"/>
                    </a:lnTo>
                    <a:lnTo>
                      <a:pt x="900" y="928"/>
                    </a:lnTo>
                    <a:lnTo>
                      <a:pt x="902" y="931"/>
                    </a:lnTo>
                    <a:lnTo>
                      <a:pt x="905" y="934"/>
                    </a:lnTo>
                    <a:lnTo>
                      <a:pt x="907" y="935"/>
                    </a:lnTo>
                    <a:lnTo>
                      <a:pt x="910" y="937"/>
                    </a:lnTo>
                    <a:lnTo>
                      <a:pt x="912" y="938"/>
                    </a:lnTo>
                    <a:lnTo>
                      <a:pt x="915" y="939"/>
                    </a:lnTo>
                    <a:lnTo>
                      <a:pt x="917" y="940"/>
                    </a:lnTo>
                    <a:lnTo>
                      <a:pt x="919" y="940"/>
                    </a:lnTo>
                    <a:lnTo>
                      <a:pt x="922" y="941"/>
                    </a:lnTo>
                    <a:lnTo>
                      <a:pt x="924" y="941"/>
                    </a:lnTo>
                    <a:lnTo>
                      <a:pt x="927" y="941"/>
                    </a:lnTo>
                    <a:lnTo>
                      <a:pt x="930" y="940"/>
                    </a:lnTo>
                    <a:lnTo>
                      <a:pt x="932" y="940"/>
                    </a:lnTo>
                    <a:lnTo>
                      <a:pt x="934" y="939"/>
                    </a:lnTo>
                    <a:lnTo>
                      <a:pt x="937" y="938"/>
                    </a:lnTo>
                    <a:lnTo>
                      <a:pt x="939" y="937"/>
                    </a:lnTo>
                    <a:lnTo>
                      <a:pt x="942" y="936"/>
                    </a:lnTo>
                    <a:lnTo>
                      <a:pt x="944" y="934"/>
                    </a:lnTo>
                    <a:lnTo>
                      <a:pt x="947" y="933"/>
                    </a:lnTo>
                    <a:lnTo>
                      <a:pt x="949" y="932"/>
                    </a:lnTo>
                    <a:lnTo>
                      <a:pt x="952" y="930"/>
                    </a:lnTo>
                    <a:lnTo>
                      <a:pt x="954" y="928"/>
                    </a:lnTo>
                    <a:lnTo>
                      <a:pt x="957" y="926"/>
                    </a:lnTo>
                    <a:lnTo>
                      <a:pt x="959" y="924"/>
                    </a:lnTo>
                    <a:lnTo>
                      <a:pt x="962" y="923"/>
                    </a:lnTo>
                    <a:lnTo>
                      <a:pt x="964" y="921"/>
                    </a:lnTo>
                    <a:lnTo>
                      <a:pt x="967" y="919"/>
                    </a:lnTo>
                    <a:lnTo>
                      <a:pt x="969" y="918"/>
                    </a:lnTo>
                    <a:lnTo>
                      <a:pt x="972" y="917"/>
                    </a:lnTo>
                    <a:lnTo>
                      <a:pt x="974" y="915"/>
                    </a:lnTo>
                    <a:lnTo>
                      <a:pt x="977" y="914"/>
                    </a:lnTo>
                    <a:lnTo>
                      <a:pt x="979" y="913"/>
                    </a:lnTo>
                    <a:lnTo>
                      <a:pt x="982" y="912"/>
                    </a:lnTo>
                    <a:lnTo>
                      <a:pt x="984" y="911"/>
                    </a:lnTo>
                    <a:lnTo>
                      <a:pt x="987" y="910"/>
                    </a:lnTo>
                    <a:lnTo>
                      <a:pt x="989" y="910"/>
                    </a:lnTo>
                    <a:lnTo>
                      <a:pt x="992" y="909"/>
                    </a:lnTo>
                    <a:lnTo>
                      <a:pt x="994" y="907"/>
                    </a:lnTo>
                    <a:lnTo>
                      <a:pt x="997" y="906"/>
                    </a:lnTo>
                    <a:lnTo>
                      <a:pt x="999" y="904"/>
                    </a:lnTo>
                    <a:lnTo>
                      <a:pt x="1002" y="903"/>
                    </a:lnTo>
                    <a:lnTo>
                      <a:pt x="1004" y="903"/>
                    </a:lnTo>
                    <a:lnTo>
                      <a:pt x="1007" y="902"/>
                    </a:lnTo>
                    <a:lnTo>
                      <a:pt x="1009" y="902"/>
                    </a:lnTo>
                    <a:lnTo>
                      <a:pt x="1011" y="902"/>
                    </a:lnTo>
                    <a:lnTo>
                      <a:pt x="1014" y="901"/>
                    </a:lnTo>
                    <a:lnTo>
                      <a:pt x="1016" y="900"/>
                    </a:lnTo>
                    <a:lnTo>
                      <a:pt x="1019" y="900"/>
                    </a:lnTo>
                    <a:lnTo>
                      <a:pt x="1022" y="900"/>
                    </a:lnTo>
                    <a:lnTo>
                      <a:pt x="1024" y="900"/>
                    </a:lnTo>
                    <a:lnTo>
                      <a:pt x="1026" y="900"/>
                    </a:lnTo>
                    <a:lnTo>
                      <a:pt x="1029" y="900"/>
                    </a:lnTo>
                    <a:lnTo>
                      <a:pt x="1031" y="900"/>
                    </a:lnTo>
                    <a:lnTo>
                      <a:pt x="1034" y="900"/>
                    </a:lnTo>
                    <a:lnTo>
                      <a:pt x="1036" y="900"/>
                    </a:lnTo>
                    <a:lnTo>
                      <a:pt x="1039" y="900"/>
                    </a:lnTo>
                    <a:lnTo>
                      <a:pt x="1041" y="900"/>
                    </a:lnTo>
                    <a:lnTo>
                      <a:pt x="1044" y="900"/>
                    </a:lnTo>
                    <a:lnTo>
                      <a:pt x="1046" y="900"/>
                    </a:lnTo>
                    <a:lnTo>
                      <a:pt x="1049" y="900"/>
                    </a:lnTo>
                    <a:lnTo>
                      <a:pt x="1051" y="900"/>
                    </a:lnTo>
                    <a:lnTo>
                      <a:pt x="1054" y="900"/>
                    </a:lnTo>
                    <a:lnTo>
                      <a:pt x="1056" y="901"/>
                    </a:lnTo>
                    <a:lnTo>
                      <a:pt x="1059" y="901"/>
                    </a:lnTo>
                    <a:lnTo>
                      <a:pt x="1061" y="902"/>
                    </a:lnTo>
                    <a:lnTo>
                      <a:pt x="1064" y="902"/>
                    </a:lnTo>
                    <a:lnTo>
                      <a:pt x="1066" y="902"/>
                    </a:lnTo>
                    <a:lnTo>
                      <a:pt x="1069" y="902"/>
                    </a:lnTo>
                    <a:lnTo>
                      <a:pt x="1071" y="902"/>
                    </a:lnTo>
                    <a:lnTo>
                      <a:pt x="1074" y="902"/>
                    </a:lnTo>
                    <a:lnTo>
                      <a:pt x="1076" y="902"/>
                    </a:lnTo>
                    <a:lnTo>
                      <a:pt x="1079" y="902"/>
                    </a:lnTo>
                    <a:lnTo>
                      <a:pt x="1081" y="902"/>
                    </a:lnTo>
                    <a:lnTo>
                      <a:pt x="1084" y="902"/>
                    </a:lnTo>
                    <a:lnTo>
                      <a:pt x="1086" y="903"/>
                    </a:lnTo>
                    <a:lnTo>
                      <a:pt x="1088" y="903"/>
                    </a:lnTo>
                    <a:lnTo>
                      <a:pt x="1091" y="903"/>
                    </a:lnTo>
                    <a:lnTo>
                      <a:pt x="1094" y="903"/>
                    </a:lnTo>
                    <a:lnTo>
                      <a:pt x="1096" y="903"/>
                    </a:lnTo>
                    <a:lnTo>
                      <a:pt x="1099" y="904"/>
                    </a:lnTo>
                    <a:lnTo>
                      <a:pt x="1101" y="905"/>
                    </a:lnTo>
                    <a:lnTo>
                      <a:pt x="1103" y="904"/>
                    </a:lnTo>
                    <a:lnTo>
                      <a:pt x="1106" y="904"/>
                    </a:lnTo>
                    <a:lnTo>
                      <a:pt x="1108" y="904"/>
                    </a:lnTo>
                    <a:lnTo>
                      <a:pt x="1111" y="905"/>
                    </a:lnTo>
                    <a:lnTo>
                      <a:pt x="1113" y="905"/>
                    </a:lnTo>
                    <a:lnTo>
                      <a:pt x="1116" y="905"/>
                    </a:lnTo>
                    <a:lnTo>
                      <a:pt x="1119" y="905"/>
                    </a:lnTo>
                    <a:lnTo>
                      <a:pt x="1121" y="904"/>
                    </a:lnTo>
                    <a:lnTo>
                      <a:pt x="1123" y="904"/>
                    </a:lnTo>
                    <a:lnTo>
                      <a:pt x="1126" y="904"/>
                    </a:lnTo>
                    <a:lnTo>
                      <a:pt x="1128" y="904"/>
                    </a:lnTo>
                    <a:lnTo>
                      <a:pt x="1131" y="904"/>
                    </a:lnTo>
                    <a:lnTo>
                      <a:pt x="1133" y="904"/>
                    </a:lnTo>
                    <a:lnTo>
                      <a:pt x="1136" y="904"/>
                    </a:lnTo>
                    <a:lnTo>
                      <a:pt x="1138" y="904"/>
                    </a:lnTo>
                    <a:lnTo>
                      <a:pt x="1141" y="904"/>
                    </a:lnTo>
                    <a:lnTo>
                      <a:pt x="1143" y="906"/>
                    </a:lnTo>
                    <a:lnTo>
                      <a:pt x="1146" y="907"/>
                    </a:lnTo>
                    <a:lnTo>
                      <a:pt x="1148" y="907"/>
                    </a:lnTo>
                    <a:lnTo>
                      <a:pt x="1151" y="907"/>
                    </a:lnTo>
                    <a:lnTo>
                      <a:pt x="1153" y="907"/>
                    </a:lnTo>
                    <a:lnTo>
                      <a:pt x="1156" y="907"/>
                    </a:lnTo>
                    <a:lnTo>
                      <a:pt x="1158" y="907"/>
                    </a:lnTo>
                    <a:lnTo>
                      <a:pt x="1161" y="907"/>
                    </a:lnTo>
                    <a:lnTo>
                      <a:pt x="1163" y="907"/>
                    </a:lnTo>
                    <a:lnTo>
                      <a:pt x="1166" y="908"/>
                    </a:lnTo>
                    <a:lnTo>
                      <a:pt x="1168" y="908"/>
                    </a:lnTo>
                    <a:lnTo>
                      <a:pt x="1171" y="908"/>
                    </a:lnTo>
                    <a:lnTo>
                      <a:pt x="1173" y="907"/>
                    </a:lnTo>
                    <a:lnTo>
                      <a:pt x="1176" y="907"/>
                    </a:lnTo>
                    <a:lnTo>
                      <a:pt x="1178" y="907"/>
                    </a:lnTo>
                    <a:lnTo>
                      <a:pt x="1180" y="907"/>
                    </a:lnTo>
                    <a:lnTo>
                      <a:pt x="1183" y="907"/>
                    </a:lnTo>
                    <a:lnTo>
                      <a:pt x="1185" y="907"/>
                    </a:lnTo>
                    <a:lnTo>
                      <a:pt x="1188" y="907"/>
                    </a:lnTo>
                    <a:lnTo>
                      <a:pt x="1191" y="907"/>
                    </a:lnTo>
                    <a:lnTo>
                      <a:pt x="1193" y="907"/>
                    </a:lnTo>
                    <a:lnTo>
                      <a:pt x="1195" y="907"/>
                    </a:lnTo>
                    <a:lnTo>
                      <a:pt x="1198" y="907"/>
                    </a:lnTo>
                    <a:lnTo>
                      <a:pt x="1200" y="907"/>
                    </a:lnTo>
                    <a:lnTo>
                      <a:pt x="1203" y="907"/>
                    </a:lnTo>
                    <a:lnTo>
                      <a:pt x="1205" y="907"/>
                    </a:lnTo>
                    <a:lnTo>
                      <a:pt x="1208" y="907"/>
                    </a:lnTo>
                    <a:lnTo>
                      <a:pt x="1210" y="907"/>
                    </a:lnTo>
                    <a:lnTo>
                      <a:pt x="1213" y="907"/>
                    </a:lnTo>
                    <a:lnTo>
                      <a:pt x="1215" y="907"/>
                    </a:lnTo>
                    <a:lnTo>
                      <a:pt x="1218" y="907"/>
                    </a:lnTo>
                    <a:lnTo>
                      <a:pt x="1220" y="907"/>
                    </a:lnTo>
                    <a:lnTo>
                      <a:pt x="1223" y="907"/>
                    </a:lnTo>
                    <a:lnTo>
                      <a:pt x="1225" y="907"/>
                    </a:lnTo>
                    <a:lnTo>
                      <a:pt x="1228" y="907"/>
                    </a:lnTo>
                    <a:lnTo>
                      <a:pt x="1230" y="907"/>
                    </a:lnTo>
                    <a:lnTo>
                      <a:pt x="1233" y="907"/>
                    </a:lnTo>
                    <a:lnTo>
                      <a:pt x="1235" y="907"/>
                    </a:lnTo>
                    <a:lnTo>
                      <a:pt x="1238" y="907"/>
                    </a:lnTo>
                    <a:lnTo>
                      <a:pt x="1240" y="908"/>
                    </a:lnTo>
                    <a:lnTo>
                      <a:pt x="1243" y="909"/>
                    </a:lnTo>
                    <a:lnTo>
                      <a:pt x="1245" y="909"/>
                    </a:lnTo>
                    <a:lnTo>
                      <a:pt x="1248" y="908"/>
                    </a:lnTo>
                    <a:lnTo>
                      <a:pt x="1250" y="908"/>
                    </a:lnTo>
                    <a:lnTo>
                      <a:pt x="1253" y="907"/>
                    </a:lnTo>
                    <a:lnTo>
                      <a:pt x="1255" y="907"/>
                    </a:lnTo>
                    <a:lnTo>
                      <a:pt x="1258" y="907"/>
                    </a:lnTo>
                    <a:lnTo>
                      <a:pt x="1260" y="907"/>
                    </a:lnTo>
                    <a:lnTo>
                      <a:pt x="1263" y="907"/>
                    </a:lnTo>
                    <a:lnTo>
                      <a:pt x="1265" y="907"/>
                    </a:lnTo>
                    <a:lnTo>
                      <a:pt x="1268" y="907"/>
                    </a:lnTo>
                    <a:lnTo>
                      <a:pt x="1270" y="907"/>
                    </a:lnTo>
                    <a:lnTo>
                      <a:pt x="1272" y="907"/>
                    </a:lnTo>
                    <a:lnTo>
                      <a:pt x="1275" y="907"/>
                    </a:lnTo>
                    <a:lnTo>
                      <a:pt x="1277" y="907"/>
                    </a:lnTo>
                    <a:lnTo>
                      <a:pt x="1280" y="905"/>
                    </a:lnTo>
                    <a:lnTo>
                      <a:pt x="1282" y="904"/>
                    </a:lnTo>
                    <a:lnTo>
                      <a:pt x="1285" y="904"/>
                    </a:lnTo>
                    <a:lnTo>
                      <a:pt x="1287" y="904"/>
                    </a:lnTo>
                    <a:lnTo>
                      <a:pt x="1290" y="905"/>
                    </a:lnTo>
                    <a:lnTo>
                      <a:pt x="1292" y="907"/>
                    </a:lnTo>
                    <a:lnTo>
                      <a:pt x="1295" y="907"/>
                    </a:lnTo>
                    <a:lnTo>
                      <a:pt x="1297" y="907"/>
                    </a:lnTo>
                    <a:lnTo>
                      <a:pt x="1300" y="906"/>
                    </a:lnTo>
                    <a:lnTo>
                      <a:pt x="1302" y="905"/>
                    </a:lnTo>
                    <a:lnTo>
                      <a:pt x="1305" y="904"/>
                    </a:lnTo>
                    <a:lnTo>
                      <a:pt x="1307" y="904"/>
                    </a:lnTo>
                    <a:lnTo>
                      <a:pt x="1310" y="904"/>
                    </a:lnTo>
                    <a:lnTo>
                      <a:pt x="1312" y="904"/>
                    </a:lnTo>
                    <a:lnTo>
                      <a:pt x="1315" y="903"/>
                    </a:lnTo>
                    <a:lnTo>
                      <a:pt x="1317" y="903"/>
                    </a:lnTo>
                    <a:lnTo>
                      <a:pt x="1320" y="903"/>
                    </a:lnTo>
                    <a:lnTo>
                      <a:pt x="1322" y="903"/>
                    </a:lnTo>
                    <a:lnTo>
                      <a:pt x="1325" y="903"/>
                    </a:lnTo>
                    <a:lnTo>
                      <a:pt x="1327" y="903"/>
                    </a:lnTo>
                    <a:lnTo>
                      <a:pt x="1330" y="903"/>
                    </a:lnTo>
                    <a:lnTo>
                      <a:pt x="1332" y="903"/>
                    </a:lnTo>
                    <a:lnTo>
                      <a:pt x="1335" y="903"/>
                    </a:lnTo>
                    <a:lnTo>
                      <a:pt x="1337" y="903"/>
                    </a:lnTo>
                    <a:lnTo>
                      <a:pt x="1340" y="903"/>
                    </a:lnTo>
                    <a:lnTo>
                      <a:pt x="1342" y="903"/>
                    </a:lnTo>
                    <a:lnTo>
                      <a:pt x="1345" y="903"/>
                    </a:lnTo>
                    <a:lnTo>
                      <a:pt x="1347" y="902"/>
                    </a:lnTo>
                    <a:lnTo>
                      <a:pt x="1349" y="902"/>
                    </a:lnTo>
                    <a:lnTo>
                      <a:pt x="1352" y="902"/>
                    </a:lnTo>
                    <a:lnTo>
                      <a:pt x="1355" y="902"/>
                    </a:lnTo>
                    <a:lnTo>
                      <a:pt x="1357" y="902"/>
                    </a:lnTo>
                    <a:lnTo>
                      <a:pt x="1360" y="902"/>
                    </a:lnTo>
                    <a:lnTo>
                      <a:pt x="1362" y="902"/>
                    </a:lnTo>
                    <a:lnTo>
                      <a:pt x="1364" y="902"/>
                    </a:lnTo>
                    <a:lnTo>
                      <a:pt x="1367" y="902"/>
                    </a:lnTo>
                    <a:lnTo>
                      <a:pt x="1369" y="902"/>
                    </a:lnTo>
                    <a:lnTo>
                      <a:pt x="1372" y="901"/>
                    </a:lnTo>
                    <a:lnTo>
                      <a:pt x="1374" y="901"/>
                    </a:lnTo>
                    <a:lnTo>
                      <a:pt x="1377" y="901"/>
                    </a:lnTo>
                    <a:lnTo>
                      <a:pt x="1379" y="901"/>
                    </a:lnTo>
                    <a:lnTo>
                      <a:pt x="1382" y="901"/>
                    </a:lnTo>
                    <a:lnTo>
                      <a:pt x="1384" y="901"/>
                    </a:lnTo>
                    <a:lnTo>
                      <a:pt x="1387" y="901"/>
                    </a:lnTo>
                    <a:lnTo>
                      <a:pt x="1389" y="901"/>
                    </a:lnTo>
                    <a:lnTo>
                      <a:pt x="1392" y="901"/>
                    </a:lnTo>
                    <a:lnTo>
                      <a:pt x="1394" y="901"/>
                    </a:lnTo>
                    <a:lnTo>
                      <a:pt x="1397" y="901"/>
                    </a:lnTo>
                    <a:lnTo>
                      <a:pt x="1399" y="901"/>
                    </a:lnTo>
                    <a:lnTo>
                      <a:pt x="1402" y="901"/>
                    </a:lnTo>
                    <a:lnTo>
                      <a:pt x="1404" y="901"/>
                    </a:lnTo>
                    <a:lnTo>
                      <a:pt x="1407" y="901"/>
                    </a:lnTo>
                    <a:lnTo>
                      <a:pt x="1409" y="901"/>
                    </a:lnTo>
                    <a:lnTo>
                      <a:pt x="1412" y="901"/>
                    </a:lnTo>
                    <a:lnTo>
                      <a:pt x="1414" y="901"/>
                    </a:lnTo>
                    <a:lnTo>
                      <a:pt x="1417" y="900"/>
                    </a:lnTo>
                    <a:lnTo>
                      <a:pt x="1419" y="900"/>
                    </a:lnTo>
                    <a:lnTo>
                      <a:pt x="1421" y="901"/>
                    </a:lnTo>
                    <a:lnTo>
                      <a:pt x="1424" y="901"/>
                    </a:lnTo>
                    <a:lnTo>
                      <a:pt x="1427" y="901"/>
                    </a:lnTo>
                    <a:lnTo>
                      <a:pt x="1429" y="901"/>
                    </a:lnTo>
                    <a:lnTo>
                      <a:pt x="1432" y="901"/>
                    </a:lnTo>
                    <a:lnTo>
                      <a:pt x="1434" y="901"/>
                    </a:lnTo>
                    <a:lnTo>
                      <a:pt x="1437" y="901"/>
                    </a:lnTo>
                    <a:lnTo>
                      <a:pt x="1439" y="901"/>
                    </a:lnTo>
                    <a:lnTo>
                      <a:pt x="1441" y="901"/>
                    </a:lnTo>
                    <a:lnTo>
                      <a:pt x="1444" y="901"/>
                    </a:lnTo>
                    <a:lnTo>
                      <a:pt x="1446" y="901"/>
                    </a:lnTo>
                    <a:lnTo>
                      <a:pt x="1449" y="901"/>
                    </a:lnTo>
                    <a:lnTo>
                      <a:pt x="1452" y="901"/>
                    </a:lnTo>
                    <a:lnTo>
                      <a:pt x="1454" y="901"/>
                    </a:lnTo>
                    <a:lnTo>
                      <a:pt x="1456" y="901"/>
                    </a:lnTo>
                    <a:lnTo>
                      <a:pt x="1459" y="900"/>
                    </a:lnTo>
                    <a:lnTo>
                      <a:pt x="1461" y="901"/>
                    </a:lnTo>
                    <a:lnTo>
                      <a:pt x="1464" y="900"/>
                    </a:lnTo>
                    <a:lnTo>
                      <a:pt x="1466" y="901"/>
                    </a:lnTo>
                    <a:lnTo>
                      <a:pt x="1469" y="901"/>
                    </a:lnTo>
                    <a:lnTo>
                      <a:pt x="1471" y="901"/>
                    </a:lnTo>
                    <a:lnTo>
                      <a:pt x="1474" y="901"/>
                    </a:lnTo>
                    <a:lnTo>
                      <a:pt x="1476" y="900"/>
                    </a:lnTo>
                    <a:lnTo>
                      <a:pt x="1479" y="900"/>
                    </a:lnTo>
                    <a:lnTo>
                      <a:pt x="1481" y="900"/>
                    </a:lnTo>
                    <a:lnTo>
                      <a:pt x="1484" y="900"/>
                    </a:lnTo>
                    <a:lnTo>
                      <a:pt x="1486" y="900"/>
                    </a:lnTo>
                    <a:lnTo>
                      <a:pt x="1489" y="900"/>
                    </a:lnTo>
                    <a:lnTo>
                      <a:pt x="1491" y="900"/>
                    </a:lnTo>
                    <a:lnTo>
                      <a:pt x="1494" y="900"/>
                    </a:lnTo>
                    <a:lnTo>
                      <a:pt x="1496" y="901"/>
                    </a:lnTo>
                    <a:lnTo>
                      <a:pt x="1499" y="902"/>
                    </a:lnTo>
                    <a:lnTo>
                      <a:pt x="1501" y="902"/>
                    </a:lnTo>
                    <a:lnTo>
                      <a:pt x="1504" y="902"/>
                    </a:lnTo>
                    <a:lnTo>
                      <a:pt x="1506" y="902"/>
                    </a:lnTo>
                    <a:lnTo>
                      <a:pt x="1509" y="902"/>
                    </a:lnTo>
                    <a:lnTo>
                      <a:pt x="1511" y="902"/>
                    </a:lnTo>
                    <a:lnTo>
                      <a:pt x="1513" y="902"/>
                    </a:lnTo>
                    <a:lnTo>
                      <a:pt x="1516" y="901"/>
                    </a:lnTo>
                    <a:lnTo>
                      <a:pt x="1518" y="900"/>
                    </a:lnTo>
                    <a:lnTo>
                      <a:pt x="1521" y="901"/>
                    </a:lnTo>
                    <a:lnTo>
                      <a:pt x="1524" y="900"/>
                    </a:lnTo>
                    <a:lnTo>
                      <a:pt x="1526" y="900"/>
                    </a:lnTo>
                    <a:lnTo>
                      <a:pt x="1529" y="900"/>
                    </a:lnTo>
                    <a:lnTo>
                      <a:pt x="1531" y="900"/>
                    </a:lnTo>
                    <a:lnTo>
                      <a:pt x="1533" y="900"/>
                    </a:lnTo>
                    <a:lnTo>
                      <a:pt x="1536" y="900"/>
                    </a:lnTo>
                    <a:lnTo>
                      <a:pt x="1538" y="900"/>
                    </a:lnTo>
                    <a:lnTo>
                      <a:pt x="1541" y="900"/>
                    </a:lnTo>
                    <a:lnTo>
                      <a:pt x="1543" y="900"/>
                    </a:lnTo>
                    <a:lnTo>
                      <a:pt x="1546" y="900"/>
                    </a:lnTo>
                    <a:lnTo>
                      <a:pt x="1548" y="900"/>
                    </a:lnTo>
                    <a:lnTo>
                      <a:pt x="1551" y="900"/>
                    </a:lnTo>
                    <a:lnTo>
                      <a:pt x="1553" y="900"/>
                    </a:lnTo>
                    <a:lnTo>
                      <a:pt x="1556" y="900"/>
                    </a:lnTo>
                    <a:lnTo>
                      <a:pt x="1558" y="900"/>
                    </a:lnTo>
                    <a:lnTo>
                      <a:pt x="1561" y="900"/>
                    </a:lnTo>
                    <a:lnTo>
                      <a:pt x="1563" y="900"/>
                    </a:lnTo>
                    <a:lnTo>
                      <a:pt x="1566" y="901"/>
                    </a:lnTo>
                    <a:lnTo>
                      <a:pt x="1568" y="900"/>
                    </a:lnTo>
                    <a:lnTo>
                      <a:pt x="1571" y="901"/>
                    </a:lnTo>
                    <a:lnTo>
                      <a:pt x="1573" y="900"/>
                    </a:lnTo>
                    <a:lnTo>
                      <a:pt x="1576" y="900"/>
                    </a:lnTo>
                    <a:lnTo>
                      <a:pt x="1578" y="901"/>
                    </a:lnTo>
                    <a:lnTo>
                      <a:pt x="1581" y="900"/>
                    </a:lnTo>
                    <a:lnTo>
                      <a:pt x="1583" y="901"/>
                    </a:lnTo>
                    <a:lnTo>
                      <a:pt x="1586" y="901"/>
                    </a:lnTo>
                    <a:lnTo>
                      <a:pt x="1588" y="900"/>
                    </a:lnTo>
                    <a:lnTo>
                      <a:pt x="1591" y="899"/>
                    </a:lnTo>
                    <a:lnTo>
                      <a:pt x="1593" y="899"/>
                    </a:lnTo>
                    <a:lnTo>
                      <a:pt x="1596" y="899"/>
                    </a:lnTo>
                    <a:lnTo>
                      <a:pt x="1598" y="899"/>
                    </a:lnTo>
                    <a:lnTo>
                      <a:pt x="1601" y="899"/>
                    </a:lnTo>
                    <a:lnTo>
                      <a:pt x="1603" y="899"/>
                    </a:lnTo>
                    <a:lnTo>
                      <a:pt x="1606" y="899"/>
                    </a:lnTo>
                    <a:lnTo>
                      <a:pt x="1608" y="899"/>
                    </a:lnTo>
                    <a:lnTo>
                      <a:pt x="1610" y="899"/>
                    </a:lnTo>
                    <a:lnTo>
                      <a:pt x="1613" y="899"/>
                    </a:lnTo>
                    <a:lnTo>
                      <a:pt x="1615" y="899"/>
                    </a:lnTo>
                    <a:lnTo>
                      <a:pt x="1618" y="899"/>
                    </a:lnTo>
                    <a:lnTo>
                      <a:pt x="1621" y="899"/>
                    </a:lnTo>
                    <a:lnTo>
                      <a:pt x="1623" y="899"/>
                    </a:lnTo>
                    <a:lnTo>
                      <a:pt x="1625" y="899"/>
                    </a:lnTo>
                    <a:lnTo>
                      <a:pt x="1628" y="899"/>
                    </a:lnTo>
                    <a:lnTo>
                      <a:pt x="1630" y="899"/>
                    </a:lnTo>
                    <a:lnTo>
                      <a:pt x="1633" y="899"/>
                    </a:lnTo>
                    <a:lnTo>
                      <a:pt x="1635" y="899"/>
                    </a:lnTo>
                    <a:lnTo>
                      <a:pt x="1638" y="898"/>
                    </a:lnTo>
                    <a:lnTo>
                      <a:pt x="1640" y="898"/>
                    </a:lnTo>
                    <a:lnTo>
                      <a:pt x="1643" y="898"/>
                    </a:lnTo>
                    <a:lnTo>
                      <a:pt x="1645" y="898"/>
                    </a:lnTo>
                    <a:lnTo>
                      <a:pt x="1648" y="898"/>
                    </a:lnTo>
                    <a:lnTo>
                      <a:pt x="1650" y="898"/>
                    </a:lnTo>
                    <a:lnTo>
                      <a:pt x="1653" y="898"/>
                    </a:lnTo>
                    <a:lnTo>
                      <a:pt x="1655" y="898"/>
                    </a:lnTo>
                    <a:lnTo>
                      <a:pt x="1658" y="897"/>
                    </a:lnTo>
                    <a:lnTo>
                      <a:pt x="1660" y="897"/>
                    </a:lnTo>
                    <a:lnTo>
                      <a:pt x="1663" y="896"/>
                    </a:lnTo>
                    <a:lnTo>
                      <a:pt x="1665" y="895"/>
                    </a:lnTo>
                    <a:lnTo>
                      <a:pt x="1668" y="895"/>
                    </a:lnTo>
                    <a:lnTo>
                      <a:pt x="1670" y="895"/>
                    </a:lnTo>
                    <a:lnTo>
                      <a:pt x="1673" y="895"/>
                    </a:lnTo>
                    <a:lnTo>
                      <a:pt x="1675" y="895"/>
                    </a:lnTo>
                    <a:lnTo>
                      <a:pt x="1678" y="895"/>
                    </a:lnTo>
                    <a:lnTo>
                      <a:pt x="1680" y="895"/>
                    </a:lnTo>
                    <a:lnTo>
                      <a:pt x="1682" y="894"/>
                    </a:lnTo>
                    <a:lnTo>
                      <a:pt x="1685" y="894"/>
                    </a:lnTo>
                    <a:lnTo>
                      <a:pt x="1688" y="893"/>
                    </a:lnTo>
                    <a:lnTo>
                      <a:pt x="1690" y="893"/>
                    </a:lnTo>
                    <a:lnTo>
                      <a:pt x="1693" y="892"/>
                    </a:lnTo>
                    <a:lnTo>
                      <a:pt x="1695" y="891"/>
                    </a:lnTo>
                    <a:lnTo>
                      <a:pt x="1698" y="891"/>
                    </a:lnTo>
                    <a:lnTo>
                      <a:pt x="1700" y="890"/>
                    </a:lnTo>
                    <a:lnTo>
                      <a:pt x="1702" y="890"/>
                    </a:lnTo>
                    <a:lnTo>
                      <a:pt x="1705" y="890"/>
                    </a:lnTo>
                    <a:lnTo>
                      <a:pt x="1707" y="889"/>
                    </a:lnTo>
                    <a:lnTo>
                      <a:pt x="1710" y="888"/>
                    </a:lnTo>
                    <a:lnTo>
                      <a:pt x="1713" y="888"/>
                    </a:lnTo>
                    <a:lnTo>
                      <a:pt x="1715" y="887"/>
                    </a:lnTo>
                    <a:lnTo>
                      <a:pt x="1717" y="886"/>
                    </a:lnTo>
                    <a:lnTo>
                      <a:pt x="1720" y="885"/>
                    </a:lnTo>
                    <a:lnTo>
                      <a:pt x="1722" y="884"/>
                    </a:lnTo>
                    <a:lnTo>
                      <a:pt x="1725" y="881"/>
                    </a:lnTo>
                    <a:lnTo>
                      <a:pt x="1727" y="880"/>
                    </a:lnTo>
                    <a:lnTo>
                      <a:pt x="1730" y="879"/>
                    </a:lnTo>
                    <a:lnTo>
                      <a:pt x="1732" y="878"/>
                    </a:lnTo>
                    <a:lnTo>
                      <a:pt x="1735" y="877"/>
                    </a:lnTo>
                    <a:lnTo>
                      <a:pt x="1737" y="876"/>
                    </a:lnTo>
                    <a:lnTo>
                      <a:pt x="1740" y="875"/>
                    </a:lnTo>
                    <a:lnTo>
                      <a:pt x="1742" y="874"/>
                    </a:lnTo>
                    <a:lnTo>
                      <a:pt x="1745" y="873"/>
                    </a:lnTo>
                    <a:lnTo>
                      <a:pt x="1747" y="872"/>
                    </a:lnTo>
                    <a:lnTo>
                      <a:pt x="1750" y="870"/>
                    </a:lnTo>
                    <a:lnTo>
                      <a:pt x="1752" y="868"/>
                    </a:lnTo>
                    <a:lnTo>
                      <a:pt x="1755" y="866"/>
                    </a:lnTo>
                    <a:lnTo>
                      <a:pt x="1757" y="864"/>
                    </a:lnTo>
                    <a:lnTo>
                      <a:pt x="1760" y="862"/>
                    </a:lnTo>
                    <a:lnTo>
                      <a:pt x="1762" y="860"/>
                    </a:lnTo>
                    <a:lnTo>
                      <a:pt x="1765" y="857"/>
                    </a:lnTo>
                    <a:lnTo>
                      <a:pt x="1767" y="855"/>
                    </a:lnTo>
                    <a:lnTo>
                      <a:pt x="1770" y="853"/>
                    </a:lnTo>
                    <a:lnTo>
                      <a:pt x="1772" y="851"/>
                    </a:lnTo>
                    <a:lnTo>
                      <a:pt x="1774" y="849"/>
                    </a:lnTo>
                    <a:lnTo>
                      <a:pt x="1777" y="847"/>
                    </a:lnTo>
                    <a:lnTo>
                      <a:pt x="1779" y="844"/>
                    </a:lnTo>
                    <a:lnTo>
                      <a:pt x="1782" y="841"/>
                    </a:lnTo>
                    <a:lnTo>
                      <a:pt x="1785" y="837"/>
                    </a:lnTo>
                    <a:lnTo>
                      <a:pt x="1787" y="834"/>
                    </a:lnTo>
                    <a:lnTo>
                      <a:pt x="1790" y="831"/>
                    </a:lnTo>
                    <a:lnTo>
                      <a:pt x="1792" y="828"/>
                    </a:lnTo>
                    <a:lnTo>
                      <a:pt x="1794" y="824"/>
                    </a:lnTo>
                    <a:lnTo>
                      <a:pt x="1797" y="820"/>
                    </a:lnTo>
                    <a:lnTo>
                      <a:pt x="1799" y="815"/>
                    </a:lnTo>
                    <a:lnTo>
                      <a:pt x="1802" y="810"/>
                    </a:lnTo>
                    <a:lnTo>
                      <a:pt x="1804" y="805"/>
                    </a:lnTo>
                    <a:lnTo>
                      <a:pt x="1807" y="801"/>
                    </a:lnTo>
                    <a:lnTo>
                      <a:pt x="1809" y="795"/>
                    </a:lnTo>
                    <a:lnTo>
                      <a:pt x="1812" y="789"/>
                    </a:lnTo>
                    <a:lnTo>
                      <a:pt x="1814" y="783"/>
                    </a:lnTo>
                    <a:lnTo>
                      <a:pt x="1817" y="777"/>
                    </a:lnTo>
                    <a:lnTo>
                      <a:pt x="1819" y="769"/>
                    </a:lnTo>
                    <a:lnTo>
                      <a:pt x="1822" y="762"/>
                    </a:lnTo>
                    <a:lnTo>
                      <a:pt x="1824" y="754"/>
                    </a:lnTo>
                    <a:lnTo>
                      <a:pt x="1827" y="745"/>
                    </a:lnTo>
                    <a:lnTo>
                      <a:pt x="1829" y="735"/>
                    </a:lnTo>
                    <a:lnTo>
                      <a:pt x="1832" y="725"/>
                    </a:lnTo>
                    <a:lnTo>
                      <a:pt x="1834" y="714"/>
                    </a:lnTo>
                    <a:lnTo>
                      <a:pt x="1837" y="702"/>
                    </a:lnTo>
                    <a:lnTo>
                      <a:pt x="1839" y="690"/>
                    </a:lnTo>
                    <a:lnTo>
                      <a:pt x="1842" y="677"/>
                    </a:lnTo>
                    <a:lnTo>
                      <a:pt x="1844" y="663"/>
                    </a:lnTo>
                    <a:lnTo>
                      <a:pt x="1847" y="648"/>
                    </a:lnTo>
                    <a:lnTo>
                      <a:pt x="1849" y="633"/>
                    </a:lnTo>
                    <a:lnTo>
                      <a:pt x="1852" y="616"/>
                    </a:lnTo>
                    <a:lnTo>
                      <a:pt x="1854" y="599"/>
                    </a:lnTo>
                    <a:lnTo>
                      <a:pt x="1857" y="582"/>
                    </a:lnTo>
                    <a:lnTo>
                      <a:pt x="1859" y="564"/>
                    </a:lnTo>
                    <a:lnTo>
                      <a:pt x="1862" y="545"/>
                    </a:lnTo>
                    <a:lnTo>
                      <a:pt x="1864" y="525"/>
                    </a:lnTo>
                    <a:lnTo>
                      <a:pt x="1866" y="504"/>
                    </a:lnTo>
                    <a:lnTo>
                      <a:pt x="1869" y="483"/>
                    </a:lnTo>
                    <a:lnTo>
                      <a:pt x="1871" y="463"/>
                    </a:lnTo>
                    <a:lnTo>
                      <a:pt x="1874" y="441"/>
                    </a:lnTo>
                    <a:lnTo>
                      <a:pt x="1876" y="419"/>
                    </a:lnTo>
                    <a:lnTo>
                      <a:pt x="1879" y="397"/>
                    </a:lnTo>
                    <a:lnTo>
                      <a:pt x="1882" y="375"/>
                    </a:lnTo>
                    <a:lnTo>
                      <a:pt x="1884" y="352"/>
                    </a:lnTo>
                    <a:lnTo>
                      <a:pt x="1886" y="330"/>
                    </a:lnTo>
                    <a:lnTo>
                      <a:pt x="1889" y="309"/>
                    </a:lnTo>
                    <a:lnTo>
                      <a:pt x="1891" y="287"/>
                    </a:lnTo>
                    <a:lnTo>
                      <a:pt x="1894" y="266"/>
                    </a:lnTo>
                    <a:lnTo>
                      <a:pt x="1896" y="246"/>
                    </a:lnTo>
                    <a:lnTo>
                      <a:pt x="1899" y="227"/>
                    </a:lnTo>
                    <a:lnTo>
                      <a:pt x="1901" y="207"/>
                    </a:lnTo>
                    <a:lnTo>
                      <a:pt x="1904" y="188"/>
                    </a:lnTo>
                    <a:lnTo>
                      <a:pt x="1906" y="170"/>
                    </a:lnTo>
                    <a:lnTo>
                      <a:pt x="1909" y="152"/>
                    </a:lnTo>
                    <a:lnTo>
                      <a:pt x="1911" y="136"/>
                    </a:lnTo>
                    <a:lnTo>
                      <a:pt x="1914" y="120"/>
                    </a:lnTo>
                    <a:lnTo>
                      <a:pt x="1916" y="105"/>
                    </a:lnTo>
                    <a:lnTo>
                      <a:pt x="1919" y="92"/>
                    </a:lnTo>
                    <a:lnTo>
                      <a:pt x="1921" y="78"/>
                    </a:lnTo>
                    <a:lnTo>
                      <a:pt x="1924" y="67"/>
                    </a:lnTo>
                    <a:lnTo>
                      <a:pt x="1926" y="55"/>
                    </a:lnTo>
                    <a:lnTo>
                      <a:pt x="1929" y="46"/>
                    </a:lnTo>
                    <a:lnTo>
                      <a:pt x="1931" y="36"/>
                    </a:lnTo>
                    <a:lnTo>
                      <a:pt x="1934" y="28"/>
                    </a:lnTo>
                    <a:lnTo>
                      <a:pt x="1936" y="21"/>
                    </a:lnTo>
                    <a:lnTo>
                      <a:pt x="1939" y="15"/>
                    </a:lnTo>
                    <a:lnTo>
                      <a:pt x="1941" y="10"/>
                    </a:lnTo>
                    <a:lnTo>
                      <a:pt x="1943" y="6"/>
                    </a:lnTo>
                    <a:lnTo>
                      <a:pt x="1946" y="3"/>
                    </a:lnTo>
                    <a:lnTo>
                      <a:pt x="1949" y="1"/>
                    </a:lnTo>
                    <a:lnTo>
                      <a:pt x="1951" y="0"/>
                    </a:lnTo>
                    <a:lnTo>
                      <a:pt x="1954" y="0"/>
                    </a:lnTo>
                    <a:lnTo>
                      <a:pt x="1956" y="0"/>
                    </a:lnTo>
                    <a:lnTo>
                      <a:pt x="1958" y="1"/>
                    </a:lnTo>
                    <a:lnTo>
                      <a:pt x="1961" y="3"/>
                    </a:lnTo>
                    <a:lnTo>
                      <a:pt x="1963" y="5"/>
                    </a:lnTo>
                    <a:lnTo>
                      <a:pt x="1966" y="8"/>
                    </a:lnTo>
                    <a:lnTo>
                      <a:pt x="1968" y="13"/>
                    </a:lnTo>
                    <a:lnTo>
                      <a:pt x="1971" y="18"/>
                    </a:lnTo>
                    <a:lnTo>
                      <a:pt x="1973" y="23"/>
                    </a:lnTo>
                    <a:lnTo>
                      <a:pt x="1976" y="30"/>
                    </a:lnTo>
                    <a:lnTo>
                      <a:pt x="1978" y="37"/>
                    </a:lnTo>
                    <a:lnTo>
                      <a:pt x="1981" y="44"/>
                    </a:lnTo>
                    <a:lnTo>
                      <a:pt x="1983" y="52"/>
                    </a:lnTo>
                    <a:lnTo>
                      <a:pt x="1986" y="61"/>
                    </a:lnTo>
                    <a:lnTo>
                      <a:pt x="1988" y="70"/>
                    </a:lnTo>
                    <a:lnTo>
                      <a:pt x="1991" y="79"/>
                    </a:lnTo>
                    <a:lnTo>
                      <a:pt x="1993" y="89"/>
                    </a:lnTo>
                    <a:lnTo>
                      <a:pt x="1996" y="99"/>
                    </a:lnTo>
                    <a:lnTo>
                      <a:pt x="1998" y="110"/>
                    </a:lnTo>
                    <a:lnTo>
                      <a:pt x="2001" y="121"/>
                    </a:lnTo>
                    <a:lnTo>
                      <a:pt x="2003" y="132"/>
                    </a:lnTo>
                    <a:lnTo>
                      <a:pt x="2006" y="143"/>
                    </a:lnTo>
                    <a:lnTo>
                      <a:pt x="2008" y="154"/>
                    </a:lnTo>
                    <a:lnTo>
                      <a:pt x="2011" y="165"/>
                    </a:lnTo>
                    <a:lnTo>
                      <a:pt x="2013" y="177"/>
                    </a:lnTo>
                    <a:lnTo>
                      <a:pt x="2016" y="189"/>
                    </a:lnTo>
                    <a:lnTo>
                      <a:pt x="2018" y="201"/>
                    </a:lnTo>
                    <a:lnTo>
                      <a:pt x="2021" y="214"/>
                    </a:lnTo>
                    <a:lnTo>
                      <a:pt x="2023" y="226"/>
                    </a:lnTo>
                    <a:lnTo>
                      <a:pt x="2026" y="237"/>
                    </a:lnTo>
                    <a:lnTo>
                      <a:pt x="2028" y="249"/>
                    </a:lnTo>
                    <a:lnTo>
                      <a:pt x="2031" y="262"/>
                    </a:lnTo>
                    <a:lnTo>
                      <a:pt x="2033" y="275"/>
                    </a:lnTo>
                    <a:lnTo>
                      <a:pt x="2035" y="287"/>
                    </a:lnTo>
                    <a:lnTo>
                      <a:pt x="2038" y="299"/>
                    </a:lnTo>
                    <a:lnTo>
                      <a:pt x="2040" y="312"/>
                    </a:lnTo>
                    <a:lnTo>
                      <a:pt x="2043" y="323"/>
                    </a:lnTo>
                    <a:lnTo>
                      <a:pt x="2046" y="335"/>
                    </a:lnTo>
                    <a:lnTo>
                      <a:pt x="2048" y="347"/>
                    </a:lnTo>
                    <a:lnTo>
                      <a:pt x="2051" y="359"/>
                    </a:lnTo>
                    <a:lnTo>
                      <a:pt x="2053" y="371"/>
                    </a:lnTo>
                    <a:lnTo>
                      <a:pt x="2055" y="383"/>
                    </a:lnTo>
                    <a:lnTo>
                      <a:pt x="2058" y="394"/>
                    </a:lnTo>
                    <a:lnTo>
                      <a:pt x="2060" y="405"/>
                    </a:lnTo>
                    <a:lnTo>
                      <a:pt x="2063" y="416"/>
                    </a:lnTo>
                    <a:lnTo>
                      <a:pt x="2065" y="427"/>
                    </a:lnTo>
                    <a:lnTo>
                      <a:pt x="2068" y="438"/>
                    </a:lnTo>
                    <a:lnTo>
                      <a:pt x="2070" y="448"/>
                    </a:lnTo>
                    <a:lnTo>
                      <a:pt x="2073" y="458"/>
                    </a:lnTo>
                    <a:lnTo>
                      <a:pt x="2075" y="468"/>
                    </a:lnTo>
                    <a:lnTo>
                      <a:pt x="2078" y="478"/>
                    </a:lnTo>
                    <a:lnTo>
                      <a:pt x="2080" y="487"/>
                    </a:lnTo>
                    <a:lnTo>
                      <a:pt x="2083" y="496"/>
                    </a:lnTo>
                    <a:lnTo>
                      <a:pt x="2085" y="505"/>
                    </a:lnTo>
                    <a:lnTo>
                      <a:pt x="2088" y="515"/>
                    </a:lnTo>
                    <a:lnTo>
                      <a:pt x="2090" y="523"/>
                    </a:lnTo>
                    <a:lnTo>
                      <a:pt x="2093" y="532"/>
                    </a:lnTo>
                    <a:lnTo>
                      <a:pt x="2095" y="541"/>
                    </a:lnTo>
                    <a:lnTo>
                      <a:pt x="2098" y="549"/>
                    </a:lnTo>
                    <a:lnTo>
                      <a:pt x="2100" y="557"/>
                    </a:lnTo>
                    <a:lnTo>
                      <a:pt x="2103" y="565"/>
                    </a:lnTo>
                    <a:lnTo>
                      <a:pt x="2105" y="572"/>
                    </a:lnTo>
                    <a:lnTo>
                      <a:pt x="2108" y="580"/>
                    </a:lnTo>
                    <a:lnTo>
                      <a:pt x="2110" y="587"/>
                    </a:lnTo>
                    <a:lnTo>
                      <a:pt x="2112" y="594"/>
                    </a:lnTo>
                    <a:lnTo>
                      <a:pt x="2115" y="599"/>
                    </a:lnTo>
                    <a:lnTo>
                      <a:pt x="2118" y="605"/>
                    </a:lnTo>
                    <a:lnTo>
                      <a:pt x="2120" y="612"/>
                    </a:lnTo>
                    <a:lnTo>
                      <a:pt x="2123" y="620"/>
                    </a:lnTo>
                    <a:lnTo>
                      <a:pt x="2125" y="625"/>
                    </a:lnTo>
                    <a:lnTo>
                      <a:pt x="2127" y="632"/>
                    </a:lnTo>
                    <a:lnTo>
                      <a:pt x="2130" y="638"/>
                    </a:lnTo>
                    <a:lnTo>
                      <a:pt x="2132" y="644"/>
                    </a:lnTo>
                    <a:lnTo>
                      <a:pt x="2135" y="650"/>
                    </a:lnTo>
                    <a:lnTo>
                      <a:pt x="2137" y="656"/>
                    </a:lnTo>
                    <a:lnTo>
                      <a:pt x="2140" y="663"/>
                    </a:lnTo>
                    <a:lnTo>
                      <a:pt x="2143" y="669"/>
                    </a:lnTo>
                    <a:lnTo>
                      <a:pt x="2145" y="674"/>
                    </a:lnTo>
                    <a:lnTo>
                      <a:pt x="2147" y="679"/>
                    </a:lnTo>
                    <a:lnTo>
                      <a:pt x="2150" y="685"/>
                    </a:lnTo>
                    <a:lnTo>
                      <a:pt x="2152" y="689"/>
                    </a:lnTo>
                    <a:lnTo>
                      <a:pt x="2155" y="694"/>
                    </a:lnTo>
                    <a:lnTo>
                      <a:pt x="2157" y="698"/>
                    </a:lnTo>
                    <a:lnTo>
                      <a:pt x="2160" y="702"/>
                    </a:lnTo>
                    <a:lnTo>
                      <a:pt x="2162" y="708"/>
                    </a:lnTo>
                    <a:lnTo>
                      <a:pt x="2165" y="712"/>
                    </a:lnTo>
                    <a:lnTo>
                      <a:pt x="2167" y="716"/>
                    </a:lnTo>
                    <a:lnTo>
                      <a:pt x="2170" y="720"/>
                    </a:lnTo>
                    <a:lnTo>
                      <a:pt x="2172" y="724"/>
                    </a:lnTo>
                    <a:lnTo>
                      <a:pt x="2175" y="728"/>
                    </a:lnTo>
                    <a:lnTo>
                      <a:pt x="2177" y="732"/>
                    </a:lnTo>
                    <a:lnTo>
                      <a:pt x="2180" y="735"/>
                    </a:lnTo>
                    <a:lnTo>
                      <a:pt x="2182" y="738"/>
                    </a:lnTo>
                    <a:lnTo>
                      <a:pt x="2185" y="742"/>
                    </a:lnTo>
                    <a:lnTo>
                      <a:pt x="2187" y="746"/>
                    </a:lnTo>
                    <a:lnTo>
                      <a:pt x="2190" y="750"/>
                    </a:lnTo>
                    <a:lnTo>
                      <a:pt x="2192" y="753"/>
                    </a:lnTo>
                    <a:lnTo>
                      <a:pt x="2195" y="756"/>
                    </a:lnTo>
                    <a:lnTo>
                      <a:pt x="2197" y="760"/>
                    </a:lnTo>
                    <a:lnTo>
                      <a:pt x="2200" y="763"/>
                    </a:lnTo>
                    <a:lnTo>
                      <a:pt x="2202" y="766"/>
                    </a:lnTo>
                    <a:lnTo>
                      <a:pt x="2204" y="769"/>
                    </a:lnTo>
                    <a:lnTo>
                      <a:pt x="2207" y="773"/>
                    </a:lnTo>
                    <a:lnTo>
                      <a:pt x="2209" y="776"/>
                    </a:lnTo>
                    <a:lnTo>
                      <a:pt x="2212" y="778"/>
                    </a:lnTo>
                    <a:lnTo>
                      <a:pt x="2215" y="781"/>
                    </a:lnTo>
                    <a:lnTo>
                      <a:pt x="2217" y="783"/>
                    </a:lnTo>
                    <a:lnTo>
                      <a:pt x="2219" y="786"/>
                    </a:lnTo>
                    <a:lnTo>
                      <a:pt x="2222" y="788"/>
                    </a:lnTo>
                    <a:lnTo>
                      <a:pt x="2224" y="790"/>
                    </a:lnTo>
                    <a:lnTo>
                      <a:pt x="2227" y="793"/>
                    </a:lnTo>
                    <a:lnTo>
                      <a:pt x="2229" y="797"/>
                    </a:lnTo>
                    <a:lnTo>
                      <a:pt x="2232" y="799"/>
                    </a:lnTo>
                    <a:lnTo>
                      <a:pt x="2234" y="801"/>
                    </a:lnTo>
                    <a:lnTo>
                      <a:pt x="2237" y="803"/>
                    </a:lnTo>
                    <a:lnTo>
                      <a:pt x="2239" y="805"/>
                    </a:lnTo>
                    <a:lnTo>
                      <a:pt x="2242" y="807"/>
                    </a:lnTo>
                    <a:lnTo>
                      <a:pt x="2244" y="809"/>
                    </a:lnTo>
                    <a:lnTo>
                      <a:pt x="2247" y="811"/>
                    </a:lnTo>
                    <a:lnTo>
                      <a:pt x="2249" y="813"/>
                    </a:lnTo>
                    <a:lnTo>
                      <a:pt x="2252" y="815"/>
                    </a:lnTo>
                    <a:lnTo>
                      <a:pt x="2254" y="818"/>
                    </a:lnTo>
                    <a:lnTo>
                      <a:pt x="2257" y="820"/>
                    </a:lnTo>
                    <a:lnTo>
                      <a:pt x="2259" y="821"/>
                    </a:lnTo>
                    <a:lnTo>
                      <a:pt x="2262" y="823"/>
                    </a:lnTo>
                    <a:lnTo>
                      <a:pt x="2264" y="825"/>
                    </a:lnTo>
                    <a:lnTo>
                      <a:pt x="2267" y="826"/>
                    </a:lnTo>
                    <a:lnTo>
                      <a:pt x="2269" y="828"/>
                    </a:lnTo>
                    <a:lnTo>
                      <a:pt x="2272" y="829"/>
                    </a:lnTo>
                    <a:lnTo>
                      <a:pt x="2274" y="831"/>
                    </a:lnTo>
                    <a:lnTo>
                      <a:pt x="2277" y="832"/>
                    </a:lnTo>
                    <a:lnTo>
                      <a:pt x="2279" y="834"/>
                    </a:lnTo>
                    <a:lnTo>
                      <a:pt x="2282" y="836"/>
                    </a:lnTo>
                    <a:lnTo>
                      <a:pt x="2284" y="837"/>
                    </a:lnTo>
                    <a:lnTo>
                      <a:pt x="2287" y="838"/>
                    </a:lnTo>
                    <a:lnTo>
                      <a:pt x="2289" y="841"/>
                    </a:lnTo>
                    <a:lnTo>
                      <a:pt x="2292" y="842"/>
                    </a:lnTo>
                    <a:lnTo>
                      <a:pt x="2294" y="843"/>
                    </a:lnTo>
                    <a:lnTo>
                      <a:pt x="2296" y="844"/>
                    </a:lnTo>
                    <a:lnTo>
                      <a:pt x="2299" y="846"/>
                    </a:lnTo>
                    <a:lnTo>
                      <a:pt x="2301" y="847"/>
                    </a:lnTo>
                    <a:lnTo>
                      <a:pt x="2304" y="849"/>
                    </a:lnTo>
                    <a:lnTo>
                      <a:pt x="2306" y="850"/>
                    </a:lnTo>
                    <a:lnTo>
                      <a:pt x="2309" y="851"/>
                    </a:lnTo>
                    <a:lnTo>
                      <a:pt x="2311" y="852"/>
                    </a:lnTo>
                    <a:lnTo>
                      <a:pt x="2314" y="853"/>
                    </a:lnTo>
                    <a:lnTo>
                      <a:pt x="2316" y="855"/>
                    </a:lnTo>
                    <a:lnTo>
                      <a:pt x="2319" y="855"/>
                    </a:lnTo>
                    <a:lnTo>
                      <a:pt x="2321" y="856"/>
                    </a:lnTo>
                    <a:lnTo>
                      <a:pt x="2324" y="857"/>
                    </a:lnTo>
                    <a:lnTo>
                      <a:pt x="2326" y="858"/>
                    </a:lnTo>
                    <a:lnTo>
                      <a:pt x="2329" y="859"/>
                    </a:lnTo>
                    <a:lnTo>
                      <a:pt x="2331" y="859"/>
                    </a:lnTo>
                    <a:lnTo>
                      <a:pt x="2334" y="860"/>
                    </a:lnTo>
                    <a:lnTo>
                      <a:pt x="2336" y="861"/>
                    </a:lnTo>
                    <a:lnTo>
                      <a:pt x="2339" y="863"/>
                    </a:lnTo>
                    <a:lnTo>
                      <a:pt x="2341" y="864"/>
                    </a:lnTo>
                    <a:lnTo>
                      <a:pt x="2344" y="865"/>
                    </a:lnTo>
                    <a:lnTo>
                      <a:pt x="2346" y="866"/>
                    </a:lnTo>
                    <a:lnTo>
                      <a:pt x="2349" y="867"/>
                    </a:lnTo>
                    <a:lnTo>
                      <a:pt x="2351" y="868"/>
                    </a:lnTo>
                    <a:lnTo>
                      <a:pt x="2354" y="869"/>
                    </a:lnTo>
                    <a:lnTo>
                      <a:pt x="2356" y="870"/>
                    </a:lnTo>
                    <a:lnTo>
                      <a:pt x="2359" y="871"/>
                    </a:lnTo>
                    <a:lnTo>
                      <a:pt x="2361" y="871"/>
                    </a:lnTo>
                    <a:lnTo>
                      <a:pt x="2364" y="872"/>
                    </a:lnTo>
                    <a:lnTo>
                      <a:pt x="2366" y="873"/>
                    </a:lnTo>
                    <a:lnTo>
                      <a:pt x="2369" y="873"/>
                    </a:lnTo>
                    <a:lnTo>
                      <a:pt x="2371" y="874"/>
                    </a:lnTo>
                    <a:lnTo>
                      <a:pt x="2373" y="875"/>
                    </a:lnTo>
                    <a:lnTo>
                      <a:pt x="2376" y="876"/>
                    </a:lnTo>
                    <a:lnTo>
                      <a:pt x="2379" y="877"/>
                    </a:lnTo>
                    <a:lnTo>
                      <a:pt x="2381" y="877"/>
                    </a:lnTo>
                    <a:lnTo>
                      <a:pt x="2384" y="878"/>
                    </a:lnTo>
                    <a:lnTo>
                      <a:pt x="2386" y="878"/>
                    </a:lnTo>
                    <a:lnTo>
                      <a:pt x="2388" y="879"/>
                    </a:lnTo>
                    <a:lnTo>
                      <a:pt x="2391" y="880"/>
                    </a:lnTo>
                    <a:lnTo>
                      <a:pt x="2393" y="880"/>
                    </a:lnTo>
                    <a:lnTo>
                      <a:pt x="2396" y="881"/>
                    </a:lnTo>
                    <a:lnTo>
                      <a:pt x="2398" y="882"/>
                    </a:lnTo>
                    <a:lnTo>
                      <a:pt x="2401" y="882"/>
                    </a:lnTo>
                    <a:lnTo>
                      <a:pt x="2403" y="882"/>
                    </a:lnTo>
                    <a:lnTo>
                      <a:pt x="2406" y="882"/>
                    </a:lnTo>
                    <a:lnTo>
                      <a:pt x="2408" y="884"/>
                    </a:lnTo>
                    <a:lnTo>
                      <a:pt x="2411" y="885"/>
                    </a:lnTo>
                    <a:lnTo>
                      <a:pt x="2413" y="885"/>
                    </a:lnTo>
                    <a:lnTo>
                      <a:pt x="2416" y="886"/>
                    </a:lnTo>
                    <a:lnTo>
                      <a:pt x="2418" y="886"/>
                    </a:lnTo>
                    <a:lnTo>
                      <a:pt x="2421" y="887"/>
                    </a:lnTo>
                    <a:lnTo>
                      <a:pt x="2423" y="888"/>
                    </a:lnTo>
                    <a:lnTo>
                      <a:pt x="2426" y="888"/>
                    </a:lnTo>
                    <a:lnTo>
                      <a:pt x="2428" y="889"/>
                    </a:lnTo>
                    <a:lnTo>
                      <a:pt x="2431" y="889"/>
                    </a:lnTo>
                    <a:lnTo>
                      <a:pt x="2433" y="890"/>
                    </a:lnTo>
                    <a:lnTo>
                      <a:pt x="2436" y="890"/>
                    </a:lnTo>
                    <a:lnTo>
                      <a:pt x="2438" y="891"/>
                    </a:lnTo>
                    <a:lnTo>
                      <a:pt x="2441" y="891"/>
                    </a:lnTo>
                    <a:lnTo>
                      <a:pt x="2443" y="891"/>
                    </a:lnTo>
                    <a:lnTo>
                      <a:pt x="2445" y="892"/>
                    </a:lnTo>
                    <a:lnTo>
                      <a:pt x="2448" y="893"/>
                    </a:lnTo>
                    <a:lnTo>
                      <a:pt x="2451" y="893"/>
                    </a:lnTo>
                    <a:lnTo>
                      <a:pt x="2453" y="893"/>
                    </a:lnTo>
                    <a:lnTo>
                      <a:pt x="2456" y="894"/>
                    </a:lnTo>
                    <a:lnTo>
                      <a:pt x="2458" y="894"/>
                    </a:lnTo>
                    <a:lnTo>
                      <a:pt x="2461" y="894"/>
                    </a:lnTo>
                    <a:lnTo>
                      <a:pt x="2463" y="894"/>
                    </a:lnTo>
                    <a:lnTo>
                      <a:pt x="2465" y="894"/>
                    </a:lnTo>
                    <a:lnTo>
                      <a:pt x="2468" y="894"/>
                    </a:lnTo>
                    <a:lnTo>
                      <a:pt x="2470" y="894"/>
                    </a:lnTo>
                    <a:lnTo>
                      <a:pt x="2473" y="895"/>
                    </a:lnTo>
                    <a:lnTo>
                      <a:pt x="2476" y="895"/>
                    </a:lnTo>
                    <a:lnTo>
                      <a:pt x="2478" y="896"/>
                    </a:lnTo>
                    <a:lnTo>
                      <a:pt x="2480" y="897"/>
                    </a:lnTo>
                    <a:lnTo>
                      <a:pt x="2483" y="898"/>
                    </a:lnTo>
                    <a:lnTo>
                      <a:pt x="2485" y="898"/>
                    </a:lnTo>
                    <a:lnTo>
                      <a:pt x="2488" y="898"/>
                    </a:lnTo>
                    <a:lnTo>
                      <a:pt x="2490" y="898"/>
                    </a:lnTo>
                    <a:lnTo>
                      <a:pt x="2493" y="898"/>
                    </a:lnTo>
                    <a:lnTo>
                      <a:pt x="2495" y="898"/>
                    </a:lnTo>
                    <a:lnTo>
                      <a:pt x="2498" y="899"/>
                    </a:lnTo>
                    <a:lnTo>
                      <a:pt x="2500" y="899"/>
                    </a:lnTo>
                    <a:lnTo>
                      <a:pt x="2503" y="899"/>
                    </a:lnTo>
                    <a:lnTo>
                      <a:pt x="2505" y="900"/>
                    </a:lnTo>
                    <a:lnTo>
                      <a:pt x="2508" y="901"/>
                    </a:lnTo>
                    <a:lnTo>
                      <a:pt x="2510" y="901"/>
                    </a:lnTo>
                    <a:lnTo>
                      <a:pt x="2513" y="901"/>
                    </a:lnTo>
                    <a:lnTo>
                      <a:pt x="2515" y="901"/>
                    </a:lnTo>
                    <a:lnTo>
                      <a:pt x="2518" y="901"/>
                    </a:lnTo>
                    <a:lnTo>
                      <a:pt x="2520" y="901"/>
                    </a:lnTo>
                    <a:lnTo>
                      <a:pt x="2523" y="901"/>
                    </a:lnTo>
                    <a:lnTo>
                      <a:pt x="2525" y="901"/>
                    </a:lnTo>
                    <a:lnTo>
                      <a:pt x="2528" y="901"/>
                    </a:lnTo>
                    <a:lnTo>
                      <a:pt x="2530" y="902"/>
                    </a:lnTo>
                    <a:lnTo>
                      <a:pt x="2533" y="902"/>
                    </a:lnTo>
                    <a:lnTo>
                      <a:pt x="2535" y="902"/>
                    </a:lnTo>
                    <a:lnTo>
                      <a:pt x="2538" y="902"/>
                    </a:lnTo>
                    <a:lnTo>
                      <a:pt x="2540" y="902"/>
                    </a:lnTo>
                    <a:lnTo>
                      <a:pt x="2543" y="902"/>
                    </a:lnTo>
                    <a:lnTo>
                      <a:pt x="2545" y="902"/>
                    </a:lnTo>
                    <a:lnTo>
                      <a:pt x="2548" y="902"/>
                    </a:lnTo>
                    <a:lnTo>
                      <a:pt x="2550" y="902"/>
                    </a:lnTo>
                    <a:lnTo>
                      <a:pt x="2553" y="903"/>
                    </a:lnTo>
                    <a:lnTo>
                      <a:pt x="2555" y="903"/>
                    </a:lnTo>
                    <a:lnTo>
                      <a:pt x="2557" y="903"/>
                    </a:lnTo>
                    <a:lnTo>
                      <a:pt x="2560" y="903"/>
                    </a:lnTo>
                    <a:lnTo>
                      <a:pt x="2562" y="903"/>
                    </a:lnTo>
                    <a:lnTo>
                      <a:pt x="2565" y="903"/>
                    </a:lnTo>
                    <a:lnTo>
                      <a:pt x="2567" y="903"/>
                    </a:lnTo>
                    <a:lnTo>
                      <a:pt x="2570" y="903"/>
                    </a:lnTo>
                    <a:lnTo>
                      <a:pt x="2572" y="904"/>
                    </a:lnTo>
                    <a:lnTo>
                      <a:pt x="2575" y="904"/>
                    </a:lnTo>
                    <a:lnTo>
                      <a:pt x="2577" y="904"/>
                    </a:lnTo>
                    <a:lnTo>
                      <a:pt x="2580" y="904"/>
                    </a:lnTo>
                    <a:lnTo>
                      <a:pt x="2582" y="904"/>
                    </a:lnTo>
                    <a:lnTo>
                      <a:pt x="2585" y="904"/>
                    </a:lnTo>
                    <a:lnTo>
                      <a:pt x="2587" y="904"/>
                    </a:lnTo>
                    <a:lnTo>
                      <a:pt x="2590" y="904"/>
                    </a:lnTo>
                    <a:lnTo>
                      <a:pt x="2592" y="904"/>
                    </a:lnTo>
                    <a:lnTo>
                      <a:pt x="2595" y="905"/>
                    </a:lnTo>
                    <a:lnTo>
                      <a:pt x="2597" y="907"/>
                    </a:lnTo>
                    <a:lnTo>
                      <a:pt x="2600" y="907"/>
                    </a:lnTo>
                    <a:lnTo>
                      <a:pt x="2602" y="907"/>
                    </a:lnTo>
                    <a:lnTo>
                      <a:pt x="2605" y="907"/>
                    </a:lnTo>
                    <a:lnTo>
                      <a:pt x="2607" y="908"/>
                    </a:lnTo>
                    <a:lnTo>
                      <a:pt x="2610" y="908"/>
                    </a:lnTo>
                    <a:lnTo>
                      <a:pt x="2612" y="908"/>
                    </a:lnTo>
                    <a:lnTo>
                      <a:pt x="2615" y="908"/>
                    </a:lnTo>
                    <a:lnTo>
                      <a:pt x="2617" y="909"/>
                    </a:lnTo>
                    <a:lnTo>
                      <a:pt x="2620" y="910"/>
                    </a:lnTo>
                    <a:lnTo>
                      <a:pt x="2622" y="910"/>
                    </a:lnTo>
                    <a:lnTo>
                      <a:pt x="2625" y="910"/>
                    </a:lnTo>
                    <a:lnTo>
                      <a:pt x="2627" y="910"/>
                    </a:lnTo>
                    <a:lnTo>
                      <a:pt x="2630" y="910"/>
                    </a:lnTo>
                    <a:lnTo>
                      <a:pt x="2632" y="910"/>
                    </a:lnTo>
                    <a:lnTo>
                      <a:pt x="2634" y="910"/>
                    </a:lnTo>
                    <a:lnTo>
                      <a:pt x="2637" y="910"/>
                    </a:lnTo>
                    <a:lnTo>
                      <a:pt x="2640" y="910"/>
                    </a:lnTo>
                    <a:lnTo>
                      <a:pt x="2642" y="910"/>
                    </a:lnTo>
                    <a:lnTo>
                      <a:pt x="2645" y="910"/>
                    </a:lnTo>
                    <a:lnTo>
                      <a:pt x="2647" y="910"/>
                    </a:lnTo>
                    <a:lnTo>
                      <a:pt x="2649" y="910"/>
                    </a:lnTo>
                    <a:lnTo>
                      <a:pt x="2652" y="911"/>
                    </a:lnTo>
                    <a:lnTo>
                      <a:pt x="2654" y="911"/>
                    </a:lnTo>
                    <a:lnTo>
                      <a:pt x="2657" y="911"/>
                    </a:lnTo>
                    <a:lnTo>
                      <a:pt x="2659" y="911"/>
                    </a:lnTo>
                    <a:lnTo>
                      <a:pt x="2662" y="912"/>
                    </a:lnTo>
                    <a:lnTo>
                      <a:pt x="2664" y="912"/>
                    </a:lnTo>
                    <a:lnTo>
                      <a:pt x="2667" y="912"/>
                    </a:lnTo>
                    <a:lnTo>
                      <a:pt x="2669" y="912"/>
                    </a:lnTo>
                    <a:lnTo>
                      <a:pt x="2672" y="912"/>
                    </a:lnTo>
                    <a:lnTo>
                      <a:pt x="2674" y="912"/>
                    </a:lnTo>
                    <a:lnTo>
                      <a:pt x="2677" y="912"/>
                    </a:lnTo>
                    <a:lnTo>
                      <a:pt x="2679" y="912"/>
                    </a:lnTo>
                    <a:lnTo>
                      <a:pt x="2682" y="912"/>
                    </a:lnTo>
                    <a:lnTo>
                      <a:pt x="2684" y="912"/>
                    </a:lnTo>
                    <a:lnTo>
                      <a:pt x="2687" y="912"/>
                    </a:lnTo>
                    <a:lnTo>
                      <a:pt x="2689" y="912"/>
                    </a:lnTo>
                    <a:lnTo>
                      <a:pt x="2692" y="912"/>
                    </a:lnTo>
                    <a:lnTo>
                      <a:pt x="2694" y="912"/>
                    </a:lnTo>
                    <a:lnTo>
                      <a:pt x="2697" y="912"/>
                    </a:lnTo>
                    <a:lnTo>
                      <a:pt x="2699" y="913"/>
                    </a:lnTo>
                    <a:lnTo>
                      <a:pt x="2702" y="914"/>
                    </a:lnTo>
                    <a:lnTo>
                      <a:pt x="2704" y="913"/>
                    </a:lnTo>
                    <a:lnTo>
                      <a:pt x="2706" y="914"/>
                    </a:lnTo>
                    <a:lnTo>
                      <a:pt x="2709" y="914"/>
                    </a:lnTo>
                    <a:lnTo>
                      <a:pt x="2712" y="914"/>
                    </a:lnTo>
                    <a:lnTo>
                      <a:pt x="2714" y="914"/>
                    </a:lnTo>
                    <a:lnTo>
                      <a:pt x="2717" y="914"/>
                    </a:lnTo>
                    <a:lnTo>
                      <a:pt x="2719" y="914"/>
                    </a:lnTo>
                    <a:lnTo>
                      <a:pt x="2722" y="914"/>
                    </a:lnTo>
                    <a:lnTo>
                      <a:pt x="2724" y="913"/>
                    </a:lnTo>
                    <a:lnTo>
                      <a:pt x="2726" y="913"/>
                    </a:lnTo>
                    <a:lnTo>
                      <a:pt x="2729" y="914"/>
                    </a:lnTo>
                    <a:lnTo>
                      <a:pt x="2731" y="914"/>
                    </a:lnTo>
                    <a:lnTo>
                      <a:pt x="2734" y="915"/>
                    </a:lnTo>
                    <a:lnTo>
                      <a:pt x="2737" y="915"/>
                    </a:lnTo>
                    <a:lnTo>
                      <a:pt x="2739" y="915"/>
                    </a:lnTo>
                    <a:lnTo>
                      <a:pt x="2741" y="915"/>
                    </a:lnTo>
                    <a:lnTo>
                      <a:pt x="2744" y="915"/>
                    </a:lnTo>
                    <a:lnTo>
                      <a:pt x="2746" y="915"/>
                    </a:lnTo>
                    <a:lnTo>
                      <a:pt x="2749" y="915"/>
                    </a:lnTo>
                    <a:lnTo>
                      <a:pt x="2751" y="915"/>
                    </a:lnTo>
                    <a:lnTo>
                      <a:pt x="2754" y="916"/>
                    </a:lnTo>
                    <a:lnTo>
                      <a:pt x="2756" y="916"/>
                    </a:lnTo>
                    <a:lnTo>
                      <a:pt x="2759" y="916"/>
                    </a:lnTo>
                    <a:lnTo>
                      <a:pt x="2761" y="916"/>
                    </a:lnTo>
                    <a:lnTo>
                      <a:pt x="2764" y="916"/>
                    </a:lnTo>
                    <a:lnTo>
                      <a:pt x="2766" y="916"/>
                    </a:lnTo>
                    <a:lnTo>
                      <a:pt x="2769" y="917"/>
                    </a:lnTo>
                    <a:lnTo>
                      <a:pt x="2771" y="917"/>
                    </a:lnTo>
                    <a:lnTo>
                      <a:pt x="2774" y="917"/>
                    </a:lnTo>
                    <a:lnTo>
                      <a:pt x="2776" y="917"/>
                    </a:lnTo>
                    <a:lnTo>
                      <a:pt x="2779" y="917"/>
                    </a:lnTo>
                    <a:lnTo>
                      <a:pt x="2781" y="916"/>
                    </a:lnTo>
                    <a:lnTo>
                      <a:pt x="2784" y="917"/>
                    </a:lnTo>
                    <a:lnTo>
                      <a:pt x="2786" y="917"/>
                    </a:lnTo>
                    <a:lnTo>
                      <a:pt x="2789" y="917"/>
                    </a:lnTo>
                    <a:lnTo>
                      <a:pt x="2791" y="917"/>
                    </a:lnTo>
                    <a:lnTo>
                      <a:pt x="2794" y="918"/>
                    </a:lnTo>
                    <a:lnTo>
                      <a:pt x="2796" y="918"/>
                    </a:lnTo>
                    <a:lnTo>
                      <a:pt x="2798" y="917"/>
                    </a:lnTo>
                    <a:lnTo>
                      <a:pt x="2801" y="918"/>
                    </a:lnTo>
                    <a:lnTo>
                      <a:pt x="2803" y="918"/>
                    </a:lnTo>
                    <a:lnTo>
                      <a:pt x="2806" y="919"/>
                    </a:lnTo>
                    <a:lnTo>
                      <a:pt x="2809" y="919"/>
                    </a:lnTo>
                    <a:lnTo>
                      <a:pt x="2811" y="919"/>
                    </a:lnTo>
                    <a:lnTo>
                      <a:pt x="2814" y="919"/>
                    </a:lnTo>
                    <a:lnTo>
                      <a:pt x="2816" y="919"/>
                    </a:lnTo>
                    <a:lnTo>
                      <a:pt x="2818" y="919"/>
                    </a:lnTo>
                    <a:lnTo>
                      <a:pt x="2821" y="919"/>
                    </a:lnTo>
                    <a:lnTo>
                      <a:pt x="2823" y="919"/>
                    </a:lnTo>
                    <a:lnTo>
                      <a:pt x="2826" y="919"/>
                    </a:lnTo>
                    <a:lnTo>
                      <a:pt x="2828" y="919"/>
                    </a:lnTo>
                    <a:lnTo>
                      <a:pt x="2831" y="919"/>
                    </a:lnTo>
                    <a:lnTo>
                      <a:pt x="2833" y="919"/>
                    </a:lnTo>
                    <a:lnTo>
                      <a:pt x="2836" y="919"/>
                    </a:lnTo>
                    <a:lnTo>
                      <a:pt x="2838" y="919"/>
                    </a:lnTo>
                    <a:lnTo>
                      <a:pt x="2841" y="919"/>
                    </a:lnTo>
                    <a:lnTo>
                      <a:pt x="2843" y="919"/>
                    </a:lnTo>
                    <a:lnTo>
                      <a:pt x="2846" y="919"/>
                    </a:lnTo>
                    <a:lnTo>
                      <a:pt x="2848" y="919"/>
                    </a:lnTo>
                    <a:lnTo>
                      <a:pt x="2851" y="920"/>
                    </a:lnTo>
                    <a:lnTo>
                      <a:pt x="2853" y="920"/>
                    </a:lnTo>
                    <a:lnTo>
                      <a:pt x="2856" y="920"/>
                    </a:lnTo>
                    <a:lnTo>
                      <a:pt x="2858" y="920"/>
                    </a:lnTo>
                    <a:lnTo>
                      <a:pt x="2861" y="921"/>
                    </a:lnTo>
                    <a:lnTo>
                      <a:pt x="2863" y="920"/>
                    </a:lnTo>
                    <a:lnTo>
                      <a:pt x="2866" y="920"/>
                    </a:lnTo>
                    <a:lnTo>
                      <a:pt x="2868" y="920"/>
                    </a:lnTo>
                    <a:lnTo>
                      <a:pt x="2871" y="920"/>
                    </a:lnTo>
                    <a:lnTo>
                      <a:pt x="2873" y="920"/>
                    </a:lnTo>
                    <a:lnTo>
                      <a:pt x="2876" y="920"/>
                    </a:lnTo>
                    <a:lnTo>
                      <a:pt x="2878" y="920"/>
                    </a:lnTo>
                    <a:lnTo>
                      <a:pt x="2881" y="920"/>
                    </a:lnTo>
                    <a:lnTo>
                      <a:pt x="2883" y="920"/>
                    </a:lnTo>
                    <a:lnTo>
                      <a:pt x="2886" y="920"/>
                    </a:lnTo>
                    <a:lnTo>
                      <a:pt x="2888" y="920"/>
                    </a:lnTo>
                    <a:lnTo>
                      <a:pt x="2890" y="920"/>
                    </a:lnTo>
                    <a:lnTo>
                      <a:pt x="2893" y="920"/>
                    </a:lnTo>
                    <a:lnTo>
                      <a:pt x="2895" y="920"/>
                    </a:lnTo>
                    <a:lnTo>
                      <a:pt x="2898" y="920"/>
                    </a:lnTo>
                    <a:lnTo>
                      <a:pt x="2900" y="921"/>
                    </a:lnTo>
                    <a:lnTo>
                      <a:pt x="2903" y="921"/>
                    </a:lnTo>
                    <a:lnTo>
                      <a:pt x="2906" y="921"/>
                    </a:lnTo>
                    <a:lnTo>
                      <a:pt x="2908" y="921"/>
                    </a:lnTo>
                    <a:lnTo>
                      <a:pt x="2910" y="921"/>
                    </a:lnTo>
                    <a:lnTo>
                      <a:pt x="2913" y="921"/>
                    </a:lnTo>
                    <a:lnTo>
                      <a:pt x="2915" y="921"/>
                    </a:lnTo>
                    <a:lnTo>
                      <a:pt x="2918" y="921"/>
                    </a:lnTo>
                    <a:lnTo>
                      <a:pt x="2920" y="921"/>
                    </a:lnTo>
                    <a:lnTo>
                      <a:pt x="2923" y="921"/>
                    </a:lnTo>
                    <a:lnTo>
                      <a:pt x="2925" y="921"/>
                    </a:lnTo>
                    <a:lnTo>
                      <a:pt x="2928" y="921"/>
                    </a:lnTo>
                    <a:lnTo>
                      <a:pt x="2930" y="921"/>
                    </a:lnTo>
                    <a:lnTo>
                      <a:pt x="2933" y="921"/>
                    </a:lnTo>
                    <a:lnTo>
                      <a:pt x="2935" y="921"/>
                    </a:lnTo>
                    <a:lnTo>
                      <a:pt x="2938" y="921"/>
                    </a:lnTo>
                    <a:lnTo>
                      <a:pt x="2940" y="921"/>
                    </a:lnTo>
                    <a:lnTo>
                      <a:pt x="2943" y="921"/>
                    </a:lnTo>
                    <a:lnTo>
                      <a:pt x="2945" y="921"/>
                    </a:lnTo>
                    <a:lnTo>
                      <a:pt x="2948" y="921"/>
                    </a:lnTo>
                    <a:lnTo>
                      <a:pt x="2950" y="921"/>
                    </a:lnTo>
                    <a:lnTo>
                      <a:pt x="2953" y="921"/>
                    </a:lnTo>
                    <a:lnTo>
                      <a:pt x="2955" y="921"/>
                    </a:lnTo>
                    <a:lnTo>
                      <a:pt x="2958" y="921"/>
                    </a:lnTo>
                    <a:lnTo>
                      <a:pt x="2960" y="921"/>
                    </a:lnTo>
                    <a:lnTo>
                      <a:pt x="2963" y="921"/>
                    </a:lnTo>
                    <a:lnTo>
                      <a:pt x="2965" y="921"/>
                    </a:lnTo>
                    <a:lnTo>
                      <a:pt x="2967" y="922"/>
                    </a:lnTo>
                    <a:lnTo>
                      <a:pt x="2970" y="922"/>
                    </a:lnTo>
                    <a:lnTo>
                      <a:pt x="2973" y="922"/>
                    </a:lnTo>
                    <a:lnTo>
                      <a:pt x="2975" y="923"/>
                    </a:lnTo>
                    <a:lnTo>
                      <a:pt x="2978" y="923"/>
                    </a:lnTo>
                    <a:lnTo>
                      <a:pt x="2980" y="923"/>
                    </a:lnTo>
                    <a:lnTo>
                      <a:pt x="2983" y="923"/>
                    </a:lnTo>
                    <a:lnTo>
                      <a:pt x="2985" y="923"/>
                    </a:lnTo>
                    <a:lnTo>
                      <a:pt x="2987" y="924"/>
                    </a:lnTo>
                    <a:lnTo>
                      <a:pt x="2990" y="924"/>
                    </a:lnTo>
                    <a:lnTo>
                      <a:pt x="2992" y="924"/>
                    </a:lnTo>
                    <a:lnTo>
                      <a:pt x="2995" y="924"/>
                    </a:lnTo>
                    <a:lnTo>
                      <a:pt x="2997" y="923"/>
                    </a:lnTo>
                    <a:lnTo>
                      <a:pt x="3000" y="923"/>
                    </a:lnTo>
                    <a:lnTo>
                      <a:pt x="3002" y="923"/>
                    </a:lnTo>
                    <a:lnTo>
                      <a:pt x="3005" y="923"/>
                    </a:lnTo>
                    <a:lnTo>
                      <a:pt x="3007" y="923"/>
                    </a:lnTo>
                    <a:lnTo>
                      <a:pt x="3010" y="923"/>
                    </a:lnTo>
                    <a:lnTo>
                      <a:pt x="3012" y="923"/>
                    </a:lnTo>
                    <a:lnTo>
                      <a:pt x="3015" y="923"/>
                    </a:lnTo>
                    <a:lnTo>
                      <a:pt x="3017" y="923"/>
                    </a:lnTo>
                    <a:lnTo>
                      <a:pt x="3020" y="924"/>
                    </a:lnTo>
                    <a:lnTo>
                      <a:pt x="3022" y="924"/>
                    </a:lnTo>
                    <a:lnTo>
                      <a:pt x="3025" y="924"/>
                    </a:lnTo>
                    <a:lnTo>
                      <a:pt x="3027" y="924"/>
                    </a:lnTo>
                    <a:lnTo>
                      <a:pt x="3030" y="924"/>
                    </a:lnTo>
                    <a:lnTo>
                      <a:pt x="3032" y="924"/>
                    </a:lnTo>
                    <a:lnTo>
                      <a:pt x="3035" y="924"/>
                    </a:lnTo>
                    <a:lnTo>
                      <a:pt x="3037" y="924"/>
                    </a:lnTo>
                    <a:lnTo>
                      <a:pt x="3040" y="924"/>
                    </a:lnTo>
                    <a:lnTo>
                      <a:pt x="3042" y="924"/>
                    </a:lnTo>
                    <a:lnTo>
                      <a:pt x="3045" y="924"/>
                    </a:lnTo>
                    <a:lnTo>
                      <a:pt x="3047" y="924"/>
                    </a:lnTo>
                    <a:lnTo>
                      <a:pt x="3050" y="924"/>
                    </a:lnTo>
                    <a:lnTo>
                      <a:pt x="3052" y="924"/>
                    </a:lnTo>
                    <a:lnTo>
                      <a:pt x="3055" y="924"/>
                    </a:lnTo>
                    <a:lnTo>
                      <a:pt x="3057" y="924"/>
                    </a:lnTo>
                    <a:lnTo>
                      <a:pt x="3059" y="924"/>
                    </a:lnTo>
                    <a:lnTo>
                      <a:pt x="3062" y="924"/>
                    </a:lnTo>
                    <a:lnTo>
                      <a:pt x="3064" y="925"/>
                    </a:lnTo>
                    <a:lnTo>
                      <a:pt x="3067" y="925"/>
                    </a:lnTo>
                    <a:lnTo>
                      <a:pt x="3070" y="925"/>
                    </a:lnTo>
                    <a:lnTo>
                      <a:pt x="3072" y="925"/>
                    </a:lnTo>
                    <a:lnTo>
                      <a:pt x="3075" y="925"/>
                    </a:lnTo>
                    <a:lnTo>
                      <a:pt x="3077" y="925"/>
                    </a:lnTo>
                    <a:lnTo>
                      <a:pt x="3079" y="925"/>
                    </a:lnTo>
                    <a:lnTo>
                      <a:pt x="3082" y="925"/>
                    </a:lnTo>
                    <a:lnTo>
                      <a:pt x="3084" y="925"/>
                    </a:lnTo>
                    <a:lnTo>
                      <a:pt x="3087" y="926"/>
                    </a:lnTo>
                    <a:lnTo>
                      <a:pt x="3089" y="926"/>
                    </a:lnTo>
                  </a:path>
                </a:pathLst>
              </a:custGeom>
              <a:noFill/>
              <a:ln w="15875">
                <a:solidFill>
                  <a:srgbClr val="0E2841">
                    <a:lumMod val="50000"/>
                    <a:lumOff val="5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7DA00E5-2B02-F433-C398-3FF829AB2833}"/>
                  </a:ext>
                </a:extLst>
              </p:cNvPr>
              <p:cNvSpPr txBox="1"/>
              <p:nvPr/>
            </p:nvSpPr>
            <p:spPr>
              <a:xfrm>
                <a:off x="4142076" y="3663581"/>
                <a:ext cx="62388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rPr>
                  <a:t>0.2 mL/min</a:t>
                </a:r>
                <a:endParaRPr kumimoji="0" lang="el-GR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33D54D2-8B86-21E6-CB83-BE818616A2C1}"/>
                  </a:ext>
                </a:extLst>
              </p:cNvPr>
              <p:cNvGrpSpPr/>
              <p:nvPr/>
            </p:nvGrpSpPr>
            <p:grpSpPr>
              <a:xfrm>
                <a:off x="2465867" y="2039012"/>
                <a:ext cx="3919917" cy="1784813"/>
                <a:chOff x="2582825" y="2047981"/>
                <a:chExt cx="3919917" cy="1784813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F8863657-C168-F290-3692-A75F3B0F9FE9}"/>
                    </a:ext>
                  </a:extLst>
                </p:cNvPr>
                <p:cNvGrpSpPr/>
                <p:nvPr/>
              </p:nvGrpSpPr>
              <p:grpSpPr>
                <a:xfrm>
                  <a:off x="2582825" y="2047981"/>
                  <a:ext cx="3239980" cy="1784813"/>
                  <a:chOff x="2535980" y="2009947"/>
                  <a:chExt cx="3239980" cy="1784813"/>
                </a:xfrm>
              </p:grpSpPr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158FF821-8BEE-D695-FB85-2EB0D79F53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10800000">
                    <a:off x="2535980" y="2531855"/>
                    <a:ext cx="643100" cy="450961"/>
                  </a:xfrm>
                  <a:prstGeom prst="rect">
                    <a:avLst/>
                  </a:prstGeom>
                </p:spPr>
              </p:pic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A88C8C30-8495-7556-44B2-11AB628780FD}"/>
                      </a:ext>
                    </a:extLst>
                  </p:cNvPr>
                  <p:cNvGrpSpPr/>
                  <p:nvPr/>
                </p:nvGrpSpPr>
                <p:grpSpPr>
                  <a:xfrm>
                    <a:off x="2901822" y="2009947"/>
                    <a:ext cx="2874138" cy="1784813"/>
                    <a:chOff x="2901822" y="2009947"/>
                    <a:chExt cx="2874138" cy="1784813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F8E6127A-8BA1-0A56-A11C-9EEB56B8FB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01822" y="2009947"/>
                      <a:ext cx="2727821" cy="1614407"/>
                      <a:chOff x="2901822" y="2009947"/>
                      <a:chExt cx="2727821" cy="1614407"/>
                    </a:xfrm>
                  </p:grpSpPr>
                  <p:pic>
                    <p:nvPicPr>
                      <p:cNvPr id="49" name="Picture 48">
                        <a:extLst>
                          <a:ext uri="{FF2B5EF4-FFF2-40B4-BE49-F238E27FC236}">
                            <a16:creationId xmlns:a16="http://schemas.microsoft.com/office/drawing/2014/main" id="{3FA2DEC4-2213-4C53-3C87-9254C7F683B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7101" y="2009947"/>
                        <a:ext cx="1632542" cy="111269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0" name="Picture 49">
                        <a:extLst>
                          <a:ext uri="{FF2B5EF4-FFF2-40B4-BE49-F238E27FC236}">
                            <a16:creationId xmlns:a16="http://schemas.microsoft.com/office/drawing/2014/main" id="{67EC8CAF-8544-3B20-67B8-771BD8A4416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 flipH="1">
                        <a:off x="3186295" y="3122646"/>
                        <a:ext cx="110966" cy="36925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1" name="TextBox 50">
                        <a:extLst>
                          <a:ext uri="{FF2B5EF4-FFF2-40B4-BE49-F238E27FC236}">
                            <a16:creationId xmlns:a16="http://schemas.microsoft.com/office/drawing/2014/main" id="{B8A16989-3C0D-5879-1627-699A05A20F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78923" y="3393522"/>
                        <a:ext cx="1057331" cy="2308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9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4EA72E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</a:rPr>
                          <a:t>ZIC-</a:t>
                        </a:r>
                        <a:r>
                          <a:rPr kumimoji="0" lang="en-GB" sz="900" b="0" i="0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4EA72E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</a:rPr>
                          <a:t>pHILIC</a:t>
                        </a:r>
                        <a:endParaRPr kumimoji="0" lang="el-GR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</a:endParaRPr>
                      </a:p>
                    </p:txBody>
                  </p:sp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7C6686F2-9B97-EF1F-0D32-C0CDF8F1C0A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06574" y="2686349"/>
                        <a:ext cx="873136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ptos" panose="02110004020202020204"/>
                          </a:rPr>
                          <a:t>GHK-Cu</a:t>
                        </a:r>
                        <a:endParaRPr kumimoji="0" lang="el-GR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110004020202020204"/>
                        </a:endParaRPr>
                      </a:p>
                    </p:txBody>
                  </p:sp>
                  <p:pic>
                    <p:nvPicPr>
                      <p:cNvPr id="53" name="Picture 52">
                        <a:extLst>
                          <a:ext uri="{FF2B5EF4-FFF2-40B4-BE49-F238E27FC236}">
                            <a16:creationId xmlns:a16="http://schemas.microsoft.com/office/drawing/2014/main" id="{D2F68A0B-33AE-FB39-5ADB-2485114DD45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01822" y="2078597"/>
                        <a:ext cx="625940" cy="357409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45" name="Cylinder 44">
                      <a:extLst>
                        <a:ext uri="{FF2B5EF4-FFF2-40B4-BE49-F238E27FC236}">
                          <a16:creationId xmlns:a16="http://schemas.microsoft.com/office/drawing/2014/main" id="{D4BBFD1D-4892-30BC-2422-CF3457D88DD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406811" y="2425612"/>
                      <a:ext cx="448041" cy="2290256"/>
                    </a:xfrm>
                    <a:prstGeom prst="can">
                      <a:avLst/>
                    </a:prstGeom>
                    <a:noFill/>
                    <a:ln w="19050" cap="flat" cmpd="sng" algn="ctr"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27F5858E-8845-6E29-59D1-739D880C6B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86488" y="3405391"/>
                      <a:ext cx="804979" cy="206077"/>
                      <a:chOff x="4186488" y="3405391"/>
                      <a:chExt cx="804979" cy="206077"/>
                    </a:xfrm>
                  </p:grpSpPr>
                  <p:pic>
                    <p:nvPicPr>
                      <p:cNvPr id="47" name="Picture 46">
                        <a:extLst>
                          <a:ext uri="{FF2B5EF4-FFF2-40B4-BE49-F238E27FC236}">
                            <a16:creationId xmlns:a16="http://schemas.microsoft.com/office/drawing/2014/main" id="{13A57F20-3E9B-00EB-7BFC-83DE9B7B0B7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30393" y="3405391"/>
                        <a:ext cx="661074" cy="206077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8" name="Flowchart: Connector 47">
                        <a:extLst>
                          <a:ext uri="{FF2B5EF4-FFF2-40B4-BE49-F238E27FC236}">
                            <a16:creationId xmlns:a16="http://schemas.microsoft.com/office/drawing/2014/main" id="{C67ABA1D-0A5A-99EC-913A-0684C64AB3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86488" y="3445201"/>
                        <a:ext cx="143905" cy="129569"/>
                      </a:xfrm>
                      <a:prstGeom prst="flowChartConnector">
                        <a:avLst/>
                      </a:prstGeom>
                      <a:noFill/>
                      <a:ln w="12700" cap="flat" cmpd="sng" algn="ctr">
                        <a:solidFill>
                          <a:srgbClr val="00B05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l-GR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3BECA056-8C02-DDC1-8C21-211E5C3D4E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76676" y="3380805"/>
                  <a:ext cx="456362" cy="289768"/>
                </a:xfrm>
                <a:prstGeom prst="rect">
                  <a:avLst/>
                </a:prstGeom>
              </p:spPr>
            </p:pic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462B9EB-E30A-A028-E535-BF8F422AF8DA}"/>
                    </a:ext>
                  </a:extLst>
                </p:cNvPr>
                <p:cNvSpPr txBox="1"/>
                <p:nvPr/>
              </p:nvSpPr>
              <p:spPr>
                <a:xfrm>
                  <a:off x="5999078" y="3606604"/>
                  <a:ext cx="50366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110004020202020204"/>
                    </a:rPr>
                    <a:t>UV-Vis </a:t>
                  </a:r>
                  <a:endParaRPr kumimoji="0" lang="el-G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endParaRPr>
                </a:p>
              </p:txBody>
            </p:sp>
          </p:grpSp>
        </p:grpSp>
      </p:grpSp>
      <p:pic>
        <p:nvPicPr>
          <p:cNvPr id="4098" name="Picture 2" descr="Separations 11 00293 g005">
            <a:extLst>
              <a:ext uri="{FF2B5EF4-FFF2-40B4-BE49-F238E27FC236}">
                <a16:creationId xmlns:a16="http://schemas.microsoft.com/office/drawing/2014/main" id="{982137B0-FB64-B7A0-8C16-9B13B1776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61" y="1366705"/>
            <a:ext cx="2509432" cy="21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28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749E9-E212-4E10-9B19-0126A29BF120}" type="slidenum">
              <a:rPr lang="el-GR" altLang="en-US"/>
              <a:pPr>
                <a:defRPr/>
              </a:pPr>
              <a:t>7</a:t>
            </a:fld>
            <a:endParaRPr lang="el-GR" altLang="en-US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2400" dirty="0">
                <a:solidFill>
                  <a:srgbClr val="FF0000"/>
                </a:solidFill>
                <a:effectLst/>
                <a:latin typeface="Times New Roman" pitchFamily="18" charset="0"/>
              </a:rPr>
              <a:t>Ορολογία </a:t>
            </a:r>
            <a:r>
              <a:rPr lang="el-GR" altLang="en-US" sz="24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(συνέχεια)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164" y="1268760"/>
            <a:ext cx="8435975" cy="4525963"/>
          </a:xfrm>
        </p:spPr>
        <p:txBody>
          <a:bodyPr/>
          <a:lstStyle/>
          <a:p>
            <a:pPr marL="0" lvl="1" indent="0" algn="just" eaLnBrk="1" hangingPunct="1">
              <a:lnSpc>
                <a:spcPct val="90000"/>
              </a:lnSpc>
              <a:buClr>
                <a:srgbClr val="FF9900"/>
              </a:buClr>
              <a:buNone/>
              <a:defRPr/>
            </a:pPr>
            <a:r>
              <a:rPr lang="el-GR" altLang="en-US" sz="20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Εκλεκτικότητα</a:t>
            </a:r>
            <a:r>
              <a:rPr lang="el-GR" alt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0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υποστρώματος</a:t>
            </a:r>
            <a:r>
              <a:rPr lang="el-GR" altLang="en-US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: η ικανότητα ενός υποστρώματος να διακρίνει και να συγκρατεί μόνο το προς ανάλυση συστατικό από ένα δείγμα μέσα στο οποίο βρίσκεται διαλυμένο.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altLang="en-US" sz="24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Η εκλεκτικότητα είναι συνάρτηση των ακόλουθων παραγόντων : </a:t>
            </a:r>
            <a:endParaRPr lang="en-US" altLang="en-US" sz="24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	I</a:t>
            </a: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. </a:t>
            </a: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4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Χημική δομή του αναλύτη </a:t>
            </a:r>
            <a:endParaRPr lang="en-US" altLang="en-US" sz="24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	II</a:t>
            </a: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. </a:t>
            </a: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4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Ιδιότητες του υποστρώματος</a:t>
            </a: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 </a:t>
            </a:r>
            <a:endParaRPr lang="en-US" altLang="en-US" sz="2400" dirty="0">
              <a:solidFill>
                <a:schemeClr val="accent4">
                  <a:lumMod val="10000"/>
                </a:schemeClr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	III</a:t>
            </a:r>
            <a:r>
              <a:rPr lang="el-GR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.</a:t>
            </a:r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l-GR" altLang="en-US" sz="24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</a:rPr>
              <a:t>Σύσταση του αναλυόμενου δείγματος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8D1A0-859B-4FDE-81C5-915D927E324A}" type="slidenum">
              <a:rPr lang="el-GR" altLang="en-US"/>
              <a:pPr>
                <a:defRPr/>
              </a:pPr>
              <a:t>8</a:t>
            </a:fld>
            <a:endParaRPr lang="el-GR" alt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sz="2800" dirty="0">
                <a:solidFill>
                  <a:srgbClr val="C00000"/>
                </a:solidFill>
                <a:effectLst/>
                <a:latin typeface="Times New Roman" pitchFamily="18" charset="0"/>
              </a:rPr>
              <a:t>Συσκευή εκχύλισης στερεάς φάσης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1438"/>
            <a:ext cx="5303838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A5D3C-3487-4A1B-8748-60A8275980F3}" type="slidenum">
              <a:rPr lang="el-GR" altLang="en-US"/>
              <a:pPr>
                <a:defRPr/>
              </a:pPr>
              <a:t>9</a:t>
            </a:fld>
            <a:endParaRPr lang="el-GR" altLang="en-US"/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179388" y="115888"/>
            <a:ext cx="87137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dirty="0" err="1">
                <a:solidFill>
                  <a:srgbClr val="000000"/>
                </a:solidFill>
              </a:rPr>
              <a:t>Οι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u="sng" dirty="0">
                <a:solidFill>
                  <a:srgbClr val="000000"/>
                </a:solidFill>
              </a:rPr>
              <a:t>βα</a:t>
            </a:r>
            <a:r>
              <a:rPr lang="en-US" altLang="en-US" sz="2000" u="sng" dirty="0" err="1">
                <a:solidFill>
                  <a:srgbClr val="000000"/>
                </a:solidFill>
              </a:rPr>
              <a:t>σικές</a:t>
            </a:r>
            <a:r>
              <a:rPr lang="en-US" altLang="en-US" sz="2000" u="sng" dirty="0">
                <a:solidFill>
                  <a:srgbClr val="000000"/>
                </a:solidFill>
              </a:rPr>
              <a:t> α</a:t>
            </a:r>
            <a:r>
              <a:rPr lang="en-US" altLang="en-US" sz="2000" u="sng" dirty="0" err="1">
                <a:solidFill>
                  <a:srgbClr val="000000"/>
                </a:solidFill>
              </a:rPr>
              <a:t>ρχές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της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</a:rPr>
              <a:t>εκχύλισης</a:t>
            </a:r>
            <a:r>
              <a:rPr lang="en-US" altLang="en-US" sz="2000" i="1" dirty="0">
                <a:solidFill>
                  <a:srgbClr val="000000"/>
                </a:solidFill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</a:rPr>
              <a:t>στερεάς</a:t>
            </a:r>
            <a:r>
              <a:rPr lang="en-US" altLang="en-US" sz="2000" i="1" dirty="0">
                <a:solidFill>
                  <a:srgbClr val="000000"/>
                </a:solidFill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</a:rPr>
              <a:t>φάσεως</a:t>
            </a:r>
            <a:r>
              <a:rPr lang="en-US" altLang="en-US" sz="2000" dirty="0">
                <a:solidFill>
                  <a:srgbClr val="000000"/>
                </a:solidFill>
              </a:rPr>
              <a:t> βα</a:t>
            </a:r>
            <a:r>
              <a:rPr lang="en-US" altLang="en-US" sz="2000" dirty="0" err="1">
                <a:solidFill>
                  <a:srgbClr val="000000"/>
                </a:solidFill>
              </a:rPr>
              <a:t>σίζοντ</a:t>
            </a:r>
            <a:r>
              <a:rPr lang="en-US" altLang="en-US" sz="2000" dirty="0">
                <a:solidFill>
                  <a:srgbClr val="000000"/>
                </a:solidFill>
              </a:rPr>
              <a:t>αι σε αυτές της τεχνικής της </a:t>
            </a:r>
            <a:r>
              <a:rPr lang="en-US" altLang="en-US" sz="2000" i="1" dirty="0">
                <a:solidFill>
                  <a:srgbClr val="000000"/>
                </a:solidFill>
              </a:rPr>
              <a:t>υγρής χρωματογραφίας</a:t>
            </a:r>
            <a:r>
              <a:rPr lang="en-US" altLang="en-US" sz="2000" dirty="0">
                <a:solidFill>
                  <a:srgbClr val="000000"/>
                </a:solidFill>
              </a:rPr>
              <a:t>, με </a:t>
            </a:r>
            <a:r>
              <a:rPr lang="en-US" altLang="en-US" sz="2000" i="1" dirty="0">
                <a:solidFill>
                  <a:srgbClr val="000000"/>
                </a:solidFill>
              </a:rPr>
              <a:t>διαφορετικό όμως τρόπο εφαρμογής</a:t>
            </a:r>
            <a:r>
              <a:rPr lang="el-GR" altLang="en-US" sz="2000" dirty="0">
                <a:solidFill>
                  <a:srgbClr val="000000"/>
                </a:solidFill>
              </a:rPr>
              <a:t>: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el-GR" altLang="en-US" sz="2000" dirty="0">
                <a:solidFill>
                  <a:srgbClr val="000000"/>
                </a:solidFill>
              </a:rPr>
              <a:t>Ε</a:t>
            </a:r>
            <a:r>
              <a:rPr lang="en-US" altLang="en-US" sz="2000" dirty="0">
                <a:solidFill>
                  <a:srgbClr val="000000"/>
                </a:solidFill>
              </a:rPr>
              <a:t>π</a:t>
            </a:r>
            <a:r>
              <a:rPr lang="en-US" altLang="en-US" sz="2000" dirty="0" err="1">
                <a:solidFill>
                  <a:srgbClr val="000000"/>
                </a:solidFill>
              </a:rPr>
              <a:t>ιλέγοντ</a:t>
            </a:r>
            <a:r>
              <a:rPr lang="en-US" altLang="en-US" sz="2000" dirty="0">
                <a:solidFill>
                  <a:srgbClr val="000000"/>
                </a:solidFill>
              </a:rPr>
              <a:t>αι οι βέλτιστες συνθήκες ώστε να κατακρατηθούν από τη στ</a:t>
            </a:r>
            <a:r>
              <a:rPr lang="el-GR" altLang="en-US" sz="2000" dirty="0" err="1">
                <a:solidFill>
                  <a:srgbClr val="000000"/>
                </a:solidFill>
              </a:rPr>
              <a:t>ατική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φάση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οι</a:t>
            </a:r>
            <a:r>
              <a:rPr lang="en-US" altLang="en-US" sz="2000" dirty="0">
                <a:solidFill>
                  <a:srgbClr val="000000"/>
                </a:solidFill>
              </a:rPr>
              <a:t> αν</a:t>
            </a:r>
            <a:r>
              <a:rPr lang="el-GR" altLang="en-US" sz="2000" dirty="0" err="1">
                <a:solidFill>
                  <a:srgbClr val="000000"/>
                </a:solidFill>
              </a:rPr>
              <a:t>αλύτες</a:t>
            </a:r>
            <a:r>
              <a:rPr lang="en-US" altLang="en-US" sz="2000" dirty="0">
                <a:solidFill>
                  <a:srgbClr val="000000"/>
                </a:solidFill>
              </a:rPr>
              <a:t> ή </a:t>
            </a:r>
            <a:r>
              <a:rPr lang="en-US" altLang="en-US" sz="2000" dirty="0" err="1">
                <a:solidFill>
                  <a:srgbClr val="000000"/>
                </a:solidFill>
              </a:rPr>
              <a:t>οι</a:t>
            </a:r>
            <a:r>
              <a:rPr lang="en-US" altLang="en-US" sz="2000" dirty="0">
                <a:solidFill>
                  <a:srgbClr val="000000"/>
                </a:solidFill>
              </a:rPr>
              <a:t> π</a:t>
            </a:r>
            <a:r>
              <a:rPr lang="en-US" altLang="en-US" sz="2000" dirty="0" err="1">
                <a:solidFill>
                  <a:srgbClr val="000000"/>
                </a:solidFill>
              </a:rPr>
              <a:t>ροσμίξεις</a:t>
            </a:r>
            <a:r>
              <a:rPr lang="el-GR" altLang="en-US" sz="2000" dirty="0">
                <a:solidFill>
                  <a:srgbClr val="000000"/>
                </a:solidFill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sym typeface="Wingdings" pitchFamily="2" charset="2"/>
              </a:rPr>
              <a:t> Εκλεκτική διαδικασία εκχύλισης </a:t>
            </a:r>
            <a:r>
              <a:rPr lang="en-US" altLang="en-US" sz="2000" dirty="0">
                <a:solidFill>
                  <a:srgbClr val="000000"/>
                </a:solidFill>
                <a:sym typeface="Wingdings" pitchFamily="2" charset="2"/>
              </a:rPr>
              <a:t>SPE</a:t>
            </a:r>
            <a:r>
              <a:rPr lang="el-GR" altLang="en-US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165735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0" y="2997200"/>
            <a:ext cx="8964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O </a:t>
            </a:r>
            <a:r>
              <a:rPr lang="el-GR" altLang="en-US" sz="2000" dirty="0">
                <a:solidFill>
                  <a:srgbClr val="000000"/>
                </a:solidFill>
              </a:rPr>
              <a:t>ιδανικός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δι</a:t>
            </a:r>
            <a:r>
              <a:rPr lang="en-US" altLang="en-US" sz="2000" dirty="0">
                <a:solidFill>
                  <a:srgbClr val="000000"/>
                </a:solidFill>
              </a:rPr>
              <a:t>αλύτη</a:t>
            </a:r>
            <a:r>
              <a:rPr lang="el-GR" altLang="en-US" sz="2000" dirty="0">
                <a:solidFill>
                  <a:srgbClr val="000000"/>
                </a:solidFill>
              </a:rPr>
              <a:t>ς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l-GR" altLang="en-US" sz="2000" dirty="0" err="1">
                <a:solidFill>
                  <a:srgbClr val="000000"/>
                </a:solidFill>
              </a:rPr>
              <a:t>έκπλυσης</a:t>
            </a:r>
            <a:r>
              <a:rPr lang="el-GR" altLang="en-US" sz="2000" dirty="0">
                <a:solidFill>
                  <a:srgbClr val="000000"/>
                </a:solidFill>
              </a:rPr>
              <a:t> απομακρύνει εκλεκτικά τις προσμίξεις </a:t>
            </a:r>
            <a:r>
              <a:rPr lang="el-GR" altLang="en-US" sz="20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altLang="en-US" sz="2000" dirty="0">
                <a:solidFill>
                  <a:srgbClr val="000000"/>
                </a:solidFill>
                <a:sym typeface="Wingdings" pitchFamily="2" charset="2"/>
              </a:rPr>
              <a:t>E</a:t>
            </a:r>
            <a:r>
              <a:rPr lang="el-GR" altLang="en-US" sz="2000" dirty="0" err="1">
                <a:solidFill>
                  <a:srgbClr val="000000"/>
                </a:solidFill>
                <a:sym typeface="Wingdings" pitchFamily="2" charset="2"/>
              </a:rPr>
              <a:t>κλεκτική</a:t>
            </a:r>
            <a:r>
              <a:rPr lang="el-GR" altLang="en-US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l-GR" altLang="en-US" sz="2000" dirty="0" err="1">
                <a:solidFill>
                  <a:srgbClr val="000000"/>
                </a:solidFill>
                <a:sym typeface="Wingdings" pitchFamily="2" charset="2"/>
              </a:rPr>
              <a:t>έκπλυση</a:t>
            </a:r>
            <a:r>
              <a:rPr lang="en-US" altLang="en-US" sz="2000" dirty="0">
                <a:solidFill>
                  <a:srgbClr val="000000"/>
                </a:solidFill>
                <a:sym typeface="Wingdings" pitchFamily="2" charset="2"/>
              </a:rPr>
              <a:t> (Selective washing)</a:t>
            </a:r>
            <a:endParaRPr lang="el-GR" altLang="en-US" sz="2000" dirty="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1152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3995738" y="1557338"/>
            <a:ext cx="433387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5818" name="Rectangle 10"/>
          <p:cNvSpPr>
            <a:spLocks noChangeArrowheads="1"/>
          </p:cNvSpPr>
          <p:nvPr/>
        </p:nvSpPr>
        <p:spPr bwMode="auto">
          <a:xfrm>
            <a:off x="0" y="4868863"/>
            <a:ext cx="8820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n-US" sz="2000" dirty="0">
                <a:solidFill>
                  <a:srgbClr val="000000"/>
                </a:solidFill>
              </a:rPr>
              <a:t>Ο ιδανικός διαλύτης </a:t>
            </a:r>
            <a:r>
              <a:rPr lang="el-GR" altLang="en-US" sz="2000" dirty="0" err="1">
                <a:solidFill>
                  <a:srgbClr val="000000"/>
                </a:solidFill>
              </a:rPr>
              <a:t>έκλουσης</a:t>
            </a:r>
            <a:r>
              <a:rPr lang="el-GR" altLang="en-US" sz="2000" dirty="0">
                <a:solidFill>
                  <a:srgbClr val="000000"/>
                </a:solidFill>
              </a:rPr>
              <a:t> παραλαμβάνει εκλεκτικά τους αναλύτες, ενώ οι προσμίξεις παραμένουν στη στατική φάση </a:t>
            </a:r>
            <a:r>
              <a:rPr lang="el-GR" altLang="en-US" sz="20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l-GR" altLang="en-US" sz="2000" dirty="0">
                <a:solidFill>
                  <a:srgbClr val="000000"/>
                </a:solidFill>
              </a:rPr>
              <a:t>Εκλεκτική </a:t>
            </a:r>
            <a:r>
              <a:rPr lang="el-GR" altLang="en-US" sz="2000" dirty="0" err="1">
                <a:solidFill>
                  <a:srgbClr val="000000"/>
                </a:solidFill>
              </a:rPr>
              <a:t>έκλουση</a:t>
            </a:r>
            <a:r>
              <a:rPr lang="en-US" altLang="en-US" sz="2000" dirty="0">
                <a:solidFill>
                  <a:srgbClr val="000000"/>
                </a:solidFill>
              </a:rPr>
              <a:t> (Selective elution)</a:t>
            </a:r>
            <a:r>
              <a:rPr lang="el-GR" altLang="en-US" sz="2000" dirty="0">
                <a:solidFill>
                  <a:srgbClr val="000000"/>
                </a:solidFill>
              </a:rPr>
              <a:t> 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922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17925"/>
            <a:ext cx="20875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Line 12"/>
          <p:cNvSpPr>
            <a:spLocks noChangeShapeType="1"/>
          </p:cNvSpPr>
          <p:nvPr/>
        </p:nvSpPr>
        <p:spPr bwMode="auto">
          <a:xfrm>
            <a:off x="2268538" y="3716338"/>
            <a:ext cx="1655762" cy="433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7" name="Line 14"/>
          <p:cNvSpPr>
            <a:spLocks noChangeShapeType="1"/>
          </p:cNvSpPr>
          <p:nvPr/>
        </p:nvSpPr>
        <p:spPr bwMode="auto">
          <a:xfrm>
            <a:off x="1692275" y="1557338"/>
            <a:ext cx="43180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22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1800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516563"/>
            <a:ext cx="2303462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6.8|10.1|9.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Υγρή Χρωματογραφία Υψηλής Απόδοσης">
  <a:themeElements>
    <a:clrScheme name="Υγρή Χρωματογραφία Υψηλής Απόδοσης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Υγρή Χρωματογραφία Υψηλής Απόδοση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Υγρή Χρωματογραφία Υψηλής Απόδοσης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Υγρή Χρωματογραφία Υψηλής Απόδοσης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Υγρή Χρωματογραφία Υψηλής Απόδοσης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Υγρή Χρωματογραφία Υψηλής Απόδοσης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Υγρή Χρωματογραφία Υψηλής Απόδοσης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Υγρή Χρωματογραφία Υψηλής Απόδοσης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Υγρή Χρωματογραφία Υψηλής Απόδοσης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Υγρή Χρωματογραφία Υψηλής Απόδοσης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Υγρή Χρωματογραφία Υψηλής Απόδοσης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1_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3736</Words>
  <Application>Microsoft Office PowerPoint</Application>
  <PresentationFormat>On-screen Show (4:3)</PresentationFormat>
  <Paragraphs>544</Paragraphs>
  <Slides>60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60</vt:i4>
      </vt:variant>
    </vt:vector>
  </HeadingPairs>
  <TitlesOfParts>
    <vt:vector size="85" baseType="lpstr">
      <vt:lpstr>맑은 고딕</vt:lpstr>
      <vt:lpstr>Aptos</vt:lpstr>
      <vt:lpstr>Arial</vt:lpstr>
      <vt:lpstr>Calibri</vt:lpstr>
      <vt:lpstr>Calibri Light</vt:lpstr>
      <vt:lpstr>Cambria</vt:lpstr>
      <vt:lpstr>Cambria Math</vt:lpstr>
      <vt:lpstr>Candara</vt:lpstr>
      <vt:lpstr>Courier New</vt:lpstr>
      <vt:lpstr>Palatino Linotype</vt:lpstr>
      <vt:lpstr>small fonts</vt:lpstr>
      <vt:lpstr>Symbol</vt:lpstr>
      <vt:lpstr>Times New Roman</vt:lpstr>
      <vt:lpstr>Trebuchet MS</vt:lpstr>
      <vt:lpstr>Verdana</vt:lpstr>
      <vt:lpstr>Wingdings</vt:lpstr>
      <vt:lpstr>Wingdings 3</vt:lpstr>
      <vt:lpstr>Υγρή Χρωματογραφία Υψηλής Απόδοσης</vt:lpstr>
      <vt:lpstr>1_Waveform</vt:lpstr>
      <vt:lpstr>Office Theme</vt:lpstr>
      <vt:lpstr>1_Office Theme</vt:lpstr>
      <vt:lpstr>Facet</vt:lpstr>
      <vt:lpstr>Θέμα του Office</vt:lpstr>
      <vt:lpstr>1_Θέμα του Office</vt:lpstr>
      <vt:lpstr>2_Office Theme</vt:lpstr>
      <vt:lpstr>Κλινική Φαρμακευτική Ανάλυση- Βιοαναλυτικές Τεχνικές  Εκχύλιση στερεάς φάσης</vt:lpstr>
      <vt:lpstr>PowerPoint Presentation</vt:lpstr>
      <vt:lpstr>PowerPoint Presentation</vt:lpstr>
      <vt:lpstr>Εκχύλιση στερεάς φάσης</vt:lpstr>
      <vt:lpstr>Μικροφυσίγγια εκχύλισης στερεάς φάσης</vt:lpstr>
      <vt:lpstr>Ορολογία</vt:lpstr>
      <vt:lpstr>Ορολογία (συνέχεια)</vt:lpstr>
      <vt:lpstr>Συσκευή εκχύλισης στερεάς φάσης</vt:lpstr>
      <vt:lpstr>PowerPoint Presentation</vt:lpstr>
      <vt:lpstr>Βασικές αρχές της εκχύλισης στερεάς φάσης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Αλληλεπιδράσεις αναλύτη – υλικό μήτρας Is/Mt</vt:lpstr>
      <vt:lpstr>Στατικές φάσεις (στερεά υποστρώματα) </vt:lpstr>
      <vt:lpstr>Αλληλεπιδράσεις αναλύτη (Is) με στερεό υπόστρωμα (Sb)</vt:lpstr>
      <vt:lpstr>Είδη αλληλεπιδράσεων αναλύτη-στερεού υποστρώματος</vt:lpstr>
      <vt:lpstr>ΜΗ ΠΟΛΙΚΕΣ ΑΛΛΗΛΕΠΙΔΡΑΣΕΙΣ </vt:lpstr>
      <vt:lpstr>ΠΟΛΙΚΕΣ ΑΛΛΗΛΕΠΙΔΡΑΣΕΙΣ</vt:lpstr>
      <vt:lpstr>ΙΟΝΤΙΚΕΣ ΑΛΛΗΛΕΠΙΔΡΑΣΕΙΣ</vt:lpstr>
      <vt:lpstr>Αλληλεπιδράσεις υλικού μήτρας (Mt) με στερεό υπόστρωμα (Sb)</vt:lpstr>
      <vt:lpstr>Αλληλεπιδράσεις υλικού μήτρας(Mt) με στερεό υπόστρωμα (Sb)</vt:lpstr>
      <vt:lpstr>ΑΝΑΠΤΥΞΗ ΜΕΘΟΔΟΥ </vt:lpstr>
      <vt:lpstr>ΑΝΑΠΤΥΞΗ ΜΕΘΟΔΟΥ (συνέχεια)</vt:lpstr>
      <vt:lpstr>Επιλογή στατικής φάσης </vt:lpstr>
      <vt:lpstr>ΑΝΑΠΤΥΞΗ ΜΕΘΟΔΟΥ</vt:lpstr>
      <vt:lpstr>ΑΝΑΠΤΥΞΗ ΜΕΘΟΔΟΥ (συνέχεια)</vt:lpstr>
      <vt:lpstr>ΠΡΑΚΤΙΚΕΣ ΣΥΜΒΟΥΛΕΣ</vt:lpstr>
      <vt:lpstr>ΠΡΑΚΤΙΚΕΣ ΣΥΜΒΟΥΛΕΣ (συνέχεια) </vt:lpstr>
      <vt:lpstr>ΠΡΑΚΤΙΚΕΣ ΣΥΜΒΟΥΛΕΣ (συνέχεια) </vt:lpstr>
      <vt:lpstr>ΑΝΑΠΥΞΗ ΜΕΘΟΔΟΥ SPE ΣΕ 5 ΒΗΜΑΤΑ</vt:lpstr>
      <vt:lpstr>PowerPoint Presentation</vt:lpstr>
      <vt:lpstr>ΑΝΑΚΤΗΣΗ – MATRIX EFFECT (LC-MS/MS)</vt:lpstr>
      <vt:lpstr>PowerPoint Presentation</vt:lpstr>
      <vt:lpstr>ΤΕΧΝΙΚΕΣ ΜΙΚΡΟΕΚΧΥΛΙΣΗΣ</vt:lpstr>
      <vt:lpstr>Τεχνικές (μικρο)εκχύλισης – Εξέλιξη</vt:lpstr>
      <vt:lpstr>PowerPoint Presentation</vt:lpstr>
      <vt:lpstr>Επιφάνεια επαφής προσροφητικού μέσου</vt:lpstr>
      <vt:lpstr>Fabric Phase Sorptive Extraction</vt:lpstr>
      <vt:lpstr>PowerPoint Presentation</vt:lpstr>
      <vt:lpstr>Υφασμάτινo υπόστρωμα</vt:lpstr>
      <vt:lpstr>Sol-gel επικάλυψη</vt:lpstr>
      <vt:lpstr>Πολυμερές δίκτυο</vt:lpstr>
      <vt:lpstr>Διαπερατότητα πορώδους υλικού</vt:lpstr>
      <vt:lpstr>PowerPoint Presentation</vt:lpstr>
      <vt:lpstr>Πρωτόκολλο εκχύλισης FPSE</vt:lpstr>
      <vt:lpstr>Πλεονεκτήματα της FPSE</vt:lpstr>
      <vt:lpstr>PowerPoint Presentation</vt:lpstr>
      <vt:lpstr>PowerPoint Presentation</vt:lpstr>
      <vt:lpstr>PowerPoint Presentation</vt:lpstr>
      <vt:lpstr>PowerPoint Presentation</vt:lpstr>
      <vt:lpstr>Βελτιστοποίηση μεθόδου FPSE (1)</vt:lpstr>
      <vt:lpstr>PowerPoint Presentation</vt:lpstr>
      <vt:lpstr>Πρωτόκολλο μεθόδου προκατεργασίας FPSE</vt:lpstr>
      <vt:lpstr>Εκλεκτικότητα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Κλινική Φαρμακευτική Ανάλυση</dc:title>
  <dc:creator>EIRINI PANTERI</dc:creator>
  <cp:lastModifiedBy>EIRINI PANTERI</cp:lastModifiedBy>
  <cp:revision>9</cp:revision>
  <dcterms:created xsi:type="dcterms:W3CDTF">2020-12-05T12:04:12Z</dcterms:created>
  <dcterms:modified xsi:type="dcterms:W3CDTF">2024-12-01T17:11:42Z</dcterms:modified>
</cp:coreProperties>
</file>