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3" r:id="rId6"/>
    <p:sldId id="258" r:id="rId7"/>
    <p:sldId id="259"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25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1BF60C-89F1-4A23-9E7D-2E133AF597D4}"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1BF60C-89F1-4A23-9E7D-2E133AF597D4}"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1BF60C-89F1-4A23-9E7D-2E133AF597D4}"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1BF60C-89F1-4A23-9E7D-2E133AF597D4}" type="datetimeFigureOut">
              <a:rPr lang="en-US" smtClean="0"/>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1BF60C-89F1-4A23-9E7D-2E133AF597D4}" type="datetimeFigureOut">
              <a:rPr lang="en-US" smtClean="0"/>
              <a:t>12/17/2025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1BF60C-89F1-4A23-9E7D-2E133AF597D4}" type="datetimeFigureOut">
              <a:rPr lang="en-US" smtClean="0"/>
              <a:t>12/17/2025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BF60C-89F1-4A23-9E7D-2E133AF597D4}" type="datetimeFigureOut">
              <a:rPr lang="en-US" smtClean="0"/>
              <a:t>12/17/2025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1BF60C-89F1-4A23-9E7D-2E133AF597D4}" type="datetimeFigureOut">
              <a:rPr lang="en-US" smtClean="0"/>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1BF60C-89F1-4A23-9E7D-2E133AF597D4}" type="datetimeFigureOut">
              <a:rPr lang="en-US" smtClean="0"/>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1BF60C-89F1-4A23-9E7D-2E133AF597D4}"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1BF60C-89F1-4A23-9E7D-2E133AF597D4}" type="datetimeFigureOut">
              <a:rPr lang="en-US" smtClean="0"/>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D16FE-58E6-4DAF-BB31-EAD179F7231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BF60C-89F1-4A23-9E7D-2E133AF597D4}" type="datetimeFigureOut">
              <a:rPr lang="en-US" smtClean="0"/>
              <a:t>12/17/2025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D16FE-58E6-4DAF-BB31-EAD179F7231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3051770"/>
          </a:xfrm>
        </p:spPr>
        <p:txBody>
          <a:bodyPr>
            <a:noAutofit/>
          </a:bodyPr>
          <a:lstStyle/>
          <a:p>
            <a:r>
              <a:rPr lang="el-GR" sz="3200" dirty="0"/>
              <a:t>Ορθογωνικότητα (</a:t>
            </a:r>
            <a:r>
              <a:rPr lang="en-US" sz="3200" dirty="0"/>
              <a:t>Orthogonality)</a:t>
            </a:r>
            <a:br>
              <a:rPr lang="en-US" sz="3200" dirty="0"/>
            </a:br>
            <a:r>
              <a:rPr lang="el-GR" sz="3200" dirty="0"/>
              <a:t>στην Αντίστροφης Φάση</a:t>
            </a:r>
            <a:br>
              <a:rPr lang="el-GR" sz="3200" dirty="0"/>
            </a:br>
            <a:r>
              <a:rPr lang="el-GR" sz="3200" dirty="0"/>
              <a:t> Υγρο- Χρωματογραφία: </a:t>
            </a:r>
            <a:br>
              <a:rPr lang="el-GR" sz="3200" dirty="0"/>
            </a:br>
            <a:r>
              <a:rPr lang="el-GR" sz="3200" dirty="0"/>
              <a:t>Πώς να Επιλέγετε Στήλες και να Αναπτύσσετε Μεθόδους πιο Αποτελεσματικά»</a:t>
            </a:r>
            <a:endParaRPr lang="en-US" sz="3200"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Ορθογωνικότητα (1)</a:t>
            </a:r>
            <a:endParaRPr lang="en-US" dirty="0"/>
          </a:p>
        </p:txBody>
      </p:sp>
      <p:sp>
        <p:nvSpPr>
          <p:cNvPr id="4" name="Content Placeholder 3">
            <a:extLst>
              <a:ext uri="{FF2B5EF4-FFF2-40B4-BE49-F238E27FC236}">
                <a16:creationId xmlns:a16="http://schemas.microsoft.com/office/drawing/2014/main" id="{4CFA1ADA-32B7-1704-473D-02CE362B65BA}"/>
              </a:ext>
            </a:extLst>
          </p:cNvPr>
          <p:cNvSpPr>
            <a:spLocks noGrp="1"/>
          </p:cNvSpPr>
          <p:nvPr>
            <p:ph idx="1"/>
          </p:nvPr>
        </p:nvSpPr>
        <p:spPr/>
        <p:txBody>
          <a:bodyPr>
            <a:normAutofit fontScale="85000" lnSpcReduction="20000"/>
          </a:bodyPr>
          <a:lstStyle/>
          <a:p>
            <a:r>
              <a:rPr lang="el-GR" dirty="0"/>
              <a:t>Η ορθογωνικότητα στη χρωματογραφία αναφέρεται στην </a:t>
            </a:r>
            <a:r>
              <a:rPr lang="el-GR" dirty="0">
                <a:solidFill>
                  <a:srgbClr val="FF0000"/>
                </a:solidFill>
              </a:rPr>
              <a:t>εναλλακτική εκλεκτικότητα μεταξύ διαχωρισμών.</a:t>
            </a:r>
          </a:p>
          <a:p>
            <a:r>
              <a:rPr lang="el-GR" dirty="0"/>
              <a:t>Οι ορθογωνικοί ή δισδιάστατοι (2D) διαχωρισμοί είναι απαραίτητοι για την αντιμετώπιση ενός από τα κύρια ζητήματα στην ανάπτυξη μεθόδων, δηλαδή της </a:t>
            </a:r>
            <a:r>
              <a:rPr lang="el-GR" dirty="0">
                <a:solidFill>
                  <a:srgbClr val="FF0000"/>
                </a:solidFill>
              </a:rPr>
              <a:t>ανεπιτυχούς διαχωριστικότητας</a:t>
            </a:r>
            <a:r>
              <a:rPr lang="el-GR" dirty="0"/>
              <a:t>, η οποία μπορεί να καλύψει μια πρόσμιξη ή μια κορυφή από διάσπαση δείγματος.</a:t>
            </a:r>
          </a:p>
          <a:p>
            <a:r>
              <a:rPr lang="el-GR" dirty="0"/>
              <a:t>Τέτοιοι διαχωρισμοί μπορούν να επιτευχθούν με την τροποποίηση των παραμέτρων της μεθόδου και/ή με την επιλογή στατικών φάσεων με διαφορετική εκλεκτικότητα.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17514-97B1-F56C-5920-5F9400312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2202C-7639-0434-636D-674815E2D9F7}"/>
              </a:ext>
            </a:extLst>
          </p:cNvPr>
          <p:cNvSpPr>
            <a:spLocks noGrp="1"/>
          </p:cNvSpPr>
          <p:nvPr>
            <p:ph type="title"/>
          </p:nvPr>
        </p:nvSpPr>
        <p:spPr/>
        <p:txBody>
          <a:bodyPr/>
          <a:lstStyle/>
          <a:p>
            <a:r>
              <a:rPr lang="el-GR" dirty="0"/>
              <a:t>Ορθογωνικότητα (2)</a:t>
            </a:r>
            <a:endParaRPr lang="en-US" dirty="0"/>
          </a:p>
        </p:txBody>
      </p:sp>
      <p:sp>
        <p:nvSpPr>
          <p:cNvPr id="4" name="Content Placeholder 3">
            <a:extLst>
              <a:ext uri="{FF2B5EF4-FFF2-40B4-BE49-F238E27FC236}">
                <a16:creationId xmlns:a16="http://schemas.microsoft.com/office/drawing/2014/main" id="{3F00B08A-2B7B-9AA6-A890-817D87BE68EF}"/>
              </a:ext>
            </a:extLst>
          </p:cNvPr>
          <p:cNvSpPr>
            <a:spLocks noGrp="1"/>
          </p:cNvSpPr>
          <p:nvPr>
            <p:ph idx="1"/>
          </p:nvPr>
        </p:nvSpPr>
        <p:spPr/>
        <p:txBody>
          <a:bodyPr>
            <a:normAutofit fontScale="92500" lnSpcReduction="20000"/>
          </a:bodyPr>
          <a:lstStyle/>
          <a:p>
            <a:r>
              <a:rPr lang="el-GR" dirty="0"/>
              <a:t>Η σχετική εκλεκτικότητα της στήλης δεν αλλάζει με τις συνθήκες, εκτός από την αλλαγή του </a:t>
            </a:r>
            <a:r>
              <a:rPr lang="el-GR" dirty="0">
                <a:solidFill>
                  <a:srgbClr val="FF0000"/>
                </a:solidFill>
              </a:rPr>
              <a:t>οργανικού τροποποιητή </a:t>
            </a:r>
            <a:r>
              <a:rPr lang="el-GR" dirty="0"/>
              <a:t>και του </a:t>
            </a:r>
            <a:r>
              <a:rPr lang="el-GR" dirty="0">
                <a:solidFill>
                  <a:srgbClr val="FF0000"/>
                </a:solidFill>
              </a:rPr>
              <a:t>pH της κινητής </a:t>
            </a:r>
            <a:r>
              <a:rPr lang="el-GR" dirty="0"/>
              <a:t>φάσης.</a:t>
            </a:r>
          </a:p>
          <a:p>
            <a:r>
              <a:rPr lang="el-GR" dirty="0"/>
              <a:t>Επομένως, είναι οι </a:t>
            </a:r>
            <a:r>
              <a:rPr lang="el-GR" dirty="0">
                <a:solidFill>
                  <a:srgbClr val="FF0000"/>
                </a:solidFill>
              </a:rPr>
              <a:t>ορθογωνικές στήλες </a:t>
            </a:r>
            <a:r>
              <a:rPr lang="el-GR" dirty="0"/>
              <a:t>που καθιστούν τους 2D διαχωρισμούς επιτυχημένους.</a:t>
            </a:r>
          </a:p>
          <a:p>
            <a:r>
              <a:rPr lang="el-GR" dirty="0"/>
              <a:t>Η αναγνώριση ορθογωνικών στατικών φάσεων έχει πρόσφατα προσελκύσει ιδιαίτερη προσοχή στη βιβλιογραφία και από τους κατασκευαστές στηλών.</a:t>
            </a:r>
          </a:p>
        </p:txBody>
      </p:sp>
    </p:spTree>
    <p:extLst>
      <p:ext uri="{BB962C8B-B14F-4D97-AF65-F5344CB8AC3E}">
        <p14:creationId xmlns:p14="http://schemas.microsoft.com/office/powerpoint/2010/main" val="268250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AADD0-C1A1-FBEC-A21C-BF19C0BE2D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5541C-3E18-302A-BCCE-3C9FF6B481BB}"/>
              </a:ext>
            </a:extLst>
          </p:cNvPr>
          <p:cNvSpPr>
            <a:spLocks noGrp="1"/>
          </p:cNvSpPr>
          <p:nvPr>
            <p:ph type="title"/>
          </p:nvPr>
        </p:nvSpPr>
        <p:spPr>
          <a:xfrm>
            <a:off x="457200" y="274638"/>
            <a:ext cx="8229600" cy="634082"/>
          </a:xfrm>
        </p:spPr>
        <p:txBody>
          <a:bodyPr>
            <a:normAutofit fontScale="90000"/>
          </a:bodyPr>
          <a:lstStyle/>
          <a:p>
            <a:r>
              <a:rPr lang="el-GR" dirty="0"/>
              <a:t>Ορθογωνικότητα (3)</a:t>
            </a:r>
            <a:endParaRPr lang="en-US" dirty="0"/>
          </a:p>
        </p:txBody>
      </p:sp>
      <p:sp>
        <p:nvSpPr>
          <p:cNvPr id="4" name="Content Placeholder 3">
            <a:extLst>
              <a:ext uri="{FF2B5EF4-FFF2-40B4-BE49-F238E27FC236}">
                <a16:creationId xmlns:a16="http://schemas.microsoft.com/office/drawing/2014/main" id="{8E7909BE-97EC-F5D4-C95A-EAF3CD135B17}"/>
              </a:ext>
            </a:extLst>
          </p:cNvPr>
          <p:cNvSpPr>
            <a:spLocks noGrp="1"/>
          </p:cNvSpPr>
          <p:nvPr>
            <p:ph idx="1"/>
          </p:nvPr>
        </p:nvSpPr>
        <p:spPr>
          <a:xfrm>
            <a:off x="457200" y="908720"/>
            <a:ext cx="8229600" cy="5217443"/>
          </a:xfrm>
        </p:spPr>
        <p:txBody>
          <a:bodyPr>
            <a:normAutofit fontScale="85000" lnSpcReduction="20000"/>
          </a:bodyPr>
          <a:lstStyle/>
          <a:p>
            <a:r>
              <a:rPr lang="el-GR" dirty="0"/>
              <a:t>Ερευνητικά γίνεται </a:t>
            </a:r>
            <a:r>
              <a:rPr lang="el-GR" dirty="0">
                <a:solidFill>
                  <a:srgbClr val="FF0000"/>
                </a:solidFill>
              </a:rPr>
              <a:t>σύγκριση διαφορετικών  στατικών φάσεων  όσον αφορά την εκλεκτικότητά τους, </a:t>
            </a:r>
            <a:r>
              <a:rPr lang="el-GR" dirty="0"/>
              <a:t>αξιολογώντας ένα ευρύ φάσμα αναλυτών υπό ταυτόσημες συνθήκες.</a:t>
            </a:r>
          </a:p>
          <a:p>
            <a:r>
              <a:rPr lang="el-GR" dirty="0"/>
              <a:t>‘Ετσι εντοπίζονται ζεύγη στηλών που παρουσιάζουν </a:t>
            </a:r>
            <a:r>
              <a:rPr lang="el-GR" dirty="0">
                <a:solidFill>
                  <a:srgbClr val="FF0000"/>
                </a:solidFill>
              </a:rPr>
              <a:t>ορθογωνικά πρότυπα κατακράτησης.</a:t>
            </a:r>
          </a:p>
          <a:p>
            <a:r>
              <a:rPr lang="el-GR" dirty="0"/>
              <a:t>Ο </a:t>
            </a:r>
            <a:r>
              <a:rPr lang="el-GR" dirty="0">
                <a:solidFill>
                  <a:srgbClr val="FF0000"/>
                </a:solidFill>
              </a:rPr>
              <a:t>βαθμός διασποράς </a:t>
            </a:r>
            <a:r>
              <a:rPr lang="el-GR" dirty="0"/>
              <a:t>που παρατηρείται για τους παράγοντες κατακράτησης των αναλυτών σε οποιεσδήποτε δύο στήλες χρησιμεύει ως μέτρο της ορθογωνικότητας.</a:t>
            </a:r>
          </a:p>
          <a:p>
            <a:r>
              <a:rPr lang="el-GR" dirty="0"/>
              <a:t>Οι στατικές φάσεις στην έρευνα αντιπροσωπεύουν </a:t>
            </a:r>
            <a:r>
              <a:rPr lang="el-GR" dirty="0">
                <a:solidFill>
                  <a:srgbClr val="FF0000"/>
                </a:solidFill>
              </a:rPr>
              <a:t>διαφορετικές χημείες (συνδεδεμένες ομάδες) </a:t>
            </a:r>
            <a:r>
              <a:rPr lang="el-GR" dirty="0"/>
              <a:t>και </a:t>
            </a:r>
            <a:r>
              <a:rPr lang="el-GR" dirty="0">
                <a:solidFill>
                  <a:srgbClr val="FF0000"/>
                </a:solidFill>
              </a:rPr>
              <a:t>βάσεις πυριτίας</a:t>
            </a:r>
            <a:r>
              <a:rPr lang="el-GR" dirty="0"/>
              <a:t>, που διαφέρουν τόσο στην επιφάνεια, όσο και στο μέγεθος πόρων.</a:t>
            </a:r>
          </a:p>
        </p:txBody>
      </p:sp>
    </p:spTree>
    <p:extLst>
      <p:ext uri="{BB962C8B-B14F-4D97-AF65-F5344CB8AC3E}">
        <p14:creationId xmlns:p14="http://schemas.microsoft.com/office/powerpoint/2010/main" val="157968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F25E3-91F1-0D00-E51E-31186302B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8894B6-3DC5-5B7C-748B-366CD56AA05D}"/>
              </a:ext>
            </a:extLst>
          </p:cNvPr>
          <p:cNvSpPr>
            <a:spLocks noGrp="1"/>
          </p:cNvSpPr>
          <p:nvPr>
            <p:ph type="title"/>
          </p:nvPr>
        </p:nvSpPr>
        <p:spPr>
          <a:xfrm>
            <a:off x="457200" y="274638"/>
            <a:ext cx="8229600" cy="634082"/>
          </a:xfrm>
        </p:spPr>
        <p:txBody>
          <a:bodyPr>
            <a:normAutofit fontScale="90000"/>
          </a:bodyPr>
          <a:lstStyle/>
          <a:p>
            <a:r>
              <a:rPr lang="el-GR" dirty="0"/>
              <a:t>Ορθογωνικότητα (4)</a:t>
            </a:r>
            <a:endParaRPr lang="en-US" dirty="0"/>
          </a:p>
        </p:txBody>
      </p:sp>
      <p:sp>
        <p:nvSpPr>
          <p:cNvPr id="4" name="Content Placeholder 3">
            <a:extLst>
              <a:ext uri="{FF2B5EF4-FFF2-40B4-BE49-F238E27FC236}">
                <a16:creationId xmlns:a16="http://schemas.microsoft.com/office/drawing/2014/main" id="{1260AF52-C209-5AF5-DF63-ED3AD62EA2A5}"/>
              </a:ext>
            </a:extLst>
          </p:cNvPr>
          <p:cNvSpPr>
            <a:spLocks noGrp="1"/>
          </p:cNvSpPr>
          <p:nvPr>
            <p:ph idx="1"/>
          </p:nvPr>
        </p:nvSpPr>
        <p:spPr>
          <a:xfrm>
            <a:off x="457200" y="908720"/>
            <a:ext cx="8229600" cy="5217443"/>
          </a:xfrm>
        </p:spPr>
        <p:txBody>
          <a:bodyPr>
            <a:normAutofit fontScale="77500" lnSpcReduction="20000"/>
          </a:bodyPr>
          <a:lstStyle/>
          <a:p>
            <a:r>
              <a:rPr lang="el-GR" dirty="0"/>
              <a:t>Για να ληφθούν αριθμητικές τιμές για την ορθογωνικότητα μεταξύ οποιωνδήποτε δύο στηλών, κατασκευάζονται γραφήματα των παραγόντων κατακράτησης (k’) των αναλυτών που ελήφθησαν σε μία στήλη σε σχέση με τους παράγοντες κατακράτησης των ίδιων αναλυτών σε μια άλλη στήλη.</a:t>
            </a:r>
          </a:p>
          <a:p>
            <a:r>
              <a:rPr lang="el-GR" dirty="0"/>
              <a:t> Όλοι οι παράγοντες κατακράτησης υπολογίζονται ως μέσος όρος δύο μετρήσεων, χρησιμοποιώντας μια μη κατακρατούμενη ουσία ως δείκτη </a:t>
            </a:r>
            <a:r>
              <a:rPr lang="el-GR" dirty="0">
                <a:solidFill>
                  <a:srgbClr val="FF0000"/>
                </a:solidFill>
              </a:rPr>
              <a:t>κενού όγκου </a:t>
            </a:r>
            <a:r>
              <a:rPr lang="el-GR" dirty="0"/>
              <a:t>(</a:t>
            </a:r>
            <a:r>
              <a:rPr lang="en-US" dirty="0"/>
              <a:t>void volume)</a:t>
            </a:r>
            <a:r>
              <a:rPr lang="el-GR" dirty="0"/>
              <a:t>. </a:t>
            </a:r>
            <a:endParaRPr lang="en-US" dirty="0"/>
          </a:p>
          <a:p>
            <a:r>
              <a:rPr lang="el-GR" dirty="0"/>
              <a:t>Η τιμή r² της γραμμικής συσχέτισης μεταξύ των δύο συνόλων δεδομένων χρησιμοποιείται ως μέτρο της ορθογωνικότητας.</a:t>
            </a:r>
          </a:p>
          <a:p>
            <a:r>
              <a:rPr lang="el-GR" dirty="0"/>
              <a:t> Όσο χαμηλότερη είναι η τιμή του r², τόσο υψηλότερος είναι ο βαθμός ορθογωνικότητας μεταξύ των δύο φάσεων.</a:t>
            </a:r>
          </a:p>
        </p:txBody>
      </p:sp>
    </p:spTree>
    <p:extLst>
      <p:ext uri="{BB962C8B-B14F-4D97-AF65-F5344CB8AC3E}">
        <p14:creationId xmlns:p14="http://schemas.microsoft.com/office/powerpoint/2010/main" val="1928448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t>1a) </a:t>
            </a:r>
            <a:r>
              <a:rPr lang="el-GR" sz="2000" dirty="0"/>
              <a:t>Παράδειγμα ενός ορθογωνικού ζεύγους στηλών</a:t>
            </a:r>
            <a:r>
              <a:rPr lang="en-US" sz="2000" dirty="0"/>
              <a:t> (r</a:t>
            </a:r>
            <a:r>
              <a:rPr lang="en-US" sz="2000" baseline="30000" dirty="0"/>
              <a:t>2</a:t>
            </a:r>
            <a:r>
              <a:rPr lang="en-US" sz="2000" dirty="0"/>
              <a:t> = 0,358)</a:t>
            </a:r>
            <a:br>
              <a:rPr lang="en-US" sz="2000" dirty="0"/>
            </a:br>
            <a:r>
              <a:rPr lang="en-US" sz="2000" dirty="0"/>
              <a:t>1b) </a:t>
            </a:r>
            <a:r>
              <a:rPr lang="el-GR" sz="2000" dirty="0"/>
              <a:t>Παράδειγμα ενός μη ορθογωνικού (παρόμοιου) ζεύγους στηλών</a:t>
            </a:r>
            <a:r>
              <a:rPr lang="en-US" sz="2000" dirty="0"/>
              <a:t> (r</a:t>
            </a:r>
            <a:r>
              <a:rPr lang="en-US" sz="2000" baseline="30000" dirty="0"/>
              <a:t>2</a:t>
            </a:r>
            <a:r>
              <a:rPr lang="en-US" sz="2000" dirty="0"/>
              <a:t> = 0,995)</a:t>
            </a:r>
            <a:br>
              <a:rPr lang="en-US" sz="2000" dirty="0"/>
            </a:br>
            <a:r>
              <a:rPr lang="el-GR" sz="2000" dirty="0"/>
              <a:t>‘Ενα</a:t>
            </a:r>
            <a:r>
              <a:rPr lang="en-US" sz="2000" dirty="0"/>
              <a:t> r</a:t>
            </a:r>
            <a:r>
              <a:rPr lang="en-US" sz="2000" baseline="30000" dirty="0"/>
              <a:t>2</a:t>
            </a:r>
            <a:r>
              <a:rPr lang="en-US" sz="2000" dirty="0"/>
              <a:t> </a:t>
            </a:r>
            <a:r>
              <a:rPr lang="el-GR" sz="2000" dirty="0"/>
              <a:t>πλησίον του </a:t>
            </a:r>
            <a:r>
              <a:rPr lang="en-US" sz="2000" dirty="0"/>
              <a:t>1 </a:t>
            </a:r>
            <a:r>
              <a:rPr lang="el-GR" sz="2000" dirty="0"/>
              <a:t>δείχνει τον υψηλότερο βαθμμό ομοιότητας</a:t>
            </a:r>
            <a:r>
              <a:rPr lang="en-US" sz="2000" dirty="0"/>
              <a:t>.</a:t>
            </a:r>
          </a:p>
        </p:txBody>
      </p:sp>
      <p:pic>
        <p:nvPicPr>
          <p:cNvPr id="3074" name="Picture 2"/>
          <p:cNvPicPr>
            <a:picLocks noGrp="1" noChangeAspect="1" noChangeArrowheads="1"/>
          </p:cNvPicPr>
          <p:nvPr>
            <p:ph idx="1"/>
          </p:nvPr>
        </p:nvPicPr>
        <p:blipFill>
          <a:blip r:embed="rId2"/>
          <a:srcRect/>
          <a:stretch>
            <a:fillRect/>
          </a:stretch>
        </p:blipFill>
        <p:spPr bwMode="auto">
          <a:xfrm>
            <a:off x="2812836" y="1600200"/>
            <a:ext cx="3518327" cy="452596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Ορθογωνικότητα (5)</a:t>
            </a:r>
            <a:endParaRPr lang="en-US" dirty="0"/>
          </a:p>
        </p:txBody>
      </p:sp>
      <p:sp>
        <p:nvSpPr>
          <p:cNvPr id="4" name="Content Placeholder 3">
            <a:extLst>
              <a:ext uri="{FF2B5EF4-FFF2-40B4-BE49-F238E27FC236}">
                <a16:creationId xmlns:a16="http://schemas.microsoft.com/office/drawing/2014/main" id="{B5917D0D-2743-85DF-9190-1BDB9AABD2C5}"/>
              </a:ext>
            </a:extLst>
          </p:cNvPr>
          <p:cNvSpPr>
            <a:spLocks noGrp="1"/>
          </p:cNvSpPr>
          <p:nvPr>
            <p:ph idx="1"/>
          </p:nvPr>
        </p:nvSpPr>
        <p:spPr/>
        <p:txBody>
          <a:bodyPr>
            <a:normAutofit fontScale="77500" lnSpcReduction="20000"/>
          </a:bodyPr>
          <a:lstStyle/>
          <a:p>
            <a:r>
              <a:rPr lang="el-GR" dirty="0"/>
              <a:t>Ένα παράδειγμα ορθογωνικότητας και μη ορθογωνικότητας φαίνεται στην προηγούμενη εικόνα.</a:t>
            </a:r>
          </a:p>
          <a:p>
            <a:r>
              <a:rPr lang="el-GR" dirty="0"/>
              <a:t>Το διάγραμα  των παραγόντων κατακράτησης που λήφθηκαν στη στήλη Pursuit Diphenyl (DP) σε σχέση με αυτούς που λήφθηκαν στη στήλη Polaris Amide C18 (Σχήμα 1α) έδειξε υψηλό βαθμό διασποράς (r² = 0,358).</a:t>
            </a:r>
          </a:p>
          <a:p>
            <a:r>
              <a:rPr lang="el-GR" dirty="0"/>
              <a:t>Αυτό αποτελεί παράδειγμα ενός ορθογωνικού ζεύγους στηλών. </a:t>
            </a:r>
          </a:p>
          <a:p>
            <a:r>
              <a:rPr lang="el-GR" dirty="0"/>
              <a:t>Αντίθετα, για το γράφημα κατακράτησης της στήλης Pursuit C18 έναντι Pursuit XRs C18 (Σχήμα 1β), τα δύο σύνολα δεδομένων συσχετίστηκαν πολύ καλά (r² = 0,995).</a:t>
            </a:r>
          </a:p>
          <a:p>
            <a:r>
              <a:rPr lang="el-GR" dirty="0"/>
              <a:t>Μια τιμή r² κοντά στο 1 υποδεικνύει τον υψηλότερο βαθμό ομοιότητας.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2CA8-8B3B-B60A-970A-CB8FC854942D}"/>
              </a:ext>
            </a:extLst>
          </p:cNvPr>
          <p:cNvSpPr>
            <a:spLocks noGrp="1"/>
          </p:cNvSpPr>
          <p:nvPr>
            <p:ph type="title"/>
          </p:nvPr>
        </p:nvSpPr>
        <p:spPr>
          <a:xfrm>
            <a:off x="457200" y="274638"/>
            <a:ext cx="8229600" cy="1498178"/>
          </a:xfrm>
        </p:spPr>
        <p:txBody>
          <a:bodyPr>
            <a:noAutofit/>
          </a:bodyPr>
          <a:lstStyle/>
          <a:p>
            <a:r>
              <a:rPr lang="el-GR" sz="2000" dirty="0"/>
              <a:t> Χρωματογραφική παράσταση ορθογωνικής εκλεκτικότητας για  βάσεις .</a:t>
            </a:r>
            <a:br>
              <a:rPr lang="el-GR" sz="2000" dirty="0"/>
            </a:br>
            <a:r>
              <a:rPr lang="el-GR" sz="2000" dirty="0"/>
              <a:t> Αποδεικνύεται ότι  η στήλη </a:t>
            </a:r>
            <a:r>
              <a:rPr lang="en-US" sz="2000" dirty="0"/>
              <a:t> Polaris Amide C18 </a:t>
            </a:r>
            <a:r>
              <a:rPr lang="el-GR" sz="2000" dirty="0"/>
              <a:t>(</a:t>
            </a:r>
            <a:r>
              <a:rPr lang="en-US" sz="2000" dirty="0"/>
              <a:t>a) </a:t>
            </a:r>
            <a:r>
              <a:rPr lang="el-GR" sz="2000" dirty="0"/>
              <a:t>και</a:t>
            </a:r>
            <a:r>
              <a:rPr lang="en-US" sz="2000" dirty="0"/>
              <a:t> Pursuit C18 (b) </a:t>
            </a:r>
            <a:r>
              <a:rPr lang="el-GR" sz="2000" dirty="0"/>
              <a:t> δείχνουν αντίστροφη  σειρά κατακράτησης . </a:t>
            </a:r>
            <a:br>
              <a:rPr lang="el-GR" sz="2000" dirty="0"/>
            </a:br>
            <a:r>
              <a:rPr lang="el-GR" sz="2000" dirty="0"/>
              <a:t>Συνεκλούονατι  στην </a:t>
            </a:r>
            <a:r>
              <a:rPr lang="en-US" sz="2000" dirty="0"/>
              <a:t>Polaris Amide C18 (a) </a:t>
            </a:r>
            <a:r>
              <a:rPr lang="el-GR" sz="2000" dirty="0"/>
              <a:t> και διαχωρίζονται καλά στην </a:t>
            </a:r>
            <a:r>
              <a:rPr lang="en-US" sz="2000" dirty="0"/>
              <a:t> Pursuit C18</a:t>
            </a:r>
            <a:r>
              <a:rPr lang="el-GR" sz="2000" dirty="0"/>
              <a:t> </a:t>
            </a:r>
            <a:r>
              <a:rPr lang="en-US" sz="2000" dirty="0"/>
              <a:t>(b) </a:t>
            </a:r>
            <a:endParaRPr lang="el-GR" sz="2000" dirty="0"/>
          </a:p>
        </p:txBody>
      </p:sp>
      <p:pic>
        <p:nvPicPr>
          <p:cNvPr id="5" name="Content Placeholder 4">
            <a:extLst>
              <a:ext uri="{FF2B5EF4-FFF2-40B4-BE49-F238E27FC236}">
                <a16:creationId xmlns:a16="http://schemas.microsoft.com/office/drawing/2014/main" id="{8086456D-5AF7-082D-94DE-E84ED23009FA}"/>
              </a:ext>
            </a:extLst>
          </p:cNvPr>
          <p:cNvPicPr>
            <a:picLocks noGrp="1" noChangeAspect="1"/>
          </p:cNvPicPr>
          <p:nvPr>
            <p:ph idx="1"/>
          </p:nvPr>
        </p:nvPicPr>
        <p:blipFill>
          <a:blip r:embed="rId2"/>
          <a:stretch>
            <a:fillRect/>
          </a:stretch>
        </p:blipFill>
        <p:spPr>
          <a:xfrm>
            <a:off x="1979712" y="2184610"/>
            <a:ext cx="4537670" cy="4381199"/>
          </a:xfrm>
          <a:prstGeom prst="rect">
            <a:avLst/>
          </a:prstGeom>
        </p:spPr>
      </p:pic>
    </p:spTree>
    <p:extLst>
      <p:ext uri="{BB962C8B-B14F-4D97-AF65-F5344CB8AC3E}">
        <p14:creationId xmlns:p14="http://schemas.microsoft.com/office/powerpoint/2010/main" val="1896598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45282-16FF-4D9F-53EF-680E0AA8675D}"/>
              </a:ext>
            </a:extLst>
          </p:cNvPr>
          <p:cNvSpPr>
            <a:spLocks noGrp="1"/>
          </p:cNvSpPr>
          <p:nvPr>
            <p:ph type="title"/>
          </p:nvPr>
        </p:nvSpPr>
        <p:spPr/>
        <p:txBody>
          <a:bodyPr>
            <a:normAutofit/>
          </a:bodyPr>
          <a:lstStyle/>
          <a:p>
            <a:r>
              <a:rPr lang="el-GR" sz="2000" dirty="0"/>
              <a:t>Οι κορυφές οξέων  διαχωρίζονται καλά στην</a:t>
            </a:r>
            <a:r>
              <a:rPr lang="en-US" sz="2000" dirty="0"/>
              <a:t> Polaris Amide</a:t>
            </a:r>
            <a:br>
              <a:rPr lang="en-US" sz="2000" dirty="0"/>
            </a:br>
            <a:r>
              <a:rPr lang="en-US" sz="2000" dirty="0"/>
              <a:t>C18 (c) </a:t>
            </a:r>
            <a:r>
              <a:rPr lang="el-GR" sz="2000" dirty="0"/>
              <a:t>και επικαλύπτονται μερικώς στην </a:t>
            </a:r>
            <a:r>
              <a:rPr lang="en-US" sz="2000" dirty="0"/>
              <a:t>Pursuit C18 (d).</a:t>
            </a:r>
            <a:endParaRPr lang="el-GR" sz="2000" dirty="0"/>
          </a:p>
        </p:txBody>
      </p:sp>
      <p:pic>
        <p:nvPicPr>
          <p:cNvPr id="5" name="Content Placeholder 4">
            <a:extLst>
              <a:ext uri="{FF2B5EF4-FFF2-40B4-BE49-F238E27FC236}">
                <a16:creationId xmlns:a16="http://schemas.microsoft.com/office/drawing/2014/main" id="{20FFAC72-42D4-02C8-6868-82A3CBEF29DC}"/>
              </a:ext>
            </a:extLst>
          </p:cNvPr>
          <p:cNvPicPr>
            <a:picLocks noGrp="1" noChangeAspect="1"/>
          </p:cNvPicPr>
          <p:nvPr>
            <p:ph idx="1"/>
          </p:nvPr>
        </p:nvPicPr>
        <p:blipFill>
          <a:blip r:embed="rId2"/>
          <a:stretch>
            <a:fillRect/>
          </a:stretch>
        </p:blipFill>
        <p:spPr>
          <a:xfrm>
            <a:off x="1763688" y="1772816"/>
            <a:ext cx="4724549" cy="4393698"/>
          </a:xfrm>
          <a:prstGeom prst="rect">
            <a:avLst/>
          </a:prstGeom>
        </p:spPr>
      </p:pic>
    </p:spTree>
    <p:extLst>
      <p:ext uri="{BB962C8B-B14F-4D97-AF65-F5344CB8AC3E}">
        <p14:creationId xmlns:p14="http://schemas.microsoft.com/office/powerpoint/2010/main" val="4240470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575</Words>
  <Application>Microsoft Office PowerPoint</Application>
  <PresentationFormat>On-screen Show (4:3)</PresentationFormat>
  <Paragraphs>28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Ορθογωνικότητα (Orthogonality) στην Αντίστροφης Φάση  Υγρο- Χρωματογραφία:  Πώς να Επιλέγετε Στήλες και να Αναπτύσσετε Μεθόδους πιο Αποτελεσματικά»</vt:lpstr>
      <vt:lpstr>Ορθογωνικότητα (1)</vt:lpstr>
      <vt:lpstr>Ορθογωνικότητα (2)</vt:lpstr>
      <vt:lpstr>Ορθογωνικότητα (3)</vt:lpstr>
      <vt:lpstr>Ορθογωνικότητα (4)</vt:lpstr>
      <vt:lpstr>1a) Παράδειγμα ενός ορθογωνικού ζεύγους στηλών (r2 = 0,358) 1b) Παράδειγμα ενός μη ορθογωνικού (παρόμοιου) ζεύγους στηλών (r2 = 0,995) ‘Ενα r2 πλησίον του 1 δείχνει τον υψηλότερο βαθμμό ομοιότητας.</vt:lpstr>
      <vt:lpstr>Ορθογωνικότητα (5)</vt:lpstr>
      <vt:lpstr> Χρωματογραφική παράσταση ορθογωνικής εκλεκτικότητας για  βάσεις .  Αποδεικνύεται ότι  η στήλη  Polaris Amide C18 (a) και Pursuit C18 (b)  δείχνουν αντίστροφη  σειρά κατακράτησης .  Συνεκλούονατι  στην Polaris Amide C18 (a)  και διαχωρίζονται καλά στην  Pursuit C18 (b) </vt:lpstr>
      <vt:lpstr>Οι κορυφές οξέων  διαχωρίζονται καλά στην Polaris Amide C18 (c) και επικαλύπτονται μερικώς στην Pursuit C18 (d).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Michalis Koupparis</cp:lastModifiedBy>
  <cp:revision>7</cp:revision>
  <dcterms:created xsi:type="dcterms:W3CDTF">2024-12-17T11:39:19Z</dcterms:created>
  <dcterms:modified xsi:type="dcterms:W3CDTF">2025-12-17T08:52:04Z</dcterms:modified>
</cp:coreProperties>
</file>