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0" r:id="rId9"/>
    <p:sldId id="271" r:id="rId10"/>
    <p:sldId id="325" r:id="rId11"/>
    <p:sldId id="327" r:id="rId12"/>
    <p:sldId id="329" r:id="rId13"/>
    <p:sldId id="33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17A2B2-C872-4F39-ABAD-F1D1F25F4F8A}" v="1" dt="2024-01-15T06:39:06.0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Μεσαίο στυλ 4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s Kostakis" userId="875a3c88c9e6bcd0" providerId="LiveId" clId="{B717A2B2-C872-4F39-ABAD-F1D1F25F4F8A}"/>
    <pc:docChg chg="custSel addSld delSld modSld">
      <pc:chgData name="Marios Kostakis" userId="875a3c88c9e6bcd0" providerId="LiveId" clId="{B717A2B2-C872-4F39-ABAD-F1D1F25F4F8A}" dt="2024-01-15T06:39:46.136" v="11" actId="1076"/>
      <pc:docMkLst>
        <pc:docMk/>
      </pc:docMkLst>
      <pc:sldChg chg="addSp modSp mod">
        <pc:chgData name="Marios Kostakis" userId="875a3c88c9e6bcd0" providerId="LiveId" clId="{B717A2B2-C872-4F39-ABAD-F1D1F25F4F8A}" dt="2024-01-15T06:39:46.136" v="11" actId="1076"/>
        <pc:sldMkLst>
          <pc:docMk/>
          <pc:sldMk cId="3257694064" sldId="329"/>
        </pc:sldMkLst>
        <pc:spChg chg="mod">
          <ac:chgData name="Marios Kostakis" userId="875a3c88c9e6bcd0" providerId="LiveId" clId="{B717A2B2-C872-4F39-ABAD-F1D1F25F4F8A}" dt="2024-01-15T06:39:16.503" v="4" actId="27636"/>
          <ac:spMkLst>
            <pc:docMk/>
            <pc:sldMk cId="3257694064" sldId="329"/>
            <ac:spMk id="8" creationId="{9F89598A-A6B7-446C-8838-87E4A3F21FDB}"/>
          </ac:spMkLst>
        </pc:spChg>
        <pc:spChg chg="add mod">
          <ac:chgData name="Marios Kostakis" userId="875a3c88c9e6bcd0" providerId="LiveId" clId="{B717A2B2-C872-4F39-ABAD-F1D1F25F4F8A}" dt="2024-01-15T06:39:46.136" v="11" actId="1076"/>
          <ac:spMkLst>
            <pc:docMk/>
            <pc:sldMk cId="3257694064" sldId="329"/>
            <ac:spMk id="9" creationId="{E6B4C4BB-CDF7-4780-A073-5DA93FF56776}"/>
          </ac:spMkLst>
        </pc:spChg>
        <pc:picChg chg="add mod">
          <ac:chgData name="Marios Kostakis" userId="875a3c88c9e6bcd0" providerId="LiveId" clId="{B717A2B2-C872-4F39-ABAD-F1D1F25F4F8A}" dt="2024-01-15T06:39:42.030" v="10" actId="1076"/>
          <ac:picMkLst>
            <pc:docMk/>
            <pc:sldMk cId="3257694064" sldId="329"/>
            <ac:picMk id="5" creationId="{FE91DE83-A60D-4B49-A1CC-D49E480E242E}"/>
          </ac:picMkLst>
        </pc:picChg>
      </pc:sldChg>
      <pc:sldChg chg="new del">
        <pc:chgData name="Marios Kostakis" userId="875a3c88c9e6bcd0" providerId="LiveId" clId="{B717A2B2-C872-4F39-ABAD-F1D1F25F4F8A}" dt="2024-01-15T06:39:08.777" v="2" actId="47"/>
        <pc:sldMkLst>
          <pc:docMk/>
          <pc:sldMk cId="3037521726" sldId="330"/>
        </pc:sldMkLst>
      </pc:sldChg>
      <pc:sldChg chg="add">
        <pc:chgData name="Marios Kostakis" userId="875a3c88c9e6bcd0" providerId="LiveId" clId="{B717A2B2-C872-4F39-ABAD-F1D1F25F4F8A}" dt="2024-01-15T06:39:06.074" v="1"/>
        <pc:sldMkLst>
          <pc:docMk/>
          <pc:sldMk cId="3800015815" sldId="33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'Aflatoxin ESI-APPI'!$C$17</c:f>
              <c:strCache>
                <c:ptCount val="1"/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30494283314925813"/>
                  <c:y val="-0.1736159973994659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="1" baseline="0" dirty="0"/>
                      <a:t>y = 0,9531x + 1,0611
R² = 0,9267</a:t>
                    </a:r>
                    <a:endParaRPr lang="en-US" sz="1600" b="1" dirty="0"/>
                  </a:p>
                </c:rich>
              </c:tx>
              <c:numFmt formatCode="General" sourceLinked="0"/>
            </c:trendlineLbl>
          </c:trendline>
          <c:xVal>
            <c:numRef>
              <c:f>'Aflatoxin ESI-APPI'!$C$4:$C$12</c:f>
              <c:numCache>
                <c:formatCode>General</c:formatCode>
                <c:ptCount val="9"/>
                <c:pt idx="0">
                  <c:v>10.8</c:v>
                </c:pt>
                <c:pt idx="1">
                  <c:v>14</c:v>
                </c:pt>
                <c:pt idx="2">
                  <c:v>17.899999999999999</c:v>
                </c:pt>
                <c:pt idx="3">
                  <c:v>25</c:v>
                </c:pt>
                <c:pt idx="4">
                  <c:v>17.899999999999999</c:v>
                </c:pt>
                <c:pt idx="5">
                  <c:v>11.3</c:v>
                </c:pt>
                <c:pt idx="6">
                  <c:v>15.2</c:v>
                </c:pt>
                <c:pt idx="7">
                  <c:v>13.2</c:v>
                </c:pt>
                <c:pt idx="8">
                  <c:v>23</c:v>
                </c:pt>
              </c:numCache>
            </c:numRef>
          </c:xVal>
          <c:yVal>
            <c:numRef>
              <c:f>'Aflatoxin ESI-APPI'!$B$4:$B$12</c:f>
              <c:numCache>
                <c:formatCode>General</c:formatCode>
                <c:ptCount val="9"/>
                <c:pt idx="0">
                  <c:v>12.2</c:v>
                </c:pt>
                <c:pt idx="1">
                  <c:v>13.2</c:v>
                </c:pt>
                <c:pt idx="2">
                  <c:v>18.8</c:v>
                </c:pt>
                <c:pt idx="3">
                  <c:v>23.5</c:v>
                </c:pt>
                <c:pt idx="4">
                  <c:v>18.3</c:v>
                </c:pt>
                <c:pt idx="5">
                  <c:v>12.4</c:v>
                </c:pt>
                <c:pt idx="6">
                  <c:v>13.4</c:v>
                </c:pt>
                <c:pt idx="7">
                  <c:v>14</c:v>
                </c:pt>
                <c:pt idx="8">
                  <c:v>25.1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AA3-4046-8CBD-DD35024B8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066816"/>
        <c:axId val="172067376"/>
      </c:scatterChart>
      <c:valAx>
        <c:axId val="172066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APPI-MS/MS</a:t>
                </a:r>
                <a:r>
                  <a:rPr lang="en-US" baseline="0"/>
                  <a:t> (</a:t>
                </a:r>
                <a:r>
                  <a:rPr lang="el-GR" baseline="0"/>
                  <a:t>μ</a:t>
                </a:r>
                <a:r>
                  <a:rPr lang="en-US" baseline="0"/>
                  <a:t>g/Kg)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2067376"/>
        <c:crosses val="autoZero"/>
        <c:crossBetween val="midCat"/>
      </c:valAx>
      <c:valAx>
        <c:axId val="172067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ESI-MS/MS</a:t>
                </a:r>
                <a:r>
                  <a:rPr lang="en-US" baseline="0"/>
                  <a:t> (</a:t>
                </a:r>
                <a:r>
                  <a:rPr lang="el-GR" baseline="0"/>
                  <a:t>μ</a:t>
                </a:r>
                <a:r>
                  <a:rPr lang="en-US" baseline="0"/>
                  <a:t>g/Kg)</a:t>
                </a:r>
                <a:endParaRPr lang="el-GR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206681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002060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Cu-Flame AAS</c:v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49355227471566077"/>
                  <c:y val="-0.12072944006999128"/>
                </c:manualLayout>
              </c:layout>
              <c:numFmt formatCode="General" sourceLinked="0"/>
            </c:trendlineLbl>
          </c:trendline>
          <c:xVal>
            <c:numRef>
              <c:f>linearity!$A$4:$A$7</c:f>
              <c:numCache>
                <c:formatCode>General</c:formatCode>
                <c:ptCount val="4"/>
                <c:pt idx="0">
                  <c:v>0.2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</c:numCache>
            </c:numRef>
          </c:xVal>
          <c:yVal>
            <c:numRef>
              <c:f>linearity!$B$4:$B$7</c:f>
              <c:numCache>
                <c:formatCode>General</c:formatCode>
                <c:ptCount val="4"/>
                <c:pt idx="0">
                  <c:v>6.0000000000000019E-3</c:v>
                </c:pt>
                <c:pt idx="1">
                  <c:v>1.6000000000000007E-2</c:v>
                </c:pt>
                <c:pt idx="2">
                  <c:v>3.500000000000001E-2</c:v>
                </c:pt>
                <c:pt idx="3">
                  <c:v>7.0000000000000021E-2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0A3-4DE8-A656-57E5A2F40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572144"/>
        <c:axId val="203572704"/>
      </c:scatterChart>
      <c:valAx>
        <c:axId val="20357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03572704"/>
        <c:crosses val="autoZero"/>
        <c:crossBetween val="midCat"/>
      </c:valAx>
      <c:valAx>
        <c:axId val="203572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357214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15/1/2024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s1570-0232(02)00244-1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5000" dirty="0"/>
              <a:t>Εφαρμογή στατιστικής-</a:t>
            </a:r>
            <a:r>
              <a:rPr lang="el-GR" sz="5000" dirty="0" err="1"/>
              <a:t>χημειομετρίας</a:t>
            </a:r>
            <a:r>
              <a:rPr lang="el-GR" sz="5000" dirty="0"/>
              <a:t> με</a:t>
            </a:r>
            <a:r>
              <a:rPr lang="en-US" sz="5000" dirty="0"/>
              <a:t> </a:t>
            </a:r>
            <a:r>
              <a:rPr lang="el-GR" sz="5000" dirty="0"/>
              <a:t>χρήση του </a:t>
            </a:r>
            <a:r>
              <a:rPr lang="en-US" sz="5000" dirty="0"/>
              <a:t>Excel-</a:t>
            </a:r>
            <a:r>
              <a:rPr lang="el-GR" sz="5000" dirty="0"/>
              <a:t>2</a:t>
            </a:r>
            <a:r>
              <a:rPr lang="el-GR" sz="5000" baseline="30000" dirty="0"/>
              <a:t>ο</a:t>
            </a:r>
            <a:r>
              <a:rPr lang="el-GR" sz="5000" dirty="0"/>
              <a:t> Μέρος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161256"/>
          </a:xfrm>
        </p:spPr>
        <p:txBody>
          <a:bodyPr>
            <a:normAutofit/>
          </a:bodyPr>
          <a:lstStyle/>
          <a:p>
            <a:r>
              <a:rPr lang="el-GR" b="1" dirty="0"/>
              <a:t>Μάριος  Κωστάκης</a:t>
            </a:r>
            <a:r>
              <a:rPr lang="en-US" b="1" dirty="0"/>
              <a:t>, PhD</a:t>
            </a:r>
            <a:r>
              <a:rPr lang="el-GR" b="1" dirty="0"/>
              <a:t>, </a:t>
            </a:r>
            <a:r>
              <a:rPr lang="en-US" b="1" dirty="0"/>
              <a:t>MSc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3332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3CF4-31E7-4D97-B831-94AC5D88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17167"/>
            <a:ext cx="3848096" cy="1096334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l-GR" sz="3000" b="0" dirty="0"/>
              <a:t>Εύρος Εργασίας</a:t>
            </a:r>
            <a:endParaRPr lang="en-US" sz="3000" b="0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5C29D1C-C34A-44ED-9630-4961C74AE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709936"/>
            <a:ext cx="3263900" cy="2652177"/>
          </a:xfrm>
        </p:spPr>
        <p:txBody>
          <a:bodyPr vert="horz" lIns="68580" tIns="34290" rIns="68580" bIns="34290" rtlCol="0"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Calibri" panose="020F0502020204030204" pitchFamily="34" charset="0"/>
              </a:rPr>
              <a:t>Performance Characteristics</a:t>
            </a:r>
            <a:endParaRPr lang="en-US" sz="1350" dirty="0">
              <a:latin typeface="Arial" panose="020B0604020202020204" pitchFamily="34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CBE4D57-CA8D-41E0-A2C5-EDE989DE5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93" y="5168252"/>
            <a:ext cx="2678707" cy="1677172"/>
          </a:xfrm>
          <a:prstGeom prst="rect">
            <a:avLst/>
          </a:prstGeom>
        </p:spPr>
      </p:pic>
      <p:sp>
        <p:nvSpPr>
          <p:cNvPr id="11" name="Θέση περιεχομένου 3">
            <a:extLst>
              <a:ext uri="{FF2B5EF4-FFF2-40B4-BE49-F238E27FC236}">
                <a16:creationId xmlns:a16="http://schemas.microsoft.com/office/drawing/2014/main" id="{F528A814-23E2-44E1-A5CD-2044B75E77BD}"/>
              </a:ext>
            </a:extLst>
          </p:cNvPr>
          <p:cNvSpPr txBox="1">
            <a:spLocks/>
          </p:cNvSpPr>
          <p:nvPr/>
        </p:nvSpPr>
        <p:spPr>
          <a:xfrm>
            <a:off x="467544" y="986640"/>
            <a:ext cx="7704856" cy="402653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Γραμμικότητα</a:t>
            </a:r>
            <a:endParaRPr lang="en-US" sz="2400" dirty="0"/>
          </a:p>
          <a:p>
            <a:r>
              <a:rPr lang="el-GR" sz="2400" dirty="0"/>
              <a:t>Δεν περιορίζεται στο εύρος της γραμμικότητας, αλλά στο εύρος που τα κριτήρια ορθότητας και πιστότητας ισχύουν.</a:t>
            </a:r>
            <a:endParaRPr lang="en-US" sz="2400" dirty="0"/>
          </a:p>
          <a:p>
            <a:r>
              <a:rPr lang="el-GR" sz="2400" dirty="0"/>
              <a:t>Κριτήρια</a:t>
            </a:r>
            <a:r>
              <a:rPr lang="en-US" sz="2400" dirty="0"/>
              <a:t>:</a:t>
            </a:r>
          </a:p>
          <a:p>
            <a:r>
              <a:rPr lang="en-US" sz="2400" dirty="0"/>
              <a:t>R, R</a:t>
            </a:r>
            <a:r>
              <a:rPr lang="en-US" sz="2400" baseline="30000" dirty="0"/>
              <a:t>2</a:t>
            </a:r>
            <a:r>
              <a:rPr lang="en-US" sz="2400" dirty="0"/>
              <a:t>: </a:t>
            </a:r>
            <a:r>
              <a:rPr lang="el-GR" sz="2400" dirty="0"/>
              <a:t>Συντελεστής Συσχέτισης και προσδιορισμού</a:t>
            </a:r>
            <a:r>
              <a:rPr lang="en-US" sz="2400" dirty="0"/>
              <a:t>.</a:t>
            </a:r>
          </a:p>
          <a:p>
            <a:r>
              <a:rPr lang="el-GR" sz="1800" i="1" dirty="0"/>
              <a:t>Αν και χρησιμοποιείται συχνά ως κριτήριο, δεν αφορά την γραμμικότητα αλλά τη συσχέτιση</a:t>
            </a:r>
            <a:r>
              <a:rPr lang="en-US" sz="1800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29311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3CF4-31E7-4D97-B831-94AC5D88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0"/>
            <a:ext cx="7272808" cy="1096334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z="3200" b="0" dirty="0"/>
              <a:t>Relative Error back-calculated concentration (%RE)</a:t>
            </a:r>
            <a:endParaRPr lang="en-US" sz="3000" b="0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5C29D1C-C34A-44ED-9630-4961C74AE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709936"/>
            <a:ext cx="3263900" cy="2652177"/>
          </a:xfrm>
        </p:spPr>
        <p:txBody>
          <a:bodyPr vert="horz" lIns="68580" tIns="34290" rIns="68580" bIns="34290" rtlCol="0"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Calibri" panose="020F0502020204030204" pitchFamily="34" charset="0"/>
              </a:rPr>
              <a:t>Performance Characteristics</a:t>
            </a:r>
            <a:endParaRPr lang="en-US" sz="135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Θέση περιεχομένου 3">
                <a:extLst>
                  <a:ext uri="{FF2B5EF4-FFF2-40B4-BE49-F238E27FC236}">
                    <a16:creationId xmlns:a16="http://schemas.microsoft.com/office/drawing/2014/main" id="{F528A814-23E2-44E1-A5CD-2044B75E77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3132" y="1340768"/>
                <a:ext cx="6912768" cy="352839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Relative back-calculated error (%RE):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𝑚𝑒𝑎𝑠𝑢𝑒𝑟𝑒𝑑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𝑡𝑟𝑢𝑒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𝑡𝑟𝑢𝑒</m:t>
                              </m:r>
                            </m:sub>
                          </m:sSub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1800" dirty="0"/>
              </a:p>
              <a:p>
                <a:r>
                  <a:rPr lang="en-US" sz="2400" dirty="0"/>
                  <a:t>FDA, bioanalytical method: </a:t>
                </a:r>
                <a:r>
                  <a:rPr lang="en-US" sz="2100" dirty="0"/>
                  <a:t>+/- 15% RE, +/- 20% RE </a:t>
                </a:r>
                <a:r>
                  <a:rPr lang="el-GR" sz="2100" dirty="0"/>
                  <a:t>κοντά στο </a:t>
                </a:r>
                <a:r>
                  <a:rPr lang="en-US" sz="2100" dirty="0"/>
                  <a:t>LOQ</a:t>
                </a:r>
              </a:p>
              <a:p>
                <a:r>
                  <a:rPr lang="en-US" sz="2400" dirty="0"/>
                  <a:t>SANTE: </a:t>
                </a:r>
                <a:r>
                  <a:rPr lang="en-US" sz="2100" dirty="0"/>
                  <a:t>+/- 20% </a:t>
                </a:r>
                <a:r>
                  <a:rPr lang="el-GR" sz="2100" dirty="0"/>
                  <a:t>σε όλο το εύρος συγκεντρώσεων.</a:t>
                </a:r>
                <a:r>
                  <a:rPr lang="en-US" sz="2100" dirty="0"/>
                  <a:t> </a:t>
                </a:r>
              </a:p>
              <a:p>
                <a:r>
                  <a:rPr lang="en-US" sz="2100" dirty="0"/>
                  <a:t>EURL-POPs: +/- 20% </a:t>
                </a:r>
                <a:r>
                  <a:rPr lang="el-GR" sz="2100" dirty="0"/>
                  <a:t>σε όλο το εύρος συγκεντρώσεων </a:t>
                </a:r>
                <a:r>
                  <a:rPr lang="el-GR" sz="2100" dirty="0">
                    <a:solidFill>
                      <a:srgbClr val="FF0000"/>
                    </a:solidFill>
                  </a:rPr>
                  <a:t>(Μάιος 2022)</a:t>
                </a:r>
                <a:endParaRPr lang="en-US" sz="2100" dirty="0">
                  <a:solidFill>
                    <a:srgbClr val="FF0000"/>
                  </a:solidFill>
                </a:endParaRPr>
              </a:p>
              <a:p>
                <a:endParaRPr lang="en-US" sz="1350" dirty="0"/>
              </a:p>
            </p:txBody>
          </p:sp>
        </mc:Choice>
        <mc:Fallback xmlns="">
          <p:sp>
            <p:nvSpPr>
              <p:cNvPr id="11" name="Θέση περιεχομένου 3">
                <a:extLst>
                  <a:ext uri="{FF2B5EF4-FFF2-40B4-BE49-F238E27FC236}">
                    <a16:creationId xmlns:a16="http://schemas.microsoft.com/office/drawing/2014/main" id="{F528A814-23E2-44E1-A5CD-2044B75E7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32" y="1340768"/>
                <a:ext cx="6912768" cy="3528392"/>
              </a:xfrm>
              <a:prstGeom prst="rect">
                <a:avLst/>
              </a:prstGeom>
              <a:blipFill>
                <a:blip r:embed="rId2"/>
                <a:stretch>
                  <a:fillRect l="-1675" t="-2763" r="-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650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3CF4-31E7-4D97-B831-94AC5D88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25029"/>
            <a:ext cx="5088330" cy="991318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l-GR" sz="3000" b="0" dirty="0"/>
              <a:t>Ζυγισμένη Παλινδρόμηση</a:t>
            </a:r>
            <a:br>
              <a:rPr lang="en-US" sz="3000" dirty="0">
                <a:solidFill>
                  <a:srgbClr val="1C2ABD"/>
                </a:solidFill>
              </a:rPr>
            </a:br>
            <a:r>
              <a:rPr lang="en-US" sz="2475" dirty="0">
                <a:solidFill>
                  <a:srgbClr val="FF0000"/>
                </a:solidFill>
              </a:rPr>
              <a:t>to weight or not to weight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5C29D1C-C34A-44ED-9630-4961C74AE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709936"/>
            <a:ext cx="3263900" cy="2652177"/>
          </a:xfrm>
        </p:spPr>
        <p:txBody>
          <a:bodyPr vert="horz" lIns="68580" tIns="34290" rIns="68580" bIns="34290" rtlCol="0"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Calibri" panose="020F0502020204030204" pitchFamily="34" charset="0"/>
              </a:rPr>
              <a:t>Performance Characteristics</a:t>
            </a:r>
            <a:endParaRPr lang="en-US" sz="1350" dirty="0">
              <a:latin typeface="Arial" panose="020B0604020202020204" pitchFamily="34" charset="0"/>
            </a:endParaRPr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9F89598A-A6B7-446C-8838-87E4A3F21FDB}"/>
              </a:ext>
            </a:extLst>
          </p:cNvPr>
          <p:cNvSpPr txBox="1">
            <a:spLocks/>
          </p:cNvSpPr>
          <p:nvPr/>
        </p:nvSpPr>
        <p:spPr>
          <a:xfrm>
            <a:off x="395249" y="1495887"/>
            <a:ext cx="7201087" cy="474142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E91DE83-A60D-4B49-A1CC-D49E480E2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1495887"/>
            <a:ext cx="3695700" cy="41052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B4C4BB-CDF7-4780-A073-5DA93FF56776}"/>
              </a:ext>
            </a:extLst>
          </p:cNvPr>
          <p:cNvSpPr txBox="1"/>
          <p:nvPr/>
        </p:nvSpPr>
        <p:spPr>
          <a:xfrm>
            <a:off x="4988761" y="2420888"/>
            <a:ext cx="29362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Η ζυγισμένη παλινδρόμηση είναι χρήσιμη στις τεχνικές </a:t>
            </a:r>
            <a:r>
              <a:rPr lang="el-GR" sz="1800" dirty="0" err="1"/>
              <a:t>φασματομετρίας</a:t>
            </a:r>
            <a:r>
              <a:rPr lang="el-GR" sz="1800" dirty="0"/>
              <a:t> μάζας, λόγω της διαφορετικής στη διασπορά μεταξύ χαμηλών και υψηλών συγκεντρώσεων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57694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F73CF4-31E7-4D97-B831-94AC5D88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25029"/>
            <a:ext cx="5088330" cy="991318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l-GR" sz="3000" b="0" dirty="0"/>
              <a:t>Ζυγισμένη Παλινδρόμηση</a:t>
            </a:r>
            <a:br>
              <a:rPr lang="en-US" sz="3000" dirty="0">
                <a:solidFill>
                  <a:srgbClr val="1C2ABD"/>
                </a:solidFill>
              </a:rPr>
            </a:br>
            <a:r>
              <a:rPr lang="en-US" sz="2475" dirty="0">
                <a:solidFill>
                  <a:srgbClr val="FF0000"/>
                </a:solidFill>
              </a:rPr>
              <a:t>to weight or not to weight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5C29D1C-C34A-44ED-9630-4961C74AE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709936"/>
            <a:ext cx="3263900" cy="2652177"/>
          </a:xfrm>
        </p:spPr>
        <p:txBody>
          <a:bodyPr vert="horz" lIns="68580" tIns="34290" rIns="68580" bIns="34290" rtlCol="0">
            <a:normAutofit/>
          </a:bodyPr>
          <a:lstStyle/>
          <a:p>
            <a:pPr algn="l" fontAlgn="t">
              <a:spcBef>
                <a:spcPts val="0"/>
              </a:spcBef>
            </a:pPr>
            <a:r>
              <a:rPr lang="en-US" sz="1350" b="1" dirty="0">
                <a:solidFill>
                  <a:srgbClr val="FFFFFF"/>
                </a:solidFill>
                <a:latin typeface="Calibri" panose="020F0502020204030204" pitchFamily="34" charset="0"/>
              </a:rPr>
              <a:t>Performance Characteristics</a:t>
            </a:r>
            <a:endParaRPr lang="en-US" sz="1350" dirty="0">
              <a:latin typeface="Arial" panose="020B0604020202020204" pitchFamily="34" charset="0"/>
            </a:endParaRPr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9F89598A-A6B7-446C-8838-87E4A3F21FDB}"/>
              </a:ext>
            </a:extLst>
          </p:cNvPr>
          <p:cNvSpPr txBox="1">
            <a:spLocks/>
          </p:cNvSpPr>
          <p:nvPr/>
        </p:nvSpPr>
        <p:spPr>
          <a:xfrm>
            <a:off x="395249" y="1495887"/>
            <a:ext cx="7201087" cy="4741425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Η ζυγισμένη παλινδρόμηση είναι χρήσιμη στις τεχνικές </a:t>
            </a:r>
            <a:r>
              <a:rPr lang="el-GR" sz="2400" dirty="0" err="1"/>
              <a:t>φασματομετρίας</a:t>
            </a:r>
            <a:r>
              <a:rPr lang="el-GR" sz="2400" dirty="0"/>
              <a:t> μάζας, λόγω της διαφορετικής στη διασπορά μεταξύ χαμηλών και υψηλών συγκεντρώσεων </a:t>
            </a:r>
            <a:endParaRPr lang="en-US" sz="2400" dirty="0"/>
          </a:p>
          <a:p>
            <a:r>
              <a:rPr lang="el-GR" sz="2400" b="1" dirty="0"/>
              <a:t>Γενικός κανόνας</a:t>
            </a:r>
            <a:r>
              <a:rPr lang="en-US" sz="2400" b="1" dirty="0"/>
              <a:t>: </a:t>
            </a:r>
            <a:r>
              <a:rPr lang="el-GR" sz="2400" dirty="0"/>
              <a:t>παράγοντας ζύγισης </a:t>
            </a:r>
            <a:r>
              <a:rPr lang="en-US" sz="2400" dirty="0"/>
              <a:t>1/x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l-GR" sz="2400" dirty="0"/>
              <a:t>είναι τις περισσότερες φορές ο καταλληλότερος</a:t>
            </a:r>
            <a:r>
              <a:rPr lang="en-US" sz="2400" dirty="0"/>
              <a:t>.</a:t>
            </a:r>
          </a:p>
          <a:p>
            <a:r>
              <a:rPr lang="el-GR" sz="2400" dirty="0"/>
              <a:t>Προτείνεται από τις οδηγίες αλλά δεν ορίζονται κριτήρια σχετικά με την αποδοχή</a:t>
            </a:r>
            <a:r>
              <a:rPr lang="en-US" sz="2400" dirty="0"/>
              <a:t>.</a:t>
            </a:r>
          </a:p>
          <a:p>
            <a:r>
              <a:rPr lang="el-GR" sz="2400" dirty="0"/>
              <a:t>Όλα τα λογισμικά έχουν πλέον την επιλογή της ζυγισμένης παλινδρόμησης</a:t>
            </a:r>
            <a:r>
              <a:rPr lang="en-US" sz="2400" dirty="0"/>
              <a:t>.</a:t>
            </a:r>
          </a:p>
          <a:p>
            <a:r>
              <a:rPr lang="en-US" sz="2400" dirty="0"/>
              <a:t>To EXCEL </a:t>
            </a:r>
            <a:r>
              <a:rPr lang="el-GR" sz="2400" dirty="0"/>
              <a:t>δεν μπορεί μέσω του </a:t>
            </a:r>
            <a:r>
              <a:rPr lang="en-US" sz="2400" dirty="0" err="1"/>
              <a:t>DataAnalysis</a:t>
            </a:r>
            <a:r>
              <a:rPr lang="en-US" sz="2400" dirty="0"/>
              <a:t> </a:t>
            </a:r>
            <a:r>
              <a:rPr lang="en-US" sz="2400" dirty="0" err="1"/>
              <a:t>toolpack</a:t>
            </a:r>
            <a:r>
              <a:rPr lang="en-US" sz="2400" dirty="0"/>
              <a:t> </a:t>
            </a:r>
            <a:r>
              <a:rPr lang="el-GR" sz="2400" dirty="0"/>
              <a:t>να κάνει ζυγισμένη παλινδρόμηση, ωστόσο υπάρχουν διαθέσιμα </a:t>
            </a:r>
            <a:r>
              <a:rPr lang="en-US" sz="2400" dirty="0"/>
              <a:t>online excel </a:t>
            </a:r>
            <a:r>
              <a:rPr lang="el-GR" sz="2400" dirty="0"/>
              <a:t>που κάνουν τη ζυγισμένη παλινδρόμηση </a:t>
            </a:r>
            <a:endParaRPr lang="en-US" sz="2400" dirty="0"/>
          </a:p>
          <a:p>
            <a:r>
              <a:rPr lang="el-GR" sz="2400" dirty="0"/>
              <a:t>Για την αξιολόγηση της καταλληλότερης ζύγισης μπορεί να γίνει μέσω των </a:t>
            </a:r>
            <a:r>
              <a:rPr lang="en-US" sz="2400" b="0" dirty="0"/>
              <a:t>Relative Error back-calculated concentration (%RE)</a:t>
            </a:r>
            <a:r>
              <a:rPr lang="el-GR" sz="2400" b="0" dirty="0"/>
              <a:t>.</a:t>
            </a:r>
            <a:endParaRPr lang="en-US" sz="2400" dirty="0"/>
          </a:p>
          <a:p>
            <a:endParaRPr lang="en-US" sz="1200" spc="-75" dirty="0"/>
          </a:p>
          <a:p>
            <a:r>
              <a:rPr lang="en-US" sz="1725" spc="-75" dirty="0"/>
              <a:t>More details: </a:t>
            </a:r>
          </a:p>
          <a:p>
            <a:r>
              <a:rPr lang="en-US" sz="1725" spc="-75" dirty="0"/>
              <a:t>Dolan, J. W., LCGC, 27, 7, 2009,153-540</a:t>
            </a:r>
          </a:p>
          <a:p>
            <a:r>
              <a:rPr lang="en-US" sz="1725" spc="-75" dirty="0"/>
              <a:t>Almeida, A. M., et al, J </a:t>
            </a:r>
            <a:r>
              <a:rPr lang="en-US" sz="1725" spc="-75" dirty="0" err="1"/>
              <a:t>Chromatogr</a:t>
            </a:r>
            <a:r>
              <a:rPr lang="en-US" sz="1725" spc="-75" dirty="0"/>
              <a:t>. B, 774, 2, 2002, 215-222. </a:t>
            </a:r>
            <a:r>
              <a:rPr lang="en-US" sz="1725" spc="-75" dirty="0" err="1">
                <a:solidFill>
                  <a:srgbClr val="212121"/>
                </a:solidFill>
              </a:rPr>
              <a:t>doi</a:t>
            </a:r>
            <a:r>
              <a:rPr lang="en-US" sz="1725" spc="-75" dirty="0">
                <a:solidFill>
                  <a:srgbClr val="212121"/>
                </a:solidFill>
              </a:rPr>
              <a:t>: </a:t>
            </a:r>
            <a:r>
              <a:rPr lang="en-US" sz="1725" spc="-75" dirty="0">
                <a:solidFill>
                  <a:srgbClr val="0071BC"/>
                </a:solidFill>
                <a:hlinkClick r:id="rId2"/>
              </a:rPr>
              <a:t>10.1016/s1570-0232(02)00244-1</a:t>
            </a:r>
            <a:endParaRPr lang="en-US" sz="1725" spc="-75" dirty="0">
              <a:solidFill>
                <a:srgbClr val="21212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001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/>
              <a:t>Σύγκριση μέσων τιμών κατά ζεύγη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b="1" dirty="0"/>
              <a:t>Παράδειγμα: Σύγκριση πηγών ιοντισμού (</a:t>
            </a:r>
            <a:r>
              <a:rPr lang="en-US" b="1" dirty="0"/>
              <a:t>ESI-APPI) </a:t>
            </a:r>
            <a:r>
              <a:rPr lang="el-GR" b="1" dirty="0"/>
              <a:t>για τον προσδιορισμό της </a:t>
            </a:r>
            <a:r>
              <a:rPr lang="el-GR" b="1" dirty="0" err="1"/>
              <a:t>αφλατοξίνης</a:t>
            </a:r>
            <a:r>
              <a:rPr lang="el-GR" b="1" dirty="0"/>
              <a:t> Μ1 σε γάλα με </a:t>
            </a:r>
            <a:r>
              <a:rPr lang="en-US" b="1" dirty="0"/>
              <a:t>LC-MS/MS</a:t>
            </a:r>
            <a:r>
              <a:rPr lang="el-GR" b="1" dirty="0"/>
              <a:t>. Συγκρίθηκαν διαφορετικά δείγματα γάλακτος και με τις δύο πηγές ιοντισμού</a:t>
            </a:r>
            <a:endParaRPr lang="en-US" b="1" dirty="0"/>
          </a:p>
          <a:p>
            <a:pPr marL="114300" indent="0">
              <a:buNone/>
            </a:pPr>
            <a:endParaRPr lang="el-GR" b="1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94397"/>
              </p:ext>
            </p:extLst>
          </p:nvPr>
        </p:nvGraphicFramePr>
        <p:xfrm>
          <a:off x="2411761" y="3212976"/>
          <a:ext cx="3528390" cy="3387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u="none" strike="noStrike" dirty="0">
                          <a:effectLst/>
                        </a:rPr>
                        <a:t>α/α</a:t>
                      </a:r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ESI-MS/MS (</a:t>
                      </a:r>
                      <a:r>
                        <a:rPr lang="en-US" sz="1800" b="1" u="none" strike="noStrike" dirty="0" err="1">
                          <a:effectLst/>
                        </a:rPr>
                        <a:t>ng</a:t>
                      </a:r>
                      <a:r>
                        <a:rPr lang="en-US" sz="1800" b="1" u="none" strike="noStrike" dirty="0">
                          <a:effectLst/>
                        </a:rPr>
                        <a:t>/Kg)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APPI-MS/MS (</a:t>
                      </a:r>
                      <a:r>
                        <a:rPr lang="en-US" sz="1800" b="1" u="none" strike="noStrike" dirty="0" err="1">
                          <a:effectLst/>
                        </a:rPr>
                        <a:t>ng</a:t>
                      </a:r>
                      <a:r>
                        <a:rPr lang="en-US" sz="1800" b="1" u="none" strike="noStrike" dirty="0">
                          <a:effectLst/>
                        </a:rPr>
                        <a:t>/Kg)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12,2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10,8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13,2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14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18,8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17,9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4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23,5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25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5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18,3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17,9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6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12,4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11,3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7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13,4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15,2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8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14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13,2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>
                          <a:effectLst/>
                        </a:rPr>
                        <a:t>9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25,1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u="none" strike="noStrike" dirty="0">
                          <a:effectLst/>
                        </a:rPr>
                        <a:t>23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22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68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000" b="1" dirty="0"/>
              <a:t>Σύγκριση μέσων τιμών κατά ζεύγη με παλινδρόμηση</a:t>
            </a:r>
            <a:endParaRPr lang="el-GR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Τοποθετούνται στους άξονες τα δύο ζεύγη τιμών και υπολογίζεται η εξίσωση παλινδρόμησης</a:t>
                </a:r>
                <a:endParaRPr lang="en-US" dirty="0"/>
              </a:p>
              <a:p>
                <a:endParaRPr lang="el-GR" dirty="0"/>
              </a:p>
              <a:p>
                <a:pPr marL="11430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𝒃𝒙</m:t>
                      </m:r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b="1" dirty="0"/>
              </a:p>
              <a:p>
                <a:r>
                  <a:rPr lang="el-GR" b="1" dirty="0"/>
                  <a:t>Ιδανικά: </a:t>
                </a:r>
              </a:p>
              <a:p>
                <a:pPr marL="411480" lvl="1" indent="0">
                  <a:buNone/>
                </a:pPr>
                <a:r>
                  <a:rPr lang="en-US" dirty="0"/>
                  <a:t>b=</a:t>
                </a:r>
                <a:r>
                  <a:rPr lang="el-GR" dirty="0"/>
                  <a:t>Κλίση =1</a:t>
                </a:r>
              </a:p>
              <a:p>
                <a:pPr marL="411480" lvl="1" indent="0">
                  <a:buNone/>
                </a:pPr>
                <a:r>
                  <a:rPr lang="en-US" dirty="0"/>
                  <a:t>a=</a:t>
                </a:r>
                <a:r>
                  <a:rPr lang="el-GR" dirty="0"/>
                  <a:t>Σταθερός όρος=0</a:t>
                </a:r>
              </a:p>
              <a:p>
                <a:pPr marL="411480" lvl="1" indent="0">
                  <a:buNone/>
                </a:pPr>
                <a:endParaRPr lang="el-GR" dirty="0"/>
              </a:p>
              <a:p>
                <a:r>
                  <a:rPr lang="el-GR" b="1" dirty="0"/>
                  <a:t>Στην πραγματικότητα</a:t>
                </a:r>
              </a:p>
              <a:p>
                <a:pPr marL="411480" lvl="1" indent="0">
                  <a:buNone/>
                </a:pPr>
                <a:r>
                  <a:rPr lang="el-GR" dirty="0"/>
                  <a:t>Κλίση στατιστικά ίση με 1</a:t>
                </a:r>
              </a:p>
              <a:p>
                <a:pPr marL="411480" lvl="1" indent="0">
                  <a:buNone/>
                </a:pPr>
                <a:r>
                  <a:rPr lang="el-GR" dirty="0"/>
                  <a:t>Σταθερός όρος στατιστικά ίσος με το 0 </a:t>
                </a: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552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  <a:r>
              <a:rPr lang="el-GR" dirty="0" err="1"/>
              <a:t>αφλατοξίνης</a:t>
            </a:r>
            <a:r>
              <a:rPr lang="el-GR" dirty="0"/>
              <a:t> </a:t>
            </a:r>
            <a:r>
              <a:rPr lang="en-US" dirty="0"/>
              <a:t>M1</a:t>
            </a:r>
            <a:endParaRPr lang="el-GR" dirty="0"/>
          </a:p>
        </p:txBody>
      </p:sp>
      <p:graphicFrame>
        <p:nvGraphicFramePr>
          <p:cNvPr id="5" name="Γράφημα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113088"/>
              </p:ext>
            </p:extLst>
          </p:nvPr>
        </p:nvGraphicFramePr>
        <p:xfrm>
          <a:off x="755576" y="1988840"/>
          <a:ext cx="73448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8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 descr="C:\Users\Μάριος\Documents\My Dropbox\AAS Laboratory\Μαθημα - Χημειομετρία\comp regre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28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Έλλειψη 3"/>
          <p:cNvSpPr/>
          <p:nvPr/>
        </p:nvSpPr>
        <p:spPr>
          <a:xfrm>
            <a:off x="1691680" y="5661248"/>
            <a:ext cx="7920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2520778" y="5661248"/>
            <a:ext cx="1043109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2520778" y="6081434"/>
            <a:ext cx="104311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1728690" y="6065676"/>
            <a:ext cx="7920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670452" y="6400824"/>
            <a:ext cx="1058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Κλίση (</a:t>
            </a:r>
            <a:r>
              <a:rPr lang="en-US" b="1" dirty="0"/>
              <a:t>b</a:t>
            </a:r>
            <a:r>
              <a:rPr lang="el-GR" b="1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83768" y="648460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</a:t>
            </a:r>
            <a:r>
              <a:rPr lang="en-US" sz="1400" b="1" dirty="0" err="1"/>
              <a:t>b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83768" y="510725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</a:t>
            </a:r>
            <a:r>
              <a:rPr lang="en-US" sz="1400" b="1" dirty="0"/>
              <a:t>a</a:t>
            </a:r>
            <a:endParaRPr lang="el-GR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0452" y="5031183"/>
            <a:ext cx="1142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Σταθερός </a:t>
            </a:r>
          </a:p>
          <a:p>
            <a:r>
              <a:rPr lang="el-GR" b="1" dirty="0"/>
              <a:t>όρος (</a:t>
            </a:r>
            <a:r>
              <a:rPr lang="en-US" b="1" dirty="0"/>
              <a:t>b</a:t>
            </a:r>
            <a:r>
              <a:rPr lang="el-GR" b="1" dirty="0"/>
              <a:t>)</a:t>
            </a:r>
          </a:p>
        </p:txBody>
      </p:sp>
      <p:sp>
        <p:nvSpPr>
          <p:cNvPr id="13" name="Έλλειψη 12"/>
          <p:cNvSpPr/>
          <p:nvPr/>
        </p:nvSpPr>
        <p:spPr>
          <a:xfrm>
            <a:off x="3419872" y="5354348"/>
            <a:ext cx="792088" cy="4509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Έλλειψη 16"/>
          <p:cNvSpPr/>
          <p:nvPr/>
        </p:nvSpPr>
        <p:spPr>
          <a:xfrm>
            <a:off x="4053119" y="5354348"/>
            <a:ext cx="792088" cy="4509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Έλλειψη 17"/>
          <p:cNvSpPr/>
          <p:nvPr/>
        </p:nvSpPr>
        <p:spPr>
          <a:xfrm>
            <a:off x="4845208" y="5354348"/>
            <a:ext cx="2103056" cy="4509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900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11" grpId="0" animBg="1"/>
      <p:bldP spid="7" grpId="0"/>
      <p:bldP spid="12" grpId="0"/>
      <p:bldP spid="14" grpId="0"/>
      <p:bldP spid="15" grpId="0"/>
      <p:bldP spid="13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Άσκηση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προσδιορισμός του </a:t>
            </a:r>
            <a:r>
              <a:rPr lang="en-US" dirty="0"/>
              <a:t>Zn </a:t>
            </a:r>
            <a:r>
              <a:rPr lang="el-GR" dirty="0"/>
              <a:t>σε δείγματα από αιωρούμενα σωματίδια έγινε με </a:t>
            </a:r>
            <a:r>
              <a:rPr lang="en-US" dirty="0"/>
              <a:t>ICP-AES </a:t>
            </a:r>
            <a:r>
              <a:rPr lang="el-GR" dirty="0"/>
              <a:t>και Ανοδική </a:t>
            </a:r>
            <a:r>
              <a:rPr lang="el-GR" dirty="0" err="1"/>
              <a:t>Αναδιάλυτη</a:t>
            </a:r>
            <a:r>
              <a:rPr lang="el-GR" dirty="0"/>
              <a:t> </a:t>
            </a:r>
            <a:r>
              <a:rPr lang="el-GR" dirty="0" err="1"/>
              <a:t>Βολταμμετρία</a:t>
            </a:r>
            <a:r>
              <a:rPr lang="el-GR" dirty="0"/>
              <a:t>. Να μελετηθεί αν διαφέρουν οι δύο τεχνικές σημαντικά.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241028"/>
              </p:ext>
            </p:extLst>
          </p:nvPr>
        </p:nvGraphicFramePr>
        <p:xfrm>
          <a:off x="2771801" y="3140968"/>
          <a:ext cx="2527712" cy="3030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fontAlgn="b"/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ASV 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(mg/L)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ICP-AES (mg/L)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105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90,3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88,2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102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3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112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110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4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110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100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136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102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108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127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7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132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192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8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218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261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9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242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295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27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10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>
                          <a:effectLst/>
                        </a:rPr>
                        <a:t>296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u="none" strike="noStrike" dirty="0">
                          <a:effectLst/>
                        </a:rPr>
                        <a:t>325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61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Κριτήρια Γραμμικότητας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Οπτική αξιολόγηση.</a:t>
            </a:r>
          </a:p>
          <a:p>
            <a:r>
              <a:rPr lang="el-GR" dirty="0"/>
              <a:t>Συντελεστής συσχέτισης (?)</a:t>
            </a:r>
            <a:endParaRPr lang="en-US" dirty="0"/>
          </a:p>
          <a:p>
            <a:r>
              <a:rPr lang="el-GR" dirty="0"/>
              <a:t>Διάγραμμα υπολοίπων.</a:t>
            </a:r>
          </a:p>
          <a:p>
            <a:r>
              <a:rPr lang="en-US" dirty="0"/>
              <a:t>Percent relative error of back-calculated concentrations (%RE)</a:t>
            </a:r>
            <a:endParaRPr lang="el-GR" dirty="0"/>
          </a:p>
        </p:txBody>
      </p:sp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338606"/>
              </p:ext>
            </p:extLst>
          </p:nvPr>
        </p:nvGraphicFramePr>
        <p:xfrm>
          <a:off x="971600" y="3284984"/>
          <a:ext cx="54726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842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0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1034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1060</TotalTime>
  <Words>565</Words>
  <Application>Microsoft Office PowerPoint</Application>
  <PresentationFormat>Προβολή στην οθόνη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Cambria Math</vt:lpstr>
      <vt:lpstr>Γειτνίαση</vt:lpstr>
      <vt:lpstr>Εφαρμογή στατιστικής-χημειομετρίας με χρήση του Excel-2ο Μέρος</vt:lpstr>
      <vt:lpstr>Σύγκριση μέσων τιμών κατά ζεύγη</vt:lpstr>
      <vt:lpstr>Παρουσίαση του PowerPoint</vt:lpstr>
      <vt:lpstr>Σύγκριση μέσων τιμών κατά ζεύγη με παλινδρόμηση</vt:lpstr>
      <vt:lpstr>Παράδειγμα αφλατοξίνης M1</vt:lpstr>
      <vt:lpstr>Παρουσίαση του PowerPoint</vt:lpstr>
      <vt:lpstr>Άσκηση</vt:lpstr>
      <vt:lpstr>Κριτήρια Γραμμικότητας</vt:lpstr>
      <vt:lpstr>Παρουσίαση του PowerPoint</vt:lpstr>
      <vt:lpstr>Εύρος Εργασίας</vt:lpstr>
      <vt:lpstr>Relative Error back-calculated concentration (%RE)</vt:lpstr>
      <vt:lpstr>Ζυγισμένη Παλινδρόμηση to weight or not to weight</vt:lpstr>
      <vt:lpstr>Ζυγισμένη Παλινδρόμηση to weight or not to weight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Εφαρμογή στατιστικής-χημειομετρίας με χρήση του Excel</dc:title>
  <dc:creator>Μάριος</dc:creator>
  <cp:lastModifiedBy>Marios Kostakis</cp:lastModifiedBy>
  <cp:revision>70</cp:revision>
  <dcterms:created xsi:type="dcterms:W3CDTF">2012-12-05T06:51:57Z</dcterms:created>
  <dcterms:modified xsi:type="dcterms:W3CDTF">2024-01-15T06:39:55Z</dcterms:modified>
</cp:coreProperties>
</file>