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0" r:id="rId16"/>
    <p:sldId id="321" r:id="rId17"/>
    <p:sldId id="32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23" r:id="rId26"/>
    <p:sldId id="32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7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12700">
            <a:noFill/>
          </a:ln>
        </p:spPr>
        <p:txBody>
          <a:bodyPr/>
          <a:lstStyle>
            <a:lvl1pPr>
              <a:defRPr>
                <a:ln w="47625">
                  <a:solidFill>
                    <a:schemeClr val="tx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 w="44450">
                  <a:solidFill>
                    <a:schemeClr val="tx1"/>
                  </a:solidFill>
                </a:ln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1F190-5819-9224-9BDA-906EFC1CA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45F8BB-EB76-74AB-E5E2-D71E2292A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686C3-AFB4-91BE-D857-099C91A13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62CA9-67F3-4130-A4A9-B6271DBA593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9290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F3275A-6FC7-41F5-387D-90842A676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1DC359-486C-BD81-9780-28C934997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BF513-826B-B918-5F01-34439C3C0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CD365-AA7E-4327-AAB6-C39D65BAC95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277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78C4DC-17D8-783D-537A-9F512539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A321FE-3DFB-B518-BDFA-5F4D670DA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BC19D-8985-EAE0-E743-0466AA9E0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E6ABD-5BB1-4114-963D-AB8B4248BC3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8529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ADC81-1060-DE31-A7C5-7F98E893D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2B5748-9DEF-FDC7-7462-39BB17FF7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1A7D7E-996E-8FB6-6214-074D0775A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1A6EB-E344-4AAA-BA4D-57800167BB0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8481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38100">
                  <a:solidFill>
                    <a:schemeClr val="tx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 w="34925">
                  <a:solidFill>
                    <a:schemeClr val="tx1"/>
                  </a:solidFill>
                </a:ln>
              </a:defRPr>
            </a:lvl1pPr>
            <a:lvl2pPr>
              <a:defRPr>
                <a:ln w="34925">
                  <a:solidFill>
                    <a:schemeClr val="tx1"/>
                  </a:solidFill>
                </a:ln>
              </a:defRPr>
            </a:lvl2pPr>
            <a:lvl3pPr>
              <a:defRPr>
                <a:ln w="34925">
                  <a:solidFill>
                    <a:schemeClr val="tx1"/>
                  </a:solidFill>
                </a:ln>
              </a:defRPr>
            </a:lvl3pPr>
            <a:lvl4pPr>
              <a:defRPr>
                <a:ln w="34925">
                  <a:solidFill>
                    <a:schemeClr val="tx1"/>
                  </a:solidFill>
                </a:ln>
              </a:defRPr>
            </a:lvl4pPr>
            <a:lvl5pPr>
              <a:defRPr>
                <a:ln w="34925">
                  <a:solidFill>
                    <a:schemeClr val="tx1"/>
                  </a:solidFill>
                </a:ln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79A827-B2E4-DDCA-322D-84E412D9F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D1BE68-A636-1EBD-8710-BE8696497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6B242-4256-CFD6-9F59-EBC4CA10D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E0C06-3CDD-4051-BF46-281AA309AA4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98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5FC66-EE30-56E8-858E-B08E91601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383FC-B521-F52E-3FB1-CEFF86F11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66DBD7-A6EB-2A9E-D0D4-FF1F981B7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BB2A4-4731-4F55-89C4-3A551862974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5680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32C44-68AD-F471-3E7D-FC93D8ACE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8EB6F-B2A5-CDD5-1551-A982E57D4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1B9CC-CD30-F339-7B41-64EE160A4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489A9-6684-4567-9315-854CC2D1F89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8912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F845D4-6114-4831-C795-8DC254A83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43C990-3F61-DED8-2FCD-C33331E04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6D2B63-DDDB-3065-52A7-65400FA2C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14A49-2AE9-4681-A123-B63B566164E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3891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147E1B-FAD9-ECCF-7F89-DA56481F3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F57D4-ABB8-0D0C-3BD6-19A23F8A7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C4F81E-0D7A-543B-21BF-207926ADD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87CFA-D7D4-4412-8B3C-B6FDA1F2364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5504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7A6C53-8553-43DE-C70A-0ACB22676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1EA41C-3824-93B0-924D-AD2B63D8B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A214D3-4FCC-EF49-51AE-EB639F27F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88AD2-E232-4AC2-9206-F4D4CB1FA72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1306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2F544-D213-CF9A-8841-509D63CC3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EFEB5-5813-7E00-7857-81ABEEAB9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C6DBD-CFA0-CF5D-FB09-B493C7F44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7D897-FEBF-40D3-B2B8-1BE0F530B8A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98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62873-4B0A-C603-B25F-F26802BA6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0FDD0-11A4-77D4-D6FB-65C781DFE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59A79-0DCD-2DAB-7DBD-A4BC1C715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362A-C323-4313-8FA0-9761FAD1165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9948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2BCC6F-0EE8-890B-B75C-E1AFD0960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Click</a:t>
            </a:r>
            <a:r>
              <a:rPr lang="el-GR" altLang="en-US" dirty="0"/>
              <a:t> </a:t>
            </a:r>
            <a:r>
              <a:rPr lang="el-GR" altLang="en-US" dirty="0" err="1"/>
              <a:t>to</a:t>
            </a:r>
            <a:r>
              <a:rPr lang="el-GR" altLang="en-US" dirty="0"/>
              <a:t> </a:t>
            </a:r>
            <a:r>
              <a:rPr lang="el-GR" altLang="en-US" dirty="0" err="1"/>
              <a:t>edit</a:t>
            </a:r>
            <a:r>
              <a:rPr lang="el-GR" altLang="en-US" dirty="0"/>
              <a:t> </a:t>
            </a:r>
            <a:r>
              <a:rPr lang="el-GR" altLang="en-US" dirty="0" err="1"/>
              <a:t>Master</a:t>
            </a:r>
            <a:r>
              <a:rPr lang="el-GR" altLang="en-US" dirty="0"/>
              <a:t> </a:t>
            </a:r>
            <a:r>
              <a:rPr lang="el-GR" altLang="en-US" dirty="0" err="1"/>
              <a:t>title</a:t>
            </a:r>
            <a:r>
              <a:rPr lang="el-GR" altLang="en-US" dirty="0"/>
              <a:t> </a:t>
            </a:r>
            <a:r>
              <a:rPr lang="el-GR" altLang="en-US" dirty="0" err="1"/>
              <a:t>style</a:t>
            </a:r>
            <a:endParaRPr lang="el-GR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89E294-A4C1-D1A8-B6AD-709E51355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Click</a:t>
            </a:r>
            <a:r>
              <a:rPr lang="el-GR" altLang="en-US" dirty="0"/>
              <a:t> </a:t>
            </a:r>
            <a:r>
              <a:rPr lang="el-GR" altLang="en-US" dirty="0" err="1"/>
              <a:t>to</a:t>
            </a:r>
            <a:r>
              <a:rPr lang="el-GR" altLang="en-US" dirty="0"/>
              <a:t> </a:t>
            </a:r>
            <a:r>
              <a:rPr lang="el-GR" altLang="en-US" dirty="0" err="1"/>
              <a:t>edit</a:t>
            </a:r>
            <a:r>
              <a:rPr lang="el-GR" altLang="en-US" dirty="0"/>
              <a:t> </a:t>
            </a:r>
            <a:r>
              <a:rPr lang="el-GR" altLang="en-US" dirty="0" err="1"/>
              <a:t>Master</a:t>
            </a:r>
            <a:r>
              <a:rPr lang="el-GR" altLang="en-US" dirty="0"/>
              <a:t> </a:t>
            </a:r>
            <a:r>
              <a:rPr lang="el-GR" altLang="en-US" dirty="0" err="1"/>
              <a:t>text</a:t>
            </a:r>
            <a:r>
              <a:rPr lang="el-GR" altLang="en-US" dirty="0"/>
              <a:t> </a:t>
            </a:r>
            <a:r>
              <a:rPr lang="el-GR" altLang="en-US" dirty="0" err="1"/>
              <a:t>styles</a:t>
            </a:r>
            <a:endParaRPr lang="el-GR" altLang="en-US" dirty="0"/>
          </a:p>
          <a:p>
            <a:pPr lvl="1"/>
            <a:r>
              <a:rPr lang="el-GR" altLang="en-US" dirty="0" err="1"/>
              <a:t>Second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  <a:p>
            <a:pPr lvl="2"/>
            <a:r>
              <a:rPr lang="el-GR" altLang="en-US" dirty="0" err="1"/>
              <a:t>Third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  <a:p>
            <a:pPr lvl="3"/>
            <a:r>
              <a:rPr lang="el-GR" altLang="en-US" dirty="0" err="1"/>
              <a:t>Fourth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  <a:p>
            <a:pPr lvl="4"/>
            <a:r>
              <a:rPr lang="el-GR" altLang="en-US" dirty="0" err="1"/>
              <a:t>Fifth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9DCA35-425A-DF8C-E7A9-638D8C4CFC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970EF7-CA3B-C247-3168-77381A989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0A569-1C9D-DB0A-E013-8629860238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27F943-07A4-4E6A-A18C-4F3CCD053102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ln w="44450">
            <a:solidFill>
              <a:schemeClr val="tx1"/>
            </a:solidFill>
          </a:ln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ln w="44450"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ln w="44450">
            <a:solidFill>
              <a:schemeClr val="tx1"/>
            </a:solidFill>
          </a:ln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ln w="44450">
            <a:solidFill>
              <a:schemeClr val="tx1"/>
            </a:solidFill>
          </a:ln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ln w="44450">
            <a:solidFill>
              <a:schemeClr val="tx1"/>
            </a:solidFill>
          </a:ln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ln w="44450">
            <a:solidFill>
              <a:schemeClr val="tx1"/>
            </a:solidFill>
          </a:ln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AC7A1C-B3C6-442B-D36A-432C42F009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l-GR" altLang="en-US" sz="6600" b="1" dirty="0" err="1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Χημειομετρία</a:t>
            </a:r>
            <a:br>
              <a:rPr lang="en-US" altLang="en-US" sz="6600" b="1" dirty="0">
                <a:ln w="28575">
                  <a:solidFill>
                    <a:schemeClr val="tx1"/>
                  </a:solidFill>
                </a:ln>
              </a:rPr>
            </a:br>
            <a:br>
              <a:rPr lang="en-US" altLang="en-US" b="1" dirty="0">
                <a:ln w="28575">
                  <a:solidFill>
                    <a:schemeClr val="tx1"/>
                  </a:solidFill>
                </a:ln>
              </a:rPr>
            </a:br>
            <a:r>
              <a:rPr lang="el-GR" altLang="en-US" i="1" dirty="0">
                <a:ln w="50800" cap="rnd">
                  <a:solidFill>
                    <a:schemeClr val="tx1"/>
                  </a:solidFill>
                </a:ln>
              </a:rPr>
              <a:t>Εισαγωγή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0D6E1D0-95DA-136C-A79E-C08F7C18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(2)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FA5CD24-8FF5-8241-BC11-60A615CCA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/>
              <a:t>Ενώ τέτοιες μεθοδολογίες, ιδιαίτερα οι στατιστικές, ήταν πάντοτε σημαντικές, η κύρια ανάπτυξη της χημειομετρίας ξεκίνησε περίπου το 1970.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 Αυτό οφείλεται στην αύξηση της πολυπλοκότητας της χημικής οργανολογίας και των αναλυτικών διαδικασιών.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 Οι χημικοί εκτελούσαν πλέον περισσότερο δύσκολες και έμμεσες μετρήσεις, των οποίων τα αποτελέσματα δεν επέτρεπαν μια απλή απεικόνηση με την κλασική γραφική παράσταση.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AD817B-8187-F2FA-BDF5-8E1FDC575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(3)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5FBFE8-691F-47E1-0DA2-431F732D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Στην ανά διετία ανασκόπηση (</a:t>
            </a:r>
            <a:r>
              <a:rPr lang="en-GB" altLang="en-US"/>
              <a:t>review</a:t>
            </a:r>
            <a:r>
              <a:rPr lang="el-GR" altLang="en-US"/>
              <a:t>) “</a:t>
            </a:r>
            <a:r>
              <a:rPr lang="en-US" altLang="en-US"/>
              <a:t>Statistical and Mathematical Methods in Analytical Chemistry</a:t>
            </a:r>
            <a:r>
              <a:rPr lang="el-GR" altLang="en-US"/>
              <a:t>” το 1972 του περιοδικού </a:t>
            </a:r>
            <a:r>
              <a:rPr lang="en-US" altLang="en-US"/>
              <a:t>Analytical Chemistry</a:t>
            </a:r>
            <a:r>
              <a:rPr lang="el-GR" altLang="en-US"/>
              <a:t> [</a:t>
            </a:r>
            <a:r>
              <a:rPr lang="en-US" altLang="en-US"/>
              <a:t>Analytical Chemistry</a:t>
            </a:r>
            <a:r>
              <a:rPr lang="el-GR" altLang="en-US"/>
              <a:t> 44 (1972) 497</a:t>
            </a:r>
            <a:r>
              <a:rPr lang="en-US" altLang="en-US"/>
              <a:t>R</a:t>
            </a:r>
            <a:r>
              <a:rPr lang="el-GR" altLang="en-US"/>
              <a:t> –512</a:t>
            </a:r>
            <a:r>
              <a:rPr lang="en-US" altLang="en-US"/>
              <a:t>R</a:t>
            </a:r>
            <a:r>
              <a:rPr lang="el-GR" altLang="en-US"/>
              <a:t>] υπήρχαν μόνο 2 περιοχές με ερευνητική δραστηριότητα: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9EA32A-BA5A-9FDD-03C4-467C50C96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1.2 Ιστορική Ανασκόπηση (4)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EA88097-C94F-A29B-AFE4-A6A0BCB37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l-GR" altLang="en-US" dirty="0"/>
              <a:t>“</a:t>
            </a:r>
            <a:r>
              <a:rPr lang="en-US" altLang="en-US" dirty="0"/>
              <a:t>Curve fitting</a:t>
            </a:r>
            <a:r>
              <a:rPr lang="el-GR" altLang="en-US" dirty="0"/>
              <a:t>” (προσαρμογή καμπυλών) και 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“Statistical Control” (</a:t>
            </a:r>
            <a:r>
              <a:rPr lang="el-GR" altLang="en-US" dirty="0"/>
              <a:t>στατιστικός</a:t>
            </a:r>
            <a:r>
              <a:rPr lang="en-US" altLang="en-US" dirty="0"/>
              <a:t> </a:t>
            </a:r>
            <a:r>
              <a:rPr lang="el-GR" altLang="en-US" dirty="0"/>
              <a:t>έλεγχος</a:t>
            </a:r>
            <a:r>
              <a:rPr lang="en-US" altLang="en-US" dirty="0"/>
              <a:t>).</a:t>
            </a:r>
            <a:endParaRPr lang="el-GR" altLang="en-US" dirty="0"/>
          </a:p>
          <a:p>
            <a:pPr eaLnBrk="1" hangingPunct="1"/>
            <a:r>
              <a:rPr lang="el-GR" altLang="en-US" dirty="0"/>
              <a:t>Στην πρώτη περιοχή υπήρχε έντονο ενδιαφέρον από τους αναλυτικούς χημικούς, ενώ οι χημικοί μηχανικοί έδειχναν ενδιαφέρον στον έλεγχο ποιότητας.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188F64B-8158-B37B-8AC1-2CC431BF6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(5)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19F230-1410-F279-CC08-DE4259C06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/>
              <a:t>Το 1971, ο </a:t>
            </a:r>
            <a:r>
              <a:rPr lang="en-US" altLang="en-US" sz="2800"/>
              <a:t>Svante Wold</a:t>
            </a:r>
            <a:r>
              <a:rPr lang="el-GR" altLang="en-US" sz="2800"/>
              <a:t> του Πανεπιστημίου </a:t>
            </a:r>
            <a:r>
              <a:rPr lang="en-US" altLang="en-US" sz="2800"/>
              <a:t>Umea</a:t>
            </a:r>
            <a:r>
              <a:rPr lang="el-GR" altLang="en-US" sz="2800"/>
              <a:t> στη Σουηδία επινόησε τον όρο “</a:t>
            </a:r>
            <a:r>
              <a:rPr lang="en-US" altLang="en-US" sz="2800"/>
              <a:t>Chemometrics</a:t>
            </a:r>
            <a:r>
              <a:rPr lang="el-GR" altLang="en-US" sz="2800"/>
              <a:t>” σε μια  ερευνητική πρόταση για χρηματοδότηση και αμέσως μετά σε συνεργασία με τον </a:t>
            </a:r>
            <a:r>
              <a:rPr lang="en-US" altLang="en-US" sz="2800"/>
              <a:t>Bruce Kowalski</a:t>
            </a:r>
            <a:r>
              <a:rPr lang="el-GR" altLang="en-US" sz="2800"/>
              <a:t> του Πανεπιστημίου της </a:t>
            </a:r>
            <a:r>
              <a:rPr lang="en-US" altLang="en-US" sz="2800"/>
              <a:t>Washington</a:t>
            </a:r>
            <a:r>
              <a:rPr lang="el-GR" altLang="en-US" sz="2800"/>
              <a:t> εισήγαγαν τον όρο στις ΗΠΑ.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Ως συνέπεια της ανάπτυξης της Χημειομετρίας ως χωριστού υποκλάδου (</a:t>
            </a:r>
            <a:r>
              <a:rPr lang="en-US" altLang="en-US" sz="2800"/>
              <a:t>subdiscipline</a:t>
            </a:r>
            <a:r>
              <a:rPr lang="el-GR" altLang="en-US" sz="2800"/>
              <a:t>) της Χημείας συστήθηκε η Διεθνής Ένωση Χημειομετρίας (</a:t>
            </a:r>
            <a:r>
              <a:rPr lang="en-US" altLang="en-US" sz="2800"/>
              <a:t>International Chemometrics Society</a:t>
            </a:r>
            <a:r>
              <a:rPr lang="el-GR" altLang="en-US" sz="2800"/>
              <a:t>) το 1974.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D6850D4-AC70-06C5-6AE9-F02AFE662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(6)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2F9B5D-EF08-6959-1861-AF19A9513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dirty="0"/>
              <a:t>Το</a:t>
            </a:r>
            <a:r>
              <a:rPr lang="en-US" altLang="en-US" sz="2800" dirty="0"/>
              <a:t> </a:t>
            </a:r>
            <a:r>
              <a:rPr lang="el-GR" altLang="en-US" sz="2800" dirty="0"/>
              <a:t>πρώτο</a:t>
            </a:r>
            <a:r>
              <a:rPr lang="en-US" altLang="en-US" sz="2800" dirty="0"/>
              <a:t> </a:t>
            </a:r>
            <a:r>
              <a:rPr lang="el-GR" altLang="en-US" sz="2800" dirty="0"/>
              <a:t>άρθρο</a:t>
            </a:r>
            <a:r>
              <a:rPr lang="en-US" altLang="en-US" sz="2800" dirty="0"/>
              <a:t> </a:t>
            </a:r>
            <a:r>
              <a:rPr lang="el-GR" altLang="en-US" sz="2800" dirty="0"/>
              <a:t>με</a:t>
            </a:r>
            <a:r>
              <a:rPr lang="en-US" altLang="en-US" sz="2800" dirty="0"/>
              <a:t> </a:t>
            </a:r>
            <a:r>
              <a:rPr lang="el-GR" altLang="en-US" sz="2800" dirty="0"/>
              <a:t>τη</a:t>
            </a:r>
            <a:r>
              <a:rPr lang="en-US" altLang="en-US" sz="2800" dirty="0"/>
              <a:t> </a:t>
            </a:r>
            <a:r>
              <a:rPr lang="el-GR" altLang="en-US" sz="2800" dirty="0" err="1"/>
              <a:t>χημειομετρία</a:t>
            </a:r>
            <a:r>
              <a:rPr lang="en-US" altLang="en-US" sz="2800" dirty="0"/>
              <a:t> </a:t>
            </a:r>
            <a:r>
              <a:rPr lang="el-GR" altLang="en-US" sz="2800" dirty="0"/>
              <a:t>στον</a:t>
            </a:r>
            <a:r>
              <a:rPr lang="en-US" altLang="en-US" sz="2800" dirty="0"/>
              <a:t> </a:t>
            </a:r>
            <a:r>
              <a:rPr lang="el-GR" altLang="en-US" sz="2800" dirty="0"/>
              <a:t>τίτλο</a:t>
            </a:r>
            <a:r>
              <a:rPr lang="en-US" altLang="en-US" sz="2800" dirty="0"/>
              <a:t> </a:t>
            </a:r>
            <a:r>
              <a:rPr lang="el-GR" altLang="en-US" sz="2800" dirty="0"/>
              <a:t>εμφανίσθηκε</a:t>
            </a:r>
            <a:r>
              <a:rPr lang="en-US" altLang="en-US" sz="2800" dirty="0"/>
              <a:t> </a:t>
            </a:r>
            <a:r>
              <a:rPr lang="el-GR" altLang="en-US" sz="2800" dirty="0"/>
              <a:t>το</a:t>
            </a:r>
            <a:r>
              <a:rPr lang="en-US" altLang="en-US" sz="2800" dirty="0"/>
              <a:t> 1974 [</a:t>
            </a:r>
            <a:r>
              <a:rPr lang="en-US" altLang="en-US" sz="2800" dirty="0" err="1"/>
              <a:t>B.R.Kowalski</a:t>
            </a:r>
            <a:r>
              <a:rPr lang="en-US" altLang="en-US" sz="2800" dirty="0"/>
              <a:t>, “Chemometrics: views and propositions”, Journal of Chemical Information and  Computer Sciences, 15 (1975) 201-203].</a:t>
            </a:r>
            <a:endParaRPr lang="el-GR" altLang="en-US" sz="28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err="1"/>
              <a:t>Σ΄αυτό</a:t>
            </a:r>
            <a:r>
              <a:rPr lang="el-GR" altLang="en-US" sz="2800" dirty="0"/>
              <a:t> ο </a:t>
            </a:r>
            <a:r>
              <a:rPr lang="en-US" altLang="en-US" sz="2800" dirty="0"/>
              <a:t>Kowalski</a:t>
            </a:r>
            <a:r>
              <a:rPr lang="el-GR" altLang="en-US" sz="2800" dirty="0"/>
              <a:t> δήλωνε ότι η </a:t>
            </a:r>
            <a:r>
              <a:rPr lang="el-GR" altLang="en-US" sz="2800" dirty="0" err="1"/>
              <a:t>Χημειομετρία</a:t>
            </a:r>
            <a:r>
              <a:rPr lang="el-GR" altLang="en-US" sz="2800" dirty="0"/>
              <a:t> είχε αναπτυχθεί σε βαθμό που να αποτελεί μια λειτουργική ερευνητική περιοχή στη χημική επιστήμη και έφερνε ως παράδειγμα τη σημασία της «αναγνώρισης προτύπων» (</a:t>
            </a:r>
            <a:r>
              <a:rPr lang="en-US" altLang="en-US" sz="2800" dirty="0"/>
              <a:t>pattern recognition</a:t>
            </a:r>
            <a:r>
              <a:rPr lang="el-GR" altLang="en-US" sz="2800" dirty="0"/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9FAD-09BE-A831-89C5-79842087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Απόσπασμα από το άρθρο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89ADE7-7519-B595-BB0A-8D519D108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1910556"/>
            <a:ext cx="7372350" cy="3905250"/>
          </a:xfrm>
        </p:spPr>
      </p:pic>
    </p:spTree>
    <p:extLst>
      <p:ext uri="{BB962C8B-B14F-4D97-AF65-F5344CB8AC3E}">
        <p14:creationId xmlns:p14="http://schemas.microsoft.com/office/powerpoint/2010/main" val="182010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DD80-32B9-F57F-6C4F-B636EE26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Απόσπασμα από το άρθρο(2)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51800-53CD-9297-44C1-650CDFE23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44824"/>
            <a:ext cx="1838325" cy="3981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28037-AE6D-2D51-83C8-F1060157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65" y="4719908"/>
            <a:ext cx="6467475" cy="209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57EA2-8DFC-0F8D-FA5B-8B2BFB13F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357" y="1417638"/>
            <a:ext cx="5341907" cy="33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13E0-04C0-4A87-9E80-9B2A3D57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3538737" cy="4525963"/>
          </a:xfrm>
        </p:spPr>
        <p:txBody>
          <a:bodyPr/>
          <a:lstStyle/>
          <a:p>
            <a:r>
              <a:rPr lang="en-US" dirty="0" err="1"/>
              <a:t>Svande</a:t>
            </a:r>
            <a:r>
              <a:rPr lang="en-US" dirty="0"/>
              <a:t> </a:t>
            </a:r>
            <a:r>
              <a:rPr lang="en-US" dirty="0" err="1"/>
              <a:t>Wold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E3166F-074C-EC6E-A434-FC59A76A0817}"/>
              </a:ext>
            </a:extLst>
          </p:cNvPr>
          <p:cNvSpPr txBox="1">
            <a:spLocks/>
          </p:cNvSpPr>
          <p:nvPr/>
        </p:nvSpPr>
        <p:spPr bwMode="auto">
          <a:xfrm>
            <a:off x="3851920" y="1612709"/>
            <a:ext cx="2962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DB3C5A-6358-C9F2-6B51-EEB361E89DB2}"/>
              </a:ext>
            </a:extLst>
          </p:cNvPr>
          <p:cNvSpPr txBox="1">
            <a:spLocks/>
          </p:cNvSpPr>
          <p:nvPr/>
        </p:nvSpPr>
        <p:spPr bwMode="auto">
          <a:xfrm>
            <a:off x="4572000" y="1645051"/>
            <a:ext cx="4104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Bruce Kowalski</a:t>
            </a:r>
          </a:p>
        </p:txBody>
      </p:sp>
      <p:pic>
        <p:nvPicPr>
          <p:cNvPr id="7" name="Picture 6" descr="A person with a bald head&#10;&#10;Description automatically generated with medium confidence">
            <a:extLst>
              <a:ext uri="{FF2B5EF4-FFF2-40B4-BE49-F238E27FC236}">
                <a16:creationId xmlns:a16="http://schemas.microsoft.com/office/drawing/2014/main" id="{C2E33A0C-8415-2A72-4B1F-B1810D1E6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" y="2564904"/>
            <a:ext cx="3292624" cy="3292624"/>
          </a:xfrm>
          <a:prstGeom prst="rect">
            <a:avLst/>
          </a:prstGeom>
        </p:spPr>
      </p:pic>
      <p:pic>
        <p:nvPicPr>
          <p:cNvPr id="9" name="Picture 8" descr="Medium shot of a person&#10;&#10;Description automatically generated">
            <a:extLst>
              <a:ext uri="{FF2B5EF4-FFF2-40B4-BE49-F238E27FC236}">
                <a16:creationId xmlns:a16="http://schemas.microsoft.com/office/drawing/2014/main" id="{0F077E29-4AA3-E552-0458-564DC7AC5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307323" cy="32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5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06A4A8-7DCD-087B-232C-D7DC2E9A1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(7)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86E3FD4-093F-66F2-9C37-C85AD19A8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/>
              <a:t>Στην αρχή υπήρξε περιορισμένος αριθμός δημοσιευμάτων στη χημειομετρία και εμφανίσθηκε ένας σκεπτικισμός στην αναλυτική κοινωνία, όσον αφορά την ανάγκη χρήσεως πολύπλοκων εργαλείων ανάλυσης δεδομένων.</a:t>
            </a:r>
          </a:p>
          <a:p>
            <a:pPr eaLnBrk="1" hangingPunct="1"/>
            <a:r>
              <a:rPr lang="el-GR" altLang="en-US" sz="2800"/>
              <a:t>Οι κλασικοί αναλυτικοί χημικοί πίστευαν ότι η ανάγκη χρήσεως πολύπλοκων εργαλείων ανάλυσης δεδομένων ήταν ένδειξη εκτέλεσης μη σωστών πειραμάτων.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60B1930-B536-74B8-03DD-3B4597C75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(8)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6CAAB7-1EAE-3816-5EE0-1C7F19DC8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/>
              <a:t>Η καθιέρωση του τμήματος “</a:t>
            </a:r>
            <a:r>
              <a:rPr lang="en-US" altLang="en-US" sz="2800"/>
              <a:t>Computer Techniques and Optimization</a:t>
            </a:r>
            <a:r>
              <a:rPr lang="el-GR" altLang="en-US" sz="2800"/>
              <a:t>” στο περιοδικό </a:t>
            </a:r>
            <a:r>
              <a:rPr lang="en-US" altLang="en-US" sz="2800"/>
              <a:t>Analytica Chimica Acta</a:t>
            </a:r>
            <a:r>
              <a:rPr lang="el-GR" altLang="en-US" sz="2800"/>
              <a:t> το 1977, ήταν η πρώτη προσπάθεια δημοσιεύσεων σε περιοδικό αποκλειστικά αφιερωμένων σε αυτή την αναπτυσσόμενη περιοχή.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Το 1980 το περιοδικό </a:t>
            </a:r>
            <a:r>
              <a:rPr lang="en-US" altLang="en-US" sz="2800"/>
              <a:t>Analytical Chemistry</a:t>
            </a:r>
            <a:r>
              <a:rPr lang="el-GR" altLang="en-US" sz="2800"/>
              <a:t> άλλαξε το όνομα του τμήματος ανασκόπησης “</a:t>
            </a:r>
            <a:r>
              <a:rPr lang="en-US" altLang="en-US" sz="2800"/>
              <a:t>Mathematical Methods in Analytical Chemistry</a:t>
            </a:r>
            <a:r>
              <a:rPr lang="el-GR" altLang="en-US" sz="2800"/>
              <a:t>” σε “</a:t>
            </a:r>
            <a:r>
              <a:rPr lang="en-US" altLang="en-US" sz="2800"/>
              <a:t>Chemometrics</a:t>
            </a:r>
            <a:r>
              <a:rPr lang="el-GR" altLang="en-US" sz="2800"/>
              <a:t>” και συνέβαλε έτσι στην καθιέρωση του πεδίου.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A0EEF8B-B47D-B4B1-09EA-F60F1FA8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1.1. </a:t>
            </a:r>
            <a:r>
              <a:rPr lang="el-GR" altLang="en-US" dirty="0"/>
              <a:t>Ορισμός (1)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A25865B-AFF6-6678-5521-A39D077A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400" dirty="0"/>
              <a:t>Τα αναλυτικά πειράματα (</a:t>
            </a:r>
            <a:r>
              <a:rPr lang="en-US" altLang="en-US" sz="2400" dirty="0"/>
              <a:t>analytical experiments</a:t>
            </a:r>
            <a:r>
              <a:rPr lang="el-GR" altLang="en-US" sz="2400" dirty="0"/>
              <a:t>) συνήθως περιλαμβάνουν  μετρήσεις που διεξάγονται για να εξαχθούν πληροφορίες για φυσικά συστήματα.</a:t>
            </a:r>
            <a:endParaRPr lang="en-US" altLang="en-US" sz="2400" dirty="0"/>
          </a:p>
          <a:p>
            <a:r>
              <a:rPr lang="el-GR" altLang="en-US" sz="2400" dirty="0"/>
              <a:t> Όπου περιλαμβάνονται ποσοτικά δεδομένα (</a:t>
            </a:r>
            <a:r>
              <a:rPr lang="en-US" altLang="en-US" sz="2400" dirty="0"/>
              <a:t>quantitative data</a:t>
            </a:r>
            <a:r>
              <a:rPr lang="el-GR" altLang="en-US" sz="2400" dirty="0"/>
              <a:t>), οι αριθμοί, όπως παρέχονται από το αναλυτικό σύστημα είναι συχνά δυσνόητοι, δίνονται σε διάφορες μονάδες (π.χ. </a:t>
            </a:r>
            <a:r>
              <a:rPr lang="en-US" altLang="en-US" sz="2400" dirty="0"/>
              <a:t>volts</a:t>
            </a:r>
            <a:r>
              <a:rPr lang="el-GR" altLang="en-US" sz="2400" dirty="0"/>
              <a:t>, </a:t>
            </a:r>
            <a:r>
              <a:rPr lang="en-US" altLang="en-US" sz="2400" dirty="0"/>
              <a:t>amperes</a:t>
            </a:r>
            <a:r>
              <a:rPr lang="el-GR" altLang="en-US" sz="2400" dirty="0"/>
              <a:t>, απορρόφηση) και/ή είναι μεγάλου αριθμού για να συσχετισθούν άμεσα με ένα επιστημονικό πρόβλημα.</a:t>
            </a:r>
            <a:endParaRPr lang="en-US" altLang="en-US" sz="24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DD255DC-8E3C-F661-B976-07F54589C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(9)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A40DF38-727D-D4ED-A1B4-7840FAB1E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/>
              <a:t>Ως συνέπεια, το 1982 το περιοδικό </a:t>
            </a:r>
            <a:r>
              <a:rPr lang="en-US" altLang="en-US" sz="2800"/>
              <a:t>Analytica Chimica Acta</a:t>
            </a:r>
            <a:r>
              <a:rPr lang="el-GR" altLang="en-US" sz="2800"/>
              <a:t>  διέκοψε το ξεχωριστό τμήμα του στη Χημειομετρία λόγω της γενικής πλέον αποδοχής της και της μη ανάγκης για περαιτέρω ειδική προσοχή.</a:t>
            </a:r>
          </a:p>
          <a:p>
            <a:pPr eaLnBrk="1" hangingPunct="1"/>
            <a:r>
              <a:rPr lang="el-GR" altLang="en-US" sz="2800"/>
              <a:t>Στη συνέχεια εμφανίσθηκαν δύο εξειδικευμένα περιοδικά στη Χημειομετρία:</a:t>
            </a:r>
            <a:endParaRPr lang="en-US" altLang="en-US" sz="2800"/>
          </a:p>
          <a:p>
            <a:pPr lvl="1" eaLnBrk="1" hangingPunct="1"/>
            <a:r>
              <a:rPr lang="en-US" altLang="en-US" sz="2400"/>
              <a:t>“Chemometrics and Intelligent Laboratory Systems”  </a:t>
            </a:r>
            <a:r>
              <a:rPr lang="el-GR" altLang="en-US" sz="2400"/>
              <a:t>και</a:t>
            </a:r>
            <a:endParaRPr lang="en-US" altLang="en-US" sz="2400"/>
          </a:p>
          <a:p>
            <a:pPr lvl="1" eaLnBrk="1" hangingPunct="1"/>
            <a:r>
              <a:rPr lang="en-US" altLang="en-US" sz="2400"/>
              <a:t>“Journal of Chemometrics” </a:t>
            </a:r>
            <a:endParaRPr lang="el-GR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2385F1-DEE8-F92E-8605-D808545D2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(10)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46CB03E-B870-4733-3B8F-F80C359D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στα οποία δημοσιεύονται άρθρα με λεπτομέρειες στις χημειομετρικές μεθόδους, ενώ οι εφαρμογές της χημειομετρίας δημοσιεύονται στα ευρύτερα αναλυτικά περιοδικά.</a:t>
            </a:r>
          </a:p>
          <a:p>
            <a:pPr eaLnBrk="1" hangingPunct="1"/>
            <a:r>
              <a:rPr lang="el-GR" altLang="en-US"/>
              <a:t>Σήμερα οι χημειομετρικές μέθοδοι έγιναν ευρέως αποδεκτές στην πρακτική της Χημείας.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0" name="Freeform: Shape 2048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B2091ED-C185-416D-D6B9-5944FF65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2167" y="189334"/>
            <a:ext cx="7679665" cy="13308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dirty="0"/>
              <a:t>1.2 Ιστορική Ανασκόπηση (11)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B3C636-2DC7-848A-DD01-77EDB4C92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56" y="1470113"/>
            <a:ext cx="6707584" cy="3759087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2400" dirty="0"/>
              <a:t>Το πρώτο βιβλίο με θέματα </a:t>
            </a:r>
            <a:r>
              <a:rPr lang="el-GR" altLang="en-US" sz="2400" dirty="0" err="1"/>
              <a:t>χημειομετρίας</a:t>
            </a:r>
            <a:r>
              <a:rPr lang="el-GR" altLang="en-US" sz="2400" dirty="0"/>
              <a:t> δημοσιεύτηκε το 1978, με τίτλο:</a:t>
            </a:r>
            <a:endParaRPr lang="en-US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/>
              <a:t>	</a:t>
            </a:r>
            <a:r>
              <a:rPr lang="en-US" altLang="en-US" sz="2400" b="1" dirty="0"/>
              <a:t>«</a:t>
            </a:r>
            <a:r>
              <a:rPr lang="en-US" altLang="en-US" sz="2800" b="1" dirty="0"/>
              <a:t>Evaluation</a:t>
            </a:r>
            <a:r>
              <a:rPr lang="en-US" altLang="en-US" sz="2400" b="1" dirty="0"/>
              <a:t>  and Optimization of Laboratory Methods and Analytical Procedures», </a:t>
            </a:r>
            <a:endParaRPr lang="el-GR" altLang="en-US" sz="2400" dirty="0"/>
          </a:p>
          <a:p>
            <a:pPr eaLnBrk="1" hangingPunct="1">
              <a:buFontTx/>
              <a:buNone/>
            </a:pPr>
            <a:r>
              <a:rPr lang="el-GR" altLang="en-US" sz="2400" dirty="0"/>
              <a:t>	από τους </a:t>
            </a:r>
            <a:r>
              <a:rPr lang="en-US" altLang="en-US" sz="2400" b="1" dirty="0"/>
              <a:t>D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L</a:t>
            </a:r>
            <a:r>
              <a:rPr lang="el-GR" altLang="en-US" sz="2400" b="1" dirty="0"/>
              <a:t>.</a:t>
            </a:r>
            <a:r>
              <a:rPr lang="en-US" altLang="en-US" sz="2400" b="1" dirty="0" err="1"/>
              <a:t>Massart</a:t>
            </a:r>
            <a:r>
              <a:rPr lang="el-GR" altLang="en-US" sz="2400" b="1" dirty="0"/>
              <a:t>, </a:t>
            </a:r>
            <a:r>
              <a:rPr lang="en-US" altLang="en-US" sz="2400" b="1" dirty="0"/>
              <a:t>A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Dijkstra</a:t>
            </a:r>
            <a:r>
              <a:rPr lang="el-GR" altLang="en-US" sz="2400" b="1" dirty="0"/>
              <a:t> και </a:t>
            </a:r>
            <a:r>
              <a:rPr lang="en-US" altLang="en-US" sz="2400" b="1" dirty="0"/>
              <a:t>L</a:t>
            </a:r>
            <a:r>
              <a:rPr lang="el-GR" altLang="en-US" sz="2400" b="1" dirty="0"/>
              <a:t>.Κ</a:t>
            </a:r>
            <a:r>
              <a:rPr lang="en-US" altLang="en-US" sz="2400" b="1" dirty="0" err="1"/>
              <a:t>aufman</a:t>
            </a:r>
            <a:r>
              <a:rPr lang="el-GR" altLang="en-US" sz="2400" dirty="0"/>
              <a:t>.</a:t>
            </a:r>
          </a:p>
          <a:p>
            <a:pPr eaLnBrk="1" hangingPunct="1"/>
            <a:r>
              <a:rPr lang="el-GR" altLang="en-US" sz="2400" dirty="0"/>
              <a:t>Στην πράξη το βιβλίο αυτό συστηματοποίησε τις διάσπαρτες εμπειρικές και μη </a:t>
            </a:r>
            <a:r>
              <a:rPr lang="el-GR" altLang="en-US" sz="2400" dirty="0" err="1"/>
              <a:t>μεθοδολoγίες</a:t>
            </a:r>
            <a:r>
              <a:rPr lang="el-GR" altLang="en-US" sz="2400" dirty="0"/>
              <a:t> για τη βελτιστοποίηση αναλυτικών μεθόδων και τη μεγιστοποίηση εξαγωγής χημικών πληροφοριών.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762A9-9A4F-9D53-5C7C-DE525D8F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072"/>
          <a:stretch/>
        </p:blipFill>
        <p:spPr>
          <a:xfrm>
            <a:off x="6813516" y="1491069"/>
            <a:ext cx="2184233" cy="2893723"/>
          </a:xfrm>
          <a:prstGeom prst="rect">
            <a:avLst/>
          </a:prstGeom>
        </p:spPr>
      </p:pic>
      <p:sp>
        <p:nvSpPr>
          <p:cNvPr id="20492" name="Freeform: Shape 2049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9FB96-7BC5-6FF3-5A3D-04C0D0EE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12"/>
          <a:stretch/>
        </p:blipFill>
        <p:spPr>
          <a:xfrm>
            <a:off x="6691923" y="4581127"/>
            <a:ext cx="2427421" cy="12356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5466C-7D45-F927-A899-F5B3DBEA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59" y="666799"/>
            <a:ext cx="4259163" cy="6181871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0CB334CE-2D3F-607F-433F-3548DA3C4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23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dirty="0"/>
              <a:t>1.2 Ιστορική Ανασκόπηση (12)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08BB40-EF28-D5BC-4EF8-C9AB5729B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529208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n-US" sz="2800" dirty="0"/>
              <a:t>Στη συνέχεια δημοσιεύτηκε (1988) από τον </a:t>
            </a:r>
            <a:r>
              <a:rPr lang="el-GR" altLang="en-US" sz="2800" dirty="0" err="1"/>
              <a:t>εκδορικό</a:t>
            </a:r>
            <a:r>
              <a:rPr lang="el-GR" altLang="en-US" sz="2800" dirty="0"/>
              <a:t> οίκο </a:t>
            </a:r>
            <a:r>
              <a:rPr lang="en-US" altLang="en-US" sz="2800" dirty="0"/>
              <a:t>Elsevier</a:t>
            </a:r>
            <a:r>
              <a:rPr lang="el-GR" altLang="en-US" sz="2800" dirty="0"/>
              <a:t>,  το βιβλίο: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800" dirty="0"/>
              <a:t>	</a:t>
            </a:r>
            <a:r>
              <a:rPr lang="en-US" altLang="en-US" sz="2800" dirty="0"/>
              <a:t>«Chemometrics: a textbook»,</a:t>
            </a:r>
            <a:r>
              <a:rPr lang="el-GR" altLang="en-US" sz="2800" dirty="0"/>
              <a:t> από</a:t>
            </a:r>
            <a:r>
              <a:rPr lang="en-US" altLang="en-US" sz="2800" dirty="0"/>
              <a:t> </a:t>
            </a:r>
            <a:r>
              <a:rPr lang="el-GR" altLang="en-US" sz="2800" dirty="0"/>
              <a:t>τους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D.L.Massart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Y.Michootte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L.Kaufman</a:t>
            </a:r>
            <a:r>
              <a:rPr lang="en-US" altLang="en-US" sz="2400" dirty="0"/>
              <a:t>  (</a:t>
            </a:r>
            <a:r>
              <a:rPr lang="el-GR" altLang="en-US" sz="2400" dirty="0"/>
              <a:t>Φαρμακευτικό</a:t>
            </a:r>
            <a:r>
              <a:rPr lang="en-US" altLang="en-US" sz="2400" dirty="0"/>
              <a:t> </a:t>
            </a:r>
            <a:r>
              <a:rPr lang="el-GR" altLang="en-US" sz="2400" dirty="0"/>
              <a:t>Ινστιτούτο</a:t>
            </a:r>
            <a:r>
              <a:rPr lang="en-US" altLang="en-US" sz="2400" dirty="0"/>
              <a:t>, Vrije Universiteit Brussel, Belgium),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B.G.M.Vandeginste</a:t>
            </a:r>
            <a:r>
              <a:rPr lang="en-US" altLang="en-US" sz="2400" dirty="0"/>
              <a:t> (</a:t>
            </a:r>
            <a:r>
              <a:rPr lang="el-GR" altLang="en-US" sz="2400" dirty="0"/>
              <a:t>Εργαστήριο</a:t>
            </a:r>
            <a:r>
              <a:rPr lang="en-US" altLang="en-US" sz="2400" dirty="0"/>
              <a:t> </a:t>
            </a:r>
            <a:r>
              <a:rPr lang="el-GR" altLang="en-US" sz="2400" dirty="0"/>
              <a:t>Αναλυτικής</a:t>
            </a:r>
            <a:r>
              <a:rPr lang="en-US" altLang="en-US" sz="2400" dirty="0"/>
              <a:t> </a:t>
            </a:r>
            <a:r>
              <a:rPr lang="el-GR" altLang="en-US" sz="2400" dirty="0"/>
              <a:t>Χημείας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Katholieke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Univeriteit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Nijmergen</a:t>
            </a:r>
            <a:r>
              <a:rPr lang="en-US" altLang="en-US" sz="2400" dirty="0"/>
              <a:t>, The Netherlands), </a:t>
            </a:r>
            <a:r>
              <a:rPr lang="el-GR" altLang="en-US" sz="2400" dirty="0"/>
              <a:t>και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err="1"/>
              <a:t>S.N.Deming</a:t>
            </a:r>
            <a:r>
              <a:rPr lang="en-US" altLang="en-US" sz="2400" dirty="0"/>
              <a:t> (</a:t>
            </a:r>
            <a:r>
              <a:rPr lang="el-GR" altLang="en-US" sz="2400" dirty="0"/>
              <a:t>Τμήμα</a:t>
            </a:r>
            <a:r>
              <a:rPr lang="en-US" altLang="en-US" sz="2400" dirty="0"/>
              <a:t> </a:t>
            </a:r>
            <a:r>
              <a:rPr lang="el-GR" altLang="en-US" sz="2400" dirty="0"/>
              <a:t>Χημείας</a:t>
            </a:r>
            <a:r>
              <a:rPr lang="en-US" altLang="en-US" sz="2400" dirty="0"/>
              <a:t>, University of Houston, USA).</a:t>
            </a:r>
            <a:endParaRPr lang="el-GR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B99881B-9A84-3559-3588-A7A3F2791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dirty="0"/>
              <a:t>1.2 Ιστορική Ανασκόπηση (13)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DA708ED-BF7A-9CDC-87BF-6389C4673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91952"/>
            <a:ext cx="6408712" cy="46740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800" dirty="0"/>
              <a:t>Μια καλή πηγή θεμάτων </a:t>
            </a:r>
            <a:r>
              <a:rPr lang="el-GR" altLang="en-US" sz="2800" dirty="0" err="1"/>
              <a:t>χημειομετρίας</a:t>
            </a:r>
            <a:r>
              <a:rPr lang="el-GR" altLang="en-US" sz="2800" dirty="0"/>
              <a:t>, πέραν από ένα πολύτιμο εργαλείο στατιστικής στην Αναλυτική Χημεία,  αποτελεί το βιβλίο: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l-GR" altLang="en-US" sz="2800" dirty="0"/>
              <a:t>	</a:t>
            </a:r>
            <a:r>
              <a:rPr lang="en-US" altLang="en-US" sz="2800" dirty="0"/>
              <a:t>«</a:t>
            </a:r>
            <a:r>
              <a:rPr lang="en-US" altLang="en-US" sz="2800" b="1" dirty="0"/>
              <a:t>Statistics for Analytical Chemistry»,</a:t>
            </a:r>
            <a:endParaRPr lang="el-GR" altLang="en-US" sz="2800" dirty="0"/>
          </a:p>
          <a:p>
            <a:pPr marL="0" indent="0" eaLnBrk="1" hangingPunct="1">
              <a:buNone/>
            </a:pPr>
            <a:r>
              <a:rPr lang="el-GR" altLang="en-US" sz="2800" dirty="0"/>
              <a:t>	των </a:t>
            </a:r>
            <a:r>
              <a:rPr lang="en-US" altLang="en-US" sz="2800" b="1" dirty="0"/>
              <a:t>J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C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Miller</a:t>
            </a:r>
            <a:r>
              <a:rPr lang="el-GR" altLang="en-US" sz="2800" b="1" dirty="0"/>
              <a:t> και </a:t>
            </a:r>
            <a:r>
              <a:rPr lang="en-US" altLang="en-US" sz="2800" b="1" dirty="0"/>
              <a:t>J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N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Miller</a:t>
            </a:r>
            <a:r>
              <a:rPr lang="el-GR" altLang="en-US" sz="2800" dirty="0"/>
              <a:t>, που εκδόθηκε από τον οίκο </a:t>
            </a:r>
            <a:r>
              <a:rPr lang="en-US" altLang="en-US" sz="2800" dirty="0"/>
              <a:t>Ellis Horwood</a:t>
            </a:r>
            <a:r>
              <a:rPr lang="el-GR" altLang="en-US" sz="2800" dirty="0"/>
              <a:t>, στη σειρά </a:t>
            </a:r>
            <a:r>
              <a:rPr lang="en-US" altLang="en-US" sz="2800" dirty="0"/>
              <a:t>Analytical Chemistry</a:t>
            </a:r>
            <a:r>
              <a:rPr lang="el-GR" altLang="en-US" sz="2800" dirty="0"/>
              <a:t>.</a:t>
            </a:r>
          </a:p>
          <a:p>
            <a:pPr marL="0" indent="0" eaLnBrk="1" hangingPunct="1">
              <a:buNone/>
            </a:pPr>
            <a:r>
              <a:rPr lang="el-GR" altLang="en-US" sz="2800" dirty="0"/>
              <a:t>Στις τελευταίες εκδόσεις του βιβλίου αυτού έχουν προστεθεί αρκετά θέματα </a:t>
            </a:r>
            <a:r>
              <a:rPr lang="el-GR" altLang="en-US" sz="2800" dirty="0" err="1"/>
              <a:t>Χημειομετρίας</a:t>
            </a:r>
            <a:r>
              <a:rPr lang="el-GR" alt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14BE7-1C43-A47F-D4DA-9833AEE4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132856"/>
            <a:ext cx="29337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4CC2-E64C-69DA-42C3-B916C07C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/>
              <a:t>ΘΑΥΜΑ!!!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90E3-6D39-4067-EB2A-62AB5816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πρωτο</a:t>
            </a:r>
            <a:r>
              <a:rPr lang="el-GR" dirty="0"/>
              <a:t> βιβλίο </a:t>
            </a:r>
            <a:r>
              <a:rPr lang="el-GR" dirty="0" err="1"/>
              <a:t>χημειομετρίας</a:t>
            </a:r>
            <a:r>
              <a:rPr lang="el-GR" dirty="0"/>
              <a:t> στα ελληνικά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9FA78-4416-D0E4-5BAB-EDE98B6A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6712"/>
            <a:ext cx="4234093" cy="58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52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2312-4AE1-3A8A-CFFC-B1BCC490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ΜΠΟΡΕΙ ΚΑΙ ΟΧΙ</a:t>
            </a:r>
            <a:endParaRPr lang="en-US" dirty="0"/>
          </a:p>
        </p:txBody>
      </p:sp>
      <p:pic>
        <p:nvPicPr>
          <p:cNvPr id="5" name="Picture 4" descr="A blue and white cover&#10;&#10;Description automatically generated">
            <a:extLst>
              <a:ext uri="{FF2B5EF4-FFF2-40B4-BE49-F238E27FC236}">
                <a16:creationId xmlns:a16="http://schemas.microsoft.com/office/drawing/2014/main" id="{887AF998-A272-EBFE-A715-7A51396BE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3153732" cy="444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BEAD9-DA34-3E35-0675-FC1A628D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17637"/>
            <a:ext cx="3810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1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9933C6-BF34-FA86-11F0-3C2E91106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(14)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A84B4A-9521-7D5A-E3D3-AC93E0C6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l-GR" altLang="en-US" dirty="0"/>
              <a:t>Η ραγδαία ανάπτυξη αναλυτικών οργάνων ικανών να </a:t>
            </a:r>
            <a:r>
              <a:rPr lang="el-GR" altLang="en-US" dirty="0" err="1"/>
              <a:t>παράξουν</a:t>
            </a:r>
            <a:r>
              <a:rPr lang="el-GR" altLang="en-US" dirty="0"/>
              <a:t> μεγάλο αριθμό δεδομένων απαιτεί την ανάπτυξη νέων και περισσότερο αποδοτικών μεθόδων ανάλυσης δεδομένων, οι οποίες είναι δυνατές λόγω της αυξημένης δυνατότητας των προσωπικών υπολογιστών χωρίς την ανάγκη χρήσεως των </a:t>
            </a:r>
            <a:r>
              <a:rPr lang="el-GR" altLang="en-US" dirty="0" err="1"/>
              <a:t>υπερυπολογιστών</a:t>
            </a:r>
            <a:r>
              <a:rPr lang="el-GR" alt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0A1A94F-2970-332A-9858-9AE49914F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(15)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88E4C5B-4139-6659-B327-D587B87E6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1556792"/>
            <a:ext cx="6624736" cy="4525963"/>
          </a:xfrm>
        </p:spPr>
        <p:txBody>
          <a:bodyPr/>
          <a:lstStyle/>
          <a:p>
            <a:pPr algn="just" eaLnBrk="1" hangingPunct="1"/>
            <a:r>
              <a:rPr lang="el-GR" altLang="en-US" dirty="0"/>
              <a:t>Αυτός ο συνδυασμός ανάπτυξης  οδήγησε σε νέες βελτιώσεις των μεθόδων ανάλυσης δεδομένων.</a:t>
            </a:r>
          </a:p>
          <a:p>
            <a:pPr algn="just" eaLnBrk="1" hangingPunct="1"/>
            <a:r>
              <a:rPr lang="el-GR" altLang="en-US" dirty="0"/>
              <a:t> Έτσι η </a:t>
            </a:r>
            <a:r>
              <a:rPr lang="el-GR" altLang="en-US" dirty="0" err="1"/>
              <a:t>χημειομετρία</a:t>
            </a:r>
            <a:r>
              <a:rPr lang="el-GR" altLang="en-US" dirty="0"/>
              <a:t> παίζει ένα σημαντικό ρόλο στην Αναλυτική Χημεία, περιλαμβανομένης της εισαγωγής εμπορικών αναλυτικών οργάνων σε λειτουργικά συστήματα.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C6E8FE7-88C3-3DA3-098E-FB2C92354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8D8F1CB-EDA4-21B9-A06B-2384D9FD6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/>
              <a:t> Όπως είναι φυσικό για ένα ραγδαία αναπτυσσόμενο επιστημονικό κλάδο, δεν υπάρχει ένα αυστηρά καθιερωμένο περιεχόμενο της Χημειομετρίας.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/>
              <a:t>Τα επί μέρους θέματα που αναπτύσσονται σε βιβλία, εγκυκλοπαίδειες και άρθρα ανασκοπήσεως της ερευνητικής δραστηριότητας για τη Χημειομετρία περιλαμβάνουν τα παρακάτω: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6D81A9-0C72-FCD5-DEDF-A5C0D3871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1.1 Ορισμός (2)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6CDD33-5C3B-D13D-59F6-EC618DF59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/>
              <a:t>Σε αυτό ακριβώς το στάδιο παραγωγής δεδομένων, είναι που η χημειομετρία έχει τη μέγιστη απήχηση / συμβολή στη χημεία, και είναι επίσης ο λόγος, που ενώ η χημειομετρία είναι σημαντική σε όλα τα πεδία της χημείας και άλλων επιστημών, έχει βρει τη μέγιστη αποδοχή και χρήση σε πεδία σχετικά με την εκτέλεση ποσοτικών πειραμάτων.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Υπάρχουν πολλοί διαφορετικοί ορισμοί της Χημειομετρίας, αλλά αυτός που προτάθηκε από το </a:t>
            </a:r>
            <a:r>
              <a:rPr lang="en-US" altLang="en-US" sz="2800" b="1"/>
              <a:t>Massart</a:t>
            </a:r>
            <a:r>
              <a:rPr lang="el-GR" altLang="en-US" sz="2800"/>
              <a:t> είναι ο πλέον δηλωτικός: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3B8EF55-3490-BDF9-590B-EDCFE6053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(2)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7E01180-9EBE-F3F7-0AC0-4CA74F1A2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800" b="1" u="sng"/>
              <a:t>Στατιστική</a:t>
            </a:r>
            <a:r>
              <a:rPr lang="el-GR" altLang="en-US" sz="2800" b="1"/>
              <a:t> (</a:t>
            </a:r>
            <a:r>
              <a:rPr lang="en-US" altLang="en-US" sz="2800" b="1"/>
              <a:t>Statistics</a:t>
            </a:r>
            <a:r>
              <a:rPr lang="el-GR" altLang="en-US" sz="2800" b="1"/>
              <a:t>):</a:t>
            </a:r>
            <a:r>
              <a:rPr lang="el-GR" altLang="en-US" sz="2800"/>
              <a:t> περιλαμβάνει την:</a:t>
            </a:r>
          </a:p>
          <a:p>
            <a:pPr lvl="1" eaLnBrk="1" hangingPunct="1"/>
            <a:r>
              <a:rPr lang="el-GR" altLang="en-US" sz="2400"/>
              <a:t>περιγραφική στατιστική (</a:t>
            </a:r>
            <a:r>
              <a:rPr lang="en-US" altLang="en-US" sz="2400"/>
              <a:t>descriptive statistics</a:t>
            </a:r>
            <a:r>
              <a:rPr lang="el-GR" altLang="en-US" sz="2400"/>
              <a:t>),</a:t>
            </a:r>
            <a:endParaRPr lang="en-US" altLang="en-US" sz="2400"/>
          </a:p>
          <a:p>
            <a:pPr lvl="1" eaLnBrk="1" hangingPunct="1"/>
            <a:r>
              <a:rPr lang="el-GR" altLang="en-US" sz="2400"/>
              <a:t>κατανομές</a:t>
            </a:r>
            <a:r>
              <a:rPr lang="en-US" altLang="en-US" sz="2400"/>
              <a:t> </a:t>
            </a:r>
            <a:r>
              <a:rPr lang="el-GR" altLang="en-US" sz="2400"/>
              <a:t>συχνότητας</a:t>
            </a:r>
            <a:r>
              <a:rPr lang="en-US" altLang="en-US" sz="2400"/>
              <a:t> (frequency distributions),</a:t>
            </a:r>
            <a:endParaRPr lang="el-GR" altLang="en-US" sz="2400"/>
          </a:p>
          <a:p>
            <a:pPr lvl="1" eaLnBrk="1" hangingPunct="1"/>
            <a:r>
              <a:rPr lang="el-GR" altLang="en-US" sz="2400"/>
              <a:t>μετρήσεις κεντρικής τάσεως (</a:t>
            </a:r>
            <a:r>
              <a:rPr lang="en-US" altLang="en-US" sz="2400"/>
              <a:t>measures of central</a:t>
            </a:r>
            <a:r>
              <a:rPr lang="el-GR" altLang="en-US" sz="2400"/>
              <a:t> </a:t>
            </a:r>
            <a:endParaRPr lang="en-US" altLang="en-US" sz="2400"/>
          </a:p>
          <a:p>
            <a:pPr lvl="1" eaLnBrk="1" hangingPunct="1"/>
            <a:r>
              <a:rPr lang="en-US" altLang="en-US" sz="2400"/>
              <a:t>tendency),</a:t>
            </a:r>
          </a:p>
          <a:p>
            <a:pPr lvl="1" eaLnBrk="1" hangingPunct="1"/>
            <a:r>
              <a:rPr lang="el-GR" altLang="en-US" sz="2400"/>
              <a:t>μετρήσεις</a:t>
            </a:r>
            <a:r>
              <a:rPr lang="en-US" altLang="en-US" sz="2400"/>
              <a:t> </a:t>
            </a:r>
            <a:r>
              <a:rPr lang="el-GR" altLang="en-US" sz="2400"/>
              <a:t>διασποράς</a:t>
            </a:r>
            <a:r>
              <a:rPr lang="en-US" altLang="en-US" sz="2400"/>
              <a:t> (measures of spread), </a:t>
            </a:r>
          </a:p>
          <a:p>
            <a:pPr lvl="1" eaLnBrk="1" hangingPunct="1"/>
            <a:r>
              <a:rPr lang="el-GR" altLang="en-US" sz="2400"/>
              <a:t>όρια</a:t>
            </a:r>
            <a:r>
              <a:rPr lang="en-US" altLang="en-US" sz="2400"/>
              <a:t> </a:t>
            </a:r>
            <a:r>
              <a:rPr lang="el-GR" altLang="en-US" sz="2400"/>
              <a:t>εμπιστοσύνης</a:t>
            </a:r>
            <a:r>
              <a:rPr lang="en-US" altLang="en-US" sz="2400"/>
              <a:t> (confidence limits) </a:t>
            </a:r>
            <a:r>
              <a:rPr lang="el-GR" altLang="en-US" sz="2400"/>
              <a:t>και</a:t>
            </a:r>
          </a:p>
          <a:p>
            <a:pPr lvl="1" eaLnBrk="1" hangingPunct="1"/>
            <a:r>
              <a:rPr lang="el-GR" altLang="en-US" sz="2400"/>
              <a:t>μονοπαραμετρικές τεχνικές (</a:t>
            </a:r>
            <a:r>
              <a:rPr lang="en-US" altLang="en-US" sz="2400"/>
              <a:t>univariate techniques</a:t>
            </a:r>
            <a:r>
              <a:rPr lang="el-GR" altLang="en-US" sz="2400"/>
              <a:t>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47A6257-EF89-9113-D845-D4DA7D644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(3)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172CB75-FADA-C223-6933-6CC6C4DC3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800" b="1" u="sng"/>
              <a:t>Πειραματικό Σχεδιασμό</a:t>
            </a:r>
            <a:r>
              <a:rPr lang="el-GR" altLang="en-US" sz="2800" b="1"/>
              <a:t> (</a:t>
            </a:r>
            <a:r>
              <a:rPr lang="en-US" altLang="en-US" sz="2800" b="1"/>
              <a:t>Experimental Design</a:t>
            </a:r>
            <a:r>
              <a:rPr lang="el-GR" altLang="en-US" sz="2800"/>
              <a:t>): περιλαμβάνει τις μεθοδολογίες για τον εντοπισμό των σταδίων / παραμέτρων που συνεισφέρουν περισσότερο στο σφάλμα μιας πολυσταδιακής διαδικασίας.</a:t>
            </a:r>
            <a:endParaRPr lang="el-GR" altLang="en-US" sz="2800" b="1" u="sng"/>
          </a:p>
          <a:p>
            <a:pPr eaLnBrk="1" hangingPunct="1">
              <a:lnSpc>
                <a:spcPct val="80000"/>
              </a:lnSpc>
            </a:pPr>
            <a:r>
              <a:rPr lang="el-GR" altLang="en-US" sz="2800" b="1" u="sng"/>
              <a:t>Βελτιστοποίηση Αναλυτικών Μεθόδων</a:t>
            </a:r>
            <a:r>
              <a:rPr lang="el-GR" altLang="en-US" sz="2800" b="1"/>
              <a:t> (</a:t>
            </a:r>
            <a:r>
              <a:rPr lang="en-US" altLang="en-US" sz="2800" b="1"/>
              <a:t>Analytical Method</a:t>
            </a:r>
            <a:r>
              <a:rPr lang="en-US" altLang="en-US" sz="2800"/>
              <a:t> </a:t>
            </a:r>
            <a:r>
              <a:rPr lang="en-US" altLang="en-US" sz="2800" b="1"/>
              <a:t>Optimization</a:t>
            </a:r>
            <a:r>
              <a:rPr lang="el-GR" altLang="en-US" sz="2800" b="1"/>
              <a:t>):</a:t>
            </a:r>
            <a:r>
              <a:rPr lang="el-GR" altLang="en-US" sz="2800"/>
              <a:t> περιλαμβάνει τις μεθοδολογίες (μονοπαραμετρικές και πολυπαραμετρικές) για την επιλογή των τιμών των παραμέτρων μιας αναλυτικής μεθόδου για την επίτευξη της βέλτιστης απόκρισης (</a:t>
            </a:r>
            <a:r>
              <a:rPr lang="en-US" altLang="en-US" sz="2800"/>
              <a:t>response</a:t>
            </a:r>
            <a:r>
              <a:rPr lang="el-GR" altLang="en-US" sz="2800"/>
              <a:t>) της μεθόδου.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D507978-DDCB-20AC-416B-B6F292292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(4)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9148C6-3864-CC74-5D21-E1D8C0932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 u="sng" dirty="0"/>
              <a:t>Έλεγχος Αντοχής (Ισχύος)</a:t>
            </a:r>
            <a:r>
              <a:rPr lang="el-GR" altLang="en-US" sz="2400" b="1" dirty="0"/>
              <a:t> (</a:t>
            </a:r>
            <a:r>
              <a:rPr lang="en-US" altLang="en-US" sz="2400" b="1" dirty="0"/>
              <a:t>Ruggedness Testing</a:t>
            </a:r>
            <a:r>
              <a:rPr lang="el-GR" altLang="en-US" sz="2400" b="1" dirty="0"/>
              <a:t>):</a:t>
            </a:r>
            <a:r>
              <a:rPr lang="el-GR" altLang="en-US" sz="2400" dirty="0"/>
              <a:t> εννοείται μια μεθοδολογία σάρωσης (</a:t>
            </a:r>
            <a:r>
              <a:rPr lang="en-US" altLang="en-US" sz="2400" dirty="0"/>
              <a:t>screening m</a:t>
            </a:r>
            <a:r>
              <a:rPr lang="en-GB" altLang="en-US" sz="2400" dirty="0"/>
              <a:t>e</a:t>
            </a:r>
            <a:r>
              <a:rPr lang="en-US" altLang="en-US" sz="2400" dirty="0" err="1"/>
              <a:t>thodology</a:t>
            </a:r>
            <a:r>
              <a:rPr lang="el-GR" altLang="en-US" sz="2400" dirty="0"/>
              <a:t>) για τον εντοπισμό των πειραματικών παραμέτρων που επιδρούν έντονα στην ποιότητα της αναλυτικής μεθόδου.</a:t>
            </a:r>
            <a:endParaRPr lang="el-GR" altLang="en-US" sz="2400" b="1" u="sng" dirty="0"/>
          </a:p>
          <a:p>
            <a:pPr eaLnBrk="1" hangingPunct="1">
              <a:lnSpc>
                <a:spcPct val="90000"/>
              </a:lnSpc>
            </a:pPr>
            <a:r>
              <a:rPr lang="el-GR" altLang="en-US" sz="2400" b="1" u="sng" dirty="0"/>
              <a:t>Διασφάλιση Ποιότητας και Έλεγχος Ποιότητας</a:t>
            </a:r>
            <a:r>
              <a:rPr lang="el-GR" altLang="en-US" sz="2400" b="1" dirty="0"/>
              <a:t> (</a:t>
            </a:r>
            <a:r>
              <a:rPr lang="en-US" altLang="en-US" sz="2400" b="1" dirty="0"/>
              <a:t>Quality Assurance and Quality Control</a:t>
            </a:r>
            <a:r>
              <a:rPr lang="el-GR" altLang="en-US" sz="2400" b="1" dirty="0"/>
              <a:t>):</a:t>
            </a:r>
            <a:r>
              <a:rPr lang="el-GR" altLang="en-US" sz="2400" dirty="0"/>
              <a:t> περιλαμβάνουν τις μεθοδολογίες που χρησιμοποιούνται και τα μέτρα που λαμβάνονται για την εξασφάλιση της ποιότητας των αποτελεσμάτων των αναλυτικών μεθόδων που απαιτούνται ιδιαίτερα στα </a:t>
            </a:r>
            <a:r>
              <a:rPr lang="el-GR" altLang="en-US" sz="2400" u="sng" dirty="0"/>
              <a:t>διαπιστευμένα (</a:t>
            </a:r>
            <a:r>
              <a:rPr lang="en-GB" altLang="en-US" sz="2400" u="sng" dirty="0"/>
              <a:t>accredited</a:t>
            </a:r>
            <a:r>
              <a:rPr lang="el-GR" altLang="en-US" sz="2400" u="sng" dirty="0"/>
              <a:t>) εργαστήρια ρουτίνας .</a:t>
            </a:r>
            <a:r>
              <a:rPr lang="el-GR" altLang="en-US" sz="24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75E57C-CA61-AA3D-7DB3-9B35C8547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(5)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16CBA56-F115-7F69-32E8-3140F1D1D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 u="sng"/>
              <a:t>Χαρακτηριστικά Ποιότητας Αναλυτικών Μεθόδων</a:t>
            </a:r>
            <a:r>
              <a:rPr lang="el-GR" altLang="en-US" sz="2400" b="1"/>
              <a:t> (</a:t>
            </a:r>
            <a:r>
              <a:rPr lang="en-GB" altLang="en-US" sz="2400" b="1"/>
              <a:t>Quality </a:t>
            </a:r>
            <a:r>
              <a:rPr lang="en-US" altLang="en-US" sz="2400" b="1"/>
              <a:t>Characteristics of Analytical Methods</a:t>
            </a:r>
            <a:r>
              <a:rPr lang="el-GR" altLang="en-US" sz="2400" b="1"/>
              <a:t>, </a:t>
            </a:r>
            <a:r>
              <a:rPr lang="en-US" altLang="en-US" sz="2400" b="1"/>
              <a:t>Figures of Merit</a:t>
            </a:r>
            <a:r>
              <a:rPr lang="el-GR" altLang="en-US" sz="2400"/>
              <a:t>): περιλαμβάνουν τις ιδιότητες  των αναλυτικών μεθόδων που χαρακτηρίζουν την ποιότητά των και με τις οποίες είναι δυνατή η βελτιστοποίηση, αξιολόγηση, σύγκριση και επιλογή των αναλυτικών μεθόδων.</a:t>
            </a:r>
            <a:endParaRPr lang="el-GR" altLang="en-US" sz="2400" b="1" u="sng"/>
          </a:p>
          <a:p>
            <a:pPr eaLnBrk="1" hangingPunct="1">
              <a:lnSpc>
                <a:spcPct val="90000"/>
              </a:lnSpc>
            </a:pPr>
            <a:r>
              <a:rPr lang="el-GR" altLang="en-US" sz="2400" b="1" u="sng"/>
              <a:t>Βαθμονόμηση</a:t>
            </a:r>
            <a:r>
              <a:rPr lang="el-GR" altLang="en-US" sz="2400" b="1"/>
              <a:t> (</a:t>
            </a:r>
            <a:r>
              <a:rPr lang="en-US" altLang="en-US" sz="2400" b="1"/>
              <a:t>Calibration</a:t>
            </a:r>
            <a:r>
              <a:rPr lang="el-GR" altLang="en-US" sz="2400" b="1"/>
              <a:t>):</a:t>
            </a:r>
            <a:r>
              <a:rPr lang="el-GR" altLang="en-US" sz="2400"/>
              <a:t> περιλαμβάνει τις μεθόδους (μοντέλα) για την καθιέρωση ποσοτικής σχέσεως μεταξύ της μάζας (ή συγκέντρωσης) του προσδιοριζόμενου συστατικού και του αναλυτικού σήματος της μεθόδου.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52F5CA7-4C3E-1B4B-C5D1-C4EE386FA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(6)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9F6BC5-DAAD-C108-0649-0916C392A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 u="sng"/>
              <a:t>Συλλογή και Επεξεργασία Σημάτων </a:t>
            </a:r>
            <a:r>
              <a:rPr lang="el-GR" altLang="en-US" b="1"/>
              <a:t> (</a:t>
            </a:r>
            <a:r>
              <a:rPr lang="en-US" altLang="en-US" b="1"/>
              <a:t>Signal Processing</a:t>
            </a:r>
            <a:r>
              <a:rPr lang="el-GR" altLang="en-US" b="1"/>
              <a:t>):</a:t>
            </a:r>
            <a:r>
              <a:rPr lang="el-GR" altLang="en-US"/>
              <a:t> περιλαμβάνει τις μεθοδολογίες για τη συλλογή των δεδομένων από τα αναλυτικά όργανα και την αρχική επεξεργασία τους, κυρίως για την απάλειψη των θορύβων (</a:t>
            </a:r>
            <a:r>
              <a:rPr lang="en-US" altLang="en-US"/>
              <a:t>signal filtering</a:t>
            </a:r>
            <a:r>
              <a:rPr lang="el-GR" altLang="en-US"/>
              <a:t>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07DA80-8CDC-F6EC-74EF-2A4268F29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(7)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1B10608-FDCE-40D5-A77F-15A37ABAC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 u="sng"/>
              <a:t>Πολυπαραμετρική Ανάλυση Δεδομένων</a:t>
            </a:r>
            <a:r>
              <a:rPr lang="el-GR" altLang="en-US" sz="2400" b="1"/>
              <a:t> (</a:t>
            </a:r>
            <a:r>
              <a:rPr lang="en-US" altLang="en-US" sz="2400" b="1"/>
              <a:t>Multivariate Data Analysis</a:t>
            </a:r>
            <a:r>
              <a:rPr lang="el-GR" altLang="en-US" sz="2400" b="1"/>
              <a:t>):</a:t>
            </a:r>
            <a:r>
              <a:rPr lang="el-GR" altLang="en-US" sz="2400"/>
              <a:t> περιλαμβάνει μεθοδολογίες που εφαρμόζονται σε μεγάλο αριθμό δεδομένων για την ομαδοποίηση δειγμάτων που εμφανίζουν κοινά αναλυτικά χαρακτηριστικά. Αυτή η ανάλυση οδηγεί στην: </a:t>
            </a:r>
            <a:endParaRPr lang="el-GR" altLang="en-US" sz="2400" b="1"/>
          </a:p>
          <a:p>
            <a:pPr lvl="1" eaLnBrk="1" hangingPunct="1">
              <a:lnSpc>
                <a:spcPct val="90000"/>
              </a:lnSpc>
            </a:pPr>
            <a:r>
              <a:rPr lang="el-GR" altLang="en-US" sz="2000" b="1"/>
              <a:t>αναγνώριση προτύπων (</a:t>
            </a:r>
            <a:r>
              <a:rPr lang="en-US" altLang="en-US" sz="2000" b="1"/>
              <a:t>pattern recognition</a:t>
            </a:r>
            <a:r>
              <a:rPr lang="el-GR" altLang="en-US" sz="2000" b="1"/>
              <a:t>) </a:t>
            </a:r>
            <a:r>
              <a:rPr lang="el-GR" altLang="en-US" sz="2000"/>
              <a:t>και</a:t>
            </a:r>
            <a:endParaRPr lang="el-GR" altLang="en-US" sz="2000" b="1"/>
          </a:p>
          <a:p>
            <a:pPr lvl="1" eaLnBrk="1" hangingPunct="1">
              <a:lnSpc>
                <a:spcPct val="90000"/>
              </a:lnSpc>
            </a:pPr>
            <a:r>
              <a:rPr lang="el-GR" altLang="en-US" sz="2000" b="1"/>
              <a:t>ανάλυση</a:t>
            </a:r>
            <a:r>
              <a:rPr lang="en-US" altLang="en-US" sz="2000" b="1"/>
              <a:t> </a:t>
            </a:r>
            <a:r>
              <a:rPr lang="el-GR" altLang="en-US" sz="2000" b="1"/>
              <a:t>συστάδων</a:t>
            </a:r>
            <a:r>
              <a:rPr lang="en-US" altLang="en-US" sz="2000" b="1"/>
              <a:t> (cluster analysis).</a:t>
            </a:r>
            <a:endParaRPr lang="el-GR" altLang="en-US" sz="2000"/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 Τα τελευταία χρόνια η παραδοχή ότι τα περισσότερα χημικά δεδομένα είναι ατελή και χαρακτηρίζονται από αβεβαιότητα οδήγησε σε ένα νέο κλάδο της χημειομετρίας την </a:t>
            </a:r>
            <a:r>
              <a:rPr lang="en-US" altLang="en-US" sz="2400" b="1"/>
              <a:t>fuzzy data analysis</a:t>
            </a:r>
            <a:r>
              <a:rPr lang="el-GR" altLang="en-US" sz="2400"/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79D8CC6-292E-4116-E6E0-A758EA78F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(8)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05DA1B-9CF3-9E8A-0A54-AD0C7D411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 b="1" u="sng"/>
              <a:t>Υπολογισμός Παραμέτρων</a:t>
            </a:r>
            <a:r>
              <a:rPr lang="el-GR" altLang="en-US" sz="2800" b="1"/>
              <a:t> (</a:t>
            </a:r>
            <a:r>
              <a:rPr lang="en-US" altLang="en-US" sz="2800" b="1"/>
              <a:t>Parameter Estimation</a:t>
            </a:r>
            <a:r>
              <a:rPr lang="el-GR" altLang="en-US" sz="2800" b="1"/>
              <a:t>):</a:t>
            </a:r>
            <a:r>
              <a:rPr lang="el-GR" altLang="en-US" sz="2800"/>
              <a:t>  ασχολείται με τον υπολογισμό της τιμής διαφόρων παραμέτρων συστημάτων (π.χ. σταθερών ταχύτητας αντιδράσεων, σταθερών ισορροπίας, κλπ.) από πειραματικές μετρήσεις.</a:t>
            </a:r>
          </a:p>
          <a:p>
            <a:pPr lvl="1" eaLnBrk="1" hangingPunct="1"/>
            <a:r>
              <a:rPr lang="el-GR" altLang="en-US" sz="2400"/>
              <a:t>Εφαρμόζεται  κυρίως μη γραμμική προσαρμογή μοντέλων σε πειραματικά δεδομένα.</a:t>
            </a:r>
          </a:p>
          <a:p>
            <a:pPr lvl="1" eaLnBrk="1" hangingPunct="1"/>
            <a:r>
              <a:rPr lang="el-GR" altLang="en-US" sz="2400"/>
              <a:t> Χρησιμοποιώντας τα μοντέλα αυτά είναι δυνατή η προσομοίωση (</a:t>
            </a:r>
            <a:r>
              <a:rPr lang="en-US" altLang="en-US" sz="2400"/>
              <a:t>simulation</a:t>
            </a:r>
            <a:r>
              <a:rPr lang="el-GR" altLang="en-US" sz="2400"/>
              <a:t>) των συστημάτων για διάφορες τιμές των παραμέτρων.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067459-8A00-67BB-3E8C-7E4A4EEC8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(9)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3F7475A-3E2D-C52F-3067-71BC23BB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b="1" u="sng"/>
              <a:t>Διαχωριστικότητα Μιγμάτων</a:t>
            </a:r>
            <a:r>
              <a:rPr lang="el-GR" altLang="en-US" b="1"/>
              <a:t> (</a:t>
            </a:r>
            <a:r>
              <a:rPr lang="en-US" altLang="en-US" b="1"/>
              <a:t>Mixture Resolution</a:t>
            </a:r>
            <a:r>
              <a:rPr lang="el-GR" altLang="en-US" b="1"/>
              <a:t>):</a:t>
            </a:r>
            <a:r>
              <a:rPr lang="el-GR" altLang="en-US"/>
              <a:t>  Περιλαμβάνει μεθοδολογίες (κυρίως πολυπαραμετρικής ανάλυσης) για την επεξεργασία φασμάτων μειγμάτων ουσιών για τον προσδιορισμό  των συγκεντρώσεων τους.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/>
              <a:t>Επίσης πραγματεύεται τις μεθοδολογίες που χρησιμοποιούνται για την επεξεργασία και αξιοποίηση αλληλεπικαλυπτόμενων κορυφών σε χρωματογραφήματα.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3EE481F-D7A9-FC45-44CE-C80525653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(10)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7CBF23D-B82E-2DD0-FEA9-B24903F33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 u="sng"/>
              <a:t>Αναγνώριση Προτύπων</a:t>
            </a:r>
            <a:r>
              <a:rPr lang="el-GR" altLang="en-US" sz="2400" b="1"/>
              <a:t> (</a:t>
            </a:r>
            <a:r>
              <a:rPr lang="en-US" altLang="en-US" sz="2400" b="1"/>
              <a:t>Pattern Recognition</a:t>
            </a:r>
            <a:r>
              <a:rPr lang="el-GR" altLang="en-US" sz="2400" b="1"/>
              <a:t>):</a:t>
            </a:r>
            <a:r>
              <a:rPr lang="el-GR" altLang="en-US" sz="2400"/>
              <a:t> Ένα από τα πλέον σημαντικά προβλήματα στη Χημειομετρία είναι η ταυτοποίηση των σχέσεων μεταξύ χημικά χαρακτηρισμένων υλικών και η ταξινόμησή τους (</a:t>
            </a:r>
            <a:r>
              <a:rPr lang="en-GB" altLang="en-US" sz="2400"/>
              <a:t>classification</a:t>
            </a:r>
            <a:r>
              <a:rPr lang="el-GR" altLang="en-US" sz="240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Χρησιμοποιώντας διάφορες χημειομετρικές μεθοδολογίες:</a:t>
            </a:r>
            <a:endParaRPr lang="en-GB" altLang="en-US" sz="2000" b="1"/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b="1"/>
              <a:t>Cluster Analysis</a:t>
            </a:r>
            <a:r>
              <a:rPr lang="en-US" altLang="en-US" sz="1800" b="1"/>
              <a:t>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/>
              <a:t> </a:t>
            </a:r>
            <a:r>
              <a:rPr lang="en-GB" altLang="en-US" sz="1800" b="1"/>
              <a:t>Neural Networks</a:t>
            </a:r>
            <a:r>
              <a:rPr lang="en-US" altLang="en-US" sz="1800" b="1"/>
              <a:t>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/>
              <a:t> </a:t>
            </a:r>
            <a:r>
              <a:rPr lang="en-GB" altLang="en-US" sz="1800" b="1"/>
              <a:t>SIMCA</a:t>
            </a:r>
            <a:r>
              <a:rPr lang="el-GR" altLang="en-US" sz="1800" b="1"/>
              <a:t>,</a:t>
            </a:r>
            <a:r>
              <a:rPr lang="el-GR" altLang="en-US" sz="1800"/>
              <a:t> κλπ.)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/>
              <a:t>	είναι δυνατή η ομαδοποίηση χημικά όμοιων υλικών (αναγνώριση προτύπων) και στη συνέχεια η κατάταξη ενός νέου δείγματος σε συγκεκριμένη ομάδα.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A9E91F4-C260-80CC-4D32-D03752397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(11)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FDE5FAA-8C1C-26A1-C4B9-AB20A2D92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b="1" u="sng"/>
              <a:t>Σχέσεις Δομής – Δραστικότητας</a:t>
            </a:r>
            <a:r>
              <a:rPr lang="el-GR" altLang="en-US" sz="2800" b="1"/>
              <a:t> (</a:t>
            </a:r>
            <a:r>
              <a:rPr lang="en-US" altLang="en-US" sz="2800" b="1"/>
              <a:t>Structure</a:t>
            </a:r>
            <a:r>
              <a:rPr lang="el-GR" altLang="en-US" sz="2800" b="1"/>
              <a:t> – </a:t>
            </a:r>
            <a:r>
              <a:rPr lang="en-US" altLang="en-US" sz="2800" b="1"/>
              <a:t>Activity Relationships</a:t>
            </a:r>
            <a:r>
              <a:rPr lang="el-GR" altLang="en-US" sz="2800"/>
              <a:t>): Χρησιμοποιώντας διάφορες χημειομετρικές μεθοδολογίες είναι δυνατή: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η ποσοτική συσχέτιση δομής (χρησιμοποιώντας διάφορες φυσικοχημικές παραμέτρους του μορίου)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και της</a:t>
            </a:r>
            <a:r>
              <a:rPr lang="en-US" altLang="en-US" sz="2400"/>
              <a:t> </a:t>
            </a:r>
            <a:r>
              <a:rPr lang="el-GR" altLang="en-US" sz="2400"/>
              <a:t>βιολογικής</a:t>
            </a:r>
            <a:r>
              <a:rPr lang="en-US" altLang="en-US" sz="2400"/>
              <a:t> </a:t>
            </a:r>
            <a:r>
              <a:rPr lang="el-GR" altLang="en-US" sz="2400"/>
              <a:t>δραστικότητας</a:t>
            </a:r>
            <a:r>
              <a:rPr lang="en-US" altLang="en-US" sz="2400"/>
              <a:t> (</a:t>
            </a:r>
            <a:r>
              <a:rPr lang="en-GB" altLang="en-US" sz="2400"/>
              <a:t>Quantitative Structure</a:t>
            </a:r>
            <a:r>
              <a:rPr lang="en-US" altLang="en-US" sz="2400"/>
              <a:t> – </a:t>
            </a:r>
            <a:r>
              <a:rPr lang="en-GB" altLang="en-US" sz="2400"/>
              <a:t>Activity Relationships</a:t>
            </a:r>
            <a:r>
              <a:rPr lang="en-US" altLang="en-US" sz="2400"/>
              <a:t>, </a:t>
            </a:r>
            <a:r>
              <a:rPr lang="en-GB" altLang="en-US" sz="2400"/>
              <a:t>QSAR</a:t>
            </a:r>
            <a:r>
              <a:rPr lang="en-US" altLang="en-US" sz="2400"/>
              <a:t>).</a:t>
            </a:r>
            <a:endParaRPr lang="el-GR" altLang="en-US" sz="2400"/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 Με τον τρόπο αυτό είναι δυνατός ο ταχύς σχεδιασμός νέων μορίων (π.χ. φαρμάκων) με αναμενόμενη βελτιωμένη δραστικότητα.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F897F5-4906-36E7-F218-9B2D39CFE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1.1 Ορισμός (3)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831372C-B0AB-6475-8801-259568060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 dirty="0" err="1"/>
              <a:t>Χημειομετρία</a:t>
            </a:r>
            <a:r>
              <a:rPr lang="el-GR" altLang="en-US" dirty="0"/>
              <a:t> (</a:t>
            </a:r>
            <a:r>
              <a:rPr lang="en-US" altLang="en-US" dirty="0"/>
              <a:t>Chemometrics</a:t>
            </a:r>
            <a:r>
              <a:rPr lang="el-GR" altLang="en-US" dirty="0"/>
              <a:t>) είναι ο κλάδος της Χημείας, που ασχολείται με την εφαρμογή μεθοδολογιών (στρατηγικών):</a:t>
            </a:r>
          </a:p>
          <a:p>
            <a:pPr eaLnBrk="1" hangingPunct="1"/>
            <a:r>
              <a:rPr lang="el-GR" altLang="en-US" dirty="0"/>
              <a:t>της </a:t>
            </a:r>
            <a:r>
              <a:rPr lang="el-GR" altLang="en-US" b="1" dirty="0"/>
              <a:t>στατιστικής</a:t>
            </a:r>
            <a:r>
              <a:rPr lang="el-GR" altLang="en-US" dirty="0"/>
              <a:t>,</a:t>
            </a:r>
          </a:p>
          <a:p>
            <a:pPr eaLnBrk="1" hangingPunct="1"/>
            <a:r>
              <a:rPr lang="el-GR" altLang="en-US" dirty="0"/>
              <a:t>των </a:t>
            </a:r>
            <a:r>
              <a:rPr lang="el-GR" altLang="en-US" b="1" dirty="0"/>
              <a:t>μαθηματικών</a:t>
            </a:r>
            <a:r>
              <a:rPr lang="el-GR" altLang="en-US" dirty="0"/>
              <a:t>, και</a:t>
            </a:r>
          </a:p>
          <a:p>
            <a:pPr eaLnBrk="1" hangingPunct="1"/>
            <a:r>
              <a:rPr lang="el-GR" altLang="en-US" dirty="0"/>
              <a:t>της </a:t>
            </a:r>
            <a:r>
              <a:rPr lang="el-GR" altLang="en-US" b="1" dirty="0"/>
              <a:t>τυπικής λογικής</a:t>
            </a:r>
            <a:r>
              <a:rPr lang="el-GR" altLang="en-US" dirty="0"/>
              <a:t> (</a:t>
            </a:r>
            <a:r>
              <a:rPr lang="en-US" altLang="en-US" dirty="0"/>
              <a:t>formal logic</a:t>
            </a:r>
            <a:r>
              <a:rPr lang="el-GR" altLang="en-US" dirty="0"/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DC478DE-9CF6-1DAA-9B56-2EDA39C0F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(12)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2D4DF8F-F6FC-E3DC-10FF-2F9AB5B0C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 u="sng"/>
              <a:t>Αναζήτηση Βιβλιοθήκης / Συλλογής</a:t>
            </a:r>
            <a:r>
              <a:rPr lang="el-GR" altLang="en-US" b="1"/>
              <a:t> (</a:t>
            </a:r>
            <a:r>
              <a:rPr lang="en-US" altLang="en-US" b="1"/>
              <a:t>Library Searching</a:t>
            </a:r>
            <a:r>
              <a:rPr lang="el-GR" altLang="en-US" b="1"/>
              <a:t>):</a:t>
            </a:r>
            <a:r>
              <a:rPr lang="el-GR" altLang="en-US"/>
              <a:t> Περιλαμβάνονται οι μεθοδολογίες μέσα από τις οποίες είναι δυνατή:</a:t>
            </a:r>
          </a:p>
          <a:p>
            <a:pPr lvl="1" eaLnBrk="1" hangingPunct="1"/>
            <a:r>
              <a:rPr lang="el-GR" altLang="en-US"/>
              <a:t>η ταχύτατη σάρωση της βιβλιοθήκης / συλλογής δεδομένων (φασμάτων </a:t>
            </a:r>
            <a:r>
              <a:rPr lang="en-GB" altLang="en-US"/>
              <a:t>IR</a:t>
            </a:r>
            <a:r>
              <a:rPr lang="el-GR" altLang="en-US"/>
              <a:t>, </a:t>
            </a:r>
            <a:r>
              <a:rPr lang="en-GB" altLang="en-US"/>
              <a:t>NMR</a:t>
            </a:r>
            <a:r>
              <a:rPr lang="el-GR" altLang="en-US"/>
              <a:t>, </a:t>
            </a:r>
            <a:r>
              <a:rPr lang="en-GB" altLang="en-US"/>
              <a:t>MS</a:t>
            </a:r>
            <a:r>
              <a:rPr lang="el-GR" altLang="en-US"/>
              <a:t>) και</a:t>
            </a:r>
          </a:p>
          <a:p>
            <a:pPr lvl="1" eaLnBrk="1" hangingPunct="1"/>
            <a:r>
              <a:rPr lang="el-GR" altLang="en-US"/>
              <a:t> η σύγκρισή τους με τα φάσματα αγνώστων.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6E4F7E6-7E5C-10C7-09DA-99CE0810F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(13)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9A3BAED-A7FA-5750-867D-3DEE0188E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 b="1" u="sng"/>
              <a:t>Πρόβλεψη, Ερμηνεία και  Επαγωγή</a:t>
            </a:r>
            <a:r>
              <a:rPr lang="el-GR" altLang="en-US" sz="2800" b="1"/>
              <a:t> (</a:t>
            </a:r>
            <a:r>
              <a:rPr lang="en-US" altLang="en-US" sz="2800" b="1"/>
              <a:t>Prediction</a:t>
            </a:r>
            <a:r>
              <a:rPr lang="el-GR" altLang="en-US" sz="2800" b="1"/>
              <a:t>, </a:t>
            </a:r>
            <a:r>
              <a:rPr lang="en-US" altLang="en-US" sz="2800" b="1"/>
              <a:t>Interpretation and Induction</a:t>
            </a:r>
            <a:r>
              <a:rPr lang="el-GR" altLang="en-US" sz="2800" b="1"/>
              <a:t>):</a:t>
            </a:r>
            <a:r>
              <a:rPr lang="el-GR" altLang="en-US" sz="2800"/>
              <a:t> Όλες οι ιδιότητες που σχετίζονται με τη χημική σύσταση ενός δείγματος μπορούν να εξαχθούν από ενόργανα πρότυπα (</a:t>
            </a:r>
            <a:r>
              <a:rPr lang="en-GB" altLang="en-US" sz="2800"/>
              <a:t>instrumental profiles</a:t>
            </a:r>
            <a:r>
              <a:rPr lang="el-GR" altLang="en-US" sz="2800"/>
              <a:t>).</a:t>
            </a:r>
          </a:p>
          <a:p>
            <a:pPr eaLnBrk="1" hangingPunct="1"/>
            <a:r>
              <a:rPr lang="el-GR" altLang="en-US" sz="2800"/>
              <a:t> Με την επεξεργασία των ενόργανων δεδομένων με χημειομετρικές μεθοδολογίες είναι δυνατή η συσχέτιση τους με τα χαρακτηριστικά τους (</a:t>
            </a:r>
            <a:r>
              <a:rPr lang="en-GB" altLang="en-US" sz="2800"/>
              <a:t>patterns</a:t>
            </a:r>
            <a:r>
              <a:rPr lang="el-GR" altLang="en-US" sz="2800"/>
              <a:t>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2939482-1171-0A66-10DB-FAEC89B0A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(14)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13F8B4F-C455-D95A-2034-C876A5BF5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b="1" u="sng"/>
              <a:t>Τεχνητή Νοημοσύνη</a:t>
            </a:r>
            <a:r>
              <a:rPr lang="el-GR" altLang="en-US" sz="2800" b="1"/>
              <a:t> (</a:t>
            </a:r>
            <a:r>
              <a:rPr lang="en-US" altLang="en-US" sz="2800" b="1"/>
              <a:t>Artificial Intelligence</a:t>
            </a:r>
            <a:r>
              <a:rPr lang="el-GR" altLang="en-US" sz="2800" b="1"/>
              <a:t>):</a:t>
            </a:r>
            <a:r>
              <a:rPr lang="el-GR" altLang="en-US" sz="2800"/>
              <a:t> Χρησιμοποιείται για την αναγνώριση προτύπων και επίλυση άλλων προβλημάτων, δημιουργώντας ένα </a:t>
            </a:r>
            <a:r>
              <a:rPr lang="el-GR" altLang="en-US" sz="2800" b="1"/>
              <a:t>νευρωνικό δίκτυο (</a:t>
            </a:r>
            <a:r>
              <a:rPr lang="en-US" altLang="en-US" sz="2800" b="1"/>
              <a:t>neural network</a:t>
            </a:r>
            <a:r>
              <a:rPr lang="el-GR" altLang="en-US" sz="2800"/>
              <a:t>), δηλαδή ένα μοντέλο λειτουργίας του ανθρώπινου εγκεφάλου κατανοητό από τον υπολογιστή.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/>
              <a:t>Ο χειριστής εκπαιδεύει τον υπολογιστή να λειτουργεί όπως τον ανθρώπινο εγκέφαλο και στη συνέχεια ο υπολογιστής είναι ικανός να κάνει προβλέψεις και να εκτιμά πρότυπα.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38FF47F-F937-2607-1950-972A7E770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1.3. Περιεχόμενο (15)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764F213-D083-14F1-8489-1CB9F1594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b="1" u="sng"/>
              <a:t>Λήψη Αποφάσεων</a:t>
            </a:r>
            <a:r>
              <a:rPr lang="el-GR" altLang="en-US" b="1"/>
              <a:t> (</a:t>
            </a:r>
            <a:r>
              <a:rPr lang="en-US" altLang="en-US" b="1"/>
              <a:t>Decision Making</a:t>
            </a:r>
            <a:r>
              <a:rPr lang="el-GR" altLang="en-US" b="1"/>
              <a:t>):</a:t>
            </a:r>
            <a:r>
              <a:rPr lang="el-GR" altLang="en-US"/>
              <a:t> Δημιουργείται ένα δενδρόγραμμα εναλλακτικών διαδικασιών (</a:t>
            </a:r>
            <a:r>
              <a:rPr lang="en-US" altLang="en-US"/>
              <a:t>decision tree</a:t>
            </a:r>
            <a:r>
              <a:rPr lang="el-GR" altLang="en-US"/>
              <a:t>) και αναπτύσσεται ο τρόπος απόρριψης των λιγότερο υποσχόμενων από αυτές.</a:t>
            </a:r>
            <a:endParaRPr lang="el-GR" altLang="en-US" b="1" u="sng"/>
          </a:p>
          <a:p>
            <a:pPr eaLnBrk="1" hangingPunct="1">
              <a:lnSpc>
                <a:spcPct val="90000"/>
              </a:lnSpc>
            </a:pPr>
            <a:r>
              <a:rPr lang="el-GR" altLang="en-US" b="1" u="sng"/>
              <a:t>Έλεγχος Διαδικασίας </a:t>
            </a:r>
            <a:r>
              <a:rPr lang="el-GR" altLang="en-US" b="1"/>
              <a:t>(</a:t>
            </a:r>
            <a:r>
              <a:rPr lang="en-US" altLang="en-US" b="1"/>
              <a:t>Process Control</a:t>
            </a:r>
            <a:r>
              <a:rPr lang="el-GR" altLang="en-US"/>
              <a:t>): Στοχεύει στη διατήρηση της ποιότητας μιας διαδικασίας σταθερής, πλησίον μιας τεχνικά εφικτής τιμής.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34F2DBE-FA5B-994C-9005-44F1D7BC2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BFC1843-F2B7-63A1-4988-E48633B5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800" b="1"/>
              <a:t>1.4.1. Ορισμοί</a:t>
            </a:r>
            <a:endParaRPr lang="el-GR" altLang="en-US" sz="2800"/>
          </a:p>
          <a:p>
            <a:pPr eaLnBrk="1" hangingPunct="1"/>
            <a:r>
              <a:rPr lang="el-GR" altLang="en-US" sz="2800" b="1"/>
              <a:t>Αναλυτική τεχνική (analytical technique</a:t>
            </a:r>
            <a:r>
              <a:rPr lang="el-GR" altLang="en-US" sz="2800"/>
              <a:t>) είναι η γενική εφαρμογή ενός φυσικοχημικού φαινομένου, π.χ.:</a:t>
            </a:r>
          </a:p>
          <a:p>
            <a:pPr lvl="1" eaLnBrk="1" hangingPunct="1"/>
            <a:r>
              <a:rPr lang="el-GR" altLang="en-US" sz="2400"/>
              <a:t>απορρόφηση ή εκπομπή ακτινοβολίας, </a:t>
            </a:r>
          </a:p>
          <a:p>
            <a:pPr lvl="1" eaLnBrk="1" hangingPunct="1"/>
            <a:r>
              <a:rPr lang="el-GR" altLang="en-US" sz="2400"/>
              <a:t>ανάπτυξη διαφοράς δυναμικού,</a:t>
            </a:r>
          </a:p>
          <a:p>
            <a:pPr lvl="1" eaLnBrk="1" hangingPunct="1"/>
            <a:r>
              <a:rPr lang="el-GR" altLang="en-US" sz="2400"/>
              <a:t>διαχωρισμός λόγω διαφορετικής κατανομής σε δύο φάσεις</a:t>
            </a:r>
          </a:p>
          <a:p>
            <a:pPr lvl="1" eaLnBrk="1" hangingPunct="1"/>
            <a:r>
              <a:rPr lang="el-GR" altLang="en-US" sz="2400"/>
              <a:t>αντίδραση αντιγόνου-αντισώματος</a:t>
            </a:r>
          </a:p>
          <a:p>
            <a:pPr eaLnBrk="1" hangingPunct="1">
              <a:buFontTx/>
              <a:buNone/>
            </a:pPr>
            <a:r>
              <a:rPr lang="el-GR" altLang="en-US" sz="2800"/>
              <a:t>	στην ανάλυση.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2396AA7-CC6D-82A1-0E5A-DC10D853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(2)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2BE2B36-5BD2-2CED-71C6-A9CAD849C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Επομένως:</a:t>
            </a:r>
          </a:p>
          <a:p>
            <a:pPr lvl="1" eaLnBrk="1" hangingPunct="1"/>
            <a:r>
              <a:rPr lang="el-GR" altLang="en-US"/>
              <a:t>φασματοφωτομετρία,</a:t>
            </a:r>
          </a:p>
          <a:p>
            <a:pPr lvl="1" eaLnBrk="1" hangingPunct="1"/>
            <a:r>
              <a:rPr lang="el-GR" altLang="en-US"/>
              <a:t>φθορισμομετρία,</a:t>
            </a:r>
          </a:p>
          <a:p>
            <a:pPr lvl="1" eaLnBrk="1" hangingPunct="1"/>
            <a:r>
              <a:rPr lang="el-GR" altLang="en-US"/>
              <a:t>φλογοφασματοφωτομετρία,</a:t>
            </a:r>
          </a:p>
          <a:p>
            <a:pPr lvl="1" eaLnBrk="1" hangingPunct="1"/>
            <a:r>
              <a:rPr lang="el-GR" altLang="en-US"/>
              <a:t>ποτενσιομετρία,</a:t>
            </a:r>
          </a:p>
          <a:p>
            <a:pPr lvl="1" eaLnBrk="1" hangingPunct="1"/>
            <a:r>
              <a:rPr lang="el-GR" altLang="en-US"/>
              <a:t>χρωματογραφία και</a:t>
            </a:r>
          </a:p>
          <a:p>
            <a:pPr lvl="1" eaLnBrk="1" hangingPunct="1"/>
            <a:r>
              <a:rPr lang="el-GR" altLang="en-US"/>
              <a:t>Ανοσοπροσδιορισμοί</a:t>
            </a:r>
          </a:p>
          <a:p>
            <a:pPr eaLnBrk="1" hangingPunct="1">
              <a:buFontTx/>
              <a:buNone/>
            </a:pPr>
            <a:r>
              <a:rPr lang="el-GR" altLang="en-US"/>
              <a:t> είναι αναλυτικές τεχνικές.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A00BF2E-61C9-26FA-8B3C-0AD55F939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(3)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F3E68A9-8667-C8E2-EB38-6CB15F8D0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/>
              <a:t>Αναλυτική μέθοδος (analytical method)</a:t>
            </a:r>
            <a:r>
              <a:rPr lang="el-GR" altLang="en-US"/>
              <a:t> είναι η χρησιμοποίηση μιας αναλυτικής τεχνικής για τον ποιοτικό ή/και ποσοτικό προσδιορισμό μιας </a:t>
            </a:r>
            <a:r>
              <a:rPr lang="el-GR" altLang="en-US" u="sng"/>
              <a:t>συγκεκριμένης ουσίας ή ομάδας ουσιών</a:t>
            </a:r>
            <a:r>
              <a:rPr lang="el-GR" altLang="en-US"/>
              <a:t>.</a:t>
            </a:r>
          </a:p>
          <a:p>
            <a:pPr lvl="1" eaLnBrk="1" hangingPunct="1"/>
            <a:r>
              <a:rPr lang="el-GR" altLang="en-US"/>
              <a:t>Έτσι, μιλούμε για την ποτενσιομετρική μέθοδο προσδιορισμού φθοριούχων ή για τη  ραδιοανοσοχημική μέθοδο προσδιορισμού διγοξίνης.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A02775D-C32E-2943-F871-EC8BAFCF6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(4)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5AA71B1-07D8-80A9-6FE7-00FA31CE7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b="1"/>
              <a:t>Πορεία (procedure) </a:t>
            </a:r>
            <a:r>
              <a:rPr lang="el-GR" altLang="en-US"/>
              <a:t>είναι η γενική περιγραφή των σταδίων για την εκτέλεση της μεθόδου.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b="1"/>
              <a:t>Πρωτόκολλο (protocol)</a:t>
            </a:r>
            <a:r>
              <a:rPr lang="el-GR" altLang="en-US"/>
              <a:t> είναι η λεπτομερής περιγραφή της πορείας ενός συγκεκριμένου προσδιορισμού που περιλαμβάνει ποσότητες αντιδραστηρίων και δείγματος, χρόνους εκτελέσεως διαφόρων σταδίων, κλπ.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8ADF3EE-B770-233E-F6E6-64BA60EFF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(5)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A7D5723-DC2A-8B6D-50AF-94DA7F891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 b="1"/>
              <a:t>Αναλυτικό πρόβλημα</a:t>
            </a:r>
            <a:r>
              <a:rPr lang="el-GR" altLang="en-US" sz="2800"/>
              <a:t> </a:t>
            </a:r>
            <a:r>
              <a:rPr lang="el-GR" altLang="en-US" sz="2800" b="1"/>
              <a:t>(analytical problem)</a:t>
            </a:r>
            <a:r>
              <a:rPr lang="el-GR" altLang="en-US" sz="2800"/>
              <a:t> είναι το “ερώτημα” που απευθύνει ο ενδιαφερόμενος:</a:t>
            </a:r>
          </a:p>
          <a:p>
            <a:pPr lvl="1" eaLnBrk="1" hangingPunct="1"/>
            <a:r>
              <a:rPr lang="el-GR" altLang="en-US" sz="2400"/>
              <a:t>τμήματα παραγωγής βιομηχανικών επιχειρήσεων,</a:t>
            </a:r>
          </a:p>
          <a:p>
            <a:pPr lvl="1" eaLnBrk="1" hangingPunct="1"/>
            <a:r>
              <a:rPr lang="el-GR" altLang="en-US" sz="2400"/>
              <a:t> εμπορικές επιχειρήσεις και φορείς,</a:t>
            </a:r>
          </a:p>
          <a:p>
            <a:pPr lvl="1" eaLnBrk="1" hangingPunct="1"/>
            <a:r>
              <a:rPr lang="el-GR" altLang="en-US" sz="2400"/>
              <a:t> κρατικοί φορείς ελέγχου,</a:t>
            </a:r>
          </a:p>
          <a:p>
            <a:pPr lvl="1" eaLnBrk="1" hangingPunct="1"/>
            <a:r>
              <a:rPr lang="el-GR" altLang="en-US" sz="2400"/>
              <a:t> δικαστικές αρχές,</a:t>
            </a:r>
          </a:p>
          <a:p>
            <a:pPr lvl="1" eaLnBrk="1" hangingPunct="1"/>
            <a:r>
              <a:rPr lang="el-GR" altLang="en-US" sz="2400"/>
              <a:t>άλλοι επιστήμονες - ερευνητές, κλπ.,</a:t>
            </a:r>
          </a:p>
          <a:p>
            <a:pPr eaLnBrk="1" hangingPunct="1">
              <a:buFontTx/>
              <a:buNone/>
            </a:pPr>
            <a:r>
              <a:rPr lang="el-GR" altLang="en-US" sz="2800"/>
              <a:t>	η απάντηση του οποίου θα έχει οικονομικές, νομικές και επιστημονικές επιπτώσεις.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2F5A61C-D9BE-85BF-8BC1-F28A727C7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(6)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A3EF2E-250C-2838-0AA0-997F3B4FA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Παραδείγματα αναλυτικών προβλημάτων είναι:</a:t>
            </a:r>
          </a:p>
          <a:p>
            <a:pPr lvl="1" eaLnBrk="1" hangingPunct="1"/>
            <a:r>
              <a:rPr lang="el-GR" altLang="en-US"/>
              <a:t>η ταυτοποίηση (identification) μιας πρώτης ύλης, </a:t>
            </a:r>
          </a:p>
          <a:p>
            <a:pPr lvl="1" eaLnBrk="1" hangingPunct="1"/>
            <a:r>
              <a:rPr lang="el-GR" altLang="en-US"/>
              <a:t>ο ποσοτικός προσδιορισμός μιας ουσίας σε μία πρώτη ύλη ή ένα προϊόν,</a:t>
            </a:r>
          </a:p>
          <a:p>
            <a:pPr lvl="1" eaLnBrk="1" hangingPunct="1"/>
            <a:r>
              <a:rPr lang="el-GR" altLang="en-US"/>
              <a:t> η ταυτοποίηση,</a:t>
            </a:r>
          </a:p>
          <a:p>
            <a:pPr lvl="1" eaLnBrk="1" hangingPunct="1"/>
            <a:r>
              <a:rPr lang="el-GR" altLang="en-US"/>
              <a:t> ο ποσοτικός προσδιορισμός προσμίξεων  σε μία πρώτη ύλη, κλπ.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535184B-E917-EDB1-F1DB-E8EA85B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1.1 Ορισμός (4)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3C8FD85-6D4C-5266-CD7F-78583A055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dirty="0"/>
              <a:t>	στη Χημεία με στόχο: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/>
              <a:t>α) το σχεδιασμό ή επιλογή των βέλτιστων πορειών (διαδικασιών) μετρήσεων και  πειραμάτων,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/>
              <a:t> β) την εξαγωγή της μέγιστης σχετικής χημικής πληροφορίας από την ανάλυση χημικών δεδομένων,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/>
              <a:t> γ) την απόκτηση γνώσεων για χημικά συστήματα.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AE5D694-C50C-1D95-E0E0-1FD635BEF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(7)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145ED5C-AABD-7884-519A-74E055E31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/>
              <a:t>Ανάλυση (analysis) </a:t>
            </a:r>
            <a:r>
              <a:rPr lang="el-GR" altLang="en-US"/>
              <a:t>είναι η εφαρμογή μιας ή περισσότερων αναλυτικών μεθόδων ή/και δοκιμασιών (</a:t>
            </a:r>
            <a:r>
              <a:rPr lang="en-GB" altLang="en-US"/>
              <a:t>tests</a:t>
            </a:r>
            <a:r>
              <a:rPr lang="el-GR" altLang="en-US"/>
              <a:t>) σε ένα συγκεκριμένο δείγμα για την απάντηση του αναλυτικού προβλήματος. </a:t>
            </a:r>
          </a:p>
          <a:p>
            <a:pPr lvl="1" eaLnBrk="1" hangingPunct="1"/>
            <a:r>
              <a:rPr lang="el-GR" altLang="en-US"/>
              <a:t>Τονίζεται ότι οι όροι “ανάλυση” και “αναλύεται” αναφέρεται μόνο στο δείγμα και ποτέ στις ουσίες που περιέχει το δείγμα.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7E92430-0C6B-7D97-BAEB-93B321C59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(8)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57C4838-9552-D350-51F4-AD81FFC36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/>
              <a:t>Προσδιορισμός (determination</a:t>
            </a:r>
            <a:r>
              <a:rPr lang="el-GR" altLang="en-US" sz="2400"/>
              <a:t>) είναι το εργαλείο της ανάλυσης και αναφέρεται στις ουσίες του δείγματος.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 Ο προσδιορισμός μπορεί να είναι: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ποιοτικός (ταυτοποίηση),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ποσοτικός (assay),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έλεγχος ορίου (limit test).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 Τονίζεται ότι οι ουσίες προσδιορίζονται δεν αναλύονται.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Η ουσία - στόχος του προσδιορισμού λέγεται: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προσδιοριζόμενη,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προς προσδιορισμό,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υπό προσδιορισμό,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 </a:t>
            </a:r>
            <a:r>
              <a:rPr lang="el-GR" altLang="en-US" sz="2000" b="1"/>
              <a:t>Όχι όμως αναλυόμενη ή προς ανάλυση ουσία</a:t>
            </a:r>
            <a:r>
              <a:rPr lang="el-GR" altLang="en-US" sz="2000"/>
              <a:t>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C486FF9-A6C1-ADDC-8387-0DCF33DB6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(9)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8DCB012-5E02-F586-9A4C-C98699197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800"/>
              <a:t>Παρ’ όλα αυτά έγινε ευρέως αποδεκτός ο αγγλικός όρος </a:t>
            </a:r>
            <a:r>
              <a:rPr lang="el-GR" altLang="en-US" sz="2800" b="1"/>
              <a:t>analyte</a:t>
            </a:r>
            <a:r>
              <a:rPr lang="el-GR" altLang="en-US" sz="2800"/>
              <a:t> για να ορίσει την ουσία - στόχο της ανάλυσης του δείγματος.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800"/>
              <a:t>Στα ελληνικά ο όρος αποδίδεται με τους όρους που προαναφέρθηκαν, άρχισε όμως να καθιερώνεται και ο όρος </a:t>
            </a:r>
            <a:r>
              <a:rPr lang="el-GR" altLang="en-US" sz="2800" b="1"/>
              <a:t>αναλύτης</a:t>
            </a:r>
            <a:r>
              <a:rPr lang="el-GR" altLang="en-US" sz="280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800"/>
              <a:t> Πρέπει να τονισθεί η διαφορά του όρου από τις λέξεις:</a:t>
            </a:r>
            <a:endParaRPr lang="el-GR" altLang="en-US" sz="2800" b="1"/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b="1"/>
              <a:t>αναλυτής (analyst</a:t>
            </a:r>
            <a:r>
              <a:rPr lang="el-GR" altLang="en-US" sz="2400"/>
              <a:t>) (ο αναλυτικός επιστήμονας), και</a:t>
            </a:r>
            <a:endParaRPr lang="el-GR" altLang="en-US" sz="2400" b="1"/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b="1"/>
              <a:t>αναλυτής (analyzer) </a:t>
            </a:r>
            <a:r>
              <a:rPr lang="el-GR" altLang="en-US" sz="2400"/>
              <a:t>(το όργανο, συνήθως αυτοματοποιημένο, που εκτελεί αναλύσεις δειγμάτων).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FC81696-DFC7-C2F3-4B6D-E420E2EC1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(10)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57E6539-ED96-E617-667F-07186E36E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400" b="1"/>
              <a:t>Μέτρηση (measurement). </a:t>
            </a:r>
            <a:r>
              <a:rPr lang="el-GR" altLang="en-US" sz="2400"/>
              <a:t>Ο όρος αναφέρεται στην εισαγωγή του </a:t>
            </a:r>
            <a:r>
              <a:rPr lang="el-GR" altLang="en-US" sz="2400" u="sng"/>
              <a:t>διαλύματος εργασίας του δείγματος</a:t>
            </a:r>
            <a:r>
              <a:rPr lang="el-GR" altLang="en-US" sz="2400"/>
              <a:t> στο αναλυτικό σύστημα και την ανάγνωση / λήψη της προκαλούμενης τιμής του αναλυτικού σήματος.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/>
              <a:t>Επομένως δεν περιλαμβάνει το στάδιο της προετοιμασίας του δείγματος.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/>
              <a:t>Ο αγγλικός όρος </a:t>
            </a:r>
            <a:r>
              <a:rPr lang="el-GR" altLang="en-US" sz="2400" b="1"/>
              <a:t>run</a:t>
            </a:r>
            <a:r>
              <a:rPr lang="el-GR" altLang="en-US" sz="2400"/>
              <a:t> ανταποκρίνεται ακριβώς στην έννοια αυτή της μέτρησης.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/>
              <a:t>Εάν θέλουμε να συμπεριλάβουμε και το στάδιο προετοιμασίας του δείγματος, τότε πρέπει να χρησιμοποιήσουμε το όρο προσδιορισμός.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400"/>
              <a:t>Οι επαναλαμβανόμενες μετρήσεις ή προσδιορισμοί αναφέρονται με τον αγγλικό όρο </a:t>
            </a:r>
            <a:r>
              <a:rPr lang="el-GR" altLang="en-US" sz="2400" b="1"/>
              <a:t>replicates.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77901F8-FB38-DE79-083F-2E14EBA68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(11)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D752805-2FEE-1757-FBCF-F3131F9E7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b="1"/>
              <a:t>Βελτιστοποίηση (optimization) μεθόδου. </a:t>
            </a:r>
            <a:r>
              <a:rPr lang="el-GR" altLang="en-US" sz="2800"/>
              <a:t>Αποσκοπεί στην εύρεση εκείνων των πειραματικών συνθηκών που θα επιτρέψουν στην αναλυτική μέθοδο να έχει τη βέλτιστη απόκριση.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b="1"/>
              <a:t>Η βέλτιστη απόκριση (optimum response) </a:t>
            </a:r>
            <a:r>
              <a:rPr lang="el-GR" altLang="en-US" sz="2800"/>
              <a:t>αναφέρεται σε ένα ή περισσότερα χαρακτηριστικά ποιότητας, τα οποία συνδυάζονται στη λεγόμενη συνάρτηση απόκρισης (response function) με τον αντίστοιχο συντελεστή βαρύτητας.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4728B02-1DFF-E5ED-3131-05A5FC99E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(12)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424F9D9-EB8A-D7D2-3763-BD6464C16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b="1"/>
              <a:t>Αναλυτική παράμετρος (analytical parameter) ή  σήμα (signal)</a:t>
            </a:r>
            <a:r>
              <a:rPr lang="el-GR" altLang="en-US" sz="2800"/>
              <a:t>. Είναι η μετρούμενη φυσικοχημική ποσότητα που σχετίζεται με τη συγκέντρωση ή ποσότητα του αναλύτη. Π.χ.: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απορρόφηση,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 δυναμικό,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 εμβαδόν χρωματογραφικής κορυφής,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 όγκος τιτλοδότη,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βάρος ιζήματος,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ισχύς εκπεμπόμενης ακτινοβολίας, κλπ.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75FCCA2-1A58-98F8-4768-77D165BE0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(13)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514B29A-B18B-616D-8F65-5597E8E14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/>
              <a:t>Χημική πληροφορία - πληροφορία χρήστη</a:t>
            </a:r>
            <a:r>
              <a:rPr lang="el-GR" altLang="en-US" sz="2400"/>
              <a:t>. Το αναλυτικό σήμα με τη βοήθεια της βαθμονόμησης (καμπύλης αναφοράς) μετατρέπεται σε χημική πληροφορία (συγκέντρωση ή περιεκτικότητα ουσίας, ταυτοποίηση).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 Στη συνέχεια με βάση τη χημική πληροφορία συντάσσεται η απάντηση στο αναλυτικό πρόβλημα που έθεσε ο χρήστης, π.χ. ότι το δείγμα όσον αφορά μία πρόσμειξη ανταποκρίνεται στα όρια που έχει θέσει η αρμόδια αρχή.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Η απάντηση / γνωμάτευση αποτελεί την πληροφορία χρήστη.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0F3E624-04E6-1EC4-D7B4-6B076BE7F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(14)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15F2C05-D34C-05F8-A8AE-5155DF0EA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/>
              <a:t>1.4.2. Σχήμα πορείας επίλυσης δεδομένου αναλυτικού προβλήματος</a:t>
            </a:r>
            <a:endParaRPr lang="el-GR" altLang="en-US"/>
          </a:p>
          <a:p>
            <a:pPr lvl="1" eaLnBrk="1" hangingPunct="1"/>
            <a:r>
              <a:rPr lang="el-GR" altLang="en-US"/>
              <a:t>Για την επίλυση δεδομένου αναλυτικού προβλήματος ακολουθείται το παρακάτω  γενικό σχήμα:</a:t>
            </a:r>
            <a:endParaRPr lang="el-GR" altLang="en-US" b="1"/>
          </a:p>
          <a:p>
            <a:pPr eaLnBrk="1" hangingPunct="1">
              <a:buFontTx/>
              <a:buNone/>
            </a:pPr>
            <a:r>
              <a:rPr lang="el-GR" altLang="en-US" b="1"/>
              <a:t>		1. Ανάπτυξη / Επιλογή Μεθόδου</a:t>
            </a:r>
          </a:p>
          <a:p>
            <a:pPr eaLnBrk="1" hangingPunct="1">
              <a:buFontTx/>
              <a:buNone/>
            </a:pPr>
            <a:r>
              <a:rPr lang="el-GR" altLang="en-US" b="1">
                <a:sym typeface="Symbol" panose="05050102010706020507" pitchFamily="18" charset="2"/>
              </a:rPr>
              <a:t>		</a:t>
            </a:r>
            <a:r>
              <a:rPr lang="el-GR" altLang="en-US" b="1"/>
              <a:t>2. Πραγματικός Προσδιορισμός</a:t>
            </a:r>
          </a:p>
          <a:p>
            <a:pPr eaLnBrk="1" hangingPunct="1">
              <a:buFontTx/>
              <a:buNone/>
            </a:pPr>
            <a:r>
              <a:rPr lang="el-GR" altLang="en-US" b="1">
                <a:sym typeface="Symbol" panose="05050102010706020507" pitchFamily="18" charset="2"/>
              </a:rPr>
              <a:t>		</a:t>
            </a:r>
            <a:r>
              <a:rPr lang="el-GR" altLang="en-US" b="1"/>
              <a:t>3. Επεξεργασία Δεδομένων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3A76593-3D11-C38C-9207-087762B39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(15)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7BD92D8-89A2-B028-84BC-8D816BD97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/>
              <a:t>Το γενικό αυτό σχήμα υλοποιείται λεπτομερέστερα με τα εξής στάδια:</a:t>
            </a:r>
          </a:p>
          <a:p>
            <a:pPr lvl="1" eaLnBrk="1" hangingPunct="1"/>
            <a:r>
              <a:rPr lang="el-GR" altLang="en-US" sz="2400"/>
              <a:t>1α. Επιλογή Μεθόδου</a:t>
            </a:r>
          </a:p>
          <a:p>
            <a:pPr lvl="1" eaLnBrk="1" hangingPunct="1"/>
            <a:r>
              <a:rPr lang="el-GR" altLang="en-US" sz="2400"/>
              <a:t>1.β. Βελτιστοποίηση Μεθόδου</a:t>
            </a:r>
          </a:p>
          <a:p>
            <a:pPr lvl="1" eaLnBrk="1" hangingPunct="1"/>
            <a:r>
              <a:rPr lang="el-GR" altLang="en-US" sz="2400"/>
              <a:t>2α. Λήψη / Προετοιμασία Δείγματος</a:t>
            </a:r>
          </a:p>
          <a:p>
            <a:pPr lvl="1" eaLnBrk="1" hangingPunct="1"/>
            <a:r>
              <a:rPr lang="el-GR" altLang="en-US" sz="2400"/>
              <a:t>2β. Μέτρηση Αναλυτικής Παραμέτρου (Σήματος)</a:t>
            </a:r>
          </a:p>
          <a:p>
            <a:pPr lvl="1" eaLnBrk="1" hangingPunct="1"/>
            <a:r>
              <a:rPr lang="el-GR" altLang="en-US" sz="2400"/>
              <a:t>3α. Συλλογή Δεδομένων</a:t>
            </a:r>
          </a:p>
          <a:p>
            <a:pPr lvl="1" eaLnBrk="1" hangingPunct="1"/>
            <a:r>
              <a:rPr lang="el-GR" altLang="en-US" sz="2400"/>
              <a:t>3β. Σήμα </a:t>
            </a:r>
            <a:r>
              <a:rPr lang="el-GR" altLang="en-US" sz="2400">
                <a:sym typeface="Symbol" panose="05050102010706020507" pitchFamily="18" charset="2"/>
              </a:rPr>
              <a:t></a:t>
            </a:r>
            <a:r>
              <a:rPr lang="el-GR" altLang="en-US" sz="2400"/>
              <a:t> Χημική Πληροφορία</a:t>
            </a:r>
          </a:p>
          <a:p>
            <a:pPr lvl="1" eaLnBrk="1" hangingPunct="1"/>
            <a:r>
              <a:rPr lang="el-GR" altLang="en-US" sz="2400"/>
              <a:t>3γ. Χημική Πληροφορία </a:t>
            </a:r>
            <a:r>
              <a:rPr lang="el-GR" altLang="en-US" sz="2400">
                <a:sym typeface="Symbol" panose="05050102010706020507" pitchFamily="18" charset="2"/>
              </a:rPr>
              <a:t></a:t>
            </a:r>
            <a:r>
              <a:rPr lang="el-GR" altLang="en-US" sz="2400"/>
              <a:t> Πληροφορία Χρήστη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D2FE769-59B2-C505-22E5-7AAAB7083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1.4. Αναλυτικό Πρόβλημα και Χημειομετρία (16)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DB8EEBA-95F4-DD08-E737-8CF86BCB7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n-US" b="1"/>
              <a:t>1.4.3. Χρήση Χημειομετρικών Μεθοδολογιών στη Χημική Ανάλυση</a:t>
            </a:r>
            <a:endParaRPr lang="el-GR" altLang="en-US"/>
          </a:p>
          <a:p>
            <a:pPr eaLnBrk="1" hangingPunct="1"/>
            <a:r>
              <a:rPr lang="el-GR" altLang="en-US"/>
              <a:t>Οι σπουδαιότερες μεθοδολογίες της Χημειομετρίας, όπως αυτές χρησιμοποιούνται στα διάφορα στάδια της χημικής ανάλυσης φαίνονται στις παρακάτω διαφάνειες.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117DF19-838F-B93B-41A4-F4653BD79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1.1 Ορισμός (</a:t>
            </a:r>
            <a:r>
              <a:rPr lang="en-US" altLang="en-US"/>
              <a:t>5</a:t>
            </a:r>
            <a:r>
              <a:rPr lang="el-GR" altLang="en-US"/>
              <a:t>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B0F775-8241-A928-7D48-752CB4872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/>
              <a:t>Στο πεδίο της Αναλυτικής Χημείας, η χημειομετρία χρησιμοποιείται κυρίως για την επίτευξη του βέλτιστου τρόπου εξαγωγής πληροφοριών στα συστήματα υλικών.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/>
              <a:t>Η Χημειομετρία βρίσκει εφαρμογές σε πολλούς κλάδους πέραν της Χημείας και τείνει να γίνει αυτόνομος επιστημονικός κλάδος.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E97D245-EAEB-D277-BEF1-4D3F5ABCC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200" b="1"/>
              <a:t>Δειγματοληψία (</a:t>
            </a:r>
            <a:r>
              <a:rPr lang="en-GB" altLang="en-US" sz="3200" b="1"/>
              <a:t>Sampling</a:t>
            </a:r>
            <a:r>
              <a:rPr lang="el-GR" altLang="en-US" sz="3200" b="1"/>
              <a:t>) και Υποδειγματοληψία (</a:t>
            </a:r>
            <a:r>
              <a:rPr lang="en-GB" altLang="en-US" sz="3200" b="1"/>
              <a:t>Subsampling</a:t>
            </a:r>
            <a:r>
              <a:rPr lang="el-GR" altLang="en-US" sz="3200" b="1"/>
              <a:t>) (1)</a:t>
            </a:r>
            <a:endParaRPr lang="el-GR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288ACDA-4CD6-DCB1-F3F4-F3FDA779C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l-GR" altLang="en-US" sz="2400" dirty="0"/>
              <a:t>Πειραματικός σχεδιασμός (</a:t>
            </a:r>
            <a:r>
              <a:rPr lang="en-GB" altLang="en-US" sz="2400" dirty="0"/>
              <a:t>Experimental design</a:t>
            </a:r>
            <a:r>
              <a:rPr lang="el-GR" altLang="en-US" sz="2400" dirty="0"/>
              <a:t>), </a:t>
            </a:r>
          </a:p>
          <a:p>
            <a:pPr lvl="1" eaLnBrk="1" hangingPunct="1"/>
            <a:r>
              <a:rPr lang="el-GR" altLang="en-US" sz="2400" dirty="0"/>
              <a:t>Στατιστική δειγματοληψίας (</a:t>
            </a:r>
            <a:r>
              <a:rPr lang="en-GB" altLang="en-US" sz="2400" dirty="0"/>
              <a:t>Sampling statistics</a:t>
            </a:r>
            <a:r>
              <a:rPr lang="el-GR" altLang="en-US" sz="2400" dirty="0"/>
              <a:t>), </a:t>
            </a:r>
          </a:p>
          <a:p>
            <a:pPr lvl="1" eaLnBrk="1" hangingPunct="1"/>
            <a:r>
              <a:rPr lang="el-GR" altLang="en-US" sz="2400" dirty="0"/>
              <a:t>Έλεγχος διαδικασίας (</a:t>
            </a:r>
            <a:r>
              <a:rPr lang="en-GB" altLang="en-US" sz="2400" dirty="0"/>
              <a:t>Process control</a:t>
            </a:r>
            <a:r>
              <a:rPr lang="el-GR" altLang="en-US" sz="2400" dirty="0"/>
              <a:t>),</a:t>
            </a:r>
          </a:p>
          <a:p>
            <a:pPr lvl="1" eaLnBrk="1" hangingPunct="1"/>
            <a:r>
              <a:rPr lang="el-GR" altLang="en-US" sz="2400" dirty="0"/>
              <a:t> Στοχαστικές διαδικασίες (</a:t>
            </a:r>
            <a:r>
              <a:rPr lang="en-GB" altLang="en-US" sz="2400" dirty="0"/>
              <a:t>Stochastic processes</a:t>
            </a:r>
            <a:r>
              <a:rPr lang="el-GR" altLang="en-US" sz="2400" dirty="0"/>
              <a:t>),</a:t>
            </a:r>
          </a:p>
          <a:p>
            <a:pPr lvl="1" eaLnBrk="1" hangingPunct="1"/>
            <a:r>
              <a:rPr lang="el-GR" altLang="en-US" sz="2400" dirty="0"/>
              <a:t> Εργαστηριακός αυτοματισμός (</a:t>
            </a:r>
            <a:r>
              <a:rPr lang="en-GB" altLang="en-US" sz="2400" dirty="0"/>
              <a:t>Laboratory automation</a:t>
            </a:r>
            <a:r>
              <a:rPr lang="el-GR" altLang="en-US" sz="2400" dirty="0"/>
              <a:t>),</a:t>
            </a:r>
          </a:p>
          <a:p>
            <a:pPr lvl="1" eaLnBrk="1" hangingPunct="1"/>
            <a:r>
              <a:rPr lang="el-GR" altLang="en-US" sz="2400" dirty="0"/>
              <a:t> Εργαστηριακή πληροφορική και διαχείριση (</a:t>
            </a:r>
            <a:r>
              <a:rPr lang="en-GB" altLang="en-US" sz="2400" dirty="0"/>
              <a:t>Laboratory information and management</a:t>
            </a:r>
            <a:r>
              <a:rPr lang="el-GR" altLang="en-US" sz="2400" dirty="0"/>
              <a:t>).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E7FB9E3-F880-7B58-7A7B-9A562FBF7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2400" b="1"/>
              <a:t>Προετοιμασία δείγματος (2)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0F0AA46-5EA8-6F31-34D9-E4CF8A9FE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l-GR" altLang="en-US"/>
              <a:t>Πολυπαραμετρική βελτιστοποίηση (</a:t>
            </a:r>
            <a:r>
              <a:rPr lang="en-GB" altLang="en-US"/>
              <a:t>Multivariate optimisation</a:t>
            </a:r>
            <a:r>
              <a:rPr lang="el-GR" altLang="en-US"/>
              <a:t>) πειραματικών συνθηκών: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/>
              <a:t> μέθοδοι επιφάνειας απόκρισης (</a:t>
            </a:r>
            <a:r>
              <a:rPr lang="en-GB" altLang="en-US"/>
              <a:t>response surface methods</a:t>
            </a:r>
            <a:r>
              <a:rPr lang="el-GR" altLang="en-US"/>
              <a:t>),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/>
              <a:t> διαδοχικές μέθοδοι (</a:t>
            </a:r>
            <a:r>
              <a:rPr lang="en-GB" altLang="en-US"/>
              <a:t>sequential methods</a:t>
            </a:r>
            <a:r>
              <a:rPr lang="el-GR" altLang="en-US"/>
              <a:t>) (</a:t>
            </a:r>
            <a:r>
              <a:rPr lang="en-GB" altLang="en-US"/>
              <a:t>Simplex</a:t>
            </a:r>
            <a:r>
              <a:rPr lang="el-GR" altLang="en-US"/>
              <a:t>, κλπ.).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/>
              <a:t>Ευφυής</a:t>
            </a:r>
            <a:r>
              <a:rPr lang="fr-FR" altLang="en-US"/>
              <a:t> </a:t>
            </a:r>
            <a:r>
              <a:rPr lang="el-GR" altLang="en-US"/>
              <a:t>οργανολογία</a:t>
            </a:r>
            <a:r>
              <a:rPr lang="fr-FR" altLang="en-US"/>
              <a:t> (Intelligent instrumentation)</a:t>
            </a:r>
            <a:endParaRPr lang="el-GR" altLang="en-US"/>
          </a:p>
          <a:p>
            <a:pPr lvl="1" eaLnBrk="1" hangingPunct="1">
              <a:lnSpc>
                <a:spcPct val="90000"/>
              </a:lnSpc>
            </a:pPr>
            <a:r>
              <a:rPr lang="el-GR" altLang="en-US"/>
              <a:t>Διασφάλιση ποιότητας (</a:t>
            </a:r>
            <a:r>
              <a:rPr lang="en-GB" altLang="en-US"/>
              <a:t>Quality assurance</a:t>
            </a:r>
            <a:r>
              <a:rPr lang="el-GR" altLang="en-US"/>
              <a:t>): διαγράμματα ελέγχου (</a:t>
            </a:r>
            <a:r>
              <a:rPr lang="en-GB" altLang="en-US"/>
              <a:t>control charts</a:t>
            </a:r>
            <a:r>
              <a:rPr lang="el-GR" altLang="en-US"/>
              <a:t>), κλπ.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DDBBF33-56F7-B2CA-4CF9-F623DD68C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2400" b="1"/>
              <a:t>Μέτρηση (3)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0013F43-AB37-37AA-ACD7-A51872464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l-GR" altLang="en-US" sz="2400"/>
              <a:t>Βαθμονόμηση (</a:t>
            </a:r>
            <a:r>
              <a:rPr lang="en-GB" altLang="en-US" sz="2400"/>
              <a:t>Calibration</a:t>
            </a:r>
            <a:r>
              <a:rPr lang="el-GR" altLang="en-US" sz="2400"/>
              <a:t>) και ανάλυση παλινδρόμησης/προσαρμογής (</a:t>
            </a:r>
            <a:r>
              <a:rPr lang="en-GB" altLang="en-US" sz="2400"/>
              <a:t>regression analysis</a:t>
            </a:r>
            <a:r>
              <a:rPr lang="el-GR" altLang="en-US" sz="2400"/>
              <a:t>), διαδικασίες εξαϋλωσης σειράς (</a:t>
            </a:r>
            <a:r>
              <a:rPr lang="en-GB" altLang="en-US" sz="2400"/>
              <a:t>rank annihilation procedures</a:t>
            </a:r>
            <a:r>
              <a:rPr lang="el-GR" altLang="en-US" sz="2400"/>
              <a:t>), μερικά ελάχιστα τετράγωνα (</a:t>
            </a:r>
            <a:r>
              <a:rPr lang="en-GB" altLang="en-US" sz="2400"/>
              <a:t>partial least squares</a:t>
            </a:r>
            <a:r>
              <a:rPr lang="el-GR" altLang="en-US" sz="2400"/>
              <a:t>), προσαρμογή κύριων συνιστωσών (</a:t>
            </a:r>
            <a:r>
              <a:rPr lang="en-GB" altLang="en-US" sz="2400"/>
              <a:t>principal component regression</a:t>
            </a:r>
            <a:r>
              <a:rPr lang="el-GR" altLang="en-US" sz="2400"/>
              <a:t>), εξομάλυνση (</a:t>
            </a:r>
            <a:r>
              <a:rPr lang="en-GB" altLang="en-US" sz="2400"/>
              <a:t>filtering</a:t>
            </a:r>
            <a:r>
              <a:rPr lang="el-GR" altLang="en-US" sz="2400"/>
              <a:t>) </a:t>
            </a:r>
            <a:r>
              <a:rPr lang="en-GB" altLang="en-US" sz="2400"/>
              <a:t>Kalman</a:t>
            </a:r>
            <a:r>
              <a:rPr lang="el-GR" altLang="en-US" sz="2400"/>
              <a:t>, διαγνωστικά προσαρμογής (</a:t>
            </a:r>
            <a:r>
              <a:rPr lang="en-GB" altLang="en-US" sz="2400"/>
              <a:t>regression diagnostics</a:t>
            </a:r>
            <a:r>
              <a:rPr lang="el-GR" altLang="en-US" sz="2400"/>
              <a:t>), άτυπα δείγματα (</a:t>
            </a:r>
            <a:r>
              <a:rPr lang="en-GB" altLang="en-US" sz="2400"/>
              <a:t>atypical samples</a:t>
            </a:r>
            <a:r>
              <a:rPr lang="el-GR" altLang="en-US" sz="2400"/>
              <a:t>).</a:t>
            </a:r>
          </a:p>
          <a:p>
            <a:pPr lvl="1" eaLnBrk="1" hangingPunct="1"/>
            <a:r>
              <a:rPr lang="el-GR" altLang="en-US" sz="2400"/>
              <a:t>Μέση τιμή, εξομάλυνση, διαφόριση, ολοκλήρωση σημάτων με ψηφιακά φίλτρα (</a:t>
            </a:r>
            <a:r>
              <a:rPr lang="en-GB" altLang="en-US" sz="2400"/>
              <a:t>signal averaging</a:t>
            </a:r>
            <a:r>
              <a:rPr lang="el-GR" altLang="en-US" sz="2400"/>
              <a:t>, </a:t>
            </a:r>
            <a:r>
              <a:rPr lang="en-GB" altLang="en-US" sz="2400"/>
              <a:t>smoothing</a:t>
            </a:r>
            <a:r>
              <a:rPr lang="el-GR" altLang="en-US" sz="2400"/>
              <a:t>, </a:t>
            </a:r>
            <a:r>
              <a:rPr lang="en-GB" altLang="en-US" sz="2400"/>
              <a:t>differentiation</a:t>
            </a:r>
            <a:r>
              <a:rPr lang="el-GR" altLang="en-US" sz="2400"/>
              <a:t>, </a:t>
            </a:r>
            <a:r>
              <a:rPr lang="en-GB" altLang="en-US" sz="2400"/>
              <a:t>integration by digital filters</a:t>
            </a:r>
            <a:r>
              <a:rPr lang="el-GR" altLang="en-US" sz="2400"/>
              <a:t>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D4B3A1F-F09D-4F54-1758-8E103D4BC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2400" b="1"/>
              <a:t>Μέτρηση (4)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390BA21-F14F-66C8-6185-0D67E91A0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Μετασχηματισμός σήματος (</a:t>
            </a:r>
            <a:r>
              <a:rPr lang="en-GB" altLang="en-US" sz="2400"/>
              <a:t>signal transformation</a:t>
            </a:r>
            <a:r>
              <a:rPr lang="el-GR" altLang="en-US" sz="2400"/>
              <a:t>) από συχνότητα σε χρόνο (μήκος κύματος): μετασχηματισμός κατά </a:t>
            </a:r>
            <a:r>
              <a:rPr lang="en-GB" altLang="en-US" sz="2400"/>
              <a:t>Fourier</a:t>
            </a:r>
            <a:r>
              <a:rPr lang="el-GR" altLang="en-US" sz="2400"/>
              <a:t>, μετασχηματισμός κατά </a:t>
            </a:r>
            <a:r>
              <a:rPr lang="en-GB" altLang="en-US" sz="2400"/>
              <a:t>Hadamard</a:t>
            </a:r>
            <a:r>
              <a:rPr lang="el-GR" altLang="en-US" sz="240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Αποσυνέλιξη (</a:t>
            </a:r>
            <a:r>
              <a:rPr lang="en-GB" altLang="en-US" sz="2400"/>
              <a:t>deconvolution</a:t>
            </a:r>
            <a:r>
              <a:rPr lang="el-GR" altLang="en-US" sz="2400"/>
              <a:t>) φασματικών και χρωματογραφικών δεδομένων,  μη γραμμική προσαρμογή (</a:t>
            </a:r>
            <a:r>
              <a:rPr lang="en-GB" altLang="en-US" sz="2400"/>
              <a:t>non linear regression</a:t>
            </a:r>
            <a:r>
              <a:rPr lang="el-GR" altLang="en-US" sz="2400"/>
              <a:t>), μέθοδοι μέγιστης εντροπίας (</a:t>
            </a:r>
            <a:r>
              <a:rPr lang="en-GB" altLang="en-US" sz="2400"/>
              <a:t>maximum entropy methods</a:t>
            </a:r>
            <a:r>
              <a:rPr lang="el-GR" altLang="en-US" sz="240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Μέθοδοι αναζήτησης από βιβλιοθήκη / συλλογή (</a:t>
            </a:r>
            <a:r>
              <a:rPr lang="en-GB" altLang="en-US" sz="2400"/>
              <a:t>library search methods</a:t>
            </a:r>
            <a:r>
              <a:rPr lang="el-GR" altLang="en-US" sz="2400"/>
              <a:t>), τεχνητή νοημοσύνη (</a:t>
            </a:r>
            <a:r>
              <a:rPr lang="en-GB" altLang="en-US" sz="2400"/>
              <a:t>artificial intelligence</a:t>
            </a:r>
            <a:r>
              <a:rPr lang="el-GR" altLang="en-US" sz="2400"/>
              <a:t>) για την επεξεργασία φασματοσκοπικών δεδομένων.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5BFFDE9-D18A-6440-D155-282D72692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2400" b="1"/>
              <a:t>Έκθεση Αποτελεσμάτων</a:t>
            </a:r>
            <a:r>
              <a:rPr lang="en-US" altLang="en-US" sz="2400" b="1"/>
              <a:t> </a:t>
            </a:r>
            <a:r>
              <a:rPr lang="el-GR" altLang="en-US" sz="2400" b="1"/>
              <a:t>(</a:t>
            </a:r>
            <a:r>
              <a:rPr lang="en-US" altLang="en-US" sz="2400" b="1"/>
              <a:t>Reporting)</a:t>
            </a:r>
            <a:r>
              <a:rPr lang="el-GR" altLang="en-US" sz="2400" b="1"/>
              <a:t> (5)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2B120F0-121E-7F41-CC8E-F8288F2D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Προσδιορισμός αβεβαιoτήτων μέτρησης (</a:t>
            </a:r>
            <a:r>
              <a:rPr lang="en-GB" altLang="en-US" sz="2400"/>
              <a:t>measurement uncertainties</a:t>
            </a:r>
            <a:r>
              <a:rPr lang="el-GR" altLang="en-US" sz="240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Περιγραφική στατιστική (</a:t>
            </a:r>
            <a:r>
              <a:rPr lang="en-GB" altLang="en-US" sz="2400"/>
              <a:t>descriptive statistics</a:t>
            </a:r>
            <a:r>
              <a:rPr lang="el-GR" altLang="en-US" sz="2400"/>
              <a:t>): μέσος όρος (</a:t>
            </a:r>
            <a:r>
              <a:rPr lang="en-GB" altLang="en-US" sz="2400"/>
              <a:t>mean</a:t>
            </a:r>
            <a:r>
              <a:rPr lang="el-GR" altLang="en-US" sz="2400"/>
              <a:t>), διάμεση τιμή (</a:t>
            </a:r>
            <a:r>
              <a:rPr lang="en-GB" altLang="en-US" sz="2400"/>
              <a:t>median</a:t>
            </a:r>
            <a:r>
              <a:rPr lang="el-GR" altLang="en-US" sz="2400"/>
              <a:t>), επικρατούσα τιμή (</a:t>
            </a:r>
            <a:r>
              <a:rPr lang="en-GB" altLang="en-US" sz="2400"/>
              <a:t>mode</a:t>
            </a:r>
            <a:r>
              <a:rPr lang="el-GR" altLang="en-US" sz="2400"/>
              <a:t>), τυπική απόκλιση (</a:t>
            </a:r>
            <a:r>
              <a:rPr lang="en-GB" altLang="en-US" sz="2400"/>
              <a:t>standard deviation</a:t>
            </a:r>
            <a:r>
              <a:rPr lang="el-GR" altLang="en-US" sz="2400"/>
              <a:t>), ενδοτετραγωνική απόσταση (</a:t>
            </a:r>
            <a:r>
              <a:rPr lang="en-GB" altLang="en-US" sz="2400"/>
              <a:t>interquartile distance</a:t>
            </a:r>
            <a:r>
              <a:rPr lang="el-GR" altLang="en-US" sz="2400"/>
              <a:t>), έλεγχος στατιστικής υπόθεσης (</a:t>
            </a:r>
            <a:r>
              <a:rPr lang="en-GB" altLang="en-US" sz="2400"/>
              <a:t>statistical hypothesis testing</a:t>
            </a:r>
            <a:r>
              <a:rPr lang="el-GR" altLang="en-US" sz="2400"/>
              <a:t>), διαστήματα εμπιστοσύνης (</a:t>
            </a:r>
            <a:r>
              <a:rPr lang="en-GB" altLang="en-US" sz="2400"/>
              <a:t>confidence intervals</a:t>
            </a:r>
            <a:r>
              <a:rPr lang="el-GR" altLang="en-US" sz="2400"/>
              <a:t>), ανθεκτική (</a:t>
            </a:r>
            <a:r>
              <a:rPr lang="en-GB" altLang="en-US" sz="2400"/>
              <a:t>robust</a:t>
            </a:r>
            <a:r>
              <a:rPr lang="el-GR" altLang="en-US" sz="2400"/>
              <a:t>) και μη παραμετρική (</a:t>
            </a:r>
            <a:r>
              <a:rPr lang="en-GB" altLang="en-US" sz="2400"/>
              <a:t>nonparametric</a:t>
            </a:r>
            <a:r>
              <a:rPr lang="el-GR" altLang="en-US" sz="2400"/>
              <a:t>) στατιστική.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/>
              <a:t>Σύγκριση πολλαπλών σειρών (</a:t>
            </a:r>
            <a:r>
              <a:rPr lang="en-GB" altLang="en-US" sz="2400"/>
              <a:t>multiple series</a:t>
            </a:r>
            <a:r>
              <a:rPr lang="el-GR" altLang="en-US" sz="2400"/>
              <a:t>) πειραματικών δεδομένων: ανάλυση διακύμανσης (</a:t>
            </a:r>
            <a:r>
              <a:rPr lang="en-GB" altLang="en-US" sz="2400"/>
              <a:t>analysis of variance</a:t>
            </a:r>
            <a:r>
              <a:rPr lang="el-GR" altLang="en-US" sz="2400"/>
              <a:t>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7840EDD-6BFE-E649-2101-8A82BD988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2400" b="1"/>
              <a:t>Έκθεση Αποτελεσμάτων</a:t>
            </a:r>
            <a:r>
              <a:rPr lang="en-US" altLang="en-US" sz="2400" b="1"/>
              <a:t> </a:t>
            </a:r>
            <a:r>
              <a:rPr lang="el-GR" altLang="en-US" sz="2400" b="1"/>
              <a:t>(</a:t>
            </a:r>
            <a:r>
              <a:rPr lang="en-US" altLang="en-US" sz="2400" b="1"/>
              <a:t>Reporting)</a:t>
            </a:r>
            <a:r>
              <a:rPr lang="el-GR" altLang="en-US" sz="2400" b="1"/>
              <a:t> (6)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A77EDD3-A686-007B-BDD4-4D50FD5F7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Γραφικές διαδικασίες (</a:t>
            </a:r>
            <a:r>
              <a:rPr lang="en-GB" altLang="en-US" sz="2000"/>
              <a:t>graphical procedures</a:t>
            </a:r>
            <a:r>
              <a:rPr lang="el-GR" altLang="en-US" sz="2000"/>
              <a:t>): διαγράμματα «κιβωτίου» (</a:t>
            </a:r>
            <a:r>
              <a:rPr lang="en-GB" altLang="en-US" sz="2000"/>
              <a:t>box</a:t>
            </a:r>
            <a:r>
              <a:rPr lang="el-GR" altLang="en-US" sz="2000"/>
              <a:t> - </a:t>
            </a:r>
            <a:r>
              <a:rPr lang="en-GB" altLang="en-US" sz="2000"/>
              <a:t>plots</a:t>
            </a:r>
            <a:r>
              <a:rPr lang="el-GR" altLang="en-US" sz="2000"/>
              <a:t>), διαγράμματα «μουστακιών» (</a:t>
            </a:r>
            <a:r>
              <a:rPr lang="en-GB" altLang="en-US" sz="2000"/>
              <a:t>whiskers plots</a:t>
            </a:r>
            <a:r>
              <a:rPr lang="el-GR" altLang="en-US" sz="2000"/>
              <a:t>), διαγράμματα </a:t>
            </a:r>
            <a:r>
              <a:rPr lang="en-GB" altLang="en-US" sz="2000"/>
              <a:t>x</a:t>
            </a:r>
            <a:r>
              <a:rPr lang="el-GR" altLang="en-US" sz="2000"/>
              <a:t> – </a:t>
            </a:r>
            <a:r>
              <a:rPr lang="en-GB" altLang="en-US" sz="2000"/>
              <a:t>y</a:t>
            </a:r>
            <a:r>
              <a:rPr lang="el-GR" altLang="en-US" sz="2000"/>
              <a:t>, ιστογράμματα (</a:t>
            </a:r>
            <a:r>
              <a:rPr lang="en-GB" altLang="en-US" sz="2000"/>
              <a:t>histograms</a:t>
            </a:r>
            <a:r>
              <a:rPr lang="el-GR" altLang="en-US" sz="2000"/>
              <a:t>), εξερευνητική ανάλυση δεδομένων (</a:t>
            </a:r>
            <a:r>
              <a:rPr lang="en-GB" altLang="en-US" sz="2000"/>
              <a:t>exploratory data analysis</a:t>
            </a:r>
            <a:r>
              <a:rPr lang="el-GR" altLang="en-US" sz="2000"/>
              <a:t>, </a:t>
            </a:r>
            <a:r>
              <a:rPr lang="en-GB" altLang="en-US" sz="2000"/>
              <a:t>EDA</a:t>
            </a:r>
            <a:r>
              <a:rPr lang="el-GR" altLang="en-US" sz="2000"/>
              <a:t>), μέθοδοι έκθεσης (</a:t>
            </a:r>
            <a:r>
              <a:rPr lang="en-GB" altLang="en-US" sz="2000"/>
              <a:t>display methods</a:t>
            </a:r>
            <a:r>
              <a:rPr lang="el-GR" altLang="en-US" sz="2000"/>
              <a:t>) πολυπαραμετρικών (</a:t>
            </a:r>
            <a:r>
              <a:rPr lang="en-GB" altLang="en-US" sz="2000"/>
              <a:t>multivariate</a:t>
            </a:r>
            <a:r>
              <a:rPr lang="el-GR" altLang="en-US" sz="2000"/>
              <a:t>) δεδομένων: διαγράμματα κύριων συνιστωσών (</a:t>
            </a:r>
            <a:r>
              <a:rPr lang="en-GB" altLang="en-US" sz="2000"/>
              <a:t>principal components plots</a:t>
            </a:r>
            <a:r>
              <a:rPr lang="el-GR" altLang="en-US" sz="2000"/>
              <a:t>), ανάλυση συντελεστών (</a:t>
            </a:r>
            <a:r>
              <a:rPr lang="en-GB" altLang="en-US" sz="2000"/>
              <a:t>factor analysis</a:t>
            </a:r>
            <a:r>
              <a:rPr lang="el-GR" altLang="en-US" sz="2000"/>
              <a:t>), απεικόνιση 3 διαστάσεων (3-</a:t>
            </a:r>
            <a:r>
              <a:rPr lang="en-GB" altLang="en-US" sz="2000"/>
              <a:t>D visualization</a:t>
            </a:r>
            <a:r>
              <a:rPr lang="el-GR" altLang="en-US" sz="200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000"/>
              <a:t>Μέθοδοι ταξινόμησης (</a:t>
            </a:r>
            <a:r>
              <a:rPr lang="en-GB" altLang="en-US" sz="2000"/>
              <a:t>classification methods</a:t>
            </a:r>
            <a:r>
              <a:rPr lang="el-GR" altLang="en-US" sz="2000"/>
              <a:t>): ανάλυση συστάδων (</a:t>
            </a:r>
            <a:r>
              <a:rPr lang="en-GB" altLang="en-US" sz="2000"/>
              <a:t>cluster analysis</a:t>
            </a:r>
            <a:r>
              <a:rPr lang="el-GR" altLang="en-US" sz="2000"/>
              <a:t>), αναγνώριση προτύπων (</a:t>
            </a:r>
            <a:r>
              <a:rPr lang="en-GB" altLang="en-US" sz="2000"/>
              <a:t>pattern recognition</a:t>
            </a:r>
            <a:r>
              <a:rPr lang="el-GR" altLang="en-US" sz="2000"/>
              <a:t>), ανάλυση διακρίνουσας (</a:t>
            </a:r>
            <a:r>
              <a:rPr lang="en-GB" altLang="en-US" sz="2000"/>
              <a:t>discriminant analysis</a:t>
            </a:r>
            <a:r>
              <a:rPr lang="el-GR" altLang="en-US" sz="2000"/>
              <a:t>).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</a:t>
            </a:r>
            <a:r>
              <a:rPr lang="en-GB" altLang="en-US" sz="2000"/>
              <a:t>uzzy data analysis</a:t>
            </a:r>
            <a:r>
              <a:rPr lang="en-US" altLang="en-US" sz="2000"/>
              <a:t>.</a:t>
            </a:r>
            <a:endParaRPr lang="el-GR" altLang="en-US" sz="2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F2AE6F0-9E5A-68AC-D472-443412749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Βιβλιογραφία (1)</a:t>
            </a:r>
            <a:br>
              <a:rPr lang="el-GR" altLang="en-US" sz="4000"/>
            </a:br>
            <a:r>
              <a:rPr lang="el-GR" altLang="en-US" sz="4000"/>
              <a:t>1.5.1 Βιβλία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CB3AF3E-02A3-DF6B-1A32-E10C06DC8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400"/>
              <a:t>R.A. Fisher, </a:t>
            </a:r>
            <a:r>
              <a:rPr lang="en-GB" altLang="en-US" sz="1400" i="1"/>
              <a:t>Statistical Methods for Research Workers, </a:t>
            </a:r>
            <a:r>
              <a:rPr lang="en-GB" altLang="en-US" sz="1400"/>
              <a:t>London, Oliver and Boyd (1925).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R.A. Fisher, </a:t>
            </a:r>
            <a:r>
              <a:rPr lang="en-GB" altLang="en-US" sz="1400" i="1"/>
              <a:t>The Design of Experiments</a:t>
            </a:r>
            <a:r>
              <a:rPr lang="en-GB" altLang="en-US" sz="1400"/>
              <a:t>, London, Oliver and Boyd (1935).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F. Yates, </a:t>
            </a:r>
            <a:r>
              <a:rPr lang="en-GB" altLang="en-US" sz="1400" i="1"/>
              <a:t>The Design and Analysis of Factorial Experiments,</a:t>
            </a:r>
            <a:r>
              <a:rPr lang="en-GB" altLang="en-US" sz="1400"/>
              <a:t> Bulletin 35, Imperial Bureau of Soil Science, Harpenden, Herts, Hafner, Macmillan (1937).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W.J. Youden, </a:t>
            </a:r>
            <a:r>
              <a:rPr lang="en-GB" altLang="en-US" sz="1400" i="1"/>
              <a:t>Statistical Methods for Chemists, </a:t>
            </a:r>
            <a:r>
              <a:rPr lang="en-GB" altLang="en-US" sz="1400"/>
              <a:t>New York, Wiley (1951).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P. Horst, </a:t>
            </a:r>
            <a:r>
              <a:rPr lang="en-GB" altLang="en-US" sz="1400" i="1"/>
              <a:t>Factor Analysis of Data Matrices</a:t>
            </a:r>
            <a:r>
              <a:rPr lang="en-GB" altLang="en-US" sz="1400"/>
              <a:t>, New York and London, Holt, Rinehart and Winston (1965).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N.J. Nilsson, </a:t>
            </a:r>
            <a:r>
              <a:rPr lang="en-US" altLang="en-US" sz="1400" i="1"/>
              <a:t>Linear Learning Machines, </a:t>
            </a:r>
            <a:r>
              <a:rPr lang="en-US" altLang="en-US" sz="1400"/>
              <a:t>McGraw-Hill, New York (1965).</a:t>
            </a:r>
            <a:endParaRPr lang="en-GB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O.L. Davies, </a:t>
            </a:r>
            <a:r>
              <a:rPr lang="en-US" altLang="en-US" sz="1400" i="1"/>
              <a:t>The Design and Analysis of Industrial Experiments, </a:t>
            </a:r>
            <a:r>
              <a:rPr lang="en-US" altLang="en-US" sz="1400"/>
              <a:t>London, Oliver and Boyd (1971).</a:t>
            </a:r>
            <a:endParaRPr lang="en-GB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G.E.P. Box, W.G. Hunter, J.S. Hunter, </a:t>
            </a:r>
            <a:r>
              <a:rPr lang="en-US" altLang="en-US" sz="1400" i="1"/>
              <a:t>Statistics for Experimenters, </a:t>
            </a:r>
            <a:r>
              <a:rPr lang="en-US" altLang="en-US" sz="1400"/>
              <a:t>New York, Wiley (1971).</a:t>
            </a:r>
            <a:endParaRPr lang="en-GB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V.V. Fedorov, </a:t>
            </a:r>
            <a:r>
              <a:rPr lang="en-US" altLang="en-US" sz="1400" i="1"/>
              <a:t>Theory of Optimal Experiments, </a:t>
            </a:r>
            <a:r>
              <a:rPr lang="en-US" altLang="en-US" sz="1400"/>
              <a:t>New York, Academic Press (1972).</a:t>
            </a:r>
            <a:endParaRPr lang="en-GB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J.H. Holland, </a:t>
            </a:r>
            <a:r>
              <a:rPr lang="en-US" altLang="en-US" sz="1400" i="1"/>
              <a:t>Adaptation in Natural and Artificial Systems, </a:t>
            </a:r>
            <a:r>
              <a:rPr lang="en-US" altLang="en-US" sz="1400"/>
              <a:t>The University of Michigan Press, Ann Arbor, MI (1975).</a:t>
            </a:r>
            <a:endParaRPr lang="en-GB" altLang="en-US" sz="1400"/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C. Daniel, </a:t>
            </a:r>
            <a:r>
              <a:rPr lang="en-GB" altLang="en-US" sz="1400" i="1"/>
              <a:t>Applications  of Statistics to Industrial Experimentation, </a:t>
            </a:r>
            <a:r>
              <a:rPr lang="en-GB" altLang="en-US" sz="1400"/>
              <a:t>New York, Wiley (1976).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D.L. Massart and L. Kaufman, </a:t>
            </a:r>
            <a:r>
              <a:rPr lang="en-GB" altLang="en-US" sz="1400" i="1"/>
              <a:t>Interpretation of Analytical Chemical Data by the Use of Cluster Analysis, </a:t>
            </a:r>
            <a:r>
              <a:rPr lang="en-GB" altLang="en-US" sz="1400"/>
              <a:t>Wiley, New York (1983).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B.R. Kowalksi (ed.), </a:t>
            </a:r>
            <a:r>
              <a:rPr lang="en-GB" altLang="en-US" sz="1400" i="1"/>
              <a:t>Chemometrics, Mathematics and Statistics in Chemistry</a:t>
            </a:r>
            <a:r>
              <a:rPr lang="en-GB" altLang="en-US" sz="1400"/>
              <a:t>, Dordrecht, Reidel (1984).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400"/>
              <a:t>J.C. Berridge, </a:t>
            </a:r>
            <a:r>
              <a:rPr lang="en-GB" altLang="en-US" sz="1400" i="1"/>
              <a:t>Techniques for Automated Optimization of HPLC Separations, </a:t>
            </a:r>
            <a:r>
              <a:rPr lang="en-GB" altLang="en-US" sz="1400"/>
              <a:t>New York, Wiley (1985).</a:t>
            </a:r>
            <a:endParaRPr lang="el-GR" altLang="en-US" sz="1400"/>
          </a:p>
          <a:p>
            <a:pPr eaLnBrk="1" hangingPunct="1">
              <a:lnSpc>
                <a:spcPct val="80000"/>
              </a:lnSpc>
            </a:pPr>
            <a:endParaRPr lang="el-GR" altLang="en-US" sz="14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B31AE21C-1887-8D13-25C2-13746E28ACAF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5" name="Picture 5" descr="FA6F3D45">
            <a:extLst>
              <a:ext uri="{FF2B5EF4-FFF2-40B4-BE49-F238E27FC236}">
                <a16:creationId xmlns:a16="http://schemas.microsoft.com/office/drawing/2014/main" id="{560820D3-C2B5-3144-3C0D-BE4BD768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52927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8F86277C-C4AD-24E9-DD7B-7AEE95200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328F7C7D-8E04-1F39-70DA-398769ED7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5540" name="Picture 7" descr="6282C461">
            <a:extLst>
              <a:ext uri="{FF2B5EF4-FFF2-40B4-BE49-F238E27FC236}">
                <a16:creationId xmlns:a16="http://schemas.microsoft.com/office/drawing/2014/main" id="{F0C68221-47A8-D53F-3767-717068FD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37846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0B28150-70ED-A239-71CA-549FD0F34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1.1 Ορισμός (</a:t>
            </a:r>
            <a:r>
              <a:rPr lang="en-US" altLang="en-US"/>
              <a:t>6</a:t>
            </a:r>
            <a:r>
              <a:rPr lang="el-GR" altLang="en-US"/>
              <a:t>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E24182-1CA6-6571-74C4-5F2FEF682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Οι μεθοδολογίες «αποτίμησης της ποιότητας» ενός υλικού διαμορφώθηκαν σε ένα υποκλάδο της Χημειομετρίας με το όνομα </a:t>
            </a:r>
            <a:r>
              <a:rPr lang="en-GB" altLang="en-US" b="1"/>
              <a:t>Qualimetrics</a:t>
            </a:r>
            <a:r>
              <a:rPr lang="el-GR" altLang="en-US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AFE26DC-D508-43A7-CDCA-397C07F33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1.1 Ορισμός (</a:t>
            </a:r>
            <a:r>
              <a:rPr lang="en-US" altLang="en-US"/>
              <a:t>7</a:t>
            </a:r>
            <a:r>
              <a:rPr lang="el-GR" altLang="en-US"/>
              <a:t>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676299-B26A-7A14-5293-9606071C2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/>
              <a:t>Η Χημειομετρία πέραν της Αναλυτικής Επιστήμης είναι ένα χρήσιμο εργαλείο:</a:t>
            </a:r>
          </a:p>
          <a:p>
            <a:pPr lvl="1" eaLnBrk="1" hangingPunct="1"/>
            <a:r>
              <a:rPr lang="el-GR" altLang="en-US" sz="2400"/>
              <a:t>στη συνθετική χημεία,</a:t>
            </a:r>
          </a:p>
          <a:p>
            <a:pPr lvl="1" eaLnBrk="1" hangingPunct="1"/>
            <a:r>
              <a:rPr lang="el-GR" altLang="en-US" sz="2400"/>
              <a:t>τη φαρμακευτική χημεία,</a:t>
            </a:r>
          </a:p>
          <a:p>
            <a:pPr lvl="1" eaLnBrk="1" hangingPunct="1"/>
            <a:r>
              <a:rPr lang="el-GR" altLang="en-US" sz="2400"/>
              <a:t>τη θεωρητική χημεία,</a:t>
            </a:r>
          </a:p>
          <a:p>
            <a:pPr lvl="1" eaLnBrk="1" hangingPunct="1"/>
            <a:r>
              <a:rPr lang="el-GR" altLang="en-US" sz="2400"/>
              <a:t>τη χημική μηχανική,</a:t>
            </a:r>
          </a:p>
          <a:p>
            <a:pPr lvl="1" eaLnBrk="1" hangingPunct="1"/>
            <a:r>
              <a:rPr lang="el-GR" altLang="en-US" sz="2400"/>
              <a:t>τις επιστήμες υγείας, και</a:t>
            </a:r>
          </a:p>
          <a:p>
            <a:pPr lvl="1" eaLnBrk="1" hangingPunct="1"/>
            <a:r>
              <a:rPr lang="el-GR" altLang="en-US" sz="2400"/>
              <a:t>σε άλλες επιστήμες,</a:t>
            </a:r>
          </a:p>
          <a:p>
            <a:pPr lvl="1" eaLnBrk="1" hangingPunct="1"/>
            <a:r>
              <a:rPr lang="el-GR" altLang="en-US" sz="2400"/>
              <a:t>για τον αποδοτικότερο πειραματικό σχεδιασμό και την εξαγωγή των βέλτιστων πληροφοριών.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BD285E7-3827-35DA-D299-FF38681DE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1.2 Ιστορική Ανασκόπηση (1)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56A5936-A798-F4BC-6C01-597F44D13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/>
              <a:t>Η χημειομετρία βασίζεται στη χρήση μεθοδολογιών από:</a:t>
            </a:r>
          </a:p>
          <a:p>
            <a:pPr lvl="1" eaLnBrk="1" hangingPunct="1"/>
            <a:r>
              <a:rPr lang="el-GR" altLang="en-US" sz="2400"/>
              <a:t>τα μαθηματικά,</a:t>
            </a:r>
          </a:p>
          <a:p>
            <a:pPr lvl="1" eaLnBrk="1" hangingPunct="1"/>
            <a:r>
              <a:rPr lang="el-GR" altLang="en-US" sz="2400"/>
              <a:t>τη στατιστική,</a:t>
            </a:r>
          </a:p>
          <a:p>
            <a:pPr lvl="1" eaLnBrk="1" hangingPunct="1"/>
            <a:r>
              <a:rPr lang="el-GR" altLang="en-US" sz="2400"/>
              <a:t> τη επιχειρησιακή έρευνα (</a:t>
            </a:r>
            <a:r>
              <a:rPr lang="en-US" altLang="en-US" sz="2400"/>
              <a:t>operations research</a:t>
            </a:r>
            <a:r>
              <a:rPr lang="el-GR" altLang="en-US" sz="2400"/>
              <a:t>),</a:t>
            </a:r>
            <a:endParaRPr lang="en-US" altLang="en-US" sz="2400"/>
          </a:p>
          <a:p>
            <a:pPr lvl="1" eaLnBrk="1" hangingPunct="1"/>
            <a:r>
              <a:rPr lang="en-US" altLang="en-US" sz="2400"/>
              <a:t> </a:t>
            </a:r>
            <a:r>
              <a:rPr lang="el-GR" altLang="en-US" sz="2400"/>
              <a:t>την</a:t>
            </a:r>
            <a:r>
              <a:rPr lang="en-US" altLang="en-US" sz="2400"/>
              <a:t> </a:t>
            </a:r>
            <a:r>
              <a:rPr lang="el-GR" altLang="en-US" sz="2400"/>
              <a:t>τεχνητή</a:t>
            </a:r>
            <a:r>
              <a:rPr lang="en-US" altLang="en-US" sz="2400"/>
              <a:t> </a:t>
            </a:r>
            <a:r>
              <a:rPr lang="el-GR" altLang="en-US" sz="2400"/>
              <a:t>νοημοσύνη</a:t>
            </a:r>
            <a:r>
              <a:rPr lang="en-US" altLang="en-US" sz="2400"/>
              <a:t> (artificial intelligence), </a:t>
            </a:r>
            <a:r>
              <a:rPr lang="el-GR" altLang="en-US" sz="2400"/>
              <a:t>κλπ</a:t>
            </a:r>
            <a:r>
              <a:rPr lang="en-US" altLang="en-US" sz="2400"/>
              <a:t>.</a:t>
            </a:r>
            <a:endParaRPr lang="el-GR" altLang="en-US" sz="2400"/>
          </a:p>
          <a:p>
            <a:pPr eaLnBrk="1" hangingPunct="1">
              <a:buFontTx/>
              <a:buNone/>
            </a:pPr>
            <a:r>
              <a:rPr lang="el-GR" altLang="en-US" sz="2800"/>
              <a:t>όπως μπορούν να εφαρμοσθούν στα χημικά συστήματα.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geli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377</TotalTime>
  <Words>4055</Words>
  <Application>Microsoft Office PowerPoint</Application>
  <PresentationFormat>On-screen Show (4:3)</PresentationFormat>
  <Paragraphs>296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Arial Rounded MT Bold</vt:lpstr>
      <vt:lpstr>Symbol</vt:lpstr>
      <vt:lpstr>Default Design</vt:lpstr>
      <vt:lpstr>Χημειομετρία  Εισαγωγή</vt:lpstr>
      <vt:lpstr>1.1. Ορισμός (1)</vt:lpstr>
      <vt:lpstr>1.1 Ορισμός (2)</vt:lpstr>
      <vt:lpstr>1.1 Ορισμός (3)</vt:lpstr>
      <vt:lpstr>1.1 Ορισμός (4)</vt:lpstr>
      <vt:lpstr>1.1 Ορισμός (5)</vt:lpstr>
      <vt:lpstr>1.1 Ορισμός (6)</vt:lpstr>
      <vt:lpstr>1.1 Ορισμός (7)</vt:lpstr>
      <vt:lpstr>1.2 Ιστορική Ανασκόπηση (1)</vt:lpstr>
      <vt:lpstr>1.2 Ιστορική Ανασκόπηση (2)</vt:lpstr>
      <vt:lpstr>1.2 Ιστορική Ανασκόπηση (3)</vt:lpstr>
      <vt:lpstr>1.2 Ιστορική Ανασκόπηση (4)</vt:lpstr>
      <vt:lpstr>1.2 Ιστορική Ανασκόπηση (5)</vt:lpstr>
      <vt:lpstr>1.2 Ιστορική Ανασκόπηση (6)</vt:lpstr>
      <vt:lpstr>Απόσπασμα από το άρθρο</vt:lpstr>
      <vt:lpstr>Απόσπασμα από το άρθρο(2)</vt:lpstr>
      <vt:lpstr>PowerPoint Presentation</vt:lpstr>
      <vt:lpstr>1.2 Ιστορική Ανασκόπηση (7)</vt:lpstr>
      <vt:lpstr>1.2 Ιστορική Ανασκόπηση (8)</vt:lpstr>
      <vt:lpstr>1.2 Ιστορική Ανασκόπηση (9)</vt:lpstr>
      <vt:lpstr>1.2 Ιστορική Ανασκόπηση (10)</vt:lpstr>
      <vt:lpstr>1.2 Ιστορική Ανασκόπηση (11)</vt:lpstr>
      <vt:lpstr>1.2 Ιστορική Ανασκόπηση (12)</vt:lpstr>
      <vt:lpstr>1.2 Ιστορική Ανασκόπηση (13)</vt:lpstr>
      <vt:lpstr>ΘΑΥΜΑ!!!</vt:lpstr>
      <vt:lpstr>ΜΠΟΡΕΙ ΚΑΙ ΟΧΙ</vt:lpstr>
      <vt:lpstr>1.2 Ιστορική Ανασκόπηση (14)</vt:lpstr>
      <vt:lpstr>1.2 Ιστορική Ανασκόπηση (15)</vt:lpstr>
      <vt:lpstr>1.3. Περιεχόμενο (1)</vt:lpstr>
      <vt:lpstr>1.3. Περιεχόμενο (2)</vt:lpstr>
      <vt:lpstr>1.3. Περιεχόμενο (3)</vt:lpstr>
      <vt:lpstr>1.3. Περιεχόμενο (4)</vt:lpstr>
      <vt:lpstr>1.3. Περιεχόμενο (5)</vt:lpstr>
      <vt:lpstr>1.3. Περιεχόμενο (6)</vt:lpstr>
      <vt:lpstr>1.3. Περιεχόμενο (7)</vt:lpstr>
      <vt:lpstr>1.3. Περιεχόμενο (8)</vt:lpstr>
      <vt:lpstr>1.3. Περιεχόμενο (9)</vt:lpstr>
      <vt:lpstr>1.3. Περιεχόμενο (10)</vt:lpstr>
      <vt:lpstr>1.3. Περιεχόμενο (11)</vt:lpstr>
      <vt:lpstr>1.3. Περιεχόμενο (12)</vt:lpstr>
      <vt:lpstr>1.3. Περιεχόμενο (13)</vt:lpstr>
      <vt:lpstr>1.3. Περιεχόμενο (14)</vt:lpstr>
      <vt:lpstr>1.3. Περιεχόμενο (15)</vt:lpstr>
      <vt:lpstr>1.4. Αναλυτικό Πρόβλημα και Χημειομετρία (1)</vt:lpstr>
      <vt:lpstr>1.4. Αναλυτικό Πρόβλημα και Χημειομετρία (2)</vt:lpstr>
      <vt:lpstr>1.4. Αναλυτικό Πρόβλημα και Χημειομετρία (3)</vt:lpstr>
      <vt:lpstr>1.4. Αναλυτικό Πρόβλημα και Χημειομετρία (4)</vt:lpstr>
      <vt:lpstr>1.4. Αναλυτικό Πρόβλημα και Χημειομετρία (5)</vt:lpstr>
      <vt:lpstr>1.4. Αναλυτικό Πρόβλημα και Χημειομετρία (6)</vt:lpstr>
      <vt:lpstr>1.4. Αναλυτικό Πρόβλημα και Χημειομετρία (7)</vt:lpstr>
      <vt:lpstr>1.4. Αναλυτικό Πρόβλημα και Χημειομετρία (8)</vt:lpstr>
      <vt:lpstr>1.4. Αναλυτικό Πρόβλημα και Χημειομετρία (9)</vt:lpstr>
      <vt:lpstr>1.4. Αναλυτικό Πρόβλημα και Χημειομετρία (10)</vt:lpstr>
      <vt:lpstr>1.4. Αναλυτικό Πρόβλημα και Χημειομετρία (11)</vt:lpstr>
      <vt:lpstr>1.4. Αναλυτικό Πρόβλημα και Χημειομετρία (12)</vt:lpstr>
      <vt:lpstr>1.4. Αναλυτικό Πρόβλημα και Χημειομετρία (13)</vt:lpstr>
      <vt:lpstr>1.4. Αναλυτικό Πρόβλημα και Χημειομετρία (14)</vt:lpstr>
      <vt:lpstr>1.4. Αναλυτικό Πρόβλημα και Χημειομετρία (15)</vt:lpstr>
      <vt:lpstr>1.4. Αναλυτικό Πρόβλημα και Χημειομετρία (16)</vt:lpstr>
      <vt:lpstr>Δειγματοληψία (Sampling) και Υποδειγματοληψία (Subsampling) (1)</vt:lpstr>
      <vt:lpstr>Προετοιμασία δείγματος (2)</vt:lpstr>
      <vt:lpstr>Μέτρηση (3)</vt:lpstr>
      <vt:lpstr>Μέτρηση (4)</vt:lpstr>
      <vt:lpstr>Έκθεση Αποτελεσμάτων (Reporting) (5)</vt:lpstr>
      <vt:lpstr>Έκθεση Αποτελεσμάτων (Reporting) (6)</vt:lpstr>
      <vt:lpstr>Βιβλιογραφία (1) 1.5.1 Βιβλία</vt:lpstr>
      <vt:lpstr>PowerPoint Presentation</vt:lpstr>
      <vt:lpstr>PowerPoint Presentation</vt:lpstr>
    </vt:vector>
  </TitlesOfParts>
  <Company>Delta Holding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Χημειομετρία</dc:title>
  <dc:creator>*</dc:creator>
  <cp:lastModifiedBy>Evagelos Gikas</cp:lastModifiedBy>
  <cp:revision>68</cp:revision>
  <dcterms:created xsi:type="dcterms:W3CDTF">2020-10-27T08:43:13Z</dcterms:created>
  <dcterms:modified xsi:type="dcterms:W3CDTF">2024-10-08T21:29:18Z</dcterms:modified>
</cp:coreProperties>
</file>