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6" r:id="rId5"/>
    <p:sldId id="277" r:id="rId6"/>
    <p:sldId id="278" r:id="rId7"/>
    <p:sldId id="28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5" r:id="rId21"/>
    <p:sldId id="270" r:id="rId22"/>
    <p:sldId id="271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'Aflatoxin ESI-APPI'!$C$17</c:f>
              <c:strCache>
                <c:ptCount val="1"/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0494283314925813"/>
                  <c:y val="-0.1736159973994659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b="1" baseline="0" dirty="0"/>
                      <a:t>y = 0,9531x + 1,0611
R² = 0,9267</a:t>
                    </a:r>
                    <a:endParaRPr lang="en-US" sz="1600" b="1" dirty="0"/>
                  </a:p>
                </c:rich>
              </c:tx>
              <c:numFmt formatCode="General" sourceLinked="0"/>
            </c:trendlineLbl>
          </c:trendline>
          <c:xVal>
            <c:numRef>
              <c:f>'Aflatoxin ESI-APPI'!$C$4:$C$12</c:f>
              <c:numCache>
                <c:formatCode>General</c:formatCode>
                <c:ptCount val="9"/>
                <c:pt idx="0">
                  <c:v>10.8</c:v>
                </c:pt>
                <c:pt idx="1">
                  <c:v>14</c:v>
                </c:pt>
                <c:pt idx="2">
                  <c:v>17.899999999999999</c:v>
                </c:pt>
                <c:pt idx="3">
                  <c:v>25</c:v>
                </c:pt>
                <c:pt idx="4">
                  <c:v>17.899999999999999</c:v>
                </c:pt>
                <c:pt idx="5">
                  <c:v>11.3</c:v>
                </c:pt>
                <c:pt idx="6">
                  <c:v>15.2</c:v>
                </c:pt>
                <c:pt idx="7">
                  <c:v>13.2</c:v>
                </c:pt>
                <c:pt idx="8">
                  <c:v>23</c:v>
                </c:pt>
              </c:numCache>
            </c:numRef>
          </c:xVal>
          <c:yVal>
            <c:numRef>
              <c:f>'Aflatoxin ESI-APPI'!$B$4:$B$12</c:f>
              <c:numCache>
                <c:formatCode>General</c:formatCode>
                <c:ptCount val="9"/>
                <c:pt idx="0">
                  <c:v>12.2</c:v>
                </c:pt>
                <c:pt idx="1">
                  <c:v>13.2</c:v>
                </c:pt>
                <c:pt idx="2">
                  <c:v>18.8</c:v>
                </c:pt>
                <c:pt idx="3">
                  <c:v>23.5</c:v>
                </c:pt>
                <c:pt idx="4">
                  <c:v>18.3</c:v>
                </c:pt>
                <c:pt idx="5">
                  <c:v>12.4</c:v>
                </c:pt>
                <c:pt idx="6">
                  <c:v>13.4</c:v>
                </c:pt>
                <c:pt idx="7">
                  <c:v>14</c:v>
                </c:pt>
                <c:pt idx="8">
                  <c:v>25.1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066816"/>
        <c:axId val="172067376"/>
      </c:scatterChart>
      <c:valAx>
        <c:axId val="17206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APPI-MS/MS</a:t>
                </a:r>
                <a:r>
                  <a:rPr lang="en-US" baseline="0"/>
                  <a:t> (</a:t>
                </a:r>
                <a:r>
                  <a:rPr lang="el-GR" baseline="0"/>
                  <a:t>μ</a:t>
                </a:r>
                <a:r>
                  <a:rPr lang="en-US" baseline="0"/>
                  <a:t>g/Kg)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067376"/>
        <c:crosses val="autoZero"/>
        <c:crossBetween val="midCat"/>
      </c:valAx>
      <c:valAx>
        <c:axId val="172067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ESI-MS/MS</a:t>
                </a:r>
                <a:r>
                  <a:rPr lang="en-US" baseline="0"/>
                  <a:t> (</a:t>
                </a:r>
                <a:r>
                  <a:rPr lang="el-GR" baseline="0"/>
                  <a:t>μ</a:t>
                </a:r>
                <a:r>
                  <a:rPr lang="en-US" baseline="0"/>
                  <a:t>g/Kg)</a:t>
                </a:r>
                <a:endParaRPr lang="el-G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0668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00206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Cu-Flame AAS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49355227471566077"/>
                  <c:y val="-0.12072944006999128"/>
                </c:manualLayout>
              </c:layout>
              <c:numFmt formatCode="General" sourceLinked="0"/>
            </c:trendlineLbl>
          </c:trendline>
          <c:xVal>
            <c:numRef>
              <c:f>linearity!$A$4:$A$7</c:f>
              <c:numCache>
                <c:formatCode>General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</c:numCache>
            </c:numRef>
          </c:xVal>
          <c:yVal>
            <c:numRef>
              <c:f>linearity!$B$4:$B$7</c:f>
              <c:numCache>
                <c:formatCode>General</c:formatCode>
                <c:ptCount val="4"/>
                <c:pt idx="0">
                  <c:v>6.0000000000000019E-3</c:v>
                </c:pt>
                <c:pt idx="1">
                  <c:v>1.6000000000000007E-2</c:v>
                </c:pt>
                <c:pt idx="2">
                  <c:v>3.500000000000001E-2</c:v>
                </c:pt>
                <c:pt idx="3">
                  <c:v>7.0000000000000021E-2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572144"/>
        <c:axId val="203572704"/>
      </c:scatterChart>
      <c:valAx>
        <c:axId val="20357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203572704"/>
        <c:crosses val="autoZero"/>
        <c:crossBetween val="midCat"/>
      </c:valAx>
      <c:valAx>
        <c:axId val="20357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5721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1/12/2015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5000" dirty="0" smtClean="0"/>
              <a:t>Εφαρμογή στατιστικής-</a:t>
            </a:r>
            <a:r>
              <a:rPr lang="el-GR" sz="5000" dirty="0" err="1" smtClean="0"/>
              <a:t>χημειομετρίας</a:t>
            </a:r>
            <a:r>
              <a:rPr lang="el-GR" sz="5000" dirty="0" smtClean="0"/>
              <a:t> με</a:t>
            </a:r>
            <a:r>
              <a:rPr lang="en-US" sz="5000" dirty="0" smtClean="0"/>
              <a:t> </a:t>
            </a:r>
            <a:r>
              <a:rPr lang="el-GR" sz="5000" dirty="0" smtClean="0"/>
              <a:t>χρήση του </a:t>
            </a:r>
            <a:r>
              <a:rPr lang="en-US" sz="5000" dirty="0" smtClean="0"/>
              <a:t>Exce</a:t>
            </a:r>
            <a:r>
              <a:rPr lang="en-US" sz="5000" dirty="0"/>
              <a:t>l</a:t>
            </a:r>
            <a:endParaRPr lang="el-GR" sz="5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Μάριος  Κωστάκης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4333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b="1" dirty="0"/>
              <a:t>Σύγκριση μέσων τιμών κατά ζεύγη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l-GR" b="1" dirty="0" smtClean="0"/>
              <a:t>Παράδειγμα: Σύγκριση πηγών ιοντισμού (</a:t>
            </a:r>
            <a:r>
              <a:rPr lang="en-US" b="1" dirty="0" smtClean="0"/>
              <a:t>ESI-APPI) </a:t>
            </a:r>
            <a:r>
              <a:rPr lang="el-GR" b="1" dirty="0" smtClean="0"/>
              <a:t>για τον προσδιορισμό της </a:t>
            </a:r>
            <a:r>
              <a:rPr lang="el-GR" b="1" dirty="0" err="1" smtClean="0"/>
              <a:t>αφλατοξίνης</a:t>
            </a:r>
            <a:r>
              <a:rPr lang="el-GR" b="1" dirty="0" smtClean="0"/>
              <a:t> Μ1 σε γάλα με </a:t>
            </a:r>
            <a:r>
              <a:rPr lang="en-US" b="1" dirty="0" smtClean="0"/>
              <a:t>LC-MS/MS</a:t>
            </a:r>
            <a:r>
              <a:rPr lang="el-GR" b="1" dirty="0" smtClean="0"/>
              <a:t>. Συγκρίθηκαν διαφορετικά δείγματα γάλακτος και με τις δύο πηγές ιοντισμού</a:t>
            </a:r>
            <a:endParaRPr lang="en-US" b="1" dirty="0" smtClean="0"/>
          </a:p>
          <a:p>
            <a:pPr marL="114300" indent="0">
              <a:buNone/>
            </a:pPr>
            <a:endParaRPr lang="el-GR" b="1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94397"/>
              </p:ext>
            </p:extLst>
          </p:nvPr>
        </p:nvGraphicFramePr>
        <p:xfrm>
          <a:off x="2411761" y="3212976"/>
          <a:ext cx="3528390" cy="3387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130"/>
                <a:gridCol w="1176130"/>
                <a:gridCol w="117613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>
                          <a:effectLst/>
                        </a:rPr>
                        <a:t>α/α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ESI-MS/MS (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ng</a:t>
                      </a:r>
                      <a:r>
                        <a:rPr lang="en-US" sz="1800" b="1" u="none" strike="noStrike" dirty="0" smtClean="0">
                          <a:effectLst/>
                        </a:rPr>
                        <a:t>/Kg)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APPI-MS/MS (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ng</a:t>
                      </a:r>
                      <a:r>
                        <a:rPr lang="en-US" sz="1800" b="1" u="none" strike="noStrike" dirty="0" smtClean="0">
                          <a:effectLst/>
                        </a:rPr>
                        <a:t>/Kg)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12,2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10,8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13,2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14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18,8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17,9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4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23,5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25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5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18,3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17,9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12,4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11,3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7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13,4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15,2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8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14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13,2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9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25,1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23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2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000" b="1" dirty="0"/>
              <a:t>Σύγκριση μέσων τιμών κατά </a:t>
            </a:r>
            <a:r>
              <a:rPr lang="el-GR" sz="3000" b="1" dirty="0" smtClean="0"/>
              <a:t>ζεύγη με παλινδρόμηση</a:t>
            </a:r>
            <a:endParaRPr lang="el-G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Τοποθετούνται στους άξονες τα δύο ζεύγη τιμών και υπολογίζεται η εξίσωση παλινδρόμησης</a:t>
                </a:r>
                <a:endParaRPr lang="en-US" dirty="0" smtClean="0"/>
              </a:p>
              <a:p>
                <a:endParaRPr lang="el-GR" dirty="0" smtClean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𝒃𝒙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i="1" dirty="0" smtClean="0"/>
                  <a:t>ή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endParaRPr lang="el-GR" b="1" dirty="0" smtClean="0"/>
              </a:p>
              <a:p>
                <a:r>
                  <a:rPr lang="el-GR" b="1" dirty="0" smtClean="0"/>
                  <a:t>Ιδανικά: </a:t>
                </a:r>
              </a:p>
              <a:p>
                <a:pPr marL="411480" lvl="1" indent="0">
                  <a:buNone/>
                </a:pPr>
                <a:r>
                  <a:rPr lang="el-GR" dirty="0" smtClean="0"/>
                  <a:t>Κλίση =1</a:t>
                </a:r>
              </a:p>
              <a:p>
                <a:pPr marL="411480" lvl="1" indent="0">
                  <a:buNone/>
                </a:pPr>
                <a:r>
                  <a:rPr lang="el-GR" dirty="0" smtClean="0"/>
                  <a:t>Σταθερός όρος=0</a:t>
                </a:r>
              </a:p>
              <a:p>
                <a:pPr marL="411480" lvl="1" indent="0">
                  <a:buNone/>
                </a:pPr>
                <a:endParaRPr lang="el-GR" dirty="0"/>
              </a:p>
              <a:p>
                <a:r>
                  <a:rPr lang="el-GR" b="1" dirty="0" smtClean="0"/>
                  <a:t>Στην πραγματικότητα</a:t>
                </a:r>
              </a:p>
              <a:p>
                <a:pPr marL="411480" lvl="1" indent="0">
                  <a:buNone/>
                </a:pPr>
                <a:r>
                  <a:rPr lang="el-GR" dirty="0" smtClean="0"/>
                  <a:t>Κλίση στατιστικά ίση με 1</a:t>
                </a:r>
              </a:p>
              <a:p>
                <a:pPr marL="411480" lvl="1" indent="0">
                  <a:buNone/>
                </a:pPr>
                <a:r>
                  <a:rPr lang="el-GR" dirty="0" smtClean="0"/>
                  <a:t>Σταθερός όρος στατιστικά ίσος με το 0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5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err="1" smtClean="0"/>
              <a:t>αφλατοξίνης</a:t>
            </a:r>
            <a:r>
              <a:rPr lang="el-GR" dirty="0" smtClean="0"/>
              <a:t> </a:t>
            </a:r>
            <a:r>
              <a:rPr lang="en-US" dirty="0" smtClean="0"/>
              <a:t>M1</a:t>
            </a:r>
            <a:endParaRPr lang="el-GR" dirty="0"/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113088"/>
              </p:ext>
            </p:extLst>
          </p:nvPr>
        </p:nvGraphicFramePr>
        <p:xfrm>
          <a:off x="755576" y="1988840"/>
          <a:ext cx="73448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Μάριος\Documents\My Dropbox\AAS Laboratory\Μαθημα - Χημειομετρία\comp re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1691680" y="5661248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520778" y="5661248"/>
            <a:ext cx="1043109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2520778" y="6081434"/>
            <a:ext cx="104311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1728690" y="6065676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70452" y="6400824"/>
            <a:ext cx="105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Κλίση (</a:t>
            </a:r>
            <a:r>
              <a:rPr lang="en-US" b="1" dirty="0" smtClean="0"/>
              <a:t>b</a:t>
            </a:r>
            <a:r>
              <a:rPr lang="el-GR" b="1" dirty="0" smtClean="0"/>
              <a:t>)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64846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</a:t>
            </a:r>
            <a:r>
              <a:rPr lang="en-US" sz="1400" b="1" dirty="0" err="1" smtClean="0"/>
              <a:t>b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510725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en-US" sz="1400" b="1" dirty="0"/>
              <a:t>a</a:t>
            </a:r>
            <a:endParaRPr lang="el-G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452" y="5031183"/>
            <a:ext cx="1142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Σταθερός </a:t>
            </a:r>
          </a:p>
          <a:p>
            <a:r>
              <a:rPr lang="el-GR" b="1" dirty="0" smtClean="0"/>
              <a:t>όρος (</a:t>
            </a:r>
            <a:r>
              <a:rPr lang="en-US" b="1" dirty="0" smtClean="0"/>
              <a:t>b</a:t>
            </a:r>
            <a:r>
              <a:rPr lang="el-GR" b="1" dirty="0" smtClean="0"/>
              <a:t>)</a:t>
            </a:r>
            <a:endParaRPr lang="el-GR" b="1" dirty="0"/>
          </a:p>
        </p:txBody>
      </p:sp>
      <p:sp>
        <p:nvSpPr>
          <p:cNvPr id="13" name="Έλλειψη 12"/>
          <p:cNvSpPr/>
          <p:nvPr/>
        </p:nvSpPr>
        <p:spPr>
          <a:xfrm>
            <a:off x="3419872" y="5354348"/>
            <a:ext cx="792088" cy="4509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4053119" y="5354348"/>
            <a:ext cx="792088" cy="4509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Έλλειψη 17"/>
          <p:cNvSpPr/>
          <p:nvPr/>
        </p:nvSpPr>
        <p:spPr>
          <a:xfrm>
            <a:off x="4845208" y="5354348"/>
            <a:ext cx="2103056" cy="4509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0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7" grpId="0"/>
      <p:bldP spid="12" grpId="0"/>
      <p:bldP spid="14" grpId="0"/>
      <p:bldP spid="15" grpId="0"/>
      <p:bldP spid="13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προσδιορισμός του </a:t>
            </a:r>
            <a:r>
              <a:rPr lang="en-US" dirty="0" smtClean="0"/>
              <a:t>Zn </a:t>
            </a:r>
            <a:r>
              <a:rPr lang="el-GR" dirty="0" smtClean="0"/>
              <a:t>σε δείγματα από αιωρούμενα σωματίδια έγινε με </a:t>
            </a:r>
            <a:r>
              <a:rPr lang="en-US" dirty="0" smtClean="0"/>
              <a:t>ICP-AES </a:t>
            </a:r>
            <a:r>
              <a:rPr lang="el-GR" dirty="0" smtClean="0"/>
              <a:t>και Ανοδική </a:t>
            </a:r>
            <a:r>
              <a:rPr lang="el-GR" dirty="0" err="1" smtClean="0"/>
              <a:t>Αναδιάλυτη</a:t>
            </a:r>
            <a:r>
              <a:rPr lang="el-GR" dirty="0" smtClean="0"/>
              <a:t> </a:t>
            </a:r>
            <a:r>
              <a:rPr lang="el-GR" dirty="0" err="1" smtClean="0"/>
              <a:t>Βολταμμετρία</a:t>
            </a:r>
            <a:r>
              <a:rPr lang="el-GR" dirty="0" smtClean="0"/>
              <a:t>. Να μελετηθεί αν διαφέρουν οι δύο τεχνικές σημαντικά.</a:t>
            </a:r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41028"/>
              </p:ext>
            </p:extLst>
          </p:nvPr>
        </p:nvGraphicFramePr>
        <p:xfrm>
          <a:off x="2771801" y="3140968"/>
          <a:ext cx="2527712" cy="3030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62"/>
                <a:gridCol w="1128125"/>
                <a:gridCol w="1128125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ASV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(mg/L)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ICP-AES (mg/L)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105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90,3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2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88,2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102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3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112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110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4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110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100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5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136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102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6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108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127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7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132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192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8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218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261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9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242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295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427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10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>
                          <a:effectLst/>
                        </a:rPr>
                        <a:t>296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effectLst/>
                        </a:rPr>
                        <a:t>325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6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Προβληματισμός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 χρησιμοποιούσα και μια ακόμη τεχνική μέτρησης  (ΙΝΑΑ) του </a:t>
            </a:r>
            <a:r>
              <a:rPr lang="en-US" dirty="0" smtClean="0"/>
              <a:t>Zn </a:t>
            </a:r>
            <a:r>
              <a:rPr lang="el-GR" dirty="0" smtClean="0"/>
              <a:t>πως θα έκανα σύγκριση των τριών τεχνικών? 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98228"/>
              </p:ext>
            </p:extLst>
          </p:nvPr>
        </p:nvGraphicFramePr>
        <p:xfrm>
          <a:off x="2730500" y="2952750"/>
          <a:ext cx="3073400" cy="2665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971"/>
                <a:gridCol w="723153"/>
                <a:gridCol w="951517"/>
                <a:gridCol w="78975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ASV (mg/L)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ICP-AES (mg/L)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INAA (mg/L)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105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90,3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88,2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112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127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136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102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108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127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132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132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192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261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242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295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305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325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255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: </a:t>
            </a:r>
            <a:r>
              <a:rPr lang="en-US" dirty="0" err="1" smtClean="0"/>
              <a:t>ANalysis</a:t>
            </a:r>
            <a:r>
              <a:rPr lang="en-US" dirty="0" smtClean="0"/>
              <a:t> Of </a:t>
            </a:r>
            <a:r>
              <a:rPr lang="en-US" dirty="0" err="1" smtClean="0"/>
              <a:t>VAriance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Ελέγχει αν οι διακυμάνσεις (μεταξύ ομάδων &amp; μέσα στις ομάδες) αν διαφέρουν στατιστικά.</a:t>
                </a:r>
              </a:p>
              <a:p>
                <a:r>
                  <a:rPr lang="el-GR" dirty="0" smtClean="0"/>
                  <a:t>Πιο απλή μορφή η </a:t>
                </a:r>
                <a:r>
                  <a:rPr lang="el-GR" dirty="0" err="1" smtClean="0"/>
                  <a:t>μονόδρομη</a:t>
                </a:r>
                <a:r>
                  <a:rPr lang="el-GR" dirty="0" smtClean="0"/>
                  <a:t>(ως προς ένα παράγοντα)</a:t>
                </a:r>
              </a:p>
              <a:p>
                <a:r>
                  <a:rPr lang="el-GR" dirty="0" smtClean="0"/>
                  <a:t>Ο Έλεγχος γίνεται με </a:t>
                </a:r>
                <a:r>
                  <a:rPr lang="en-US" dirty="0" smtClean="0"/>
                  <a:t>F-test.</a:t>
                </a:r>
              </a:p>
              <a:p>
                <a:r>
                  <a:rPr lang="el-GR" dirty="0" smtClean="0"/>
                  <a:t>Υπενθύμιση: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τέτοιο ώστε</a:t>
                </a:r>
                <a:r>
                  <a:rPr lang="en-US" dirty="0" smtClean="0"/>
                  <a:t> F&gt;1</a:t>
                </a:r>
              </a:p>
              <a:p>
                <a:pPr lvl="1"/>
                <a:r>
                  <a:rPr lang="en-US" dirty="0" err="1" smtClean="0"/>
                  <a:t>F</a:t>
                </a:r>
                <a:r>
                  <a:rPr lang="en-US" sz="1400" dirty="0" err="1" smtClean="0"/>
                  <a:t>theor</a:t>
                </a:r>
                <a:r>
                  <a:rPr lang="en-US" dirty="0" smtClean="0"/>
                  <a:t>&gt;</a:t>
                </a:r>
                <a:r>
                  <a:rPr lang="en-US" dirty="0" err="1" smtClean="0"/>
                  <a:t>F</a:t>
                </a:r>
                <a:r>
                  <a:rPr lang="en-US" sz="1400" dirty="0" err="1" smtClean="0"/>
                  <a:t>exp</a:t>
                </a:r>
                <a:endParaRPr lang="en-US" sz="1400" dirty="0" smtClean="0"/>
              </a:p>
              <a:p>
                <a:pPr lvl="1"/>
                <a:endParaRPr lang="en-US" sz="1400" dirty="0"/>
              </a:p>
              <a:p>
                <a:r>
                  <a:rPr lang="el-GR" dirty="0" smtClean="0"/>
                  <a:t>Προσοχή πια διακύμανση είναι στον αριθμητή και πια στον παρονομαστή.</a:t>
                </a:r>
              </a:p>
              <a:p>
                <a:pPr marL="11430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8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4572000" y="4293096"/>
            <a:ext cx="85261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5424616" y="4293096"/>
            <a:ext cx="85261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9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el-GR" sz="3500" dirty="0" smtClean="0"/>
              <a:t>Σύγκριση με </a:t>
            </a:r>
            <a:r>
              <a:rPr lang="en-US" sz="3500" dirty="0" smtClean="0"/>
              <a:t>t-test (</a:t>
            </a:r>
            <a:r>
              <a:rPr lang="el-GR" sz="3500" dirty="0" smtClean="0"/>
              <a:t>ανασκόπηση)</a:t>
            </a:r>
            <a:endParaRPr lang="el-GR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7620000" cy="56166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Σύγκριση μέσης πειραματικής τιμής με την πραγματική.</a:t>
                </a:r>
              </a:p>
              <a:p>
                <a:pPr marL="114300" indent="0">
                  <a:buNone/>
                </a:pPr>
                <a:r>
                  <a:rPr lang="el-GR" i="1" dirty="0" smtClean="0"/>
                  <a:t>Παράδειγμα: Σύγκριση της πειραματικής τιμής ενός </a:t>
                </a:r>
                <a:r>
                  <a:rPr lang="en-US" i="1" dirty="0" smtClean="0"/>
                  <a:t>CRM (</a:t>
                </a:r>
                <a:r>
                  <a:rPr lang="el-GR" i="1" dirty="0" smtClean="0"/>
                  <a:t>από επαναλαμβανόμενες μετρήσεις) με αυτή του πιστοποιητικού.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𝝁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l-GR" b="1" dirty="0" smtClean="0"/>
              </a:p>
              <a:p>
                <a:r>
                  <a:rPr lang="el-GR" b="1" dirty="0" smtClean="0"/>
                  <a:t>Σύγκριση δύο πειραματικών μέσω τιμών.</a:t>
                </a:r>
              </a:p>
              <a:p>
                <a:pPr marL="114300" indent="0">
                  <a:buNone/>
                </a:pPr>
                <a:r>
                  <a:rPr lang="el-GR" i="1" dirty="0" smtClean="0"/>
                  <a:t>Παράδειγμα: Σύγκριση της </a:t>
                </a:r>
                <a:r>
                  <a:rPr lang="en-US" i="1" dirty="0" smtClean="0"/>
                  <a:t>in-house</a:t>
                </a:r>
                <a:r>
                  <a:rPr lang="el-GR" i="1" dirty="0" smtClean="0"/>
                  <a:t> μεθόδου με την πρότυπη μέθοδο</a:t>
                </a:r>
                <a:r>
                  <a:rPr lang="el-GR" b="1" i="1" dirty="0" smtClean="0"/>
                  <a:t>.</a:t>
                </a:r>
                <a:endParaRPr lang="en-US" b="1" i="1" dirty="0" smtClean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𝒔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2000" b="1" i="1" dirty="0" smtClean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den>
                    </m:f>
                  </m:oMath>
                </a14:m>
                <a:endParaRPr lang="el-GR" sz="2000" b="1" i="1" dirty="0" smtClean="0"/>
              </a:p>
              <a:p>
                <a:r>
                  <a:rPr lang="el-GR" b="1" dirty="0" smtClean="0"/>
                  <a:t>Σύγκριση μέσων τιμών κατά ζεύγη</a:t>
                </a:r>
                <a:r>
                  <a:rPr lang="en-US" b="1" dirty="0" smtClean="0"/>
                  <a:t>.</a:t>
                </a:r>
              </a:p>
              <a:p>
                <a:pPr marL="114300" indent="0">
                  <a:buNone/>
                </a:pPr>
                <a:r>
                  <a:rPr lang="el-GR" i="1" dirty="0" smtClean="0"/>
                  <a:t>Παράδειγμα: Σύγκριση αποτελεσμάτων δύο μεθόδων για τα ίδια δείγματα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i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7620000" cy="5616624"/>
              </a:xfrm>
              <a:blipFill rotWithShape="1">
                <a:blip r:embed="rId2"/>
                <a:stretch>
                  <a:fillRect t="-13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4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dirty="0" smtClean="0"/>
              <a:t>Υπολογισμός Ενδιάμεσης Πιστότητας με την </a:t>
            </a:r>
            <a:r>
              <a:rPr lang="en-US" sz="3500" dirty="0" smtClean="0"/>
              <a:t>ANOVA</a:t>
            </a:r>
            <a:endParaRPr lang="el-GR" sz="3500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Εναλλακτικός τρόπος υπολογισμού της </a:t>
            </a:r>
            <a:r>
              <a:rPr lang="el-GR" dirty="0" err="1" smtClean="0"/>
              <a:t>ενδοεργαστηριακής</a:t>
            </a:r>
            <a:r>
              <a:rPr lang="el-GR" dirty="0" smtClean="0"/>
              <a:t> </a:t>
            </a:r>
            <a:r>
              <a:rPr lang="el-GR" dirty="0" err="1" smtClean="0"/>
              <a:t>αναπαραγωγιμότητας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1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 Γραμμικότητας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Οπτική αξιολόγηση.</a:t>
            </a:r>
          </a:p>
          <a:p>
            <a:r>
              <a:rPr lang="el-GR" dirty="0" smtClean="0"/>
              <a:t>Συντελεστής συσχέτισης (?)</a:t>
            </a:r>
            <a:endParaRPr lang="en-US" dirty="0" smtClean="0"/>
          </a:p>
          <a:p>
            <a:r>
              <a:rPr lang="el-GR" dirty="0" smtClean="0"/>
              <a:t>Διάγραμμα υπολοίπων.</a:t>
            </a:r>
          </a:p>
          <a:p>
            <a:r>
              <a:rPr lang="en-US" dirty="0" smtClean="0"/>
              <a:t>ANOVA</a:t>
            </a:r>
            <a:endParaRPr lang="el-GR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338606"/>
              </p:ext>
            </p:extLst>
          </p:nvPr>
        </p:nvGraphicFramePr>
        <p:xfrm>
          <a:off x="971600" y="3284984"/>
          <a:ext cx="54726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4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0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4896" cy="1152128"/>
          </a:xfrm>
        </p:spPr>
        <p:txBody>
          <a:bodyPr/>
          <a:lstStyle/>
          <a:p>
            <a:r>
              <a:rPr lang="el-GR" sz="3200" b="1" dirty="0"/>
              <a:t>Σύγκριση μέσης πειραματικής τιμής με την πραγματική.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Δύο περιπτώσεις:</a:t>
            </a:r>
          </a:p>
          <a:p>
            <a:pPr lvl="1"/>
            <a:r>
              <a:rPr lang="el-GR" b="1" dirty="0" smtClean="0"/>
              <a:t>Ενός άκρου (</a:t>
            </a:r>
            <a:r>
              <a:rPr lang="en-US" b="1" dirty="0" smtClean="0"/>
              <a:t>one-tailed)</a:t>
            </a:r>
            <a:r>
              <a:rPr lang="el-GR" b="1" dirty="0" smtClean="0"/>
              <a:t>, Η= Α&gt;Β</a:t>
            </a:r>
            <a:endParaRPr lang="en-US" b="1" dirty="0" smtClean="0"/>
          </a:p>
          <a:p>
            <a:pPr lvl="2"/>
            <a:r>
              <a:rPr lang="el-GR" b="1" dirty="0" smtClean="0"/>
              <a:t>Σε περιπτώσεις που θέλουμε να δούμε αν μια τιμή είναι στατιστικά σημαντικά πάνω από κάποια άλλη. </a:t>
            </a:r>
          </a:p>
          <a:p>
            <a:pPr lvl="1"/>
            <a:r>
              <a:rPr lang="el-GR" b="1" dirty="0" smtClean="0"/>
              <a:t>Δύο άκρων (</a:t>
            </a:r>
            <a:r>
              <a:rPr lang="en-US" b="1" dirty="0" smtClean="0"/>
              <a:t>two-tailed), H=A≠B</a:t>
            </a:r>
          </a:p>
          <a:p>
            <a:pPr lvl="2"/>
            <a:r>
              <a:rPr lang="el-GR" b="1" dirty="0" smtClean="0"/>
              <a:t>Σε περιπτώσεις που θέλουμε να δούμε αν μια τιμή διαφέρει στατιστικά από μια άλλη.</a:t>
            </a:r>
          </a:p>
          <a:p>
            <a:r>
              <a:rPr lang="el-GR" b="1" dirty="0" smtClean="0"/>
              <a:t>Χρησιμοποιείται συχνά.</a:t>
            </a:r>
          </a:p>
          <a:p>
            <a:r>
              <a:rPr lang="el-GR" b="1" dirty="0" smtClean="0"/>
              <a:t>Κανονικά δεν γίνεται με το </a:t>
            </a:r>
            <a:r>
              <a:rPr lang="en-US" b="1" dirty="0" smtClean="0"/>
              <a:t>excel </a:t>
            </a:r>
            <a:r>
              <a:rPr lang="el-GR" b="1" dirty="0" smtClean="0"/>
              <a:t>αλλά...</a:t>
            </a:r>
          </a:p>
          <a:p>
            <a:r>
              <a:rPr lang="el-GR" b="1" dirty="0" smtClean="0"/>
              <a:t>Πότε το χρησιμοποιούμε: </a:t>
            </a:r>
            <a:endParaRPr lang="en-US" b="1" dirty="0"/>
          </a:p>
          <a:p>
            <a:pPr lvl="1"/>
            <a:r>
              <a:rPr lang="el-GR" b="1" dirty="0" smtClean="0"/>
              <a:t>Σύγκριση αν μια τιμή είναι πάνω από το όριο. </a:t>
            </a:r>
            <a:endParaRPr lang="en-US" b="1" dirty="0" smtClean="0"/>
          </a:p>
          <a:p>
            <a:pPr lvl="1"/>
            <a:r>
              <a:rPr lang="el-GR" b="1" dirty="0" smtClean="0"/>
              <a:t>Σύγκριση αν μια πειραματική τιμή διαφέρει σημαντικά από την αληθή (π.χ. </a:t>
            </a:r>
            <a:r>
              <a:rPr lang="en-US" b="1" dirty="0" smtClean="0"/>
              <a:t>CRM)</a:t>
            </a:r>
            <a:r>
              <a:rPr lang="el-GR" b="1" dirty="0" smtClean="0"/>
              <a:t> </a:t>
            </a:r>
          </a:p>
          <a:p>
            <a:endParaRPr lang="el-GR" b="1" dirty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77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>
                <a:solidFill>
                  <a:srgbClr val="675E47"/>
                </a:solidFill>
              </a:rPr>
              <a:t>Σύγκριση μέσης πειραματικής τιμής με την πραγματική.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Παράδειγμα: Ένα εργαστήριο ελέγχου αγόρασε ένα </a:t>
            </a:r>
            <a:r>
              <a:rPr lang="en-US" dirty="0" smtClean="0"/>
              <a:t>CRM </a:t>
            </a:r>
            <a:r>
              <a:rPr lang="el-GR" dirty="0" smtClean="0"/>
              <a:t>για τον προσδιορισμός του </a:t>
            </a:r>
            <a:r>
              <a:rPr lang="en-US" dirty="0" err="1" smtClean="0"/>
              <a:t>Cd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l-GR" dirty="0" err="1" smtClean="0"/>
              <a:t>ιχθυρά</a:t>
            </a:r>
            <a:r>
              <a:rPr lang="el-GR" dirty="0" smtClean="0"/>
              <a:t>. Παρακάτω δίνονται οι τιμές που έλαβε το εργαστήριο και η πιστοποιημένη τιμή του </a:t>
            </a:r>
            <a:r>
              <a:rPr lang="en-US" dirty="0" smtClean="0"/>
              <a:t>CRM. </a:t>
            </a:r>
            <a:r>
              <a:rPr lang="el-GR" dirty="0" smtClean="0"/>
              <a:t>Να βρεθεί αν υπάρχει συστηματικό σφάλμα στη μέθοδο.</a:t>
            </a:r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928794" y="3357562"/>
          <a:ext cx="520344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3560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[</a:t>
                      </a:r>
                      <a:r>
                        <a:rPr lang="en-US" dirty="0" err="1" smtClean="0"/>
                        <a:t>Cd</a:t>
                      </a:r>
                      <a:r>
                        <a:rPr lang="en-US" dirty="0" smtClean="0"/>
                        <a:t>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l-GR" baseline="0" dirty="0" smtClean="0"/>
                        <a:t>μ</a:t>
                      </a:r>
                      <a:r>
                        <a:rPr lang="en-US" baseline="0" dirty="0" smtClean="0"/>
                        <a:t>g/Kg)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267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257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288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255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278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263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Τιμή</a:t>
                      </a:r>
                      <a:r>
                        <a:rPr lang="el-GR" sz="1600" baseline="0" dirty="0" smtClean="0"/>
                        <a:t> πιστοποιητικού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275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>
                <a:solidFill>
                  <a:srgbClr val="675E47"/>
                </a:solidFill>
              </a:rPr>
              <a:t>Σύγκριση μέσης πειραματικής τιμής με την πραγματική.</a:t>
            </a:r>
            <a:endParaRPr lang="el-GR" dirty="0"/>
          </a:p>
        </p:txBody>
      </p:sp>
      <p:pic>
        <p:nvPicPr>
          <p:cNvPr id="4" name="3 - Θέση περιεχομένου" descr="Cd_one sample_t-t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71678"/>
            <a:ext cx="5286375" cy="3705225"/>
          </a:xfrm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57200" y="1600200"/>
            <a:ext cx="1685908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l-GR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Στάδιο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>
                <a:solidFill>
                  <a:srgbClr val="675E47"/>
                </a:solidFill>
              </a:rPr>
              <a:t>Σύγκριση μέσης πειραματικής τιμής με την πραγματική.</a:t>
            </a:r>
            <a:endParaRPr lang="el-GR" dirty="0"/>
          </a:p>
        </p:txBody>
      </p:sp>
      <p:pic>
        <p:nvPicPr>
          <p:cNvPr id="4" name="3 - Θέση περιεχομένου" descr="Cd_one sample_t-t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214554"/>
            <a:ext cx="6429420" cy="2920440"/>
          </a:xfrm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57200" y="1600200"/>
            <a:ext cx="1685908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l-GR" sz="2200" dirty="0" smtClean="0"/>
              <a:t>2</a:t>
            </a:r>
            <a:r>
              <a:rPr kumimoji="0" lang="el-GR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Στάδιο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>
                <a:solidFill>
                  <a:srgbClr val="675E47"/>
                </a:solidFill>
              </a:rPr>
              <a:t>Σύγκριση μέσης πειραματικής τιμής με την πραγματική.</a:t>
            </a:r>
            <a:endParaRPr lang="el-GR" dirty="0"/>
          </a:p>
        </p:txBody>
      </p:sp>
      <p:pic>
        <p:nvPicPr>
          <p:cNvPr id="4" name="3 - Θέση περιεχομένου" descr="Cd_one sample_t-t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71678"/>
            <a:ext cx="6786610" cy="3929090"/>
          </a:xfrm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57200" y="1600200"/>
            <a:ext cx="1685908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l-GR" sz="2200" dirty="0" smtClean="0"/>
              <a:t>3</a:t>
            </a:r>
            <a:r>
              <a:rPr kumimoji="0" lang="el-GR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Στάδιο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Ομάδα 24"/>
          <p:cNvGrpSpPr/>
          <p:nvPr/>
        </p:nvGrpSpPr>
        <p:grpSpPr>
          <a:xfrm>
            <a:off x="5429256" y="4286256"/>
            <a:ext cx="2700611" cy="1143008"/>
            <a:chOff x="3563888" y="4468470"/>
            <a:chExt cx="4637417" cy="1408802"/>
          </a:xfrm>
        </p:grpSpPr>
        <p:cxnSp>
          <p:nvCxnSpPr>
            <p:cNvPr id="7" name="Ευθεία γραμμή σύνδεσης 8"/>
            <p:cNvCxnSpPr/>
            <p:nvPr/>
          </p:nvCxnSpPr>
          <p:spPr>
            <a:xfrm>
              <a:off x="3563888" y="4653136"/>
              <a:ext cx="20882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5868144" y="4468470"/>
              <a:ext cx="493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</a:t>
              </a:r>
              <a:r>
                <a:rPr lang="en-US" sz="1200" b="1" dirty="0" err="1" smtClean="0"/>
                <a:t>exp</a:t>
              </a:r>
              <a:endParaRPr lang="el-GR" sz="1200" b="1" dirty="0"/>
            </a:p>
          </p:txBody>
        </p:sp>
        <p:cxnSp>
          <p:nvCxnSpPr>
            <p:cNvPr id="9" name="Ευθεία γραμμή σύνδεσης 11"/>
            <p:cNvCxnSpPr>
              <a:endCxn id="10" idx="1"/>
            </p:cNvCxnSpPr>
            <p:nvPr/>
          </p:nvCxnSpPr>
          <p:spPr>
            <a:xfrm>
              <a:off x="3563888" y="5301208"/>
              <a:ext cx="2304256" cy="1846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2"/>
            <p:cNvSpPr txBox="1"/>
            <p:nvPr/>
          </p:nvSpPr>
          <p:spPr>
            <a:xfrm>
              <a:off x="5868144" y="5301208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</a:t>
              </a:r>
              <a:r>
                <a:rPr lang="en-US" sz="1200" b="1" dirty="0" err="1" smtClean="0"/>
                <a:t>theor</a:t>
              </a:r>
              <a:endParaRPr lang="el-GR" sz="1200" b="1" dirty="0"/>
            </a:p>
          </p:txBody>
        </p:sp>
        <p:cxnSp>
          <p:nvCxnSpPr>
            <p:cNvPr id="11" name="Ευθεία γραμμή σύνδεσης 14"/>
            <p:cNvCxnSpPr/>
            <p:nvPr/>
          </p:nvCxnSpPr>
          <p:spPr>
            <a:xfrm flipV="1">
              <a:off x="3563888" y="5485874"/>
              <a:ext cx="2304256" cy="3913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7"/>
            <p:cNvCxnSpPr/>
            <p:nvPr/>
          </p:nvCxnSpPr>
          <p:spPr>
            <a:xfrm>
              <a:off x="3563888" y="5013176"/>
              <a:ext cx="374441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9"/>
            <p:cNvCxnSpPr/>
            <p:nvPr/>
          </p:nvCxnSpPr>
          <p:spPr>
            <a:xfrm flipV="1">
              <a:off x="3563888" y="5013176"/>
              <a:ext cx="3744416" cy="5999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5"/>
            <p:cNvSpPr txBox="1"/>
            <p:nvPr/>
          </p:nvSpPr>
          <p:spPr>
            <a:xfrm>
              <a:off x="7308304" y="4828510"/>
              <a:ext cx="893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P-value</a:t>
              </a:r>
              <a:endParaRPr lang="el-GR" sz="1200" b="1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4896" cy="1152128"/>
          </a:xfrm>
        </p:spPr>
        <p:txBody>
          <a:bodyPr/>
          <a:lstStyle/>
          <a:p>
            <a:pPr algn="ctr"/>
            <a:r>
              <a:rPr lang="el-GR" sz="3200" b="1" dirty="0"/>
              <a:t>Σύγκριση δύο πειραματικών μέσω </a:t>
            </a:r>
            <a:r>
              <a:rPr lang="el-GR" sz="3200" b="1" dirty="0" smtClean="0"/>
              <a:t>τιμών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Παράδειγμα: Σύγκριση των αποτελεσμάτων της </a:t>
            </a:r>
            <a:r>
              <a:rPr lang="el-GR" b="1" dirty="0" err="1"/>
              <a:t>in</a:t>
            </a:r>
            <a:r>
              <a:rPr lang="el-GR" b="1" dirty="0"/>
              <a:t>-</a:t>
            </a:r>
            <a:r>
              <a:rPr lang="el-GR" b="1" dirty="0" err="1"/>
              <a:t>house</a:t>
            </a:r>
            <a:r>
              <a:rPr lang="el-GR" b="1" dirty="0"/>
              <a:t> μεθόδου </a:t>
            </a:r>
            <a:r>
              <a:rPr lang="el-GR" b="1" dirty="0" smtClean="0"/>
              <a:t>με </a:t>
            </a:r>
            <a:r>
              <a:rPr lang="el-GR" b="1" dirty="0"/>
              <a:t>την πρότυπη </a:t>
            </a:r>
            <a:r>
              <a:rPr lang="el-GR" b="1" dirty="0" smtClean="0"/>
              <a:t>ISO</a:t>
            </a:r>
          </a:p>
          <a:p>
            <a:endParaRPr lang="el-GR" b="1" dirty="0"/>
          </a:p>
          <a:p>
            <a:endParaRPr lang="el-GR" b="1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84262"/>
              </p:ext>
            </p:extLst>
          </p:nvPr>
        </p:nvGraphicFramePr>
        <p:xfrm>
          <a:off x="2843808" y="2708920"/>
          <a:ext cx="3528392" cy="2343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196"/>
                <a:gridCol w="1764196"/>
              </a:tblGrid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effectLst/>
                        </a:rPr>
                        <a:t>in-house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b="1" u="none" strike="noStrike" dirty="0">
                          <a:effectLst/>
                        </a:rPr>
                        <a:t>πρότυπη</a:t>
                      </a:r>
                      <a:endParaRPr lang="el-G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 dirty="0">
                          <a:effectLst/>
                        </a:rPr>
                        <a:t>3,23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 dirty="0">
                          <a:effectLst/>
                        </a:rPr>
                        <a:t>3,51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>
                          <a:effectLst/>
                        </a:rPr>
                        <a:t>3,45</a:t>
                      </a:r>
                      <a:endParaRPr lang="el-GR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 dirty="0">
                          <a:effectLst/>
                        </a:rPr>
                        <a:t>3,71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>
                          <a:effectLst/>
                        </a:rPr>
                        <a:t>3,48</a:t>
                      </a:r>
                      <a:endParaRPr lang="el-GR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 dirty="0">
                          <a:effectLst/>
                        </a:rPr>
                        <a:t>3,79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 dirty="0">
                          <a:effectLst/>
                        </a:rPr>
                        <a:t>3,67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 dirty="0">
                          <a:effectLst/>
                        </a:rPr>
                        <a:t>3,98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u="none" strike="noStrike">
                          <a:effectLst/>
                        </a:rPr>
                        <a:t>3,71</a:t>
                      </a:r>
                      <a:endParaRPr lang="el-GR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0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" y="0"/>
            <a:ext cx="9137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Ομάδα 24"/>
          <p:cNvGrpSpPr/>
          <p:nvPr/>
        </p:nvGrpSpPr>
        <p:grpSpPr>
          <a:xfrm>
            <a:off x="3563888" y="4468470"/>
            <a:ext cx="4637417" cy="1408802"/>
            <a:chOff x="3563888" y="4468470"/>
            <a:chExt cx="4637417" cy="1408802"/>
          </a:xfrm>
        </p:grpSpPr>
        <p:cxnSp>
          <p:nvCxnSpPr>
            <p:cNvPr id="9" name="Ευθεία γραμμή σύνδεσης 8"/>
            <p:cNvCxnSpPr/>
            <p:nvPr/>
          </p:nvCxnSpPr>
          <p:spPr>
            <a:xfrm>
              <a:off x="3563888" y="4653136"/>
              <a:ext cx="20882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68144" y="4468470"/>
              <a:ext cx="493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</a:t>
              </a:r>
              <a:r>
                <a:rPr lang="en-US" sz="1200" b="1" dirty="0" err="1" smtClean="0"/>
                <a:t>exp</a:t>
              </a:r>
              <a:endParaRPr lang="el-GR" sz="1200" b="1" dirty="0"/>
            </a:p>
          </p:txBody>
        </p:sp>
        <p:cxnSp>
          <p:nvCxnSpPr>
            <p:cNvPr id="12" name="Ευθεία γραμμή σύνδεσης 11"/>
            <p:cNvCxnSpPr>
              <a:endCxn id="13" idx="1"/>
            </p:cNvCxnSpPr>
            <p:nvPr/>
          </p:nvCxnSpPr>
          <p:spPr>
            <a:xfrm>
              <a:off x="3563888" y="5301208"/>
              <a:ext cx="2304256" cy="1846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68144" y="5301208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</a:t>
              </a:r>
              <a:r>
                <a:rPr lang="en-US" sz="1200" b="1" dirty="0" err="1" smtClean="0"/>
                <a:t>theor</a:t>
              </a:r>
              <a:endParaRPr lang="el-GR" sz="1200" b="1" dirty="0"/>
            </a:p>
          </p:txBody>
        </p:sp>
        <p:cxnSp>
          <p:nvCxnSpPr>
            <p:cNvPr id="15" name="Ευθεία γραμμή σύνδεσης 14"/>
            <p:cNvCxnSpPr/>
            <p:nvPr/>
          </p:nvCxnSpPr>
          <p:spPr>
            <a:xfrm flipV="1">
              <a:off x="3563888" y="5485874"/>
              <a:ext cx="2304256" cy="3913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3563888" y="5013176"/>
              <a:ext cx="374441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V="1">
              <a:off x="3563888" y="5013176"/>
              <a:ext cx="3744416" cy="66787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08304" y="4828510"/>
              <a:ext cx="893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P-value</a:t>
              </a:r>
              <a:endParaRPr lang="el-G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8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417</TotalTime>
  <Words>632</Words>
  <Application>Microsoft Office PowerPoint</Application>
  <PresentationFormat>Προβολή στην οθόνη (4:3)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Γειτνίαση</vt:lpstr>
      <vt:lpstr>Εφαρμογή στατιστικής-χημειομετρίας με χρήση του Excel</vt:lpstr>
      <vt:lpstr>Σύγκριση με t-test (ανασκόπηση)</vt:lpstr>
      <vt:lpstr>Σύγκριση μέσης πειραματικής τιμής με την πραγματική.</vt:lpstr>
      <vt:lpstr>Σύγκριση μέσης πειραματικής τιμής με την πραγματική.</vt:lpstr>
      <vt:lpstr>Σύγκριση μέσης πειραματικής τιμής με την πραγματική.</vt:lpstr>
      <vt:lpstr>Σύγκριση μέσης πειραματικής τιμής με την πραγματική.</vt:lpstr>
      <vt:lpstr>Σύγκριση μέσης πειραματικής τιμής με την πραγματική.</vt:lpstr>
      <vt:lpstr>Σύγκριση δύο πειραματικών μέσω τιμών</vt:lpstr>
      <vt:lpstr>Παρουσίαση του PowerPoint</vt:lpstr>
      <vt:lpstr>Σύγκριση μέσων τιμών κατά ζεύγη</vt:lpstr>
      <vt:lpstr>Παρουσίαση του PowerPoint</vt:lpstr>
      <vt:lpstr>Σύγκριση μέσων τιμών κατά ζεύγη με παλινδρόμηση</vt:lpstr>
      <vt:lpstr>Παράδειγμα αφλατοξίνης M1</vt:lpstr>
      <vt:lpstr>Παρουσίαση του PowerPoint</vt:lpstr>
      <vt:lpstr>Άσκηση</vt:lpstr>
      <vt:lpstr>Προβληματισμός</vt:lpstr>
      <vt:lpstr>ANOVA : ANalysis Of VAriance</vt:lpstr>
      <vt:lpstr>Παρουσίαση του PowerPoint</vt:lpstr>
      <vt:lpstr>Παρουσίαση του PowerPoint</vt:lpstr>
      <vt:lpstr>Υπολογισμός Ενδιάμεσης Πιστότητας με την ANOVA</vt:lpstr>
      <vt:lpstr>Κριτήρια Γραμμικότητας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Εφαρμογή στατιστικής-χημειομετρίας με χρήση του Excel</dc:title>
  <dc:creator>Μάριος</dc:creator>
  <cp:lastModifiedBy>Marios Kostakis</cp:lastModifiedBy>
  <cp:revision>29</cp:revision>
  <dcterms:created xsi:type="dcterms:W3CDTF">2012-12-05T06:51:57Z</dcterms:created>
  <dcterms:modified xsi:type="dcterms:W3CDTF">2015-12-01T19:51:15Z</dcterms:modified>
</cp:coreProperties>
</file>