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327" r:id="rId3"/>
    <p:sldId id="328" r:id="rId4"/>
    <p:sldId id="329" r:id="rId5"/>
    <p:sldId id="330" r:id="rId6"/>
    <p:sldId id="378" r:id="rId7"/>
    <p:sldId id="331" r:id="rId8"/>
    <p:sldId id="332" r:id="rId9"/>
    <p:sldId id="333" r:id="rId10"/>
    <p:sldId id="334" r:id="rId11"/>
    <p:sldId id="335" r:id="rId12"/>
    <p:sldId id="336" r:id="rId13"/>
    <p:sldId id="381" r:id="rId14"/>
    <p:sldId id="337" r:id="rId15"/>
    <p:sldId id="338" r:id="rId16"/>
    <p:sldId id="339" r:id="rId17"/>
    <p:sldId id="340" r:id="rId18"/>
    <p:sldId id="341" r:id="rId19"/>
    <p:sldId id="342" r:id="rId20"/>
    <p:sldId id="343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76" r:id="rId29"/>
    <p:sldId id="351" r:id="rId30"/>
    <p:sldId id="352" r:id="rId31"/>
    <p:sldId id="353" r:id="rId32"/>
    <p:sldId id="354" r:id="rId3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A9F7F3"/>
    <a:srgbClr val="A4FCF4"/>
    <a:srgbClr val="009900"/>
    <a:srgbClr val="FFFF00"/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9" autoAdjust="0"/>
    <p:restoredTop sz="86339" autoAdjust="0"/>
  </p:normalViewPr>
  <p:slideViewPr>
    <p:cSldViewPr>
      <p:cViewPr varScale="1">
        <p:scale>
          <a:sx n="95" d="100"/>
          <a:sy n="95" d="100"/>
        </p:scale>
        <p:origin x="88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294"/>
    </p:cViewPr>
  </p:outlin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21A8C-2F1B-4FA8-812A-C8CFDA22972C}" type="datetimeFigureOut">
              <a:rPr lang="el-GR" smtClean="0"/>
              <a:t>13/12/2023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6FBD0-D048-4F41-BB03-877CEC9E8AC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1061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BE919FF-3C70-4EBD-81C5-021ADC1E2ED6}" type="datetimeFigureOut">
              <a:rPr lang="el-GR"/>
              <a:pPr>
                <a:defRPr/>
              </a:pPr>
              <a:t>13/12/2023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E53632-C16B-4CDC-A968-0EC25AF651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4954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Θέση εικόνας διαφάνειας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spcBef>
                <a:spcPct val="0"/>
              </a:spcBef>
              <a:buFontTx/>
              <a:buChar char="•"/>
            </a:pPr>
            <a:endParaRPr lang="el-GR">
              <a:solidFill>
                <a:srgbClr val="FF0000"/>
              </a:solidFill>
            </a:endParaRPr>
          </a:p>
        </p:txBody>
      </p:sp>
      <p:sp>
        <p:nvSpPr>
          <p:cNvPr id="15363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AFA291-3C0E-4FE6-8BD9-6997748E4603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7965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9619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2427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157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08365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3602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3893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04812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E53632-C16B-4CDC-A968-0EC25AF65112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20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Στυλ κύριου υπότιτλου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Τίτλος και Κείμενο επάνω από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E202949-D2BF-4CF9-B036-3C842D9149AE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99303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5525" y="6442075"/>
            <a:ext cx="431800" cy="268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94B0D26-9F49-49EF-9280-58C9CEB0EF10}" type="slidenum">
              <a:rPr lang="el-GR" smtClean="0">
                <a:solidFill>
                  <a:srgbClr val="5075BC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750" y="6442075"/>
            <a:ext cx="7993063" cy="268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  <a:latin typeface="+mn-lt"/>
                <a:ea typeface="+mn-ea"/>
              </a:rPr>
              <a:t>Τεχνικές</a:t>
            </a:r>
            <a:r>
              <a:rPr lang="el-GR" sz="1000" baseline="0" dirty="0">
                <a:solidFill>
                  <a:srgbClr val="5075BC"/>
                </a:solidFill>
                <a:latin typeface="+mn-lt"/>
                <a:ea typeface="+mn-ea"/>
              </a:rPr>
              <a:t> ποσοτικοποίησης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738" y="6254750"/>
            <a:ext cx="431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223724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</p:spTree>
    <p:extLst>
      <p:ext uri="{BB962C8B-B14F-4D97-AF65-F5344CB8AC3E}">
        <p14:creationId xmlns:p14="http://schemas.microsoft.com/office/powerpoint/2010/main" val="84123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5525" y="6442075"/>
            <a:ext cx="431800" cy="268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D1E21D1-F6DF-41D8-9725-64CE6B24F0A9}" type="slidenum">
              <a:rPr lang="el-GR" smtClean="0">
                <a:solidFill>
                  <a:srgbClr val="5075BC"/>
                </a:solidFill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750" y="6442075"/>
            <a:ext cx="7993063" cy="2682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>
                <a:solidFill>
                  <a:srgbClr val="5075BC"/>
                </a:solidFill>
                <a:latin typeface="+mn-lt"/>
              </a:rPr>
              <a:t>Τίτλος Ενότητας</a:t>
            </a:r>
            <a:endParaRPr lang="en-US" sz="1000" dirty="0">
              <a:solidFill>
                <a:srgbClr val="5075BC"/>
              </a:solidFill>
              <a:latin typeface="+mn-lt"/>
              <a:ea typeface="ＭＳ Ｐゴシック" pitchFamily="34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8738" y="6254750"/>
            <a:ext cx="431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alt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4872DB-8CC2-4969-B63D-F1151FFA6F47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80185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2" r:id="rId4"/>
    <p:sldLayoutId id="2147483658" r:id="rId5"/>
    <p:sldLayoutId id="2147483657" r:id="rId6"/>
    <p:sldLayoutId id="2147483661" r:id="rId7"/>
    <p:sldLayoutId id="2147483656" r:id="rId8"/>
    <p:sldLayoutId id="2147483664" r:id="rId9"/>
    <p:sldLayoutId id="2147483665" r:id="rId10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oleObject" Target="NUL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NULL"/><Relationship Id="rId7" Type="http://schemas.openxmlformats.org/officeDocument/2006/relationships/oleObject" Target="../embeddings/oleObject8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20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oleObject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04813"/>
            <a:ext cx="4148137" cy="81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Τίτλος 1"/>
          <p:cNvSpPr>
            <a:spLocks noGrp="1"/>
          </p:cNvSpPr>
          <p:nvPr>
            <p:ph type="ctrTitle"/>
          </p:nvPr>
        </p:nvSpPr>
        <p:spPr>
          <a:xfrm>
            <a:off x="685800" y="2006600"/>
            <a:ext cx="7772400" cy="1470025"/>
          </a:xfrm>
        </p:spPr>
        <p:txBody>
          <a:bodyPr/>
          <a:lstStyle/>
          <a:p>
            <a:r>
              <a:rPr lang="el-GR" altLang="el-GR" dirty="0"/>
              <a:t>ΤΕΧΝΙΚΕΣ ΠΟΣΟΤΙΚΟΠΟΙΗΣΗΣ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4213" y="3384550"/>
            <a:ext cx="7775575" cy="2996778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</a:rPr>
              <a:t>Ενότητα </a:t>
            </a:r>
            <a:r>
              <a:rPr lang="en-US" sz="2800" dirty="0">
                <a:solidFill>
                  <a:srgbClr val="5075BC"/>
                </a:solidFill>
              </a:rPr>
              <a:t>2</a:t>
            </a:r>
            <a:r>
              <a:rPr lang="el-GR" sz="2800" dirty="0">
                <a:solidFill>
                  <a:srgbClr val="5075BC"/>
                </a:solidFill>
              </a:rPr>
              <a:t>: </a:t>
            </a:r>
            <a:endParaRPr lang="en-US" sz="2800" dirty="0">
              <a:solidFill>
                <a:srgbClr val="5075BC"/>
              </a:solidFill>
            </a:endParaRPr>
          </a:p>
          <a:p>
            <a:r>
              <a:rPr lang="el-GR" sz="2800" dirty="0">
                <a:solidFill>
                  <a:srgbClr val="5075BC"/>
                </a:solidFill>
              </a:rPr>
              <a:t>Τεχνικές ποσοτικοποίησης</a:t>
            </a:r>
            <a:endParaRPr lang="el-GR" dirty="0"/>
          </a:p>
          <a:p>
            <a:r>
              <a:rPr lang="el-GR" dirty="0"/>
              <a:t> </a:t>
            </a:r>
            <a:endParaRPr lang="el-GR" sz="2800" dirty="0"/>
          </a:p>
          <a:p>
            <a:r>
              <a:rPr lang="el-GR" sz="2400" dirty="0" err="1"/>
              <a:t>Κουππάρης</a:t>
            </a:r>
            <a:r>
              <a:rPr lang="el-GR" sz="2400" dirty="0"/>
              <a:t> Μιχαήλ </a:t>
            </a:r>
          </a:p>
          <a:p>
            <a:r>
              <a:rPr lang="el-GR" sz="2400" dirty="0"/>
              <a:t>Τμήμα Χημείας</a:t>
            </a:r>
          </a:p>
          <a:p>
            <a:r>
              <a:rPr lang="el-GR" sz="2400" dirty="0"/>
              <a:t>Εργαστήριο Αναλυτικής Χημείας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990600"/>
          </a:xfrm>
        </p:spPr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r>
              <a:rPr lang="en-GB" altLang="el-GR" sz="3200" dirty="0">
                <a:cs typeface="Times New Roman" panose="02020603050405020304" pitchFamily="18" charset="0"/>
              </a:rPr>
              <a:t> </a:t>
            </a:r>
            <a:r>
              <a:rPr lang="el-GR" altLang="el-GR" sz="3200" dirty="0"/>
              <a:t>(1)</a:t>
            </a:r>
            <a:endParaRPr lang="en-GB" altLang="el-GR" sz="32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468052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l-GR" altLang="el-GR" sz="2000" dirty="0"/>
              <a:t>Όλα τα μοντέλα που περιγράφουν τη σχέση μεταξύ </a:t>
            </a:r>
            <a:r>
              <a:rPr lang="en-US" altLang="el-GR" sz="2000" dirty="0"/>
              <a:t>y</a:t>
            </a:r>
            <a:r>
              <a:rPr lang="el-GR" altLang="el-GR" sz="2000" dirty="0"/>
              <a:t> και </a:t>
            </a:r>
            <a:r>
              <a:rPr lang="en-US" altLang="el-GR" sz="2000" dirty="0"/>
              <a:t>c</a:t>
            </a:r>
            <a:r>
              <a:rPr lang="el-GR" altLang="el-GR" sz="2000" dirty="0"/>
              <a:t> μπορούν να παρασταθούν από τη γενική συνάρτηση:</a:t>
            </a:r>
            <a:endParaRPr lang="en-GB" altLang="el-GR" sz="20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l-GR" sz="2000" dirty="0">
                <a:cs typeface="Times New Roman" panose="02020603050405020304" pitchFamily="18" charset="0"/>
              </a:rPr>
              <a:t>y = f (x, a, b</a:t>
            </a:r>
            <a:r>
              <a:rPr lang="en-US" altLang="el-GR" sz="2000" baseline="-30000" dirty="0">
                <a:cs typeface="Times New Roman" panose="02020603050405020304" pitchFamily="18" charset="0"/>
              </a:rPr>
              <a:t>1</a:t>
            </a:r>
            <a:r>
              <a:rPr lang="en-US" altLang="el-GR" sz="2000" dirty="0">
                <a:cs typeface="Times New Roman" panose="02020603050405020304" pitchFamily="18" charset="0"/>
              </a:rPr>
              <a:t>…, </a:t>
            </a:r>
            <a:r>
              <a:rPr lang="en-US" altLang="el-GR" sz="2000" dirty="0" err="1">
                <a:cs typeface="Times New Roman" panose="02020603050405020304" pitchFamily="18" charset="0"/>
              </a:rPr>
              <a:t>b</a:t>
            </a:r>
            <a:r>
              <a:rPr lang="en-US" altLang="el-GR" sz="2000" baseline="-30000" dirty="0" err="1">
                <a:cs typeface="Times New Roman" panose="02020603050405020304" pitchFamily="18" charset="0"/>
              </a:rPr>
              <a:t>m</a:t>
            </a:r>
            <a:r>
              <a:rPr lang="en-US" altLang="el-GR" sz="2000" dirty="0">
                <a:cs typeface="Times New Roman" panose="02020603050405020304" pitchFamily="18" charset="0"/>
              </a:rPr>
              <a:t>)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l-GR" sz="2000" dirty="0">
                <a:cs typeface="Times New Roman" panose="02020603050405020304" pitchFamily="18" charset="0"/>
              </a:rPr>
              <a:t>	</a:t>
            </a:r>
            <a:r>
              <a:rPr lang="el-GR" altLang="el-GR" sz="2000" dirty="0"/>
              <a:t>	</a:t>
            </a:r>
            <a:r>
              <a:rPr lang="el-GR" altLang="el-GR" sz="2000" dirty="0">
                <a:cs typeface="Times New Roman" panose="02020603050405020304" pitchFamily="18" charset="0"/>
              </a:rPr>
              <a:t>Όπου, </a:t>
            </a:r>
            <a:r>
              <a:rPr lang="en-US" altLang="el-GR" sz="2000" dirty="0">
                <a:cs typeface="Times New Roman" panose="02020603050405020304" pitchFamily="18" charset="0"/>
              </a:rPr>
              <a:t>a</a:t>
            </a:r>
            <a:r>
              <a:rPr lang="el-GR" altLang="el-GR" sz="2000" dirty="0">
                <a:cs typeface="Times New Roman" panose="02020603050405020304" pitchFamily="18" charset="0"/>
              </a:rPr>
              <a:t>, </a:t>
            </a:r>
            <a:r>
              <a:rPr lang="en-US" altLang="el-GR" sz="2000" dirty="0">
                <a:cs typeface="Times New Roman" panose="02020603050405020304" pitchFamily="18" charset="0"/>
              </a:rPr>
              <a:t>b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1</a:t>
            </a:r>
            <a:r>
              <a:rPr lang="el-GR" altLang="el-GR" sz="2000" dirty="0">
                <a:cs typeface="Times New Roman" panose="02020603050405020304" pitchFamily="18" charset="0"/>
              </a:rPr>
              <a:t>, …, </a:t>
            </a:r>
            <a:r>
              <a:rPr lang="en-US" altLang="el-GR" sz="2000" dirty="0" err="1">
                <a:cs typeface="Times New Roman" panose="02020603050405020304" pitchFamily="18" charset="0"/>
              </a:rPr>
              <a:t>b</a:t>
            </a:r>
            <a:r>
              <a:rPr lang="en-US" altLang="el-GR" sz="2000" baseline="-30000" dirty="0" err="1">
                <a:cs typeface="Times New Roman" panose="02020603050405020304" pitchFamily="18" charset="0"/>
              </a:rPr>
              <a:t>m</a:t>
            </a:r>
            <a:r>
              <a:rPr lang="el-GR" altLang="el-GR" sz="2000" dirty="0">
                <a:cs typeface="Times New Roman" panose="02020603050405020304" pitchFamily="18" charset="0"/>
              </a:rPr>
              <a:t> είναι παράμετροι της συνάρτησης.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000" dirty="0"/>
              <a:t>Αποδεχόμαστε ότι οι τιμές </a:t>
            </a:r>
            <a:r>
              <a:rPr lang="en-US" altLang="el-GR" sz="2000" dirty="0"/>
              <a:t>x</a:t>
            </a:r>
            <a:r>
              <a:rPr lang="el-GR" altLang="el-GR" sz="2000" dirty="0"/>
              <a:t> στερούνται σφάλματος (η παρασκευή προτύπων είναι πολύ ακριβής με σφάλματα τη τάξεως 0,1%, δηλαδή μικρότερα από τα μετρήσιμα σφάλματα). Οι τιμές </a:t>
            </a:r>
            <a:r>
              <a:rPr lang="en-US" altLang="el-GR" sz="2000" dirty="0"/>
              <a:t>x</a:t>
            </a:r>
            <a:r>
              <a:rPr lang="el-GR" altLang="el-GR" sz="2000" dirty="0"/>
              <a:t> τίθενται στον οριζόντιο άξονα.</a:t>
            </a:r>
            <a:endParaRPr lang="en-GB" altLang="el-GR" sz="2000" dirty="0"/>
          </a:p>
          <a:p>
            <a:pPr>
              <a:lnSpc>
                <a:spcPct val="90000"/>
              </a:lnSpc>
            </a:pPr>
            <a:r>
              <a:rPr lang="el-GR" altLang="el-GR" sz="2000" dirty="0"/>
              <a:t>Οι τιμές </a:t>
            </a:r>
            <a:r>
              <a:rPr lang="en-US" altLang="el-GR" sz="2000" dirty="0"/>
              <a:t>y</a:t>
            </a:r>
            <a:r>
              <a:rPr lang="el-GR" altLang="el-GR" sz="2000" dirty="0"/>
              <a:t> (αναλυτικό σήμα), είναι η εξηρτημένη μεταβλητή, και εμπεριέχουν σφάλμα. Οι τιμές </a:t>
            </a:r>
            <a:r>
              <a:rPr lang="en-US" altLang="el-GR" sz="2000" dirty="0"/>
              <a:t>y </a:t>
            </a:r>
            <a:r>
              <a:rPr lang="el-GR" altLang="el-GR" sz="2000" dirty="0"/>
              <a:t>τίθενται στο κάθετο άξονα.</a:t>
            </a:r>
            <a:endParaRPr lang="en-GB" altLang="el-GR" sz="2000" dirty="0"/>
          </a:p>
          <a:p>
            <a:pPr>
              <a:lnSpc>
                <a:spcPct val="90000"/>
              </a:lnSpc>
            </a:pPr>
            <a:r>
              <a:rPr lang="el-GR" altLang="el-GR" sz="2000" dirty="0"/>
              <a:t>Στόχος της μεθόδου ελαχίστων τετραγώνων είναι να υπολογισθούν εκείνες οι τιμές των παραμέτρων </a:t>
            </a:r>
            <a:r>
              <a:rPr lang="en-US" altLang="el-GR" sz="2000" dirty="0"/>
              <a:t>a</a:t>
            </a:r>
            <a:r>
              <a:rPr lang="el-GR" altLang="el-GR" sz="2000" dirty="0"/>
              <a:t>, </a:t>
            </a:r>
            <a:r>
              <a:rPr lang="en-US" altLang="el-GR" sz="2000" dirty="0"/>
              <a:t>b</a:t>
            </a:r>
            <a:r>
              <a:rPr lang="el-GR" altLang="el-GR" sz="2000" baseline="-30000" dirty="0"/>
              <a:t>1</a:t>
            </a:r>
            <a:r>
              <a:rPr lang="el-GR" altLang="el-GR" sz="2000" dirty="0"/>
              <a:t>, …, </a:t>
            </a:r>
            <a:r>
              <a:rPr lang="en-US" altLang="el-GR" sz="2000" dirty="0" err="1"/>
              <a:t>b</a:t>
            </a:r>
            <a:r>
              <a:rPr lang="en-US" altLang="el-GR" sz="2000" baseline="-30000" dirty="0" err="1"/>
              <a:t>m</a:t>
            </a:r>
            <a:r>
              <a:rPr lang="el-GR" altLang="el-GR" sz="2000" dirty="0"/>
              <a:t>, για τις οποίες το μοντέλο θα έχει την καλύτερη προσαρμογή στα πειραματικά δεδομένα (</a:t>
            </a:r>
            <a:r>
              <a:rPr lang="en-US" altLang="el-GR" sz="2000" dirty="0"/>
              <a:t>x</a:t>
            </a:r>
            <a:r>
              <a:rPr lang="en-US" altLang="el-GR" sz="2000" baseline="-30000" dirty="0"/>
              <a:t>i</a:t>
            </a:r>
            <a:r>
              <a:rPr lang="el-GR" altLang="el-GR" sz="2000" dirty="0"/>
              <a:t> – </a:t>
            </a:r>
            <a:r>
              <a:rPr lang="en-US" altLang="el-GR" sz="2000" dirty="0" err="1"/>
              <a:t>y</a:t>
            </a:r>
            <a:r>
              <a:rPr lang="en-US" altLang="el-GR" sz="2000" baseline="-30000" dirty="0" err="1"/>
              <a:t>i</a:t>
            </a:r>
            <a:r>
              <a:rPr lang="el-GR" altLang="el-GR" sz="2000" dirty="0"/>
              <a:t>).</a:t>
            </a:r>
            <a:endParaRPr lang="en-GB" altLang="el-GR" sz="2000" dirty="0"/>
          </a:p>
        </p:txBody>
      </p:sp>
    </p:spTree>
    <p:extLst>
      <p:ext uri="{BB962C8B-B14F-4D97-AF65-F5344CB8AC3E}">
        <p14:creationId xmlns:p14="http://schemas.microsoft.com/office/powerpoint/2010/main" val="1775527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756" y="400547"/>
            <a:ext cx="7772400" cy="990600"/>
          </a:xfrm>
        </p:spPr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r>
              <a:rPr lang="el-GR" altLang="el-GR" sz="3200" dirty="0"/>
              <a:t>(2)</a:t>
            </a:r>
            <a:endParaRPr lang="en-GB" altLang="el-GR" sz="32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495325"/>
            <a:ext cx="8229600" cy="4741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 dirty="0"/>
              <a:t>Για τις περισσότερες αναλυτικές τεχνικές η καμπύλη βαθμονόμησης (αναφοράς) περιγράφεται από μια ευθεία γραμμή (γραμμικό μοντέλο) και έτσι χρησιμοποιείται η γραμμική μέθοδος προσαρμογής ελαχίστων τετραγώνων (</a:t>
            </a:r>
            <a:r>
              <a:rPr lang="en-US" altLang="el-GR" sz="2400" dirty="0"/>
              <a:t>linear least square regression</a:t>
            </a:r>
            <a:r>
              <a:rPr lang="el-GR" altLang="el-GR" sz="2400" dirty="0"/>
              <a:t>).</a:t>
            </a:r>
          </a:p>
          <a:p>
            <a:pPr>
              <a:lnSpc>
                <a:spcPct val="90000"/>
              </a:lnSpc>
            </a:pPr>
            <a:r>
              <a:rPr lang="el-GR" altLang="el-GR" sz="2400" dirty="0"/>
              <a:t>Η  σχέση μεταξύ κάθε ζεύγους  παρατηρήσεων (</a:t>
            </a:r>
            <a:r>
              <a:rPr lang="en-US" altLang="el-GR" sz="2400" dirty="0"/>
              <a:t>x</a:t>
            </a:r>
            <a:r>
              <a:rPr lang="en-US" altLang="el-GR" sz="2400" baseline="-30000" dirty="0"/>
              <a:t>i</a:t>
            </a:r>
            <a:r>
              <a:rPr lang="el-GR" altLang="el-GR" sz="2400" dirty="0"/>
              <a:t>, </a:t>
            </a:r>
            <a:r>
              <a:rPr lang="en-US" altLang="el-GR" sz="2400" dirty="0" err="1"/>
              <a:t>y</a:t>
            </a:r>
            <a:r>
              <a:rPr lang="en-US" altLang="el-GR" sz="2400" baseline="-30000" dirty="0" err="1"/>
              <a:t>i</a:t>
            </a:r>
            <a:r>
              <a:rPr lang="el-GR" altLang="el-GR" sz="2400" dirty="0"/>
              <a:t>) παριστάνεται ως:</a:t>
            </a:r>
            <a:endParaRPr lang="en-GB" altLang="el-GR" sz="24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= </a:t>
            </a: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ax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+ b + </a:t>
            </a: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endParaRPr lang="en-GB" altLang="el-GR" sz="2400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 dirty="0">
                <a:cs typeface="Times New Roman" panose="02020603050405020304" pitchFamily="18" charset="0"/>
              </a:rPr>
              <a:t>δηλαδή το σήμα </a:t>
            </a:r>
            <a:r>
              <a:rPr lang="en-US" altLang="el-GR" sz="2400" dirty="0" err="1">
                <a:cs typeface="Times New Roman" panose="02020603050405020304" pitchFamily="18" charset="0"/>
              </a:rPr>
              <a:t>y</a:t>
            </a:r>
            <a:r>
              <a:rPr lang="en-US" altLang="el-GR" sz="24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cs typeface="Times New Roman" panose="02020603050405020304" pitchFamily="18" charset="0"/>
              </a:rPr>
              <a:t> συνίσταται από ένα καθορισμένο μέγεθος (</a:t>
            </a:r>
            <a:r>
              <a:rPr lang="en-US" altLang="el-GR" sz="2400" dirty="0" err="1">
                <a:cs typeface="Times New Roman" panose="02020603050405020304" pitchFamily="18" charset="0"/>
              </a:rPr>
              <a:t>ax</a:t>
            </a:r>
            <a:r>
              <a:rPr lang="en-US" altLang="el-GR" sz="2400" baseline="-30000" dirty="0" err="1">
                <a:cs typeface="Times New Roman" panose="02020603050405020304" pitchFamily="18" charset="0"/>
              </a:rPr>
              <a:t>i</a:t>
            </a:r>
            <a:r>
              <a:rPr lang="en-US" altLang="el-GR" sz="2400" baseline="-30000" dirty="0">
                <a:cs typeface="Times New Roman" panose="02020603050405020304" pitchFamily="18" charset="0"/>
              </a:rPr>
              <a:t> </a:t>
            </a:r>
            <a:r>
              <a:rPr lang="en-US" altLang="el-GR" sz="2400" dirty="0">
                <a:cs typeface="Times New Roman" panose="02020603050405020304" pitchFamily="18" charset="0"/>
              </a:rPr>
              <a:t>+ b)</a:t>
            </a:r>
            <a:r>
              <a:rPr lang="el-GR" altLang="el-GR" sz="2400" dirty="0">
                <a:cs typeface="Times New Roman" panose="02020603050405020304" pitchFamily="18" charset="0"/>
              </a:rPr>
              <a:t> που προβλέπεται από το γραμμικό μοντέλο και συμβολίζεται με 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ŷ </a:t>
            </a:r>
            <a:r>
              <a:rPr lang="el-GR" altLang="el-GR" sz="2400" dirty="0">
                <a:cs typeface="Times New Roman" panose="02020603050405020304" pitchFamily="18" charset="0"/>
              </a:rPr>
              <a:t>και ένα τυχαίο συτατικό (σφάλμα) </a:t>
            </a:r>
            <a:r>
              <a:rPr lang="en-US" altLang="el-GR" sz="2400" dirty="0" err="1">
                <a:cs typeface="Times New Roman" panose="02020603050405020304" pitchFamily="18" charset="0"/>
              </a:rPr>
              <a:t>e</a:t>
            </a:r>
            <a:r>
              <a:rPr lang="en-US" altLang="el-GR" sz="24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= </a:t>
            </a:r>
            <a:r>
              <a:rPr lang="el-GR" altLang="el-GR" sz="2400" dirty="0"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ŷ 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+ </a:t>
            </a: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endParaRPr lang="en-GB" altLang="el-GR" sz="2400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en-GB" altLang="el-GR" sz="24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Char char="o"/>
            </a:pPr>
            <a:endParaRPr lang="en-GB" altLang="el-GR" sz="2400" dirty="0"/>
          </a:p>
          <a:p>
            <a:pPr>
              <a:lnSpc>
                <a:spcPct val="90000"/>
              </a:lnSpc>
            </a:pPr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val="598760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endParaRPr lang="en-GB" altLang="el-GR" sz="32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495325"/>
            <a:ext cx="8229600" cy="4669979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l-GR" altLang="el-GR" sz="2000" dirty="0"/>
              <a:t>Στόχος της μεθόδου ελαχίστων τετραγώνων είναι να βρεθούν  οι εκτιμήτριες (</a:t>
            </a:r>
            <a:r>
              <a:rPr lang="en-US" altLang="el-GR" sz="2000" dirty="0"/>
              <a:t>estimates</a:t>
            </a:r>
            <a:r>
              <a:rPr lang="el-GR" altLang="el-GR" sz="2000" dirty="0"/>
              <a:t>) των αληθινών τιμών </a:t>
            </a:r>
            <a:r>
              <a:rPr lang="en-US" altLang="el-GR" sz="2000" dirty="0"/>
              <a:t>a</a:t>
            </a:r>
            <a:r>
              <a:rPr lang="el-GR" altLang="el-GR" sz="2000" dirty="0"/>
              <a:t>  και </a:t>
            </a:r>
            <a:r>
              <a:rPr lang="en-US" altLang="el-GR" sz="2000" dirty="0"/>
              <a:t>b</a:t>
            </a:r>
            <a:r>
              <a:rPr lang="el-GR" altLang="el-GR" sz="2000" dirty="0"/>
              <a:t>. Αυτό επιτυγχάνεται με τον υπολογισμό τιμών </a:t>
            </a:r>
            <a:r>
              <a:rPr lang="en-US" altLang="el-GR" sz="2000" dirty="0"/>
              <a:t>a</a:t>
            </a:r>
            <a:r>
              <a:rPr lang="el-GR" altLang="el-GR" sz="2000" dirty="0"/>
              <a:t> και </a:t>
            </a:r>
            <a:r>
              <a:rPr lang="en-US" altLang="el-GR" sz="2000" dirty="0"/>
              <a:t>b</a:t>
            </a:r>
            <a:r>
              <a:rPr lang="el-GR" altLang="el-GR" sz="2000" dirty="0"/>
              <a:t> για τις οποίες το άθροισμα των τετραγώνων των αποκλίσεων (δηλαδή των </a:t>
            </a:r>
            <a:r>
              <a:rPr lang="en-US" altLang="el-GR" sz="2000" dirty="0" err="1"/>
              <a:t>e</a:t>
            </a:r>
            <a:r>
              <a:rPr lang="en-US" altLang="el-GR" sz="2000" baseline="-30000" dirty="0" err="1"/>
              <a:t>i</a:t>
            </a:r>
            <a:r>
              <a:rPr lang="el-GR" altLang="el-GR" sz="2000" dirty="0"/>
              <a:t>) να γίνεται ελάχιστο (εξού και το όνομα της μεθόδου):</a:t>
            </a:r>
            <a:endParaRPr lang="en-GB" altLang="el-GR" sz="2000" dirty="0"/>
          </a:p>
          <a:p>
            <a:pPr algn="ctr"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 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l-GR" altLang="el-GR" sz="2400" baseline="30000" dirty="0">
                <a:solidFill>
                  <a:schemeClr val="accent2"/>
                </a:solidFill>
              </a:rPr>
              <a:t>2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0</a:t>
            </a:r>
            <a:endParaRPr lang="en-GB" altLang="el-GR" sz="2400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Όπως αναφέραμε ακριβώς πριν ισχύει ότι: 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= 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ŷ 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+ </a:t>
            </a: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endParaRPr lang="en-GB" altLang="el-GR" sz="2400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algn="just"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Άρα το τυχαίο συστατικό e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 αντιπροσωπεύει  τη διαφορά: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el-GR" altLang="el-GR" sz="2400" dirty="0">
                <a:cs typeface="Times New Roman" panose="02020603050405020304" pitchFamily="18" charset="0"/>
              </a:rPr>
              <a:t> 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l-GR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= y</a:t>
            </a:r>
            <a:r>
              <a:rPr lang="el-GR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chemeClr val="accent2"/>
                </a:solidFill>
              </a:rPr>
              <a:t>-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ŷ</a:t>
            </a:r>
            <a:endParaRPr lang="en-GB" altLang="el-G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6901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endParaRPr lang="en-GB" altLang="el-GR" sz="32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423317"/>
            <a:ext cx="8229600" cy="4669979"/>
          </a:xfrm>
        </p:spPr>
        <p:txBody>
          <a:bodyPr/>
          <a:lstStyle/>
          <a:p>
            <a:pPr algn="just"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Είπαμε ότι το συστατικό e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 αντιπροσωπεύει  τη διαφορά: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el-GR" altLang="el-GR" sz="2400" dirty="0">
                <a:cs typeface="Times New Roman" panose="02020603050405020304" pitchFamily="18" charset="0"/>
              </a:rPr>
              <a:t> </a:t>
            </a:r>
            <a:r>
              <a:rPr lang="el-GR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l-GR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= y</a:t>
            </a:r>
            <a:r>
              <a:rPr lang="el-GR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solidFill>
                  <a:schemeClr val="accent2"/>
                </a:solidFill>
              </a:rPr>
              <a:t>–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ŷ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B0952A-DC29-838F-F0B3-C8EE43CD6C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620693"/>
            <a:ext cx="4876988" cy="2813990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3133EC8-5DD6-CA51-2DCD-3F16C7761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2543296"/>
              </p:ext>
            </p:extLst>
          </p:nvPr>
        </p:nvGraphicFramePr>
        <p:xfrm>
          <a:off x="5076056" y="2640706"/>
          <a:ext cx="3934543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507920" imgH="2234880" progId="">
                  <p:embed/>
                </p:oleObj>
              </mc:Choice>
              <mc:Fallback>
                <p:oleObj r:id="rId4" imgW="4507920" imgH="22348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076056" y="2640706"/>
                        <a:ext cx="3934543" cy="223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13B6F63-E96E-3C7A-9891-258363203468}"/>
              </a:ext>
            </a:extLst>
          </p:cNvPr>
          <p:cNvSpPr txBox="1"/>
          <p:nvPr/>
        </p:nvSpPr>
        <p:spPr>
          <a:xfrm>
            <a:off x="7092280" y="3573016"/>
            <a:ext cx="5509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ŷ</a:t>
            </a:r>
            <a:endParaRPr lang="el-GR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6142D7-7117-79B6-4F7C-508218660231}"/>
              </a:ext>
            </a:extLst>
          </p:cNvPr>
          <p:cNvSpPr txBox="1"/>
          <p:nvPr/>
        </p:nvSpPr>
        <p:spPr>
          <a:xfrm>
            <a:off x="6777372" y="2877679"/>
            <a:ext cx="6298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l-GR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endParaRPr lang="el-GR" sz="24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F20A7EC-BEAF-196F-0262-9C4A7E058F04}"/>
              </a:ext>
            </a:extLst>
          </p:cNvPr>
          <p:cNvSpPr/>
          <p:nvPr/>
        </p:nvSpPr>
        <p:spPr>
          <a:xfrm>
            <a:off x="2267744" y="3573016"/>
            <a:ext cx="1159448" cy="72008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2F88CE47-53FB-4D9C-58C3-B0FE12994A1B}"/>
              </a:ext>
            </a:extLst>
          </p:cNvPr>
          <p:cNvSpPr/>
          <p:nvPr/>
        </p:nvSpPr>
        <p:spPr>
          <a:xfrm>
            <a:off x="3317624" y="3702223"/>
            <a:ext cx="1666892" cy="46166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A046F7-8525-F89D-B795-A9E6D33EDE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4716" y="2527853"/>
            <a:ext cx="4045836" cy="2551989"/>
          </a:xfrm>
          <a:prstGeom prst="rect">
            <a:avLst/>
          </a:prstGeom>
        </p:spPr>
      </p:pic>
      <p:sp>
        <p:nvSpPr>
          <p:cNvPr id="2" name="Left Brace 1">
            <a:extLst>
              <a:ext uri="{FF2B5EF4-FFF2-40B4-BE49-F238E27FC236}">
                <a16:creationId xmlns:a16="http://schemas.microsoft.com/office/drawing/2014/main" id="{EA4B1247-500D-FA70-D6DA-993AD1F318C7}"/>
              </a:ext>
            </a:extLst>
          </p:cNvPr>
          <p:cNvSpPr/>
          <p:nvPr/>
        </p:nvSpPr>
        <p:spPr>
          <a:xfrm rot="19768363">
            <a:off x="6553229" y="3419874"/>
            <a:ext cx="231261" cy="469317"/>
          </a:xfrm>
          <a:prstGeom prst="leftBrace">
            <a:avLst>
              <a:gd name="adj1" fmla="val 8333"/>
              <a:gd name="adj2" fmla="val 46410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2E58E6-66C4-5355-7DE5-5A38E4B1DF3B}"/>
              </a:ext>
            </a:extLst>
          </p:cNvPr>
          <p:cNvSpPr txBox="1"/>
          <p:nvPr/>
        </p:nvSpPr>
        <p:spPr>
          <a:xfrm rot="19533741">
            <a:off x="6224474" y="3523154"/>
            <a:ext cx="409836" cy="45087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altLang="el-GR" sz="2400" dirty="0" err="1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e</a:t>
            </a:r>
            <a:r>
              <a:rPr lang="el-GR" altLang="el-GR" sz="2400" baseline="-30000" dirty="0" err="1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i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5661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endParaRPr lang="en-GB" altLang="el-GR" sz="32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2361"/>
            <a:ext cx="8229600" cy="4816039"/>
          </a:xfrm>
        </p:spPr>
        <p:txBody>
          <a:bodyPr/>
          <a:lstStyle/>
          <a:p>
            <a:pPr algn="just"/>
            <a:r>
              <a:rPr lang="el-GR" altLang="el-GR" sz="2000" dirty="0">
                <a:cs typeface="Times New Roman" panose="02020603050405020304" pitchFamily="18" charset="0"/>
              </a:rPr>
              <a:t>όπου,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	</a:t>
            </a:r>
            <a:r>
              <a:rPr lang="el-GR" altLang="el-GR" sz="2000" dirty="0" err="1">
                <a:cs typeface="Times New Roman" panose="02020603050405020304" pitchFamily="18" charset="0"/>
              </a:rPr>
              <a:t>e</a:t>
            </a:r>
            <a:r>
              <a:rPr lang="el-GR" altLang="el-GR" sz="20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 = υπόλοιπο (</a:t>
            </a:r>
            <a:r>
              <a:rPr lang="el-GR" altLang="el-GR" sz="2000" dirty="0" err="1">
                <a:cs typeface="Times New Roman" panose="02020603050405020304" pitchFamily="18" charset="0"/>
              </a:rPr>
              <a:t>residual</a:t>
            </a:r>
            <a:r>
              <a:rPr lang="el-GR" altLang="el-GR" sz="2000" dirty="0">
                <a:cs typeface="Times New Roman" panose="02020603050405020304" pitchFamily="18" charset="0"/>
              </a:rPr>
              <a:t>) ή απόκλιση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	</a:t>
            </a:r>
            <a:r>
              <a:rPr lang="el-GR" altLang="el-GR" sz="2000" dirty="0" err="1">
                <a:cs typeface="Times New Roman" panose="02020603050405020304" pitchFamily="18" charset="0"/>
              </a:rPr>
              <a:t>y</a:t>
            </a:r>
            <a:r>
              <a:rPr lang="el-GR" altLang="el-GR" sz="20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 =  παρατηρούμενη τιμή σήματος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	ŷ = τιμή σήματος υπολογιζόμενη από το μοντέλο = a</a:t>
            </a:r>
            <a:r>
              <a:rPr lang="en-US" altLang="el-GR" sz="2000" dirty="0">
                <a:cs typeface="Times New Roman" panose="02020603050405020304" pitchFamily="18" charset="0"/>
              </a:rPr>
              <a:t>x</a:t>
            </a:r>
            <a:r>
              <a:rPr lang="el-GR" altLang="el-GR" sz="2000" dirty="0">
                <a:cs typeface="Times New Roman" panose="02020603050405020304" pitchFamily="18" charset="0"/>
              </a:rPr>
              <a:t> + b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 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just"/>
            <a:r>
              <a:rPr lang="el-GR" altLang="el-GR" sz="2000" dirty="0">
                <a:cs typeface="Times New Roman" panose="02020603050405020304" pitchFamily="18" charset="0"/>
              </a:rPr>
              <a:t>Επομένως: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= </a:t>
            </a: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- ax - b</a:t>
            </a:r>
            <a:r>
              <a:rPr lang="en-US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endParaRPr lang="en-GB" altLang="el-GR" sz="2400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Οι εκτιμήτριες ελαχίστων τετραγώνων των παραμέτρων </a:t>
            </a:r>
            <a:r>
              <a:rPr lang="en-US" altLang="el-GR" sz="2000" dirty="0">
                <a:cs typeface="Times New Roman" panose="02020603050405020304" pitchFamily="18" charset="0"/>
              </a:rPr>
              <a:t>a</a:t>
            </a:r>
            <a:r>
              <a:rPr lang="el-GR" altLang="el-GR" sz="2000" dirty="0">
                <a:cs typeface="Times New Roman" panose="02020603050405020304" pitchFamily="18" charset="0"/>
              </a:rPr>
              <a:t> και b βρίσκονται με ελαχιστοποίηση του αθροίσματος των τετραγώνων των υπολοίπων ή αποκλίσεων, R: 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R = 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l-GR" altLang="el-GR" sz="2400" baseline="30000" dirty="0">
                <a:solidFill>
                  <a:schemeClr val="accent2"/>
                </a:solidFill>
              </a:rPr>
              <a:t>2</a:t>
            </a:r>
            <a:r>
              <a:rPr lang="en-US" altLang="el-GR" sz="2400" baseline="-25000" dirty="0" err="1">
                <a:solidFill>
                  <a:schemeClr val="accent2"/>
                </a:solidFill>
              </a:rPr>
              <a:t>i</a:t>
            </a:r>
            <a:r>
              <a:rPr lang="el-GR" altLang="el-GR" sz="2400" dirty="0">
                <a:solidFill>
                  <a:schemeClr val="accent2"/>
                </a:solidFill>
              </a:rPr>
              <a:t> 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=</a:t>
            </a:r>
            <a:r>
              <a:rPr lang="el-GR" altLang="el-GR" sz="2400" dirty="0">
                <a:solidFill>
                  <a:schemeClr val="accent2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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(</a:t>
            </a: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y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 - </a:t>
            </a:r>
            <a:r>
              <a:rPr lang="en-US" altLang="el-GR" sz="24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ax</a:t>
            </a:r>
            <a:r>
              <a:rPr lang="en-US" altLang="el-GR" sz="24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n-US" altLang="el-GR" sz="2400" baseline="-30000" dirty="0">
                <a:solidFill>
                  <a:schemeClr val="accent2"/>
                </a:solidFill>
                <a:cs typeface="Times New Roman" panose="02020603050405020304" pitchFamily="18" charset="0"/>
              </a:rPr>
              <a:t> </a:t>
            </a:r>
            <a:r>
              <a:rPr lang="en-US" altLang="el-GR" sz="2400" dirty="0">
                <a:solidFill>
                  <a:schemeClr val="accent2"/>
                </a:solidFill>
                <a:cs typeface="Times New Roman" panose="02020603050405020304" pitchFamily="18" charset="0"/>
              </a:rPr>
              <a:t>- b)</a:t>
            </a:r>
            <a:r>
              <a:rPr lang="en-US" altLang="el-GR" sz="2400" baseline="30000" dirty="0">
                <a:solidFill>
                  <a:schemeClr val="accent2"/>
                </a:solidFill>
                <a:cs typeface="Times New Roman" panose="02020603050405020304" pitchFamily="18" charset="0"/>
              </a:rPr>
              <a:t>2</a:t>
            </a:r>
            <a:endParaRPr lang="en-GB" altLang="el-GR" sz="2400" baseline="30000" dirty="0">
              <a:solidFill>
                <a:schemeClr val="accent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66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endParaRPr lang="en-GB" altLang="el-GR" sz="32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 algn="just"/>
            <a:r>
              <a:rPr lang="el-GR" altLang="el-GR" sz="2400" dirty="0">
                <a:cs typeface="Times New Roman" panose="02020603050405020304" pitchFamily="18" charset="0"/>
              </a:rPr>
              <a:t>Αυτό επιτυγχάνεται θέτοντας τις μερικές παραγώγους του R συναρτήσει των α και b ίσες με το μηδέν: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endParaRPr lang="en-GB" altLang="el-GR" sz="2400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557588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529013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A97391F1-ED89-D432-D505-3C24FF1BC7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281677"/>
              </p:ext>
            </p:extLst>
          </p:nvPr>
        </p:nvGraphicFramePr>
        <p:xfrm>
          <a:off x="1615828" y="3022283"/>
          <a:ext cx="6480720" cy="2824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9002880" imgH="3923640" progId="">
                  <p:embed/>
                </p:oleObj>
              </mc:Choice>
              <mc:Fallback>
                <p:oleObj r:id="rId2" imgW="9002880" imgH="392364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15828" y="3022283"/>
                        <a:ext cx="6480720" cy="28249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4838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endParaRPr lang="en-GB" altLang="el-GR" sz="32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1447800"/>
          </a:xfrm>
        </p:spPr>
        <p:txBody>
          <a:bodyPr/>
          <a:lstStyle/>
          <a:p>
            <a:pPr>
              <a:buFontTx/>
              <a:buNone/>
            </a:pPr>
            <a:r>
              <a:rPr lang="el-GR" altLang="el-GR" sz="2400" dirty="0"/>
              <a:t>	</a:t>
            </a:r>
            <a:r>
              <a:rPr lang="el-GR" altLang="el-GR" sz="2400" dirty="0">
                <a:cs typeface="Times New Roman" panose="02020603050405020304" pitchFamily="18" charset="0"/>
              </a:rPr>
              <a:t>Αυτές είναι γνωστές ως κανονικές εξισώσεις (</a:t>
            </a:r>
            <a:r>
              <a:rPr lang="el-GR" altLang="el-GR" sz="2400" dirty="0" err="1">
                <a:cs typeface="Times New Roman" panose="02020603050405020304" pitchFamily="18" charset="0"/>
              </a:rPr>
              <a:t>normal</a:t>
            </a:r>
            <a:r>
              <a:rPr lang="el-GR" altLang="el-GR" sz="2400" dirty="0">
                <a:cs typeface="Times New Roman" panose="02020603050405020304" pitchFamily="18" charset="0"/>
              </a:rPr>
              <a:t> </a:t>
            </a:r>
            <a:r>
              <a:rPr lang="el-GR" altLang="el-GR" sz="2400" dirty="0" err="1">
                <a:cs typeface="Times New Roman" panose="02020603050405020304" pitchFamily="18" charset="0"/>
              </a:rPr>
              <a:t>equations</a:t>
            </a:r>
            <a:r>
              <a:rPr lang="el-GR" altLang="el-GR" sz="2400" dirty="0">
                <a:cs typeface="Times New Roman" panose="02020603050405020304" pitchFamily="18" charset="0"/>
              </a:rPr>
              <a:t>). Μετά από επεξεργασία λαμβάνονται οι σχέσεις: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endParaRPr lang="en-GB" altLang="el-GR" sz="2400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124200" y="3086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299E421-CF9A-1D36-ACD0-807373DF1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085184"/>
            <a:ext cx="7772400" cy="1124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ts val="12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ts val="12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ts val="12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ts val="12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l-GR" altLang="el-GR" sz="2400" dirty="0"/>
              <a:t>Όπου </a:t>
            </a:r>
            <a:r>
              <a:rPr lang="en-US" altLang="el-GR" sz="2400" dirty="0"/>
              <a:t>x, y </a:t>
            </a:r>
            <a:r>
              <a:rPr lang="el-GR" altLang="el-GR" sz="2400" dirty="0"/>
              <a:t>το </a:t>
            </a:r>
            <a:r>
              <a:rPr lang="el-GR" altLang="el-GR" sz="2400" b="1" dirty="0"/>
              <a:t>κεντροειδές (centroid)</a:t>
            </a:r>
            <a:r>
              <a:rPr lang="el-GR" altLang="el-GR" sz="2400" dirty="0"/>
              <a:t> της καμπύλης και από αυτό διέρχεται υποχρεωτικά η ευθεία παλινδρόμησης ή προσαρμογής</a:t>
            </a:r>
            <a:endParaRPr lang="en-GB" altLang="el-GR" sz="24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D509EA2-6AA0-0938-033A-5920BB36539B}"/>
              </a:ext>
            </a:extLst>
          </p:cNvPr>
          <p:cNvCxnSpPr/>
          <p:nvPr/>
        </p:nvCxnSpPr>
        <p:spPr>
          <a:xfrm>
            <a:off x="1824013" y="5208880"/>
            <a:ext cx="1338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D864F90-B545-3212-81A4-3740FB2AFBDB}"/>
              </a:ext>
            </a:extLst>
          </p:cNvPr>
          <p:cNvCxnSpPr/>
          <p:nvPr/>
        </p:nvCxnSpPr>
        <p:spPr>
          <a:xfrm>
            <a:off x="1548934" y="5208880"/>
            <a:ext cx="1338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C6FB715-0FBC-D894-2EF1-18CF6AF15E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829195"/>
              </p:ext>
            </p:extLst>
          </p:nvPr>
        </p:nvGraphicFramePr>
        <p:xfrm>
          <a:off x="2123728" y="2655735"/>
          <a:ext cx="4734017" cy="2357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891760" imgH="2933280" progId="">
                  <p:embed/>
                </p:oleObj>
              </mc:Choice>
              <mc:Fallback>
                <p:oleObj r:id="rId2" imgW="5891760" imgH="29332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123728" y="2655735"/>
                        <a:ext cx="4734017" cy="2357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7836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b="1" dirty="0">
                <a:cs typeface="Times New Roman" panose="02020603050405020304" pitchFamily="18" charset="0"/>
              </a:rPr>
            </a:br>
            <a:r>
              <a:rPr lang="el-GR" altLang="el-GR" sz="3200" b="1" dirty="0">
                <a:cs typeface="Times New Roman" panose="02020603050405020304" pitchFamily="18" charset="0"/>
              </a:rPr>
              <a:t> (</a:t>
            </a:r>
            <a:r>
              <a:rPr lang="en-US" altLang="el-GR" sz="3200" b="1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b="1" dirty="0">
                <a:cs typeface="Times New Roman" panose="02020603050405020304" pitchFamily="18" charset="0"/>
              </a:rPr>
              <a:t>)</a:t>
            </a:r>
            <a:endParaRPr lang="en-GB" altLang="el-GR" sz="3200" dirty="0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4248150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846040"/>
              </p:ext>
            </p:extLst>
          </p:nvPr>
        </p:nvGraphicFramePr>
        <p:xfrm>
          <a:off x="6012160" y="2636912"/>
          <a:ext cx="1619250" cy="133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419" imgH="533169" progId="Equation.3">
                  <p:embed/>
                </p:oleObj>
              </mc:Choice>
              <mc:Fallback>
                <p:oleObj name="Equation" r:id="rId2" imgW="647419" imgH="5331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2636912"/>
                        <a:ext cx="1619250" cy="133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4262438" y="3162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791961"/>
              </p:ext>
            </p:extLst>
          </p:nvPr>
        </p:nvGraphicFramePr>
        <p:xfrm>
          <a:off x="1535470" y="2678187"/>
          <a:ext cx="1452563" cy="125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622030" imgH="533169" progId="Equation.3">
                  <p:embed/>
                </p:oleObj>
              </mc:Choice>
              <mc:Fallback>
                <p:oleObj r:id="rId4" imgW="622030" imgH="5331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470" y="2678187"/>
                        <a:ext cx="1452563" cy="1250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7413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838200"/>
          </a:xfrm>
        </p:spPr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ΜΕΘΟΔΟΣ ΕΛΑΧΙΣΤΩΝ ΤΕΤΡΑΓΩΝΩΝ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 (</a:t>
            </a:r>
            <a:r>
              <a:rPr lang="en-US" altLang="el-GR" sz="3200" dirty="0">
                <a:cs typeface="Times New Roman" panose="02020603050405020304" pitchFamily="18" charset="0"/>
              </a:rPr>
              <a:t>Least Squares Method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endParaRPr lang="en-GB" altLang="el-GR" sz="32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24744"/>
            <a:ext cx="8134672" cy="3240360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l-GR" altLang="el-GR" sz="1800" dirty="0">
                <a:cs typeface="Times New Roman" panose="02020603050405020304" pitchFamily="18" charset="0"/>
              </a:rPr>
              <a:t>Το σημείο που αντιστοιχεί στα (</a:t>
            </a:r>
            <a:r>
              <a:rPr lang="el-GR" altLang="el-GR" sz="1800" dirty="0">
                <a:cs typeface="Times New Roman" panose="02020603050405020304" pitchFamily="18" charset="0"/>
                <a:sym typeface="Symbol" panose="05050102010706020507" pitchFamily="18" charset="2"/>
              </a:rPr>
              <a:t></a:t>
            </a:r>
            <a:r>
              <a:rPr lang="en-US" altLang="el-GR" sz="1800" dirty="0">
                <a:sym typeface="Symbol" panose="05050102010706020507" pitchFamily="18" charset="2"/>
              </a:rPr>
              <a:t>x</a:t>
            </a:r>
            <a:r>
              <a:rPr lang="el-GR" altLang="el-GR" sz="1800" dirty="0">
                <a:sym typeface="Symbol" panose="05050102010706020507" pitchFamily="18" charset="2"/>
              </a:rPr>
              <a:t>, </a:t>
            </a:r>
            <a:r>
              <a:rPr lang="en-US" altLang="el-GR" sz="1800" dirty="0">
                <a:sym typeface="Symbol" panose="05050102010706020507" pitchFamily="18" charset="2"/>
              </a:rPr>
              <a:t>y</a:t>
            </a:r>
            <a:r>
              <a:rPr lang="el-GR" altLang="el-GR" sz="1800" dirty="0">
                <a:cs typeface="Times New Roman" panose="02020603050405020304" pitchFamily="18" charset="0"/>
              </a:rPr>
              <a:t>) λέγεται </a:t>
            </a:r>
            <a:r>
              <a:rPr lang="el-GR" altLang="el-GR" sz="1800" b="1" dirty="0" err="1">
                <a:cs typeface="Times New Roman" panose="02020603050405020304" pitchFamily="18" charset="0"/>
              </a:rPr>
              <a:t>κεντροειδές</a:t>
            </a:r>
            <a:r>
              <a:rPr lang="el-GR" altLang="el-GR" sz="1800" b="1" dirty="0">
                <a:cs typeface="Times New Roman" panose="02020603050405020304" pitchFamily="18" charset="0"/>
              </a:rPr>
              <a:t> (</a:t>
            </a:r>
            <a:r>
              <a:rPr lang="el-GR" altLang="el-GR" sz="1800" b="1" dirty="0" err="1">
                <a:cs typeface="Times New Roman" panose="02020603050405020304" pitchFamily="18" charset="0"/>
              </a:rPr>
              <a:t>centroid</a:t>
            </a:r>
            <a:r>
              <a:rPr lang="el-GR" altLang="el-GR" sz="1800" b="1" dirty="0">
                <a:cs typeface="Times New Roman" panose="02020603050405020304" pitchFamily="18" charset="0"/>
              </a:rPr>
              <a:t>)</a:t>
            </a:r>
            <a:r>
              <a:rPr lang="el-GR" altLang="el-GR" sz="1800" dirty="0">
                <a:cs typeface="Times New Roman" panose="02020603050405020304" pitchFamily="18" charset="0"/>
              </a:rPr>
              <a:t> της καμπύλης και από αυτό διέρχεται υποχρεωτικά η ευθεία παλινδρόμησης ή προσαρμογής.</a:t>
            </a:r>
            <a:r>
              <a:rPr lang="el-GR" altLang="el-GR" sz="1400" dirty="0">
                <a:cs typeface="Times New Roman" panose="02020603050405020304" pitchFamily="18" charset="0"/>
              </a:rPr>
              <a:t>	</a:t>
            </a:r>
            <a:endParaRPr lang="en-GB" altLang="el-GR" sz="1400" dirty="0"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altLang="el-GR" sz="1800" dirty="0">
                <a:solidFill>
                  <a:schemeClr val="accent2"/>
                </a:solidFill>
                <a:cs typeface="Times New Roman" panose="02020603050405020304" pitchFamily="18" charset="0"/>
              </a:rPr>
              <a:t>Προϋποθέσεις για τα </a:t>
            </a:r>
            <a:r>
              <a:rPr lang="el-GR" altLang="el-GR" sz="18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e</a:t>
            </a:r>
            <a:r>
              <a:rPr lang="el-GR" altLang="el-GR" sz="1800" baseline="-30000" dirty="0" err="1">
                <a:solidFill>
                  <a:schemeClr val="accent2"/>
                </a:solidFill>
                <a:cs typeface="Times New Roman" panose="02020603050405020304" pitchFamily="18" charset="0"/>
              </a:rPr>
              <a:t>i</a:t>
            </a:r>
            <a:r>
              <a:rPr lang="el-GR" altLang="el-GR" sz="1800" dirty="0">
                <a:solidFill>
                  <a:schemeClr val="accent2"/>
                </a:solidFill>
                <a:cs typeface="Times New Roman" panose="02020603050405020304" pitchFamily="18" charset="0"/>
              </a:rPr>
              <a:t> (υπόλοιπα, αποκλίσεις</a:t>
            </a:r>
            <a:r>
              <a:rPr lang="el-GR" altLang="el-GR" sz="1800" dirty="0">
                <a:cs typeface="Times New Roman" panose="02020603050405020304" pitchFamily="18" charset="0"/>
              </a:rPr>
              <a:t>): </a:t>
            </a:r>
            <a:endParaRPr lang="en-GB" altLang="el-GR" sz="1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sz="1800" dirty="0">
                <a:cs typeface="Times New Roman" panose="02020603050405020304" pitchFamily="18" charset="0"/>
              </a:rPr>
              <a:t>Τα e</a:t>
            </a:r>
            <a:r>
              <a:rPr lang="el-GR" altLang="el-GR" sz="1800" baseline="-30000" dirty="0">
                <a:cs typeface="Times New Roman" panose="02020603050405020304" pitchFamily="18" charset="0"/>
              </a:rPr>
              <a:t>i</a:t>
            </a:r>
            <a:r>
              <a:rPr lang="el-GR" altLang="el-GR" sz="1800" dirty="0">
                <a:cs typeface="Times New Roman" panose="02020603050405020304" pitchFamily="18" charset="0"/>
              </a:rPr>
              <a:t> είναι τυχαίες μεταβλητές με μέσο όρο μηδέν, με κανονική κατανομή και διασπορά σ</a:t>
            </a:r>
            <a:r>
              <a:rPr lang="el-GR" altLang="el-GR" sz="1800" baseline="30000" dirty="0">
                <a:cs typeface="Times New Roman" panose="02020603050405020304" pitchFamily="18" charset="0"/>
              </a:rPr>
              <a:t>2 </a:t>
            </a:r>
            <a:r>
              <a:rPr lang="el-GR" altLang="el-GR" sz="1800" dirty="0">
                <a:cs typeface="Times New Roman" panose="02020603050405020304" pitchFamily="18" charset="0"/>
              </a:rPr>
              <a:t>(διακύμανση των σφαλμάτων).</a:t>
            </a:r>
            <a:endParaRPr lang="en-GB" altLang="el-GR" sz="1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sz="1800" dirty="0">
                <a:cs typeface="Times New Roman" panose="02020603050405020304" pitchFamily="18" charset="0"/>
              </a:rPr>
              <a:t>Τα </a:t>
            </a:r>
            <a:r>
              <a:rPr lang="el-GR" altLang="el-GR" sz="1800" dirty="0" err="1">
                <a:cs typeface="Times New Roman" panose="02020603050405020304" pitchFamily="18" charset="0"/>
              </a:rPr>
              <a:t>e</a:t>
            </a:r>
            <a:r>
              <a:rPr lang="el-GR" altLang="el-GR" sz="18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1800" dirty="0">
                <a:cs typeface="Times New Roman" panose="02020603050405020304" pitchFamily="18" charset="0"/>
              </a:rPr>
              <a:t> είναι ανεξάρτητες μεταβλητές.</a:t>
            </a:r>
            <a:endParaRPr lang="en-GB" altLang="el-GR" sz="1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l-GR" altLang="el-GR" sz="1800" dirty="0">
                <a:cs typeface="Times New Roman" panose="02020603050405020304" pitchFamily="18" charset="0"/>
              </a:rPr>
              <a:t>Όλα τα </a:t>
            </a:r>
            <a:r>
              <a:rPr lang="el-GR" altLang="el-GR" sz="1800" dirty="0" err="1">
                <a:cs typeface="Times New Roman" panose="02020603050405020304" pitchFamily="18" charset="0"/>
              </a:rPr>
              <a:t>e</a:t>
            </a:r>
            <a:r>
              <a:rPr lang="el-GR" altLang="el-GR" sz="18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1800" dirty="0">
                <a:cs typeface="Times New Roman" panose="02020603050405020304" pitchFamily="18" charset="0"/>
              </a:rPr>
              <a:t> έχουν την ίδια διασπορά σ</a:t>
            </a:r>
            <a:r>
              <a:rPr lang="el-GR" altLang="el-GR" sz="1800" baseline="30000" dirty="0">
                <a:cs typeface="Times New Roman" panose="02020603050405020304" pitchFamily="18" charset="0"/>
              </a:rPr>
              <a:t>2</a:t>
            </a:r>
            <a:r>
              <a:rPr lang="el-GR" altLang="el-GR" sz="1800" dirty="0">
                <a:cs typeface="Times New Roman" panose="02020603050405020304" pitchFamily="18" charset="0"/>
              </a:rPr>
              <a:t>. Αυτό σημαίνει ότι η διασπορά σ</a:t>
            </a:r>
            <a:r>
              <a:rPr lang="el-GR" altLang="el-GR" sz="1800" baseline="30000" dirty="0">
                <a:cs typeface="Times New Roman" panose="02020603050405020304" pitchFamily="18" charset="0"/>
              </a:rPr>
              <a:t>2</a:t>
            </a:r>
            <a:r>
              <a:rPr lang="el-GR" altLang="el-GR" sz="1800" dirty="0">
                <a:cs typeface="Times New Roman" panose="02020603050405020304" pitchFamily="18" charset="0"/>
              </a:rPr>
              <a:t> (διακύμανση των σφαλμάτων) είναι σταθερή σε όλη τη δυναμική περιοχή συγκεντρώσεων και ανεξάρτητη από τις συγκεντρώσεις. Αυτή η ιδιότητα λέγεται </a:t>
            </a:r>
            <a:r>
              <a:rPr lang="el-GR" altLang="el-GR" sz="1800" b="1" dirty="0">
                <a:cs typeface="Times New Roman" panose="02020603050405020304" pitchFamily="18" charset="0"/>
              </a:rPr>
              <a:t>ομοσκεδαστικότητα (homoscedasticity). </a:t>
            </a:r>
            <a:r>
              <a:rPr lang="en-US" altLang="el-GR" sz="1800" dirty="0">
                <a:cs typeface="Times New Roman" panose="02020603050405020304" pitchFamily="18" charset="0"/>
              </a:rPr>
              <a:t>(</a:t>
            </a:r>
            <a:r>
              <a:rPr lang="el-GR" altLang="el-GR" sz="1800" dirty="0">
                <a:cs typeface="Times New Roman" panose="02020603050405020304" pitchFamily="18" charset="0"/>
              </a:rPr>
              <a:t>Τυπική απόκλιση </a:t>
            </a:r>
            <a:r>
              <a:rPr lang="en-US" altLang="el-GR" sz="1800" dirty="0">
                <a:cs typeface="Times New Roman" panose="02020603050405020304" pitchFamily="18" charset="0"/>
              </a:rPr>
              <a:t>SD </a:t>
            </a:r>
            <a:r>
              <a:rPr lang="el-GR" altLang="el-GR" sz="1800" dirty="0">
                <a:cs typeface="Times New Roman" panose="02020603050405020304" pitchFamily="18" charset="0"/>
              </a:rPr>
              <a:t>σταθερή</a:t>
            </a:r>
            <a:r>
              <a:rPr lang="en-US" altLang="el-GR" sz="1800" dirty="0">
                <a:cs typeface="Times New Roman" panose="02020603050405020304" pitchFamily="18" charset="0"/>
              </a:rPr>
              <a:t>)</a:t>
            </a:r>
            <a:endParaRPr lang="el-GR" altLang="el-GR" sz="1800" dirty="0">
              <a:cs typeface="Times New Roman" panose="02020603050405020304" pitchFamily="18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1020B69-7F13-9D14-ED33-8571B9F432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2" r="4561"/>
          <a:stretch/>
        </p:blipFill>
        <p:spPr bwMode="auto">
          <a:xfrm>
            <a:off x="5940151" y="4365104"/>
            <a:ext cx="3096345" cy="1912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9599AE0-CDAB-FD8C-EF78-EDA17B5E1A1A}"/>
              </a:ext>
            </a:extLst>
          </p:cNvPr>
          <p:cNvSpPr txBox="1"/>
          <p:nvPr/>
        </p:nvSpPr>
        <p:spPr>
          <a:xfrm>
            <a:off x="1028700" y="4221088"/>
            <a:ext cx="5055468" cy="2163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Η αναμενόμενη τιμή των y</a:t>
            </a:r>
            <a:r>
              <a:rPr lang="el-GR" altLang="el-GR" baseline="-30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είναι έτσι ίση με </a:t>
            </a:r>
            <a:r>
              <a:rPr lang="en-US" altLang="el-GR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x</a:t>
            </a:r>
            <a:r>
              <a:rPr lang="el-GR" altLang="el-GR" baseline="-30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el-GR" dirty="0">
                <a:latin typeface="+mn-lt"/>
                <a:cs typeface="Times New Roman" panose="02020603050405020304" pitchFamily="18" charset="0"/>
              </a:rPr>
              <a:t>+ b 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και η διασπορά των y</a:t>
            </a:r>
            <a:r>
              <a:rPr lang="el-GR" altLang="el-GR" baseline="-30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ίση με σ</a:t>
            </a:r>
            <a:r>
              <a:rPr lang="el-GR" altLang="el-GR" baseline="30000" dirty="0">
                <a:latin typeface="+mn-lt"/>
                <a:cs typeface="Times New Roman" panose="02020603050405020304" pitchFamily="18" charset="0"/>
              </a:rPr>
              <a:t>2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. Όταν η διασπορά των y</a:t>
            </a:r>
            <a:r>
              <a:rPr lang="el-GR" altLang="el-GR" baseline="-30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εξαρτάται από τα x</a:t>
            </a:r>
            <a:r>
              <a:rPr lang="el-GR" altLang="el-GR" baseline="-30000" dirty="0">
                <a:latin typeface="+mn-lt"/>
                <a:cs typeface="Times New Roman" panose="02020603050405020304" pitchFamily="18" charset="0"/>
              </a:rPr>
              <a:t>i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 τότε έχουμε </a:t>
            </a:r>
            <a:r>
              <a:rPr lang="el-GR" altLang="el-GR" b="1" dirty="0">
                <a:latin typeface="+mn-lt"/>
                <a:cs typeface="Times New Roman" panose="02020603050405020304" pitchFamily="18" charset="0"/>
              </a:rPr>
              <a:t>ετεροσκεδαστικότητα (heteroscedasticity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).</a:t>
            </a:r>
            <a:endParaRPr lang="el-GR" altLang="el-GR" dirty="0">
              <a:latin typeface="+mn-lt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dirty="0">
                <a:latin typeface="+mn-lt"/>
                <a:cs typeface="Times New Roman" panose="02020603050405020304" pitchFamily="18" charset="0"/>
              </a:rPr>
              <a:t>Μία ιδιαίτερη περίπτωση ετεροσκεδαστικότητας έχουμε όταν η σχετική τυπική απόκλιση (RSD) παραμένει σταθερή, που σημαίνει ότι η τυπική απόκλιση (</a:t>
            </a:r>
            <a:r>
              <a:rPr lang="en-US" altLang="el-GR" dirty="0">
                <a:latin typeface="+mn-lt"/>
                <a:cs typeface="Times New Roman" panose="02020603050405020304" pitchFamily="18" charset="0"/>
              </a:rPr>
              <a:t>SD)</a:t>
            </a:r>
            <a:r>
              <a:rPr lang="el-GR" altLang="el-GR" dirty="0">
                <a:latin typeface="+mn-lt"/>
                <a:cs typeface="Times New Roman" panose="02020603050405020304" pitchFamily="18" charset="0"/>
              </a:rPr>
              <a:t> αυξάνει με τη συγκέντρωση. </a:t>
            </a:r>
            <a:endParaRPr lang="en-GB" altLang="el-GR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160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/>
              <a:t>ΕΝΝΟΙΑ ΤΩΝ ΥΠΟΛΟΙΠΩΝ (</a:t>
            </a:r>
            <a:r>
              <a:rPr lang="en-US" altLang="el-GR" sz="3200" dirty="0"/>
              <a:t>RESIDUALS) </a:t>
            </a:r>
            <a:r>
              <a:rPr lang="el-GR" altLang="el-GR" sz="3200" dirty="0"/>
              <a:t>ΣΤΗ ΜΕΘΟΔΟ ΕΛΑΧΙΣΤΩΝ ΤΕΤΡΑΓΩΝΩΝ</a:t>
            </a:r>
            <a:endParaRPr lang="en-GB" altLang="el-GR" sz="32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830" y="1844824"/>
            <a:ext cx="7602170" cy="402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956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800" dirty="0">
                <a:cs typeface="Times New Roman" panose="02020603050405020304" pitchFamily="18" charset="0"/>
              </a:rPr>
              <a:t>ΠΟΡΕΙΑ ΕΠΙΛΥΣΗΣ ΔΕΔΟΜΕΝΟΥ ΑΝΑΛΥΤΙΚΟΥ ΠΡΟΒΛΗΜΑΤΟΣ</a:t>
            </a:r>
            <a:r>
              <a:rPr lang="en-GB" altLang="el-GR" dirty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Επιλογή Μεθόδου – Βελτιστοποίηση – Επαλήθευση – Επικύρωση.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Δειγματοληψία – Προετοιμασία δείγματος.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Μέτρηση αναλυτικής παραμέτρου (σήματος).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Συλλογή δεδομένων – Στατιστική επεξεργασία.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Μετατροπή σήματος σε χημική πληροφορία.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Μετατροπή χημικής πληροφορίας σε πληροφορία χρήστη.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023478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xfrm>
            <a:off x="464155" y="190997"/>
            <a:ext cx="8229600" cy="1143000"/>
          </a:xfrm>
        </p:spPr>
        <p:txBody>
          <a:bodyPr/>
          <a:lstStyle/>
          <a:p>
            <a:r>
              <a:rPr lang="el-GR" altLang="el-GR" sz="3200" dirty="0"/>
              <a:t>ΑΡΧΗ ΠΑΛΙΝΔΡΟΜΗΣΗΣ ΕΛΑΧΙΣΤΩΝ ΤΕΤΡΑΓΩΝΩΝ</a:t>
            </a:r>
            <a:endParaRPr lang="en-GB" altLang="el-GR" sz="3200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1333996"/>
            <a:ext cx="7503766" cy="497532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559474B-627B-82D3-AB1B-D3DB5E1E8CCB}"/>
              </a:ext>
            </a:extLst>
          </p:cNvPr>
          <p:cNvSpPr/>
          <p:nvPr/>
        </p:nvSpPr>
        <p:spPr>
          <a:xfrm>
            <a:off x="4798254" y="3429000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FD0C64E-15E2-EA7F-0C53-0948F63E71B9}"/>
              </a:ext>
            </a:extLst>
          </p:cNvPr>
          <p:cNvSpPr/>
          <p:nvPr/>
        </p:nvSpPr>
        <p:spPr>
          <a:xfrm>
            <a:off x="6084168" y="263691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67EE812-F92B-BBA8-AEE8-1591ACD2E31D}"/>
              </a:ext>
            </a:extLst>
          </p:cNvPr>
          <p:cNvSpPr/>
          <p:nvPr/>
        </p:nvSpPr>
        <p:spPr>
          <a:xfrm>
            <a:off x="3491880" y="4365104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ACE5394-6277-67EC-24F5-F4568BCD032D}"/>
              </a:ext>
            </a:extLst>
          </p:cNvPr>
          <p:cNvSpPr/>
          <p:nvPr/>
        </p:nvSpPr>
        <p:spPr>
          <a:xfrm>
            <a:off x="7452320" y="1849538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83BFF8D-B0ED-147D-5C2E-BAD426AA3AF1}"/>
              </a:ext>
            </a:extLst>
          </p:cNvPr>
          <p:cNvSpPr/>
          <p:nvPr/>
        </p:nvSpPr>
        <p:spPr>
          <a:xfrm>
            <a:off x="2131348" y="5238492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81840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5111" y="114300"/>
            <a:ext cx="8229600" cy="1143000"/>
          </a:xfrm>
        </p:spPr>
        <p:txBody>
          <a:bodyPr/>
          <a:lstStyle/>
          <a:p>
            <a:r>
              <a:rPr lang="el-GR" altLang="el-GR" sz="3200" dirty="0"/>
              <a:t>ΚΑΜΠΥΛΗ ΠΑΛΙΝΔΡΟΜΗΣΗΣ ΜΕ ΔΙΑΣΤΗΜΑΤΑ ΕΜΠΙΣΤΟΣΥΝΗΣ</a:t>
            </a:r>
            <a:endParaRPr lang="en-GB" altLang="el-GR" sz="3200" dirty="0"/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1000" y="1556792"/>
            <a:ext cx="6657822" cy="429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3700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en-GB" altLang="el-GR" sz="3200" dirty="0">
                <a:cs typeface="Times New Roman" panose="02020603050405020304" pitchFamily="18" charset="0"/>
              </a:rPr>
              <a:t>ΣΥΝΟΨΗ ΠΟΡΕΙΑΣ ΠΡΟΣΑΡΜΟΓΗΣ (ΠΑΛΙΝΔΡΟΜΗΣΗΣ)</a:t>
            </a:r>
            <a:r>
              <a:rPr lang="en-GB" altLang="el-GR" sz="3200" dirty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Επιλογή του μοντέλου (συνήθως γραμμικό).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Υπολογισμός (εκτίμηση) των παραμέτρων του μοντέλου με τη μέθοδο των ελαχίστων τετραγώνων.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Αξιολόγηση του μοντέλου.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Υπολογισμός ορίων εμπιστοσύνης των παραμέτρων για τη συνάρτηση παλινδρόμησης και για το αναλυτικό αποτέλεσμα.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algn="just"/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val="580664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977BCA6-24BE-9337-DD50-59B86EA8E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951867"/>
              </p:ext>
            </p:extLst>
          </p:nvPr>
        </p:nvGraphicFramePr>
        <p:xfrm>
          <a:off x="3819201" y="3574133"/>
          <a:ext cx="4929223" cy="2879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653880" imgH="3885480" progId="">
                  <p:embed/>
                </p:oleObj>
              </mc:Choice>
              <mc:Fallback>
                <p:oleObj r:id="rId3" imgW="6653880" imgH="38854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9201" y="3574133"/>
                        <a:ext cx="4929223" cy="2879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ΑΝΑΛΥΣΗ ΥΠΟΛΟΙΠΩΝ</a:t>
            </a:r>
            <a:br>
              <a:rPr lang="en-US" altLang="el-GR" sz="3200" dirty="0">
                <a:cs typeface="Times New Roman" panose="02020603050405020304" pitchFamily="18" charset="0"/>
              </a:rPr>
            </a:br>
            <a:r>
              <a:rPr lang="en-US" altLang="el-GR" sz="3200" dirty="0">
                <a:cs typeface="Times New Roman" panose="02020603050405020304" pitchFamily="18" charset="0"/>
              </a:rPr>
              <a:t>(ANALYSIS OF RESIDUALS)</a:t>
            </a:r>
            <a:r>
              <a:rPr lang="en-GB" altLang="el-GR" sz="3200" dirty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207293"/>
            <a:ext cx="8229600" cy="2221707"/>
          </a:xfrm>
        </p:spPr>
        <p:txBody>
          <a:bodyPr/>
          <a:lstStyle/>
          <a:p>
            <a:pPr marL="0" indent="0" algn="just">
              <a:buNone/>
            </a:pPr>
            <a:r>
              <a:rPr lang="el-GR" altLang="el-GR" sz="2400" dirty="0">
                <a:cs typeface="Times New Roman" panose="02020603050405020304" pitchFamily="18" charset="0"/>
              </a:rPr>
              <a:t>Η ανάλυση των υπολοίπων μπορεί να δώσει απαντήσεις σε δύο ερωτήματα: 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Επιτυχία της προσαρμογής του γραμμικού μοντέλου στα πειραματικά δεδομένα (</a:t>
            </a:r>
            <a:r>
              <a:rPr lang="el-GR" altLang="el-GR" sz="2400" b="1" dirty="0">
                <a:cs typeface="Times New Roman" panose="02020603050405020304" pitchFamily="18" charset="0"/>
              </a:rPr>
              <a:t>lack of fit).</a:t>
            </a:r>
            <a:endParaRPr lang="en-US" altLang="el-GR" sz="2400" b="1" dirty="0"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Εάν οι προϋποθέσεις του μοντέλου είναι ορθές.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el-GR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770202-5E5B-47D6-C11E-654D32120267}"/>
              </a:ext>
            </a:extLst>
          </p:cNvPr>
          <p:cNvSpPr txBox="1"/>
          <p:nvPr/>
        </p:nvSpPr>
        <p:spPr>
          <a:xfrm>
            <a:off x="395537" y="3577590"/>
            <a:ext cx="345638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l-GR" altLang="el-GR" sz="2400" dirty="0">
                <a:latin typeface="+mj-lt"/>
                <a:cs typeface="Times New Roman" panose="02020603050405020304" pitchFamily="18" charset="0"/>
              </a:rPr>
              <a:t>Μπορούν να γίνουν διαγράμματα</a:t>
            </a:r>
            <a:r>
              <a:rPr lang="en-US" altLang="el-GR" sz="24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el-GR" altLang="el-GR" sz="2400" dirty="0">
                <a:latin typeface="+mj-lt"/>
                <a:cs typeface="Times New Roman" panose="02020603050405020304" pitchFamily="18" charset="0"/>
              </a:rPr>
              <a:t>των </a:t>
            </a:r>
            <a:endParaRPr lang="en-US" altLang="el-GR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altLang="el-GR" sz="2400" dirty="0">
                <a:latin typeface="+mj-lt"/>
                <a:cs typeface="Times New Roman" panose="02020603050405020304" pitchFamily="18" charset="0"/>
              </a:rPr>
              <a:t>Υπολοίπων</a:t>
            </a:r>
            <a:r>
              <a:rPr lang="en-US" altLang="el-GR" sz="2400" dirty="0">
                <a:latin typeface="+mj-lt"/>
                <a:cs typeface="Times New Roman" panose="02020603050405020304" pitchFamily="18" charset="0"/>
              </a:rPr>
              <a:t> e</a:t>
            </a:r>
            <a:r>
              <a:rPr lang="el-GR" altLang="el-GR" sz="2400" baseline="-30000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latin typeface="+mj-lt"/>
                <a:cs typeface="Times New Roman" panose="02020603050405020304" pitchFamily="18" charset="0"/>
              </a:rPr>
              <a:t> συναρτήσει των y</a:t>
            </a:r>
            <a:r>
              <a:rPr lang="el-GR" altLang="el-GR" sz="2400" baseline="-30000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latin typeface="+mj-lt"/>
                <a:cs typeface="Times New Roman" panose="02020603050405020304" pitchFamily="18" charset="0"/>
              </a:rPr>
              <a:t> ή των ανεξάρτητων μεταβλητών x</a:t>
            </a:r>
            <a:r>
              <a:rPr lang="el-GR" altLang="el-GR" sz="2400" baseline="-30000" dirty="0">
                <a:latin typeface="+mj-lt"/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latin typeface="+mj-lt"/>
                <a:cs typeface="Times New Roman" panose="02020603050405020304" pitchFamily="18" charset="0"/>
              </a:rPr>
              <a:t>. </a:t>
            </a:r>
            <a:endParaRPr lang="en-GB" altLang="el-GR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el-GR" sz="1800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F7D6779-C553-664E-C2A0-C954BFDFD452}"/>
              </a:ext>
            </a:extLst>
          </p:cNvPr>
          <p:cNvCxnSpPr>
            <a:cxnSpLocks/>
          </p:cNvCxnSpPr>
          <p:nvPr/>
        </p:nvCxnSpPr>
        <p:spPr>
          <a:xfrm>
            <a:off x="4529328" y="4712448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61336E-5864-834C-81E2-41F91C25100E}"/>
              </a:ext>
            </a:extLst>
          </p:cNvPr>
          <p:cNvCxnSpPr>
            <a:cxnSpLocks/>
          </p:cNvCxnSpPr>
          <p:nvPr/>
        </p:nvCxnSpPr>
        <p:spPr>
          <a:xfrm>
            <a:off x="4529328" y="6065742"/>
            <a:ext cx="37444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77C9767-F0F0-F062-F7A3-A9201F1FD2FF}"/>
              </a:ext>
            </a:extLst>
          </p:cNvPr>
          <p:cNvSpPr txBox="1"/>
          <p:nvPr/>
        </p:nvSpPr>
        <p:spPr>
          <a:xfrm>
            <a:off x="7370508" y="4163552"/>
            <a:ext cx="1955765" cy="52069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>
              <a:lnSpc>
                <a:spcPts val="2000"/>
              </a:lnSpc>
            </a:pPr>
            <a:r>
              <a:rPr lang="en-US" sz="2000" dirty="0">
                <a:solidFill>
                  <a:srgbClr val="FF0000"/>
                </a:solidFill>
                <a:latin typeface="+mn-lt"/>
              </a:rPr>
              <a:t>Outlier </a:t>
            </a:r>
            <a:r>
              <a:rPr lang="el-GR" sz="2000" dirty="0">
                <a:solidFill>
                  <a:srgbClr val="FF0000"/>
                </a:solidFill>
                <a:latin typeface="+mn-lt"/>
              </a:rPr>
              <a:t>ή</a:t>
            </a:r>
            <a:r>
              <a:rPr lang="el-GR" altLang="el-GR" sz="2000" dirty="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 Έκτροπη τιμή </a:t>
            </a:r>
            <a:endParaRPr lang="el-GR" sz="20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3CE563-1D84-7FC2-FCC1-3FD596FD0FBE}"/>
              </a:ext>
            </a:extLst>
          </p:cNvPr>
          <p:cNvCxnSpPr>
            <a:cxnSpLocks/>
          </p:cNvCxnSpPr>
          <p:nvPr/>
        </p:nvCxnSpPr>
        <p:spPr>
          <a:xfrm flipH="1">
            <a:off x="6715829" y="4398457"/>
            <a:ext cx="600011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7358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200" dirty="0">
                <a:cs typeface="Times New Roman" panose="02020603050405020304" pitchFamily="18" charset="0"/>
              </a:rPr>
              <a:t>E</a:t>
            </a:r>
            <a:r>
              <a:rPr lang="el-GR" altLang="el-GR" sz="3200" dirty="0">
                <a:cs typeface="Times New Roman" panose="02020603050405020304" pitchFamily="18" charset="0"/>
              </a:rPr>
              <a:t>ΛΕΓΧΟΣ ΣΤΑ ΔΙΑΓΡΑΜΜΑΤΑ ΥΠΟΛΟΙΠΩΝ</a:t>
            </a:r>
            <a:endParaRPr lang="en-GB" altLang="el-GR" sz="3200" dirty="0">
              <a:cs typeface="Times New Roman" panose="02020603050405020304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Σχήμα διαγράμματος.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Ο αριθμός των θετικών υπολοίπων να είναι ίσος με τον αριθμό των αρνητικών υπολοίπων.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Τα πρόσημα των υπολοίπων να κατανέμονται τυχαία μεταξύ + και -, και να λαμβάνεται μία τυχαία σειρά.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altLang="el-GR" sz="2400" dirty="0">
                <a:cs typeface="Times New Roman" panose="02020603050405020304" pitchFamily="18" charset="0"/>
              </a:rPr>
              <a:t>Μερικές προφανώς αποκλίνουσες ή έκτροπες τιμές (</a:t>
            </a:r>
            <a:r>
              <a:rPr lang="el-GR" altLang="el-GR" sz="2400" dirty="0" err="1">
                <a:cs typeface="Times New Roman" panose="02020603050405020304" pitchFamily="18" charset="0"/>
              </a:rPr>
              <a:t>outliers</a:t>
            </a:r>
            <a:r>
              <a:rPr lang="el-GR" altLang="el-GR" sz="2400" dirty="0">
                <a:cs typeface="Times New Roman" panose="02020603050405020304" pitchFamily="18" charset="0"/>
              </a:rPr>
              <a:t>) μπορούν να ανιχνευθούν. Είναι πολύ μεγαλύτερες των υπολοίπων.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altLang="el-GR" sz="2400" dirty="0">
                <a:cs typeface="Times New Roman" panose="02020603050405020304" pitchFamily="18" charset="0"/>
              </a:rPr>
              <a:t> 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val="540948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dirty="0">
                <a:cs typeface="Times New Roman" panose="02020603050405020304" pitchFamily="18" charset="0"/>
              </a:rPr>
              <a:t>ΖΥΓΙΣΜΕΝΗ ΠΑΛΙΝΔΡΟΜΗΣΗ ΕΛΑΧΙΣΤΩΝ ΤΕΤΡΑΓΩΝΩΝ (WEIGHTED LEAST SQUARES REGRESSION)</a:t>
            </a:r>
            <a:endParaRPr lang="en-GB" altLang="el-GR" sz="2800" dirty="0">
              <a:cs typeface="Times New Roman" panose="02020603050405020304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0574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l-GR" altLang="el-GR" sz="2400" dirty="0">
                <a:cs typeface="Times New Roman" panose="02020603050405020304" pitchFamily="18" charset="0"/>
              </a:rPr>
              <a:t>Η φιλοσοφία είναι να δοθεί μεγαλύτερο βάρος στα δεδομένα με την καλύτερη </a:t>
            </a:r>
            <a:r>
              <a:rPr lang="el-GR" altLang="el-GR" sz="2400" dirty="0" err="1">
                <a:cs typeface="Times New Roman" panose="02020603050405020304" pitchFamily="18" charset="0"/>
              </a:rPr>
              <a:t>επαναληψιμότητα</a:t>
            </a:r>
            <a:r>
              <a:rPr lang="el-GR" altLang="el-GR" sz="2400" dirty="0">
                <a:cs typeface="Times New Roman" panose="02020603050405020304" pitchFamily="18" charset="0"/>
              </a:rPr>
              <a:t>.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altLang="el-GR" sz="2400" dirty="0">
                <a:cs typeface="Times New Roman" panose="02020603050405020304" pitchFamily="18" charset="0"/>
              </a:rPr>
              <a:t>Χρησιμοποιείται συντελεστής βαρύτητας </a:t>
            </a:r>
            <a:r>
              <a:rPr lang="el-GR" altLang="el-GR" sz="2400" dirty="0" err="1">
                <a:cs typeface="Times New Roman" panose="02020603050405020304" pitchFamily="18" charset="0"/>
              </a:rPr>
              <a:t>w</a:t>
            </a:r>
            <a:r>
              <a:rPr lang="el-GR" altLang="el-GR" sz="24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400" dirty="0">
                <a:cs typeface="Times New Roman" panose="02020603050405020304" pitchFamily="18" charset="0"/>
              </a:rPr>
              <a:t>:</a:t>
            </a:r>
            <a:endParaRPr lang="en-GB" altLang="el-GR" sz="24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altLang="el-GR" sz="2400" dirty="0">
                <a:cs typeface="Times New Roman" panose="02020603050405020304" pitchFamily="18" charset="0"/>
              </a:rPr>
              <a:t>Επιδιώκεται ελαχιστοποίηση των τετραγώνων των ζυγισμένων υπολοίπων:</a:t>
            </a:r>
            <a:r>
              <a:rPr lang="en-GB" altLang="el-GR" sz="2400" dirty="0"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GB" altLang="el-GR" sz="2400" dirty="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28625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886200" y="4038600"/>
          <a:ext cx="1371600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5760" imgH="444240" progId="Equation.3">
                  <p:embed/>
                </p:oleObj>
              </mc:Choice>
              <mc:Fallback>
                <p:oleObj name="Equation" r:id="rId2" imgW="5457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038600"/>
                        <a:ext cx="1371600" cy="112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962400" y="3257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4" name="Object 6"/>
              <p:cNvSpPr txBox="1"/>
              <p:nvPr/>
            </p:nvSpPr>
            <p:spPr bwMode="auto">
              <a:xfrm>
                <a:off x="2854325" y="5277371"/>
                <a:ext cx="3435350" cy="7937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l-GR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l-GR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l-GR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sSub>
                            <m:sSubPr>
                              <m:ctrl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l-GR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en-US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sSup>
                            <m:sSupPr>
                              <m:ctrlP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l-GR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2534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54325" y="5277371"/>
                <a:ext cx="3435350" cy="7937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2743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dirty="0">
                <a:cs typeface="Times New Roman" panose="02020603050405020304" pitchFamily="18" charset="0"/>
              </a:rPr>
              <a:t>ΖΥΓΙΣΜΕΝΗ ΠΑΛΙΝΔΡΟΜΗΣΗ ΕΛΑΧΙΣΤΩΝ ΤΕΤΡΑΓΩΝΩΝ (WEIGHTED LEAST SQUARES REGRESSION)</a:t>
            </a:r>
            <a:endParaRPr lang="en-GB" altLang="el-GR" sz="2800" dirty="0">
              <a:cs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Όλες οι εξισώσεις για τον υπολογισμό των παραμέτρων </a:t>
            </a:r>
            <a:r>
              <a:rPr lang="en-US" altLang="el-GR" sz="2000" dirty="0">
                <a:cs typeface="Times New Roman" panose="02020603050405020304" pitchFamily="18" charset="0"/>
              </a:rPr>
              <a:t>a</a:t>
            </a:r>
            <a:r>
              <a:rPr lang="el-GR" altLang="el-GR" sz="2000" dirty="0">
                <a:cs typeface="Times New Roman" panose="02020603050405020304" pitchFamily="18" charset="0"/>
              </a:rPr>
              <a:t> και </a:t>
            </a:r>
            <a:r>
              <a:rPr lang="en-US" altLang="el-GR" sz="2000" dirty="0">
                <a:cs typeface="Times New Roman" panose="02020603050405020304" pitchFamily="18" charset="0"/>
              </a:rPr>
              <a:t>b</a:t>
            </a:r>
            <a:r>
              <a:rPr lang="el-GR" altLang="el-GR" sz="2000" dirty="0">
                <a:cs typeface="Times New Roman" panose="02020603050405020304" pitchFamily="18" charset="0"/>
              </a:rPr>
              <a:t> τροποποιούνται για να περιέχουν το συντελεστή βαρύτητας.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Όσο εντονότερη είναι η ετεροσκεδαστικότητα, τόσο χρησιμότερη είναι η ζυγισμένη παλινδρόμηση.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Ο συντελεστής βαρύτητας προσδιορίζεται: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l-GR" altLang="el-GR" sz="2000" dirty="0"/>
              <a:t>Μ</a:t>
            </a:r>
            <a:r>
              <a:rPr lang="el-GR" altLang="el-GR" sz="2000" dirty="0">
                <a:cs typeface="Times New Roman" panose="02020603050405020304" pitchFamily="18" charset="0"/>
              </a:rPr>
              <a:t>ε πολλαπλές μετρήσεις κάθε προτύπου και υπολογισμό της τυπικής απόκλισης του </a:t>
            </a:r>
            <a:r>
              <a:rPr lang="el-GR" altLang="el-GR" sz="2000" dirty="0" err="1">
                <a:cs typeface="Times New Roman" panose="02020603050405020304" pitchFamily="18" charset="0"/>
              </a:rPr>
              <a:t>y</a:t>
            </a:r>
            <a:r>
              <a:rPr lang="el-GR" altLang="el-GR" sz="20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l-GR" altLang="el-GR" sz="2000" dirty="0"/>
              <a:t>Ε</a:t>
            </a:r>
            <a:r>
              <a:rPr lang="el-GR" altLang="el-GR" sz="2000" dirty="0">
                <a:cs typeface="Times New Roman" panose="02020603050405020304" pitchFamily="18" charset="0"/>
              </a:rPr>
              <a:t>άν υπάρχει ικανός αριθμός μετρήσεων, με κατασκευή του διαγράμματος της συνάρτησης της διασποράς με </a:t>
            </a:r>
            <a:r>
              <a:rPr lang="el-GR" altLang="el-GR" sz="2000" dirty="0" err="1">
                <a:cs typeface="Times New Roman" panose="02020603050405020304" pitchFamily="18" charset="0"/>
              </a:rPr>
              <a:t>x</a:t>
            </a:r>
            <a:r>
              <a:rPr lang="el-GR" altLang="el-GR" sz="20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 ή </a:t>
            </a:r>
            <a:r>
              <a:rPr lang="el-GR" altLang="el-GR" sz="2000" dirty="0" err="1">
                <a:cs typeface="Times New Roman" panose="02020603050405020304" pitchFamily="18" charset="0"/>
              </a:rPr>
              <a:t>y</a:t>
            </a:r>
            <a:r>
              <a:rPr lang="el-GR" altLang="el-GR" sz="2000" baseline="-30000" dirty="0" err="1">
                <a:cs typeface="Times New Roman" panose="02020603050405020304" pitchFamily="18" charset="0"/>
              </a:rPr>
              <a:t>i</a:t>
            </a:r>
            <a:r>
              <a:rPr lang="el-GR" altLang="el-GR" sz="2000" dirty="0">
                <a:cs typeface="Times New Roman" panose="02020603050405020304" pitchFamily="18" charset="0"/>
              </a:rPr>
              <a:t>. Π.χ. στους </a:t>
            </a:r>
            <a:r>
              <a:rPr lang="el-GR" altLang="el-GR" sz="2000" dirty="0" err="1">
                <a:cs typeface="Times New Roman" panose="02020603050405020304" pitchFamily="18" charset="0"/>
              </a:rPr>
              <a:t>ανοσοχημικούς</a:t>
            </a:r>
            <a:r>
              <a:rPr lang="el-GR" altLang="el-GR" sz="2000" dirty="0">
                <a:cs typeface="Times New Roman" panose="02020603050405020304" pitchFamily="18" charset="0"/>
              </a:rPr>
              <a:t> προσδιορισμούς υπάρχει συνήθως γραμμική σχέση.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 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 </a:t>
            </a:r>
            <a:endParaRPr lang="en-GB" altLang="el-GR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883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dirty="0">
                <a:cs typeface="Times New Roman" panose="02020603050405020304" pitchFamily="18" charset="0"/>
              </a:rPr>
              <a:t>ΖΥΓΙΣΜΕΝΗ ΠΑΛΙΝΔΡΟΜΗΣΗ ΕΛΑΧΙΣΤΩΝ ΤΕΤΡΑΓΩΝΩΝ (WEIGHTED LEAST SQUARES REGRESSION)</a:t>
            </a:r>
            <a:endParaRPr lang="en-GB" altLang="el-GR" sz="2800" dirty="0">
              <a:cs typeface="Times New Roman" panose="02020603050405020304" pitchFamily="18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Πολλές φορές όταν δεν έχουμε πολλές μετρήσεις η ετεροσκεδαστικότητα  διορθώνεται με κατασκευή των ακόλουθων καμπυλών βαθμονόμησης αντί για την καμπύλη </a:t>
            </a:r>
            <a:r>
              <a:rPr lang="en-US" altLang="el-GR" sz="2000" dirty="0">
                <a:cs typeface="Times New Roman" panose="02020603050405020304" pitchFamily="18" charset="0"/>
              </a:rPr>
              <a:t>Y</a:t>
            </a:r>
            <a:r>
              <a:rPr lang="en-US" altLang="el-GR" sz="2000" baseline="-25000" dirty="0">
                <a:cs typeface="Times New Roman" panose="02020603050405020304" pitchFamily="18" charset="0"/>
              </a:rPr>
              <a:t>i</a:t>
            </a:r>
            <a:r>
              <a:rPr lang="en-US" altLang="el-GR" sz="2000" dirty="0"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cs typeface="Times New Roman" panose="02020603050405020304" pitchFamily="18" charset="0"/>
              </a:rPr>
              <a:t>ως προς Χ</a:t>
            </a:r>
            <a:r>
              <a:rPr lang="en-US" altLang="el-GR" sz="2000" baseline="-25000" dirty="0" err="1">
                <a:cs typeface="Times New Roman" panose="02020603050405020304" pitchFamily="18" charset="0"/>
              </a:rPr>
              <a:t>i</a:t>
            </a:r>
            <a:r>
              <a:rPr lang="en-US" altLang="el-GR" sz="2000" baseline="-25000" dirty="0">
                <a:cs typeface="Times New Roman" panose="02020603050405020304" pitchFamily="18" charset="0"/>
              </a:rPr>
              <a:t> </a:t>
            </a:r>
            <a:r>
              <a:rPr lang="el-GR" altLang="el-GR" sz="2000" dirty="0">
                <a:cs typeface="Times New Roman" panose="02020603050405020304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altLang="el-GR" sz="1800" dirty="0">
                <a:cs typeface="Times New Roman" panose="02020603050405020304" pitchFamily="18" charset="0"/>
              </a:rPr>
              <a:t>Y</a:t>
            </a:r>
            <a:r>
              <a:rPr lang="en-US" altLang="el-GR" sz="1800" baseline="-25000" dirty="0">
                <a:cs typeface="Times New Roman" panose="02020603050405020304" pitchFamily="18" charset="0"/>
              </a:rPr>
              <a:t>i</a:t>
            </a:r>
            <a:r>
              <a:rPr lang="en-US" altLang="el-GR" sz="1800" dirty="0">
                <a:cs typeface="Times New Roman" panose="02020603050405020304" pitchFamily="18" charset="0"/>
              </a:rPr>
              <a:t> </a:t>
            </a:r>
            <a:r>
              <a:rPr lang="el-GR" altLang="el-GR" sz="1800" dirty="0">
                <a:cs typeface="Times New Roman" panose="02020603050405020304" pitchFamily="18" charset="0"/>
              </a:rPr>
              <a:t>ως προς </a:t>
            </a:r>
            <a:r>
              <a:rPr lang="en-US" altLang="el-GR" sz="1800" dirty="0">
                <a:cs typeface="Times New Roman" panose="02020603050405020304" pitchFamily="18" charset="0"/>
              </a:rPr>
              <a:t>1/x</a:t>
            </a:r>
            <a:r>
              <a:rPr lang="en-US" altLang="el-GR" sz="1800" baseline="-25000" dirty="0">
                <a:cs typeface="Times New Roman" panose="02020603050405020304" pitchFamily="18" charset="0"/>
              </a:rPr>
              <a:t>i</a:t>
            </a:r>
            <a:endParaRPr lang="en-US" altLang="el-GR" sz="1800" dirty="0"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l-GR" sz="1800" dirty="0">
                <a:cs typeface="Times New Roman" panose="02020603050405020304" pitchFamily="18" charset="0"/>
              </a:rPr>
              <a:t>Y</a:t>
            </a:r>
            <a:r>
              <a:rPr lang="en-US" altLang="el-GR" sz="1800" baseline="-25000" dirty="0">
                <a:cs typeface="Times New Roman" panose="02020603050405020304" pitchFamily="18" charset="0"/>
              </a:rPr>
              <a:t>i</a:t>
            </a:r>
            <a:r>
              <a:rPr lang="en-US" altLang="el-GR" sz="1800" dirty="0">
                <a:cs typeface="Times New Roman" panose="02020603050405020304" pitchFamily="18" charset="0"/>
              </a:rPr>
              <a:t> </a:t>
            </a:r>
            <a:r>
              <a:rPr lang="el-GR" altLang="el-GR" sz="1800" dirty="0">
                <a:cs typeface="Times New Roman" panose="02020603050405020304" pitchFamily="18" charset="0"/>
              </a:rPr>
              <a:t>ως προς 1/</a:t>
            </a:r>
            <a:r>
              <a:rPr lang="en-US" altLang="el-GR" sz="1800" dirty="0">
                <a:cs typeface="Times New Roman" panose="02020603050405020304" pitchFamily="18" charset="0"/>
              </a:rPr>
              <a:t>x</a:t>
            </a:r>
            <a:r>
              <a:rPr lang="en-US" altLang="el-GR" sz="1800" baseline="-25000" dirty="0">
                <a:cs typeface="Times New Roman" panose="02020603050405020304" pitchFamily="18" charset="0"/>
              </a:rPr>
              <a:t>i</a:t>
            </a:r>
            <a:r>
              <a:rPr lang="en-US" altLang="el-GR" sz="1800" baseline="30000" dirty="0">
                <a:cs typeface="Times New Roman" panose="02020603050405020304" pitchFamily="18" charset="0"/>
              </a:rPr>
              <a:t>2</a:t>
            </a:r>
          </a:p>
          <a:p>
            <a:pPr lvl="1" algn="just">
              <a:lnSpc>
                <a:spcPct val="90000"/>
              </a:lnSpc>
            </a:pPr>
            <a:r>
              <a:rPr lang="en-GB" altLang="el-GR" sz="1800" dirty="0">
                <a:cs typeface="Times New Roman" panose="02020603050405020304" pitchFamily="18" charset="0"/>
              </a:rPr>
              <a:t>1/Y</a:t>
            </a:r>
            <a:r>
              <a:rPr lang="en-GB" altLang="el-GR" sz="1800" baseline="-25000" dirty="0">
                <a:cs typeface="Times New Roman" panose="02020603050405020304" pitchFamily="18" charset="0"/>
              </a:rPr>
              <a:t>i</a:t>
            </a:r>
            <a:r>
              <a:rPr lang="en-GB" altLang="el-GR" sz="1800" dirty="0">
                <a:cs typeface="Times New Roman" panose="02020603050405020304" pitchFamily="18" charset="0"/>
              </a:rPr>
              <a:t> </a:t>
            </a:r>
            <a:r>
              <a:rPr lang="el-GR" altLang="el-GR" sz="1800" dirty="0">
                <a:cs typeface="Times New Roman" panose="02020603050405020304" pitchFamily="18" charset="0"/>
              </a:rPr>
              <a:t>ως προς </a:t>
            </a:r>
            <a:r>
              <a:rPr lang="en-US" altLang="el-GR" sz="1800" dirty="0">
                <a:cs typeface="Times New Roman" panose="02020603050405020304" pitchFamily="18" charset="0"/>
              </a:rPr>
              <a:t>x</a:t>
            </a:r>
            <a:r>
              <a:rPr lang="en-US" altLang="el-GR" sz="1800" baseline="-25000" dirty="0">
                <a:cs typeface="Times New Roman" panose="02020603050405020304" pitchFamily="18" charset="0"/>
              </a:rPr>
              <a:t>i</a:t>
            </a:r>
            <a:endParaRPr lang="en-US" altLang="el-GR" sz="1800" dirty="0"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altLang="el-GR" sz="1800" dirty="0">
                <a:cs typeface="Times New Roman" panose="02020603050405020304" pitchFamily="18" charset="0"/>
              </a:rPr>
              <a:t>1/Y</a:t>
            </a:r>
            <a:r>
              <a:rPr lang="en-US" altLang="el-GR" sz="1800" baseline="-25000" dirty="0">
                <a:cs typeface="Times New Roman" panose="02020603050405020304" pitchFamily="18" charset="0"/>
              </a:rPr>
              <a:t>i</a:t>
            </a:r>
            <a:r>
              <a:rPr lang="en-US" altLang="el-GR" sz="1800" baseline="30000" dirty="0">
                <a:cs typeface="Times New Roman" panose="02020603050405020304" pitchFamily="18" charset="0"/>
              </a:rPr>
              <a:t>2 </a:t>
            </a:r>
            <a:r>
              <a:rPr lang="el-GR" altLang="el-GR" sz="1800" dirty="0">
                <a:cs typeface="Times New Roman" panose="02020603050405020304" pitchFamily="18" charset="0"/>
              </a:rPr>
              <a:t> ως προς </a:t>
            </a:r>
            <a:r>
              <a:rPr lang="en-US" altLang="el-GR" sz="1800" dirty="0">
                <a:cs typeface="Times New Roman" panose="02020603050405020304" pitchFamily="18" charset="0"/>
              </a:rPr>
              <a:t>x</a:t>
            </a:r>
            <a:r>
              <a:rPr lang="en-US" altLang="el-GR" sz="1800" baseline="-25000" dirty="0">
                <a:cs typeface="Times New Roman" panose="02020603050405020304" pitchFamily="18" charset="0"/>
              </a:rPr>
              <a:t>i</a:t>
            </a:r>
            <a:endParaRPr lang="el-GR" altLang="el-GR" sz="1800" baseline="-25000" dirty="0">
              <a:cs typeface="Times New Roman" panose="02020603050405020304" pitchFamily="18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endParaRPr lang="en-GB" altLang="el-GR" sz="1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Σε κάθε περίπτωση ελέγχεται ο συντελεστής συσχέτισης και η τυπική απόκλιση υπολοίπων.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 </a:t>
            </a:r>
            <a:endParaRPr lang="en-GB" altLang="el-GR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4355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dirty="0"/>
              <a:t>Παράδειγμα ζυγισμένης παλινδρόμησης</a:t>
            </a:r>
            <a:br>
              <a:rPr lang="el-GR" sz="3600" dirty="0"/>
            </a:br>
            <a:r>
              <a:rPr lang="el-GR" sz="3600" dirty="0"/>
              <a:t>με χρήση του παράγοντα ζύγισης 1/s2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802" y="2204864"/>
            <a:ext cx="7350396" cy="2880320"/>
          </a:xfrm>
          <a:prstGeom prst="rect">
            <a:avLst/>
          </a:prstGeom>
          <a:scene3d>
            <a:camera prst="orthographicFront">
              <a:rot lat="0" lon="0" rev="2154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3548229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ΔΙΑΣΤΗΜΑΤΑ ΕΜΠΙΣΤΟΣΥΝΗΣ </a:t>
            </a:r>
            <a:br>
              <a:rPr lang="en-GB" altLang="el-GR" sz="3200" dirty="0">
                <a:cs typeface="Times New Roman" panose="02020603050405020304" pitchFamily="18" charset="0"/>
              </a:rPr>
            </a:br>
            <a:r>
              <a:rPr lang="en-US" altLang="el-GR" sz="3200" dirty="0">
                <a:cs typeface="Times New Roman" panose="02020603050405020304" pitchFamily="18" charset="0"/>
              </a:rPr>
              <a:t>(CONFIDENCE INTERVALS)</a:t>
            </a:r>
            <a:endParaRPr lang="en-GB" altLang="el-GR" sz="3200" dirty="0">
              <a:cs typeface="Times New Roman" panose="02020603050405020304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2448271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Η ακρίβεια της προσδιοριζόμενης συγκέντρωσης του αγνώστου εξαρτάται από: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l-GR" altLang="el-GR" sz="2000" dirty="0">
                <a:cs typeface="Times New Roman" panose="02020603050405020304" pitchFamily="18" charset="0"/>
              </a:rPr>
              <a:t>Το σφάλμα μετρήσεως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el-GR" altLang="el-GR" sz="2000" dirty="0">
                <a:cs typeface="Times New Roman" panose="02020603050405020304" pitchFamily="18" charset="0"/>
              </a:rPr>
              <a:t>Από το διάστημα εμπιστοσύνης της καμπύλης βαθμονομήσεως στο σημείο του αγνώστου, που εξαρτάται από τις αβεβαιότητες των εκτιμητριών των </a:t>
            </a:r>
            <a:r>
              <a:rPr lang="en-US" altLang="el-GR" sz="2000" dirty="0">
                <a:cs typeface="Times New Roman" panose="02020603050405020304" pitchFamily="18" charset="0"/>
              </a:rPr>
              <a:t>a</a:t>
            </a:r>
            <a:r>
              <a:rPr lang="el-GR" altLang="el-GR" sz="2000" dirty="0">
                <a:cs typeface="Times New Roman" panose="02020603050405020304" pitchFamily="18" charset="0"/>
              </a:rPr>
              <a:t> και b.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 </a:t>
            </a:r>
            <a:r>
              <a:rPr lang="el-GR" altLang="el-GR" sz="2000" b="1" dirty="0">
                <a:cs typeface="Times New Roman" panose="02020603050405020304" pitchFamily="18" charset="0"/>
              </a:rPr>
              <a:t>Υπολογισμός διακυμάνσεων των α και b: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886200" y="314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450122"/>
              </p:ext>
            </p:extLst>
          </p:nvPr>
        </p:nvGraphicFramePr>
        <p:xfrm>
          <a:off x="685800" y="4327525"/>
          <a:ext cx="2209800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371600" imgH="571500" progId="Equation.3">
                  <p:embed/>
                </p:oleObj>
              </mc:Choice>
              <mc:Fallback>
                <p:oleObj r:id="rId3" imgW="1371600" imgH="571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27525"/>
                        <a:ext cx="2209800" cy="920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790950" y="3067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962400" y="3090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BE4994-8854-8DFD-5A1F-E9F9E777E3A5}"/>
              </a:ext>
            </a:extLst>
          </p:cNvPr>
          <p:cNvSpPr txBox="1"/>
          <p:nvPr/>
        </p:nvSpPr>
        <p:spPr>
          <a:xfrm>
            <a:off x="134516" y="5589240"/>
            <a:ext cx="3312368" cy="5040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25000" lnSpcReduction="20000"/>
          </a:bodyPr>
          <a:lstStyle/>
          <a:p>
            <a:r>
              <a:rPr lang="el-GR" altLang="el-GR" sz="8000" dirty="0">
                <a:latin typeface="+mn-lt"/>
                <a:cs typeface="Times New Roman" panose="02020603050405020304" pitchFamily="18" charset="0"/>
              </a:rPr>
              <a:t>Τυπική απόκλιση υπολοίπων</a:t>
            </a:r>
          </a:p>
          <a:p>
            <a:r>
              <a:rPr lang="el-GR" altLang="el-GR" sz="8000" dirty="0">
                <a:latin typeface="+mn-lt"/>
                <a:cs typeface="Times New Roman" panose="02020603050405020304" pitchFamily="18" charset="0"/>
              </a:rPr>
              <a:t>Ή τυπικό σφάλμα καμπύλης</a:t>
            </a:r>
            <a:endParaRPr lang="en-GB" altLang="el-GR" sz="8000" dirty="0">
              <a:latin typeface="+mn-lt"/>
              <a:cs typeface="Times New Roman" panose="02020603050405020304" pitchFamily="18" charset="0"/>
            </a:endParaRPr>
          </a:p>
          <a:p>
            <a:pPr algn="ctr"/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3C7C3B-FEB9-79BA-128E-E1856373A88F}"/>
              </a:ext>
            </a:extLst>
          </p:cNvPr>
          <p:cNvSpPr txBox="1"/>
          <p:nvPr/>
        </p:nvSpPr>
        <p:spPr>
          <a:xfrm>
            <a:off x="3707904" y="5708279"/>
            <a:ext cx="2227312" cy="5040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 Τυπική απόκλιση </a:t>
            </a:r>
            <a:r>
              <a:rPr lang="en-US" altLang="el-GR" sz="2000" dirty="0">
                <a:latin typeface="+mn-lt"/>
                <a:cs typeface="Times New Roman" panose="02020603050405020304" pitchFamily="18" charset="0"/>
              </a:rPr>
              <a:t>a</a:t>
            </a:r>
            <a:endParaRPr lang="en-GB" altLang="el-GR" sz="2000" dirty="0">
              <a:latin typeface="+mn-lt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28AFF6-4F01-2B34-9C6D-C1C40C28AEC1}"/>
              </a:ext>
            </a:extLst>
          </p:cNvPr>
          <p:cNvSpPr txBox="1"/>
          <p:nvPr/>
        </p:nvSpPr>
        <p:spPr>
          <a:xfrm>
            <a:off x="6446728" y="5589240"/>
            <a:ext cx="2209800" cy="5040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altLang="el-GR" sz="2000" dirty="0">
                <a:latin typeface="+mn-lt"/>
                <a:cs typeface="Times New Roman" panose="02020603050405020304" pitchFamily="18" charset="0"/>
              </a:rPr>
              <a:t> Τυπική απόκλιση </a:t>
            </a:r>
            <a:r>
              <a:rPr lang="en-US" altLang="el-GR" sz="2000" dirty="0">
                <a:latin typeface="+mn-lt"/>
                <a:cs typeface="Times New Roman" panose="02020603050405020304" pitchFamily="18" charset="0"/>
              </a:rPr>
              <a:t>b</a:t>
            </a:r>
            <a:endParaRPr lang="en-GB" altLang="el-GR" sz="2000" dirty="0">
              <a:latin typeface="+mn-lt"/>
              <a:cs typeface="Times New Roman" panose="02020603050405020304" pitchFamily="18" charset="0"/>
            </a:endParaRPr>
          </a:p>
          <a:p>
            <a:endParaRPr lang="el-GR" sz="400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44EAA99-70E8-3884-553D-76811B85E9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396825"/>
              </p:ext>
            </p:extLst>
          </p:nvPr>
        </p:nvGraphicFramePr>
        <p:xfrm>
          <a:off x="6135638" y="4288233"/>
          <a:ext cx="2227312" cy="1035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250440" imgH="1510920" progId="">
                  <p:embed/>
                </p:oleObj>
              </mc:Choice>
              <mc:Fallback>
                <p:oleObj r:id="rId5" imgW="3250440" imgH="15109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35638" y="4288233"/>
                        <a:ext cx="2227312" cy="10353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99CD01A-B60D-80D4-F777-B4C307F20B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409389"/>
              </p:ext>
            </p:extLst>
          </p:nvPr>
        </p:nvGraphicFramePr>
        <p:xfrm>
          <a:off x="3467100" y="4218793"/>
          <a:ext cx="2209800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2945880" imgH="1638000" progId="">
                  <p:embed/>
                </p:oleObj>
              </mc:Choice>
              <mc:Fallback>
                <p:oleObj r:id="rId7" imgW="2945880" imgH="1638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67100" y="4218793"/>
                        <a:ext cx="2209800" cy="1228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507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800" dirty="0">
                <a:cs typeface="Times New Roman" panose="02020603050405020304" pitchFamily="18" charset="0"/>
              </a:rPr>
              <a:t>ΑΝΑΛΥΤΙΚΕΣ ΤΕΧΝΙΚΕΣ</a:t>
            </a:r>
            <a:r>
              <a:rPr lang="en-GB" altLang="el-GR" sz="2800" dirty="0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b="1" dirty="0"/>
              <a:t>ΥΓΡΟΧΗΜΙΚΕΣ ΤΕΧΝΙΚΕΣ</a:t>
            </a:r>
            <a:endParaRPr lang="en-GB" altLang="el-G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el-GR" sz="2400" dirty="0"/>
              <a:t>Ογκομετρική ανάλυση</a:t>
            </a:r>
            <a:r>
              <a:rPr lang="en-US" altLang="el-GR" sz="2400" dirty="0"/>
              <a:t> (</a:t>
            </a:r>
            <a:r>
              <a:rPr lang="el-GR" altLang="el-GR" sz="2400" dirty="0"/>
              <a:t>Ευρεία εφαρμογή)</a:t>
            </a:r>
            <a:endParaRPr lang="en-GB" altLang="el-G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el-GR" sz="2400" dirty="0"/>
              <a:t>Σταθμική ανάλυση (Πολύ μικρή εφαρμογή)</a:t>
            </a:r>
            <a:endParaRPr lang="en-US" altLang="el-GR" sz="2400" dirty="0"/>
          </a:p>
          <a:p>
            <a:pPr marL="457200" lvl="1" indent="0">
              <a:buNone/>
            </a:pPr>
            <a:endParaRPr lang="en-GB" altLang="el-GR" sz="600" dirty="0"/>
          </a:p>
          <a:p>
            <a:r>
              <a:rPr lang="el-GR" altLang="el-GR" sz="2400" b="1" dirty="0"/>
              <a:t>ΕΝΟΡΓΑΝΕΣ ΤΕΧΝΙΚΕΣ</a:t>
            </a:r>
            <a:endParaRPr lang="en-GB" altLang="el-G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el-GR" sz="2400" dirty="0"/>
              <a:t>Ηλεκτροχημικές </a:t>
            </a:r>
            <a:endParaRPr lang="en-GB" altLang="el-G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el-GR" sz="2400" dirty="0"/>
              <a:t>Φασματοχημικές</a:t>
            </a:r>
            <a:endParaRPr lang="en-GB" altLang="el-G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el-GR" sz="2400" dirty="0"/>
              <a:t>Χρωματογραφικές</a:t>
            </a:r>
            <a:endParaRPr lang="en-GB" altLang="el-GR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l-GR" altLang="el-GR" sz="2400" dirty="0"/>
              <a:t>Διάφορες (ανοσοχημικές, ραδιοχημικές, κλπ.)</a:t>
            </a:r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454892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ΥΠΟΛΟΓΙΣΜΟΣ ΤΥΠΙΚΗΣ ΑΠΟΚΛΙΣΕΩΣ ΣΥΓΚΕΝΤΡΩΣΕΩΣ ΑΓΝΩΣΤΟΥ</a:t>
            </a:r>
            <a:endParaRPr lang="en-GB" altLang="el-GR" sz="3200" dirty="0">
              <a:cs typeface="Times New Roman" panose="02020603050405020304" pitchFamily="18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96752"/>
            <a:ext cx="7772400" cy="4960936"/>
          </a:xfrm>
        </p:spPr>
        <p:txBody>
          <a:bodyPr/>
          <a:lstStyle/>
          <a:p>
            <a:r>
              <a:rPr lang="el-GR" altLang="el-GR" sz="2000" dirty="0">
                <a:cs typeface="Times New Roman" panose="02020603050405020304" pitchFamily="18" charset="0"/>
              </a:rPr>
              <a:t>Για το άγνωστο συγκεντρώσεως x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0</a:t>
            </a:r>
            <a:r>
              <a:rPr lang="el-GR" altLang="el-GR" sz="2000" dirty="0">
                <a:cs typeface="Times New Roman" panose="02020603050405020304" pitchFamily="18" charset="0"/>
              </a:rPr>
              <a:t> </a:t>
            </a:r>
            <a:r>
              <a:rPr lang="el-GR" altLang="el-GR" sz="2000" dirty="0" err="1">
                <a:cs typeface="Times New Roman" panose="02020603050405020304" pitchFamily="18" charset="0"/>
              </a:rPr>
              <a:t>μετράται</a:t>
            </a:r>
            <a:r>
              <a:rPr lang="el-GR" altLang="el-GR" sz="2000" dirty="0">
                <a:cs typeface="Times New Roman" panose="02020603050405020304" pitchFamily="18" charset="0"/>
              </a:rPr>
              <a:t> η y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0</a:t>
            </a:r>
            <a:r>
              <a:rPr lang="el-GR" altLang="el-GR" sz="2000" dirty="0">
                <a:cs typeface="Times New Roman" panose="02020603050405020304" pitchFamily="18" charset="0"/>
              </a:rPr>
              <a:t> και βρίσκεται</a:t>
            </a:r>
            <a:r>
              <a:rPr lang="en-GB" altLang="el-GR" sz="2000" dirty="0"/>
              <a:t> </a:t>
            </a:r>
            <a:r>
              <a:rPr lang="el-GR" altLang="el-GR" sz="2000" dirty="0">
                <a:cs typeface="Times New Roman" panose="02020603050405020304" pitchFamily="18" charset="0"/>
              </a:rPr>
              <a:t> </a:t>
            </a:r>
            <a:r>
              <a:rPr lang="el-GR" altLang="el-GR" sz="2000" dirty="0"/>
              <a:t>η συγκέντρωση από την εξίσωση της καμπύλης αναφοράς.</a:t>
            </a:r>
            <a:endParaRPr lang="en-GB" altLang="el-GR" sz="2000" dirty="0"/>
          </a:p>
          <a:p>
            <a:r>
              <a:rPr lang="el-GR" altLang="el-GR" sz="2000" dirty="0">
                <a:cs typeface="Times New Roman" panose="02020603050405020304" pitchFamily="18" charset="0"/>
              </a:rPr>
              <a:t>Η αβεβαιότητα στη συγκέντρωση x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0</a:t>
            </a:r>
            <a:r>
              <a:rPr lang="el-GR" altLang="el-GR" sz="2000" dirty="0">
                <a:cs typeface="Times New Roman" panose="02020603050405020304" pitchFamily="18" charset="0"/>
              </a:rPr>
              <a:t> </a:t>
            </a:r>
            <a:r>
              <a:rPr lang="el-GR" altLang="el-GR" sz="2000" dirty="0"/>
              <a:t>βρίσκεται από τους παρακάτω τύπους, ανάλογα εάν γίνει μια μέτρηση ή</a:t>
            </a:r>
            <a:r>
              <a:rPr lang="el-GR" altLang="el-GR" sz="2000" dirty="0">
                <a:cs typeface="Times New Roman" panose="02020603050405020304" pitchFamily="18" charset="0"/>
              </a:rPr>
              <a:t> πολλαπλές (m) μετρήσεις του y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0</a:t>
            </a:r>
            <a:r>
              <a:rPr lang="el-GR" altLang="el-GR" sz="2000" baseline="-30000" dirty="0"/>
              <a:t>.</a:t>
            </a:r>
          </a:p>
          <a:p>
            <a:r>
              <a:rPr lang="el-GR" altLang="el-GR" sz="2000" dirty="0"/>
              <a:t>Η αβεβαιότητα στο κεντροειδές είναι η ελάχιστη και στα άκρα μέγιστη</a:t>
            </a:r>
            <a:endParaRPr lang="en-GB" altLang="el-GR" sz="2000" dirty="0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1767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3505200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3462338" y="3105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913459-5C3E-D8AF-09A2-851D7657A015}"/>
              </a:ext>
            </a:extLst>
          </p:cNvPr>
          <p:cNvSpPr txBox="1"/>
          <p:nvPr/>
        </p:nvSpPr>
        <p:spPr>
          <a:xfrm>
            <a:off x="745232" y="5733256"/>
            <a:ext cx="3384376" cy="50405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25000" lnSpcReduction="20000"/>
          </a:bodyPr>
          <a:lstStyle/>
          <a:p>
            <a:r>
              <a:rPr lang="el-GR" altLang="el-GR" sz="8000" dirty="0">
                <a:latin typeface="+mn-lt"/>
                <a:cs typeface="Times New Roman" panose="02020603050405020304" pitchFamily="18" charset="0"/>
              </a:rPr>
              <a:t>Για μία μέτρηση σε </a:t>
            </a:r>
            <a:r>
              <a:rPr lang="en-US" altLang="el-GR" sz="8000" dirty="0">
                <a:latin typeface="+mn-lt"/>
                <a:cs typeface="Times New Roman" panose="02020603050405020304" pitchFamily="18" charset="0"/>
              </a:rPr>
              <a:t>n </a:t>
            </a:r>
            <a:r>
              <a:rPr lang="el-GR" altLang="el-GR" sz="8000" dirty="0">
                <a:latin typeface="+mn-lt"/>
                <a:cs typeface="Times New Roman" panose="02020603050405020304" pitchFamily="18" charset="0"/>
              </a:rPr>
              <a:t>πρότυπα</a:t>
            </a:r>
            <a:endParaRPr lang="en-GB" altLang="el-GR" sz="8000" dirty="0">
              <a:latin typeface="+mn-lt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4164BE-C87F-D0DA-9561-2F8E8D344FDA}"/>
              </a:ext>
            </a:extLst>
          </p:cNvPr>
          <p:cNvSpPr txBox="1"/>
          <p:nvPr/>
        </p:nvSpPr>
        <p:spPr>
          <a:xfrm>
            <a:off x="4829125" y="5794673"/>
            <a:ext cx="3437384" cy="3812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25000" lnSpcReduction="20000"/>
          </a:bodyPr>
          <a:lstStyle/>
          <a:p>
            <a:r>
              <a:rPr lang="el-GR" altLang="el-GR" sz="8000" dirty="0">
                <a:latin typeface="+mn-lt"/>
                <a:cs typeface="Times New Roman" panose="02020603050405020304" pitchFamily="18" charset="0"/>
              </a:rPr>
              <a:t>Για </a:t>
            </a:r>
            <a:r>
              <a:rPr lang="en-US" altLang="el-GR" sz="8000" dirty="0">
                <a:latin typeface="+mn-lt"/>
                <a:cs typeface="Times New Roman" panose="02020603050405020304" pitchFamily="18" charset="0"/>
              </a:rPr>
              <a:t>m </a:t>
            </a:r>
            <a:r>
              <a:rPr lang="el-GR" altLang="el-GR" sz="8000" dirty="0">
                <a:latin typeface="+mn-lt"/>
                <a:cs typeface="Times New Roman" panose="02020603050405020304" pitchFamily="18" charset="0"/>
              </a:rPr>
              <a:t>μετρήσεις σε </a:t>
            </a:r>
            <a:r>
              <a:rPr lang="en-US" altLang="el-GR" sz="8000" dirty="0">
                <a:latin typeface="+mn-lt"/>
                <a:cs typeface="Times New Roman" panose="02020603050405020304" pitchFamily="18" charset="0"/>
              </a:rPr>
              <a:t>n </a:t>
            </a:r>
            <a:r>
              <a:rPr lang="el-GR" altLang="el-GR" sz="8000" dirty="0">
                <a:latin typeface="+mn-lt"/>
                <a:cs typeface="Times New Roman" panose="02020603050405020304" pitchFamily="18" charset="0"/>
              </a:rPr>
              <a:t>πρότυπα</a:t>
            </a:r>
            <a:endParaRPr lang="en-GB" altLang="el-GR" sz="8000" dirty="0">
              <a:latin typeface="+mn-lt"/>
              <a:cs typeface="Times New Roman" panose="02020603050405020304" pitchFamily="18" charset="0"/>
            </a:endParaRPr>
          </a:p>
          <a:p>
            <a:endParaRPr lang="el-GR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1158FDC-7ABA-3AA9-3139-78A8D033C0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951942"/>
              </p:ext>
            </p:extLst>
          </p:nvPr>
        </p:nvGraphicFramePr>
        <p:xfrm>
          <a:off x="3563888" y="3500459"/>
          <a:ext cx="1543311" cy="1028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133000" imgH="1422000" progId="">
                  <p:embed/>
                </p:oleObj>
              </mc:Choice>
              <mc:Fallback>
                <p:oleObj r:id="rId3" imgW="2133000" imgH="142200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63888" y="3500459"/>
                        <a:ext cx="1543311" cy="10288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2771CC5-EEDF-AC35-61FD-D56F401C44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895567"/>
              </p:ext>
            </p:extLst>
          </p:nvPr>
        </p:nvGraphicFramePr>
        <p:xfrm>
          <a:off x="971554" y="4666151"/>
          <a:ext cx="2510833" cy="10671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3555360" imgH="1510920" progId="">
                  <p:embed/>
                </p:oleObj>
              </mc:Choice>
              <mc:Fallback>
                <p:oleObj r:id="rId5" imgW="3555360" imgH="15109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71554" y="4666151"/>
                        <a:ext cx="2510833" cy="10671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8704846-9521-ACA9-451E-5C97CE3735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397151"/>
              </p:ext>
            </p:extLst>
          </p:nvPr>
        </p:nvGraphicFramePr>
        <p:xfrm>
          <a:off x="4452528" y="4665020"/>
          <a:ext cx="3655044" cy="1068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4431600" imgH="1294920" progId="">
                  <p:embed/>
                </p:oleObj>
              </mc:Choice>
              <mc:Fallback>
                <p:oleObj r:id="rId7" imgW="4431600" imgH="12949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452528" y="4665020"/>
                        <a:ext cx="3655044" cy="1068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7305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ΣΥΝΤΕΛΕΣΤΗΣ ΣΥΣΧΕΤΙΣΕΩΣ</a:t>
            </a:r>
            <a:br>
              <a:rPr lang="en-US" altLang="el-GR" sz="3200" dirty="0">
                <a:cs typeface="Times New Roman" panose="02020603050405020304" pitchFamily="18" charset="0"/>
              </a:rPr>
            </a:br>
            <a:r>
              <a:rPr lang="en-US" altLang="el-GR" sz="3200" dirty="0">
                <a:cs typeface="Times New Roman" panose="02020603050405020304" pitchFamily="18" charset="0"/>
              </a:rPr>
              <a:t>(CORRELATION COEFFICIENT)</a:t>
            </a:r>
            <a:r>
              <a:rPr lang="en-GB" altLang="el-GR" sz="3200" dirty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156" y="1556792"/>
            <a:ext cx="8229600" cy="4536503"/>
          </a:xfrm>
        </p:spPr>
        <p:txBody>
          <a:bodyPr/>
          <a:lstStyle/>
          <a:p>
            <a:r>
              <a:rPr lang="el-GR" altLang="el-GR" sz="2000" dirty="0">
                <a:cs typeface="Times New Roman" panose="02020603050405020304" pitchFamily="18" charset="0"/>
              </a:rPr>
              <a:t>Λέγεται και </a:t>
            </a:r>
            <a:r>
              <a:rPr lang="el-GR" altLang="el-GR" sz="2000" b="1" dirty="0">
                <a:cs typeface="Times New Roman" panose="02020603050405020304" pitchFamily="18" charset="0"/>
              </a:rPr>
              <a:t>συντελεστής συσχετίσεως ροπών γινομένων (</a:t>
            </a:r>
            <a:r>
              <a:rPr lang="el-GR" altLang="el-GR" sz="2000" b="1" dirty="0" err="1">
                <a:cs typeface="Times New Roman" panose="02020603050405020304" pitchFamily="18" charset="0"/>
              </a:rPr>
              <a:t>product-moment</a:t>
            </a:r>
            <a:r>
              <a:rPr lang="el-GR" altLang="el-GR" sz="2000" b="1" dirty="0">
                <a:cs typeface="Times New Roman" panose="02020603050405020304" pitchFamily="18" charset="0"/>
              </a:rPr>
              <a:t> </a:t>
            </a:r>
            <a:r>
              <a:rPr lang="el-GR" altLang="el-GR" sz="2000" b="1" dirty="0" err="1">
                <a:cs typeface="Times New Roman" panose="02020603050405020304" pitchFamily="18" charset="0"/>
              </a:rPr>
              <a:t>correlation</a:t>
            </a:r>
            <a:r>
              <a:rPr lang="el-GR" altLang="el-GR" sz="2000" b="1" dirty="0">
                <a:cs typeface="Times New Roman" panose="02020603050405020304" pitchFamily="18" charset="0"/>
              </a:rPr>
              <a:t>).</a:t>
            </a:r>
            <a:r>
              <a:rPr lang="en-GB" altLang="el-GR" sz="2000" dirty="0"/>
              <a:t> </a:t>
            </a:r>
            <a:endParaRPr lang="en-US" altLang="el-GR" sz="2000" dirty="0"/>
          </a:p>
          <a:p>
            <a:r>
              <a:rPr lang="el-GR" altLang="el-GR" sz="2000" dirty="0">
                <a:cs typeface="Times New Roman" panose="02020603050405020304" pitchFamily="18" charset="0"/>
              </a:rPr>
              <a:t>Ο συντελεστής συσχετίσεως παίρνει τιμές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algn="ctr">
              <a:buFontTx/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-1 </a:t>
            </a:r>
            <a:r>
              <a:rPr lang="el-GR" altLang="el-GR" sz="20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l-GR" altLang="el-GR" sz="2000" dirty="0">
                <a:cs typeface="Times New Roman" panose="02020603050405020304" pitchFamily="18" charset="0"/>
              </a:rPr>
              <a:t> r </a:t>
            </a:r>
            <a:r>
              <a:rPr lang="el-GR" altLang="el-GR" sz="20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l-GR" altLang="el-GR" sz="2000" dirty="0">
                <a:cs typeface="Times New Roman" panose="02020603050405020304" pitchFamily="18" charset="0"/>
              </a:rPr>
              <a:t> +1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l-GR" altLang="el-GR" sz="2000" dirty="0"/>
              <a:t>	</a:t>
            </a:r>
            <a:r>
              <a:rPr lang="el-GR" altLang="el-GR" sz="2000" dirty="0">
                <a:cs typeface="Times New Roman" panose="02020603050405020304" pitchFamily="18" charset="0"/>
              </a:rPr>
              <a:t>και </a:t>
            </a:r>
            <a:r>
              <a:rPr lang="el-GR" altLang="el-GR" sz="2000" b="1" dirty="0">
                <a:cs typeface="Times New Roman" panose="02020603050405020304" pitchFamily="18" charset="0"/>
              </a:rPr>
              <a:t>είναι μέτρο της γραμμικότητας </a:t>
            </a:r>
            <a:r>
              <a:rPr lang="el-GR" altLang="el-GR" sz="2000" dirty="0">
                <a:cs typeface="Times New Roman" panose="02020603050405020304" pitchFamily="18" charset="0"/>
              </a:rPr>
              <a:t>της καμπύλης βαθμονόμησης. 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r>
              <a:rPr lang="el-GR" altLang="el-GR" sz="2000" dirty="0">
                <a:cs typeface="Times New Roman" panose="02020603050405020304" pitchFamily="18" charset="0"/>
              </a:rPr>
              <a:t>Έχει περισσότερη αξία στην ανάλυση συσχετίσεως πειραματικών δεδομένων (correlation analysis, δηλ. όπου </a:t>
            </a:r>
            <a:r>
              <a:rPr lang="en-US" altLang="el-GR" sz="2000" dirty="0">
                <a:cs typeface="Times New Roman" panose="02020603050405020304" pitchFamily="18" charset="0"/>
              </a:rPr>
              <a:t>x </a:t>
            </a:r>
            <a:r>
              <a:rPr lang="el-GR" altLang="el-GR" sz="2000" dirty="0">
                <a:cs typeface="Times New Roman" panose="02020603050405020304" pitchFamily="18" charset="0"/>
              </a:rPr>
              <a:t>και</a:t>
            </a:r>
            <a:r>
              <a:rPr lang="en-US" altLang="el-GR" sz="2000" dirty="0">
                <a:cs typeface="Times New Roman" panose="02020603050405020304" pitchFamily="18" charset="0"/>
              </a:rPr>
              <a:t> y </a:t>
            </a:r>
            <a:r>
              <a:rPr lang="el-GR" altLang="el-GR" sz="2000" dirty="0">
                <a:cs typeface="Times New Roman" panose="02020603050405020304" pitchFamily="18" charset="0"/>
              </a:rPr>
              <a:t>είναι πειραματικά δεδομένα και έχουν και τα δύο σφάλμα). 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r>
              <a:rPr lang="el-GR" altLang="el-GR" sz="2000" dirty="0">
                <a:cs typeface="Times New Roman" panose="02020603050405020304" pitchFamily="18" charset="0"/>
              </a:rPr>
              <a:t>Ο έλεγχος σημαντικότητας του r επιτυγχάνεται με τον υπολογισμό του κριτηρίου t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πειρ</a:t>
            </a:r>
            <a:r>
              <a:rPr lang="el-GR" altLang="el-GR" sz="2000" dirty="0">
                <a:cs typeface="Times New Roman" panose="02020603050405020304" pitchFamily="18" charset="0"/>
              </a:rPr>
              <a:t> και της σύγκρισης του προς το t</a:t>
            </a:r>
            <a:r>
              <a:rPr lang="el-GR" altLang="el-GR" sz="2000" baseline="-30000" dirty="0">
                <a:cs typeface="Times New Roman" panose="02020603050405020304" pitchFamily="18" charset="0"/>
              </a:rPr>
              <a:t>θεωρ</a:t>
            </a:r>
            <a:r>
              <a:rPr lang="el-GR" altLang="el-GR" sz="2000" dirty="0">
                <a:cs typeface="Times New Roman" panose="02020603050405020304" pitchFamily="18" charset="0"/>
              </a:rPr>
              <a:t> από πίνακες two-tailed (αμφίδρομο) t-test για βαθμούς ελευθερίας v = n-2. Εάν </a:t>
            </a:r>
            <a:r>
              <a:rPr lang="el-GR" altLang="el-GR" sz="2000" dirty="0" err="1">
                <a:cs typeface="Times New Roman" panose="02020603050405020304" pitchFamily="18" charset="0"/>
              </a:rPr>
              <a:t>t</a:t>
            </a:r>
            <a:r>
              <a:rPr lang="el-GR" altLang="el-GR" sz="2000" baseline="-30000" dirty="0" err="1">
                <a:cs typeface="Times New Roman" panose="02020603050405020304" pitchFamily="18" charset="0"/>
              </a:rPr>
              <a:t>πειρ</a:t>
            </a:r>
            <a:r>
              <a:rPr lang="el-GR" altLang="el-GR" sz="2000" dirty="0">
                <a:cs typeface="Times New Roman" panose="02020603050405020304" pitchFamily="18" charset="0"/>
              </a:rPr>
              <a:t> &gt; </a:t>
            </a:r>
            <a:r>
              <a:rPr lang="el-GR" altLang="el-GR" sz="2000" dirty="0" err="1">
                <a:cs typeface="Times New Roman" panose="02020603050405020304" pitchFamily="18" charset="0"/>
              </a:rPr>
              <a:t>t</a:t>
            </a:r>
            <a:r>
              <a:rPr lang="el-GR" altLang="el-GR" sz="2000" baseline="-30000" dirty="0" err="1">
                <a:cs typeface="Times New Roman" panose="02020603050405020304" pitchFamily="18" charset="0"/>
              </a:rPr>
              <a:t>θεωρ</a:t>
            </a:r>
            <a:r>
              <a:rPr lang="el-GR" altLang="el-GR" sz="2000" dirty="0">
                <a:cs typeface="Times New Roman" panose="02020603050405020304" pitchFamily="18" charset="0"/>
              </a:rPr>
              <a:t> τότε υπάρχει σημαντική συσχέτιση.</a:t>
            </a:r>
            <a:endParaRPr lang="en-GB" altLang="el-GR" sz="2000" dirty="0"/>
          </a:p>
        </p:txBody>
      </p:sp>
    </p:spTree>
    <p:extLst>
      <p:ext uri="{BB962C8B-B14F-4D97-AF65-F5344CB8AC3E}">
        <p14:creationId xmlns:p14="http://schemas.microsoft.com/office/powerpoint/2010/main" val="10435750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ΣΥΝΤΕΛΕΣΤΗΣ ΣΥΣΧΕΤΙΣΕΩΣ</a:t>
            </a:r>
            <a:br>
              <a:rPr lang="en-US" altLang="el-GR" sz="3200" dirty="0">
                <a:cs typeface="Times New Roman" panose="02020603050405020304" pitchFamily="18" charset="0"/>
              </a:rPr>
            </a:br>
            <a:r>
              <a:rPr lang="en-US" altLang="el-GR" sz="3200" dirty="0">
                <a:cs typeface="Times New Roman" panose="02020603050405020304" pitchFamily="18" charset="0"/>
              </a:rPr>
              <a:t>(CORRELATION COEFFICIENT)</a:t>
            </a:r>
            <a:endParaRPr lang="en-GB" altLang="el-GR" sz="3200" dirty="0">
              <a:cs typeface="Times New Roman" panose="02020603050405020304" pitchFamily="18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248000"/>
          </a:xfrm>
        </p:spPr>
        <p:txBody>
          <a:bodyPr/>
          <a:lstStyle/>
          <a:p>
            <a:pPr>
              <a:buFontTx/>
              <a:buNone/>
            </a:pPr>
            <a:r>
              <a:rPr lang="el-GR" altLang="el-GR" sz="2400" dirty="0"/>
              <a:t>Τύποι </a:t>
            </a:r>
            <a:r>
              <a:rPr lang="en-US" altLang="el-GR" sz="2400" dirty="0"/>
              <a:t>r </a:t>
            </a:r>
            <a:r>
              <a:rPr lang="el-GR" altLang="el-GR" sz="2400" dirty="0"/>
              <a:t>και </a:t>
            </a:r>
            <a:r>
              <a:rPr lang="en-US" altLang="el-GR" sz="2400" dirty="0"/>
              <a:t>t</a:t>
            </a:r>
            <a:r>
              <a:rPr lang="el-GR" altLang="el-GR" sz="2400" baseline="-25000" dirty="0" err="1"/>
              <a:t>πειρ</a:t>
            </a:r>
            <a:r>
              <a:rPr lang="el-GR" altLang="el-GR" sz="2400" dirty="0"/>
              <a:t>:</a:t>
            </a:r>
            <a:endParaRPr lang="en-GB" altLang="el-GR" sz="2400" dirty="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557588" y="3005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334797"/>
              </p:ext>
            </p:extLst>
          </p:nvPr>
        </p:nvGraphicFramePr>
        <p:xfrm>
          <a:off x="1187624" y="3286124"/>
          <a:ext cx="3048000" cy="127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032000" imgH="850900" progId="Equation.3">
                  <p:embed/>
                </p:oleObj>
              </mc:Choice>
              <mc:Fallback>
                <p:oleObj r:id="rId2" imgW="2032000" imgH="850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286124"/>
                        <a:ext cx="3048000" cy="127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014788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l-GR"/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621692"/>
              </p:ext>
            </p:extLst>
          </p:nvPr>
        </p:nvGraphicFramePr>
        <p:xfrm>
          <a:off x="5247605" y="3286124"/>
          <a:ext cx="240982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117115" imgH="482391" progId="Equation.3">
                  <p:embed/>
                </p:oleObj>
              </mc:Choice>
              <mc:Fallback>
                <p:oleObj r:id="rId2" imgW="1117115" imgH="4823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7605" y="3286124"/>
                        <a:ext cx="240982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38273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l-GR" sz="2800" dirty="0">
                <a:cs typeface="Times New Roman" panose="02020603050405020304" pitchFamily="18" charset="0"/>
              </a:rPr>
              <a:t>ΣΤΑΔΙΑ ΕΝΟΡΓΑΝΗΣ ΤΕΧΝΙΚΗΣ</a:t>
            </a:r>
            <a:r>
              <a:rPr lang="en-GB" altLang="el-GR" sz="2800" dirty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 dirty="0"/>
              <a:t>Παραγωγή σήματος – φορέα αναλυτικής πληροφορίας / τροποποίηση σήματος πηγής οργάνου από δείγμα.</a:t>
            </a:r>
            <a:br>
              <a:rPr lang="el-GR" altLang="el-GR" sz="2400" dirty="0"/>
            </a:br>
            <a:r>
              <a:rPr lang="el-GR" altLang="el-GR" sz="2000" i="1" dirty="0"/>
              <a:t>Το σήμα μπορεί να προϋπάρχει στο όργανο και το δείγμα το μεταβάλλει (π.χ. φωτόμετρο) ή παράγεται τη στιγμή εισαγωγής του δείγματος στο όργανο (π.χ. φλογοφωτόμετρο εκπομπής)</a:t>
            </a:r>
            <a:endParaRPr lang="en-GB" altLang="el-GR" sz="2000" i="1" dirty="0"/>
          </a:p>
          <a:p>
            <a:r>
              <a:rPr lang="el-GR" altLang="el-GR" sz="2400" dirty="0"/>
              <a:t>Ανίχνευση σήματος με μεταλλάκτη (μετατροπή φυσικού ή φυσικοχημικού σήματος σε ηλεκτρικό σήμα).</a:t>
            </a:r>
            <a:endParaRPr lang="en-GB" altLang="el-GR" sz="2400" dirty="0"/>
          </a:p>
          <a:p>
            <a:r>
              <a:rPr lang="el-GR" altLang="el-GR" sz="2400" dirty="0"/>
              <a:t>Ενίσχυση σήματος και τροποποίηση (απαλλαγή θορύβων)</a:t>
            </a:r>
            <a:endParaRPr lang="en-GB" altLang="el-GR" sz="2400" dirty="0"/>
          </a:p>
          <a:p>
            <a:r>
              <a:rPr lang="el-GR" altLang="el-GR" sz="2400" dirty="0"/>
              <a:t>Παρουσίαση απόλυτης ή σχετικής τιμής σήματος με μεταλλάκτη εξόδου (αναλογικό ή ψηφιακό όργανο μέτρησης, καταγραφέας, ολοκληρωτής).</a:t>
            </a:r>
            <a:endParaRPr lang="en-GB" altLang="el-GR" sz="2400" dirty="0"/>
          </a:p>
          <a:p>
            <a:endParaRPr lang="en-GB" altLang="el-GR" sz="2400" dirty="0"/>
          </a:p>
        </p:txBody>
      </p:sp>
    </p:spTree>
    <p:extLst>
      <p:ext uri="{BB962C8B-B14F-4D97-AF65-F5344CB8AC3E}">
        <p14:creationId xmlns:p14="http://schemas.microsoft.com/office/powerpoint/2010/main" val="225299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dirty="0">
                <a:cs typeface="Times New Roman" panose="02020603050405020304" pitchFamily="18" charset="0"/>
              </a:rPr>
              <a:t>(</a:t>
            </a:r>
            <a:r>
              <a:rPr lang="en-US" altLang="el-GR" sz="2800" dirty="0">
                <a:cs typeface="Times New Roman" panose="02020603050405020304" pitchFamily="18" charset="0"/>
              </a:rPr>
              <a:t>CALIBRATION</a:t>
            </a:r>
            <a:r>
              <a:rPr lang="el-GR" altLang="el-GR" sz="2800" dirty="0">
                <a:cs typeface="Times New Roman" panose="02020603050405020304" pitchFamily="18" charset="0"/>
              </a:rPr>
              <a:t>)</a:t>
            </a:r>
            <a:br>
              <a:rPr lang="el-GR" altLang="el-GR" sz="2800" dirty="0">
                <a:cs typeface="Times New Roman" panose="02020603050405020304" pitchFamily="18" charset="0"/>
              </a:rPr>
            </a:br>
            <a:r>
              <a:rPr lang="el-GR" altLang="el-GR" sz="2800" dirty="0">
                <a:cs typeface="Times New Roman" panose="02020603050405020304" pitchFamily="18" charset="0"/>
              </a:rPr>
              <a:t>ΒΑΘΜΟΝΟΜΗΣΗ </a:t>
            </a:r>
            <a:r>
              <a:rPr lang="en-US" altLang="el-GR" sz="2800" dirty="0">
                <a:cs typeface="Times New Roman" panose="02020603050405020304" pitchFamily="18" charset="0"/>
              </a:rPr>
              <a:t>/</a:t>
            </a:r>
            <a:r>
              <a:rPr lang="el-GR" altLang="el-GR" sz="2800" dirty="0">
                <a:cs typeface="Times New Roman" panose="02020603050405020304" pitchFamily="18" charset="0"/>
              </a:rPr>
              <a:t> ΔΙΑΚΡΙΒΩΣΗ</a:t>
            </a:r>
            <a:endParaRPr lang="en-GB" altLang="el-GR" sz="2800" dirty="0">
              <a:cs typeface="Times New Roman" panose="020206030504050203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44008" y="2132856"/>
            <a:ext cx="4179852" cy="4032448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l-GR" altLang="en-US" sz="2400" b="1" dirty="0">
                <a:latin typeface="+mj-lt"/>
              </a:rPr>
              <a:t>ΔΙΑΚΡΙΒΩΣΗ</a:t>
            </a:r>
            <a:br>
              <a:rPr lang="en-US" altLang="en-US" sz="2400" b="1" dirty="0">
                <a:latin typeface="+mj-lt"/>
              </a:rPr>
            </a:br>
            <a:r>
              <a:rPr lang="el-GR" altLang="en-US" sz="2400" b="1" dirty="0">
                <a:latin typeface="+mj-lt"/>
              </a:rPr>
              <a:t>(αφορά το όργανο)</a:t>
            </a:r>
          </a:p>
          <a:p>
            <a:pPr marL="0" indent="0" eaLnBrk="1" hangingPunct="1">
              <a:buFontTx/>
              <a:buNone/>
            </a:pPr>
            <a:r>
              <a:rPr lang="el-GR" altLang="el-GR" sz="2000" b="1" dirty="0"/>
              <a:t>Διακρίβωση</a:t>
            </a:r>
            <a:r>
              <a:rPr lang="el-GR" altLang="el-GR" sz="2000" dirty="0"/>
              <a:t> είναι ο καθορισμός της σχέσης μεταξύ των τιμών μίας ποσότητας ένός προτύπου αναφοράς και των αντίστοιχων τιμών που προκύπτουν από τις ενδείξεις του υπό διακρίβωση οργάνου ή συστήματος. </a:t>
            </a:r>
            <a:r>
              <a:rPr lang="el-GR" altLang="el-GR" sz="2000" b="1" dirty="0"/>
              <a:t>Διακρίβωση </a:t>
            </a:r>
            <a:r>
              <a:rPr lang="el-GR" sz="2000" b="0" i="0" dirty="0">
                <a:solidFill>
                  <a:srgbClr val="202124"/>
                </a:solidFill>
                <a:effectLst/>
                <a:latin typeface="Google Sans"/>
              </a:rPr>
              <a:t>λοιπόν, είναι η διαδικασία ελέγχου και ρύθμισης </a:t>
            </a:r>
            <a:r>
              <a:rPr lang="el-GR" altLang="el-GR" sz="2000" dirty="0"/>
              <a:t>οργάνου ή συστήματος</a:t>
            </a:r>
            <a:r>
              <a:rPr lang="el-GR" sz="2000" b="0" i="0" dirty="0">
                <a:solidFill>
                  <a:srgbClr val="202124"/>
                </a:solidFill>
                <a:effectLst/>
                <a:latin typeface="Google Sans"/>
              </a:rPr>
              <a:t> για τη λήψη ορθών μετρήσεων.</a:t>
            </a:r>
            <a:endParaRPr lang="el-GR" altLang="el-GR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46CFCA-6702-FF83-1D83-432BEF2DD632}"/>
              </a:ext>
            </a:extLst>
          </p:cNvPr>
          <p:cNvSpPr txBox="1"/>
          <p:nvPr/>
        </p:nvSpPr>
        <p:spPr>
          <a:xfrm>
            <a:off x="320140" y="2132856"/>
            <a:ext cx="425186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eaLnBrk="1" hangingPunct="1">
              <a:buFontTx/>
              <a:buNone/>
            </a:pPr>
            <a:r>
              <a:rPr lang="el-GR" altLang="en-US" sz="2400" b="1" dirty="0">
                <a:latin typeface="+mj-lt"/>
              </a:rPr>
              <a:t>ΒΑΘΜΟΝΟΜΗΣΗ </a:t>
            </a:r>
            <a:endParaRPr lang="en-US" altLang="en-US" sz="2400" b="1" dirty="0">
              <a:latin typeface="+mj-lt"/>
            </a:endParaRPr>
          </a:p>
          <a:p>
            <a:pPr marL="0" indent="0" algn="ctr" eaLnBrk="1" hangingPunct="1">
              <a:buFontTx/>
              <a:buNone/>
            </a:pPr>
            <a:r>
              <a:rPr lang="el-GR" altLang="en-US" sz="2400" b="1" dirty="0">
                <a:latin typeface="+mj-lt"/>
              </a:rPr>
              <a:t>(αφορά τη μέθοδο)</a:t>
            </a:r>
            <a:endParaRPr lang="en-US" altLang="en-US" sz="2400" b="1" dirty="0">
              <a:latin typeface="+mj-lt"/>
            </a:endParaRPr>
          </a:p>
          <a:p>
            <a:pPr marL="0" indent="0" eaLnBrk="1" hangingPunct="1">
              <a:buFontTx/>
              <a:buNone/>
            </a:pPr>
            <a:endParaRPr lang="el-GR" altLang="en-US" sz="2400" b="1" dirty="0"/>
          </a:p>
          <a:p>
            <a:pPr marL="0" indent="0" eaLnBrk="1" hangingPunct="1">
              <a:buFontTx/>
              <a:buNone/>
            </a:pPr>
            <a:r>
              <a:rPr lang="el-GR" altLang="en-US" sz="1800" dirty="0">
                <a:latin typeface="+mj-lt"/>
              </a:rPr>
              <a:t>Η διαδικασία εξακρίβωσης του τρόπου της μεταβολής της απόκρισης ενός οργάνου ή ενός συστήματος σε μια διαδικασία μέτρησης κατά τη μεταβολή της μετρούμενης παραμέτρου (ορισμός </a:t>
            </a:r>
            <a:r>
              <a:rPr lang="en-US" altLang="en-US" sz="1800" dirty="0">
                <a:latin typeface="+mj-lt"/>
              </a:rPr>
              <a:t>EURACHEM</a:t>
            </a:r>
            <a:r>
              <a:rPr lang="el-GR" altLang="en-US" sz="1800" dirty="0">
                <a:latin typeface="+mj-lt"/>
              </a:rPr>
              <a:t>). Με τη διαδικασία βαθμονόμησης λαμβάνουμε την καμπύλη βαθμονόμησης.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AE6F2E4-5009-A72C-E9EA-2B83024C9A0B}"/>
              </a:ext>
            </a:extLst>
          </p:cNvPr>
          <p:cNvCxnSpPr/>
          <p:nvPr/>
        </p:nvCxnSpPr>
        <p:spPr>
          <a:xfrm flipH="1">
            <a:off x="2699792" y="1268760"/>
            <a:ext cx="1872208" cy="864096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B9E58C8-D16C-3085-3883-8321223F4A6E}"/>
              </a:ext>
            </a:extLst>
          </p:cNvPr>
          <p:cNvCxnSpPr>
            <a:cxnSpLocks/>
          </p:cNvCxnSpPr>
          <p:nvPr/>
        </p:nvCxnSpPr>
        <p:spPr>
          <a:xfrm>
            <a:off x="4572000" y="1268760"/>
            <a:ext cx="1872208" cy="864096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489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 dirty="0">
                <a:cs typeface="Times New Roman" panose="02020603050405020304" pitchFamily="18" charset="0"/>
              </a:rPr>
              <a:t>ΤΕΧΝΙΚΕΣ ΠΟΣΟΤΙΚΟΠΟΙΗΣΗΣ / ΒΑΘΜΟΝΟΜΗΣΗ (</a:t>
            </a:r>
            <a:r>
              <a:rPr lang="en-US" altLang="el-GR" sz="2800" dirty="0">
                <a:cs typeface="Times New Roman" panose="02020603050405020304" pitchFamily="18" charset="0"/>
              </a:rPr>
              <a:t>CALIBRATION</a:t>
            </a:r>
            <a:r>
              <a:rPr lang="el-GR" altLang="el-GR" sz="2800" dirty="0">
                <a:cs typeface="Times New Roman" panose="02020603050405020304" pitchFamily="18" charset="0"/>
              </a:rPr>
              <a:t>)</a:t>
            </a:r>
            <a:endParaRPr lang="en-GB" altLang="el-GR" sz="2800" dirty="0">
              <a:cs typeface="Times New Roman" panose="020206030504050203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000" dirty="0"/>
              <a:t>Σημαντικότερο στάδιο χημικής ανάλυσης.</a:t>
            </a:r>
            <a:endParaRPr lang="en-GB" altLang="el-GR" sz="2000" dirty="0"/>
          </a:p>
          <a:p>
            <a:r>
              <a:rPr lang="el-GR" altLang="el-GR" sz="2000" dirty="0"/>
              <a:t>Επιτυχία αξιόπιστων αποτελεσμάτων απαιτεί καλή διαδικασία βαθμονόμησης.</a:t>
            </a:r>
            <a:endParaRPr lang="en-GB" altLang="el-GR" sz="2000" dirty="0"/>
          </a:p>
          <a:p>
            <a:r>
              <a:rPr lang="el-GR" altLang="el-GR" sz="2000" dirty="0"/>
              <a:t>Εκτός ελάχιστων περιπτώσεων αναλυτικών τεχνικών (σταθμική ανάλυση – κουλομετρία), όλες οι άλλες αναλυτικές τεχνικές παρέχουν ΣΧΕΤΙΚΕΣ ΜΕΤΡΗΣΕΙΣ αναλυτικής παραμέτρου (σήμα) </a:t>
            </a:r>
            <a:r>
              <a:rPr lang="en-US" altLang="el-GR" sz="2000" dirty="0"/>
              <a:t>y</a:t>
            </a:r>
            <a:r>
              <a:rPr lang="el-GR" altLang="el-GR" sz="2000" dirty="0"/>
              <a:t>.</a:t>
            </a:r>
            <a:endParaRPr lang="en-GB" altLang="el-GR" sz="2000" dirty="0"/>
          </a:p>
          <a:p>
            <a:r>
              <a:rPr lang="el-GR" altLang="el-GR" sz="2000" dirty="0"/>
              <a:t>Απαιτείται βαθμονόμηση για τον υπολογισμό  συγκεντρώσεως του αναλύτη.</a:t>
            </a:r>
            <a:endParaRPr lang="en-GB" altLang="el-GR" sz="2000" dirty="0"/>
          </a:p>
          <a:p>
            <a:r>
              <a:rPr lang="el-GR" altLang="el-GR" sz="2000" dirty="0"/>
              <a:t>Απαιτείται </a:t>
            </a:r>
            <a:r>
              <a:rPr lang="el-GR" altLang="el-GR" sz="2000" b="1" dirty="0"/>
              <a:t>αναμφισβήτητη εμπειρική ή θεωρητική σχέση</a:t>
            </a:r>
            <a:r>
              <a:rPr lang="el-GR" altLang="el-GR" sz="2000" dirty="0"/>
              <a:t> μεταξύ αναλυτικής παραμέτρου (σήματος) και συγκεντρώσεως ή ποσότητας </a:t>
            </a:r>
            <a:r>
              <a:rPr lang="en-US" altLang="el-GR" sz="2000" dirty="0"/>
              <a:t>x</a:t>
            </a:r>
            <a:r>
              <a:rPr lang="el-GR" altLang="el-GR" sz="2000" dirty="0"/>
              <a:t>. Η σχέση αυτή είναι η </a:t>
            </a:r>
            <a:r>
              <a:rPr lang="el-GR" altLang="el-GR" sz="2000" b="1" dirty="0"/>
              <a:t>αναλυτική συνάρτηση ή συνάρτηση βαθμονόμησης (</a:t>
            </a:r>
            <a:r>
              <a:rPr lang="en-US" altLang="el-GR" sz="2000" b="1" dirty="0"/>
              <a:t>calibration function</a:t>
            </a:r>
            <a:r>
              <a:rPr lang="el-GR" altLang="el-GR" sz="2000" b="1" dirty="0"/>
              <a:t>): </a:t>
            </a:r>
            <a:r>
              <a:rPr lang="en-US" altLang="el-GR" sz="2000" b="1" dirty="0"/>
              <a:t>y</a:t>
            </a:r>
            <a:r>
              <a:rPr lang="el-GR" altLang="el-GR" sz="2000" b="1" dirty="0"/>
              <a:t> = </a:t>
            </a:r>
            <a:r>
              <a:rPr lang="en-US" altLang="el-GR" sz="2000" b="1" dirty="0"/>
              <a:t>g</a:t>
            </a:r>
            <a:r>
              <a:rPr lang="el-GR" altLang="el-GR" sz="2000" b="1" dirty="0"/>
              <a:t>(</a:t>
            </a:r>
            <a:r>
              <a:rPr lang="en-US" altLang="el-GR" sz="2000" b="1" dirty="0"/>
              <a:t>x</a:t>
            </a:r>
            <a:r>
              <a:rPr lang="el-GR" altLang="el-GR" sz="2000" b="1" dirty="0"/>
              <a:t>)</a:t>
            </a:r>
            <a:endParaRPr lang="en-GB" altLang="el-GR" sz="2000" dirty="0"/>
          </a:p>
          <a:p>
            <a:endParaRPr lang="en-GB" altLang="el-GR" sz="2000" dirty="0"/>
          </a:p>
        </p:txBody>
      </p:sp>
    </p:spTree>
    <p:extLst>
      <p:ext uri="{BB962C8B-B14F-4D97-AF65-F5344CB8AC3E}">
        <p14:creationId xmlns:p14="http://schemas.microsoft.com/office/powerpoint/2010/main" val="2802014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l-GR" altLang="el-GR" sz="2800" dirty="0"/>
              <a:t>Παραδείγματα συναρτήσεων βαθμονόμησης:</a:t>
            </a:r>
            <a:br>
              <a:rPr lang="en-GB" altLang="el-GR" sz="2800" dirty="0"/>
            </a:br>
            <a:endParaRPr lang="en-GB" altLang="el-GR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>
                <a:solidFill>
                  <a:schemeClr val="accent2"/>
                </a:solidFill>
              </a:rPr>
              <a:t>Ποτενσιομετρία (Εξίσωση </a:t>
            </a:r>
            <a:r>
              <a:rPr lang="en-US" altLang="el-GR" sz="1800" dirty="0">
                <a:solidFill>
                  <a:schemeClr val="accent2"/>
                </a:solidFill>
              </a:rPr>
              <a:t>Nernst</a:t>
            </a:r>
            <a:r>
              <a:rPr lang="el-GR" altLang="el-GR" sz="1800" dirty="0">
                <a:solidFill>
                  <a:schemeClr val="accent2"/>
                </a:solidFill>
              </a:rPr>
              <a:t>):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/>
              <a:t>	</a:t>
            </a:r>
            <a:r>
              <a:rPr lang="en-US" altLang="el-GR" sz="1800" dirty="0"/>
              <a:t>E</a:t>
            </a:r>
            <a:r>
              <a:rPr lang="el-GR" altLang="el-GR" sz="1800" dirty="0"/>
              <a:t> (δυναμικό) = </a:t>
            </a:r>
            <a:r>
              <a:rPr lang="en-US" altLang="el-GR" sz="1800" dirty="0"/>
              <a:t>E</a:t>
            </a:r>
            <a:r>
              <a:rPr lang="el-GR" altLang="el-GR" sz="1800" baseline="-30000" dirty="0" err="1"/>
              <a:t>σταθ</a:t>
            </a:r>
            <a:r>
              <a:rPr lang="el-GR" altLang="el-GR" sz="1800" baseline="-30000" dirty="0"/>
              <a:t> </a:t>
            </a:r>
            <a:r>
              <a:rPr lang="el-GR" altLang="el-GR" sz="1800" dirty="0"/>
              <a:t>+ </a:t>
            </a:r>
            <a:r>
              <a:rPr lang="en-US" altLang="el-GR" sz="1800" dirty="0"/>
              <a:t>S log</a:t>
            </a:r>
            <a:r>
              <a:rPr lang="el-GR" altLang="el-GR" sz="1800" dirty="0"/>
              <a:t> α</a:t>
            </a:r>
            <a:r>
              <a:rPr lang="en-US" altLang="el-GR" sz="1800" dirty="0">
                <a:cs typeface="Times New Roman" panose="02020603050405020304" pitchFamily="18" charset="0"/>
              </a:rPr>
              <a:t> = E</a:t>
            </a:r>
            <a:r>
              <a:rPr lang="en-US" altLang="el-GR" sz="1800" baseline="30000" dirty="0">
                <a:cs typeface="Times New Roman" panose="02020603050405020304" pitchFamily="18" charset="0"/>
              </a:rPr>
              <a:t>’</a:t>
            </a:r>
            <a:r>
              <a:rPr lang="el-GR" altLang="el-GR" sz="1800" baseline="-30000" dirty="0" err="1">
                <a:cs typeface="Times New Roman" panose="02020603050405020304" pitchFamily="18" charset="0"/>
              </a:rPr>
              <a:t>σταθ</a:t>
            </a:r>
            <a:r>
              <a:rPr lang="en-US" altLang="el-GR" sz="1800" dirty="0">
                <a:cs typeface="Times New Roman" panose="02020603050405020304" pitchFamily="18" charset="0"/>
              </a:rPr>
              <a:t> + S log c</a:t>
            </a:r>
            <a:endParaRPr lang="el-GR" altLang="el-GR" sz="1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 err="1">
                <a:solidFill>
                  <a:schemeClr val="accent2"/>
                </a:solidFill>
              </a:rPr>
              <a:t>Πολαρογραφία</a:t>
            </a:r>
            <a:r>
              <a:rPr lang="el-GR" altLang="el-GR" sz="1800" dirty="0">
                <a:solidFill>
                  <a:schemeClr val="accent2"/>
                </a:solidFill>
              </a:rPr>
              <a:t> (Εξίσωση ρεύματος διαχύσεως </a:t>
            </a:r>
            <a:r>
              <a:rPr lang="en-US" altLang="el-GR" sz="1800" dirty="0" err="1">
                <a:solidFill>
                  <a:schemeClr val="accent2"/>
                </a:solidFill>
              </a:rPr>
              <a:t>Ilkovic</a:t>
            </a:r>
            <a:r>
              <a:rPr lang="el-GR" altLang="el-GR" sz="1800" dirty="0">
                <a:solidFill>
                  <a:schemeClr val="accent2"/>
                </a:solidFill>
              </a:rPr>
              <a:t>):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l-GR" altLang="el-GR" sz="1800" dirty="0"/>
              <a:t>	</a:t>
            </a:r>
            <a:r>
              <a:rPr lang="en-US" altLang="el-GR" sz="1800" dirty="0"/>
              <a:t>I</a:t>
            </a:r>
            <a:r>
              <a:rPr lang="en-US" altLang="el-GR" sz="1800" baseline="-30000" dirty="0"/>
              <a:t>d </a:t>
            </a:r>
            <a:r>
              <a:rPr lang="el-GR" altLang="el-GR" sz="1800" dirty="0"/>
              <a:t>(ρεύμα διαχύσεως) = 708 </a:t>
            </a:r>
            <a:r>
              <a:rPr lang="en-US" altLang="el-GR" sz="1800" dirty="0"/>
              <a:t>n D</a:t>
            </a:r>
            <a:r>
              <a:rPr lang="el-GR" altLang="el-GR" sz="1800" baseline="30000" dirty="0"/>
              <a:t>1/2 </a:t>
            </a:r>
            <a:r>
              <a:rPr lang="en-US" altLang="el-GR" sz="1800" dirty="0"/>
              <a:t>C m</a:t>
            </a:r>
            <a:r>
              <a:rPr lang="el-GR" altLang="el-GR" sz="1800" baseline="30000" dirty="0"/>
              <a:t>2/3</a:t>
            </a:r>
            <a:r>
              <a:rPr lang="el-GR" altLang="el-GR" sz="1800" dirty="0"/>
              <a:t> </a:t>
            </a:r>
            <a:r>
              <a:rPr lang="en-US" altLang="el-GR" sz="1800" dirty="0"/>
              <a:t>t</a:t>
            </a:r>
            <a:r>
              <a:rPr lang="el-GR" altLang="el-GR" sz="1800" baseline="30000" dirty="0"/>
              <a:t>1/6</a:t>
            </a:r>
            <a:r>
              <a:rPr lang="el-GR" altLang="el-GR" sz="1800" dirty="0"/>
              <a:t> </a:t>
            </a:r>
            <a:r>
              <a:rPr lang="el-GR" altLang="el-GR" sz="1800" dirty="0">
                <a:cs typeface="Times New Roman" panose="02020603050405020304" pitchFamily="18" charset="0"/>
              </a:rPr>
              <a:t>= </a:t>
            </a:r>
            <a:r>
              <a:rPr lang="en-US" altLang="el-GR" sz="1800" dirty="0">
                <a:cs typeface="Times New Roman" panose="02020603050405020304" pitchFamily="18" charset="0"/>
              </a:rPr>
              <a:t>k C</a:t>
            </a:r>
            <a:r>
              <a:rPr lang="el-GR" altLang="el-GR" sz="1800" dirty="0">
                <a:cs typeface="Times New Roman" panose="02020603050405020304" pitchFamily="18" charset="0"/>
              </a:rPr>
              <a:t>.</a:t>
            </a:r>
            <a:endParaRPr lang="en-GB" altLang="el-GR" sz="18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 err="1">
                <a:solidFill>
                  <a:schemeClr val="accent2"/>
                </a:solidFill>
              </a:rPr>
              <a:t>Φασματοφωτομετρία</a:t>
            </a:r>
            <a:r>
              <a:rPr lang="el-GR" altLang="el-GR" sz="1800" dirty="0">
                <a:solidFill>
                  <a:schemeClr val="accent2"/>
                </a:solidFill>
              </a:rPr>
              <a:t> (Νόμος </a:t>
            </a:r>
            <a:r>
              <a:rPr lang="en-US" altLang="el-GR" sz="1800" dirty="0">
                <a:solidFill>
                  <a:schemeClr val="accent2"/>
                </a:solidFill>
              </a:rPr>
              <a:t>Lambert</a:t>
            </a:r>
            <a:r>
              <a:rPr lang="el-GR" altLang="el-GR" sz="1800" dirty="0">
                <a:solidFill>
                  <a:schemeClr val="accent2"/>
                </a:solidFill>
              </a:rPr>
              <a:t> – </a:t>
            </a:r>
            <a:r>
              <a:rPr lang="en-US" altLang="el-GR" sz="1800" dirty="0">
                <a:solidFill>
                  <a:schemeClr val="accent2"/>
                </a:solidFill>
              </a:rPr>
              <a:t>Beer</a:t>
            </a:r>
            <a:r>
              <a:rPr lang="el-GR" altLang="el-GR" sz="1800" dirty="0">
                <a:solidFill>
                  <a:schemeClr val="accent2"/>
                </a:solidFill>
              </a:rPr>
              <a:t>):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>
                <a:solidFill>
                  <a:schemeClr val="accent2"/>
                </a:solidFill>
              </a:rPr>
              <a:t>       </a:t>
            </a:r>
            <a:r>
              <a:rPr lang="el-GR" altLang="el-GR" sz="1800" dirty="0"/>
              <a:t>Α (απορρόφηση) = ε </a:t>
            </a:r>
            <a:r>
              <a:rPr lang="en-US" altLang="el-GR" sz="1800" dirty="0"/>
              <a:t>b c</a:t>
            </a:r>
            <a:endParaRPr lang="en-GB" altLang="el-GR" sz="180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 err="1">
                <a:solidFill>
                  <a:schemeClr val="accent2"/>
                </a:solidFill>
              </a:rPr>
              <a:t>Φθορισμομετρία</a:t>
            </a:r>
            <a:r>
              <a:rPr lang="el-GR" altLang="el-GR" sz="1800" dirty="0">
                <a:solidFill>
                  <a:schemeClr val="accent2"/>
                </a:solidFill>
              </a:rPr>
              <a:t>:</a:t>
            </a:r>
            <a:endParaRPr lang="en-GB" altLang="el-GR" sz="1800" dirty="0">
              <a:solidFill>
                <a:schemeClr val="accent2"/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/>
              <a:t>       </a:t>
            </a:r>
            <a:r>
              <a:rPr lang="en-US" altLang="el-GR" sz="1800" dirty="0"/>
              <a:t>F</a:t>
            </a:r>
            <a:r>
              <a:rPr lang="el-GR" altLang="el-GR" sz="1800" dirty="0"/>
              <a:t> (ισχύς φθορισμού) = 2,3 Φ </a:t>
            </a:r>
            <a:r>
              <a:rPr lang="en-US" altLang="el-GR" sz="1800" dirty="0"/>
              <a:t>P</a:t>
            </a:r>
            <a:r>
              <a:rPr lang="el-GR" altLang="el-GR" sz="1800" baseline="-30000" dirty="0"/>
              <a:t>0</a:t>
            </a:r>
            <a:r>
              <a:rPr lang="el-GR" altLang="el-GR" sz="1800" dirty="0"/>
              <a:t> ε </a:t>
            </a:r>
            <a:r>
              <a:rPr lang="en-US" altLang="el-GR" sz="1800" dirty="0"/>
              <a:t>b c</a:t>
            </a:r>
            <a:r>
              <a:rPr lang="el-GR" altLang="el-GR" sz="1800" dirty="0"/>
              <a:t> = </a:t>
            </a:r>
            <a:r>
              <a:rPr lang="en-US" altLang="el-GR" sz="1800" dirty="0"/>
              <a:t>k c</a:t>
            </a:r>
            <a:endParaRPr lang="en-GB" altLang="el-GR" sz="180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 err="1">
                <a:solidFill>
                  <a:schemeClr val="accent2"/>
                </a:solidFill>
              </a:rPr>
              <a:t>Φλογοφασματομετρία</a:t>
            </a:r>
            <a:r>
              <a:rPr lang="el-GR" altLang="el-GR" sz="1800" dirty="0">
                <a:solidFill>
                  <a:schemeClr val="accent2"/>
                </a:solidFill>
              </a:rPr>
              <a:t> εκπομπής:</a:t>
            </a:r>
            <a:endParaRPr lang="en-GB" altLang="el-GR" sz="1800" dirty="0">
              <a:solidFill>
                <a:schemeClr val="accent2"/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/>
              <a:t>       </a:t>
            </a:r>
            <a:r>
              <a:rPr lang="en-US" altLang="el-GR" sz="1800" dirty="0"/>
              <a:t>P</a:t>
            </a:r>
            <a:r>
              <a:rPr lang="el-GR" altLang="el-GR" sz="1800" dirty="0"/>
              <a:t> (ισχύς </a:t>
            </a:r>
            <a:r>
              <a:rPr lang="el-GR" altLang="el-GR" sz="1800" dirty="0" err="1"/>
              <a:t>εκπεμπ</a:t>
            </a:r>
            <a:r>
              <a:rPr lang="el-GR" altLang="el-GR" sz="1800" dirty="0"/>
              <a:t>. ακτινοβολίας) = </a:t>
            </a:r>
            <a:r>
              <a:rPr lang="en-US" altLang="el-GR" sz="1800" dirty="0"/>
              <a:t>k c</a:t>
            </a:r>
            <a:endParaRPr lang="en-GB" altLang="el-GR" sz="180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 err="1">
                <a:solidFill>
                  <a:schemeClr val="accent2"/>
                </a:solidFill>
              </a:rPr>
              <a:t>Υγρ</a:t>
            </a:r>
            <a:r>
              <a:rPr lang="en-US" altLang="el-GR" sz="1800" dirty="0">
                <a:solidFill>
                  <a:schemeClr val="accent2"/>
                </a:solidFill>
              </a:rPr>
              <a:t>o</a:t>
            </a:r>
            <a:r>
              <a:rPr lang="el-GR" altLang="el-GR" sz="1800" dirty="0">
                <a:solidFill>
                  <a:schemeClr val="accent2"/>
                </a:solidFill>
              </a:rPr>
              <a:t>- και </a:t>
            </a:r>
            <a:r>
              <a:rPr lang="el-GR" altLang="el-GR" sz="1800" dirty="0" err="1">
                <a:solidFill>
                  <a:schemeClr val="accent2"/>
                </a:solidFill>
              </a:rPr>
              <a:t>αεριο</a:t>
            </a:r>
            <a:r>
              <a:rPr lang="el-GR" altLang="el-GR" sz="1800" dirty="0">
                <a:solidFill>
                  <a:schemeClr val="accent2"/>
                </a:solidFill>
              </a:rPr>
              <a:t>-χρωματογραφία:</a:t>
            </a:r>
            <a:endParaRPr lang="en-GB" altLang="el-GR" sz="1800" dirty="0">
              <a:solidFill>
                <a:schemeClr val="accent2"/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/>
              <a:t>       Α (εμβαδόν κορυφής) =  </a:t>
            </a:r>
            <a:r>
              <a:rPr lang="en-US" altLang="el-GR" sz="1800" dirty="0"/>
              <a:t>k c</a:t>
            </a:r>
            <a:endParaRPr lang="en-GB" altLang="el-GR" sz="1800" dirty="0"/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 err="1">
                <a:solidFill>
                  <a:schemeClr val="accent2"/>
                </a:solidFill>
              </a:rPr>
              <a:t>Ανοσοχημική</a:t>
            </a:r>
            <a:r>
              <a:rPr lang="el-GR" altLang="el-GR" sz="1800" dirty="0">
                <a:solidFill>
                  <a:schemeClr val="accent2"/>
                </a:solidFill>
              </a:rPr>
              <a:t> τεχνική:</a:t>
            </a:r>
            <a:endParaRPr lang="en-GB" altLang="el-GR" sz="1800" dirty="0">
              <a:solidFill>
                <a:schemeClr val="accent2"/>
              </a:solidFill>
            </a:endParaRPr>
          </a:p>
          <a:p>
            <a:pPr marL="361950" indent="-36195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/>
              <a:t>       </a:t>
            </a:r>
            <a:r>
              <a:rPr lang="en-US" altLang="el-GR" sz="1800" dirty="0"/>
              <a:t>Logit y =  a + log C,</a:t>
            </a:r>
            <a:r>
              <a:rPr lang="el-GR" altLang="el-GR" sz="1800" dirty="0">
                <a:cs typeface="Times New Roman" panose="02020603050405020304" pitchFamily="18" charset="0"/>
              </a:rPr>
              <a:t> όπου </a:t>
            </a:r>
            <a:r>
              <a:rPr lang="en-US" altLang="el-GR" sz="1800" dirty="0">
                <a:cs typeface="Times New Roman" panose="02020603050405020304" pitchFamily="18" charset="0"/>
              </a:rPr>
              <a:t>logit y</a:t>
            </a:r>
            <a:r>
              <a:rPr lang="el-GR" altLang="el-GR" sz="1800" dirty="0">
                <a:cs typeface="Times New Roman" panose="02020603050405020304" pitchFamily="18" charset="0"/>
              </a:rPr>
              <a:t> = </a:t>
            </a:r>
            <a:r>
              <a:rPr lang="en-US" altLang="el-GR" sz="1800" dirty="0">
                <a:cs typeface="Times New Roman" panose="02020603050405020304" pitchFamily="18" charset="0"/>
              </a:rPr>
              <a:t>ln</a:t>
            </a:r>
            <a:r>
              <a:rPr lang="el-GR" altLang="el-GR" sz="1800" dirty="0">
                <a:cs typeface="Times New Roman" panose="02020603050405020304" pitchFamily="18" charset="0"/>
              </a:rPr>
              <a:t> [</a:t>
            </a:r>
            <a:r>
              <a:rPr lang="en-US" altLang="el-GR" sz="1800" dirty="0">
                <a:cs typeface="Times New Roman" panose="02020603050405020304" pitchFamily="18" charset="0"/>
              </a:rPr>
              <a:t>y</a:t>
            </a:r>
            <a:r>
              <a:rPr lang="el-GR" altLang="el-GR" sz="1800" dirty="0">
                <a:cs typeface="Times New Roman" panose="02020603050405020304" pitchFamily="18" charset="0"/>
              </a:rPr>
              <a:t>/(1-</a:t>
            </a:r>
            <a:r>
              <a:rPr lang="en-US" altLang="el-GR" sz="1800" dirty="0">
                <a:cs typeface="Times New Roman" panose="02020603050405020304" pitchFamily="18" charset="0"/>
              </a:rPr>
              <a:t>y</a:t>
            </a:r>
            <a:r>
              <a:rPr lang="el-GR" altLang="el-GR" sz="1800" dirty="0">
                <a:cs typeface="Times New Roman" panose="02020603050405020304" pitchFamily="18" charset="0"/>
              </a:rPr>
              <a:t>)]  και  </a:t>
            </a:r>
            <a:r>
              <a:rPr lang="en-US" altLang="el-GR" sz="1800" dirty="0">
                <a:cs typeface="Times New Roman" panose="02020603050405020304" pitchFamily="18" charset="0"/>
              </a:rPr>
              <a:t>y</a:t>
            </a:r>
            <a:r>
              <a:rPr lang="el-GR" altLang="el-GR" sz="1800" dirty="0">
                <a:cs typeface="Times New Roman" panose="02020603050405020304" pitchFamily="18" charset="0"/>
              </a:rPr>
              <a:t>  = </a:t>
            </a:r>
            <a:r>
              <a:rPr lang="en-US" altLang="el-GR" sz="1800" dirty="0">
                <a:cs typeface="Times New Roman" panose="02020603050405020304" pitchFamily="18" charset="0"/>
              </a:rPr>
              <a:t>B</a:t>
            </a:r>
            <a:r>
              <a:rPr lang="el-GR" altLang="el-GR" sz="1800" dirty="0">
                <a:cs typeface="Times New Roman" panose="02020603050405020304" pitchFamily="18" charset="0"/>
              </a:rPr>
              <a:t>/</a:t>
            </a:r>
            <a:r>
              <a:rPr lang="en-US" altLang="el-GR" sz="1800" dirty="0">
                <a:cs typeface="Times New Roman" panose="02020603050405020304" pitchFamily="18" charset="0"/>
              </a:rPr>
              <a:t>B</a:t>
            </a:r>
            <a:r>
              <a:rPr lang="el-GR" altLang="el-GR" sz="1800" baseline="-30000" dirty="0">
                <a:cs typeface="Times New Roman" panose="02020603050405020304" pitchFamily="18" charset="0"/>
              </a:rPr>
              <a:t>0</a:t>
            </a:r>
            <a:r>
              <a:rPr lang="el-GR" altLang="el-GR" sz="1800" dirty="0">
                <a:cs typeface="Times New Roman" panose="02020603050405020304" pitchFamily="18" charset="0"/>
              </a:rPr>
              <a:t> (</a:t>
            </a:r>
            <a:r>
              <a:rPr lang="en-US" altLang="el-GR" sz="1800" dirty="0">
                <a:cs typeface="Times New Roman" panose="02020603050405020304" pitchFamily="18" charset="0"/>
              </a:rPr>
              <a:t>B</a:t>
            </a:r>
            <a:r>
              <a:rPr lang="el-GR" altLang="el-GR" sz="1800" dirty="0">
                <a:cs typeface="Times New Roman" panose="02020603050405020304" pitchFamily="18" charset="0"/>
              </a:rPr>
              <a:t>: σήμα</a:t>
            </a:r>
            <a:r>
              <a:rPr lang="en-US" altLang="el-GR" sz="1800" dirty="0">
                <a:cs typeface="Times New Roman" panose="02020603050405020304" pitchFamily="18" charset="0"/>
              </a:rPr>
              <a:t> </a:t>
            </a:r>
            <a:r>
              <a:rPr lang="el-GR" altLang="el-GR" sz="1800" dirty="0">
                <a:cs typeface="Times New Roman" panose="02020603050405020304" pitchFamily="18" charset="0"/>
              </a:rPr>
              <a:t>προτύπου, Β</a:t>
            </a:r>
            <a:r>
              <a:rPr lang="el-GR" altLang="el-GR" sz="1800" baseline="-30000" dirty="0">
                <a:cs typeface="Times New Roman" panose="02020603050405020304" pitchFamily="18" charset="0"/>
              </a:rPr>
              <a:t>0</a:t>
            </a:r>
            <a:r>
              <a:rPr lang="el-GR" altLang="el-GR" sz="1800" dirty="0">
                <a:cs typeface="Times New Roman" panose="02020603050405020304" pitchFamily="18" charset="0"/>
              </a:rPr>
              <a:t>: σήμα</a:t>
            </a:r>
            <a:r>
              <a:rPr lang="en-US" altLang="el-GR" sz="1800" dirty="0">
                <a:cs typeface="Times New Roman" panose="02020603050405020304" pitchFamily="18" charset="0"/>
              </a:rPr>
              <a:t> </a:t>
            </a:r>
            <a:r>
              <a:rPr lang="el-GR" altLang="el-GR" sz="1800" dirty="0">
                <a:cs typeface="Times New Roman" panose="02020603050405020304" pitchFamily="18" charset="0"/>
              </a:rPr>
              <a:t>μηδενικού προτύπου)</a:t>
            </a:r>
            <a:endParaRPr lang="en-GB" altLang="el-GR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813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GB" altLang="el-GR" sz="2800" dirty="0">
                <a:cs typeface="Times New Roman" panose="02020603050405020304" pitchFamily="18" charset="0"/>
              </a:rPr>
              <a:t>ΛΗΨΗ ΣΥΝΑΡΤΗΣΗΣ ΒΑΘΜΟΝΟΜΗΣΗΣ</a:t>
            </a:r>
            <a:r>
              <a:rPr lang="en-GB" altLang="el-GR" sz="2800" dirty="0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08720"/>
            <a:ext cx="8001000" cy="54006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l-GR" altLang="el-GR" sz="1800" dirty="0">
                <a:solidFill>
                  <a:schemeClr val="accent2"/>
                </a:solidFill>
              </a:rPr>
              <a:t>Προσαρμογή (</a:t>
            </a:r>
            <a:r>
              <a:rPr lang="en-US" altLang="el-GR" sz="1800" dirty="0">
                <a:solidFill>
                  <a:schemeClr val="accent2"/>
                </a:solidFill>
              </a:rPr>
              <a:t>fitting</a:t>
            </a:r>
            <a:r>
              <a:rPr lang="el-GR" altLang="el-GR" sz="1800" dirty="0">
                <a:solidFill>
                  <a:schemeClr val="accent2"/>
                </a:solidFill>
              </a:rPr>
              <a:t>)</a:t>
            </a:r>
            <a:r>
              <a:rPr lang="el-GR" altLang="el-GR" sz="1800" dirty="0"/>
              <a:t> ενός κατάλληλου μαθηματικού μοντέλου στα πειραματικά δεδομένα δηλάδή </a:t>
            </a:r>
            <a:r>
              <a:rPr lang="el-GR" altLang="el-GR" sz="1800" b="1" dirty="0"/>
              <a:t>σήμα </a:t>
            </a:r>
            <a:r>
              <a:rPr lang="en-US" altLang="el-GR" sz="1800" b="1" dirty="0"/>
              <a:t>y</a:t>
            </a:r>
            <a:r>
              <a:rPr lang="el-GR" altLang="el-GR" sz="1800" b="1" dirty="0"/>
              <a:t> - συγκέντρωσης </a:t>
            </a:r>
            <a:r>
              <a:rPr lang="en-US" altLang="el-GR" sz="1800" b="1" dirty="0"/>
              <a:t>C</a:t>
            </a:r>
            <a:r>
              <a:rPr lang="el-GR" altLang="el-GR" sz="1800" dirty="0"/>
              <a:t>.</a:t>
            </a:r>
          </a:p>
          <a:p>
            <a:pPr marL="36195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/>
              <a:t>Η Πλέον εύχρηστη και επιθυμητή συνάρτηση βαθμονόμησης είναι η γραμμική (</a:t>
            </a:r>
            <a:r>
              <a:rPr lang="en-US" altLang="el-GR" sz="1800" dirty="0"/>
              <a:t>linear</a:t>
            </a:r>
            <a:r>
              <a:rPr lang="el-GR" altLang="el-GR" sz="1800" dirty="0"/>
              <a:t>), η οποία διέρχεται από την αρχή των αξόνων (</a:t>
            </a:r>
            <a:r>
              <a:rPr lang="en-US" altLang="el-GR" sz="1800" dirty="0"/>
              <a:t>origin</a:t>
            </a:r>
            <a:r>
              <a:rPr lang="el-GR" altLang="el-GR" sz="1800" dirty="0"/>
              <a:t>) και είναι εφαρμόσιμη σε ευρεία δυναμική περιοχή συγκεντρώσεων.</a:t>
            </a:r>
            <a:endParaRPr lang="en-GB" altLang="el-GR" sz="1800" dirty="0"/>
          </a:p>
          <a:p>
            <a:pPr marL="36195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/>
              <a:t>Στην πράξη εμφανίζονται αποκλίσεις από την ιδανική γραμμή βαθμονόμησης. </a:t>
            </a:r>
          </a:p>
          <a:p>
            <a:pPr marL="361950" indent="0">
              <a:lnSpc>
                <a:spcPct val="90000"/>
              </a:lnSpc>
              <a:spcBef>
                <a:spcPts val="600"/>
              </a:spcBef>
              <a:buNone/>
            </a:pPr>
            <a:endParaRPr lang="el-GR" altLang="el-GR" sz="1050" dirty="0">
              <a:solidFill>
                <a:schemeClr val="accent2"/>
              </a:solidFill>
            </a:endParaRPr>
          </a:p>
          <a:p>
            <a:pPr marL="36195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>
                <a:solidFill>
                  <a:schemeClr val="accent2"/>
                </a:solidFill>
              </a:rPr>
              <a:t>Παραδείγματα αποκλίσεων:</a:t>
            </a:r>
            <a:endParaRPr lang="en-GB" altLang="el-GR" sz="18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altLang="el-GR" sz="1800" dirty="0"/>
              <a:t>Αποκλίσεις νόμου </a:t>
            </a:r>
            <a:r>
              <a:rPr lang="en-US" altLang="el-GR" sz="1800" dirty="0"/>
              <a:t>Beer</a:t>
            </a:r>
            <a:r>
              <a:rPr lang="el-GR" altLang="el-GR" sz="1800" dirty="0"/>
              <a:t> (πυκνά διαλύματα, χημική ισορροπία σωματιδίων, παράσιτη ακτινοβολία).</a:t>
            </a:r>
            <a:endParaRPr lang="en-GB" altLang="el-GR" sz="1800" dirty="0"/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altLang="el-GR" sz="1800" dirty="0"/>
              <a:t>Καμπύλωση στην </a:t>
            </a:r>
            <a:r>
              <a:rPr lang="el-GR" altLang="el-GR" sz="1800" dirty="0" err="1"/>
              <a:t>ποτενσιομετρία</a:t>
            </a:r>
            <a:r>
              <a:rPr lang="el-GR" altLang="el-GR" sz="1800" dirty="0"/>
              <a:t> ιοντικών αισθητήρων σε πυκνές συγκεντρώσεις)</a:t>
            </a:r>
            <a:endParaRPr lang="en-GB" altLang="el-GR" sz="1800" dirty="0"/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altLang="el-GR" sz="1800" dirty="0"/>
              <a:t>Καμπύλωση στη </a:t>
            </a:r>
            <a:r>
              <a:rPr lang="el-GR" altLang="el-GR" sz="1800" dirty="0" err="1"/>
              <a:t>φλογοφωτομετρία</a:t>
            </a:r>
            <a:r>
              <a:rPr lang="el-GR" altLang="el-GR" sz="1800" dirty="0"/>
              <a:t> λόγω </a:t>
            </a:r>
            <a:r>
              <a:rPr lang="el-GR" altLang="el-GR" sz="1800" dirty="0" err="1"/>
              <a:t>αυτοαπορρόφησης</a:t>
            </a:r>
            <a:r>
              <a:rPr lang="el-GR" altLang="el-GR" sz="1800" dirty="0"/>
              <a:t>.</a:t>
            </a:r>
            <a:endParaRPr lang="en-GB" altLang="el-GR" sz="1800" dirty="0"/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l-GR" altLang="el-GR" sz="1800" dirty="0"/>
              <a:t>Για την πλειονότητα των αναλυτικών τεχνικών, χρησιμοποιείται η γραμμική εξίσωση βαθμονόμησης:</a:t>
            </a:r>
            <a:endParaRPr lang="en-GB" altLang="el-GR" sz="1800" dirty="0"/>
          </a:p>
          <a:p>
            <a:pPr marL="0" indent="0" algn="ctr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altLang="el-GR" sz="1800" dirty="0">
                <a:solidFill>
                  <a:schemeClr val="accent2"/>
                </a:solidFill>
                <a:cs typeface="Times New Roman" panose="02020603050405020304" pitchFamily="18" charset="0"/>
              </a:rPr>
              <a:t>y = ax + b</a:t>
            </a:r>
            <a:endParaRPr lang="en-GB" altLang="el-GR" sz="1800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el-GR" altLang="el-GR" sz="1800" dirty="0">
                <a:cs typeface="Times New Roman" panose="02020603050405020304" pitchFamily="18" charset="0"/>
              </a:rPr>
              <a:t>      όπου </a:t>
            </a:r>
            <a:r>
              <a:rPr lang="en-US" altLang="el-GR" sz="1800" dirty="0">
                <a:cs typeface="Times New Roman" panose="02020603050405020304" pitchFamily="18" charset="0"/>
              </a:rPr>
              <a:t>y</a:t>
            </a:r>
            <a:r>
              <a:rPr lang="el-GR" altLang="el-GR" sz="1800" dirty="0">
                <a:cs typeface="Times New Roman" panose="02020603050405020304" pitchFamily="18" charset="0"/>
              </a:rPr>
              <a:t> = αναλυτικό σήμα, </a:t>
            </a:r>
            <a:r>
              <a:rPr lang="en-US" altLang="el-GR" sz="1800" dirty="0">
                <a:cs typeface="Times New Roman" panose="02020603050405020304" pitchFamily="18" charset="0"/>
              </a:rPr>
              <a:t>x</a:t>
            </a:r>
            <a:r>
              <a:rPr lang="el-GR" altLang="el-GR" sz="1800" dirty="0">
                <a:cs typeface="Times New Roman" panose="02020603050405020304" pitchFamily="18" charset="0"/>
              </a:rPr>
              <a:t> = συγκέντρωση προτύπων, </a:t>
            </a:r>
            <a:r>
              <a:rPr lang="en-US" altLang="el-GR" sz="1800" dirty="0">
                <a:cs typeface="Times New Roman" panose="02020603050405020304" pitchFamily="18" charset="0"/>
              </a:rPr>
              <a:t>b</a:t>
            </a:r>
            <a:r>
              <a:rPr lang="el-GR" altLang="el-GR" sz="1800" dirty="0">
                <a:cs typeface="Times New Roman" panose="02020603050405020304" pitchFamily="18" charset="0"/>
              </a:rPr>
              <a:t> = τομή στον άξονα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el-GR" altLang="el-GR" sz="1800" dirty="0">
                <a:cs typeface="Times New Roman" panose="02020603050405020304" pitchFamily="18" charset="0"/>
              </a:rPr>
              <a:t>      των </a:t>
            </a:r>
            <a:r>
              <a:rPr lang="en-US" altLang="el-GR" sz="1800" dirty="0">
                <a:cs typeface="Times New Roman" panose="02020603050405020304" pitchFamily="18" charset="0"/>
              </a:rPr>
              <a:t>y</a:t>
            </a:r>
            <a:r>
              <a:rPr lang="el-GR" altLang="el-GR" sz="1800" dirty="0">
                <a:cs typeface="Times New Roman" panose="02020603050405020304" pitchFamily="18" charset="0"/>
              </a:rPr>
              <a:t> και </a:t>
            </a:r>
            <a:r>
              <a:rPr lang="en-US" altLang="el-GR" sz="1800" dirty="0">
                <a:cs typeface="Times New Roman" panose="02020603050405020304" pitchFamily="18" charset="0"/>
              </a:rPr>
              <a:t>a</a:t>
            </a:r>
            <a:r>
              <a:rPr lang="el-GR" altLang="el-GR" sz="1800" dirty="0">
                <a:cs typeface="Times New Roman" panose="02020603050405020304" pitchFamily="18" charset="0"/>
              </a:rPr>
              <a:t> = κλίση.</a:t>
            </a:r>
            <a:endParaRPr lang="en-GB" altLang="el-GR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55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dirty="0">
                <a:cs typeface="Times New Roman" panose="02020603050405020304" pitchFamily="18" charset="0"/>
              </a:rPr>
              <a:t>ΕΛΕΓΧΟΣ ΚΑΜΠΥΛΗΣ ΒΑΘΜΟΝΟΜΗΣΗΣ </a:t>
            </a:r>
            <a:br>
              <a:rPr lang="el-GR" altLang="el-GR" sz="3200" dirty="0">
                <a:cs typeface="Times New Roman" panose="02020603050405020304" pitchFamily="18" charset="0"/>
              </a:rPr>
            </a:br>
            <a:r>
              <a:rPr lang="el-GR" altLang="el-GR" sz="3200" dirty="0">
                <a:cs typeface="Times New Roman" panose="02020603050405020304" pitchFamily="18" charset="0"/>
              </a:rPr>
              <a:t>Ή ΚΑΜΠΥΛΗΣ ΑΝΑΦΟΡΑΣ (</a:t>
            </a:r>
            <a:r>
              <a:rPr lang="en-US" altLang="el-GR" sz="3200" dirty="0">
                <a:cs typeface="Times New Roman" panose="02020603050405020304" pitchFamily="18" charset="0"/>
              </a:rPr>
              <a:t>calibration curve</a:t>
            </a:r>
            <a:r>
              <a:rPr lang="el-GR" altLang="el-GR" sz="3200" dirty="0">
                <a:cs typeface="Times New Roman" panose="02020603050405020304" pitchFamily="18" charset="0"/>
              </a:rPr>
              <a:t>)</a:t>
            </a:r>
            <a:endParaRPr lang="en-GB" altLang="el-GR" sz="3200" dirty="0">
              <a:cs typeface="Times New Roman" panose="02020603050405020304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Εάν είναι γραμμική ή όχι και εάν όχι τότε ποιάς μορφής είναι.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Ποια είναι η καλύτερη ευθεία που μπορεί να χαραχθεί;</a:t>
            </a:r>
          </a:p>
          <a:p>
            <a:pPr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Ποια είναι η γραμμική περιοχή (περιοχή εργασίας);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Ποιο είναι το σφάλμα και τα όρια εμπιστοσύνης των παραμέτρων της κλίσης </a:t>
            </a:r>
            <a:r>
              <a:rPr lang="en-US" altLang="el-GR" sz="2000" dirty="0">
                <a:cs typeface="Times New Roman" panose="02020603050405020304" pitchFamily="18" charset="0"/>
              </a:rPr>
              <a:t>(a) </a:t>
            </a:r>
            <a:r>
              <a:rPr lang="el-GR" altLang="el-GR" sz="2000" dirty="0">
                <a:cs typeface="Times New Roman" panose="02020603050405020304" pitchFamily="18" charset="0"/>
              </a:rPr>
              <a:t>και της τομής</a:t>
            </a:r>
            <a:r>
              <a:rPr lang="en-US" altLang="el-GR" sz="2000" dirty="0">
                <a:cs typeface="Times New Roman" panose="02020603050405020304" pitchFamily="18" charset="0"/>
              </a:rPr>
              <a:t> (b)</a:t>
            </a:r>
            <a:r>
              <a:rPr lang="el-GR" altLang="el-GR" sz="2000" dirty="0">
                <a:cs typeface="Times New Roman" panose="02020603050405020304" pitchFamily="18" charset="0"/>
              </a:rPr>
              <a:t> της ευθείας;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000" dirty="0">
                <a:cs typeface="Times New Roman" panose="02020603050405020304" pitchFamily="18" charset="0"/>
              </a:rPr>
              <a:t>Ποιο είναι το σφάλμα και τα όρια εμπιστοσύνης στην προσδιοριζόμενη συγκέντρωση του αγνώστου που λαμβάνεται από την καμπύλη βαθμονόμησης;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l-GR" altLang="el-GR" sz="2000" dirty="0">
                <a:cs typeface="Times New Roman" panose="02020603050405020304" pitchFamily="18" charset="0"/>
              </a:rPr>
              <a:t>Στη βαθμονόμηση χρησιμοποιείται η </a:t>
            </a:r>
            <a:r>
              <a:rPr lang="el-GR" altLang="el-GR" sz="2000" b="1" dirty="0" err="1">
                <a:cs typeface="Times New Roman" panose="02020603050405020304" pitchFamily="18" charset="0"/>
              </a:rPr>
              <a:t>μονοπαραμετρική</a:t>
            </a:r>
            <a:r>
              <a:rPr lang="el-GR" altLang="el-GR" sz="2000" b="1" dirty="0">
                <a:cs typeface="Times New Roman" panose="02020603050405020304" pitchFamily="18" charset="0"/>
              </a:rPr>
              <a:t> παλινδρόμηση ή προσαρμογή </a:t>
            </a:r>
            <a:r>
              <a:rPr lang="el-GR" altLang="el-GR" sz="2000" dirty="0">
                <a:cs typeface="Times New Roman" panose="02020603050405020304" pitchFamily="18" charset="0"/>
              </a:rPr>
              <a:t>(</a:t>
            </a:r>
            <a:r>
              <a:rPr lang="en-US" altLang="el-GR" sz="2000" dirty="0">
                <a:cs typeface="Times New Roman" panose="02020603050405020304" pitchFamily="18" charset="0"/>
              </a:rPr>
              <a:t>univariate regression</a:t>
            </a:r>
            <a:r>
              <a:rPr lang="el-GR" altLang="el-GR" sz="2000" dirty="0">
                <a:cs typeface="Times New Roman" panose="02020603050405020304" pitchFamily="18" charset="0"/>
              </a:rPr>
              <a:t>), που σημαίνει ότι οι μετρούμενες τιμές του αναλυτικού σήματος εξαρτώνται από μία μόνο ανεξάρτητη (χωρίς σφάλμα) μεταβλητή, τη συγκέντρωση προτύπων.</a:t>
            </a:r>
            <a:endParaRPr lang="en-GB" altLang="el-GR" sz="2000" dirty="0">
              <a:cs typeface="Times New Roman" panose="0202060305040502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GB" altLang="el-GR" sz="2000" dirty="0"/>
          </a:p>
        </p:txBody>
      </p:sp>
    </p:spTree>
    <p:extLst>
      <p:ext uri="{BB962C8B-B14F-4D97-AF65-F5344CB8AC3E}">
        <p14:creationId xmlns:p14="http://schemas.microsoft.com/office/powerpoint/2010/main" val="121028650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4878</TotalTime>
  <Words>2242</Words>
  <Application>Microsoft Office PowerPoint</Application>
  <PresentationFormat>On-screen Show (4:3)</PresentationFormat>
  <Paragraphs>205</Paragraphs>
  <Slides>32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Cambria Math</vt:lpstr>
      <vt:lpstr>Google Sans</vt:lpstr>
      <vt:lpstr>Wingdings</vt:lpstr>
      <vt:lpstr>Θέμα του Office</vt:lpstr>
      <vt:lpstr>Equation</vt:lpstr>
      <vt:lpstr>Equation.3</vt:lpstr>
      <vt:lpstr>ΤΕΧΝΙΚΕΣ ΠΟΣΟΤΙΚΟΠΟΙΗΣΗΣ</vt:lpstr>
      <vt:lpstr>ΠΟΡΕΙΑ ΕΠΙΛΥΣΗΣ ΔΕΔΟΜΕΝΟΥ ΑΝΑΛΥΤΙΚΟΥ ΠΡΟΒΛΗΜΑΤΟΣ </vt:lpstr>
      <vt:lpstr>ΑΝΑΛΥΤΙΚΕΣ ΤΕΧΝΙΚΕΣ </vt:lpstr>
      <vt:lpstr>ΣΤΑΔΙΑ ΕΝΟΡΓΑΝΗΣ ΤΕΧΝΙΚΗΣ </vt:lpstr>
      <vt:lpstr>(CALIBRATION) ΒΑΘΜΟΝΟΜΗΣΗ / ΔΙΑΚΡΙΒΩΣΗ</vt:lpstr>
      <vt:lpstr>ΤΕΧΝΙΚΕΣ ΠΟΣΟΤΙΚΟΠΟΙΗΣΗΣ / ΒΑΘΜΟΝΟΜΗΣΗ (CALIBRATION)</vt:lpstr>
      <vt:lpstr>Παραδείγματα συναρτήσεων βαθμονόμησης: </vt:lpstr>
      <vt:lpstr>ΛΗΨΗ ΣΥΝΑΡΤΗΣΗΣ ΒΑΘΜΟΝΟΜΗΣΗΣ </vt:lpstr>
      <vt:lpstr>ΕΛΕΓΧΟΣ ΚΑΜΠΥΛΗΣ ΒΑΘΜΟΝΟΜΗΣΗΣ  Ή ΚΑΜΠΥΛΗΣ ΑΝΑΦΟΡΑΣ (calibration curve)</vt:lpstr>
      <vt:lpstr>ΜΕΘΟΔΟΣ ΕΛΑΧΙΣΤΩΝ ΤΕΤΡΑΓΩΝΩΝ  (Least Squares Method) (1)</vt:lpstr>
      <vt:lpstr>ΜΕΘΟΔΟΣ ΕΛΑΧΙΣΤΩΝ ΤΕΤΡΑΓΩΝΩΝ  (Least Squares Method)(2)</vt:lpstr>
      <vt:lpstr>ΜΕΘΟΔΟΣ ΕΛΑΧΙΣΤΩΝ ΤΕΤΡΑΓΩΝΩΝ  (Least Squares Method)</vt:lpstr>
      <vt:lpstr>ΜΕΘΟΔΟΣ ΕΛΑΧΙΣΤΩΝ ΤΕΤΡΑΓΩΝΩΝ  (Least Squares Method)</vt:lpstr>
      <vt:lpstr>ΜΕΘΟΔΟΣ ΕΛΑΧΙΣΤΩΝ ΤΕΤΡΑΓΩΝΩΝ  (Least Squares Method)</vt:lpstr>
      <vt:lpstr>ΜΕΘΟΔΟΣ ΕΛΑΧΙΣΤΩΝ ΤΕΤΡΑΓΩΝΩΝ  (Least Squares Method)</vt:lpstr>
      <vt:lpstr>ΜΕΘΟΔΟΣ ΕΛΑΧΙΣΤΩΝ ΤΕΤΡΑΓΩΝΩΝ  (Least Squares Method)</vt:lpstr>
      <vt:lpstr>ΜΕΘΟΔΟΣ ΕΛΑΧΙΣΤΩΝ ΤΕΤΡΑΓΩΝΩΝ  (Least Squares Method)</vt:lpstr>
      <vt:lpstr>ΜΕΘΟΔΟΣ ΕΛΑΧΙΣΤΩΝ ΤΕΤΡΑΓΩΝΩΝ  (Least Squares Method)</vt:lpstr>
      <vt:lpstr>ΕΝΝΟΙΑ ΤΩΝ ΥΠΟΛΟΙΠΩΝ (RESIDUALS) ΣΤΗ ΜΕΘΟΔΟ ΕΛΑΧΙΣΤΩΝ ΤΕΤΡΑΓΩΝΩΝ</vt:lpstr>
      <vt:lpstr>ΑΡΧΗ ΠΑΛΙΝΔΡΟΜΗΣΗΣ ΕΛΑΧΙΣΤΩΝ ΤΕΤΡΑΓΩΝΩΝ</vt:lpstr>
      <vt:lpstr>ΚΑΜΠΥΛΗ ΠΑΛΙΝΔΡΟΜΗΣΗΣ ΜΕ ΔΙΑΣΤΗΜΑΤΑ ΕΜΠΙΣΤΟΣΥΝΗΣ</vt:lpstr>
      <vt:lpstr>ΣΥΝΟΨΗ ΠΟΡΕΙΑΣ ΠΡΟΣΑΡΜΟΓΗΣ (ΠΑΛΙΝΔΡΟΜΗΣΗΣ) </vt:lpstr>
      <vt:lpstr>ΑΝΑΛΥΣΗ ΥΠΟΛΟΙΠΩΝ (ANALYSIS OF RESIDUALS) </vt:lpstr>
      <vt:lpstr>EΛΕΓΧΟΣ ΣΤΑ ΔΙΑΓΡΑΜΜΑΤΑ ΥΠΟΛΟΙΠΩΝ</vt:lpstr>
      <vt:lpstr>ΖΥΓΙΣΜΕΝΗ ΠΑΛΙΝΔΡΟΜΗΣΗ ΕΛΑΧΙΣΤΩΝ ΤΕΤΡΑΓΩΝΩΝ (WEIGHTED LEAST SQUARES REGRESSION)</vt:lpstr>
      <vt:lpstr>ΖΥΓΙΣΜΕΝΗ ΠΑΛΙΝΔΡΟΜΗΣΗ ΕΛΑΧΙΣΤΩΝ ΤΕΤΡΑΓΩΝΩΝ (WEIGHTED LEAST SQUARES REGRESSION)</vt:lpstr>
      <vt:lpstr>ΖΥΓΙΣΜΕΝΗ ΠΑΛΙΝΔΡΟΜΗΣΗ ΕΛΑΧΙΣΤΩΝ ΤΕΤΡΑΓΩΝΩΝ (WEIGHTED LEAST SQUARES REGRESSION)</vt:lpstr>
      <vt:lpstr>Παράδειγμα ζυγισμένης παλινδρόμησης με χρήση του παράγοντα ζύγισης 1/s2</vt:lpstr>
      <vt:lpstr>ΔΙΑΣΤΗΜΑΤΑ ΕΜΠΙΣΤΟΣΥΝΗΣ  (CONFIDENCE INTERVALS)</vt:lpstr>
      <vt:lpstr>ΥΠΟΛΟΓΙΣΜΟΣ ΤΥΠΙΚΗΣ ΑΠΟΚΛΙΣΕΩΣ ΣΥΓΚΕΝΤΡΩΣΕΩΣ ΑΓΝΩΣΤΟΥ</vt:lpstr>
      <vt:lpstr>ΣΥΝΤΕΛΕΣΤΗΣ ΣΥΣΧΕΤΙΣΕΩΣ (CORRELATION COEFFICIENT) </vt:lpstr>
      <vt:lpstr>ΣΥΝΤΕΛΕΣΤΗΣ ΣΥΣΧΕΤΙΣΕΩΣ (CORRELATION COEFFICIENT)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Christoforos Polydorou</cp:lastModifiedBy>
  <cp:revision>408</cp:revision>
  <dcterms:created xsi:type="dcterms:W3CDTF">2012-09-06T09:03:05Z</dcterms:created>
  <dcterms:modified xsi:type="dcterms:W3CDTF">2023-12-13T09:36:27Z</dcterms:modified>
</cp:coreProperties>
</file>