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55" r:id="rId2"/>
    <p:sldId id="356" r:id="rId3"/>
    <p:sldId id="357" r:id="rId4"/>
    <p:sldId id="382" r:id="rId5"/>
    <p:sldId id="358" r:id="rId6"/>
    <p:sldId id="293" r:id="rId7"/>
    <p:sldId id="359" r:id="rId8"/>
    <p:sldId id="383" r:id="rId9"/>
    <p:sldId id="361" r:id="rId10"/>
    <p:sldId id="362" r:id="rId11"/>
    <p:sldId id="363" r:id="rId12"/>
    <p:sldId id="364" r:id="rId13"/>
    <p:sldId id="365" r:id="rId14"/>
    <p:sldId id="260" r:id="rId15"/>
    <p:sldId id="261" r:id="rId16"/>
    <p:sldId id="384" r:id="rId17"/>
    <p:sldId id="366" r:id="rId18"/>
    <p:sldId id="367" r:id="rId19"/>
    <p:sldId id="368" r:id="rId20"/>
    <p:sldId id="369" r:id="rId21"/>
    <p:sldId id="370" r:id="rId22"/>
    <p:sldId id="371" r:id="rId23"/>
    <p:sldId id="372" r:id="rId24"/>
    <p:sldId id="385" r:id="rId25"/>
    <p:sldId id="373" r:id="rId26"/>
    <p:sldId id="374" r:id="rId2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A9F7F3"/>
    <a:srgbClr val="A4FCF4"/>
    <a:srgbClr val="009900"/>
    <a:srgbClr val="FFFF00"/>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9" autoAdjust="0"/>
    <p:restoredTop sz="86339" autoAdjust="0"/>
  </p:normalViewPr>
  <p:slideViewPr>
    <p:cSldViewPr>
      <p:cViewPr varScale="1">
        <p:scale>
          <a:sx n="110" d="100"/>
          <a:sy n="110" d="100"/>
        </p:scale>
        <p:origin x="1398" y="108"/>
      </p:cViewPr>
      <p:guideLst>
        <p:guide orient="horz" pos="2160"/>
        <p:guide pos="2880"/>
      </p:guideLst>
    </p:cSldViewPr>
  </p:slideViewPr>
  <p:outlineViewPr>
    <p:cViewPr>
      <p:scale>
        <a:sx n="33" d="100"/>
        <a:sy n="33" d="100"/>
      </p:scale>
      <p:origin x="0" y="-5294"/>
    </p:cViewPr>
  </p:outlineViewPr>
  <p:notesTextViewPr>
    <p:cViewPr>
      <p:scale>
        <a:sx n="20" d="100"/>
        <a:sy n="2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D:\Dropbox\Data\&#924;&#945;&#952;&#942;&#956;&#945;&#964;&#945;\&#931;&#951;&#956;&#949;&#953;&#974;&#963;&#949;&#953;&#962;%20&#935;&#961;&#942;&#963;&#951;%20&#919;-&#933;%20&#963;&#964;&#951;%20&#935;&#951;&#956;&#949;&#943;&#945;\Excel%202019\&#917;&#958;&#953;&#963;&#969;&#963;&#951;%20&#931;&#914;%20vs%20&#928;&#943;&#949;&#963;&#951;&#96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9.3863319386331939E-2"/>
          <c:y val="0.17171296296296298"/>
          <c:w val="0.86718962430951363"/>
          <c:h val="0.69564814814814813"/>
        </c:manualLayout>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6.0419757076413928E-2"/>
                  <c:y val="-0.40694127735571806"/>
                </c:manualLayout>
              </c:layout>
              <c:tx>
                <c:rich>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sz="1200" b="1" baseline="0"/>
                      <a:t>y = -58,3x - 144,8</a:t>
                    </a:r>
                    <a:br>
                      <a:rPr lang="en-US" sz="1200" b="1" baseline="0"/>
                    </a:br>
                    <a:r>
                      <a:rPr lang="en-US" sz="1200" b="1" baseline="0"/>
                      <a:t>R² = 0,996</a:t>
                    </a:r>
                    <a:endParaRPr lang="en-US" sz="1200" b="1"/>
                  </a:p>
                </c:rich>
              </c:tx>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trendlineLbl>
          </c:trendline>
          <c:xVal>
            <c:numRef>
              <c:f>Sheet3!$B$2:$B$6</c:f>
              <c:numCache>
                <c:formatCode>0.00</c:formatCode>
                <c:ptCount val="5"/>
                <c:pt idx="0">
                  <c:v>-6</c:v>
                </c:pt>
                <c:pt idx="1">
                  <c:v>-5</c:v>
                </c:pt>
                <c:pt idx="2">
                  <c:v>-4</c:v>
                </c:pt>
                <c:pt idx="3">
                  <c:v>-3</c:v>
                </c:pt>
                <c:pt idx="4">
                  <c:v>-2</c:v>
                </c:pt>
              </c:numCache>
            </c:numRef>
          </c:xVal>
          <c:yVal>
            <c:numRef>
              <c:f>Sheet3!$C$2:$C$6</c:f>
              <c:numCache>
                <c:formatCode>0.00</c:formatCode>
                <c:ptCount val="5"/>
                <c:pt idx="0">
                  <c:v>198</c:v>
                </c:pt>
                <c:pt idx="1">
                  <c:v>154</c:v>
                </c:pt>
                <c:pt idx="2">
                  <c:v>93</c:v>
                </c:pt>
                <c:pt idx="3">
                  <c:v>27</c:v>
                </c:pt>
                <c:pt idx="4">
                  <c:v>-30</c:v>
                </c:pt>
              </c:numCache>
            </c:numRef>
          </c:yVal>
          <c:smooth val="0"/>
          <c:extLst>
            <c:ext xmlns:c16="http://schemas.microsoft.com/office/drawing/2014/chart" uri="{C3380CC4-5D6E-409C-BE32-E72D297353CC}">
              <c16:uniqueId val="{00000001-8064-4357-A602-A5D01A58BFAC}"/>
            </c:ext>
          </c:extLst>
        </c:ser>
        <c:dLbls>
          <c:showLegendKey val="0"/>
          <c:showVal val="0"/>
          <c:showCatName val="0"/>
          <c:showSerName val="0"/>
          <c:showPercent val="0"/>
          <c:showBubbleSize val="0"/>
        </c:dLbls>
        <c:axId val="1804593392"/>
        <c:axId val="1804585072"/>
      </c:scatterChart>
      <c:valAx>
        <c:axId val="180459339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Log(C</a:t>
                </a:r>
                <a:r>
                  <a:rPr lang="en-US" sz="1200" b="1" baseline="-25000"/>
                  <a:t>F-)</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1804585072"/>
        <c:crosses val="autoZero"/>
        <c:crossBetween val="midCat"/>
      </c:valAx>
      <c:valAx>
        <c:axId val="18045850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200" b="1"/>
                  <a:t>E,</a:t>
                </a:r>
                <a:r>
                  <a:rPr lang="en-US" sz="1200" b="1" baseline="0"/>
                  <a:t> mv</a:t>
                </a:r>
                <a:endParaRPr lang="en-US" b="1"/>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l-GR"/>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18045933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C821A8C-2F1B-4FA8-812A-C8CFDA22972C}" type="datetimeFigureOut">
              <a:rPr lang="el-GR" smtClean="0"/>
              <a:t>13/12/2023</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C6FBD0-D048-4F41-BB03-877CEC9E8AC7}" type="slidenum">
              <a:rPr lang="el-GR" smtClean="0"/>
              <a:t>‹#›</a:t>
            </a:fld>
            <a:endParaRPr lang="el-GR"/>
          </a:p>
        </p:txBody>
      </p:sp>
    </p:spTree>
    <p:extLst>
      <p:ext uri="{BB962C8B-B14F-4D97-AF65-F5344CB8AC3E}">
        <p14:creationId xmlns:p14="http://schemas.microsoft.com/office/powerpoint/2010/main" val="2011061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BE919FF-3C70-4EBD-81C5-021ADC1E2ED6}" type="datetimeFigureOut">
              <a:rPr lang="el-GR"/>
              <a:pPr>
                <a:defRPr/>
              </a:pPr>
              <a:t>13/12/2023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a:t>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CE53632-C16B-4CDC-A968-0EC25AF65112}" type="slidenum">
              <a:rPr lang="el-GR"/>
              <a:pPr>
                <a:defRPr/>
              </a:pPr>
              <a:t>‹#›</a:t>
            </a:fld>
            <a:endParaRPr lang="el-GR"/>
          </a:p>
        </p:txBody>
      </p:sp>
    </p:spTree>
    <p:extLst>
      <p:ext uri="{BB962C8B-B14F-4D97-AF65-F5344CB8AC3E}">
        <p14:creationId xmlns:p14="http://schemas.microsoft.com/office/powerpoint/2010/main" val="6049541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CE53632-C16B-4CDC-A968-0EC25AF65112}" type="slidenum">
              <a:rPr lang="el-GR" smtClean="0"/>
              <a:pPr>
                <a:defRPr/>
              </a:pPr>
              <a:t>1</a:t>
            </a:fld>
            <a:endParaRPr lang="el-GR"/>
          </a:p>
        </p:txBody>
      </p:sp>
    </p:spTree>
    <p:extLst>
      <p:ext uri="{BB962C8B-B14F-4D97-AF65-F5344CB8AC3E}">
        <p14:creationId xmlns:p14="http://schemas.microsoft.com/office/powerpoint/2010/main" val="2868681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pPr>
              <a:defRPr/>
            </a:pPr>
            <a:fld id="{CCE53632-C16B-4CDC-A968-0EC25AF65112}" type="slidenum">
              <a:rPr lang="el-GR" smtClean="0"/>
              <a:pPr>
                <a:defRPr/>
              </a:pPr>
              <a:t>4</a:t>
            </a:fld>
            <a:endParaRPr lang="el-GR"/>
          </a:p>
        </p:txBody>
      </p:sp>
    </p:spTree>
    <p:extLst>
      <p:ext uri="{BB962C8B-B14F-4D97-AF65-F5344CB8AC3E}">
        <p14:creationId xmlns:p14="http://schemas.microsoft.com/office/powerpoint/2010/main" val="2234354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CE53632-C16B-4CDC-A968-0EC25AF65112}" type="slidenum">
              <a:rPr lang="el-GR" smtClean="0"/>
              <a:pPr>
                <a:defRPr/>
              </a:pPr>
              <a:t>8</a:t>
            </a:fld>
            <a:endParaRPr lang="el-GR"/>
          </a:p>
        </p:txBody>
      </p:sp>
    </p:spTree>
    <p:extLst>
      <p:ext uri="{BB962C8B-B14F-4D97-AF65-F5344CB8AC3E}">
        <p14:creationId xmlns:p14="http://schemas.microsoft.com/office/powerpoint/2010/main" val="1010619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CCE53632-C16B-4CDC-A968-0EC25AF65112}" type="slidenum">
              <a:rPr lang="el-GR" smtClean="0"/>
              <a:pPr>
                <a:defRPr/>
              </a:pPr>
              <a:t>13</a:t>
            </a:fld>
            <a:endParaRPr lang="el-GR"/>
          </a:p>
        </p:txBody>
      </p:sp>
    </p:spTree>
    <p:extLst>
      <p:ext uri="{BB962C8B-B14F-4D97-AF65-F5344CB8AC3E}">
        <p14:creationId xmlns:p14="http://schemas.microsoft.com/office/powerpoint/2010/main" val="1024101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OverObj">
  <p:cSld name="Τίτλος και Κείμενο επάνω από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a:t>Στυλ κύριου τίτλου</a:t>
            </a:r>
          </a:p>
        </p:txBody>
      </p:sp>
      <p:sp>
        <p:nvSpPr>
          <p:cNvPr id="3" name="Θέση κειμένου 2"/>
          <p:cNvSpPr>
            <a:spLocks noGrp="1"/>
          </p:cNvSpPr>
          <p:nvPr>
            <p:ph type="body" sz="half" idx="1"/>
          </p:nvPr>
        </p:nvSpPr>
        <p:spPr>
          <a:xfrm>
            <a:off x="685800" y="1981200"/>
            <a:ext cx="77724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85800" y="4114800"/>
            <a:ext cx="77724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a:xfrm>
            <a:off x="685800" y="6248400"/>
            <a:ext cx="1905000" cy="457200"/>
          </a:xfrm>
          <a:prstGeom prst="rect">
            <a:avLst/>
          </a:prstGeom>
        </p:spPr>
        <p:txBody>
          <a:bodyPr/>
          <a:lstStyle>
            <a:lvl1pPr>
              <a:defRPr/>
            </a:lvl1pPr>
          </a:lstStyle>
          <a:p>
            <a:endParaRPr lang="en-GB" altLang="el-GR"/>
          </a:p>
        </p:txBody>
      </p:sp>
      <p:sp>
        <p:nvSpPr>
          <p:cNvPr id="6" name="Θέση υποσέλιδου 5"/>
          <p:cNvSpPr>
            <a:spLocks noGrp="1"/>
          </p:cNvSpPr>
          <p:nvPr>
            <p:ph type="ftr" sz="quarter" idx="11"/>
          </p:nvPr>
        </p:nvSpPr>
        <p:spPr>
          <a:xfrm>
            <a:off x="3124200" y="6248400"/>
            <a:ext cx="2895600" cy="457200"/>
          </a:xfrm>
          <a:prstGeom prst="rect">
            <a:avLst/>
          </a:prstGeom>
        </p:spPr>
        <p:txBody>
          <a:bodyPr/>
          <a:lstStyle>
            <a:lvl1pPr>
              <a:defRPr/>
            </a:lvl1pPr>
          </a:lstStyle>
          <a:p>
            <a:endParaRPr lang="en-GB" altLang="el-GR"/>
          </a:p>
        </p:txBody>
      </p:sp>
      <p:sp>
        <p:nvSpPr>
          <p:cNvPr id="7" name="Θέση αριθμού διαφάνειας 6"/>
          <p:cNvSpPr>
            <a:spLocks noGrp="1"/>
          </p:cNvSpPr>
          <p:nvPr>
            <p:ph type="sldNum" sz="quarter" idx="12"/>
          </p:nvPr>
        </p:nvSpPr>
        <p:spPr>
          <a:xfrm>
            <a:off x="6553200" y="6248400"/>
            <a:ext cx="1905000" cy="457200"/>
          </a:xfrm>
          <a:prstGeom prst="rect">
            <a:avLst/>
          </a:prstGeom>
        </p:spPr>
        <p:txBody>
          <a:bodyPr/>
          <a:lstStyle>
            <a:lvl1pPr>
              <a:defRPr/>
            </a:lvl1pPr>
          </a:lstStyle>
          <a:p>
            <a:fld id="{2E202949-D2BF-4CF9-B036-3C842D9149AE}" type="slidenum">
              <a:rPr lang="en-GB" altLang="el-GR"/>
              <a:pPr/>
              <a:t>‹#›</a:t>
            </a:fld>
            <a:endParaRPr lang="en-GB" altLang="el-GR"/>
          </a:p>
        </p:txBody>
      </p:sp>
    </p:spTree>
    <p:extLst>
      <p:ext uri="{BB962C8B-B14F-4D97-AF65-F5344CB8AC3E}">
        <p14:creationId xmlns:p14="http://schemas.microsoft.com/office/powerpoint/2010/main" val="299303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994B0D26-9F49-49EF-9280-58C9CEB0EF10}" type="slidenum">
              <a:rPr lang="el-GR" smtClean="0">
                <a:solidFill>
                  <a:srgbClr val="5075BC"/>
                </a:solidFill>
              </a:rPr>
              <a:pPr algn="ctr" fontAlgn="auto">
                <a:spcBef>
                  <a:spcPts val="0"/>
                </a:spcBef>
                <a:spcAft>
                  <a:spcPts val="0"/>
                </a:spcAft>
                <a:defRPr/>
              </a:pPr>
              <a:t>‹#›</a:t>
            </a:fld>
            <a:endParaRPr lang="el-GR" dirty="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latin typeface="+mn-lt"/>
                <a:ea typeface="+mn-ea"/>
              </a:rPr>
              <a:t>Τεχνικές</a:t>
            </a:r>
            <a:r>
              <a:rPr lang="el-GR" sz="1000" baseline="0" dirty="0">
                <a:solidFill>
                  <a:srgbClr val="5075BC"/>
                </a:solidFill>
                <a:latin typeface="+mn-lt"/>
                <a:ea typeface="+mn-ea"/>
              </a:rPr>
              <a:t> ποσοτικοποίησης</a:t>
            </a:r>
            <a:endParaRPr lang="en-US" sz="1000" dirty="0">
              <a:solidFill>
                <a:srgbClr val="5075BC"/>
              </a:solidFill>
              <a:latin typeface="+mn-lt"/>
              <a:ea typeface="ＭＳ Ｐゴシック" pitchFamily="34" charset="-128"/>
            </a:endParaRPr>
          </a:p>
        </p:txBody>
      </p:sp>
      <p:pic>
        <p:nvPicPr>
          <p:cNvPr id="6" name="Picture 5"/>
          <p:cNvPicPr>
            <a:picLocks noChangeAspect="1"/>
          </p:cNvPicPr>
          <p:nvPr userDrawn="1"/>
        </p:nvPicPr>
        <p:blipFill>
          <a:blip r:embed="rId2"/>
          <a:srcRect/>
          <a:stretch>
            <a:fillRect/>
          </a:stretch>
        </p:blipFill>
        <p:spPr bwMode="auto">
          <a:xfrm>
            <a:off x="58738" y="6254750"/>
            <a:ext cx="431800" cy="571500"/>
          </a:xfrm>
          <a:prstGeom prst="rect">
            <a:avLst/>
          </a:prstGeom>
          <a:noFill/>
          <a:ln w="9525">
            <a:noFill/>
            <a:miter lim="800000"/>
            <a:headEnd/>
            <a:tailEnd/>
          </a:ln>
        </p:spPr>
      </p:pic>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Tree>
    <p:extLst>
      <p:ext uri="{BB962C8B-B14F-4D97-AF65-F5344CB8AC3E}">
        <p14:creationId xmlns:p14="http://schemas.microsoft.com/office/powerpoint/2010/main" val="223724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Tree>
    <p:extLst>
      <p:ext uri="{BB962C8B-B14F-4D97-AF65-F5344CB8AC3E}">
        <p14:creationId xmlns:p14="http://schemas.microsoft.com/office/powerpoint/2010/main" val="841238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9D1E21D1-F6DF-41D8-9725-64CE6B24F0A9}" type="slidenum">
              <a:rPr lang="el-GR" smtClean="0">
                <a:solidFill>
                  <a:srgbClr val="5075BC"/>
                </a:solidFill>
              </a:rPr>
              <a:pPr algn="ctr" fontAlgn="auto">
                <a:spcBef>
                  <a:spcPts val="0"/>
                </a:spcBef>
                <a:spcAft>
                  <a:spcPts val="0"/>
                </a:spcAft>
                <a:defRPr/>
              </a:pPr>
              <a:t>‹#›</a:t>
            </a:fld>
            <a:endParaRPr lang="el-GR" dirty="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latin typeface="+mn-lt"/>
              </a:rPr>
              <a:t>Τίτλος Ενότητας</a:t>
            </a:r>
            <a:endParaRPr lang="en-US" sz="1000" dirty="0">
              <a:solidFill>
                <a:srgbClr val="5075BC"/>
              </a:solidFill>
              <a:latin typeface="+mn-lt"/>
              <a:ea typeface="ＭＳ Ｐゴシック" pitchFamily="34" charset="-128"/>
            </a:endParaRPr>
          </a:p>
        </p:txBody>
      </p:sp>
      <p:pic>
        <p:nvPicPr>
          <p:cNvPr id="6" name="Picture 5"/>
          <p:cNvPicPr>
            <a:picLocks noChangeAspect="1"/>
          </p:cNvPicPr>
          <p:nvPr userDrawn="1"/>
        </p:nvPicPr>
        <p:blipFill>
          <a:blip r:embed="rId2"/>
          <a:srcRect/>
          <a:stretch>
            <a:fillRect/>
          </a:stretch>
        </p:blipFill>
        <p:spPr bwMode="auto">
          <a:xfrm>
            <a:off x="58738" y="6254750"/>
            <a:ext cx="431800" cy="571500"/>
          </a:xfrm>
          <a:prstGeom prst="rect">
            <a:avLst/>
          </a:prstGeom>
          <a:noFill/>
          <a:ln w="9525">
            <a:noFill/>
            <a:miter lim="800000"/>
            <a:headEnd/>
            <a:tailEnd/>
          </a:ln>
        </p:spPr>
      </p:pic>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verTx">
  <p:cSld name="Τίτλος και Αντικείμενο επάνω από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a:t>Στυλ κύριου τίτλου</a:t>
            </a:r>
          </a:p>
        </p:txBody>
      </p:sp>
      <p:sp>
        <p:nvSpPr>
          <p:cNvPr id="3" name="Θέση περιεχομένου 2"/>
          <p:cNvSpPr>
            <a:spLocks noGrp="1"/>
          </p:cNvSpPr>
          <p:nvPr>
            <p:ph sz="half" idx="1"/>
          </p:nvPr>
        </p:nvSpPr>
        <p:spPr>
          <a:xfrm>
            <a:off x="685800" y="1981200"/>
            <a:ext cx="77724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685800" y="4114800"/>
            <a:ext cx="7772400" cy="1981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a:xfrm>
            <a:off x="685800" y="6248400"/>
            <a:ext cx="1905000" cy="457200"/>
          </a:xfrm>
          <a:prstGeom prst="rect">
            <a:avLst/>
          </a:prstGeom>
        </p:spPr>
        <p:txBody>
          <a:bodyPr/>
          <a:lstStyle>
            <a:lvl1pPr>
              <a:defRPr/>
            </a:lvl1pPr>
          </a:lstStyle>
          <a:p>
            <a:endParaRPr lang="en-GB" altLang="el-GR"/>
          </a:p>
        </p:txBody>
      </p:sp>
      <p:sp>
        <p:nvSpPr>
          <p:cNvPr id="6" name="Θέση υποσέλιδου 5"/>
          <p:cNvSpPr>
            <a:spLocks noGrp="1"/>
          </p:cNvSpPr>
          <p:nvPr>
            <p:ph type="ftr" sz="quarter" idx="11"/>
          </p:nvPr>
        </p:nvSpPr>
        <p:spPr>
          <a:xfrm>
            <a:off x="3124200" y="6248400"/>
            <a:ext cx="2895600" cy="457200"/>
          </a:xfrm>
          <a:prstGeom prst="rect">
            <a:avLst/>
          </a:prstGeom>
        </p:spPr>
        <p:txBody>
          <a:bodyPr/>
          <a:lstStyle>
            <a:lvl1pPr>
              <a:defRPr/>
            </a:lvl1pPr>
          </a:lstStyle>
          <a:p>
            <a:endParaRPr lang="en-GB" altLang="el-GR"/>
          </a:p>
        </p:txBody>
      </p:sp>
      <p:sp>
        <p:nvSpPr>
          <p:cNvPr id="7" name="Θέση αριθμού διαφάνειας 6"/>
          <p:cNvSpPr>
            <a:spLocks noGrp="1"/>
          </p:cNvSpPr>
          <p:nvPr>
            <p:ph type="sldNum" sz="quarter" idx="12"/>
          </p:nvPr>
        </p:nvSpPr>
        <p:spPr>
          <a:xfrm>
            <a:off x="6553200" y="6248400"/>
            <a:ext cx="1905000" cy="457200"/>
          </a:xfrm>
          <a:prstGeom prst="rect">
            <a:avLst/>
          </a:prstGeom>
        </p:spPr>
        <p:txBody>
          <a:bodyPr/>
          <a:lstStyle>
            <a:lvl1pPr>
              <a:defRPr/>
            </a:lvl1pPr>
          </a:lstStyle>
          <a:p>
            <a:fld id="{CC4872DB-8CC2-4969-B63D-F1151FFA6F47}" type="slidenum">
              <a:rPr lang="en-GB" altLang="el-GR"/>
              <a:pPr/>
              <a:t>‹#›</a:t>
            </a:fld>
            <a:endParaRPr lang="en-GB" altLang="el-GR"/>
          </a:p>
        </p:txBody>
      </p:sp>
    </p:spTree>
    <p:extLst>
      <p:ext uri="{BB962C8B-B14F-4D97-AF65-F5344CB8AC3E}">
        <p14:creationId xmlns:p14="http://schemas.microsoft.com/office/powerpoint/2010/main" val="801858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2" r:id="rId4"/>
    <p:sldLayoutId id="2147483658" r:id="rId5"/>
    <p:sldLayoutId id="2147483657" r:id="rId6"/>
    <p:sldLayoutId id="2147483661" r:id="rId7"/>
    <p:sldLayoutId id="2147483656" r:id="rId8"/>
    <p:sldLayoutId id="2147483664" r:id="rId9"/>
    <p:sldLayoutId id="2147483665" r:id="rId10"/>
  </p:sldLayoutIdLst>
  <p:hf sldNum="0" hdr="0" dt="0"/>
  <p:txStyles>
    <p:titleStyle>
      <a:lvl1pPr algn="ctr" rtl="0" fontAlgn="base">
        <a:spcBef>
          <a:spcPct val="0"/>
        </a:spcBef>
        <a:spcAft>
          <a:spcPct val="0"/>
        </a:spcAft>
        <a:defRPr sz="4400" kern="1200">
          <a:solidFill>
            <a:schemeClr val="accent1"/>
          </a:solidFill>
          <a:latin typeface="+mj-lt"/>
          <a:ea typeface="+mj-ea"/>
          <a:cs typeface="+mj-cs"/>
        </a:defRPr>
      </a:lvl1pPr>
      <a:lvl2pPr algn="ctr" rtl="0" fontAlgn="base">
        <a:spcBef>
          <a:spcPct val="0"/>
        </a:spcBef>
        <a:spcAft>
          <a:spcPct val="0"/>
        </a:spcAft>
        <a:defRPr sz="4400">
          <a:solidFill>
            <a:schemeClr val="accent1"/>
          </a:solidFill>
          <a:latin typeface="Calibri" pitchFamily="34" charset="0"/>
        </a:defRPr>
      </a:lvl2pPr>
      <a:lvl3pPr algn="ctr" rtl="0" fontAlgn="base">
        <a:spcBef>
          <a:spcPct val="0"/>
        </a:spcBef>
        <a:spcAft>
          <a:spcPct val="0"/>
        </a:spcAft>
        <a:defRPr sz="4400">
          <a:solidFill>
            <a:schemeClr val="accent1"/>
          </a:solidFill>
          <a:latin typeface="Calibri" pitchFamily="34" charset="0"/>
        </a:defRPr>
      </a:lvl3pPr>
      <a:lvl4pPr algn="ctr" rtl="0" fontAlgn="base">
        <a:spcBef>
          <a:spcPct val="0"/>
        </a:spcBef>
        <a:spcAft>
          <a:spcPct val="0"/>
        </a:spcAft>
        <a:defRPr sz="4400">
          <a:solidFill>
            <a:schemeClr val="accent1"/>
          </a:solidFill>
          <a:latin typeface="Calibri" pitchFamily="34" charset="0"/>
        </a:defRPr>
      </a:lvl4pPr>
      <a:lvl5pPr algn="ctr" rtl="0" fontAlgn="base">
        <a:spcBef>
          <a:spcPct val="0"/>
        </a:spcBef>
        <a:spcAft>
          <a:spcPct val="0"/>
        </a:spcAft>
        <a:defRPr sz="4400">
          <a:solidFill>
            <a:schemeClr val="accent1"/>
          </a:solidFill>
          <a:latin typeface="Calibri" pitchFamily="34" charset="0"/>
        </a:defRPr>
      </a:lvl5pPr>
      <a:lvl6pPr marL="457200" algn="ctr" rtl="0" fontAlgn="base">
        <a:spcBef>
          <a:spcPct val="0"/>
        </a:spcBef>
        <a:spcAft>
          <a:spcPct val="0"/>
        </a:spcAft>
        <a:defRPr sz="4400">
          <a:solidFill>
            <a:schemeClr val="accent1"/>
          </a:solidFill>
          <a:latin typeface="Calibri" pitchFamily="34" charset="0"/>
        </a:defRPr>
      </a:lvl6pPr>
      <a:lvl7pPr marL="914400" algn="ctr" rtl="0" fontAlgn="base">
        <a:spcBef>
          <a:spcPct val="0"/>
        </a:spcBef>
        <a:spcAft>
          <a:spcPct val="0"/>
        </a:spcAft>
        <a:defRPr sz="4400">
          <a:solidFill>
            <a:schemeClr val="accent1"/>
          </a:solidFill>
          <a:latin typeface="Calibri" pitchFamily="34" charset="0"/>
        </a:defRPr>
      </a:lvl7pPr>
      <a:lvl8pPr marL="1371600" algn="ctr" rtl="0" fontAlgn="base">
        <a:spcBef>
          <a:spcPct val="0"/>
        </a:spcBef>
        <a:spcAft>
          <a:spcPct val="0"/>
        </a:spcAft>
        <a:defRPr sz="4400">
          <a:solidFill>
            <a:schemeClr val="accent1"/>
          </a:solidFill>
          <a:latin typeface="Calibri" pitchFamily="34" charset="0"/>
        </a:defRPr>
      </a:lvl8pPr>
      <a:lvl9pPr marL="1828800" algn="ctr" rtl="0" fontAlgn="base">
        <a:spcBef>
          <a:spcPct val="0"/>
        </a:spcBef>
        <a:spcAft>
          <a:spcPct val="0"/>
        </a:spcAft>
        <a:defRPr sz="4400">
          <a:solidFill>
            <a:schemeClr val="accent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6.bin"/><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NUL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2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NUL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oleObject" Target="NUL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ltLang="el-GR" sz="3200" dirty="0">
                <a:cs typeface="Times New Roman" panose="02020603050405020304" pitchFamily="18" charset="0"/>
              </a:rPr>
              <a:t>ΓΕΝΙΚΕΣ ΜΕΘΟΔΟΙ ΠΟΣΟΤΙΚΟΠΟΙΗΣΗΣ</a:t>
            </a:r>
            <a:r>
              <a:rPr lang="en-GB" altLang="el-GR" sz="3200" dirty="0"/>
              <a:t> </a:t>
            </a:r>
          </a:p>
        </p:txBody>
      </p:sp>
      <p:sp>
        <p:nvSpPr>
          <p:cNvPr id="28675" name="Rectangle 3"/>
          <p:cNvSpPr>
            <a:spLocks noGrp="1" noChangeArrowheads="1"/>
          </p:cNvSpPr>
          <p:nvPr>
            <p:ph type="body" idx="1"/>
          </p:nvPr>
        </p:nvSpPr>
        <p:spPr/>
        <p:txBody>
          <a:bodyPr/>
          <a:lstStyle/>
          <a:p>
            <a:pPr marL="609600" indent="-609600">
              <a:buFontTx/>
              <a:buAutoNum type="arabicPeriod"/>
            </a:pPr>
            <a:r>
              <a:rPr lang="el-GR" altLang="el-GR" sz="2000" dirty="0"/>
              <a:t>Μέθοδος πολλαπλών εξωτερικών προτύπων / </a:t>
            </a:r>
            <a:r>
              <a:rPr lang="el-GR" altLang="el-GR" sz="2000" b="1" dirty="0"/>
              <a:t>Καμπύλης αναφοράς </a:t>
            </a:r>
            <a:r>
              <a:rPr lang="el-GR" altLang="el-GR" sz="2000" dirty="0"/>
              <a:t>(</a:t>
            </a:r>
            <a:r>
              <a:rPr lang="en-US" altLang="el-GR" sz="2000" dirty="0"/>
              <a:t>multiple external standards</a:t>
            </a:r>
            <a:r>
              <a:rPr lang="el-GR" altLang="el-GR" sz="2000" dirty="0"/>
              <a:t> / </a:t>
            </a:r>
            <a:r>
              <a:rPr lang="en-US" altLang="el-GR" sz="2000" dirty="0"/>
              <a:t>calibration curve</a:t>
            </a:r>
            <a:r>
              <a:rPr lang="el-GR" altLang="el-GR" sz="2000" dirty="0"/>
              <a:t>).</a:t>
            </a:r>
            <a:endParaRPr lang="en-GB" altLang="el-GR" sz="2000" dirty="0"/>
          </a:p>
          <a:p>
            <a:pPr marL="609600" indent="-609600">
              <a:buFontTx/>
              <a:buAutoNum type="arabicPeriod"/>
            </a:pPr>
            <a:r>
              <a:rPr lang="el-GR" altLang="el-GR" sz="2000" dirty="0"/>
              <a:t>Μέθοδος </a:t>
            </a:r>
            <a:r>
              <a:rPr lang="el-GR" altLang="el-GR" sz="2000" b="1" dirty="0"/>
              <a:t>παρεμβολής</a:t>
            </a:r>
            <a:r>
              <a:rPr lang="el-GR" altLang="el-GR" sz="2000" dirty="0"/>
              <a:t> (</a:t>
            </a:r>
            <a:r>
              <a:rPr lang="en-US" altLang="el-GR" sz="2000" dirty="0"/>
              <a:t>bracketing</a:t>
            </a:r>
            <a:r>
              <a:rPr lang="el-GR" altLang="el-GR" sz="2000" dirty="0"/>
              <a:t>).</a:t>
            </a:r>
            <a:endParaRPr lang="en-GB" altLang="el-GR" sz="2000" dirty="0"/>
          </a:p>
          <a:p>
            <a:pPr marL="609600" indent="-609600">
              <a:buFontTx/>
              <a:buAutoNum type="arabicPeriod"/>
            </a:pPr>
            <a:r>
              <a:rPr lang="el-GR" altLang="el-GR" sz="2000" dirty="0"/>
              <a:t>Μέθοδος ενός </a:t>
            </a:r>
            <a:r>
              <a:rPr lang="el-GR" altLang="el-GR" sz="2000" b="1" dirty="0"/>
              <a:t>εξωτερικού προτύπου </a:t>
            </a:r>
            <a:r>
              <a:rPr lang="el-GR" altLang="el-GR" sz="2000" dirty="0"/>
              <a:t>(</a:t>
            </a:r>
            <a:r>
              <a:rPr lang="en-US" altLang="el-GR" sz="2000" dirty="0"/>
              <a:t>single external standard</a:t>
            </a:r>
            <a:r>
              <a:rPr lang="el-GR" altLang="el-GR" sz="2000" dirty="0"/>
              <a:t>).</a:t>
            </a:r>
            <a:endParaRPr lang="en-GB" altLang="el-GR" sz="2000" dirty="0"/>
          </a:p>
          <a:p>
            <a:pPr marL="609600" indent="-609600">
              <a:buFontTx/>
              <a:buAutoNum type="arabicPeriod"/>
            </a:pPr>
            <a:r>
              <a:rPr lang="el-GR" altLang="el-GR" sz="2000" dirty="0"/>
              <a:t>Μέθοδος </a:t>
            </a:r>
            <a:r>
              <a:rPr lang="el-GR" altLang="el-GR" sz="2000" b="1" dirty="0"/>
              <a:t>προσθήκης γνωστής ποσότητας </a:t>
            </a:r>
            <a:r>
              <a:rPr lang="el-GR" altLang="el-GR" sz="2000" dirty="0"/>
              <a:t>(</a:t>
            </a:r>
            <a:r>
              <a:rPr lang="en-US" altLang="el-GR" sz="2000" dirty="0"/>
              <a:t>standard addition method</a:t>
            </a:r>
            <a:r>
              <a:rPr lang="el-GR" altLang="el-GR" sz="2000" dirty="0"/>
              <a:t>)</a:t>
            </a:r>
            <a:endParaRPr lang="en-GB" altLang="el-GR" sz="2000" dirty="0"/>
          </a:p>
          <a:p>
            <a:pPr marL="609600" indent="-609600">
              <a:buFontTx/>
              <a:buAutoNum type="arabicPeriod"/>
            </a:pPr>
            <a:r>
              <a:rPr lang="el-GR" altLang="el-GR" sz="2000" dirty="0"/>
              <a:t>Μέθοδος </a:t>
            </a:r>
            <a:r>
              <a:rPr lang="el-GR" altLang="el-GR" sz="2000" b="1" dirty="0"/>
              <a:t>πολλαπλών προσθηκών γνωστών ποσοτήτων </a:t>
            </a:r>
            <a:r>
              <a:rPr lang="el-GR" altLang="el-GR" sz="2000" dirty="0"/>
              <a:t>(</a:t>
            </a:r>
            <a:r>
              <a:rPr lang="en-US" altLang="el-GR" sz="2000" dirty="0"/>
              <a:t>multiple standard addition</a:t>
            </a:r>
            <a:r>
              <a:rPr lang="el-GR" altLang="el-GR" sz="2000" dirty="0"/>
              <a:t>).</a:t>
            </a:r>
            <a:endParaRPr lang="en-GB" altLang="el-GR" sz="2000" dirty="0"/>
          </a:p>
          <a:p>
            <a:pPr marL="609600" indent="-609600">
              <a:buFontTx/>
              <a:buAutoNum type="arabicPeriod"/>
            </a:pPr>
            <a:r>
              <a:rPr lang="el-GR" altLang="el-GR" sz="2000" dirty="0"/>
              <a:t>Μέθοδος </a:t>
            </a:r>
            <a:r>
              <a:rPr lang="el-GR" altLang="el-GR" sz="2000" b="1" dirty="0"/>
              <a:t>μειώσεως κατά γνωστή ποσότητα </a:t>
            </a:r>
            <a:r>
              <a:rPr lang="el-GR" altLang="el-GR" sz="2000" dirty="0"/>
              <a:t>(</a:t>
            </a:r>
            <a:r>
              <a:rPr lang="en-US" altLang="el-GR" sz="2000" dirty="0"/>
              <a:t>standard subtraction</a:t>
            </a:r>
            <a:r>
              <a:rPr lang="el-GR" altLang="el-GR" sz="2000" dirty="0"/>
              <a:t>).</a:t>
            </a:r>
            <a:endParaRPr lang="en-GB" altLang="el-GR" sz="2000" dirty="0"/>
          </a:p>
          <a:p>
            <a:pPr marL="609600" indent="-609600">
              <a:buFontTx/>
              <a:buAutoNum type="arabicPeriod"/>
            </a:pPr>
            <a:r>
              <a:rPr lang="el-GR" altLang="el-GR" sz="2000" dirty="0"/>
              <a:t>Μέθοδος </a:t>
            </a:r>
            <a:r>
              <a:rPr lang="el-GR" altLang="el-GR" sz="2000" b="1" dirty="0"/>
              <a:t>εσωτερικού προτύπου </a:t>
            </a:r>
            <a:r>
              <a:rPr lang="el-GR" altLang="el-GR" sz="2000" dirty="0"/>
              <a:t>(</a:t>
            </a:r>
            <a:r>
              <a:rPr lang="en-US" altLang="el-GR" sz="2000" dirty="0"/>
              <a:t>internal standard</a:t>
            </a:r>
            <a:r>
              <a:rPr lang="el-GR" altLang="el-GR" sz="2000" dirty="0"/>
              <a:t>).</a:t>
            </a:r>
            <a:endParaRPr lang="en-GB" altLang="el-GR" sz="2000" dirty="0"/>
          </a:p>
          <a:p>
            <a:pPr marL="609600" indent="-609600">
              <a:buFontTx/>
              <a:buAutoNum type="arabicPeriod"/>
            </a:pPr>
            <a:r>
              <a:rPr lang="el-GR" altLang="el-GR" sz="2000" dirty="0"/>
              <a:t>Μέθοδος </a:t>
            </a:r>
            <a:r>
              <a:rPr lang="el-GR" altLang="el-GR" sz="2000" b="1" dirty="0"/>
              <a:t>κανονικοποίησης</a:t>
            </a:r>
            <a:r>
              <a:rPr lang="el-GR" altLang="el-GR" sz="2000" dirty="0"/>
              <a:t> (normalization).</a:t>
            </a:r>
            <a:endParaRPr lang="en-GB" altLang="el-GR" sz="2000" dirty="0"/>
          </a:p>
          <a:p>
            <a:pPr marL="609600" indent="-609600"/>
            <a:endParaRPr lang="en-GB" altLang="el-GR" sz="2000" dirty="0"/>
          </a:p>
        </p:txBody>
      </p:sp>
    </p:spTree>
    <p:extLst>
      <p:ext uri="{BB962C8B-B14F-4D97-AF65-F5344CB8AC3E}">
        <p14:creationId xmlns:p14="http://schemas.microsoft.com/office/powerpoint/2010/main" val="2952013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ΕΝΟΣ ΕΞΩΤΕΡΙΚΟΥ ΠΡΟΤΥΠΟΥ</a:t>
            </a:r>
            <a:endParaRPr lang="en-GB" altLang="el-GR" sz="3200" dirty="0"/>
          </a:p>
        </p:txBody>
      </p:sp>
      <p:sp>
        <p:nvSpPr>
          <p:cNvPr id="33795" name="Rectangle 3"/>
          <p:cNvSpPr>
            <a:spLocks noGrp="1" noChangeArrowheads="1"/>
          </p:cNvSpPr>
          <p:nvPr>
            <p:ph type="body" idx="1"/>
          </p:nvPr>
        </p:nvSpPr>
        <p:spPr>
          <a:xfrm>
            <a:off x="457200" y="1417638"/>
            <a:ext cx="8229600" cy="4753383"/>
          </a:xfrm>
        </p:spPr>
        <p:txBody>
          <a:bodyPr/>
          <a:lstStyle/>
          <a:p>
            <a:r>
              <a:rPr lang="el-GR" altLang="el-GR" sz="2400" dirty="0"/>
              <a:t>Χρησιμοποιείται στις περιπτώσεις </a:t>
            </a:r>
            <a:r>
              <a:rPr lang="el-GR" altLang="el-GR" sz="2400" b="1" dirty="0"/>
              <a:t>όπου η μέθοδος αποδεδειγμένα παρουσιάζει γραμμική καμπύλη βαθμονόμησης και διέρχεται από την αρχή των αξόνων</a:t>
            </a:r>
            <a:r>
              <a:rPr lang="el-GR" altLang="el-GR" sz="2400" dirty="0"/>
              <a:t>, δηλαδή τομή </a:t>
            </a:r>
            <a:r>
              <a:rPr lang="en-US" altLang="el-GR" sz="2400" dirty="0"/>
              <a:t>b</a:t>
            </a:r>
            <a:r>
              <a:rPr lang="el-GR" altLang="el-GR" sz="2400" dirty="0"/>
              <a:t> = μηδέν. Ο έλεγχος για στατιστικά μηδενική τομή γίνεται με τη δοκιμασία </a:t>
            </a:r>
            <a:r>
              <a:rPr lang="en-US" altLang="el-GR" sz="2400" dirty="0"/>
              <a:t>t</a:t>
            </a:r>
            <a:r>
              <a:rPr lang="el-GR" altLang="el-GR" sz="2400" dirty="0"/>
              <a:t> (</a:t>
            </a:r>
            <a:r>
              <a:rPr lang="en-US" altLang="el-GR" sz="2400" dirty="0"/>
              <a:t>t</a:t>
            </a:r>
            <a:r>
              <a:rPr lang="el-GR" altLang="el-GR" sz="2400" dirty="0"/>
              <a:t>-</a:t>
            </a:r>
            <a:r>
              <a:rPr lang="en-US" altLang="el-GR" sz="2400" dirty="0"/>
              <a:t>test</a:t>
            </a:r>
            <a:r>
              <a:rPr lang="el-GR" altLang="el-GR" sz="2400" dirty="0"/>
              <a:t>) χρησιμοποιώντας για το </a:t>
            </a:r>
            <a:r>
              <a:rPr lang="el-GR" altLang="el-GR" sz="2400" dirty="0">
                <a:cs typeface="Times New Roman" panose="02020603050405020304" pitchFamily="18" charset="0"/>
              </a:rPr>
              <a:t> </a:t>
            </a:r>
            <a:r>
              <a:rPr lang="en-US" altLang="el-GR" sz="2400" dirty="0" err="1">
                <a:cs typeface="Times New Roman" panose="02020603050405020304" pitchFamily="18" charset="0"/>
              </a:rPr>
              <a:t>t</a:t>
            </a:r>
            <a:r>
              <a:rPr lang="en-US" altLang="el-GR" sz="2400" baseline="-30000" dirty="0" err="1">
                <a:cs typeface="Times New Roman" panose="02020603050405020304" pitchFamily="18" charset="0"/>
              </a:rPr>
              <a:t>the</a:t>
            </a:r>
            <a:r>
              <a:rPr lang="el-GR" altLang="el-GR" sz="2400" baseline="-30000" dirty="0">
                <a:cs typeface="Times New Roman" panose="02020603050405020304" pitchFamily="18" charset="0"/>
              </a:rPr>
              <a:t>ο</a:t>
            </a:r>
            <a:r>
              <a:rPr lang="en-US" altLang="el-GR" sz="2400" baseline="-30000" dirty="0">
                <a:cs typeface="Times New Roman" panose="02020603050405020304" pitchFamily="18" charset="0"/>
              </a:rPr>
              <a:t>r</a:t>
            </a:r>
            <a:r>
              <a:rPr lang="el-GR" altLang="el-GR" sz="2400" baseline="-30000" dirty="0">
                <a:cs typeface="Times New Roman" panose="02020603050405020304" pitchFamily="18" charset="0"/>
              </a:rPr>
              <a:t>.</a:t>
            </a:r>
            <a:r>
              <a:rPr lang="el-GR" altLang="el-GR" sz="2400" dirty="0">
                <a:cs typeface="Times New Roman" panose="02020603050405020304" pitchFamily="18" charset="0"/>
              </a:rPr>
              <a:t>  τιμή</a:t>
            </a:r>
            <a:r>
              <a:rPr lang="el-GR" altLang="el-GR" sz="2400" dirty="0"/>
              <a:t> </a:t>
            </a:r>
            <a:r>
              <a:rPr lang="el-GR" altLang="el-GR" sz="2400" dirty="0">
                <a:cs typeface="Times New Roman" panose="02020603050405020304" pitchFamily="18" charset="0"/>
              </a:rPr>
              <a:t>από πίνακες για 95% στάθμη εμπιστοσύνης και ν = </a:t>
            </a:r>
            <a:r>
              <a:rPr lang="en-US" altLang="el-GR" sz="2400" dirty="0">
                <a:cs typeface="Times New Roman" panose="02020603050405020304" pitchFamily="18" charset="0"/>
              </a:rPr>
              <a:t>n</a:t>
            </a:r>
            <a:r>
              <a:rPr lang="el-GR" altLang="el-GR" sz="2400" dirty="0">
                <a:cs typeface="Times New Roman" panose="02020603050405020304" pitchFamily="18" charset="0"/>
              </a:rPr>
              <a:t> –2 (</a:t>
            </a:r>
            <a:r>
              <a:rPr lang="en-US" altLang="el-GR" sz="2400" dirty="0">
                <a:cs typeface="Times New Roman" panose="02020603050405020304" pitchFamily="18" charset="0"/>
              </a:rPr>
              <a:t>n</a:t>
            </a:r>
            <a:r>
              <a:rPr lang="el-GR" altLang="el-GR" sz="2400" dirty="0">
                <a:cs typeface="Times New Roman" panose="02020603050405020304" pitchFamily="18" charset="0"/>
              </a:rPr>
              <a:t> = αριθμός προτύπων).</a:t>
            </a:r>
            <a:endParaRPr lang="en-GB" altLang="el-GR" sz="2400" dirty="0">
              <a:cs typeface="Times New Roman" panose="02020603050405020304" pitchFamily="18" charset="0"/>
            </a:endParaRPr>
          </a:p>
          <a:p>
            <a:r>
              <a:rPr lang="el-GR" altLang="el-GR" sz="2400" dirty="0"/>
              <a:t>Εάν </a:t>
            </a:r>
            <a:r>
              <a:rPr lang="en-US" altLang="el-GR" sz="2400" dirty="0" err="1"/>
              <a:t>P</a:t>
            </a:r>
            <a:r>
              <a:rPr lang="en-US" altLang="el-GR" sz="2400" baseline="-30000" dirty="0" err="1"/>
              <a:t>x</a:t>
            </a:r>
            <a:r>
              <a:rPr lang="el-GR" altLang="el-GR" sz="2400" dirty="0"/>
              <a:t> το σήμα του αγνώστου και </a:t>
            </a:r>
            <a:r>
              <a:rPr lang="en-US" altLang="el-GR" sz="2400" dirty="0"/>
              <a:t>P</a:t>
            </a:r>
            <a:r>
              <a:rPr lang="en-US" altLang="el-GR" sz="2400" baseline="-30000" dirty="0"/>
              <a:t>s</a:t>
            </a:r>
            <a:r>
              <a:rPr lang="el-GR" altLang="el-GR" sz="2400" dirty="0"/>
              <a:t> το σήμα του προτύπου συγκεντρώσεως </a:t>
            </a:r>
            <a:r>
              <a:rPr lang="en-US" altLang="el-GR" sz="2400" dirty="0"/>
              <a:t>C</a:t>
            </a:r>
            <a:r>
              <a:rPr lang="en-US" altLang="el-GR" sz="2400" baseline="-30000" dirty="0"/>
              <a:t>s</a:t>
            </a:r>
            <a:r>
              <a:rPr lang="el-GR" altLang="el-GR" sz="2400" dirty="0"/>
              <a:t> τότε:</a:t>
            </a:r>
            <a:endParaRPr lang="en-GB" altLang="el-GR" sz="2400" dirty="0"/>
          </a:p>
          <a:p>
            <a:endParaRPr lang="en-GB" altLang="el-GR" sz="2400" dirty="0"/>
          </a:p>
        </p:txBody>
      </p:sp>
      <p:graphicFrame>
        <p:nvGraphicFramePr>
          <p:cNvPr id="4" name="Object 3">
            <a:extLst>
              <a:ext uri="{FF2B5EF4-FFF2-40B4-BE49-F238E27FC236}">
                <a16:creationId xmlns:a16="http://schemas.microsoft.com/office/drawing/2014/main" id="{248EDA21-836E-5B3A-0A5C-6BEA657B5725}"/>
              </a:ext>
            </a:extLst>
          </p:cNvPr>
          <p:cNvGraphicFramePr>
            <a:graphicFrameLocks noChangeAspect="1"/>
          </p:cNvGraphicFramePr>
          <p:nvPr>
            <p:extLst>
              <p:ext uri="{D42A27DB-BD31-4B8C-83A1-F6EECF244321}">
                <p14:modId xmlns:p14="http://schemas.microsoft.com/office/powerpoint/2010/main" val="2085129836"/>
              </p:ext>
            </p:extLst>
          </p:nvPr>
        </p:nvGraphicFramePr>
        <p:xfrm>
          <a:off x="3588178" y="5061274"/>
          <a:ext cx="1967644" cy="1092090"/>
        </p:xfrm>
        <a:graphic>
          <a:graphicData uri="http://schemas.openxmlformats.org/presentationml/2006/ole">
            <mc:AlternateContent xmlns:mc="http://schemas.openxmlformats.org/markup-compatibility/2006">
              <mc:Choice xmlns:v="urn:schemas-microsoft-com:vml" Requires="v">
                <p:oleObj r:id="rId2" imgW="2653920" imgH="1472760" progId="">
                  <p:embed/>
                </p:oleObj>
              </mc:Choice>
              <mc:Fallback>
                <p:oleObj r:id="rId2" imgW="2653920" imgH="1472760" progId="">
                  <p:embed/>
                  <p:pic>
                    <p:nvPicPr>
                      <p:cNvPr id="2" name="Object 1">
                        <a:extLst>
                          <a:ext uri="{FF2B5EF4-FFF2-40B4-BE49-F238E27FC236}">
                            <a16:creationId xmlns:a16="http://schemas.microsoft.com/office/drawing/2014/main" id="{2E1E8A0D-B537-A758-8C79-D9DA14DAA1CC}"/>
                          </a:ext>
                        </a:extLst>
                      </p:cNvPr>
                      <p:cNvPicPr/>
                      <p:nvPr/>
                    </p:nvPicPr>
                    <p:blipFill>
                      <a:blip r:embed="rId3"/>
                      <a:stretch>
                        <a:fillRect/>
                      </a:stretch>
                    </p:blipFill>
                    <p:spPr>
                      <a:xfrm>
                        <a:off x="3588178" y="5061274"/>
                        <a:ext cx="1967644" cy="1092090"/>
                      </a:xfrm>
                      <a:prstGeom prst="rect">
                        <a:avLst/>
                      </a:prstGeom>
                    </p:spPr>
                  </p:pic>
                </p:oleObj>
              </mc:Fallback>
            </mc:AlternateContent>
          </a:graphicData>
        </a:graphic>
      </p:graphicFrame>
    </p:spTree>
    <p:extLst>
      <p:ext uri="{BB962C8B-B14F-4D97-AF65-F5344CB8AC3E}">
        <p14:creationId xmlns:p14="http://schemas.microsoft.com/office/powerpoint/2010/main" val="4154560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09966" y="0"/>
            <a:ext cx="8229600" cy="1143000"/>
          </a:xfrm>
        </p:spPr>
        <p:txBody>
          <a:bodyPr/>
          <a:lstStyle/>
          <a:p>
            <a:r>
              <a:rPr lang="en-GB" altLang="el-GR" sz="3200" dirty="0">
                <a:cs typeface="Times New Roman" panose="02020603050405020304" pitchFamily="18" charset="0"/>
              </a:rPr>
              <a:t>ΜΕΘΟΔΟΣ ΕΝΟΣ ΕΞΩΤΕΡΙΚΟΥ ΠΡΟΤΥΠΟΥ</a:t>
            </a:r>
            <a:endParaRPr lang="en-GB" altLang="el-GR" sz="3200" dirty="0"/>
          </a:p>
        </p:txBody>
      </p:sp>
      <p:sp>
        <p:nvSpPr>
          <p:cNvPr id="34819" name="Rectangle 3"/>
          <p:cNvSpPr>
            <a:spLocks noGrp="1" noChangeArrowheads="1"/>
          </p:cNvSpPr>
          <p:nvPr>
            <p:ph type="body" idx="1"/>
          </p:nvPr>
        </p:nvSpPr>
        <p:spPr>
          <a:xfrm>
            <a:off x="753779" y="980728"/>
            <a:ext cx="7772400" cy="4646624"/>
          </a:xfrm>
        </p:spPr>
        <p:txBody>
          <a:bodyPr/>
          <a:lstStyle/>
          <a:p>
            <a:r>
              <a:rPr lang="el-GR" altLang="el-GR" sz="2000" dirty="0"/>
              <a:t>Στην περίπτωση που η μέθοδος εμφανίζει και σήμα λευκού δείγματος (</a:t>
            </a:r>
            <a:r>
              <a:rPr lang="en-US" altLang="el-GR" sz="2000" dirty="0"/>
              <a:t>blank</a:t>
            </a:r>
            <a:r>
              <a:rPr lang="el-GR" altLang="el-GR" sz="2000" dirty="0"/>
              <a:t>) (από τα αντιδραστήρια ή διαλύτη) η τιμή του αφαιρείται από τις τιμές </a:t>
            </a:r>
            <a:r>
              <a:rPr lang="en-US" altLang="el-GR" sz="2000" dirty="0" err="1"/>
              <a:t>P</a:t>
            </a:r>
            <a:r>
              <a:rPr lang="en-US" altLang="el-GR" sz="2000" baseline="-30000" dirty="0" err="1"/>
              <a:t>x</a:t>
            </a:r>
            <a:r>
              <a:rPr lang="el-GR" altLang="el-GR" sz="2000" dirty="0"/>
              <a:t> και </a:t>
            </a:r>
            <a:r>
              <a:rPr lang="en-US" altLang="el-GR" sz="2000" dirty="0"/>
              <a:t>P</a:t>
            </a:r>
            <a:r>
              <a:rPr lang="en-US" altLang="el-GR" sz="2000" baseline="-30000" dirty="0"/>
              <a:t>s</a:t>
            </a:r>
            <a:r>
              <a:rPr lang="el-GR" altLang="el-GR" sz="2000" dirty="0"/>
              <a:t>.</a:t>
            </a:r>
            <a:endParaRPr lang="en-GB" altLang="el-GR" sz="2000" dirty="0"/>
          </a:p>
          <a:p>
            <a:r>
              <a:rPr lang="el-GR" altLang="el-GR" sz="2000" dirty="0"/>
              <a:t>Η συγκέντρωση </a:t>
            </a:r>
            <a:r>
              <a:rPr lang="en-US" altLang="el-GR" sz="2000" dirty="0"/>
              <a:t>C</a:t>
            </a:r>
            <a:r>
              <a:rPr lang="en-US" altLang="el-GR" sz="2000" baseline="-30000" dirty="0"/>
              <a:t>s</a:t>
            </a:r>
            <a:r>
              <a:rPr lang="el-GR" altLang="el-GR" sz="2000" dirty="0"/>
              <a:t> επιλέγεται να είναι κοντά στην αναμενομένη συγκέντρωση </a:t>
            </a:r>
            <a:r>
              <a:rPr lang="en-US" altLang="el-GR" sz="2000" dirty="0" err="1"/>
              <a:t>C</a:t>
            </a:r>
            <a:r>
              <a:rPr lang="en-US" altLang="el-GR" sz="2000" baseline="-30000" dirty="0" err="1"/>
              <a:t>x</a:t>
            </a:r>
            <a:r>
              <a:rPr lang="el-GR" altLang="el-GR" sz="2000" dirty="0"/>
              <a:t>.</a:t>
            </a:r>
            <a:endParaRPr lang="en-GB" altLang="el-GR" sz="2000" dirty="0"/>
          </a:p>
          <a:p>
            <a:endParaRPr lang="en-GB" altLang="el-GR" sz="2000" dirty="0"/>
          </a:p>
        </p:txBody>
      </p:sp>
      <p:sp>
        <p:nvSpPr>
          <p:cNvPr id="34821" name="Rectangle 5"/>
          <p:cNvSpPr>
            <a:spLocks noChangeArrowheads="1"/>
          </p:cNvSpPr>
          <p:nvPr/>
        </p:nvSpPr>
        <p:spPr bwMode="auto">
          <a:xfrm>
            <a:off x="394335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sp>
        <p:nvSpPr>
          <p:cNvPr id="34823" name="Rectangle 7"/>
          <p:cNvSpPr>
            <a:spLocks noChangeArrowheads="1"/>
          </p:cNvSpPr>
          <p:nvPr/>
        </p:nvSpPr>
        <p:spPr bwMode="auto">
          <a:xfrm>
            <a:off x="4186238"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sp>
        <p:nvSpPr>
          <p:cNvPr id="3" name="TextBox 2">
            <a:extLst>
              <a:ext uri="{FF2B5EF4-FFF2-40B4-BE49-F238E27FC236}">
                <a16:creationId xmlns:a16="http://schemas.microsoft.com/office/drawing/2014/main" id="{2721C5DA-FDBA-B5F4-4408-F474848B07B2}"/>
              </a:ext>
            </a:extLst>
          </p:cNvPr>
          <p:cNvSpPr txBox="1"/>
          <p:nvPr/>
        </p:nvSpPr>
        <p:spPr>
          <a:xfrm>
            <a:off x="4246534" y="2891522"/>
            <a:ext cx="4572000" cy="646331"/>
          </a:xfrm>
          <a:prstGeom prst="rect">
            <a:avLst/>
          </a:prstGeom>
          <a:noFill/>
        </p:spPr>
        <p:txBody>
          <a:bodyPr wrap="square">
            <a:spAutoFit/>
          </a:bodyPr>
          <a:lstStyle/>
          <a:p>
            <a:r>
              <a:rPr lang="en-US" altLang="el-GR" sz="1800" dirty="0"/>
              <a:t>t</a:t>
            </a:r>
            <a:r>
              <a:rPr lang="el-GR" altLang="el-GR" sz="1800" dirty="0"/>
              <a:t>-</a:t>
            </a:r>
            <a:r>
              <a:rPr lang="en-US" altLang="el-GR" sz="1800" dirty="0"/>
              <a:t>test </a:t>
            </a:r>
            <a:r>
              <a:rPr lang="el-GR" altLang="el-GR" sz="1800" dirty="0"/>
              <a:t>για να δω αν περνάει από την αρχή των αξόνων</a:t>
            </a:r>
            <a:r>
              <a:rPr lang="en-US" altLang="el-GR" sz="1800" dirty="0"/>
              <a:t> (</a:t>
            </a:r>
            <a:r>
              <a:rPr lang="el-GR" altLang="el-GR" sz="1800" dirty="0"/>
              <a:t>για βαθμούς ελευθερίας ν-2)</a:t>
            </a:r>
            <a:endParaRPr lang="el-GR" dirty="0"/>
          </a:p>
        </p:txBody>
      </p:sp>
      <p:sp>
        <p:nvSpPr>
          <p:cNvPr id="4" name="Rectangle 3">
            <a:extLst>
              <a:ext uri="{FF2B5EF4-FFF2-40B4-BE49-F238E27FC236}">
                <a16:creationId xmlns:a16="http://schemas.microsoft.com/office/drawing/2014/main" id="{4D348F56-66E8-6B8E-9351-C45AAECED759}"/>
              </a:ext>
            </a:extLst>
          </p:cNvPr>
          <p:cNvSpPr txBox="1">
            <a:spLocks noChangeArrowheads="1"/>
          </p:cNvSpPr>
          <p:nvPr/>
        </p:nvSpPr>
        <p:spPr bwMode="auto">
          <a:xfrm>
            <a:off x="467544" y="3937791"/>
            <a:ext cx="8373616" cy="24483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ts val="12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ts val="12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ts val="12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ts val="12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l-GR" altLang="el-GR" sz="2000" dirty="0">
                <a:solidFill>
                  <a:prstClr val="black"/>
                </a:solidFill>
                <a:latin typeface="Calibri"/>
              </a:rPr>
              <a:t>Η Μέθοδος εφαρμόζεται όταν τα δείγματα βρίσκονται σε μια στενή περιοχή.  Για παράδειγμα σε ανάλυση ρουτίνας φαρμακευτικών δισκίων όπου η απόκλιση είναι μεταξύ 95%-105% ή δραστικών ουσιών όπου η απόκλιση είναι μεταξύ 98%-102% . Η συγκέντρωση του προτύπου επιλέγεται να είναι ανάμεσα στην περιοχή που αναμένουμε να είναι τα άγνωστα.</a:t>
            </a:r>
          </a:p>
          <a:p>
            <a:pPr marL="0" indent="0">
              <a:buNone/>
            </a:pPr>
            <a:r>
              <a:rPr lang="el-GR" altLang="el-GR" sz="2000" dirty="0">
                <a:solidFill>
                  <a:prstClr val="black"/>
                </a:solidFill>
                <a:latin typeface="Calibri"/>
              </a:rPr>
              <a:t>Π.Χ. Αν αναμένουμε τα άγνωστα να είναι από 40 έως 80</a:t>
            </a:r>
            <a:r>
              <a:rPr lang="en-US" altLang="el-GR" sz="2000" dirty="0">
                <a:solidFill>
                  <a:prstClr val="black"/>
                </a:solidFill>
                <a:latin typeface="Calibri"/>
              </a:rPr>
              <a:t>ppm </a:t>
            </a:r>
            <a:r>
              <a:rPr lang="el-GR" altLang="el-GR" sz="2000" dirty="0">
                <a:solidFill>
                  <a:prstClr val="black"/>
                </a:solidFill>
                <a:latin typeface="Calibri"/>
              </a:rPr>
              <a:t>θα </a:t>
            </a:r>
            <a:r>
              <a:rPr lang="el-GR" altLang="el-GR" sz="2000" dirty="0" err="1">
                <a:solidFill>
                  <a:prstClr val="black"/>
                </a:solidFill>
                <a:latin typeface="Calibri"/>
              </a:rPr>
              <a:t>χρησιμοποιή</a:t>
            </a:r>
            <a:r>
              <a:rPr lang="el-GR" altLang="el-GR" sz="2000" dirty="0">
                <a:solidFill>
                  <a:prstClr val="black"/>
                </a:solidFill>
                <a:latin typeface="Calibri"/>
              </a:rPr>
              <a:t>- </a:t>
            </a:r>
            <a:r>
              <a:rPr lang="el-GR" altLang="el-GR" sz="2000" dirty="0" err="1">
                <a:solidFill>
                  <a:prstClr val="black"/>
                </a:solidFill>
                <a:latin typeface="Calibri"/>
              </a:rPr>
              <a:t>σουμε</a:t>
            </a:r>
            <a:r>
              <a:rPr lang="el-GR" altLang="el-GR" sz="2000" dirty="0">
                <a:solidFill>
                  <a:prstClr val="black"/>
                </a:solidFill>
                <a:latin typeface="Calibri"/>
              </a:rPr>
              <a:t> πρότυπο συγκέντρωσης 60</a:t>
            </a:r>
            <a:r>
              <a:rPr lang="en-US" altLang="el-GR" sz="2000" dirty="0">
                <a:solidFill>
                  <a:prstClr val="black"/>
                </a:solidFill>
                <a:latin typeface="Calibri"/>
              </a:rPr>
              <a:t>ppm</a:t>
            </a:r>
            <a:r>
              <a:rPr lang="el-GR" altLang="el-GR" sz="2000" dirty="0">
                <a:solidFill>
                  <a:prstClr val="black"/>
                </a:solidFill>
                <a:latin typeface="Calibri"/>
              </a:rPr>
              <a:t> ώστε να έχουμε τη καλύτερη ακρίβεια</a:t>
            </a:r>
            <a:endParaRPr lang="en-GB" altLang="el-GR" sz="2400" dirty="0"/>
          </a:p>
        </p:txBody>
      </p:sp>
      <p:graphicFrame>
        <p:nvGraphicFramePr>
          <p:cNvPr id="6" name="Object 5">
            <a:extLst>
              <a:ext uri="{FF2B5EF4-FFF2-40B4-BE49-F238E27FC236}">
                <a16:creationId xmlns:a16="http://schemas.microsoft.com/office/drawing/2014/main" id="{A6DA4F9B-CC42-23DA-0673-F0A87F750C00}"/>
              </a:ext>
            </a:extLst>
          </p:cNvPr>
          <p:cNvGraphicFramePr>
            <a:graphicFrameLocks noChangeAspect="1"/>
          </p:cNvGraphicFramePr>
          <p:nvPr>
            <p:extLst>
              <p:ext uri="{D42A27DB-BD31-4B8C-83A1-F6EECF244321}">
                <p14:modId xmlns:p14="http://schemas.microsoft.com/office/powerpoint/2010/main" val="1548772306"/>
              </p:ext>
            </p:extLst>
          </p:nvPr>
        </p:nvGraphicFramePr>
        <p:xfrm>
          <a:off x="611560" y="2940411"/>
          <a:ext cx="3604160" cy="978445"/>
        </p:xfrm>
        <a:graphic>
          <a:graphicData uri="http://schemas.openxmlformats.org/presentationml/2006/ole">
            <mc:AlternateContent xmlns:mc="http://schemas.openxmlformats.org/markup-compatibility/2006">
              <mc:Choice xmlns:v="urn:schemas-microsoft-com:vml" Requires="v">
                <p:oleObj r:id="rId2" imgW="5193360" imgH="1409400" progId="">
                  <p:embed/>
                </p:oleObj>
              </mc:Choice>
              <mc:Fallback>
                <p:oleObj r:id="rId2" imgW="5193360" imgH="1409400" progId="">
                  <p:embed/>
                  <p:pic>
                    <p:nvPicPr>
                      <p:cNvPr id="0" name=""/>
                      <p:cNvPicPr/>
                      <p:nvPr/>
                    </p:nvPicPr>
                    <p:blipFill>
                      <a:blip r:embed="rId3"/>
                      <a:stretch>
                        <a:fillRect/>
                      </a:stretch>
                    </p:blipFill>
                    <p:spPr>
                      <a:xfrm>
                        <a:off x="611560" y="2940411"/>
                        <a:ext cx="3604160" cy="978445"/>
                      </a:xfrm>
                      <a:prstGeom prst="rect">
                        <a:avLst/>
                      </a:prstGeom>
                    </p:spPr>
                  </p:pic>
                </p:oleObj>
              </mc:Fallback>
            </mc:AlternateContent>
          </a:graphicData>
        </a:graphic>
      </p:graphicFrame>
    </p:spTree>
    <p:extLst>
      <p:ext uri="{BB962C8B-B14F-4D97-AF65-F5344CB8AC3E}">
        <p14:creationId xmlns:p14="http://schemas.microsoft.com/office/powerpoint/2010/main" val="3558822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3974"/>
            <a:ext cx="8229600" cy="1143000"/>
          </a:xfrm>
        </p:spPr>
        <p:txBody>
          <a:bodyPr/>
          <a:lstStyle/>
          <a:p>
            <a:r>
              <a:rPr lang="en-GB" altLang="el-GR" sz="3200" dirty="0">
                <a:cs typeface="Times New Roman" panose="02020603050405020304" pitchFamily="18" charset="0"/>
              </a:rPr>
              <a:t>ΜΕΘΟΔΟΣ ΠΡΟΣΘΗΚΗΣ ΓΝΩΣΤΗΣ ΠΟΣΟΤΗΤΑΣ</a:t>
            </a:r>
            <a:endParaRPr lang="en-GB" altLang="el-GR" sz="3200" dirty="0"/>
          </a:p>
        </p:txBody>
      </p:sp>
      <p:sp>
        <p:nvSpPr>
          <p:cNvPr id="35843" name="Rectangle 3"/>
          <p:cNvSpPr>
            <a:spLocks noGrp="1" noChangeArrowheads="1"/>
          </p:cNvSpPr>
          <p:nvPr>
            <p:ph type="body" idx="1"/>
          </p:nvPr>
        </p:nvSpPr>
        <p:spPr>
          <a:xfrm>
            <a:off x="611560" y="1052737"/>
            <a:ext cx="8229600" cy="4032448"/>
          </a:xfrm>
        </p:spPr>
        <p:txBody>
          <a:bodyPr/>
          <a:lstStyle/>
          <a:p>
            <a:r>
              <a:rPr lang="el-GR" altLang="el-GR" sz="2000" dirty="0"/>
              <a:t>Εφαρμόζεται στις περιπτώσεις </a:t>
            </a:r>
            <a:r>
              <a:rPr lang="el-GR" altLang="el-GR" sz="2000" b="1" dirty="0"/>
              <a:t>όπου το μητρικό υλικό του δείγματος ασκεί μεγάλη επίδραση στην καμπύλη βαθμονόμησης </a:t>
            </a:r>
            <a:r>
              <a:rPr lang="el-GR" altLang="el-GR" sz="2000" dirty="0"/>
              <a:t>(στατιστικά διαφορετική κλίση </a:t>
            </a:r>
            <a:r>
              <a:rPr lang="en-US" altLang="el-GR" sz="2000" dirty="0"/>
              <a:t>b</a:t>
            </a:r>
            <a:r>
              <a:rPr lang="el-GR" altLang="el-GR" sz="2000" dirty="0"/>
              <a:t>) και δεν είναι δυνατή η παρασκευή προτύπων όμοιας σύστασης με τα άγνωστα (</a:t>
            </a:r>
            <a:r>
              <a:rPr lang="en-US" altLang="el-GR" sz="2000" dirty="0"/>
              <a:t>matrix standards)</a:t>
            </a:r>
            <a:r>
              <a:rPr lang="el-GR" altLang="el-GR" sz="2000" dirty="0"/>
              <a:t>.</a:t>
            </a:r>
            <a:endParaRPr lang="en-GB" altLang="el-GR" sz="2000" dirty="0"/>
          </a:p>
          <a:p>
            <a:r>
              <a:rPr lang="el-GR" altLang="el-GR" sz="2000" dirty="0"/>
              <a:t>Απαιτείται γραμμική σχέση της καμπύλης βαθμονόμησης και υποχρεωτική διέλευση από αρχή αξόνων ( </a:t>
            </a:r>
            <a:r>
              <a:rPr lang="en-US" altLang="el-GR" sz="2000" dirty="0"/>
              <a:t>b</a:t>
            </a:r>
            <a:r>
              <a:rPr lang="el-GR" altLang="el-GR" sz="2000" dirty="0"/>
              <a:t> = 0).</a:t>
            </a:r>
            <a:endParaRPr lang="en-GB" altLang="el-GR" sz="2000" dirty="0"/>
          </a:p>
          <a:p>
            <a:r>
              <a:rPr lang="el-GR" altLang="el-GR" sz="2000" dirty="0"/>
              <a:t>Εκτελείται μέτρηση του σήματος του αγνώστου </a:t>
            </a:r>
            <a:r>
              <a:rPr lang="en-US" altLang="el-GR" sz="2000" dirty="0"/>
              <a:t>P</a:t>
            </a:r>
            <a:r>
              <a:rPr lang="el-GR" altLang="el-GR" sz="2000" baseline="-30000" dirty="0"/>
              <a:t>0</a:t>
            </a:r>
            <a:r>
              <a:rPr lang="el-GR" altLang="el-GR" sz="2000" dirty="0"/>
              <a:t>, προσθήκη στο άγνωστο μικρού όγκου (ώστε να μην αλλάξει ο όγκος του αγνώστου) και μεγάλης σχετικά συγκέντρωσης προτύπου του αναλύτη έτσι, ώστε να προκύψει γνωστή αύξηση της συγκέντρωσης Δ</a:t>
            </a:r>
            <a:r>
              <a:rPr lang="en-US" altLang="el-GR" sz="2000" dirty="0"/>
              <a:t>C</a:t>
            </a:r>
            <a:r>
              <a:rPr lang="el-GR" altLang="el-GR" sz="2000" dirty="0"/>
              <a:t> και ακολούθως μετράμε ξανά το σήμα του </a:t>
            </a:r>
            <a:r>
              <a:rPr lang="en-US" altLang="el-GR" sz="2000" dirty="0"/>
              <a:t>P</a:t>
            </a:r>
            <a:r>
              <a:rPr lang="el-GR" altLang="el-GR" sz="2000" baseline="-30000" dirty="0"/>
              <a:t>1</a:t>
            </a:r>
            <a:r>
              <a:rPr lang="el-GR" altLang="el-GR" sz="2000" dirty="0"/>
              <a:t>. Η συγκέντρωση του αγνώστου </a:t>
            </a:r>
            <a:r>
              <a:rPr lang="en-US" altLang="el-GR" sz="2000" dirty="0" err="1"/>
              <a:t>C</a:t>
            </a:r>
            <a:r>
              <a:rPr lang="en-US" altLang="el-GR" sz="2000" baseline="-30000" dirty="0" err="1"/>
              <a:t>x</a:t>
            </a:r>
            <a:r>
              <a:rPr lang="el-GR" altLang="el-GR" sz="2000" dirty="0"/>
              <a:t> δίνεται από τη σχέση.</a:t>
            </a:r>
            <a:endParaRPr lang="en-GB" altLang="el-GR" sz="2000" dirty="0"/>
          </a:p>
          <a:p>
            <a:endParaRPr lang="en-GB" altLang="el-GR" sz="2000" dirty="0"/>
          </a:p>
        </p:txBody>
      </p:sp>
      <p:graphicFrame>
        <p:nvGraphicFramePr>
          <p:cNvPr id="2" name="Object 5">
            <a:extLst>
              <a:ext uri="{FF2B5EF4-FFF2-40B4-BE49-F238E27FC236}">
                <a16:creationId xmlns:a16="http://schemas.microsoft.com/office/drawing/2014/main" id="{4795CAB1-CEF6-A708-4C9D-59D4A201CAFB}"/>
              </a:ext>
            </a:extLst>
          </p:cNvPr>
          <p:cNvGraphicFramePr>
            <a:graphicFrameLocks noChangeAspect="1"/>
          </p:cNvGraphicFramePr>
          <p:nvPr>
            <p:extLst>
              <p:ext uri="{D42A27DB-BD31-4B8C-83A1-F6EECF244321}">
                <p14:modId xmlns:p14="http://schemas.microsoft.com/office/powerpoint/2010/main" val="972291535"/>
              </p:ext>
            </p:extLst>
          </p:nvPr>
        </p:nvGraphicFramePr>
        <p:xfrm>
          <a:off x="3563888" y="5006405"/>
          <a:ext cx="2141538" cy="1144588"/>
        </p:xfrm>
        <a:graphic>
          <a:graphicData uri="http://schemas.openxmlformats.org/presentationml/2006/ole">
            <mc:AlternateContent xmlns:mc="http://schemas.openxmlformats.org/markup-compatibility/2006">
              <mc:Choice xmlns:v="urn:schemas-microsoft-com:vml" Requires="v">
                <p:oleObj name="Equation" r:id="rId2" imgW="825480" imgH="444240" progId="Equation.3">
                  <p:embed/>
                </p:oleObj>
              </mc:Choice>
              <mc:Fallback>
                <p:oleObj name="Equation" r:id="rId2" imgW="825480" imgH="444240" progId="Equation.3">
                  <p:embed/>
                  <p:pic>
                    <p:nvPicPr>
                      <p:cNvPr id="36869"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5006405"/>
                        <a:ext cx="2141538" cy="1144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64668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64076"/>
            <a:ext cx="8229600" cy="432048"/>
          </a:xfrm>
        </p:spPr>
        <p:txBody>
          <a:bodyPr/>
          <a:lstStyle/>
          <a:p>
            <a:r>
              <a:rPr lang="en-GB" altLang="el-GR" sz="3200" dirty="0">
                <a:cs typeface="Times New Roman" panose="02020603050405020304" pitchFamily="18" charset="0"/>
              </a:rPr>
              <a:t>ΜΕΘΟΔΟΣ ΠΡΟΣΘΗΚΗΣ ΓΝΩΣΤΗΣ ΠΟΣΟΤΗΤΑΣ</a:t>
            </a:r>
          </a:p>
        </p:txBody>
      </p:sp>
      <p:sp>
        <p:nvSpPr>
          <p:cNvPr id="36868" name="Rectangle 4"/>
          <p:cNvSpPr>
            <a:spLocks noGrp="1" noChangeArrowheads="1"/>
          </p:cNvSpPr>
          <p:nvPr>
            <p:ph idx="1"/>
          </p:nvPr>
        </p:nvSpPr>
        <p:spPr>
          <a:xfrm>
            <a:off x="455930" y="836712"/>
            <a:ext cx="8229600" cy="5580618"/>
          </a:xfrm>
        </p:spPr>
        <p:txBody>
          <a:bodyPr/>
          <a:lstStyle/>
          <a:p>
            <a:pPr>
              <a:spcBef>
                <a:spcPts val="900"/>
              </a:spcBef>
            </a:pPr>
            <a:r>
              <a:rPr lang="el-GR" altLang="el-GR" sz="1950" dirty="0">
                <a:cs typeface="Times New Roman" panose="02020603050405020304" pitchFamily="18" charset="0"/>
              </a:rPr>
              <a:t>Η επιλογή της συγκεντρώσεως του προστιθέμενου προτύπου πρέπει να είναι τέτοια έτσι, ώστε να προκαλεί περίπου διπλασιασμό του σήματος και σίγουρα η νέα τιμή να είναι μέσα στη γραμμική περιοχή δηλαδή </a:t>
            </a:r>
            <a:br>
              <a:rPr lang="el-GR" altLang="el-GR" sz="1950" dirty="0">
                <a:cs typeface="Times New Roman" panose="02020603050405020304" pitchFamily="18" charset="0"/>
              </a:rPr>
            </a:br>
            <a:r>
              <a:rPr lang="en-US" altLang="el-GR" sz="1950" dirty="0"/>
              <a:t>P</a:t>
            </a:r>
            <a:r>
              <a:rPr lang="el-GR" altLang="el-GR" sz="1950" baseline="-30000" dirty="0"/>
              <a:t>1 </a:t>
            </a:r>
            <a:r>
              <a:rPr lang="en-US" sz="1950" i="0" dirty="0">
                <a:solidFill>
                  <a:srgbClr val="4D5156"/>
                </a:solidFill>
                <a:effectLst/>
              </a:rPr>
              <a:t>≈</a:t>
            </a:r>
            <a:r>
              <a:rPr lang="el-GR" sz="1950" i="0" dirty="0">
                <a:solidFill>
                  <a:srgbClr val="4D5156"/>
                </a:solidFill>
                <a:effectLst/>
              </a:rPr>
              <a:t> </a:t>
            </a:r>
            <a:r>
              <a:rPr lang="el-GR" altLang="el-GR" sz="1950" dirty="0">
                <a:cs typeface="Times New Roman" panose="02020603050405020304" pitchFamily="18" charset="0"/>
              </a:rPr>
              <a:t>2</a:t>
            </a:r>
            <a:r>
              <a:rPr lang="en-US" altLang="el-GR" sz="1950" dirty="0"/>
              <a:t>P</a:t>
            </a:r>
            <a:r>
              <a:rPr lang="el-GR" altLang="el-GR" sz="1950" baseline="-30000" dirty="0"/>
              <a:t>0 </a:t>
            </a:r>
            <a:r>
              <a:rPr lang="el-GR" altLang="el-GR" sz="1950" dirty="0"/>
              <a:t>ή </a:t>
            </a:r>
            <a:r>
              <a:rPr lang="el-GR" altLang="el-GR" sz="1950" dirty="0">
                <a:cs typeface="Times New Roman" panose="02020603050405020304" pitchFamily="18" charset="0"/>
              </a:rPr>
              <a:t>Δ</a:t>
            </a:r>
            <a:r>
              <a:rPr lang="en-US" altLang="el-GR" sz="1950" dirty="0">
                <a:cs typeface="Times New Roman" panose="02020603050405020304" pitchFamily="18" charset="0"/>
              </a:rPr>
              <a:t>C</a:t>
            </a:r>
            <a:r>
              <a:rPr lang="el-GR" altLang="el-GR" sz="1950" dirty="0">
                <a:cs typeface="Times New Roman" panose="02020603050405020304" pitchFamily="18" charset="0"/>
              </a:rPr>
              <a:t>/</a:t>
            </a:r>
            <a:r>
              <a:rPr lang="en-US" altLang="el-GR" sz="1950" dirty="0" err="1">
                <a:cs typeface="Times New Roman" panose="02020603050405020304" pitchFamily="18" charset="0"/>
              </a:rPr>
              <a:t>C</a:t>
            </a:r>
            <a:r>
              <a:rPr lang="en-US" altLang="el-GR" sz="1950" baseline="-30000" dirty="0" err="1">
                <a:cs typeface="Times New Roman" panose="02020603050405020304" pitchFamily="18" charset="0"/>
              </a:rPr>
              <a:t>x</a:t>
            </a:r>
            <a:r>
              <a:rPr lang="el-GR" altLang="el-GR" sz="1950" dirty="0">
                <a:cs typeface="Times New Roman" panose="02020603050405020304" pitchFamily="18" charset="0"/>
              </a:rPr>
              <a:t> = 0,5-2.</a:t>
            </a:r>
            <a:endParaRPr lang="en-GB" altLang="el-GR" sz="1950" dirty="0">
              <a:cs typeface="Times New Roman" panose="02020603050405020304" pitchFamily="18" charset="0"/>
            </a:endParaRPr>
          </a:p>
          <a:p>
            <a:pPr>
              <a:spcBef>
                <a:spcPts val="900"/>
              </a:spcBef>
            </a:pPr>
            <a:r>
              <a:rPr lang="el-GR" altLang="el-GR" sz="1950" dirty="0">
                <a:cs typeface="Times New Roman" panose="02020603050405020304" pitchFamily="18" charset="0"/>
              </a:rPr>
              <a:t>Στη μέθοδο αυτή και σύμφωνα με τον τύπο δεν απαιτείται η γνώση της κλίσεως </a:t>
            </a:r>
            <a:r>
              <a:rPr lang="en-US" altLang="el-GR" sz="1950" dirty="0">
                <a:cs typeface="Times New Roman" panose="02020603050405020304" pitchFamily="18" charset="0"/>
              </a:rPr>
              <a:t>a</a:t>
            </a:r>
            <a:r>
              <a:rPr lang="el-GR" altLang="el-GR" sz="1950" dirty="0">
                <a:cs typeface="Times New Roman" panose="02020603050405020304" pitchFamily="18" charset="0"/>
              </a:rPr>
              <a:t> της καμπύλης βαθμονόμησης.</a:t>
            </a:r>
          </a:p>
          <a:p>
            <a:pPr>
              <a:spcBef>
                <a:spcPts val="900"/>
              </a:spcBef>
            </a:pPr>
            <a:r>
              <a:rPr lang="el-GR" altLang="el-GR" sz="1950" dirty="0">
                <a:cs typeface="Times New Roman" panose="02020603050405020304" pitchFamily="18" charset="0"/>
              </a:rPr>
              <a:t>Η μέθοδος ενδείκνυται όταν μέρος του αναλύτη βρίσκεται συνδεδεμένο με το μητρικό υλικό (π.χ. πρωτεΐνες)</a:t>
            </a:r>
            <a:r>
              <a:rPr lang="el-GR" altLang="el-GR" sz="1950" dirty="0"/>
              <a:t>,</a:t>
            </a:r>
            <a:r>
              <a:rPr lang="el-GR" altLang="el-GR" sz="1950" dirty="0">
                <a:cs typeface="Times New Roman" panose="02020603050405020304" pitchFamily="18" charset="0"/>
              </a:rPr>
              <a:t> οπότε επιτυγχάνεται προσδιορισμός ολικής συγκέντρωσης του </a:t>
            </a:r>
            <a:r>
              <a:rPr lang="el-GR" altLang="el-GR" sz="1950" dirty="0" err="1">
                <a:cs typeface="Times New Roman" panose="02020603050405020304" pitchFamily="18" charset="0"/>
              </a:rPr>
              <a:t>αναλύτη</a:t>
            </a:r>
            <a:r>
              <a:rPr lang="el-GR" altLang="el-GR" sz="1950" dirty="0">
                <a:cs typeface="Times New Roman" panose="02020603050405020304" pitchFamily="18" charset="0"/>
              </a:rPr>
              <a:t>.</a:t>
            </a:r>
          </a:p>
          <a:p>
            <a:pPr>
              <a:spcBef>
                <a:spcPts val="900"/>
              </a:spcBef>
            </a:pPr>
            <a:r>
              <a:rPr lang="el-GR" altLang="el-GR" sz="1950" dirty="0">
                <a:cs typeface="Times New Roman" panose="02020603050405020304" pitchFamily="18" charset="0"/>
              </a:rPr>
              <a:t>Όταν κάνουμε την προσθήκη (π.χ. φάρμακο) και ειδικά αν το δείγμα μας είναι βιολογικό υλικό (που περιέχει </a:t>
            </a:r>
            <a:r>
              <a:rPr lang="el-GR" altLang="el-GR" sz="1950" dirty="0" err="1">
                <a:cs typeface="Times New Roman" panose="02020603050405020304" pitchFamily="18" charset="0"/>
              </a:rPr>
              <a:t>αλβουμίνη</a:t>
            </a:r>
            <a:r>
              <a:rPr lang="el-GR" altLang="el-GR" sz="1950" dirty="0">
                <a:cs typeface="Times New Roman" panose="02020603050405020304" pitchFamily="18" charset="0"/>
              </a:rPr>
              <a:t> ή </a:t>
            </a:r>
            <a:r>
              <a:rPr lang="el-GR" altLang="el-GR" sz="1950" dirty="0" err="1">
                <a:cs typeface="Times New Roman" panose="02020603050405020304" pitchFamily="18" charset="0"/>
              </a:rPr>
              <a:t>πρωτεϊνες</a:t>
            </a:r>
            <a:r>
              <a:rPr lang="el-GR" altLang="el-GR" sz="1950" dirty="0">
                <a:cs typeface="Times New Roman" panose="02020603050405020304" pitchFamily="18" charset="0"/>
              </a:rPr>
              <a:t>) τότε περιμένουμε λίγο ώστε να </a:t>
            </a:r>
            <a:r>
              <a:rPr lang="el-GR" altLang="el-GR" sz="1950" dirty="0" err="1">
                <a:cs typeface="Times New Roman" panose="02020603050405020304" pitchFamily="18" charset="0"/>
              </a:rPr>
              <a:t>να</a:t>
            </a:r>
            <a:r>
              <a:rPr lang="el-GR" altLang="el-GR" sz="1950" dirty="0">
                <a:cs typeface="Times New Roman" panose="02020603050405020304" pitchFamily="18" charset="0"/>
              </a:rPr>
              <a:t> ισορροπήσει το δείγμα. (δέσμευση με πρωτεΐνες)</a:t>
            </a:r>
            <a:endParaRPr lang="en-US" altLang="el-GR" sz="1950" dirty="0">
              <a:cs typeface="Times New Roman" panose="02020603050405020304" pitchFamily="18" charset="0"/>
            </a:endParaRPr>
          </a:p>
          <a:p>
            <a:pPr>
              <a:spcBef>
                <a:spcPts val="900"/>
              </a:spcBef>
            </a:pPr>
            <a:r>
              <a:rPr lang="en-US" altLang="el-GR" sz="1950" b="1" dirty="0">
                <a:cs typeface="Times New Roman" panose="02020603050405020304" pitchFamily="18" charset="0"/>
              </a:rPr>
              <a:t>H </a:t>
            </a:r>
            <a:r>
              <a:rPr lang="el-GR" altLang="el-GR" sz="1950" b="1" dirty="0">
                <a:cs typeface="Times New Roman" panose="02020603050405020304" pitchFamily="18" charset="0"/>
              </a:rPr>
              <a:t>μέθοδος επιβάλλεται </a:t>
            </a:r>
            <a:r>
              <a:rPr lang="el-GR" altLang="el-GR" sz="1950" dirty="0">
                <a:cs typeface="Times New Roman" panose="02020603050405020304" pitchFamily="18" charset="0"/>
              </a:rPr>
              <a:t>α) όταν το μητρικό υλικό επηρεάζει την καμπύλη βαθμονόμησης β) όταν κάθε άγνωστο έχει διαφορετική επίδραση στην καμπύλη βαθμονόμησης ή γ) όταν ο </a:t>
            </a:r>
            <a:r>
              <a:rPr lang="el-GR" altLang="el-GR" sz="1950" dirty="0" err="1">
                <a:cs typeface="Times New Roman" panose="02020603050405020304" pitchFamily="18" charset="0"/>
              </a:rPr>
              <a:t>αναλύτης</a:t>
            </a:r>
            <a:r>
              <a:rPr lang="el-GR" altLang="el-GR" sz="1950" dirty="0">
                <a:cs typeface="Times New Roman" panose="02020603050405020304" pitchFamily="18" charset="0"/>
              </a:rPr>
              <a:t> έχει ένα μέρος του δεσμευμένο με τις πρωτεΐνες του δείγματος</a:t>
            </a:r>
            <a:endParaRPr lang="en-GB" altLang="el-GR" sz="1950" dirty="0">
              <a:cs typeface="Times New Roman" panose="02020603050405020304" pitchFamily="18" charset="0"/>
            </a:endParaRPr>
          </a:p>
        </p:txBody>
      </p:sp>
      <p:sp>
        <p:nvSpPr>
          <p:cNvPr id="36870" name="Rectangle 6"/>
          <p:cNvSpPr>
            <a:spLocks noChangeArrowheads="1"/>
          </p:cNvSpPr>
          <p:nvPr/>
        </p:nvSpPr>
        <p:spPr bwMode="auto">
          <a:xfrm>
            <a:off x="417195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spTree>
    <p:extLst>
      <p:ext uri="{BB962C8B-B14F-4D97-AF65-F5344CB8AC3E}">
        <p14:creationId xmlns:p14="http://schemas.microsoft.com/office/powerpoint/2010/main" val="2019807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a:extLst>
              <a:ext uri="{FF2B5EF4-FFF2-40B4-BE49-F238E27FC236}">
                <a16:creationId xmlns:a16="http://schemas.microsoft.com/office/drawing/2014/main" id="{B88A7256-CF69-F4FE-C245-8D9AD014898F}"/>
              </a:ext>
            </a:extLst>
          </p:cNvPr>
          <p:cNvSpPr>
            <a:spLocks noGrp="1"/>
          </p:cNvSpPr>
          <p:nvPr>
            <p:ph type="body" idx="1"/>
          </p:nvPr>
        </p:nvSpPr>
        <p:spPr>
          <a:xfrm>
            <a:off x="457200" y="980728"/>
            <a:ext cx="7924800" cy="4450432"/>
          </a:xfrm>
        </p:spPr>
        <p:txBody>
          <a:bodyPr/>
          <a:lstStyle/>
          <a:p>
            <a:pPr algn="ctr" eaLnBrk="1" hangingPunct="1">
              <a:buFont typeface="Arial" panose="020B0604020202020204" pitchFamily="34" charset="0"/>
              <a:buNone/>
            </a:pPr>
            <a:r>
              <a:rPr lang="el-GR" altLang="en-US" sz="2400" b="1" dirty="0"/>
              <a:t>ΠΑΡΑΔΕΙΓΜΑ</a:t>
            </a:r>
            <a:endParaRPr lang="en-US" altLang="en-US" sz="2400" b="1" dirty="0"/>
          </a:p>
          <a:p>
            <a:pPr algn="just"/>
            <a:r>
              <a:rPr lang="el-GR" altLang="en-US" sz="2000" dirty="0"/>
              <a:t>Από το άγνωστο διάλυμα της ουσίας Χ, με άγνωστη συγκέντρωση C</a:t>
            </a:r>
            <a:r>
              <a:rPr lang="el-GR" altLang="en-US" sz="2000" baseline="-25000" dirty="0"/>
              <a:t>X</a:t>
            </a:r>
            <a:r>
              <a:rPr lang="el-GR" altLang="en-US" sz="2000" dirty="0"/>
              <a:t>, λαμβάνουμε γνωστό όγκο V</a:t>
            </a:r>
            <a:r>
              <a:rPr lang="el-GR" altLang="en-US" sz="2000" baseline="-25000" dirty="0"/>
              <a:t>X</a:t>
            </a:r>
            <a:r>
              <a:rPr lang="el-GR" altLang="en-US" sz="2000" dirty="0"/>
              <a:t> δείγματος με σιφώνιο (π.χ. V</a:t>
            </a:r>
            <a:r>
              <a:rPr lang="el-GR" altLang="en-US" sz="2000" baseline="-25000" dirty="0"/>
              <a:t>X</a:t>
            </a:r>
            <a:r>
              <a:rPr lang="el-GR" altLang="en-US" sz="2000" dirty="0"/>
              <a:t> = 20,00 </a:t>
            </a:r>
            <a:r>
              <a:rPr lang="el-GR" altLang="en-US" sz="2000" dirty="0" err="1"/>
              <a:t>mL</a:t>
            </a:r>
            <a:r>
              <a:rPr lang="el-GR" altLang="en-US" sz="2000" dirty="0"/>
              <a:t>) και τον μεταφέρουμε σε ένα ποτήρι ζέσεως (Δ</a:t>
            </a:r>
            <a:r>
              <a:rPr lang="el-GR" altLang="en-US" sz="2000" baseline="-25000" dirty="0"/>
              <a:t>0</a:t>
            </a:r>
            <a:r>
              <a:rPr lang="el-GR" altLang="en-US" sz="2000" dirty="0"/>
              <a:t>)</a:t>
            </a:r>
          </a:p>
          <a:p>
            <a:pPr algn="just"/>
            <a:r>
              <a:rPr lang="el-GR" altLang="en-US" sz="2000" dirty="0"/>
              <a:t>Μετρούμε με το όργανο τη φυσική/χημική παράμετρο P στο ποτήρι Δ</a:t>
            </a:r>
            <a:r>
              <a:rPr lang="el-GR" altLang="en-US" sz="2000" baseline="-25000" dirty="0"/>
              <a:t>0</a:t>
            </a:r>
            <a:r>
              <a:rPr lang="el-GR" altLang="en-US" sz="2000" dirty="0"/>
              <a:t>. Δεν μας ενδιαφέρει η τεχνική που χρησιμοποιούμε και το όργανο ανάλυσης, αρκεί να ισχύει η αναλογική σχέση μεταξύ του μετρούμενου μεγέθους και της συγκέντρωσης.</a:t>
            </a:r>
          </a:p>
          <a:p>
            <a:pPr algn="just"/>
            <a:r>
              <a:rPr lang="el-GR" altLang="en-US" sz="2000" dirty="0"/>
              <a:t> Έστω ότι βρίσκουμε </a:t>
            </a:r>
            <a:r>
              <a:rPr lang="el-GR" altLang="en-US" sz="2000" b="1" dirty="0"/>
              <a:t>P</a:t>
            </a:r>
            <a:r>
              <a:rPr lang="el-GR" altLang="en-US" sz="2000" b="1" baseline="-25000" dirty="0"/>
              <a:t>0</a:t>
            </a:r>
            <a:r>
              <a:rPr lang="el-GR" altLang="en-US" sz="2000" b="1" dirty="0"/>
              <a:t> = 35,0</a:t>
            </a:r>
            <a:r>
              <a:rPr lang="el-GR" altLang="en-US" sz="2000" dirty="0"/>
              <a:t>. </a:t>
            </a:r>
            <a:r>
              <a:rPr lang="en-US" altLang="en-US" sz="2000" dirty="0"/>
              <a:t>(</a:t>
            </a:r>
            <a:r>
              <a:rPr lang="el-GR" altLang="en-US" sz="2000" dirty="0"/>
              <a:t>Τιμή αγνώστου)</a:t>
            </a:r>
          </a:p>
          <a:p>
            <a:pPr algn="just"/>
            <a:endParaRPr lang="el-GR" altLang="en-US" sz="2000" dirty="0"/>
          </a:p>
          <a:p>
            <a:endParaRPr lang="el-GR" altLang="en-US" sz="2000" b="1" dirty="0"/>
          </a:p>
        </p:txBody>
      </p:sp>
      <p:sp>
        <p:nvSpPr>
          <p:cNvPr id="2" name="Rectangle 2">
            <a:extLst>
              <a:ext uri="{FF2B5EF4-FFF2-40B4-BE49-F238E27FC236}">
                <a16:creationId xmlns:a16="http://schemas.microsoft.com/office/drawing/2014/main" id="{15E3D844-EF08-288E-5F32-492F738B546A}"/>
              </a:ext>
            </a:extLst>
          </p:cNvPr>
          <p:cNvSpPr>
            <a:spLocks noGrp="1" noChangeArrowheads="1"/>
          </p:cNvSpPr>
          <p:nvPr>
            <p:ph type="title"/>
          </p:nvPr>
        </p:nvSpPr>
        <p:spPr>
          <a:xfrm>
            <a:off x="457200" y="3974"/>
            <a:ext cx="8229600" cy="1143000"/>
          </a:xfrm>
        </p:spPr>
        <p:txBody>
          <a:bodyPr/>
          <a:lstStyle/>
          <a:p>
            <a:r>
              <a:rPr lang="en-GB" altLang="el-GR" sz="3200" dirty="0">
                <a:cs typeface="Times New Roman" panose="02020603050405020304" pitchFamily="18" charset="0"/>
              </a:rPr>
              <a:t>ΜΕΘΟΔΟΣ ΠΡΟΣΘΗΚΗΣ ΓΝΩΣΤΗΣ ΠΟΣΟΤΗΤΑΣ</a:t>
            </a:r>
            <a:endParaRPr lang="en-GB" altLang="el-GR" sz="3200" dirty="0"/>
          </a:p>
        </p:txBody>
      </p:sp>
      <p:graphicFrame>
        <p:nvGraphicFramePr>
          <p:cNvPr id="4" name="Object 3">
            <a:extLst>
              <a:ext uri="{FF2B5EF4-FFF2-40B4-BE49-F238E27FC236}">
                <a16:creationId xmlns:a16="http://schemas.microsoft.com/office/drawing/2014/main" id="{2BBC1BFB-7492-3C13-DC5B-E437FF44B40A}"/>
              </a:ext>
            </a:extLst>
          </p:cNvPr>
          <p:cNvGraphicFramePr>
            <a:graphicFrameLocks noChangeAspect="1"/>
          </p:cNvGraphicFramePr>
          <p:nvPr>
            <p:extLst>
              <p:ext uri="{D42A27DB-BD31-4B8C-83A1-F6EECF244321}">
                <p14:modId xmlns:p14="http://schemas.microsoft.com/office/powerpoint/2010/main" val="1937579876"/>
              </p:ext>
            </p:extLst>
          </p:nvPr>
        </p:nvGraphicFramePr>
        <p:xfrm>
          <a:off x="2577728" y="4470716"/>
          <a:ext cx="3683744" cy="1920888"/>
        </p:xfrm>
        <a:graphic>
          <a:graphicData uri="http://schemas.openxmlformats.org/presentationml/2006/ole">
            <mc:AlternateContent xmlns:mc="http://schemas.openxmlformats.org/markup-compatibility/2006">
              <mc:Choice xmlns:v="urn:schemas-microsoft-com:vml" Requires="v">
                <p:oleObj r:id="rId2" imgW="4774320" imgH="2488680" progId="">
                  <p:embed/>
                </p:oleObj>
              </mc:Choice>
              <mc:Fallback>
                <p:oleObj r:id="rId2" imgW="4774320" imgH="2488680" progId="">
                  <p:embed/>
                  <p:pic>
                    <p:nvPicPr>
                      <p:cNvPr id="0" name=""/>
                      <p:cNvPicPr/>
                      <p:nvPr/>
                    </p:nvPicPr>
                    <p:blipFill>
                      <a:blip r:embed="rId3"/>
                      <a:stretch>
                        <a:fillRect/>
                      </a:stretch>
                    </p:blipFill>
                    <p:spPr>
                      <a:xfrm>
                        <a:off x="2577728" y="4470716"/>
                        <a:ext cx="3683744" cy="1920888"/>
                      </a:xfrm>
                      <a:prstGeom prst="rect">
                        <a:avLst/>
                      </a:prstGeom>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95F03B-D169-3EC0-4DCB-7071C137A310}"/>
              </a:ext>
            </a:extLst>
          </p:cNvPr>
          <p:cNvSpPr txBox="1"/>
          <p:nvPr/>
        </p:nvSpPr>
        <p:spPr>
          <a:xfrm>
            <a:off x="423083" y="980728"/>
            <a:ext cx="8424936" cy="2769989"/>
          </a:xfrm>
          <a:prstGeom prst="rect">
            <a:avLst/>
          </a:prstGeom>
          <a:noFill/>
        </p:spPr>
        <p:txBody>
          <a:bodyPr wrap="square">
            <a:spAutoFit/>
          </a:bodyPr>
          <a:lstStyle/>
          <a:p>
            <a:pPr marL="342000" indent="-285750" algn="just">
              <a:spcBef>
                <a:spcPts val="1200"/>
              </a:spcBef>
              <a:buFont typeface="Arial" panose="020B0604020202020204" pitchFamily="34" charset="0"/>
              <a:buChar char="•"/>
            </a:pPr>
            <a:r>
              <a:rPr lang="el-GR" altLang="en-US" dirty="0"/>
              <a:t>Μ</a:t>
            </a:r>
            <a:r>
              <a:rPr lang="el-GR" altLang="en-US" sz="1800" dirty="0"/>
              <a:t>εταφέρουμε πολύ μικρό και γνωστό όγκο V</a:t>
            </a:r>
            <a:r>
              <a:rPr lang="el-GR" altLang="en-US" sz="1800" baseline="-25000" dirty="0"/>
              <a:t>S</a:t>
            </a:r>
            <a:r>
              <a:rPr lang="el-GR" altLang="en-US" sz="1800" dirty="0"/>
              <a:t> πρότυπου διαλύματος της ουσίας Χ, συγκέντρωσης C</a:t>
            </a:r>
            <a:r>
              <a:rPr lang="el-GR" altLang="en-US" sz="1800" baseline="-25000" dirty="0"/>
              <a:t>S</a:t>
            </a:r>
            <a:r>
              <a:rPr lang="el-GR" altLang="en-US" sz="1800" dirty="0"/>
              <a:t> (π.χ. C</a:t>
            </a:r>
            <a:r>
              <a:rPr lang="el-GR" altLang="en-US" sz="1800" baseline="-25000" dirty="0"/>
              <a:t>S</a:t>
            </a:r>
            <a:r>
              <a:rPr lang="el-GR" altLang="en-US" sz="1800" dirty="0"/>
              <a:t> = 1000 </a:t>
            </a:r>
            <a:r>
              <a:rPr lang="el-GR" altLang="en-US" sz="1800" dirty="0" err="1"/>
              <a:t>μg</a:t>
            </a:r>
            <a:r>
              <a:rPr lang="el-GR" altLang="en-US" sz="1800" dirty="0"/>
              <a:t> X/ m</a:t>
            </a:r>
            <a:r>
              <a:rPr lang="en-US" altLang="en-US" dirty="0"/>
              <a:t>l</a:t>
            </a:r>
            <a:r>
              <a:rPr lang="el-GR" altLang="en-US" sz="1800" dirty="0"/>
              <a:t>) στο ποτήρι Δ</a:t>
            </a:r>
            <a:r>
              <a:rPr lang="el-GR" altLang="en-US" sz="1800" baseline="-25000" dirty="0"/>
              <a:t>0</a:t>
            </a:r>
            <a:r>
              <a:rPr lang="el-GR" altLang="en-US" sz="1800" dirty="0"/>
              <a:t>. </a:t>
            </a:r>
          </a:p>
          <a:p>
            <a:pPr marL="342000" indent="-285750" algn="just">
              <a:spcBef>
                <a:spcPts val="1200"/>
              </a:spcBef>
              <a:buFont typeface="Arial" panose="020B0604020202020204" pitchFamily="34" charset="0"/>
              <a:buChar char="•"/>
            </a:pPr>
            <a:r>
              <a:rPr lang="el-GR" altLang="en-US" sz="1800" dirty="0"/>
              <a:t>Μετρούμε </a:t>
            </a:r>
            <a:r>
              <a:rPr lang="el-GR" altLang="en-US" dirty="0"/>
              <a:t>ξανά </a:t>
            </a:r>
            <a:r>
              <a:rPr lang="el-GR" altLang="en-US" sz="1800" dirty="0"/>
              <a:t>με το όργανο την παράμετρο P στο ποτήρι Δ</a:t>
            </a:r>
            <a:r>
              <a:rPr lang="el-GR" altLang="en-US" sz="1800" baseline="-25000" dirty="0"/>
              <a:t>0</a:t>
            </a:r>
            <a:r>
              <a:rPr lang="el-GR" altLang="en-US" sz="1800" dirty="0"/>
              <a:t>. Είναι προφανές ότι Ισχύει πως P</a:t>
            </a:r>
            <a:r>
              <a:rPr lang="el-GR" altLang="en-US" sz="1800" baseline="-25000" dirty="0"/>
              <a:t>1</a:t>
            </a:r>
            <a:r>
              <a:rPr lang="el-GR" altLang="en-US" sz="1800" dirty="0"/>
              <a:t> &gt; P</a:t>
            </a:r>
            <a:r>
              <a:rPr lang="el-GR" altLang="en-US" sz="1800" baseline="-25000" dirty="0"/>
              <a:t>0</a:t>
            </a:r>
            <a:r>
              <a:rPr lang="el-GR" altLang="en-US" sz="1800" dirty="0"/>
              <a:t>, αφού στο ποτήρι βάλαμε επιπλέον ποσότητα της ουσίας Χ («γνωστή προσθήκη»). </a:t>
            </a:r>
          </a:p>
          <a:p>
            <a:pPr marL="342000" indent="-285750" algn="just">
              <a:spcBef>
                <a:spcPts val="1200"/>
              </a:spcBef>
              <a:buFont typeface="Arial" panose="020B0604020202020204" pitchFamily="34" charset="0"/>
              <a:buChar char="•"/>
            </a:pPr>
            <a:r>
              <a:rPr lang="el-GR" altLang="en-US" sz="1800" dirty="0"/>
              <a:t>Έστω ότι τη βρίσκουμε </a:t>
            </a:r>
            <a:r>
              <a:rPr lang="el-GR" altLang="en-US" sz="1800" b="1" dirty="0"/>
              <a:t>P</a:t>
            </a:r>
            <a:r>
              <a:rPr lang="el-GR" altLang="en-US" sz="1800" b="1" baseline="-25000" dirty="0"/>
              <a:t>1</a:t>
            </a:r>
            <a:r>
              <a:rPr lang="el-GR" altLang="en-US" sz="1800" b="1" dirty="0"/>
              <a:t> = 61,0</a:t>
            </a:r>
            <a:r>
              <a:rPr lang="el-GR" altLang="en-US" sz="1800" dirty="0"/>
              <a:t>. (Τιμή αγνώστου + γνωστής προσθήκης)</a:t>
            </a:r>
          </a:p>
          <a:p>
            <a:pPr marL="342000" indent="-285750" algn="just">
              <a:spcBef>
                <a:spcPts val="1200"/>
              </a:spcBef>
              <a:buFont typeface="Arial" panose="020B0604020202020204" pitchFamily="34" charset="0"/>
              <a:buChar char="•"/>
            </a:pPr>
            <a:r>
              <a:rPr lang="el-GR" altLang="en-US" sz="1800" dirty="0"/>
              <a:t>Υπολογίζουμε τη συγκέντρωση του αγνώστου από τον τύπο:</a:t>
            </a:r>
          </a:p>
          <a:p>
            <a:pPr algn="just"/>
            <a:endParaRPr lang="el-GR" altLang="en-US" sz="1800" dirty="0"/>
          </a:p>
        </p:txBody>
      </p:sp>
      <p:sp>
        <p:nvSpPr>
          <p:cNvPr id="4" name="Rectangle 2">
            <a:extLst>
              <a:ext uri="{FF2B5EF4-FFF2-40B4-BE49-F238E27FC236}">
                <a16:creationId xmlns:a16="http://schemas.microsoft.com/office/drawing/2014/main" id="{6865E371-BE3E-7954-3487-BDD070EFF542}"/>
              </a:ext>
            </a:extLst>
          </p:cNvPr>
          <p:cNvSpPr>
            <a:spLocks noGrp="1" noChangeArrowheads="1"/>
          </p:cNvSpPr>
          <p:nvPr>
            <p:ph type="title"/>
          </p:nvPr>
        </p:nvSpPr>
        <p:spPr>
          <a:xfrm>
            <a:off x="457200" y="3974"/>
            <a:ext cx="8229600" cy="1143000"/>
          </a:xfrm>
        </p:spPr>
        <p:txBody>
          <a:bodyPr/>
          <a:lstStyle/>
          <a:p>
            <a:r>
              <a:rPr lang="en-GB" altLang="el-GR" sz="3200" dirty="0">
                <a:cs typeface="Times New Roman" panose="02020603050405020304" pitchFamily="18" charset="0"/>
              </a:rPr>
              <a:t>ΜΕΘΟΔΟΣ ΠΡΟΣΘΗΚΗΣ ΓΝΩΣΤΗΣ ΠΟΣΟΤΗΤΑΣ</a:t>
            </a:r>
            <a:endParaRPr lang="en-GB" altLang="el-GR" sz="3200" dirty="0"/>
          </a:p>
        </p:txBody>
      </p:sp>
      <p:graphicFrame>
        <p:nvGraphicFramePr>
          <p:cNvPr id="6" name="Object 5">
            <a:extLst>
              <a:ext uri="{FF2B5EF4-FFF2-40B4-BE49-F238E27FC236}">
                <a16:creationId xmlns:a16="http://schemas.microsoft.com/office/drawing/2014/main" id="{54D252B8-4365-9A6D-7927-5AD19780611F}"/>
              </a:ext>
            </a:extLst>
          </p:cNvPr>
          <p:cNvGraphicFramePr>
            <a:graphicFrameLocks noChangeAspect="1"/>
          </p:cNvGraphicFramePr>
          <p:nvPr>
            <p:extLst>
              <p:ext uri="{D42A27DB-BD31-4B8C-83A1-F6EECF244321}">
                <p14:modId xmlns:p14="http://schemas.microsoft.com/office/powerpoint/2010/main" val="1608057492"/>
              </p:ext>
            </p:extLst>
          </p:nvPr>
        </p:nvGraphicFramePr>
        <p:xfrm>
          <a:off x="2555776" y="4458197"/>
          <a:ext cx="3683742" cy="1920887"/>
        </p:xfrm>
        <a:graphic>
          <a:graphicData uri="http://schemas.openxmlformats.org/presentationml/2006/ole">
            <mc:AlternateContent xmlns:mc="http://schemas.openxmlformats.org/markup-compatibility/2006">
              <mc:Choice xmlns:v="urn:schemas-microsoft-com:vml" Requires="v">
                <p:oleObj r:id="rId2" imgW="4774320" imgH="2488680" progId="">
                  <p:embed/>
                </p:oleObj>
              </mc:Choice>
              <mc:Fallback>
                <p:oleObj r:id="rId2" imgW="4774320" imgH="2488680" progId="">
                  <p:embed/>
                  <p:pic>
                    <p:nvPicPr>
                      <p:cNvPr id="6" name="Object 5">
                        <a:extLst>
                          <a:ext uri="{FF2B5EF4-FFF2-40B4-BE49-F238E27FC236}">
                            <a16:creationId xmlns:a16="http://schemas.microsoft.com/office/drawing/2014/main" id="{52966EF9-5747-F731-E5B3-17A7E4E48640}"/>
                          </a:ext>
                        </a:extLst>
                      </p:cNvPr>
                      <p:cNvPicPr/>
                      <p:nvPr/>
                    </p:nvPicPr>
                    <p:blipFill>
                      <a:blip r:embed="rId3"/>
                      <a:stretch>
                        <a:fillRect/>
                      </a:stretch>
                    </p:blipFill>
                    <p:spPr>
                      <a:xfrm>
                        <a:off x="2555776" y="4458197"/>
                        <a:ext cx="3683742" cy="1920887"/>
                      </a:xfrm>
                      <a:prstGeom prst="rect">
                        <a:avLst/>
                      </a:prstGeom>
                    </p:spPr>
                  </p:pic>
                </p:oleObj>
              </mc:Fallback>
            </mc:AlternateContent>
          </a:graphicData>
        </a:graphic>
      </p:graphicFrame>
      <p:graphicFrame>
        <p:nvGraphicFramePr>
          <p:cNvPr id="7" name="Object 5">
            <a:extLst>
              <a:ext uri="{FF2B5EF4-FFF2-40B4-BE49-F238E27FC236}">
                <a16:creationId xmlns:a16="http://schemas.microsoft.com/office/drawing/2014/main" id="{BCE510AB-12A9-BD11-41D2-BE2C9D0DF17F}"/>
              </a:ext>
            </a:extLst>
          </p:cNvPr>
          <p:cNvGraphicFramePr>
            <a:graphicFrameLocks noChangeAspect="1"/>
          </p:cNvGraphicFramePr>
          <p:nvPr>
            <p:extLst>
              <p:ext uri="{D42A27DB-BD31-4B8C-83A1-F6EECF244321}">
                <p14:modId xmlns:p14="http://schemas.microsoft.com/office/powerpoint/2010/main" val="2455910212"/>
              </p:ext>
            </p:extLst>
          </p:nvPr>
        </p:nvGraphicFramePr>
        <p:xfrm>
          <a:off x="3743908" y="3573016"/>
          <a:ext cx="1656184" cy="885181"/>
        </p:xfrm>
        <a:graphic>
          <a:graphicData uri="http://schemas.openxmlformats.org/presentationml/2006/ole">
            <mc:AlternateContent xmlns:mc="http://schemas.openxmlformats.org/markup-compatibility/2006">
              <mc:Choice xmlns:v="urn:schemas-microsoft-com:vml" Requires="v">
                <p:oleObj name="Equation" r:id="rId4" imgW="825480" imgH="444240" progId="Equation.3">
                  <p:embed/>
                </p:oleObj>
              </mc:Choice>
              <mc:Fallback>
                <p:oleObj name="Equation" r:id="rId4" imgW="825480" imgH="444240" progId="Equation.3">
                  <p:embed/>
                  <p:pic>
                    <p:nvPicPr>
                      <p:cNvPr id="5" name="Object 5">
                        <a:extLst>
                          <a:ext uri="{FF2B5EF4-FFF2-40B4-BE49-F238E27FC236}">
                            <a16:creationId xmlns:a16="http://schemas.microsoft.com/office/drawing/2014/main" id="{68C4A636-747E-5818-B557-1E8BF047F26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43908" y="3573016"/>
                        <a:ext cx="1656184" cy="885181"/>
                      </a:xfrm>
                      <a:prstGeom prst="rect">
                        <a:avLst/>
                      </a:prstGeom>
                      <a:noFill/>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4F3EFF6-B3A3-A2E2-FD9B-EBDFDE18F6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1001563"/>
            <a:ext cx="7086600" cy="4011613"/>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a:extLst>
              <a:ext uri="{FF2B5EF4-FFF2-40B4-BE49-F238E27FC236}">
                <a16:creationId xmlns:a16="http://schemas.microsoft.com/office/drawing/2014/main" id="{A248489F-2C20-2305-848F-F88CCE9114EF}"/>
              </a:ext>
            </a:extLst>
          </p:cNvPr>
          <p:cNvSpPr>
            <a:spLocks noChangeArrowheads="1"/>
          </p:cNvSpPr>
          <p:nvPr/>
        </p:nvSpPr>
        <p:spPr bwMode="auto">
          <a:xfrm>
            <a:off x="609600" y="4920333"/>
            <a:ext cx="7924800" cy="1190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just" eaLnBrk="1" hangingPunct="1"/>
            <a:r>
              <a:rPr lang="el-GR" altLang="en-US" sz="1800" dirty="0"/>
              <a:t>Κατασκευάζουμε το διάγραμμα των τιμών της μετρούμενης παραμέτρου P ως προς τις τιμές ΔC</a:t>
            </a:r>
            <a:r>
              <a:rPr lang="el-GR" altLang="en-US" sz="1600" baseline="-25000" dirty="0"/>
              <a:t>X</a:t>
            </a:r>
            <a:r>
              <a:rPr lang="el-GR" altLang="en-US" sz="1800" dirty="0"/>
              <a:t>. Η προέκταση της ευθείας, η οποία ορίζεται από τα δύο πειραματικά σημεία (P</a:t>
            </a:r>
            <a:r>
              <a:rPr lang="el-GR" altLang="en-US" sz="1800" baseline="-25000" dirty="0"/>
              <a:t>0</a:t>
            </a:r>
            <a:r>
              <a:rPr lang="el-GR" altLang="en-US" sz="1800" dirty="0"/>
              <a:t>, 0) και (P</a:t>
            </a:r>
            <a:r>
              <a:rPr lang="el-GR" altLang="en-US" sz="1800" baseline="-25000" dirty="0"/>
              <a:t>1</a:t>
            </a:r>
            <a:r>
              <a:rPr lang="el-GR" altLang="en-US" sz="1800" dirty="0"/>
              <a:t>, ΔC</a:t>
            </a:r>
            <a:r>
              <a:rPr lang="el-GR" altLang="en-US" sz="1800" baseline="-25000" dirty="0"/>
              <a:t>1</a:t>
            </a:r>
            <a:r>
              <a:rPr lang="el-GR" altLang="en-US" sz="1800" dirty="0"/>
              <a:t>), τέμνει τον άξονα των τιμών ΔC</a:t>
            </a:r>
            <a:r>
              <a:rPr lang="el-GR" altLang="en-US" sz="1800" baseline="-25000" dirty="0"/>
              <a:t>X</a:t>
            </a:r>
            <a:r>
              <a:rPr lang="el-GR" altLang="en-US" sz="1800" dirty="0"/>
              <a:t> σε σημείο (C) που αντιστοιχεί στην τιμή –C</a:t>
            </a:r>
            <a:r>
              <a:rPr lang="el-GR" altLang="en-US" sz="1600" baseline="-25000" dirty="0"/>
              <a:t>X</a:t>
            </a:r>
            <a:r>
              <a:rPr lang="el-GR" altLang="en-US" sz="1800" dirty="0"/>
              <a:t> της συγκέντρωσης του αγνώστου. </a:t>
            </a:r>
          </a:p>
        </p:txBody>
      </p:sp>
      <p:sp>
        <p:nvSpPr>
          <p:cNvPr id="7" name="Rectangle 2">
            <a:extLst>
              <a:ext uri="{FF2B5EF4-FFF2-40B4-BE49-F238E27FC236}">
                <a16:creationId xmlns:a16="http://schemas.microsoft.com/office/drawing/2014/main" id="{F1BF2650-1A70-34C9-A60E-C726BE8247B8}"/>
              </a:ext>
            </a:extLst>
          </p:cNvPr>
          <p:cNvSpPr>
            <a:spLocks noGrp="1" noChangeArrowheads="1"/>
          </p:cNvSpPr>
          <p:nvPr>
            <p:ph type="title"/>
          </p:nvPr>
        </p:nvSpPr>
        <p:spPr>
          <a:xfrm>
            <a:off x="457200" y="3974"/>
            <a:ext cx="8229600" cy="1143000"/>
          </a:xfrm>
        </p:spPr>
        <p:txBody>
          <a:bodyPr/>
          <a:lstStyle/>
          <a:p>
            <a:r>
              <a:rPr lang="en-GB" altLang="el-GR" sz="3200" dirty="0">
                <a:cs typeface="Times New Roman" panose="02020603050405020304" pitchFamily="18" charset="0"/>
              </a:rPr>
              <a:t>ΜΕΘΟΔΟΣ ΠΡΟΣΘΗΚΗΣ ΓΝΩΣΤΗΣ ΠΟΣΟΤΗΤΑΣ</a:t>
            </a:r>
            <a:endParaRPr lang="en-GB" altLang="el-GR" sz="3200" dirty="0"/>
          </a:p>
        </p:txBody>
      </p:sp>
    </p:spTree>
    <p:extLst>
      <p:ext uri="{BB962C8B-B14F-4D97-AF65-F5344CB8AC3E}">
        <p14:creationId xmlns:p14="http://schemas.microsoft.com/office/powerpoint/2010/main" val="3696391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altLang="el-GR" sz="2800" dirty="0">
                <a:cs typeface="Times New Roman" panose="02020603050405020304" pitchFamily="18" charset="0"/>
              </a:rPr>
              <a:t>ΜΕΘΟΔΟΣ ΠΡΟΣΘΗΚΗΣ ΓΝΩΣΤΗΣ ΠΟΣΟΤΗΤΑΣ</a:t>
            </a:r>
          </a:p>
        </p:txBody>
      </p:sp>
      <p:sp>
        <p:nvSpPr>
          <p:cNvPr id="37891" name="Rectangle 3"/>
          <p:cNvSpPr>
            <a:spLocks noGrp="1" noChangeArrowheads="1"/>
          </p:cNvSpPr>
          <p:nvPr>
            <p:ph idx="1"/>
          </p:nvPr>
        </p:nvSpPr>
        <p:spPr/>
        <p:txBody>
          <a:bodyPr/>
          <a:lstStyle/>
          <a:p>
            <a:pPr marL="685800"/>
            <a:r>
              <a:rPr lang="el-GR" altLang="el-GR" sz="2000" dirty="0">
                <a:cs typeface="Times New Roman" panose="02020603050405020304" pitchFamily="18" charset="0"/>
              </a:rPr>
              <a:t>Ένα τυπικό παράδειγμα που εφαρμόζεται η μέθοδος προσθήκης γνωστής ποσότητας είναι ο προσδιορισμός φθοριούχων σε οδοντόπαστες (εναιώρημα) με χρήση εκλεκτικού ηλεκτροδίου ιόντων.</a:t>
            </a:r>
          </a:p>
          <a:p>
            <a:pPr marL="685800"/>
            <a:r>
              <a:rPr lang="el-GR" altLang="el-GR" sz="2000" dirty="0">
                <a:cs typeface="Times New Roman" panose="02020603050405020304" pitchFamily="18" charset="0"/>
              </a:rPr>
              <a:t>Στην περίπτωση των εκλεκτικών ηλεκτροδίων ιόντων η σχέση υπολογισμού της συγκέντρωσης του αγνώστου από την προκαλούμενη μεταβολή του δυναμικού ΔΕ είναι</a:t>
            </a:r>
            <a:r>
              <a:rPr lang="en-US" altLang="el-GR" sz="2000" dirty="0">
                <a:cs typeface="Times New Roman" panose="02020603050405020304" pitchFamily="18" charset="0"/>
              </a:rPr>
              <a:t>  (S</a:t>
            </a:r>
            <a:r>
              <a:rPr lang="el-GR" altLang="el-GR" sz="2000" dirty="0">
                <a:cs typeface="Times New Roman" panose="02020603050405020304" pitchFamily="18" charset="0"/>
              </a:rPr>
              <a:t> είναι η κλίση του ηλεκτροδίου με αλγεβρικό πρόσημο)</a:t>
            </a:r>
            <a:r>
              <a:rPr lang="en-US" altLang="el-GR" sz="2000" dirty="0">
                <a:cs typeface="Times New Roman" panose="02020603050405020304" pitchFamily="18" charset="0"/>
              </a:rPr>
              <a:t>:</a:t>
            </a:r>
            <a:endParaRPr lang="en-GB" altLang="el-GR" sz="2000" dirty="0">
              <a:cs typeface="Times New Roman" panose="02020603050405020304" pitchFamily="18" charset="0"/>
            </a:endParaRPr>
          </a:p>
          <a:p>
            <a:pPr>
              <a:buFontTx/>
              <a:buNone/>
            </a:pPr>
            <a:endParaRPr lang="en-GB" altLang="el-GR" sz="2000" dirty="0">
              <a:cs typeface="Times New Roman" panose="02020603050405020304" pitchFamily="18" charset="0"/>
            </a:endParaRPr>
          </a:p>
          <a:p>
            <a:endParaRPr lang="en-GB" altLang="el-GR" sz="2400" dirty="0">
              <a:cs typeface="Times New Roman" panose="02020603050405020304" pitchFamily="18" charset="0"/>
            </a:endParaRPr>
          </a:p>
        </p:txBody>
      </p:sp>
      <p:sp>
        <p:nvSpPr>
          <p:cNvPr id="37894" name="Rectangle 6"/>
          <p:cNvSpPr>
            <a:spLocks noChangeArrowheads="1"/>
          </p:cNvSpPr>
          <p:nvPr/>
        </p:nvSpPr>
        <p:spPr bwMode="auto">
          <a:xfrm>
            <a:off x="381000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37893" name="Object 5"/>
          <p:cNvGraphicFramePr>
            <a:graphicFrameLocks noChangeAspect="1"/>
          </p:cNvGraphicFramePr>
          <p:nvPr>
            <p:extLst>
              <p:ext uri="{D42A27DB-BD31-4B8C-83A1-F6EECF244321}">
                <p14:modId xmlns:p14="http://schemas.microsoft.com/office/powerpoint/2010/main" val="946474067"/>
              </p:ext>
            </p:extLst>
          </p:nvPr>
        </p:nvGraphicFramePr>
        <p:xfrm>
          <a:off x="2915816" y="4170056"/>
          <a:ext cx="2971800" cy="947738"/>
        </p:xfrm>
        <a:graphic>
          <a:graphicData uri="http://schemas.openxmlformats.org/presentationml/2006/ole">
            <mc:AlternateContent xmlns:mc="http://schemas.openxmlformats.org/markup-compatibility/2006">
              <mc:Choice xmlns:v="urn:schemas-microsoft-com:vml" Requires="v">
                <p:oleObj r:id="rId2" imgW="1524000" imgH="482600" progId="Equation.3">
                  <p:embed/>
                </p:oleObj>
              </mc:Choice>
              <mc:Fallback>
                <p:oleObj r:id="rId2" imgW="1524000" imgH="4826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4170056"/>
                        <a:ext cx="2971800" cy="947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66151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7320" y="114153"/>
            <a:ext cx="8363272" cy="1143000"/>
          </a:xfrm>
        </p:spPr>
        <p:txBody>
          <a:bodyPr/>
          <a:lstStyle/>
          <a:p>
            <a:r>
              <a:rPr lang="en-GB" altLang="el-GR" sz="3200" dirty="0">
                <a:cs typeface="Times New Roman" panose="02020603050405020304" pitchFamily="18" charset="0"/>
              </a:rPr>
              <a:t>ΜΕΘΟΔΟΣ ΠΟΛΛΑΠΛΩΝ ΓΝΩΣΤΩΝ ΠΡΟΣΘΗΚΩΝ</a:t>
            </a:r>
            <a:r>
              <a:rPr lang="en-GB" altLang="el-GR" sz="3200" dirty="0"/>
              <a:t> </a:t>
            </a:r>
          </a:p>
        </p:txBody>
      </p:sp>
      <p:sp>
        <p:nvSpPr>
          <p:cNvPr id="38915" name="Rectangle 3"/>
          <p:cNvSpPr>
            <a:spLocks noGrp="1" noChangeArrowheads="1"/>
          </p:cNvSpPr>
          <p:nvPr>
            <p:ph idx="1"/>
          </p:nvPr>
        </p:nvSpPr>
        <p:spPr>
          <a:xfrm>
            <a:off x="497953" y="1063277"/>
            <a:ext cx="8229600" cy="4525963"/>
          </a:xfrm>
        </p:spPr>
        <p:txBody>
          <a:bodyPr/>
          <a:lstStyle/>
          <a:p>
            <a:pPr>
              <a:lnSpc>
                <a:spcPct val="90000"/>
              </a:lnSpc>
            </a:pPr>
            <a:r>
              <a:rPr lang="el-GR" altLang="el-GR" sz="2000" dirty="0">
                <a:cs typeface="Times New Roman" panose="02020603050405020304" pitchFamily="18" charset="0"/>
              </a:rPr>
              <a:t>Είναι μια βελτιωμένη επέκταση της μεθόδου προσθήκης γνωστής ποσότητας. </a:t>
            </a:r>
          </a:p>
          <a:p>
            <a:pPr>
              <a:lnSpc>
                <a:spcPct val="90000"/>
              </a:lnSpc>
            </a:pPr>
            <a:r>
              <a:rPr lang="el-GR" altLang="el-GR" sz="2000" dirty="0">
                <a:cs typeface="Times New Roman" panose="02020603050405020304" pitchFamily="18" charset="0"/>
              </a:rPr>
              <a:t>Αρχικά μετρείται το άγνωστο δείγμα το οποίο δίνει σήμα </a:t>
            </a:r>
            <a:r>
              <a:rPr lang="en-US" altLang="el-GR" sz="2000" dirty="0">
                <a:cs typeface="Times New Roman" panose="02020603050405020304" pitchFamily="18" charset="0"/>
              </a:rPr>
              <a:t>P</a:t>
            </a:r>
            <a:r>
              <a:rPr lang="el-GR" altLang="el-GR" sz="2000" baseline="-30000" dirty="0">
                <a:cs typeface="Times New Roman" panose="02020603050405020304" pitchFamily="18" charset="0"/>
              </a:rPr>
              <a:t>0</a:t>
            </a:r>
            <a:r>
              <a:rPr lang="el-GR" altLang="el-GR" sz="2000" dirty="0">
                <a:cs typeface="Times New Roman" panose="02020603050405020304" pitchFamily="18" charset="0"/>
              </a:rPr>
              <a:t>. </a:t>
            </a:r>
          </a:p>
          <a:p>
            <a:pPr>
              <a:lnSpc>
                <a:spcPct val="90000"/>
              </a:lnSpc>
            </a:pPr>
            <a:r>
              <a:rPr lang="el-GR" altLang="el-GR" sz="2000" dirty="0">
                <a:cs typeface="Times New Roman" panose="02020603050405020304" pitchFamily="18" charset="0"/>
              </a:rPr>
              <a:t>Στη συνέχεια προστίθενται Ν φορές (3-4) διαφορετικές γνωστές ποσότητες προτύπου του </a:t>
            </a:r>
            <a:r>
              <a:rPr lang="el-GR" altLang="el-GR" sz="2000" dirty="0" err="1">
                <a:cs typeface="Times New Roman" panose="02020603050405020304" pitchFamily="18" charset="0"/>
              </a:rPr>
              <a:t>αναλύτη</a:t>
            </a:r>
            <a:r>
              <a:rPr lang="el-GR" altLang="el-GR" sz="2000" dirty="0">
                <a:cs typeface="Times New Roman" panose="02020603050405020304" pitchFamily="18" charset="0"/>
              </a:rPr>
              <a:t>, χωρίς όμως να προκαλούν σημαντική μεταβολή του όγκου, ώστε να προκύψει μετά από κάθε προσθήκη γνωστή αύξηση  της συγκέντρωσης Δ</a:t>
            </a:r>
            <a:r>
              <a:rPr lang="en-US" altLang="el-GR" sz="2000" dirty="0">
                <a:cs typeface="Times New Roman" panose="02020603050405020304" pitchFamily="18" charset="0"/>
              </a:rPr>
              <a:t>C</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και στη συνέχεια μετρείται το σήμα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a:t>
            </a:r>
          </a:p>
          <a:p>
            <a:pPr>
              <a:lnSpc>
                <a:spcPct val="90000"/>
              </a:lnSpc>
            </a:pPr>
            <a:r>
              <a:rPr lang="el-GR" altLang="el-GR" sz="2000" dirty="0">
                <a:cs typeface="Times New Roman" panose="02020603050405020304" pitchFamily="18" charset="0"/>
              </a:rPr>
              <a:t>Η τιμή </a:t>
            </a:r>
            <a:r>
              <a:rPr lang="en-US" altLang="el-GR" sz="2000" dirty="0">
                <a:cs typeface="Times New Roman" panose="02020603050405020304" pitchFamily="18" charset="0"/>
              </a:rPr>
              <a:t>P</a:t>
            </a:r>
            <a:r>
              <a:rPr lang="el-GR" altLang="el-GR" sz="2000" baseline="-30000" dirty="0">
                <a:cs typeface="Times New Roman" panose="02020603050405020304" pitchFamily="18" charset="0"/>
              </a:rPr>
              <a:t>0  </a:t>
            </a:r>
            <a:r>
              <a:rPr lang="el-GR" altLang="el-GR" sz="2000" dirty="0">
                <a:cs typeface="Times New Roman" panose="02020603050405020304" pitchFamily="18" charset="0"/>
              </a:rPr>
              <a:t>μπαίνει στο Χ=0 και κατασκευάζεται το διάγραμμα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ως προς Δ</a:t>
            </a:r>
            <a:r>
              <a:rPr lang="en-US" altLang="el-GR" sz="2000" dirty="0">
                <a:cs typeface="Times New Roman" panose="02020603050405020304" pitchFamily="18" charset="0"/>
              </a:rPr>
              <a:t>C</a:t>
            </a:r>
            <a:r>
              <a:rPr lang="en-US" altLang="el-GR" sz="2000" baseline="-30000" dirty="0">
                <a:cs typeface="Times New Roman" panose="02020603050405020304" pitchFamily="18" charset="0"/>
              </a:rPr>
              <a:t>i </a:t>
            </a:r>
            <a:r>
              <a:rPr lang="el-GR" altLang="el-GR" sz="2000" baseline="-30000" dirty="0">
                <a:cs typeface="Times New Roman" panose="02020603050405020304" pitchFamily="18" charset="0"/>
              </a:rPr>
              <a:t>.</a:t>
            </a:r>
            <a:r>
              <a:rPr lang="el-GR" altLang="el-GR" sz="2000" dirty="0">
                <a:cs typeface="Times New Roman" panose="02020603050405020304" pitchFamily="18" charset="0"/>
              </a:rPr>
              <a:t>. Υπολογίζεται η εξίσωση της ευθείας παλινδρόμησης: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 </a:t>
            </a:r>
            <a:r>
              <a:rPr lang="en-US" altLang="el-GR" sz="2000" dirty="0">
                <a:cs typeface="Times New Roman" panose="02020603050405020304" pitchFamily="18" charset="0"/>
              </a:rPr>
              <a:t>a</a:t>
            </a:r>
            <a:r>
              <a:rPr lang="el-GR" altLang="el-GR" sz="2000" dirty="0">
                <a:cs typeface="Times New Roman" panose="02020603050405020304" pitchFamily="18" charset="0"/>
              </a:rPr>
              <a:t>Δ</a:t>
            </a:r>
            <a:r>
              <a:rPr lang="en-US" altLang="el-GR" sz="2000" dirty="0">
                <a:cs typeface="Times New Roman" panose="02020603050405020304" pitchFamily="18" charset="0"/>
              </a:rPr>
              <a:t>C</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a:t>
            </a:r>
            <a:r>
              <a:rPr lang="en-US" altLang="el-GR" sz="2000" dirty="0">
                <a:cs typeface="Times New Roman" panose="02020603050405020304" pitchFamily="18" charset="0"/>
              </a:rPr>
              <a:t>b</a:t>
            </a:r>
            <a:r>
              <a:rPr lang="el-GR" altLang="el-GR" sz="2000" dirty="0">
                <a:cs typeface="Times New Roman" panose="02020603050405020304" pitchFamily="18" charset="0"/>
              </a:rPr>
              <a:t> </a:t>
            </a:r>
            <a:r>
              <a:rPr lang="en-US" altLang="el-GR" sz="2000" dirty="0">
                <a:cs typeface="Times New Roman" panose="02020603050405020304" pitchFamily="18" charset="0"/>
              </a:rPr>
              <a:t>(</a:t>
            </a:r>
            <a:r>
              <a:rPr lang="el-GR" altLang="el-GR" sz="2000" dirty="0">
                <a:cs typeface="Times New Roman" panose="02020603050405020304" pitchFamily="18" charset="0"/>
              </a:rPr>
              <a:t>και επειδή </a:t>
            </a:r>
            <a:r>
              <a:rPr lang="el-GR" altLang="el-GR" sz="2000" dirty="0"/>
              <a:t>ε</a:t>
            </a:r>
            <a:r>
              <a:rPr lang="el-GR" altLang="el-GR" sz="2000" dirty="0">
                <a:cs typeface="Times New Roman" panose="02020603050405020304" pitchFamily="18" charset="0"/>
              </a:rPr>
              <a:t>ίναι ευνόητο ότι πρακτικά </a:t>
            </a:r>
            <a:r>
              <a:rPr lang="en-US" altLang="el-GR" sz="2000" dirty="0">
                <a:cs typeface="Times New Roman" panose="02020603050405020304" pitchFamily="18" charset="0"/>
              </a:rPr>
              <a:t>P</a:t>
            </a:r>
            <a:r>
              <a:rPr lang="el-GR" altLang="el-GR" sz="2000" baseline="-30000" dirty="0">
                <a:cs typeface="Times New Roman" panose="02020603050405020304" pitchFamily="18" charset="0"/>
              </a:rPr>
              <a:t>0</a:t>
            </a:r>
            <a:r>
              <a:rPr lang="el-GR" altLang="el-GR" sz="2000" dirty="0">
                <a:cs typeface="Times New Roman" panose="02020603050405020304" pitchFamily="18" charset="0"/>
              </a:rPr>
              <a:t> = </a:t>
            </a:r>
            <a:r>
              <a:rPr lang="en-US" altLang="el-GR" sz="2000" dirty="0">
                <a:cs typeface="Times New Roman" panose="02020603050405020304" pitchFamily="18" charset="0"/>
              </a:rPr>
              <a:t>b</a:t>
            </a:r>
            <a:r>
              <a:rPr lang="el-GR" altLang="el-GR" sz="2000" dirty="0"/>
              <a:t>)</a:t>
            </a:r>
            <a:r>
              <a:rPr lang="el-GR" altLang="el-GR" sz="2000" dirty="0">
                <a:cs typeface="Times New Roman" panose="02020603050405020304" pitchFamily="18" charset="0"/>
              </a:rPr>
              <a:t> προκύπτει ότι:</a:t>
            </a:r>
            <a:endParaRPr lang="en-GB" altLang="el-GR" sz="2000" dirty="0">
              <a:cs typeface="Times New Roman" panose="02020603050405020304" pitchFamily="18" charset="0"/>
            </a:endParaRPr>
          </a:p>
        </p:txBody>
      </p:sp>
      <p:sp>
        <p:nvSpPr>
          <p:cNvPr id="38918" name="Rectangle 6"/>
          <p:cNvSpPr>
            <a:spLocks noChangeArrowheads="1"/>
          </p:cNvSpPr>
          <p:nvPr/>
        </p:nvSpPr>
        <p:spPr bwMode="auto">
          <a:xfrm>
            <a:off x="430530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sp>
        <p:nvSpPr>
          <p:cNvPr id="3" name="TextBox 2">
            <a:extLst>
              <a:ext uri="{FF2B5EF4-FFF2-40B4-BE49-F238E27FC236}">
                <a16:creationId xmlns:a16="http://schemas.microsoft.com/office/drawing/2014/main" id="{A88FAD93-F86F-C86A-960C-43CB3C1282D0}"/>
              </a:ext>
            </a:extLst>
          </p:cNvPr>
          <p:cNvSpPr txBox="1"/>
          <p:nvPr/>
        </p:nvSpPr>
        <p:spPr>
          <a:xfrm>
            <a:off x="497953" y="5517232"/>
            <a:ext cx="8229600" cy="923330"/>
          </a:xfrm>
          <a:prstGeom prst="rect">
            <a:avLst/>
          </a:prstGeom>
          <a:noFill/>
        </p:spPr>
        <p:txBody>
          <a:bodyPr wrap="square">
            <a:spAutoFit/>
          </a:bodyPr>
          <a:lstStyle/>
          <a:p>
            <a:pPr marL="285750" indent="-285750">
              <a:buFont typeface="Arial" panose="020B0604020202020204" pitchFamily="34" charset="0"/>
              <a:buChar char="•"/>
            </a:pPr>
            <a:r>
              <a:rPr lang="el-GR" altLang="el-GR" sz="1800" dirty="0">
                <a:cs typeface="Times New Roman" panose="02020603050405020304" pitchFamily="18" charset="0"/>
              </a:rPr>
              <a:t>Η μέθοδος δεν μπορεί να εφαρμοστεί όταν η καμπύλη δεν </a:t>
            </a:r>
            <a:r>
              <a:rPr lang="el-GR" altLang="el-GR" sz="1800" dirty="0" err="1">
                <a:cs typeface="Times New Roman" panose="02020603050405020304" pitchFamily="18" charset="0"/>
              </a:rPr>
              <a:t>παιρνά</a:t>
            </a:r>
            <a:r>
              <a:rPr lang="el-GR" altLang="el-GR" sz="1800" dirty="0">
                <a:cs typeface="Times New Roman" panose="02020603050405020304" pitchFamily="18" charset="0"/>
              </a:rPr>
              <a:t>  από την αρχή των αξόνων, ή όταν υπάρχει συνεισφορά του μητρικού υλικού στο σήμα</a:t>
            </a:r>
            <a:endParaRPr lang="en-US" dirty="0"/>
          </a:p>
        </p:txBody>
      </p:sp>
      <p:graphicFrame>
        <p:nvGraphicFramePr>
          <p:cNvPr id="4" name="Object 3">
            <a:extLst>
              <a:ext uri="{FF2B5EF4-FFF2-40B4-BE49-F238E27FC236}">
                <a16:creationId xmlns:a16="http://schemas.microsoft.com/office/drawing/2014/main" id="{0F247049-191B-8EE5-6615-4F22EB35297C}"/>
              </a:ext>
            </a:extLst>
          </p:cNvPr>
          <p:cNvGraphicFramePr>
            <a:graphicFrameLocks noChangeAspect="1"/>
          </p:cNvGraphicFramePr>
          <p:nvPr>
            <p:extLst>
              <p:ext uri="{D42A27DB-BD31-4B8C-83A1-F6EECF244321}">
                <p14:modId xmlns:p14="http://schemas.microsoft.com/office/powerpoint/2010/main" val="1273370945"/>
              </p:ext>
            </p:extLst>
          </p:nvPr>
        </p:nvGraphicFramePr>
        <p:xfrm>
          <a:off x="3848241" y="4410139"/>
          <a:ext cx="1447518" cy="1059159"/>
        </p:xfrm>
        <a:graphic>
          <a:graphicData uri="http://schemas.openxmlformats.org/presentationml/2006/ole">
            <mc:AlternateContent xmlns:mc="http://schemas.openxmlformats.org/markup-compatibility/2006">
              <mc:Choice xmlns:v="urn:schemas-microsoft-com:vml" Requires="v">
                <p:oleObj r:id="rId2" imgW="2082240" imgH="1523520" progId="">
                  <p:embed/>
                </p:oleObj>
              </mc:Choice>
              <mc:Fallback>
                <p:oleObj r:id="rId2" imgW="2082240" imgH="1523520" progId="">
                  <p:embed/>
                  <p:pic>
                    <p:nvPicPr>
                      <p:cNvPr id="0" name=""/>
                      <p:cNvPicPr/>
                      <p:nvPr/>
                    </p:nvPicPr>
                    <p:blipFill>
                      <a:blip r:embed="rId3"/>
                      <a:stretch>
                        <a:fillRect/>
                      </a:stretch>
                    </p:blipFill>
                    <p:spPr>
                      <a:xfrm>
                        <a:off x="3848241" y="4410139"/>
                        <a:ext cx="1447518" cy="1059159"/>
                      </a:xfrm>
                      <a:prstGeom prst="rect">
                        <a:avLst/>
                      </a:prstGeom>
                    </p:spPr>
                  </p:pic>
                </p:oleObj>
              </mc:Fallback>
            </mc:AlternateContent>
          </a:graphicData>
        </a:graphic>
      </p:graphicFrame>
    </p:spTree>
    <p:extLst>
      <p:ext uri="{BB962C8B-B14F-4D97-AF65-F5344CB8AC3E}">
        <p14:creationId xmlns:p14="http://schemas.microsoft.com/office/powerpoint/2010/main" val="1269294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318356" y="260648"/>
            <a:ext cx="8507288" cy="1143000"/>
          </a:xfrm>
        </p:spPr>
        <p:txBody>
          <a:bodyPr/>
          <a:lstStyle/>
          <a:p>
            <a:r>
              <a:rPr lang="en-GB" altLang="el-GR" sz="3200" dirty="0">
                <a:cs typeface="Times New Roman" panose="02020603050405020304" pitchFamily="18" charset="0"/>
              </a:rPr>
              <a:t>ΜΕΘΟΔΟΣ ΠΟΛΛΑΠΛΩΝ ΓΝΩΣΤΩΝ ΠΡΟΣΘΗΚΩΝ</a:t>
            </a:r>
            <a:r>
              <a:rPr lang="en-GB" altLang="el-GR" sz="3200" dirty="0"/>
              <a:t> </a:t>
            </a:r>
          </a:p>
        </p:txBody>
      </p:sp>
      <p:graphicFrame>
        <p:nvGraphicFramePr>
          <p:cNvPr id="8" name="Object 7">
            <a:extLst>
              <a:ext uri="{FF2B5EF4-FFF2-40B4-BE49-F238E27FC236}">
                <a16:creationId xmlns:a16="http://schemas.microsoft.com/office/drawing/2014/main" id="{95733E83-039A-A69A-34FF-70A5A70E1FC9}"/>
              </a:ext>
            </a:extLst>
          </p:cNvPr>
          <p:cNvGraphicFramePr>
            <a:graphicFrameLocks noChangeAspect="1"/>
          </p:cNvGraphicFramePr>
          <p:nvPr>
            <p:extLst>
              <p:ext uri="{D42A27DB-BD31-4B8C-83A1-F6EECF244321}">
                <p14:modId xmlns:p14="http://schemas.microsoft.com/office/powerpoint/2010/main" val="1793231074"/>
              </p:ext>
            </p:extLst>
          </p:nvPr>
        </p:nvGraphicFramePr>
        <p:xfrm>
          <a:off x="827584" y="1548792"/>
          <a:ext cx="7560840" cy="4472496"/>
        </p:xfrm>
        <a:graphic>
          <a:graphicData uri="http://schemas.openxmlformats.org/presentationml/2006/ole">
            <mc:AlternateContent xmlns:mc="http://schemas.openxmlformats.org/markup-compatibility/2006">
              <mc:Choice xmlns:v="urn:schemas-microsoft-com:vml" Requires="v">
                <p:oleObj r:id="rId2" imgW="8888760" imgH="5257080" progId="">
                  <p:embed/>
                </p:oleObj>
              </mc:Choice>
              <mc:Fallback>
                <p:oleObj r:id="rId2" imgW="8888760" imgH="5257080" progId="">
                  <p:embed/>
                  <p:pic>
                    <p:nvPicPr>
                      <p:cNvPr id="0" name=""/>
                      <p:cNvPicPr/>
                      <p:nvPr/>
                    </p:nvPicPr>
                    <p:blipFill>
                      <a:blip r:embed="rId3"/>
                      <a:stretch>
                        <a:fillRect/>
                      </a:stretch>
                    </p:blipFill>
                    <p:spPr>
                      <a:xfrm>
                        <a:off x="827584" y="1548792"/>
                        <a:ext cx="7560840" cy="4472496"/>
                      </a:xfrm>
                      <a:prstGeom prst="rect">
                        <a:avLst/>
                      </a:prstGeom>
                    </p:spPr>
                  </p:pic>
                </p:oleObj>
              </mc:Fallback>
            </mc:AlternateContent>
          </a:graphicData>
        </a:graphic>
      </p:graphicFrame>
      <p:cxnSp>
        <p:nvCxnSpPr>
          <p:cNvPr id="9" name="Straight Arrow Connector 8">
            <a:extLst>
              <a:ext uri="{FF2B5EF4-FFF2-40B4-BE49-F238E27FC236}">
                <a16:creationId xmlns:a16="http://schemas.microsoft.com/office/drawing/2014/main" id="{A1276763-5718-BF79-A9B0-86971BFC4BA3}"/>
              </a:ext>
            </a:extLst>
          </p:cNvPr>
          <p:cNvCxnSpPr/>
          <p:nvPr/>
        </p:nvCxnSpPr>
        <p:spPr>
          <a:xfrm>
            <a:off x="1907705" y="3764474"/>
            <a:ext cx="0" cy="83281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3897304C-2A97-2EC1-F1FD-9C771CE82C14}"/>
              </a:ext>
            </a:extLst>
          </p:cNvPr>
          <p:cNvSpPr/>
          <p:nvPr/>
        </p:nvSpPr>
        <p:spPr>
          <a:xfrm>
            <a:off x="1799695" y="4605695"/>
            <a:ext cx="231265" cy="22713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ED25C23-1AD4-A21D-D16A-927B73A1F79E}"/>
              </a:ext>
            </a:extLst>
          </p:cNvPr>
          <p:cNvSpPr txBox="1"/>
          <p:nvPr/>
        </p:nvSpPr>
        <p:spPr>
          <a:xfrm>
            <a:off x="1043608" y="3140968"/>
            <a:ext cx="1850149" cy="554025"/>
          </a:xfrm>
          <a:prstGeom prst="rect">
            <a:avLst/>
          </a:prstGeom>
        </p:spPr>
        <p:txBody>
          <a:bodyPr vert="horz" wrap="square" lIns="91440" tIns="45720" rIns="91440" bIns="45720" rtlCol="0" anchor="ctr">
            <a:normAutofit fontScale="92500" lnSpcReduction="20000"/>
          </a:bodyPr>
          <a:lstStyle/>
          <a:p>
            <a:pPr algn="ctr"/>
            <a:r>
              <a:rPr lang="el-GR" b="1" dirty="0">
                <a:solidFill>
                  <a:srgbClr val="FF0000"/>
                </a:solidFill>
              </a:rPr>
              <a:t>Συγκέντρωση Αγνώστου</a:t>
            </a:r>
            <a:endParaRPr lang="en-US" b="1" dirty="0">
              <a:solidFill>
                <a:srgbClr val="FF0000"/>
              </a:solidFill>
            </a:endParaRPr>
          </a:p>
        </p:txBody>
      </p:sp>
    </p:spTree>
    <p:extLst>
      <p:ext uri="{BB962C8B-B14F-4D97-AF65-F5344CB8AC3E}">
        <p14:creationId xmlns:p14="http://schemas.microsoft.com/office/powerpoint/2010/main" val="416524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1520" y="274638"/>
            <a:ext cx="8784976" cy="1143000"/>
          </a:xfrm>
        </p:spPr>
        <p:txBody>
          <a:bodyPr/>
          <a:lstStyle/>
          <a:p>
            <a:r>
              <a:rPr lang="el-GR" altLang="el-GR" sz="3200" dirty="0">
                <a:cs typeface="Times New Roman" panose="02020603050405020304" pitchFamily="18" charset="0"/>
              </a:rPr>
              <a:t>ΜΕΘΟΔΟΣ ΠΟΛΛΑΠΛΩΝ ΕΞΩΤΕΡΙΚΩΝ ΠΡΟΤΥΠΩΝ ΚΑΜΠΥΛΗΣ ΑΝΑΦΟΡΑΣ</a:t>
            </a:r>
            <a:endParaRPr lang="en-GB" altLang="el-GR" sz="3200" dirty="0"/>
          </a:p>
        </p:txBody>
      </p:sp>
      <p:sp>
        <p:nvSpPr>
          <p:cNvPr id="29699" name="Rectangle 3"/>
          <p:cNvSpPr>
            <a:spLocks noGrp="1" noChangeArrowheads="1"/>
          </p:cNvSpPr>
          <p:nvPr>
            <p:ph type="body" idx="1"/>
          </p:nvPr>
        </p:nvSpPr>
        <p:spPr>
          <a:xfrm>
            <a:off x="457200" y="1417638"/>
            <a:ext cx="8229600" cy="4747666"/>
          </a:xfrm>
        </p:spPr>
        <p:txBody>
          <a:bodyPr/>
          <a:lstStyle/>
          <a:p>
            <a:pPr>
              <a:lnSpc>
                <a:spcPts val="2000"/>
              </a:lnSpc>
            </a:pPr>
            <a:r>
              <a:rPr lang="el-GR" altLang="el-GR" sz="2000" dirty="0">
                <a:cs typeface="Times New Roman" panose="02020603050405020304" pitchFamily="18" charset="0"/>
              </a:rPr>
              <a:t>Βασίζεται στη βαθμονόμηση της μετρητικής διατάξεως και γενικότερα της μεθόδου με χρήση προτύπων εργασίας (</a:t>
            </a:r>
            <a:r>
              <a:rPr lang="en-US" altLang="el-GR" sz="2000" dirty="0">
                <a:cs typeface="Times New Roman" panose="02020603050405020304" pitchFamily="18" charset="0"/>
              </a:rPr>
              <a:t>working standards</a:t>
            </a:r>
            <a:r>
              <a:rPr lang="el-GR" altLang="el-GR" sz="2000" dirty="0">
                <a:cs typeface="Times New Roman" panose="02020603050405020304" pitchFamily="18" charset="0"/>
              </a:rPr>
              <a:t>) του αναλύτη.</a:t>
            </a:r>
            <a:endParaRPr lang="en-US" altLang="el-GR" sz="2000" dirty="0">
              <a:cs typeface="Times New Roman" panose="02020603050405020304" pitchFamily="18" charset="0"/>
            </a:endParaRPr>
          </a:p>
          <a:p>
            <a:pPr>
              <a:lnSpc>
                <a:spcPts val="2000"/>
              </a:lnSpc>
            </a:pPr>
            <a:r>
              <a:rPr lang="el-GR" altLang="el-GR" sz="2000" dirty="0">
                <a:cs typeface="Times New Roman" panose="02020603050405020304" pitchFamily="18" charset="0"/>
              </a:rPr>
              <a:t>Τα πρότυπα εργασίας μπορεί να είναι καθαρά διαλύματα αναλύτη στο χρησιμοποιούμενο διαλύτη, στην περίπτωση όμως που το μητρικό υλικό των δειγμάτων (</a:t>
            </a:r>
            <a:r>
              <a:rPr lang="en-US" altLang="el-GR" sz="2000" dirty="0">
                <a:cs typeface="Times New Roman" panose="02020603050405020304" pitchFamily="18" charset="0"/>
              </a:rPr>
              <a:t>matrix</a:t>
            </a:r>
            <a:r>
              <a:rPr lang="el-GR" altLang="el-GR" sz="2000" dirty="0">
                <a:cs typeface="Times New Roman" panose="02020603050405020304" pitchFamily="18" charset="0"/>
              </a:rPr>
              <a:t>) επηρεάζει την απόκριση της μεθόδου, τα πρότυπα πρέπει να παρασκευασθούν στο ίδιο μητρικό υλικό.</a:t>
            </a:r>
            <a:endParaRPr lang="en-US" altLang="el-GR" sz="2000" dirty="0">
              <a:cs typeface="Times New Roman" panose="02020603050405020304" pitchFamily="18" charset="0"/>
            </a:endParaRPr>
          </a:p>
          <a:p>
            <a:pPr>
              <a:lnSpc>
                <a:spcPts val="2000"/>
              </a:lnSpc>
            </a:pPr>
            <a:r>
              <a:rPr lang="el-GR" altLang="el-GR" sz="2000" dirty="0">
                <a:cs typeface="Times New Roman" panose="02020603050405020304" pitchFamily="18" charset="0"/>
              </a:rPr>
              <a:t> Η μελέτη επίδρασης του μητρικού υλικού επιτυγχάνεται με τη σύγκριση των εξισώσεων παλινδρόμησης (καμπύλης αναφοράς) από πρότυπα σε μητρικό υλικό και καθαρό διαλύτη. </a:t>
            </a:r>
            <a:endParaRPr lang="en-US" altLang="el-GR" sz="2000" dirty="0">
              <a:cs typeface="Times New Roman" panose="02020603050405020304" pitchFamily="18" charset="0"/>
            </a:endParaRPr>
          </a:p>
          <a:p>
            <a:pPr>
              <a:lnSpc>
                <a:spcPts val="2000"/>
              </a:lnSpc>
            </a:pPr>
            <a:r>
              <a:rPr lang="el-GR" altLang="el-GR" sz="2000" dirty="0">
                <a:cs typeface="Times New Roman" panose="02020603050405020304" pitchFamily="18" charset="0"/>
              </a:rPr>
              <a:t>Τα πρότυπα πρέπει να είναι ομοιόμορφα κατανεμημένα στη γραμμική περιοχή και οπωσδήποτε να περικλείουν τις αναμενόμενες συγκεντρώσεις αγνώστων. </a:t>
            </a:r>
            <a:endParaRPr lang="en-US" altLang="el-GR" sz="2000" dirty="0">
              <a:cs typeface="Times New Roman" panose="02020603050405020304" pitchFamily="18" charset="0"/>
            </a:endParaRPr>
          </a:p>
          <a:p>
            <a:pPr>
              <a:lnSpc>
                <a:spcPts val="2000"/>
              </a:lnSpc>
            </a:pPr>
            <a:r>
              <a:rPr lang="el-GR" altLang="el-GR" sz="2000" dirty="0">
                <a:cs typeface="Times New Roman" panose="02020603050405020304" pitchFamily="18" charset="0"/>
              </a:rPr>
              <a:t>Τα πρότυπα αναλύονται πριν και μετά τα άγνωστα ή μεταξύ των αγνώστων και σε περίπτωση σημαντικής διαφοράς στις καμπύλες αναφοράς τότε τα μισά άγνωστα αναλύονται με την πρώτη και τα άλλα μισά με τη δεύτερη καμπύλη αναφοράς</a:t>
            </a:r>
            <a:endParaRPr lang="en-GB" altLang="el-GR" sz="2000" dirty="0"/>
          </a:p>
        </p:txBody>
      </p:sp>
    </p:spTree>
    <p:extLst>
      <p:ext uri="{BB962C8B-B14F-4D97-AF65-F5344CB8AC3E}">
        <p14:creationId xmlns:p14="http://schemas.microsoft.com/office/powerpoint/2010/main" val="2056794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ΜΕΙΩΣΕΩΣ ΚΑΤΑ ΓΝΩΣΤΗ ΠΟΣΟΤΗΤΑ</a:t>
            </a:r>
            <a:r>
              <a:rPr lang="en-GB" altLang="el-GR" sz="3200" dirty="0"/>
              <a:t> </a:t>
            </a:r>
          </a:p>
        </p:txBody>
      </p:sp>
      <p:sp>
        <p:nvSpPr>
          <p:cNvPr id="39939" name="Rectangle 3"/>
          <p:cNvSpPr>
            <a:spLocks noGrp="1" noChangeArrowheads="1"/>
          </p:cNvSpPr>
          <p:nvPr>
            <p:ph idx="1"/>
          </p:nvPr>
        </p:nvSpPr>
        <p:spPr>
          <a:xfrm>
            <a:off x="464156" y="1351309"/>
            <a:ext cx="8229600" cy="4525963"/>
          </a:xfrm>
        </p:spPr>
        <p:txBody>
          <a:bodyPr/>
          <a:lstStyle/>
          <a:p>
            <a:r>
              <a:rPr lang="el-GR" altLang="el-GR" sz="2400" dirty="0">
                <a:cs typeface="Times New Roman" panose="02020603050405020304" pitchFamily="18" charset="0"/>
              </a:rPr>
              <a:t>Είναι παραλλαγή της μεθόδου προσθήκης γνωστής ποσότητας και έχει σχετικά περιορισμένη εφαρμογή, ιδιαίτερα στην </a:t>
            </a:r>
            <a:r>
              <a:rPr lang="el-GR" altLang="el-GR" sz="2400" dirty="0" err="1">
                <a:cs typeface="Times New Roman" panose="02020603050405020304" pitchFamily="18" charset="0"/>
              </a:rPr>
              <a:t>ποτενσιομετρία</a:t>
            </a:r>
            <a:r>
              <a:rPr lang="el-GR" altLang="el-GR" sz="2400" dirty="0">
                <a:cs typeface="Times New Roman" panose="02020603050405020304" pitchFamily="18" charset="0"/>
              </a:rPr>
              <a:t> εκλεκτικών ηλεκτροδίων.</a:t>
            </a:r>
            <a:endParaRPr lang="el-GR" altLang="el-GR" sz="2400" dirty="0"/>
          </a:p>
          <a:p>
            <a:r>
              <a:rPr lang="el-GR" altLang="el-GR" sz="2400" dirty="0">
                <a:cs typeface="Times New Roman" panose="02020603050405020304" pitchFamily="18" charset="0"/>
              </a:rPr>
              <a:t>Εκτελείται με προσθήκη γνωστής ποσότητας αντιδραστηρίου το οποίο αντιδρώντας με τον </a:t>
            </a:r>
            <a:r>
              <a:rPr lang="el-GR" altLang="el-GR" sz="2400" dirty="0" err="1">
                <a:cs typeface="Times New Roman" panose="02020603050405020304" pitchFamily="18" charset="0"/>
              </a:rPr>
              <a:t>αναλύτη</a:t>
            </a:r>
            <a:r>
              <a:rPr lang="el-GR" altLang="el-GR" sz="2400" dirty="0">
                <a:cs typeface="Times New Roman" panose="02020603050405020304" pitchFamily="18" charset="0"/>
              </a:rPr>
              <a:t> προκαλεί γνωστή μείωση Δ</a:t>
            </a:r>
            <a:r>
              <a:rPr lang="en-US" altLang="el-GR" sz="2400" dirty="0">
                <a:cs typeface="Times New Roman" panose="02020603050405020304" pitchFamily="18" charset="0"/>
              </a:rPr>
              <a:t>C</a:t>
            </a:r>
            <a:r>
              <a:rPr lang="el-GR" altLang="el-GR" sz="2400" dirty="0">
                <a:cs typeface="Times New Roman" panose="02020603050405020304" pitchFamily="18" charset="0"/>
              </a:rPr>
              <a:t>. </a:t>
            </a:r>
            <a:endParaRPr lang="el-GR" altLang="el-GR" sz="2400" dirty="0"/>
          </a:p>
          <a:p>
            <a:r>
              <a:rPr lang="el-GR" altLang="el-GR" sz="2400" dirty="0">
                <a:cs typeface="Times New Roman" panose="02020603050405020304" pitchFamily="18" charset="0"/>
              </a:rPr>
              <a:t>Από την προκαλούμενη μεταβολή του σήματος, π.χ. του δυναμικού ΔΕ, υπολογίζεται η συγκέντρωση του αγνώστου.</a:t>
            </a:r>
            <a:endParaRPr lang="en-GB" altLang="el-GR" sz="2400" dirty="0">
              <a:cs typeface="Times New Roman" panose="02020603050405020304" pitchFamily="18" charset="0"/>
            </a:endParaRPr>
          </a:p>
        </p:txBody>
      </p:sp>
    </p:spTree>
    <p:extLst>
      <p:ext uri="{BB962C8B-B14F-4D97-AF65-F5344CB8AC3E}">
        <p14:creationId xmlns:p14="http://schemas.microsoft.com/office/powerpoint/2010/main" val="3050664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ΕΣΩΤΕΡΙΚΟΥ ΠΡΟΤΥΠΟΥ</a:t>
            </a:r>
            <a:endParaRPr lang="en-GB" altLang="el-GR" sz="3200" dirty="0"/>
          </a:p>
        </p:txBody>
      </p:sp>
      <p:sp>
        <p:nvSpPr>
          <p:cNvPr id="40963" name="Rectangle 3"/>
          <p:cNvSpPr>
            <a:spLocks noGrp="1" noChangeArrowheads="1"/>
          </p:cNvSpPr>
          <p:nvPr>
            <p:ph type="body" idx="1"/>
          </p:nvPr>
        </p:nvSpPr>
        <p:spPr/>
        <p:txBody>
          <a:bodyPr/>
          <a:lstStyle/>
          <a:p>
            <a:r>
              <a:rPr lang="el-GR" altLang="el-GR" sz="2400" dirty="0">
                <a:cs typeface="Times New Roman" panose="02020603050405020304" pitchFamily="18" charset="0"/>
              </a:rPr>
              <a:t>Εφαρμόζεται </a:t>
            </a:r>
            <a:r>
              <a:rPr lang="el-GR" altLang="el-GR" sz="2400" b="1" dirty="0">
                <a:cs typeface="Times New Roman" panose="02020603050405020304" pitchFamily="18" charset="0"/>
              </a:rPr>
              <a:t>στην περίπτωση που αναμένονται μεταβολές στην ευαισθησία της μετρητικής διατάξεως από μέτρηση σε μέτρηση</a:t>
            </a:r>
            <a:r>
              <a:rPr lang="el-GR" altLang="el-GR" sz="2400" dirty="0">
                <a:cs typeface="Times New Roman" panose="02020603050405020304" pitchFamily="18" charset="0"/>
              </a:rPr>
              <a:t> </a:t>
            </a:r>
            <a:r>
              <a:rPr lang="el-GR" altLang="el-GR" sz="2400" b="1" dirty="0">
                <a:cs typeface="Times New Roman" panose="02020603050405020304" pitchFamily="18" charset="0"/>
              </a:rPr>
              <a:t>και σε μη απόλυτα επαναλαμβανόμενη επίδραση του μητρικού υλικού του δείγματος σε διαδικασίες της μεθόδου</a:t>
            </a:r>
            <a:r>
              <a:rPr lang="el-GR" altLang="el-GR" sz="2400" dirty="0">
                <a:cs typeface="Times New Roman" panose="02020603050405020304" pitchFamily="18" charset="0"/>
              </a:rPr>
              <a:t>, όπως την εκχύλιση του </a:t>
            </a:r>
            <a:r>
              <a:rPr lang="el-GR" altLang="el-GR" sz="2400" dirty="0" err="1">
                <a:cs typeface="Times New Roman" panose="02020603050405020304" pitchFamily="18" charset="0"/>
              </a:rPr>
              <a:t>αναλύτη</a:t>
            </a:r>
            <a:r>
              <a:rPr lang="el-GR" altLang="el-GR" sz="2400" dirty="0">
                <a:cs typeface="Times New Roman" panose="02020603050405020304" pitchFamily="18" charset="0"/>
              </a:rPr>
              <a:t> και άλλες κατεργασίες του δείγματος.</a:t>
            </a:r>
            <a:endParaRPr lang="en-GB" altLang="el-GR" sz="2400" dirty="0">
              <a:cs typeface="Times New Roman" panose="02020603050405020304" pitchFamily="18" charset="0"/>
            </a:endParaRPr>
          </a:p>
          <a:p>
            <a:r>
              <a:rPr lang="el-GR" altLang="el-GR" sz="2400" dirty="0">
                <a:cs typeface="Times New Roman" panose="02020603050405020304" pitchFamily="18" charset="0"/>
              </a:rPr>
              <a:t>Η φιλοσοφία της μεθόδου είναι ότι οι σχετικές αυξομειώσεις της ευαισθησίας της μεθόδου στο συστατικό Α του δείγματος θα είναι ίδιες</a:t>
            </a:r>
            <a:r>
              <a:rPr lang="en-US" altLang="el-GR" sz="2400" dirty="0">
                <a:cs typeface="Times New Roman" panose="02020603050405020304" pitchFamily="18" charset="0"/>
              </a:rPr>
              <a:t> </a:t>
            </a:r>
            <a:r>
              <a:rPr lang="el-GR" altLang="el-GR" sz="2400" dirty="0">
                <a:cs typeface="Times New Roman" panose="02020603050405020304" pitchFamily="18" charset="0"/>
              </a:rPr>
              <a:t>και για το συστατικό Β με την ίδια αναλυτική συμπεριφορά και το οποίο δεν υπάρχει στο άγνωστο δείγμα. </a:t>
            </a:r>
            <a:endParaRPr lang="en-GB" altLang="el-GR" sz="2400" dirty="0">
              <a:cs typeface="Times New Roman" panose="02020603050405020304" pitchFamily="18" charset="0"/>
            </a:endParaRPr>
          </a:p>
          <a:p>
            <a:endParaRPr lang="en-GB" altLang="el-GR" sz="2400" dirty="0"/>
          </a:p>
        </p:txBody>
      </p:sp>
    </p:spTree>
    <p:extLst>
      <p:ext uri="{BB962C8B-B14F-4D97-AF65-F5344CB8AC3E}">
        <p14:creationId xmlns:p14="http://schemas.microsoft.com/office/powerpoint/2010/main" val="3571956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0748" y="116632"/>
            <a:ext cx="8229600" cy="1143000"/>
          </a:xfrm>
        </p:spPr>
        <p:txBody>
          <a:bodyPr/>
          <a:lstStyle/>
          <a:p>
            <a:r>
              <a:rPr lang="en-GB" altLang="el-GR" sz="3200" dirty="0">
                <a:cs typeface="Times New Roman" panose="02020603050405020304" pitchFamily="18" charset="0"/>
              </a:rPr>
              <a:t>ΜΕΘΟΔΟΣ ΕΣΩΤΕΡΙΚΟΥ ΠΡΟΤΥΠΟΥ</a:t>
            </a:r>
            <a:endParaRPr lang="en-GB" altLang="el-GR" sz="3200" dirty="0"/>
          </a:p>
        </p:txBody>
      </p:sp>
      <p:sp>
        <p:nvSpPr>
          <p:cNvPr id="41987" name="Rectangle 3"/>
          <p:cNvSpPr>
            <a:spLocks noGrp="1" noChangeArrowheads="1"/>
          </p:cNvSpPr>
          <p:nvPr>
            <p:ph idx="1"/>
          </p:nvPr>
        </p:nvSpPr>
        <p:spPr>
          <a:xfrm>
            <a:off x="457200" y="1124744"/>
            <a:ext cx="8229600" cy="4525963"/>
          </a:xfrm>
        </p:spPr>
        <p:txBody>
          <a:bodyPr/>
          <a:lstStyle/>
          <a:p>
            <a:pPr>
              <a:lnSpc>
                <a:spcPct val="90000"/>
              </a:lnSpc>
            </a:pPr>
            <a:r>
              <a:rPr lang="el-GR" altLang="el-GR" sz="2000" dirty="0">
                <a:cs typeface="Times New Roman" panose="02020603050405020304" pitchFamily="18" charset="0"/>
              </a:rPr>
              <a:t>Εφαρμόζεται κυρίως στις </a:t>
            </a:r>
            <a:r>
              <a:rPr lang="el-GR" altLang="el-GR" sz="2000" dirty="0" err="1">
                <a:cs typeface="Times New Roman" panose="02020603050405020304" pitchFamily="18" charset="0"/>
              </a:rPr>
              <a:t>χρωματογραφικές</a:t>
            </a:r>
            <a:r>
              <a:rPr lang="el-GR" altLang="el-GR" sz="2000" dirty="0">
                <a:cs typeface="Times New Roman" panose="02020603050405020304" pitchFamily="18" charset="0"/>
              </a:rPr>
              <a:t> (</a:t>
            </a:r>
            <a:r>
              <a:rPr lang="en-US" altLang="el-GR" sz="2000" dirty="0">
                <a:cs typeface="Times New Roman" panose="02020603050405020304" pitchFamily="18" charset="0"/>
              </a:rPr>
              <a:t>GLC</a:t>
            </a:r>
            <a:r>
              <a:rPr lang="el-GR" altLang="el-GR" sz="2000" dirty="0">
                <a:cs typeface="Times New Roman" panose="02020603050405020304" pitchFamily="18" charset="0"/>
              </a:rPr>
              <a:t>, </a:t>
            </a:r>
            <a:r>
              <a:rPr lang="en-US" altLang="el-GR" sz="2000" dirty="0">
                <a:cs typeface="Times New Roman" panose="02020603050405020304" pitchFamily="18" charset="0"/>
              </a:rPr>
              <a:t>HPLC</a:t>
            </a:r>
            <a:r>
              <a:rPr lang="el-GR" altLang="el-GR" sz="2000" dirty="0">
                <a:cs typeface="Times New Roman" panose="02020603050405020304" pitchFamily="18" charset="0"/>
              </a:rPr>
              <a:t>) και στις ηλεκτροχημικές τεχνικές (</a:t>
            </a:r>
            <a:r>
              <a:rPr lang="el-GR" altLang="el-GR" sz="2000" dirty="0" err="1">
                <a:cs typeface="Times New Roman" panose="02020603050405020304" pitchFamily="18" charset="0"/>
              </a:rPr>
              <a:t>πολαρογραφία</a:t>
            </a:r>
            <a:r>
              <a:rPr lang="el-GR" altLang="el-GR" sz="2000" dirty="0">
                <a:cs typeface="Times New Roman" panose="02020603050405020304" pitchFamily="18" charset="0"/>
              </a:rPr>
              <a:t>, </a:t>
            </a:r>
            <a:r>
              <a:rPr lang="el-GR" altLang="el-GR" sz="2000" dirty="0" err="1">
                <a:cs typeface="Times New Roman" panose="02020603050405020304" pitchFamily="18" charset="0"/>
              </a:rPr>
              <a:t>αναδιαλυτική</a:t>
            </a:r>
            <a:r>
              <a:rPr lang="el-GR" altLang="el-GR" sz="2000" dirty="0">
                <a:cs typeface="Times New Roman" panose="02020603050405020304" pitchFamily="18" charset="0"/>
              </a:rPr>
              <a:t> </a:t>
            </a:r>
            <a:r>
              <a:rPr lang="el-GR" altLang="el-GR" sz="2000" dirty="0" err="1">
                <a:cs typeface="Times New Roman" panose="02020603050405020304" pitchFamily="18" charset="0"/>
              </a:rPr>
              <a:t>βολταμμετρία</a:t>
            </a:r>
            <a:r>
              <a:rPr lang="el-GR" altLang="el-GR" sz="2000" dirty="0">
                <a:cs typeface="Times New Roman" panose="02020603050405020304" pitchFamily="18" charset="0"/>
              </a:rPr>
              <a:t>) στις οποίες είναι δυνατή η σύγχρονη μέτρηση σημάτων περισσότερων του ενός συστατικού.</a:t>
            </a:r>
            <a:endParaRPr lang="el-GR" altLang="el-GR" sz="2000" dirty="0"/>
          </a:p>
          <a:p>
            <a:pPr>
              <a:lnSpc>
                <a:spcPct val="90000"/>
              </a:lnSpc>
            </a:pPr>
            <a:r>
              <a:rPr lang="el-GR" altLang="el-GR" sz="2000" dirty="0">
                <a:cs typeface="Times New Roman" panose="02020603050405020304" pitchFamily="18" charset="0"/>
              </a:rPr>
              <a:t>Εφαρμόζεται επίσης στη </a:t>
            </a:r>
            <a:r>
              <a:rPr lang="el-GR" altLang="el-GR" sz="2000" dirty="0" err="1">
                <a:cs typeface="Times New Roman" panose="02020603050405020304" pitchFamily="18" charset="0"/>
              </a:rPr>
              <a:t>φλογοφωτομετρία</a:t>
            </a:r>
            <a:r>
              <a:rPr lang="el-GR" altLang="el-GR" sz="2000" dirty="0">
                <a:cs typeface="Times New Roman" panose="02020603050405020304" pitchFamily="18" charset="0"/>
              </a:rPr>
              <a:t> με δυνατότητα σύγχρονης μέτρησης σε 2 μήκη κύματος.</a:t>
            </a:r>
            <a:endParaRPr lang="en-GB" altLang="el-GR" sz="2000" dirty="0">
              <a:cs typeface="Times New Roman" panose="02020603050405020304" pitchFamily="18" charset="0"/>
            </a:endParaRPr>
          </a:p>
          <a:p>
            <a:pPr>
              <a:lnSpc>
                <a:spcPct val="90000"/>
              </a:lnSpc>
            </a:pPr>
            <a:r>
              <a:rPr lang="el-GR" altLang="el-GR" sz="2000" dirty="0">
                <a:cs typeface="Times New Roman" panose="02020603050405020304" pitchFamily="18" charset="0"/>
              </a:rPr>
              <a:t>Συνδυάζεται κυρίως με τη μέθοδο πολλαπλών ή ενός εξωτερικών προτύπων. </a:t>
            </a:r>
            <a:endParaRPr lang="el-GR" altLang="el-GR" sz="2000" dirty="0"/>
          </a:p>
          <a:p>
            <a:pPr>
              <a:lnSpc>
                <a:spcPct val="90000"/>
              </a:lnSpc>
            </a:pPr>
            <a:r>
              <a:rPr lang="el-GR" altLang="el-GR" sz="2000" dirty="0">
                <a:cs typeface="Times New Roman" panose="02020603050405020304" pitchFamily="18" charset="0"/>
              </a:rPr>
              <a:t>Στα πρότυπα και στα άγνωστα προστίθεται αυστηρά </a:t>
            </a:r>
            <a:r>
              <a:rPr lang="el-GR" altLang="el-GR" sz="2000" b="1" dirty="0">
                <a:cs typeface="Times New Roman" panose="02020603050405020304" pitchFamily="18" charset="0"/>
              </a:rPr>
              <a:t>ΙΔΙΑ </a:t>
            </a:r>
            <a:r>
              <a:rPr lang="el-GR" altLang="el-GR" sz="2000" dirty="0">
                <a:cs typeface="Times New Roman" panose="02020603050405020304" pitchFamily="18" charset="0"/>
              </a:rPr>
              <a:t>συγκέντρωση μιας ουσίας (εσωτερικό πρότυπο, </a:t>
            </a:r>
            <a:r>
              <a:rPr lang="en-US" altLang="el-GR" sz="2000" dirty="0">
                <a:cs typeface="Times New Roman" panose="02020603050405020304" pitchFamily="18" charset="0"/>
              </a:rPr>
              <a:t>internal standard</a:t>
            </a:r>
            <a:r>
              <a:rPr lang="el-GR" altLang="el-GR" sz="2000" dirty="0">
                <a:cs typeface="Times New Roman" panose="02020603050405020304" pitchFamily="18" charset="0"/>
              </a:rPr>
              <a:t>, </a:t>
            </a:r>
            <a:r>
              <a:rPr lang="en-US" altLang="el-GR" sz="2000" dirty="0">
                <a:cs typeface="Times New Roman" panose="02020603050405020304" pitchFamily="18" charset="0"/>
              </a:rPr>
              <a:t>IS</a:t>
            </a:r>
            <a:r>
              <a:rPr lang="el-GR" altLang="el-GR" sz="2000" dirty="0">
                <a:cs typeface="Times New Roman" panose="02020603050405020304" pitchFamily="18" charset="0"/>
              </a:rPr>
              <a:t>) (που δεν υπάρχει στο δείγμα) με την ίδια αναλυτική συμπεριφορά με τον </a:t>
            </a:r>
            <a:r>
              <a:rPr lang="el-GR" altLang="el-GR" sz="2000" dirty="0" err="1">
                <a:cs typeface="Times New Roman" panose="02020603050405020304" pitchFamily="18" charset="0"/>
              </a:rPr>
              <a:t>αναλύτη</a:t>
            </a:r>
            <a:r>
              <a:rPr lang="el-GR" altLang="el-GR" sz="2000" dirty="0">
                <a:cs typeface="Times New Roman" panose="02020603050405020304" pitchFamily="18" charset="0"/>
              </a:rPr>
              <a:t>. </a:t>
            </a:r>
            <a:endParaRPr lang="el-GR" altLang="el-GR" sz="2000" dirty="0"/>
          </a:p>
          <a:p>
            <a:pPr>
              <a:lnSpc>
                <a:spcPct val="90000"/>
              </a:lnSpc>
            </a:pPr>
            <a:r>
              <a:rPr lang="el-GR" altLang="el-GR" sz="2000" dirty="0">
                <a:cs typeface="Times New Roman" panose="02020603050405020304" pitchFamily="18" charset="0"/>
              </a:rPr>
              <a:t>Η συγκέντρωσή του επιλέγεται έτσι,</a:t>
            </a:r>
            <a:r>
              <a:rPr lang="el-GR" altLang="el-GR" sz="2000" dirty="0"/>
              <a:t> </a:t>
            </a:r>
            <a:r>
              <a:rPr lang="el-GR" altLang="el-GR" sz="2000" dirty="0">
                <a:cs typeface="Times New Roman" panose="02020603050405020304" pitchFamily="18" charset="0"/>
              </a:rPr>
              <a:t>ώστε τ</a:t>
            </a:r>
            <a:r>
              <a:rPr lang="el-GR" altLang="el-GR" sz="2000" dirty="0"/>
              <a:t>ο</a:t>
            </a:r>
            <a:r>
              <a:rPr lang="el-GR" altLang="el-GR" sz="2000" dirty="0">
                <a:cs typeface="Times New Roman" panose="02020603050405020304" pitchFamily="18" charset="0"/>
              </a:rPr>
              <a:t> σήμα του να είναι παρόμοιου μεγέθους με τα αναμενόμενα άγνωστα. </a:t>
            </a:r>
            <a:endParaRPr lang="el-GR" altLang="el-GR" sz="2000" dirty="0"/>
          </a:p>
          <a:p>
            <a:pPr>
              <a:lnSpc>
                <a:spcPct val="90000"/>
              </a:lnSpc>
            </a:pPr>
            <a:r>
              <a:rPr lang="el-GR" altLang="el-GR" sz="2000" dirty="0">
                <a:cs typeface="Times New Roman" panose="02020603050405020304" pitchFamily="18" charset="0"/>
              </a:rPr>
              <a:t>Μετρούνται τα σήματα </a:t>
            </a:r>
            <a:r>
              <a:rPr lang="en-US" altLang="el-GR" sz="2000" dirty="0" err="1">
                <a:cs typeface="Times New Roman" panose="02020603050405020304" pitchFamily="18" charset="0"/>
              </a:rPr>
              <a:t>P</a:t>
            </a:r>
            <a:r>
              <a:rPr lang="en-US" altLang="el-GR" sz="2000" baseline="-30000" dirty="0" err="1">
                <a:cs typeface="Times New Roman" panose="02020603050405020304" pitchFamily="18" charset="0"/>
              </a:rPr>
              <a:t>x</a:t>
            </a:r>
            <a:r>
              <a:rPr lang="el-GR" altLang="el-GR" sz="2000" dirty="0">
                <a:cs typeface="Times New Roman" panose="02020603050405020304" pitchFamily="18" charset="0"/>
              </a:rPr>
              <a:t> και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ID</a:t>
            </a:r>
            <a:r>
              <a:rPr lang="el-GR" altLang="el-GR" sz="2000" dirty="0">
                <a:cs typeface="Times New Roman" panose="02020603050405020304" pitchFamily="18" charset="0"/>
              </a:rPr>
              <a:t> και ο λόγος </a:t>
            </a:r>
            <a:r>
              <a:rPr lang="en-US" altLang="el-GR" sz="2000" dirty="0" err="1">
                <a:cs typeface="Times New Roman" panose="02020603050405020304" pitchFamily="18" charset="0"/>
              </a:rPr>
              <a:t>P</a:t>
            </a:r>
            <a:r>
              <a:rPr lang="en-US" altLang="el-GR" sz="2000" baseline="-30000" dirty="0" err="1">
                <a:cs typeface="Times New Roman" panose="02020603050405020304" pitchFamily="18" charset="0"/>
              </a:rPr>
              <a:t>x</a:t>
            </a:r>
            <a:r>
              <a:rPr lang="el-GR" altLang="el-GR" sz="2000" dirty="0">
                <a:cs typeface="Times New Roman" panose="02020603050405020304" pitchFamily="18" charset="0"/>
              </a:rPr>
              <a:t> /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ID </a:t>
            </a:r>
            <a:r>
              <a:rPr lang="el-GR" altLang="el-GR" sz="2000" dirty="0">
                <a:cs typeface="Times New Roman" panose="02020603050405020304" pitchFamily="18" charset="0"/>
              </a:rPr>
              <a:t> χρησιμοποιείται ως το «διορθωμένο σήμα» του αγνώστου για την κατασκευή της καμπύλης αναφοράς ή/και τον υπολογισμό του αγνώστου.</a:t>
            </a:r>
            <a:endParaRPr lang="en-GB" altLang="el-GR" sz="2000" dirty="0">
              <a:cs typeface="Times New Roman" panose="02020603050405020304" pitchFamily="18" charset="0"/>
            </a:endParaRPr>
          </a:p>
          <a:p>
            <a:pPr>
              <a:lnSpc>
                <a:spcPct val="90000"/>
              </a:lnSpc>
            </a:pPr>
            <a:endParaRPr lang="en-GB" altLang="el-GR" sz="2000" dirty="0"/>
          </a:p>
        </p:txBody>
      </p:sp>
    </p:spTree>
    <p:extLst>
      <p:ext uri="{BB962C8B-B14F-4D97-AF65-F5344CB8AC3E}">
        <p14:creationId xmlns:p14="http://schemas.microsoft.com/office/powerpoint/2010/main" val="833506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ΕΣΩΤΕΡΙΚΟΥ ΠΡΟΤΥΠΟΥ</a:t>
            </a:r>
            <a:endParaRPr lang="en-GB" altLang="el-GR" sz="3200" dirty="0"/>
          </a:p>
        </p:txBody>
      </p:sp>
      <p:sp>
        <p:nvSpPr>
          <p:cNvPr id="43011" name="Rectangle 3"/>
          <p:cNvSpPr>
            <a:spLocks noGrp="1" noChangeArrowheads="1"/>
          </p:cNvSpPr>
          <p:nvPr>
            <p:ph type="body" idx="1"/>
          </p:nvPr>
        </p:nvSpPr>
        <p:spPr/>
        <p:txBody>
          <a:bodyPr/>
          <a:lstStyle/>
          <a:p>
            <a:r>
              <a:rPr lang="el-GR" altLang="el-GR" sz="2800" dirty="0">
                <a:cs typeface="Times New Roman" panose="02020603050405020304" pitchFamily="18" charset="0"/>
              </a:rPr>
              <a:t>Το ιδανικό εσωτερικό πρότυπο πρέπει να παρουσιάζει παρόμοιες φυσικοχημικές ιδιότητες με τον αναλύτη και η μέθοδος να αποκρίνεται κατά τον ίδιο τρόπο με τον αναλύτη, αλλά να μπορεί να </a:t>
            </a:r>
            <a:r>
              <a:rPr lang="el-GR" altLang="el-GR" sz="2800" dirty="0" err="1">
                <a:cs typeface="Times New Roman" panose="02020603050405020304" pitchFamily="18" charset="0"/>
              </a:rPr>
              <a:t>μετράται</a:t>
            </a:r>
            <a:r>
              <a:rPr lang="el-GR" altLang="el-GR" sz="2800" dirty="0">
                <a:cs typeface="Times New Roman" panose="02020603050405020304" pitchFamily="18" charset="0"/>
              </a:rPr>
              <a:t> εκλεκτικά.</a:t>
            </a:r>
            <a:endParaRPr lang="el-GR" altLang="el-GR" sz="2800" dirty="0"/>
          </a:p>
          <a:p>
            <a:r>
              <a:rPr lang="el-GR" altLang="el-GR" sz="2800" dirty="0">
                <a:cs typeface="Times New Roman" panose="02020603050405020304" pitchFamily="18" charset="0"/>
              </a:rPr>
              <a:t> Στην περίπτωση υπάρξεως σταδίου κατεργασίας του δείγματος (π.χ. εκχύλισης) το εσωτερικό πρότυπο πρέπει να δείχνει συμπεριφορά παρόμοια με τον </a:t>
            </a:r>
            <a:r>
              <a:rPr lang="el-GR" altLang="el-GR" sz="2800" dirty="0" err="1">
                <a:cs typeface="Times New Roman" panose="02020603050405020304" pitchFamily="18" charset="0"/>
              </a:rPr>
              <a:t>αναλύτη</a:t>
            </a:r>
            <a:r>
              <a:rPr lang="el-GR" altLang="el-GR" sz="2800" dirty="0">
                <a:cs typeface="Times New Roman" panose="02020603050405020304" pitchFamily="18" charset="0"/>
              </a:rPr>
              <a:t>.</a:t>
            </a:r>
            <a:endParaRPr lang="en-GB" altLang="el-GR" sz="2800" dirty="0">
              <a:cs typeface="Times New Roman" panose="02020603050405020304" pitchFamily="18" charset="0"/>
            </a:endParaRPr>
          </a:p>
          <a:p>
            <a:endParaRPr lang="en-GB" altLang="el-GR" sz="2800" dirty="0"/>
          </a:p>
        </p:txBody>
      </p:sp>
    </p:spTree>
    <p:extLst>
      <p:ext uri="{BB962C8B-B14F-4D97-AF65-F5344CB8AC3E}">
        <p14:creationId xmlns:p14="http://schemas.microsoft.com/office/powerpoint/2010/main" val="3623123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02B485-ACFC-5F0E-6036-5E891B8663B3}"/>
              </a:ext>
            </a:extLst>
          </p:cNvPr>
          <p:cNvSpPr txBox="1">
            <a:spLocks noChangeArrowheads="1"/>
          </p:cNvSpPr>
          <p:nvPr/>
        </p:nvSpPr>
        <p:spPr bwMode="auto">
          <a:xfrm>
            <a:off x="611560" y="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b="0" kern="1200">
                <a:solidFill>
                  <a:srgbClr val="5075BC"/>
                </a:solidFill>
                <a:latin typeface="+mj-lt"/>
                <a:ea typeface="+mj-ea"/>
                <a:cs typeface="+mj-cs"/>
              </a:defRPr>
            </a:lvl1pPr>
            <a:lvl2pPr algn="ctr" rtl="0" fontAlgn="base">
              <a:spcBef>
                <a:spcPct val="0"/>
              </a:spcBef>
              <a:spcAft>
                <a:spcPct val="0"/>
              </a:spcAft>
              <a:defRPr sz="4400">
                <a:solidFill>
                  <a:schemeClr val="accent1"/>
                </a:solidFill>
                <a:latin typeface="Calibri" pitchFamily="34" charset="0"/>
              </a:defRPr>
            </a:lvl2pPr>
            <a:lvl3pPr algn="ctr" rtl="0" fontAlgn="base">
              <a:spcBef>
                <a:spcPct val="0"/>
              </a:spcBef>
              <a:spcAft>
                <a:spcPct val="0"/>
              </a:spcAft>
              <a:defRPr sz="4400">
                <a:solidFill>
                  <a:schemeClr val="accent1"/>
                </a:solidFill>
                <a:latin typeface="Calibri" pitchFamily="34" charset="0"/>
              </a:defRPr>
            </a:lvl3pPr>
            <a:lvl4pPr algn="ctr" rtl="0" fontAlgn="base">
              <a:spcBef>
                <a:spcPct val="0"/>
              </a:spcBef>
              <a:spcAft>
                <a:spcPct val="0"/>
              </a:spcAft>
              <a:defRPr sz="4400">
                <a:solidFill>
                  <a:schemeClr val="accent1"/>
                </a:solidFill>
                <a:latin typeface="Calibri" pitchFamily="34" charset="0"/>
              </a:defRPr>
            </a:lvl4pPr>
            <a:lvl5pPr algn="ctr" rtl="0" fontAlgn="base">
              <a:spcBef>
                <a:spcPct val="0"/>
              </a:spcBef>
              <a:spcAft>
                <a:spcPct val="0"/>
              </a:spcAft>
              <a:defRPr sz="4400">
                <a:solidFill>
                  <a:schemeClr val="accent1"/>
                </a:solidFill>
                <a:latin typeface="Calibri" pitchFamily="34" charset="0"/>
              </a:defRPr>
            </a:lvl5pPr>
            <a:lvl6pPr marL="457200" algn="ctr" rtl="0" fontAlgn="base">
              <a:spcBef>
                <a:spcPct val="0"/>
              </a:spcBef>
              <a:spcAft>
                <a:spcPct val="0"/>
              </a:spcAft>
              <a:defRPr sz="4400">
                <a:solidFill>
                  <a:schemeClr val="accent1"/>
                </a:solidFill>
                <a:latin typeface="Calibri" pitchFamily="34" charset="0"/>
              </a:defRPr>
            </a:lvl6pPr>
            <a:lvl7pPr marL="914400" algn="ctr" rtl="0" fontAlgn="base">
              <a:spcBef>
                <a:spcPct val="0"/>
              </a:spcBef>
              <a:spcAft>
                <a:spcPct val="0"/>
              </a:spcAft>
              <a:defRPr sz="4400">
                <a:solidFill>
                  <a:schemeClr val="accent1"/>
                </a:solidFill>
                <a:latin typeface="Calibri" pitchFamily="34" charset="0"/>
              </a:defRPr>
            </a:lvl7pPr>
            <a:lvl8pPr marL="1371600" algn="ctr" rtl="0" fontAlgn="base">
              <a:spcBef>
                <a:spcPct val="0"/>
              </a:spcBef>
              <a:spcAft>
                <a:spcPct val="0"/>
              </a:spcAft>
              <a:defRPr sz="4400">
                <a:solidFill>
                  <a:schemeClr val="accent1"/>
                </a:solidFill>
                <a:latin typeface="Calibri" pitchFamily="34" charset="0"/>
              </a:defRPr>
            </a:lvl8pPr>
            <a:lvl9pPr marL="1828800" algn="ctr" rtl="0" fontAlgn="base">
              <a:spcBef>
                <a:spcPct val="0"/>
              </a:spcBef>
              <a:spcAft>
                <a:spcPct val="0"/>
              </a:spcAft>
              <a:defRPr sz="4400">
                <a:solidFill>
                  <a:schemeClr val="accent1"/>
                </a:solidFill>
                <a:latin typeface="Calibri" pitchFamily="34" charset="0"/>
              </a:defRPr>
            </a:lvl9pPr>
          </a:lstStyle>
          <a:p>
            <a:r>
              <a:rPr lang="en-GB" altLang="el-GR" sz="3200" dirty="0">
                <a:cs typeface="Times New Roman" panose="02020603050405020304" pitchFamily="18" charset="0"/>
              </a:rPr>
              <a:t>ΜΕΘΟΔΟΣ ΕΣΩΤΕΡΙΚΟΥ ΠΡΟΤΥΠΟΥ</a:t>
            </a:r>
            <a:endParaRPr lang="en-GB" altLang="el-GR" sz="3200" dirty="0"/>
          </a:p>
        </p:txBody>
      </p:sp>
      <p:sp>
        <p:nvSpPr>
          <p:cNvPr id="6" name="TextBox 5">
            <a:extLst>
              <a:ext uri="{FF2B5EF4-FFF2-40B4-BE49-F238E27FC236}">
                <a16:creationId xmlns:a16="http://schemas.microsoft.com/office/drawing/2014/main" id="{07B6FB0B-6BAE-27A2-48BF-0CE8AFC8740A}"/>
              </a:ext>
            </a:extLst>
          </p:cNvPr>
          <p:cNvSpPr txBox="1"/>
          <p:nvPr/>
        </p:nvSpPr>
        <p:spPr>
          <a:xfrm>
            <a:off x="395536" y="980728"/>
            <a:ext cx="8445624" cy="1200329"/>
          </a:xfrm>
          <a:prstGeom prst="rect">
            <a:avLst/>
          </a:prstGeom>
          <a:noFill/>
        </p:spPr>
        <p:txBody>
          <a:bodyPr wrap="square">
            <a:spAutoFit/>
          </a:bodyPr>
          <a:lstStyle/>
          <a:p>
            <a:r>
              <a:rPr lang="el-GR" dirty="0">
                <a:latin typeface="+mj-lt"/>
              </a:rPr>
              <a:t>Ο προσδιορισμός της μεθανόλης σε αλκοολούχα σκευάσματα μπορεί να γίνει με αέριο χρωματογράφο χρησιμοποιώντας αιθανόλη ως εσωτερικό πρότυπο. Το άγνωστο διάλυμα καθώς και τα πρότυπα διαλύματα περιέχουν 0,1% (w/v). Τα αποτελέσματα των αναλύσεων έδωσαν:</a:t>
            </a:r>
          </a:p>
        </p:txBody>
      </p:sp>
      <p:pic>
        <p:nvPicPr>
          <p:cNvPr id="8" name="Picture 7">
            <a:extLst>
              <a:ext uri="{FF2B5EF4-FFF2-40B4-BE49-F238E27FC236}">
                <a16:creationId xmlns:a16="http://schemas.microsoft.com/office/drawing/2014/main" id="{591ECEAB-F991-5323-F851-776F61571581}"/>
              </a:ext>
            </a:extLst>
          </p:cNvPr>
          <p:cNvPicPr>
            <a:picLocks noChangeAspect="1"/>
          </p:cNvPicPr>
          <p:nvPr/>
        </p:nvPicPr>
        <p:blipFill>
          <a:blip r:embed="rId2"/>
          <a:stretch>
            <a:fillRect/>
          </a:stretch>
        </p:blipFill>
        <p:spPr>
          <a:xfrm>
            <a:off x="395536" y="2181057"/>
            <a:ext cx="4296140" cy="2040031"/>
          </a:xfrm>
          <a:prstGeom prst="rect">
            <a:avLst/>
          </a:prstGeom>
        </p:spPr>
      </p:pic>
      <p:graphicFrame>
        <p:nvGraphicFramePr>
          <p:cNvPr id="9" name="Object 8">
            <a:extLst>
              <a:ext uri="{FF2B5EF4-FFF2-40B4-BE49-F238E27FC236}">
                <a16:creationId xmlns:a16="http://schemas.microsoft.com/office/drawing/2014/main" id="{DFF6DF20-DA59-D74E-1C26-1967E4D062F1}"/>
              </a:ext>
            </a:extLst>
          </p:cNvPr>
          <p:cNvGraphicFramePr>
            <a:graphicFrameLocks noChangeAspect="1"/>
          </p:cNvGraphicFramePr>
          <p:nvPr>
            <p:extLst>
              <p:ext uri="{D42A27DB-BD31-4B8C-83A1-F6EECF244321}">
                <p14:modId xmlns:p14="http://schemas.microsoft.com/office/powerpoint/2010/main" val="789055657"/>
              </p:ext>
            </p:extLst>
          </p:nvPr>
        </p:nvGraphicFramePr>
        <p:xfrm>
          <a:off x="4932412" y="2222332"/>
          <a:ext cx="4191305" cy="2688104"/>
        </p:xfrm>
        <a:graphic>
          <a:graphicData uri="http://schemas.openxmlformats.org/presentationml/2006/ole">
            <mc:AlternateContent xmlns:mc="http://schemas.openxmlformats.org/markup-compatibility/2006">
              <mc:Choice xmlns:v="urn:schemas-microsoft-com:vml" Requires="v">
                <p:oleObj r:id="rId3" imgW="8215560" imgH="5269680" progId="">
                  <p:embed/>
                </p:oleObj>
              </mc:Choice>
              <mc:Fallback>
                <p:oleObj r:id="rId3" imgW="8215560" imgH="5269680" progId="">
                  <p:embed/>
                  <p:pic>
                    <p:nvPicPr>
                      <p:cNvPr id="0" name=""/>
                      <p:cNvPicPr/>
                      <p:nvPr/>
                    </p:nvPicPr>
                    <p:blipFill>
                      <a:blip r:embed="rId4"/>
                      <a:stretch>
                        <a:fillRect/>
                      </a:stretch>
                    </p:blipFill>
                    <p:spPr>
                      <a:xfrm>
                        <a:off x="4932412" y="2222332"/>
                        <a:ext cx="4191305" cy="2688104"/>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A4110268-51B2-EDD0-3396-39F4FDF8557B}"/>
              </a:ext>
            </a:extLst>
          </p:cNvPr>
          <p:cNvSpPr txBox="1"/>
          <p:nvPr/>
        </p:nvSpPr>
        <p:spPr>
          <a:xfrm>
            <a:off x="5508104" y="2001973"/>
            <a:ext cx="4572000" cy="369332"/>
          </a:xfrm>
          <a:prstGeom prst="rect">
            <a:avLst/>
          </a:prstGeom>
          <a:noFill/>
        </p:spPr>
        <p:txBody>
          <a:bodyPr wrap="square">
            <a:spAutoFit/>
          </a:bodyPr>
          <a:lstStyle/>
          <a:p>
            <a:r>
              <a:rPr lang="en-US" b="1" dirty="0">
                <a:latin typeface="+mj-lt"/>
              </a:rPr>
              <a:t>Y </a:t>
            </a:r>
            <a:r>
              <a:rPr lang="el-GR" b="1" dirty="0">
                <a:latin typeface="+mj-lt"/>
              </a:rPr>
              <a:t>=</a:t>
            </a:r>
            <a:r>
              <a:rPr lang="en-US" b="1" dirty="0">
                <a:latin typeface="+mj-lt"/>
              </a:rPr>
              <a:t> </a:t>
            </a:r>
            <a:r>
              <a:rPr lang="el-GR" b="1" dirty="0">
                <a:latin typeface="+mj-lt"/>
              </a:rPr>
              <a:t>6,916x + 0,0618  R</a:t>
            </a:r>
            <a:r>
              <a:rPr lang="el-GR" b="1" baseline="30000" dirty="0">
                <a:latin typeface="+mj-lt"/>
              </a:rPr>
              <a:t>2</a:t>
            </a:r>
            <a:r>
              <a:rPr lang="el-GR" b="1" dirty="0">
                <a:latin typeface="+mj-lt"/>
              </a:rPr>
              <a:t> = 0,9939</a:t>
            </a:r>
          </a:p>
        </p:txBody>
      </p:sp>
      <p:sp>
        <p:nvSpPr>
          <p:cNvPr id="13" name="TextBox 12">
            <a:extLst>
              <a:ext uri="{FF2B5EF4-FFF2-40B4-BE49-F238E27FC236}">
                <a16:creationId xmlns:a16="http://schemas.microsoft.com/office/drawing/2014/main" id="{5C76CD8E-9261-2C0F-BCD9-5BA108270770}"/>
              </a:ext>
            </a:extLst>
          </p:cNvPr>
          <p:cNvSpPr txBox="1"/>
          <p:nvPr/>
        </p:nvSpPr>
        <p:spPr>
          <a:xfrm>
            <a:off x="338992" y="5006999"/>
            <a:ext cx="8762102" cy="1200329"/>
          </a:xfrm>
          <a:prstGeom prst="rect">
            <a:avLst/>
          </a:prstGeom>
          <a:noFill/>
        </p:spPr>
        <p:txBody>
          <a:bodyPr wrap="square">
            <a:spAutoFit/>
          </a:bodyPr>
          <a:lstStyle/>
          <a:p>
            <a:r>
              <a:rPr lang="el-GR" dirty="0">
                <a:latin typeface="+mj-lt"/>
              </a:rPr>
              <a:t>Κατασκευάζεται καμπύλη αναφοράς με τις τιμές του λόγου των σημάτων PMeOH/PEtOH και τις τιμές % w/v MeOH. Με την μέθοδο των ελαχίστων τετραγώνων προσδιορίζεται η εξίσωση της καμπύλης αναφοράς και από την τιμή του λόγου των κορυφών του αγνώστου (y), προσδιορίζεται η άγνωστη συγκέντρωση (% w/v)</a:t>
            </a:r>
          </a:p>
        </p:txBody>
      </p:sp>
    </p:spTree>
    <p:extLst>
      <p:ext uri="{BB962C8B-B14F-4D97-AF65-F5344CB8AC3E}">
        <p14:creationId xmlns:p14="http://schemas.microsoft.com/office/powerpoint/2010/main" val="1801484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l-GR" altLang="el-GR" sz="2800" dirty="0">
                <a:cs typeface="Times New Roman" panose="02020603050405020304" pitchFamily="18" charset="0"/>
              </a:rPr>
              <a:t> </a:t>
            </a:r>
            <a:r>
              <a:rPr lang="en-GB" altLang="el-GR" sz="2800" dirty="0">
                <a:cs typeface="Times New Roman" panose="02020603050405020304" pitchFamily="18" charset="0"/>
              </a:rPr>
              <a:t>ΜΕΘΟΔΟΣ ΚΑΝΟΝΙΚΟΠΟΙΗΣΗΣ</a:t>
            </a:r>
            <a:endParaRPr lang="en-GB" altLang="el-GR" sz="2800" dirty="0"/>
          </a:p>
        </p:txBody>
      </p:sp>
      <p:sp>
        <p:nvSpPr>
          <p:cNvPr id="44035" name="Rectangle 3"/>
          <p:cNvSpPr>
            <a:spLocks noGrp="1" noChangeArrowheads="1"/>
          </p:cNvSpPr>
          <p:nvPr>
            <p:ph idx="1"/>
          </p:nvPr>
        </p:nvSpPr>
        <p:spPr>
          <a:xfrm>
            <a:off x="464156" y="1556792"/>
            <a:ext cx="8229600" cy="4824533"/>
          </a:xfrm>
        </p:spPr>
        <p:txBody>
          <a:bodyPr/>
          <a:lstStyle/>
          <a:p>
            <a:r>
              <a:rPr lang="el-GR" altLang="el-GR" sz="2000" dirty="0"/>
              <a:t>Χρησιμοποιείται στις </a:t>
            </a:r>
            <a:r>
              <a:rPr lang="el-GR" altLang="el-GR" sz="2000" dirty="0" err="1"/>
              <a:t>χρωματογραφικές</a:t>
            </a:r>
            <a:r>
              <a:rPr lang="el-GR" altLang="el-GR" sz="2000" dirty="0"/>
              <a:t> τεχνικές (</a:t>
            </a:r>
            <a:r>
              <a:rPr lang="en-US" altLang="el-GR" sz="2000" dirty="0"/>
              <a:t>GLC</a:t>
            </a:r>
            <a:r>
              <a:rPr lang="el-GR" altLang="el-GR" sz="2000" dirty="0"/>
              <a:t>, </a:t>
            </a:r>
            <a:r>
              <a:rPr lang="en-US" altLang="el-GR" sz="2000" dirty="0"/>
              <a:t>HPLC</a:t>
            </a:r>
            <a:r>
              <a:rPr lang="el-GR" altLang="el-GR" sz="2000" dirty="0"/>
              <a:t>) για τον υπολογισμό της περιεκτικότητας των συστατικών μείγματος ουσιών ή μιας κύριας ουσίας με προσμίξεις.</a:t>
            </a:r>
            <a:endParaRPr lang="en-GB" altLang="el-GR" sz="2000" dirty="0"/>
          </a:p>
          <a:p>
            <a:r>
              <a:rPr lang="el-GR" altLang="el-GR" sz="2000" dirty="0">
                <a:cs typeface="Times New Roman" panose="02020603050405020304" pitchFamily="18" charset="0"/>
              </a:rPr>
              <a:t>Χρησιμοποιούνται τα εμβαδά των κορυφών των συστατικών του δείγματος (κλάσμα κάθε εμβαδού ως προς το συνολικό άθροισμα των εμβαδών) και υπολογίζουμε τις ποσοστιαίες συγκεντρώσεις των ουσιών του μείγματος:</a:t>
            </a:r>
            <a:r>
              <a:rPr lang="en-GB" altLang="el-GR" sz="2000" dirty="0"/>
              <a:t> </a:t>
            </a:r>
            <a:endParaRPr lang="el-GR" altLang="el-GR" sz="2000" dirty="0"/>
          </a:p>
          <a:p>
            <a:endParaRPr lang="el-GR" altLang="el-GR" sz="2000" dirty="0"/>
          </a:p>
          <a:p>
            <a:endParaRPr lang="el-GR" altLang="el-GR" sz="2000" dirty="0"/>
          </a:p>
          <a:p>
            <a:r>
              <a:rPr lang="el-GR" altLang="el-GR" sz="2000" dirty="0"/>
              <a:t>Η μέθοδος </a:t>
            </a:r>
            <a:r>
              <a:rPr lang="el-GR" altLang="el-GR" sz="2000" dirty="0" err="1"/>
              <a:t>κανονικοποίησης</a:t>
            </a:r>
            <a:r>
              <a:rPr lang="el-GR" altLang="el-GR" sz="2000" dirty="0"/>
              <a:t> για να είναι ακριβής θα πρέπει ο ανιχνευτής του οργάνου (</a:t>
            </a:r>
            <a:r>
              <a:rPr lang="en-US" altLang="el-GR" sz="2000" dirty="0"/>
              <a:t>GLC</a:t>
            </a:r>
            <a:r>
              <a:rPr lang="el-GR" altLang="el-GR" sz="2000" dirty="0"/>
              <a:t>, </a:t>
            </a:r>
            <a:r>
              <a:rPr lang="en-US" altLang="el-GR" sz="2000" dirty="0"/>
              <a:t>HPLC</a:t>
            </a:r>
            <a:r>
              <a:rPr lang="el-GR" altLang="el-GR" sz="2000" dirty="0"/>
              <a:t>) να έχει την ίδια ευαισθησία (απόκριση) για όλα τα συστατικά (ουσίες) του μείγματος.</a:t>
            </a:r>
            <a:endParaRPr lang="en-GB" altLang="el-GR" sz="2000" dirty="0"/>
          </a:p>
        </p:txBody>
      </p:sp>
      <p:sp>
        <p:nvSpPr>
          <p:cNvPr id="44038" name="Rectangle 6"/>
          <p:cNvSpPr>
            <a:spLocks noChangeArrowheads="1"/>
          </p:cNvSpPr>
          <p:nvPr/>
        </p:nvSpPr>
        <p:spPr bwMode="auto">
          <a:xfrm>
            <a:off x="4005263"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44037" name="Object 5"/>
          <p:cNvGraphicFramePr>
            <a:graphicFrameLocks noChangeAspect="1"/>
          </p:cNvGraphicFramePr>
          <p:nvPr>
            <p:extLst>
              <p:ext uri="{D42A27DB-BD31-4B8C-83A1-F6EECF244321}">
                <p14:modId xmlns:p14="http://schemas.microsoft.com/office/powerpoint/2010/main" val="1029197799"/>
              </p:ext>
            </p:extLst>
          </p:nvPr>
        </p:nvGraphicFramePr>
        <p:xfrm>
          <a:off x="3374231" y="3819773"/>
          <a:ext cx="2395537" cy="946150"/>
        </p:xfrm>
        <a:graphic>
          <a:graphicData uri="http://schemas.openxmlformats.org/presentationml/2006/ole">
            <mc:AlternateContent xmlns:mc="http://schemas.openxmlformats.org/markup-compatibility/2006">
              <mc:Choice xmlns:v="urn:schemas-microsoft-com:vml" Requires="v">
                <p:oleObj r:id="rId2" imgW="1129810" imgH="444307" progId="Equation.3">
                  <p:embed/>
                </p:oleObj>
              </mc:Choice>
              <mc:Fallback>
                <p:oleObj r:id="rId2" imgW="1129810" imgH="444307"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4231" y="3819773"/>
                        <a:ext cx="2395537" cy="946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78337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altLang="el-GR" sz="2800" dirty="0">
                <a:cs typeface="Times New Roman" panose="02020603050405020304" pitchFamily="18" charset="0"/>
              </a:rPr>
              <a:t>ΜΕΘΟΔΟΣ ΚΑΝΟΝΙΚΟΠΟΙΗΣΗΣ</a:t>
            </a:r>
            <a:endParaRPr lang="en-GB" altLang="el-GR" sz="2800" dirty="0"/>
          </a:p>
        </p:txBody>
      </p:sp>
      <p:sp>
        <p:nvSpPr>
          <p:cNvPr id="45059" name="Rectangle 3"/>
          <p:cNvSpPr>
            <a:spLocks noGrp="1" noChangeArrowheads="1"/>
          </p:cNvSpPr>
          <p:nvPr>
            <p:ph idx="1"/>
          </p:nvPr>
        </p:nvSpPr>
        <p:spPr/>
        <p:txBody>
          <a:bodyPr/>
          <a:lstStyle/>
          <a:p>
            <a:pPr>
              <a:lnSpc>
                <a:spcPct val="90000"/>
              </a:lnSpc>
            </a:pPr>
            <a:r>
              <a:rPr lang="el-GR" altLang="el-GR" sz="2000" dirty="0">
                <a:cs typeface="Times New Roman" panose="02020603050405020304" pitchFamily="18" charset="0"/>
              </a:rPr>
              <a:t>Στην περίπτωση που ο ανιχνευτής δεν παρουσιάζει την ίδια απόκριση για όλα τα συστατικά του μείγματος είναι ανάγκη να υπολογισθεί για κάθε συστατικό ο πειραματικός παράγοντας απόκρισης </a:t>
            </a:r>
            <a:r>
              <a:rPr lang="en-US" altLang="el-GR" sz="2000" dirty="0">
                <a:cs typeface="Times New Roman" panose="02020603050405020304" pitchFamily="18" charset="0"/>
              </a:rPr>
              <a:t>F</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ως προς ένα κύριο συστατικό (ουσία αναφοράς) χρησιμοποιώντας πρότυπα διαλύματα των ουσιών</a:t>
            </a:r>
            <a:r>
              <a:rPr lang="el-GR" altLang="el-GR" sz="2000" dirty="0"/>
              <a:t>.</a:t>
            </a:r>
          </a:p>
          <a:p>
            <a:pPr>
              <a:lnSpc>
                <a:spcPct val="90000"/>
              </a:lnSpc>
            </a:pPr>
            <a:r>
              <a:rPr lang="el-GR" altLang="el-GR" sz="2000" dirty="0">
                <a:cs typeface="Times New Roman" panose="02020603050405020304" pitchFamily="18" charset="0"/>
              </a:rPr>
              <a:t>Στην περίπτωση αυτή για τον υπολογισμό της περιεκτικότητας κάθε συστατικού λαμβάνονται τα μεγέθη </a:t>
            </a:r>
            <a:r>
              <a:rPr lang="en-US" altLang="el-GR" sz="2000" dirty="0" err="1">
                <a:cs typeface="Times New Roman" panose="02020603050405020304" pitchFamily="18" charset="0"/>
              </a:rPr>
              <a:t>F</a:t>
            </a:r>
            <a:r>
              <a:rPr lang="en-US" altLang="el-GR" sz="2000" baseline="-30000" dirty="0" err="1">
                <a:cs typeface="Times New Roman" panose="02020603050405020304" pitchFamily="18" charset="0"/>
              </a:rPr>
              <a:t>i</a:t>
            </a:r>
            <a:r>
              <a:rPr lang="en-US" altLang="el-GR" sz="2000" dirty="0" err="1">
                <a:cs typeface="Times New Roman" panose="02020603050405020304" pitchFamily="18" charset="0"/>
              </a:rPr>
              <a:t>Ai</a:t>
            </a:r>
            <a:r>
              <a:rPr lang="el-GR" altLang="el-GR" sz="2000" baseline="-30000" dirty="0">
                <a:cs typeface="Times New Roman" panose="02020603050405020304" pitchFamily="18" charset="0"/>
              </a:rPr>
              <a:t>  </a:t>
            </a:r>
            <a:r>
              <a:rPr lang="el-GR" altLang="el-GR" sz="2000" dirty="0">
                <a:cs typeface="Times New Roman" panose="02020603050405020304" pitchFamily="18" charset="0"/>
              </a:rPr>
              <a:t>και Σ</a:t>
            </a:r>
            <a:r>
              <a:rPr lang="en-US" altLang="el-GR" sz="2000" dirty="0" err="1">
                <a:cs typeface="Times New Roman" panose="02020603050405020304" pitchFamily="18" charset="0"/>
              </a:rPr>
              <a:t>F</a:t>
            </a:r>
            <a:r>
              <a:rPr lang="en-US" altLang="el-GR" sz="2000" baseline="-30000" dirty="0" err="1">
                <a:cs typeface="Times New Roman" panose="02020603050405020304" pitchFamily="18" charset="0"/>
              </a:rPr>
              <a:t>i</a:t>
            </a:r>
            <a:r>
              <a:rPr lang="en-US" altLang="el-GR" sz="2000" dirty="0" err="1">
                <a:cs typeface="Times New Roman" panose="02020603050405020304" pitchFamily="18" charset="0"/>
              </a:rPr>
              <a:t>A</a:t>
            </a:r>
            <a:r>
              <a:rPr lang="en-US" altLang="el-GR" sz="2000" baseline="-30000" dirty="0" err="1">
                <a:cs typeface="Times New Roman" panose="02020603050405020304" pitchFamily="18" charset="0"/>
              </a:rPr>
              <a:t>i</a:t>
            </a:r>
            <a:r>
              <a:rPr lang="el-GR" altLang="el-GR" sz="2000" dirty="0">
                <a:cs typeface="Times New Roman" panose="02020603050405020304" pitchFamily="18" charset="0"/>
              </a:rPr>
              <a:t>.</a:t>
            </a:r>
            <a:endParaRPr lang="en-GB" altLang="el-GR" sz="2000" dirty="0">
              <a:cs typeface="Times New Roman" panose="02020603050405020304" pitchFamily="18" charset="0"/>
            </a:endParaRPr>
          </a:p>
          <a:p>
            <a:pPr>
              <a:lnSpc>
                <a:spcPct val="90000"/>
              </a:lnSpc>
            </a:pPr>
            <a:endParaRPr lang="en-GB" altLang="el-GR" sz="2000" dirty="0">
              <a:cs typeface="Times New Roman" panose="02020603050405020304" pitchFamily="18" charset="0"/>
            </a:endParaRPr>
          </a:p>
          <a:p>
            <a:pPr>
              <a:lnSpc>
                <a:spcPct val="90000"/>
              </a:lnSpc>
            </a:pPr>
            <a:endParaRPr lang="en-GB" altLang="el-GR" sz="2000" dirty="0"/>
          </a:p>
        </p:txBody>
      </p:sp>
      <p:sp>
        <p:nvSpPr>
          <p:cNvPr id="45062" name="Rectangle 6"/>
          <p:cNvSpPr>
            <a:spLocks noChangeArrowheads="1"/>
          </p:cNvSpPr>
          <p:nvPr/>
        </p:nvSpPr>
        <p:spPr bwMode="auto">
          <a:xfrm>
            <a:off x="4191000" y="304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45061" name="Object 5"/>
          <p:cNvGraphicFramePr>
            <a:graphicFrameLocks noChangeAspect="1"/>
          </p:cNvGraphicFramePr>
          <p:nvPr>
            <p:extLst>
              <p:ext uri="{D42A27DB-BD31-4B8C-83A1-F6EECF244321}">
                <p14:modId xmlns:p14="http://schemas.microsoft.com/office/powerpoint/2010/main" val="1780005573"/>
              </p:ext>
            </p:extLst>
          </p:nvPr>
        </p:nvGraphicFramePr>
        <p:xfrm>
          <a:off x="3733800" y="4005064"/>
          <a:ext cx="1676400" cy="1676400"/>
        </p:xfrm>
        <a:graphic>
          <a:graphicData uri="http://schemas.openxmlformats.org/presentationml/2006/ole">
            <mc:AlternateContent xmlns:mc="http://schemas.openxmlformats.org/markup-compatibility/2006">
              <mc:Choice xmlns:v="urn:schemas-microsoft-com:vml" Requires="v">
                <p:oleObj r:id="rId2" imgW="761669" imgH="761669" progId="Equation.3">
                  <p:embed/>
                </p:oleObj>
              </mc:Choice>
              <mc:Fallback>
                <p:oleObj r:id="rId2" imgW="761669" imgH="761669"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4005064"/>
                        <a:ext cx="167640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3986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981200"/>
            <a:ext cx="7772400" cy="3824064"/>
          </a:xfrm>
        </p:spPr>
        <p:txBody>
          <a:bodyPr/>
          <a:lstStyle/>
          <a:p>
            <a:pPr>
              <a:lnSpc>
                <a:spcPct val="90000"/>
              </a:lnSpc>
            </a:pPr>
            <a:r>
              <a:rPr lang="el-GR" altLang="el-GR" sz="2000" dirty="0"/>
              <a:t>Από τα ζεύγη τιμών  (</a:t>
            </a:r>
            <a:r>
              <a:rPr lang="en-US" altLang="el-GR" sz="2000" dirty="0"/>
              <a:t>x</a:t>
            </a:r>
            <a:r>
              <a:rPr lang="en-US" altLang="el-GR" sz="2000" baseline="-30000" dirty="0"/>
              <a:t>i</a:t>
            </a:r>
            <a:r>
              <a:rPr lang="el-GR" altLang="el-GR" sz="2000" dirty="0"/>
              <a:t>, </a:t>
            </a:r>
            <a:r>
              <a:rPr lang="en-US" altLang="el-GR" sz="2000" dirty="0" err="1"/>
              <a:t>y</a:t>
            </a:r>
            <a:r>
              <a:rPr lang="en-US" altLang="el-GR" sz="2000" baseline="-30000" dirty="0" err="1"/>
              <a:t>i</a:t>
            </a:r>
            <a:r>
              <a:rPr lang="el-GR" altLang="el-GR" sz="2000" dirty="0"/>
              <a:t>) χαράσσεται γραφικά η καμπύλη βαθμονόμησης (αναφοράς) σε </a:t>
            </a:r>
            <a:r>
              <a:rPr lang="el-GR" altLang="el-GR" sz="2000" dirty="0" err="1"/>
              <a:t>χιλιοστομετρικό</a:t>
            </a:r>
            <a:r>
              <a:rPr lang="el-GR" altLang="el-GR" sz="2000" dirty="0"/>
              <a:t> χάρτη (γραφική χάραξη), προτιμάται όμως να υπολογίζεται η εξίσωση της ευθείας παλινδρόμησης (</a:t>
            </a:r>
            <a:r>
              <a:rPr lang="en-US" altLang="el-GR" sz="2000" dirty="0"/>
              <a:t>regression equation</a:t>
            </a:r>
            <a:r>
              <a:rPr lang="el-GR" altLang="el-GR" sz="2000" dirty="0"/>
              <a:t>) με τη μέθοδο ελαχίστων τετραγώνων:</a:t>
            </a:r>
            <a:endParaRPr lang="en-GB" altLang="el-GR" sz="2000" dirty="0"/>
          </a:p>
          <a:p>
            <a:pPr algn="ctr">
              <a:lnSpc>
                <a:spcPct val="90000"/>
              </a:lnSpc>
              <a:buFontTx/>
              <a:buNone/>
            </a:pPr>
            <a:r>
              <a:rPr lang="en-US" altLang="el-GR" sz="2000" dirty="0">
                <a:cs typeface="Times New Roman" panose="02020603050405020304" pitchFamily="18" charset="0"/>
              </a:rPr>
              <a:t>y = a(±</a:t>
            </a:r>
            <a:r>
              <a:rPr lang="en-US" altLang="el-GR" sz="2000" dirty="0" err="1">
                <a:cs typeface="Times New Roman" panose="02020603050405020304" pitchFamily="18" charset="0"/>
              </a:rPr>
              <a:t>s</a:t>
            </a:r>
            <a:r>
              <a:rPr lang="en-US" altLang="el-GR" sz="2000" baseline="-30000" dirty="0" err="1">
                <a:cs typeface="Times New Roman" panose="02020603050405020304" pitchFamily="18" charset="0"/>
              </a:rPr>
              <a:t>a</a:t>
            </a:r>
            <a:r>
              <a:rPr lang="en-US" altLang="el-GR" sz="2000" dirty="0">
                <a:cs typeface="Times New Roman" panose="02020603050405020304" pitchFamily="18" charset="0"/>
              </a:rPr>
              <a:t>) C + b(±s</a:t>
            </a:r>
            <a:r>
              <a:rPr lang="en-US" altLang="el-GR" sz="2000" baseline="-30000" dirty="0">
                <a:cs typeface="Times New Roman" panose="02020603050405020304" pitchFamily="18" charset="0"/>
              </a:rPr>
              <a:t>b</a:t>
            </a:r>
            <a:r>
              <a:rPr lang="en-US" altLang="el-GR" sz="2000" dirty="0">
                <a:cs typeface="Times New Roman" panose="02020603050405020304" pitchFamily="18" charset="0"/>
              </a:rPr>
              <a:t>), r = ………</a:t>
            </a:r>
            <a:endParaRPr lang="en-GB" altLang="el-GR" sz="2000" dirty="0">
              <a:cs typeface="Times New Roman" panose="02020603050405020304" pitchFamily="18" charset="0"/>
            </a:endParaRPr>
          </a:p>
          <a:p>
            <a:pPr>
              <a:lnSpc>
                <a:spcPct val="90000"/>
              </a:lnSpc>
            </a:pPr>
            <a:r>
              <a:rPr lang="el-GR" altLang="el-GR" sz="2000" dirty="0"/>
              <a:t>Ο υπολογισμός του αγνώστου γίνεται είτε γραφικά (πρέπει να αποφεύγεται) ή υπολογιστικά:</a:t>
            </a:r>
            <a:endParaRPr lang="en-GB" altLang="el-GR" sz="2000" dirty="0"/>
          </a:p>
          <a:p>
            <a:pPr>
              <a:lnSpc>
                <a:spcPct val="90000"/>
              </a:lnSpc>
            </a:pPr>
            <a:endParaRPr lang="en-GB" altLang="el-GR" sz="2000" dirty="0"/>
          </a:p>
        </p:txBody>
      </p:sp>
      <p:sp>
        <p:nvSpPr>
          <p:cNvPr id="30725" name="Rectangle 5"/>
          <p:cNvSpPr>
            <a:spLocks noChangeArrowheads="1"/>
          </p:cNvSpPr>
          <p:nvPr/>
        </p:nvSpPr>
        <p:spPr bwMode="auto">
          <a:xfrm>
            <a:off x="4186238"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mc:AlternateContent xmlns:mc="http://schemas.openxmlformats.org/markup-compatibility/2006" xmlns:a14="http://schemas.microsoft.com/office/drawing/2010/main">
        <mc:Choice Requires="a14">
          <p:sp>
            <p:nvSpPr>
              <p:cNvPr id="30724" name="Object 4"/>
              <p:cNvSpPr txBox="1"/>
              <p:nvPr/>
            </p:nvSpPr>
            <p:spPr bwMode="auto">
              <a:xfrm>
                <a:off x="3654425" y="4648200"/>
                <a:ext cx="1833563" cy="928688"/>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el-GR" i="1" smtClean="0">
                              <a:solidFill>
                                <a:srgbClr val="000000"/>
                              </a:solidFill>
                              <a:latin typeface="Cambria Math" panose="02040503050406030204" pitchFamily="18" charset="0"/>
                            </a:rPr>
                          </m:ctrlPr>
                        </m:sSubPr>
                        <m:e>
                          <m:r>
                            <a:rPr lang="el-GR" i="1">
                              <a:solidFill>
                                <a:srgbClr val="000000"/>
                              </a:solidFill>
                              <a:latin typeface="Cambria Math" panose="02040503050406030204" pitchFamily="18" charset="0"/>
                            </a:rPr>
                            <m:t>𝐶</m:t>
                          </m:r>
                        </m:e>
                        <m:sub>
                          <m:r>
                            <a:rPr lang="el-GR" i="1">
                              <a:solidFill>
                                <a:srgbClr val="000000"/>
                              </a:solidFill>
                              <a:latin typeface="Cambria Math" panose="02040503050406030204" pitchFamily="18" charset="0"/>
                            </a:rPr>
                            <m:t>𝑥</m:t>
                          </m:r>
                        </m:sub>
                      </m:sSub>
                      <m:r>
                        <a:rPr lang="el-GR" i="1">
                          <a:solidFill>
                            <a:srgbClr val="000000"/>
                          </a:solidFill>
                          <a:latin typeface="Cambria Math" panose="02040503050406030204" pitchFamily="18" charset="0"/>
                        </a:rPr>
                        <m:t>=</m:t>
                      </m:r>
                      <m:f>
                        <m:fPr>
                          <m:ctrlPr>
                            <a:rPr lang="el-GR" i="1">
                              <a:solidFill>
                                <a:srgbClr val="000000"/>
                              </a:solidFill>
                              <a:latin typeface="Cambria Math" panose="02040503050406030204" pitchFamily="18" charset="0"/>
                            </a:rPr>
                          </m:ctrlPr>
                        </m:fPr>
                        <m:num>
                          <m:sSub>
                            <m:sSubPr>
                              <m:ctrlPr>
                                <a:rPr lang="el-GR" i="1">
                                  <a:solidFill>
                                    <a:srgbClr val="000000"/>
                                  </a:solidFill>
                                  <a:latin typeface="Cambria Math" panose="02040503050406030204" pitchFamily="18" charset="0"/>
                                </a:rPr>
                              </m:ctrlPr>
                            </m:sSubPr>
                            <m:e>
                              <m:r>
                                <a:rPr lang="el-GR" i="1">
                                  <a:solidFill>
                                    <a:srgbClr val="000000"/>
                                  </a:solidFill>
                                  <a:latin typeface="Cambria Math" panose="02040503050406030204" pitchFamily="18" charset="0"/>
                                </a:rPr>
                                <m:t>𝑦</m:t>
                              </m:r>
                            </m:e>
                            <m:sub>
                              <m:r>
                                <a:rPr lang="el-GR" i="1">
                                  <a:solidFill>
                                    <a:srgbClr val="000000"/>
                                  </a:solidFill>
                                  <a:latin typeface="Cambria Math" panose="02040503050406030204" pitchFamily="18" charset="0"/>
                                </a:rPr>
                                <m:t>𝑥</m:t>
                              </m:r>
                            </m:sub>
                          </m:sSub>
                          <m:r>
                            <a:rPr lang="el-GR" i="1">
                              <a:solidFill>
                                <a:srgbClr val="000000"/>
                              </a:solidFill>
                              <a:latin typeface="Cambria Math" panose="02040503050406030204" pitchFamily="18" charset="0"/>
                            </a:rPr>
                            <m:t>−</m:t>
                          </m:r>
                          <m:r>
                            <a:rPr lang="en-US" b="0" i="1" smtClean="0">
                              <a:solidFill>
                                <a:srgbClr val="000000"/>
                              </a:solidFill>
                              <a:latin typeface="Cambria Math" panose="02040503050406030204" pitchFamily="18" charset="0"/>
                            </a:rPr>
                            <m:t>𝑏</m:t>
                          </m:r>
                        </m:num>
                        <m:den>
                          <m:r>
                            <a:rPr lang="en-US" b="0" i="1" smtClean="0">
                              <a:solidFill>
                                <a:srgbClr val="000000"/>
                              </a:solidFill>
                              <a:latin typeface="Cambria Math" panose="02040503050406030204" pitchFamily="18" charset="0"/>
                            </a:rPr>
                            <m:t>𝑎</m:t>
                          </m:r>
                        </m:den>
                      </m:f>
                    </m:oMath>
                  </m:oMathPara>
                </a14:m>
                <a:endParaRPr lang="el-GR" dirty="0"/>
              </a:p>
            </p:txBody>
          </p:sp>
        </mc:Choice>
        <mc:Fallback xmlns="">
          <p:sp>
            <p:nvSpPr>
              <p:cNvPr id="30724" name="Object 4"/>
              <p:cNvSpPr txBox="1">
                <a:spLocks noRot="1" noChangeAspect="1" noMove="1" noResize="1" noEditPoints="1" noAdjustHandles="1" noChangeArrowheads="1" noChangeShapeType="1" noTextEdit="1"/>
              </p:cNvSpPr>
              <p:nvPr/>
            </p:nvSpPr>
            <p:spPr bwMode="auto">
              <a:xfrm>
                <a:off x="3654425" y="4648200"/>
                <a:ext cx="1833563" cy="928688"/>
              </a:xfrm>
              <a:prstGeom prst="rect">
                <a:avLst/>
              </a:prstGeom>
              <a:blipFill>
                <a:blip r:embed="rId2"/>
                <a:stretch>
                  <a:fillRect/>
                </a:stretch>
              </a:blipFill>
            </p:spPr>
            <p:txBody>
              <a:bodyPr/>
              <a:lstStyle/>
              <a:p>
                <a:r>
                  <a:rPr lang="el-GR">
                    <a:noFill/>
                  </a:rPr>
                  <a:t> </a:t>
                </a:r>
              </a:p>
            </p:txBody>
          </p:sp>
        </mc:Fallback>
      </mc:AlternateContent>
      <p:sp>
        <p:nvSpPr>
          <p:cNvPr id="5" name="Rectangle 2">
            <a:extLst>
              <a:ext uri="{FF2B5EF4-FFF2-40B4-BE49-F238E27FC236}">
                <a16:creationId xmlns:a16="http://schemas.microsoft.com/office/drawing/2014/main" id="{7E32917E-5A8E-7ED3-25A7-BCFC75366A06}"/>
              </a:ext>
            </a:extLst>
          </p:cNvPr>
          <p:cNvSpPr>
            <a:spLocks noGrp="1" noChangeArrowheads="1"/>
          </p:cNvSpPr>
          <p:nvPr>
            <p:ph type="title"/>
          </p:nvPr>
        </p:nvSpPr>
        <p:spPr>
          <a:xfrm>
            <a:off x="251520" y="274638"/>
            <a:ext cx="8784976" cy="1143000"/>
          </a:xfrm>
        </p:spPr>
        <p:txBody>
          <a:bodyPr/>
          <a:lstStyle/>
          <a:p>
            <a:r>
              <a:rPr lang="el-GR" altLang="el-GR" sz="3200" dirty="0">
                <a:cs typeface="Times New Roman" panose="02020603050405020304" pitchFamily="18" charset="0"/>
              </a:rPr>
              <a:t>ΜΕΘΟΔΟΣ ΠΟΛΛΑΠΛΩΝ ΕΞΩΤΕΡΙΚΩΝ ΠΡΟΤΥΠΩΝ ΚΑΜΠΥΛΗΣ ΑΝΑΦΟΡΑΣ</a:t>
            </a:r>
            <a:endParaRPr lang="en-GB" altLang="el-GR" sz="3200" dirty="0"/>
          </a:p>
        </p:txBody>
      </p:sp>
    </p:spTree>
    <p:extLst>
      <p:ext uri="{BB962C8B-B14F-4D97-AF65-F5344CB8AC3E}">
        <p14:creationId xmlns:p14="http://schemas.microsoft.com/office/powerpoint/2010/main" val="439484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8032" y="1484784"/>
            <a:ext cx="7772400" cy="4752527"/>
          </a:xfrm>
        </p:spPr>
        <p:txBody>
          <a:bodyPr/>
          <a:lstStyle/>
          <a:p>
            <a:pPr marL="0" indent="0">
              <a:lnSpc>
                <a:spcPct val="90000"/>
              </a:lnSpc>
              <a:buNone/>
            </a:pPr>
            <a:r>
              <a:rPr lang="el-GR" altLang="el-GR" sz="2000" dirty="0"/>
              <a:t>Υπολογισμός σημαντικών ψηφίων</a:t>
            </a:r>
          </a:p>
          <a:p>
            <a:pPr marL="0" indent="0">
              <a:lnSpc>
                <a:spcPct val="90000"/>
              </a:lnSpc>
              <a:buNone/>
            </a:pPr>
            <a:endParaRPr lang="el-GR" altLang="el-GR" sz="500" dirty="0"/>
          </a:p>
          <a:p>
            <a:pPr marL="0" indent="0" algn="ctr">
              <a:lnSpc>
                <a:spcPct val="90000"/>
              </a:lnSpc>
              <a:buNone/>
            </a:pPr>
            <a:r>
              <a:rPr lang="en-US" altLang="el-GR" sz="2400" dirty="0"/>
              <a:t>y</a:t>
            </a:r>
            <a:r>
              <a:rPr lang="el-GR" altLang="el-GR" sz="2400" dirty="0"/>
              <a:t> = </a:t>
            </a:r>
            <a:r>
              <a:rPr lang="en-US" altLang="el-GR" sz="2400" dirty="0" err="1"/>
              <a:t>aC</a:t>
            </a:r>
            <a:r>
              <a:rPr lang="en-US" altLang="el-GR" sz="2400" dirty="0"/>
              <a:t> + b</a:t>
            </a:r>
            <a:endParaRPr lang="el-GR" altLang="el-GR" sz="2400" dirty="0"/>
          </a:p>
          <a:p>
            <a:pPr marL="0" indent="0" algn="ctr">
              <a:lnSpc>
                <a:spcPct val="90000"/>
              </a:lnSpc>
              <a:buNone/>
            </a:pPr>
            <a:endParaRPr lang="en-GB" altLang="el-GR" sz="500" dirty="0"/>
          </a:p>
          <a:p>
            <a:pPr marL="0" indent="0" algn="ctr">
              <a:lnSpc>
                <a:spcPct val="90000"/>
              </a:lnSpc>
              <a:buNone/>
            </a:pPr>
            <a:r>
              <a:rPr lang="en-GB" altLang="el-GR" sz="2400" dirty="0"/>
              <a:t>y = 1,05679 (±0,01568)C + 0,0015678(±0,0020)</a:t>
            </a:r>
            <a:endParaRPr lang="el-GR" altLang="el-GR" sz="2400" dirty="0"/>
          </a:p>
          <a:p>
            <a:pPr marL="0" indent="0" algn="ctr">
              <a:lnSpc>
                <a:spcPct val="90000"/>
              </a:lnSpc>
              <a:buNone/>
            </a:pPr>
            <a:endParaRPr lang="en-GB" altLang="el-GR" sz="500" dirty="0"/>
          </a:p>
          <a:p>
            <a:pPr marL="0" indent="0" algn="ctr">
              <a:lnSpc>
                <a:spcPct val="90000"/>
              </a:lnSpc>
              <a:buNone/>
            </a:pPr>
            <a:r>
              <a:rPr lang="el-GR" altLang="el-GR" sz="2000" dirty="0"/>
              <a:t>Ξέρουμε ότι κρατάμε 2 σημαντικά ψηφία στην τυπική απόκλιση άρα:</a:t>
            </a:r>
          </a:p>
          <a:p>
            <a:pPr marL="0" indent="0" algn="ctr">
              <a:lnSpc>
                <a:spcPct val="90000"/>
              </a:lnSpc>
              <a:buNone/>
            </a:pPr>
            <a:endParaRPr lang="en-GB" altLang="el-GR" sz="500" dirty="0"/>
          </a:p>
          <a:p>
            <a:pPr marL="0" indent="0" algn="ctr">
              <a:lnSpc>
                <a:spcPct val="90000"/>
              </a:lnSpc>
              <a:buNone/>
            </a:pPr>
            <a:r>
              <a:rPr lang="en-GB" altLang="el-GR" sz="2400" dirty="0"/>
              <a:t>y = 1,05</a:t>
            </a:r>
            <a:r>
              <a:rPr lang="el-GR" altLang="el-GR" sz="2400" dirty="0"/>
              <a:t>7</a:t>
            </a:r>
            <a:r>
              <a:rPr lang="en-GB" altLang="el-GR" sz="2400" dirty="0"/>
              <a:t> (±0,01</a:t>
            </a:r>
            <a:r>
              <a:rPr lang="el-GR" altLang="el-GR" sz="2400" dirty="0"/>
              <a:t>6</a:t>
            </a:r>
            <a:r>
              <a:rPr lang="en-GB" altLang="el-GR" sz="2400" dirty="0"/>
              <a:t>)C + 0,001</a:t>
            </a:r>
            <a:r>
              <a:rPr lang="el-GR" altLang="el-GR" sz="2400" dirty="0"/>
              <a:t>6</a:t>
            </a:r>
            <a:r>
              <a:rPr lang="en-GB" altLang="el-GR" sz="2400" dirty="0"/>
              <a:t>(±0,0020)</a:t>
            </a:r>
          </a:p>
          <a:p>
            <a:pPr marL="0" indent="0" algn="ctr">
              <a:lnSpc>
                <a:spcPct val="90000"/>
              </a:lnSpc>
              <a:buNone/>
            </a:pPr>
            <a:endParaRPr lang="en-GB" altLang="el-GR" sz="500" dirty="0"/>
          </a:p>
          <a:p>
            <a:pPr marL="0" indent="0" algn="ctr">
              <a:lnSpc>
                <a:spcPct val="90000"/>
              </a:lnSpc>
              <a:buNone/>
            </a:pPr>
            <a:r>
              <a:rPr lang="el-GR" altLang="el-GR" sz="2000" dirty="0"/>
              <a:t>Στην τυπική απόκλιση κρατάμε όλα τα 9 συν τον επόμενο αριθμό</a:t>
            </a:r>
            <a:endParaRPr lang="en-US" altLang="el-GR" sz="2000" dirty="0"/>
          </a:p>
          <a:p>
            <a:pPr marL="0" indent="0" algn="ctr">
              <a:lnSpc>
                <a:spcPct val="90000"/>
              </a:lnSpc>
              <a:buNone/>
            </a:pPr>
            <a:endParaRPr lang="el-GR" altLang="el-GR" sz="500" dirty="0"/>
          </a:p>
          <a:p>
            <a:pPr marL="0" indent="0" algn="ctr">
              <a:lnSpc>
                <a:spcPct val="90000"/>
              </a:lnSpc>
              <a:buNone/>
            </a:pPr>
            <a:r>
              <a:rPr lang="el-GR" altLang="el-GR" sz="2000" dirty="0"/>
              <a:t>π.χ. Αν </a:t>
            </a:r>
            <a:r>
              <a:rPr lang="en-US" altLang="el-GR" sz="2000" dirty="0"/>
              <a:t>r= 0,996789  </a:t>
            </a:r>
            <a:r>
              <a:rPr lang="el-GR" altLang="el-GR" sz="2000" dirty="0"/>
              <a:t>αυτό θα γίνει </a:t>
            </a:r>
            <a:r>
              <a:rPr lang="en-US" altLang="el-GR" sz="2000" b="1" dirty="0"/>
              <a:t>r=0,997</a:t>
            </a:r>
            <a:endParaRPr lang="en-GB" altLang="el-GR" sz="2000" b="1" dirty="0"/>
          </a:p>
        </p:txBody>
      </p:sp>
      <p:sp>
        <p:nvSpPr>
          <p:cNvPr id="30725" name="Rectangle 5"/>
          <p:cNvSpPr>
            <a:spLocks noChangeArrowheads="1"/>
          </p:cNvSpPr>
          <p:nvPr/>
        </p:nvSpPr>
        <p:spPr bwMode="auto">
          <a:xfrm>
            <a:off x="4186238"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sp>
        <p:nvSpPr>
          <p:cNvPr id="6" name="Rectangle 2">
            <a:extLst>
              <a:ext uri="{FF2B5EF4-FFF2-40B4-BE49-F238E27FC236}">
                <a16:creationId xmlns:a16="http://schemas.microsoft.com/office/drawing/2014/main" id="{299F0F82-8497-7B6B-362C-3FE900143396}"/>
              </a:ext>
            </a:extLst>
          </p:cNvPr>
          <p:cNvSpPr>
            <a:spLocks noGrp="1" noChangeArrowheads="1"/>
          </p:cNvSpPr>
          <p:nvPr>
            <p:ph type="title"/>
          </p:nvPr>
        </p:nvSpPr>
        <p:spPr>
          <a:xfrm>
            <a:off x="251520" y="274638"/>
            <a:ext cx="8784976" cy="1143000"/>
          </a:xfrm>
        </p:spPr>
        <p:txBody>
          <a:bodyPr/>
          <a:lstStyle/>
          <a:p>
            <a:r>
              <a:rPr lang="el-GR" altLang="el-GR" sz="3200" dirty="0">
                <a:cs typeface="Times New Roman" panose="02020603050405020304" pitchFamily="18" charset="0"/>
              </a:rPr>
              <a:t>ΜΕΘΟΔΟΣ ΠΟΛΛΑΠΛΩΝ ΕΞΩΤΕΡΙΚΩΝ ΠΡΟΤΥΠΩΝ ΚΑΜΠΥΛΗΣ ΑΝΑΦΟΡΑΣ</a:t>
            </a:r>
            <a:endParaRPr lang="en-GB" altLang="el-GR" sz="3200" dirty="0"/>
          </a:p>
        </p:txBody>
      </p:sp>
    </p:spTree>
    <p:extLst>
      <p:ext uri="{BB962C8B-B14F-4D97-AF65-F5344CB8AC3E}">
        <p14:creationId xmlns:p14="http://schemas.microsoft.com/office/powerpoint/2010/main" val="858100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a:lnSpc>
                <a:spcPct val="90000"/>
              </a:lnSpc>
            </a:pPr>
            <a:r>
              <a:rPr lang="el-GR" altLang="el-GR" sz="2400" dirty="0"/>
              <a:t>Η συχνότητα κατασκευής της καμπύλης αναφοράς εξαρτάται από την ανθεκτικότητα της μεθόδου. Η καθημερινή κατασκευή της εξασφαλίζει αξιοπιστία, αλλά συνεπάγεται κόστος και χρόνο. Σε μεθόδους αυξημένης ανθεκτικότητας μπορεί να ελέγχεται με την ανάλυση ενός προτύπου.</a:t>
            </a:r>
            <a:endParaRPr lang="en-GB" altLang="el-GR" sz="2400" dirty="0"/>
          </a:p>
          <a:p>
            <a:pPr>
              <a:lnSpc>
                <a:spcPct val="90000"/>
              </a:lnSpc>
            </a:pPr>
            <a:r>
              <a:rPr lang="el-GR" altLang="el-GR" sz="2400" dirty="0"/>
              <a:t>Ο αριθμός των προτύπων, σε περίπτωση γραμμικής σχέσεως βαθμονόμησης μπορεί να είναι 3-6, σε περιπτώσεις ρουτίνας, για απλό έλεγχο μπορεί να είναι και 1-2.</a:t>
            </a:r>
            <a:endParaRPr lang="en-GB" altLang="el-GR" sz="2400" dirty="0"/>
          </a:p>
          <a:p>
            <a:pPr>
              <a:lnSpc>
                <a:spcPct val="90000"/>
              </a:lnSpc>
            </a:pPr>
            <a:r>
              <a:rPr lang="el-GR" altLang="el-GR" sz="2400" dirty="0"/>
              <a:t>Αποτελεί την πλέον αξιόπιστη μέθοδο ποσοτικοποίησης.</a:t>
            </a:r>
            <a:endParaRPr lang="en-GB" altLang="el-GR" sz="2400" dirty="0"/>
          </a:p>
        </p:txBody>
      </p:sp>
      <p:sp>
        <p:nvSpPr>
          <p:cNvPr id="4" name="Rectangle 2">
            <a:extLst>
              <a:ext uri="{FF2B5EF4-FFF2-40B4-BE49-F238E27FC236}">
                <a16:creationId xmlns:a16="http://schemas.microsoft.com/office/drawing/2014/main" id="{D838E473-760E-6A40-6364-2AE9F6042C8F}"/>
              </a:ext>
            </a:extLst>
          </p:cNvPr>
          <p:cNvSpPr>
            <a:spLocks noGrp="1" noChangeArrowheads="1"/>
          </p:cNvSpPr>
          <p:nvPr>
            <p:ph type="title"/>
          </p:nvPr>
        </p:nvSpPr>
        <p:spPr>
          <a:xfrm>
            <a:off x="251520" y="274638"/>
            <a:ext cx="8784976" cy="1143000"/>
          </a:xfrm>
        </p:spPr>
        <p:txBody>
          <a:bodyPr/>
          <a:lstStyle/>
          <a:p>
            <a:r>
              <a:rPr lang="el-GR" altLang="el-GR" sz="3200" dirty="0">
                <a:cs typeface="Times New Roman" panose="02020603050405020304" pitchFamily="18" charset="0"/>
              </a:rPr>
              <a:t>ΜΕΘΟΔΟΣ ΠΟΛΛΑΠΛΩΝ ΕΞΩΤΕΡΙΚΩΝ ΠΡΟΤΥΠΩΝ ΚΑΜΠΥΛΗΣ ΑΝΑΦΟΡΑΣ</a:t>
            </a:r>
            <a:endParaRPr lang="en-GB" altLang="el-GR" sz="3200" dirty="0"/>
          </a:p>
        </p:txBody>
      </p:sp>
    </p:spTree>
    <p:extLst>
      <p:ext uri="{BB962C8B-B14F-4D97-AF65-F5344CB8AC3E}">
        <p14:creationId xmlns:p14="http://schemas.microsoft.com/office/powerpoint/2010/main" val="282587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2CCB2F0-8764-9E10-24B5-0116E33CFCDB}"/>
              </a:ext>
            </a:extLst>
          </p:cNvPr>
          <p:cNvPicPr>
            <a:picLocks noChangeAspect="1"/>
          </p:cNvPicPr>
          <p:nvPr/>
        </p:nvPicPr>
        <p:blipFill rotWithShape="1">
          <a:blip r:embed="rId2"/>
          <a:srcRect r="60276" b="8114"/>
          <a:stretch/>
        </p:blipFill>
        <p:spPr>
          <a:xfrm>
            <a:off x="472363" y="2343845"/>
            <a:ext cx="2076652" cy="2786171"/>
          </a:xfrm>
          <a:prstGeom prst="rect">
            <a:avLst/>
          </a:prstGeom>
        </p:spPr>
      </p:pic>
      <p:sp>
        <p:nvSpPr>
          <p:cNvPr id="8" name="Rectangle 36">
            <a:extLst>
              <a:ext uri="{FF2B5EF4-FFF2-40B4-BE49-F238E27FC236}">
                <a16:creationId xmlns:a16="http://schemas.microsoft.com/office/drawing/2014/main" id="{E2C97EC0-D85F-CAD4-FE6A-86B344D5CE2D}"/>
              </a:ext>
            </a:extLst>
          </p:cNvPr>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42">
            <a:extLst>
              <a:ext uri="{FF2B5EF4-FFF2-40B4-BE49-F238E27FC236}">
                <a16:creationId xmlns:a16="http://schemas.microsoft.com/office/drawing/2014/main" id="{59ACEEEA-84F0-ABB3-A122-3F0498E8D28D}"/>
              </a:ext>
            </a:extLst>
          </p:cNvPr>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4">
            <a:extLst>
              <a:ext uri="{FF2B5EF4-FFF2-40B4-BE49-F238E27FC236}">
                <a16:creationId xmlns:a16="http://schemas.microsoft.com/office/drawing/2014/main" id="{BDBD4615-8E99-E2E6-813E-5441B7603139}"/>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11" name="Rectangle 20">
            <a:extLst>
              <a:ext uri="{FF2B5EF4-FFF2-40B4-BE49-F238E27FC236}">
                <a16:creationId xmlns:a16="http://schemas.microsoft.com/office/drawing/2014/main" id="{4CB69069-82CB-BF01-2C55-DAEB1367380E}"/>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36">
            <a:extLst>
              <a:ext uri="{FF2B5EF4-FFF2-40B4-BE49-F238E27FC236}">
                <a16:creationId xmlns:a16="http://schemas.microsoft.com/office/drawing/2014/main" id="{B27484D7-61B3-8D65-3A85-84B3036C6F85}"/>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13" name="Rectangle 12">
            <a:extLst>
              <a:ext uri="{FF2B5EF4-FFF2-40B4-BE49-F238E27FC236}">
                <a16:creationId xmlns:a16="http://schemas.microsoft.com/office/drawing/2014/main" id="{6A2F2C1F-DD6A-7D6B-E92A-A539E689A1C4}"/>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14" name="Rectangle 13">
            <a:extLst>
              <a:ext uri="{FF2B5EF4-FFF2-40B4-BE49-F238E27FC236}">
                <a16:creationId xmlns:a16="http://schemas.microsoft.com/office/drawing/2014/main" id="{04ED2E84-C82C-FDC2-E792-24869675FBF1}"/>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36">
            <a:extLst>
              <a:ext uri="{FF2B5EF4-FFF2-40B4-BE49-F238E27FC236}">
                <a16:creationId xmlns:a16="http://schemas.microsoft.com/office/drawing/2014/main" id="{3596243E-DBAE-1D94-1783-DC3DEA34ABEC}"/>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16" name="Rectangle 15">
            <a:extLst>
              <a:ext uri="{FF2B5EF4-FFF2-40B4-BE49-F238E27FC236}">
                <a16:creationId xmlns:a16="http://schemas.microsoft.com/office/drawing/2014/main" id="{BD097C9C-AED7-51AB-CD5E-C38156CCB172}"/>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17" name="Rectangle 20">
            <a:extLst>
              <a:ext uri="{FF2B5EF4-FFF2-40B4-BE49-F238E27FC236}">
                <a16:creationId xmlns:a16="http://schemas.microsoft.com/office/drawing/2014/main" id="{2D863CF1-519D-3E7D-F16A-B8491D6C82A7}"/>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7">
            <a:extLst>
              <a:ext uri="{FF2B5EF4-FFF2-40B4-BE49-F238E27FC236}">
                <a16:creationId xmlns:a16="http://schemas.microsoft.com/office/drawing/2014/main" id="{D037E830-6636-225B-5E72-25F145B2FC0E}"/>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19" name="Rectangle 18">
            <a:extLst>
              <a:ext uri="{FF2B5EF4-FFF2-40B4-BE49-F238E27FC236}">
                <a16:creationId xmlns:a16="http://schemas.microsoft.com/office/drawing/2014/main" id="{3A502BBC-CA56-35BD-28A8-CB3E6AE97E80}"/>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20" name="Rectangle 19">
            <a:extLst>
              <a:ext uri="{FF2B5EF4-FFF2-40B4-BE49-F238E27FC236}">
                <a16:creationId xmlns:a16="http://schemas.microsoft.com/office/drawing/2014/main" id="{96BC838D-A78E-768F-9DD5-615DFDD2ECFF}"/>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1" name="Rectangle 36">
            <a:extLst>
              <a:ext uri="{FF2B5EF4-FFF2-40B4-BE49-F238E27FC236}">
                <a16:creationId xmlns:a16="http://schemas.microsoft.com/office/drawing/2014/main" id="{7F6F1B02-F223-5620-BBF7-D949175B2602}"/>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22" name="Rectangle 14">
            <a:extLst>
              <a:ext uri="{FF2B5EF4-FFF2-40B4-BE49-F238E27FC236}">
                <a16:creationId xmlns:a16="http://schemas.microsoft.com/office/drawing/2014/main" id="{D26A4F72-7F74-78BD-4B74-2F45C640BC41}"/>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23" name="Rectangle 22">
            <a:extLst>
              <a:ext uri="{FF2B5EF4-FFF2-40B4-BE49-F238E27FC236}">
                <a16:creationId xmlns:a16="http://schemas.microsoft.com/office/drawing/2014/main" id="{5A2B4C1E-EBB2-77C8-706F-12FCE08F7417}"/>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4" name="Rectangle 36">
            <a:extLst>
              <a:ext uri="{FF2B5EF4-FFF2-40B4-BE49-F238E27FC236}">
                <a16:creationId xmlns:a16="http://schemas.microsoft.com/office/drawing/2014/main" id="{DB58B147-3C95-739A-88CA-EF9D4C40B4C8}"/>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25" name="Rectangle 14">
            <a:extLst>
              <a:ext uri="{FF2B5EF4-FFF2-40B4-BE49-F238E27FC236}">
                <a16:creationId xmlns:a16="http://schemas.microsoft.com/office/drawing/2014/main" id="{65E10431-B350-2204-9FE2-A27BC39DE256}"/>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26" name="Rectangle 25">
            <a:extLst>
              <a:ext uri="{FF2B5EF4-FFF2-40B4-BE49-F238E27FC236}">
                <a16:creationId xmlns:a16="http://schemas.microsoft.com/office/drawing/2014/main" id="{E96A2390-5CA9-1E71-9FDF-FB7ADAB6B8D6}"/>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7" name="Rectangle 26">
            <a:extLst>
              <a:ext uri="{FF2B5EF4-FFF2-40B4-BE49-F238E27FC236}">
                <a16:creationId xmlns:a16="http://schemas.microsoft.com/office/drawing/2014/main" id="{26373AF7-1C99-05F7-2A37-97ABF17DE95A}"/>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28" name="Rectangle 14">
            <a:extLst>
              <a:ext uri="{FF2B5EF4-FFF2-40B4-BE49-F238E27FC236}">
                <a16:creationId xmlns:a16="http://schemas.microsoft.com/office/drawing/2014/main" id="{5C1BF78F-48D7-2E7A-BB10-2EB1E72464AA}"/>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29" name="Rectangle 28">
            <a:extLst>
              <a:ext uri="{FF2B5EF4-FFF2-40B4-BE49-F238E27FC236}">
                <a16:creationId xmlns:a16="http://schemas.microsoft.com/office/drawing/2014/main" id="{8747F12A-AD65-4933-B3EE-26562718F7C4}"/>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Rectangle 29">
            <a:extLst>
              <a:ext uri="{FF2B5EF4-FFF2-40B4-BE49-F238E27FC236}">
                <a16:creationId xmlns:a16="http://schemas.microsoft.com/office/drawing/2014/main" id="{EB7442E8-33F9-624E-06DC-D3BB0C74B494}"/>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31" name="Rectangle 14">
            <a:extLst>
              <a:ext uri="{FF2B5EF4-FFF2-40B4-BE49-F238E27FC236}">
                <a16:creationId xmlns:a16="http://schemas.microsoft.com/office/drawing/2014/main" id="{9D367964-F631-8CA9-CA97-B07C85EED245}"/>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32" name="Rectangle 20">
            <a:extLst>
              <a:ext uri="{FF2B5EF4-FFF2-40B4-BE49-F238E27FC236}">
                <a16:creationId xmlns:a16="http://schemas.microsoft.com/office/drawing/2014/main" id="{DD7C8297-EE0B-B4A1-B28B-BB66D1B20EB3}"/>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3" name="Rectangle 36">
            <a:extLst>
              <a:ext uri="{FF2B5EF4-FFF2-40B4-BE49-F238E27FC236}">
                <a16:creationId xmlns:a16="http://schemas.microsoft.com/office/drawing/2014/main" id="{36E0A77E-F889-0845-0D45-17C29C8CF4D3}"/>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34" name="Rectangle 33">
            <a:extLst>
              <a:ext uri="{FF2B5EF4-FFF2-40B4-BE49-F238E27FC236}">
                <a16:creationId xmlns:a16="http://schemas.microsoft.com/office/drawing/2014/main" id="{01F8DD1F-B7B3-1346-8AB7-A4168546C0A1}"/>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35" name="Rectangle 34">
            <a:extLst>
              <a:ext uri="{FF2B5EF4-FFF2-40B4-BE49-F238E27FC236}">
                <a16:creationId xmlns:a16="http://schemas.microsoft.com/office/drawing/2014/main" id="{76CE6EE6-E84B-CCAF-9E8A-2DE51D65922D}"/>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36" name="Rectangle 20">
            <a:extLst>
              <a:ext uri="{FF2B5EF4-FFF2-40B4-BE49-F238E27FC236}">
                <a16:creationId xmlns:a16="http://schemas.microsoft.com/office/drawing/2014/main" id="{9A2DC40F-D007-7BE3-D4DE-CC8F1C151E40}"/>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7" name="Rectangle 36">
            <a:extLst>
              <a:ext uri="{FF2B5EF4-FFF2-40B4-BE49-F238E27FC236}">
                <a16:creationId xmlns:a16="http://schemas.microsoft.com/office/drawing/2014/main" id="{EF3DE1DA-57D5-B4F5-39F1-D5FF94D4E0D5}"/>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38" name="Rectangle 14">
            <a:extLst>
              <a:ext uri="{FF2B5EF4-FFF2-40B4-BE49-F238E27FC236}">
                <a16:creationId xmlns:a16="http://schemas.microsoft.com/office/drawing/2014/main" id="{28A40506-1381-CE24-97B9-160BB0962840}"/>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39" name="Rectangle 20">
            <a:extLst>
              <a:ext uri="{FF2B5EF4-FFF2-40B4-BE49-F238E27FC236}">
                <a16:creationId xmlns:a16="http://schemas.microsoft.com/office/drawing/2014/main" id="{EA8933E4-C9D3-019F-F666-94818BD70EBD}"/>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0" name="Rectangle 39">
            <a:extLst>
              <a:ext uri="{FF2B5EF4-FFF2-40B4-BE49-F238E27FC236}">
                <a16:creationId xmlns:a16="http://schemas.microsoft.com/office/drawing/2014/main" id="{E0312F97-4897-CBE4-E45C-D3DE7E1C35CE}"/>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41" name="Rectangle 14">
            <a:extLst>
              <a:ext uri="{FF2B5EF4-FFF2-40B4-BE49-F238E27FC236}">
                <a16:creationId xmlns:a16="http://schemas.microsoft.com/office/drawing/2014/main" id="{C1D20D2D-26BD-9017-D2C5-0BAC6BBE7162}"/>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42" name="Rectangle 41">
            <a:extLst>
              <a:ext uri="{FF2B5EF4-FFF2-40B4-BE49-F238E27FC236}">
                <a16:creationId xmlns:a16="http://schemas.microsoft.com/office/drawing/2014/main" id="{F98668DC-1408-D7DF-5390-EB10FC6A88C2}"/>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3" name="Rectangle 42">
            <a:extLst>
              <a:ext uri="{FF2B5EF4-FFF2-40B4-BE49-F238E27FC236}">
                <a16:creationId xmlns:a16="http://schemas.microsoft.com/office/drawing/2014/main" id="{25A023F1-9D98-52CE-5F85-AE74B9619A2A}"/>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44" name="Rectangle 43">
            <a:extLst>
              <a:ext uri="{FF2B5EF4-FFF2-40B4-BE49-F238E27FC236}">
                <a16:creationId xmlns:a16="http://schemas.microsoft.com/office/drawing/2014/main" id="{6EDD6AFC-9295-DE10-EB49-26E09E8783C3}"/>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45" name="Rectangle 20">
            <a:extLst>
              <a:ext uri="{FF2B5EF4-FFF2-40B4-BE49-F238E27FC236}">
                <a16:creationId xmlns:a16="http://schemas.microsoft.com/office/drawing/2014/main" id="{F6F41A24-61DA-ADDC-4334-88542D21514E}"/>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6" name="Rectangle 36">
            <a:extLst>
              <a:ext uri="{FF2B5EF4-FFF2-40B4-BE49-F238E27FC236}">
                <a16:creationId xmlns:a16="http://schemas.microsoft.com/office/drawing/2014/main" id="{01D23ADF-2FF9-D1F4-02F6-61CB4D289ADC}"/>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47" name="Rectangle 8">
            <a:extLst>
              <a:ext uri="{FF2B5EF4-FFF2-40B4-BE49-F238E27FC236}">
                <a16:creationId xmlns:a16="http://schemas.microsoft.com/office/drawing/2014/main" id="{516C04AD-9880-42D8-CCDC-B426197AC2F2}"/>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48" name="Rectangle 11">
            <a:extLst>
              <a:ext uri="{FF2B5EF4-FFF2-40B4-BE49-F238E27FC236}">
                <a16:creationId xmlns:a16="http://schemas.microsoft.com/office/drawing/2014/main" id="{EAA2A57D-5BF2-5E8E-9163-1EA35E727A65}"/>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9" name="Rectangle 14">
            <a:extLst>
              <a:ext uri="{FF2B5EF4-FFF2-40B4-BE49-F238E27FC236}">
                <a16:creationId xmlns:a16="http://schemas.microsoft.com/office/drawing/2014/main" id="{600D82C8-9E38-E2B4-6251-44C30B47FB14}"/>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50" name="Rectangle 20">
            <a:extLst>
              <a:ext uri="{FF2B5EF4-FFF2-40B4-BE49-F238E27FC236}">
                <a16:creationId xmlns:a16="http://schemas.microsoft.com/office/drawing/2014/main" id="{7662FFF4-BDDC-6F4F-0461-0A1FC4E5AB80}"/>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1" name="Rectangle 50">
            <a:extLst>
              <a:ext uri="{FF2B5EF4-FFF2-40B4-BE49-F238E27FC236}">
                <a16:creationId xmlns:a16="http://schemas.microsoft.com/office/drawing/2014/main" id="{08DB96A3-6CAE-19E6-14BA-515D39093608}"/>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52" name="Rectangle 14">
            <a:extLst>
              <a:ext uri="{FF2B5EF4-FFF2-40B4-BE49-F238E27FC236}">
                <a16:creationId xmlns:a16="http://schemas.microsoft.com/office/drawing/2014/main" id="{D12C0C3D-3A19-3F6A-790E-EE57D422540F}"/>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53" name="Rectangle 20">
            <a:extLst>
              <a:ext uri="{FF2B5EF4-FFF2-40B4-BE49-F238E27FC236}">
                <a16:creationId xmlns:a16="http://schemas.microsoft.com/office/drawing/2014/main" id="{60CCC598-FC64-92EC-E690-C7D1FD4D64DA}"/>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4" name="Rectangle 36">
            <a:extLst>
              <a:ext uri="{FF2B5EF4-FFF2-40B4-BE49-F238E27FC236}">
                <a16:creationId xmlns:a16="http://schemas.microsoft.com/office/drawing/2014/main" id="{DCB8786A-D979-5D33-DD92-05C856CD4C6F}"/>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55" name="Rectangle 14">
            <a:extLst>
              <a:ext uri="{FF2B5EF4-FFF2-40B4-BE49-F238E27FC236}">
                <a16:creationId xmlns:a16="http://schemas.microsoft.com/office/drawing/2014/main" id="{D12BE453-CB60-A687-BD29-73B41FEF7DA3}"/>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56" name="Rectangle 20">
            <a:extLst>
              <a:ext uri="{FF2B5EF4-FFF2-40B4-BE49-F238E27FC236}">
                <a16:creationId xmlns:a16="http://schemas.microsoft.com/office/drawing/2014/main" id="{74E3CCAC-72D7-E51A-CE52-4E47752062F5}"/>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7" name="Rectangle 56">
            <a:extLst>
              <a:ext uri="{FF2B5EF4-FFF2-40B4-BE49-F238E27FC236}">
                <a16:creationId xmlns:a16="http://schemas.microsoft.com/office/drawing/2014/main" id="{8BE96889-C61E-AD11-0B04-3037243865C7}"/>
              </a:ext>
            </a:extLst>
          </p:cNvPr>
          <p:cNvSpPr>
            <a:spLocks noChangeArrowheads="1"/>
          </p:cNvSpPr>
          <p:nvPr/>
        </p:nvSpPr>
        <p:spPr bwMode="auto">
          <a:xfrm>
            <a:off x="152403" y="196335"/>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a:p>
        </p:txBody>
      </p:sp>
      <p:sp>
        <p:nvSpPr>
          <p:cNvPr id="58" name="Rectangle 14">
            <a:extLst>
              <a:ext uri="{FF2B5EF4-FFF2-40B4-BE49-F238E27FC236}">
                <a16:creationId xmlns:a16="http://schemas.microsoft.com/office/drawing/2014/main" id="{EECEBDFC-EA73-EFAB-AA30-1FEDBDD2B6BB}"/>
              </a:ext>
            </a:extLst>
          </p:cNvPr>
          <p:cNvSpPr>
            <a:spLocks noChangeArrowheads="1"/>
          </p:cNvSpPr>
          <p:nvPr/>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sp>
        <p:nvSpPr>
          <p:cNvPr id="59" name="Rectangle 20">
            <a:extLst>
              <a:ext uri="{FF2B5EF4-FFF2-40B4-BE49-F238E27FC236}">
                <a16:creationId xmlns:a16="http://schemas.microsoft.com/office/drawing/2014/main" id="{12930166-49F2-15FB-A306-811AD29AFC7B}"/>
              </a:ext>
            </a:extLst>
          </p:cNvPr>
          <p:cNvSpPr>
            <a:spLocks noChangeArrowheads="1"/>
          </p:cNvSpPr>
          <p:nvPr/>
        </p:nvSpPr>
        <p:spPr bwMode="auto">
          <a:xfrm>
            <a:off x="2"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7" name="TextBox 66">
            <a:extLst>
              <a:ext uri="{FF2B5EF4-FFF2-40B4-BE49-F238E27FC236}">
                <a16:creationId xmlns:a16="http://schemas.microsoft.com/office/drawing/2014/main" id="{5AB2C2B0-6D19-3AF1-F8FA-46F0C839EDCF}"/>
              </a:ext>
            </a:extLst>
          </p:cNvPr>
          <p:cNvSpPr txBox="1"/>
          <p:nvPr/>
        </p:nvSpPr>
        <p:spPr>
          <a:xfrm>
            <a:off x="5799570" y="2514275"/>
            <a:ext cx="3133459" cy="2157385"/>
          </a:xfrm>
          <a:prstGeom prst="rect">
            <a:avLst/>
          </a:prstGeom>
          <a:noFill/>
        </p:spPr>
        <p:txBody>
          <a:bodyPr wrap="square">
            <a:spAutoFit/>
          </a:bodyPr>
          <a:lstStyle/>
          <a:p>
            <a:pPr>
              <a:lnSpc>
                <a:spcPct val="107000"/>
              </a:lnSpc>
              <a:spcAft>
                <a:spcPts val="60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Η εξίσωση της ευθείας είναι του τύπου:</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l-GR" sz="1400" dirty="0">
                <a:effectLst/>
                <a:latin typeface="Calibri" panose="020F0502020204030204" pitchFamily="34" charset="0"/>
                <a:ea typeface="Calibri" panose="020F0502020204030204" pitchFamily="34" charset="0"/>
                <a:cs typeface="Times New Roman" panose="02020603050405020304" pitchFamily="18" charset="0"/>
              </a:rPr>
              <a:t> Υ</a:t>
            </a:r>
            <a:r>
              <a:rPr lang="en-US" sz="1400" dirty="0">
                <a:effectLst/>
                <a:latin typeface="Calibri" panose="020F0502020204030204" pitchFamily="34" charset="0"/>
                <a:ea typeface="Calibri" panose="020F0502020204030204" pitchFamily="34" charset="0"/>
                <a:cs typeface="Times New Roman" panose="02020603050405020304" pitchFamily="18" charset="0"/>
              </a:rPr>
              <a:t>= a</a:t>
            </a:r>
            <a:r>
              <a:rPr lang="el-GR" sz="1400" dirty="0">
                <a:effectLst/>
                <a:latin typeface="Calibri" panose="020F0502020204030204" pitchFamily="34" charset="0"/>
                <a:ea typeface="Calibri" panose="020F0502020204030204" pitchFamily="34" charset="0"/>
                <a:cs typeface="Times New Roman" panose="02020603050405020304" pitchFamily="18" charset="0"/>
              </a:rPr>
              <a:t>Χ </a:t>
            </a:r>
            <a:r>
              <a:rPr lang="en-US" sz="1400" dirty="0">
                <a:effectLst/>
                <a:latin typeface="Calibri" panose="020F0502020204030204" pitchFamily="34" charset="0"/>
                <a:ea typeface="Calibri" panose="020F0502020204030204" pitchFamily="34" charset="0"/>
                <a:cs typeface="Times New Roman" panose="02020603050405020304" pitchFamily="18" charset="0"/>
              </a:rPr>
              <a:t>+ b</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Με αντικατάσταση έχουμε:</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E(mv) = S*Log(C</a:t>
            </a:r>
            <a:r>
              <a:rPr lang="en-US" sz="1400" baseline="-25000" dirty="0">
                <a:effectLst/>
                <a:latin typeface="Calibri" panose="020F0502020204030204" pitchFamily="34" charset="0"/>
                <a:ea typeface="Calibri" panose="020F0502020204030204" pitchFamily="34" charset="0"/>
                <a:cs typeface="Times New Roman" panose="02020603050405020304" pitchFamily="18" charset="0"/>
              </a:rPr>
              <a:t>F-</a:t>
            </a:r>
            <a:r>
              <a:rPr lang="en-US" sz="1400" dirty="0">
                <a:effectLst/>
                <a:latin typeface="Calibri" panose="020F0502020204030204" pitchFamily="34" charset="0"/>
                <a:ea typeface="Calibri" panose="020F0502020204030204" pitchFamily="34" charset="0"/>
                <a:cs typeface="Times New Roman" panose="02020603050405020304" pitchFamily="18" charset="0"/>
              </a:rPr>
              <a:t>) + E</a:t>
            </a:r>
            <a:r>
              <a:rPr lang="el-GR" sz="1400" baseline="-25000" dirty="0" err="1">
                <a:effectLst/>
                <a:latin typeface="Calibri" panose="020F0502020204030204" pitchFamily="34" charset="0"/>
                <a:ea typeface="Calibri" panose="020F0502020204030204" pitchFamily="34" charset="0"/>
                <a:cs typeface="Times New Roman" panose="02020603050405020304" pitchFamily="18" charset="0"/>
              </a:rPr>
              <a:t>σταθ</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Άρα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E(mv) = -58,3* log(C</a:t>
            </a:r>
            <a:r>
              <a:rPr lang="en-US" sz="1400" b="1" baseline="-25000" dirty="0">
                <a:effectLst/>
                <a:latin typeface="Calibri" panose="020F0502020204030204" pitchFamily="34" charset="0"/>
                <a:ea typeface="Calibri" panose="020F0502020204030204" pitchFamily="34" charset="0"/>
                <a:cs typeface="Times New Roman" panose="02020603050405020304" pitchFamily="18" charset="0"/>
              </a:rPr>
              <a:t>F-</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 144,8</a:t>
            </a:r>
            <a:endParaRPr lang="el-GR" sz="11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R</a:t>
            </a:r>
            <a:r>
              <a:rPr lang="en-US" sz="1400" b="1"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 0,996</a:t>
            </a:r>
            <a:endParaRPr lang="el-GR" sz="11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8" name="TextBox 67">
            <a:extLst>
              <a:ext uri="{FF2B5EF4-FFF2-40B4-BE49-F238E27FC236}">
                <a16:creationId xmlns:a16="http://schemas.microsoft.com/office/drawing/2014/main" id="{143BECD6-869F-590C-DDA0-5B694E5C339E}"/>
              </a:ext>
            </a:extLst>
          </p:cNvPr>
          <p:cNvSpPr txBox="1"/>
          <p:nvPr/>
        </p:nvSpPr>
        <p:spPr>
          <a:xfrm>
            <a:off x="456913" y="1185364"/>
            <a:ext cx="8449447" cy="1015663"/>
          </a:xfrm>
          <a:prstGeom prst="rect">
            <a:avLst/>
          </a:prstGeom>
          <a:noFill/>
        </p:spPr>
        <p:txBody>
          <a:bodyPr wrap="square">
            <a:spAutoFit/>
          </a:bodyPr>
          <a:lstStyle/>
          <a:p>
            <a:r>
              <a:rPr lang="el-GR" sz="1500" b="0" i="0" u="none" strike="noStrike" baseline="0" dirty="0">
                <a:solidFill>
                  <a:srgbClr val="000000"/>
                </a:solidFill>
                <a:latin typeface="Calibri" panose="020F0502020204030204" pitchFamily="34" charset="0"/>
              </a:rPr>
              <a:t>Στο παράδειγμα μας έχουμε πειραματικά δεδομένα από τη μέτρηση πέντε προτύπων διαλυμάτων φθοριούχων με εκλεκτικό ηλεκτρόδιο φθοριούχων. </a:t>
            </a:r>
          </a:p>
          <a:p>
            <a:r>
              <a:rPr lang="el-GR" sz="1500" dirty="0">
                <a:solidFill>
                  <a:srgbClr val="000000"/>
                </a:solidFill>
                <a:latin typeface="Calibri" panose="020F0502020204030204" pitchFamily="34" charset="0"/>
              </a:rPr>
              <a:t>Θέλουμε να υπολογίσουμε τη συγκέντρωση ενός αγνώστου διαλύματος φθοριούχων το οποίο δίνει μέτρηση </a:t>
            </a:r>
            <a:r>
              <a:rPr lang="el-GR" sz="1500" b="1" dirty="0">
                <a:solidFill>
                  <a:srgbClr val="000000"/>
                </a:solidFill>
                <a:latin typeface="Calibri" panose="020F0502020204030204" pitchFamily="34" charset="0"/>
              </a:rPr>
              <a:t>56 </a:t>
            </a:r>
            <a:r>
              <a:rPr lang="en-US" sz="1500" b="1" dirty="0">
                <a:solidFill>
                  <a:srgbClr val="000000"/>
                </a:solidFill>
                <a:latin typeface="Calibri" panose="020F0502020204030204" pitchFamily="34" charset="0"/>
              </a:rPr>
              <a:t>mv </a:t>
            </a:r>
            <a:r>
              <a:rPr lang="el-GR" sz="1500" dirty="0">
                <a:solidFill>
                  <a:srgbClr val="000000"/>
                </a:solidFill>
                <a:latin typeface="Calibri" panose="020F0502020204030204" pitchFamily="34" charset="0"/>
              </a:rPr>
              <a:t>όταν μετρηθεί με </a:t>
            </a:r>
            <a:r>
              <a:rPr lang="el-GR" sz="1500" b="0" i="0" u="none" strike="noStrike" baseline="0" dirty="0">
                <a:solidFill>
                  <a:srgbClr val="000000"/>
                </a:solidFill>
                <a:latin typeface="Calibri" panose="020F0502020204030204" pitchFamily="34" charset="0"/>
              </a:rPr>
              <a:t>εκλεκτικό ηλεκτρόδιο φθοριούχων.</a:t>
            </a:r>
            <a:endParaRPr lang="en-US" sz="1500" b="0" i="0" u="none" strike="noStrike" baseline="0" dirty="0">
              <a:solidFill>
                <a:srgbClr val="000000"/>
              </a:solidFill>
              <a:latin typeface="Calibri" panose="020F0502020204030204" pitchFamily="34" charset="0"/>
            </a:endParaRPr>
          </a:p>
        </p:txBody>
      </p:sp>
      <p:sp>
        <p:nvSpPr>
          <p:cNvPr id="69" name="TextBox 68">
            <a:extLst>
              <a:ext uri="{FF2B5EF4-FFF2-40B4-BE49-F238E27FC236}">
                <a16:creationId xmlns:a16="http://schemas.microsoft.com/office/drawing/2014/main" id="{BEE4FCA9-C490-D48F-B853-BF8E00289E8B}"/>
              </a:ext>
            </a:extLst>
          </p:cNvPr>
          <p:cNvSpPr txBox="1"/>
          <p:nvPr/>
        </p:nvSpPr>
        <p:spPr>
          <a:xfrm>
            <a:off x="456912" y="5229200"/>
            <a:ext cx="8449447" cy="784830"/>
          </a:xfrm>
          <a:prstGeom prst="rect">
            <a:avLst/>
          </a:prstGeom>
          <a:noFill/>
        </p:spPr>
        <p:txBody>
          <a:bodyPr wrap="square">
            <a:spAutoFit/>
          </a:bodyPr>
          <a:lstStyle/>
          <a:p>
            <a:r>
              <a:rPr lang="el-GR" sz="1500" b="0" i="0" u="none" strike="noStrike" baseline="0" dirty="0">
                <a:solidFill>
                  <a:srgbClr val="000000"/>
                </a:solidFill>
                <a:latin typeface="Calibri" panose="020F0502020204030204" pitchFamily="34" charset="0"/>
              </a:rPr>
              <a:t>Αντικαθιστώντας στην παραπάνω εξίσωση τα δεδομένα για το άγνωστο διάλυμα έχουμε τα εξής:</a:t>
            </a:r>
            <a:br>
              <a:rPr lang="el-GR" sz="1500" b="0" i="0" u="none" strike="noStrike" baseline="0" dirty="0">
                <a:solidFill>
                  <a:srgbClr val="000000"/>
                </a:solidFill>
                <a:latin typeface="Calibri" panose="020F0502020204030204" pitchFamily="34" charset="0"/>
              </a:rPr>
            </a:br>
            <a:r>
              <a:rPr lang="en-US" sz="1600" b="1" dirty="0">
                <a:effectLst/>
                <a:latin typeface="Calibri" panose="020F0502020204030204" pitchFamily="34" charset="0"/>
                <a:ea typeface="Calibri" panose="020F0502020204030204" pitchFamily="34" charset="0"/>
                <a:cs typeface="Times New Roman" panose="02020603050405020304" pitchFamily="18" charset="0"/>
              </a:rPr>
              <a:t>E(mv) = -58,3* log(C</a:t>
            </a:r>
            <a:r>
              <a:rPr lang="en-US" sz="1600" b="1" baseline="-25000" dirty="0">
                <a:effectLst/>
                <a:latin typeface="Calibri" panose="020F0502020204030204" pitchFamily="34" charset="0"/>
                <a:ea typeface="Calibri" panose="020F0502020204030204" pitchFamily="34" charset="0"/>
                <a:cs typeface="Times New Roman" panose="02020603050405020304" pitchFamily="18" charset="0"/>
              </a:rPr>
              <a:t>F-</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 144,8</a:t>
            </a:r>
            <a:r>
              <a:rPr lang="el-GR" sz="1600" b="1" dirty="0">
                <a:effectLst/>
                <a:latin typeface="Calibri" panose="020F0502020204030204" pitchFamily="34" charset="0"/>
                <a:ea typeface="Calibri" panose="020F0502020204030204" pitchFamily="34" charset="0"/>
                <a:cs typeface="Times New Roman" panose="02020603050405020304" pitchFamily="18" charset="0"/>
              </a:rPr>
              <a:t>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a:t>
            </a:r>
            <a:r>
              <a:rPr lang="el-GR" sz="16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6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l-GR" sz="16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56</a:t>
            </a:r>
            <a:r>
              <a:rPr lang="en-US" sz="16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mv =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-58,3* log(C</a:t>
            </a:r>
            <a:r>
              <a:rPr lang="en-US" sz="1400" b="1" baseline="-25000" dirty="0">
                <a:effectLst/>
                <a:latin typeface="Calibri" panose="020F0502020204030204" pitchFamily="34" charset="0"/>
                <a:ea typeface="Calibri" panose="020F0502020204030204" pitchFamily="34" charset="0"/>
                <a:cs typeface="Times New Roman" panose="02020603050405020304" pitchFamily="18" charset="0"/>
              </a:rPr>
              <a:t>F-</a:t>
            </a:r>
            <a:r>
              <a:rPr lang="en-US" sz="1400" b="1" dirty="0">
                <a:effectLst/>
                <a:latin typeface="Calibri" panose="020F0502020204030204" pitchFamily="34" charset="0"/>
                <a:ea typeface="Calibri" panose="020F0502020204030204" pitchFamily="34" charset="0"/>
                <a:cs typeface="Times New Roman" panose="02020603050405020304" pitchFamily="18" charset="0"/>
              </a:rPr>
              <a:t>)-144,8  </a:t>
            </a:r>
            <a:r>
              <a:rPr lang="en-US" sz="16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4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log(C</a:t>
            </a:r>
            <a:r>
              <a:rPr lang="en-US" sz="1400" b="1" baseline="-25000" dirty="0">
                <a:effectLst/>
                <a:latin typeface="Calibri" panose="020F0502020204030204" pitchFamily="34" charset="0"/>
                <a:ea typeface="Calibri" panose="020F0502020204030204" pitchFamily="34" charset="0"/>
                <a:cs typeface="Times New Roman" panose="02020603050405020304" pitchFamily="18" charset="0"/>
              </a:rPr>
              <a:t>F-</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 -3,444  </a:t>
            </a:r>
            <a:r>
              <a:rPr lang="en-US" sz="16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endParaRPr lang="en-US" sz="1400" b="1"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p:txBody>
      </p:sp>
      <p:sp>
        <p:nvSpPr>
          <p:cNvPr id="2" name="Rectangle 1">
            <a:extLst>
              <a:ext uri="{FF2B5EF4-FFF2-40B4-BE49-F238E27FC236}">
                <a16:creationId xmlns:a16="http://schemas.microsoft.com/office/drawing/2014/main" id="{CCE72B06-1763-56F4-3DA7-C565C8A16FE5}"/>
              </a:ext>
            </a:extLst>
          </p:cNvPr>
          <p:cNvSpPr/>
          <p:nvPr/>
        </p:nvSpPr>
        <p:spPr>
          <a:xfrm>
            <a:off x="3752786" y="5833839"/>
            <a:ext cx="1827617" cy="45326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id="{4939213B-7D1C-C4DE-D5CC-2A63D50C5EEB}"/>
              </a:ext>
            </a:extLst>
          </p:cNvPr>
          <p:cNvSpPr txBox="1"/>
          <p:nvPr/>
        </p:nvSpPr>
        <p:spPr>
          <a:xfrm>
            <a:off x="2352906" y="5877272"/>
            <a:ext cx="4657458" cy="369332"/>
          </a:xfrm>
          <a:prstGeom prst="rect">
            <a:avLst/>
          </a:prstGeom>
          <a:noFill/>
        </p:spPr>
        <p:txBody>
          <a:bodyPr wrap="square">
            <a:spAutoFit/>
          </a:bodyPr>
          <a:lstStyle/>
          <a:p>
            <a:pPr algn="ctr"/>
            <a:r>
              <a:rPr lang="en-US" b="1" dirty="0">
                <a:effectLst/>
                <a:ea typeface="Calibri" panose="020F0502020204030204" pitchFamily="34" charset="0"/>
                <a:cs typeface="Times New Roman" panose="02020603050405020304" pitchFamily="18" charset="0"/>
              </a:rPr>
              <a:t>C</a:t>
            </a:r>
            <a:r>
              <a:rPr lang="en-US" b="1" baseline="-25000" dirty="0">
                <a:effectLst/>
                <a:ea typeface="Calibri" panose="020F0502020204030204" pitchFamily="34" charset="0"/>
                <a:cs typeface="Times New Roman" panose="02020603050405020304" pitchFamily="18" charset="0"/>
              </a:rPr>
              <a:t>F-</a:t>
            </a:r>
            <a:r>
              <a:rPr lang="en-US" b="1" dirty="0">
                <a:effectLst/>
                <a:ea typeface="Calibri" panose="020F0502020204030204" pitchFamily="34" charset="0"/>
                <a:cs typeface="Times New Roman" panose="02020603050405020304" pitchFamily="18" charset="0"/>
              </a:rPr>
              <a:t> = </a:t>
            </a:r>
            <a:r>
              <a:rPr lang="en-US" b="1" i="0" u="none" strike="noStrike" dirty="0">
                <a:solidFill>
                  <a:srgbClr val="000000"/>
                </a:solidFill>
                <a:effectLst/>
              </a:rPr>
              <a:t>3,60E-04 M</a:t>
            </a:r>
            <a:r>
              <a:rPr lang="en-US" sz="1600" dirty="0"/>
              <a:t> </a:t>
            </a:r>
            <a:r>
              <a:rPr lang="en-US" sz="1600" b="1" dirty="0">
                <a:effectLst/>
                <a:ea typeface="Calibri" panose="020F0502020204030204" pitchFamily="34" charset="0"/>
                <a:cs typeface="Times New Roman" panose="02020603050405020304" pitchFamily="18" charset="0"/>
              </a:rPr>
              <a:t> </a:t>
            </a:r>
          </a:p>
        </p:txBody>
      </p:sp>
      <p:graphicFrame>
        <p:nvGraphicFramePr>
          <p:cNvPr id="64" name="Chart 63">
            <a:extLst>
              <a:ext uri="{FF2B5EF4-FFF2-40B4-BE49-F238E27FC236}">
                <a16:creationId xmlns:a16="http://schemas.microsoft.com/office/drawing/2014/main" id="{FA1FEFD2-21C7-F68E-1244-DF68DC85258D}"/>
              </a:ext>
            </a:extLst>
          </p:cNvPr>
          <p:cNvGraphicFramePr>
            <a:graphicFrameLocks/>
          </p:cNvGraphicFramePr>
          <p:nvPr/>
        </p:nvGraphicFramePr>
        <p:xfrm>
          <a:off x="2549014" y="2682001"/>
          <a:ext cx="3236491" cy="2448015"/>
        </p:xfrm>
        <a:graphic>
          <a:graphicData uri="http://schemas.openxmlformats.org/drawingml/2006/chart">
            <c:chart xmlns:c="http://schemas.openxmlformats.org/drawingml/2006/chart" xmlns:r="http://schemas.openxmlformats.org/officeDocument/2006/relationships" r:id="rId3"/>
          </a:graphicData>
        </a:graphic>
      </p:graphicFrame>
      <p:cxnSp>
        <p:nvCxnSpPr>
          <p:cNvPr id="65" name="Straight Connector 64">
            <a:extLst>
              <a:ext uri="{FF2B5EF4-FFF2-40B4-BE49-F238E27FC236}">
                <a16:creationId xmlns:a16="http://schemas.microsoft.com/office/drawing/2014/main" id="{53EC2D5D-3946-69F5-4278-BFAB3868C6AC}"/>
              </a:ext>
            </a:extLst>
          </p:cNvPr>
          <p:cNvCxnSpPr>
            <a:cxnSpLocks/>
          </p:cNvCxnSpPr>
          <p:nvPr/>
        </p:nvCxnSpPr>
        <p:spPr>
          <a:xfrm flipH="1">
            <a:off x="4235632" y="4204637"/>
            <a:ext cx="1360307"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8A717E3-00FE-B18B-EB0D-3C1EBD9BFE4E}"/>
              </a:ext>
            </a:extLst>
          </p:cNvPr>
          <p:cNvCxnSpPr>
            <a:cxnSpLocks/>
          </p:cNvCxnSpPr>
          <p:nvPr/>
        </p:nvCxnSpPr>
        <p:spPr>
          <a:xfrm>
            <a:off x="4232841" y="4204637"/>
            <a:ext cx="0" cy="598344"/>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5CC087A-0898-18E0-32C6-F388342A2BD3}"/>
              </a:ext>
            </a:extLst>
          </p:cNvPr>
          <p:cNvSpPr/>
          <p:nvPr/>
        </p:nvSpPr>
        <p:spPr>
          <a:xfrm>
            <a:off x="4218776" y="419273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Rectangle 2">
            <a:extLst>
              <a:ext uri="{FF2B5EF4-FFF2-40B4-BE49-F238E27FC236}">
                <a16:creationId xmlns:a16="http://schemas.microsoft.com/office/drawing/2014/main" id="{C1BEDC65-8EF8-36F5-502A-0140746E85AA}"/>
              </a:ext>
            </a:extLst>
          </p:cNvPr>
          <p:cNvSpPr>
            <a:spLocks noGrp="1" noChangeArrowheads="1"/>
          </p:cNvSpPr>
          <p:nvPr>
            <p:ph type="title"/>
          </p:nvPr>
        </p:nvSpPr>
        <p:spPr>
          <a:xfrm>
            <a:off x="251520" y="116632"/>
            <a:ext cx="8784976" cy="1143000"/>
          </a:xfrm>
        </p:spPr>
        <p:txBody>
          <a:bodyPr/>
          <a:lstStyle/>
          <a:p>
            <a:r>
              <a:rPr lang="el-GR" altLang="el-GR" sz="3200" dirty="0">
                <a:cs typeface="Times New Roman" panose="02020603050405020304" pitchFamily="18" charset="0"/>
              </a:rPr>
              <a:t>ΜΕΘΟΔΟΣ ΠΟΛΛΑΠΛΩΝ ΕΞΩΤΕΡΙΚΩΝ ΠΡΟΤΥΠΩΝ ΚΑΜΠΥΛΗΣ ΑΝΑΦΟΡΑΣ</a:t>
            </a:r>
            <a:endParaRPr lang="en-GB" altLang="el-GR" sz="3200" dirty="0"/>
          </a:p>
        </p:txBody>
      </p:sp>
    </p:spTree>
    <p:extLst>
      <p:ext uri="{BB962C8B-B14F-4D97-AF65-F5344CB8AC3E}">
        <p14:creationId xmlns:p14="http://schemas.microsoft.com/office/powerpoint/2010/main" val="45467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fade">
                                      <p:cBhvr>
                                        <p:cTn id="7" dur="5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fade">
                                      <p:cBhvr>
                                        <p:cTn id="17" dur="500"/>
                                        <p:tgtEl>
                                          <p:spTgt spid="6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7"/>
                                        </p:tgtEl>
                                        <p:attrNameLst>
                                          <p:attrName>style.visibility</p:attrName>
                                        </p:attrNameLst>
                                      </p:cBhvr>
                                      <p:to>
                                        <p:strVal val="visible"/>
                                      </p:to>
                                    </p:set>
                                    <p:animEffect transition="in" filter="fade">
                                      <p:cBhvr>
                                        <p:cTn id="22" dur="500"/>
                                        <p:tgtEl>
                                          <p:spTgt spid="6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fade">
                                      <p:cBhvr>
                                        <p:cTn id="27" dur="500"/>
                                        <p:tgtEl>
                                          <p:spTgt spid="69"/>
                                        </p:tgtEl>
                                      </p:cBhvr>
                                    </p:animEffect>
                                  </p:childTnLst>
                                </p:cTn>
                              </p:par>
                            </p:childTnLst>
                          </p:cTn>
                        </p:par>
                        <p:par>
                          <p:cTn id="28" fill="hold">
                            <p:stCondLst>
                              <p:cond delay="500"/>
                            </p:stCondLst>
                            <p:childTnLst>
                              <p:par>
                                <p:cTn id="29" presetID="22" presetClass="entr" presetSubtype="1" fill="hold" nodeType="afterEffect">
                                  <p:stCondLst>
                                    <p:cond delay="0"/>
                                  </p:stCondLst>
                                  <p:childTnLst>
                                    <p:set>
                                      <p:cBhvr>
                                        <p:cTn id="30" dur="1" fill="hold">
                                          <p:stCondLst>
                                            <p:cond delay="0"/>
                                          </p:stCondLst>
                                        </p:cTn>
                                        <p:tgtEl>
                                          <p:spTgt spid="66"/>
                                        </p:tgtEl>
                                        <p:attrNameLst>
                                          <p:attrName>style.visibility</p:attrName>
                                        </p:attrNameLst>
                                      </p:cBhvr>
                                      <p:to>
                                        <p:strVal val="visible"/>
                                      </p:to>
                                    </p:set>
                                    <p:animEffect transition="in" filter="wipe(up)">
                                      <p:cBhvr>
                                        <p:cTn id="31" dur="500"/>
                                        <p:tgtEl>
                                          <p:spTgt spid="66"/>
                                        </p:tgtEl>
                                      </p:cBhvr>
                                    </p:animEffect>
                                  </p:childTnLst>
                                </p:cTn>
                              </p:par>
                            </p:childTnLst>
                          </p:cTn>
                        </p:par>
                        <p:par>
                          <p:cTn id="32" fill="hold">
                            <p:stCondLst>
                              <p:cond delay="1000"/>
                            </p:stCondLst>
                            <p:childTnLst>
                              <p:par>
                                <p:cTn id="33" presetID="22" presetClass="entr" presetSubtype="4"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down)">
                                      <p:cBhvr>
                                        <p:cTn id="35" dur="500"/>
                                        <p:tgtEl>
                                          <p:spTgt spid="4"/>
                                        </p:tgtEl>
                                      </p:cBhvr>
                                    </p:animEffect>
                                  </p:childTnLst>
                                </p:cTn>
                              </p:par>
                            </p:childTnLst>
                          </p:cTn>
                        </p:par>
                        <p:par>
                          <p:cTn id="36" fill="hold">
                            <p:stCondLst>
                              <p:cond delay="1500"/>
                            </p:stCondLst>
                            <p:childTnLst>
                              <p:par>
                                <p:cTn id="37" presetID="22" presetClass="entr" presetSubtype="2" fill="hold" nodeType="afterEffect">
                                  <p:stCondLst>
                                    <p:cond delay="0"/>
                                  </p:stCondLst>
                                  <p:childTnLst>
                                    <p:set>
                                      <p:cBhvr>
                                        <p:cTn id="38" dur="1" fill="hold">
                                          <p:stCondLst>
                                            <p:cond delay="0"/>
                                          </p:stCondLst>
                                        </p:cTn>
                                        <p:tgtEl>
                                          <p:spTgt spid="65"/>
                                        </p:tgtEl>
                                        <p:attrNameLst>
                                          <p:attrName>style.visibility</p:attrName>
                                        </p:attrNameLst>
                                      </p:cBhvr>
                                      <p:to>
                                        <p:strVal val="visible"/>
                                      </p:to>
                                    </p:set>
                                    <p:animEffect transition="in" filter="wipe(right)">
                                      <p:cBhvr>
                                        <p:cTn id="39" dur="500"/>
                                        <p:tgtEl>
                                          <p:spTgt spid="65"/>
                                        </p:tgtEl>
                                      </p:cBhvr>
                                    </p:animEffect>
                                  </p:childTnLst>
                                </p:cTn>
                              </p:par>
                            </p:childTnLst>
                          </p:cTn>
                        </p:par>
                        <p:par>
                          <p:cTn id="40" fill="hold">
                            <p:stCondLst>
                              <p:cond delay="2000"/>
                            </p:stCondLst>
                            <p:childTnLst>
                              <p:par>
                                <p:cTn id="41" presetID="10" presetClass="entr" presetSubtype="0" fill="hold" grpId="0" nodeType="after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500"/>
                                        <p:tgtEl>
                                          <p:spTgt spid="7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fade">
                                      <p:cBhvr>
                                        <p:cTn id="4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2" grpId="0" animBg="1"/>
      <p:bldP spid="4" grpId="0"/>
      <p:bldGraphic spid="64" grpId="0">
        <p:bldAsOne/>
      </p:bldGraphic>
      <p:bldP spid="7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ΠΑΡΕΜΒΟΛΗΣ</a:t>
            </a:r>
            <a:r>
              <a:rPr lang="el-GR" altLang="el-GR" sz="3200" dirty="0">
                <a:cs typeface="Times New Roman" panose="02020603050405020304" pitchFamily="18" charset="0"/>
              </a:rPr>
              <a:t> (</a:t>
            </a:r>
            <a:r>
              <a:rPr lang="en-US" altLang="el-GR" sz="3200" dirty="0">
                <a:cs typeface="Times New Roman" panose="02020603050405020304" pitchFamily="18" charset="0"/>
              </a:rPr>
              <a:t>B</a:t>
            </a:r>
            <a:r>
              <a:rPr lang="en-US" altLang="el-GR" sz="3200" dirty="0"/>
              <a:t>racketing</a:t>
            </a:r>
            <a:r>
              <a:rPr lang="el-GR" altLang="el-GR" sz="3200" dirty="0"/>
              <a:t>)</a:t>
            </a:r>
            <a:endParaRPr lang="en-GB" altLang="el-GR" sz="3200" dirty="0"/>
          </a:p>
        </p:txBody>
      </p:sp>
      <p:sp>
        <p:nvSpPr>
          <p:cNvPr id="32771" name="Rectangle 3"/>
          <p:cNvSpPr>
            <a:spLocks noGrp="1" noChangeArrowheads="1"/>
          </p:cNvSpPr>
          <p:nvPr>
            <p:ph type="body" idx="1"/>
          </p:nvPr>
        </p:nvSpPr>
        <p:spPr>
          <a:xfrm>
            <a:off x="464156" y="1340768"/>
            <a:ext cx="8229600" cy="4968552"/>
          </a:xfrm>
        </p:spPr>
        <p:txBody>
          <a:bodyPr/>
          <a:lstStyle/>
          <a:p>
            <a:r>
              <a:rPr lang="el-GR" altLang="el-GR" sz="2400" dirty="0"/>
              <a:t>Χρησιμοποιείται </a:t>
            </a:r>
            <a:r>
              <a:rPr lang="el-GR" altLang="el-GR" sz="2400" b="1" dirty="0"/>
              <a:t>όταν η καμπύλη βαθμονόμησης δεν είναι γραμμική</a:t>
            </a:r>
            <a:r>
              <a:rPr lang="el-GR" altLang="el-GR" sz="2400" dirty="0"/>
              <a:t>. πχ. στη </a:t>
            </a:r>
            <a:r>
              <a:rPr lang="el-GR" altLang="el-GR" sz="2400" dirty="0" err="1"/>
              <a:t>φλογοφωτομετρία</a:t>
            </a:r>
            <a:r>
              <a:rPr lang="en-US" altLang="el-GR" sz="2400" dirty="0"/>
              <a:t> (K, Na, Ca)</a:t>
            </a:r>
            <a:r>
              <a:rPr lang="el-GR" altLang="el-GR" sz="2400" dirty="0"/>
              <a:t>, όπου λόγω </a:t>
            </a:r>
            <a:r>
              <a:rPr lang="el-GR" altLang="el-GR" sz="2400" dirty="0" err="1"/>
              <a:t>αυτοαπορρόφησης</a:t>
            </a:r>
            <a:r>
              <a:rPr lang="el-GR" altLang="el-GR" sz="2400" dirty="0"/>
              <a:t> υπάρχει καμπύλωση προ τα κάτω.</a:t>
            </a:r>
            <a:endParaRPr lang="en-GB" altLang="el-GR" sz="2400" dirty="0"/>
          </a:p>
          <a:p>
            <a:r>
              <a:rPr lang="el-GR" altLang="el-GR" sz="2400" dirty="0"/>
              <a:t>Θα μπορούσε να χρησιμοποιηθεί η μη γραμμική προσαρμογή αλλά θα απαιτηθεί μεγάλος αριθμός προτύπων για να χαραχθεί η μη γραμμική καμπύλη βαθμονόμησης.</a:t>
            </a:r>
            <a:r>
              <a:rPr lang="en-GB" altLang="el-GR" sz="2400" dirty="0"/>
              <a:t> </a:t>
            </a:r>
          </a:p>
          <a:p>
            <a:r>
              <a:rPr lang="el-GR" altLang="el-GR" sz="2400" dirty="0"/>
              <a:t>Εναλλακτικά, ο υπολογισμός του αγνώστου γίνεται γραφικά χρησιμοποιώντας δύο μόνο πρότυπα (ένα χαμηλότερο και ένα υψηλότερο από τη συγκέντρωση του αγνώστου) και θεωρώντας ότι το τμήμα της καμπύλης μεταξύ των δυο προτύπων που περικλείουν (</a:t>
            </a:r>
            <a:r>
              <a:rPr lang="en-US" altLang="el-GR" sz="2400" dirty="0"/>
              <a:t>bracketing</a:t>
            </a:r>
            <a:r>
              <a:rPr lang="el-GR" altLang="el-GR" sz="2400" dirty="0"/>
              <a:t>) το σήμα του αγνώστου, χωρίς μεγάλο σφάλμα, είναι γραμμικό.</a:t>
            </a:r>
            <a:endParaRPr lang="en-GB" altLang="el-GR" sz="2400" dirty="0"/>
          </a:p>
        </p:txBody>
      </p:sp>
    </p:spTree>
    <p:extLst>
      <p:ext uri="{BB962C8B-B14F-4D97-AF65-F5344CB8AC3E}">
        <p14:creationId xmlns:p14="http://schemas.microsoft.com/office/powerpoint/2010/main" val="4051139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C4528B-9877-720B-0027-477595EE603D}"/>
              </a:ext>
            </a:extLst>
          </p:cNvPr>
          <p:cNvPicPr>
            <a:picLocks noChangeAspect="1"/>
          </p:cNvPicPr>
          <p:nvPr/>
        </p:nvPicPr>
        <p:blipFill>
          <a:blip r:embed="rId3"/>
          <a:stretch>
            <a:fillRect/>
          </a:stretch>
        </p:blipFill>
        <p:spPr>
          <a:xfrm>
            <a:off x="933028" y="1860556"/>
            <a:ext cx="6591300" cy="4391025"/>
          </a:xfrm>
          <a:prstGeom prst="rect">
            <a:avLst/>
          </a:prstGeom>
        </p:spPr>
      </p:pic>
      <p:cxnSp>
        <p:nvCxnSpPr>
          <p:cNvPr id="10" name="Straight Connector 9">
            <a:extLst>
              <a:ext uri="{FF2B5EF4-FFF2-40B4-BE49-F238E27FC236}">
                <a16:creationId xmlns:a16="http://schemas.microsoft.com/office/drawing/2014/main" id="{41962419-0B1C-4C6F-D681-AF7B7CE1FD51}"/>
              </a:ext>
            </a:extLst>
          </p:cNvPr>
          <p:cNvCxnSpPr/>
          <p:nvPr/>
        </p:nvCxnSpPr>
        <p:spPr>
          <a:xfrm>
            <a:off x="1630248" y="3228708"/>
            <a:ext cx="504056"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B010A06-8B93-3162-EFD2-44412578628F}"/>
              </a:ext>
            </a:extLst>
          </p:cNvPr>
          <p:cNvCxnSpPr/>
          <p:nvPr/>
        </p:nvCxnSpPr>
        <p:spPr>
          <a:xfrm>
            <a:off x="2145734" y="3228708"/>
            <a:ext cx="0" cy="2304256"/>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708996B8-2491-732D-5565-608D40AD3F8A}"/>
              </a:ext>
            </a:extLst>
          </p:cNvPr>
          <p:cNvSpPr/>
          <p:nvPr/>
        </p:nvSpPr>
        <p:spPr>
          <a:xfrm>
            <a:off x="2065724" y="3179560"/>
            <a:ext cx="144016" cy="144016"/>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08E478ED-FF0D-49C5-EC45-2DC2F8F3D9DB}"/>
              </a:ext>
            </a:extLst>
          </p:cNvPr>
          <p:cNvSpPr txBox="1"/>
          <p:nvPr/>
        </p:nvSpPr>
        <p:spPr>
          <a:xfrm>
            <a:off x="2595409" y="3179560"/>
            <a:ext cx="2877361" cy="1200329"/>
          </a:xfrm>
          <a:prstGeom prst="rect">
            <a:avLst/>
          </a:prstGeom>
          <a:noFill/>
        </p:spPr>
        <p:txBody>
          <a:bodyPr wrap="square">
            <a:spAutoFit/>
          </a:bodyPr>
          <a:lstStyle/>
          <a:p>
            <a:r>
              <a:rPr lang="el-GR" altLang="el-GR" sz="1800" dirty="0"/>
              <a:t>Το τμήμα μεταξύ δυο σημείων που περικλείουν το σήμα του αγνώστου θεωρείται γραμμικό.</a:t>
            </a:r>
            <a:endParaRPr lang="en-US" dirty="0"/>
          </a:p>
        </p:txBody>
      </p:sp>
      <p:cxnSp>
        <p:nvCxnSpPr>
          <p:cNvPr id="18" name="Straight Connector 17">
            <a:extLst>
              <a:ext uri="{FF2B5EF4-FFF2-40B4-BE49-F238E27FC236}">
                <a16:creationId xmlns:a16="http://schemas.microsoft.com/office/drawing/2014/main" id="{0833A592-04B7-BECF-008F-BD3440DAA6B5}"/>
              </a:ext>
            </a:extLst>
          </p:cNvPr>
          <p:cNvCxnSpPr>
            <a:cxnSpLocks/>
          </p:cNvCxnSpPr>
          <p:nvPr/>
        </p:nvCxnSpPr>
        <p:spPr>
          <a:xfrm>
            <a:off x="2316420" y="2805340"/>
            <a:ext cx="0" cy="2707304"/>
          </a:xfrm>
          <a:prstGeom prst="line">
            <a:avLst/>
          </a:prstGeom>
          <a:ln w="158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CBBC5BC-610F-512A-6874-AFFF27F63E14}"/>
              </a:ext>
            </a:extLst>
          </p:cNvPr>
          <p:cNvCxnSpPr>
            <a:cxnSpLocks/>
          </p:cNvCxnSpPr>
          <p:nvPr/>
        </p:nvCxnSpPr>
        <p:spPr>
          <a:xfrm>
            <a:off x="1966540" y="3789532"/>
            <a:ext cx="0" cy="1723112"/>
          </a:xfrm>
          <a:prstGeom prst="line">
            <a:avLst/>
          </a:prstGeom>
          <a:ln w="158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EC78E43-A31A-4CAB-A1AE-91E5C663E085}"/>
              </a:ext>
            </a:extLst>
          </p:cNvPr>
          <p:cNvCxnSpPr>
            <a:cxnSpLocks/>
          </p:cNvCxnSpPr>
          <p:nvPr/>
        </p:nvCxnSpPr>
        <p:spPr>
          <a:xfrm>
            <a:off x="1661317" y="3820012"/>
            <a:ext cx="305223" cy="0"/>
          </a:xfrm>
          <a:prstGeom prst="line">
            <a:avLst/>
          </a:prstGeom>
          <a:ln w="158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6CEF074-54DF-774E-AC9C-F622A8555E16}"/>
              </a:ext>
            </a:extLst>
          </p:cNvPr>
          <p:cNvCxnSpPr>
            <a:cxnSpLocks/>
          </p:cNvCxnSpPr>
          <p:nvPr/>
        </p:nvCxnSpPr>
        <p:spPr>
          <a:xfrm flipH="1">
            <a:off x="1640614" y="2805340"/>
            <a:ext cx="672883" cy="0"/>
          </a:xfrm>
          <a:prstGeom prst="line">
            <a:avLst/>
          </a:prstGeom>
          <a:ln w="1587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61" name="Rectangle 2">
            <a:extLst>
              <a:ext uri="{FF2B5EF4-FFF2-40B4-BE49-F238E27FC236}">
                <a16:creationId xmlns:a16="http://schemas.microsoft.com/office/drawing/2014/main" id="{8CEFF04D-9868-E6E3-3D5B-385B5202DA7E}"/>
              </a:ext>
            </a:extLst>
          </p:cNvPr>
          <p:cNvSpPr>
            <a:spLocks noGrp="1" noChangeArrowheads="1"/>
          </p:cNvSpPr>
          <p:nvPr>
            <p:ph type="title"/>
          </p:nvPr>
        </p:nvSpPr>
        <p:spPr>
          <a:xfrm>
            <a:off x="457200" y="-99392"/>
            <a:ext cx="8229600" cy="1143000"/>
          </a:xfrm>
        </p:spPr>
        <p:txBody>
          <a:bodyPr/>
          <a:lstStyle/>
          <a:p>
            <a:r>
              <a:rPr lang="en-GB" altLang="el-GR" sz="3200" dirty="0">
                <a:cs typeface="Times New Roman" panose="02020603050405020304" pitchFamily="18" charset="0"/>
              </a:rPr>
              <a:t>ΜΕΘΟΔΟΣ ΠΑΡΕΜΒΟΛΗΣ</a:t>
            </a:r>
            <a:endParaRPr lang="en-GB" altLang="el-GR" sz="3200" dirty="0"/>
          </a:p>
        </p:txBody>
      </p:sp>
      <p:sp>
        <p:nvSpPr>
          <p:cNvPr id="62" name="Rectangle 3">
            <a:extLst>
              <a:ext uri="{FF2B5EF4-FFF2-40B4-BE49-F238E27FC236}">
                <a16:creationId xmlns:a16="http://schemas.microsoft.com/office/drawing/2014/main" id="{E364D348-94EE-7DA5-33F4-5B1A114F3EA0}"/>
              </a:ext>
            </a:extLst>
          </p:cNvPr>
          <p:cNvSpPr txBox="1">
            <a:spLocks noChangeArrowheads="1"/>
          </p:cNvSpPr>
          <p:nvPr/>
        </p:nvSpPr>
        <p:spPr bwMode="auto">
          <a:xfrm>
            <a:off x="1680548" y="732165"/>
            <a:ext cx="5782903" cy="1453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ts val="12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ts val="12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ts val="12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ts val="12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l-GR" altLang="el-GR" sz="2400" dirty="0"/>
              <a:t>Υπολογιστικά έχουμε τις ακόλουθες τιμές:</a:t>
            </a:r>
          </a:p>
          <a:p>
            <a:pPr marL="457200" lvl="1" indent="0">
              <a:spcBef>
                <a:spcPts val="0"/>
              </a:spcBef>
              <a:buNone/>
            </a:pPr>
            <a:r>
              <a:rPr lang="el-GR" altLang="el-GR" sz="2000" dirty="0"/>
              <a:t>Πρότυπο 1 με συγκέντρωση </a:t>
            </a:r>
            <a:r>
              <a:rPr lang="en-GB" altLang="el-GR" sz="2000" dirty="0"/>
              <a:t>C</a:t>
            </a:r>
            <a:r>
              <a:rPr lang="en-GB" altLang="el-GR" sz="2000" baseline="-25000" dirty="0"/>
              <a:t>1</a:t>
            </a:r>
            <a:r>
              <a:rPr lang="el-GR" altLang="el-GR" sz="2000" dirty="0"/>
              <a:t> και απόκριση </a:t>
            </a:r>
            <a:r>
              <a:rPr lang="en-GB" altLang="el-GR" sz="2000" dirty="0"/>
              <a:t>P</a:t>
            </a:r>
            <a:r>
              <a:rPr lang="en-GB" altLang="el-GR" sz="2000" baseline="-25000" dirty="0"/>
              <a:t>1</a:t>
            </a:r>
            <a:r>
              <a:rPr lang="en-GB" altLang="el-GR" sz="2000" dirty="0"/>
              <a:t> </a:t>
            </a:r>
            <a:r>
              <a:rPr lang="el-GR" altLang="el-GR" sz="2000" dirty="0"/>
              <a:t>Πρότυπο 2 με συγκέντρωση </a:t>
            </a:r>
            <a:r>
              <a:rPr lang="en-GB" altLang="el-GR" sz="2000" dirty="0"/>
              <a:t>C</a:t>
            </a:r>
            <a:r>
              <a:rPr lang="en-GB" altLang="el-GR" sz="2000" baseline="-25000" dirty="0"/>
              <a:t>2</a:t>
            </a:r>
            <a:r>
              <a:rPr lang="el-GR" altLang="el-GR" sz="2000" dirty="0"/>
              <a:t> και απόκριση </a:t>
            </a:r>
            <a:r>
              <a:rPr lang="en-GB" altLang="el-GR" sz="2000" dirty="0"/>
              <a:t>P</a:t>
            </a:r>
            <a:r>
              <a:rPr lang="en-GB" altLang="el-GR" sz="2000" baseline="-25000" dirty="0"/>
              <a:t>2</a:t>
            </a:r>
            <a:endParaRPr lang="el-GR" altLang="el-GR" sz="2000" baseline="-25000" dirty="0"/>
          </a:p>
          <a:p>
            <a:pPr marL="457200" lvl="1" indent="0">
              <a:spcBef>
                <a:spcPts val="0"/>
              </a:spcBef>
              <a:buNone/>
            </a:pPr>
            <a:r>
              <a:rPr lang="el-GR" altLang="el-GR" sz="2000" dirty="0"/>
              <a:t>Άγνωστο Χ με συγκέντρωση </a:t>
            </a:r>
            <a:r>
              <a:rPr lang="en-GB" altLang="el-GR" sz="2000" dirty="0" err="1"/>
              <a:t>C</a:t>
            </a:r>
            <a:r>
              <a:rPr lang="en-GB" altLang="el-GR" sz="2000" baseline="-25000" dirty="0" err="1"/>
              <a:t>x</a:t>
            </a:r>
            <a:r>
              <a:rPr lang="el-GR" altLang="el-GR" sz="2000" dirty="0"/>
              <a:t> και απόκριση </a:t>
            </a:r>
            <a:r>
              <a:rPr lang="en-GB" altLang="el-GR" sz="2000" dirty="0" err="1"/>
              <a:t>P</a:t>
            </a:r>
            <a:r>
              <a:rPr lang="en-GB" altLang="el-GR" sz="2000" baseline="-25000" dirty="0" err="1"/>
              <a:t>x</a:t>
            </a:r>
            <a:endParaRPr lang="en-GB" altLang="el-GR" sz="2000" dirty="0"/>
          </a:p>
        </p:txBody>
      </p:sp>
      <p:cxnSp>
        <p:nvCxnSpPr>
          <p:cNvPr id="49" name="Straight Arrow Connector 48">
            <a:extLst>
              <a:ext uri="{FF2B5EF4-FFF2-40B4-BE49-F238E27FC236}">
                <a16:creationId xmlns:a16="http://schemas.microsoft.com/office/drawing/2014/main" id="{B7F60790-E854-D7F2-C06D-D3D6ABABBB29}"/>
              </a:ext>
            </a:extLst>
          </p:cNvPr>
          <p:cNvCxnSpPr>
            <a:cxnSpLocks/>
          </p:cNvCxnSpPr>
          <p:nvPr/>
        </p:nvCxnSpPr>
        <p:spPr>
          <a:xfrm rot="5400000" flipH="1">
            <a:off x="1228281" y="2424045"/>
            <a:ext cx="241424" cy="50405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13B6BD1-91B7-AC92-3529-0083C04F225E}"/>
              </a:ext>
            </a:extLst>
          </p:cNvPr>
          <p:cNvCxnSpPr>
            <a:cxnSpLocks/>
          </p:cNvCxnSpPr>
          <p:nvPr/>
        </p:nvCxnSpPr>
        <p:spPr>
          <a:xfrm rot="5400000" flipH="1">
            <a:off x="1295765" y="2980514"/>
            <a:ext cx="1" cy="487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9665C2BD-626C-486C-BA3D-19AAC5654998}"/>
              </a:ext>
            </a:extLst>
          </p:cNvPr>
          <p:cNvCxnSpPr>
            <a:cxnSpLocks/>
          </p:cNvCxnSpPr>
          <p:nvPr/>
        </p:nvCxnSpPr>
        <p:spPr>
          <a:xfrm rot="5400000">
            <a:off x="1197596" y="3746075"/>
            <a:ext cx="319618" cy="487231"/>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10C8BE4B-E279-6516-1885-122462889BC8}"/>
              </a:ext>
            </a:extLst>
          </p:cNvPr>
          <p:cNvSpPr txBox="1"/>
          <p:nvPr/>
        </p:nvSpPr>
        <p:spPr>
          <a:xfrm>
            <a:off x="636591" y="3950146"/>
            <a:ext cx="624160" cy="369332"/>
          </a:xfrm>
          <a:prstGeom prst="rect">
            <a:avLst/>
          </a:prstGeom>
          <a:noFill/>
        </p:spPr>
        <p:txBody>
          <a:bodyPr wrap="square">
            <a:spAutoFit/>
          </a:bodyPr>
          <a:lstStyle/>
          <a:p>
            <a:r>
              <a:rPr lang="en-GB" altLang="el-GR" sz="1800" dirty="0">
                <a:solidFill>
                  <a:srgbClr val="C00000"/>
                </a:solidFill>
              </a:rPr>
              <a:t>P</a:t>
            </a:r>
            <a:r>
              <a:rPr lang="en-GB" altLang="el-GR" sz="1800" baseline="-25000" dirty="0">
                <a:solidFill>
                  <a:srgbClr val="C00000"/>
                </a:solidFill>
              </a:rPr>
              <a:t>1</a:t>
            </a:r>
            <a:endParaRPr lang="en-US" baseline="-25000" dirty="0">
              <a:solidFill>
                <a:srgbClr val="C00000"/>
              </a:solidFill>
            </a:endParaRPr>
          </a:p>
        </p:txBody>
      </p:sp>
      <p:sp>
        <p:nvSpPr>
          <p:cNvPr id="59" name="TextBox 58">
            <a:extLst>
              <a:ext uri="{FF2B5EF4-FFF2-40B4-BE49-F238E27FC236}">
                <a16:creationId xmlns:a16="http://schemas.microsoft.com/office/drawing/2014/main" id="{77ED90CF-6998-4BB0-5776-980043EB8E56}"/>
              </a:ext>
            </a:extLst>
          </p:cNvPr>
          <p:cNvSpPr txBox="1"/>
          <p:nvPr/>
        </p:nvSpPr>
        <p:spPr>
          <a:xfrm>
            <a:off x="636591" y="2329849"/>
            <a:ext cx="624160" cy="369332"/>
          </a:xfrm>
          <a:prstGeom prst="rect">
            <a:avLst/>
          </a:prstGeom>
          <a:noFill/>
        </p:spPr>
        <p:txBody>
          <a:bodyPr wrap="square">
            <a:spAutoFit/>
          </a:bodyPr>
          <a:lstStyle/>
          <a:p>
            <a:r>
              <a:rPr lang="en-GB" altLang="el-GR" sz="1800" dirty="0">
                <a:solidFill>
                  <a:srgbClr val="C00000"/>
                </a:solidFill>
              </a:rPr>
              <a:t>P</a:t>
            </a:r>
            <a:r>
              <a:rPr lang="el-GR" altLang="el-GR" baseline="-25000" dirty="0">
                <a:solidFill>
                  <a:srgbClr val="C00000"/>
                </a:solidFill>
              </a:rPr>
              <a:t>2</a:t>
            </a:r>
            <a:endParaRPr lang="en-US" baseline="-25000" dirty="0">
              <a:solidFill>
                <a:srgbClr val="C00000"/>
              </a:solidFill>
            </a:endParaRPr>
          </a:p>
        </p:txBody>
      </p:sp>
      <p:sp>
        <p:nvSpPr>
          <p:cNvPr id="60" name="TextBox 59">
            <a:extLst>
              <a:ext uri="{FF2B5EF4-FFF2-40B4-BE49-F238E27FC236}">
                <a16:creationId xmlns:a16="http://schemas.microsoft.com/office/drawing/2014/main" id="{BDDD2914-F1DE-6F74-BA9C-B56E9D49AFB5}"/>
              </a:ext>
            </a:extLst>
          </p:cNvPr>
          <p:cNvSpPr txBox="1"/>
          <p:nvPr/>
        </p:nvSpPr>
        <p:spPr>
          <a:xfrm>
            <a:off x="633077" y="3010986"/>
            <a:ext cx="624160" cy="369332"/>
          </a:xfrm>
          <a:prstGeom prst="rect">
            <a:avLst/>
          </a:prstGeom>
          <a:noFill/>
        </p:spPr>
        <p:txBody>
          <a:bodyPr wrap="square">
            <a:spAutoFit/>
          </a:bodyPr>
          <a:lstStyle/>
          <a:p>
            <a:r>
              <a:rPr lang="en-US" altLang="el-GR" sz="1800" dirty="0">
                <a:solidFill>
                  <a:schemeClr val="accent1"/>
                </a:solidFill>
              </a:rPr>
              <a:t>P</a:t>
            </a:r>
            <a:r>
              <a:rPr lang="el-GR" altLang="el-GR" sz="1800" baseline="-25000" dirty="0">
                <a:solidFill>
                  <a:schemeClr val="accent1"/>
                </a:solidFill>
              </a:rPr>
              <a:t>χ</a:t>
            </a:r>
            <a:endParaRPr lang="en-US" baseline="-25000" dirty="0">
              <a:solidFill>
                <a:schemeClr val="accent1"/>
              </a:solidFill>
            </a:endParaRPr>
          </a:p>
        </p:txBody>
      </p:sp>
      <p:sp>
        <p:nvSpPr>
          <p:cNvPr id="29" name="TextBox 28">
            <a:extLst>
              <a:ext uri="{FF2B5EF4-FFF2-40B4-BE49-F238E27FC236}">
                <a16:creationId xmlns:a16="http://schemas.microsoft.com/office/drawing/2014/main" id="{BEB22B60-4528-300A-514B-91B5353D9E28}"/>
              </a:ext>
            </a:extLst>
          </p:cNvPr>
          <p:cNvSpPr txBox="1"/>
          <p:nvPr/>
        </p:nvSpPr>
        <p:spPr>
          <a:xfrm>
            <a:off x="1510144" y="5939988"/>
            <a:ext cx="624160" cy="369332"/>
          </a:xfrm>
          <a:prstGeom prst="rect">
            <a:avLst/>
          </a:prstGeom>
          <a:noFill/>
        </p:spPr>
        <p:txBody>
          <a:bodyPr wrap="square">
            <a:spAutoFit/>
          </a:bodyPr>
          <a:lstStyle/>
          <a:p>
            <a:r>
              <a:rPr lang="en-GB" altLang="el-GR" sz="1800" dirty="0">
                <a:solidFill>
                  <a:srgbClr val="C00000"/>
                </a:solidFill>
              </a:rPr>
              <a:t>C</a:t>
            </a:r>
            <a:r>
              <a:rPr lang="en-GB" altLang="el-GR" sz="1800" baseline="-25000" dirty="0">
                <a:solidFill>
                  <a:srgbClr val="C00000"/>
                </a:solidFill>
              </a:rPr>
              <a:t>1</a:t>
            </a:r>
            <a:endParaRPr lang="en-US" baseline="-25000" dirty="0">
              <a:solidFill>
                <a:srgbClr val="C00000"/>
              </a:solidFill>
            </a:endParaRPr>
          </a:p>
        </p:txBody>
      </p:sp>
      <p:sp>
        <p:nvSpPr>
          <p:cNvPr id="30" name="TextBox 29">
            <a:extLst>
              <a:ext uri="{FF2B5EF4-FFF2-40B4-BE49-F238E27FC236}">
                <a16:creationId xmlns:a16="http://schemas.microsoft.com/office/drawing/2014/main" id="{DCC924D4-09D6-8E8D-7BA1-0367DC879E99}"/>
              </a:ext>
            </a:extLst>
          </p:cNvPr>
          <p:cNvSpPr txBox="1"/>
          <p:nvPr/>
        </p:nvSpPr>
        <p:spPr>
          <a:xfrm>
            <a:off x="2444670" y="5939988"/>
            <a:ext cx="624160" cy="369332"/>
          </a:xfrm>
          <a:prstGeom prst="rect">
            <a:avLst/>
          </a:prstGeom>
          <a:noFill/>
        </p:spPr>
        <p:txBody>
          <a:bodyPr wrap="square">
            <a:spAutoFit/>
          </a:bodyPr>
          <a:lstStyle/>
          <a:p>
            <a:r>
              <a:rPr lang="en-GB" altLang="el-GR" sz="1800" dirty="0">
                <a:solidFill>
                  <a:srgbClr val="C00000"/>
                </a:solidFill>
              </a:rPr>
              <a:t>C</a:t>
            </a:r>
            <a:r>
              <a:rPr lang="el-GR" altLang="el-GR" baseline="-25000" dirty="0">
                <a:solidFill>
                  <a:srgbClr val="C00000"/>
                </a:solidFill>
              </a:rPr>
              <a:t>2</a:t>
            </a:r>
            <a:endParaRPr lang="en-US" baseline="-25000" dirty="0">
              <a:solidFill>
                <a:srgbClr val="C00000"/>
              </a:solidFill>
            </a:endParaRPr>
          </a:p>
        </p:txBody>
      </p:sp>
      <p:sp>
        <p:nvSpPr>
          <p:cNvPr id="31" name="TextBox 30">
            <a:extLst>
              <a:ext uri="{FF2B5EF4-FFF2-40B4-BE49-F238E27FC236}">
                <a16:creationId xmlns:a16="http://schemas.microsoft.com/office/drawing/2014/main" id="{15F49B73-7250-A815-8260-2E0396D85DDA}"/>
              </a:ext>
            </a:extLst>
          </p:cNvPr>
          <p:cNvSpPr txBox="1"/>
          <p:nvPr/>
        </p:nvSpPr>
        <p:spPr>
          <a:xfrm>
            <a:off x="1966540" y="5939988"/>
            <a:ext cx="624160" cy="369332"/>
          </a:xfrm>
          <a:prstGeom prst="rect">
            <a:avLst/>
          </a:prstGeom>
          <a:noFill/>
        </p:spPr>
        <p:txBody>
          <a:bodyPr wrap="square">
            <a:spAutoFit/>
          </a:bodyPr>
          <a:lstStyle/>
          <a:p>
            <a:r>
              <a:rPr lang="en-GB" altLang="el-GR" sz="1800" dirty="0">
                <a:solidFill>
                  <a:schemeClr val="accent1"/>
                </a:solidFill>
              </a:rPr>
              <a:t>C</a:t>
            </a:r>
            <a:r>
              <a:rPr lang="el-GR" altLang="el-GR" sz="1800" baseline="-25000" dirty="0">
                <a:solidFill>
                  <a:schemeClr val="accent1"/>
                </a:solidFill>
              </a:rPr>
              <a:t>χ</a:t>
            </a:r>
            <a:endParaRPr lang="en-US" baseline="-25000" dirty="0">
              <a:solidFill>
                <a:schemeClr val="accent1"/>
              </a:solidFill>
            </a:endParaRPr>
          </a:p>
        </p:txBody>
      </p:sp>
      <p:cxnSp>
        <p:nvCxnSpPr>
          <p:cNvPr id="33" name="Straight Arrow Connector 32">
            <a:extLst>
              <a:ext uri="{FF2B5EF4-FFF2-40B4-BE49-F238E27FC236}">
                <a16:creationId xmlns:a16="http://schemas.microsoft.com/office/drawing/2014/main" id="{C95E5A1D-2EB5-2821-F38B-134AEA59C8AA}"/>
              </a:ext>
            </a:extLst>
          </p:cNvPr>
          <p:cNvCxnSpPr/>
          <p:nvPr/>
        </p:nvCxnSpPr>
        <p:spPr>
          <a:xfrm flipH="1">
            <a:off x="1725116" y="5532964"/>
            <a:ext cx="241424" cy="50405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D437E94-8FA3-DF99-0B89-BB9D2FF46E23}"/>
              </a:ext>
            </a:extLst>
          </p:cNvPr>
          <p:cNvCxnSpPr>
            <a:cxnSpLocks/>
          </p:cNvCxnSpPr>
          <p:nvPr/>
        </p:nvCxnSpPr>
        <p:spPr>
          <a:xfrm flipH="1">
            <a:off x="2145733" y="5532964"/>
            <a:ext cx="1" cy="487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90024495-9E6C-2AB5-5307-1E138F9CE8C2}"/>
              </a:ext>
            </a:extLst>
          </p:cNvPr>
          <p:cNvCxnSpPr>
            <a:cxnSpLocks/>
          </p:cNvCxnSpPr>
          <p:nvPr/>
        </p:nvCxnSpPr>
        <p:spPr>
          <a:xfrm>
            <a:off x="2313497" y="5532964"/>
            <a:ext cx="319618" cy="487231"/>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1854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p:txBody>
          <a:bodyPr/>
          <a:lstStyle/>
          <a:p>
            <a:r>
              <a:rPr lang="en-GB" altLang="el-GR" sz="3200" dirty="0">
                <a:cs typeface="Times New Roman" panose="02020603050405020304" pitchFamily="18" charset="0"/>
              </a:rPr>
              <a:t>ΜΕΘΟΔΟΣ ΠΑΡΕΜΒΟΛΗΣ</a:t>
            </a:r>
          </a:p>
        </p:txBody>
      </p:sp>
      <p:sp>
        <p:nvSpPr>
          <p:cNvPr id="2" name="TextBox 1">
            <a:extLst>
              <a:ext uri="{FF2B5EF4-FFF2-40B4-BE49-F238E27FC236}">
                <a16:creationId xmlns:a16="http://schemas.microsoft.com/office/drawing/2014/main" id="{523DBBE4-EC4A-A970-D2FC-BAA4B0B46CD9}"/>
              </a:ext>
            </a:extLst>
          </p:cNvPr>
          <p:cNvSpPr txBox="1"/>
          <p:nvPr/>
        </p:nvSpPr>
        <p:spPr>
          <a:xfrm>
            <a:off x="7030616" y="1556792"/>
            <a:ext cx="1656184" cy="504056"/>
          </a:xfrm>
          <a:prstGeom prst="rect">
            <a:avLst/>
          </a:prstGeom>
        </p:spPr>
        <p:txBody>
          <a:bodyPr vert="horz" wrap="square" lIns="91440" tIns="45720" rIns="91440" bIns="45720" rtlCol="0" anchor="ctr">
            <a:normAutofit/>
          </a:bodyPr>
          <a:lstStyle/>
          <a:p>
            <a:r>
              <a:rPr lang="el-GR" sz="2000" b="1" dirty="0">
                <a:solidFill>
                  <a:srgbClr val="FF0000"/>
                </a:solidFill>
                <a:latin typeface="+mn-lt"/>
              </a:rPr>
              <a:t>Τοπική Κλίση</a:t>
            </a:r>
          </a:p>
        </p:txBody>
      </p:sp>
      <p:graphicFrame>
        <p:nvGraphicFramePr>
          <p:cNvPr id="8" name="Object 7">
            <a:extLst>
              <a:ext uri="{FF2B5EF4-FFF2-40B4-BE49-F238E27FC236}">
                <a16:creationId xmlns:a16="http://schemas.microsoft.com/office/drawing/2014/main" id="{A7402A4F-9AD9-520D-4C9B-8A25CD5F383E}"/>
              </a:ext>
            </a:extLst>
          </p:cNvPr>
          <p:cNvGraphicFramePr>
            <a:graphicFrameLocks noChangeAspect="1"/>
          </p:cNvGraphicFramePr>
          <p:nvPr>
            <p:extLst>
              <p:ext uri="{D42A27DB-BD31-4B8C-83A1-F6EECF244321}">
                <p14:modId xmlns:p14="http://schemas.microsoft.com/office/powerpoint/2010/main" val="686987500"/>
              </p:ext>
            </p:extLst>
          </p:nvPr>
        </p:nvGraphicFramePr>
        <p:xfrm>
          <a:off x="248465" y="1700808"/>
          <a:ext cx="2595343" cy="3513088"/>
        </p:xfrm>
        <a:graphic>
          <a:graphicData uri="http://schemas.openxmlformats.org/presentationml/2006/ole">
            <mc:AlternateContent xmlns:mc="http://schemas.openxmlformats.org/markup-compatibility/2006">
              <mc:Choice xmlns:v="urn:schemas-microsoft-com:vml" Requires="v">
                <p:oleObj r:id="rId2" imgW="3339360" imgH="4520520" progId="">
                  <p:embed/>
                </p:oleObj>
              </mc:Choice>
              <mc:Fallback>
                <p:oleObj r:id="rId2" imgW="3339360" imgH="4520520" progId="">
                  <p:embed/>
                  <p:pic>
                    <p:nvPicPr>
                      <p:cNvPr id="0" name=""/>
                      <p:cNvPicPr/>
                      <p:nvPr/>
                    </p:nvPicPr>
                    <p:blipFill>
                      <a:blip r:embed="rId3"/>
                      <a:stretch>
                        <a:fillRect/>
                      </a:stretch>
                    </p:blipFill>
                    <p:spPr>
                      <a:xfrm>
                        <a:off x="248465" y="1700808"/>
                        <a:ext cx="2595343" cy="3513088"/>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57349" name="Object 5"/>
              <p:cNvSpPr txBox="1">
                <a:spLocks noGrp="1"/>
              </p:cNvSpPr>
              <p:nvPr>
                <p:ph idx="1"/>
              </p:nvPr>
            </p:nvSpPr>
            <p:spPr bwMode="auto">
              <a:xfrm>
                <a:off x="2051720" y="1484784"/>
                <a:ext cx="7092280" cy="4608512"/>
              </a:xfrm>
              <a:prstGeom prst="rect">
                <a:avLst/>
              </a:prstGeom>
            </p:spPr>
            <p:txBody>
              <a:bodyPr>
                <a:noAutofit/>
              </a:bodyPr>
              <a:lstStyle/>
              <a:p>
                <a:pPr algn="ctr">
                  <a:buNone/>
                </a:pPr>
                <a14:m>
                  <m:oMathPara xmlns:m="http://schemas.openxmlformats.org/officeDocument/2006/math">
                    <m:oMathParaPr>
                      <m:jc m:val="center"/>
                    </m:oMathParaPr>
                    <m:oMath xmlns:m="http://schemas.openxmlformats.org/officeDocument/2006/math">
                      <m:f>
                        <m:fPr>
                          <m:ctrlPr>
                            <a:rPr lang="en-US" sz="2000" i="1" smtClean="0">
                              <a:solidFill>
                                <a:srgbClr val="000000"/>
                              </a:solidFill>
                              <a:latin typeface="Cambria Math" panose="02040503050406030204" pitchFamily="18" charset="0"/>
                            </a:rPr>
                          </m:ctrlPr>
                        </m:fPr>
                        <m:num>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𝑃𝑥</m:t>
                          </m:r>
                        </m:num>
                        <m:den>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𝐶𝑥</m:t>
                          </m:r>
                        </m:den>
                      </m:f>
                      <m:r>
                        <a:rPr lang="en-US" sz="2000" i="1">
                          <a:solidFill>
                            <a:srgbClr val="000000"/>
                          </a:solidFill>
                          <a:latin typeface="Cambria Math" panose="02040503050406030204" pitchFamily="18" charset="0"/>
                        </a:rPr>
                        <m:t>=</m:t>
                      </m:r>
                      <m:f>
                        <m:fPr>
                          <m:ctrlPr>
                            <a:rPr lang="en-US" sz="2000" i="1">
                              <a:solidFill>
                                <a:srgbClr val="000000"/>
                              </a:solidFill>
                              <a:latin typeface="Cambria Math" panose="02040503050406030204" pitchFamily="18" charset="0"/>
                            </a:rPr>
                          </m:ctrlPr>
                        </m:fPr>
                        <m:num>
                          <m:r>
                            <a:rPr lang="en-US" sz="2000" i="1">
                              <a:solidFill>
                                <a:srgbClr val="000000"/>
                              </a:solidFill>
                              <a:latin typeface="Cambria Math" panose="02040503050406030204" pitchFamily="18" charset="0"/>
                            </a:rPr>
                            <m:t>𝑃𝑥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1</m:t>
                          </m:r>
                        </m:num>
                        <m:den>
                          <m:r>
                            <a:rPr lang="en-US" sz="2000" i="1">
                              <a:solidFill>
                                <a:srgbClr val="000000"/>
                              </a:solidFill>
                              <a:latin typeface="Cambria Math" panose="02040503050406030204" pitchFamily="18" charset="0"/>
                            </a:rPr>
                            <m:t>𝐶𝑥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1</m:t>
                          </m:r>
                        </m:den>
                      </m:f>
                    </m:oMath>
                  </m:oMathPara>
                </a14:m>
                <a:endParaRPr lang="en-US" sz="2000" i="1" dirty="0">
                  <a:solidFill>
                    <a:srgbClr val="000000"/>
                  </a:solidFill>
                  <a:latin typeface="Cambria Math" panose="02040503050406030204" pitchFamily="18" charset="0"/>
                </a:endParaRPr>
              </a:p>
              <a:p>
                <a:pPr algn="ctr">
                  <a:buNone/>
                </a:pPr>
                <a:br>
                  <a:rPr lang="en-US" sz="1600" i="1" dirty="0">
                    <a:solidFill>
                      <a:srgbClr val="000000"/>
                    </a:solidFill>
                    <a:latin typeface="Cambria Math" panose="02040503050406030204" pitchFamily="18" charset="0"/>
                  </a:rPr>
                </a:br>
                <a14:m>
                  <m:oMathPara xmlns:m="http://schemas.openxmlformats.org/officeDocument/2006/math">
                    <m:oMathParaPr>
                      <m:jc m:val="center"/>
                    </m:oMathParaPr>
                    <m:oMath xmlns:m="http://schemas.openxmlformats.org/officeDocument/2006/math">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1)=(</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𝐶𝑥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𝑃𝑥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1)</m:t>
                      </m:r>
                    </m:oMath>
                  </m:oMathPara>
                </a14:m>
                <a:endParaRPr lang="en-US" sz="2000" i="1" dirty="0">
                  <a:solidFill>
                    <a:srgbClr val="000000"/>
                  </a:solidFill>
                  <a:latin typeface="Cambria Math" panose="02040503050406030204" pitchFamily="18" charset="0"/>
                </a:endParaRPr>
              </a:p>
              <a:p>
                <a:pPr algn="ctr">
                  <a:buNone/>
                </a:pPr>
                <a:endParaRPr lang="en-US" sz="1600" i="1" dirty="0">
                  <a:solidFill>
                    <a:srgbClr val="000000"/>
                  </a:solidFill>
                  <a:latin typeface="Cambria Math" panose="02040503050406030204" pitchFamily="18" charset="0"/>
                </a:endParaRPr>
              </a:p>
              <a:p>
                <a:pPr algn="ctr">
                  <a:buNone/>
                </a:pPr>
                <a14:m>
                  <m:oMathPara xmlns:m="http://schemas.openxmlformats.org/officeDocument/2006/math">
                    <m:oMathParaPr>
                      <m:jc m:val="center"/>
                    </m:oMathParaPr>
                    <m:oMath xmlns:m="http://schemas.openxmlformats.org/officeDocument/2006/math">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𝐶𝑥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1−</m:t>
                      </m:r>
                      <m:r>
                        <a:rPr lang="en-US" sz="2000" i="1">
                          <a:solidFill>
                            <a:srgbClr val="000000"/>
                          </a:solidFill>
                          <a:latin typeface="Cambria Math" panose="02040503050406030204" pitchFamily="18" charset="0"/>
                        </a:rPr>
                        <m:t>𝑃𝑥𝐶𝑥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𝑃𝑥𝐶</m:t>
                      </m:r>
                      <m:r>
                        <a:rPr lang="en-US" sz="2000" i="1">
                          <a:solidFill>
                            <a:srgbClr val="000000"/>
                          </a:solidFill>
                          <a:latin typeface="Cambria Math" panose="02040503050406030204" pitchFamily="18" charset="0"/>
                        </a:rPr>
                        <m:t>1=</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1−</m:t>
                      </m:r>
                      <m:r>
                        <a:rPr lang="en-US" sz="2000" i="1">
                          <a:solidFill>
                            <a:srgbClr val="000000"/>
                          </a:solidFill>
                          <a:latin typeface="Cambria Math" panose="02040503050406030204" pitchFamily="18" charset="0"/>
                        </a:rPr>
                        <m:t>𝐶𝑥𝑃𝑥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𝐶𝑥𝑃</m:t>
                      </m:r>
                      <m:r>
                        <a:rPr lang="en-US" sz="2000" i="1">
                          <a:solidFill>
                            <a:srgbClr val="000000"/>
                          </a:solidFill>
                          <a:latin typeface="Cambria Math" panose="02040503050406030204" pitchFamily="18" charset="0"/>
                        </a:rPr>
                        <m:t>1</m:t>
                      </m:r>
                    </m:oMath>
                  </m:oMathPara>
                </a14:m>
                <a:endParaRPr lang="en-US" sz="2000" i="1" dirty="0">
                  <a:solidFill>
                    <a:srgbClr val="000000"/>
                  </a:solidFill>
                  <a:latin typeface="Cambria Math" panose="02040503050406030204" pitchFamily="18" charset="0"/>
                </a:endParaRPr>
              </a:p>
              <a:p>
                <a:pPr algn="ctr">
                  <a:buNone/>
                </a:pPr>
                <a:br>
                  <a:rPr lang="en-US" sz="1600" i="1" dirty="0">
                    <a:solidFill>
                      <a:srgbClr val="000000"/>
                    </a:solidFill>
                    <a:latin typeface="Cambria Math" panose="02040503050406030204" pitchFamily="18" charset="0"/>
                  </a:rPr>
                </a:br>
                <a14:m>
                  <m:oMathPara xmlns:m="http://schemas.openxmlformats.org/officeDocument/2006/math">
                    <m:oMathParaPr>
                      <m:jc m:val="center"/>
                    </m:oMathParaPr>
                    <m:oMath xmlns:m="http://schemas.openxmlformats.org/officeDocument/2006/math">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𝐶𝑥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𝐶𝑥𝑃</m:t>
                      </m:r>
                      <m:r>
                        <a:rPr lang="en-US" sz="2000" i="1">
                          <a:solidFill>
                            <a:srgbClr val="000000"/>
                          </a:solidFill>
                          <a:latin typeface="Cambria Math" panose="02040503050406030204" pitchFamily="18" charset="0"/>
                        </a:rPr>
                        <m:t>1=</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1−</m:t>
                      </m:r>
                      <m:r>
                        <a:rPr lang="en-US" sz="2000" i="1">
                          <a:solidFill>
                            <a:srgbClr val="000000"/>
                          </a:solidFill>
                          <a:latin typeface="Cambria Math" panose="02040503050406030204" pitchFamily="18" charset="0"/>
                        </a:rPr>
                        <m:t>𝑃𝑥𝐶</m:t>
                      </m:r>
                      <m:r>
                        <a:rPr lang="en-US" sz="2000" i="1">
                          <a:solidFill>
                            <a:srgbClr val="000000"/>
                          </a:solidFill>
                          <a:latin typeface="Cambria Math" panose="02040503050406030204" pitchFamily="18" charset="0"/>
                        </a:rPr>
                        <m:t>1+</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1</m:t>
                      </m:r>
                    </m:oMath>
                  </m:oMathPara>
                </a14:m>
                <a:endParaRPr lang="en-US" sz="2000" i="1" dirty="0">
                  <a:solidFill>
                    <a:srgbClr val="000000"/>
                  </a:solidFill>
                  <a:latin typeface="Cambria Math" panose="02040503050406030204" pitchFamily="18" charset="0"/>
                </a:endParaRPr>
              </a:p>
              <a:p>
                <a:pPr algn="ctr">
                  <a:buNone/>
                </a:pPr>
                <a:br>
                  <a:rPr lang="en-US" sz="1600" i="1" dirty="0">
                    <a:solidFill>
                      <a:srgbClr val="000000"/>
                    </a:solidFill>
                    <a:latin typeface="Cambria Math" panose="02040503050406030204" pitchFamily="18" charset="0"/>
                  </a:rPr>
                </a:br>
                <a14:m>
                  <m:oMathPara xmlns:m="http://schemas.openxmlformats.org/officeDocument/2006/math">
                    <m:oMathParaPr>
                      <m:jc m:val="center"/>
                    </m:oMathParaPr>
                    <m:oMath xmlns:m="http://schemas.openxmlformats.org/officeDocument/2006/math">
                      <m:r>
                        <a:rPr lang="en-US" sz="2000" i="1">
                          <a:solidFill>
                            <a:srgbClr val="000000"/>
                          </a:solidFill>
                          <a:latin typeface="Cambria Math" panose="02040503050406030204" pitchFamily="18" charset="0"/>
                        </a:rPr>
                        <m:t>𝐶𝑥</m:t>
                      </m:r>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1</m:t>
                          </m:r>
                        </m:e>
                      </m:d>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1</m:t>
                      </m:r>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2−</m:t>
                          </m:r>
                          <m:r>
                            <a:rPr lang="en-US" sz="2000" i="1">
                              <a:solidFill>
                                <a:srgbClr val="000000"/>
                              </a:solidFill>
                              <a:latin typeface="Cambria Math" panose="02040503050406030204" pitchFamily="18" charset="0"/>
                            </a:rPr>
                            <m:t>𝑃𝑥</m:t>
                          </m:r>
                        </m:e>
                      </m:d>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𝐶</m:t>
                      </m:r>
                      <m:r>
                        <a:rPr lang="en-US" sz="2000" i="1">
                          <a:solidFill>
                            <a:srgbClr val="000000"/>
                          </a:solidFill>
                          <a:latin typeface="Cambria Math" panose="02040503050406030204" pitchFamily="18" charset="0"/>
                        </a:rPr>
                        <m:t>2</m:t>
                      </m:r>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𝑃𝑥</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𝑃</m:t>
                          </m:r>
                          <m:r>
                            <a:rPr lang="en-US" sz="2000" i="1">
                              <a:solidFill>
                                <a:srgbClr val="000000"/>
                              </a:solidFill>
                              <a:latin typeface="Cambria Math" panose="02040503050406030204" pitchFamily="18" charset="0"/>
                            </a:rPr>
                            <m:t>1</m:t>
                          </m:r>
                        </m:e>
                      </m:d>
                    </m:oMath>
                  </m:oMathPara>
                </a14:m>
                <a:endParaRPr lang="en-US" sz="2000" i="1" dirty="0">
                  <a:solidFill>
                    <a:srgbClr val="000000"/>
                  </a:solidFill>
                  <a:latin typeface="Cambria Math" panose="02040503050406030204" pitchFamily="18" charset="0"/>
                </a:endParaRPr>
              </a:p>
              <a:p>
                <a:pPr algn="ctr">
                  <a:buNone/>
                </a:pPr>
                <a:br>
                  <a:rPr lang="en-US" sz="1600" i="1" dirty="0">
                    <a:solidFill>
                      <a:srgbClr val="000000"/>
                    </a:solidFill>
                    <a:latin typeface="Cambria Math" panose="02040503050406030204" pitchFamily="18" charset="0"/>
                  </a:rPr>
                </a:br>
                <a14:m>
                  <m:oMathPara xmlns:m="http://schemas.openxmlformats.org/officeDocument/2006/math">
                    <m:oMathParaPr>
                      <m:jc m:val="center"/>
                    </m:oMathParaPr>
                    <m:oMath xmlns:m="http://schemas.openxmlformats.org/officeDocument/2006/math">
                      <m:r>
                        <a:rPr lang="en-US" sz="2400" b="1" i="1">
                          <a:solidFill>
                            <a:srgbClr val="000000"/>
                          </a:solidFill>
                          <a:latin typeface="Cambria Math" panose="02040503050406030204" pitchFamily="18" charset="0"/>
                        </a:rPr>
                        <m:t>𝑪</m:t>
                      </m:r>
                      <m:r>
                        <a:rPr lang="en-US" sz="2400" b="1" i="1" baseline="-25000">
                          <a:solidFill>
                            <a:srgbClr val="000000"/>
                          </a:solidFill>
                          <a:latin typeface="Cambria Math" panose="02040503050406030204" pitchFamily="18" charset="0"/>
                        </a:rPr>
                        <m:t>𝒙</m:t>
                      </m:r>
                      <m:r>
                        <a:rPr lang="en-US" sz="2400" b="1" i="1">
                          <a:solidFill>
                            <a:srgbClr val="000000"/>
                          </a:solidFill>
                          <a:latin typeface="Cambria Math" panose="02040503050406030204" pitchFamily="18" charset="0"/>
                        </a:rPr>
                        <m:t>=</m:t>
                      </m:r>
                      <m:f>
                        <m:fPr>
                          <m:ctrlPr>
                            <a:rPr lang="en-US" sz="2400" b="1" i="1">
                              <a:solidFill>
                                <a:srgbClr val="000000"/>
                              </a:solidFill>
                              <a:latin typeface="Cambria Math" panose="02040503050406030204" pitchFamily="18" charset="0"/>
                            </a:rPr>
                          </m:ctrlPr>
                        </m:fPr>
                        <m:num>
                          <m:r>
                            <a:rPr lang="en-US" sz="2400" b="1" i="1">
                              <a:solidFill>
                                <a:srgbClr val="000000"/>
                              </a:solidFill>
                              <a:latin typeface="Cambria Math" panose="02040503050406030204" pitchFamily="18" charset="0"/>
                            </a:rPr>
                            <m:t>𝑪</m:t>
                          </m:r>
                          <m:r>
                            <a:rPr lang="en-US" sz="2400" b="1" i="1">
                              <a:solidFill>
                                <a:srgbClr val="000000"/>
                              </a:solidFill>
                              <a:latin typeface="Cambria Math" panose="02040503050406030204" pitchFamily="18" charset="0"/>
                            </a:rPr>
                            <m:t>𝟏</m:t>
                          </m:r>
                          <m:r>
                            <a:rPr lang="en-US" sz="2400" b="1" i="1">
                              <a:solidFill>
                                <a:srgbClr val="000000"/>
                              </a:solidFill>
                              <a:latin typeface="Cambria Math" panose="02040503050406030204" pitchFamily="18" charset="0"/>
                            </a:rPr>
                            <m:t>(</m:t>
                          </m:r>
                          <m:r>
                            <a:rPr lang="en-US" sz="2400" b="1" i="1">
                              <a:solidFill>
                                <a:srgbClr val="000000"/>
                              </a:solidFill>
                              <a:latin typeface="Cambria Math" panose="02040503050406030204" pitchFamily="18" charset="0"/>
                            </a:rPr>
                            <m:t>𝑷</m:t>
                          </m:r>
                          <m:r>
                            <a:rPr lang="en-US" sz="2400" b="1" i="1">
                              <a:solidFill>
                                <a:srgbClr val="000000"/>
                              </a:solidFill>
                              <a:latin typeface="Cambria Math" panose="02040503050406030204" pitchFamily="18" charset="0"/>
                            </a:rPr>
                            <m:t>𝟐</m:t>
                          </m:r>
                          <m:r>
                            <a:rPr lang="en-US" sz="2400" b="1" i="1">
                              <a:solidFill>
                                <a:srgbClr val="000000"/>
                              </a:solidFill>
                              <a:latin typeface="Cambria Math" panose="02040503050406030204" pitchFamily="18" charset="0"/>
                            </a:rPr>
                            <m:t>−</m:t>
                          </m:r>
                          <m:r>
                            <a:rPr lang="en-US" sz="2400" b="1" i="1">
                              <a:solidFill>
                                <a:srgbClr val="000000"/>
                              </a:solidFill>
                              <a:latin typeface="Cambria Math" panose="02040503050406030204" pitchFamily="18" charset="0"/>
                            </a:rPr>
                            <m:t>𝑷𝒙</m:t>
                          </m:r>
                          <m:r>
                            <a:rPr lang="en-US" sz="2400" b="1" i="1">
                              <a:solidFill>
                                <a:srgbClr val="000000"/>
                              </a:solidFill>
                              <a:latin typeface="Cambria Math" panose="02040503050406030204" pitchFamily="18" charset="0"/>
                            </a:rPr>
                            <m:t>)+</m:t>
                          </m:r>
                          <m:r>
                            <a:rPr lang="en-US" sz="2400" b="1" i="1">
                              <a:solidFill>
                                <a:srgbClr val="000000"/>
                              </a:solidFill>
                              <a:latin typeface="Cambria Math" panose="02040503050406030204" pitchFamily="18" charset="0"/>
                            </a:rPr>
                            <m:t>𝑪</m:t>
                          </m:r>
                          <m:r>
                            <a:rPr lang="en-US" sz="2400" b="1" i="1">
                              <a:solidFill>
                                <a:srgbClr val="000000"/>
                              </a:solidFill>
                              <a:latin typeface="Cambria Math" panose="02040503050406030204" pitchFamily="18" charset="0"/>
                            </a:rPr>
                            <m:t>𝟐</m:t>
                          </m:r>
                          <m:r>
                            <a:rPr lang="en-US" sz="2400" b="1" i="1">
                              <a:solidFill>
                                <a:srgbClr val="000000"/>
                              </a:solidFill>
                              <a:latin typeface="Cambria Math" panose="02040503050406030204" pitchFamily="18" charset="0"/>
                            </a:rPr>
                            <m:t>(</m:t>
                          </m:r>
                          <m:r>
                            <a:rPr lang="en-US" sz="2400" b="1" i="1">
                              <a:solidFill>
                                <a:srgbClr val="000000"/>
                              </a:solidFill>
                              <a:latin typeface="Cambria Math" panose="02040503050406030204" pitchFamily="18" charset="0"/>
                            </a:rPr>
                            <m:t>𝑷𝒙</m:t>
                          </m:r>
                          <m:r>
                            <a:rPr lang="en-US" sz="2400" b="1" i="1">
                              <a:solidFill>
                                <a:srgbClr val="000000"/>
                              </a:solidFill>
                              <a:latin typeface="Cambria Math" panose="02040503050406030204" pitchFamily="18" charset="0"/>
                            </a:rPr>
                            <m:t>−</m:t>
                          </m:r>
                          <m:r>
                            <a:rPr lang="en-US" sz="2400" b="1" i="1">
                              <a:solidFill>
                                <a:srgbClr val="000000"/>
                              </a:solidFill>
                              <a:latin typeface="Cambria Math" panose="02040503050406030204" pitchFamily="18" charset="0"/>
                            </a:rPr>
                            <m:t>𝑷</m:t>
                          </m:r>
                          <m:r>
                            <a:rPr lang="en-US" sz="2400" b="1" i="1">
                              <a:solidFill>
                                <a:srgbClr val="000000"/>
                              </a:solidFill>
                              <a:latin typeface="Cambria Math" panose="02040503050406030204" pitchFamily="18" charset="0"/>
                            </a:rPr>
                            <m:t>𝟏</m:t>
                          </m:r>
                          <m:r>
                            <a:rPr lang="en-US" sz="2400" b="1" i="1">
                              <a:solidFill>
                                <a:srgbClr val="000000"/>
                              </a:solidFill>
                              <a:latin typeface="Cambria Math" panose="02040503050406030204" pitchFamily="18" charset="0"/>
                            </a:rPr>
                            <m:t>)</m:t>
                          </m:r>
                        </m:num>
                        <m:den>
                          <m:r>
                            <a:rPr lang="en-US" sz="2400" b="1" i="1">
                              <a:solidFill>
                                <a:srgbClr val="000000"/>
                              </a:solidFill>
                              <a:latin typeface="Cambria Math" panose="02040503050406030204" pitchFamily="18" charset="0"/>
                            </a:rPr>
                            <m:t>𝑷</m:t>
                          </m:r>
                          <m:r>
                            <a:rPr lang="en-US" sz="2400" b="1" i="1">
                              <a:solidFill>
                                <a:srgbClr val="000000"/>
                              </a:solidFill>
                              <a:latin typeface="Cambria Math" panose="02040503050406030204" pitchFamily="18" charset="0"/>
                            </a:rPr>
                            <m:t>𝟐</m:t>
                          </m:r>
                          <m:r>
                            <a:rPr lang="en-US" sz="2400" b="1" i="1">
                              <a:solidFill>
                                <a:srgbClr val="000000"/>
                              </a:solidFill>
                              <a:latin typeface="Cambria Math" panose="02040503050406030204" pitchFamily="18" charset="0"/>
                            </a:rPr>
                            <m:t>−</m:t>
                          </m:r>
                          <m:r>
                            <a:rPr lang="en-US" sz="2400" b="1" i="1">
                              <a:solidFill>
                                <a:srgbClr val="000000"/>
                              </a:solidFill>
                              <a:latin typeface="Cambria Math" panose="02040503050406030204" pitchFamily="18" charset="0"/>
                            </a:rPr>
                            <m:t>𝑷</m:t>
                          </m:r>
                          <m:r>
                            <a:rPr lang="en-US" sz="2400" b="1" i="1">
                              <a:solidFill>
                                <a:srgbClr val="000000"/>
                              </a:solidFill>
                              <a:latin typeface="Cambria Math" panose="02040503050406030204" pitchFamily="18" charset="0"/>
                            </a:rPr>
                            <m:t>𝟏</m:t>
                          </m:r>
                        </m:den>
                      </m:f>
                    </m:oMath>
                  </m:oMathPara>
                </a14:m>
                <a:endParaRPr lang="en-US" sz="2000" b="1" dirty="0"/>
              </a:p>
            </p:txBody>
          </p:sp>
        </mc:Choice>
        <mc:Fallback xmlns="">
          <p:sp>
            <p:nvSpPr>
              <p:cNvPr id="57349" name="Object 5"/>
              <p:cNvSpPr txBox="1">
                <a:spLocks noRot="1" noChangeAspect="1" noMove="1" noResize="1" noEditPoints="1" noAdjustHandles="1" noChangeArrowheads="1" noChangeShapeType="1" noTextEdit="1"/>
              </p:cNvSpPr>
              <p:nvPr>
                <p:ph idx="1"/>
              </p:nvPr>
            </p:nvSpPr>
            <p:spPr bwMode="auto">
              <a:xfrm>
                <a:off x="2051720" y="1484784"/>
                <a:ext cx="7092280" cy="4608512"/>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06447020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5238</TotalTime>
  <Words>2528</Words>
  <Application>Microsoft Office PowerPoint</Application>
  <PresentationFormat>On-screen Show (4:3)</PresentationFormat>
  <Paragraphs>153</Paragraphs>
  <Slides>26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2" baseType="lpstr">
      <vt:lpstr>Arial</vt:lpstr>
      <vt:lpstr>Calibri</vt:lpstr>
      <vt:lpstr>Cambria Math</vt:lpstr>
      <vt:lpstr>Θέμα του Office</vt:lpstr>
      <vt:lpstr>Equation</vt:lpstr>
      <vt:lpstr>Equation.3</vt:lpstr>
      <vt:lpstr>ΓΕΝΙΚΕΣ ΜΕΘΟΔΟΙ ΠΟΣΟΤΙΚΟΠΟΙΗΣΗΣ </vt:lpstr>
      <vt:lpstr>ΜΕΘΟΔΟΣ ΠΟΛΛΑΠΛΩΝ ΕΞΩΤΕΡΙΚΩΝ ΠΡΟΤΥΠΩΝ ΚΑΜΠΥΛΗΣ ΑΝΑΦΟΡΑΣ</vt:lpstr>
      <vt:lpstr>ΜΕΘΟΔΟΣ ΠΟΛΛΑΠΛΩΝ ΕΞΩΤΕΡΙΚΩΝ ΠΡΟΤΥΠΩΝ ΚΑΜΠΥΛΗΣ ΑΝΑΦΟΡΑΣ</vt:lpstr>
      <vt:lpstr>ΜΕΘΟΔΟΣ ΠΟΛΛΑΠΛΩΝ ΕΞΩΤΕΡΙΚΩΝ ΠΡΟΤΥΠΩΝ ΚΑΜΠΥΛΗΣ ΑΝΑΦΟΡΑΣ</vt:lpstr>
      <vt:lpstr>ΜΕΘΟΔΟΣ ΠΟΛΛΑΠΛΩΝ ΕΞΩΤΕΡΙΚΩΝ ΠΡΟΤΥΠΩΝ ΚΑΜΠΥΛΗΣ ΑΝΑΦΟΡΑΣ</vt:lpstr>
      <vt:lpstr>ΜΕΘΟΔΟΣ ΠΟΛΛΑΠΛΩΝ ΕΞΩΤΕΡΙΚΩΝ ΠΡΟΤΥΠΩΝ ΚΑΜΠΥΛΗΣ ΑΝΑΦΟΡΑΣ</vt:lpstr>
      <vt:lpstr>ΜΕΘΟΔΟΣ ΠΑΡΕΜΒΟΛΗΣ (Bracketing)</vt:lpstr>
      <vt:lpstr>ΜΕΘΟΔΟΣ ΠΑΡΕΜΒΟΛΗΣ</vt:lpstr>
      <vt:lpstr>ΜΕΘΟΔΟΣ ΠΑΡΕΜΒΟΛΗΣ</vt:lpstr>
      <vt:lpstr>ΜΕΘΟΔΟΣ ΕΝΟΣ ΕΞΩΤΕΡΙΚΟΥ ΠΡΟΤΥΠΟΥ</vt:lpstr>
      <vt:lpstr>ΜΕΘΟΔΟΣ ΕΝΟΣ ΕΞΩΤΕΡΙΚΟΥ ΠΡΟΤΥΠΟΥ</vt:lpstr>
      <vt:lpstr>ΜΕΘΟΔΟΣ ΠΡΟΣΘΗΚΗΣ ΓΝΩΣΤΗΣ ΠΟΣΟΤΗΤΑΣ</vt:lpstr>
      <vt:lpstr>ΜΕΘΟΔΟΣ ΠΡΟΣΘΗΚΗΣ ΓΝΩΣΤΗΣ ΠΟΣΟΤΗΤΑΣ</vt:lpstr>
      <vt:lpstr>ΜΕΘΟΔΟΣ ΠΡΟΣΘΗΚΗΣ ΓΝΩΣΤΗΣ ΠΟΣΟΤΗΤΑΣ</vt:lpstr>
      <vt:lpstr>ΜΕΘΟΔΟΣ ΠΡΟΣΘΗΚΗΣ ΓΝΩΣΤΗΣ ΠΟΣΟΤΗΤΑΣ</vt:lpstr>
      <vt:lpstr>ΜΕΘΟΔΟΣ ΠΡΟΣΘΗΚΗΣ ΓΝΩΣΤΗΣ ΠΟΣΟΤΗΤΑΣ</vt:lpstr>
      <vt:lpstr>ΜΕΘΟΔΟΣ ΠΡΟΣΘΗΚΗΣ ΓΝΩΣΤΗΣ ΠΟΣΟΤΗΤΑΣ</vt:lpstr>
      <vt:lpstr>ΜΕΘΟΔΟΣ ΠΟΛΛΑΠΛΩΝ ΓΝΩΣΤΩΝ ΠΡΟΣΘΗΚΩΝ </vt:lpstr>
      <vt:lpstr>ΜΕΘΟΔΟΣ ΠΟΛΛΑΠΛΩΝ ΓΝΩΣΤΩΝ ΠΡΟΣΘΗΚΩΝ </vt:lpstr>
      <vt:lpstr>ΜΕΘΟΔΟΣ ΜΕΙΩΣΕΩΣ ΚΑΤΑ ΓΝΩΣΤΗ ΠΟΣΟΤΗΤΑ </vt:lpstr>
      <vt:lpstr>ΜΕΘΟΔΟΣ ΕΣΩΤΕΡΙΚΟΥ ΠΡΟΤΥΠΟΥ</vt:lpstr>
      <vt:lpstr>ΜΕΘΟΔΟΣ ΕΣΩΤΕΡΙΚΟΥ ΠΡΟΤΥΠΟΥ</vt:lpstr>
      <vt:lpstr>ΜΕΘΟΔΟΣ ΕΣΩΤΕΡΙΚΟΥ ΠΡΟΤΥΠΟΥ</vt:lpstr>
      <vt:lpstr>PowerPoint Presentation</vt:lpstr>
      <vt:lpstr> ΜΕΘΟΔΟΣ ΚΑΝΟΝΙΚΟΠΟΙΗΣΗΣ</vt:lpstr>
      <vt:lpstr>ΜΕΘΟΔΟΣ ΚΑΝΟΝΙΚΟΠΟΙΗΣΗΣ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Christoforos Polydorou</cp:lastModifiedBy>
  <cp:revision>516</cp:revision>
  <dcterms:created xsi:type="dcterms:W3CDTF">2012-09-06T09:03:05Z</dcterms:created>
  <dcterms:modified xsi:type="dcterms:W3CDTF">2023-12-13T09:24:12Z</dcterms:modified>
</cp:coreProperties>
</file>