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77" r:id="rId2"/>
    <p:sldId id="487" r:id="rId3"/>
    <p:sldId id="468" r:id="rId4"/>
    <p:sldId id="460" r:id="rId5"/>
    <p:sldId id="459" r:id="rId6"/>
    <p:sldId id="455" r:id="rId7"/>
    <p:sldId id="458" r:id="rId8"/>
    <p:sldId id="469" r:id="rId9"/>
    <p:sldId id="485" r:id="rId10"/>
    <p:sldId id="486" r:id="rId11"/>
    <p:sldId id="476" r:id="rId12"/>
    <p:sldId id="475" r:id="rId13"/>
    <p:sldId id="470" r:id="rId14"/>
    <p:sldId id="471" r:id="rId15"/>
    <p:sldId id="483" r:id="rId16"/>
    <p:sldId id="461" r:id="rId17"/>
    <p:sldId id="462" r:id="rId18"/>
    <p:sldId id="465" r:id="rId19"/>
    <p:sldId id="430" r:id="rId20"/>
    <p:sldId id="494" r:id="rId21"/>
    <p:sldId id="431" r:id="rId22"/>
    <p:sldId id="464" r:id="rId23"/>
    <p:sldId id="467" r:id="rId24"/>
    <p:sldId id="490" r:id="rId25"/>
    <p:sldId id="466" r:id="rId26"/>
    <p:sldId id="496" r:id="rId27"/>
    <p:sldId id="480" r:id="rId28"/>
    <p:sldId id="498" r:id="rId29"/>
    <p:sldId id="499" r:id="rId30"/>
    <p:sldId id="500" r:id="rId31"/>
    <p:sldId id="501" r:id="rId32"/>
    <p:sldId id="502" r:id="rId33"/>
    <p:sldId id="503" r:id="rId34"/>
    <p:sldId id="491" r:id="rId35"/>
    <p:sldId id="493" r:id="rId36"/>
  </p:sldIdLst>
  <p:sldSz cx="9144000" cy="6858000" type="screen4x3"/>
  <p:notesSz cx="6794500" cy="99314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ECB06DC-02E8-8943-8CAB-F82AF730DE5B}">
          <p14:sldIdLst>
            <p14:sldId id="477"/>
            <p14:sldId id="487"/>
            <p14:sldId id="468"/>
            <p14:sldId id="460"/>
            <p14:sldId id="459"/>
            <p14:sldId id="455"/>
            <p14:sldId id="458"/>
            <p14:sldId id="469"/>
            <p14:sldId id="485"/>
            <p14:sldId id="486"/>
            <p14:sldId id="476"/>
            <p14:sldId id="475"/>
          </p14:sldIdLst>
        </p14:section>
        <p14:section name="Ενότητα χωρίς τίτλο" id="{8FF9FEFF-5442-4AFA-9CA0-5E2B025B4738}">
          <p14:sldIdLst>
            <p14:sldId id="470"/>
            <p14:sldId id="471"/>
            <p14:sldId id="483"/>
            <p14:sldId id="461"/>
            <p14:sldId id="462"/>
            <p14:sldId id="465"/>
            <p14:sldId id="430"/>
            <p14:sldId id="494"/>
            <p14:sldId id="431"/>
            <p14:sldId id="464"/>
            <p14:sldId id="467"/>
            <p14:sldId id="490"/>
            <p14:sldId id="466"/>
            <p14:sldId id="496"/>
            <p14:sldId id="480"/>
            <p14:sldId id="498"/>
            <p14:sldId id="499"/>
            <p14:sldId id="500"/>
            <p14:sldId id="501"/>
            <p14:sldId id="502"/>
            <p14:sldId id="503"/>
            <p14:sldId id="491"/>
            <p14:sldId id="493"/>
          </p14:sldIdLst>
        </p14:section>
      </p14:sectionLst>
    </p:ext>
    <p:ext uri="{EFAFB233-063F-42B5-8137-9DF3F51BA10A}">
      <p15:sldGuideLst xmlns:p15="http://schemas.microsoft.com/office/powerpoint/2012/main">
        <p15:guide id="1" orient="horz" pos="2448" userDrawn="1">
          <p15:clr>
            <a:srgbClr val="A4A3A4"/>
          </p15:clr>
        </p15:guide>
        <p15:guide id="2" pos="30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theodoroulakis" initials="mtheodor" lastIdx="5" clrIdx="0"/>
  <p:cmAuthor id="1" name="George Katrougalos" initials="GK"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0101"/>
    <a:srgbClr val="C5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94675" autoAdjust="0"/>
  </p:normalViewPr>
  <p:slideViewPr>
    <p:cSldViewPr>
      <p:cViewPr varScale="1">
        <p:scale>
          <a:sx n="108" d="100"/>
          <a:sy n="108" d="100"/>
        </p:scale>
        <p:origin x="1704" y="234"/>
      </p:cViewPr>
      <p:guideLst>
        <p:guide orient="horz" pos="2448"/>
        <p:guide pos="30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_____________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Confidence in EU</c:v>
                </c:pt>
              </c:strCache>
            </c:strRef>
          </c:tx>
          <c:marker>
            <c:symbol val="none"/>
          </c:marker>
          <c:dLbls>
            <c:spPr>
              <a:noFill/>
              <a:ln>
                <a:noFill/>
              </a:ln>
              <a:effectLst/>
            </c:spPr>
            <c:txPr>
              <a:bodyPr/>
              <a:lstStyle/>
              <a:p>
                <a:pPr>
                  <a:defRPr lang="fr-F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pt idx="0">
                  <c:v>2007</c:v>
                </c:pt>
                <c:pt idx="1">
                  <c:v>2011</c:v>
                </c:pt>
                <c:pt idx="2">
                  <c:v>2016</c:v>
                </c:pt>
              </c:numCache>
            </c:numRef>
          </c:cat>
          <c:val>
            <c:numRef>
              <c:f>Sheet1!$B$2:$B$4</c:f>
              <c:numCache>
                <c:formatCode>General</c:formatCode>
                <c:ptCount val="3"/>
                <c:pt idx="0">
                  <c:v>57</c:v>
                </c:pt>
                <c:pt idx="1">
                  <c:v>41</c:v>
                </c:pt>
                <c:pt idx="2">
                  <c:v>33</c:v>
                </c:pt>
              </c:numCache>
            </c:numRef>
          </c:val>
          <c:smooth val="0"/>
          <c:extLst>
            <c:ext xmlns:c16="http://schemas.microsoft.com/office/drawing/2014/chart" uri="{C3380CC4-5D6E-409C-BE32-E72D297353CC}">
              <c16:uniqueId val="{00000000-B91E-41C8-8343-39013A2F0848}"/>
            </c:ext>
          </c:extLst>
        </c:ser>
        <c:ser>
          <c:idx val="1"/>
          <c:order val="1"/>
          <c:tx>
            <c:strRef>
              <c:f>Sheet1!$C$1</c:f>
              <c:strCache>
                <c:ptCount val="1"/>
                <c:pt idx="0">
                  <c:v>Confidence in National Parliaments</c:v>
                </c:pt>
              </c:strCache>
            </c:strRef>
          </c:tx>
          <c:marker>
            <c:symbol val="none"/>
          </c:marker>
          <c:dLbls>
            <c:spPr>
              <a:noFill/>
              <a:ln>
                <a:noFill/>
              </a:ln>
              <a:effectLst/>
            </c:spPr>
            <c:txPr>
              <a:bodyPr/>
              <a:lstStyle/>
              <a:p>
                <a:pPr>
                  <a:defRPr lang="fr-F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pt idx="0">
                  <c:v>2007</c:v>
                </c:pt>
                <c:pt idx="1">
                  <c:v>2011</c:v>
                </c:pt>
                <c:pt idx="2">
                  <c:v>2016</c:v>
                </c:pt>
              </c:numCache>
            </c:numRef>
          </c:cat>
          <c:val>
            <c:numRef>
              <c:f>Sheet1!$C$2:$C$4</c:f>
              <c:numCache>
                <c:formatCode>General</c:formatCode>
                <c:ptCount val="3"/>
                <c:pt idx="0">
                  <c:v>43</c:v>
                </c:pt>
                <c:pt idx="1">
                  <c:v>33</c:v>
                </c:pt>
                <c:pt idx="2">
                  <c:v>28</c:v>
                </c:pt>
              </c:numCache>
            </c:numRef>
          </c:val>
          <c:smooth val="0"/>
          <c:extLst>
            <c:ext xmlns:c16="http://schemas.microsoft.com/office/drawing/2014/chart" uri="{C3380CC4-5D6E-409C-BE32-E72D297353CC}">
              <c16:uniqueId val="{00000001-B91E-41C8-8343-39013A2F0848}"/>
            </c:ext>
          </c:extLst>
        </c:ser>
        <c:ser>
          <c:idx val="2"/>
          <c:order val="2"/>
          <c:tx>
            <c:strRef>
              <c:f>Sheet1!$D$1</c:f>
              <c:strCache>
                <c:ptCount val="1"/>
                <c:pt idx="0">
                  <c:v>Confidence in National Governments</c:v>
                </c:pt>
              </c:strCache>
            </c:strRef>
          </c:tx>
          <c:marker>
            <c:symbol val="none"/>
          </c:marker>
          <c:dLbls>
            <c:spPr>
              <a:noFill/>
              <a:ln>
                <a:noFill/>
              </a:ln>
              <a:effectLst/>
            </c:spPr>
            <c:txPr>
              <a:bodyPr/>
              <a:lstStyle/>
              <a:p>
                <a:pPr>
                  <a:defRPr lang="fr-F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pt idx="0">
                  <c:v>2007</c:v>
                </c:pt>
                <c:pt idx="1">
                  <c:v>2011</c:v>
                </c:pt>
                <c:pt idx="2">
                  <c:v>2016</c:v>
                </c:pt>
              </c:numCache>
            </c:numRef>
          </c:cat>
          <c:val>
            <c:numRef>
              <c:f>Sheet1!$D$2:$D$4</c:f>
              <c:numCache>
                <c:formatCode>General</c:formatCode>
                <c:ptCount val="3"/>
                <c:pt idx="0">
                  <c:v>41</c:v>
                </c:pt>
                <c:pt idx="1">
                  <c:v>32</c:v>
                </c:pt>
                <c:pt idx="2">
                  <c:v>27</c:v>
                </c:pt>
              </c:numCache>
            </c:numRef>
          </c:val>
          <c:smooth val="0"/>
          <c:extLst>
            <c:ext xmlns:c16="http://schemas.microsoft.com/office/drawing/2014/chart" uri="{C3380CC4-5D6E-409C-BE32-E72D297353CC}">
              <c16:uniqueId val="{00000002-B91E-41C8-8343-39013A2F0848}"/>
            </c:ext>
          </c:extLst>
        </c:ser>
        <c:dLbls>
          <c:showLegendKey val="0"/>
          <c:showVal val="0"/>
          <c:showCatName val="0"/>
          <c:showSerName val="0"/>
          <c:showPercent val="0"/>
          <c:showBubbleSize val="0"/>
        </c:dLbls>
        <c:smooth val="0"/>
        <c:axId val="90910080"/>
        <c:axId val="80098432"/>
      </c:lineChart>
      <c:catAx>
        <c:axId val="90910080"/>
        <c:scaling>
          <c:orientation val="minMax"/>
        </c:scaling>
        <c:delete val="0"/>
        <c:axPos val="b"/>
        <c:numFmt formatCode="General" sourceLinked="1"/>
        <c:majorTickMark val="out"/>
        <c:minorTickMark val="none"/>
        <c:tickLblPos val="nextTo"/>
        <c:txPr>
          <a:bodyPr/>
          <a:lstStyle/>
          <a:p>
            <a:pPr>
              <a:defRPr lang="fr-FR"/>
            </a:pPr>
            <a:endParaRPr lang="el-GR"/>
          </a:p>
        </c:txPr>
        <c:crossAx val="80098432"/>
        <c:crosses val="autoZero"/>
        <c:auto val="1"/>
        <c:lblAlgn val="ctr"/>
        <c:lblOffset val="100"/>
        <c:noMultiLvlLbl val="0"/>
      </c:catAx>
      <c:valAx>
        <c:axId val="80098432"/>
        <c:scaling>
          <c:orientation val="minMax"/>
        </c:scaling>
        <c:delete val="0"/>
        <c:axPos val="l"/>
        <c:majorGridlines/>
        <c:numFmt formatCode="General" sourceLinked="1"/>
        <c:majorTickMark val="out"/>
        <c:minorTickMark val="none"/>
        <c:tickLblPos val="nextTo"/>
        <c:txPr>
          <a:bodyPr/>
          <a:lstStyle/>
          <a:p>
            <a:pPr>
              <a:defRPr lang="fr-FR"/>
            </a:pPr>
            <a:endParaRPr lang="el-GR"/>
          </a:p>
        </c:txPr>
        <c:crossAx val="90910080"/>
        <c:crosses val="autoZero"/>
        <c:crossBetween val="between"/>
      </c:valA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plotArea>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6.jpe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Picture 1" descr="Trust Eurobarometer 2018.JPG"/>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0"/>
          <a:ext cx="16281400" cy="768350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32AFC7AF-3BD2-4934-A683-06004F2FC6AC}" type="datetimeFigureOut">
              <a:rPr lang="el-GR" smtClean="0"/>
              <a:pPr/>
              <a:t>19/5/2024</a:t>
            </a:fld>
            <a:endParaRPr lang="el-GR"/>
          </a:p>
        </p:txBody>
      </p:sp>
      <p:sp>
        <p:nvSpPr>
          <p:cNvPr id="4" name="Θέση εικόνας διαφάνειας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866C69B3-D947-4501-9883-130277306549}" type="slidenum">
              <a:rPr lang="el-GR" smtClean="0"/>
              <a:pPr/>
              <a:t>‹#›</a:t>
            </a:fld>
            <a:endParaRPr lang="el-GR"/>
          </a:p>
        </p:txBody>
      </p:sp>
    </p:spTree>
    <p:extLst>
      <p:ext uri="{BB962C8B-B14F-4D97-AF65-F5344CB8AC3E}">
        <p14:creationId xmlns:p14="http://schemas.microsoft.com/office/powerpoint/2010/main" val="2385783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66C69B3-D947-4501-9883-130277306549}" type="slidenum">
              <a:rPr lang="el-GR" smtClean="0"/>
              <a:pPr/>
              <a:t>13</a:t>
            </a:fld>
            <a:endParaRPr lang="el-GR"/>
          </a:p>
        </p:txBody>
      </p:sp>
    </p:spTree>
    <p:extLst>
      <p:ext uri="{BB962C8B-B14F-4D97-AF65-F5344CB8AC3E}">
        <p14:creationId xmlns:p14="http://schemas.microsoft.com/office/powerpoint/2010/main" val="222090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A9520A9C-4EA7-436E-8A8B-DB5000824B83}" type="datetimeFigureOut">
              <a:rPr lang="el-GR" smtClean="0"/>
              <a:pPr/>
              <a:t>19/5/2024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422FE5F-CD82-454A-93C3-8B6FA9D14060}" type="slidenum">
              <a:rPr lang="el-GR" smtClean="0"/>
              <a:pPr/>
              <a:t>‹#›</a:t>
            </a:fld>
            <a:endParaRPr lang="el-GR"/>
          </a:p>
        </p:txBody>
      </p:sp>
    </p:spTree>
    <p:extLst>
      <p:ext uri="{BB962C8B-B14F-4D97-AF65-F5344CB8AC3E}">
        <p14:creationId xmlns:p14="http://schemas.microsoft.com/office/powerpoint/2010/main" val="174515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A9520A9C-4EA7-436E-8A8B-DB5000824B83}" type="datetimeFigureOut">
              <a:rPr lang="el-GR" smtClean="0"/>
              <a:pPr/>
              <a:t>19/5/2024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422FE5F-CD82-454A-93C3-8B6FA9D14060}" type="slidenum">
              <a:rPr lang="el-GR" smtClean="0"/>
              <a:pPr/>
              <a:t>‹#›</a:t>
            </a:fld>
            <a:endParaRPr lang="el-GR"/>
          </a:p>
        </p:txBody>
      </p:sp>
    </p:spTree>
    <p:extLst>
      <p:ext uri="{BB962C8B-B14F-4D97-AF65-F5344CB8AC3E}">
        <p14:creationId xmlns:p14="http://schemas.microsoft.com/office/powerpoint/2010/main" val="1220018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A9520A9C-4EA7-436E-8A8B-DB5000824B83}" type="datetimeFigureOut">
              <a:rPr lang="el-GR" smtClean="0"/>
              <a:pPr/>
              <a:t>19/5/2024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422FE5F-CD82-454A-93C3-8B6FA9D14060}" type="slidenum">
              <a:rPr lang="el-GR" smtClean="0"/>
              <a:pPr/>
              <a:t>‹#›</a:t>
            </a:fld>
            <a:endParaRPr lang="el-GR"/>
          </a:p>
        </p:txBody>
      </p:sp>
    </p:spTree>
    <p:extLst>
      <p:ext uri="{BB962C8B-B14F-4D97-AF65-F5344CB8AC3E}">
        <p14:creationId xmlns:p14="http://schemas.microsoft.com/office/powerpoint/2010/main" val="1626624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A9520A9C-4EA7-436E-8A8B-DB5000824B83}" type="datetimeFigureOut">
              <a:rPr lang="el-GR" smtClean="0"/>
              <a:pPr/>
              <a:t>19/5/2024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422FE5F-CD82-454A-93C3-8B6FA9D14060}" type="slidenum">
              <a:rPr lang="el-GR" smtClean="0"/>
              <a:pPr/>
              <a:t>‹#›</a:t>
            </a:fld>
            <a:endParaRPr lang="el-GR"/>
          </a:p>
        </p:txBody>
      </p:sp>
    </p:spTree>
    <p:extLst>
      <p:ext uri="{BB962C8B-B14F-4D97-AF65-F5344CB8AC3E}">
        <p14:creationId xmlns:p14="http://schemas.microsoft.com/office/powerpoint/2010/main" val="1090542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A9520A9C-4EA7-436E-8A8B-DB5000824B83}" type="datetimeFigureOut">
              <a:rPr lang="el-GR" smtClean="0"/>
              <a:pPr/>
              <a:t>19/5/2024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422FE5F-CD82-454A-93C3-8B6FA9D14060}" type="slidenum">
              <a:rPr lang="el-GR" smtClean="0"/>
              <a:pPr/>
              <a:t>‹#›</a:t>
            </a:fld>
            <a:endParaRPr lang="el-GR"/>
          </a:p>
        </p:txBody>
      </p:sp>
    </p:spTree>
    <p:extLst>
      <p:ext uri="{BB962C8B-B14F-4D97-AF65-F5344CB8AC3E}">
        <p14:creationId xmlns:p14="http://schemas.microsoft.com/office/powerpoint/2010/main" val="2551611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A9520A9C-4EA7-436E-8A8B-DB5000824B83}" type="datetimeFigureOut">
              <a:rPr lang="el-GR" smtClean="0"/>
              <a:pPr/>
              <a:t>19/5/2024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422FE5F-CD82-454A-93C3-8B6FA9D14060}" type="slidenum">
              <a:rPr lang="el-GR" smtClean="0"/>
              <a:pPr/>
              <a:t>‹#›</a:t>
            </a:fld>
            <a:endParaRPr lang="el-GR"/>
          </a:p>
        </p:txBody>
      </p:sp>
    </p:spTree>
    <p:extLst>
      <p:ext uri="{BB962C8B-B14F-4D97-AF65-F5344CB8AC3E}">
        <p14:creationId xmlns:p14="http://schemas.microsoft.com/office/powerpoint/2010/main" val="1432181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A9520A9C-4EA7-436E-8A8B-DB5000824B83}" type="datetimeFigureOut">
              <a:rPr lang="el-GR" smtClean="0"/>
              <a:pPr/>
              <a:t>19/5/2024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6422FE5F-CD82-454A-93C3-8B6FA9D14060}" type="slidenum">
              <a:rPr lang="el-GR" smtClean="0"/>
              <a:pPr/>
              <a:t>‹#›</a:t>
            </a:fld>
            <a:endParaRPr lang="el-GR"/>
          </a:p>
        </p:txBody>
      </p:sp>
    </p:spTree>
    <p:extLst>
      <p:ext uri="{BB962C8B-B14F-4D97-AF65-F5344CB8AC3E}">
        <p14:creationId xmlns:p14="http://schemas.microsoft.com/office/powerpoint/2010/main" val="2011633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A9520A9C-4EA7-436E-8A8B-DB5000824B83}" type="datetimeFigureOut">
              <a:rPr lang="el-GR" smtClean="0"/>
              <a:pPr/>
              <a:t>19/5/2024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6422FE5F-CD82-454A-93C3-8B6FA9D14060}" type="slidenum">
              <a:rPr lang="el-GR" smtClean="0"/>
              <a:pPr/>
              <a:t>‹#›</a:t>
            </a:fld>
            <a:endParaRPr lang="el-GR"/>
          </a:p>
        </p:txBody>
      </p:sp>
    </p:spTree>
    <p:extLst>
      <p:ext uri="{BB962C8B-B14F-4D97-AF65-F5344CB8AC3E}">
        <p14:creationId xmlns:p14="http://schemas.microsoft.com/office/powerpoint/2010/main" val="155047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9520A9C-4EA7-436E-8A8B-DB5000824B83}" type="datetimeFigureOut">
              <a:rPr lang="el-GR" smtClean="0"/>
              <a:pPr/>
              <a:t>19/5/2024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6422FE5F-CD82-454A-93C3-8B6FA9D14060}" type="slidenum">
              <a:rPr lang="el-GR" smtClean="0"/>
              <a:pPr/>
              <a:t>‹#›</a:t>
            </a:fld>
            <a:endParaRPr lang="el-GR"/>
          </a:p>
        </p:txBody>
      </p:sp>
    </p:spTree>
    <p:extLst>
      <p:ext uri="{BB962C8B-B14F-4D97-AF65-F5344CB8AC3E}">
        <p14:creationId xmlns:p14="http://schemas.microsoft.com/office/powerpoint/2010/main" val="1596972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A9520A9C-4EA7-436E-8A8B-DB5000824B83}" type="datetimeFigureOut">
              <a:rPr lang="el-GR" smtClean="0"/>
              <a:pPr/>
              <a:t>19/5/2024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422FE5F-CD82-454A-93C3-8B6FA9D14060}" type="slidenum">
              <a:rPr lang="el-GR" smtClean="0"/>
              <a:pPr/>
              <a:t>‹#›</a:t>
            </a:fld>
            <a:endParaRPr lang="el-GR"/>
          </a:p>
        </p:txBody>
      </p:sp>
    </p:spTree>
    <p:extLst>
      <p:ext uri="{BB962C8B-B14F-4D97-AF65-F5344CB8AC3E}">
        <p14:creationId xmlns:p14="http://schemas.microsoft.com/office/powerpoint/2010/main" val="275107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A9520A9C-4EA7-436E-8A8B-DB5000824B83}" type="datetimeFigureOut">
              <a:rPr lang="el-GR" smtClean="0"/>
              <a:pPr/>
              <a:t>19/5/2024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422FE5F-CD82-454A-93C3-8B6FA9D14060}" type="slidenum">
              <a:rPr lang="el-GR" smtClean="0"/>
              <a:pPr/>
              <a:t>‹#›</a:t>
            </a:fld>
            <a:endParaRPr lang="el-GR"/>
          </a:p>
        </p:txBody>
      </p:sp>
    </p:spTree>
    <p:extLst>
      <p:ext uri="{BB962C8B-B14F-4D97-AF65-F5344CB8AC3E}">
        <p14:creationId xmlns:p14="http://schemas.microsoft.com/office/powerpoint/2010/main" val="2070572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20A9C-4EA7-436E-8A8B-DB5000824B83}" type="datetimeFigureOut">
              <a:rPr lang="el-GR" smtClean="0"/>
              <a:pPr/>
              <a:t>19/5/2024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22FE5F-CD82-454A-93C3-8B6FA9D14060}" type="slidenum">
              <a:rPr lang="el-GR" smtClean="0"/>
              <a:pPr/>
              <a:t>‹#›</a:t>
            </a:fld>
            <a:endParaRPr lang="el-GR"/>
          </a:p>
        </p:txBody>
      </p:sp>
    </p:spTree>
    <p:extLst>
      <p:ext uri="{BB962C8B-B14F-4D97-AF65-F5344CB8AC3E}">
        <p14:creationId xmlns:p14="http://schemas.microsoft.com/office/powerpoint/2010/main" val="3628511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723898" y="-228600"/>
            <a:ext cx="7772400" cy="3829051"/>
          </a:xfrm>
        </p:spPr>
        <p:txBody>
          <a:bodyPr>
            <a:normAutofit/>
          </a:bodyPr>
          <a:lstStyle/>
          <a:p>
            <a:r>
              <a:rPr lang="en-US" sz="4000" b="1" dirty="0"/>
              <a:t>CIVIS program </a:t>
            </a:r>
            <a:r>
              <a:rPr lang="en-US" sz="4000" b="1" dirty="0" smtClean="0"/>
              <a:t>“Governing </a:t>
            </a:r>
            <a:r>
              <a:rPr lang="en-US" sz="4000" b="1" dirty="0"/>
              <a:t>in times of </a:t>
            </a:r>
            <a:r>
              <a:rPr lang="en-US" sz="4000" b="1" dirty="0" smtClean="0"/>
              <a:t>crisis”</a:t>
            </a:r>
            <a:r>
              <a:rPr lang="en-US" sz="4000" dirty="0" smtClean="0"/>
              <a:t/>
            </a:r>
            <a:br>
              <a:rPr lang="en-US" sz="4000" dirty="0" smtClean="0"/>
            </a:br>
            <a:r>
              <a:rPr lang="en-US" sz="4000" dirty="0"/>
              <a:t/>
            </a:r>
            <a:br>
              <a:rPr lang="en-US" sz="4000" dirty="0"/>
            </a:br>
            <a:r>
              <a:rPr lang="en-US" sz="3600" dirty="0"/>
              <a:t>C</a:t>
            </a:r>
            <a:r>
              <a:rPr lang="en-US" sz="3600" dirty="0" smtClean="0"/>
              <a:t>risis </a:t>
            </a:r>
            <a:r>
              <a:rPr lang="en-US" sz="3600" dirty="0"/>
              <a:t>legislation and jurisprudence</a:t>
            </a:r>
            <a:endParaRPr lang="el-GR" sz="4000" dirty="0"/>
          </a:p>
        </p:txBody>
      </p:sp>
      <p:sp>
        <p:nvSpPr>
          <p:cNvPr id="5" name="Υπότιτλος 4"/>
          <p:cNvSpPr>
            <a:spLocks noGrp="1"/>
          </p:cNvSpPr>
          <p:nvPr>
            <p:ph type="subTitle" idx="1"/>
          </p:nvPr>
        </p:nvSpPr>
        <p:spPr>
          <a:xfrm>
            <a:off x="1371600" y="3886200"/>
            <a:ext cx="6400800" cy="3048000"/>
          </a:xfrm>
        </p:spPr>
        <p:txBody>
          <a:bodyPr>
            <a:normAutofit/>
          </a:bodyPr>
          <a:lstStyle/>
          <a:p>
            <a:r>
              <a:rPr lang="en-US" b="1" dirty="0" smtClean="0"/>
              <a:t>George </a:t>
            </a:r>
            <a:r>
              <a:rPr lang="en-US" b="1" dirty="0" smtClean="0"/>
              <a:t>Katrougalos</a:t>
            </a:r>
            <a:endParaRPr lang="en-US" dirty="0" smtClean="0"/>
          </a:p>
          <a:p>
            <a:r>
              <a:rPr lang="en-US" sz="2400" dirty="0" smtClean="0"/>
              <a:t>Professor of Public </a:t>
            </a:r>
            <a:r>
              <a:rPr lang="en-US" sz="2400" dirty="0" smtClean="0"/>
              <a:t>Law</a:t>
            </a:r>
          </a:p>
          <a:p>
            <a:r>
              <a:rPr lang="en-US" sz="2400" dirty="0" smtClean="0"/>
              <a:t>UN Independent Expert on a Democratic and Equitable International Order</a:t>
            </a:r>
            <a:endParaRPr lang="en-US" sz="2400" dirty="0" smtClean="0"/>
          </a:p>
          <a:p>
            <a:r>
              <a:rPr lang="en-US" sz="2400" dirty="0" smtClean="0"/>
              <a:t>Former Foreign Minister of </a:t>
            </a:r>
            <a:r>
              <a:rPr lang="en-US" sz="2400" dirty="0" smtClean="0"/>
              <a:t>Greece</a:t>
            </a:r>
          </a:p>
          <a:p>
            <a:endParaRPr lang="en-US" sz="2400" dirty="0"/>
          </a:p>
          <a:p>
            <a:r>
              <a:rPr lang="en-US" sz="1600" dirty="0" smtClean="0"/>
              <a:t>Athens, </a:t>
            </a:r>
            <a:r>
              <a:rPr lang="en-US" sz="1600" dirty="0" smtClean="0"/>
              <a:t>23May </a:t>
            </a:r>
            <a:r>
              <a:rPr lang="en-US" sz="1600" dirty="0" smtClean="0"/>
              <a:t>2024</a:t>
            </a:r>
          </a:p>
          <a:p>
            <a:endParaRPr lang="el-GR" dirty="0"/>
          </a:p>
        </p:txBody>
      </p:sp>
      <p:sp>
        <p:nvSpPr>
          <p:cNvPr id="2" name="AutoShape 2" descr="EPLO: Εκδήλωση για την Εκπαίδευση των Νομικών στη σύγχρονη εποχή - NOMIKI  BIBLIOTHIKI Daily"/>
          <p:cNvSpPr>
            <a:spLocks noChangeAspect="1" noChangeArrowheads="1"/>
          </p:cNvSpPr>
          <p:nvPr/>
        </p:nvSpPr>
        <p:spPr bwMode="auto">
          <a:xfrm>
            <a:off x="155574" y="304800"/>
            <a:ext cx="8988425" cy="1447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EPLO: Εκδήλωση για την Εκπαίδευση των Νομικών στη σύγχρονη εποχή - NOMIKI  BIBLIOTHIKI Dail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1744450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US" dirty="0" smtClean="0"/>
              <a:t>The globalization effect</a:t>
            </a:r>
            <a:endParaRPr lang="el-GR" dirty="0"/>
          </a:p>
        </p:txBody>
      </p:sp>
      <p:sp>
        <p:nvSpPr>
          <p:cNvPr id="6" name="Θέση περιεχομένου 5"/>
          <p:cNvSpPr>
            <a:spLocks noGrp="1"/>
          </p:cNvSpPr>
          <p:nvPr>
            <p:ph idx="1"/>
          </p:nvPr>
        </p:nvSpPr>
        <p:spPr>
          <a:xfrm>
            <a:off x="152400" y="1219200"/>
            <a:ext cx="8534400" cy="5562600"/>
          </a:xfrm>
        </p:spPr>
        <p:txBody>
          <a:bodyPr>
            <a:normAutofit/>
          </a:bodyPr>
          <a:lstStyle/>
          <a:p>
            <a:r>
              <a:rPr lang="en-US" sz="2400" dirty="0"/>
              <a:t>Economic globalization is an irreversible trend of global economic development, and is in line with the desire for development and cooperation held by people of all countries. Economic globalization has greatly facilitated trade, investment, flows of people, and technological advances, making an important contribution to global economic development</a:t>
            </a:r>
            <a:r>
              <a:rPr lang="en-US" sz="2400" dirty="0" smtClean="0"/>
              <a:t>.</a:t>
            </a:r>
          </a:p>
          <a:p>
            <a:endParaRPr lang="en-US" sz="2400" dirty="0"/>
          </a:p>
          <a:p>
            <a:pPr marL="0" indent="0">
              <a:buNone/>
            </a:pPr>
            <a:endParaRPr lang="en-US" sz="2400" dirty="0"/>
          </a:p>
          <a:p>
            <a:r>
              <a:rPr lang="en-US" sz="2400" dirty="0"/>
              <a:t>The current model of economic globalization fails to reflect the demands or represent the interests of developing </a:t>
            </a:r>
            <a:r>
              <a:rPr lang="en-US" sz="2400" dirty="0" smtClean="0"/>
              <a:t>countries</a:t>
            </a:r>
            <a:endParaRPr lang="en-US" dirty="0" smtClean="0"/>
          </a:p>
        </p:txBody>
      </p:sp>
    </p:spTree>
    <p:extLst>
      <p:ext uri="{BB962C8B-B14F-4D97-AF65-F5344CB8AC3E}">
        <p14:creationId xmlns:p14="http://schemas.microsoft.com/office/powerpoint/2010/main" val="3410346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5867400"/>
            <a:ext cx="8610600" cy="762000"/>
          </a:xfrm>
        </p:spPr>
        <p:txBody>
          <a:bodyPr>
            <a:normAutofit/>
          </a:bodyPr>
          <a:lstStyle/>
          <a:p>
            <a:r>
              <a:rPr lang="en-US" dirty="0" smtClean="0"/>
              <a:t>World Inequality 		                                  Share of Income of top 1%</a:t>
            </a:r>
            <a:br>
              <a:rPr lang="en-US" dirty="0" smtClean="0"/>
            </a:br>
            <a:r>
              <a:rPr lang="en-US" sz="1200" b="0" dirty="0" smtClean="0"/>
              <a:t>Source: BIS 87 Annual Report, 2017, https://www.bis.org/statistics/ar2017.stats.htm</a:t>
            </a:r>
            <a:endParaRPr lang="el-GR" sz="1200" b="0" dirty="0"/>
          </a:p>
        </p:txBody>
      </p:sp>
      <p:sp>
        <p:nvSpPr>
          <p:cNvPr id="4" name="Θέση κειμένου 3"/>
          <p:cNvSpPr>
            <a:spLocks noGrp="1"/>
          </p:cNvSpPr>
          <p:nvPr>
            <p:ph type="body" sz="half" idx="2"/>
          </p:nvPr>
        </p:nvSpPr>
        <p:spPr>
          <a:xfrm>
            <a:off x="457200" y="0"/>
            <a:ext cx="8382000" cy="1143000"/>
          </a:xfrm>
        </p:spPr>
        <p:txBody>
          <a:bodyPr>
            <a:noAutofit/>
          </a:bodyPr>
          <a:lstStyle/>
          <a:p>
            <a:pPr algn="ctr"/>
            <a:r>
              <a:rPr lang="en-US" sz="2800" b="1" dirty="0" smtClean="0"/>
              <a:t>Global economic trends: reduction </a:t>
            </a:r>
            <a:r>
              <a:rPr lang="en-US" sz="2800" b="1" dirty="0"/>
              <a:t>global poverty and inequality, but </a:t>
            </a:r>
            <a:r>
              <a:rPr lang="en-US" sz="2800" b="1" dirty="0" smtClean="0"/>
              <a:t>increase of </a:t>
            </a:r>
            <a:r>
              <a:rPr lang="en-US" sz="2800" b="1" dirty="0"/>
              <a:t>inequalities within western countries </a:t>
            </a:r>
            <a:endParaRPr lang="el-GR" sz="2800" b="1" dirty="0"/>
          </a:p>
        </p:txBody>
      </p:sp>
      <p:pic>
        <p:nvPicPr>
          <p:cNvPr id="12" name="Θέση εικόνας 11"/>
          <p:cNvPicPr>
            <a:picLocks noGrp="1" noChangeAspect="1"/>
          </p:cNvPicPr>
          <p:nvPr>
            <p:ph type="pic" idx="1"/>
          </p:nvPr>
        </p:nvPicPr>
        <p:blipFill>
          <a:blip r:embed="rId2">
            <a:extLst>
              <a:ext uri="{28A0092B-C50C-407E-A947-70E740481C1C}">
                <a14:useLocalDpi xmlns:a14="http://schemas.microsoft.com/office/drawing/2010/main" val="0"/>
              </a:ext>
            </a:extLst>
          </a:blip>
          <a:srcRect t="1614" b="1614"/>
          <a:stretch>
            <a:fillRect/>
          </a:stretch>
        </p:blipFill>
        <p:spPr>
          <a:xfrm>
            <a:off x="304800" y="1524000"/>
            <a:ext cx="8534400" cy="4343399"/>
          </a:xfrm>
        </p:spPr>
      </p:pic>
    </p:spTree>
    <p:extLst>
      <p:ext uri="{BB962C8B-B14F-4D97-AF65-F5344CB8AC3E}">
        <p14:creationId xmlns:p14="http://schemas.microsoft.com/office/powerpoint/2010/main" val="2151977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90600" y="76200"/>
            <a:ext cx="6288088" cy="536575"/>
          </a:xfrm>
        </p:spPr>
        <p:txBody>
          <a:bodyPr/>
          <a:lstStyle/>
          <a:p>
            <a:r>
              <a:rPr lang="en-US" dirty="0" smtClean="0"/>
              <a:t>Inequality in USA</a:t>
            </a:r>
            <a:endParaRPr lang="el-GR" dirty="0"/>
          </a:p>
        </p:txBody>
      </p:sp>
      <p:pic>
        <p:nvPicPr>
          <p:cNvPr id="4" name="Θέση περιεχομένου 3"/>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76200" y="685800"/>
            <a:ext cx="8915400" cy="4724399"/>
          </a:xfrm>
        </p:spPr>
      </p:pic>
      <p:sp>
        <p:nvSpPr>
          <p:cNvPr id="5" name="Θέση κειμένου 4"/>
          <p:cNvSpPr>
            <a:spLocks noGrp="1"/>
          </p:cNvSpPr>
          <p:nvPr>
            <p:ph type="body" sz="half" idx="2"/>
          </p:nvPr>
        </p:nvSpPr>
        <p:spPr>
          <a:xfrm>
            <a:off x="381000" y="5867400"/>
            <a:ext cx="8153400" cy="304800"/>
          </a:xfrm>
        </p:spPr>
        <p:txBody>
          <a:bodyPr>
            <a:normAutofit fontScale="47500" lnSpcReduction="20000"/>
          </a:bodyPr>
          <a:lstStyle/>
          <a:p>
            <a:r>
              <a:rPr lang="en-US" dirty="0" smtClean="0"/>
              <a:t>Source</a:t>
            </a:r>
            <a:r>
              <a:rPr lang="en-US" dirty="0"/>
              <a:t>: </a:t>
            </a:r>
            <a:r>
              <a:rPr lang="en-US" dirty="0" smtClean="0"/>
              <a:t>Y. Berman ,E. </a:t>
            </a:r>
            <a:r>
              <a:rPr lang="en-US" dirty="0"/>
              <a:t>Ben-Jacob </a:t>
            </a:r>
            <a:r>
              <a:rPr lang="en-US" dirty="0" smtClean="0"/>
              <a:t>,Y. </a:t>
            </a:r>
            <a:r>
              <a:rPr lang="en-US" dirty="0" err="1"/>
              <a:t>Shapira</a:t>
            </a:r>
            <a:r>
              <a:rPr lang="en-US" dirty="0"/>
              <a:t> </a:t>
            </a:r>
            <a:r>
              <a:rPr lang="en-US" dirty="0" smtClean="0"/>
              <a:t>, The </a:t>
            </a:r>
            <a:r>
              <a:rPr lang="en-US" dirty="0"/>
              <a:t>Dynamics of Wealth Inequality and the Effect of Income </a:t>
            </a:r>
            <a:r>
              <a:rPr lang="en-US" dirty="0" smtClean="0"/>
              <a:t>Distribution, </a:t>
            </a:r>
            <a:r>
              <a:rPr lang="en-US" dirty="0" err="1" smtClean="0"/>
              <a:t>Plos</a:t>
            </a:r>
            <a:r>
              <a:rPr lang="en-US" dirty="0"/>
              <a:t> One, : April 22, 2016</a:t>
            </a:r>
          </a:p>
          <a:p>
            <a:r>
              <a:rPr lang="en-US" dirty="0"/>
              <a:t>https://doi.org/10.1371/journal.pone.0154196</a:t>
            </a:r>
          </a:p>
        </p:txBody>
      </p:sp>
    </p:spTree>
    <p:extLst>
      <p:ext uri="{BB962C8B-B14F-4D97-AF65-F5344CB8AC3E}">
        <p14:creationId xmlns:p14="http://schemas.microsoft.com/office/powerpoint/2010/main" val="3734192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5" name="Picture Placeholder 4" descr="Image-1.png"/>
          <p:cNvPicPr>
            <a:picLocks noGrp="1" noChangeAspect="1"/>
          </p:cNvPicPr>
          <p:nvPr>
            <p:ph type="pic" idx="1"/>
          </p:nvPr>
        </p:nvPicPr>
        <p:blipFill>
          <a:blip r:embed="rId3" cstate="print"/>
          <a:srcRect t="2984" b="2984"/>
          <a:stretch>
            <a:fillRect/>
          </a:stretch>
        </p:blipFill>
        <p:spPr>
          <a:xfrm>
            <a:off x="179512" y="152400"/>
            <a:ext cx="8820472" cy="5400599"/>
          </a:xfrm>
        </p:spPr>
      </p:pic>
      <p:sp>
        <p:nvSpPr>
          <p:cNvPr id="4" name="Text Placeholder 3"/>
          <p:cNvSpPr>
            <a:spLocks noGrp="1"/>
          </p:cNvSpPr>
          <p:nvPr>
            <p:ph type="body" sz="half" idx="2"/>
          </p:nvPr>
        </p:nvSpPr>
        <p:spPr>
          <a:xfrm>
            <a:off x="215008" y="5357721"/>
            <a:ext cx="8640960" cy="1336576"/>
          </a:xfrm>
        </p:spPr>
        <p:txBody>
          <a:bodyPr>
            <a:normAutofit fontScale="70000" lnSpcReduction="20000"/>
          </a:bodyPr>
          <a:lstStyle/>
          <a:p>
            <a:pPr algn="ctr"/>
            <a:r>
              <a:rPr lang="en-US" sz="2400" b="1" dirty="0" smtClean="0"/>
              <a:t>Real Average Income by Percentile (Top 0,01%, Top 1%, Bottom 90%, 1980-2015</a:t>
            </a:r>
          </a:p>
          <a:p>
            <a:r>
              <a:rPr lang="en-US" sz="2800" dirty="0"/>
              <a:t>Between 1980 and 2015 the average real income of 0.01% of the population has grown by 322%, whereas the income of the lowest 90% has stagnated, rising only by 0.003%.</a:t>
            </a:r>
            <a:endParaRPr lang="en-US" sz="2800" dirty="0" smtClean="0"/>
          </a:p>
          <a:p>
            <a:r>
              <a:rPr lang="en-US" sz="1200" dirty="0" smtClean="0"/>
              <a:t>Source:  World Wealth and Income Database, http://52.209.180.1/country/usa</a:t>
            </a:r>
            <a:r>
              <a:rPr lang="en-US" b="1" dirty="0" smtClean="0"/>
              <a:t>/</a:t>
            </a:r>
            <a:endParaRPr lang="el-GR" dirty="0" smtClean="0"/>
          </a:p>
          <a:p>
            <a:endParaRPr lang="el-GR" dirty="0"/>
          </a:p>
        </p:txBody>
      </p:sp>
    </p:spTree>
    <p:extLst>
      <p:ext uri="{BB962C8B-B14F-4D97-AF65-F5344CB8AC3E}">
        <p14:creationId xmlns:p14="http://schemas.microsoft.com/office/powerpoint/2010/main" val="2535384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45224"/>
            <a:ext cx="8712968" cy="720080"/>
          </a:xfrm>
        </p:spPr>
        <p:txBody>
          <a:bodyPr>
            <a:noAutofit/>
          </a:bodyPr>
          <a:lstStyle/>
          <a:p>
            <a:r>
              <a:rPr lang="en-US" sz="2800" dirty="0" smtClean="0"/>
              <a:t>% of Households with stable of falling income 2005-2014</a:t>
            </a:r>
            <a:endParaRPr lang="en-US" sz="2800" dirty="0"/>
          </a:p>
        </p:txBody>
      </p:sp>
      <p:sp>
        <p:nvSpPr>
          <p:cNvPr id="4" name="Text Placeholder 3"/>
          <p:cNvSpPr>
            <a:spLocks noGrp="1"/>
          </p:cNvSpPr>
          <p:nvPr>
            <p:ph type="body" sz="half" idx="2"/>
          </p:nvPr>
        </p:nvSpPr>
        <p:spPr>
          <a:xfrm>
            <a:off x="107504" y="6165304"/>
            <a:ext cx="8568952" cy="692696"/>
          </a:xfrm>
        </p:spPr>
        <p:txBody>
          <a:bodyPr>
            <a:normAutofit lnSpcReduction="10000"/>
          </a:bodyPr>
          <a:lstStyle/>
          <a:p>
            <a:r>
              <a:rPr lang="en-US" dirty="0"/>
              <a:t> </a:t>
            </a:r>
            <a:r>
              <a:rPr lang="en-US" dirty="0" smtClean="0"/>
              <a:t>Source: </a:t>
            </a:r>
            <a:r>
              <a:rPr lang="en-US" b="1" dirty="0"/>
              <a:t>Richard Dobbs </a:t>
            </a:r>
            <a:r>
              <a:rPr lang="en-US" b="1" dirty="0" smtClean="0"/>
              <a:t>et </a:t>
            </a:r>
            <a:r>
              <a:rPr lang="en-US" b="1" dirty="0" err="1" smtClean="0"/>
              <a:t>alii</a:t>
            </a:r>
            <a:r>
              <a:rPr lang="en-US" b="1" smtClean="0"/>
              <a:t>, </a:t>
            </a:r>
            <a:r>
              <a:rPr lang="en-US" smtClean="0"/>
              <a:t>Poorer </a:t>
            </a:r>
            <a:r>
              <a:rPr lang="en-US" dirty="0" smtClean="0"/>
              <a:t>than their Parents?, Flat or falling economies in advanced economies</a:t>
            </a:r>
            <a:r>
              <a:rPr lang="en-US" smtClean="0"/>
              <a:t>, </a:t>
            </a:r>
            <a:r>
              <a:rPr lang="en-US"/>
              <a:t>McKinsey Global Institute, </a:t>
            </a:r>
            <a:r>
              <a:rPr lang="en-US" smtClean="0"/>
              <a:t>July</a:t>
            </a:r>
            <a:r>
              <a:rPr lang="en-US" dirty="0" smtClean="0"/>
              <a:t>, 2016</a:t>
            </a:r>
            <a:r>
              <a:rPr lang="en-US" dirty="0"/>
              <a:t>, http://</a:t>
            </a:r>
            <a:r>
              <a:rPr lang="en-US" dirty="0" err="1"/>
              <a:t>www.mckinsey.com</a:t>
            </a:r>
            <a:r>
              <a:rPr lang="en-US" dirty="0"/>
              <a:t>/global-themes/employment-and-growth/poorer-than-their-parents-a-new-perspective-on-income-inequality</a:t>
            </a:r>
          </a:p>
        </p:txBody>
      </p:sp>
      <p:pic>
        <p:nvPicPr>
          <p:cNvPr id="9" name="Picture Placeholder 8"/>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t="20317" r="38842" b="22583"/>
          <a:stretch/>
        </p:blipFill>
        <p:spPr>
          <a:xfrm>
            <a:off x="107950" y="0"/>
            <a:ext cx="8712522" cy="5445224"/>
          </a:xfrm>
        </p:spPr>
      </p:pic>
    </p:spTree>
    <p:extLst>
      <p:ext uri="{BB962C8B-B14F-4D97-AF65-F5344CB8AC3E}">
        <p14:creationId xmlns:p14="http://schemas.microsoft.com/office/powerpoint/2010/main" val="3536528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249362"/>
          </a:xfrm>
        </p:spPr>
        <p:txBody>
          <a:bodyPr>
            <a:normAutofit fontScale="90000"/>
          </a:bodyPr>
          <a:lstStyle/>
          <a:p>
            <a:r>
              <a:rPr lang="en-US" dirty="0" smtClean="0"/>
              <a:t>Rise of inequalities is not a result of rise of international trade, but a direct consequence of neoliberal policies</a:t>
            </a:r>
            <a:endParaRPr lang="el-GR" dirty="0"/>
          </a:p>
        </p:txBody>
      </p:sp>
      <p:sp>
        <p:nvSpPr>
          <p:cNvPr id="3" name="Θέση περιεχομένου 2"/>
          <p:cNvSpPr>
            <a:spLocks noGrp="1"/>
          </p:cNvSpPr>
          <p:nvPr>
            <p:ph idx="1"/>
          </p:nvPr>
        </p:nvSpPr>
        <p:spPr>
          <a:xfrm>
            <a:off x="457200" y="2286000"/>
            <a:ext cx="8229600" cy="4343400"/>
          </a:xfrm>
        </p:spPr>
        <p:txBody>
          <a:bodyPr>
            <a:normAutofit fontScale="92500" lnSpcReduction="20000"/>
          </a:bodyPr>
          <a:lstStyle/>
          <a:p>
            <a:r>
              <a:rPr lang="de-DE" dirty="0" smtClean="0"/>
              <a:t>Labour </a:t>
            </a:r>
            <a:r>
              <a:rPr lang="de-DE" dirty="0" err="1"/>
              <a:t>market</a:t>
            </a:r>
            <a:r>
              <a:rPr lang="de-DE" dirty="0"/>
              <a:t> </a:t>
            </a:r>
            <a:r>
              <a:rPr lang="de-DE" dirty="0" err="1" smtClean="0"/>
              <a:t>deregulation</a:t>
            </a:r>
            <a:r>
              <a:rPr lang="de-DE" dirty="0" smtClean="0"/>
              <a:t>. Anti-trade </a:t>
            </a:r>
            <a:r>
              <a:rPr lang="de-DE" dirty="0" err="1" smtClean="0"/>
              <a:t>union</a:t>
            </a:r>
            <a:r>
              <a:rPr lang="de-DE" dirty="0" smtClean="0"/>
              <a:t> </a:t>
            </a:r>
            <a:r>
              <a:rPr lang="de-DE" dirty="0" err="1" smtClean="0"/>
              <a:t>laws</a:t>
            </a:r>
            <a:r>
              <a:rPr lang="de-DE" dirty="0" smtClean="0"/>
              <a:t>.</a:t>
            </a:r>
          </a:p>
          <a:p>
            <a:r>
              <a:rPr lang="de-DE" dirty="0" err="1" smtClean="0"/>
              <a:t>Wages</a:t>
            </a:r>
            <a:r>
              <a:rPr lang="de-DE" dirty="0" smtClean="0"/>
              <a:t> </a:t>
            </a:r>
            <a:r>
              <a:rPr lang="de-DE" dirty="0" err="1" smtClean="0"/>
              <a:t>stagnate</a:t>
            </a:r>
            <a:r>
              <a:rPr lang="de-DE" dirty="0" smtClean="0"/>
              <a:t> </a:t>
            </a:r>
            <a:r>
              <a:rPr lang="de-DE" dirty="0" err="1" smtClean="0"/>
              <a:t>or</a:t>
            </a:r>
            <a:r>
              <a:rPr lang="de-DE" dirty="0" smtClean="0"/>
              <a:t> </a:t>
            </a:r>
            <a:r>
              <a:rPr lang="de-DE" dirty="0" err="1" smtClean="0"/>
              <a:t>increasing</a:t>
            </a:r>
            <a:r>
              <a:rPr lang="de-DE" dirty="0" smtClean="0"/>
              <a:t> </a:t>
            </a:r>
            <a:r>
              <a:rPr lang="de-DE" dirty="0" err="1" smtClean="0"/>
              <a:t>less</a:t>
            </a:r>
            <a:r>
              <a:rPr lang="de-DE" dirty="0" smtClean="0"/>
              <a:t> </a:t>
            </a:r>
            <a:r>
              <a:rPr lang="de-DE" dirty="0" err="1" smtClean="0"/>
              <a:t>than</a:t>
            </a:r>
            <a:r>
              <a:rPr lang="de-DE" dirty="0" smtClean="0"/>
              <a:t> </a:t>
            </a:r>
            <a:r>
              <a:rPr lang="de-DE" dirty="0" err="1" smtClean="0"/>
              <a:t>productivity</a:t>
            </a:r>
            <a:r>
              <a:rPr lang="de-DE" dirty="0" smtClean="0"/>
              <a:t> </a:t>
            </a:r>
            <a:r>
              <a:rPr lang="de-DE" dirty="0" err="1" smtClean="0"/>
              <a:t>growth</a:t>
            </a:r>
            <a:r>
              <a:rPr lang="de-DE" dirty="0" smtClean="0"/>
              <a:t> .</a:t>
            </a:r>
            <a:endParaRPr lang="en-US" dirty="0"/>
          </a:p>
          <a:p>
            <a:r>
              <a:rPr lang="en-US" dirty="0" smtClean="0"/>
              <a:t>Decrease of </a:t>
            </a:r>
            <a:r>
              <a:rPr lang="en-US" dirty="0"/>
              <a:t>social spending. </a:t>
            </a:r>
            <a:r>
              <a:rPr lang="en-US" dirty="0" smtClean="0"/>
              <a:t>Cuts </a:t>
            </a:r>
            <a:r>
              <a:rPr lang="en-US" dirty="0"/>
              <a:t>of social transfers such as welfare assistance or public retirement benefits</a:t>
            </a:r>
            <a:endParaRPr lang="en-US" dirty="0" smtClean="0"/>
          </a:p>
          <a:p>
            <a:r>
              <a:rPr lang="en-US" dirty="0" smtClean="0"/>
              <a:t>A </a:t>
            </a:r>
            <a:r>
              <a:rPr lang="en-US" dirty="0"/>
              <a:t>huge decline in the progressivity of </a:t>
            </a:r>
            <a:r>
              <a:rPr lang="en-US" dirty="0" smtClean="0"/>
              <a:t>taxation. Top </a:t>
            </a:r>
            <a:r>
              <a:rPr lang="en-US" dirty="0"/>
              <a:t>marginal tax </a:t>
            </a:r>
            <a:r>
              <a:rPr lang="en-US" dirty="0" smtClean="0"/>
              <a:t>rates: 80</a:t>
            </a:r>
            <a:r>
              <a:rPr lang="en-US" dirty="0"/>
              <a:t>% in 1960, </a:t>
            </a:r>
            <a:r>
              <a:rPr lang="en-US" dirty="0" smtClean="0"/>
              <a:t>they have </a:t>
            </a:r>
            <a:r>
              <a:rPr lang="en-US" dirty="0"/>
              <a:t>fallen from 59% in 1980 to 30% in 2009. </a:t>
            </a:r>
            <a:endParaRPr lang="el-GR" dirty="0"/>
          </a:p>
        </p:txBody>
      </p:sp>
    </p:spTree>
    <p:extLst>
      <p:ext uri="{BB962C8B-B14F-4D97-AF65-F5344CB8AC3E}">
        <p14:creationId xmlns:p14="http://schemas.microsoft.com/office/powerpoint/2010/main" val="1702882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800600"/>
            <a:ext cx="8280920" cy="860648"/>
          </a:xfrm>
        </p:spPr>
        <p:txBody>
          <a:bodyPr>
            <a:normAutofit/>
          </a:bodyPr>
          <a:lstStyle/>
          <a:p>
            <a:pPr algn="ctr"/>
            <a:r>
              <a:rPr lang="en-US" sz="2400" dirty="0" smtClean="0"/>
              <a:t>Trends in growth in average real wages and </a:t>
            </a:r>
            <a:r>
              <a:rPr lang="en-US" sz="2400" dirty="0" err="1" smtClean="0"/>
              <a:t>labour</a:t>
            </a:r>
            <a:r>
              <a:rPr lang="en-US" sz="2400" dirty="0" smtClean="0"/>
              <a:t> productivity</a:t>
            </a:r>
            <a:br>
              <a:rPr lang="en-US" sz="2400" dirty="0" smtClean="0"/>
            </a:br>
            <a:r>
              <a:rPr lang="en-US" sz="2400" dirty="0" smtClean="0"/>
              <a:t>in developed economies, 1999–2015</a:t>
            </a:r>
            <a:endParaRPr lang="el-GR" sz="2400" dirty="0"/>
          </a:p>
        </p:txBody>
      </p:sp>
      <p:sp>
        <p:nvSpPr>
          <p:cNvPr id="4" name="Text Placeholder 3"/>
          <p:cNvSpPr>
            <a:spLocks noGrp="1"/>
          </p:cNvSpPr>
          <p:nvPr>
            <p:ph type="body" sz="half" idx="2"/>
          </p:nvPr>
        </p:nvSpPr>
        <p:spPr>
          <a:xfrm>
            <a:off x="323528" y="5373216"/>
            <a:ext cx="8280920" cy="804862"/>
          </a:xfrm>
        </p:spPr>
        <p:txBody>
          <a:bodyPr>
            <a:normAutofit fontScale="92500"/>
          </a:bodyPr>
          <a:lstStyle/>
          <a:p>
            <a:endParaRPr lang="el-GR" dirty="0" smtClean="0">
              <a:solidFill>
                <a:srgbClr val="000000"/>
              </a:solidFill>
            </a:endParaRPr>
          </a:p>
          <a:p>
            <a:r>
              <a:rPr lang="en-US" dirty="0" smtClean="0"/>
              <a:t>Source: ILO, Global Wage Report 2016-1017, Wage inequality in the workplace, ILO, Geneva, 2016. http://www.ilo.org/wcmsp5/groups/public/---dgreports/---dcomm/---publ/documents/publication/wcms_537846.pdf4.  </a:t>
            </a:r>
            <a:endParaRPr lang="el-GR" dirty="0"/>
          </a:p>
        </p:txBody>
      </p:sp>
      <p:pic>
        <p:nvPicPr>
          <p:cNvPr id="23554" name="Picture 2"/>
          <p:cNvPicPr>
            <a:picLocks noGrp="1" noChangeAspect="1" noChangeArrowheads="1"/>
          </p:cNvPicPr>
          <p:nvPr>
            <p:ph type="pic" idx="1"/>
          </p:nvPr>
        </p:nvPicPr>
        <p:blipFill>
          <a:blip r:embed="rId2" cstate="print"/>
          <a:srcRect l="6629" r="6629"/>
          <a:stretch>
            <a:fillRect/>
          </a:stretch>
        </p:blipFill>
        <p:spPr bwMode="auto">
          <a:xfrm>
            <a:off x="179512" y="0"/>
            <a:ext cx="8964488" cy="4727575"/>
          </a:xfrm>
          <a:prstGeom prst="rect">
            <a:avLst/>
          </a:prstGeom>
          <a:noFill/>
          <a:ln w="9525">
            <a:noFill/>
            <a:miter lim="800000"/>
            <a:headEnd/>
            <a:tailEnd/>
          </a:ln>
        </p:spPr>
      </p:pic>
    </p:spTree>
    <p:extLst>
      <p:ext uri="{BB962C8B-B14F-4D97-AF65-F5344CB8AC3E}">
        <p14:creationId xmlns:p14="http://schemas.microsoft.com/office/powerpoint/2010/main" val="3948593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800600"/>
            <a:ext cx="8208912" cy="788640"/>
          </a:xfrm>
        </p:spPr>
        <p:txBody>
          <a:bodyPr/>
          <a:lstStyle/>
          <a:p>
            <a:pPr algn="ctr"/>
            <a:r>
              <a:rPr lang="en-US" sz="2400" dirty="0" smtClean="0"/>
              <a:t>Change Of In-Work Poverty Rates 2004-2008 In % (2004=100)</a:t>
            </a:r>
            <a:r>
              <a:rPr lang="en-US" dirty="0" smtClean="0"/>
              <a:t/>
            </a:r>
            <a:br>
              <a:rPr lang="en-US" dirty="0" smtClean="0"/>
            </a:br>
            <a:endParaRPr lang="el-GR" dirty="0"/>
          </a:p>
        </p:txBody>
      </p:sp>
      <p:pic>
        <p:nvPicPr>
          <p:cNvPr id="6" name="Picture Placeholder 5" descr="seikel_graph02.png"/>
          <p:cNvPicPr>
            <a:picLocks noGrp="1" noChangeAspect="1"/>
          </p:cNvPicPr>
          <p:nvPr>
            <p:ph type="pic" idx="1"/>
          </p:nvPr>
        </p:nvPicPr>
        <p:blipFill>
          <a:blip r:embed="rId2" cstate="print">
            <a:duotone>
              <a:schemeClr val="accent1">
                <a:shade val="45000"/>
                <a:satMod val="135000"/>
              </a:schemeClr>
              <a:prstClr val="white"/>
            </a:duotone>
          </a:blip>
          <a:srcRect t="3112" b="3112"/>
          <a:stretch>
            <a:fillRect/>
          </a:stretch>
        </p:blipFill>
        <p:spPr>
          <a:xfrm>
            <a:off x="250825" y="765175"/>
            <a:ext cx="8642350" cy="3962400"/>
          </a:xfrm>
        </p:spPr>
      </p:pic>
      <p:sp>
        <p:nvSpPr>
          <p:cNvPr id="4" name="Text Placeholder 3"/>
          <p:cNvSpPr>
            <a:spLocks noGrp="1"/>
          </p:cNvSpPr>
          <p:nvPr>
            <p:ph type="body" sz="half" idx="2"/>
          </p:nvPr>
        </p:nvSpPr>
        <p:spPr>
          <a:xfrm>
            <a:off x="395536" y="5733256"/>
            <a:ext cx="8208912" cy="516830"/>
          </a:xfrm>
        </p:spPr>
        <p:txBody>
          <a:bodyPr>
            <a:normAutofit/>
          </a:bodyPr>
          <a:lstStyle/>
          <a:p>
            <a:r>
              <a:rPr lang="en-US" sz="1100" dirty="0" smtClean="0"/>
              <a:t>Source: Daniel </a:t>
            </a:r>
            <a:r>
              <a:rPr lang="en-US" sz="1100" dirty="0" err="1" smtClean="0"/>
              <a:t>Seikel</a:t>
            </a:r>
            <a:r>
              <a:rPr lang="en-US" sz="1100" dirty="0" smtClean="0"/>
              <a:t> , Activation Into In-Work Poverty? In https://www.socialeurope.eu/activation-work-poverty</a:t>
            </a:r>
            <a:endParaRPr lang="el-GR" sz="1100" dirty="0"/>
          </a:p>
        </p:txBody>
      </p:sp>
    </p:spTree>
    <p:extLst>
      <p:ext uri="{BB962C8B-B14F-4D97-AF65-F5344CB8AC3E}">
        <p14:creationId xmlns:p14="http://schemas.microsoft.com/office/powerpoint/2010/main" val="3265778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229200"/>
            <a:ext cx="8892480" cy="1008112"/>
          </a:xfrm>
        </p:spPr>
        <p:txBody>
          <a:bodyPr>
            <a:normAutofit/>
          </a:bodyPr>
          <a:lstStyle/>
          <a:p>
            <a:pPr algn="ctr"/>
            <a:r>
              <a:rPr lang="en-US" sz="2800" dirty="0" smtClean="0"/>
              <a:t>Respondents agreeing that the economy is rigged to advantage the rich and the powerful</a:t>
            </a:r>
            <a:endParaRPr lang="el-GR" sz="2800" dirty="0"/>
          </a:p>
        </p:txBody>
      </p:sp>
      <p:sp>
        <p:nvSpPr>
          <p:cNvPr id="4" name="Text Placeholder 3"/>
          <p:cNvSpPr>
            <a:spLocks noGrp="1"/>
          </p:cNvSpPr>
          <p:nvPr>
            <p:ph type="body" sz="half" idx="2"/>
          </p:nvPr>
        </p:nvSpPr>
        <p:spPr>
          <a:xfrm>
            <a:off x="251520" y="6237312"/>
            <a:ext cx="8892480" cy="432048"/>
          </a:xfrm>
        </p:spPr>
        <p:txBody>
          <a:bodyPr>
            <a:normAutofit fontScale="92500" lnSpcReduction="20000"/>
          </a:bodyPr>
          <a:lstStyle/>
          <a:p>
            <a:r>
              <a:rPr lang="en-US" dirty="0" smtClean="0"/>
              <a:t>Source: IPSOS, Global @</a:t>
            </a:r>
            <a:r>
              <a:rPr lang="en-US" dirty="0" err="1" smtClean="0"/>
              <a:t>dvisor</a:t>
            </a:r>
            <a:r>
              <a:rPr lang="en-US" dirty="0" smtClean="0"/>
              <a:t>, Power to the People?, 2017, https://www.ipsos-mori.com/Assets/Docs/Polls/ipsos-global-advisor-power-to-the-people-tables.pdf</a:t>
            </a:r>
            <a:r>
              <a:rPr lang="en-US" dirty="0"/>
              <a:t>.</a:t>
            </a:r>
            <a:endParaRPr lang="el-GR" dirty="0"/>
          </a:p>
        </p:txBody>
      </p:sp>
      <p:pic>
        <p:nvPicPr>
          <p:cNvPr id="66564" name="Picture 4"/>
          <p:cNvPicPr>
            <a:picLocks noGrp="1" noChangeAspect="1" noChangeArrowheads="1"/>
          </p:cNvPicPr>
          <p:nvPr>
            <p:ph type="pic" idx="1"/>
          </p:nvPr>
        </p:nvPicPr>
        <p:blipFill>
          <a:blip r:embed="rId2" cstate="print"/>
          <a:srcRect t="992" b="992"/>
          <a:stretch>
            <a:fillRect/>
          </a:stretch>
        </p:blipFill>
        <p:spPr bwMode="auto">
          <a:xfrm>
            <a:off x="251520" y="260648"/>
            <a:ext cx="8892480" cy="4896543"/>
          </a:xfrm>
          <a:prstGeom prst="rect">
            <a:avLst/>
          </a:prstGeom>
          <a:noFill/>
          <a:ln w="9525">
            <a:noFill/>
            <a:miter lim="800000"/>
            <a:headEnd/>
            <a:tailEnd/>
          </a:ln>
        </p:spPr>
      </p:pic>
    </p:spTree>
    <p:extLst>
      <p:ext uri="{BB962C8B-B14F-4D97-AF65-F5344CB8AC3E}">
        <p14:creationId xmlns:p14="http://schemas.microsoft.com/office/powerpoint/2010/main" val="2403271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κειμένου"/>
          <p:cNvSpPr>
            <a:spLocks noGrp="1"/>
          </p:cNvSpPr>
          <p:nvPr>
            <p:ph type="body" sz="half" idx="2"/>
          </p:nvPr>
        </p:nvSpPr>
        <p:spPr>
          <a:xfrm>
            <a:off x="395536" y="5733256"/>
            <a:ext cx="8568952" cy="438944"/>
          </a:xfrm>
        </p:spPr>
        <p:txBody>
          <a:bodyPr>
            <a:normAutofit fontScale="92500" lnSpcReduction="20000"/>
          </a:bodyPr>
          <a:lstStyle/>
          <a:p>
            <a:r>
              <a:rPr lang="en-US" dirty="0"/>
              <a:t>Source: OECD Public Governance Reviews, Paris, 2016, p. 18, based on Transparency International , Global Corruption Barometer 2013,  OECD Integrity Framework for Public Investment.</a:t>
            </a:r>
            <a:endParaRPr lang="el-GR" dirty="0"/>
          </a:p>
        </p:txBody>
      </p:sp>
      <p:sp>
        <p:nvSpPr>
          <p:cNvPr id="8" name="7 - Ορθογώνιο"/>
          <p:cNvSpPr/>
          <p:nvPr/>
        </p:nvSpPr>
        <p:spPr>
          <a:xfrm>
            <a:off x="755576" y="123174"/>
            <a:ext cx="7704856" cy="830997"/>
          </a:xfrm>
          <a:prstGeom prst="rect">
            <a:avLst/>
          </a:prstGeom>
        </p:spPr>
        <p:txBody>
          <a:bodyPr wrap="square">
            <a:spAutoFit/>
          </a:bodyPr>
          <a:lstStyle/>
          <a:p>
            <a:pPr algn="ctr"/>
            <a:r>
              <a:rPr lang="en-US" sz="2400" b="1" dirty="0"/>
              <a:t>Percentage of respondents who think the government is run by a few big entities in their own best interests (2013)</a:t>
            </a:r>
            <a:endParaRPr lang="el-GR" sz="2400" b="1" dirty="0"/>
          </a:p>
        </p:txBody>
      </p:sp>
      <p:pic>
        <p:nvPicPr>
          <p:cNvPr id="1028" name="Picture 4"/>
          <p:cNvPicPr>
            <a:picLocks noGrp="1" noChangeAspect="1" noChangeArrowheads="1"/>
          </p:cNvPicPr>
          <p:nvPr>
            <p:ph type="pic" idx="1"/>
          </p:nvPr>
        </p:nvPicPr>
        <p:blipFill>
          <a:blip r:embed="rId2" cstate="print"/>
          <a:srcRect t="668" b="668"/>
          <a:stretch>
            <a:fillRect/>
          </a:stretch>
        </p:blipFill>
        <p:spPr bwMode="auto">
          <a:xfrm>
            <a:off x="0" y="1052737"/>
            <a:ext cx="9144000" cy="4608512"/>
          </a:xfrm>
          <a:prstGeom prst="rect">
            <a:avLst/>
          </a:prstGeom>
          <a:noFill/>
          <a:ln w="9525">
            <a:noFill/>
            <a:miter lim="800000"/>
            <a:headEnd/>
            <a:tailEnd/>
          </a:ln>
        </p:spPr>
      </p:pic>
    </p:spTree>
    <p:extLst>
      <p:ext uri="{BB962C8B-B14F-4D97-AF65-F5344CB8AC3E}">
        <p14:creationId xmlns:p14="http://schemas.microsoft.com/office/powerpoint/2010/main" val="255966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135562"/>
          </a:xfrm>
        </p:spPr>
        <p:txBody>
          <a:bodyPr>
            <a:normAutofit/>
          </a:bodyPr>
          <a:lstStyle/>
          <a:p>
            <a:r>
              <a:rPr lang="en-US" dirty="0" smtClean="0"/>
              <a:t>A- Crisis in global context</a:t>
            </a:r>
            <a:endParaRPr lang="el-GR" dirty="0"/>
          </a:p>
        </p:txBody>
      </p:sp>
      <p:sp>
        <p:nvSpPr>
          <p:cNvPr id="3" name="Θέση περιεχομένου 2"/>
          <p:cNvSpPr>
            <a:spLocks noGrp="1"/>
          </p:cNvSpPr>
          <p:nvPr>
            <p:ph idx="1"/>
          </p:nvPr>
        </p:nvSpPr>
        <p:spPr>
          <a:xfrm>
            <a:off x="457200" y="3276600"/>
            <a:ext cx="8229600" cy="2849563"/>
          </a:xfrm>
        </p:spPr>
        <p:txBody>
          <a:bodyPr/>
          <a:lstStyle/>
          <a:p>
            <a:endParaRPr lang="el-GR" dirty="0"/>
          </a:p>
        </p:txBody>
      </p:sp>
    </p:spTree>
    <p:extLst>
      <p:ext uri="{BB962C8B-B14F-4D97-AF65-F5344CB8AC3E}">
        <p14:creationId xmlns:p14="http://schemas.microsoft.com/office/powerpoint/2010/main" val="1263125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9" name="Θέση εικόνας 8"/>
          <p:cNvPicPr>
            <a:picLocks noGrp="1" noChangeAspect="1"/>
          </p:cNvPicPr>
          <p:nvPr>
            <p:ph type="pic" idx="1"/>
          </p:nvPr>
        </p:nvPicPr>
        <p:blipFill>
          <a:blip r:embed="rId2">
            <a:extLst>
              <a:ext uri="{28A0092B-C50C-407E-A947-70E740481C1C}">
                <a14:useLocalDpi xmlns:a14="http://schemas.microsoft.com/office/drawing/2010/main" val="0"/>
              </a:ext>
            </a:extLst>
          </a:blip>
          <a:srcRect t="1636" b="1636"/>
          <a:stretch>
            <a:fillRect/>
          </a:stretch>
        </p:blipFill>
        <p:spPr>
          <a:xfrm>
            <a:off x="0" y="0"/>
            <a:ext cx="9144000" cy="5791200"/>
          </a:xfrm>
        </p:spPr>
      </p:pic>
      <p:sp>
        <p:nvSpPr>
          <p:cNvPr id="4" name="Θέση κειμένου 3"/>
          <p:cNvSpPr>
            <a:spLocks noGrp="1"/>
          </p:cNvSpPr>
          <p:nvPr>
            <p:ph type="body" sz="half" idx="2"/>
          </p:nvPr>
        </p:nvSpPr>
        <p:spPr>
          <a:xfrm>
            <a:off x="76200" y="6019800"/>
            <a:ext cx="8839200" cy="762000"/>
          </a:xfrm>
        </p:spPr>
        <p:txBody>
          <a:bodyPr>
            <a:normAutofit/>
          </a:bodyPr>
          <a:lstStyle/>
          <a:p>
            <a:r>
              <a:rPr lang="en-US" sz="1100" dirty="0" smtClean="0"/>
              <a:t>Source: DPI-2024</a:t>
            </a:r>
            <a:r>
              <a:rPr lang="en-US" sz="1100" dirty="0"/>
              <a:t>, Democracies Perception Index,  Alliance of Democracies, 2004, https://www.allianceofdemocracies.org/wp-content/uploads/2024/05/DPI-2024.pdf</a:t>
            </a:r>
            <a:endParaRPr lang="el-GR" sz="1100" dirty="0"/>
          </a:p>
        </p:txBody>
      </p:sp>
    </p:spTree>
    <p:extLst>
      <p:ext uri="{BB962C8B-B14F-4D97-AF65-F5344CB8AC3E}">
        <p14:creationId xmlns:p14="http://schemas.microsoft.com/office/powerpoint/2010/main" val="4278499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941168"/>
            <a:ext cx="8892480" cy="1152128"/>
          </a:xfrm>
        </p:spPr>
        <p:txBody>
          <a:bodyPr>
            <a:normAutofit/>
          </a:bodyPr>
          <a:lstStyle/>
          <a:p>
            <a:pPr algn="ctr"/>
            <a:r>
              <a:rPr lang="en-US" sz="3200" dirty="0"/>
              <a:t>Agreeing that traditional political parties don’t care about people “like them”</a:t>
            </a:r>
            <a:endParaRPr lang="el-GR" sz="3200" dirty="0"/>
          </a:p>
        </p:txBody>
      </p:sp>
      <p:sp>
        <p:nvSpPr>
          <p:cNvPr id="4" name="Text Placeholder 3"/>
          <p:cNvSpPr>
            <a:spLocks noGrp="1"/>
          </p:cNvSpPr>
          <p:nvPr>
            <p:ph type="body" sz="half" idx="2"/>
          </p:nvPr>
        </p:nvSpPr>
        <p:spPr>
          <a:xfrm>
            <a:off x="0" y="6165304"/>
            <a:ext cx="9144000" cy="692696"/>
          </a:xfrm>
        </p:spPr>
        <p:txBody>
          <a:bodyPr/>
          <a:lstStyle/>
          <a:p>
            <a:r>
              <a:rPr lang="en-US" dirty="0"/>
              <a:t>Source: IPSOS, Global @</a:t>
            </a:r>
            <a:r>
              <a:rPr lang="en-US" dirty="0" err="1"/>
              <a:t>dvisor</a:t>
            </a:r>
            <a:r>
              <a:rPr lang="en-US" dirty="0"/>
              <a:t>, Power to the People?, 2017, https://www.ipsos-mori.com/Assets/Docs/Polls/ipsos-global-advisor-power-to-the-people-tables.pdf: </a:t>
            </a:r>
            <a:endParaRPr lang="el-GR" dirty="0"/>
          </a:p>
          <a:p>
            <a:endParaRPr lang="el-GR" dirty="0"/>
          </a:p>
        </p:txBody>
      </p:sp>
      <p:pic>
        <p:nvPicPr>
          <p:cNvPr id="67586" name="Picture 2"/>
          <p:cNvPicPr>
            <a:picLocks noGrp="1" noChangeAspect="1" noChangeArrowheads="1"/>
          </p:cNvPicPr>
          <p:nvPr>
            <p:ph type="pic" idx="1"/>
          </p:nvPr>
        </p:nvPicPr>
        <p:blipFill>
          <a:blip r:embed="rId2" cstate="print"/>
          <a:srcRect l="3750" r="3750"/>
          <a:stretch>
            <a:fillRect/>
          </a:stretch>
        </p:blipFill>
        <p:spPr bwMode="auto">
          <a:xfrm>
            <a:off x="0" y="0"/>
            <a:ext cx="9144000" cy="508518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800600"/>
            <a:ext cx="8064896" cy="1004664"/>
          </a:xfrm>
        </p:spPr>
        <p:txBody>
          <a:bodyPr>
            <a:normAutofit/>
          </a:bodyPr>
          <a:lstStyle/>
          <a:p>
            <a:r>
              <a:rPr lang="en-US" sz="2800" dirty="0" smtClean="0"/>
              <a:t>Is it “essential” living in a Democracy? </a:t>
            </a:r>
            <a:r>
              <a:rPr lang="en-US" dirty="0" smtClean="0"/>
              <a:t>Responses by Birth Cohorts (decade </a:t>
            </a:r>
            <a:r>
              <a:rPr lang="en-US" dirty="0" err="1" smtClean="0"/>
              <a:t>oF</a:t>
            </a:r>
            <a:r>
              <a:rPr lang="en-US" dirty="0" smtClean="0"/>
              <a:t> Birth)  1930-1980</a:t>
            </a:r>
            <a:endParaRPr lang="el-GR" dirty="0"/>
          </a:p>
        </p:txBody>
      </p:sp>
      <p:sp>
        <p:nvSpPr>
          <p:cNvPr id="4" name="Text Placeholder 3"/>
          <p:cNvSpPr>
            <a:spLocks noGrp="1"/>
          </p:cNvSpPr>
          <p:nvPr>
            <p:ph type="body" sz="half" idx="2"/>
          </p:nvPr>
        </p:nvSpPr>
        <p:spPr>
          <a:xfrm>
            <a:off x="467544" y="5805264"/>
            <a:ext cx="8064896" cy="864096"/>
          </a:xfrm>
        </p:spPr>
        <p:txBody>
          <a:bodyPr/>
          <a:lstStyle/>
          <a:p>
            <a:r>
              <a:rPr lang="en-US" i="1" dirty="0" smtClean="0"/>
              <a:t>Source: World Values Surveys, Waves 5 and 6 (2005–14). Data pooled from EU member</a:t>
            </a:r>
          </a:p>
          <a:p>
            <a:r>
              <a:rPr lang="en-US" dirty="0" smtClean="0"/>
              <a:t>states. Valid responses: United States, 3,398; European Union, 25,789, </a:t>
            </a:r>
            <a:r>
              <a:rPr lang="en-US" dirty="0" err="1" smtClean="0"/>
              <a:t>Yascha</a:t>
            </a:r>
            <a:r>
              <a:rPr lang="en-US" dirty="0" smtClean="0"/>
              <a:t> </a:t>
            </a:r>
            <a:r>
              <a:rPr lang="en-US" dirty="0" err="1" smtClean="0"/>
              <a:t>Mounk</a:t>
            </a:r>
            <a:r>
              <a:rPr lang="en-US" dirty="0" smtClean="0"/>
              <a:t> and Roberto Stefan </a:t>
            </a:r>
            <a:r>
              <a:rPr lang="en-US" dirty="0" err="1" smtClean="0"/>
              <a:t>Foa</a:t>
            </a:r>
            <a:r>
              <a:rPr lang="en-US" dirty="0" smtClean="0"/>
              <a:t>, “The Signs of Democratic Deconsolidation,” Journal of Democracy, vol. 27, nr. 3, 2016 p. 5-17, </a:t>
            </a:r>
            <a:endParaRPr lang="el-GR" dirty="0"/>
          </a:p>
        </p:txBody>
      </p:sp>
      <p:pic>
        <p:nvPicPr>
          <p:cNvPr id="45058" name="Picture 2"/>
          <p:cNvPicPr>
            <a:picLocks noGrp="1" noChangeAspect="1" noChangeArrowheads="1"/>
          </p:cNvPicPr>
          <p:nvPr>
            <p:ph type="pic" idx="1"/>
          </p:nvPr>
        </p:nvPicPr>
        <p:blipFill>
          <a:blip r:embed="rId2" cstate="print"/>
          <a:srcRect t="11079" b="11079"/>
          <a:stretch>
            <a:fillRect/>
          </a:stretch>
        </p:blipFill>
        <p:spPr bwMode="auto">
          <a:xfrm>
            <a:off x="395536" y="404664"/>
            <a:ext cx="8064896" cy="4680520"/>
          </a:xfrm>
          <a:prstGeom prst="rect">
            <a:avLst/>
          </a:prstGeom>
          <a:noFill/>
          <a:ln w="9525">
            <a:noFill/>
            <a:miter lim="800000"/>
            <a:headEnd/>
            <a:tailEnd/>
          </a:ln>
        </p:spPr>
      </p:pic>
    </p:spTree>
    <p:extLst>
      <p:ext uri="{BB962C8B-B14F-4D97-AF65-F5344CB8AC3E}">
        <p14:creationId xmlns:p14="http://schemas.microsoft.com/office/powerpoint/2010/main" val="467724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800600"/>
            <a:ext cx="7848872" cy="566738"/>
          </a:xfrm>
        </p:spPr>
        <p:txBody>
          <a:bodyPr>
            <a:normAutofit fontScale="90000"/>
          </a:bodyPr>
          <a:lstStyle/>
          <a:p>
            <a:r>
              <a:rPr lang="en-US" dirty="0" smtClean="0"/>
              <a:t>              </a:t>
            </a:r>
            <a:r>
              <a:rPr lang="en-US" sz="2200" dirty="0" smtClean="0"/>
              <a:t>USA        Netherlands     Sweden           UK	Australia   </a:t>
            </a:r>
            <a:r>
              <a:rPr lang="en-US" sz="2200" dirty="0" err="1" smtClean="0"/>
              <a:t>N.Zealand</a:t>
            </a:r>
            <a:r>
              <a:rPr lang="en-US" sz="1800" dirty="0" smtClean="0"/>
              <a:t>	Horizontal  axis:  decade of birth from 1930 till 1980</a:t>
            </a:r>
            <a:endParaRPr lang="el-GR" sz="1800" dirty="0"/>
          </a:p>
        </p:txBody>
      </p:sp>
      <p:pic>
        <p:nvPicPr>
          <p:cNvPr id="5" name="Picture Placeholder 4" descr="xxint-essential-democracy-jumbo.png"/>
          <p:cNvPicPr>
            <a:picLocks noGrp="1" noChangeAspect="1"/>
          </p:cNvPicPr>
          <p:nvPr>
            <p:ph type="pic" idx="1"/>
          </p:nvPr>
        </p:nvPicPr>
        <p:blipFill>
          <a:blip r:embed="rId2" cstate="print"/>
          <a:srcRect t="12500" b="12500"/>
          <a:stretch>
            <a:fillRect/>
          </a:stretch>
        </p:blipFill>
        <p:spPr>
          <a:xfrm>
            <a:off x="683568" y="476672"/>
            <a:ext cx="7848871" cy="4258841"/>
          </a:xfrm>
        </p:spPr>
      </p:pic>
      <p:sp>
        <p:nvSpPr>
          <p:cNvPr id="4" name="Text Placeholder 3"/>
          <p:cNvSpPr>
            <a:spLocks noGrp="1"/>
          </p:cNvSpPr>
          <p:nvPr>
            <p:ph type="body" sz="half" idx="2"/>
          </p:nvPr>
        </p:nvSpPr>
        <p:spPr>
          <a:xfrm>
            <a:off x="827584" y="5373216"/>
            <a:ext cx="7704856" cy="1080120"/>
          </a:xfrm>
        </p:spPr>
        <p:txBody>
          <a:bodyPr>
            <a:normAutofit/>
          </a:bodyPr>
          <a:lstStyle/>
          <a:p>
            <a:r>
              <a:rPr lang="en-US" dirty="0" smtClean="0"/>
              <a:t>Source: </a:t>
            </a:r>
            <a:r>
              <a:rPr lang="en-US" dirty="0" err="1" smtClean="0"/>
              <a:t>Yascha</a:t>
            </a:r>
            <a:r>
              <a:rPr lang="en-US" dirty="0" smtClean="0"/>
              <a:t> </a:t>
            </a:r>
            <a:r>
              <a:rPr lang="en-US" dirty="0" err="1" smtClean="0"/>
              <a:t>Mounk</a:t>
            </a:r>
            <a:r>
              <a:rPr lang="en-US" dirty="0" smtClean="0"/>
              <a:t> and Roberto Stefan </a:t>
            </a:r>
            <a:r>
              <a:rPr lang="en-US" dirty="0" err="1" smtClean="0"/>
              <a:t>Foa</a:t>
            </a:r>
            <a:r>
              <a:rPr lang="en-US" dirty="0" smtClean="0"/>
              <a:t>, “The Signs of Democratic Deconsolidation,” Journal of Democracy, vol. 27, nr. 3, 2016 p. 5-17, presented at “Warning Signs ‘Flashing Red’ for Democracies, “New York Times, 29/11/2016, http://www.nytimes.com/2016/11/29/world/americas/western-liberal-democracy.html?mwrsm=Email: .</a:t>
            </a:r>
            <a:endParaRPr lang="el-GR" dirty="0"/>
          </a:p>
        </p:txBody>
      </p:sp>
    </p:spTree>
    <p:extLst>
      <p:ext uri="{BB962C8B-B14F-4D97-AF65-F5344CB8AC3E}">
        <p14:creationId xmlns:p14="http://schemas.microsoft.com/office/powerpoint/2010/main" val="447470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6453336"/>
            <a:ext cx="9144000" cy="404664"/>
          </a:xfrm>
        </p:spPr>
        <p:txBody>
          <a:bodyPr>
            <a:normAutofit fontScale="85000" lnSpcReduction="20000"/>
          </a:bodyPr>
          <a:lstStyle/>
          <a:p>
            <a:r>
              <a:rPr lang="en-US" dirty="0" smtClean="0"/>
              <a:t>Source: Young Europe 2017, What young Europeans think about Europe, Survey conducted by </a:t>
            </a:r>
            <a:r>
              <a:rPr lang="en-US" dirty="0" err="1" smtClean="0"/>
              <a:t>YouGov</a:t>
            </a:r>
            <a:r>
              <a:rPr lang="en-US" dirty="0" smtClean="0"/>
              <a:t> on behalf of TUI Foundation, TUI </a:t>
            </a:r>
            <a:r>
              <a:rPr lang="en-US" dirty="0" err="1" smtClean="0"/>
              <a:t>Stiftung</a:t>
            </a:r>
            <a:r>
              <a:rPr lang="en-US" dirty="0" smtClean="0"/>
              <a:t> 2017.</a:t>
            </a:r>
            <a:endParaRPr lang="el-GR" dirty="0"/>
          </a:p>
        </p:txBody>
      </p:sp>
      <p:pic>
        <p:nvPicPr>
          <p:cNvPr id="2054" name="Picture 6"/>
          <p:cNvPicPr>
            <a:picLocks noGrp="1" noChangeAspect="1" noChangeArrowheads="1"/>
          </p:cNvPicPr>
          <p:nvPr>
            <p:ph type="pic" idx="1"/>
          </p:nvPr>
        </p:nvPicPr>
        <p:blipFill>
          <a:blip r:embed="rId2" cstate="print"/>
          <a:srcRect t="7612" b="7612"/>
          <a:stretch>
            <a:fillRect/>
          </a:stretch>
        </p:blipFill>
        <p:spPr bwMode="auto">
          <a:xfrm>
            <a:off x="0" y="908720"/>
            <a:ext cx="9144000" cy="5544616"/>
          </a:xfrm>
          <a:prstGeom prst="rect">
            <a:avLst/>
          </a:prstGeom>
          <a:noFill/>
          <a:ln w="9525">
            <a:noFill/>
            <a:miter lim="800000"/>
            <a:headEnd/>
            <a:tailEnd/>
          </a:ln>
        </p:spPr>
      </p:pic>
      <p:sp>
        <p:nvSpPr>
          <p:cNvPr id="11" name="TextBox 10"/>
          <p:cNvSpPr txBox="1"/>
          <p:nvPr/>
        </p:nvSpPr>
        <p:spPr>
          <a:xfrm>
            <a:off x="107504" y="0"/>
            <a:ext cx="8928992" cy="830997"/>
          </a:xfrm>
          <a:prstGeom prst="rect">
            <a:avLst/>
          </a:prstGeom>
          <a:noFill/>
        </p:spPr>
        <p:txBody>
          <a:bodyPr wrap="square" rtlCol="0">
            <a:spAutoFit/>
          </a:bodyPr>
          <a:lstStyle/>
          <a:p>
            <a:pPr algn="ctr"/>
            <a:r>
              <a:rPr lang="en-US" sz="2400" b="1" dirty="0" smtClean="0"/>
              <a:t>Responses of Young Europeans with regard to Democracy as </a:t>
            </a:r>
            <a:br>
              <a:rPr lang="en-US" sz="2400" b="1" dirty="0" smtClean="0"/>
            </a:br>
            <a:r>
              <a:rPr lang="en-US" sz="2400" b="1" dirty="0" smtClean="0"/>
              <a:t>“Best form of Government” </a:t>
            </a:r>
            <a:endParaRPr lang="el-GR" sz="2400" b="1" dirty="0"/>
          </a:p>
        </p:txBody>
      </p:sp>
    </p:spTree>
    <p:extLst>
      <p:ext uri="{BB962C8B-B14F-4D97-AF65-F5344CB8AC3E}">
        <p14:creationId xmlns:p14="http://schemas.microsoft.com/office/powerpoint/2010/main" val="47748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453F0-B645-D948-A962-79F9AFF754E5}"/>
              </a:ext>
            </a:extLst>
          </p:cNvPr>
          <p:cNvSpPr>
            <a:spLocks noGrp="1"/>
          </p:cNvSpPr>
          <p:nvPr>
            <p:ph type="title"/>
          </p:nvPr>
        </p:nvSpPr>
        <p:spPr>
          <a:xfrm>
            <a:off x="0" y="6019800"/>
            <a:ext cx="8991600" cy="838200"/>
          </a:xfrm>
        </p:spPr>
        <p:txBody>
          <a:bodyPr>
            <a:normAutofit/>
          </a:bodyPr>
          <a:lstStyle/>
          <a:p>
            <a:pPr algn="ctr"/>
            <a:r>
              <a:rPr lang="en-GR" sz="2400" dirty="0"/>
              <a:t>A clear majority of citizens demand deep, thorough changes of the political and the economic system</a:t>
            </a:r>
          </a:p>
        </p:txBody>
      </p:sp>
      <p:sp>
        <p:nvSpPr>
          <p:cNvPr id="4" name="Text Placeholder 3">
            <a:extLst>
              <a:ext uri="{FF2B5EF4-FFF2-40B4-BE49-F238E27FC236}">
                <a16:creationId xmlns:a16="http://schemas.microsoft.com/office/drawing/2014/main" id="{585C1D87-4A54-A74B-BEC9-1B2494D5187C}"/>
              </a:ext>
            </a:extLst>
          </p:cNvPr>
          <p:cNvSpPr>
            <a:spLocks noGrp="1"/>
          </p:cNvSpPr>
          <p:nvPr>
            <p:ph type="body" sz="half" idx="2"/>
          </p:nvPr>
        </p:nvSpPr>
        <p:spPr/>
        <p:txBody>
          <a:bodyPr/>
          <a:lstStyle/>
          <a:p>
            <a:endParaRPr lang="en-GR"/>
          </a:p>
        </p:txBody>
      </p:sp>
      <p:pic>
        <p:nvPicPr>
          <p:cNvPr id="10" name="Picture Placeholder 9">
            <a:extLst>
              <a:ext uri="{FF2B5EF4-FFF2-40B4-BE49-F238E27FC236}">
                <a16:creationId xmlns:a16="http://schemas.microsoft.com/office/drawing/2014/main" id="{08A60509-641C-C64F-8AD9-1FE8797B200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3829" r="3829"/>
          <a:stretch>
            <a:fillRect/>
          </a:stretch>
        </p:blipFill>
        <p:spPr>
          <a:xfrm>
            <a:off x="0" y="152400"/>
            <a:ext cx="8991600" cy="5867400"/>
          </a:xfrm>
        </p:spPr>
      </p:pic>
    </p:spTree>
    <p:extLst>
      <p:ext uri="{BB962C8B-B14F-4D97-AF65-F5344CB8AC3E}">
        <p14:creationId xmlns:p14="http://schemas.microsoft.com/office/powerpoint/2010/main" val="3120715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l="3721" r="3721"/>
          <a:stretch>
            <a:fillRect/>
          </a:stretch>
        </p:blipFill>
        <p:spPr>
          <a:xfrm>
            <a:off x="0" y="0"/>
            <a:ext cx="9144000" cy="6172200"/>
          </a:xfrm>
        </p:spPr>
      </p:pic>
      <p:sp>
        <p:nvSpPr>
          <p:cNvPr id="4" name="Θέση κειμένου 3"/>
          <p:cNvSpPr>
            <a:spLocks noGrp="1"/>
          </p:cNvSpPr>
          <p:nvPr>
            <p:ph type="body" sz="half" idx="2"/>
          </p:nvPr>
        </p:nvSpPr>
        <p:spPr>
          <a:xfrm>
            <a:off x="0" y="6172200"/>
            <a:ext cx="9067800" cy="685800"/>
          </a:xfrm>
        </p:spPr>
        <p:txBody>
          <a:bodyPr>
            <a:normAutofit/>
          </a:bodyPr>
          <a:lstStyle/>
          <a:p>
            <a:r>
              <a:rPr lang="en-US" sz="1100" dirty="0"/>
              <a:t>DPI-2024, Democracies Perception Index,  Alliance of Democracies, 2004, https://www.allianceofdemocracies.org/wp-content/uploads/2024/05/DPI-2024.pdf</a:t>
            </a:r>
            <a:endParaRPr lang="el-GR" sz="1100" dirty="0"/>
          </a:p>
        </p:txBody>
      </p:sp>
    </p:spTree>
    <p:extLst>
      <p:ext uri="{BB962C8B-B14F-4D97-AF65-F5344CB8AC3E}">
        <p14:creationId xmlns:p14="http://schemas.microsoft.com/office/powerpoint/2010/main" val="2223559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0"/>
            <a:ext cx="7848600" cy="914400"/>
          </a:xfrm>
        </p:spPr>
        <p:txBody>
          <a:bodyPr>
            <a:normAutofit/>
          </a:bodyPr>
          <a:lstStyle/>
          <a:p>
            <a:r>
              <a:rPr lang="en-US" dirty="0" smtClean="0"/>
              <a:t>Countries which tried to decrease inequalities  with progressive policies increase public trust: the example of Latin America</a:t>
            </a:r>
            <a:endParaRPr lang="el-GR" dirty="0"/>
          </a:p>
        </p:txBody>
      </p:sp>
      <p:pic>
        <p:nvPicPr>
          <p:cNvPr id="11" name="Θέση εικόνας 10"/>
          <p:cNvPicPr>
            <a:picLocks noGrp="1" noChangeAspect="1"/>
          </p:cNvPicPr>
          <p:nvPr>
            <p:ph type="pic" idx="1"/>
          </p:nvPr>
        </p:nvPicPr>
        <p:blipFill>
          <a:blip r:embed="rId2">
            <a:extLst>
              <a:ext uri="{28A0092B-C50C-407E-A947-70E740481C1C}">
                <a14:useLocalDpi xmlns:a14="http://schemas.microsoft.com/office/drawing/2010/main" val="0"/>
              </a:ext>
            </a:extLst>
          </a:blip>
          <a:srcRect l="671" r="671"/>
          <a:stretch>
            <a:fillRect/>
          </a:stretch>
        </p:blipFill>
        <p:spPr>
          <a:xfrm>
            <a:off x="0" y="1066799"/>
            <a:ext cx="9067800" cy="5336219"/>
          </a:xfrm>
        </p:spPr>
      </p:pic>
      <p:sp>
        <p:nvSpPr>
          <p:cNvPr id="4" name="Θέση κειμένου 3"/>
          <p:cNvSpPr>
            <a:spLocks noGrp="1"/>
          </p:cNvSpPr>
          <p:nvPr>
            <p:ph type="body" sz="half" idx="2"/>
          </p:nvPr>
        </p:nvSpPr>
        <p:spPr>
          <a:xfrm>
            <a:off x="914400" y="6355081"/>
            <a:ext cx="7543800" cy="350519"/>
          </a:xfrm>
        </p:spPr>
        <p:txBody>
          <a:bodyPr>
            <a:normAutofit fontScale="70000" lnSpcReduction="20000"/>
          </a:bodyPr>
          <a:lstStyle/>
          <a:p>
            <a:r>
              <a:rPr lang="en-US" dirty="0"/>
              <a:t>Source: Bennett Institute for Public Policy at </a:t>
            </a:r>
            <a:r>
              <a:rPr lang="en-US" dirty="0" smtClean="0"/>
              <a:t>the University </a:t>
            </a:r>
            <a:r>
              <a:rPr lang="en-US" dirty="0"/>
              <a:t>of </a:t>
            </a:r>
            <a:r>
              <a:rPr lang="en-US" dirty="0" smtClean="0"/>
              <a:t>Cambridge, Report on Global Satisfaction </a:t>
            </a:r>
            <a:r>
              <a:rPr lang="en-US" dirty="0"/>
              <a:t>with Democracy, https://www.bennettinstitute.cam.ac.uk/publications/global-satisfaction-democracy-report-2020/	</a:t>
            </a:r>
            <a:endParaRPr lang="el-GR" dirty="0"/>
          </a:p>
        </p:txBody>
      </p:sp>
    </p:spTree>
    <p:extLst>
      <p:ext uri="{BB962C8B-B14F-4D97-AF65-F5344CB8AC3E}">
        <p14:creationId xmlns:p14="http://schemas.microsoft.com/office/powerpoint/2010/main" val="793204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B- The Crisis in Greece</a:t>
            </a:r>
            <a:endParaRPr lang="el-GR" dirty="0"/>
          </a:p>
        </p:txBody>
      </p:sp>
      <p:sp>
        <p:nvSpPr>
          <p:cNvPr id="3" name="Θέση περιεχομένου 2"/>
          <p:cNvSpPr>
            <a:spLocks noGrp="1"/>
          </p:cNvSpPr>
          <p:nvPr>
            <p:ph idx="1"/>
          </p:nvPr>
        </p:nvSpPr>
        <p:spPr/>
        <p:txBody>
          <a:bodyPr/>
          <a:lstStyle/>
          <a:p>
            <a:pPr marL="0" indent="0">
              <a:buNone/>
            </a:pPr>
            <a:r>
              <a:rPr lang="en-US" dirty="0"/>
              <a:t>‘We have not made any kind of preparatory work. Just at the last minute we have copied and pasted isolated segments from earlier Letters of Intent to the IMF by Turkey, Mexico or Hungary and hastily adapted them to synthesize the Greek Memorandum.’ … ‘It's a bad compilation, a </a:t>
            </a:r>
            <a:r>
              <a:rPr lang="en-US" dirty="0" smtClean="0"/>
              <a:t>Frankenstein Memorandum”.</a:t>
            </a:r>
          </a:p>
          <a:p>
            <a:pPr marL="0" indent="0">
              <a:buNone/>
            </a:pPr>
            <a:endParaRPr lang="en-US" sz="1600" dirty="0"/>
          </a:p>
          <a:p>
            <a:pPr marL="0" indent="0">
              <a:buNone/>
            </a:pPr>
            <a:r>
              <a:rPr lang="en-US" sz="1600" dirty="0"/>
              <a:t>Anonymous interviews of PASOKs ministers reported by Paul Papadopoulos, ‘The dramatic background of two years of the Memorandum’. To </a:t>
            </a:r>
            <a:r>
              <a:rPr lang="en-US" sz="1600" dirty="0" err="1"/>
              <a:t>Vima</a:t>
            </a:r>
            <a:r>
              <a:rPr lang="en-US" sz="1600" dirty="0"/>
              <a:t>, 16 October 2011</a:t>
            </a:r>
            <a:endParaRPr lang="el-GR" sz="1600" dirty="0"/>
          </a:p>
        </p:txBody>
      </p:sp>
    </p:spTree>
    <p:extLst>
      <p:ext uri="{BB962C8B-B14F-4D97-AF65-F5344CB8AC3E}">
        <p14:creationId xmlns:p14="http://schemas.microsoft.com/office/powerpoint/2010/main" val="3605193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Domestic aspects of the crisis</a:t>
            </a:r>
            <a:endParaRPr lang="el-GR" dirty="0"/>
          </a:p>
        </p:txBody>
      </p:sp>
      <p:sp>
        <p:nvSpPr>
          <p:cNvPr id="3" name="Θέση περιεχομένου 2"/>
          <p:cNvSpPr>
            <a:spLocks noGrp="1"/>
          </p:cNvSpPr>
          <p:nvPr>
            <p:ph idx="1"/>
          </p:nvPr>
        </p:nvSpPr>
        <p:spPr/>
        <p:txBody>
          <a:bodyPr/>
          <a:lstStyle/>
          <a:p>
            <a:r>
              <a:rPr lang="en-US" dirty="0" smtClean="0"/>
              <a:t>The </a:t>
            </a:r>
            <a:r>
              <a:rPr lang="en-US" dirty="0"/>
              <a:t>Greek political system was in deep crisis even before the bail-out and in urgent need of radical reform. It was suffering from an unbalanced, irrationally built, uncoordinated public administration and a distorted relationship between the political and economic </a:t>
            </a:r>
            <a:r>
              <a:rPr lang="en-US" dirty="0" smtClean="0"/>
              <a:t>agents. </a:t>
            </a:r>
            <a:endParaRPr lang="el-GR" dirty="0"/>
          </a:p>
        </p:txBody>
      </p:sp>
    </p:spTree>
    <p:extLst>
      <p:ext uri="{BB962C8B-B14F-4D97-AF65-F5344CB8AC3E}">
        <p14:creationId xmlns:p14="http://schemas.microsoft.com/office/powerpoint/2010/main" val="1422598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a:p>
          <a:p>
            <a:pPr marL="0" indent="0" algn="ctr">
              <a:buNone/>
            </a:pPr>
            <a:r>
              <a:rPr lang="en-US" sz="4400" b="1" dirty="0" smtClean="0"/>
              <a:t>An </a:t>
            </a:r>
            <a:r>
              <a:rPr lang="en-US" sz="4400" b="1" dirty="0" smtClean="0"/>
              <a:t>unprecedented crisis of trust in Western countries</a:t>
            </a:r>
            <a:endParaRPr lang="en-US" sz="4400" b="1" dirty="0"/>
          </a:p>
        </p:txBody>
      </p:sp>
    </p:spTree>
    <p:extLst>
      <p:ext uri="{BB962C8B-B14F-4D97-AF65-F5344CB8AC3E}">
        <p14:creationId xmlns:p14="http://schemas.microsoft.com/office/powerpoint/2010/main" val="2180886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The “Memoranda”</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n-US" dirty="0"/>
              <a:t>In essence, the recipe called for horizontal reduction of all public expenses, although the primary reduction was for  social expenditures, it also called for  a thorough deregulation of </a:t>
            </a:r>
            <a:r>
              <a:rPr lang="en-US" dirty="0" err="1"/>
              <a:t>labour</a:t>
            </a:r>
            <a:r>
              <a:rPr lang="en-US" dirty="0"/>
              <a:t> law legislation, and a massive transfer of wealth from the public to private sector through privatizations of public enterprises. These privatizations were to take place regardless of their strategic nature or their financial utility for the </a:t>
            </a:r>
            <a:r>
              <a:rPr lang="en-US" dirty="0" smtClean="0"/>
              <a:t>state budget.</a:t>
            </a:r>
            <a:endParaRPr lang="el-GR" dirty="0"/>
          </a:p>
        </p:txBody>
      </p:sp>
    </p:spTree>
    <p:extLst>
      <p:ext uri="{BB962C8B-B14F-4D97-AF65-F5344CB8AC3E}">
        <p14:creationId xmlns:p14="http://schemas.microsoft.com/office/powerpoint/2010/main" val="2279404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lnSpcReduction="10000"/>
          </a:bodyPr>
          <a:lstStyle/>
          <a:p>
            <a:pPr marL="0" indent="0">
              <a:buNone/>
            </a:pPr>
            <a:r>
              <a:rPr lang="en-US" dirty="0"/>
              <a:t>‘Both democracy and the chance of creating good policy are undermined when ineffective and blatantly unjust policies are dictated by leaders. The obvious failure of the austerity mandates imposed so far has undermined not only public participation — a value in itself — but also the possibility of arriving at a sensible, and sensibly timed, </a:t>
            </a:r>
            <a:r>
              <a:rPr lang="en-US" dirty="0" smtClean="0"/>
              <a:t>solution</a:t>
            </a:r>
            <a:r>
              <a:rPr lang="en-US" dirty="0"/>
              <a:t>.’ </a:t>
            </a:r>
            <a:endParaRPr lang="en-US" dirty="0" smtClean="0"/>
          </a:p>
          <a:p>
            <a:pPr marL="0" indent="0">
              <a:buNone/>
            </a:pPr>
            <a:endParaRPr lang="en-US" dirty="0"/>
          </a:p>
          <a:p>
            <a:pPr marL="0" indent="0" algn="r">
              <a:buNone/>
            </a:pPr>
            <a:r>
              <a:rPr lang="en-US" sz="1800" dirty="0" smtClean="0"/>
              <a:t>Amartya Sen, 2012</a:t>
            </a:r>
            <a:endParaRPr lang="el-GR" sz="1800" dirty="0"/>
          </a:p>
        </p:txBody>
      </p:sp>
    </p:spTree>
    <p:extLst>
      <p:ext uri="{BB962C8B-B14F-4D97-AF65-F5344CB8AC3E}">
        <p14:creationId xmlns:p14="http://schemas.microsoft.com/office/powerpoint/2010/main" val="56630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The Case Law: Greek Courts</a:t>
            </a:r>
            <a:endParaRPr lang="el-GR" dirty="0"/>
          </a:p>
        </p:txBody>
      </p:sp>
      <p:sp>
        <p:nvSpPr>
          <p:cNvPr id="3" name="Θέση περιεχομένου 2"/>
          <p:cNvSpPr>
            <a:spLocks noGrp="1"/>
          </p:cNvSpPr>
          <p:nvPr>
            <p:ph idx="1"/>
          </p:nvPr>
        </p:nvSpPr>
        <p:spPr/>
        <p:txBody>
          <a:bodyPr/>
          <a:lstStyle/>
          <a:p>
            <a:r>
              <a:rPr lang="en-US" dirty="0" smtClean="0"/>
              <a:t>Initially the Courts uphold the legislation implementing memoranda, recognizing a </a:t>
            </a:r>
            <a:br>
              <a:rPr lang="en-US" dirty="0" smtClean="0"/>
            </a:br>
            <a:r>
              <a:rPr lang="en-US" dirty="0" smtClean="0"/>
              <a:t>“state of exception”.</a:t>
            </a:r>
          </a:p>
          <a:p>
            <a:r>
              <a:rPr lang="en-US" dirty="0" smtClean="0"/>
              <a:t>Later, aspects of the legislation, especially regarding pensions and labor law have been found unconstitutional.</a:t>
            </a:r>
            <a:endParaRPr lang="el-GR" dirty="0"/>
          </a:p>
        </p:txBody>
      </p:sp>
    </p:spTree>
    <p:extLst>
      <p:ext uri="{BB962C8B-B14F-4D97-AF65-F5344CB8AC3E}">
        <p14:creationId xmlns:p14="http://schemas.microsoft.com/office/powerpoint/2010/main" val="2706713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The European Committee of Social Rights</a:t>
            </a:r>
            <a:endParaRPr lang="el-GR" dirty="0"/>
          </a:p>
        </p:txBody>
      </p:sp>
      <p:sp>
        <p:nvSpPr>
          <p:cNvPr id="3" name="Θέση περιεχομένου 2"/>
          <p:cNvSpPr>
            <a:spLocks noGrp="1"/>
          </p:cNvSpPr>
          <p:nvPr>
            <p:ph idx="1"/>
          </p:nvPr>
        </p:nvSpPr>
        <p:spPr>
          <a:xfrm>
            <a:off x="457200" y="1600200"/>
            <a:ext cx="8229600" cy="5181600"/>
          </a:xfrm>
        </p:spPr>
        <p:txBody>
          <a:bodyPr>
            <a:normAutofit fontScale="47500" lnSpcReduction="20000"/>
          </a:bodyPr>
          <a:lstStyle/>
          <a:p>
            <a:r>
              <a:rPr lang="en-US" sz="4400" dirty="0"/>
              <a:t>In a series of collective complaints against Greece </a:t>
            </a:r>
            <a:r>
              <a:rPr lang="en-US" sz="4400" dirty="0" smtClean="0"/>
              <a:t>the European </a:t>
            </a:r>
            <a:r>
              <a:rPr lang="en-US" sz="4400" dirty="0"/>
              <a:t>Committee of Social </a:t>
            </a:r>
            <a:r>
              <a:rPr lang="en-US" sz="4400" dirty="0" smtClean="0"/>
              <a:t>Rights considered </a:t>
            </a:r>
            <a:r>
              <a:rPr lang="en-US" sz="4400" dirty="0"/>
              <a:t>that the </a:t>
            </a:r>
            <a:r>
              <a:rPr lang="en-US" sz="4400" i="1" dirty="0"/>
              <a:t>cumulative </a:t>
            </a:r>
            <a:r>
              <a:rPr lang="en-US" sz="4400" i="1" dirty="0" smtClean="0"/>
              <a:t>effect </a:t>
            </a:r>
            <a:r>
              <a:rPr lang="en-US" sz="4400" dirty="0" smtClean="0"/>
              <a:t>of the measures violated the European Social Charter:</a:t>
            </a:r>
          </a:p>
          <a:p>
            <a:pPr marL="0" indent="0">
              <a:buNone/>
            </a:pPr>
            <a:endParaRPr lang="en-US" sz="4400" dirty="0" smtClean="0"/>
          </a:p>
          <a:p>
            <a:r>
              <a:rPr lang="en-US" sz="5100" dirty="0" smtClean="0"/>
              <a:t>“The </a:t>
            </a:r>
            <a:r>
              <a:rPr lang="en-US" sz="5100" dirty="0"/>
              <a:t>Government has not established, as is </a:t>
            </a:r>
            <a:r>
              <a:rPr lang="en-US" sz="5100" dirty="0" smtClean="0"/>
              <a:t>required, </a:t>
            </a:r>
            <a:r>
              <a:rPr lang="en-US" sz="5100" dirty="0"/>
              <a:t>that efforts have been made to maintain a sufficient level of protection for the benefit of the most vulnerable members of society, even though the effects of the adopted measures risk bringing about a large scale </a:t>
            </a:r>
            <a:r>
              <a:rPr lang="en-US" sz="5100" dirty="0" err="1"/>
              <a:t>pauperisation</a:t>
            </a:r>
            <a:r>
              <a:rPr lang="en-US" sz="5100" dirty="0"/>
              <a:t> of a significant segment of the population, as has been observed by various international </a:t>
            </a:r>
            <a:r>
              <a:rPr lang="en-US" sz="5100" dirty="0" smtClean="0"/>
              <a:t>organizations”. </a:t>
            </a:r>
            <a:endParaRPr lang="en-US" sz="5100" dirty="0"/>
          </a:p>
          <a:p>
            <a:endParaRPr lang="en-US" dirty="0" smtClean="0"/>
          </a:p>
          <a:p>
            <a:endParaRPr lang="en-US" dirty="0"/>
          </a:p>
          <a:p>
            <a:endParaRPr lang="en-US" dirty="0" smtClean="0"/>
          </a:p>
          <a:p>
            <a:endParaRPr lang="en-US" dirty="0"/>
          </a:p>
          <a:p>
            <a:endParaRPr lang="en-US" sz="1400" dirty="0" smtClean="0"/>
          </a:p>
          <a:p>
            <a:endParaRPr lang="en-US" sz="1400" dirty="0"/>
          </a:p>
          <a:p>
            <a:r>
              <a:rPr lang="en-US" sz="1400" dirty="0" smtClean="0"/>
              <a:t>General </a:t>
            </a:r>
            <a:r>
              <a:rPr lang="en-US" sz="1400" dirty="0"/>
              <a:t>Federation of employees of the national electric power corporation (GENOP-DEI) / Confederation of Greek Civil Servants’ Trade Unions (ADEDY) v. Greece, Complaint No. 65/2011, decision on the merits of 23 May 2012, § 18, cf. also Complaints 78-80/2012</a:t>
            </a:r>
            <a:endParaRPr lang="el-GR" sz="1400" dirty="0"/>
          </a:p>
        </p:txBody>
      </p:sp>
    </p:spTree>
    <p:extLst>
      <p:ext uri="{BB962C8B-B14F-4D97-AF65-F5344CB8AC3E}">
        <p14:creationId xmlns:p14="http://schemas.microsoft.com/office/powerpoint/2010/main" val="3616039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C-Impact of crisis on Democracy</a:t>
            </a:r>
            <a:endParaRPr lang="en-US" b="1"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1 Populism vs Technocracy</a:t>
            </a:r>
          </a:p>
          <a:p>
            <a:pPr marL="0" indent="0">
              <a:buNone/>
            </a:pPr>
            <a:r>
              <a:rPr lang="en-US" dirty="0" smtClean="0"/>
              <a:t>2 Democracy vs </a:t>
            </a:r>
            <a:r>
              <a:rPr lang="en-US" dirty="0" err="1" smtClean="0"/>
              <a:t>Epistocracy</a:t>
            </a:r>
            <a:endParaRPr lang="en-US" dirty="0" smtClean="0"/>
          </a:p>
          <a:p>
            <a:pPr marL="0" indent="0">
              <a:buNone/>
            </a:pPr>
            <a:r>
              <a:rPr lang="en-US" dirty="0" smtClean="0"/>
              <a:t>3 Globalization losers and winners as the basic political division, beyond left and right </a:t>
            </a:r>
          </a:p>
          <a:p>
            <a:pPr marL="0" indent="0">
              <a:buNone/>
            </a:pPr>
            <a:endParaRPr lang="en-US" dirty="0"/>
          </a:p>
        </p:txBody>
      </p:sp>
    </p:spTree>
    <p:extLst>
      <p:ext uri="{BB962C8B-B14F-4D97-AF65-F5344CB8AC3E}">
        <p14:creationId xmlns:p14="http://schemas.microsoft.com/office/powerpoint/2010/main" val="3313182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90266"/>
          </a:xfrm>
        </p:spPr>
        <p:txBody>
          <a:bodyPr>
            <a:normAutofit/>
          </a:bodyPr>
          <a:lstStyle/>
          <a:p>
            <a:r>
              <a:rPr lang="en-US" dirty="0" smtClean="0"/>
              <a:t>-How democratic political systems can become more responsive to globalization challenges?</a:t>
            </a:r>
            <a:endParaRPr lang="en-US" dirty="0"/>
          </a:p>
        </p:txBody>
      </p:sp>
      <p:sp>
        <p:nvSpPr>
          <p:cNvPr id="3" name="Content Placeholder 2"/>
          <p:cNvSpPr>
            <a:spLocks noGrp="1"/>
          </p:cNvSpPr>
          <p:nvPr>
            <p:ph idx="1"/>
          </p:nvPr>
        </p:nvSpPr>
        <p:spPr>
          <a:xfrm>
            <a:off x="457200" y="2852936"/>
            <a:ext cx="8219256" cy="3273227"/>
          </a:xfrm>
        </p:spPr>
        <p:txBody>
          <a:bodyPr/>
          <a:lstStyle/>
          <a:p>
            <a:r>
              <a:rPr lang="en-US" dirty="0" smtClean="0"/>
              <a:t>Problems of democracy are resolved by more democracy: the case of Progressivism in early 20</a:t>
            </a:r>
            <a:r>
              <a:rPr lang="en-US" baseline="30000" dirty="0" smtClean="0"/>
              <a:t>th</a:t>
            </a:r>
            <a:r>
              <a:rPr lang="en-US" dirty="0" smtClean="0"/>
              <a:t> century USA</a:t>
            </a:r>
          </a:p>
          <a:p>
            <a:r>
              <a:rPr lang="en-US" dirty="0" smtClean="0"/>
              <a:t>The need for more democracy in EU</a:t>
            </a:r>
          </a:p>
          <a:p>
            <a:r>
              <a:rPr lang="en-US" dirty="0" smtClean="0"/>
              <a:t>Democracy at global level</a:t>
            </a:r>
            <a:endParaRPr lang="en-US" dirty="0"/>
          </a:p>
        </p:txBody>
      </p:sp>
    </p:spTree>
    <p:extLst>
      <p:ext uri="{BB962C8B-B14F-4D97-AF65-F5344CB8AC3E}">
        <p14:creationId xmlns:p14="http://schemas.microsoft.com/office/powerpoint/2010/main" val="598109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09600"/>
          </a:xfrm>
        </p:spPr>
        <p:txBody>
          <a:bodyPr>
            <a:normAutofit fontScale="90000"/>
          </a:bodyPr>
          <a:lstStyle/>
          <a:p>
            <a:r>
              <a:rPr lang="en-US" dirty="0" smtClean="0"/>
              <a:t>Global trust to Government </a:t>
            </a:r>
            <a:endParaRPr lang="el-GR"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609600"/>
            <a:ext cx="9144000" cy="6317202"/>
          </a:xfrm>
        </p:spPr>
      </p:pic>
    </p:spTree>
    <p:extLst>
      <p:ext uri="{BB962C8B-B14F-4D97-AF65-F5344CB8AC3E}">
        <p14:creationId xmlns:p14="http://schemas.microsoft.com/office/powerpoint/2010/main" val="320300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994122"/>
          </a:xfrm>
        </p:spPr>
        <p:txBody>
          <a:bodyPr>
            <a:normAutofit fontScale="90000"/>
          </a:bodyPr>
          <a:lstStyle/>
          <a:p>
            <a:pPr algn="r"/>
            <a:r>
              <a:rPr lang="en-US" sz="4000" dirty="0" smtClean="0"/>
              <a:t>Alienation from EU  /</a:t>
            </a:r>
            <a:r>
              <a:rPr lang="el-GR" sz="4000" dirty="0" smtClean="0"/>
              <a:t> </a:t>
            </a:r>
            <a:r>
              <a:rPr lang="en-US" sz="4000" dirty="0" smtClean="0"/>
              <a:t>State of the Economy (subjective</a:t>
            </a:r>
            <a:r>
              <a:rPr lang="en-US" sz="3600" dirty="0" smtClean="0"/>
              <a:t>)</a:t>
            </a:r>
            <a:endParaRPr lang="el-GR" sz="3600" dirty="0"/>
          </a:p>
        </p:txBody>
      </p:sp>
      <p:pic>
        <p:nvPicPr>
          <p:cNvPr id="5" name="Content Placeholder 4" descr="Image-9.png"/>
          <p:cNvPicPr>
            <a:picLocks noGrp="1" noChangeAspect="1"/>
          </p:cNvPicPr>
          <p:nvPr>
            <p:ph sz="half" idx="2"/>
          </p:nvPr>
        </p:nvPicPr>
        <p:blipFill>
          <a:blip r:embed="rId2" cstate="print"/>
          <a:stretch>
            <a:fillRect/>
          </a:stretch>
        </p:blipFill>
        <p:spPr>
          <a:xfrm>
            <a:off x="4211960" y="1412776"/>
            <a:ext cx="4932040" cy="4680520"/>
          </a:xfrm>
        </p:spPr>
      </p:pic>
      <p:pic>
        <p:nvPicPr>
          <p:cNvPr id="6" name="Picture 2"/>
          <p:cNvPicPr>
            <a:picLocks noGrp="1" noChangeAspect="1" noChangeArrowheads="1"/>
          </p:cNvPicPr>
          <p:nvPr>
            <p:ph sz="half" idx="1"/>
          </p:nvPr>
        </p:nvPicPr>
        <p:blipFill>
          <a:blip r:embed="rId3" cstate="print"/>
          <a:srcRect/>
          <a:stretch>
            <a:fillRect/>
          </a:stretch>
        </p:blipFill>
        <p:spPr bwMode="auto">
          <a:xfrm>
            <a:off x="0" y="1412776"/>
            <a:ext cx="4499992" cy="4680519"/>
          </a:xfrm>
          <a:prstGeom prst="rect">
            <a:avLst/>
          </a:prstGeom>
          <a:noFill/>
          <a:ln w="9525">
            <a:noFill/>
            <a:miter lim="800000"/>
            <a:headEnd/>
            <a:tailEnd/>
          </a:ln>
        </p:spPr>
      </p:pic>
      <p:sp>
        <p:nvSpPr>
          <p:cNvPr id="7" name="Rectangle 6"/>
          <p:cNvSpPr/>
          <p:nvPr/>
        </p:nvSpPr>
        <p:spPr>
          <a:xfrm>
            <a:off x="179512" y="6165304"/>
            <a:ext cx="8784976" cy="307777"/>
          </a:xfrm>
          <a:prstGeom prst="rect">
            <a:avLst/>
          </a:prstGeom>
        </p:spPr>
        <p:txBody>
          <a:bodyPr wrap="square">
            <a:spAutoFit/>
          </a:bodyPr>
          <a:lstStyle/>
          <a:p>
            <a:r>
              <a:rPr lang="en-US" sz="1400" dirty="0" smtClean="0"/>
              <a:t>Source: Standard Eurobarometer 85, Public opinion in the European Union,  May 2016.</a:t>
            </a:r>
            <a:endParaRPr lang="el-GR" sz="1400" dirty="0"/>
          </a:p>
        </p:txBody>
      </p:sp>
      <p:pic>
        <p:nvPicPr>
          <p:cNvPr id="8" name="Picture 3" descr="C:\Proxeiro\Ikanopoihsh xwrwn.PNG"/>
          <p:cNvPicPr>
            <a:picLocks noChangeAspect="1" noChangeArrowheads="1"/>
          </p:cNvPicPr>
          <p:nvPr/>
        </p:nvPicPr>
        <p:blipFill>
          <a:blip r:embed="rId4" cstate="print"/>
          <a:srcRect/>
          <a:stretch>
            <a:fillRect/>
          </a:stretch>
        </p:blipFill>
        <p:spPr bwMode="auto">
          <a:xfrm>
            <a:off x="0" y="0"/>
            <a:ext cx="9144000" cy="6381328"/>
          </a:xfrm>
          <a:prstGeom prst="rect">
            <a:avLst/>
          </a:prstGeom>
          <a:noFill/>
        </p:spPr>
      </p:pic>
    </p:spTree>
    <p:extLst>
      <p:ext uri="{BB962C8B-B14F-4D97-AF65-F5344CB8AC3E}">
        <p14:creationId xmlns:p14="http://schemas.microsoft.com/office/powerpoint/2010/main" val="1901824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E7EE6-DCD2-E74D-85CC-F39F93361000}"/>
              </a:ext>
            </a:extLst>
          </p:cNvPr>
          <p:cNvSpPr>
            <a:spLocks noGrp="1"/>
          </p:cNvSpPr>
          <p:nvPr>
            <p:ph type="title"/>
          </p:nvPr>
        </p:nvSpPr>
        <p:spPr>
          <a:xfrm>
            <a:off x="609600" y="6245224"/>
            <a:ext cx="7391400" cy="612775"/>
          </a:xfrm>
        </p:spPr>
        <p:txBody>
          <a:bodyPr>
            <a:normAutofit fontScale="90000"/>
          </a:bodyPr>
          <a:lstStyle/>
          <a:p>
            <a:r>
              <a:rPr lang="en-GR" sz="2400" dirty="0"/>
              <a:t>Global (dis)satisfaction with </a:t>
            </a:r>
            <a:r>
              <a:rPr lang="en-GR" sz="2400" dirty="0" smtClean="0"/>
              <a:t>democracy</a:t>
            </a:r>
            <a:r>
              <a:rPr lang="en-US" sz="2400" dirty="0" smtClean="0"/>
              <a:t>, western countries</a:t>
            </a:r>
            <a:endParaRPr lang="en-GR" sz="2400" dirty="0"/>
          </a:p>
        </p:txBody>
      </p:sp>
      <p:sp>
        <p:nvSpPr>
          <p:cNvPr id="4" name="Text Placeholder 3">
            <a:extLst>
              <a:ext uri="{FF2B5EF4-FFF2-40B4-BE49-F238E27FC236}">
                <a16:creationId xmlns:a16="http://schemas.microsoft.com/office/drawing/2014/main" id="{0BC840CF-C34C-254A-9B36-BD57D11A752A}"/>
              </a:ext>
            </a:extLst>
          </p:cNvPr>
          <p:cNvSpPr>
            <a:spLocks noGrp="1"/>
          </p:cNvSpPr>
          <p:nvPr>
            <p:ph type="body" sz="half" idx="2"/>
          </p:nvPr>
        </p:nvSpPr>
        <p:spPr/>
        <p:txBody>
          <a:bodyPr/>
          <a:lstStyle/>
          <a:p>
            <a:endParaRPr lang="en-GR"/>
          </a:p>
        </p:txBody>
      </p:sp>
      <p:pic>
        <p:nvPicPr>
          <p:cNvPr id="10" name="Picture Placeholder 9">
            <a:extLst>
              <a:ext uri="{FF2B5EF4-FFF2-40B4-BE49-F238E27FC236}">
                <a16:creationId xmlns:a16="http://schemas.microsoft.com/office/drawing/2014/main" id="{A2186F3E-4967-7B4D-A1AE-7F7F6EEF66B0}"/>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49" r="3149"/>
          <a:stretch>
            <a:fillRect/>
          </a:stretch>
        </p:blipFill>
        <p:spPr>
          <a:xfrm>
            <a:off x="1792288" y="0"/>
            <a:ext cx="5294312" cy="6400800"/>
          </a:xfrm>
        </p:spPr>
      </p:pic>
    </p:spTree>
    <p:extLst>
      <p:ext uri="{BB962C8B-B14F-4D97-AF65-F5344CB8AC3E}">
        <p14:creationId xmlns:p14="http://schemas.microsoft.com/office/powerpoint/2010/main" val="1324708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κειμένου"/>
          <p:cNvSpPr>
            <a:spLocks noGrp="1"/>
          </p:cNvSpPr>
          <p:nvPr>
            <p:ph type="body" sz="half" idx="2"/>
          </p:nvPr>
        </p:nvSpPr>
        <p:spPr>
          <a:xfrm>
            <a:off x="323528" y="5733256"/>
            <a:ext cx="8568952" cy="438944"/>
          </a:xfrm>
        </p:spPr>
        <p:txBody>
          <a:bodyPr vert="horz" lIns="91440" tIns="45720" rIns="91440" bIns="45720" rtlCol="0">
            <a:normAutofit/>
          </a:bodyPr>
          <a:lstStyle/>
          <a:p>
            <a:r>
              <a:rPr lang="en-US" dirty="0"/>
              <a:t>Source: </a:t>
            </a:r>
            <a:r>
              <a:rPr lang="en-US" dirty="0" smtClean="0"/>
              <a:t>Standard </a:t>
            </a:r>
            <a:r>
              <a:rPr lang="en-US" dirty="0" err="1" smtClean="0"/>
              <a:t>Eurobarometer</a:t>
            </a:r>
            <a:r>
              <a:rPr lang="en-US" dirty="0" smtClean="0"/>
              <a:t>, </a:t>
            </a:r>
            <a:r>
              <a:rPr lang="en-US" dirty="0"/>
              <a:t>Public opinion in the European Union, </a:t>
            </a:r>
            <a:r>
              <a:rPr lang="en-US" dirty="0" smtClean="0"/>
              <a:t>2018, QA 8A</a:t>
            </a:r>
            <a:endParaRPr lang="el-GR" dirty="0"/>
          </a:p>
        </p:txBody>
      </p:sp>
      <p:sp>
        <p:nvSpPr>
          <p:cNvPr id="8" name="7 - Ορθογώνιο"/>
          <p:cNvSpPr/>
          <p:nvPr/>
        </p:nvSpPr>
        <p:spPr>
          <a:xfrm>
            <a:off x="755576" y="123174"/>
            <a:ext cx="7704856" cy="1200329"/>
          </a:xfrm>
          <a:prstGeom prst="rect">
            <a:avLst/>
          </a:prstGeom>
        </p:spPr>
        <p:txBody>
          <a:bodyPr wrap="square">
            <a:spAutoFit/>
          </a:bodyPr>
          <a:lstStyle/>
          <a:p>
            <a:pPr algn="ctr"/>
            <a:r>
              <a:rPr lang="en-US" sz="3600" b="1" dirty="0" smtClean="0"/>
              <a:t>Confidence in EU and National Institutions</a:t>
            </a:r>
            <a:endParaRPr lang="el-GR" sz="3600" b="1" dirty="0"/>
          </a:p>
        </p:txBody>
      </p:sp>
      <p:graphicFrame>
        <p:nvGraphicFramePr>
          <p:cNvPr id="6" name="Picture Placeholder 5"/>
          <p:cNvGraphicFramePr>
            <a:graphicFrameLocks noGrp="1"/>
          </p:cNvGraphicFramePr>
          <p:nvPr>
            <p:ph type="pic" idx="1"/>
            <p:extLst/>
          </p:nvPr>
        </p:nvGraphicFramePr>
        <p:xfrm>
          <a:off x="0" y="1268760"/>
          <a:ext cx="9036496" cy="4464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8034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11560" y="260648"/>
            <a:ext cx="7848872" cy="5911552"/>
          </a:xfrm>
        </p:spPr>
        <p:txBody>
          <a:bodyPr/>
          <a:lstStyle/>
          <a:p>
            <a:endParaRPr lang="en-US" dirty="0" smtClean="0"/>
          </a:p>
          <a:p>
            <a:endParaRPr lang="en-US" dirty="0"/>
          </a:p>
          <a:p>
            <a:endParaRPr lang="en-US" dirty="0" smtClean="0"/>
          </a:p>
          <a:p>
            <a:endParaRPr lang="en-US" dirty="0"/>
          </a:p>
          <a:p>
            <a:r>
              <a:rPr lang="mr-IN" sz="4400" b="1" dirty="0" smtClean="0"/>
              <a:t>…</a:t>
            </a:r>
            <a:r>
              <a:rPr lang="en-US" sz="4400" b="1" dirty="0" smtClean="0"/>
              <a:t>due to an explosion of inequalities and the subjective feeling that they derive from political decisions favoring the strong and powerful</a:t>
            </a:r>
            <a:endParaRPr lang="en-US" sz="4400" b="1" dirty="0"/>
          </a:p>
        </p:txBody>
      </p:sp>
    </p:spTree>
    <p:extLst>
      <p:ext uri="{BB962C8B-B14F-4D97-AF65-F5344CB8AC3E}">
        <p14:creationId xmlns:p14="http://schemas.microsoft.com/office/powerpoint/2010/main" val="634646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1752600"/>
          </a:xfrm>
        </p:spPr>
        <p:txBody>
          <a:bodyPr>
            <a:noAutofit/>
          </a:bodyPr>
          <a:lstStyle/>
          <a:p>
            <a:r>
              <a:rPr lang="en-US" sz="3600" dirty="0" smtClean="0"/>
              <a:t>A reversal of the politological change of the transition from the “liberal” state of the 19</a:t>
            </a:r>
            <a:r>
              <a:rPr lang="en-US" sz="3600" baseline="30000" dirty="0" smtClean="0"/>
              <a:t>th</a:t>
            </a:r>
            <a:r>
              <a:rPr lang="en-US" sz="3600" dirty="0" smtClean="0"/>
              <a:t> Century to the “Social” of the 20th</a:t>
            </a:r>
            <a:endParaRPr lang="el-GR" sz="3600" dirty="0"/>
          </a:p>
        </p:txBody>
      </p:sp>
      <p:sp>
        <p:nvSpPr>
          <p:cNvPr id="3" name="Θέση περιεχομένου 2"/>
          <p:cNvSpPr>
            <a:spLocks noGrp="1"/>
          </p:cNvSpPr>
          <p:nvPr>
            <p:ph idx="1"/>
          </p:nvPr>
        </p:nvSpPr>
        <p:spPr>
          <a:xfrm>
            <a:off x="228600" y="1676400"/>
            <a:ext cx="8229600" cy="4800600"/>
          </a:xfrm>
        </p:spPr>
        <p:txBody>
          <a:bodyPr>
            <a:normAutofit/>
          </a:bodyPr>
          <a:lstStyle/>
          <a:p>
            <a:pPr marL="0" indent="0">
              <a:buNone/>
            </a:pPr>
            <a:endParaRPr lang="en-US" sz="2800" dirty="0" smtClean="0"/>
          </a:p>
          <a:p>
            <a:pPr marL="0" indent="0">
              <a:buNone/>
            </a:pPr>
            <a:r>
              <a:rPr lang="en-US" sz="2400" dirty="0" smtClean="0"/>
              <a:t>“</a:t>
            </a:r>
            <a:r>
              <a:rPr lang="en-US" sz="2400" dirty="0"/>
              <a:t>Two nations; between whom there is no intercourse and no sympathy; who are as ignorant of each other’s habits, thoughts, and feelings, as if they were dwellers in different zones, or inhabitants of different planets; who are formed by a different breeding, are fed by a different food, are ordered by different manners, and are not governed by the same laws.” “You speak of — ”said </a:t>
            </a:r>
            <a:r>
              <a:rPr lang="en-US" sz="2400" dirty="0" err="1"/>
              <a:t>Egremont</a:t>
            </a:r>
            <a:r>
              <a:rPr lang="en-US" sz="2400" dirty="0"/>
              <a:t>, hesitantly. “ THE RICH AND THE POOR</a:t>
            </a:r>
            <a:r>
              <a:rPr lang="en-US" sz="2400" dirty="0" smtClean="0"/>
              <a:t>.”</a:t>
            </a:r>
          </a:p>
          <a:p>
            <a:pPr marL="0" indent="0">
              <a:buNone/>
            </a:pPr>
            <a:endParaRPr lang="en-US" sz="2400" dirty="0"/>
          </a:p>
          <a:p>
            <a:pPr marL="0" indent="0">
              <a:buNone/>
            </a:pPr>
            <a:r>
              <a:rPr lang="en-US" sz="2400" i="1" dirty="0" smtClean="0"/>
              <a:t>B. </a:t>
            </a:r>
            <a:r>
              <a:rPr lang="en-US" sz="2400" i="1" dirty="0" err="1" smtClean="0"/>
              <a:t>Dirsraeli</a:t>
            </a:r>
            <a:r>
              <a:rPr lang="en-US" sz="2400" i="1" dirty="0"/>
              <a:t>, Sybil, or the Two Nations (1845)</a:t>
            </a:r>
            <a:endParaRPr lang="el-GR" sz="2400" i="1" dirty="0"/>
          </a:p>
        </p:txBody>
      </p:sp>
    </p:spTree>
    <p:extLst>
      <p:ext uri="{BB962C8B-B14F-4D97-AF65-F5344CB8AC3E}">
        <p14:creationId xmlns:p14="http://schemas.microsoft.com/office/powerpoint/2010/main" val="358605886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11155</TotalTime>
  <Words>1647</Words>
  <Application>Microsoft Office PowerPoint</Application>
  <PresentationFormat>Προβολή στην οθόνη (4:3)</PresentationFormat>
  <Paragraphs>105</Paragraphs>
  <Slides>35</Slides>
  <Notes>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35</vt:i4>
      </vt:variant>
    </vt:vector>
  </HeadingPairs>
  <TitlesOfParts>
    <vt:vector size="39" baseType="lpstr">
      <vt:lpstr>Arial</vt:lpstr>
      <vt:lpstr>Calibri</vt:lpstr>
      <vt:lpstr>Mangal</vt:lpstr>
      <vt:lpstr>Θέμα του Office</vt:lpstr>
      <vt:lpstr>CIVIS program “Governing in times of crisis”  Crisis legislation and jurisprudence</vt:lpstr>
      <vt:lpstr>A- Crisis in global context</vt:lpstr>
      <vt:lpstr>Παρουσίαση του PowerPoint</vt:lpstr>
      <vt:lpstr>Global trust to Government </vt:lpstr>
      <vt:lpstr>Alienation from EU  / State of the Economy (subjective)</vt:lpstr>
      <vt:lpstr>Global (dis)satisfaction with democracy, western countries</vt:lpstr>
      <vt:lpstr>Παρουσίαση του PowerPoint</vt:lpstr>
      <vt:lpstr>Παρουσίαση του PowerPoint</vt:lpstr>
      <vt:lpstr>A reversal of the politological change of the transition from the “liberal” state of the 19th Century to the “Social” of the 20th</vt:lpstr>
      <vt:lpstr>The globalization effect</vt:lpstr>
      <vt:lpstr>World Inequality                                     Share of Income of top 1% Source: BIS 87 Annual Report, 2017, https://www.bis.org/statistics/ar2017.stats.htm</vt:lpstr>
      <vt:lpstr>Inequality in USA</vt:lpstr>
      <vt:lpstr>Παρουσίαση του PowerPoint</vt:lpstr>
      <vt:lpstr>% of Households with stable of falling income 2005-2014</vt:lpstr>
      <vt:lpstr>Rise of inequalities is not a result of rise of international trade, but a direct consequence of neoliberal policies</vt:lpstr>
      <vt:lpstr>Trends in growth in average real wages and labour productivity in developed economies, 1999–2015</vt:lpstr>
      <vt:lpstr>Change Of In-Work Poverty Rates 2004-2008 In % (2004=100) </vt:lpstr>
      <vt:lpstr>Respondents agreeing that the economy is rigged to advantage the rich and the powerful</vt:lpstr>
      <vt:lpstr>Παρουσίαση του PowerPoint</vt:lpstr>
      <vt:lpstr>Παρουσίαση του PowerPoint</vt:lpstr>
      <vt:lpstr>Agreeing that traditional political parties don’t care about people “like them”</vt:lpstr>
      <vt:lpstr>Is it “essential” living in a Democracy? Responses by Birth Cohorts (decade oF Birth)  1930-1980</vt:lpstr>
      <vt:lpstr>              USA        Netherlands     Sweden           UK Australia   N.Zealand Horizontal  axis:  decade of birth from 1930 till 1980</vt:lpstr>
      <vt:lpstr>Παρουσίαση του PowerPoint</vt:lpstr>
      <vt:lpstr>A clear majority of citizens demand deep, thorough changes of the political and the economic system</vt:lpstr>
      <vt:lpstr>Παρουσίαση του PowerPoint</vt:lpstr>
      <vt:lpstr>Countries which tried to decrease inequalities  with progressive policies increase public trust: the example of Latin America</vt:lpstr>
      <vt:lpstr>B- The Crisis in Greece</vt:lpstr>
      <vt:lpstr>Domestic aspects of the crisis</vt:lpstr>
      <vt:lpstr>The “Memoranda”</vt:lpstr>
      <vt:lpstr>Παρουσίαση του PowerPoint</vt:lpstr>
      <vt:lpstr>The Case Law: Greek Courts</vt:lpstr>
      <vt:lpstr>The European Committee of Social Rights</vt:lpstr>
      <vt:lpstr>C-Impact of crisis on Democracy</vt:lpstr>
      <vt:lpstr>-How democratic political systems can become more responsive to globalization 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xs</dc:title>
  <dc:creator>Ypourgos YDMED</dc:creator>
  <cp:lastModifiedBy>George</cp:lastModifiedBy>
  <cp:revision>317</cp:revision>
  <cp:lastPrinted>2017-03-12T11:04:51Z</cp:lastPrinted>
  <dcterms:created xsi:type="dcterms:W3CDTF">2015-04-21T13:02:03Z</dcterms:created>
  <dcterms:modified xsi:type="dcterms:W3CDTF">2024-05-19T20:05:09Z</dcterms:modified>
</cp:coreProperties>
</file>