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3"/>
  </p:notesMasterIdLst>
  <p:handoutMasterIdLst>
    <p:handoutMasterId r:id="rId14"/>
  </p:handoutMasterIdLst>
  <p:sldIdLst>
    <p:sldId id="256" r:id="rId3"/>
    <p:sldId id="277" r:id="rId4"/>
    <p:sldId id="318" r:id="rId5"/>
    <p:sldId id="291" r:id="rId6"/>
    <p:sldId id="301" r:id="rId7"/>
    <p:sldId id="299" r:id="rId8"/>
    <p:sldId id="289" r:id="rId9"/>
    <p:sldId id="309" r:id="rId10"/>
    <p:sldId id="308" r:id="rId11"/>
    <p:sldId id="319" r:id="rId1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CC"/>
    <a:srgbClr val="CC00CC"/>
    <a:srgbClr val="008000"/>
    <a:srgbClr val="0000FF"/>
    <a:srgbClr val="006666"/>
    <a:srgbClr val="00CC00"/>
    <a:srgbClr val="FF3399"/>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B8FA6-6F89-4023-8CCC-8BA42C08F584}" type="doc">
      <dgm:prSet loTypeId="urn:microsoft.com/office/officeart/2005/8/layout/pyramid1" loCatId="pyramid" qsTypeId="urn:microsoft.com/office/officeart/2005/8/quickstyle/simple1" qsCatId="simple" csTypeId="urn:microsoft.com/office/officeart/2005/8/colors/accent1_2" csCatId="accent1" phldr="1"/>
      <dgm:spPr/>
    </dgm:pt>
    <dgm:pt modelId="{A0956E4B-F4B1-4B6A-974B-266223443D1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b="1" i="0" u="none" strike="noStrike"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Regulatory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Efficacy </a:t>
          </a:r>
          <a:endParaRPr kumimoji="0" lang="en-GB" altLang="en-US" b="0" i="0" u="none" strike="noStrike" cap="none" normalizeH="0" baseline="0" dirty="0">
            <a:ln>
              <a:noFill/>
            </a:ln>
            <a:solidFill>
              <a:schemeClr val="tx1"/>
            </a:solidFill>
            <a:effectLst/>
            <a:latin typeface="Tahoma" panose="020B0604030504040204" pitchFamily="34" charset="0"/>
          </a:endParaRPr>
        </a:p>
      </dgm:t>
    </dgm:pt>
    <dgm:pt modelId="{FA69BFEA-5869-4731-B024-B35E96D9B681}" type="parTrans" cxnId="{6AF61D2C-AB14-4D2F-9CBA-329F76C4BEA3}">
      <dgm:prSet/>
      <dgm:spPr/>
      <dgm:t>
        <a:bodyPr/>
        <a:lstStyle/>
        <a:p>
          <a:endParaRPr lang="en-US"/>
        </a:p>
      </dgm:t>
    </dgm:pt>
    <dgm:pt modelId="{7A2F7876-B501-4E4D-946C-E5C73FFA3730}" type="sibTrans" cxnId="{6AF61D2C-AB14-4D2F-9CBA-329F76C4BEA3}">
      <dgm:prSet/>
      <dgm:spPr/>
      <dgm:t>
        <a:bodyPr/>
        <a:lstStyle/>
        <a:p>
          <a:endParaRPr lang="en-US"/>
        </a:p>
      </dgm:t>
    </dgm:pt>
    <dgm:pt modelId="{08B294D5-6922-41A7-ABAB-EC1CCDD8E62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b="1" i="0" u="none" strike="noStrike"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Legislative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Effectiveness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b="1" i="0" u="none" strike="noStrike"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[Cost-efficiency]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b="0" i="0" u="none" strike="noStrike"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b="0" i="0" u="none" strike="noStrike" cap="none" normalizeH="0" baseline="0" dirty="0">
            <a:ln>
              <a:noFill/>
            </a:ln>
            <a:solidFill>
              <a:schemeClr val="tx1"/>
            </a:solidFill>
            <a:effectLst/>
            <a:latin typeface="Tahoma" panose="020B0604030504040204" pitchFamily="34" charset="0"/>
          </a:endParaRPr>
        </a:p>
      </dgm:t>
    </dgm:pt>
    <dgm:pt modelId="{75651CC2-795B-4350-A4C7-0FCF8BF39C19}" type="parTrans" cxnId="{2E0E0E81-8EB0-49F2-BFDD-B97EF821CBE8}">
      <dgm:prSet/>
      <dgm:spPr/>
      <dgm:t>
        <a:bodyPr/>
        <a:lstStyle/>
        <a:p>
          <a:endParaRPr lang="en-US"/>
        </a:p>
      </dgm:t>
    </dgm:pt>
    <dgm:pt modelId="{69C73BB8-FD2C-44A9-BD59-C5F38614A648}" type="sibTrans" cxnId="{2E0E0E81-8EB0-49F2-BFDD-B97EF821CBE8}">
      <dgm:prSet/>
      <dgm:spPr/>
      <dgm:t>
        <a:bodyPr/>
        <a:lstStyle/>
        <a:p>
          <a:endParaRPr lang="en-US"/>
        </a:p>
      </dgm:t>
    </dgm:pt>
    <dgm:pt modelId="{E78B6F39-AD9C-43D1-8CA0-FC42E2F1CCA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Clarity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 Precision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    Unambiguity</a:t>
          </a:r>
          <a:endParaRPr kumimoji="0" lang="en-GB" altLang="en-US" b="0" i="0" u="none" strike="noStrike" cap="none" normalizeH="0" baseline="0" dirty="0">
            <a:ln>
              <a:noFill/>
            </a:ln>
            <a:solidFill>
              <a:schemeClr val="tx1"/>
            </a:solidFill>
            <a:effectLst/>
            <a:latin typeface="Tahoma" panose="020B0604030504040204" pitchFamily="34" charset="0"/>
          </a:endParaRPr>
        </a:p>
      </dgm:t>
    </dgm:pt>
    <dgm:pt modelId="{5F297458-90C4-433D-ADCB-B30053F21BDA}" type="parTrans" cxnId="{85EDFF9A-CF48-4C99-85C5-DB875FEBCFA8}">
      <dgm:prSet/>
      <dgm:spPr/>
      <dgm:t>
        <a:bodyPr/>
        <a:lstStyle/>
        <a:p>
          <a:endParaRPr lang="en-US"/>
        </a:p>
      </dgm:t>
    </dgm:pt>
    <dgm:pt modelId="{16A4B1DA-555C-4878-8678-4B8792FD703B}" type="sibTrans" cxnId="{85EDFF9A-CF48-4C99-85C5-DB875FEBCFA8}">
      <dgm:prSet/>
      <dgm:spPr/>
      <dgm:t>
        <a:bodyPr/>
        <a:lstStyle/>
        <a:p>
          <a:endParaRPr lang="en-US"/>
        </a:p>
      </dgm:t>
    </dgm:pt>
    <dgm:pt modelId="{40A54443-ADAA-48CB-96B4-32239C5F818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             Easified language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Tahoma" panose="020B0604030504040204" pitchFamily="34" charset="0"/>
            </a:rPr>
            <a:t>             Gender inclusive language</a:t>
          </a:r>
          <a:endParaRPr kumimoji="0" lang="en-GB" altLang="en-US" b="0" i="0" u="none" strike="noStrike" cap="none" normalizeH="0" baseline="0" dirty="0">
            <a:ln>
              <a:noFill/>
            </a:ln>
            <a:solidFill>
              <a:schemeClr val="tx1"/>
            </a:solidFill>
            <a:effectLst/>
            <a:latin typeface="Tahoma" panose="020B0604030504040204" pitchFamily="34" charset="0"/>
          </a:endParaRPr>
        </a:p>
      </dgm:t>
    </dgm:pt>
    <dgm:pt modelId="{CB2FB59A-0CEE-4837-84DA-93122D6BEEF1}" type="parTrans" cxnId="{83BAECF4-0183-40A0-86F0-16F3D8552492}">
      <dgm:prSet/>
      <dgm:spPr/>
      <dgm:t>
        <a:bodyPr/>
        <a:lstStyle/>
        <a:p>
          <a:endParaRPr lang="en-US"/>
        </a:p>
      </dgm:t>
    </dgm:pt>
    <dgm:pt modelId="{5FDF694E-B251-4BCA-B749-19042BF66B49}" type="sibTrans" cxnId="{83BAECF4-0183-40A0-86F0-16F3D8552492}">
      <dgm:prSet/>
      <dgm:spPr/>
      <dgm:t>
        <a:bodyPr/>
        <a:lstStyle/>
        <a:p>
          <a:endParaRPr lang="en-US"/>
        </a:p>
      </dgm:t>
    </dgm:pt>
    <dgm:pt modelId="{69710C71-D82F-4B1D-AE5A-77E8842DF73D}" type="pres">
      <dgm:prSet presAssocID="{C5AB8FA6-6F89-4023-8CCC-8BA42C08F584}" presName="Name0" presStyleCnt="0">
        <dgm:presLayoutVars>
          <dgm:dir/>
          <dgm:animLvl val="lvl"/>
          <dgm:resizeHandles val="exact"/>
        </dgm:presLayoutVars>
      </dgm:prSet>
      <dgm:spPr/>
    </dgm:pt>
    <dgm:pt modelId="{578D6999-5573-47EB-814F-21D8C0F29B3F}" type="pres">
      <dgm:prSet presAssocID="{A0956E4B-F4B1-4B6A-974B-266223443D18}" presName="Name8" presStyleCnt="0"/>
      <dgm:spPr/>
    </dgm:pt>
    <dgm:pt modelId="{32E7D9B3-AAC0-445C-9B90-D7B9000DB39D}" type="pres">
      <dgm:prSet presAssocID="{A0956E4B-F4B1-4B6A-974B-266223443D18}" presName="level" presStyleLbl="node1" presStyleIdx="0" presStyleCnt="4">
        <dgm:presLayoutVars>
          <dgm:chMax val="1"/>
          <dgm:bulletEnabled val="1"/>
        </dgm:presLayoutVars>
      </dgm:prSet>
      <dgm:spPr/>
    </dgm:pt>
    <dgm:pt modelId="{C559B913-262A-43AA-938C-201402D53D3D}" type="pres">
      <dgm:prSet presAssocID="{A0956E4B-F4B1-4B6A-974B-266223443D18}" presName="levelTx" presStyleLbl="revTx" presStyleIdx="0" presStyleCnt="0">
        <dgm:presLayoutVars>
          <dgm:chMax val="1"/>
          <dgm:bulletEnabled val="1"/>
        </dgm:presLayoutVars>
      </dgm:prSet>
      <dgm:spPr/>
    </dgm:pt>
    <dgm:pt modelId="{4E5C2FDD-B531-4746-9F22-BA49AE061424}" type="pres">
      <dgm:prSet presAssocID="{08B294D5-6922-41A7-ABAB-EC1CCDD8E62C}" presName="Name8" presStyleCnt="0"/>
      <dgm:spPr/>
    </dgm:pt>
    <dgm:pt modelId="{662DB9D7-B5FE-4859-AE1F-385944329655}" type="pres">
      <dgm:prSet presAssocID="{08B294D5-6922-41A7-ABAB-EC1CCDD8E62C}" presName="level" presStyleLbl="node1" presStyleIdx="1" presStyleCnt="4">
        <dgm:presLayoutVars>
          <dgm:chMax val="1"/>
          <dgm:bulletEnabled val="1"/>
        </dgm:presLayoutVars>
      </dgm:prSet>
      <dgm:spPr/>
    </dgm:pt>
    <dgm:pt modelId="{36B20AFB-8069-4CB8-B9F0-2156290275B9}" type="pres">
      <dgm:prSet presAssocID="{08B294D5-6922-41A7-ABAB-EC1CCDD8E62C}" presName="levelTx" presStyleLbl="revTx" presStyleIdx="0" presStyleCnt="0">
        <dgm:presLayoutVars>
          <dgm:chMax val="1"/>
          <dgm:bulletEnabled val="1"/>
        </dgm:presLayoutVars>
      </dgm:prSet>
      <dgm:spPr/>
    </dgm:pt>
    <dgm:pt modelId="{BF2DE20D-0033-4649-AA7F-3B282DD871A7}" type="pres">
      <dgm:prSet presAssocID="{E78B6F39-AD9C-43D1-8CA0-FC42E2F1CCA1}" presName="Name8" presStyleCnt="0"/>
      <dgm:spPr/>
    </dgm:pt>
    <dgm:pt modelId="{B0FB2156-A2D8-4374-A14D-2EFA1191C6AA}" type="pres">
      <dgm:prSet presAssocID="{E78B6F39-AD9C-43D1-8CA0-FC42E2F1CCA1}" presName="level" presStyleLbl="node1" presStyleIdx="2" presStyleCnt="4">
        <dgm:presLayoutVars>
          <dgm:chMax val="1"/>
          <dgm:bulletEnabled val="1"/>
        </dgm:presLayoutVars>
      </dgm:prSet>
      <dgm:spPr/>
    </dgm:pt>
    <dgm:pt modelId="{A238668E-3B90-4081-B1E5-6F228193962E}" type="pres">
      <dgm:prSet presAssocID="{E78B6F39-AD9C-43D1-8CA0-FC42E2F1CCA1}" presName="levelTx" presStyleLbl="revTx" presStyleIdx="0" presStyleCnt="0">
        <dgm:presLayoutVars>
          <dgm:chMax val="1"/>
          <dgm:bulletEnabled val="1"/>
        </dgm:presLayoutVars>
      </dgm:prSet>
      <dgm:spPr/>
    </dgm:pt>
    <dgm:pt modelId="{6CC33964-3230-49F6-ABFD-59123380C711}" type="pres">
      <dgm:prSet presAssocID="{40A54443-ADAA-48CB-96B4-32239C5F8188}" presName="Name8" presStyleCnt="0"/>
      <dgm:spPr/>
    </dgm:pt>
    <dgm:pt modelId="{2DA494A9-4896-4AA0-BE85-BB4E12FE103D}" type="pres">
      <dgm:prSet presAssocID="{40A54443-ADAA-48CB-96B4-32239C5F8188}" presName="level" presStyleLbl="node1" presStyleIdx="3" presStyleCnt="4">
        <dgm:presLayoutVars>
          <dgm:chMax val="1"/>
          <dgm:bulletEnabled val="1"/>
        </dgm:presLayoutVars>
      </dgm:prSet>
      <dgm:spPr/>
    </dgm:pt>
    <dgm:pt modelId="{398EE8F5-67A9-431A-A7C8-8B6026EC52A5}" type="pres">
      <dgm:prSet presAssocID="{40A54443-ADAA-48CB-96B4-32239C5F8188}" presName="levelTx" presStyleLbl="revTx" presStyleIdx="0" presStyleCnt="0">
        <dgm:presLayoutVars>
          <dgm:chMax val="1"/>
          <dgm:bulletEnabled val="1"/>
        </dgm:presLayoutVars>
      </dgm:prSet>
      <dgm:spPr/>
    </dgm:pt>
  </dgm:ptLst>
  <dgm:cxnLst>
    <dgm:cxn modelId="{0A539B17-F658-4E65-9B2A-24D4792A8E47}" type="presOf" srcId="{E78B6F39-AD9C-43D1-8CA0-FC42E2F1CCA1}" destId="{A238668E-3B90-4081-B1E5-6F228193962E}" srcOrd="1" destOrd="0" presId="urn:microsoft.com/office/officeart/2005/8/layout/pyramid1"/>
    <dgm:cxn modelId="{6AF61D2C-AB14-4D2F-9CBA-329F76C4BEA3}" srcId="{C5AB8FA6-6F89-4023-8CCC-8BA42C08F584}" destId="{A0956E4B-F4B1-4B6A-974B-266223443D18}" srcOrd="0" destOrd="0" parTransId="{FA69BFEA-5869-4731-B024-B35E96D9B681}" sibTransId="{7A2F7876-B501-4E4D-946C-E5C73FFA3730}"/>
    <dgm:cxn modelId="{C410C65F-EE44-4B7B-90DE-1C5BEAC2133B}" type="presOf" srcId="{A0956E4B-F4B1-4B6A-974B-266223443D18}" destId="{32E7D9B3-AAC0-445C-9B90-D7B9000DB39D}" srcOrd="0" destOrd="0" presId="urn:microsoft.com/office/officeart/2005/8/layout/pyramid1"/>
    <dgm:cxn modelId="{FF4CA66F-99E7-4463-AA7B-9116742A30A2}" type="presOf" srcId="{40A54443-ADAA-48CB-96B4-32239C5F8188}" destId="{398EE8F5-67A9-431A-A7C8-8B6026EC52A5}" srcOrd="1" destOrd="0" presId="urn:microsoft.com/office/officeart/2005/8/layout/pyramid1"/>
    <dgm:cxn modelId="{EA0A3D50-0285-4FB1-94B0-A5A13BCE5515}" type="presOf" srcId="{40A54443-ADAA-48CB-96B4-32239C5F8188}" destId="{2DA494A9-4896-4AA0-BE85-BB4E12FE103D}" srcOrd="0" destOrd="0" presId="urn:microsoft.com/office/officeart/2005/8/layout/pyramid1"/>
    <dgm:cxn modelId="{2E0E0E81-8EB0-49F2-BFDD-B97EF821CBE8}" srcId="{C5AB8FA6-6F89-4023-8CCC-8BA42C08F584}" destId="{08B294D5-6922-41A7-ABAB-EC1CCDD8E62C}" srcOrd="1" destOrd="0" parTransId="{75651CC2-795B-4350-A4C7-0FCF8BF39C19}" sibTransId="{69C73BB8-FD2C-44A9-BD59-C5F38614A648}"/>
    <dgm:cxn modelId="{E4C66990-7A0A-448D-8DC0-8E065818519E}" type="presOf" srcId="{C5AB8FA6-6F89-4023-8CCC-8BA42C08F584}" destId="{69710C71-D82F-4B1D-AE5A-77E8842DF73D}" srcOrd="0" destOrd="0" presId="urn:microsoft.com/office/officeart/2005/8/layout/pyramid1"/>
    <dgm:cxn modelId="{85EDFF9A-CF48-4C99-85C5-DB875FEBCFA8}" srcId="{C5AB8FA6-6F89-4023-8CCC-8BA42C08F584}" destId="{E78B6F39-AD9C-43D1-8CA0-FC42E2F1CCA1}" srcOrd="2" destOrd="0" parTransId="{5F297458-90C4-433D-ADCB-B30053F21BDA}" sibTransId="{16A4B1DA-555C-4878-8678-4B8792FD703B}"/>
    <dgm:cxn modelId="{E535B1A2-C4DA-4913-8654-46A98F2B68E3}" type="presOf" srcId="{08B294D5-6922-41A7-ABAB-EC1CCDD8E62C}" destId="{662DB9D7-B5FE-4859-AE1F-385944329655}" srcOrd="0" destOrd="0" presId="urn:microsoft.com/office/officeart/2005/8/layout/pyramid1"/>
    <dgm:cxn modelId="{3B6DC4AC-985B-45F1-BD0C-3BAFFF62A6A8}" type="presOf" srcId="{A0956E4B-F4B1-4B6A-974B-266223443D18}" destId="{C559B913-262A-43AA-938C-201402D53D3D}" srcOrd="1" destOrd="0" presId="urn:microsoft.com/office/officeart/2005/8/layout/pyramid1"/>
    <dgm:cxn modelId="{0F1D4AC9-F98A-45FE-B3EB-55B25637773C}" type="presOf" srcId="{E78B6F39-AD9C-43D1-8CA0-FC42E2F1CCA1}" destId="{B0FB2156-A2D8-4374-A14D-2EFA1191C6AA}" srcOrd="0" destOrd="0" presId="urn:microsoft.com/office/officeart/2005/8/layout/pyramid1"/>
    <dgm:cxn modelId="{83BAECF4-0183-40A0-86F0-16F3D8552492}" srcId="{C5AB8FA6-6F89-4023-8CCC-8BA42C08F584}" destId="{40A54443-ADAA-48CB-96B4-32239C5F8188}" srcOrd="3" destOrd="0" parTransId="{CB2FB59A-0CEE-4837-84DA-93122D6BEEF1}" sibTransId="{5FDF694E-B251-4BCA-B749-19042BF66B49}"/>
    <dgm:cxn modelId="{8A2654FB-3C8A-4D5D-B8C9-5B67E63D7548}" type="presOf" srcId="{08B294D5-6922-41A7-ABAB-EC1CCDD8E62C}" destId="{36B20AFB-8069-4CB8-B9F0-2156290275B9}" srcOrd="1" destOrd="0" presId="urn:microsoft.com/office/officeart/2005/8/layout/pyramid1"/>
    <dgm:cxn modelId="{FDF54D58-0CE9-4DBF-94A9-6161A953A7BF}" type="presParOf" srcId="{69710C71-D82F-4B1D-AE5A-77E8842DF73D}" destId="{578D6999-5573-47EB-814F-21D8C0F29B3F}" srcOrd="0" destOrd="0" presId="urn:microsoft.com/office/officeart/2005/8/layout/pyramid1"/>
    <dgm:cxn modelId="{6854B4E3-0513-4202-9500-875A036EF8E1}" type="presParOf" srcId="{578D6999-5573-47EB-814F-21D8C0F29B3F}" destId="{32E7D9B3-AAC0-445C-9B90-D7B9000DB39D}" srcOrd="0" destOrd="0" presId="urn:microsoft.com/office/officeart/2005/8/layout/pyramid1"/>
    <dgm:cxn modelId="{9445DC78-748D-4ECD-A9AF-10353F110144}" type="presParOf" srcId="{578D6999-5573-47EB-814F-21D8C0F29B3F}" destId="{C559B913-262A-43AA-938C-201402D53D3D}" srcOrd="1" destOrd="0" presId="urn:microsoft.com/office/officeart/2005/8/layout/pyramid1"/>
    <dgm:cxn modelId="{CE2A84F9-DF10-4B62-9927-AFF7A8498F40}" type="presParOf" srcId="{69710C71-D82F-4B1D-AE5A-77E8842DF73D}" destId="{4E5C2FDD-B531-4746-9F22-BA49AE061424}" srcOrd="1" destOrd="0" presId="urn:microsoft.com/office/officeart/2005/8/layout/pyramid1"/>
    <dgm:cxn modelId="{6358E2D5-FDE4-4C3E-996E-DC3BD688BAC2}" type="presParOf" srcId="{4E5C2FDD-B531-4746-9F22-BA49AE061424}" destId="{662DB9D7-B5FE-4859-AE1F-385944329655}" srcOrd="0" destOrd="0" presId="urn:microsoft.com/office/officeart/2005/8/layout/pyramid1"/>
    <dgm:cxn modelId="{DFB0BF43-5A5D-44EA-9C1A-19D5B12D3375}" type="presParOf" srcId="{4E5C2FDD-B531-4746-9F22-BA49AE061424}" destId="{36B20AFB-8069-4CB8-B9F0-2156290275B9}" srcOrd="1" destOrd="0" presId="urn:microsoft.com/office/officeart/2005/8/layout/pyramid1"/>
    <dgm:cxn modelId="{B566DA7D-8C2E-4086-B221-BD99F68D03DE}" type="presParOf" srcId="{69710C71-D82F-4B1D-AE5A-77E8842DF73D}" destId="{BF2DE20D-0033-4649-AA7F-3B282DD871A7}" srcOrd="2" destOrd="0" presId="urn:microsoft.com/office/officeart/2005/8/layout/pyramid1"/>
    <dgm:cxn modelId="{E7E356F7-F08E-4302-BBD3-D58AC08E7C7F}" type="presParOf" srcId="{BF2DE20D-0033-4649-AA7F-3B282DD871A7}" destId="{B0FB2156-A2D8-4374-A14D-2EFA1191C6AA}" srcOrd="0" destOrd="0" presId="urn:microsoft.com/office/officeart/2005/8/layout/pyramid1"/>
    <dgm:cxn modelId="{EB86DC8A-CB33-4CD4-8B07-F335F7A674E4}" type="presParOf" srcId="{BF2DE20D-0033-4649-AA7F-3B282DD871A7}" destId="{A238668E-3B90-4081-B1E5-6F228193962E}" srcOrd="1" destOrd="0" presId="urn:microsoft.com/office/officeart/2005/8/layout/pyramid1"/>
    <dgm:cxn modelId="{530232C3-DCC7-4C2B-A3A6-FED745466BEE}" type="presParOf" srcId="{69710C71-D82F-4B1D-AE5A-77E8842DF73D}" destId="{6CC33964-3230-49F6-ABFD-59123380C711}" srcOrd="3" destOrd="0" presId="urn:microsoft.com/office/officeart/2005/8/layout/pyramid1"/>
    <dgm:cxn modelId="{F329642F-891B-4B76-9FA2-DEDEC9CA3D85}" type="presParOf" srcId="{6CC33964-3230-49F6-ABFD-59123380C711}" destId="{2DA494A9-4896-4AA0-BE85-BB4E12FE103D}" srcOrd="0" destOrd="0" presId="urn:microsoft.com/office/officeart/2005/8/layout/pyramid1"/>
    <dgm:cxn modelId="{DE895889-1285-4E84-9F22-6D3CDEF56EA2}" type="presParOf" srcId="{6CC33964-3230-49F6-ABFD-59123380C711}" destId="{398EE8F5-67A9-431A-A7C8-8B6026EC52A5}"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E7D9B3-AAC0-445C-9B90-D7B9000DB39D}">
      <dsp:nvSpPr>
        <dsp:cNvPr id="0" name=""/>
        <dsp:cNvSpPr/>
      </dsp:nvSpPr>
      <dsp:spPr>
        <a:xfrm>
          <a:off x="3272433" y="0"/>
          <a:ext cx="2181622" cy="1171178"/>
        </a:xfrm>
        <a:prstGeom prst="trapezoid">
          <a:avLst>
            <a:gd name="adj" fmla="val 9313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000" b="1" i="0" u="none" strike="noStrike" kern="1200"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Regulatory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Efficacy </a:t>
          </a:r>
          <a:endParaRPr kumimoji="0" lang="en-GB" altLang="en-US" sz="1000" b="0" i="0" u="none" strike="noStrike" kern="1200" cap="none" normalizeH="0" baseline="0" dirty="0">
            <a:ln>
              <a:noFill/>
            </a:ln>
            <a:solidFill>
              <a:schemeClr val="tx1"/>
            </a:solidFill>
            <a:effectLst/>
            <a:latin typeface="Tahoma" panose="020B0604030504040204" pitchFamily="34" charset="0"/>
          </a:endParaRPr>
        </a:p>
      </dsp:txBody>
      <dsp:txXfrm>
        <a:off x="3272433" y="0"/>
        <a:ext cx="2181622" cy="1171178"/>
      </dsp:txXfrm>
    </dsp:sp>
    <dsp:sp modelId="{662DB9D7-B5FE-4859-AE1F-385944329655}">
      <dsp:nvSpPr>
        <dsp:cNvPr id="0" name=""/>
        <dsp:cNvSpPr/>
      </dsp:nvSpPr>
      <dsp:spPr>
        <a:xfrm>
          <a:off x="2181622" y="1171178"/>
          <a:ext cx="4363244" cy="1171178"/>
        </a:xfrm>
        <a:prstGeom prst="trapezoid">
          <a:avLst>
            <a:gd name="adj" fmla="val 9313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000" b="1" i="0" u="none" strike="noStrike" kern="1200"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Legislative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Effectiveness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000" b="1" i="0" u="none" strike="noStrike" kern="1200"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[Cost-efficiency]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000" b="0" i="0" u="none" strike="noStrike" kern="1200" cap="none" normalizeH="0" baseline="0" dirty="0">
            <a:ln>
              <a:noFill/>
            </a:ln>
            <a:solidFill>
              <a:schemeClr val="tx1"/>
            </a:solidFill>
            <a:effectLst/>
            <a:latin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1000" b="0" i="0" u="none" strike="noStrike" kern="1200" cap="none" normalizeH="0" baseline="0" dirty="0">
            <a:ln>
              <a:noFill/>
            </a:ln>
            <a:solidFill>
              <a:schemeClr val="tx1"/>
            </a:solidFill>
            <a:effectLst/>
            <a:latin typeface="Tahoma" panose="020B0604030504040204" pitchFamily="34" charset="0"/>
          </a:endParaRPr>
        </a:p>
      </dsp:txBody>
      <dsp:txXfrm>
        <a:off x="2945189" y="1171178"/>
        <a:ext cx="2836108" cy="1171178"/>
      </dsp:txXfrm>
    </dsp:sp>
    <dsp:sp modelId="{B0FB2156-A2D8-4374-A14D-2EFA1191C6AA}">
      <dsp:nvSpPr>
        <dsp:cNvPr id="0" name=""/>
        <dsp:cNvSpPr/>
      </dsp:nvSpPr>
      <dsp:spPr>
        <a:xfrm>
          <a:off x="1090811" y="2342356"/>
          <a:ext cx="6544866" cy="1171178"/>
        </a:xfrm>
        <a:prstGeom prst="trapezoid">
          <a:avLst>
            <a:gd name="adj" fmla="val 9313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Clarity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 Precision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    Unambiguity</a:t>
          </a:r>
          <a:endParaRPr kumimoji="0" lang="en-GB" altLang="en-US" sz="1000" b="0" i="0" u="none" strike="noStrike" kern="1200" cap="none" normalizeH="0" baseline="0" dirty="0">
            <a:ln>
              <a:noFill/>
            </a:ln>
            <a:solidFill>
              <a:schemeClr val="tx1"/>
            </a:solidFill>
            <a:effectLst/>
            <a:latin typeface="Tahoma" panose="020B0604030504040204" pitchFamily="34" charset="0"/>
          </a:endParaRPr>
        </a:p>
      </dsp:txBody>
      <dsp:txXfrm>
        <a:off x="2236162" y="2342356"/>
        <a:ext cx="4254162" cy="1171178"/>
      </dsp:txXfrm>
    </dsp:sp>
    <dsp:sp modelId="{2DA494A9-4896-4AA0-BE85-BB4E12FE103D}">
      <dsp:nvSpPr>
        <dsp:cNvPr id="0" name=""/>
        <dsp:cNvSpPr/>
      </dsp:nvSpPr>
      <dsp:spPr>
        <a:xfrm>
          <a:off x="0" y="3513534"/>
          <a:ext cx="8726488" cy="1171178"/>
        </a:xfrm>
        <a:prstGeom prst="trapezoid">
          <a:avLst>
            <a:gd name="adj" fmla="val 9313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             Easified language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kern="1200" cap="none" normalizeH="0" baseline="0" dirty="0">
              <a:ln>
                <a:noFill/>
              </a:ln>
              <a:solidFill>
                <a:schemeClr val="tx1"/>
              </a:solidFill>
              <a:effectLst/>
              <a:latin typeface="Tahoma" panose="020B0604030504040204" pitchFamily="34" charset="0"/>
            </a:rPr>
            <a:t>             Gender inclusive language</a:t>
          </a:r>
          <a:endParaRPr kumimoji="0" lang="en-GB" altLang="en-US" sz="1000" b="0" i="0" u="none" strike="noStrike" kern="1200" cap="none" normalizeH="0" baseline="0" dirty="0">
            <a:ln>
              <a:noFill/>
            </a:ln>
            <a:solidFill>
              <a:schemeClr val="tx1"/>
            </a:solidFill>
            <a:effectLst/>
            <a:latin typeface="Tahoma" panose="020B0604030504040204" pitchFamily="34" charset="0"/>
          </a:endParaRPr>
        </a:p>
      </dsp:txBody>
      <dsp:txXfrm>
        <a:off x="1527135" y="3513534"/>
        <a:ext cx="5672217" cy="117117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1159DF-F818-4941-93F6-65664A671AF4}" type="datetimeFigureOut">
              <a:rPr lang="en-GB" smtClean="0"/>
              <a:pPr/>
              <a:t>13/05/2024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Professor Helen Xanthaki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C087A4-5ACF-45DF-B885-26025C71CE7D}" type="slidenum">
              <a:rPr lang="en-GB" smtClean="0"/>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B9F1D-B996-4BA0-9039-613E6AF2E072}" type="datetimeFigureOut">
              <a:rPr lang="fr-FR" smtClean="0"/>
              <a:pPr/>
              <a:t>13/05/2024</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CA"/>
              <a:t>Professor Helen Xanthaki</a:t>
            </a: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7CA053-64A5-468B-A4AC-F179676E72A7}" type="slidenum">
              <a:rPr lang="fr-CA" smtClean="0"/>
              <a:pPr/>
              <a:t>‹#›</a:t>
            </a:fld>
            <a:endParaRPr lang="fr-CA"/>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61E6837-7B3B-4160-9EF3-3D0387B25332}" type="datetime1">
              <a:rPr lang="fr-FR" smtClean="0"/>
              <a:pPr>
                <a:defRPr/>
              </a:pPr>
              <a:t>13/05/2024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48FEE943-70E4-4D3E-825C-4798AC1A2B57}"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CA"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0704147D-FB24-46CB-A91A-01A3D373B3AF}" type="datetime1">
              <a:rPr lang="fr-FR" smtClean="0"/>
              <a:pPr>
                <a:defRPr/>
              </a:pPr>
              <a:t>13/05/2024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9FC8D11-3B1C-4630-A092-1A20EFFA3475}"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1647D600-911A-4C83-AD1C-A487B49A1486}" type="datetime1">
              <a:rPr lang="fr-FR" smtClean="0"/>
              <a:pPr>
                <a:defRPr/>
              </a:pPr>
              <a:t>13/05/2024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ECBBB40-65F0-4BF8-8D3D-1B302F8A3BAB}" type="slidenum">
              <a:rPr lang="fr-CA"/>
              <a:pPr>
                <a:defRPr/>
              </a:pPr>
              <a:t>‹#›</a:t>
            </a:fld>
            <a:endParaRPr lang="fr-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A8213C61-D2E9-4274-AD43-889D311D17E4}" type="datetime1">
              <a:rPr lang="fr-FR" smtClean="0"/>
              <a:pPr>
                <a:defRPr/>
              </a:pPr>
              <a:t>13/05/2024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AB693CD3-4225-4A12-B5AE-87BC6FCDDB91}" type="slidenum">
              <a:rPr lang="fr-CA"/>
              <a:pPr>
                <a:defRPr/>
              </a:pPr>
              <a:t>‹#›</a:t>
            </a:fld>
            <a:endParaRPr lang="fr-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93038" cy="990600"/>
          </a:xfrm>
        </p:spPr>
        <p:txBody>
          <a:bodyPr/>
          <a:lstStyle/>
          <a:p>
            <a:r>
              <a:rPr lang="en-US"/>
              <a:t>Click to edit Master title style</a:t>
            </a:r>
            <a:endParaRPr lang="en-GB"/>
          </a:p>
        </p:txBody>
      </p:sp>
      <p:sp>
        <p:nvSpPr>
          <p:cNvPr id="3" name="SmartArt Placeholder 2"/>
          <p:cNvSpPr>
            <a:spLocks noGrp="1"/>
          </p:cNvSpPr>
          <p:nvPr>
            <p:ph type="dgm" idx="1"/>
          </p:nvPr>
        </p:nvSpPr>
        <p:spPr>
          <a:xfrm>
            <a:off x="228600" y="1447800"/>
            <a:ext cx="8726488" cy="4684713"/>
          </a:xfrm>
        </p:spPr>
        <p:txBody>
          <a:bodyPr/>
          <a:lstStyle/>
          <a:p>
            <a:pPr lvl="0"/>
            <a:endParaRPr lang="en-GB" noProof="0"/>
          </a:p>
        </p:txBody>
      </p:sp>
    </p:spTree>
    <p:extLst>
      <p:ext uri="{BB962C8B-B14F-4D97-AF65-F5344CB8AC3E}">
        <p14:creationId xmlns:p14="http://schemas.microsoft.com/office/powerpoint/2010/main" val="2772913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CA"/>
          </a:p>
        </p:txBody>
      </p:sp>
      <p:sp>
        <p:nvSpPr>
          <p:cNvPr id="3" name="Espace réservé du contenu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5408841-44CB-4B59-8394-727927A67872}" type="datetime1">
              <a:rPr lang="fr-FR" smtClean="0"/>
              <a:pPr>
                <a:defRPr/>
              </a:pPr>
              <a:t>13/05/2024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dirty="0"/>
          </a:p>
        </p:txBody>
      </p:sp>
      <p:sp>
        <p:nvSpPr>
          <p:cNvPr id="6" name="Espace réservé du numéro de diapositive 5"/>
          <p:cNvSpPr>
            <a:spLocks noGrp="1"/>
          </p:cNvSpPr>
          <p:nvPr>
            <p:ph type="sldNum" sz="quarter" idx="12"/>
          </p:nvPr>
        </p:nvSpPr>
        <p:spPr>
          <a:xfrm>
            <a:off x="6553200" y="6356350"/>
            <a:ext cx="2411288" cy="365125"/>
          </a:xfrm>
        </p:spPr>
        <p:txBody>
          <a:bodyPr/>
          <a:lstStyle>
            <a:lvl1pPr>
              <a:defRPr sz="1600">
                <a:solidFill>
                  <a:srgbClr val="C00000"/>
                </a:solidFill>
              </a:defRPr>
            </a:lvl1pPr>
          </a:lstStyle>
          <a:p>
            <a:pPr>
              <a:defRPr/>
            </a:pPr>
            <a:r>
              <a:rPr lang="fr-CA" dirty="0" err="1"/>
              <a:t>Professor</a:t>
            </a:r>
            <a:r>
              <a:rPr lang="fr-CA" dirty="0"/>
              <a:t> Helen Xanthaki</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fld id="{D0CE798F-A568-4BBE-9F0E-E2089E7EBB8D}" type="datetime1">
              <a:rPr lang="fr-FR" smtClean="0"/>
              <a:pPr>
                <a:defRPr/>
              </a:pPr>
              <a:t>13/05/2024</a:t>
            </a:fld>
            <a:endParaRPr lang="fr-CA"/>
          </a:p>
        </p:txBody>
      </p:sp>
      <p:sp>
        <p:nvSpPr>
          <p:cNvPr id="4" name="Footer Placeholder 3"/>
          <p:cNvSpPr>
            <a:spLocks noGrp="1"/>
          </p:cNvSpPr>
          <p:nvPr>
            <p:ph type="ftr" sz="quarter" idx="11"/>
          </p:nvPr>
        </p:nvSpPr>
        <p:spPr/>
        <p:txBody>
          <a:bodyPr/>
          <a:lstStyle/>
          <a:p>
            <a:pPr>
              <a:defRPr/>
            </a:pPr>
            <a:endParaRPr lang="fr-CA"/>
          </a:p>
        </p:txBody>
      </p:sp>
      <p:sp>
        <p:nvSpPr>
          <p:cNvPr id="5" name="Slide Number Placeholder 4"/>
          <p:cNvSpPr>
            <a:spLocks noGrp="1"/>
          </p:cNvSpPr>
          <p:nvPr>
            <p:ph type="sldNum" sz="quarter" idx="12"/>
          </p:nvPr>
        </p:nvSpPr>
        <p:spPr/>
        <p:txBody>
          <a:bodyPr/>
          <a:lstStyle/>
          <a:p>
            <a:pPr>
              <a:defRPr/>
            </a:pPr>
            <a:fld id="{8298C9BD-93FD-4762-82A1-52C817A4AA67}" type="slidenum">
              <a:rPr lang="fr-CA" smtClean="0"/>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34BCD657-E59B-4427-A123-DF15799B7620}" type="datetime1">
              <a:rPr lang="fr-FR" smtClean="0"/>
              <a:pPr>
                <a:defRPr/>
              </a:pPr>
              <a:t>13/05/2024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A3CA66E-1B18-41FC-BBBF-2CB9C82AD7A3}"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6579B052-1366-41D0-8069-CA93EA3FF13A}" type="datetime1">
              <a:rPr lang="fr-FR" smtClean="0"/>
              <a:pPr>
                <a:defRPr/>
              </a:pPr>
              <a:t>13/05/2024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04C8491-D6A5-4A04-824C-DF1A16BB670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F52153A7-0B6A-43A0-8F7A-F58841B7138D}" type="datetime1">
              <a:rPr lang="fr-FR" smtClean="0"/>
              <a:pPr>
                <a:defRPr/>
              </a:pPr>
              <a:t>13/05/2024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943E9991-5BA6-4B12-89DE-1BA775F62054}"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44220038-11F1-49EC-8A69-046C8E6AA10C}" type="datetime1">
              <a:rPr lang="fr-FR" smtClean="0"/>
              <a:pPr>
                <a:defRPr/>
              </a:pPr>
              <a:t>13/05/2024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9E87D73C-2031-492E-B38E-C491368C13D0}"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076E6381-8B70-4CCC-B39F-B7E2376D2940}" type="datetime1">
              <a:rPr lang="fr-FR" smtClean="0"/>
              <a:pPr>
                <a:defRPr/>
              </a:pPr>
              <a:t>13/05/2024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0D3E873A-DAA7-4191-B399-30D6BF291953}"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C4445FEA-7A0F-4B79-A5DB-D1BBBF3D808C}" type="datetime1">
              <a:rPr lang="fr-FR" smtClean="0"/>
              <a:pPr>
                <a:defRPr/>
              </a:pPr>
              <a:t>13/05/2024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B51ED0E2-7683-4C20-B6CB-652102D0695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endParaRPr lang="fr-CA"/>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47B808E-B0A4-46AA-951E-E5A82CBA81D8}" type="datetime1">
              <a:rPr lang="fr-FR" smtClean="0"/>
              <a:pPr>
                <a:defRPr/>
              </a:pPr>
              <a:t>13/05/2024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298C9BD-93FD-4762-82A1-52C817A4AA67}"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07504" y="116632"/>
            <a:ext cx="8928992" cy="1584176"/>
          </a:xfrm>
        </p:spPr>
        <p:txBody>
          <a:bodyPr rtlCol="0">
            <a:noAutofit/>
          </a:bodyPr>
          <a:lstStyle/>
          <a:p>
            <a:r>
              <a:rPr lang="en-US" sz="4800" dirty="0">
                <a:solidFill>
                  <a:srgbClr val="0000FF"/>
                </a:solidFill>
              </a:rPr>
              <a:t>Good Law and crises</a:t>
            </a:r>
            <a:br>
              <a:rPr lang="en-US" sz="4800" dirty="0">
                <a:solidFill>
                  <a:srgbClr val="0000FF"/>
                </a:solidFill>
              </a:rPr>
            </a:br>
            <a:r>
              <a:rPr lang="en-US" sz="4000" dirty="0"/>
              <a:t>Athens 16 May 2024</a:t>
            </a:r>
            <a:endParaRPr lang="en-GB" dirty="0"/>
          </a:p>
        </p:txBody>
      </p:sp>
      <p:sp>
        <p:nvSpPr>
          <p:cNvPr id="3" name="Sous-titre 2"/>
          <p:cNvSpPr>
            <a:spLocks noGrp="1"/>
          </p:cNvSpPr>
          <p:nvPr>
            <p:ph type="subTitle" idx="1"/>
          </p:nvPr>
        </p:nvSpPr>
        <p:spPr>
          <a:xfrm>
            <a:off x="1475656" y="2420888"/>
            <a:ext cx="6400800" cy="1762860"/>
          </a:xfrm>
        </p:spPr>
        <p:txBody>
          <a:bodyPr rtlCol="0">
            <a:normAutofit/>
          </a:bodyPr>
          <a:lstStyle/>
          <a:p>
            <a:pPr fontAlgn="auto">
              <a:spcAft>
                <a:spcPts val="0"/>
              </a:spcAft>
              <a:buFont typeface="Arial" pitchFamily="34" charset="0"/>
              <a:buNone/>
              <a:defRPr/>
            </a:pPr>
            <a:r>
              <a:rPr lang="fr-CA" sz="3300" dirty="0">
                <a:solidFill>
                  <a:schemeClr val="tx1">
                    <a:lumMod val="75000"/>
                    <a:lumOff val="25000"/>
                  </a:schemeClr>
                </a:solidFill>
              </a:rPr>
              <a:t>Professor Dr. Helen Xanthaki</a:t>
            </a:r>
          </a:p>
          <a:p>
            <a:pPr fontAlgn="auto">
              <a:spcAft>
                <a:spcPts val="0"/>
              </a:spcAft>
              <a:buFont typeface="Arial" pitchFamily="34" charset="0"/>
              <a:buNone/>
              <a:defRPr/>
            </a:pPr>
            <a:r>
              <a:rPr lang="fr-CA" sz="2000" dirty="0">
                <a:solidFill>
                  <a:schemeClr val="tx1">
                    <a:lumMod val="75000"/>
                    <a:lumOff val="25000"/>
                  </a:schemeClr>
                </a:solidFill>
              </a:rPr>
              <a:t>Professor of Law, UCL</a:t>
            </a:r>
          </a:p>
          <a:p>
            <a:pPr fontAlgn="auto">
              <a:spcAft>
                <a:spcPts val="0"/>
              </a:spcAft>
              <a:buFont typeface="Arial" pitchFamily="34" charset="0"/>
              <a:buNone/>
              <a:defRPr/>
            </a:pPr>
            <a:r>
              <a:rPr lang="fr-CA" sz="2000" dirty="0">
                <a:solidFill>
                  <a:schemeClr val="tx1">
                    <a:lumMod val="75000"/>
                    <a:lumOff val="25000"/>
                  </a:schemeClr>
                </a:solidFill>
              </a:rPr>
              <a:t>Senior </a:t>
            </a:r>
            <a:r>
              <a:rPr lang="fr-CA" sz="2000" dirty="0" err="1">
                <a:solidFill>
                  <a:schemeClr val="tx1">
                    <a:lumMod val="75000"/>
                    <a:lumOff val="25000"/>
                  </a:schemeClr>
                </a:solidFill>
              </a:rPr>
              <a:t>Research</a:t>
            </a:r>
            <a:r>
              <a:rPr lang="fr-CA" sz="2000" dirty="0">
                <a:solidFill>
                  <a:schemeClr val="tx1">
                    <a:lumMod val="75000"/>
                    <a:lumOff val="25000"/>
                  </a:schemeClr>
                </a:solidFill>
              </a:rPr>
              <a:t> </a:t>
            </a:r>
            <a:r>
              <a:rPr lang="fr-CA" sz="2000" dirty="0" err="1">
                <a:solidFill>
                  <a:schemeClr val="tx1">
                    <a:lumMod val="75000"/>
                    <a:lumOff val="25000"/>
                  </a:schemeClr>
                </a:solidFill>
              </a:rPr>
              <a:t>Fellow</a:t>
            </a:r>
            <a:r>
              <a:rPr lang="fr-CA" sz="2000" dirty="0">
                <a:solidFill>
                  <a:schemeClr val="tx1">
                    <a:lumMod val="75000"/>
                    <a:lumOff val="25000"/>
                  </a:schemeClr>
                </a:solidFill>
              </a:rPr>
              <a:t>, IALS, University of London</a:t>
            </a:r>
          </a:p>
          <a:p>
            <a:pPr fontAlgn="auto">
              <a:spcAft>
                <a:spcPts val="0"/>
              </a:spcAft>
              <a:buFont typeface="Arial" pitchFamily="34" charset="0"/>
              <a:buNone/>
              <a:defRPr/>
            </a:pPr>
            <a:r>
              <a:rPr lang="fr-CA" sz="2000" dirty="0" err="1">
                <a:solidFill>
                  <a:schemeClr val="tx1">
                    <a:lumMod val="75000"/>
                    <a:lumOff val="25000"/>
                  </a:schemeClr>
                </a:solidFill>
              </a:rPr>
              <a:t>President</a:t>
            </a:r>
            <a:r>
              <a:rPr lang="fr-CA" sz="2000" dirty="0">
                <a:solidFill>
                  <a:schemeClr val="tx1">
                    <a:lumMod val="75000"/>
                    <a:lumOff val="25000"/>
                  </a:schemeClr>
                </a:solidFill>
              </a:rPr>
              <a:t>, International Association for </a:t>
            </a:r>
            <a:r>
              <a:rPr lang="fr-CA" sz="2000" dirty="0" err="1">
                <a:solidFill>
                  <a:schemeClr val="tx1">
                    <a:lumMod val="75000"/>
                    <a:lumOff val="25000"/>
                  </a:schemeClr>
                </a:solidFill>
              </a:rPr>
              <a:t>Legislation</a:t>
            </a:r>
            <a:r>
              <a:rPr lang="fr-CA" sz="2000" dirty="0">
                <a:solidFill>
                  <a:schemeClr val="tx1">
                    <a:lumMod val="75000"/>
                    <a:lumOff val="25000"/>
                  </a:schemeClr>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2B70-C164-D0F4-3D41-5F097C893E3D}"/>
              </a:ext>
            </a:extLst>
          </p:cNvPr>
          <p:cNvSpPr>
            <a:spLocks noGrp="1"/>
          </p:cNvSpPr>
          <p:nvPr>
            <p:ph type="title"/>
          </p:nvPr>
        </p:nvSpPr>
        <p:spPr/>
        <p:txBody>
          <a:bodyPr/>
          <a:lstStyle/>
          <a:p>
            <a:r>
              <a:rPr lang="en-GB" dirty="0"/>
              <a:t>Crises can teach good legislation</a:t>
            </a:r>
          </a:p>
        </p:txBody>
      </p:sp>
      <p:sp>
        <p:nvSpPr>
          <p:cNvPr id="3" name="Content Placeholder 2">
            <a:extLst>
              <a:ext uri="{FF2B5EF4-FFF2-40B4-BE49-F238E27FC236}">
                <a16:creationId xmlns:a16="http://schemas.microsoft.com/office/drawing/2014/main" id="{753FE8CD-098D-E99C-BFE2-918569DB1B40}"/>
              </a:ext>
            </a:extLst>
          </p:cNvPr>
          <p:cNvSpPr>
            <a:spLocks noGrp="1"/>
          </p:cNvSpPr>
          <p:nvPr>
            <p:ph idx="1"/>
          </p:nvPr>
        </p:nvSpPr>
        <p:spPr>
          <a:xfrm>
            <a:off x="457200" y="1268760"/>
            <a:ext cx="8229600" cy="5314602"/>
          </a:xfrm>
        </p:spPr>
        <p:txBody>
          <a:bodyPr/>
          <a:lstStyle/>
          <a:p>
            <a:pPr lvl="1"/>
            <a:r>
              <a:rPr lang="en-GB" sz="3600" dirty="0">
                <a:solidFill>
                  <a:srgbClr val="008000"/>
                </a:solidFill>
              </a:rPr>
              <a:t>Solid scientific persuasive </a:t>
            </a:r>
            <a:r>
              <a:rPr lang="en-GB" sz="3600" b="1" dirty="0">
                <a:solidFill>
                  <a:srgbClr val="008000"/>
                </a:solidFill>
              </a:rPr>
              <a:t>evidence</a:t>
            </a:r>
            <a:r>
              <a:rPr lang="en-GB" sz="3600" dirty="0">
                <a:solidFill>
                  <a:srgbClr val="008000"/>
                </a:solidFill>
              </a:rPr>
              <a:t> for regulatory rationale and decision-making</a:t>
            </a:r>
          </a:p>
          <a:p>
            <a:pPr lvl="1"/>
            <a:r>
              <a:rPr lang="en-GB" sz="3600" dirty="0">
                <a:solidFill>
                  <a:srgbClr val="CC00CC"/>
                </a:solidFill>
              </a:rPr>
              <a:t>Open </a:t>
            </a:r>
            <a:r>
              <a:rPr lang="en-GB" sz="3600" b="1" dirty="0">
                <a:solidFill>
                  <a:srgbClr val="CC00CC"/>
                </a:solidFill>
              </a:rPr>
              <a:t>sharing</a:t>
            </a:r>
            <a:r>
              <a:rPr lang="en-GB" sz="3600" dirty="0">
                <a:solidFill>
                  <a:srgbClr val="CC00CC"/>
                </a:solidFill>
              </a:rPr>
              <a:t> of data, decision, rationale</a:t>
            </a:r>
          </a:p>
          <a:p>
            <a:pPr lvl="1"/>
            <a:r>
              <a:rPr lang="en-GB" sz="3600" dirty="0">
                <a:solidFill>
                  <a:srgbClr val="0033CC"/>
                </a:solidFill>
              </a:rPr>
              <a:t>Accessible communication of these to the </a:t>
            </a:r>
            <a:r>
              <a:rPr lang="en-GB" sz="3600" b="1" dirty="0">
                <a:solidFill>
                  <a:srgbClr val="0033CC"/>
                </a:solidFill>
              </a:rPr>
              <a:t>regulated</a:t>
            </a:r>
          </a:p>
          <a:p>
            <a:pPr lvl="1"/>
            <a:r>
              <a:rPr lang="en-GB" sz="3600" b="1" dirty="0">
                <a:solidFill>
                  <a:srgbClr val="FF3300"/>
                </a:solidFill>
              </a:rPr>
              <a:t>Monitoring and review </a:t>
            </a:r>
            <a:r>
              <a:rPr lang="en-GB" sz="3600" dirty="0">
                <a:solidFill>
                  <a:srgbClr val="FF3300"/>
                </a:solidFill>
              </a:rPr>
              <a:t>at set times</a:t>
            </a:r>
            <a:endParaRPr lang="en-GB" dirty="0">
              <a:solidFill>
                <a:srgbClr val="FF3300"/>
              </a:solidFill>
            </a:endParaRPr>
          </a:p>
        </p:txBody>
      </p:sp>
    </p:spTree>
    <p:extLst>
      <p:ext uri="{BB962C8B-B14F-4D97-AF65-F5344CB8AC3E}">
        <p14:creationId xmlns:p14="http://schemas.microsoft.com/office/powerpoint/2010/main" val="27498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44624"/>
            <a:ext cx="8229600" cy="864096"/>
          </a:xfrm>
        </p:spPr>
        <p:txBody>
          <a:bodyPr/>
          <a:lstStyle/>
          <a:p>
            <a:pPr eaLnBrk="1" hangingPunct="1"/>
            <a:r>
              <a:rPr lang="en-GB" altLang="en-US" sz="3600" dirty="0"/>
              <a:t> A negative case-study for regulation</a:t>
            </a:r>
            <a:br>
              <a:rPr lang="en-GB" altLang="en-US" sz="3600" dirty="0"/>
            </a:br>
            <a:r>
              <a:rPr lang="en-GB" altLang="en-US" sz="3600" dirty="0"/>
              <a:t>Brexit: a Janus-faced challenge</a:t>
            </a:r>
          </a:p>
        </p:txBody>
      </p:sp>
      <p:sp>
        <p:nvSpPr>
          <p:cNvPr id="8195" name="Rectangle 3"/>
          <p:cNvSpPr>
            <a:spLocks noGrp="1" noChangeArrowheads="1"/>
          </p:cNvSpPr>
          <p:nvPr>
            <p:ph type="body" idx="1"/>
          </p:nvPr>
        </p:nvSpPr>
        <p:spPr>
          <a:xfrm>
            <a:off x="107504" y="980728"/>
            <a:ext cx="9036496" cy="5976664"/>
          </a:xfrm>
        </p:spPr>
        <p:txBody>
          <a:bodyPr/>
          <a:lstStyle/>
          <a:p>
            <a:pPr eaLnBrk="1" hangingPunct="1">
              <a:lnSpc>
                <a:spcPct val="80000"/>
              </a:lnSpc>
            </a:pPr>
            <a:r>
              <a:rPr lang="en-GB" altLang="en-US" sz="2500" dirty="0" err="1">
                <a:solidFill>
                  <a:srgbClr val="CC00FF"/>
                </a:solidFill>
              </a:rPr>
              <a:t>Brexit</a:t>
            </a:r>
            <a:r>
              <a:rPr lang="en-GB" altLang="en-US" sz="2500" dirty="0">
                <a:solidFill>
                  <a:srgbClr val="CC00FF"/>
                </a:solidFill>
              </a:rPr>
              <a:t> is a negative prospect in the history of the EU: it is a failure to retain a rather powerful MS</a:t>
            </a:r>
          </a:p>
          <a:p>
            <a:pPr>
              <a:lnSpc>
                <a:spcPct val="80000"/>
              </a:lnSpc>
            </a:pPr>
            <a:r>
              <a:rPr lang="en-GB" altLang="en-US" sz="2500" dirty="0">
                <a:solidFill>
                  <a:srgbClr val="006666"/>
                </a:solidFill>
              </a:rPr>
              <a:t>But there are lessons to be learnt</a:t>
            </a:r>
          </a:p>
          <a:p>
            <a:pPr lvl="1">
              <a:lnSpc>
                <a:spcPct val="80000"/>
              </a:lnSpc>
            </a:pPr>
            <a:r>
              <a:rPr lang="en-GB" altLang="en-US" sz="2100" dirty="0">
                <a:solidFill>
                  <a:srgbClr val="0000FF"/>
                </a:solidFill>
              </a:rPr>
              <a:t>In the </a:t>
            </a:r>
            <a:r>
              <a:rPr lang="en-GB" altLang="en-US" sz="2100" dirty="0" err="1">
                <a:solidFill>
                  <a:srgbClr val="0000FF"/>
                </a:solidFill>
              </a:rPr>
              <a:t>Brexit</a:t>
            </a:r>
            <a:r>
              <a:rPr lang="en-GB" altLang="en-US" sz="2100" dirty="0">
                <a:solidFill>
                  <a:srgbClr val="0000FF"/>
                </a:solidFill>
              </a:rPr>
              <a:t> debate there was unprecedented distortion of facts</a:t>
            </a:r>
          </a:p>
          <a:p>
            <a:pPr lvl="1">
              <a:lnSpc>
                <a:spcPct val="80000"/>
              </a:lnSpc>
            </a:pPr>
            <a:r>
              <a:rPr lang="en-GB" altLang="en-US" sz="2100" dirty="0">
                <a:solidFill>
                  <a:srgbClr val="00CC00"/>
                </a:solidFill>
              </a:rPr>
              <a:t>How was this possible? </a:t>
            </a:r>
          </a:p>
          <a:p>
            <a:pPr lvl="1">
              <a:lnSpc>
                <a:spcPct val="80000"/>
              </a:lnSpc>
            </a:pPr>
            <a:r>
              <a:rPr lang="en-GB" altLang="en-US" sz="2100" dirty="0">
                <a:solidFill>
                  <a:schemeClr val="accent6">
                    <a:lumMod val="75000"/>
                  </a:schemeClr>
                </a:solidFill>
              </a:rPr>
              <a:t>The EU has allowed populist voices to interpret why it intervenes in the life of its citizens, why “annoying” measures are taken, and who instigates and agrees the measure in question</a:t>
            </a:r>
          </a:p>
          <a:p>
            <a:pPr lvl="1">
              <a:lnSpc>
                <a:spcPct val="80000"/>
              </a:lnSpc>
            </a:pPr>
            <a:r>
              <a:rPr lang="en-GB" altLang="en-US" sz="2100" dirty="0">
                <a:solidFill>
                  <a:srgbClr val="CC00FF"/>
                </a:solidFill>
              </a:rPr>
              <a:t>The lesson is that the EU must replace populist voices and must start speaking to its citizens directly, thus giving them the true story of EU regulation</a:t>
            </a:r>
          </a:p>
          <a:p>
            <a:pPr lvl="1">
              <a:lnSpc>
                <a:spcPct val="80000"/>
              </a:lnSpc>
            </a:pPr>
            <a:r>
              <a:rPr lang="en-GB" altLang="en-US" sz="2100" dirty="0">
                <a:solidFill>
                  <a:srgbClr val="0033CC"/>
                </a:solidFill>
              </a:rPr>
              <a:t>How? As any modern regulator: through its legislation (not policy texts) </a:t>
            </a:r>
          </a:p>
          <a:p>
            <a:pPr eaLnBrk="1" hangingPunct="1">
              <a:lnSpc>
                <a:spcPct val="80000"/>
              </a:lnSpc>
            </a:pPr>
            <a:r>
              <a:rPr lang="en-GB" altLang="en-US" sz="2500" dirty="0">
                <a:solidFill>
                  <a:srgbClr val="FF0000"/>
                </a:solidFill>
              </a:rPr>
              <a:t>So </a:t>
            </a:r>
            <a:r>
              <a:rPr lang="en-GB" altLang="en-US" sz="2500" dirty="0" err="1">
                <a:solidFill>
                  <a:srgbClr val="FF0000"/>
                </a:solidFill>
              </a:rPr>
              <a:t>Brexit</a:t>
            </a:r>
            <a:r>
              <a:rPr lang="en-GB" altLang="en-US" sz="2500" dirty="0">
                <a:solidFill>
                  <a:srgbClr val="FF0000"/>
                </a:solidFill>
              </a:rPr>
              <a:t> is actually a fantastic opportunity for the EU</a:t>
            </a:r>
          </a:p>
          <a:p>
            <a:pPr lvl="1">
              <a:lnSpc>
                <a:spcPct val="80000"/>
              </a:lnSpc>
            </a:pPr>
            <a:r>
              <a:rPr lang="en-GB" altLang="en-US" sz="2100" dirty="0">
                <a:solidFill>
                  <a:srgbClr val="CC00CC"/>
                </a:solidFill>
              </a:rPr>
              <a:t>Without having to pause for a Eurosceptic MS, the EU can now proceed quickly and steadily with further integration and further strengthening</a:t>
            </a:r>
          </a:p>
          <a:p>
            <a:pPr lvl="1">
              <a:lnSpc>
                <a:spcPct val="80000"/>
              </a:lnSpc>
            </a:pPr>
            <a:r>
              <a:rPr lang="en-GB" altLang="en-US" sz="2100" dirty="0">
                <a:solidFill>
                  <a:srgbClr val="0000FF"/>
                </a:solidFill>
              </a:rPr>
              <a:t>It can silence populist voices</a:t>
            </a:r>
          </a:p>
          <a:p>
            <a:pPr lvl="1">
              <a:lnSpc>
                <a:spcPct val="80000"/>
              </a:lnSpc>
            </a:pPr>
            <a:r>
              <a:rPr lang="en-GB" altLang="en-US" sz="2100" dirty="0">
                <a:solidFill>
                  <a:srgbClr val="FF0000"/>
                </a:solidFill>
              </a:rPr>
              <a:t>It can use its legislation to tell its story to its citizens, thus regaining their trust, their support, and their active participation to EU integration</a:t>
            </a:r>
            <a:endParaRPr lang="en-GB" altLang="en-US" sz="2100" dirty="0">
              <a:solidFill>
                <a:srgbClr val="008000"/>
              </a:solidFill>
            </a:endParaRPr>
          </a:p>
          <a:p>
            <a:pPr lvl="1">
              <a:lnSpc>
                <a:spcPct val="80000"/>
              </a:lnSpc>
            </a:pPr>
            <a:r>
              <a:rPr lang="en-GB" altLang="en-US" sz="2100" dirty="0">
                <a:solidFill>
                  <a:srgbClr val="008000"/>
                </a:solidFill>
              </a:rPr>
              <a:t>And ultimately it can salvage its popularity and reinforce its support</a:t>
            </a:r>
            <a:endParaRPr lang="en-GB" altLang="en-US" sz="2500" dirty="0">
              <a:solidFill>
                <a:srgbClr val="008000"/>
              </a:solidFill>
            </a:endParaRPr>
          </a:p>
        </p:txBody>
      </p:sp>
    </p:spTree>
    <p:extLst>
      <p:ext uri="{BB962C8B-B14F-4D97-AF65-F5344CB8AC3E}">
        <p14:creationId xmlns:p14="http://schemas.microsoft.com/office/powerpoint/2010/main" val="3297033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EB76E-2107-4342-46F3-096EC9647D17}"/>
              </a:ext>
            </a:extLst>
          </p:cNvPr>
          <p:cNvSpPr>
            <a:spLocks noGrp="1"/>
          </p:cNvSpPr>
          <p:nvPr>
            <p:ph type="title"/>
          </p:nvPr>
        </p:nvSpPr>
        <p:spPr>
          <a:xfrm>
            <a:off x="457200" y="0"/>
            <a:ext cx="8229600" cy="1052736"/>
          </a:xfrm>
        </p:spPr>
        <p:txBody>
          <a:bodyPr/>
          <a:lstStyle/>
          <a:p>
            <a:r>
              <a:rPr lang="en-GB" dirty="0"/>
              <a:t>A positive case-study for regulation</a:t>
            </a:r>
            <a:br>
              <a:rPr lang="en-GB" dirty="0"/>
            </a:br>
            <a:r>
              <a:rPr lang="en-GB" dirty="0"/>
              <a:t>The Covid crisis</a:t>
            </a:r>
          </a:p>
        </p:txBody>
      </p:sp>
      <p:sp>
        <p:nvSpPr>
          <p:cNvPr id="3" name="Content Placeholder 2">
            <a:extLst>
              <a:ext uri="{FF2B5EF4-FFF2-40B4-BE49-F238E27FC236}">
                <a16:creationId xmlns:a16="http://schemas.microsoft.com/office/drawing/2014/main" id="{045A2D0B-F08C-2609-EFAF-0B6C95D454C3}"/>
              </a:ext>
            </a:extLst>
          </p:cNvPr>
          <p:cNvSpPr>
            <a:spLocks noGrp="1"/>
          </p:cNvSpPr>
          <p:nvPr>
            <p:ph idx="1"/>
          </p:nvPr>
        </p:nvSpPr>
        <p:spPr>
          <a:xfrm>
            <a:off x="107504" y="1196752"/>
            <a:ext cx="8928992" cy="5661248"/>
          </a:xfrm>
        </p:spPr>
        <p:txBody>
          <a:bodyPr/>
          <a:lstStyle/>
          <a:p>
            <a:r>
              <a:rPr lang="en-GB" dirty="0">
                <a:solidFill>
                  <a:srgbClr val="FF0000"/>
                </a:solidFill>
              </a:rPr>
              <a:t>COVID regulation/legislation destroyed the myth that citizens are no longer willing or able to comply with regulatory and legislative restrictions</a:t>
            </a:r>
          </a:p>
          <a:p>
            <a:r>
              <a:rPr lang="en-GB" dirty="0">
                <a:solidFill>
                  <a:srgbClr val="0000FF"/>
                </a:solidFill>
              </a:rPr>
              <a:t>It showed but that, for compliance, regulatory and legislative measures require:</a:t>
            </a:r>
          </a:p>
          <a:p>
            <a:pPr lvl="1"/>
            <a:r>
              <a:rPr lang="en-GB" dirty="0">
                <a:solidFill>
                  <a:srgbClr val="008000"/>
                </a:solidFill>
              </a:rPr>
              <a:t>Solid scientific persuasive </a:t>
            </a:r>
            <a:r>
              <a:rPr lang="en-GB" b="1" dirty="0">
                <a:solidFill>
                  <a:srgbClr val="008000"/>
                </a:solidFill>
              </a:rPr>
              <a:t>evidence</a:t>
            </a:r>
            <a:r>
              <a:rPr lang="en-GB" dirty="0">
                <a:solidFill>
                  <a:srgbClr val="008000"/>
                </a:solidFill>
              </a:rPr>
              <a:t> for regulatory rationale and decision-making</a:t>
            </a:r>
          </a:p>
          <a:p>
            <a:pPr lvl="1"/>
            <a:r>
              <a:rPr lang="en-GB" dirty="0">
                <a:solidFill>
                  <a:srgbClr val="CC00CC"/>
                </a:solidFill>
              </a:rPr>
              <a:t>Open </a:t>
            </a:r>
            <a:r>
              <a:rPr lang="en-GB" b="1" dirty="0">
                <a:solidFill>
                  <a:srgbClr val="CC00CC"/>
                </a:solidFill>
              </a:rPr>
              <a:t>sharing</a:t>
            </a:r>
            <a:r>
              <a:rPr lang="en-GB" dirty="0">
                <a:solidFill>
                  <a:srgbClr val="CC00CC"/>
                </a:solidFill>
              </a:rPr>
              <a:t> of data, decision, rationale</a:t>
            </a:r>
          </a:p>
          <a:p>
            <a:pPr lvl="1"/>
            <a:r>
              <a:rPr lang="en-GB" dirty="0">
                <a:solidFill>
                  <a:srgbClr val="0033CC"/>
                </a:solidFill>
              </a:rPr>
              <a:t>Accessible communication of these to the </a:t>
            </a:r>
            <a:r>
              <a:rPr lang="en-GB" b="1" dirty="0">
                <a:solidFill>
                  <a:srgbClr val="0033CC"/>
                </a:solidFill>
              </a:rPr>
              <a:t>regulated</a:t>
            </a:r>
          </a:p>
          <a:p>
            <a:pPr lvl="1"/>
            <a:r>
              <a:rPr lang="en-GB" b="1" dirty="0">
                <a:solidFill>
                  <a:srgbClr val="FF3300"/>
                </a:solidFill>
              </a:rPr>
              <a:t>Monitoring and review </a:t>
            </a:r>
            <a:r>
              <a:rPr lang="en-GB" dirty="0">
                <a:solidFill>
                  <a:srgbClr val="FF3300"/>
                </a:solidFill>
              </a:rPr>
              <a:t>at set times</a:t>
            </a:r>
          </a:p>
        </p:txBody>
      </p:sp>
    </p:spTree>
    <p:extLst>
      <p:ext uri="{BB962C8B-B14F-4D97-AF65-F5344CB8AC3E}">
        <p14:creationId xmlns:p14="http://schemas.microsoft.com/office/powerpoint/2010/main" val="378405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87450" y="0"/>
            <a:ext cx="7748588" cy="1052736"/>
          </a:xfrm>
        </p:spPr>
        <p:txBody>
          <a:bodyPr/>
          <a:lstStyle/>
          <a:p>
            <a:pPr eaLnBrk="1" hangingPunct="1"/>
            <a:r>
              <a:rPr lang="en-GB" altLang="en-US" sz="4000" dirty="0"/>
              <a:t>So </a:t>
            </a:r>
            <a:r>
              <a:rPr lang="en-GB" altLang="en-US" sz="4000" dirty="0">
                <a:solidFill>
                  <a:srgbClr val="FF0000"/>
                </a:solidFill>
              </a:rPr>
              <a:t>what</a:t>
            </a:r>
            <a:r>
              <a:rPr lang="en-GB" altLang="en-US" sz="4000" dirty="0"/>
              <a:t>? What now?</a:t>
            </a:r>
          </a:p>
        </p:txBody>
      </p:sp>
      <p:sp>
        <p:nvSpPr>
          <p:cNvPr id="12291" name="Rectangle 3"/>
          <p:cNvSpPr>
            <a:spLocks noGrp="1" noChangeArrowheads="1"/>
          </p:cNvSpPr>
          <p:nvPr>
            <p:ph type="body" idx="1"/>
          </p:nvPr>
        </p:nvSpPr>
        <p:spPr>
          <a:xfrm>
            <a:off x="107504" y="1052736"/>
            <a:ext cx="8828534" cy="5905277"/>
          </a:xfrm>
        </p:spPr>
        <p:txBody>
          <a:bodyPr/>
          <a:lstStyle/>
          <a:p>
            <a:pPr marL="0" indent="0" eaLnBrk="1" hangingPunct="1">
              <a:lnSpc>
                <a:spcPct val="80000"/>
              </a:lnSpc>
              <a:buNone/>
              <a:defRPr/>
            </a:pPr>
            <a:r>
              <a:rPr lang="en-GB" altLang="en-US" dirty="0">
                <a:solidFill>
                  <a:srgbClr val="0000FF"/>
                </a:solidFill>
              </a:rPr>
              <a:t>The Four steps for better legislation</a:t>
            </a:r>
          </a:p>
          <a:p>
            <a:pPr eaLnBrk="1" hangingPunct="1">
              <a:lnSpc>
                <a:spcPct val="80000"/>
              </a:lnSpc>
              <a:defRPr/>
            </a:pPr>
            <a:r>
              <a:rPr lang="en-GB" altLang="en-US" dirty="0">
                <a:solidFill>
                  <a:srgbClr val="FF0000"/>
                </a:solidFill>
              </a:rPr>
              <a:t>STEP 1: Identify the users of legislation</a:t>
            </a:r>
          </a:p>
          <a:p>
            <a:pPr eaLnBrk="1" hangingPunct="1">
              <a:lnSpc>
                <a:spcPct val="80000"/>
              </a:lnSpc>
              <a:defRPr/>
            </a:pPr>
            <a:r>
              <a:rPr lang="en-GB" altLang="en-US" dirty="0">
                <a:solidFill>
                  <a:srgbClr val="0000FF"/>
                </a:solidFill>
              </a:rPr>
              <a:t>STEP 2: Pitch the language accordingly (easification)</a:t>
            </a:r>
          </a:p>
          <a:p>
            <a:pPr eaLnBrk="1" hangingPunct="1">
              <a:lnSpc>
                <a:spcPct val="80000"/>
              </a:lnSpc>
              <a:defRPr/>
            </a:pPr>
            <a:r>
              <a:rPr lang="en-GB" altLang="en-US" dirty="0">
                <a:solidFill>
                  <a:srgbClr val="CC00CC"/>
                </a:solidFill>
              </a:rPr>
              <a:t>STEP 3: Revisit structure and divide the regulatory messages accordingly (layering)</a:t>
            </a:r>
          </a:p>
          <a:p>
            <a:pPr eaLnBrk="1" hangingPunct="1">
              <a:lnSpc>
                <a:spcPct val="80000"/>
              </a:lnSpc>
              <a:defRPr/>
            </a:pPr>
            <a:r>
              <a:rPr lang="en-GB" altLang="en-US" dirty="0">
                <a:solidFill>
                  <a:srgbClr val="006666"/>
                </a:solidFill>
              </a:rPr>
              <a:t>STEP 4: Revisit publication (contextualisation)</a:t>
            </a:r>
          </a:p>
          <a:p>
            <a:pPr marL="0" indent="0" eaLnBrk="1" hangingPunct="1">
              <a:lnSpc>
                <a:spcPct val="80000"/>
              </a:lnSpc>
              <a:buNone/>
              <a:defRPr/>
            </a:pPr>
            <a:r>
              <a:rPr lang="en-GB" altLang="en-US" dirty="0">
                <a:solidFill>
                  <a:srgbClr val="00B0F0"/>
                </a:solidFill>
              </a:rPr>
              <a:t>Simple! Anything else?</a:t>
            </a:r>
          </a:p>
          <a:p>
            <a:pPr marL="0" indent="0" eaLnBrk="1" hangingPunct="1">
              <a:lnSpc>
                <a:spcPct val="80000"/>
              </a:lnSpc>
              <a:buNone/>
              <a:defRPr/>
            </a:pPr>
            <a:r>
              <a:rPr lang="en-GB" altLang="en-US" dirty="0">
                <a:solidFill>
                  <a:srgbClr val="0000FF"/>
                </a:solidFill>
              </a:rPr>
              <a:t>A principled approach</a:t>
            </a:r>
          </a:p>
          <a:p>
            <a:pPr lvl="1">
              <a:lnSpc>
                <a:spcPct val="80000"/>
              </a:lnSpc>
              <a:defRPr/>
            </a:pPr>
            <a:r>
              <a:rPr lang="en-GB" altLang="en-US" dirty="0">
                <a:solidFill>
                  <a:srgbClr val="FF3300"/>
                </a:solidFill>
              </a:rPr>
              <a:t>What is good law? What are we trying to achieve?</a:t>
            </a:r>
          </a:p>
          <a:p>
            <a:pPr lvl="1">
              <a:lnSpc>
                <a:spcPct val="80000"/>
              </a:lnSpc>
              <a:defRPr/>
            </a:pPr>
            <a:r>
              <a:rPr lang="en-GB" altLang="en-US" dirty="0">
                <a:solidFill>
                  <a:srgbClr val="002060"/>
                </a:solidFill>
              </a:rPr>
              <a:t>How do we get there?</a:t>
            </a:r>
          </a:p>
          <a:p>
            <a:pPr lvl="2">
              <a:lnSpc>
                <a:spcPct val="80000"/>
              </a:lnSpc>
              <a:defRPr/>
            </a:pPr>
            <a:r>
              <a:rPr lang="en-GB" altLang="en-US" dirty="0">
                <a:solidFill>
                  <a:srgbClr val="002060"/>
                </a:solidFill>
              </a:rPr>
              <a:t>Pre-legislative scrutiny</a:t>
            </a:r>
          </a:p>
          <a:p>
            <a:pPr lvl="2">
              <a:lnSpc>
                <a:spcPct val="80000"/>
              </a:lnSpc>
              <a:defRPr/>
            </a:pPr>
            <a:r>
              <a:rPr lang="en-GB" altLang="en-US" dirty="0">
                <a:solidFill>
                  <a:srgbClr val="002060"/>
                </a:solidFill>
              </a:rPr>
              <a:t>Post-legislative scrutiny</a:t>
            </a:r>
            <a:endParaRPr lang="en-GB" altLang="en-US" sz="2000" dirty="0">
              <a:solidFill>
                <a:srgbClr val="002060"/>
              </a:solidFill>
            </a:endParaRPr>
          </a:p>
        </p:txBody>
      </p:sp>
    </p:spTree>
    <p:extLst>
      <p:ext uri="{BB962C8B-B14F-4D97-AF65-F5344CB8AC3E}">
        <p14:creationId xmlns:p14="http://schemas.microsoft.com/office/powerpoint/2010/main" val="412378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1CE5801-BAA7-43D2-E87D-7E44F0049201}"/>
              </a:ext>
            </a:extLst>
          </p:cNvPr>
          <p:cNvSpPr>
            <a:spLocks noGrp="1" noChangeArrowheads="1"/>
          </p:cNvSpPr>
          <p:nvPr>
            <p:ph type="title"/>
          </p:nvPr>
        </p:nvSpPr>
        <p:spPr/>
        <p:txBody>
          <a:bodyPr/>
          <a:lstStyle/>
          <a:p>
            <a:pPr eaLnBrk="1" hangingPunct="1"/>
            <a:r>
              <a:rPr lang="en-GB" altLang="en-US"/>
              <a:t>What is quality in legislation?</a:t>
            </a:r>
          </a:p>
        </p:txBody>
      </p:sp>
      <p:sp>
        <p:nvSpPr>
          <p:cNvPr id="6147" name="Rectangle 3">
            <a:extLst>
              <a:ext uri="{FF2B5EF4-FFF2-40B4-BE49-F238E27FC236}">
                <a16:creationId xmlns:a16="http://schemas.microsoft.com/office/drawing/2014/main" id="{FE272841-FD6E-2D9E-F7D6-3BFF3894763C}"/>
              </a:ext>
            </a:extLst>
          </p:cNvPr>
          <p:cNvSpPr>
            <a:spLocks noGrp="1" noChangeArrowheads="1"/>
          </p:cNvSpPr>
          <p:nvPr>
            <p:ph type="body" idx="1"/>
          </p:nvPr>
        </p:nvSpPr>
        <p:spPr>
          <a:xfrm>
            <a:off x="228600" y="1341438"/>
            <a:ext cx="8726488" cy="5183187"/>
          </a:xfrm>
        </p:spPr>
        <p:txBody>
          <a:bodyPr/>
          <a:lstStyle/>
          <a:p>
            <a:pPr eaLnBrk="1" hangingPunct="1">
              <a:lnSpc>
                <a:spcPct val="80000"/>
              </a:lnSpc>
            </a:pPr>
            <a:r>
              <a:rPr lang="en-GB" altLang="en-US" sz="2500">
                <a:solidFill>
                  <a:srgbClr val="CC00FF"/>
                </a:solidFill>
              </a:rPr>
              <a:t>If one sees legislation as a mere tool for regulation, then a definition is possible, albeit result driven and related</a:t>
            </a:r>
          </a:p>
          <a:p>
            <a:pPr lvl="1" eaLnBrk="1" hangingPunct="1">
              <a:lnSpc>
                <a:spcPct val="80000"/>
              </a:lnSpc>
            </a:pPr>
            <a:r>
              <a:rPr lang="en-GB" altLang="en-US" sz="2500"/>
              <a:t>Governments are elected to govern on the basis of their electoral mandate</a:t>
            </a:r>
          </a:p>
          <a:p>
            <a:pPr lvl="1" eaLnBrk="1" hangingPunct="1">
              <a:lnSpc>
                <a:spcPct val="80000"/>
              </a:lnSpc>
            </a:pPr>
            <a:r>
              <a:rPr lang="en-GB" altLang="en-US" sz="2500"/>
              <a:t>Governing involves the regulation of fields of activity</a:t>
            </a:r>
          </a:p>
          <a:p>
            <a:pPr lvl="1" eaLnBrk="1" hangingPunct="1">
              <a:lnSpc>
                <a:spcPct val="80000"/>
              </a:lnSpc>
            </a:pPr>
            <a:r>
              <a:rPr lang="en-GB" altLang="en-US" sz="2500"/>
              <a:t>Such regulation may be achieved via, amongst others, legislation</a:t>
            </a:r>
          </a:p>
          <a:p>
            <a:pPr lvl="1" eaLnBrk="1" hangingPunct="1">
              <a:lnSpc>
                <a:spcPct val="80000"/>
              </a:lnSpc>
            </a:pPr>
            <a:r>
              <a:rPr lang="en-GB" altLang="en-US" sz="2500"/>
              <a:t>So, legislative drafting is undertaken as a means of achieving regulation</a:t>
            </a:r>
          </a:p>
          <a:p>
            <a:pPr eaLnBrk="1" hangingPunct="1">
              <a:lnSpc>
                <a:spcPct val="80000"/>
              </a:lnSpc>
            </a:pPr>
            <a:r>
              <a:rPr lang="en-GB" altLang="en-US" sz="2500">
                <a:solidFill>
                  <a:schemeClr val="hlink"/>
                </a:solidFill>
              </a:rPr>
              <a:t>Thus, legislation of good quality is legislation that produces the types, extent, and level of regulation required by the government</a:t>
            </a:r>
          </a:p>
          <a:p>
            <a:pPr eaLnBrk="1" hangingPunct="1">
              <a:lnSpc>
                <a:spcPct val="80000"/>
              </a:lnSpc>
            </a:pPr>
            <a:r>
              <a:rPr lang="en-GB" altLang="en-US" sz="2500">
                <a:solidFill>
                  <a:srgbClr val="003366"/>
                </a:solidFill>
              </a:rPr>
              <a:t>In other words, legislation of good quality is synonymous to effective legislation, namely legislation that is capable of leading to efficacy of regulation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288DEFC-1BB7-7610-32B6-B84215886E56}"/>
              </a:ext>
            </a:extLst>
          </p:cNvPr>
          <p:cNvSpPr>
            <a:spLocks noGrp="1" noChangeArrowheads="1"/>
          </p:cNvSpPr>
          <p:nvPr>
            <p:ph type="title"/>
          </p:nvPr>
        </p:nvSpPr>
        <p:spPr>
          <a:xfrm>
            <a:off x="971550" y="0"/>
            <a:ext cx="7964488" cy="1219200"/>
          </a:xfrm>
        </p:spPr>
        <p:txBody>
          <a:bodyPr/>
          <a:lstStyle/>
          <a:p>
            <a:pPr algn="ctr" eaLnBrk="1" hangingPunct="1"/>
            <a:r>
              <a:rPr lang="en-GB" altLang="en-US" sz="3600">
                <a:solidFill>
                  <a:srgbClr val="A50021"/>
                </a:solidFill>
              </a:rPr>
              <a:t>HIERARCHICAL PYRAMID OF  </a:t>
            </a:r>
            <a:br>
              <a:rPr lang="en-GB" altLang="en-US" sz="3600">
                <a:solidFill>
                  <a:srgbClr val="A50021"/>
                </a:solidFill>
              </a:rPr>
            </a:br>
            <a:r>
              <a:rPr lang="en-GB" altLang="en-US" sz="3600">
                <a:solidFill>
                  <a:srgbClr val="A50021"/>
                </a:solidFill>
              </a:rPr>
              <a:t>LAW-MAKING VIRTUES</a:t>
            </a:r>
          </a:p>
        </p:txBody>
      </p:sp>
      <p:graphicFrame>
        <p:nvGraphicFramePr>
          <p:cNvPr id="2" name="Diagram 1">
            <a:extLst>
              <a:ext uri="{FF2B5EF4-FFF2-40B4-BE49-F238E27FC236}">
                <a16:creationId xmlns:a16="http://schemas.microsoft.com/office/drawing/2014/main" id="{9DD65823-3448-ECDF-76A0-DC9511760B2F}"/>
              </a:ext>
            </a:extLst>
          </p:cNvPr>
          <p:cNvGraphicFramePr/>
          <p:nvPr/>
        </p:nvGraphicFramePr>
        <p:xfrm>
          <a:off x="228600" y="1447800"/>
          <a:ext cx="8726488" cy="4684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4F6EF9C-8D6E-456B-A6F6-AB4D89B1C535}"/>
              </a:ext>
            </a:extLst>
          </p:cNvPr>
          <p:cNvSpPr>
            <a:spLocks noGrp="1" noChangeArrowheads="1"/>
          </p:cNvSpPr>
          <p:nvPr>
            <p:ph type="title"/>
          </p:nvPr>
        </p:nvSpPr>
        <p:spPr>
          <a:xfrm>
            <a:off x="1143000" y="231775"/>
            <a:ext cx="7793038" cy="914400"/>
          </a:xfrm>
        </p:spPr>
        <p:txBody>
          <a:bodyPr/>
          <a:lstStyle/>
          <a:p>
            <a:pPr eaLnBrk="1" hangingPunct="1"/>
            <a:r>
              <a:rPr lang="en-GB" altLang="en-US" sz="5400" dirty="0">
                <a:solidFill>
                  <a:schemeClr val="folHlink"/>
                </a:solidFill>
                <a:ea typeface="Arial Unicode MS" pitchFamily="34" charset="-128"/>
              </a:rPr>
              <a:t>Good legislation</a:t>
            </a:r>
          </a:p>
        </p:txBody>
      </p:sp>
      <p:sp>
        <p:nvSpPr>
          <p:cNvPr id="8195" name="Rectangle 3">
            <a:extLst>
              <a:ext uri="{FF2B5EF4-FFF2-40B4-BE49-F238E27FC236}">
                <a16:creationId xmlns:a16="http://schemas.microsoft.com/office/drawing/2014/main" id="{354AC1AF-EF72-EBC4-E48F-DEA5A00EC681}"/>
              </a:ext>
            </a:extLst>
          </p:cNvPr>
          <p:cNvSpPr>
            <a:spLocks noGrp="1" noChangeArrowheads="1"/>
          </p:cNvSpPr>
          <p:nvPr>
            <p:ph type="body" idx="1"/>
          </p:nvPr>
        </p:nvSpPr>
        <p:spPr>
          <a:xfrm>
            <a:off x="228600" y="1371600"/>
            <a:ext cx="8726488" cy="5181600"/>
          </a:xfrm>
        </p:spPr>
        <p:txBody>
          <a:bodyPr/>
          <a:lstStyle/>
          <a:p>
            <a:pPr eaLnBrk="1" hangingPunct="1">
              <a:lnSpc>
                <a:spcPct val="80000"/>
              </a:lnSpc>
            </a:pPr>
            <a:r>
              <a:rPr lang="en-GB" altLang="en-US" sz="3000">
                <a:solidFill>
                  <a:srgbClr val="006600"/>
                </a:solidFill>
                <a:cs typeface="Times New Roman" panose="02020603050405020304" pitchFamily="18" charset="0"/>
              </a:rPr>
              <a:t>The aim of all drafters and law makers, irrespective of their legal tradition of origin, is the production of legislative texts that are capable of producing the desired regulatory results</a:t>
            </a:r>
          </a:p>
          <a:p>
            <a:pPr eaLnBrk="1" hangingPunct="1">
              <a:lnSpc>
                <a:spcPct val="80000"/>
              </a:lnSpc>
            </a:pPr>
            <a:r>
              <a:rPr lang="en-GB" altLang="en-US" sz="3000">
                <a:solidFill>
                  <a:srgbClr val="866C00"/>
                </a:solidFill>
                <a:cs typeface="Times New Roman" panose="02020603050405020304" pitchFamily="18" charset="0"/>
              </a:rPr>
              <a:t>The virtues contributing to the achievement of quality are the same in both the civil and common law worlds</a:t>
            </a:r>
          </a:p>
          <a:p>
            <a:pPr eaLnBrk="1" hangingPunct="1">
              <a:lnSpc>
                <a:spcPct val="80000"/>
              </a:lnSpc>
            </a:pPr>
            <a:r>
              <a:rPr lang="en-GB" altLang="en-US" sz="3000">
                <a:solidFill>
                  <a:srgbClr val="CC0000"/>
                </a:solidFill>
                <a:cs typeface="Times New Roman" panose="02020603050405020304" pitchFamily="18" charset="0"/>
              </a:rPr>
              <a:t>Techniques may differ within prioritisation</a:t>
            </a:r>
          </a:p>
          <a:p>
            <a:pPr lvl="1" eaLnBrk="1" hangingPunct="1">
              <a:lnSpc>
                <a:spcPct val="80000"/>
              </a:lnSpc>
            </a:pPr>
            <a:r>
              <a:rPr lang="en-GB" altLang="en-US" sz="2600">
                <a:solidFill>
                  <a:srgbClr val="663300"/>
                </a:solidFill>
                <a:cs typeface="Times New Roman" panose="02020603050405020304" pitchFamily="18" charset="0"/>
              </a:rPr>
              <a:t>But, at least in Europe, there is even convergence in drafting techniques</a:t>
            </a:r>
          </a:p>
          <a:p>
            <a:pPr lvl="2" eaLnBrk="1" hangingPunct="1">
              <a:lnSpc>
                <a:spcPct val="80000"/>
              </a:lnSpc>
            </a:pPr>
            <a:r>
              <a:rPr lang="en-GB" altLang="en-US" sz="2200">
                <a:solidFill>
                  <a:srgbClr val="003366"/>
                </a:solidFill>
                <a:cs typeface="Times New Roman" panose="02020603050405020304" pitchFamily="18" charset="0"/>
              </a:rPr>
              <a:t>This can be attributed to EU law and its prevalence on national laws.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B666341-3242-C7D7-C419-ACD6D77852F3}"/>
              </a:ext>
            </a:extLst>
          </p:cNvPr>
          <p:cNvSpPr>
            <a:spLocks noGrp="1" noChangeArrowheads="1"/>
          </p:cNvSpPr>
          <p:nvPr>
            <p:ph type="title"/>
          </p:nvPr>
        </p:nvSpPr>
        <p:spPr/>
        <p:txBody>
          <a:bodyPr/>
          <a:lstStyle/>
          <a:p>
            <a:r>
              <a:rPr lang="en-GB" altLang="en-US" sz="5400" dirty="0"/>
              <a:t>A methodology for quality</a:t>
            </a:r>
          </a:p>
        </p:txBody>
      </p:sp>
      <p:sp>
        <p:nvSpPr>
          <p:cNvPr id="3" name="Content Placeholder 2">
            <a:extLst>
              <a:ext uri="{FF2B5EF4-FFF2-40B4-BE49-F238E27FC236}">
                <a16:creationId xmlns:a16="http://schemas.microsoft.com/office/drawing/2014/main" id="{45D03F0F-8ECF-09F1-44EF-E83B2962F8CF}"/>
              </a:ext>
            </a:extLst>
          </p:cNvPr>
          <p:cNvSpPr>
            <a:spLocks noGrp="1"/>
          </p:cNvSpPr>
          <p:nvPr>
            <p:ph idx="1"/>
          </p:nvPr>
        </p:nvSpPr>
        <p:spPr>
          <a:xfrm>
            <a:off x="971600" y="1628800"/>
            <a:ext cx="6408712" cy="5045050"/>
          </a:xfrm>
        </p:spPr>
        <p:txBody>
          <a:bodyPr/>
          <a:lstStyle/>
          <a:p>
            <a:pPr marL="0" indent="0">
              <a:buNone/>
              <a:defRPr/>
            </a:pPr>
            <a:r>
              <a:rPr lang="en-GB" sz="4000" dirty="0">
                <a:solidFill>
                  <a:srgbClr val="FF0000"/>
                </a:solidFill>
              </a:rPr>
              <a:t>Thornton’s 5 stages</a:t>
            </a:r>
          </a:p>
          <a:p>
            <a:pPr marL="914400" lvl="1" indent="-514350">
              <a:buFont typeface="+mj-lt"/>
              <a:buAutoNum type="arabicPeriod"/>
              <a:defRPr/>
            </a:pPr>
            <a:r>
              <a:rPr lang="en-GB" sz="3600" dirty="0"/>
              <a:t>Understanding the proposal</a:t>
            </a:r>
          </a:p>
          <a:p>
            <a:pPr marL="914400" lvl="1" indent="-514350">
              <a:buFont typeface="+mj-lt"/>
              <a:buAutoNum type="arabicPeriod"/>
              <a:defRPr/>
            </a:pPr>
            <a:r>
              <a:rPr lang="en-GB" sz="3600" dirty="0"/>
              <a:t>Analysing the proposal</a:t>
            </a:r>
          </a:p>
          <a:p>
            <a:pPr marL="914400" lvl="1" indent="-514350">
              <a:buFont typeface="+mj-lt"/>
              <a:buAutoNum type="arabicPeriod"/>
              <a:defRPr/>
            </a:pPr>
            <a:r>
              <a:rPr lang="en-GB" sz="3600" dirty="0"/>
              <a:t>Designing the law</a:t>
            </a:r>
          </a:p>
          <a:p>
            <a:pPr marL="914400" lvl="1" indent="-514350">
              <a:buFont typeface="+mj-lt"/>
              <a:buAutoNum type="arabicPeriod"/>
              <a:defRPr/>
            </a:pPr>
            <a:r>
              <a:rPr lang="en-GB" sz="3600" dirty="0"/>
              <a:t>Composing the draft</a:t>
            </a:r>
          </a:p>
          <a:p>
            <a:pPr marL="914400" lvl="1" indent="-514350">
              <a:buFont typeface="+mj-lt"/>
              <a:buAutoNum type="arabicPeriod"/>
              <a:defRPr/>
            </a:pPr>
            <a:r>
              <a:rPr lang="en-GB" sz="3600" dirty="0"/>
              <a:t>Verifying the draft</a:t>
            </a:r>
          </a:p>
          <a:p>
            <a:pPr marL="514350" indent="-514350">
              <a:buFont typeface="+mj-lt"/>
              <a:buAutoNum type="arabicPeriod"/>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D59CB5F-F967-6B9F-5405-BF3BEFE77A72}"/>
              </a:ext>
            </a:extLst>
          </p:cNvPr>
          <p:cNvSpPr>
            <a:spLocks noGrp="1" noChangeArrowheads="1"/>
          </p:cNvSpPr>
          <p:nvPr>
            <p:ph type="title"/>
          </p:nvPr>
        </p:nvSpPr>
        <p:spPr>
          <a:xfrm>
            <a:off x="0" y="116632"/>
            <a:ext cx="9144000" cy="1301006"/>
          </a:xfrm>
        </p:spPr>
        <p:txBody>
          <a:bodyPr/>
          <a:lstStyle/>
          <a:p>
            <a:pPr eaLnBrk="1" hangingPunct="1"/>
            <a:r>
              <a:rPr lang="en-GB" altLang="en-US" dirty="0"/>
              <a:t>How do crises affect good legislation?</a:t>
            </a:r>
          </a:p>
        </p:txBody>
      </p:sp>
      <p:sp>
        <p:nvSpPr>
          <p:cNvPr id="10243" name="Rectangle 3">
            <a:extLst>
              <a:ext uri="{FF2B5EF4-FFF2-40B4-BE49-F238E27FC236}">
                <a16:creationId xmlns:a16="http://schemas.microsoft.com/office/drawing/2014/main" id="{0F700B89-BDDC-F630-D7F0-3F2723577888}"/>
              </a:ext>
            </a:extLst>
          </p:cNvPr>
          <p:cNvSpPr>
            <a:spLocks noGrp="1" noChangeArrowheads="1"/>
          </p:cNvSpPr>
          <p:nvPr>
            <p:ph type="body" idx="1"/>
          </p:nvPr>
        </p:nvSpPr>
        <p:spPr>
          <a:xfrm>
            <a:off x="683568" y="1556792"/>
            <a:ext cx="7632848" cy="4320480"/>
          </a:xfrm>
        </p:spPr>
        <p:txBody>
          <a:bodyPr/>
          <a:lstStyle/>
          <a:p>
            <a:pPr eaLnBrk="1" hangingPunct="1">
              <a:lnSpc>
                <a:spcPct val="90000"/>
              </a:lnSpc>
            </a:pPr>
            <a:r>
              <a:rPr lang="en-GB" altLang="en-US" sz="3600" dirty="0">
                <a:solidFill>
                  <a:srgbClr val="006600"/>
                </a:solidFill>
              </a:rPr>
              <a:t>Speed cannot detract from the hierarchy of values (the pyramid) </a:t>
            </a:r>
          </a:p>
          <a:p>
            <a:pPr eaLnBrk="1" hangingPunct="1">
              <a:lnSpc>
                <a:spcPct val="90000"/>
              </a:lnSpc>
            </a:pPr>
            <a:r>
              <a:rPr lang="en-GB" altLang="en-US" sz="3600" dirty="0">
                <a:solidFill>
                  <a:schemeClr val="hlink"/>
                </a:solidFill>
              </a:rPr>
              <a:t>Speed cannot detract from the goal</a:t>
            </a:r>
          </a:p>
          <a:p>
            <a:pPr lvl="1">
              <a:lnSpc>
                <a:spcPct val="90000"/>
              </a:lnSpc>
            </a:pPr>
            <a:r>
              <a:rPr lang="en-GB" altLang="en-US" sz="3200" dirty="0">
                <a:solidFill>
                  <a:schemeClr val="hlink"/>
                </a:solidFill>
              </a:rPr>
              <a:t>Regulatory efficacy</a:t>
            </a:r>
          </a:p>
          <a:p>
            <a:pPr lvl="1">
              <a:lnSpc>
                <a:spcPct val="90000"/>
              </a:lnSpc>
            </a:pPr>
            <a:r>
              <a:rPr lang="en-GB" altLang="en-US" sz="3200" dirty="0">
                <a:solidFill>
                  <a:schemeClr val="hlink"/>
                </a:solidFill>
              </a:rPr>
              <a:t>Legislative effectiveness</a:t>
            </a:r>
          </a:p>
          <a:p>
            <a:pPr eaLnBrk="1" hangingPunct="1">
              <a:lnSpc>
                <a:spcPct val="90000"/>
              </a:lnSpc>
            </a:pPr>
            <a:r>
              <a:rPr lang="en-GB" altLang="en-US" sz="3600" dirty="0">
                <a:solidFill>
                  <a:srgbClr val="CC00FF"/>
                </a:solidFill>
              </a:rPr>
              <a:t>Speed cannot detract from Thornton’s methodology (the 5 stages)</a:t>
            </a:r>
          </a:p>
        </p:txBody>
      </p:sp>
    </p:spTree>
  </p:cSld>
  <p:clrMapOvr>
    <a:masterClrMapping/>
  </p:clrMapOvr>
</p:sld>
</file>

<file path=ppt/theme/theme1.xml><?xml version="1.0" encoding="utf-8"?>
<a:theme xmlns:a="http://schemas.openxmlformats.org/drawingml/2006/main" name="Stockholm 2013 Phronetic L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D81CFD-CA74-45F2-9DAF-01B752EE31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Stockholm 2013 Phronetic LD</Template>
  <TotalTime>497</TotalTime>
  <Words>729</Words>
  <Application>Microsoft Office PowerPoint</Application>
  <PresentationFormat>On-screen Show (4:3)</PresentationFormat>
  <Paragraphs>83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Unicode MS</vt:lpstr>
      <vt:lpstr>Calibri</vt:lpstr>
      <vt:lpstr>Tahoma</vt:lpstr>
      <vt:lpstr>Times New Roman</vt:lpstr>
      <vt:lpstr>Stockholm 2013 Phronetic LD</vt:lpstr>
      <vt:lpstr>Good Law and crises Athens 16 May 2024</vt:lpstr>
      <vt:lpstr> A negative case-study for regulation Brexit: a Janus-faced challenge</vt:lpstr>
      <vt:lpstr>A positive case-study for regulation The Covid crisis</vt:lpstr>
      <vt:lpstr>So what? What now?</vt:lpstr>
      <vt:lpstr>What is quality in legislation?</vt:lpstr>
      <vt:lpstr>HIERARCHICAL PYRAMID OF   LAW-MAKING VIRTUES</vt:lpstr>
      <vt:lpstr>Good legislation</vt:lpstr>
      <vt:lpstr>A methodology for quality</vt:lpstr>
      <vt:lpstr>How do crises affect good legislation?</vt:lpstr>
      <vt:lpstr>Crises can teach good legislation</vt:lpstr>
    </vt:vector>
  </TitlesOfParts>
  <Company>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for legislation in Civil and Common Law Countries: features, practices, common ground</dc:title>
  <dc:creator>Helen.Xanthaki</dc:creator>
  <cp:lastModifiedBy>Xanthaki, Helen</cp:lastModifiedBy>
  <cp:revision>73</cp:revision>
  <dcterms:created xsi:type="dcterms:W3CDTF">2013-03-24T13:19:34Z</dcterms:created>
  <dcterms:modified xsi:type="dcterms:W3CDTF">2024-05-13T09:36:28Z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TC103814939990</vt:lpwstr>
  </property>
</Properties>
</file>