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handoutMasterIdLst>
    <p:handoutMasterId r:id="rId22"/>
  </p:handoutMasterIdLst>
  <p:sldIdLst>
    <p:sldId id="256" r:id="rId2"/>
    <p:sldId id="257" r:id="rId3"/>
    <p:sldId id="258" r:id="rId4"/>
    <p:sldId id="259" r:id="rId5"/>
    <p:sldId id="260" r:id="rId6"/>
    <p:sldId id="272" r:id="rId7"/>
    <p:sldId id="261" r:id="rId8"/>
    <p:sldId id="262" r:id="rId9"/>
    <p:sldId id="263" r:id="rId10"/>
    <p:sldId id="264" r:id="rId11"/>
    <p:sldId id="265" r:id="rId12"/>
    <p:sldId id="275" r:id="rId13"/>
    <p:sldId id="270" r:id="rId14"/>
    <p:sldId id="266" r:id="rId15"/>
    <p:sldId id="267" r:id="rId16"/>
    <p:sldId id="268" r:id="rId17"/>
    <p:sldId id="269" r:id="rId18"/>
    <p:sldId id="273"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E21F80-2C5E-4DF5-8A66-9673678251EC}" type="datetimeFigureOut">
              <a:rPr lang="el-GR" smtClean="0"/>
              <a:pPr/>
              <a:t>31/8/2022</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920C36-178D-49F7-B8F6-A79993451FBE}" type="slidenum">
              <a:rPr lang="el-GR" smtClean="0"/>
              <a:pPr/>
              <a:t>‹#›</a:t>
            </a:fld>
            <a:endParaRPr lang="el-GR"/>
          </a:p>
        </p:txBody>
      </p:sp>
    </p:spTree>
    <p:extLst>
      <p:ext uri="{BB962C8B-B14F-4D97-AF65-F5344CB8AC3E}">
        <p14:creationId xmlns:p14="http://schemas.microsoft.com/office/powerpoint/2010/main" val="208118292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0B53-9F32-4F7C-BACC-4E8FA30B80E6}" type="datetimeFigureOut">
              <a:rPr lang="el-GR" smtClean="0"/>
              <a:pPr/>
              <a:t>31/8/2022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474BC-5061-4E43-9825-137DC2E72184}" type="slidenum">
              <a:rPr lang="el-GR" smtClean="0"/>
              <a:pPr/>
              <a:t>‹#›</a:t>
            </a:fld>
            <a:endParaRPr lang="el-GR"/>
          </a:p>
        </p:txBody>
      </p:sp>
    </p:spTree>
    <p:extLst>
      <p:ext uri="{BB962C8B-B14F-4D97-AF65-F5344CB8AC3E}">
        <p14:creationId xmlns:p14="http://schemas.microsoft.com/office/powerpoint/2010/main" val="350629427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5" name="4 - Θέση υποσέλιδου"/>
          <p:cNvSpPr>
            <a:spLocks noGrp="1"/>
          </p:cNvSpPr>
          <p:nvPr>
            <p:ph type="ftr" sz="quarter" idx="10"/>
          </p:nvPr>
        </p:nvSpPr>
        <p:spPr/>
        <p:txBody>
          <a:bodyPr/>
          <a:lstStyle/>
          <a:p>
            <a:endParaRPr lang="el-GR"/>
          </a:p>
        </p:txBody>
      </p:sp>
    </p:spTree>
    <p:extLst>
      <p:ext uri="{BB962C8B-B14F-4D97-AF65-F5344CB8AC3E}">
        <p14:creationId xmlns:p14="http://schemas.microsoft.com/office/powerpoint/2010/main" val="251412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25E6A5-DD45-4A20-850D-53BEDB6DFF02}" type="datetimeFigureOut">
              <a:rPr lang="el-GR" smtClean="0"/>
              <a:pPr/>
              <a:t>31/8/2022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13A721CF-FE49-4E0D-910E-6BF842D83F6F}"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25E6A5-DD45-4A20-850D-53BEDB6DFF02}" type="datetimeFigureOut">
              <a:rPr lang="el-GR" smtClean="0"/>
              <a:pPr/>
              <a:t>31/8/2022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A721CF-FE49-4E0D-910E-6BF842D83F6F}"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raktiki.teiste.gr/?page_id=1189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raktiki.teiste.gr/?cat=118" TargetMode="External"/><Relationship Id="rId2" Type="http://schemas.openxmlformats.org/officeDocument/2006/relationships/hyperlink" Target="https://praktiki.teiste.gr/?page_id=17231"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praktiki.teiste.gr/?p=16224" TargetMode="External"/><Relationship Id="rId4" Type="http://schemas.openxmlformats.org/officeDocument/2006/relationships/hyperlink" Target="https://praktiki.teiste.gr/?p=16221"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raktiki.teiste.gr/?page_id=12744" TargetMode="External"/><Relationship Id="rId2" Type="http://schemas.openxmlformats.org/officeDocument/2006/relationships/hyperlink" Target="https://praktiki.teiste.gr/?page_id=12735"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raktiki.teiste.gr/?page_id=119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raktiki.teicrete.gr/%ce%b1%cf%84%ce%bb%ce%b1%cf%83/" TargetMode="External"/><Relationship Id="rId2" Type="http://schemas.openxmlformats.org/officeDocument/2006/relationships/hyperlink" Target="https://praktiki.teicrete.gr/%ce%b1%ce%b3%ce%b3%ce%b5%ce%bb%ce%af%ce%b5%cf%82-%cf%80%cf%81%ce%b1%ce%ba%cf%84%ce%b9%ce%ba%ce%ae%cf%82-%ce%ac%cf%83%ce%ba%ce%b7%cf%83%ce%b7%cf%82/"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4000" dirty="0" smtClean="0"/>
              <a:t>Πρόγραμμα Σπουδών Λογιστικής &amp; Χρηματοοικονομικής</a:t>
            </a:r>
            <a:endParaRPr lang="el-GR" sz="4000" dirty="0"/>
          </a:p>
        </p:txBody>
      </p:sp>
      <p:sp>
        <p:nvSpPr>
          <p:cNvPr id="3" name="2 - Υπότιτλος"/>
          <p:cNvSpPr>
            <a:spLocks noGrp="1"/>
          </p:cNvSpPr>
          <p:nvPr>
            <p:ph type="subTitle" idx="1"/>
          </p:nvPr>
        </p:nvSpPr>
        <p:spPr/>
        <p:txBody>
          <a:bodyPr>
            <a:normAutofit fontScale="92500" lnSpcReduction="10000"/>
          </a:bodyPr>
          <a:lstStyle/>
          <a:p>
            <a:r>
              <a:rPr lang="el-GR" dirty="0" smtClean="0"/>
              <a:t>Πρακτική άσκηση φοιτητών– ενημέρωση</a:t>
            </a:r>
          </a:p>
          <a:p>
            <a:endParaRPr lang="el-GR" dirty="0" smtClean="0"/>
          </a:p>
          <a:p>
            <a:r>
              <a:rPr lang="el-GR" dirty="0" smtClean="0"/>
              <a:t>Επιστημονικά υπεύθυνος</a:t>
            </a:r>
          </a:p>
          <a:p>
            <a:r>
              <a:rPr lang="el-GR" dirty="0" smtClean="0"/>
              <a:t>Οικονομόπουλος  Αναστάσιος</a:t>
            </a:r>
            <a:endParaRPr lang="el-GR" dirty="0"/>
          </a:p>
        </p:txBody>
      </p:sp>
      <p:pic>
        <p:nvPicPr>
          <p:cNvPr id="4" name="3 - Εικόνα"/>
          <p:cNvPicPr/>
          <p:nvPr/>
        </p:nvPicPr>
        <p:blipFill>
          <a:blip r:embed="rId3"/>
          <a:srcRect/>
          <a:stretch>
            <a:fillRect/>
          </a:stretch>
        </p:blipFill>
        <p:spPr bwMode="auto">
          <a:xfrm>
            <a:off x="1785918" y="5214950"/>
            <a:ext cx="5324475" cy="533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ΚΡΙΤΗΡΙΑ ΕΠΙΛΟΓΗΣ ΚΑΙ ΥΠΟΛΟΓΙΣΜΟΣ ΜΟΡΙΟΔΟΤΗΣΗΣ ΥΠΟΨΗΦΙΩΝ ΦΟΙΤΗΤΩΝ / ΦΟΙΤΗΤΡΙΩΝ ΓΙΑ ΠΡΑΚΤΙΚΗ ΆΣΚΗΣΗ ΜΕΣΩ ΕΣΠΑ</a:t>
            </a:r>
            <a:endParaRPr lang="el-GR" sz="1800" dirty="0"/>
          </a:p>
        </p:txBody>
      </p:sp>
      <p:sp>
        <p:nvSpPr>
          <p:cNvPr id="3" name="2 - Θέση περιεχομένου"/>
          <p:cNvSpPr>
            <a:spLocks noGrp="1"/>
          </p:cNvSpPr>
          <p:nvPr>
            <p:ph idx="1"/>
          </p:nvPr>
        </p:nvSpPr>
        <p:spPr/>
        <p:txBody>
          <a:bodyPr>
            <a:normAutofit fontScale="55000" lnSpcReduction="20000"/>
          </a:bodyPr>
          <a:lstStyle/>
          <a:p>
            <a:pPr>
              <a:buNone/>
            </a:pPr>
            <a:r>
              <a:rPr lang="el-GR" b="1" dirty="0" smtClean="0"/>
              <a:t>2. Κοινωνικά (20%) </a:t>
            </a:r>
            <a:endParaRPr lang="el-GR" dirty="0" smtClean="0"/>
          </a:p>
          <a:p>
            <a:pPr>
              <a:buNone/>
            </a:pPr>
            <a:r>
              <a:rPr lang="el-GR" b="1" dirty="0" smtClean="0"/>
              <a:t>Μέλος πολύτεκνης ή </a:t>
            </a:r>
            <a:r>
              <a:rPr lang="el-GR" b="1" dirty="0" err="1" smtClean="0"/>
              <a:t>τρίτεκνης</a:t>
            </a:r>
            <a:r>
              <a:rPr lang="el-GR" b="1" dirty="0" smtClean="0"/>
              <a:t> ή </a:t>
            </a:r>
            <a:r>
              <a:rPr lang="el-GR" b="1" dirty="0" err="1" smtClean="0"/>
              <a:t>μονογονεϊκής</a:t>
            </a:r>
            <a:r>
              <a:rPr lang="el-GR" b="1" dirty="0" smtClean="0"/>
              <a:t> οικογένειας ή ορφανός ή προβλημάτων υγείας του ιδίου.  </a:t>
            </a:r>
            <a:endParaRPr lang="el-GR" dirty="0" smtClean="0"/>
          </a:p>
          <a:p>
            <a:pPr>
              <a:buNone/>
            </a:pPr>
            <a:r>
              <a:rPr lang="el-GR" b="1" dirty="0" smtClean="0"/>
              <a:t> </a:t>
            </a:r>
            <a:endParaRPr lang="el-GR" dirty="0" smtClean="0"/>
          </a:p>
          <a:p>
            <a:pPr>
              <a:buNone/>
            </a:pPr>
            <a:r>
              <a:rPr lang="el-GR" b="1" dirty="0" smtClean="0"/>
              <a:t>Πολύτεκνη οικογένεια </a:t>
            </a:r>
            <a:r>
              <a:rPr lang="el-GR" b="1" dirty="0" smtClean="0">
                <a:sym typeface="Wingdings"/>
              </a:rPr>
              <a:t></a:t>
            </a:r>
            <a:r>
              <a:rPr lang="el-GR" b="1" dirty="0" smtClean="0"/>
              <a:t> 20</a:t>
            </a:r>
            <a:endParaRPr lang="el-GR" dirty="0" smtClean="0"/>
          </a:p>
          <a:p>
            <a:pPr>
              <a:buNone/>
            </a:pPr>
            <a:r>
              <a:rPr lang="el-GR" b="1" dirty="0" err="1" smtClean="0"/>
              <a:t>Τρίτεκνη</a:t>
            </a:r>
            <a:r>
              <a:rPr lang="el-GR" b="1" dirty="0" smtClean="0"/>
              <a:t> οικογένεια </a:t>
            </a:r>
            <a:r>
              <a:rPr lang="el-GR" b="1" dirty="0" smtClean="0">
                <a:sym typeface="Wingdings"/>
              </a:rPr>
              <a:t></a:t>
            </a:r>
            <a:r>
              <a:rPr lang="el-GR" b="1" dirty="0" smtClean="0"/>
              <a:t> 15</a:t>
            </a:r>
            <a:endParaRPr lang="el-GR" dirty="0" smtClean="0"/>
          </a:p>
          <a:p>
            <a:pPr>
              <a:buNone/>
            </a:pPr>
            <a:r>
              <a:rPr lang="el-GR" b="1" dirty="0" smtClean="0"/>
              <a:t>Ορφανός από 1 γονέα </a:t>
            </a:r>
            <a:r>
              <a:rPr lang="el-GR" b="1" dirty="0" smtClean="0">
                <a:sym typeface="Wingdings"/>
              </a:rPr>
              <a:t></a:t>
            </a:r>
            <a:r>
              <a:rPr lang="el-GR" b="1" dirty="0" smtClean="0"/>
              <a:t> 15</a:t>
            </a:r>
            <a:endParaRPr lang="el-GR" dirty="0" smtClean="0"/>
          </a:p>
          <a:p>
            <a:pPr>
              <a:buNone/>
            </a:pPr>
            <a:r>
              <a:rPr lang="el-GR" b="1" dirty="0" smtClean="0"/>
              <a:t>Ορφανός από 2 γονείς </a:t>
            </a:r>
            <a:r>
              <a:rPr lang="el-GR" b="1" dirty="0" smtClean="0">
                <a:sym typeface="Wingdings"/>
              </a:rPr>
              <a:t></a:t>
            </a:r>
            <a:r>
              <a:rPr lang="el-GR" b="1" dirty="0" smtClean="0"/>
              <a:t> 20</a:t>
            </a:r>
            <a:endParaRPr lang="el-GR" dirty="0" smtClean="0"/>
          </a:p>
          <a:p>
            <a:pPr>
              <a:buNone/>
            </a:pPr>
            <a:r>
              <a:rPr lang="el-GR" b="1" dirty="0" err="1" smtClean="0"/>
              <a:t>Μονογονεϊκή</a:t>
            </a:r>
            <a:r>
              <a:rPr lang="el-GR" b="1" dirty="0" smtClean="0"/>
              <a:t> οικογένεια </a:t>
            </a:r>
            <a:r>
              <a:rPr lang="el-GR" b="1" dirty="0" smtClean="0">
                <a:sym typeface="Wingdings"/>
              </a:rPr>
              <a:t></a:t>
            </a:r>
            <a:r>
              <a:rPr lang="el-GR" b="1" dirty="0" smtClean="0"/>
              <a:t> 20</a:t>
            </a:r>
            <a:endParaRPr lang="el-GR" dirty="0" smtClean="0"/>
          </a:p>
          <a:p>
            <a:pPr>
              <a:buNone/>
            </a:pPr>
            <a:r>
              <a:rPr lang="el-GR" b="1" dirty="0" smtClean="0"/>
              <a:t>      Αναπηρία με ποσοστό τουλάχιστον 50%,  ή παθήσεις που αναφέρονται στο παράρτημα της υπ’ αρ. Φ.151/17897/Β6/2014 (Β΄ 358) κοινής υπουργικής απόφασης, όπως εκάστοτε ισχύει </a:t>
            </a:r>
            <a:r>
              <a:rPr lang="el-GR" b="1" dirty="0" smtClean="0">
                <a:sym typeface="Wingdings"/>
              </a:rPr>
              <a:t></a:t>
            </a:r>
            <a:r>
              <a:rPr lang="el-GR" b="1" dirty="0" smtClean="0"/>
              <a:t> 20</a:t>
            </a:r>
            <a:endParaRPr lang="el-GR" dirty="0" smtClean="0"/>
          </a:p>
          <a:p>
            <a:pPr>
              <a:buNone/>
            </a:pPr>
            <a:r>
              <a:rPr lang="el-GR" b="1" dirty="0" smtClean="0"/>
              <a:t>Μέγιστη Βαθμολογία Κριτηρίου: 20</a:t>
            </a:r>
            <a:endParaRPr lang="el-GR" dirty="0" smtClean="0"/>
          </a:p>
          <a:p>
            <a:pPr>
              <a:buNone/>
            </a:pPr>
            <a:r>
              <a:rPr lang="el-GR" dirty="0" smtClean="0"/>
              <a:t> </a:t>
            </a:r>
          </a:p>
          <a:p>
            <a:pPr>
              <a:buNone/>
            </a:pPr>
            <a:r>
              <a:rPr lang="el-GR" dirty="0" smtClean="0"/>
              <a:t>ΣΥΝΟΛΟ ΜΟΡΙΩΝ  </a:t>
            </a:r>
            <a:r>
              <a:rPr lang="en-US" b="1" dirty="0" smtClean="0"/>
              <a:t>100</a:t>
            </a:r>
            <a:endParaRPr lang="el-GR" dirty="0" smtClean="0"/>
          </a:p>
          <a:p>
            <a:r>
              <a:rPr lang="el-GR" b="1" dirty="0" smtClean="0"/>
              <a:t>Σε περίπτωση ισοβαθμίας, προηγείται ο φοιτητής/φοιτήτρια με το μεγαλύτερο αριθμό μορίων στο πρώτο (1Α, 1Β και 1Γ) κριτήριο.</a:t>
            </a:r>
            <a:endParaRPr lang="el-GR" dirty="0" smtClean="0"/>
          </a:p>
          <a:p>
            <a:r>
              <a:rPr lang="el-GR" b="1" dirty="0" smtClean="0"/>
              <a:t>Σε περίπτωση εκ νέου ισοβαθμίας, προηγείται ο φοιτητής/φοιτήτρια με το μεγαλύτερο αριθμό μορίων στο δεύτερο κριτήριο.</a:t>
            </a:r>
            <a:endParaRPr lang="el-GR" dirty="0" smtClean="0"/>
          </a:p>
          <a:p>
            <a:r>
              <a:rPr lang="el-GR" b="1" dirty="0" smtClean="0"/>
              <a:t>Σε περίπτωση εκ νέου ισοβαθμίας, πραγματοποιείται κλήρωση.</a:t>
            </a:r>
            <a:endParaRPr lang="el-GR" dirty="0" smtClean="0"/>
          </a:p>
          <a:p>
            <a:endParaRPr lang="el-GR" dirty="0"/>
          </a:p>
        </p:txBody>
      </p:sp>
      <p:pic>
        <p:nvPicPr>
          <p:cNvPr id="4" name="3 - Εικόνα"/>
          <p:cNvPicPr/>
          <p:nvPr/>
        </p:nvPicPr>
        <p:blipFill>
          <a:blip r:embed="rId2"/>
          <a:srcRect/>
          <a:stretch>
            <a:fillRect/>
          </a:stretch>
        </p:blipFill>
        <p:spPr bwMode="auto">
          <a:xfrm>
            <a:off x="1643042" y="5929330"/>
            <a:ext cx="5324475" cy="533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Μετά τη σύνταξη του πρακτικού επιτροπής πρακτικής άσκησης</a:t>
            </a:r>
            <a:endParaRPr lang="el-GR" sz="2400" dirty="0"/>
          </a:p>
        </p:txBody>
      </p:sp>
      <p:sp>
        <p:nvSpPr>
          <p:cNvPr id="3" name="2 - Θέση περιεχομένου"/>
          <p:cNvSpPr>
            <a:spLocks noGrp="1"/>
          </p:cNvSpPr>
          <p:nvPr>
            <p:ph idx="1"/>
          </p:nvPr>
        </p:nvSpPr>
        <p:spPr/>
        <p:txBody>
          <a:bodyPr>
            <a:normAutofit/>
          </a:bodyPr>
          <a:lstStyle/>
          <a:p>
            <a:pPr lvl="0"/>
            <a:r>
              <a:rPr lang="el-GR" sz="1400" dirty="0" smtClean="0"/>
              <a:t>Όταν το πρακτικό της επιτροπής πρακτικής άσκησης με τους </a:t>
            </a:r>
            <a:r>
              <a:rPr lang="el-GR" sz="1400" b="1" dirty="0" smtClean="0"/>
              <a:t>προσωρινούς πίνακες</a:t>
            </a:r>
            <a:r>
              <a:rPr lang="el-GR" sz="1400" dirty="0" smtClean="0"/>
              <a:t> (πίνακας ΟΑΕΔ  - πίνακας ΕΣΠΑ) πρωτοκολλείται από τη γραμματεία, αναρτάται στην ιστοσελίδα του τμήματος και προωθείται και στο e-</a:t>
            </a:r>
            <a:r>
              <a:rPr lang="el-GR" sz="1400" dirty="0" err="1" smtClean="0"/>
              <a:t>mail</a:t>
            </a:r>
            <a:r>
              <a:rPr lang="el-GR" sz="1400" dirty="0" smtClean="0"/>
              <a:t> </a:t>
            </a:r>
            <a:r>
              <a:rPr lang="el-GR" sz="1400" dirty="0" err="1" smtClean="0"/>
              <a:t>gpateiste@uoa.gr</a:t>
            </a:r>
            <a:r>
              <a:rPr lang="el-GR" sz="1400" dirty="0" smtClean="0"/>
              <a:t> για ανάρτηση.</a:t>
            </a:r>
          </a:p>
          <a:p>
            <a:pPr lvl="0"/>
            <a:r>
              <a:rPr lang="el-GR" sz="1400" i="1" dirty="0" smtClean="0"/>
              <a:t>Αναμονή </a:t>
            </a:r>
            <a:r>
              <a:rPr lang="el-GR" sz="1400" b="1" i="1" dirty="0" smtClean="0"/>
              <a:t>5 εργάσιμες ημέρες για τυχόν ενστάσεις</a:t>
            </a:r>
            <a:r>
              <a:rPr lang="el-GR" sz="1400" i="1" dirty="0" smtClean="0"/>
              <a:t>.</a:t>
            </a:r>
            <a:endParaRPr lang="el-GR" sz="1400" dirty="0" smtClean="0"/>
          </a:p>
          <a:p>
            <a:pPr lvl="0"/>
            <a:r>
              <a:rPr lang="el-GR" sz="1400" i="1" u="sng" dirty="0" smtClean="0"/>
              <a:t>Εάν δεν υπάρχουν ενστάσεις </a:t>
            </a:r>
            <a:r>
              <a:rPr lang="el-GR" sz="1400" i="1" dirty="0" smtClean="0"/>
              <a:t>πρωτοκολλείται το  πρακτικό με τους </a:t>
            </a:r>
            <a:r>
              <a:rPr lang="el-GR" sz="1400" b="1" i="1" dirty="0" smtClean="0"/>
              <a:t>τελικούς πίνακες </a:t>
            </a:r>
            <a:r>
              <a:rPr lang="el-GR" sz="1400" i="1" dirty="0" smtClean="0"/>
              <a:t>και στη συνέχεια προωθείται στο Συμβούλιο Ένταξης για έγκριση. </a:t>
            </a:r>
            <a:endParaRPr lang="el-GR" sz="1400" dirty="0" smtClean="0"/>
          </a:p>
          <a:p>
            <a:pPr lvl="0"/>
            <a:r>
              <a:rPr lang="el-GR" sz="1400" i="1" u="sng" dirty="0" smtClean="0"/>
              <a:t>Εάν υπάρχουν ενστάσεις</a:t>
            </a:r>
            <a:r>
              <a:rPr lang="el-GR" sz="1400" i="1" dirty="0" smtClean="0"/>
              <a:t>, η  τριμελή επιτροπή ενστάσεων που έχει οριστεί από το Συμβούλιο Ένταξης συνεδριάζει, εξετάζει τις ενστάσεις και στη συνέχεια διαμορφώνεται ο τελικός πίνακας και προωθείται για έγκριση στο Συμβούλιο Ένταξης. </a:t>
            </a:r>
          </a:p>
          <a:p>
            <a:pPr lvl="0"/>
            <a:r>
              <a:rPr lang="el-GR" sz="1400" i="1" dirty="0" smtClean="0"/>
              <a:t>Για έγκριση συμβάσεων μέσω ΟΑΕΔ – οι συμβάσεις υπογράφονται μετά την έγκριση του Συμβουλίου Ένταξης</a:t>
            </a:r>
            <a:endParaRPr lang="el-GR" sz="1400" dirty="0" smtClean="0"/>
          </a:p>
          <a:p>
            <a:pPr lvl="0"/>
            <a:r>
              <a:rPr lang="el-GR" sz="1400" dirty="0" smtClean="0"/>
              <a:t>Για έγκριση συμβάσεων ΕΣΠΑ - το πρακτικό του Συμβουλίου Ένταξης προωθείται στην Επιτροπή Ερευνών για έγκριση</a:t>
            </a:r>
          </a:p>
          <a:p>
            <a:pPr lvl="0"/>
            <a:r>
              <a:rPr lang="el-GR" sz="1400" dirty="0" smtClean="0"/>
              <a:t>Μετά από την έγκριση  της Επιτροπής Ερευνών συντάσσονται και υπογράφονται οι συμβάσεις που έχουν εγκριθεί με το πρόγραμμα ΕΣΠΑ. </a:t>
            </a:r>
          </a:p>
          <a:p>
            <a:pPr>
              <a:buNone/>
            </a:pPr>
            <a:endParaRPr lang="el-GR" sz="1700" dirty="0"/>
          </a:p>
        </p:txBody>
      </p:sp>
      <p:pic>
        <p:nvPicPr>
          <p:cNvPr id="4" name="3 - Εικόνα"/>
          <p:cNvPicPr/>
          <p:nvPr/>
        </p:nvPicPr>
        <p:blipFill>
          <a:blip r:embed="rId2"/>
          <a:srcRect/>
          <a:stretch>
            <a:fillRect/>
          </a:stretch>
        </p:blipFill>
        <p:spPr bwMode="auto">
          <a:xfrm>
            <a:off x="1643042" y="5857892"/>
            <a:ext cx="5324475" cy="533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Οδηγίες πριν την έναρξη της ΠΑ </a:t>
            </a:r>
            <a:endParaRPr lang="el-GR" dirty="0"/>
          </a:p>
        </p:txBody>
      </p:sp>
      <p:sp>
        <p:nvSpPr>
          <p:cNvPr id="3" name="2 - Θέση περιεχομένου"/>
          <p:cNvSpPr>
            <a:spLocks noGrp="1"/>
          </p:cNvSpPr>
          <p:nvPr>
            <p:ph idx="1"/>
          </p:nvPr>
        </p:nvSpPr>
        <p:spPr/>
        <p:txBody>
          <a:bodyPr>
            <a:normAutofit/>
          </a:bodyPr>
          <a:lstStyle/>
          <a:p>
            <a:r>
              <a:rPr lang="el-GR" sz="1600" dirty="0" smtClean="0"/>
              <a:t>Συμπλήρωση και Υπογραφή Συμβάσεων (οι συμβάσεις μέσω ΟΑΕΔ δίνονται από τη γραμματεία του τμήματος ενώ για τις συμβάσεις μέσω ΕΣΠΑ οι φοιτητές ενημερώνονται από το Γραφείο Πρακτικής Άσκησης ) </a:t>
            </a:r>
          </a:p>
          <a:p>
            <a:r>
              <a:rPr lang="el-GR" sz="1600" dirty="0" smtClean="0"/>
              <a:t>E3.5 από το ΠΣ ΕΡΓΑΝΗ</a:t>
            </a:r>
          </a:p>
          <a:p>
            <a:r>
              <a:rPr lang="el-GR" sz="1600" dirty="0" smtClean="0"/>
              <a:t>Απογραφικό Δελτίο Εισόδου. Υποχρεωτική συμπλήρωση του Απογραφικού Δελτίου Εισόδου, εντός 10 ημερών από την έναρξη. Η μη συμπλήρωσή του μπορεί να επιφέρει διακοπή της σύμβασης </a:t>
            </a:r>
            <a:r>
              <a:rPr lang="en-US" sz="1600" dirty="0" smtClean="0">
                <a:hlinkClick r:id="rId2"/>
              </a:rPr>
              <a:t>https://praktiki.teiste.gr/?page_id=11898</a:t>
            </a:r>
            <a:endParaRPr lang="el-GR" sz="1600" dirty="0" smtClean="0"/>
          </a:p>
          <a:p>
            <a:r>
              <a:rPr lang="el-GR" sz="1600" dirty="0" smtClean="0"/>
              <a:t>Ο φορέας απασχόλησης εάν δεν είναι ήδη εγγεγραμμένος στο σύστημα ΑΤΛΑΣ, θα πρέπει να εγγραφεί όπου και θα περιγράφει την προσφερόμενη θέση πρακτικής άσκησης </a:t>
            </a:r>
          </a:p>
          <a:p>
            <a:r>
              <a:rPr lang="el-GR" sz="1600" dirty="0" smtClean="0"/>
              <a:t>Ο φοιτητής πρέπει να συνδεθεί στο σύστημα Άτλας χρησιμοποιώντας το όνομα χρήστη και τον κωδικό πρόσβασης που έχει λάβει από το Τμήμα του και να πιστοποιήσει τα στοιχεία λογαριασμού του, προκειμένου να γίνει η αντιστοίχιση του με τη συγκεκριμένη θέση πρακτικής άσκησης.</a:t>
            </a:r>
          </a:p>
          <a:p>
            <a:r>
              <a:rPr lang="el-GR" sz="1600" dirty="0" smtClean="0"/>
              <a:t>Το Γραφείο Πρακτικής Άσκησης πραγματοποιεί την αντιστοίχιση των φοιτητών με τον φορέα.</a:t>
            </a:r>
          </a:p>
          <a:p>
            <a:endParaRPr lang="el-GR" sz="1600" dirty="0"/>
          </a:p>
        </p:txBody>
      </p:sp>
      <p:pic>
        <p:nvPicPr>
          <p:cNvPr id="4" name="3 - Εικόνα"/>
          <p:cNvPicPr/>
          <p:nvPr/>
        </p:nvPicPr>
        <p:blipFill>
          <a:blip r:embed="rId3"/>
          <a:srcRect/>
          <a:stretch>
            <a:fillRect/>
          </a:stretch>
        </p:blipFill>
        <p:spPr bwMode="auto">
          <a:xfrm>
            <a:off x="1571604" y="5857892"/>
            <a:ext cx="5324475" cy="533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u="sng" dirty="0" smtClean="0"/>
              <a:t>Σύστημα Κεντρικής Υποστήριξης της Πρακτικής Άσκησης Φοιτητών ΑΕΙ - ΑΤΛΑΣ</a:t>
            </a:r>
            <a:endParaRPr lang="el-GR" sz="2000" dirty="0"/>
          </a:p>
        </p:txBody>
      </p:sp>
      <p:pic>
        <p:nvPicPr>
          <p:cNvPr id="1026" name="Picture 2"/>
          <p:cNvPicPr>
            <a:picLocks noGrp="1" noChangeAspect="1" noChangeArrowheads="1"/>
          </p:cNvPicPr>
          <p:nvPr>
            <p:ph idx="1"/>
          </p:nvPr>
        </p:nvPicPr>
        <p:blipFill>
          <a:blip r:embed="rId2"/>
          <a:stretch>
            <a:fillRect/>
          </a:stretch>
        </p:blipFill>
        <p:spPr bwMode="auto">
          <a:xfrm>
            <a:off x="1828602" y="1935163"/>
            <a:ext cx="5486796" cy="4389437"/>
          </a:xfrm>
          <a:prstGeom prst="rect">
            <a:avLst/>
          </a:prstGeom>
          <a:noFill/>
          <a:ln w="9525">
            <a:noFill/>
            <a:miter lim="800000"/>
            <a:headEnd/>
            <a:tailEnd/>
          </a:ln>
          <a:effectLst/>
        </p:spPr>
      </p:pic>
      <p:pic>
        <p:nvPicPr>
          <p:cNvPr id="5" name="4 - Εικόνα"/>
          <p:cNvPicPr/>
          <p:nvPr/>
        </p:nvPicPr>
        <p:blipFill>
          <a:blip r:embed="rId3"/>
          <a:srcRect/>
          <a:stretch>
            <a:fillRect/>
          </a:stretch>
        </p:blipFill>
        <p:spPr bwMode="auto">
          <a:xfrm>
            <a:off x="1785918" y="928670"/>
            <a:ext cx="5324475" cy="533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Γενικές πληροφορίες σχετικά με την ένταξη στο ΕΣΠΑ</a:t>
            </a:r>
            <a:endParaRPr lang="el-GR" dirty="0"/>
          </a:p>
        </p:txBody>
      </p:sp>
      <p:sp>
        <p:nvSpPr>
          <p:cNvPr id="3" name="2 - Θέση περιεχομένου"/>
          <p:cNvSpPr>
            <a:spLocks noGrp="1"/>
          </p:cNvSpPr>
          <p:nvPr>
            <p:ph idx="1"/>
          </p:nvPr>
        </p:nvSpPr>
        <p:spPr/>
        <p:txBody>
          <a:bodyPr>
            <a:normAutofit/>
          </a:bodyPr>
          <a:lstStyle/>
          <a:p>
            <a:pPr lvl="0"/>
            <a:r>
              <a:rPr lang="el-GR" sz="1400" dirty="0" smtClean="0"/>
              <a:t>Πληροφορίες σχετικά με την έναρξη της πρακτικής άσκησης -  δικαιώματα – υποχρεώσεις -  αποζημίωση -  ασφάλιση </a:t>
            </a:r>
          </a:p>
          <a:p>
            <a:pPr>
              <a:buNone/>
            </a:pPr>
            <a:r>
              <a:rPr lang="el-GR" sz="1400" u="sng" dirty="0" smtClean="0">
                <a:hlinkClick r:id="rId2"/>
              </a:rPr>
              <a:t>	https://praktiki.teiste.gr/?page_id=17231</a:t>
            </a:r>
            <a:endParaRPr lang="el-GR" sz="1400" dirty="0" smtClean="0"/>
          </a:p>
          <a:p>
            <a:pPr lvl="0"/>
            <a:r>
              <a:rPr lang="el-GR" sz="1400" dirty="0" smtClean="0"/>
              <a:t>Πληροφορίες σχετικά με τις διαθέσιμες θέσεις ΕΣΠΑ, Προσωρινούς – Τελικούς Πίνακες</a:t>
            </a:r>
          </a:p>
          <a:p>
            <a:pPr lvl="0">
              <a:buNone/>
            </a:pPr>
            <a:r>
              <a:rPr lang="el-GR" sz="1400" dirty="0" smtClean="0"/>
              <a:t>	</a:t>
            </a:r>
            <a:r>
              <a:rPr lang="en-US" sz="1400" dirty="0" smtClean="0">
                <a:hlinkClick r:id="rId3"/>
              </a:rPr>
              <a:t>https://praktiki.teiste.gr/?cat=118</a:t>
            </a:r>
            <a:endParaRPr lang="el-GR" sz="1400" dirty="0" smtClean="0"/>
          </a:p>
          <a:p>
            <a:pPr lvl="0">
              <a:buFont typeface="Arial" pitchFamily="34" charset="0"/>
              <a:buChar char="•"/>
            </a:pPr>
            <a:r>
              <a:rPr lang="el-GR" sz="1400" dirty="0" smtClean="0"/>
              <a:t>Πληροφορίες σχετικά με τα κριτήρια επιλογής φοιτητών</a:t>
            </a:r>
          </a:p>
          <a:p>
            <a:pPr>
              <a:buNone/>
            </a:pPr>
            <a:r>
              <a:rPr lang="el-GR" sz="1400" u="sng" dirty="0" smtClean="0">
                <a:hlinkClick r:id="rId4"/>
              </a:rPr>
              <a:t>	https://praktiki.teiste.gr/?p=16221</a:t>
            </a:r>
            <a:endParaRPr lang="el-GR" sz="1400" dirty="0" smtClean="0"/>
          </a:p>
          <a:p>
            <a:pPr lvl="0"/>
            <a:r>
              <a:rPr lang="el-GR" sz="1400" dirty="0" smtClean="0"/>
              <a:t>Πληροφορίες σχετικά με τη διαδικασία ενστάσεων</a:t>
            </a:r>
          </a:p>
          <a:p>
            <a:pPr>
              <a:buNone/>
            </a:pPr>
            <a:r>
              <a:rPr lang="el-GR" sz="1400" u="sng" dirty="0" smtClean="0">
                <a:hlinkClick r:id="rId5"/>
              </a:rPr>
              <a:t>	https://praktiki.teiste.gr/?p=16224</a:t>
            </a:r>
            <a:endParaRPr lang="el-GR" sz="1400" u="sng" dirty="0" smtClean="0"/>
          </a:p>
          <a:p>
            <a:pPr lvl="0"/>
            <a:r>
              <a:rPr lang="el-GR" sz="1400" dirty="0" smtClean="0"/>
              <a:t>Το πρακτικό επιτροπής πρακτικής άσκησης  με τους </a:t>
            </a:r>
            <a:r>
              <a:rPr lang="el-GR" sz="1400" b="1" dirty="0" smtClean="0"/>
              <a:t>προσωρινούς πίνακες</a:t>
            </a:r>
            <a:r>
              <a:rPr lang="el-GR" sz="1400" dirty="0" smtClean="0"/>
              <a:t> πρωτοκολλείται από τη γραμματεία, αναρτάται στην ιστοσελίδα του τμήματος και στην ηλεκτρονική διεύθυνση </a:t>
            </a:r>
            <a:r>
              <a:rPr lang="el-GR" sz="1400" u="sng" dirty="0" smtClean="0">
                <a:hlinkClick r:id="rId3"/>
              </a:rPr>
              <a:t>https://praktiki.teiste.gr/?cat=118</a:t>
            </a:r>
            <a:endParaRPr lang="el-GR" sz="1400" u="sng" dirty="0" smtClean="0"/>
          </a:p>
          <a:p>
            <a:pPr lvl="0"/>
            <a:endParaRPr lang="el-GR" sz="1400" dirty="0" smtClean="0"/>
          </a:p>
          <a:p>
            <a:endParaRPr lang="el-GR" dirty="0" smtClean="0"/>
          </a:p>
          <a:p>
            <a:endParaRPr lang="el-GR" dirty="0"/>
          </a:p>
        </p:txBody>
      </p:sp>
      <p:pic>
        <p:nvPicPr>
          <p:cNvPr id="4" name="3 - Εικόνα"/>
          <p:cNvPicPr/>
          <p:nvPr/>
        </p:nvPicPr>
        <p:blipFill>
          <a:blip r:embed="rId6"/>
          <a:srcRect/>
          <a:stretch>
            <a:fillRect/>
          </a:stretch>
        </p:blipFill>
        <p:spPr bwMode="auto">
          <a:xfrm>
            <a:off x="1785918" y="5786454"/>
            <a:ext cx="5324475" cy="533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u="sng" dirty="0" smtClean="0"/>
              <a:t>Αποζημίωση &amp; ασφαλιστική κάλυψη φοιτητών κατά τη διάρκεια της πρακτικής άσκησης</a:t>
            </a:r>
            <a:endParaRPr lang="el-GR" sz="2000" dirty="0"/>
          </a:p>
        </p:txBody>
      </p:sp>
      <p:sp>
        <p:nvSpPr>
          <p:cNvPr id="3" name="2 - Θέση περιεχομένου"/>
          <p:cNvSpPr>
            <a:spLocks noGrp="1"/>
          </p:cNvSpPr>
          <p:nvPr>
            <p:ph idx="1"/>
          </p:nvPr>
        </p:nvSpPr>
        <p:spPr/>
        <p:txBody>
          <a:bodyPr>
            <a:normAutofit/>
          </a:bodyPr>
          <a:lstStyle/>
          <a:p>
            <a:r>
              <a:rPr lang="el-GR" sz="1400" b="1" dirty="0" smtClean="0"/>
              <a:t>ΜΕΣΩ ΕΣΠΑ</a:t>
            </a:r>
            <a:endParaRPr lang="el-GR" sz="1400" dirty="0" smtClean="0"/>
          </a:p>
          <a:p>
            <a:r>
              <a:rPr lang="el-GR" sz="1400" b="1" dirty="0" smtClean="0"/>
              <a:t>Σε επιχειρήσεις του ιδιωτικού τομέα,</a:t>
            </a:r>
            <a:endParaRPr lang="el-GR" sz="1400" dirty="0" smtClean="0"/>
          </a:p>
          <a:p>
            <a:r>
              <a:rPr lang="el-GR" sz="1400" dirty="0" smtClean="0"/>
              <a:t>από το Πρόγραμμα Πρακτικής Άσκησης καταβάλλεται μηνιαίως το ποσό των 280€ και το υπόλοιπο ποσό καταβάλλεται από το Φορέα Υποδοχής έως τη συμπλήρωση του 80% του βασικού ημερομισθίου του ανειδίκευτου εργάτη επί του συνόλου των ημερών απασχόλησης του φοιτητή όπως εκάστοτε ισχύει βάσει της Εθνικής Συλλογικής Σύμβασης Εργασίας. Συνολικό ποσό αμοιβής φοιτητή από ΕΣΠΑ &amp; από φορέα υποδοχής: </a:t>
            </a:r>
            <a:r>
              <a:rPr lang="el-GR" sz="1400" b="1" dirty="0" smtClean="0"/>
              <a:t>280 ΕΣΠΑ + 300,80 εργοδότης= 580,80 ευρώ μηνιαίως</a:t>
            </a:r>
            <a:endParaRPr lang="el-GR" sz="1400" dirty="0" smtClean="0"/>
          </a:p>
          <a:p>
            <a:r>
              <a:rPr lang="el-GR" sz="1400" dirty="0" smtClean="0"/>
              <a:t>Δεν στοιχειοθετείται κανενός είδους δικαίωμα επιδότησης του φορέα υλοποίησης πρακτικής άσκησης από τον ΟΑΕΔ.</a:t>
            </a:r>
          </a:p>
          <a:p>
            <a:r>
              <a:rPr lang="el-GR" sz="1400" dirty="0" smtClean="0"/>
              <a:t>O/H φοιτητής/</a:t>
            </a:r>
            <a:r>
              <a:rPr lang="el-GR" sz="1400" dirty="0" err="1" smtClean="0"/>
              <a:t>τρια</a:t>
            </a:r>
            <a:r>
              <a:rPr lang="el-GR" sz="1400" dirty="0" smtClean="0"/>
              <a:t> κατά τη διάρκεια της Πρακτικής του/της άσκησης ασφαλίζεται μόνο κατά επαγγελματικού κινδύνου και η ασφαλιστική αυτή εισφορά ανέρχεται στο 1% επί του τεκμαρτού ημερομισθίου της 12ης ασφαλιστικής κλάσης και θα βαρύνει εξ ολοκλήρου τον φορέα Υποδοχής</a:t>
            </a:r>
            <a:r>
              <a:rPr lang="el-GR" dirty="0" smtClean="0"/>
              <a:t>.</a:t>
            </a:r>
          </a:p>
          <a:p>
            <a:endParaRPr lang="el-GR" dirty="0"/>
          </a:p>
        </p:txBody>
      </p:sp>
      <p:pic>
        <p:nvPicPr>
          <p:cNvPr id="4" name="3 - Εικόνα"/>
          <p:cNvPicPr/>
          <p:nvPr/>
        </p:nvPicPr>
        <p:blipFill>
          <a:blip r:embed="rId2"/>
          <a:srcRect/>
          <a:stretch>
            <a:fillRect/>
          </a:stretch>
        </p:blipFill>
        <p:spPr bwMode="auto">
          <a:xfrm>
            <a:off x="1714480" y="5643578"/>
            <a:ext cx="5324475" cy="533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u="sng" dirty="0" smtClean="0"/>
              <a:t>Αποζημίωση &amp; ασφαλιστική κάλυψη φοιτητών κατά τη διάρκεια της πρακτικής άσκησης</a:t>
            </a:r>
            <a:endParaRPr lang="el-GR" sz="2000" dirty="0"/>
          </a:p>
        </p:txBody>
      </p:sp>
      <p:sp>
        <p:nvSpPr>
          <p:cNvPr id="3" name="2 - Θέση περιεχομένου"/>
          <p:cNvSpPr>
            <a:spLocks noGrp="1"/>
          </p:cNvSpPr>
          <p:nvPr>
            <p:ph idx="1"/>
          </p:nvPr>
        </p:nvSpPr>
        <p:spPr/>
        <p:txBody>
          <a:bodyPr>
            <a:normAutofit/>
          </a:bodyPr>
          <a:lstStyle/>
          <a:p>
            <a:pPr>
              <a:buNone/>
            </a:pPr>
            <a:r>
              <a:rPr lang="el-GR" sz="1400" b="1" dirty="0" smtClean="0"/>
              <a:t>ΜΕΣΩ ΟΑΕΔ</a:t>
            </a:r>
            <a:endParaRPr lang="el-GR" sz="1400" dirty="0" smtClean="0"/>
          </a:p>
          <a:p>
            <a:pPr>
              <a:buNone/>
            </a:pPr>
            <a:r>
              <a:rPr lang="el-GR" sz="1400" b="1" dirty="0" smtClean="0"/>
              <a:t>Σε επιχειρήσεις του ιδιωτικού τομέα,</a:t>
            </a:r>
            <a:endParaRPr lang="el-GR" sz="1400" dirty="0" smtClean="0"/>
          </a:p>
          <a:p>
            <a:pPr>
              <a:buNone/>
            </a:pPr>
            <a:r>
              <a:rPr lang="el-GR" sz="1400" dirty="0" smtClean="0"/>
              <a:t>από τον εργοδότη πραγματοποιείται αναγγελία έναρξης στον ΟΑΕΔ</a:t>
            </a:r>
          </a:p>
          <a:p>
            <a:pPr>
              <a:buNone/>
            </a:pPr>
            <a:r>
              <a:rPr lang="el-GR" sz="1400" dirty="0" smtClean="0"/>
              <a:t>Ο εργοδότης καταβάλει στο φοιτητή όλο το 80% του ανειδίκευτου εργάτη </a:t>
            </a:r>
            <a:r>
              <a:rPr lang="el-GR" sz="1400" b="1" dirty="0" smtClean="0"/>
              <a:t>580,80 ευρώ μηνιαίως</a:t>
            </a:r>
            <a:r>
              <a:rPr lang="el-GR" sz="1400" dirty="0" smtClean="0"/>
              <a:t>.</a:t>
            </a:r>
          </a:p>
          <a:p>
            <a:pPr>
              <a:buNone/>
            </a:pPr>
            <a:r>
              <a:rPr lang="el-GR" sz="1400" dirty="0" smtClean="0"/>
              <a:t>O/H φοιτητής/</a:t>
            </a:r>
            <a:r>
              <a:rPr lang="el-GR" sz="1400" dirty="0" err="1" smtClean="0"/>
              <a:t>τρια</a:t>
            </a:r>
            <a:r>
              <a:rPr lang="el-GR" sz="1400" dirty="0" smtClean="0"/>
              <a:t> κατά τη διάρκεια της Πρακτικής του/της άσκησης ασφαλίζεται μόνο κατά επαγγελματικού κινδύνου και η ασφαλιστική αυτή εισφορά ανέρχεται στο 1% επί του τεκμαρτού ημερομισθίου της 12ης ασφαλιστικής κλάσης και θα βαρύνει εξ ολοκλήρου τον φορέα Υποδοχής.</a:t>
            </a:r>
          </a:p>
          <a:p>
            <a:pPr>
              <a:buNone/>
            </a:pPr>
            <a:endParaRPr lang="el-GR" sz="1400" b="1" dirty="0" smtClean="0"/>
          </a:p>
          <a:p>
            <a:pPr>
              <a:buNone/>
            </a:pPr>
            <a:r>
              <a:rPr lang="el-GR" sz="1400" b="1" u="sng" dirty="0" smtClean="0"/>
              <a:t>Σε φορείς</a:t>
            </a:r>
            <a:r>
              <a:rPr lang="el-GR" sz="1400" u="sng" dirty="0" smtClean="0"/>
              <a:t> </a:t>
            </a:r>
            <a:r>
              <a:rPr lang="el-GR" sz="1400" b="1" u="sng" dirty="0" smtClean="0"/>
              <a:t>του Δημόσιου</a:t>
            </a:r>
            <a:r>
              <a:rPr lang="el-GR" sz="1400" dirty="0" smtClean="0"/>
              <a:t> και του ευρύτερου Δημόσιου Τομέα,</a:t>
            </a:r>
          </a:p>
          <a:p>
            <a:pPr>
              <a:buNone/>
            </a:pPr>
            <a:r>
              <a:rPr lang="el-GR" sz="1400" dirty="0" smtClean="0"/>
              <a:t>από το Φορέα Υποδοχής καταβάλλεται το ποσό των </a:t>
            </a:r>
            <a:r>
              <a:rPr lang="el-GR" sz="1400" b="1" dirty="0" smtClean="0"/>
              <a:t>176,08 € μηνιαίως</a:t>
            </a:r>
            <a:endParaRPr lang="el-GR" sz="1400" dirty="0" smtClean="0"/>
          </a:p>
          <a:p>
            <a:pPr>
              <a:buNone/>
            </a:pPr>
            <a:r>
              <a:rPr lang="el-GR" sz="1400" b="1" dirty="0" smtClean="0"/>
              <a:t>και ΕΠΙΠΛΈΟΝ το ποσό των 280 € μηνιαίως</a:t>
            </a:r>
            <a:r>
              <a:rPr lang="el-GR" sz="1400" dirty="0" smtClean="0"/>
              <a:t> από το Πρόγραμμα Πρακτικής Άσκησης, εάν ο φοιτητής τοποθετηθεί μέσω του προγράμματος ΕΣΠΑ</a:t>
            </a:r>
          </a:p>
          <a:p>
            <a:pPr>
              <a:buNone/>
            </a:pPr>
            <a:endParaRPr lang="el-GR" sz="1400" dirty="0" smtClean="0"/>
          </a:p>
          <a:p>
            <a:r>
              <a:rPr lang="el-GR" sz="1200" i="1" dirty="0" smtClean="0"/>
              <a:t>Το ποσό της αμοιβής ΕΣΠΑ καταβάλλεται σε έως 2 δόσεις και αυτό θα αφορά εκτελεσθέν μέρος της σύμβασης.</a:t>
            </a:r>
            <a:endParaRPr lang="el-GR" sz="1200" dirty="0" smtClean="0"/>
          </a:p>
          <a:p>
            <a:r>
              <a:rPr lang="el-GR" sz="1200" i="1" dirty="0" smtClean="0"/>
              <a:t>Η πληρωμή του φοιτητή γίνεται τμηματικά και εφόσον προσκομίσει όλα απαραίτητα έντυπα.</a:t>
            </a:r>
            <a:endParaRPr lang="el-GR" sz="1200" dirty="0" smtClean="0"/>
          </a:p>
          <a:p>
            <a:pPr>
              <a:buNone/>
            </a:pPr>
            <a:endParaRPr lang="el-GR" sz="1200" dirty="0"/>
          </a:p>
        </p:txBody>
      </p:sp>
      <p:pic>
        <p:nvPicPr>
          <p:cNvPr id="4" name="3 - Εικόνα"/>
          <p:cNvPicPr/>
          <p:nvPr/>
        </p:nvPicPr>
        <p:blipFill>
          <a:blip r:embed="rId2"/>
          <a:srcRect/>
          <a:stretch>
            <a:fillRect/>
          </a:stretch>
        </p:blipFill>
        <p:spPr bwMode="auto">
          <a:xfrm>
            <a:off x="1643042" y="5786454"/>
            <a:ext cx="5324475" cy="533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Ασφαλιστική Κάλυψη Φοιτητών</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a:t>
            </a:r>
            <a:r>
              <a:rPr lang="el-GR" sz="1600" dirty="0" smtClean="0"/>
              <a:t>Οι φοιτητές κατά τη διάρκεια της πρακτικής τους άσκησης υπάγονται στην ασφάλιση του ΙΚΑ, έναντι επαγγελματικού κινδύνου ατυχήματος (όχι και για τον κλάδο παροχών ασθενείας και μητρότητας σε είδος και σε χρήμα). Οι ασφαλιστικές εισφορές υπολογίζονται σε ποσοστό 1% επί του τεκμαρτού ημερομισθίου της δωδέκατης (12ης) ασφαλιστικής κλάσης όπως ισχύει κάθε φορά και καταβάλλεται από τον εργοδότη σύμφωνα με τις διατάξεις της νομοθεσίας του ΙΚΑ για τον τρόπο είσπραξης των εισφορών. Η ασφάλιση πραγματοποιείται για 25 ημέρες το μήνα ανεξάρτητα από τη διάρκεια απασχόλησης.</a:t>
            </a:r>
            <a:endParaRPr lang="el-GR" sz="1600" dirty="0"/>
          </a:p>
        </p:txBody>
      </p:sp>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ctrTitle"/>
          </p:nvPr>
        </p:nvSpPr>
        <p:spPr>
          <a:xfrm>
            <a:off x="714348" y="714356"/>
            <a:ext cx="7772400" cy="1119174"/>
          </a:xfrm>
        </p:spPr>
        <p:txBody>
          <a:bodyPr>
            <a:normAutofit/>
          </a:bodyPr>
          <a:lstStyle/>
          <a:p>
            <a:r>
              <a:rPr lang="el-GR" sz="4000" b="1" dirty="0" smtClean="0">
                <a:solidFill>
                  <a:schemeClr val="accent5">
                    <a:lumMod val="75000"/>
                  </a:schemeClr>
                </a:solidFill>
              </a:rPr>
              <a:t>Ολοκλήρωση Πρακτικής Άσκησης</a:t>
            </a:r>
            <a:endParaRPr lang="el-GR" sz="4000" dirty="0">
              <a:solidFill>
                <a:schemeClr val="accent5">
                  <a:lumMod val="75000"/>
                </a:schemeClr>
              </a:solidFill>
            </a:endParaRPr>
          </a:p>
        </p:txBody>
      </p:sp>
      <p:sp>
        <p:nvSpPr>
          <p:cNvPr id="7" name="6 - Ορθογώνιο"/>
          <p:cNvSpPr/>
          <p:nvPr/>
        </p:nvSpPr>
        <p:spPr>
          <a:xfrm>
            <a:off x="357158" y="2571744"/>
            <a:ext cx="8501122" cy="3693319"/>
          </a:xfrm>
          <a:prstGeom prst="rect">
            <a:avLst/>
          </a:prstGeom>
        </p:spPr>
        <p:txBody>
          <a:bodyPr wrap="square">
            <a:spAutoFit/>
          </a:bodyPr>
          <a:lstStyle/>
          <a:p>
            <a:pPr fontAlgn="base"/>
            <a:r>
              <a:rPr lang="el-GR" sz="1000" i="1" dirty="0"/>
              <a:t>Με τη λήξη του </a:t>
            </a:r>
            <a:r>
              <a:rPr lang="el-GR" sz="1000" i="1" dirty="0" smtClean="0"/>
              <a:t>εξαμήνου</a:t>
            </a:r>
          </a:p>
          <a:p>
            <a:pPr fontAlgn="base"/>
            <a:endParaRPr lang="el-GR" sz="1000" i="1" dirty="0" smtClean="0"/>
          </a:p>
          <a:p>
            <a:pPr fontAlgn="base"/>
            <a:r>
              <a:rPr lang="el-GR" sz="1000" b="1" dirty="0" smtClean="0">
                <a:solidFill>
                  <a:srgbClr val="FF0000"/>
                </a:solidFill>
              </a:rPr>
              <a:t>Ο φοιτητής καταθέτει στη Γραμματεία του Τμήματός του (είτε για συμβάσεις ΕΣΠΑ είτε για ΟΑΕΔ)</a:t>
            </a:r>
            <a:endParaRPr lang="el-GR" sz="1000" b="1" dirty="0">
              <a:solidFill>
                <a:srgbClr val="FF0000"/>
              </a:solidFill>
            </a:endParaRPr>
          </a:p>
          <a:p>
            <a:pPr fontAlgn="base">
              <a:buFont typeface="Wingdings" pitchFamily="2" charset="2"/>
              <a:buChar char="q"/>
            </a:pPr>
            <a:r>
              <a:rPr lang="el-GR" sz="1000" dirty="0" smtClean="0"/>
              <a:t>το </a:t>
            </a:r>
            <a:r>
              <a:rPr lang="el-GR" sz="1000" dirty="0"/>
              <a:t>Βιβλίο Πρακτικής </a:t>
            </a:r>
            <a:r>
              <a:rPr lang="el-GR" sz="1000" dirty="0" smtClean="0"/>
              <a:t>Άσκησης 	αναλυτικά  </a:t>
            </a:r>
            <a:r>
              <a:rPr lang="el-GR" sz="1000" dirty="0"/>
              <a:t>συμπληρωμένο </a:t>
            </a:r>
            <a:r>
              <a:rPr lang="el-GR" sz="1000" dirty="0" smtClean="0"/>
              <a:t>και υπογεγραμμένο, </a:t>
            </a:r>
          </a:p>
          <a:p>
            <a:pPr fontAlgn="base">
              <a:buFont typeface="Wingdings" pitchFamily="2" charset="2"/>
              <a:buChar char="q"/>
            </a:pPr>
            <a:r>
              <a:rPr lang="el-GR" sz="1000" dirty="0" smtClean="0"/>
              <a:t>τα ένσημα του εξαμήνου θεωρημένα από το ΙΚΑ (συνολικά 150 ημέρες ασφάλισης) και</a:t>
            </a:r>
          </a:p>
          <a:p>
            <a:pPr fontAlgn="base">
              <a:buFont typeface="Wingdings" pitchFamily="2" charset="2"/>
              <a:buChar char="q"/>
            </a:pPr>
            <a:r>
              <a:rPr lang="el-GR" sz="1000" dirty="0" smtClean="0"/>
              <a:t>Βεβαίωση του εργοδότη ότι ολοκληρώθηκε η πρακτική άσκηση (με ημερομηνίες έναρξης – λήξης)</a:t>
            </a:r>
          </a:p>
          <a:p>
            <a:pPr fontAlgn="base">
              <a:buFont typeface="Wingdings" pitchFamily="2" charset="2"/>
              <a:buChar char="q"/>
            </a:pPr>
            <a:r>
              <a:rPr lang="el-GR" sz="1000" dirty="0"/>
              <a:t> </a:t>
            </a:r>
            <a:r>
              <a:rPr lang="el-GR" sz="1000" dirty="0" smtClean="0"/>
              <a:t>αναλυτική κίνηση μισθοδοσίας του φοιτητή όπου θα φαίνεται το ποσό που κατατέθηκε από τον εργοδότη.</a:t>
            </a:r>
          </a:p>
          <a:p>
            <a:pPr fontAlgn="base">
              <a:buFont typeface="Wingdings" pitchFamily="2" charset="2"/>
              <a:buChar char="q"/>
            </a:pPr>
            <a:endParaRPr lang="el-GR" sz="1000" dirty="0" smtClean="0"/>
          </a:p>
          <a:p>
            <a:pPr fontAlgn="base"/>
            <a:r>
              <a:rPr lang="el-GR" sz="1000" b="1" dirty="0" smtClean="0">
                <a:solidFill>
                  <a:srgbClr val="FF0000"/>
                </a:solidFill>
              </a:rPr>
              <a:t>Ο φοιτητής καταθέτει </a:t>
            </a:r>
            <a:r>
              <a:rPr lang="el-GR" sz="1000" b="1" dirty="0">
                <a:solidFill>
                  <a:srgbClr val="FF0000"/>
                </a:solidFill>
              </a:rPr>
              <a:t>σ</a:t>
            </a:r>
            <a:r>
              <a:rPr lang="el-GR" sz="1000" b="1" dirty="0" smtClean="0">
                <a:solidFill>
                  <a:srgbClr val="FF0000"/>
                </a:solidFill>
              </a:rPr>
              <a:t>το γραφείο πρακτικής άσκησης (για  συμβάσεις ΕΣΠΑ)</a:t>
            </a:r>
          </a:p>
          <a:p>
            <a:pPr fontAlgn="base">
              <a:buFont typeface="Wingdings" pitchFamily="2" charset="2"/>
              <a:buChar char="q"/>
            </a:pPr>
            <a:r>
              <a:rPr lang="el-GR" sz="1000" i="1" dirty="0"/>
              <a:t>Βεβαίωση Ολοκλήρωσης</a:t>
            </a:r>
            <a:r>
              <a:rPr lang="el-GR" sz="1000" dirty="0"/>
              <a:t> </a:t>
            </a:r>
            <a:r>
              <a:rPr lang="el-GR" sz="1000" i="1" dirty="0"/>
              <a:t>Πρακτικής Άσκησης</a:t>
            </a:r>
            <a:r>
              <a:rPr lang="el-GR" sz="1000" dirty="0"/>
              <a:t> συμπληρωμένη από τον </a:t>
            </a:r>
            <a:r>
              <a:rPr lang="el-GR" sz="1000" dirty="0" smtClean="0"/>
              <a:t>φορέα</a:t>
            </a:r>
          </a:p>
          <a:p>
            <a:pPr fontAlgn="base">
              <a:buFont typeface="Wingdings" pitchFamily="2" charset="2"/>
              <a:buChar char="q"/>
            </a:pPr>
            <a:r>
              <a:rPr lang="el-GR" sz="1000" dirty="0" smtClean="0"/>
              <a:t>Τα ένσημα από το ΙΚΑ (συνολικά 150 ημέρες ασφάλισης)</a:t>
            </a:r>
          </a:p>
          <a:p>
            <a:pPr fontAlgn="base">
              <a:buFont typeface="Wingdings" pitchFamily="2" charset="2"/>
              <a:buChar char="q"/>
            </a:pPr>
            <a:r>
              <a:rPr lang="el-GR" sz="1000" dirty="0" smtClean="0"/>
              <a:t>Ο φοιτητής/</a:t>
            </a:r>
            <a:r>
              <a:rPr lang="el-GR" sz="1000" dirty="0" err="1" smtClean="0"/>
              <a:t>τρια</a:t>
            </a:r>
            <a:r>
              <a:rPr lang="el-GR" sz="1000" dirty="0" smtClean="0"/>
              <a:t> κατά τη λήξη της πρακτικής του άσκησης, θα πρέπει να συμπληρώσει το ερωτηματολόγιο «ΑΞΙΟΛΟΓΗΣΗ ΠΡΑΚΤΙΚΗΣ ΑΣΚΗΣΗΣ ΑΠΟ ΤΟ ΦΟΙΤΗΤΗ». </a:t>
            </a:r>
            <a:br>
              <a:rPr lang="el-GR" sz="1000" dirty="0" smtClean="0"/>
            </a:br>
            <a:r>
              <a:rPr lang="el-GR" sz="1000" dirty="0" smtClean="0"/>
              <a:t>Για τη συμπλήρωση του ερωτηματολογίου ΑΞΙΟΛΟΓΗΣΗ ΠΡΑΚΤΙΚΗΣ ΑΣΚΗΣΗΣ ΑΠΟ ΤΟ ΦΟΙΤΗΤΗ επιλέξτε το σύνδεσμο: </a:t>
            </a:r>
            <a:r>
              <a:rPr lang="el-GR" sz="1000" dirty="0" smtClean="0">
                <a:hlinkClick r:id="rId2"/>
              </a:rPr>
              <a:t>https://praktiki.teiste.gr/?page_id=12735</a:t>
            </a:r>
            <a:r>
              <a:rPr lang="el-GR" sz="1000" dirty="0" smtClean="0"/>
              <a:t>. Όταν ο φοιτητής συμπληρώσει το ερωτηματολόγιό του θα εμφανιστεί ένας κωδικός, τον οποίο θα πρέπει να τον δώσει στον εργοδότη του, προκειμένου να συμπληρώσει το δικό του ερωτηματολόγιο («ΑΞΙΟΛΟΓΗΣΗ ΠΡΑΚΤΙΚΗΣ ΑΣΚΗΣΗΣ ΑΠΟ ΤΟ ΦΟΡΕΑ ΑΠΑΣΧΟΛΗΣΗΣ») Το ερωτηματολόγιο του φοιτητή εφόσον συμπληρωθεί και εκτυπωθεί, στη συνέχεια να υπογράφεται. </a:t>
            </a:r>
            <a:br>
              <a:rPr lang="el-GR" sz="1000" dirty="0" smtClean="0"/>
            </a:br>
            <a:r>
              <a:rPr lang="el-GR" sz="1000" dirty="0" smtClean="0"/>
              <a:t>Για τη συμπλήρωση του ερωτηματολογίου ΑΞΙΟΛΟΓΗΣΗ ΠΡΑΚΤΙΚΗΣ ΑΣΚΗΣΗΣ ΑΠΟ ΤΟ ΦΟΡΕΑ ΑΠΑΣΧΟΛΗΣΗΣ, ο Φορέας Απασχόλησης επιλέγει το σύνδεσμο </a:t>
            </a:r>
            <a:r>
              <a:rPr lang="el-GR" sz="1000" dirty="0" smtClean="0">
                <a:hlinkClick r:id="rId3"/>
              </a:rPr>
              <a:t>https://praktiki.teiste.gr/?page_id=12744</a:t>
            </a:r>
            <a:r>
              <a:rPr lang="el-GR" sz="1000" dirty="0" smtClean="0"/>
              <a:t> [3]). Για την συμπλήρωση του συγκεκριμένου ερωτηματολογίου θα χρησιμοποιηθεί ο κωδικός ο οποίος εμφανίστηκε κατά την συμπλήρωση του ερωτηματολογίου από τον φοιτητή. Το ερωτηματολόγιο του εργοδότη </a:t>
            </a:r>
            <a:br>
              <a:rPr lang="el-GR" sz="1000" dirty="0" smtClean="0"/>
            </a:br>
            <a:r>
              <a:rPr lang="el-GR" sz="1000" dirty="0" smtClean="0"/>
              <a:t>εφόσον συμπληρωθεί και εκτυπωθεί, στη συνέχεια να υπογράφεται και σφραγίζεται</a:t>
            </a:r>
          </a:p>
          <a:p>
            <a:pPr fontAlgn="base"/>
            <a:endParaRPr lang="el-GR" sz="1200" dirty="0" smtClean="0"/>
          </a:p>
          <a:p>
            <a:pPr fontAlgn="base"/>
            <a:endParaRPr lang="el-GR" sz="1200" dirty="0"/>
          </a:p>
        </p:txBody>
      </p:sp>
      <p:pic>
        <p:nvPicPr>
          <p:cNvPr id="8" name="7 - Εικόνα"/>
          <p:cNvPicPr/>
          <p:nvPr/>
        </p:nvPicPr>
        <p:blipFill>
          <a:blip r:embed="rId4"/>
          <a:srcRect/>
          <a:stretch>
            <a:fillRect/>
          </a:stretch>
        </p:blipFill>
        <p:spPr bwMode="auto">
          <a:xfrm>
            <a:off x="1857356" y="214290"/>
            <a:ext cx="5324475" cy="533400"/>
          </a:xfrm>
          <a:prstGeom prst="rect">
            <a:avLst/>
          </a:prstGeom>
          <a:noFill/>
          <a:ln w="9525">
            <a:noFill/>
            <a:miter lim="800000"/>
            <a:headEnd/>
            <a:tailEnd/>
          </a:ln>
        </p:spPr>
      </p:pic>
      <p:pic>
        <p:nvPicPr>
          <p:cNvPr id="5" name="4 - Εικόνα"/>
          <p:cNvPicPr/>
          <p:nvPr/>
        </p:nvPicPr>
        <p:blipFill>
          <a:blip r:embed="rId4"/>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5">
                    <a:lumMod val="75000"/>
                  </a:schemeClr>
                </a:solidFill>
              </a:rPr>
              <a:t>Ολοκλήρωση Πρακτικής Άσκησης</a:t>
            </a:r>
            <a:endParaRPr lang="el-GR" dirty="0">
              <a:solidFill>
                <a:schemeClr val="accent5">
                  <a:lumMod val="75000"/>
                </a:schemeClr>
              </a:solidFill>
            </a:endParaRPr>
          </a:p>
        </p:txBody>
      </p:sp>
      <p:sp>
        <p:nvSpPr>
          <p:cNvPr id="3" name="2 - Θέση περιεχομένου"/>
          <p:cNvSpPr>
            <a:spLocks noGrp="1"/>
          </p:cNvSpPr>
          <p:nvPr>
            <p:ph idx="1"/>
          </p:nvPr>
        </p:nvSpPr>
        <p:spPr/>
        <p:txBody>
          <a:bodyPr>
            <a:normAutofit/>
          </a:bodyPr>
          <a:lstStyle/>
          <a:p>
            <a:pPr>
              <a:buFont typeface="Wingdings" pitchFamily="2" charset="2"/>
              <a:buChar char="q"/>
            </a:pPr>
            <a:r>
              <a:rPr lang="el-GR" sz="1200" dirty="0" smtClean="0"/>
              <a:t>Αναλυτική κατάσταση της αμοιβής από την τράπεζα όπου θα φαίνεται το ποσό που πλήρωνε ο εργοδότης τον φοιτητή για τους 6 μήνες της πρακτικής άσκησης</a:t>
            </a:r>
          </a:p>
          <a:p>
            <a:pPr>
              <a:buFont typeface="Wingdings" pitchFamily="2" charset="2"/>
              <a:buChar char="q"/>
            </a:pPr>
            <a:r>
              <a:rPr lang="el-GR" sz="1200" dirty="0" smtClean="0"/>
              <a:t>Εκτύπωση της πρώτης σελίδας του βιβλιαρίου οποιασδήποτε τράπεζας αρκεί ο φοιτητής/</a:t>
            </a:r>
            <a:r>
              <a:rPr lang="el-GR" sz="1200" dirty="0" err="1" smtClean="0"/>
              <a:t>τρια</a:t>
            </a:r>
            <a:r>
              <a:rPr lang="el-GR" sz="1200" dirty="0" smtClean="0"/>
              <a:t> να είναι πρώτο όνομα. </a:t>
            </a:r>
          </a:p>
          <a:p>
            <a:pPr>
              <a:buFont typeface="Wingdings" pitchFamily="2" charset="2"/>
              <a:buChar char="q"/>
            </a:pPr>
            <a:r>
              <a:rPr lang="el-GR" sz="1200" dirty="0" smtClean="0"/>
              <a:t>Υποβολή απογραφικού δελτίου εξόδου </a:t>
            </a:r>
            <a:r>
              <a:rPr lang="en-US" sz="1200" dirty="0" smtClean="0">
                <a:hlinkClick r:id="rId2"/>
              </a:rPr>
              <a:t>https://praktiki.teiste.gr/?page_id=11901</a:t>
            </a:r>
            <a:endParaRPr lang="el-GR" sz="1200" dirty="0" smtClean="0"/>
          </a:p>
          <a:p>
            <a:pPr>
              <a:buFont typeface="Wingdings" pitchFamily="2" charset="2"/>
              <a:buChar char="q"/>
            </a:pPr>
            <a:endParaRPr lang="el-GR" sz="1200" dirty="0" smtClean="0"/>
          </a:p>
          <a:p>
            <a:pPr fontAlgn="base"/>
            <a:r>
              <a:rPr lang="el-GR" sz="1200" dirty="0" smtClean="0"/>
              <a:t>Η επίδοση του φοιτητή αξιολογείται από την Επιτροπή Πρακτικής Άσκησης η οποία αποφασίζει και προτείνει στον Πρόεδρο του Τμήματος για την αποδοχή ή την απόρριψη της πρακτικής άσκησης.</a:t>
            </a:r>
          </a:p>
          <a:p>
            <a:pPr fontAlgn="base"/>
            <a:endParaRPr lang="el-GR" sz="1200" dirty="0" smtClean="0"/>
          </a:p>
          <a:p>
            <a:pPr fontAlgn="base"/>
            <a:r>
              <a:rPr lang="el-GR" sz="1200" dirty="0" smtClean="0"/>
              <a:t>Το Γραφείο Πρακτικής Άσκησης προβαίνει στη διαδικασία πληρωμής των φοιτητών μετά από εντολή του Επιστημονικού Υπευθύνου του κάθε Τμήματος και εφόσον έχει προηγηθεί η προηγούμενη διαδικασία.</a:t>
            </a:r>
          </a:p>
          <a:p>
            <a:pPr>
              <a:buNone/>
            </a:pPr>
            <a:endParaRPr lang="el-GR" sz="1200" dirty="0" smtClean="0"/>
          </a:p>
        </p:txBody>
      </p:sp>
      <p:pic>
        <p:nvPicPr>
          <p:cNvPr id="4" name="3 - Εικόνα"/>
          <p:cNvPicPr/>
          <p:nvPr/>
        </p:nvPicPr>
        <p:blipFill>
          <a:blip r:embed="rId3"/>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Γενικές Πληροφορίες</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b="1" dirty="0" smtClean="0"/>
              <a:t>Πρακτική άσκηση</a:t>
            </a:r>
            <a:r>
              <a:rPr lang="el-GR" dirty="0" smtClean="0"/>
              <a:t> είναι το χρονικό διάστημα κατά τη διάρκεια του οποίου ένας φοιτητής/</a:t>
            </a:r>
            <a:r>
              <a:rPr lang="el-GR" dirty="0" err="1" smtClean="0"/>
              <a:t>τρια</a:t>
            </a:r>
            <a:r>
              <a:rPr lang="el-GR" dirty="0" smtClean="0"/>
              <a:t> συνεχίζει την εκπαίδευσή του σε πραγματικό χώρο εργασίας, του ιδιωτικού ή δημόσιου τομέα, σε αντικείμενο συναφές με αυτό των σπουδών του.</a:t>
            </a:r>
          </a:p>
          <a:p>
            <a:pPr algn="just"/>
            <a:r>
              <a:rPr lang="el-GR" dirty="0" smtClean="0"/>
              <a:t>Ο θεσμός αυτός στοχεύει στη σύνδεση της εκπαίδευσης και της αγοράς εργασίας, έτσι ώστε η εκπαίδευση να παρέχει εφαρμοσμένη γνώση. Η πρακτική άσκηση είναι υποχρεωτική ως μέρος των σπουδών στα Τεχνολογικά Ιδρύματα.</a:t>
            </a:r>
          </a:p>
          <a:p>
            <a:pPr algn="just"/>
            <a:r>
              <a:rPr lang="el-GR" dirty="0" smtClean="0"/>
              <a:t>Η απόκτηση εργασιακών εμπειριών κατά τη διάρκεια των σπουδών είναι πολύ σημαντική για τη μετέπειτα επαγγελματική σταδιοδρομία των φοιτητών/</a:t>
            </a:r>
            <a:r>
              <a:rPr lang="el-GR" dirty="0" err="1" smtClean="0"/>
              <a:t>τριων</a:t>
            </a:r>
            <a:r>
              <a:rPr lang="el-GR" dirty="0" smtClean="0"/>
              <a:t>.</a:t>
            </a:r>
          </a:p>
          <a:p>
            <a:pPr algn="just"/>
            <a:r>
              <a:rPr lang="el-GR" dirty="0" smtClean="0"/>
              <a:t>Η Πρακτική Άσκηση δίνει τη δυνατότητα να μεταφέρουν οι φοιτητές/</a:t>
            </a:r>
            <a:r>
              <a:rPr lang="el-GR" dirty="0" err="1" smtClean="0"/>
              <a:t>τριες</a:t>
            </a:r>
            <a:r>
              <a:rPr lang="el-GR" dirty="0" smtClean="0"/>
              <a:t> σε πραγματικές συνθήκες την επιστημονική τους γνώση και να την εφαρμόσουν.</a:t>
            </a:r>
          </a:p>
          <a:p>
            <a:pPr algn="just"/>
            <a:r>
              <a:rPr lang="el-GR" dirty="0" smtClean="0"/>
              <a:t>Παρέχει ευκαιρίες για ενίσχυση της επιστημονικής τους κατάρτισης με επαγγελματικές δεξιότητες και προσόντα.</a:t>
            </a:r>
          </a:p>
          <a:p>
            <a:pPr algn="just"/>
            <a:r>
              <a:rPr lang="el-GR" dirty="0" smtClean="0"/>
              <a:t>Επιτρέπει να δοκιμάσουν έναν πιθανό μελλοντικό επαγγελματικό χώρο και να διερευνήσουν τα επαγγελματικά τους ενδιαφέροντα.</a:t>
            </a:r>
          </a:p>
          <a:p>
            <a:pPr algn="just"/>
            <a:r>
              <a:rPr lang="el-GR" dirty="0" smtClean="0"/>
              <a:t>Φέρνει σε επαφή τους φοιτητές/</a:t>
            </a:r>
            <a:r>
              <a:rPr lang="el-GR" dirty="0" err="1" smtClean="0"/>
              <a:t>τριες</a:t>
            </a:r>
            <a:r>
              <a:rPr lang="el-GR" dirty="0" smtClean="0"/>
              <a:t> με το σύγχρονο επιχειρηματικό και εργασιακό περιβάλλον και τους προετοιμάζει για να μπορούν να δραστηριοποιηθούν μέσα σε αυτό.</a:t>
            </a:r>
          </a:p>
          <a:p>
            <a:pPr algn="just"/>
            <a:r>
              <a:rPr lang="el-GR" dirty="0" smtClean="0"/>
              <a:t>Δίνει τη δυνατότητα να γνωριστούν οι φοιτητές/</a:t>
            </a:r>
            <a:r>
              <a:rPr lang="el-GR" dirty="0" err="1" smtClean="0"/>
              <a:t>τριες</a:t>
            </a:r>
            <a:r>
              <a:rPr lang="el-GR" dirty="0" smtClean="0"/>
              <a:t> και να δικτυωθούν με τους φορείς και τα στελέχη τους.</a:t>
            </a:r>
          </a:p>
          <a:p>
            <a:pPr algn="just"/>
            <a:endParaRPr lang="el-GR" dirty="0"/>
          </a:p>
        </p:txBody>
      </p:sp>
      <p:pic>
        <p:nvPicPr>
          <p:cNvPr id="4" name="3 - Εικόνα"/>
          <p:cNvPicPr/>
          <p:nvPr/>
        </p:nvPicPr>
        <p:blipFill>
          <a:blip r:embed="rId2"/>
          <a:srcRect/>
          <a:stretch>
            <a:fillRect/>
          </a:stretch>
        </p:blipFill>
        <p:spPr bwMode="auto">
          <a:xfrm>
            <a:off x="1857356" y="5857892"/>
            <a:ext cx="5324475" cy="53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Γενικές Πληροφορίες</a:t>
            </a:r>
            <a:endParaRPr lang="el-GR" dirty="0"/>
          </a:p>
        </p:txBody>
      </p:sp>
      <p:sp>
        <p:nvSpPr>
          <p:cNvPr id="3" name="2 - Θέση περιεχομένου"/>
          <p:cNvSpPr>
            <a:spLocks noGrp="1"/>
          </p:cNvSpPr>
          <p:nvPr>
            <p:ph idx="1"/>
          </p:nvPr>
        </p:nvSpPr>
        <p:spPr/>
        <p:txBody>
          <a:bodyPr>
            <a:normAutofit/>
          </a:bodyPr>
          <a:lstStyle/>
          <a:p>
            <a:pPr algn="just"/>
            <a:r>
              <a:rPr lang="el-GR" sz="1700" dirty="0" smtClean="0"/>
              <a:t>Για να συμμετάσχει κανείς θα πρέπει να πληροί τις προϋποθέσεις για έναρξη πρακτικής άσκησης που έχει θέσει το τμήμα</a:t>
            </a:r>
          </a:p>
          <a:p>
            <a:pPr algn="just"/>
            <a:r>
              <a:rPr lang="el-GR" sz="1700" dirty="0" smtClean="0"/>
              <a:t>Η διάρκεια του προγράμματος Πρακτικής Άσκησης είναι 6 μήνες</a:t>
            </a:r>
          </a:p>
          <a:p>
            <a:pPr algn="just"/>
            <a:r>
              <a:rPr lang="el-GR" sz="1700" dirty="0" smtClean="0"/>
              <a:t>Ο φοιτητής μπορεί να συμμετάσχει μόνο μια φορά στο πρόγραμμα Πρακτικής Άσκησης, είτε με κονδύλια ΕΣΠΑ είτε με άλλους πόρους.</a:t>
            </a:r>
          </a:p>
          <a:p>
            <a:pPr algn="just"/>
            <a:r>
              <a:rPr lang="el-GR" sz="1700" dirty="0" smtClean="0"/>
              <a:t>Η αναζήτηση και εύρεση του φορέα για την πραγματοποίηση της πρακτικής άσκησης απαιτεί στρατηγική και χρόνο. Σημαντικό είναι να έχετε κατανοήσει τους στόχους σας και να μπορείτε να απαντάτε στο ερώτημα </a:t>
            </a:r>
            <a:r>
              <a:rPr lang="el-GR" sz="1700" i="1" dirty="0" smtClean="0"/>
              <a:t>«Τι ζητάτε από την πρακτική σας άσκηση;»</a:t>
            </a:r>
            <a:r>
              <a:rPr lang="el-GR" sz="1700" dirty="0" smtClean="0"/>
              <a:t>. Έτσι θα πρέπει να:</a:t>
            </a:r>
          </a:p>
          <a:p>
            <a:pPr algn="just">
              <a:buNone/>
            </a:pPr>
            <a:r>
              <a:rPr lang="el-GR" sz="1700" dirty="0" smtClean="0"/>
              <a:t> - διερευνήσετε τις επαγγελματικές περιοχές και αντικείμενα που σας ενδιαφέρουν,</a:t>
            </a:r>
          </a:p>
          <a:p>
            <a:pPr algn="just">
              <a:buNone/>
            </a:pPr>
            <a:r>
              <a:rPr lang="el-GR" sz="1700" dirty="0" smtClean="0"/>
              <a:t>- εντοπίσετε φορείς και επιχειρήσεις και συγκεντρώσετε πληροφορίες για το αντικείμενό τους, τη θέση τους στην αγορά, την εσωτερική τους δομή και οργάνωση.</a:t>
            </a:r>
            <a:r>
              <a:rPr lang="el-GR" sz="1700" b="1" dirty="0" smtClean="0"/>
              <a:t> </a:t>
            </a:r>
            <a:endParaRPr lang="el-GR" sz="1700" dirty="0" smtClean="0"/>
          </a:p>
          <a:p>
            <a:endParaRPr lang="el-GR" sz="1700" dirty="0"/>
          </a:p>
        </p:txBody>
      </p:sp>
      <p:pic>
        <p:nvPicPr>
          <p:cNvPr id="4" name="3 - Εικόνα"/>
          <p:cNvPicPr/>
          <p:nvPr/>
        </p:nvPicPr>
        <p:blipFill>
          <a:blip r:embed="rId2"/>
          <a:srcRect/>
          <a:stretch>
            <a:fillRect/>
          </a:stretch>
        </p:blipFill>
        <p:spPr bwMode="auto">
          <a:xfrm>
            <a:off x="1785918" y="5643578"/>
            <a:ext cx="5324475" cy="533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Δημόσιος ή Ιδιωτικός φορέας;</a:t>
            </a:r>
            <a:endParaRPr lang="el-GR" dirty="0"/>
          </a:p>
        </p:txBody>
      </p:sp>
      <p:sp>
        <p:nvSpPr>
          <p:cNvPr id="3" name="2 - Θέση περιεχομένου"/>
          <p:cNvSpPr>
            <a:spLocks noGrp="1"/>
          </p:cNvSpPr>
          <p:nvPr>
            <p:ph idx="1"/>
          </p:nvPr>
        </p:nvSpPr>
        <p:spPr/>
        <p:txBody>
          <a:bodyPr>
            <a:normAutofit/>
          </a:bodyPr>
          <a:lstStyle/>
          <a:p>
            <a:pPr>
              <a:buNone/>
            </a:pPr>
            <a:r>
              <a:rPr lang="el-GR" sz="1700" dirty="0" smtClean="0"/>
              <a:t>	-Εξαρτάται από το είδος της πρακτικής άσκησης και τις δυνατότητες που παρέχονται από τη σχολή σας. </a:t>
            </a:r>
          </a:p>
          <a:p>
            <a:pPr>
              <a:buNone/>
            </a:pPr>
            <a:r>
              <a:rPr lang="el-GR" sz="1700" dirty="0" smtClean="0"/>
              <a:t>	- Η διαφορά μεταξύ δημοσίων και ιδιωτικών φορέων έγκειται στον τρόπο δόμησης των διοικητικών διαδικασιών και στη διαφορετική νομοθεσία που διέπει τη λειτουργία τους. </a:t>
            </a:r>
          </a:p>
          <a:p>
            <a:pPr>
              <a:buNone/>
            </a:pPr>
            <a:r>
              <a:rPr lang="el-GR" sz="1700" dirty="0" smtClean="0"/>
              <a:t>	- Η συγκέντρωση πληροφοριών και η αναγνώριση των στόχων και αναγκών σας, θα σας βοηθήσει να απαντήσετε στο ερώτημα </a:t>
            </a:r>
            <a:r>
              <a:rPr lang="el-GR" sz="1700" i="1" dirty="0" smtClean="0"/>
              <a:t>«Ποιον φορέα να επιλέξω</a:t>
            </a:r>
            <a:r>
              <a:rPr lang="el-GR" sz="1700" dirty="0" smtClean="0"/>
              <a:t>;». - -- </a:t>
            </a:r>
          </a:p>
          <a:p>
            <a:pPr>
              <a:buNone/>
            </a:pPr>
            <a:endParaRPr lang="el-GR" sz="1700" dirty="0" smtClean="0"/>
          </a:p>
          <a:p>
            <a:pPr>
              <a:buNone/>
            </a:pPr>
            <a:r>
              <a:rPr lang="el-GR" sz="1700" dirty="0" smtClean="0"/>
              <a:t>	Επιδίωξή σας είναι να μάθετε, να μοιραστείτε τις ίδιες ευθύνες με τους μόνιμους υπαλλήλους και να συμμετάσχετε σε ομάδες εργασίας για την επίλυση πραγματικών καθημερινών εργασιακών προβλημάτων.</a:t>
            </a:r>
          </a:p>
          <a:p>
            <a:endParaRPr lang="el-GR" sz="1700" dirty="0"/>
          </a:p>
        </p:txBody>
      </p:sp>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1" u="sng" dirty="0" smtClean="0"/>
              <a:t>Δικαιώματα και υποχρεώσεις φοιτητών κατά την πρακτική άσκηση</a:t>
            </a:r>
            <a:endParaRPr lang="el-GR" sz="4000" dirty="0"/>
          </a:p>
        </p:txBody>
      </p:sp>
      <p:sp>
        <p:nvSpPr>
          <p:cNvPr id="3" name="2 - Θέση περιεχομένου"/>
          <p:cNvSpPr>
            <a:spLocks noGrp="1"/>
          </p:cNvSpPr>
          <p:nvPr>
            <p:ph idx="1"/>
          </p:nvPr>
        </p:nvSpPr>
        <p:spPr/>
        <p:txBody>
          <a:bodyPr>
            <a:normAutofit/>
          </a:bodyPr>
          <a:lstStyle/>
          <a:p>
            <a:r>
              <a:rPr lang="el-GR" sz="1500" dirty="0" smtClean="0"/>
              <a:t>Κατά τη διάρκεια της πρακτικής άσκησης, ο ασκούμενος φοιτητής μπορεί, για σοβαρούς λόγους, να απουσιάσει δικαιολογημένα για πέντε (5) εργάσιμες ημέρες συνολικά. </a:t>
            </a:r>
          </a:p>
          <a:p>
            <a:r>
              <a:rPr lang="el-GR" sz="1500" dirty="0" smtClean="0"/>
              <a:t>Ο ασκούμενος, στο χώρο εργασίας, υποχρεούται να ακολουθεί το ωράριο λειτουργίας της επιχείρησης ή της υπηρεσίας, τους κανονισμούς ασφαλείας και εργασίας καθώς και κάθε άλλη ρύθμιση που ισχύει για το προσωπικό της επιχείρησης ή της υπηρεσίας.</a:t>
            </a:r>
          </a:p>
          <a:p>
            <a:r>
              <a:rPr lang="el-GR" sz="1500" dirty="0" smtClean="0"/>
              <a:t> Κάθε ασκούμενος φοιτητής τηρεί βιβλίο πρακτικής άσκησης, το οποίο διατίθεται  από το Τμήμα. Στο βιβλίο πρακτικής άσκησης αναγράφονται από τον ασκούμενο κατά εβδομάδα ΑΝΑΛΥΤΙΚΑ οι εργασίες στις οποίες απασχολήθηκε καθώς και συνοπτική περιγραφή των καθηκόντων που του ανατέθηκαν στο χώρο εργασίας. Κάθε εβδομαδιαία ελέγχεται και υπογράφεται από τον υπεύθυνο της επιχείρησης ή υπηρεσίας, για την παρακολούθηση των ασκουμένων.</a:t>
            </a:r>
          </a:p>
          <a:p>
            <a:r>
              <a:rPr lang="el-GR" sz="1500" dirty="0" smtClean="0"/>
              <a:t>Μετά την ολοκλήρωση της πρακτικής άσκησης, ο φοιτητής υποβάλλει στη Γραμματεία του Τμήματός του το βιβλίο πρακτικής άσκησης, κατάλληλα συμπληρωμένο με τον αριθμό εβδομαδιαίων εκθέσεων, το χρόνο και το αντικείμενο απασχόλησης, τις ημέρες απουσίας και την επίδοση του, βεβαίωση ολοκλήρωσης από το φορέα υποδοχής και βεβαίωση ενσήμων από το ΙΚΑ.</a:t>
            </a:r>
          </a:p>
          <a:p>
            <a:pPr>
              <a:buNone/>
            </a:pPr>
            <a:endParaRPr lang="el-GR" dirty="0"/>
          </a:p>
        </p:txBody>
      </p:sp>
      <p:pic>
        <p:nvPicPr>
          <p:cNvPr id="4" name="3 - Εικόνα"/>
          <p:cNvPicPr/>
          <p:nvPr/>
        </p:nvPicPr>
        <p:blipFill>
          <a:blip r:embed="rId2"/>
          <a:srcRect/>
          <a:stretch>
            <a:fillRect/>
          </a:stretch>
        </p:blipFill>
        <p:spPr bwMode="auto">
          <a:xfrm>
            <a:off x="1785918" y="5643578"/>
            <a:ext cx="5324475" cy="533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Επιλογή Φορέα</a:t>
            </a:r>
            <a:endParaRPr lang="el-GR" dirty="0"/>
          </a:p>
        </p:txBody>
      </p:sp>
      <p:sp>
        <p:nvSpPr>
          <p:cNvPr id="3" name="2 - Θέση περιεχομένου"/>
          <p:cNvSpPr>
            <a:spLocks noGrp="1"/>
          </p:cNvSpPr>
          <p:nvPr>
            <p:ph idx="1"/>
          </p:nvPr>
        </p:nvSpPr>
        <p:spPr/>
        <p:txBody>
          <a:bodyPr>
            <a:normAutofit/>
          </a:bodyPr>
          <a:lstStyle/>
          <a:p>
            <a:pPr fontAlgn="base"/>
            <a:r>
              <a:rPr lang="el-GR" sz="1700" dirty="0" smtClean="0"/>
              <a:t>Οι φοιτητές μπορούν να ενημερωθούν για την επιλογή φορέα από το Γραφείο Πρακτικής Άσκησης ή τον Επιστημονικό Υπεύθυνο του Τμήματός τους.</a:t>
            </a:r>
          </a:p>
          <a:p>
            <a:pPr fontAlgn="base">
              <a:buNone/>
            </a:pPr>
            <a:r>
              <a:rPr lang="el-GR" sz="1700" dirty="0" smtClean="0"/>
              <a:t>    </a:t>
            </a:r>
            <a:r>
              <a:rPr lang="el-GR" sz="1700" i="1" u="sng" dirty="0" smtClean="0"/>
              <a:t>Γραφείο πρακτικής άσκησης ΕΣΠΑ: </a:t>
            </a:r>
            <a:r>
              <a:rPr lang="el-GR" sz="1700" i="1" u="sng" dirty="0" err="1" smtClean="0"/>
              <a:t>τηλ</a:t>
            </a:r>
            <a:r>
              <a:rPr lang="el-GR" sz="1700" i="1" u="sng" dirty="0" smtClean="0"/>
              <a:t> 2228 0 99516 </a:t>
            </a:r>
            <a:r>
              <a:rPr lang="en-US" sz="1700" i="1" u="sng" dirty="0" smtClean="0"/>
              <a:t>/ </a:t>
            </a:r>
            <a:r>
              <a:rPr lang="el-GR" sz="1700" i="1" u="sng" dirty="0" smtClean="0"/>
              <a:t>Ηλεκτρονική Διεύθυνση:</a:t>
            </a:r>
            <a:r>
              <a:rPr lang="en-US" sz="1700" i="1" u="sng" dirty="0" smtClean="0"/>
              <a:t> praktiki.teiste.gr</a:t>
            </a:r>
            <a:r>
              <a:rPr lang="el-GR" sz="1700" i="1" u="sng" dirty="0" smtClean="0"/>
              <a:t>, </a:t>
            </a:r>
            <a:r>
              <a:rPr lang="en-US" sz="1700" i="1" u="sng" dirty="0" smtClean="0"/>
              <a:t>e-mail</a:t>
            </a:r>
            <a:r>
              <a:rPr lang="el-GR" sz="1700" i="1" u="sng" dirty="0" smtClean="0"/>
              <a:t>: </a:t>
            </a:r>
            <a:r>
              <a:rPr lang="en-US" sz="1700" i="1" u="sng" dirty="0" err="1" smtClean="0"/>
              <a:t>gpateiste</a:t>
            </a:r>
            <a:r>
              <a:rPr lang="en-US" sz="1700" i="1" u="sng" dirty="0" smtClean="0"/>
              <a:t>@ uoa.gr</a:t>
            </a:r>
            <a:endParaRPr lang="el-GR" sz="1700" i="1" u="sng" dirty="0" smtClean="0"/>
          </a:p>
          <a:p>
            <a:pPr fontAlgn="base"/>
            <a:r>
              <a:rPr lang="el-GR" sz="1700" dirty="0" smtClean="0"/>
              <a:t>Αντλούν πληροφορίες για τις προσφερόμενες θέσεις πρακτικής άσκησης από τον </a:t>
            </a:r>
            <a:r>
              <a:rPr lang="el-GR" sz="1700" dirty="0" err="1" smtClean="0">
                <a:hlinkClick r:id="rId2"/>
              </a:rPr>
              <a:t>ιστότοπο</a:t>
            </a:r>
            <a:r>
              <a:rPr lang="el-GR" sz="1700" dirty="0" smtClean="0">
                <a:hlinkClick r:id="rId2"/>
              </a:rPr>
              <a:t> του Γραφείου Πρακτικής Άσκησης</a:t>
            </a:r>
            <a:r>
              <a:rPr lang="el-GR" sz="1700" dirty="0" smtClean="0"/>
              <a:t> ή από τον </a:t>
            </a:r>
            <a:r>
              <a:rPr lang="el-GR" sz="1700" dirty="0" smtClean="0">
                <a:hlinkClick r:id="rId3"/>
              </a:rPr>
              <a:t>Κόμβο ΑΤΛΑΣ</a:t>
            </a:r>
            <a:r>
              <a:rPr lang="el-GR" sz="1700" dirty="0" smtClean="0"/>
              <a:t> του Υ.ΠΑΙ.Ε.Θ. Εναλλακτικά, οι φοιτητές μπορούν να εκπονήσουν την πρακτική τους άσκηση σε φορέα απασχόλησης που έχουν επιλέξει οι ίδιοι.</a:t>
            </a:r>
          </a:p>
          <a:p>
            <a:pPr fontAlgn="base"/>
            <a:r>
              <a:rPr lang="el-GR" sz="1700" dirty="0" smtClean="0"/>
              <a:t>Έρχονται σε επικοινωνία, με τους δυνητικούς φορείς απασχόλησης για τη διασφάλιση της θέσης πρακτικής άσκησης που τους ενδιαφέρει. </a:t>
            </a:r>
          </a:p>
          <a:p>
            <a:endParaRPr lang="el-GR" sz="1700" dirty="0"/>
          </a:p>
        </p:txBody>
      </p:sp>
      <p:pic>
        <p:nvPicPr>
          <p:cNvPr id="4" name="3 - Εικόνα"/>
          <p:cNvPicPr/>
          <p:nvPr/>
        </p:nvPicPr>
        <p:blipFill>
          <a:blip r:embed="rId4"/>
          <a:srcRect/>
          <a:stretch>
            <a:fillRect/>
          </a:stretch>
        </p:blipFill>
        <p:spPr bwMode="auto">
          <a:xfrm>
            <a:off x="1785918" y="5857892"/>
            <a:ext cx="5324475" cy="533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928670"/>
            <a:ext cx="8534400" cy="758952"/>
          </a:xfrm>
        </p:spPr>
        <p:txBody>
          <a:bodyPr>
            <a:normAutofit/>
          </a:bodyPr>
          <a:lstStyle/>
          <a:p>
            <a:r>
              <a:rPr lang="el-GR" sz="3100" dirty="0" smtClean="0"/>
              <a:t> Αίτηση</a:t>
            </a:r>
            <a:endParaRPr lang="el-GR" sz="3100" dirty="0"/>
          </a:p>
        </p:txBody>
      </p:sp>
      <p:sp>
        <p:nvSpPr>
          <p:cNvPr id="3" name="2 - Θέση περιεχομένου"/>
          <p:cNvSpPr>
            <a:spLocks noGrp="1"/>
          </p:cNvSpPr>
          <p:nvPr>
            <p:ph idx="1"/>
          </p:nvPr>
        </p:nvSpPr>
        <p:spPr/>
        <p:txBody>
          <a:bodyPr>
            <a:normAutofit/>
          </a:bodyPr>
          <a:lstStyle/>
          <a:p>
            <a:r>
              <a:rPr lang="el-GR" sz="1600" dirty="0" smtClean="0"/>
              <a:t>Οι αιτήσεις  κατατίθενται στην γραμματεία του τμήματος </a:t>
            </a:r>
            <a:r>
              <a:rPr lang="el-GR" sz="1600" b="1" dirty="0" smtClean="0"/>
              <a:t>μετά  από  σχετική ανακοίνωση</a:t>
            </a:r>
            <a:r>
              <a:rPr lang="el-GR" sz="1600" dirty="0" smtClean="0"/>
              <a:t> η οποία </a:t>
            </a:r>
            <a:r>
              <a:rPr lang="el-GR" sz="1600" i="1" u="sng" dirty="0" smtClean="0"/>
              <a:t>αναρτάται στην ιστοσελίδα πρακτικής άσκησης αλλά και στην ιστοσελίδα του τμήματος</a:t>
            </a:r>
            <a:r>
              <a:rPr lang="el-GR" sz="1600" dirty="0" smtClean="0"/>
              <a:t> </a:t>
            </a:r>
          </a:p>
          <a:p>
            <a:r>
              <a:rPr lang="el-GR" sz="1600" dirty="0" smtClean="0"/>
              <a:t>Στην αίτηση του φοιτητή επισυνάπτεται και η βεβαίωση αποδοχής από το Φορέα Απασχόλησης και όλα τα απαραίτητα έγγραφα τα οποία αναφέρονται στην αίτηση. </a:t>
            </a:r>
          </a:p>
          <a:p>
            <a:r>
              <a:rPr lang="el-GR" sz="1600" dirty="0" smtClean="0"/>
              <a:t>Οι αιτήσεις ΥΠΟΧΡΕΩΤΙΚΑ κατατίθενται εντός των προθεσμιών υποβολής αιτήσεων. </a:t>
            </a:r>
            <a:r>
              <a:rPr lang="el-GR" sz="1600" b="1" dirty="0" smtClean="0"/>
              <a:t>Καμία αίτηση δεν θα γίνεται δεκτή πέρα των ημερομηνιών της ανακοίνωσης</a:t>
            </a:r>
          </a:p>
          <a:p>
            <a:r>
              <a:rPr lang="el-GR" sz="1600" dirty="0" smtClean="0"/>
              <a:t>Ο φοιτητής επιλέγει στην αίτησή του εάν επιθυμεί να πραγματοποιήσει την πρακτική του άσκηση μέσω ΟΑΕΔ ή μέσω ΕΣΠΑ (σε συνεννόηση με το φορέα απασχόλησης</a:t>
            </a:r>
            <a:r>
              <a:rPr lang="en-US" sz="1600" dirty="0" smtClean="0"/>
              <a:t>)</a:t>
            </a:r>
            <a:r>
              <a:rPr lang="el-GR" sz="1600" dirty="0" smtClean="0"/>
              <a:t>.</a:t>
            </a:r>
          </a:p>
          <a:p>
            <a:pPr>
              <a:buNone/>
            </a:pPr>
            <a:endParaRPr lang="el-GR" sz="1600" dirty="0" smtClean="0"/>
          </a:p>
          <a:p>
            <a:pPr>
              <a:buNone/>
            </a:pPr>
            <a:endParaRPr lang="el-GR" dirty="0" smtClean="0"/>
          </a:p>
          <a:p>
            <a:endParaRPr lang="el-GR" dirty="0"/>
          </a:p>
        </p:txBody>
      </p:sp>
      <p:pic>
        <p:nvPicPr>
          <p:cNvPr id="4" name="3 - Εικόνα"/>
          <p:cNvPicPr/>
          <p:nvPr/>
        </p:nvPicPr>
        <p:blipFill>
          <a:blip r:embed="rId2"/>
          <a:srcRect/>
          <a:stretch>
            <a:fillRect/>
          </a:stretch>
        </p:blipFill>
        <p:spPr bwMode="auto">
          <a:xfrm>
            <a:off x="1500166" y="5929330"/>
            <a:ext cx="5324475" cy="533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μετά τη λήξη των αιτήσεων</a:t>
            </a:r>
            <a:endParaRPr lang="el-GR" sz="2800" dirty="0"/>
          </a:p>
        </p:txBody>
      </p:sp>
      <p:sp>
        <p:nvSpPr>
          <p:cNvPr id="3" name="2 - Θέση περιεχομένου"/>
          <p:cNvSpPr>
            <a:spLocks noGrp="1"/>
          </p:cNvSpPr>
          <p:nvPr>
            <p:ph idx="1"/>
          </p:nvPr>
        </p:nvSpPr>
        <p:spPr/>
        <p:txBody>
          <a:bodyPr>
            <a:normAutofit/>
          </a:bodyPr>
          <a:lstStyle/>
          <a:p>
            <a:pPr>
              <a:buNone/>
            </a:pPr>
            <a:r>
              <a:rPr lang="el-GR" sz="1700" b="1" dirty="0" smtClean="0"/>
              <a:t>	</a:t>
            </a:r>
            <a:r>
              <a:rPr lang="el-GR" sz="1700" b="1" u="sng" dirty="0" smtClean="0"/>
              <a:t>Μετά τη λήξη των αιτήσεων, οι αιτήσεις διαβιβάζονται από τη γραμματεία του τμήματος στην επιτροπή πρακτικής άσκησης η οποία</a:t>
            </a:r>
            <a:r>
              <a:rPr lang="el-GR" sz="1700" dirty="0" smtClean="0"/>
              <a:t> </a:t>
            </a:r>
          </a:p>
          <a:p>
            <a:pPr marL="514350" indent="-514350">
              <a:buFont typeface="+mj-lt"/>
              <a:buAutoNum type="arabicPeriod"/>
            </a:pPr>
            <a:r>
              <a:rPr lang="el-GR" sz="1700" dirty="0" smtClean="0"/>
              <a:t>τοποθετεί τους φοιτητές που πληρούν τις προϋποθέσεις σε θέσεις πρακτικής και ορίζει για κάθε φοιτητή τον επόπτη εκπαιδευτικό και τον επιβλέποντα από τον φορέα απασχόλησης</a:t>
            </a:r>
          </a:p>
          <a:p>
            <a:pPr marL="514350" indent="-514350">
              <a:buFont typeface="+mj-lt"/>
              <a:buAutoNum type="arabicPeriod"/>
            </a:pPr>
            <a:r>
              <a:rPr lang="el-GR" sz="1700" dirty="0" smtClean="0"/>
              <a:t>αξιολογεί τις αιτήσεις και πραγματοποιεί την τοποθέτηση των φοιτητών σε αξιολογικούς πίνακες (ΟΑΕΔ ή ΕΣΠΑ σύμφωνα με τη δήλωση που έχει επιλεγεί στην αίτηση του/της φοιτητή/</a:t>
            </a:r>
            <a:r>
              <a:rPr lang="el-GR" sz="1700" dirty="0" err="1" smtClean="0"/>
              <a:t>τριας</a:t>
            </a:r>
            <a:r>
              <a:rPr lang="el-GR" sz="1700" dirty="0" smtClean="0"/>
              <a:t>)</a:t>
            </a:r>
            <a:endParaRPr lang="el-GR" sz="1700" dirty="0"/>
          </a:p>
        </p:txBody>
      </p:sp>
      <p:pic>
        <p:nvPicPr>
          <p:cNvPr id="4" name="3 - Εικόνα"/>
          <p:cNvPicPr/>
          <p:nvPr/>
        </p:nvPicPr>
        <p:blipFill>
          <a:blip r:embed="rId2"/>
          <a:srcRect/>
          <a:stretch>
            <a:fillRect/>
          </a:stretch>
        </p:blipFill>
        <p:spPr bwMode="auto">
          <a:xfrm>
            <a:off x="1714480" y="5857892"/>
            <a:ext cx="5324475" cy="533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b="1" dirty="0" smtClean="0"/>
              <a:t/>
            </a:r>
            <a:br>
              <a:rPr lang="el-GR" sz="1600" b="1" dirty="0" smtClean="0"/>
            </a:br>
            <a:r>
              <a:rPr lang="el-GR" sz="1600" b="1" dirty="0" smtClean="0"/>
              <a:t/>
            </a:r>
            <a:br>
              <a:rPr lang="el-GR" sz="1600" b="1" dirty="0" smtClean="0"/>
            </a:br>
            <a:r>
              <a:rPr lang="el-GR" sz="1600" dirty="0" smtClean="0"/>
              <a:t/>
            </a:r>
            <a:br>
              <a:rPr lang="el-GR" sz="1600" dirty="0" smtClean="0"/>
            </a:br>
            <a:r>
              <a:rPr lang="el-GR" sz="1800" b="1" dirty="0" smtClean="0"/>
              <a:t>ΚΡΙΤΗΡΙΑ ΕΠΙΛΟΓΗΣ ΚΑΙ ΥΠΟΛΟΓΙΣΜΟΣ ΜΟΡΙΟΔΟΤΗΣΗΣ ΥΠΟΨΗΦΙΩΝ ΦΟΙΤΗΤΩΝ / ΦΟΙΤΗΤΡΙΩΝ ΓΙΑ ΠΡΑΚΤΙΚΗ ΆΣΚΗΣΗ ΜΕΣΩ ΕΣΠΑ</a:t>
            </a:r>
            <a:endParaRPr lang="el-GR" sz="1800" dirty="0"/>
          </a:p>
        </p:txBody>
      </p:sp>
      <p:sp>
        <p:nvSpPr>
          <p:cNvPr id="3" name="2 - Θέση περιεχομένου"/>
          <p:cNvSpPr>
            <a:spLocks noGrp="1"/>
          </p:cNvSpPr>
          <p:nvPr>
            <p:ph idx="1"/>
          </p:nvPr>
        </p:nvSpPr>
        <p:spPr/>
        <p:txBody>
          <a:bodyPr>
            <a:noAutofit/>
          </a:bodyPr>
          <a:lstStyle/>
          <a:p>
            <a:pPr>
              <a:spcBef>
                <a:spcPts val="0"/>
              </a:spcBef>
              <a:buNone/>
            </a:pPr>
            <a:r>
              <a:rPr lang="el-GR" sz="1100" dirty="0" smtClean="0"/>
              <a:t>Η αξιολόγηση των φοιτητών πραγματοποιείται σύμφωνα με τα παρακάτω κριτήρια. </a:t>
            </a:r>
          </a:p>
          <a:p>
            <a:pPr>
              <a:spcBef>
                <a:spcPts val="0"/>
              </a:spcBef>
              <a:buNone/>
            </a:pPr>
            <a:r>
              <a:rPr lang="el-GR" sz="1100" b="1" dirty="0" smtClean="0"/>
              <a:t>ΜΟΡΙΑ</a:t>
            </a:r>
            <a:endParaRPr lang="el-GR" sz="1100" dirty="0" smtClean="0"/>
          </a:p>
          <a:p>
            <a:pPr>
              <a:spcBef>
                <a:spcPts val="0"/>
              </a:spcBef>
              <a:buNone/>
            </a:pPr>
            <a:r>
              <a:rPr lang="el-GR" sz="1100" b="1" dirty="0" smtClean="0"/>
              <a:t> </a:t>
            </a:r>
            <a:endParaRPr lang="el-GR" sz="1100" dirty="0" smtClean="0"/>
          </a:p>
          <a:p>
            <a:pPr>
              <a:spcBef>
                <a:spcPts val="0"/>
              </a:spcBef>
              <a:buNone/>
            </a:pPr>
            <a:r>
              <a:rPr lang="el-GR" sz="1100" b="1" dirty="0" smtClean="0"/>
              <a:t>1.Α. </a:t>
            </a:r>
            <a:r>
              <a:rPr lang="en-US" sz="1100" b="1" dirty="0" smtClean="0"/>
              <a:t>E</a:t>
            </a:r>
            <a:r>
              <a:rPr lang="el-GR" sz="1100" b="1" dirty="0" err="1" smtClean="0"/>
              <a:t>πίδοσης</a:t>
            </a:r>
            <a:r>
              <a:rPr lang="el-GR" sz="1100" b="1" dirty="0" smtClean="0"/>
              <a:t> – Μέσος Όρος Βαθμολογίας (50%)</a:t>
            </a:r>
            <a:endParaRPr lang="el-GR" sz="1100" dirty="0" smtClean="0"/>
          </a:p>
          <a:p>
            <a:pPr>
              <a:spcBef>
                <a:spcPts val="0"/>
              </a:spcBef>
              <a:buNone/>
            </a:pPr>
            <a:r>
              <a:rPr lang="el-GR" sz="1100" dirty="0" smtClean="0"/>
              <a:t>Μέσος όρος </a:t>
            </a:r>
            <a:r>
              <a:rPr lang="en-US" sz="1100" b="1" dirty="0" smtClean="0"/>
              <a:t>Y</a:t>
            </a:r>
            <a:r>
              <a:rPr lang="el-GR" sz="1100" dirty="0" smtClean="0"/>
              <a:t> βαθμολογίας μαθημάτων που έχει παρακολουθήσει µε επιτυχία ο φοιτητής / η φοιτήτρια</a:t>
            </a:r>
          </a:p>
          <a:p>
            <a:pPr>
              <a:spcBef>
                <a:spcPts val="0"/>
              </a:spcBef>
              <a:buNone/>
            </a:pPr>
            <a:r>
              <a:rPr lang="en-US" sz="1100" b="1" dirty="0" smtClean="0"/>
              <a:t>Y</a:t>
            </a:r>
            <a:r>
              <a:rPr lang="el-GR" sz="1100" b="1" dirty="0" smtClean="0"/>
              <a:t> * 5 </a:t>
            </a:r>
            <a:r>
              <a:rPr lang="el-GR" sz="1100" dirty="0" smtClean="0"/>
              <a:t> </a:t>
            </a:r>
          </a:p>
          <a:p>
            <a:pPr>
              <a:spcBef>
                <a:spcPts val="0"/>
              </a:spcBef>
              <a:buNone/>
            </a:pPr>
            <a:r>
              <a:rPr lang="el-GR" sz="1100" u="sng" dirty="0" smtClean="0"/>
              <a:t>Παράδειγμα</a:t>
            </a:r>
            <a:endParaRPr lang="el-GR" sz="1100" dirty="0" smtClean="0"/>
          </a:p>
          <a:p>
            <a:pPr>
              <a:spcBef>
                <a:spcPts val="0"/>
              </a:spcBef>
              <a:buNone/>
            </a:pPr>
            <a:r>
              <a:rPr lang="el-GR" sz="1100" dirty="0" smtClean="0"/>
              <a:t>10 </a:t>
            </a:r>
            <a:r>
              <a:rPr lang="en-US" sz="1100" dirty="0" smtClean="0"/>
              <a:t>x</a:t>
            </a:r>
            <a:r>
              <a:rPr lang="el-GR" sz="1100" dirty="0" smtClean="0"/>
              <a:t> 5=50</a:t>
            </a:r>
          </a:p>
          <a:p>
            <a:pPr>
              <a:spcBef>
                <a:spcPts val="0"/>
              </a:spcBef>
              <a:buNone/>
            </a:pPr>
            <a:r>
              <a:rPr lang="el-GR" sz="1100" dirty="0" smtClean="0"/>
              <a:t>5 </a:t>
            </a:r>
            <a:r>
              <a:rPr lang="en-US" sz="1100" dirty="0" smtClean="0"/>
              <a:t>x</a:t>
            </a:r>
            <a:r>
              <a:rPr lang="el-GR" sz="1100" dirty="0" smtClean="0"/>
              <a:t> 5=25</a:t>
            </a:r>
            <a:r>
              <a:rPr lang="el-GR" sz="1100" b="1" dirty="0" smtClean="0"/>
              <a:t> </a:t>
            </a:r>
            <a:endParaRPr lang="el-GR" sz="1100" dirty="0" smtClean="0"/>
          </a:p>
          <a:p>
            <a:pPr>
              <a:spcBef>
                <a:spcPts val="0"/>
              </a:spcBef>
              <a:buNone/>
            </a:pPr>
            <a:r>
              <a:rPr lang="el-GR" sz="1100" dirty="0" smtClean="0"/>
              <a:t>Μέγιστη Βαθμολογία Κριτηρίου: 50</a:t>
            </a:r>
          </a:p>
          <a:p>
            <a:pPr>
              <a:spcBef>
                <a:spcPts val="0"/>
              </a:spcBef>
              <a:buNone/>
            </a:pPr>
            <a:r>
              <a:rPr lang="el-GR" sz="1100" dirty="0" smtClean="0"/>
              <a:t>Ελάχιστη Βαθμολογία Κριτηρίου</a:t>
            </a:r>
            <a:r>
              <a:rPr lang="en-US" sz="1100" dirty="0" smtClean="0"/>
              <a:t>: 25</a:t>
            </a:r>
            <a:endParaRPr lang="el-GR" sz="1100" dirty="0" smtClean="0"/>
          </a:p>
          <a:p>
            <a:pPr>
              <a:spcBef>
                <a:spcPts val="0"/>
              </a:spcBef>
              <a:buNone/>
            </a:pPr>
            <a:r>
              <a:rPr lang="el-GR" sz="1100" dirty="0" smtClean="0"/>
              <a:t> </a:t>
            </a:r>
          </a:p>
          <a:p>
            <a:pPr>
              <a:spcBef>
                <a:spcPts val="0"/>
              </a:spcBef>
              <a:buNone/>
            </a:pPr>
            <a:r>
              <a:rPr lang="el-GR" sz="1100" b="1" dirty="0" smtClean="0"/>
              <a:t>1.Β. </a:t>
            </a:r>
            <a:r>
              <a:rPr lang="en-US" sz="1100" b="1" dirty="0" smtClean="0"/>
              <a:t>E</a:t>
            </a:r>
            <a:r>
              <a:rPr lang="el-GR" sz="1100" b="1" dirty="0" err="1" smtClean="0"/>
              <a:t>πίδοσης</a:t>
            </a:r>
            <a:r>
              <a:rPr lang="el-GR" sz="1100" b="1" dirty="0" smtClean="0"/>
              <a:t> – Τυπικό Εξάμηνο (15%)</a:t>
            </a:r>
            <a:r>
              <a:rPr lang="el-GR" sz="1100" dirty="0" smtClean="0"/>
              <a:t> </a:t>
            </a:r>
          </a:p>
          <a:p>
            <a:pPr>
              <a:spcBef>
                <a:spcPts val="0"/>
              </a:spcBef>
              <a:buNone/>
            </a:pPr>
            <a:r>
              <a:rPr lang="el-GR" sz="1100" dirty="0" smtClean="0"/>
              <a:t>Τυπικό εξάμηνο στο οποίο βρίσκεται ο φοιτητής / η φοιτήτρια</a:t>
            </a:r>
          </a:p>
          <a:p>
            <a:pPr>
              <a:spcBef>
                <a:spcPts val="0"/>
              </a:spcBef>
              <a:buNone/>
            </a:pPr>
            <a:r>
              <a:rPr lang="el-GR" sz="1100" dirty="0" smtClean="0"/>
              <a:t> </a:t>
            </a:r>
            <a:r>
              <a:rPr lang="el-GR" sz="1100" b="1" dirty="0" smtClean="0"/>
              <a:t>Τυπικό Η’ (8</a:t>
            </a:r>
            <a:r>
              <a:rPr lang="el-GR" sz="1100" b="1" baseline="30000" dirty="0" smtClean="0"/>
              <a:t>ο</a:t>
            </a:r>
            <a:r>
              <a:rPr lang="el-GR" sz="1100" b="1" dirty="0" smtClean="0"/>
              <a:t>) εξάμηνο </a:t>
            </a:r>
            <a:r>
              <a:rPr lang="en-US" sz="1100" b="1" dirty="0" smtClean="0">
                <a:sym typeface="Wingdings"/>
              </a:rPr>
              <a:t></a:t>
            </a:r>
            <a:r>
              <a:rPr lang="el-GR" sz="1100" b="1" dirty="0" smtClean="0"/>
              <a:t> 15</a:t>
            </a:r>
            <a:endParaRPr lang="el-GR" sz="1100" dirty="0" smtClean="0"/>
          </a:p>
          <a:p>
            <a:pPr>
              <a:spcBef>
                <a:spcPts val="0"/>
              </a:spcBef>
              <a:buNone/>
            </a:pPr>
            <a:r>
              <a:rPr lang="el-GR" sz="1100" b="1" dirty="0" smtClean="0"/>
              <a:t>Θ’ (9</a:t>
            </a:r>
            <a:r>
              <a:rPr lang="el-GR" sz="1100" b="1" baseline="30000" dirty="0" smtClean="0"/>
              <a:t>ο</a:t>
            </a:r>
            <a:r>
              <a:rPr lang="el-GR" sz="1100" b="1" dirty="0" smtClean="0"/>
              <a:t>) εξάμηνο </a:t>
            </a:r>
            <a:r>
              <a:rPr lang="en-US" sz="1100" b="1" dirty="0" smtClean="0">
                <a:sym typeface="Wingdings"/>
              </a:rPr>
              <a:t></a:t>
            </a:r>
            <a:r>
              <a:rPr lang="el-GR" sz="1100" b="1" dirty="0" smtClean="0"/>
              <a:t> 10</a:t>
            </a:r>
            <a:endParaRPr lang="el-GR" sz="1100" dirty="0" smtClean="0"/>
          </a:p>
          <a:p>
            <a:pPr>
              <a:spcBef>
                <a:spcPts val="0"/>
              </a:spcBef>
              <a:buNone/>
            </a:pPr>
            <a:r>
              <a:rPr lang="el-GR" sz="1100" b="1" dirty="0" smtClean="0"/>
              <a:t>Ι’ (10</a:t>
            </a:r>
            <a:r>
              <a:rPr lang="el-GR" sz="1100" b="1" baseline="30000" dirty="0" smtClean="0"/>
              <a:t>ο</a:t>
            </a:r>
            <a:r>
              <a:rPr lang="el-GR" sz="1100" b="1" dirty="0" smtClean="0"/>
              <a:t>) εξάμηνο </a:t>
            </a:r>
            <a:r>
              <a:rPr lang="en-US" sz="1100" b="1" dirty="0" smtClean="0">
                <a:sym typeface="Wingdings"/>
              </a:rPr>
              <a:t></a:t>
            </a:r>
            <a:r>
              <a:rPr lang="el-GR" sz="1100" b="1" dirty="0" smtClean="0"/>
              <a:t> 5</a:t>
            </a:r>
            <a:endParaRPr lang="el-GR" sz="1100" dirty="0" smtClean="0"/>
          </a:p>
          <a:p>
            <a:pPr>
              <a:spcBef>
                <a:spcPts val="0"/>
              </a:spcBef>
              <a:buNone/>
            </a:pPr>
            <a:r>
              <a:rPr lang="el-GR" sz="1100" b="1" dirty="0" smtClean="0"/>
              <a:t>11</a:t>
            </a:r>
            <a:r>
              <a:rPr lang="el-GR" sz="1100" b="1" baseline="30000" dirty="0" smtClean="0"/>
              <a:t>ο</a:t>
            </a:r>
            <a:r>
              <a:rPr lang="el-GR" sz="1100" b="1" dirty="0" smtClean="0"/>
              <a:t> και μεγαλύτερο εξάμηνο </a:t>
            </a:r>
            <a:r>
              <a:rPr lang="en-US" sz="1100" b="1" dirty="0" smtClean="0">
                <a:sym typeface="Wingdings"/>
              </a:rPr>
              <a:t></a:t>
            </a:r>
            <a:r>
              <a:rPr lang="el-GR" sz="1100" b="1" dirty="0" smtClean="0"/>
              <a:t> 0</a:t>
            </a:r>
            <a:r>
              <a:rPr lang="el-GR" sz="1100" dirty="0" smtClean="0"/>
              <a:t> </a:t>
            </a:r>
          </a:p>
          <a:p>
            <a:pPr>
              <a:spcBef>
                <a:spcPts val="0"/>
              </a:spcBef>
              <a:buNone/>
            </a:pPr>
            <a:r>
              <a:rPr lang="el-GR" sz="1100" dirty="0" smtClean="0"/>
              <a:t>Μέγιστη Βαθμολογία Κριτηρίου</a:t>
            </a:r>
            <a:r>
              <a:rPr lang="en-US" sz="1100" dirty="0" smtClean="0"/>
              <a:t>: </a:t>
            </a:r>
            <a:r>
              <a:rPr lang="el-GR" sz="1100" dirty="0" smtClean="0"/>
              <a:t>15</a:t>
            </a:r>
          </a:p>
          <a:p>
            <a:pPr>
              <a:spcBef>
                <a:spcPts val="0"/>
              </a:spcBef>
              <a:buNone/>
            </a:pPr>
            <a:endParaRPr lang="el-GR" sz="1100" dirty="0" smtClean="0"/>
          </a:p>
          <a:p>
            <a:pPr>
              <a:spcBef>
                <a:spcPts val="0"/>
              </a:spcBef>
              <a:buNone/>
            </a:pPr>
            <a:r>
              <a:rPr lang="el-GR" sz="1100" b="1" dirty="0" smtClean="0"/>
              <a:t>1.Γ. </a:t>
            </a:r>
            <a:r>
              <a:rPr lang="en-US" sz="1100" b="1" dirty="0" smtClean="0"/>
              <a:t>E</a:t>
            </a:r>
            <a:r>
              <a:rPr lang="el-GR" sz="1100" b="1" dirty="0" err="1" smtClean="0"/>
              <a:t>πίδοσης</a:t>
            </a:r>
            <a:r>
              <a:rPr lang="el-GR" sz="1100" b="1" dirty="0" smtClean="0"/>
              <a:t> – Υπολειπόμενα Μαθήματα(15%)</a:t>
            </a:r>
            <a:r>
              <a:rPr lang="el-GR" sz="1100" dirty="0" smtClean="0"/>
              <a:t> </a:t>
            </a:r>
          </a:p>
          <a:p>
            <a:pPr>
              <a:spcBef>
                <a:spcPts val="0"/>
              </a:spcBef>
              <a:buNone/>
            </a:pPr>
            <a:r>
              <a:rPr lang="el-GR" sz="1100" dirty="0" smtClean="0"/>
              <a:t>Μαθήματα που οφείλει ο φοιτητής / η φοιτήτρια</a:t>
            </a:r>
          </a:p>
          <a:p>
            <a:pPr>
              <a:spcBef>
                <a:spcPts val="0"/>
              </a:spcBef>
              <a:buNone/>
            </a:pPr>
            <a:r>
              <a:rPr lang="el-GR" sz="1100" dirty="0" smtClean="0"/>
              <a:t> </a:t>
            </a:r>
            <a:r>
              <a:rPr lang="el-GR" sz="1100" b="1" dirty="0" smtClean="0"/>
              <a:t>0 μαθήματα </a:t>
            </a:r>
            <a:r>
              <a:rPr lang="en-US" sz="1100" b="1" dirty="0" smtClean="0">
                <a:sym typeface="Wingdings"/>
              </a:rPr>
              <a:t></a:t>
            </a:r>
            <a:r>
              <a:rPr lang="el-GR" sz="1100" b="1" dirty="0" smtClean="0"/>
              <a:t> 15</a:t>
            </a:r>
            <a:endParaRPr lang="el-GR" sz="1100" dirty="0" smtClean="0"/>
          </a:p>
          <a:p>
            <a:pPr>
              <a:spcBef>
                <a:spcPts val="0"/>
              </a:spcBef>
              <a:buNone/>
            </a:pPr>
            <a:r>
              <a:rPr lang="el-GR" sz="1100" b="1" dirty="0" smtClean="0"/>
              <a:t>1-2 μαθήματα </a:t>
            </a:r>
            <a:r>
              <a:rPr lang="en-US" sz="1100" b="1" dirty="0" smtClean="0">
                <a:sym typeface="Wingdings"/>
              </a:rPr>
              <a:t></a:t>
            </a:r>
            <a:r>
              <a:rPr lang="el-GR" sz="1100" b="1" dirty="0" smtClean="0"/>
              <a:t> 10</a:t>
            </a:r>
            <a:endParaRPr lang="el-GR" sz="1100" dirty="0" smtClean="0"/>
          </a:p>
          <a:p>
            <a:pPr>
              <a:spcBef>
                <a:spcPts val="0"/>
              </a:spcBef>
              <a:buNone/>
            </a:pPr>
            <a:r>
              <a:rPr lang="el-GR" sz="1100" b="1" dirty="0" smtClean="0"/>
              <a:t>3-4 μαθήματα </a:t>
            </a:r>
            <a:r>
              <a:rPr lang="en-US" sz="1100" b="1" dirty="0" smtClean="0">
                <a:sym typeface="Wingdings"/>
              </a:rPr>
              <a:t></a:t>
            </a:r>
            <a:r>
              <a:rPr lang="el-GR" sz="1100" b="1" dirty="0" smtClean="0"/>
              <a:t> 5</a:t>
            </a:r>
            <a:endParaRPr lang="el-GR" sz="1100" dirty="0" smtClean="0"/>
          </a:p>
          <a:p>
            <a:pPr>
              <a:spcBef>
                <a:spcPts val="0"/>
              </a:spcBef>
              <a:buNone/>
            </a:pPr>
            <a:r>
              <a:rPr lang="el-GR" sz="1100" b="1" dirty="0" smtClean="0"/>
              <a:t>5 και ανωτέρω μαθήματα </a:t>
            </a:r>
            <a:r>
              <a:rPr lang="en-US" sz="1100" b="1" dirty="0" smtClean="0">
                <a:sym typeface="Wingdings"/>
              </a:rPr>
              <a:t></a:t>
            </a:r>
            <a:r>
              <a:rPr lang="el-GR" sz="1100" b="1" dirty="0" smtClean="0"/>
              <a:t> 0</a:t>
            </a:r>
            <a:r>
              <a:rPr lang="el-GR" sz="1100" dirty="0" smtClean="0"/>
              <a:t> </a:t>
            </a:r>
          </a:p>
          <a:p>
            <a:pPr>
              <a:spcBef>
                <a:spcPts val="0"/>
              </a:spcBef>
              <a:buNone/>
            </a:pPr>
            <a:r>
              <a:rPr lang="el-GR" sz="1100" dirty="0" smtClean="0"/>
              <a:t>Μέγιστη Βαθμολογία Κριτηρίου</a:t>
            </a:r>
            <a:r>
              <a:rPr lang="en-US" sz="1100" dirty="0" smtClean="0"/>
              <a:t>: </a:t>
            </a:r>
            <a:r>
              <a:rPr lang="el-GR" sz="1100" dirty="0" smtClean="0"/>
              <a:t>15</a:t>
            </a:r>
          </a:p>
          <a:p>
            <a:pPr>
              <a:spcBef>
                <a:spcPts val="0"/>
              </a:spcBef>
              <a:buNone/>
            </a:pPr>
            <a:r>
              <a:rPr lang="el-GR" sz="1100" b="1" dirty="0" smtClean="0"/>
              <a:t> </a:t>
            </a:r>
            <a:endParaRPr lang="el-GR" sz="1100" dirty="0" smtClean="0"/>
          </a:p>
          <a:p>
            <a:pPr>
              <a:spcBef>
                <a:spcPts val="0"/>
              </a:spcBef>
            </a:pPr>
            <a:endParaRPr lang="el-GR" sz="1100" dirty="0"/>
          </a:p>
        </p:txBody>
      </p:sp>
      <p:pic>
        <p:nvPicPr>
          <p:cNvPr id="4" name="3 - Εικόνα"/>
          <p:cNvPicPr/>
          <p:nvPr/>
        </p:nvPicPr>
        <p:blipFill>
          <a:blip r:embed="rId2"/>
          <a:srcRect/>
          <a:stretch>
            <a:fillRect/>
          </a:stretch>
        </p:blipFill>
        <p:spPr bwMode="auto">
          <a:xfrm>
            <a:off x="3214678" y="5857892"/>
            <a:ext cx="5324475" cy="5334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272</TotalTime>
  <Words>833</Words>
  <Application>Microsoft Office PowerPoint</Application>
  <PresentationFormat>Προβολή στην οθόνη (4:3)</PresentationFormat>
  <Paragraphs>161</Paragraphs>
  <Slides>19</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Arial</vt:lpstr>
      <vt:lpstr>Calibri</vt:lpstr>
      <vt:lpstr>Constantia</vt:lpstr>
      <vt:lpstr>Wingdings</vt:lpstr>
      <vt:lpstr>Wingdings 2</vt:lpstr>
      <vt:lpstr>Ροή</vt:lpstr>
      <vt:lpstr>Πρόγραμμα Σπουδών Λογιστικής &amp; Χρηματοοικονομικής</vt:lpstr>
      <vt:lpstr>Γενικές Πληροφορίες</vt:lpstr>
      <vt:lpstr>Γενικές Πληροφορίες</vt:lpstr>
      <vt:lpstr>Δημόσιος ή Ιδιωτικός φορέας;</vt:lpstr>
      <vt:lpstr>Δικαιώματα και υποχρεώσεις φοιτητών κατά την πρακτική άσκηση</vt:lpstr>
      <vt:lpstr>Επιλογή Φορέα</vt:lpstr>
      <vt:lpstr> Αίτηση</vt:lpstr>
      <vt:lpstr>μετά τη λήξη των αιτήσεων</vt:lpstr>
      <vt:lpstr>   ΚΡΙΤΗΡΙΑ ΕΠΙΛΟΓΗΣ ΚΑΙ ΥΠΟΛΟΓΙΣΜΟΣ ΜΟΡΙΟΔΟΤΗΣΗΣ ΥΠΟΨΗΦΙΩΝ ΦΟΙΤΗΤΩΝ / ΦΟΙΤΗΤΡΙΩΝ ΓΙΑ ΠΡΑΚΤΙΚΗ ΆΣΚΗΣΗ ΜΕΣΩ ΕΣΠΑ</vt:lpstr>
      <vt:lpstr>ΚΡΙΤΗΡΙΑ ΕΠΙΛΟΓΗΣ ΚΑΙ ΥΠΟΛΟΓΙΣΜΟΣ ΜΟΡΙΟΔΟΤΗΣΗΣ ΥΠΟΨΗΦΙΩΝ ΦΟΙΤΗΤΩΝ / ΦΟΙΤΗΤΡΙΩΝ ΓΙΑ ΠΡΑΚΤΙΚΗ ΆΣΚΗΣΗ ΜΕΣΩ ΕΣΠΑ</vt:lpstr>
      <vt:lpstr>Μετά τη σύνταξη του πρακτικού επιτροπής πρακτικής άσκησης</vt:lpstr>
      <vt:lpstr>Οδηγίες πριν την έναρξη της ΠΑ </vt:lpstr>
      <vt:lpstr>Σύστημα Κεντρικής Υποστήριξης της Πρακτικής Άσκησης Φοιτητών ΑΕΙ - ΑΤΛΑΣ</vt:lpstr>
      <vt:lpstr>Γενικές πληροφορίες σχετικά με την ένταξη στο ΕΣΠΑ</vt:lpstr>
      <vt:lpstr>Αποζημίωση &amp; ασφαλιστική κάλυψη φοιτητών κατά τη διάρκεια της πρακτικής άσκησης</vt:lpstr>
      <vt:lpstr>Αποζημίωση &amp; ασφαλιστική κάλυψη φοιτητών κατά τη διάρκεια της πρακτικής άσκησης</vt:lpstr>
      <vt:lpstr>Ασφαλιστική Κάλυψη Φοιτητών</vt:lpstr>
      <vt:lpstr>Ολοκλήρωση Πρακτικής Άσκησης</vt:lpstr>
      <vt:lpstr>Ολοκλήρωση Πρακτικής Άσκησης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Πρόγραμμα Σπουδών Ηλεκτρολόγων Μηχανικών ΤΕ</dc:title>
  <dc:creator>Master</dc:creator>
  <cp:lastModifiedBy>user</cp:lastModifiedBy>
  <cp:revision>41</cp:revision>
  <dcterms:created xsi:type="dcterms:W3CDTF">2021-04-23T17:41:18Z</dcterms:created>
  <dcterms:modified xsi:type="dcterms:W3CDTF">2022-08-31T13:16:30Z</dcterms:modified>
</cp:coreProperties>
</file>