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9"/>
    <p:restoredTop sz="94655"/>
  </p:normalViewPr>
  <p:slideViewPr>
    <p:cSldViewPr snapToGrid="0" snapToObjects="1">
      <p:cViewPr>
        <p:scale>
          <a:sx n="68" d="100"/>
          <a:sy n="68" d="100"/>
        </p:scale>
        <p:origin x="2952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10E22-C744-614C-84DE-D9973FB61C0F}" type="datetimeFigureOut">
              <a:rPr lang="en-GR" smtClean="0"/>
              <a:t>11/6/24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BCE2B-8AD3-C640-9054-927B6AD247AC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7593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1BCE2B-8AD3-C640-9054-927B6AD247AC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7770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6D86-E9D3-5DDF-2841-44ED8B5447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E625B-503D-C7F6-EE07-C2E2AD09E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EEDBB-A9A6-D8CF-53FF-EF72D36A9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AB4B-12B9-CE8E-4B36-C1E627CD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E5532-F36B-5942-A6AE-CDA02E56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2613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8C5D-E674-ED46-6517-07AFED79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0FADD6-EF20-9D8D-7B9F-7817D6D37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965C3-5E16-AABD-886A-2F066BA99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48213-4FA1-5692-CA69-793A0FC38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4AB3-4138-F747-CF39-3A99A309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9942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90507C-198E-B230-AE37-A5E57CBC1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C21849-CC72-90BB-0F7B-2DBC4CB910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FD0C0-776A-CF30-2451-C864B80A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362BF-DEC7-6C01-3E1A-666C75821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0C660-BEF7-967F-A481-1D2DB8D1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51995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02105-8FE6-669E-D0C7-D8FC3758A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1A91-9BD8-07B3-AB75-58D79442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CCC0-2D94-F2CC-D517-61C3F055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08B56-046C-1BD1-FB7B-298555B10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17304-ECE7-A4F9-705C-19E7A5E2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472144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F941-D1C2-CADF-8854-A63B7AEBB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EA2AB-ECC6-0CA5-CAC0-C865BC6C4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E630-991E-605B-0AF0-04E664C99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4ADBB-31E3-2D6A-2A2D-EF748038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F2313-DB1C-D9BE-0F0B-C8DA3B3D5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284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3AEFF-87A6-F7AA-DF19-5543A7622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600E3-E2E5-E543-7130-B71667276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2A3B8-A4A9-2287-A495-7CA6F4D2D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F92142-27ED-86AA-D998-DD6929C3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4B288-D417-4434-581B-3DA8D401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F65B0-B2F9-AF5D-ACD2-FEFDC6AC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5233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88733-68E6-6AEA-B229-E4CCE093D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B516A-01C1-87B0-1A48-81299664A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60E09-70A2-D8F2-B9AF-D0D8911EEC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DB5C1-F2A0-2D18-548B-2B2ED78C9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5AE14-EDC0-2DCB-6918-20C2ABF094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1F3243-8EBC-036A-E88F-696A12130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272675-8B96-692B-FA1A-305579018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21A43B-0E49-C5F4-9612-590FAD02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2107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8FFCE-C737-0FF6-F09A-DBCB8015A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11B10-9B65-6B1E-8D1E-9782BB29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4A01F-5A57-3BE9-9EC3-EDC59E46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4407F-F9C9-CCE0-02B9-C8502466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9161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99E39-9021-9739-7C9D-5AE6F95C8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A3BA67-B196-B20C-6279-66FCDFB4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61B43-4210-2E5E-9D55-FAD934DC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0251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85D36-E096-C0AB-31D1-8EAD1B8C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397E6-750E-586B-6C6C-C08AA0C00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242164-5927-AC1F-F816-474F62EDE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4287E-7691-9AE2-1175-E916CAFA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F0B0-63D2-A52E-38C1-AB55B000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D51AF-D877-9D1B-C5CA-3B6004EEC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897104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753D9-870F-6BBC-90B4-70D2520E0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6A5F8-1C5B-19C7-1AFD-6797F7C6F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7E2D1-E55B-3F6D-7CCB-F8FF604A69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42866-8C80-27AD-8C77-52CBB38B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D662-9338-2D6C-6456-415753DC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5AF2C-A383-FFB7-053E-0E2EE578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955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106540-ADA3-2D15-F620-1EF92D032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E28C0-4C7A-D31B-7EBB-855D856C1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4E91-7A71-531C-B982-AE104CAFE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3A17D-D540-BF4C-8E62-6342A71DE35E}" type="datetimeFigureOut">
              <a:rPr lang="en-GR" smtClean="0"/>
              <a:t>11/6/24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BBAE6A-2BF4-EA20-C321-4532C42351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0084E-E7AC-8555-79DB-4F016A26A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C541-AF1D-F14F-B964-304F374EE2BB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15397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5B9C-C944-1B0B-4B04-F1596C338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R" dirty="0"/>
              <a:t>Transistor FET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962386-D3A1-12DA-9042-84096D5D52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36060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0171B-F0BA-00DD-72C6-DCC1635F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R" dirty="0"/>
              <a:t>JFET – </a:t>
            </a:r>
            <a:r>
              <a:rPr lang="el-GR" dirty="0"/>
              <a:t>Υλοποιήσεις -Εφαρμογές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39C5F-82E9-AE8D-29CA-47B475CFE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n-US" dirty="0"/>
              <a:t>p-n JFET</a:t>
            </a:r>
          </a:p>
          <a:p>
            <a:r>
              <a:rPr lang="en-US" dirty="0"/>
              <a:t>MESFET (</a:t>
            </a:r>
            <a:r>
              <a:rPr lang="en-US" dirty="0" err="1"/>
              <a:t>Shottky</a:t>
            </a:r>
            <a:r>
              <a:rPr lang="en-US" dirty="0"/>
              <a:t> Barrier FET)</a:t>
            </a:r>
          </a:p>
          <a:p>
            <a:r>
              <a:rPr lang="el-GR" dirty="0" err="1"/>
              <a:t>Χρ</a:t>
            </a:r>
            <a:r>
              <a:rPr lang="en-US" dirty="0" err="1"/>
              <a:t>ή</a:t>
            </a:r>
            <a:r>
              <a:rPr lang="el-GR" dirty="0" err="1"/>
              <a:t>ση</a:t>
            </a:r>
            <a:r>
              <a:rPr lang="el-GR" dirty="0"/>
              <a:t> σε </a:t>
            </a:r>
            <a:r>
              <a:rPr lang="el-GR" dirty="0" err="1"/>
              <a:t>Μικροκυματικούς</a:t>
            </a:r>
            <a:r>
              <a:rPr lang="el-GR" dirty="0"/>
              <a:t> Ενισχυτές σε συνδυασμό με </a:t>
            </a:r>
            <a:r>
              <a:rPr lang="en-US" dirty="0"/>
              <a:t>GaAs </a:t>
            </a:r>
            <a:r>
              <a:rPr lang="el-GR" dirty="0"/>
              <a:t>ημιαγωγούς</a:t>
            </a:r>
          </a:p>
          <a:p>
            <a:r>
              <a:rPr lang="en-US" dirty="0" err="1"/>
              <a:t>Shottky</a:t>
            </a:r>
            <a:r>
              <a:rPr lang="en-US" dirty="0"/>
              <a:t> Junction : Metal Semiconductor Junction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86834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7722-C096-078E-4844-4818FD894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199"/>
          </a:xfrm>
        </p:spPr>
        <p:txBody>
          <a:bodyPr>
            <a:normAutofit fontScale="90000"/>
          </a:bodyPr>
          <a:lstStyle/>
          <a:p>
            <a:r>
              <a:rPr lang="en-GR" dirty="0"/>
              <a:t>Shottky Diodes</a:t>
            </a:r>
          </a:p>
        </p:txBody>
      </p:sp>
      <p:pic>
        <p:nvPicPr>
          <p:cNvPr id="1026" name="Picture 2" descr="Formation of Schottky barrier between a metal and n-type semiconductor,...  | Download Scientific Diagram">
            <a:extLst>
              <a:ext uri="{FF2B5EF4-FFF2-40B4-BE49-F238E27FC236}">
                <a16:creationId xmlns:a16="http://schemas.microsoft.com/office/drawing/2014/main" id="{0085EC6B-60C5-2744-50F6-AF0F45EB01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9178"/>
            <a:ext cx="4153827" cy="350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F34AA-87B9-5F68-3036-AA7D63F89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916" y="365125"/>
            <a:ext cx="3818133" cy="22637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2998CC5-D31A-36AC-02A2-5E6550EB83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508" y="2437199"/>
            <a:ext cx="3848100" cy="252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63DECC-8E34-2E24-791B-896CE5FDAE48}"/>
              </a:ext>
            </a:extLst>
          </p:cNvPr>
          <p:cNvSpPr txBox="1"/>
          <p:nvPr/>
        </p:nvSpPr>
        <p:spPr>
          <a:xfrm>
            <a:off x="838200" y="5263978"/>
            <a:ext cx="100977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Πλεονεκτ</a:t>
            </a:r>
            <a:r>
              <a:rPr lang="en-GR" dirty="0"/>
              <a:t>ή</a:t>
            </a:r>
            <a:r>
              <a:rPr lang="el-GR" dirty="0" err="1"/>
              <a:t>ματα</a:t>
            </a:r>
            <a:r>
              <a:rPr lang="el-GR" dirty="0"/>
              <a:t> </a:t>
            </a:r>
            <a:r>
              <a:rPr lang="en-US" dirty="0"/>
              <a:t>:</a:t>
            </a:r>
            <a:r>
              <a:rPr lang="el-GR" dirty="0"/>
              <a:t> Χαμηλό κατώφλι (0.2- 0.3 </a:t>
            </a:r>
            <a:r>
              <a:rPr lang="en-US" dirty="0"/>
              <a:t>V) </a:t>
            </a:r>
            <a:r>
              <a:rPr lang="el-GR" dirty="0"/>
              <a:t>, γραμμική συμπεριφορά</a:t>
            </a:r>
            <a:r>
              <a:rPr lang="en-US" dirty="0"/>
              <a:t> </a:t>
            </a:r>
            <a:r>
              <a:rPr lang="el-GR" dirty="0"/>
              <a:t>πάνω από το κατώφλι, ταχύτητα (μικρή χωρητικότητα επαφής, έλλειψη φορτίων χώρου, φορείς πλειονότητας), μικρός χρόνος ανάνηψης (</a:t>
            </a:r>
            <a:r>
              <a:rPr lang="en-US" dirty="0"/>
              <a:t>recovery time)</a:t>
            </a:r>
          </a:p>
          <a:p>
            <a:r>
              <a:rPr lang="el-GR" dirty="0" err="1"/>
              <a:t>Μειονεκτ</a:t>
            </a:r>
            <a:r>
              <a:rPr lang="en-US" dirty="0" err="1"/>
              <a:t>ή</a:t>
            </a:r>
            <a:r>
              <a:rPr lang="el-GR" dirty="0" err="1"/>
              <a:t>ματα</a:t>
            </a:r>
            <a:r>
              <a:rPr lang="el-GR" dirty="0"/>
              <a:t> </a:t>
            </a:r>
            <a:r>
              <a:rPr lang="en-US" dirty="0"/>
              <a:t>: </a:t>
            </a:r>
            <a:r>
              <a:rPr lang="el-GR" dirty="0"/>
              <a:t>Μεγάλο ανάστροφο ρεύμα, μικρή τάση κατάρρευσης</a:t>
            </a:r>
          </a:p>
          <a:p>
            <a:r>
              <a:rPr lang="el-GR" dirty="0"/>
              <a:t>Εφαρμογές </a:t>
            </a:r>
            <a:r>
              <a:rPr lang="en-US" dirty="0"/>
              <a:t>: RF (mixers, detectors, etc.) </a:t>
            </a:r>
            <a:r>
              <a:rPr lang="el-GR" dirty="0"/>
              <a:t>Ανορθωτές ισχύος.</a:t>
            </a:r>
            <a:endParaRPr lang="en-US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01107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6B8D6-D4D1-FF88-BFBE-24AE73EA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1632"/>
          </a:xfrm>
        </p:spPr>
        <p:txBody>
          <a:bodyPr>
            <a:normAutofit fontScale="90000"/>
          </a:bodyPr>
          <a:lstStyle/>
          <a:p>
            <a:r>
              <a:rPr lang="en-US" dirty="0"/>
              <a:t>MOS FET – </a:t>
            </a:r>
            <a:r>
              <a:rPr lang="el-GR" dirty="0"/>
              <a:t>Πυκνωτής </a:t>
            </a:r>
            <a:r>
              <a:rPr lang="en-US" dirty="0"/>
              <a:t>MOS</a:t>
            </a:r>
            <a:endParaRPr lang="en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63AD8-7309-EB72-9E46-850E5BBC6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3310302"/>
            <a:ext cx="10147300" cy="222250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6B1A40-10D2-1494-01ED-2477DF74A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17342"/>
            <a:ext cx="10147300" cy="2395790"/>
          </a:xfrm>
        </p:spPr>
        <p:txBody>
          <a:bodyPr/>
          <a:lstStyle/>
          <a:p>
            <a:r>
              <a:rPr lang="el-GR" dirty="0"/>
              <a:t>Πυκνωτής </a:t>
            </a:r>
            <a:r>
              <a:rPr lang="en-US" dirty="0"/>
              <a:t>MOS </a:t>
            </a:r>
            <a:r>
              <a:rPr lang="el-GR" dirty="0"/>
              <a:t>σε </a:t>
            </a:r>
            <a:r>
              <a:rPr lang="el-GR" dirty="0" err="1"/>
              <a:t>ημιαγωγικό</a:t>
            </a:r>
            <a:r>
              <a:rPr lang="el-GR" dirty="0"/>
              <a:t> υπόβαθρο τύπου </a:t>
            </a:r>
            <a:r>
              <a:rPr lang="en-US" dirty="0"/>
              <a:t>p </a:t>
            </a:r>
            <a:endParaRPr lang="en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52A4A1-1F20-0374-C27A-9BEA8AFAD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7850" y="976185"/>
            <a:ext cx="3416300" cy="1752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03B2-2838-4114-D56D-FB02C5388D86}"/>
              </a:ext>
            </a:extLst>
          </p:cNvPr>
          <p:cNvSpPr txBox="1"/>
          <p:nvPr/>
        </p:nvSpPr>
        <p:spPr>
          <a:xfrm>
            <a:off x="838200" y="5686097"/>
            <a:ext cx="1014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Αρνητικ</a:t>
            </a:r>
            <a:r>
              <a:rPr lang="en-GR" dirty="0"/>
              <a:t>ή</a:t>
            </a:r>
            <a:r>
              <a:rPr lang="el-GR" dirty="0"/>
              <a:t> πόλωση πύλης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28376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862D-9798-9114-FEB0-4BB4FE2CD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192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Πυκωτής</a:t>
            </a:r>
            <a:r>
              <a:rPr lang="el-GR" dirty="0"/>
              <a:t> </a:t>
            </a:r>
            <a:r>
              <a:rPr lang="en-US" dirty="0"/>
              <a:t>MOS</a:t>
            </a:r>
            <a:endParaRPr lang="en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510FCB6-ABAE-E176-7C47-531CD91A2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02738"/>
            <a:ext cx="9451428" cy="2425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2A8490-CFFB-4DB6-1E0E-71B3B2F04D4E}"/>
              </a:ext>
            </a:extLst>
          </p:cNvPr>
          <p:cNvSpPr/>
          <p:nvPr/>
        </p:nvSpPr>
        <p:spPr>
          <a:xfrm>
            <a:off x="1055537" y="1089687"/>
            <a:ext cx="8465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Πυκνωτής </a:t>
            </a:r>
            <a:r>
              <a:rPr lang="en-US" sz="2000" b="1" dirty="0"/>
              <a:t>MOS </a:t>
            </a:r>
            <a:r>
              <a:rPr lang="el-GR" sz="2000" b="1" dirty="0"/>
              <a:t>σε </a:t>
            </a:r>
            <a:r>
              <a:rPr lang="el-GR" sz="2000" b="1" dirty="0" err="1"/>
              <a:t>ημιαγωγικό</a:t>
            </a:r>
            <a:r>
              <a:rPr lang="el-GR" sz="2000" b="1" dirty="0"/>
              <a:t> υπόβαθρο τύπου </a:t>
            </a:r>
            <a:r>
              <a:rPr lang="en-US" sz="2000" b="1" dirty="0"/>
              <a:t>p, </a:t>
            </a:r>
            <a:r>
              <a:rPr lang="el-GR" sz="2000" b="1" dirty="0"/>
              <a:t>Θετική πόλωση πύλης</a:t>
            </a:r>
            <a:endParaRPr lang="en-GR" sz="20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73149C-B168-303D-A9C1-F7004D5905B3}"/>
              </a:ext>
            </a:extLst>
          </p:cNvPr>
          <p:cNvSpPr/>
          <p:nvPr/>
        </p:nvSpPr>
        <p:spPr>
          <a:xfrm>
            <a:off x="838200" y="4028528"/>
            <a:ext cx="84659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Πυκνωτής </a:t>
            </a:r>
            <a:r>
              <a:rPr lang="en-US" sz="2000" b="1" dirty="0"/>
              <a:t>MOS </a:t>
            </a:r>
            <a:r>
              <a:rPr lang="el-GR" sz="2000" b="1" dirty="0"/>
              <a:t>σε </a:t>
            </a:r>
            <a:r>
              <a:rPr lang="el-GR" sz="2000" b="1" dirty="0" err="1"/>
              <a:t>ημιαγωγικό</a:t>
            </a:r>
            <a:r>
              <a:rPr lang="el-GR" sz="2000" b="1" dirty="0"/>
              <a:t> υπόβαθρο τύπου </a:t>
            </a:r>
            <a:r>
              <a:rPr lang="en-US" sz="2000" b="1" dirty="0"/>
              <a:t>n</a:t>
            </a:r>
            <a:endParaRPr lang="en-GR" sz="2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C926EC-0DCD-6FA2-D0FF-D2486A2D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682717"/>
            <a:ext cx="9527628" cy="215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00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3CE10-BDB0-BBB1-ED7C-26C99649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r>
              <a:rPr lang="en-GB" dirty="0"/>
              <a:t>N</a:t>
            </a:r>
            <a:r>
              <a:rPr lang="en-GR" dirty="0"/>
              <a:t>-Channel Enhacemend mode MOSFET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7EE077-487D-E540-3C31-6023F678B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9966"/>
            <a:ext cx="10515600" cy="4163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849918-DB4C-3DF6-A11E-119F3B2A944D}"/>
              </a:ext>
            </a:extLst>
          </p:cNvPr>
          <p:cNvSpPr txBox="1"/>
          <p:nvPr/>
        </p:nvSpPr>
        <p:spPr>
          <a:xfrm>
            <a:off x="838200" y="5511114"/>
            <a:ext cx="10418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Gate length – nm , Oxide thickness : 400 Angstrom</a:t>
            </a:r>
          </a:p>
        </p:txBody>
      </p:sp>
    </p:spTree>
    <p:extLst>
      <p:ext uri="{BB962C8B-B14F-4D97-AF65-F5344CB8AC3E}">
        <p14:creationId xmlns:p14="http://schemas.microsoft.com/office/powerpoint/2010/main" val="3205603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21FAC-E691-6D56-4088-63F976F9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978"/>
          </a:xfrm>
        </p:spPr>
        <p:txBody>
          <a:bodyPr/>
          <a:lstStyle/>
          <a:p>
            <a:r>
              <a:rPr lang="el-GR" dirty="0" err="1"/>
              <a:t>Αρχ</a:t>
            </a:r>
            <a:r>
              <a:rPr lang="en-GR" dirty="0"/>
              <a:t>ή</a:t>
            </a:r>
            <a:r>
              <a:rPr lang="el-GR" dirty="0"/>
              <a:t> λειτουργίας του </a:t>
            </a:r>
            <a:r>
              <a:rPr lang="en-US" dirty="0"/>
              <a:t>transistor</a:t>
            </a:r>
            <a:endParaRPr lang="en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5FE0A9-3BE9-5377-4241-31E3C239B4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87646"/>
            <a:ext cx="9825681" cy="24746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ADE04D-C409-3C3A-D785-7C6342A49B6B}"/>
              </a:ext>
            </a:extLst>
          </p:cNvPr>
          <p:cNvSpPr txBox="1"/>
          <p:nvPr/>
        </p:nvSpPr>
        <p:spPr>
          <a:xfrm>
            <a:off x="702277" y="4867795"/>
            <a:ext cx="971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          X</a:t>
            </a:r>
            <a:r>
              <a:rPr lang="el-GR" dirty="0" err="1"/>
              <a:t>ωρίς</a:t>
            </a:r>
            <a:r>
              <a:rPr lang="el-GR" dirty="0"/>
              <a:t> πόλωση		</a:t>
            </a:r>
            <a:r>
              <a:rPr lang="en-GB" dirty="0"/>
              <a:t>Transistor</a:t>
            </a:r>
            <a:r>
              <a:rPr lang="el-GR" dirty="0"/>
              <a:t> </a:t>
            </a:r>
            <a:r>
              <a:rPr lang="en-US" dirty="0"/>
              <a:t>Cut-off		To transistor </a:t>
            </a:r>
            <a:r>
              <a:rPr lang="el-GR" dirty="0" err="1"/>
              <a:t>αγει</a:t>
            </a:r>
            <a:r>
              <a:rPr lang="el-GR" dirty="0"/>
              <a:t> (δημιουργία </a:t>
            </a:r>
            <a:r>
              <a:rPr lang="en-US" dirty="0"/>
              <a:t>								inversion layer)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6810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5808-F4A1-D272-9285-84B0199D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Χαρακτηριστικ</a:t>
            </a:r>
            <a:r>
              <a:rPr lang="en-GR" dirty="0"/>
              <a:t>ά</a:t>
            </a:r>
            <a:r>
              <a:rPr lang="el-GR" dirty="0"/>
              <a:t> </a:t>
            </a:r>
            <a:r>
              <a:rPr lang="en-US" dirty="0"/>
              <a:t>I-V </a:t>
            </a:r>
            <a:r>
              <a:rPr lang="el-GR" dirty="0"/>
              <a:t>του </a:t>
            </a:r>
            <a:r>
              <a:rPr lang="en-US" dirty="0"/>
              <a:t>MOSFET</a:t>
            </a:r>
            <a:endParaRPr lang="en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D8DD26-7787-07C5-5903-EB28504E2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100" y="988542"/>
            <a:ext cx="9371570" cy="31238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D4203C-0637-DCEB-1C84-84F79DD6AE5E}"/>
              </a:ext>
            </a:extLst>
          </p:cNvPr>
          <p:cNvSpPr txBox="1"/>
          <p:nvPr/>
        </p:nvSpPr>
        <p:spPr>
          <a:xfrm>
            <a:off x="977462" y="4112399"/>
            <a:ext cx="107192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</a:t>
            </a:r>
            <a:r>
              <a:rPr lang="en-GR" dirty="0"/>
              <a:t>ά</a:t>
            </a:r>
            <a:r>
              <a:rPr lang="el-GR" dirty="0" err="1"/>
              <a:t>ση</a:t>
            </a:r>
            <a:r>
              <a:rPr lang="el-GR" dirty="0"/>
              <a:t> Κατωφλίου (</a:t>
            </a:r>
            <a:r>
              <a:rPr lang="en-GB" dirty="0"/>
              <a:t>n-channel MOSFET) </a:t>
            </a:r>
            <a:r>
              <a:rPr lang="en-GB" i="1" dirty="0"/>
              <a:t>V</a:t>
            </a:r>
            <a:r>
              <a:rPr lang="en-GB" i="1" baseline="-25000" dirty="0"/>
              <a:t>TN</a:t>
            </a:r>
            <a:r>
              <a:rPr lang="en-GB" i="1" dirty="0"/>
              <a:t> : </a:t>
            </a:r>
            <a:r>
              <a:rPr lang="el-GR" dirty="0"/>
              <a:t>Η τάση στην πύλη (</a:t>
            </a:r>
            <a:r>
              <a:rPr lang="en-GB" dirty="0"/>
              <a:t>gate) </a:t>
            </a:r>
            <a:r>
              <a:rPr lang="el-GR" dirty="0"/>
              <a:t>που απαιτείται για να δημιουργήσει κατάσταση αναστροφής με πυκνότητα φορτίων ίση με την συγκέντρωση των φορέων πλειονότητας στο υπόστρωμα. (</a:t>
            </a:r>
            <a:r>
              <a:rPr lang="en-GB" dirty="0"/>
              <a:t>Turn on voltage)</a:t>
            </a:r>
            <a:r>
              <a:rPr lang="el-GR" dirty="0"/>
              <a:t>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Για τα </a:t>
            </a:r>
            <a:r>
              <a:rPr lang="en-GB" dirty="0"/>
              <a:t>n-channel MOSFET </a:t>
            </a:r>
            <a:r>
              <a:rPr lang="el-GR" dirty="0"/>
              <a:t>η τάση κατωφλίου είναι θετική. Αν η τάση στην πύλη είναι μικρότερη από την τάση κατωφλίου το </a:t>
            </a:r>
            <a:r>
              <a:rPr lang="el-GR" dirty="0" err="1"/>
              <a:t>ρε΄θμα</a:t>
            </a:r>
            <a:r>
              <a:rPr lang="el-GR" dirty="0"/>
              <a:t> που </a:t>
            </a:r>
            <a:r>
              <a:rPr lang="el-GR" dirty="0" err="1"/>
              <a:t>διαρέει</a:t>
            </a:r>
            <a:r>
              <a:rPr lang="el-GR" dirty="0"/>
              <a:t> τη διάταξη είναι πρακτικά μηδέν.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Για τάση πύλης μεγαλύτερη της τάσης κατωφλίου ρεύμα ρέει από την πηγή στην καταβόθρα σαν αποτέλεσμα της εφαρμοζόμενης τάσης.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Οι τάσεις πύλης και καταβόθρας </a:t>
            </a:r>
            <a:r>
              <a:rPr lang="el-GR" dirty="0" err="1"/>
              <a:t>μετρώντααι</a:t>
            </a:r>
            <a:r>
              <a:rPr lang="el-GR" dirty="0"/>
              <a:t> με αναφορά την πηγή </a:t>
            </a:r>
            <a:endParaRPr lang="en-GB" dirty="0"/>
          </a:p>
          <a:p>
            <a:endParaRPr lang="en-GR" i="1" baseline="-25000" dirty="0"/>
          </a:p>
        </p:txBody>
      </p:sp>
    </p:spTree>
    <p:extLst>
      <p:ext uri="{BB962C8B-B14F-4D97-AF65-F5344CB8AC3E}">
        <p14:creationId xmlns:p14="http://schemas.microsoft.com/office/powerpoint/2010/main" val="919721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09623-EEB2-F449-AC2A-50279478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909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Χαρακτηριστικ</a:t>
            </a:r>
            <a:r>
              <a:rPr lang="en-GR" dirty="0"/>
              <a:t>ά</a:t>
            </a:r>
            <a:r>
              <a:rPr lang="el-GR" dirty="0"/>
              <a:t> </a:t>
            </a:r>
            <a:r>
              <a:rPr lang="en-US" dirty="0"/>
              <a:t>I-V </a:t>
            </a:r>
            <a:r>
              <a:rPr lang="el-GR" dirty="0"/>
              <a:t>του </a:t>
            </a:r>
            <a:r>
              <a:rPr lang="en-US" dirty="0"/>
              <a:t>MOSFET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F737-448F-484D-A66D-417A3BD6B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4124606"/>
            <a:ext cx="10515600" cy="2500083"/>
          </a:xfrm>
        </p:spPr>
        <p:txBody>
          <a:bodyPr>
            <a:normAutofit fontScale="92500" lnSpcReduction="10000"/>
          </a:bodyPr>
          <a:lstStyle/>
          <a:p>
            <a:r>
              <a:rPr lang="en-GR" dirty="0"/>
              <a:t>N-MOS (n-channel MOSFET) :</a:t>
            </a:r>
          </a:p>
          <a:p>
            <a:pPr marL="0" indent="0">
              <a:buNone/>
            </a:pPr>
            <a:r>
              <a:rPr lang="en-GR" sz="2400" dirty="0"/>
              <a:t>p–type Substrate, n regions of source and drain. </a:t>
            </a:r>
          </a:p>
          <a:p>
            <a:pPr marL="0" indent="0">
              <a:buNone/>
            </a:pPr>
            <a:r>
              <a:rPr lang="en-GR" sz="2400" dirty="0"/>
              <a:t>Conduction : Inversion layer due to positive voltage on gate</a:t>
            </a:r>
          </a:p>
          <a:p>
            <a:pPr marL="0" indent="0">
              <a:buNone/>
            </a:pPr>
            <a:r>
              <a:rPr lang="en-GR" sz="2400" dirty="0"/>
              <a:t>Thershold Vt : +0.3 - +1.0 V</a:t>
            </a:r>
          </a:p>
          <a:p>
            <a:pPr marL="0" indent="0">
              <a:buNone/>
            </a:pPr>
            <a:r>
              <a:rPr lang="en-GR" sz="2400" dirty="0"/>
              <a:t>When V</a:t>
            </a:r>
            <a:r>
              <a:rPr lang="en-GR" sz="2400" baseline="-25000" dirty="0"/>
              <a:t>DS</a:t>
            </a:r>
            <a:r>
              <a:rPr lang="en-GR" sz="2400" dirty="0"/>
              <a:t>= 0, </a:t>
            </a:r>
            <a:r>
              <a:rPr lang="en-US" sz="2400" dirty="0"/>
              <a:t>V</a:t>
            </a:r>
            <a:r>
              <a:rPr lang="en-US" sz="2400" baseline="-25000" dirty="0"/>
              <a:t>GS  </a:t>
            </a:r>
            <a:r>
              <a:rPr lang="en-US" sz="2400" dirty="0"/>
              <a:t>V is uniform across the oxide</a:t>
            </a:r>
            <a:endParaRPr lang="en-GR" sz="2400" dirty="0"/>
          </a:p>
          <a:p>
            <a:pPr marL="0" indent="0">
              <a:buNone/>
            </a:pPr>
            <a:r>
              <a:rPr lang="en-GR" sz="2400" dirty="0"/>
              <a:t>Overdrive voltage</a:t>
            </a:r>
            <a:r>
              <a:rPr lang="el-GR" sz="2400" dirty="0"/>
              <a:t> υ </a:t>
            </a:r>
            <a:r>
              <a:rPr lang="en-GB" sz="2400" baseline="-25000" dirty="0"/>
              <a:t>OV</a:t>
            </a:r>
            <a:r>
              <a:rPr lang="en-GR" sz="2400" dirty="0"/>
              <a:t> : Excess of V</a:t>
            </a:r>
            <a:r>
              <a:rPr lang="en-GR" sz="2400" baseline="-25000" dirty="0"/>
              <a:t>GS</a:t>
            </a:r>
            <a:r>
              <a:rPr lang="en-GR" sz="2400" dirty="0"/>
              <a:t> over V</a:t>
            </a:r>
            <a:r>
              <a:rPr lang="en-GR" sz="2400" baseline="-25000" dirty="0"/>
              <a:t>t.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43DD91-CA71-7449-9860-A0CB3DAFD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240" y="4879347"/>
            <a:ext cx="23241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26D9F8-BC29-1F4E-9E31-20CFA26D9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547" y="1113800"/>
            <a:ext cx="4478784" cy="30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B85B-6CB7-9F47-9D10-97FEBEDA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992"/>
          </a:xfrm>
        </p:spPr>
        <p:txBody>
          <a:bodyPr/>
          <a:lstStyle/>
          <a:p>
            <a:r>
              <a:rPr lang="el-GR" dirty="0" err="1"/>
              <a:t>Χαρακτηριστικ</a:t>
            </a:r>
            <a:r>
              <a:rPr lang="en-GR" dirty="0"/>
              <a:t>ά</a:t>
            </a:r>
            <a:r>
              <a:rPr lang="el-GR" dirty="0"/>
              <a:t> </a:t>
            </a:r>
            <a:r>
              <a:rPr lang="en-US" dirty="0"/>
              <a:t>I-V </a:t>
            </a:r>
            <a:r>
              <a:rPr lang="el-GR" dirty="0"/>
              <a:t>του </a:t>
            </a:r>
            <a:r>
              <a:rPr lang="en-US" dirty="0"/>
              <a:t>MOSFET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312A-1B70-C84C-9946-3A85F0B6C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6538784" cy="1239795"/>
          </a:xfrm>
        </p:spPr>
        <p:txBody>
          <a:bodyPr>
            <a:normAutofit fontScale="70000" lnSpcReduction="20000"/>
          </a:bodyPr>
          <a:lstStyle/>
          <a:p>
            <a:r>
              <a:rPr lang="el-GR" sz="2000" dirty="0" err="1"/>
              <a:t>Ηλεκτρικ</a:t>
            </a:r>
            <a:r>
              <a:rPr lang="en-GR" sz="2000" dirty="0"/>
              <a:t>ά</a:t>
            </a:r>
            <a:r>
              <a:rPr lang="el-GR" sz="2000" dirty="0"/>
              <a:t> Φορτία στο κανάλι</a:t>
            </a:r>
          </a:p>
          <a:p>
            <a:r>
              <a:rPr lang="el-GR" sz="2000" dirty="0"/>
              <a:t>Χωρητικότητα οξειδίου </a:t>
            </a:r>
          </a:p>
          <a:p>
            <a:r>
              <a:rPr lang="el-GR" sz="2000" dirty="0"/>
              <a:t>Τυπικές τιμές για </a:t>
            </a:r>
            <a:r>
              <a:rPr lang="en-US" sz="2000" dirty="0"/>
              <a:t>t = 4 nm,  </a:t>
            </a:r>
            <a:r>
              <a:rPr lang="el-GR" sz="2000" dirty="0"/>
              <a:t>συνολική χωρητικότητα 1.1 </a:t>
            </a:r>
            <a:r>
              <a:rPr lang="en-US" sz="2000" dirty="0" err="1"/>
              <a:t>fF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0CE80-3855-274D-9AFA-92997A323B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826" y="1135118"/>
            <a:ext cx="1741871" cy="460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824CAD-D51E-7E4E-BB93-DC6BC448F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369" y="1680054"/>
            <a:ext cx="810392" cy="4688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5E96D-C969-464D-A13D-2125BB8F9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18" y="2471982"/>
            <a:ext cx="5776091" cy="40243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2006DD-29F2-044E-8961-1D75610F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820" y="2091599"/>
            <a:ext cx="3073436" cy="10275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2AD5A2-4379-E346-A866-9BD6CB639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7820" y="3102203"/>
            <a:ext cx="3542563" cy="8813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87D8E6-58D5-AF4E-BD9F-7700D24005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1999" y="3844208"/>
            <a:ext cx="2855319" cy="5710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C2EAE2-F777-3E4F-8C50-8D6C7F7BB616}"/>
              </a:ext>
            </a:extLst>
          </p:cNvPr>
          <p:cNvSpPr txBox="1"/>
          <p:nvPr/>
        </p:nvSpPr>
        <p:spPr>
          <a:xfrm>
            <a:off x="6460243" y="4029674"/>
            <a:ext cx="1861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Conductance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3C6E99-9CE8-A64F-AB80-BE0A55F9F40E}"/>
              </a:ext>
            </a:extLst>
          </p:cNvPr>
          <p:cNvSpPr txBox="1"/>
          <p:nvPr/>
        </p:nvSpPr>
        <p:spPr>
          <a:xfrm>
            <a:off x="6610297" y="1643732"/>
            <a:ext cx="5332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1600" b="1" dirty="0">
                <a:solidFill>
                  <a:schemeClr val="accent6"/>
                </a:solidFill>
              </a:rPr>
              <a:t>Technolohy parameter : L nm</a:t>
            </a:r>
          </a:p>
          <a:p>
            <a:r>
              <a:rPr lang="en-GR" sz="1600" b="1" dirty="0">
                <a:solidFill>
                  <a:schemeClr val="accent6"/>
                </a:solidFill>
              </a:rPr>
              <a:t>Interplay between material parameters, oxide thickness, etc.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314D1E-D052-E746-B70C-52939C63D9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7820" y="4613051"/>
            <a:ext cx="3168028" cy="2128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E8E9F8-3242-A840-90E1-83CF29D04558}"/>
              </a:ext>
            </a:extLst>
          </p:cNvPr>
          <p:cNvSpPr txBox="1"/>
          <p:nvPr/>
        </p:nvSpPr>
        <p:spPr>
          <a:xfrm>
            <a:off x="9164027" y="4844936"/>
            <a:ext cx="2469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Linear Resistance</a:t>
            </a:r>
          </a:p>
        </p:txBody>
      </p:sp>
    </p:spTree>
    <p:extLst>
      <p:ext uri="{BB962C8B-B14F-4D97-AF65-F5344CB8AC3E}">
        <p14:creationId xmlns:p14="http://schemas.microsoft.com/office/powerpoint/2010/main" val="264883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25EB6-1621-2D41-985C-3A1B8AA8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5399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Χαρακτηριστικ</a:t>
            </a:r>
            <a:r>
              <a:rPr lang="en-GR" dirty="0"/>
              <a:t>έ</a:t>
            </a:r>
            <a:r>
              <a:rPr lang="el-GR" dirty="0"/>
              <a:t>ς </a:t>
            </a:r>
            <a:r>
              <a:rPr lang="en-US" dirty="0"/>
              <a:t>I-V </a:t>
            </a:r>
            <a:r>
              <a:rPr lang="el-GR" dirty="0"/>
              <a:t>του </a:t>
            </a:r>
            <a:r>
              <a:rPr lang="en-US" dirty="0"/>
              <a:t>MOSFET</a:t>
            </a:r>
            <a:endParaRPr lang="en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231FB-CB40-554F-9255-3A094898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091" y="2814081"/>
            <a:ext cx="5906358" cy="39203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6308FD-0325-9226-0F2A-110272692704}"/>
              </a:ext>
            </a:extLst>
          </p:cNvPr>
          <p:cNvSpPr txBox="1"/>
          <p:nvPr/>
        </p:nvSpPr>
        <p:spPr>
          <a:xfrm>
            <a:off x="195649" y="2015915"/>
            <a:ext cx="48163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u="sng" dirty="0" err="1"/>
              <a:t>Συνοψ</a:t>
            </a:r>
            <a:r>
              <a:rPr lang="en-GR" sz="2800" b="1" u="sng" dirty="0"/>
              <a:t>ί</a:t>
            </a:r>
            <a:r>
              <a:rPr lang="el-GR" sz="2800" b="1" u="sng" dirty="0" err="1"/>
              <a:t>ζοντας</a:t>
            </a:r>
            <a:r>
              <a:rPr lang="el-GR" sz="2800" b="1" u="sng" dirty="0"/>
              <a:t> </a:t>
            </a:r>
            <a:r>
              <a:rPr lang="en-GB" sz="2800" b="1" u="sng" dirty="0"/>
              <a:t>:</a:t>
            </a:r>
            <a:endParaRPr lang="el-GR" sz="2800" b="1" u="sng" dirty="0"/>
          </a:p>
          <a:p>
            <a:endParaRPr lang="el-GR" sz="2800" b="1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Για ηλεκτρική αγωγή του </a:t>
            </a:r>
            <a:r>
              <a:rPr lang="en-GB" sz="2400" b="1" dirty="0"/>
              <a:t>MOSFET </a:t>
            </a:r>
            <a:r>
              <a:rPr lang="el-GR" sz="2400" b="1" dirty="0"/>
              <a:t>πρέπει να δημιουργηθεί το αντίστοιχο κανάλι.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Αυξάνοντας την τάση υ</a:t>
            </a:r>
            <a:r>
              <a:rPr lang="en-GB" sz="2400" b="1" baseline="-25000" dirty="0" err="1"/>
              <a:t>gs</a:t>
            </a:r>
            <a:r>
              <a:rPr lang="el-GR" sz="2400" b="1" dirty="0"/>
              <a:t>  π</a:t>
            </a:r>
            <a:r>
              <a:rPr lang="en-GB" sz="2400" b="1" dirty="0" err="1"/>
              <a:t>ά</a:t>
            </a:r>
            <a:r>
              <a:rPr lang="el-GR" sz="2400" b="1" dirty="0" err="1"/>
              <a:t>νω</a:t>
            </a:r>
            <a:r>
              <a:rPr lang="el-GR" sz="2400" b="1" dirty="0"/>
              <a:t> από την τάση κατωφλίου το κανάλι ενισχύεται ”</a:t>
            </a:r>
            <a:r>
              <a:rPr lang="en-GB" sz="2400" b="1" dirty="0"/>
              <a:t>enhancement-mode operation”.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b="1" dirty="0"/>
              <a:t>Το ρε</a:t>
            </a:r>
            <a:r>
              <a:rPr lang="en-GB" sz="2400" b="1" dirty="0" err="1"/>
              <a:t>ύ</a:t>
            </a:r>
            <a:r>
              <a:rPr lang="el-GR" sz="2400" b="1" dirty="0"/>
              <a:t>μα πύλης είναι μηδενικό</a:t>
            </a:r>
            <a:endParaRPr lang="en-GB" sz="2400" b="1" dirty="0"/>
          </a:p>
          <a:p>
            <a:endParaRPr lang="en-G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2F58FA-AE27-733E-2718-E3DCE8D2B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757" y="1264597"/>
            <a:ext cx="6336956" cy="4937079"/>
          </a:xfrm>
        </p:spPr>
        <p:txBody>
          <a:bodyPr/>
          <a:lstStyle/>
          <a:p>
            <a:r>
              <a:rPr lang="en-GR" sz="2800" b="1" dirty="0"/>
              <a:t>MOSFET : Liner resistance controlled by U</a:t>
            </a:r>
            <a:r>
              <a:rPr lang="en-GR" sz="2800" b="1" baseline="-25000" dirty="0"/>
              <a:t>GS</a:t>
            </a:r>
          </a:p>
          <a:p>
            <a:pPr marL="0" indent="0">
              <a:buNone/>
            </a:pP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53917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368E8C-1B32-EBD6-4358-E76DEFB9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/>
              <a:t>Αρχ</a:t>
            </a:r>
            <a:r>
              <a:rPr lang="en-GR" sz="3600"/>
              <a:t>ή</a:t>
            </a:r>
            <a:r>
              <a:rPr lang="el-GR" sz="3600"/>
              <a:t> Λειτουργίας</a:t>
            </a:r>
            <a:endParaRPr lang="en-GR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37C0-F187-461A-7693-397DF833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49" y="2484115"/>
            <a:ext cx="4008384" cy="2514292"/>
          </a:xfrm>
        </p:spPr>
        <p:txBody>
          <a:bodyPr>
            <a:normAutofit/>
          </a:bodyPr>
          <a:lstStyle/>
          <a:p>
            <a:r>
              <a:rPr lang="en-US" sz="2000" dirty="0"/>
              <a:t>a:  resistive </a:t>
            </a:r>
            <a:r>
              <a:rPr lang="en-US" sz="2000" dirty="0" err="1"/>
              <a:t>behaviour</a:t>
            </a:r>
            <a:endParaRPr lang="en-US" sz="2000" dirty="0"/>
          </a:p>
          <a:p>
            <a:r>
              <a:rPr lang="en-US" sz="2000" dirty="0"/>
              <a:t>b : Inclusion of p regions formation of p-n junctions</a:t>
            </a:r>
          </a:p>
          <a:p>
            <a:r>
              <a:rPr lang="en-US" sz="2000" dirty="0"/>
              <a:t>c: reverse bias of gates</a:t>
            </a:r>
          </a:p>
          <a:p>
            <a:r>
              <a:rPr lang="en-US" sz="2000" dirty="0"/>
              <a:t>d : reverse bias of gates, current between drain and source</a:t>
            </a:r>
          </a:p>
          <a:p>
            <a:endParaRPr lang="en-GR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512E61E-8C77-C3FD-B544-C0179820E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328" y="1253200"/>
            <a:ext cx="6164023" cy="528306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734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4902-A8F5-5E49-82F5-96ABF7918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980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Χαρακτηριστικ</a:t>
            </a:r>
            <a:r>
              <a:rPr lang="en-GR" dirty="0"/>
              <a:t>ά</a:t>
            </a:r>
            <a:r>
              <a:rPr lang="el-GR" dirty="0"/>
              <a:t> </a:t>
            </a:r>
            <a:r>
              <a:rPr lang="en-US" dirty="0"/>
              <a:t>I-V </a:t>
            </a:r>
            <a:r>
              <a:rPr lang="el-GR" dirty="0"/>
              <a:t>του </a:t>
            </a:r>
            <a:r>
              <a:rPr lang="en-US" dirty="0"/>
              <a:t>MOSFET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220D-EB97-9D4E-A467-E929EEFBA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956441"/>
            <a:ext cx="3300249" cy="487557"/>
          </a:xfrm>
        </p:spPr>
        <p:txBody>
          <a:bodyPr/>
          <a:lstStyle/>
          <a:p>
            <a:r>
              <a:rPr lang="en-GR" dirty="0"/>
              <a:t>Increased V</a:t>
            </a:r>
            <a:r>
              <a:rPr lang="en-GR" baseline="-25000" dirty="0"/>
              <a:t>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4597E-2877-1B4A-A886-632E3841F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03" y="1443998"/>
            <a:ext cx="4612609" cy="3348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2829C-F5F7-7249-A5A8-412848D0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221" y="956441"/>
            <a:ext cx="6186212" cy="5370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956D77-5934-224C-BADC-9127AC6C2C6C}"/>
              </a:ext>
            </a:extLst>
          </p:cNvPr>
          <p:cNvSpPr txBox="1"/>
          <p:nvPr/>
        </p:nvSpPr>
        <p:spPr>
          <a:xfrm>
            <a:off x="409903" y="4792717"/>
            <a:ext cx="5125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sz="2400" dirty="0"/>
              <a:t>Tappered channel : Resistance increases with V</a:t>
            </a:r>
            <a:r>
              <a:rPr lang="en-GR" sz="2400" baseline="-25000" dirty="0"/>
              <a:t>ds</a:t>
            </a:r>
          </a:p>
          <a:p>
            <a:r>
              <a:rPr lang="en-GR" sz="2000" b="1" dirty="0"/>
              <a:t>Voltage between Gate and channel decreases from Vgs=Vt+Vov</a:t>
            </a:r>
            <a:r>
              <a:rPr lang="el-GR" sz="2000" b="1" dirty="0"/>
              <a:t> </a:t>
            </a:r>
            <a:r>
              <a:rPr lang="en-GB" sz="2000" b="1" dirty="0"/>
              <a:t>to :</a:t>
            </a:r>
            <a:endParaRPr lang="en-GR" sz="2000" b="1" dirty="0"/>
          </a:p>
          <a:p>
            <a:r>
              <a:rPr lang="en-GR" sz="2000" b="1" dirty="0"/>
              <a:t>Vgd = Vgs-Vds = Vt+Vov-Vds</a:t>
            </a:r>
          </a:p>
        </p:txBody>
      </p:sp>
    </p:spTree>
    <p:extLst>
      <p:ext uri="{BB962C8B-B14F-4D97-AF65-F5344CB8AC3E}">
        <p14:creationId xmlns:p14="http://schemas.microsoft.com/office/powerpoint/2010/main" val="1021748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C460C-93C0-2646-B020-CB1303B8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Χαρακτηριστικ</a:t>
            </a:r>
            <a:r>
              <a:rPr lang="en-GR" dirty="0"/>
              <a:t>ά</a:t>
            </a:r>
            <a:r>
              <a:rPr lang="el-GR" dirty="0"/>
              <a:t> </a:t>
            </a:r>
            <a:r>
              <a:rPr lang="en-US" dirty="0"/>
              <a:t>I-V </a:t>
            </a:r>
            <a:r>
              <a:rPr lang="el-GR" dirty="0"/>
              <a:t>του </a:t>
            </a:r>
            <a:r>
              <a:rPr lang="en-US" dirty="0"/>
              <a:t>MOSFET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46F4B-0A81-D842-95D2-C81475DDE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425" y="2060028"/>
            <a:ext cx="7706575" cy="45439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3B32AF-BF41-6142-BD03-C7C8AB76B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0" y="1135118"/>
            <a:ext cx="4450431" cy="4135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584DC-BCA6-5542-846A-AE3227A85714}"/>
              </a:ext>
            </a:extLst>
          </p:cNvPr>
          <p:cNvSpPr txBox="1"/>
          <p:nvPr/>
        </p:nvSpPr>
        <p:spPr>
          <a:xfrm>
            <a:off x="122280" y="5370786"/>
            <a:ext cx="3787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At the drain, Vgd decreases to Vt and the channel depth reduces to zero (pinch off) – Saturation region </a:t>
            </a:r>
          </a:p>
        </p:txBody>
      </p:sp>
    </p:spTree>
    <p:extLst>
      <p:ext uri="{BB962C8B-B14F-4D97-AF65-F5344CB8AC3E}">
        <p14:creationId xmlns:p14="http://schemas.microsoft.com/office/powerpoint/2010/main" val="3898437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903D38-90FC-C944-B7A8-3E160D99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613" y="0"/>
            <a:ext cx="6922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76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C614AE-7F2C-FB43-A1D6-FEC1F7CC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246" y="812800"/>
            <a:ext cx="9131300" cy="6045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BCE577-9EF9-D94F-919F-9E8272172B05}"/>
              </a:ext>
            </a:extLst>
          </p:cNvPr>
          <p:cNvSpPr txBox="1"/>
          <p:nvPr/>
        </p:nvSpPr>
        <p:spPr>
          <a:xfrm>
            <a:off x="819807" y="252248"/>
            <a:ext cx="973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Χαρακτηριστικ</a:t>
            </a:r>
            <a:r>
              <a:rPr lang="en-GR" dirty="0"/>
              <a:t>έ</a:t>
            </a:r>
            <a:r>
              <a:rPr lang="el-GR" dirty="0"/>
              <a:t>ς </a:t>
            </a:r>
            <a:r>
              <a:rPr lang="en-US" dirty="0"/>
              <a:t>Id/</a:t>
            </a:r>
            <a:r>
              <a:rPr lang="en-US" dirty="0" err="1"/>
              <a:t>Vds</a:t>
            </a:r>
            <a:r>
              <a:rPr lang="en-US" dirty="0"/>
              <a:t> </a:t>
            </a:r>
            <a:r>
              <a:rPr lang="el-GR" dirty="0"/>
              <a:t>ενός </a:t>
            </a:r>
            <a:r>
              <a:rPr lang="en-US" dirty="0"/>
              <a:t>enhancement type NMOS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4581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C9BC-32BA-4B46-B3C9-6726F020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913"/>
          </a:xfrm>
        </p:spPr>
        <p:txBody>
          <a:bodyPr/>
          <a:lstStyle/>
          <a:p>
            <a:r>
              <a:rPr lang="el-GR" dirty="0" err="1"/>
              <a:t>Χαρακτηριστικ</a:t>
            </a:r>
            <a:r>
              <a:rPr lang="en-GR" dirty="0"/>
              <a:t>ά</a:t>
            </a:r>
            <a:r>
              <a:rPr lang="el-GR" dirty="0"/>
              <a:t> </a:t>
            </a:r>
            <a:r>
              <a:rPr lang="en-US" dirty="0"/>
              <a:t>I-V </a:t>
            </a:r>
            <a:r>
              <a:rPr lang="el-GR" dirty="0"/>
              <a:t>του </a:t>
            </a:r>
            <a:r>
              <a:rPr lang="en-US" dirty="0"/>
              <a:t>MOSFET</a:t>
            </a:r>
            <a:endParaRPr lang="en-G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E6C5B-89AF-E74B-B74F-D4092BF4D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5" y="1070679"/>
            <a:ext cx="4967833" cy="56187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180507-DB92-9142-BA36-0F4E8A88F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232" y="3719384"/>
            <a:ext cx="5683758" cy="2970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CC6386-3E4B-1040-A91F-12EB0A53057B}"/>
              </a:ext>
            </a:extLst>
          </p:cNvPr>
          <p:cNvSpPr txBox="1"/>
          <p:nvPr/>
        </p:nvSpPr>
        <p:spPr>
          <a:xfrm>
            <a:off x="6339016" y="259491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Ισοδ</a:t>
            </a:r>
            <a:r>
              <a:rPr lang="en-GR" dirty="0"/>
              <a:t>ύ</a:t>
            </a:r>
            <a:r>
              <a:rPr lang="el-GR" dirty="0" err="1"/>
              <a:t>ναμο</a:t>
            </a:r>
            <a:r>
              <a:rPr lang="el-GR" dirty="0"/>
              <a:t> κύκλωμα του </a:t>
            </a:r>
            <a:r>
              <a:rPr lang="en-US" dirty="0"/>
              <a:t>n-MOSFET (</a:t>
            </a:r>
            <a:r>
              <a:rPr lang="el-GR" dirty="0"/>
              <a:t>περιοχή κόρου)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249011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B85D-2AEA-2A48-B24B-B00E7B504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2337"/>
          </a:xfrm>
        </p:spPr>
        <p:txBody>
          <a:bodyPr>
            <a:normAutofit fontScale="90000"/>
          </a:bodyPr>
          <a:lstStyle/>
          <a:p>
            <a:r>
              <a:rPr lang="en-US" dirty="0"/>
              <a:t>P-Channel MOSFET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9EE6D2-D88F-0B4B-B886-3887AC13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9" y="1248252"/>
            <a:ext cx="5191897" cy="2808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95EFCA-0FB7-AF44-B5DA-2E0CEE93C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77462"/>
            <a:ext cx="5087220" cy="34360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7CCFA-3C0A-FB4A-9A32-E991C9C10902}"/>
              </a:ext>
            </a:extLst>
          </p:cNvPr>
          <p:cNvSpPr txBox="1"/>
          <p:nvPr/>
        </p:nvSpPr>
        <p:spPr>
          <a:xfrm>
            <a:off x="588580" y="4540469"/>
            <a:ext cx="323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Συνθ</a:t>
            </a:r>
            <a:r>
              <a:rPr lang="en-GR" dirty="0"/>
              <a:t>ή</a:t>
            </a:r>
            <a:r>
              <a:rPr lang="el-GR" dirty="0" err="1"/>
              <a:t>κη</a:t>
            </a:r>
            <a:r>
              <a:rPr lang="el-GR" dirty="0"/>
              <a:t> για ηλεκτρική αγωγή</a:t>
            </a:r>
            <a:r>
              <a:rPr lang="en-US" dirty="0"/>
              <a:t>:</a:t>
            </a:r>
            <a:endParaRPr lang="en-G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B211F-2727-C544-9991-9E1946A7E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794" y="4515585"/>
            <a:ext cx="1282700" cy="419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56682-62A1-B441-9186-B19ECF3CB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4142" y="4515585"/>
            <a:ext cx="1295744" cy="40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485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D6B79-DE79-D049-817D-E5B054E05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CMOS IC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8230A-8F3C-F14E-8B2E-B76E04473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1690688"/>
            <a:ext cx="113665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233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CA61-5E59-EFBF-37AD-0B8681B18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Ενισχυτικά κυκλώματα με</a:t>
            </a:r>
            <a:r>
              <a:rPr lang="en-GB" sz="3200" b="1" dirty="0"/>
              <a:t> MOSFET</a:t>
            </a:r>
            <a:endParaRPr lang="en-GR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3A0A93-E658-80C0-A1A6-26D0759A2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52061"/>
            <a:ext cx="4301259" cy="5440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672BEC-0302-600F-26D8-42F597A8F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428" y="1196742"/>
            <a:ext cx="3441700" cy="135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4BCD4-A1FC-7CB8-EA92-BE45A9407E79}"/>
              </a:ext>
            </a:extLst>
          </p:cNvPr>
          <p:cNvSpPr txBox="1"/>
          <p:nvPr/>
        </p:nvSpPr>
        <p:spPr>
          <a:xfrm>
            <a:off x="5735782" y="2555642"/>
            <a:ext cx="4120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Pinch Off condition : </a:t>
            </a:r>
            <a:r>
              <a:rPr lang="el-GR" dirty="0"/>
              <a:t>υ</a:t>
            </a:r>
            <a:r>
              <a:rPr lang="en-GB" dirty="0"/>
              <a:t> </a:t>
            </a:r>
            <a:r>
              <a:rPr lang="en-GB" baseline="-25000" dirty="0"/>
              <a:t>DS</a:t>
            </a:r>
            <a:r>
              <a:rPr lang="el-GR" dirty="0"/>
              <a:t> &gt; υ </a:t>
            </a:r>
            <a:r>
              <a:rPr lang="en-GB" baseline="-25000" dirty="0"/>
              <a:t>OV</a:t>
            </a:r>
            <a:endParaRPr lang="en-GR" baseline="-25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BF0299-F64A-85C6-7FEB-6DA329B81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643" y="3162300"/>
            <a:ext cx="2209800" cy="533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2C2216-707C-228B-BE5B-F9E7E2E9F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172" y="3914542"/>
            <a:ext cx="1346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55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0F71D-9260-255B-29AD-F80D8161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052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Ενισχυτής Τάσης με </a:t>
            </a:r>
            <a:r>
              <a:rPr lang="en-GB" sz="3600" b="1" dirty="0"/>
              <a:t>MOSFET</a:t>
            </a:r>
            <a:endParaRPr lang="en-GR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BE731-17CD-5B30-4E59-AEC9F2E6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18" y="926277"/>
            <a:ext cx="8607563" cy="4346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02BDCF-50A0-C913-3688-1C70A9DE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18" y="1166383"/>
            <a:ext cx="2997200" cy="838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4AEEB9-BF43-2268-3F70-FCCFB5B05EEC}"/>
              </a:ext>
            </a:extLst>
          </p:cNvPr>
          <p:cNvSpPr txBox="1"/>
          <p:nvPr/>
        </p:nvSpPr>
        <p:spPr>
          <a:xfrm>
            <a:off x="6095999" y="5501117"/>
            <a:ext cx="4303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dirty="0"/>
              <a:t>Operation point B : Gratest slope, maximum amplification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090E66-392D-A2A6-6FD5-7B8518342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11692"/>
            <a:ext cx="2997200" cy="7829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546F1D-7424-BB6C-54E4-6F35B2CDB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640704"/>
            <a:ext cx="3935545" cy="4789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1D64C5-4A55-0F6F-92ED-53DC1FB23E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8841" y="6031100"/>
            <a:ext cx="2809421" cy="71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62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5783266-9F3D-6614-07E9-4A15B6A2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30521"/>
          </a:xfrm>
        </p:spPr>
        <p:txBody>
          <a:bodyPr>
            <a:normAutofit fontScale="90000"/>
          </a:bodyPr>
          <a:lstStyle/>
          <a:p>
            <a:pPr algn="ctr"/>
            <a:r>
              <a:rPr lang="el-GR" sz="3600" b="1" dirty="0"/>
              <a:t>Ενισχυτής Τάσης με </a:t>
            </a:r>
            <a:r>
              <a:rPr lang="en-GB" sz="3600" b="1" dirty="0"/>
              <a:t>MOSFET</a:t>
            </a:r>
            <a:endParaRPr lang="en-GR" sz="3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B05FE-74AD-EC19-C76C-6F312B1E5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01" y="1306285"/>
            <a:ext cx="4040508" cy="50957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771CB-1A05-A8D8-684C-31294FA01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013" y="1306285"/>
            <a:ext cx="4453816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82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8FCE34-DC34-3B82-6B37-AE3DDA01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5"/>
            <a:ext cx="10905066" cy="542168"/>
          </a:xfrm>
        </p:spPr>
        <p:txBody>
          <a:bodyPr>
            <a:normAutofit fontScale="90000"/>
          </a:bodyPr>
          <a:lstStyle/>
          <a:p>
            <a:r>
              <a:rPr lang="el-GR" sz="3600" dirty="0" err="1"/>
              <a:t>Αρχ</a:t>
            </a:r>
            <a:r>
              <a:rPr lang="en-GR" sz="3600" dirty="0"/>
              <a:t>ή</a:t>
            </a:r>
            <a:r>
              <a:rPr lang="el-GR" sz="3600" dirty="0"/>
              <a:t> Λειτουργίας </a:t>
            </a:r>
            <a:endParaRPr lang="en-GR" sz="36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D8A7EC-385E-F09F-B282-D4CBC744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228" y="960097"/>
            <a:ext cx="7359943" cy="930450"/>
          </a:xfrm>
        </p:spPr>
        <p:txBody>
          <a:bodyPr>
            <a:normAutofit/>
          </a:bodyPr>
          <a:lstStyle/>
          <a:p>
            <a:r>
              <a:rPr lang="el-GR" sz="2000" dirty="0"/>
              <a:t>Καμπύλες ρεύματος – τάσης μεταξύ </a:t>
            </a:r>
            <a:r>
              <a:rPr lang="en-US" sz="2000" dirty="0"/>
              <a:t>Source / Drain </a:t>
            </a:r>
          </a:p>
          <a:p>
            <a:r>
              <a:rPr lang="el-GR" sz="2000" dirty="0"/>
              <a:t>Παρ</a:t>
            </a:r>
            <a:r>
              <a:rPr lang="en-US" sz="2000" dirty="0" err="1"/>
              <a:t>ά</a:t>
            </a:r>
            <a:r>
              <a:rPr lang="el-GR" sz="2000" dirty="0" err="1"/>
              <a:t>μετρος</a:t>
            </a:r>
            <a:r>
              <a:rPr lang="el-GR" sz="2000" dirty="0"/>
              <a:t> </a:t>
            </a:r>
            <a:r>
              <a:rPr lang="en-US" sz="2000" dirty="0"/>
              <a:t>: </a:t>
            </a:r>
            <a:r>
              <a:rPr lang="el-GR" sz="2000" dirty="0"/>
              <a:t>Τάση </a:t>
            </a:r>
            <a:r>
              <a:rPr lang="en-US" sz="2000" dirty="0"/>
              <a:t>Gain- Source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66FF45-ECA5-791B-7F78-A4C863985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663" y="2000616"/>
            <a:ext cx="7846903" cy="453564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7774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0CD6A-2352-583E-56E4-C66F5AA9C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3704"/>
          </a:xfrm>
        </p:spPr>
        <p:txBody>
          <a:bodyPr>
            <a:normAutofit/>
          </a:bodyPr>
          <a:lstStyle/>
          <a:p>
            <a:pPr algn="ctr"/>
            <a:r>
              <a:rPr lang="el-GR" sz="3200" b="1" dirty="0"/>
              <a:t>Κ</a:t>
            </a:r>
            <a:r>
              <a:rPr lang="en-GR" sz="3200" b="1" dirty="0"/>
              <a:t>έ</a:t>
            </a:r>
            <a:r>
              <a:rPr lang="el-GR" sz="3200" b="1" dirty="0" err="1"/>
              <a:t>ρδος</a:t>
            </a:r>
            <a:r>
              <a:rPr lang="el-GR" sz="3200" b="1" dirty="0"/>
              <a:t> Τάσης Μικρού Σήματος</a:t>
            </a:r>
            <a:endParaRPr lang="en-GR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A2B185-BFB3-2115-6DB1-B4387B15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28" y="1317150"/>
            <a:ext cx="3530600" cy="2019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22D550-E27E-B35D-3558-86C2932A97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29" y="3150817"/>
            <a:ext cx="4336999" cy="1275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1FA1D-22A0-CCA0-F9BA-C2178C241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29" y="4426403"/>
            <a:ext cx="4004939" cy="9700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89DE18-FA16-E6B6-4EDE-1CB0BD3DC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628" y="5693170"/>
            <a:ext cx="2743200" cy="622300"/>
          </a:xfrm>
          <a:prstGeom prst="rect">
            <a:avLst/>
          </a:prstGeom>
        </p:spPr>
      </p:pic>
      <p:sp>
        <p:nvSpPr>
          <p:cNvPr id="8" name="Down Arrow 7">
            <a:extLst>
              <a:ext uri="{FF2B5EF4-FFF2-40B4-BE49-F238E27FC236}">
                <a16:creationId xmlns:a16="http://schemas.microsoft.com/office/drawing/2014/main" id="{47E519A0-425C-F15F-B521-B0C14699022F}"/>
              </a:ext>
            </a:extLst>
          </p:cNvPr>
          <p:cNvSpPr/>
          <p:nvPr/>
        </p:nvSpPr>
        <p:spPr>
          <a:xfrm>
            <a:off x="4931228" y="1484026"/>
            <a:ext cx="645113" cy="4831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Bent Arrow 9">
            <a:extLst>
              <a:ext uri="{FF2B5EF4-FFF2-40B4-BE49-F238E27FC236}">
                <a16:creationId xmlns:a16="http://schemas.microsoft.com/office/drawing/2014/main" id="{CB6124A2-62F5-D762-EF48-5161F79CEC7F}"/>
              </a:ext>
            </a:extLst>
          </p:cNvPr>
          <p:cNvSpPr/>
          <p:nvPr/>
        </p:nvSpPr>
        <p:spPr>
          <a:xfrm>
            <a:off x="5855621" y="3150817"/>
            <a:ext cx="645113" cy="299803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12A5F-20A2-B9EC-3C3E-851AB77A6AC5}"/>
              </a:ext>
            </a:extLst>
          </p:cNvPr>
          <p:cNvSpPr txBox="1"/>
          <p:nvPr/>
        </p:nvSpPr>
        <p:spPr>
          <a:xfrm>
            <a:off x="6500734" y="1317150"/>
            <a:ext cx="55213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Το κ</a:t>
            </a:r>
            <a:r>
              <a:rPr lang="en-GB" sz="2800" dirty="0" err="1"/>
              <a:t>έ</a:t>
            </a:r>
            <a:r>
              <a:rPr lang="el-GR" sz="2800" dirty="0" err="1"/>
              <a:t>ρδος</a:t>
            </a:r>
            <a:r>
              <a:rPr lang="el-GR" sz="2800" dirty="0"/>
              <a:t> είναι αρνητικό </a:t>
            </a:r>
            <a:r>
              <a:rPr lang="en-GB" sz="2800" dirty="0"/>
              <a:t>: </a:t>
            </a:r>
            <a:r>
              <a:rPr lang="el-GR" sz="2800" dirty="0"/>
              <a:t>Αναστρέφων ενισχυτής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Το κέρδος είναι ανάλογο της αντίστασης φορτίου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Το κέρδος είναι ανάλογο της τάσης </a:t>
            </a:r>
            <a:r>
              <a:rPr lang="en-GB" sz="2800" dirty="0" err="1"/>
              <a:t>Vov</a:t>
            </a:r>
            <a:r>
              <a:rPr lang="en-GB" sz="2800" dirty="0"/>
              <a:t> </a:t>
            </a:r>
            <a:r>
              <a:rPr lang="el-GR" sz="2800" dirty="0"/>
              <a:t>και της </a:t>
            </a:r>
            <a:r>
              <a:rPr lang="en-GB" sz="2800" dirty="0" err="1"/>
              <a:t>transconductunce</a:t>
            </a:r>
            <a:r>
              <a:rPr lang="en-GB" sz="2800" dirty="0"/>
              <a:t> </a:t>
            </a:r>
            <a:r>
              <a:rPr lang="el-GR" sz="2800" dirty="0"/>
              <a:t>παραμέτρου  </a:t>
            </a:r>
            <a:r>
              <a:rPr lang="en-GB" sz="2800" dirty="0"/>
              <a:t>k </a:t>
            </a:r>
            <a:r>
              <a:rPr lang="en-GB" sz="2800" baseline="-25000" dirty="0"/>
              <a:t>n</a:t>
            </a:r>
            <a:endParaRPr lang="en-GR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96543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665B5-AE5B-AAD1-29F6-94B40F6F5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1523"/>
          </a:xfrm>
        </p:spPr>
        <p:txBody>
          <a:bodyPr/>
          <a:lstStyle/>
          <a:p>
            <a:r>
              <a:rPr lang="el-GR" dirty="0" err="1"/>
              <a:t>Αρχ</a:t>
            </a:r>
            <a:r>
              <a:rPr lang="en-GR" dirty="0"/>
              <a:t>ή</a:t>
            </a:r>
            <a:r>
              <a:rPr lang="el-GR" dirty="0"/>
              <a:t> Λειτουργίας</a:t>
            </a:r>
            <a:endParaRPr lang="en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4A1B321-DB3E-1925-6464-A29AFEC2B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43" y="2429614"/>
            <a:ext cx="4175211" cy="1998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B882FC-C9E9-D07F-C8BB-22908FAC0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64" y="1500243"/>
            <a:ext cx="6807136" cy="430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7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832E6E-BDFC-D85D-B0B2-03C6FE6F9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sz="3600"/>
              <a:t>Αρχή Λειτουργίας</a:t>
            </a:r>
            <a:endParaRPr lang="en-GR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517BE-BCDD-0423-14EC-4326CBE54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58" y="1457471"/>
            <a:ext cx="3706852" cy="4857382"/>
          </a:xfrm>
        </p:spPr>
        <p:txBody>
          <a:bodyPr>
            <a:normAutofit fontScale="92500" lnSpcReduction="10000"/>
          </a:bodyPr>
          <a:lstStyle/>
          <a:p>
            <a:r>
              <a:rPr lang="en-GB" sz="1800" dirty="0"/>
              <a:t>With no external Gate voltage ( VG = 0 ), and a small voltage ( VDS ) applied between the Drain and the Source, maximum saturation current ( IDSS ) will flow through the channel from the Drain to the Source restricted only by the small depletion region around the junctions. </a:t>
            </a:r>
            <a:endParaRPr lang="el-GR" sz="1800" dirty="0"/>
          </a:p>
          <a:p>
            <a:endParaRPr lang="en-GB" sz="1500" dirty="0">
              <a:effectLst/>
            </a:endParaRPr>
          </a:p>
          <a:p>
            <a:r>
              <a:rPr lang="en-GB" sz="1800" dirty="0"/>
              <a:t>If a small negative voltage ( -VGS ) is now applied to the Gate the size of the depletion region begins to increase reducing the overall effective area of the channel and thus reducing the current flowing through it, a sort of “squeezing” effect takes place. So by applying a reverse bias voltage increases the width of the depletion region which in turn reduces the conduction of the channel. </a:t>
            </a:r>
            <a:endParaRPr lang="en-GB" sz="1800" dirty="0">
              <a:effectLst/>
            </a:endParaRPr>
          </a:p>
          <a:p>
            <a:endParaRPr lang="en-GR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582C844-C012-BC4E-93E4-12E5E45AC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910" y="1340867"/>
            <a:ext cx="7146622" cy="466316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936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FAE5-824A-2C45-A169-AF745275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Αρχή Λειτουργίας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61D1-F459-8447-C2FA-173001EF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320"/>
            <a:ext cx="10515600" cy="531339"/>
          </a:xfrm>
        </p:spPr>
        <p:txBody>
          <a:bodyPr/>
          <a:lstStyle/>
          <a:p>
            <a:r>
              <a:rPr lang="el-GR" dirty="0"/>
              <a:t>Λειτουργία </a:t>
            </a:r>
            <a:r>
              <a:rPr lang="en-US" dirty="0"/>
              <a:t>Pinch - off</a:t>
            </a:r>
            <a:endParaRPr lang="en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E79A3-4762-2149-1585-BC688112C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40" y="1754659"/>
            <a:ext cx="7556500" cy="429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66BF3A-580E-0BE5-6405-94AA45D41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062" y="1102759"/>
            <a:ext cx="2559737" cy="3401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F049F2-7EA9-72D2-C2AD-3B85D1114FDA}"/>
              </a:ext>
            </a:extLst>
          </p:cNvPr>
          <p:cNvSpPr txBox="1"/>
          <p:nvPr/>
        </p:nvSpPr>
        <p:spPr>
          <a:xfrm>
            <a:off x="8413063" y="4485077"/>
            <a:ext cx="29407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τ</a:t>
            </a:r>
            <a:r>
              <a:rPr lang="en-GR" dirty="0"/>
              <a:t>ά</a:t>
            </a:r>
            <a:r>
              <a:rPr lang="el-GR" dirty="0" err="1"/>
              <a:t>ση</a:t>
            </a:r>
            <a:r>
              <a:rPr lang="el-GR" dirty="0"/>
              <a:t> στο </a:t>
            </a:r>
            <a:r>
              <a:rPr lang="en-US" dirty="0"/>
              <a:t>Gate </a:t>
            </a:r>
            <a:r>
              <a:rPr lang="el-GR" dirty="0"/>
              <a:t>δεν πρέπει να γίνει ποτέ θετική καθώς όλες το ρεύμα θα περάσει από την πύλη και αυτή θα καταστραφεί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96426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3BD85-5FD3-863A-4FA3-142BFE550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1558"/>
            <a:ext cx="10515600" cy="326853"/>
          </a:xfrm>
        </p:spPr>
        <p:txBody>
          <a:bodyPr>
            <a:normAutofit fontScale="90000"/>
          </a:bodyPr>
          <a:lstStyle/>
          <a:p>
            <a:r>
              <a:rPr lang="el-GR" dirty="0"/>
              <a:t>Περιοχές Λειτουργίας</a:t>
            </a:r>
            <a:endParaRPr lang="en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8BFAF9-F9CB-7EE0-90EB-4E5BC3BE3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95" y="875142"/>
            <a:ext cx="4983960" cy="37553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409C3C-9CFA-EC5D-1BDA-F7CEFF46A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9908" y="1445318"/>
            <a:ext cx="3328604" cy="26222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FCB21E-5F05-BDCB-F333-74B4F32A7500}"/>
              </a:ext>
            </a:extLst>
          </p:cNvPr>
          <p:cNvSpPr txBox="1"/>
          <p:nvPr/>
        </p:nvSpPr>
        <p:spPr>
          <a:xfrm>
            <a:off x="321276" y="4374292"/>
            <a:ext cx="112322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Ohmic Region – When VGS = 0 the depletion layer of the channel is very small and the JFET acts like a voltage controlled resistor. </a:t>
            </a:r>
            <a:endParaRPr lang="en-GB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Cut-off Region – This is also known as the pinch-off region were the Gate voltage, VGS is sufficient to cause the JFET to act as an open circuit as the channel resistance is at maximum.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Saturation or Active Region – The JFET becomes a good conductor and is controlled by the Gate-Source voltage, ( VGS ) while the Drain-Source voltage, ( VDS) has little or no effect. 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Breakdown Region – The voltage between the Drain and the Source, ( VDS ) is high enough to causes the JFET’s resistive channel to break down and pass uncontrolled maximum current. </a:t>
            </a:r>
            <a:endParaRPr lang="en-GB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2DFCBB-1D4A-E16D-7D6E-FDDA1EEAC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6226" y="1062680"/>
            <a:ext cx="3329642" cy="1186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A91C21-D3C0-E587-0BB9-A88495F73E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5975" y="2555596"/>
            <a:ext cx="3240014" cy="99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77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0F5B9-3BFD-0D46-97D2-269535959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l-GR" dirty="0"/>
              <a:t>Συνδεσμολογίες </a:t>
            </a:r>
            <a:r>
              <a:rPr lang="en-US" dirty="0"/>
              <a:t>J-FET</a:t>
            </a:r>
            <a:endParaRPr lang="en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A777A6-E779-9452-AD13-C39A83BEA2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9328"/>
            <a:ext cx="3410466" cy="2741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3FF638-5AD3-7515-4489-90B4E4B5F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372" y="1514877"/>
            <a:ext cx="3654760" cy="2815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2B5AA-FC68-396F-E3CB-EC1B38643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6473" y="1878226"/>
            <a:ext cx="3104807" cy="2358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08200F-AFD5-540D-51C1-F7E17BAC6557}"/>
              </a:ext>
            </a:extLst>
          </p:cNvPr>
          <p:cNvSpPr txBox="1"/>
          <p:nvPr/>
        </p:nvSpPr>
        <p:spPr>
          <a:xfrm>
            <a:off x="234778" y="1013254"/>
            <a:ext cx="3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/>
              <a:t>Common Source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85A9D3-BA25-993A-8D0D-CD6F55E6535D}"/>
              </a:ext>
            </a:extLst>
          </p:cNvPr>
          <p:cNvSpPr txBox="1"/>
          <p:nvPr/>
        </p:nvSpPr>
        <p:spPr>
          <a:xfrm>
            <a:off x="4490260" y="1076408"/>
            <a:ext cx="280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/>
              <a:t>Common Gate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302C97-A68E-57DE-D197-F32952D8C317}"/>
              </a:ext>
            </a:extLst>
          </p:cNvPr>
          <p:cNvSpPr txBox="1"/>
          <p:nvPr/>
        </p:nvSpPr>
        <p:spPr>
          <a:xfrm>
            <a:off x="8497332" y="1013254"/>
            <a:ext cx="238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R" b="1" dirty="0"/>
              <a:t>Common Drain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4189E-A35A-E63B-EF3C-AB41FD29BC04}"/>
              </a:ext>
            </a:extLst>
          </p:cNvPr>
          <p:cNvSpPr txBox="1"/>
          <p:nvPr/>
        </p:nvSpPr>
        <p:spPr>
          <a:xfrm>
            <a:off x="123568" y="4330652"/>
            <a:ext cx="3422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Αντ</a:t>
            </a:r>
            <a:r>
              <a:rPr lang="en-GR" dirty="0"/>
              <a:t>ί</a:t>
            </a:r>
            <a:r>
              <a:rPr lang="el-GR" dirty="0" err="1"/>
              <a:t>στοιχη</a:t>
            </a:r>
            <a:r>
              <a:rPr lang="el-GR" dirty="0"/>
              <a:t> του κοινού </a:t>
            </a:r>
            <a:r>
              <a:rPr lang="el-GR" dirty="0" err="1"/>
              <a:t>εκπομπού</a:t>
            </a:r>
            <a:endParaRPr lang="el-GR" dirty="0"/>
          </a:p>
          <a:p>
            <a:r>
              <a:rPr lang="el-GR" dirty="0"/>
              <a:t>Μεγάλη αντίσταση εισόδου και ενίσχυση τάσης. Σήμα εξόδου με διαφορά φάσης π σε </a:t>
            </a:r>
            <a:r>
              <a:rPr lang="el-GR" dirty="0" err="1"/>
              <a:t>σχ</a:t>
            </a:r>
            <a:r>
              <a:rPr lang="en-US" dirty="0" err="1"/>
              <a:t>έ</a:t>
            </a:r>
            <a:r>
              <a:rPr lang="el-GR" dirty="0" err="1"/>
              <a:t>ση</a:t>
            </a:r>
            <a:r>
              <a:rPr lang="el-GR" dirty="0"/>
              <a:t> με την είσοδο</a:t>
            </a:r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045B6-8D82-C963-3B5C-9D7BD378C663}"/>
              </a:ext>
            </a:extLst>
          </p:cNvPr>
          <p:cNvSpPr txBox="1"/>
          <p:nvPr/>
        </p:nvSpPr>
        <p:spPr>
          <a:xfrm>
            <a:off x="4102442" y="4365272"/>
            <a:ext cx="3422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Αντ</a:t>
            </a:r>
            <a:r>
              <a:rPr lang="en-GR" dirty="0"/>
              <a:t>ί</a:t>
            </a:r>
            <a:r>
              <a:rPr lang="el-GR" dirty="0" err="1"/>
              <a:t>στοιχη</a:t>
            </a:r>
            <a:r>
              <a:rPr lang="el-GR" dirty="0"/>
              <a:t> της  κοινής  βάσης. </a:t>
            </a:r>
          </a:p>
          <a:p>
            <a:r>
              <a:rPr lang="el-GR" dirty="0"/>
              <a:t>Μικρή αντίσταση εισόδου και μεγάλη αντίσταση εξόδου. Σήμα εξόδου σε φάση με την είσοδο.</a:t>
            </a:r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8BBF7-2267-6F17-B0A2-794CD9B2ED8F}"/>
              </a:ext>
            </a:extLst>
          </p:cNvPr>
          <p:cNvSpPr txBox="1"/>
          <p:nvPr/>
        </p:nvSpPr>
        <p:spPr>
          <a:xfrm>
            <a:off x="8187465" y="4367418"/>
            <a:ext cx="3422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Αντ</a:t>
            </a:r>
            <a:r>
              <a:rPr lang="en-GR" dirty="0"/>
              <a:t>ί</a:t>
            </a:r>
            <a:r>
              <a:rPr lang="el-GR" dirty="0" err="1"/>
              <a:t>στοιχη</a:t>
            </a:r>
            <a:r>
              <a:rPr lang="el-GR" dirty="0"/>
              <a:t> του κοινού συλλέκτη (ακολούθου </a:t>
            </a:r>
            <a:r>
              <a:rPr lang="el-GR" dirty="0" err="1"/>
              <a:t>εκπομπού</a:t>
            </a:r>
            <a:r>
              <a:rPr lang="el-GR" dirty="0"/>
              <a:t>). </a:t>
            </a:r>
          </a:p>
          <a:p>
            <a:r>
              <a:rPr lang="el-GR" dirty="0"/>
              <a:t>Μεγάλη αντίσταση εισόδου και ενίσχυση τάσης. Σήμα εξόδου με διαφορά φάσης π σε </a:t>
            </a:r>
            <a:r>
              <a:rPr lang="el-GR" dirty="0" err="1"/>
              <a:t>σχ</a:t>
            </a:r>
            <a:r>
              <a:rPr lang="en-US" dirty="0" err="1"/>
              <a:t>έ</a:t>
            </a:r>
            <a:r>
              <a:rPr lang="el-GR" dirty="0" err="1"/>
              <a:t>ση</a:t>
            </a:r>
            <a:r>
              <a:rPr lang="el-GR" dirty="0"/>
              <a:t> με την είσοδο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16506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2ABD-2F19-6015-343E-BD910485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3416"/>
          </a:xfrm>
        </p:spPr>
        <p:txBody>
          <a:bodyPr>
            <a:normAutofit fontScale="90000"/>
          </a:bodyPr>
          <a:lstStyle/>
          <a:p>
            <a:r>
              <a:rPr lang="el-GR" dirty="0"/>
              <a:t>Πόλωση του </a:t>
            </a:r>
            <a:r>
              <a:rPr lang="en-US" dirty="0"/>
              <a:t>J-FET</a:t>
            </a:r>
            <a:endParaRPr lang="en-G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95331E-0B19-8505-2D51-0603D7553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064" y="1267189"/>
            <a:ext cx="3395703" cy="5040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0E4088-A0AC-0EA1-1D80-905E38B18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962" y="1853514"/>
            <a:ext cx="2867375" cy="3931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E6F7C-2812-5483-3211-457DBB949570}"/>
              </a:ext>
            </a:extLst>
          </p:cNvPr>
          <p:cNvSpPr txBox="1"/>
          <p:nvPr/>
        </p:nvSpPr>
        <p:spPr>
          <a:xfrm>
            <a:off x="7302843" y="1569308"/>
            <a:ext cx="4050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τ</a:t>
            </a:r>
            <a:r>
              <a:rPr lang="en-GR" dirty="0"/>
              <a:t>ά</a:t>
            </a:r>
            <a:r>
              <a:rPr lang="el-GR" dirty="0" err="1"/>
              <a:t>ση</a:t>
            </a:r>
            <a:r>
              <a:rPr lang="el-GR" dirty="0"/>
              <a:t> </a:t>
            </a:r>
            <a:r>
              <a:rPr lang="en-US" dirty="0"/>
              <a:t>Vs </a:t>
            </a:r>
            <a:r>
              <a:rPr lang="el-GR" dirty="0"/>
              <a:t>ρυθμίζεται περίπου στο </a:t>
            </a:r>
            <a:r>
              <a:rPr lang="en-US" dirty="0" err="1"/>
              <a:t>Vdd</a:t>
            </a:r>
            <a:r>
              <a:rPr lang="en-US" dirty="0"/>
              <a:t>/4.</a:t>
            </a:r>
            <a:endParaRPr lang="el-GR" dirty="0"/>
          </a:p>
          <a:p>
            <a:endParaRPr lang="en-US" dirty="0"/>
          </a:p>
          <a:p>
            <a:r>
              <a:rPr lang="el-GR" dirty="0"/>
              <a:t>Το ρε</a:t>
            </a:r>
            <a:r>
              <a:rPr lang="en-US" dirty="0" err="1"/>
              <a:t>ύ</a:t>
            </a:r>
            <a:r>
              <a:rPr lang="el-GR" dirty="0"/>
              <a:t>μα πύλης είναι μηδέν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39752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1078</Words>
  <Application>Microsoft Macintosh PowerPoint</Application>
  <PresentationFormat>Widescreen</PresentationFormat>
  <Paragraphs>108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Transistor FET</vt:lpstr>
      <vt:lpstr>Αρχή Λειτουργίας</vt:lpstr>
      <vt:lpstr>Αρχή Λειτουργίας </vt:lpstr>
      <vt:lpstr>Αρχή Λειτουργίας</vt:lpstr>
      <vt:lpstr>Αρχή Λειτουργίας</vt:lpstr>
      <vt:lpstr>Αρχή Λειτουργίας</vt:lpstr>
      <vt:lpstr>Περιοχές Λειτουργίας</vt:lpstr>
      <vt:lpstr>Συνδεσμολογίες J-FET</vt:lpstr>
      <vt:lpstr>Πόλωση του J-FET</vt:lpstr>
      <vt:lpstr>JFET – Υλοποιήσεις -Εφαρμογές</vt:lpstr>
      <vt:lpstr>Shottky Diodes</vt:lpstr>
      <vt:lpstr>MOS FET – Πυκνωτής MOS</vt:lpstr>
      <vt:lpstr>Πυκωτής MOS</vt:lpstr>
      <vt:lpstr>N-Channel Enhacemend mode MOSFET </vt:lpstr>
      <vt:lpstr>Αρχή λειτουργίας του transistor</vt:lpstr>
      <vt:lpstr>Χαρακτηριστικά I-V του MOSFET</vt:lpstr>
      <vt:lpstr>Χαρακτηριστικά I-V του MOSFET</vt:lpstr>
      <vt:lpstr>Χαρακτηριστικά I-V του MOSFET</vt:lpstr>
      <vt:lpstr>Χαρακτηριστικές I-V του MOSFET</vt:lpstr>
      <vt:lpstr>Χαρακτηριστικά I-V του MOSFET</vt:lpstr>
      <vt:lpstr>Χαρακτηριστικά I-V του MOSFET</vt:lpstr>
      <vt:lpstr>PowerPoint Presentation</vt:lpstr>
      <vt:lpstr>PowerPoint Presentation</vt:lpstr>
      <vt:lpstr>Χαρακτηριστικά I-V του MOSFET</vt:lpstr>
      <vt:lpstr>P-Channel MOSFET</vt:lpstr>
      <vt:lpstr>CMOS IC</vt:lpstr>
      <vt:lpstr>Ενισχυτικά κυκλώματα με MOSFET</vt:lpstr>
      <vt:lpstr>Ενισχυτής Τάσης με MOSFET</vt:lpstr>
      <vt:lpstr>Ενισχυτής Τάσης με MOSFET</vt:lpstr>
      <vt:lpstr>Κέρδος Τάσης Μικρού Σήματος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Transistor FET</dc:title>
  <dc:creator>Dimitris Syvridis</dc:creator>
  <cp:lastModifiedBy>Dimitris Syvridis</cp:lastModifiedBy>
  <cp:revision>6</cp:revision>
  <dcterms:created xsi:type="dcterms:W3CDTF">2022-05-17T03:53:08Z</dcterms:created>
  <dcterms:modified xsi:type="dcterms:W3CDTF">2024-06-11T20:17:25Z</dcterms:modified>
</cp:coreProperties>
</file>